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1"/>
  </p:sldMasterIdLst>
  <p:notesMasterIdLst>
    <p:notesMasterId r:id="rId66"/>
  </p:notesMasterIdLst>
  <p:handoutMasterIdLst>
    <p:handoutMasterId r:id="rId67"/>
  </p:handoutMasterIdLst>
  <p:sldIdLst>
    <p:sldId id="2703" r:id="rId2"/>
    <p:sldId id="396" r:id="rId3"/>
    <p:sldId id="2621" r:id="rId4"/>
    <p:sldId id="2730" r:id="rId5"/>
    <p:sldId id="259" r:id="rId6"/>
    <p:sldId id="310" r:id="rId7"/>
    <p:sldId id="2738" r:id="rId8"/>
    <p:sldId id="2613" r:id="rId9"/>
    <p:sldId id="2732" r:id="rId10"/>
    <p:sldId id="2733" r:id="rId11"/>
    <p:sldId id="2734" r:id="rId12"/>
    <p:sldId id="2735" r:id="rId13"/>
    <p:sldId id="2736" r:id="rId14"/>
    <p:sldId id="2599" r:id="rId15"/>
    <p:sldId id="2737" r:id="rId16"/>
    <p:sldId id="2718" r:id="rId17"/>
    <p:sldId id="2739" r:id="rId18"/>
    <p:sldId id="2717" r:id="rId19"/>
    <p:sldId id="2658" r:id="rId20"/>
    <p:sldId id="256" r:id="rId21"/>
    <p:sldId id="258" r:id="rId22"/>
    <p:sldId id="2614" r:id="rId23"/>
    <p:sldId id="2740" r:id="rId24"/>
    <p:sldId id="2741" r:id="rId25"/>
    <p:sldId id="2615" r:id="rId26"/>
    <p:sldId id="2742" r:id="rId27"/>
    <p:sldId id="2743" r:id="rId28"/>
    <p:sldId id="2744" r:id="rId29"/>
    <p:sldId id="2745" r:id="rId30"/>
    <p:sldId id="2746" r:id="rId31"/>
    <p:sldId id="2747" r:id="rId32"/>
    <p:sldId id="2748" r:id="rId33"/>
    <p:sldId id="2589" r:id="rId34"/>
    <p:sldId id="2749" r:id="rId35"/>
    <p:sldId id="2750" r:id="rId36"/>
    <p:sldId id="2434" r:id="rId37"/>
    <p:sldId id="2443" r:id="rId38"/>
    <p:sldId id="2517" r:id="rId39"/>
    <p:sldId id="2627" r:id="rId40"/>
    <p:sldId id="2648" r:id="rId41"/>
    <p:sldId id="2686" r:id="rId42"/>
    <p:sldId id="2616" r:id="rId43"/>
    <p:sldId id="2751" r:id="rId44"/>
    <p:sldId id="2600" r:id="rId45"/>
    <p:sldId id="2753" r:id="rId46"/>
    <p:sldId id="2716" r:id="rId47"/>
    <p:sldId id="2754" r:id="rId48"/>
    <p:sldId id="2311" r:id="rId49"/>
    <p:sldId id="2726" r:id="rId50"/>
    <p:sldId id="2699" r:id="rId51"/>
    <p:sldId id="2430" r:id="rId52"/>
    <p:sldId id="352" r:id="rId53"/>
    <p:sldId id="2693" r:id="rId54"/>
    <p:sldId id="2353" r:id="rId55"/>
    <p:sldId id="2646" r:id="rId56"/>
    <p:sldId id="2626" r:id="rId57"/>
    <p:sldId id="2592" r:id="rId58"/>
    <p:sldId id="2727" r:id="rId59"/>
    <p:sldId id="2349" r:id="rId60"/>
    <p:sldId id="2617" r:id="rId61"/>
    <p:sldId id="2635" r:id="rId62"/>
    <p:sldId id="2424" r:id="rId63"/>
    <p:sldId id="2425" r:id="rId64"/>
    <p:sldId id="2603" r:id="rId65"/>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5B12CA28-131F-401D-946B-7C1A1C5ABBA2}">
          <p14:sldIdLst>
            <p14:sldId id="2703"/>
            <p14:sldId id="396"/>
            <p14:sldId id="2621"/>
            <p14:sldId id="2730"/>
            <p14:sldId id="259"/>
            <p14:sldId id="310"/>
            <p14:sldId id="2738"/>
            <p14:sldId id="2613"/>
            <p14:sldId id="2732"/>
            <p14:sldId id="2733"/>
            <p14:sldId id="2734"/>
            <p14:sldId id="2735"/>
            <p14:sldId id="2736"/>
            <p14:sldId id="2599"/>
            <p14:sldId id="2737"/>
            <p14:sldId id="2718"/>
            <p14:sldId id="2739"/>
            <p14:sldId id="2717"/>
            <p14:sldId id="2658"/>
            <p14:sldId id="256"/>
            <p14:sldId id="258"/>
            <p14:sldId id="2614"/>
            <p14:sldId id="2740"/>
            <p14:sldId id="2741"/>
            <p14:sldId id="2615"/>
            <p14:sldId id="2742"/>
            <p14:sldId id="2743"/>
            <p14:sldId id="2744"/>
            <p14:sldId id="2745"/>
            <p14:sldId id="2746"/>
            <p14:sldId id="2747"/>
            <p14:sldId id="2748"/>
            <p14:sldId id="2589"/>
            <p14:sldId id="2749"/>
            <p14:sldId id="2750"/>
            <p14:sldId id="2434"/>
            <p14:sldId id="2443"/>
            <p14:sldId id="2517"/>
            <p14:sldId id="2627"/>
            <p14:sldId id="2648"/>
            <p14:sldId id="2686"/>
            <p14:sldId id="2616"/>
            <p14:sldId id="2751"/>
            <p14:sldId id="2600"/>
            <p14:sldId id="2753"/>
            <p14:sldId id="2716"/>
            <p14:sldId id="2754"/>
            <p14:sldId id="2311"/>
            <p14:sldId id="2726"/>
            <p14:sldId id="2699"/>
            <p14:sldId id="2430"/>
            <p14:sldId id="352"/>
            <p14:sldId id="2693"/>
            <p14:sldId id="2353"/>
            <p14:sldId id="2646"/>
            <p14:sldId id="2626"/>
            <p14:sldId id="2592"/>
            <p14:sldId id="2727"/>
            <p14:sldId id="2349"/>
            <p14:sldId id="2617"/>
            <p14:sldId id="2635"/>
            <p14:sldId id="2424"/>
            <p14:sldId id="2425"/>
            <p14:sldId id="260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heng Geng" initials="LSG" lastIdx="2" clrIdx="0">
    <p:extLst>
      <p:ext uri="{19B8F6BF-5375-455C-9EA6-DF929625EA0E}">
        <p15:presenceInfo xmlns:p15="http://schemas.microsoft.com/office/powerpoint/2012/main" userId="2fec89da336700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EAEFF7"/>
    <a:srgbClr val="376092"/>
    <a:srgbClr val="145396"/>
    <a:srgbClr val="3E70CA"/>
    <a:srgbClr val="FF0000"/>
    <a:srgbClr val="9F5FCF"/>
    <a:srgbClr val="ECB2B2"/>
    <a:srgbClr val="00B050"/>
    <a:srgbClr val="4375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4" autoAdjust="0"/>
    <p:restoredTop sz="78015" autoAdjust="0"/>
  </p:normalViewPr>
  <p:slideViewPr>
    <p:cSldViewPr snapToGrid="0">
      <p:cViewPr varScale="1">
        <p:scale>
          <a:sx n="70" d="100"/>
          <a:sy n="70" d="100"/>
        </p:scale>
        <p:origin x="1272" y="184"/>
      </p:cViewPr>
      <p:guideLst/>
    </p:cSldViewPr>
  </p:slideViewPr>
  <p:notesTextViewPr>
    <p:cViewPr>
      <p:scale>
        <a:sx n="3" d="2"/>
        <a:sy n="3" d="2"/>
      </p:scale>
      <p:origin x="0" y="0"/>
    </p:cViewPr>
  </p:notesTextViewPr>
  <p:sorterViewPr>
    <p:cViewPr>
      <p:scale>
        <a:sx n="100" d="100"/>
        <a:sy n="100" d="100"/>
      </p:scale>
      <p:origin x="0" y="-78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110.png"/><Relationship Id="rId1" Type="http://schemas.openxmlformats.org/officeDocument/2006/relationships/image" Target="../media/image10.png"/></Relationships>
</file>

<file path=ppt/diagrams/_rels/data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image" Target="../media/image1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image" Target="../media/image1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9D809A-1F1B-9B46-90C6-04642ACB9C45}" type="doc">
      <dgm:prSet loTypeId="urn:microsoft.com/office/officeart/2008/layout/IncreasingCircleProcess" loCatId="" qsTypeId="urn:microsoft.com/office/officeart/2005/8/quickstyle/simple1" qsCatId="simple" csTypeId="urn:microsoft.com/office/officeart/2005/8/colors/accent1_2" csCatId="accent1" phldr="1"/>
      <dgm:spPr/>
      <dgm:t>
        <a:bodyPr/>
        <a:lstStyle/>
        <a:p>
          <a:endParaRPr lang="zh-CN" altLang="en-US"/>
        </a:p>
      </dgm:t>
    </dgm:pt>
    <dgm:pt modelId="{70898463-57FB-D045-A81A-55A3D8C4B890}">
      <dgm:prSet phldrT="[文本]"/>
      <dgm:spPr/>
      <dgm:t>
        <a:bodyPr/>
        <a:lstStyle/>
        <a:p>
          <a:r>
            <a:rPr lang="en-US" altLang="zh-CN" dirty="0"/>
            <a:t>meson-meson</a:t>
          </a:r>
          <a:endParaRPr lang="zh-CN" altLang="en-US" dirty="0"/>
        </a:p>
      </dgm:t>
    </dgm:pt>
    <dgm:pt modelId="{331C8109-64C3-AB46-85E2-C09D143FECAB}" type="parTrans" cxnId="{F8D641D7-A569-8843-8FAA-E4B6E6FC158E}">
      <dgm:prSet/>
      <dgm:spPr/>
      <dgm:t>
        <a:bodyPr/>
        <a:lstStyle/>
        <a:p>
          <a:endParaRPr lang="zh-CN" altLang="en-US"/>
        </a:p>
      </dgm:t>
    </dgm:pt>
    <dgm:pt modelId="{A3774702-FBDD-C146-94D2-C4036296C555}" type="sibTrans" cxnId="{F8D641D7-A569-8843-8FAA-E4B6E6FC158E}">
      <dgm:prSet/>
      <dgm:spPr/>
      <dgm:t>
        <a:bodyPr/>
        <a:lstStyle/>
        <a:p>
          <a:endParaRPr lang="zh-CN" altLang="en-US"/>
        </a:p>
      </dgm:t>
    </dgm:pt>
    <mc:AlternateContent xmlns:mc="http://schemas.openxmlformats.org/markup-compatibility/2006" xmlns:a14="http://schemas.microsoft.com/office/drawing/2010/main">
      <mc:Choice Requires="a14">
        <dgm:pt modelId="{BDBEBE96-6A4C-CC45-99FC-ADB9927B6565}">
          <dgm:prSet phldrT="[文本]"/>
          <dgm:spPr/>
          <dgm: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𝜋</m:t>
                    </m:r>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𝜋</m:t>
                    </m:r>
                  </m:oMath>
                </m:oMathPara>
              </a14:m>
              <a:endParaRPr lang="zh-CN" altLang="en-US" dirty="0"/>
            </a:p>
          </dgm:t>
        </dgm:pt>
      </mc:Choice>
      <mc:Fallback xmlns="">
        <dgm:pt modelId="{BDBEBE96-6A4C-CC45-99FC-ADB9927B6565}">
          <dgm:prSet phldrT="[文本]"/>
          <dgm:spPr/>
          <dgm:t>
            <a:bodyPr/>
            <a:lstStyle/>
            <a:p>
              <a:r>
                <a:rPr lang="zh-CN" altLang="en-US" i="0">
                  <a:latin typeface="Cambria Math" panose="02040503050406030204" pitchFamily="18" charset="0"/>
                </a:rPr>
                <a:t>𝜋</a:t>
              </a:r>
              <a:r>
                <a:rPr lang="en-US" altLang="zh-CN" b="0" i="0">
                  <a:latin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𝜋</a:t>
              </a:r>
              <a:endParaRPr lang="zh-CN" altLang="en-US" dirty="0"/>
            </a:p>
          </dgm:t>
        </dgm:pt>
      </mc:Fallback>
    </mc:AlternateContent>
    <dgm:pt modelId="{F390319A-1251-114B-BB4B-BA32BDC0490C}" type="parTrans" cxnId="{9E3CE236-90B5-2844-A9E0-E9B86296A392}">
      <dgm:prSet/>
      <dgm:spPr/>
      <dgm:t>
        <a:bodyPr/>
        <a:lstStyle/>
        <a:p>
          <a:endParaRPr lang="zh-CN" altLang="en-US"/>
        </a:p>
      </dgm:t>
    </dgm:pt>
    <dgm:pt modelId="{5AF58D71-3501-FB43-A6E0-13729EB48186}" type="sibTrans" cxnId="{9E3CE236-90B5-2844-A9E0-E9B86296A392}">
      <dgm:prSet/>
      <dgm:spPr/>
      <dgm:t>
        <a:bodyPr/>
        <a:lstStyle/>
        <a:p>
          <a:endParaRPr lang="zh-CN" altLang="en-US"/>
        </a:p>
      </dgm:t>
    </dgm:pt>
    <dgm:pt modelId="{424410F2-B5E0-374A-9454-362174AB0767}">
      <dgm:prSet phldrT="[文本]"/>
      <dgm:spPr/>
      <dgm:t>
        <a:bodyPr/>
        <a:lstStyle/>
        <a:p>
          <a:r>
            <a:rPr lang="en-US" altLang="zh-CN" dirty="0"/>
            <a:t>meson-baryon</a:t>
          </a:r>
          <a:endParaRPr lang="zh-CN" altLang="en-US" dirty="0"/>
        </a:p>
      </dgm:t>
    </dgm:pt>
    <dgm:pt modelId="{CBCEE9E3-440C-9E46-A912-E34DF2B80101}" type="parTrans" cxnId="{E5C66AC7-02B2-5A45-800A-8FEEF9D5A422}">
      <dgm:prSet/>
      <dgm:spPr/>
      <dgm:t>
        <a:bodyPr/>
        <a:lstStyle/>
        <a:p>
          <a:endParaRPr lang="zh-CN" altLang="en-US"/>
        </a:p>
      </dgm:t>
    </dgm:pt>
    <dgm:pt modelId="{74A5F7FA-2775-BB4B-BA1B-D5FF16C7B397}" type="sibTrans" cxnId="{E5C66AC7-02B2-5A45-800A-8FEEF9D5A422}">
      <dgm:prSet/>
      <dgm:spPr/>
      <dgm:t>
        <a:bodyPr/>
        <a:lstStyle/>
        <a:p>
          <a:endParaRPr lang="zh-CN" altLang="en-US"/>
        </a:p>
      </dgm:t>
    </dgm:pt>
    <mc:AlternateContent xmlns:mc="http://schemas.openxmlformats.org/markup-compatibility/2006" xmlns:a14="http://schemas.microsoft.com/office/drawing/2010/main">
      <mc:Choice Requires="a14">
        <dgm:pt modelId="{2B87F6F0-C1C3-A947-BB7D-882024C5D070}">
          <dgm:prSet phldrT="[文本]"/>
          <dgm:spPr/>
          <dgm: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𝜋</m:t>
                    </m:r>
                    <m:r>
                      <a:rPr lang="en-US" altLang="zh-CN" b="0" i="1" smtClean="0">
                        <a:latin typeface="Cambria Math" panose="02040503050406030204" pitchFamily="18" charset="0"/>
                      </a:rPr>
                      <m:t>−</m:t>
                    </m:r>
                    <m:r>
                      <a:rPr lang="en-US" altLang="zh-CN" b="0" i="1" smtClean="0">
                        <a:latin typeface="Cambria Math" panose="02040503050406030204" pitchFamily="18" charset="0"/>
                      </a:rPr>
                      <m:t>𝑁</m:t>
                    </m:r>
                  </m:oMath>
                </m:oMathPara>
              </a14:m>
              <a:endParaRPr lang="zh-CN" altLang="en-US" dirty="0"/>
            </a:p>
          </dgm:t>
        </dgm:pt>
      </mc:Choice>
      <mc:Fallback xmlns="">
        <dgm:pt modelId="{2B87F6F0-C1C3-A947-BB7D-882024C5D070}">
          <dgm:prSet phldrT="[文本]"/>
          <dgm:spPr/>
          <dgm:t>
            <a:bodyPr/>
            <a:lstStyle/>
            <a:p>
              <a:r>
                <a:rPr lang="zh-CN" altLang="en-US" i="0">
                  <a:latin typeface="Cambria Math" panose="02040503050406030204" pitchFamily="18" charset="0"/>
                </a:rPr>
                <a:t>𝜋</a:t>
              </a:r>
              <a:r>
                <a:rPr lang="en-US" altLang="zh-CN" b="0" i="0">
                  <a:latin typeface="Cambria Math" panose="02040503050406030204" pitchFamily="18" charset="0"/>
                </a:rPr>
                <a:t>−𝑁</a:t>
              </a:r>
              <a:endParaRPr lang="zh-CN" altLang="en-US" dirty="0"/>
            </a:p>
          </dgm:t>
        </dgm:pt>
      </mc:Fallback>
    </mc:AlternateContent>
    <dgm:pt modelId="{32AB0988-7AAA-3C4C-8CCF-041B385ABA10}" type="parTrans" cxnId="{308B7CFD-6794-1545-9010-BEA1778FA7EC}">
      <dgm:prSet/>
      <dgm:spPr/>
      <dgm:t>
        <a:bodyPr/>
        <a:lstStyle/>
        <a:p>
          <a:endParaRPr lang="zh-CN" altLang="en-US"/>
        </a:p>
      </dgm:t>
    </dgm:pt>
    <dgm:pt modelId="{80EE0A37-6BA8-D148-806D-E7D1B4C95371}" type="sibTrans" cxnId="{308B7CFD-6794-1545-9010-BEA1778FA7EC}">
      <dgm:prSet/>
      <dgm:spPr/>
      <dgm:t>
        <a:bodyPr/>
        <a:lstStyle/>
        <a:p>
          <a:endParaRPr lang="zh-CN" altLang="en-US"/>
        </a:p>
      </dgm:t>
    </dgm:pt>
    <dgm:pt modelId="{ADC3D934-4B2C-894D-B4C6-05FBD3B477E8}">
      <dgm:prSet phldrT="[文本]"/>
      <dgm:spPr/>
      <dgm:t>
        <a:bodyPr/>
        <a:lstStyle/>
        <a:p>
          <a:r>
            <a:rPr lang="en-US" altLang="zh-CN" dirty="0"/>
            <a:t>baryon-baryon</a:t>
          </a:r>
          <a:endParaRPr lang="zh-CN" altLang="en-US" dirty="0"/>
        </a:p>
      </dgm:t>
    </dgm:pt>
    <dgm:pt modelId="{84E1F643-7CFD-9D48-B640-E377F5C7725B}" type="parTrans" cxnId="{589C5718-7270-1E46-A20C-D01E20C87724}">
      <dgm:prSet/>
      <dgm:spPr/>
      <dgm:t>
        <a:bodyPr/>
        <a:lstStyle/>
        <a:p>
          <a:endParaRPr lang="zh-CN" altLang="en-US"/>
        </a:p>
      </dgm:t>
    </dgm:pt>
    <dgm:pt modelId="{203CD551-7387-E245-AE62-1D9E14C98E66}" type="sibTrans" cxnId="{589C5718-7270-1E46-A20C-D01E20C87724}">
      <dgm:prSet/>
      <dgm:spPr/>
      <dgm:t>
        <a:bodyPr/>
        <a:lstStyle/>
        <a:p>
          <a:endParaRPr lang="zh-CN" altLang="en-US"/>
        </a:p>
      </dgm:t>
    </dgm:pt>
    <mc:AlternateContent xmlns:mc="http://schemas.openxmlformats.org/markup-compatibility/2006" xmlns:a14="http://schemas.microsoft.com/office/drawing/2010/main">
      <mc:Choice Requires="a14">
        <dgm:pt modelId="{FBDE301D-6522-F54A-BA33-7909B16DC294}">
          <dgm:prSet phldrT="[文本]"/>
          <dgm:spPr/>
          <dgm:t>
            <a:bodyPr/>
            <a:lstStyle/>
            <a:p>
              <a:pPr/>
              <a14:m>
                <m:oMathPara xmlns:m="http://schemas.openxmlformats.org/officeDocument/2006/math">
                  <m:oMathParaPr>
                    <m:jc m:val="centerGroup"/>
                  </m:oMathParaPr>
                  <m:oMath xmlns:m="http://schemas.openxmlformats.org/officeDocument/2006/math">
                    <m:r>
                      <a:rPr lang="en-US" altLang="zh-CN" b="1" i="1" smtClean="0">
                        <a:solidFill>
                          <a:srgbClr val="C00000"/>
                        </a:solidFill>
                        <a:latin typeface="Cambria Math" panose="02040503050406030204" pitchFamily="18" charset="0"/>
                      </a:rPr>
                      <m:t>𝑵</m:t>
                    </m:r>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𝑵</m:t>
                    </m:r>
                  </m:oMath>
                </m:oMathPara>
              </a14:m>
              <a:endParaRPr lang="zh-CN" altLang="en-US" b="1" dirty="0">
                <a:solidFill>
                  <a:srgbClr val="C00000"/>
                </a:solidFill>
              </a:endParaRPr>
            </a:p>
          </dgm:t>
        </dgm:pt>
      </mc:Choice>
      <mc:Fallback xmlns="">
        <dgm:pt modelId="{FBDE301D-6522-F54A-BA33-7909B16DC294}">
          <dgm:prSet phldrT="[文本]"/>
          <dgm:spPr/>
          <dgm:t>
            <a:bodyPr/>
            <a:lstStyle/>
            <a:p>
              <a:r>
                <a:rPr lang="en-US" altLang="zh-CN" b="1" i="0">
                  <a:solidFill>
                    <a:srgbClr val="C00000"/>
                  </a:solidFill>
                  <a:latin typeface="Cambria Math" panose="02040503050406030204" pitchFamily="18" charset="0"/>
                </a:rPr>
                <a:t>𝑵−𝑵</a:t>
              </a:r>
              <a:endParaRPr lang="zh-CN" altLang="en-US" b="1" dirty="0">
                <a:solidFill>
                  <a:srgbClr val="C00000"/>
                </a:solidFill>
              </a:endParaRPr>
            </a:p>
          </dgm:t>
        </dgm:pt>
      </mc:Fallback>
    </mc:AlternateContent>
    <dgm:pt modelId="{AAF66CB4-99D1-6A4E-8FD4-61206E38A355}" type="parTrans" cxnId="{7595D465-A923-704A-B448-B789BF42254D}">
      <dgm:prSet/>
      <dgm:spPr/>
      <dgm:t>
        <a:bodyPr/>
        <a:lstStyle/>
        <a:p>
          <a:endParaRPr lang="zh-CN" altLang="en-US"/>
        </a:p>
      </dgm:t>
    </dgm:pt>
    <dgm:pt modelId="{A8A6E6A8-A661-194F-8984-E89DEFEC3D10}" type="sibTrans" cxnId="{7595D465-A923-704A-B448-B789BF42254D}">
      <dgm:prSet/>
      <dgm:spPr/>
      <dgm:t>
        <a:bodyPr/>
        <a:lstStyle/>
        <a:p>
          <a:endParaRPr lang="zh-CN" altLang="en-US"/>
        </a:p>
      </dgm:t>
    </dgm:pt>
    <dgm:pt modelId="{056C163D-1F35-5D44-B989-35F0731E7376}" type="pres">
      <dgm:prSet presAssocID="{C59D809A-1F1B-9B46-90C6-04642ACB9C45}" presName="Name0" presStyleCnt="0">
        <dgm:presLayoutVars>
          <dgm:chMax val="7"/>
          <dgm:chPref val="7"/>
          <dgm:dir/>
          <dgm:animOne val="branch"/>
          <dgm:animLvl val="lvl"/>
        </dgm:presLayoutVars>
      </dgm:prSet>
      <dgm:spPr/>
    </dgm:pt>
    <dgm:pt modelId="{DADE4E21-934A-E042-B08F-07BD19694847}" type="pres">
      <dgm:prSet presAssocID="{70898463-57FB-D045-A81A-55A3D8C4B890}" presName="composite" presStyleCnt="0"/>
      <dgm:spPr/>
    </dgm:pt>
    <dgm:pt modelId="{691B7AAC-26F9-AB4C-BD4F-EA9208E9761E}" type="pres">
      <dgm:prSet presAssocID="{70898463-57FB-D045-A81A-55A3D8C4B890}" presName="BackAccent" presStyleLbl="bgShp" presStyleIdx="0" presStyleCnt="3"/>
      <dgm:spPr/>
    </dgm:pt>
    <dgm:pt modelId="{4D8983A7-277C-CA45-8EE4-29977BFEC481}" type="pres">
      <dgm:prSet presAssocID="{70898463-57FB-D045-A81A-55A3D8C4B890}" presName="Accent" presStyleLbl="alignNode1" presStyleIdx="0" presStyleCnt="3"/>
      <dgm:spPr/>
    </dgm:pt>
    <dgm:pt modelId="{E28D4455-0A17-9642-BE11-5DAC1DD7F107}" type="pres">
      <dgm:prSet presAssocID="{70898463-57FB-D045-A81A-55A3D8C4B890}" presName="Child" presStyleLbl="revTx" presStyleIdx="0" presStyleCnt="6">
        <dgm:presLayoutVars>
          <dgm:chMax val="0"/>
          <dgm:chPref val="0"/>
          <dgm:bulletEnabled val="1"/>
        </dgm:presLayoutVars>
      </dgm:prSet>
      <dgm:spPr/>
    </dgm:pt>
    <dgm:pt modelId="{A2A21E1B-C4AD-054D-8653-E6283459E45B}" type="pres">
      <dgm:prSet presAssocID="{70898463-57FB-D045-A81A-55A3D8C4B890}" presName="Parent" presStyleLbl="revTx" presStyleIdx="1" presStyleCnt="6">
        <dgm:presLayoutVars>
          <dgm:chMax val="1"/>
          <dgm:chPref val="1"/>
          <dgm:bulletEnabled val="1"/>
        </dgm:presLayoutVars>
      </dgm:prSet>
      <dgm:spPr/>
    </dgm:pt>
    <dgm:pt modelId="{CF977DC7-87E5-8A4E-AD0D-E6EF7B6A77A5}" type="pres">
      <dgm:prSet presAssocID="{A3774702-FBDD-C146-94D2-C4036296C555}" presName="sibTrans" presStyleCnt="0"/>
      <dgm:spPr/>
    </dgm:pt>
    <dgm:pt modelId="{8AAA2518-0E96-1940-A00E-6004EC7847C9}" type="pres">
      <dgm:prSet presAssocID="{424410F2-B5E0-374A-9454-362174AB0767}" presName="composite" presStyleCnt="0"/>
      <dgm:spPr/>
    </dgm:pt>
    <dgm:pt modelId="{5DA7276B-28B9-974E-A631-1A7BDEFC01EC}" type="pres">
      <dgm:prSet presAssocID="{424410F2-B5E0-374A-9454-362174AB0767}" presName="BackAccent" presStyleLbl="bgShp" presStyleIdx="1" presStyleCnt="3"/>
      <dgm:spPr/>
    </dgm:pt>
    <dgm:pt modelId="{08E8CF6D-26FB-0842-9520-B4C69DFB20EF}" type="pres">
      <dgm:prSet presAssocID="{424410F2-B5E0-374A-9454-362174AB0767}" presName="Accent" presStyleLbl="alignNode1" presStyleIdx="1" presStyleCnt="3"/>
      <dgm:spPr/>
    </dgm:pt>
    <dgm:pt modelId="{60F88509-B5C6-4D41-B270-F9781419721E}" type="pres">
      <dgm:prSet presAssocID="{424410F2-B5E0-374A-9454-362174AB0767}" presName="Child" presStyleLbl="revTx" presStyleIdx="2" presStyleCnt="6">
        <dgm:presLayoutVars>
          <dgm:chMax val="0"/>
          <dgm:chPref val="0"/>
          <dgm:bulletEnabled val="1"/>
        </dgm:presLayoutVars>
      </dgm:prSet>
      <dgm:spPr/>
    </dgm:pt>
    <dgm:pt modelId="{02023301-A8AE-E147-90FC-612D7B88480B}" type="pres">
      <dgm:prSet presAssocID="{424410F2-B5E0-374A-9454-362174AB0767}" presName="Parent" presStyleLbl="revTx" presStyleIdx="3" presStyleCnt="6">
        <dgm:presLayoutVars>
          <dgm:chMax val="1"/>
          <dgm:chPref val="1"/>
          <dgm:bulletEnabled val="1"/>
        </dgm:presLayoutVars>
      </dgm:prSet>
      <dgm:spPr/>
    </dgm:pt>
    <dgm:pt modelId="{E39F145F-020B-6549-A1F8-F3535EFDAFFF}" type="pres">
      <dgm:prSet presAssocID="{74A5F7FA-2775-BB4B-BA1B-D5FF16C7B397}" presName="sibTrans" presStyleCnt="0"/>
      <dgm:spPr/>
    </dgm:pt>
    <dgm:pt modelId="{B53D89DE-7205-2B48-84D8-45DE1DBDDF79}" type="pres">
      <dgm:prSet presAssocID="{ADC3D934-4B2C-894D-B4C6-05FBD3B477E8}" presName="composite" presStyleCnt="0"/>
      <dgm:spPr/>
    </dgm:pt>
    <dgm:pt modelId="{78BB4292-98A3-304C-B347-4AAFD74127B3}" type="pres">
      <dgm:prSet presAssocID="{ADC3D934-4B2C-894D-B4C6-05FBD3B477E8}" presName="BackAccent" presStyleLbl="bgShp" presStyleIdx="2" presStyleCnt="3"/>
      <dgm:spPr/>
    </dgm:pt>
    <dgm:pt modelId="{CF4B71AF-FE97-F049-AFF4-5D986DC2D6D5}" type="pres">
      <dgm:prSet presAssocID="{ADC3D934-4B2C-894D-B4C6-05FBD3B477E8}" presName="Accent" presStyleLbl="alignNode1" presStyleIdx="2" presStyleCnt="3"/>
      <dgm:spPr/>
    </dgm:pt>
    <dgm:pt modelId="{7277F293-FEA3-5349-A244-59924F3455C0}" type="pres">
      <dgm:prSet presAssocID="{ADC3D934-4B2C-894D-B4C6-05FBD3B477E8}" presName="Child" presStyleLbl="revTx" presStyleIdx="4" presStyleCnt="6">
        <dgm:presLayoutVars>
          <dgm:chMax val="0"/>
          <dgm:chPref val="0"/>
          <dgm:bulletEnabled val="1"/>
        </dgm:presLayoutVars>
      </dgm:prSet>
      <dgm:spPr/>
    </dgm:pt>
    <dgm:pt modelId="{4EA2AD7C-3B38-D145-86D1-A6BFB4C139A3}" type="pres">
      <dgm:prSet presAssocID="{ADC3D934-4B2C-894D-B4C6-05FBD3B477E8}" presName="Parent" presStyleLbl="revTx" presStyleIdx="5" presStyleCnt="6">
        <dgm:presLayoutVars>
          <dgm:chMax val="1"/>
          <dgm:chPref val="1"/>
          <dgm:bulletEnabled val="1"/>
        </dgm:presLayoutVars>
      </dgm:prSet>
      <dgm:spPr/>
    </dgm:pt>
  </dgm:ptLst>
  <dgm:cxnLst>
    <dgm:cxn modelId="{DE3D0D12-A3A9-E640-BABC-2C94DA593931}" type="presOf" srcId="{C59D809A-1F1B-9B46-90C6-04642ACB9C45}" destId="{056C163D-1F35-5D44-B989-35F0731E7376}" srcOrd="0" destOrd="0" presId="urn:microsoft.com/office/officeart/2008/layout/IncreasingCircleProcess"/>
    <dgm:cxn modelId="{589C5718-7270-1E46-A20C-D01E20C87724}" srcId="{C59D809A-1F1B-9B46-90C6-04642ACB9C45}" destId="{ADC3D934-4B2C-894D-B4C6-05FBD3B477E8}" srcOrd="2" destOrd="0" parTransId="{84E1F643-7CFD-9D48-B640-E377F5C7725B}" sibTransId="{203CD551-7387-E245-AE62-1D9E14C98E66}"/>
    <dgm:cxn modelId="{DCBD7634-6F4B-C840-8981-E1A9B47626E2}" type="presOf" srcId="{2B87F6F0-C1C3-A947-BB7D-882024C5D070}" destId="{60F88509-B5C6-4D41-B270-F9781419721E}" srcOrd="0" destOrd="0" presId="urn:microsoft.com/office/officeart/2008/layout/IncreasingCircleProcess"/>
    <dgm:cxn modelId="{9E3CE236-90B5-2844-A9E0-E9B86296A392}" srcId="{70898463-57FB-D045-A81A-55A3D8C4B890}" destId="{BDBEBE96-6A4C-CC45-99FC-ADB9927B6565}" srcOrd="0" destOrd="0" parTransId="{F390319A-1251-114B-BB4B-BA32BDC0490C}" sibTransId="{5AF58D71-3501-FB43-A6E0-13729EB48186}"/>
    <dgm:cxn modelId="{83832A41-B544-7945-AB76-4A68D91F4058}" type="presOf" srcId="{ADC3D934-4B2C-894D-B4C6-05FBD3B477E8}" destId="{4EA2AD7C-3B38-D145-86D1-A6BFB4C139A3}" srcOrd="0" destOrd="0" presId="urn:microsoft.com/office/officeart/2008/layout/IncreasingCircleProcess"/>
    <dgm:cxn modelId="{7595D465-A923-704A-B448-B789BF42254D}" srcId="{ADC3D934-4B2C-894D-B4C6-05FBD3B477E8}" destId="{FBDE301D-6522-F54A-BA33-7909B16DC294}" srcOrd="0" destOrd="0" parTransId="{AAF66CB4-99D1-6A4E-8FD4-61206E38A355}" sibTransId="{A8A6E6A8-A661-194F-8984-E89DEFEC3D10}"/>
    <dgm:cxn modelId="{E5C66AC7-02B2-5A45-800A-8FEEF9D5A422}" srcId="{C59D809A-1F1B-9B46-90C6-04642ACB9C45}" destId="{424410F2-B5E0-374A-9454-362174AB0767}" srcOrd="1" destOrd="0" parTransId="{CBCEE9E3-440C-9E46-A912-E34DF2B80101}" sibTransId="{74A5F7FA-2775-BB4B-BA1B-D5FF16C7B397}"/>
    <dgm:cxn modelId="{248C91D3-B0FC-434F-9B9D-D9F5668CD147}" type="presOf" srcId="{FBDE301D-6522-F54A-BA33-7909B16DC294}" destId="{7277F293-FEA3-5349-A244-59924F3455C0}" srcOrd="0" destOrd="0" presId="urn:microsoft.com/office/officeart/2008/layout/IncreasingCircleProcess"/>
    <dgm:cxn modelId="{F8D641D7-A569-8843-8FAA-E4B6E6FC158E}" srcId="{C59D809A-1F1B-9B46-90C6-04642ACB9C45}" destId="{70898463-57FB-D045-A81A-55A3D8C4B890}" srcOrd="0" destOrd="0" parTransId="{331C8109-64C3-AB46-85E2-C09D143FECAB}" sibTransId="{A3774702-FBDD-C146-94D2-C4036296C555}"/>
    <dgm:cxn modelId="{AF2523E3-E934-1840-83DB-FBEC85A3C4F7}" type="presOf" srcId="{70898463-57FB-D045-A81A-55A3D8C4B890}" destId="{A2A21E1B-C4AD-054D-8653-E6283459E45B}" srcOrd="0" destOrd="0" presId="urn:microsoft.com/office/officeart/2008/layout/IncreasingCircleProcess"/>
    <dgm:cxn modelId="{FAC093E9-AB80-824E-8454-A0C43A0D1E6D}" type="presOf" srcId="{424410F2-B5E0-374A-9454-362174AB0767}" destId="{02023301-A8AE-E147-90FC-612D7B88480B}" srcOrd="0" destOrd="0" presId="urn:microsoft.com/office/officeart/2008/layout/IncreasingCircleProcess"/>
    <dgm:cxn modelId="{452EF3F5-FA26-CC4E-9165-5B026793D082}" type="presOf" srcId="{BDBEBE96-6A4C-CC45-99FC-ADB9927B6565}" destId="{E28D4455-0A17-9642-BE11-5DAC1DD7F107}" srcOrd="0" destOrd="0" presId="urn:microsoft.com/office/officeart/2008/layout/IncreasingCircleProcess"/>
    <dgm:cxn modelId="{308B7CFD-6794-1545-9010-BEA1778FA7EC}" srcId="{424410F2-B5E0-374A-9454-362174AB0767}" destId="{2B87F6F0-C1C3-A947-BB7D-882024C5D070}" srcOrd="0" destOrd="0" parTransId="{32AB0988-7AAA-3C4C-8CCF-041B385ABA10}" sibTransId="{80EE0A37-6BA8-D148-806D-E7D1B4C95371}"/>
    <dgm:cxn modelId="{65D14AFD-D6F4-F240-A65F-1AC7F526E169}" type="presParOf" srcId="{056C163D-1F35-5D44-B989-35F0731E7376}" destId="{DADE4E21-934A-E042-B08F-07BD19694847}" srcOrd="0" destOrd="0" presId="urn:microsoft.com/office/officeart/2008/layout/IncreasingCircleProcess"/>
    <dgm:cxn modelId="{526316C4-1A9C-A842-992C-4D8EA0D38825}" type="presParOf" srcId="{DADE4E21-934A-E042-B08F-07BD19694847}" destId="{691B7AAC-26F9-AB4C-BD4F-EA9208E9761E}" srcOrd="0" destOrd="0" presId="urn:microsoft.com/office/officeart/2008/layout/IncreasingCircleProcess"/>
    <dgm:cxn modelId="{F9A11104-A5FB-9240-985C-2F17D1C1AC18}" type="presParOf" srcId="{DADE4E21-934A-E042-B08F-07BD19694847}" destId="{4D8983A7-277C-CA45-8EE4-29977BFEC481}" srcOrd="1" destOrd="0" presId="urn:microsoft.com/office/officeart/2008/layout/IncreasingCircleProcess"/>
    <dgm:cxn modelId="{C4BAD68D-AF9C-1D4E-8338-64BEE37EFD26}" type="presParOf" srcId="{DADE4E21-934A-E042-B08F-07BD19694847}" destId="{E28D4455-0A17-9642-BE11-5DAC1DD7F107}" srcOrd="2" destOrd="0" presId="urn:microsoft.com/office/officeart/2008/layout/IncreasingCircleProcess"/>
    <dgm:cxn modelId="{F476888B-EB54-9C49-A4CC-62C0F08AD82A}" type="presParOf" srcId="{DADE4E21-934A-E042-B08F-07BD19694847}" destId="{A2A21E1B-C4AD-054D-8653-E6283459E45B}" srcOrd="3" destOrd="0" presId="urn:microsoft.com/office/officeart/2008/layout/IncreasingCircleProcess"/>
    <dgm:cxn modelId="{56CEDD78-E878-B44C-9E99-E2C1AC900AE9}" type="presParOf" srcId="{056C163D-1F35-5D44-B989-35F0731E7376}" destId="{CF977DC7-87E5-8A4E-AD0D-E6EF7B6A77A5}" srcOrd="1" destOrd="0" presId="urn:microsoft.com/office/officeart/2008/layout/IncreasingCircleProcess"/>
    <dgm:cxn modelId="{F7FECFDA-1116-DA41-AE60-C22D8B68B950}" type="presParOf" srcId="{056C163D-1F35-5D44-B989-35F0731E7376}" destId="{8AAA2518-0E96-1940-A00E-6004EC7847C9}" srcOrd="2" destOrd="0" presId="urn:microsoft.com/office/officeart/2008/layout/IncreasingCircleProcess"/>
    <dgm:cxn modelId="{04F74E78-14CD-1C40-AD58-B667ED75E46B}" type="presParOf" srcId="{8AAA2518-0E96-1940-A00E-6004EC7847C9}" destId="{5DA7276B-28B9-974E-A631-1A7BDEFC01EC}" srcOrd="0" destOrd="0" presId="urn:microsoft.com/office/officeart/2008/layout/IncreasingCircleProcess"/>
    <dgm:cxn modelId="{34DFFF0E-8BDA-AD44-9C04-C7BA92A1631E}" type="presParOf" srcId="{8AAA2518-0E96-1940-A00E-6004EC7847C9}" destId="{08E8CF6D-26FB-0842-9520-B4C69DFB20EF}" srcOrd="1" destOrd="0" presId="urn:microsoft.com/office/officeart/2008/layout/IncreasingCircleProcess"/>
    <dgm:cxn modelId="{68DCA054-7367-8141-9F51-059BFB017C78}" type="presParOf" srcId="{8AAA2518-0E96-1940-A00E-6004EC7847C9}" destId="{60F88509-B5C6-4D41-B270-F9781419721E}" srcOrd="2" destOrd="0" presId="urn:microsoft.com/office/officeart/2008/layout/IncreasingCircleProcess"/>
    <dgm:cxn modelId="{FF4587E3-0A7B-B940-8E19-EB7826EBAC91}" type="presParOf" srcId="{8AAA2518-0E96-1940-A00E-6004EC7847C9}" destId="{02023301-A8AE-E147-90FC-612D7B88480B}" srcOrd="3" destOrd="0" presId="urn:microsoft.com/office/officeart/2008/layout/IncreasingCircleProcess"/>
    <dgm:cxn modelId="{CFE64DE2-5DB1-004C-8770-A7465C8ADF98}" type="presParOf" srcId="{056C163D-1F35-5D44-B989-35F0731E7376}" destId="{E39F145F-020B-6549-A1F8-F3535EFDAFFF}" srcOrd="3" destOrd="0" presId="urn:microsoft.com/office/officeart/2008/layout/IncreasingCircleProcess"/>
    <dgm:cxn modelId="{466F2285-4EA9-C344-9C80-9453A66A5892}" type="presParOf" srcId="{056C163D-1F35-5D44-B989-35F0731E7376}" destId="{B53D89DE-7205-2B48-84D8-45DE1DBDDF79}" srcOrd="4" destOrd="0" presId="urn:microsoft.com/office/officeart/2008/layout/IncreasingCircleProcess"/>
    <dgm:cxn modelId="{A407CABB-40F6-8C4E-9493-D043901F8771}" type="presParOf" srcId="{B53D89DE-7205-2B48-84D8-45DE1DBDDF79}" destId="{78BB4292-98A3-304C-B347-4AAFD74127B3}" srcOrd="0" destOrd="0" presId="urn:microsoft.com/office/officeart/2008/layout/IncreasingCircleProcess"/>
    <dgm:cxn modelId="{FA791AA1-CF8F-644A-B65C-678A4BFB3CD9}" type="presParOf" srcId="{B53D89DE-7205-2B48-84D8-45DE1DBDDF79}" destId="{CF4B71AF-FE97-F049-AFF4-5D986DC2D6D5}" srcOrd="1" destOrd="0" presId="urn:microsoft.com/office/officeart/2008/layout/IncreasingCircleProcess"/>
    <dgm:cxn modelId="{CBBD1FB1-B02D-9143-87CC-6F4D09D61004}" type="presParOf" srcId="{B53D89DE-7205-2B48-84D8-45DE1DBDDF79}" destId="{7277F293-FEA3-5349-A244-59924F3455C0}" srcOrd="2" destOrd="0" presId="urn:microsoft.com/office/officeart/2008/layout/IncreasingCircleProcess"/>
    <dgm:cxn modelId="{8B2C4281-EFD5-834D-8738-CFDF20C7660D}" type="presParOf" srcId="{B53D89DE-7205-2B48-84D8-45DE1DBDDF79}" destId="{4EA2AD7C-3B38-D145-86D1-A6BFB4C139A3}" srcOrd="3" destOrd="0" presId="urn:microsoft.com/office/officeart/2008/layout/Increasing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9D809A-1F1B-9B46-90C6-04642ACB9C45}" type="doc">
      <dgm:prSet loTypeId="urn:microsoft.com/office/officeart/2008/layout/IncreasingCircleProcess" loCatId="" qsTypeId="urn:microsoft.com/office/officeart/2005/8/quickstyle/simple1" qsCatId="simple" csTypeId="urn:microsoft.com/office/officeart/2005/8/colors/accent1_2" csCatId="accent1" phldr="1"/>
      <dgm:spPr/>
      <dgm:t>
        <a:bodyPr/>
        <a:lstStyle/>
        <a:p>
          <a:endParaRPr lang="zh-CN" altLang="en-US"/>
        </a:p>
      </dgm:t>
    </dgm:pt>
    <dgm:pt modelId="{70898463-57FB-D045-A81A-55A3D8C4B890}">
      <dgm:prSet phldrT="[文本]"/>
      <dgm:spPr/>
      <dgm:t>
        <a:bodyPr/>
        <a:lstStyle/>
        <a:p>
          <a:r>
            <a:rPr lang="en-US" altLang="zh-CN" dirty="0"/>
            <a:t>meson-meson</a:t>
          </a:r>
          <a:endParaRPr lang="zh-CN" altLang="en-US" dirty="0"/>
        </a:p>
      </dgm:t>
    </dgm:pt>
    <dgm:pt modelId="{331C8109-64C3-AB46-85E2-C09D143FECAB}" type="parTrans" cxnId="{F8D641D7-A569-8843-8FAA-E4B6E6FC158E}">
      <dgm:prSet/>
      <dgm:spPr/>
      <dgm:t>
        <a:bodyPr/>
        <a:lstStyle/>
        <a:p>
          <a:endParaRPr lang="zh-CN" altLang="en-US"/>
        </a:p>
      </dgm:t>
    </dgm:pt>
    <dgm:pt modelId="{A3774702-FBDD-C146-94D2-C4036296C555}" type="sibTrans" cxnId="{F8D641D7-A569-8843-8FAA-E4B6E6FC158E}">
      <dgm:prSet/>
      <dgm:spPr/>
      <dgm:t>
        <a:bodyPr/>
        <a:lstStyle/>
        <a:p>
          <a:endParaRPr lang="zh-CN" altLang="en-US"/>
        </a:p>
      </dgm:t>
    </dgm:pt>
    <dgm:pt modelId="{BDBEBE96-6A4C-CC45-99FC-ADB9927B6565}">
      <dgm:prSet phldrT="[文本]"/>
      <dgm:spPr>
        <a:blipFill>
          <a:blip xmlns:r="http://schemas.openxmlformats.org/officeDocument/2006/relationships" r:embed="rId1"/>
          <a:stretch>
            <a:fillRect/>
          </a:stretch>
        </a:blipFill>
      </dgm:spPr>
      <dgm:t>
        <a:bodyPr/>
        <a:lstStyle/>
        <a:p>
          <a:r>
            <a:rPr lang="zh-CN" altLang="en-US">
              <a:noFill/>
            </a:rPr>
            <a:t> </a:t>
          </a:r>
        </a:p>
      </dgm:t>
    </dgm:pt>
    <dgm:pt modelId="{F390319A-1251-114B-BB4B-BA32BDC0490C}" type="parTrans" cxnId="{9E3CE236-90B5-2844-A9E0-E9B86296A392}">
      <dgm:prSet/>
      <dgm:spPr/>
      <dgm:t>
        <a:bodyPr/>
        <a:lstStyle/>
        <a:p>
          <a:endParaRPr lang="zh-CN" altLang="en-US"/>
        </a:p>
      </dgm:t>
    </dgm:pt>
    <dgm:pt modelId="{5AF58D71-3501-FB43-A6E0-13729EB48186}" type="sibTrans" cxnId="{9E3CE236-90B5-2844-A9E0-E9B86296A392}">
      <dgm:prSet/>
      <dgm:spPr/>
      <dgm:t>
        <a:bodyPr/>
        <a:lstStyle/>
        <a:p>
          <a:endParaRPr lang="zh-CN" altLang="en-US"/>
        </a:p>
      </dgm:t>
    </dgm:pt>
    <dgm:pt modelId="{424410F2-B5E0-374A-9454-362174AB0767}">
      <dgm:prSet phldrT="[文本]"/>
      <dgm:spPr/>
      <dgm:t>
        <a:bodyPr/>
        <a:lstStyle/>
        <a:p>
          <a:r>
            <a:rPr lang="en-US" altLang="zh-CN" dirty="0"/>
            <a:t>meson-baryon</a:t>
          </a:r>
          <a:endParaRPr lang="zh-CN" altLang="en-US" dirty="0"/>
        </a:p>
      </dgm:t>
    </dgm:pt>
    <dgm:pt modelId="{CBCEE9E3-440C-9E46-A912-E34DF2B80101}" type="parTrans" cxnId="{E5C66AC7-02B2-5A45-800A-8FEEF9D5A422}">
      <dgm:prSet/>
      <dgm:spPr/>
      <dgm:t>
        <a:bodyPr/>
        <a:lstStyle/>
        <a:p>
          <a:endParaRPr lang="zh-CN" altLang="en-US"/>
        </a:p>
      </dgm:t>
    </dgm:pt>
    <dgm:pt modelId="{74A5F7FA-2775-BB4B-BA1B-D5FF16C7B397}" type="sibTrans" cxnId="{E5C66AC7-02B2-5A45-800A-8FEEF9D5A422}">
      <dgm:prSet/>
      <dgm:spPr/>
      <dgm:t>
        <a:bodyPr/>
        <a:lstStyle/>
        <a:p>
          <a:endParaRPr lang="zh-CN" altLang="en-US"/>
        </a:p>
      </dgm:t>
    </dgm:pt>
    <dgm:pt modelId="{2B87F6F0-C1C3-A947-BB7D-882024C5D070}">
      <dgm:prSet phldrT="[文本]"/>
      <dgm:spPr>
        <a:blipFill>
          <a:blip xmlns:r="http://schemas.openxmlformats.org/officeDocument/2006/relationships" r:embed="rId2"/>
          <a:stretch>
            <a:fillRect/>
          </a:stretch>
        </a:blipFill>
      </dgm:spPr>
      <dgm:t>
        <a:bodyPr/>
        <a:lstStyle/>
        <a:p>
          <a:r>
            <a:rPr lang="zh-CN" altLang="en-US">
              <a:noFill/>
            </a:rPr>
            <a:t> </a:t>
          </a:r>
        </a:p>
      </dgm:t>
    </dgm:pt>
    <dgm:pt modelId="{32AB0988-7AAA-3C4C-8CCF-041B385ABA10}" type="parTrans" cxnId="{308B7CFD-6794-1545-9010-BEA1778FA7EC}">
      <dgm:prSet/>
      <dgm:spPr/>
      <dgm:t>
        <a:bodyPr/>
        <a:lstStyle/>
        <a:p>
          <a:endParaRPr lang="zh-CN" altLang="en-US"/>
        </a:p>
      </dgm:t>
    </dgm:pt>
    <dgm:pt modelId="{80EE0A37-6BA8-D148-806D-E7D1B4C95371}" type="sibTrans" cxnId="{308B7CFD-6794-1545-9010-BEA1778FA7EC}">
      <dgm:prSet/>
      <dgm:spPr/>
      <dgm:t>
        <a:bodyPr/>
        <a:lstStyle/>
        <a:p>
          <a:endParaRPr lang="zh-CN" altLang="en-US"/>
        </a:p>
      </dgm:t>
    </dgm:pt>
    <dgm:pt modelId="{ADC3D934-4B2C-894D-B4C6-05FBD3B477E8}">
      <dgm:prSet phldrT="[文本]"/>
      <dgm:spPr/>
      <dgm:t>
        <a:bodyPr/>
        <a:lstStyle/>
        <a:p>
          <a:r>
            <a:rPr lang="en-US" altLang="zh-CN" dirty="0"/>
            <a:t>baryon-baryon</a:t>
          </a:r>
          <a:endParaRPr lang="zh-CN" altLang="en-US" dirty="0"/>
        </a:p>
      </dgm:t>
    </dgm:pt>
    <dgm:pt modelId="{84E1F643-7CFD-9D48-B640-E377F5C7725B}" type="parTrans" cxnId="{589C5718-7270-1E46-A20C-D01E20C87724}">
      <dgm:prSet/>
      <dgm:spPr/>
      <dgm:t>
        <a:bodyPr/>
        <a:lstStyle/>
        <a:p>
          <a:endParaRPr lang="zh-CN" altLang="en-US"/>
        </a:p>
      </dgm:t>
    </dgm:pt>
    <dgm:pt modelId="{203CD551-7387-E245-AE62-1D9E14C98E66}" type="sibTrans" cxnId="{589C5718-7270-1E46-A20C-D01E20C87724}">
      <dgm:prSet/>
      <dgm:spPr/>
      <dgm:t>
        <a:bodyPr/>
        <a:lstStyle/>
        <a:p>
          <a:endParaRPr lang="zh-CN" altLang="en-US"/>
        </a:p>
      </dgm:t>
    </dgm:pt>
    <dgm:pt modelId="{FBDE301D-6522-F54A-BA33-7909B16DC294}">
      <dgm:prSet phldrT="[文本]"/>
      <dgm:spPr>
        <a:blipFill>
          <a:blip xmlns:r="http://schemas.openxmlformats.org/officeDocument/2006/relationships" r:embed="rId3"/>
          <a:stretch>
            <a:fillRect/>
          </a:stretch>
        </a:blipFill>
      </dgm:spPr>
      <dgm:t>
        <a:bodyPr/>
        <a:lstStyle/>
        <a:p>
          <a:r>
            <a:rPr lang="zh-CN" altLang="en-US">
              <a:noFill/>
            </a:rPr>
            <a:t> </a:t>
          </a:r>
        </a:p>
      </dgm:t>
    </dgm:pt>
    <dgm:pt modelId="{AAF66CB4-99D1-6A4E-8FD4-61206E38A355}" type="parTrans" cxnId="{7595D465-A923-704A-B448-B789BF42254D}">
      <dgm:prSet/>
      <dgm:spPr/>
      <dgm:t>
        <a:bodyPr/>
        <a:lstStyle/>
        <a:p>
          <a:endParaRPr lang="zh-CN" altLang="en-US"/>
        </a:p>
      </dgm:t>
    </dgm:pt>
    <dgm:pt modelId="{A8A6E6A8-A661-194F-8984-E89DEFEC3D10}" type="sibTrans" cxnId="{7595D465-A923-704A-B448-B789BF42254D}">
      <dgm:prSet/>
      <dgm:spPr/>
      <dgm:t>
        <a:bodyPr/>
        <a:lstStyle/>
        <a:p>
          <a:endParaRPr lang="zh-CN" altLang="en-US"/>
        </a:p>
      </dgm:t>
    </dgm:pt>
    <dgm:pt modelId="{056C163D-1F35-5D44-B989-35F0731E7376}" type="pres">
      <dgm:prSet presAssocID="{C59D809A-1F1B-9B46-90C6-04642ACB9C45}" presName="Name0" presStyleCnt="0">
        <dgm:presLayoutVars>
          <dgm:chMax val="7"/>
          <dgm:chPref val="7"/>
          <dgm:dir/>
          <dgm:animOne val="branch"/>
          <dgm:animLvl val="lvl"/>
        </dgm:presLayoutVars>
      </dgm:prSet>
      <dgm:spPr/>
    </dgm:pt>
    <dgm:pt modelId="{DADE4E21-934A-E042-B08F-07BD19694847}" type="pres">
      <dgm:prSet presAssocID="{70898463-57FB-D045-A81A-55A3D8C4B890}" presName="composite" presStyleCnt="0"/>
      <dgm:spPr/>
    </dgm:pt>
    <dgm:pt modelId="{691B7AAC-26F9-AB4C-BD4F-EA9208E9761E}" type="pres">
      <dgm:prSet presAssocID="{70898463-57FB-D045-A81A-55A3D8C4B890}" presName="BackAccent" presStyleLbl="bgShp" presStyleIdx="0" presStyleCnt="3"/>
      <dgm:spPr/>
    </dgm:pt>
    <dgm:pt modelId="{4D8983A7-277C-CA45-8EE4-29977BFEC481}" type="pres">
      <dgm:prSet presAssocID="{70898463-57FB-D045-A81A-55A3D8C4B890}" presName="Accent" presStyleLbl="alignNode1" presStyleIdx="0" presStyleCnt="3"/>
      <dgm:spPr/>
    </dgm:pt>
    <dgm:pt modelId="{E28D4455-0A17-9642-BE11-5DAC1DD7F107}" type="pres">
      <dgm:prSet presAssocID="{70898463-57FB-D045-A81A-55A3D8C4B890}" presName="Child" presStyleLbl="revTx" presStyleIdx="0" presStyleCnt="6">
        <dgm:presLayoutVars>
          <dgm:chMax val="0"/>
          <dgm:chPref val="0"/>
          <dgm:bulletEnabled val="1"/>
        </dgm:presLayoutVars>
      </dgm:prSet>
      <dgm:spPr/>
    </dgm:pt>
    <dgm:pt modelId="{A2A21E1B-C4AD-054D-8653-E6283459E45B}" type="pres">
      <dgm:prSet presAssocID="{70898463-57FB-D045-A81A-55A3D8C4B890}" presName="Parent" presStyleLbl="revTx" presStyleIdx="1" presStyleCnt="6">
        <dgm:presLayoutVars>
          <dgm:chMax val="1"/>
          <dgm:chPref val="1"/>
          <dgm:bulletEnabled val="1"/>
        </dgm:presLayoutVars>
      </dgm:prSet>
      <dgm:spPr/>
    </dgm:pt>
    <dgm:pt modelId="{CF977DC7-87E5-8A4E-AD0D-E6EF7B6A77A5}" type="pres">
      <dgm:prSet presAssocID="{A3774702-FBDD-C146-94D2-C4036296C555}" presName="sibTrans" presStyleCnt="0"/>
      <dgm:spPr/>
    </dgm:pt>
    <dgm:pt modelId="{8AAA2518-0E96-1940-A00E-6004EC7847C9}" type="pres">
      <dgm:prSet presAssocID="{424410F2-B5E0-374A-9454-362174AB0767}" presName="composite" presStyleCnt="0"/>
      <dgm:spPr/>
    </dgm:pt>
    <dgm:pt modelId="{5DA7276B-28B9-974E-A631-1A7BDEFC01EC}" type="pres">
      <dgm:prSet presAssocID="{424410F2-B5E0-374A-9454-362174AB0767}" presName="BackAccent" presStyleLbl="bgShp" presStyleIdx="1" presStyleCnt="3"/>
      <dgm:spPr/>
    </dgm:pt>
    <dgm:pt modelId="{08E8CF6D-26FB-0842-9520-B4C69DFB20EF}" type="pres">
      <dgm:prSet presAssocID="{424410F2-B5E0-374A-9454-362174AB0767}" presName="Accent" presStyleLbl="alignNode1" presStyleIdx="1" presStyleCnt="3"/>
      <dgm:spPr/>
    </dgm:pt>
    <dgm:pt modelId="{60F88509-B5C6-4D41-B270-F9781419721E}" type="pres">
      <dgm:prSet presAssocID="{424410F2-B5E0-374A-9454-362174AB0767}" presName="Child" presStyleLbl="revTx" presStyleIdx="2" presStyleCnt="6">
        <dgm:presLayoutVars>
          <dgm:chMax val="0"/>
          <dgm:chPref val="0"/>
          <dgm:bulletEnabled val="1"/>
        </dgm:presLayoutVars>
      </dgm:prSet>
      <dgm:spPr/>
    </dgm:pt>
    <dgm:pt modelId="{02023301-A8AE-E147-90FC-612D7B88480B}" type="pres">
      <dgm:prSet presAssocID="{424410F2-B5E0-374A-9454-362174AB0767}" presName="Parent" presStyleLbl="revTx" presStyleIdx="3" presStyleCnt="6">
        <dgm:presLayoutVars>
          <dgm:chMax val="1"/>
          <dgm:chPref val="1"/>
          <dgm:bulletEnabled val="1"/>
        </dgm:presLayoutVars>
      </dgm:prSet>
      <dgm:spPr/>
    </dgm:pt>
    <dgm:pt modelId="{E39F145F-020B-6549-A1F8-F3535EFDAFFF}" type="pres">
      <dgm:prSet presAssocID="{74A5F7FA-2775-BB4B-BA1B-D5FF16C7B397}" presName="sibTrans" presStyleCnt="0"/>
      <dgm:spPr/>
    </dgm:pt>
    <dgm:pt modelId="{B53D89DE-7205-2B48-84D8-45DE1DBDDF79}" type="pres">
      <dgm:prSet presAssocID="{ADC3D934-4B2C-894D-B4C6-05FBD3B477E8}" presName="composite" presStyleCnt="0"/>
      <dgm:spPr/>
    </dgm:pt>
    <dgm:pt modelId="{78BB4292-98A3-304C-B347-4AAFD74127B3}" type="pres">
      <dgm:prSet presAssocID="{ADC3D934-4B2C-894D-B4C6-05FBD3B477E8}" presName="BackAccent" presStyleLbl="bgShp" presStyleIdx="2" presStyleCnt="3"/>
      <dgm:spPr/>
    </dgm:pt>
    <dgm:pt modelId="{CF4B71AF-FE97-F049-AFF4-5D986DC2D6D5}" type="pres">
      <dgm:prSet presAssocID="{ADC3D934-4B2C-894D-B4C6-05FBD3B477E8}" presName="Accent" presStyleLbl="alignNode1" presStyleIdx="2" presStyleCnt="3"/>
      <dgm:spPr/>
    </dgm:pt>
    <dgm:pt modelId="{7277F293-FEA3-5349-A244-59924F3455C0}" type="pres">
      <dgm:prSet presAssocID="{ADC3D934-4B2C-894D-B4C6-05FBD3B477E8}" presName="Child" presStyleLbl="revTx" presStyleIdx="4" presStyleCnt="6">
        <dgm:presLayoutVars>
          <dgm:chMax val="0"/>
          <dgm:chPref val="0"/>
          <dgm:bulletEnabled val="1"/>
        </dgm:presLayoutVars>
      </dgm:prSet>
      <dgm:spPr/>
    </dgm:pt>
    <dgm:pt modelId="{4EA2AD7C-3B38-D145-86D1-A6BFB4C139A3}" type="pres">
      <dgm:prSet presAssocID="{ADC3D934-4B2C-894D-B4C6-05FBD3B477E8}" presName="Parent" presStyleLbl="revTx" presStyleIdx="5" presStyleCnt="6">
        <dgm:presLayoutVars>
          <dgm:chMax val="1"/>
          <dgm:chPref val="1"/>
          <dgm:bulletEnabled val="1"/>
        </dgm:presLayoutVars>
      </dgm:prSet>
      <dgm:spPr/>
    </dgm:pt>
  </dgm:ptLst>
  <dgm:cxnLst>
    <dgm:cxn modelId="{DE3D0D12-A3A9-E640-BABC-2C94DA593931}" type="presOf" srcId="{C59D809A-1F1B-9B46-90C6-04642ACB9C45}" destId="{056C163D-1F35-5D44-B989-35F0731E7376}" srcOrd="0" destOrd="0" presId="urn:microsoft.com/office/officeart/2008/layout/IncreasingCircleProcess"/>
    <dgm:cxn modelId="{589C5718-7270-1E46-A20C-D01E20C87724}" srcId="{C59D809A-1F1B-9B46-90C6-04642ACB9C45}" destId="{ADC3D934-4B2C-894D-B4C6-05FBD3B477E8}" srcOrd="2" destOrd="0" parTransId="{84E1F643-7CFD-9D48-B640-E377F5C7725B}" sibTransId="{203CD551-7387-E245-AE62-1D9E14C98E66}"/>
    <dgm:cxn modelId="{DCBD7634-6F4B-C840-8981-E1A9B47626E2}" type="presOf" srcId="{2B87F6F0-C1C3-A947-BB7D-882024C5D070}" destId="{60F88509-B5C6-4D41-B270-F9781419721E}" srcOrd="0" destOrd="0" presId="urn:microsoft.com/office/officeart/2008/layout/IncreasingCircleProcess"/>
    <dgm:cxn modelId="{9E3CE236-90B5-2844-A9E0-E9B86296A392}" srcId="{70898463-57FB-D045-A81A-55A3D8C4B890}" destId="{BDBEBE96-6A4C-CC45-99FC-ADB9927B6565}" srcOrd="0" destOrd="0" parTransId="{F390319A-1251-114B-BB4B-BA32BDC0490C}" sibTransId="{5AF58D71-3501-FB43-A6E0-13729EB48186}"/>
    <dgm:cxn modelId="{83832A41-B544-7945-AB76-4A68D91F4058}" type="presOf" srcId="{ADC3D934-4B2C-894D-B4C6-05FBD3B477E8}" destId="{4EA2AD7C-3B38-D145-86D1-A6BFB4C139A3}" srcOrd="0" destOrd="0" presId="urn:microsoft.com/office/officeart/2008/layout/IncreasingCircleProcess"/>
    <dgm:cxn modelId="{7595D465-A923-704A-B448-B789BF42254D}" srcId="{ADC3D934-4B2C-894D-B4C6-05FBD3B477E8}" destId="{FBDE301D-6522-F54A-BA33-7909B16DC294}" srcOrd="0" destOrd="0" parTransId="{AAF66CB4-99D1-6A4E-8FD4-61206E38A355}" sibTransId="{A8A6E6A8-A661-194F-8984-E89DEFEC3D10}"/>
    <dgm:cxn modelId="{E5C66AC7-02B2-5A45-800A-8FEEF9D5A422}" srcId="{C59D809A-1F1B-9B46-90C6-04642ACB9C45}" destId="{424410F2-B5E0-374A-9454-362174AB0767}" srcOrd="1" destOrd="0" parTransId="{CBCEE9E3-440C-9E46-A912-E34DF2B80101}" sibTransId="{74A5F7FA-2775-BB4B-BA1B-D5FF16C7B397}"/>
    <dgm:cxn modelId="{248C91D3-B0FC-434F-9B9D-D9F5668CD147}" type="presOf" srcId="{FBDE301D-6522-F54A-BA33-7909B16DC294}" destId="{7277F293-FEA3-5349-A244-59924F3455C0}" srcOrd="0" destOrd="0" presId="urn:microsoft.com/office/officeart/2008/layout/IncreasingCircleProcess"/>
    <dgm:cxn modelId="{F8D641D7-A569-8843-8FAA-E4B6E6FC158E}" srcId="{C59D809A-1F1B-9B46-90C6-04642ACB9C45}" destId="{70898463-57FB-D045-A81A-55A3D8C4B890}" srcOrd="0" destOrd="0" parTransId="{331C8109-64C3-AB46-85E2-C09D143FECAB}" sibTransId="{A3774702-FBDD-C146-94D2-C4036296C555}"/>
    <dgm:cxn modelId="{AF2523E3-E934-1840-83DB-FBEC85A3C4F7}" type="presOf" srcId="{70898463-57FB-D045-A81A-55A3D8C4B890}" destId="{A2A21E1B-C4AD-054D-8653-E6283459E45B}" srcOrd="0" destOrd="0" presId="urn:microsoft.com/office/officeart/2008/layout/IncreasingCircleProcess"/>
    <dgm:cxn modelId="{FAC093E9-AB80-824E-8454-A0C43A0D1E6D}" type="presOf" srcId="{424410F2-B5E0-374A-9454-362174AB0767}" destId="{02023301-A8AE-E147-90FC-612D7B88480B}" srcOrd="0" destOrd="0" presId="urn:microsoft.com/office/officeart/2008/layout/IncreasingCircleProcess"/>
    <dgm:cxn modelId="{452EF3F5-FA26-CC4E-9165-5B026793D082}" type="presOf" srcId="{BDBEBE96-6A4C-CC45-99FC-ADB9927B6565}" destId="{E28D4455-0A17-9642-BE11-5DAC1DD7F107}" srcOrd="0" destOrd="0" presId="urn:microsoft.com/office/officeart/2008/layout/IncreasingCircleProcess"/>
    <dgm:cxn modelId="{308B7CFD-6794-1545-9010-BEA1778FA7EC}" srcId="{424410F2-B5E0-374A-9454-362174AB0767}" destId="{2B87F6F0-C1C3-A947-BB7D-882024C5D070}" srcOrd="0" destOrd="0" parTransId="{32AB0988-7AAA-3C4C-8CCF-041B385ABA10}" sibTransId="{80EE0A37-6BA8-D148-806D-E7D1B4C95371}"/>
    <dgm:cxn modelId="{65D14AFD-D6F4-F240-A65F-1AC7F526E169}" type="presParOf" srcId="{056C163D-1F35-5D44-B989-35F0731E7376}" destId="{DADE4E21-934A-E042-B08F-07BD19694847}" srcOrd="0" destOrd="0" presId="urn:microsoft.com/office/officeart/2008/layout/IncreasingCircleProcess"/>
    <dgm:cxn modelId="{526316C4-1A9C-A842-992C-4D8EA0D38825}" type="presParOf" srcId="{DADE4E21-934A-E042-B08F-07BD19694847}" destId="{691B7AAC-26F9-AB4C-BD4F-EA9208E9761E}" srcOrd="0" destOrd="0" presId="urn:microsoft.com/office/officeart/2008/layout/IncreasingCircleProcess"/>
    <dgm:cxn modelId="{F9A11104-A5FB-9240-985C-2F17D1C1AC18}" type="presParOf" srcId="{DADE4E21-934A-E042-B08F-07BD19694847}" destId="{4D8983A7-277C-CA45-8EE4-29977BFEC481}" srcOrd="1" destOrd="0" presId="urn:microsoft.com/office/officeart/2008/layout/IncreasingCircleProcess"/>
    <dgm:cxn modelId="{C4BAD68D-AF9C-1D4E-8338-64BEE37EFD26}" type="presParOf" srcId="{DADE4E21-934A-E042-B08F-07BD19694847}" destId="{E28D4455-0A17-9642-BE11-5DAC1DD7F107}" srcOrd="2" destOrd="0" presId="urn:microsoft.com/office/officeart/2008/layout/IncreasingCircleProcess"/>
    <dgm:cxn modelId="{F476888B-EB54-9C49-A4CC-62C0F08AD82A}" type="presParOf" srcId="{DADE4E21-934A-E042-B08F-07BD19694847}" destId="{A2A21E1B-C4AD-054D-8653-E6283459E45B}" srcOrd="3" destOrd="0" presId="urn:microsoft.com/office/officeart/2008/layout/IncreasingCircleProcess"/>
    <dgm:cxn modelId="{56CEDD78-E878-B44C-9E99-E2C1AC900AE9}" type="presParOf" srcId="{056C163D-1F35-5D44-B989-35F0731E7376}" destId="{CF977DC7-87E5-8A4E-AD0D-E6EF7B6A77A5}" srcOrd="1" destOrd="0" presId="urn:microsoft.com/office/officeart/2008/layout/IncreasingCircleProcess"/>
    <dgm:cxn modelId="{F7FECFDA-1116-DA41-AE60-C22D8B68B950}" type="presParOf" srcId="{056C163D-1F35-5D44-B989-35F0731E7376}" destId="{8AAA2518-0E96-1940-A00E-6004EC7847C9}" srcOrd="2" destOrd="0" presId="urn:microsoft.com/office/officeart/2008/layout/IncreasingCircleProcess"/>
    <dgm:cxn modelId="{04F74E78-14CD-1C40-AD58-B667ED75E46B}" type="presParOf" srcId="{8AAA2518-0E96-1940-A00E-6004EC7847C9}" destId="{5DA7276B-28B9-974E-A631-1A7BDEFC01EC}" srcOrd="0" destOrd="0" presId="urn:microsoft.com/office/officeart/2008/layout/IncreasingCircleProcess"/>
    <dgm:cxn modelId="{34DFFF0E-8BDA-AD44-9C04-C7BA92A1631E}" type="presParOf" srcId="{8AAA2518-0E96-1940-A00E-6004EC7847C9}" destId="{08E8CF6D-26FB-0842-9520-B4C69DFB20EF}" srcOrd="1" destOrd="0" presId="urn:microsoft.com/office/officeart/2008/layout/IncreasingCircleProcess"/>
    <dgm:cxn modelId="{68DCA054-7367-8141-9F51-059BFB017C78}" type="presParOf" srcId="{8AAA2518-0E96-1940-A00E-6004EC7847C9}" destId="{60F88509-B5C6-4D41-B270-F9781419721E}" srcOrd="2" destOrd="0" presId="urn:microsoft.com/office/officeart/2008/layout/IncreasingCircleProcess"/>
    <dgm:cxn modelId="{FF4587E3-0A7B-B940-8E19-EB7826EBAC91}" type="presParOf" srcId="{8AAA2518-0E96-1940-A00E-6004EC7847C9}" destId="{02023301-A8AE-E147-90FC-612D7B88480B}" srcOrd="3" destOrd="0" presId="urn:microsoft.com/office/officeart/2008/layout/IncreasingCircleProcess"/>
    <dgm:cxn modelId="{CFE64DE2-5DB1-004C-8770-A7465C8ADF98}" type="presParOf" srcId="{056C163D-1F35-5D44-B989-35F0731E7376}" destId="{E39F145F-020B-6549-A1F8-F3535EFDAFFF}" srcOrd="3" destOrd="0" presId="urn:microsoft.com/office/officeart/2008/layout/IncreasingCircleProcess"/>
    <dgm:cxn modelId="{466F2285-4EA9-C344-9C80-9453A66A5892}" type="presParOf" srcId="{056C163D-1F35-5D44-B989-35F0731E7376}" destId="{B53D89DE-7205-2B48-84D8-45DE1DBDDF79}" srcOrd="4" destOrd="0" presId="urn:microsoft.com/office/officeart/2008/layout/IncreasingCircleProcess"/>
    <dgm:cxn modelId="{A407CABB-40F6-8C4E-9493-D043901F8771}" type="presParOf" srcId="{B53D89DE-7205-2B48-84D8-45DE1DBDDF79}" destId="{78BB4292-98A3-304C-B347-4AAFD74127B3}" srcOrd="0" destOrd="0" presId="urn:microsoft.com/office/officeart/2008/layout/IncreasingCircleProcess"/>
    <dgm:cxn modelId="{FA791AA1-CF8F-644A-B65C-678A4BFB3CD9}" type="presParOf" srcId="{B53D89DE-7205-2B48-84D8-45DE1DBDDF79}" destId="{CF4B71AF-FE97-F049-AFF4-5D986DC2D6D5}" srcOrd="1" destOrd="0" presId="urn:microsoft.com/office/officeart/2008/layout/IncreasingCircleProcess"/>
    <dgm:cxn modelId="{CBBD1FB1-B02D-9143-87CC-6F4D09D61004}" type="presParOf" srcId="{B53D89DE-7205-2B48-84D8-45DE1DBDDF79}" destId="{7277F293-FEA3-5349-A244-59924F3455C0}" srcOrd="2" destOrd="0" presId="urn:microsoft.com/office/officeart/2008/layout/IncreasingCircleProcess"/>
    <dgm:cxn modelId="{8B2C4281-EFD5-834D-8738-CFDF20C7660D}" type="presParOf" srcId="{B53D89DE-7205-2B48-84D8-45DE1DBDDF79}" destId="{4EA2AD7C-3B38-D145-86D1-A6BFB4C139A3}" srcOrd="3" destOrd="0" presId="urn:microsoft.com/office/officeart/2008/layout/Increasing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A2FAB0-370F-7F43-A42A-2F0BA4065784}"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zh-CN" altLang="en-US"/>
        </a:p>
      </dgm:t>
    </dgm:pt>
    <dgm:pt modelId="{BECD5211-821F-DD42-AE72-44121A5D4AEA}">
      <dgm:prSet phldrT="[文本]"/>
      <dgm:spPr/>
      <dgm:t>
        <a:bodyPr/>
        <a:lstStyle/>
        <a:p>
          <a:r>
            <a:rPr lang="en-US" altLang="zh-CN" dirty="0"/>
            <a:t>1</a:t>
          </a:r>
          <a:endParaRPr lang="zh-CN" altLang="en-US" dirty="0"/>
        </a:p>
      </dgm:t>
    </dgm:pt>
    <dgm:pt modelId="{17E4594C-C6A7-7B4E-B1DC-191A87D57329}" type="parTrans" cxnId="{1DAE4F67-4DAE-DF45-AFDE-AE4F712308D6}">
      <dgm:prSet/>
      <dgm:spPr/>
      <dgm:t>
        <a:bodyPr/>
        <a:lstStyle/>
        <a:p>
          <a:endParaRPr lang="zh-CN" altLang="en-US"/>
        </a:p>
      </dgm:t>
    </dgm:pt>
    <dgm:pt modelId="{F7D8600A-6A59-DD48-92F9-086031BFC2F9}" type="sibTrans" cxnId="{1DAE4F67-4DAE-DF45-AFDE-AE4F712308D6}">
      <dgm:prSet/>
      <dgm:spPr/>
      <dgm:t>
        <a:bodyPr/>
        <a:lstStyle/>
        <a:p>
          <a:endParaRPr lang="zh-CN" altLang="en-US"/>
        </a:p>
      </dgm:t>
    </dgm:pt>
    <dgm:pt modelId="{F2998559-C45A-094B-95E6-E1441EFE6E29}">
      <dgm:prSet phldrT="[文本]"/>
      <dgm:spPr/>
      <dgm:t>
        <a:bodyPr/>
        <a:lstStyle/>
        <a:p>
          <a:pPr>
            <a:buFont typeface="+mj-lt"/>
            <a:buNone/>
          </a:pPr>
          <a:r>
            <a:rPr lang="zh-CN" altLang="en-US" b="1" dirty="0">
              <a:ea typeface="微软雅黑" panose="020B0503020204020204" pitchFamily="34" charset="-122"/>
            </a:rPr>
            <a:t>Close</a:t>
          </a:r>
          <a:r>
            <a:rPr lang="en-US" altLang="zh-CN" b="1" dirty="0">
              <a:ea typeface="微软雅黑" panose="020B0503020204020204" pitchFamily="34" charset="-122"/>
            </a:rPr>
            <a:t>r</a:t>
          </a:r>
          <a:r>
            <a:rPr lang="zh-CN" altLang="en-US" b="1" dirty="0">
              <a:ea typeface="微软雅黑" panose="020B0503020204020204" pitchFamily="34" charset="-122"/>
            </a:rPr>
            <a:t> link with QCD</a:t>
          </a:r>
          <a:endParaRPr lang="zh-CN" altLang="en-US" dirty="0"/>
        </a:p>
      </dgm:t>
    </dgm:pt>
    <dgm:pt modelId="{62602F0F-15E7-7E41-8A15-33AF82D58CFC}" type="parTrans" cxnId="{DDA5A32C-C027-C945-BC32-92CF430579EA}">
      <dgm:prSet/>
      <dgm:spPr/>
      <dgm:t>
        <a:bodyPr/>
        <a:lstStyle/>
        <a:p>
          <a:endParaRPr lang="zh-CN" altLang="en-US"/>
        </a:p>
      </dgm:t>
    </dgm:pt>
    <dgm:pt modelId="{C5F1D952-3CE1-F54A-BDFE-222F98358734}" type="sibTrans" cxnId="{DDA5A32C-C027-C945-BC32-92CF430579EA}">
      <dgm:prSet/>
      <dgm:spPr/>
      <dgm:t>
        <a:bodyPr/>
        <a:lstStyle/>
        <a:p>
          <a:endParaRPr lang="zh-CN" altLang="en-US"/>
        </a:p>
      </dgm:t>
    </dgm:pt>
    <dgm:pt modelId="{8883AE4D-71D8-B545-902A-81A9140B75D3}">
      <dgm:prSet phldrT="[文本]"/>
      <dgm:spPr/>
      <dgm:t>
        <a:bodyPr/>
        <a:lstStyle/>
        <a:p>
          <a:r>
            <a:rPr lang="en-US" altLang="zh-CN" dirty="0"/>
            <a:t>2</a:t>
          </a:r>
          <a:endParaRPr lang="zh-CN" altLang="en-US" dirty="0"/>
        </a:p>
      </dgm:t>
    </dgm:pt>
    <dgm:pt modelId="{6B3486E9-754A-064B-BBED-8CFE3487614C}" type="parTrans" cxnId="{160A6B33-9874-C549-93C4-311981FF8927}">
      <dgm:prSet/>
      <dgm:spPr/>
      <dgm:t>
        <a:bodyPr/>
        <a:lstStyle/>
        <a:p>
          <a:endParaRPr lang="zh-CN" altLang="en-US"/>
        </a:p>
      </dgm:t>
    </dgm:pt>
    <dgm:pt modelId="{C82C03BB-39E0-DB43-955B-C695CE910653}" type="sibTrans" cxnId="{160A6B33-9874-C549-93C4-311981FF8927}">
      <dgm:prSet/>
      <dgm:spPr/>
      <dgm:t>
        <a:bodyPr/>
        <a:lstStyle/>
        <a:p>
          <a:endParaRPr lang="zh-CN" altLang="en-US"/>
        </a:p>
      </dgm:t>
    </dgm:pt>
    <dgm:pt modelId="{18E27645-F784-4449-A013-B3A1AA1F21D4}">
      <dgm:prSet phldrT="[文本]"/>
      <dgm:spPr/>
      <dgm:t>
        <a:bodyPr/>
        <a:lstStyle/>
        <a:p>
          <a:pPr>
            <a:buFont typeface="+mj-lt"/>
            <a:buNone/>
          </a:pPr>
          <a:r>
            <a:rPr lang="zh-CN" altLang="en-US" b="1" dirty="0">
              <a:ea typeface="微软雅黑" panose="020B0503020204020204" pitchFamily="34" charset="-122"/>
            </a:rPr>
            <a:t>Systematic</a:t>
          </a:r>
          <a:r>
            <a:rPr lang="en-US" altLang="zh-CN" b="1" dirty="0">
              <a:ea typeface="微软雅黑" panose="020B0503020204020204" pitchFamily="34" charset="-122"/>
            </a:rPr>
            <a:t>/order-by-order</a:t>
          </a:r>
          <a:r>
            <a:rPr lang="zh-CN" altLang="en-US" b="1" dirty="0">
              <a:ea typeface="微软雅黑" panose="020B0503020204020204" pitchFamily="34" charset="-122"/>
            </a:rPr>
            <a:t> improvements</a:t>
          </a:r>
          <a:endParaRPr lang="zh-CN" altLang="en-US" dirty="0">
            <a:solidFill>
              <a:schemeClr val="tx1"/>
            </a:solidFill>
          </a:endParaRPr>
        </a:p>
      </dgm:t>
    </dgm:pt>
    <dgm:pt modelId="{A1385182-48B6-2F4B-982C-56F61AA07C69}" type="parTrans" cxnId="{215DA71F-03DF-5841-AF85-EF214D0AA5E7}">
      <dgm:prSet/>
      <dgm:spPr/>
      <dgm:t>
        <a:bodyPr/>
        <a:lstStyle/>
        <a:p>
          <a:endParaRPr lang="zh-CN" altLang="en-US"/>
        </a:p>
      </dgm:t>
    </dgm:pt>
    <dgm:pt modelId="{2BDCC44A-8195-4443-8672-D88171DA9275}" type="sibTrans" cxnId="{215DA71F-03DF-5841-AF85-EF214D0AA5E7}">
      <dgm:prSet/>
      <dgm:spPr/>
      <dgm:t>
        <a:bodyPr/>
        <a:lstStyle/>
        <a:p>
          <a:endParaRPr lang="zh-CN" altLang="en-US"/>
        </a:p>
      </dgm:t>
    </dgm:pt>
    <dgm:pt modelId="{C2FC334B-1404-CB4F-B0A5-94A8BEE37EBC}">
      <dgm:prSet phldrT="[文本]"/>
      <dgm:spPr/>
      <dgm:t>
        <a:bodyPr/>
        <a:lstStyle/>
        <a:p>
          <a:r>
            <a:rPr lang="en-US" altLang="zh-CN" dirty="0"/>
            <a:t>3</a:t>
          </a:r>
          <a:endParaRPr lang="zh-CN" altLang="en-US" dirty="0"/>
        </a:p>
      </dgm:t>
    </dgm:pt>
    <dgm:pt modelId="{854BC08E-8535-D84F-B2D5-0A96A3C85C13}" type="parTrans" cxnId="{F292FF5B-3522-F94A-87D2-0335F92B5A95}">
      <dgm:prSet/>
      <dgm:spPr/>
      <dgm:t>
        <a:bodyPr/>
        <a:lstStyle/>
        <a:p>
          <a:endParaRPr lang="zh-CN" altLang="en-US"/>
        </a:p>
      </dgm:t>
    </dgm:pt>
    <dgm:pt modelId="{2D91EAC5-CF7E-0E4A-974A-D23CB3ABD3F8}" type="sibTrans" cxnId="{F292FF5B-3522-F94A-87D2-0335F92B5A95}">
      <dgm:prSet/>
      <dgm:spPr/>
      <dgm:t>
        <a:bodyPr/>
        <a:lstStyle/>
        <a:p>
          <a:endParaRPr lang="zh-CN" altLang="en-US"/>
        </a:p>
      </dgm:t>
    </dgm:pt>
    <dgm:pt modelId="{BBC0D707-CF78-0C41-BA9E-A960DA1E0C59}">
      <dgm:prSet phldrT="[文本]"/>
      <dgm:spPr/>
      <dgm:t>
        <a:bodyPr/>
        <a:lstStyle/>
        <a:p>
          <a:pPr>
            <a:buFont typeface="+mj-lt"/>
            <a:buNone/>
          </a:pPr>
          <a:r>
            <a:rPr lang="zh-CN" altLang="en-US" b="1" dirty="0">
              <a:ea typeface="微软雅黑" panose="020B0503020204020204" pitchFamily="34" charset="-122"/>
            </a:rPr>
            <a:t>Consistent descriptions of two</a:t>
          </a:r>
          <a:r>
            <a:rPr lang="en-US" altLang="zh-CN" b="1" dirty="0">
              <a:ea typeface="微软雅黑" panose="020B0503020204020204" pitchFamily="34" charset="-122"/>
            </a:rPr>
            <a:t>/three/four</a:t>
          </a:r>
          <a:r>
            <a:rPr lang="zh-CN" altLang="en-US" b="1" dirty="0">
              <a:ea typeface="微软雅黑" panose="020B0503020204020204" pitchFamily="34" charset="-122"/>
            </a:rPr>
            <a:t> </a:t>
          </a:r>
          <a:r>
            <a:rPr lang="en-US" altLang="zh-CN" b="1" dirty="0">
              <a:ea typeface="微软雅黑" panose="020B0503020204020204" pitchFamily="34" charset="-122"/>
            </a:rPr>
            <a:t>body</a:t>
          </a:r>
          <a:r>
            <a:rPr lang="zh-CN" altLang="en-US" b="1" dirty="0">
              <a:ea typeface="微软雅黑" panose="020B0503020204020204" pitchFamily="34" charset="-122"/>
            </a:rPr>
            <a:t> interactions on the same footing</a:t>
          </a:r>
          <a:endParaRPr lang="zh-CN" altLang="en-US" dirty="0">
            <a:solidFill>
              <a:schemeClr val="tx1"/>
            </a:solidFill>
          </a:endParaRPr>
        </a:p>
      </dgm:t>
    </dgm:pt>
    <dgm:pt modelId="{FE7DDEE5-A3CB-1843-AD50-D41D6F2331D3}" type="parTrans" cxnId="{EF7EEDFC-E139-C845-8012-1B0234D16231}">
      <dgm:prSet/>
      <dgm:spPr/>
      <dgm:t>
        <a:bodyPr/>
        <a:lstStyle/>
        <a:p>
          <a:endParaRPr lang="zh-CN" altLang="en-US"/>
        </a:p>
      </dgm:t>
    </dgm:pt>
    <dgm:pt modelId="{94C60000-7BDC-F245-BF6B-785DC56F2316}" type="sibTrans" cxnId="{EF7EEDFC-E139-C845-8012-1B0234D16231}">
      <dgm:prSet/>
      <dgm:spPr/>
      <dgm:t>
        <a:bodyPr/>
        <a:lstStyle/>
        <a:p>
          <a:endParaRPr lang="zh-CN" altLang="en-US"/>
        </a:p>
      </dgm:t>
    </dgm:pt>
    <dgm:pt modelId="{FB1C3DE4-6310-DD48-8AAC-CB910A586343}">
      <dgm:prSet phldrT="[文本]"/>
      <dgm:spPr/>
      <dgm:t>
        <a:bodyPr/>
        <a:lstStyle/>
        <a:p>
          <a:r>
            <a:rPr lang="en-US" altLang="zh-CN" dirty="0"/>
            <a:t>4</a:t>
          </a:r>
          <a:endParaRPr lang="zh-CN" altLang="en-US" dirty="0"/>
        </a:p>
      </dgm:t>
    </dgm:pt>
    <dgm:pt modelId="{B0CF8209-6594-D542-AC87-6861542ACF44}" type="parTrans" cxnId="{9829DA22-2555-4948-ABF1-B3C7C472EFA0}">
      <dgm:prSet/>
      <dgm:spPr/>
      <dgm:t>
        <a:bodyPr/>
        <a:lstStyle/>
        <a:p>
          <a:endParaRPr lang="zh-CN" altLang="en-US"/>
        </a:p>
      </dgm:t>
    </dgm:pt>
    <dgm:pt modelId="{D7EC680A-1D62-254B-A801-B22E200F4034}" type="sibTrans" cxnId="{9829DA22-2555-4948-ABF1-B3C7C472EFA0}">
      <dgm:prSet/>
      <dgm:spPr/>
      <dgm:t>
        <a:bodyPr/>
        <a:lstStyle/>
        <a:p>
          <a:endParaRPr lang="zh-CN" altLang="en-US"/>
        </a:p>
      </dgm:t>
    </dgm:pt>
    <dgm:pt modelId="{4D7F9035-FFBB-1947-91D6-0066D1836810}">
      <dgm:prSet/>
      <dgm:spPr/>
      <dgm:t>
        <a:bodyPr/>
        <a:lstStyle/>
        <a:p>
          <a:pPr>
            <a:buFont typeface="+mj-lt"/>
            <a:buNone/>
          </a:pPr>
          <a:r>
            <a:rPr lang="en-US" altLang="zh-CN" b="1" dirty="0">
              <a:solidFill>
                <a:srgbClr val="C00000"/>
              </a:solidFill>
              <a:ea typeface="微软雅黑" panose="020B0503020204020204" pitchFamily="34" charset="-122"/>
            </a:rPr>
            <a:t>Quantifiable uncertainties--</a:t>
          </a:r>
          <a:r>
            <a:rPr lang="en-US" altLang="zh-CN" b="1" dirty="0">
              <a:solidFill>
                <a:srgbClr val="C00000"/>
              </a:solidFill>
              <a:latin typeface="微软雅黑" panose="020B0503020204020204" pitchFamily="34" charset="-122"/>
              <a:ea typeface="微软雅黑" panose="020B0503020204020204" pitchFamily="34" charset="-122"/>
            </a:rPr>
            <a:t> </a:t>
          </a:r>
          <a:r>
            <a:rPr lang="en-US" altLang="zh-CN" b="1" dirty="0">
              <a:solidFill>
                <a:srgbClr val="C00000"/>
              </a:solidFill>
              <a:ea typeface="微软雅黑" panose="020B0503020204020204" pitchFamily="34" charset="-122"/>
            </a:rPr>
            <a:t>PRA83(2011)040001</a:t>
          </a:r>
          <a:endParaRPr lang="zh-CN" altLang="en-US" dirty="0"/>
        </a:p>
      </dgm:t>
    </dgm:pt>
    <dgm:pt modelId="{89A08050-B8BF-2D48-8A86-AF519FC73620}" type="parTrans" cxnId="{8F98390C-B02E-AA47-AB57-97C6AF3F4179}">
      <dgm:prSet/>
      <dgm:spPr/>
      <dgm:t>
        <a:bodyPr/>
        <a:lstStyle/>
        <a:p>
          <a:endParaRPr lang="zh-CN" altLang="en-US"/>
        </a:p>
      </dgm:t>
    </dgm:pt>
    <dgm:pt modelId="{23D4ED7B-9305-9C4B-8E0C-22F6DE2AE854}" type="sibTrans" cxnId="{8F98390C-B02E-AA47-AB57-97C6AF3F4179}">
      <dgm:prSet/>
      <dgm:spPr/>
      <dgm:t>
        <a:bodyPr/>
        <a:lstStyle/>
        <a:p>
          <a:endParaRPr lang="zh-CN" altLang="en-US"/>
        </a:p>
      </dgm:t>
    </dgm:pt>
    <dgm:pt modelId="{4ACF2CE4-8C38-8B40-84C1-0587A38C9CD5}" type="pres">
      <dgm:prSet presAssocID="{A6A2FAB0-370F-7F43-A42A-2F0BA4065784}" presName="linearFlow" presStyleCnt="0">
        <dgm:presLayoutVars>
          <dgm:dir/>
          <dgm:animLvl val="lvl"/>
          <dgm:resizeHandles val="exact"/>
        </dgm:presLayoutVars>
      </dgm:prSet>
      <dgm:spPr/>
    </dgm:pt>
    <dgm:pt modelId="{215453E6-1193-1248-9F21-A00C4B217970}" type="pres">
      <dgm:prSet presAssocID="{BECD5211-821F-DD42-AE72-44121A5D4AEA}" presName="composite" presStyleCnt="0"/>
      <dgm:spPr/>
    </dgm:pt>
    <dgm:pt modelId="{D159ACAD-3EF2-2C4E-AAB6-DE1187036A86}" type="pres">
      <dgm:prSet presAssocID="{BECD5211-821F-DD42-AE72-44121A5D4AEA}" presName="parentText" presStyleLbl="alignNode1" presStyleIdx="0" presStyleCnt="4">
        <dgm:presLayoutVars>
          <dgm:chMax val="1"/>
          <dgm:bulletEnabled val="1"/>
        </dgm:presLayoutVars>
      </dgm:prSet>
      <dgm:spPr/>
    </dgm:pt>
    <dgm:pt modelId="{8AD6E728-5BA7-524E-A0D3-97F9B643D21D}" type="pres">
      <dgm:prSet presAssocID="{BECD5211-821F-DD42-AE72-44121A5D4AEA}" presName="descendantText" presStyleLbl="alignAcc1" presStyleIdx="0" presStyleCnt="4">
        <dgm:presLayoutVars>
          <dgm:bulletEnabled val="1"/>
        </dgm:presLayoutVars>
      </dgm:prSet>
      <dgm:spPr/>
    </dgm:pt>
    <dgm:pt modelId="{09EE0558-C2D5-7042-92AF-5C654F327302}" type="pres">
      <dgm:prSet presAssocID="{F7D8600A-6A59-DD48-92F9-086031BFC2F9}" presName="sp" presStyleCnt="0"/>
      <dgm:spPr/>
    </dgm:pt>
    <dgm:pt modelId="{CDBEAAC7-A6E7-1D4A-9F9C-2D408D69902E}" type="pres">
      <dgm:prSet presAssocID="{8883AE4D-71D8-B545-902A-81A9140B75D3}" presName="composite" presStyleCnt="0"/>
      <dgm:spPr/>
    </dgm:pt>
    <dgm:pt modelId="{0A8B86CC-E3D9-DF4B-AC14-54B0C77D1769}" type="pres">
      <dgm:prSet presAssocID="{8883AE4D-71D8-B545-902A-81A9140B75D3}" presName="parentText" presStyleLbl="alignNode1" presStyleIdx="1" presStyleCnt="4">
        <dgm:presLayoutVars>
          <dgm:chMax val="1"/>
          <dgm:bulletEnabled val="1"/>
        </dgm:presLayoutVars>
      </dgm:prSet>
      <dgm:spPr/>
    </dgm:pt>
    <dgm:pt modelId="{21E11C75-4A38-2042-B4D1-B7A66620EAB3}" type="pres">
      <dgm:prSet presAssocID="{8883AE4D-71D8-B545-902A-81A9140B75D3}" presName="descendantText" presStyleLbl="alignAcc1" presStyleIdx="1" presStyleCnt="4">
        <dgm:presLayoutVars>
          <dgm:bulletEnabled val="1"/>
        </dgm:presLayoutVars>
      </dgm:prSet>
      <dgm:spPr/>
    </dgm:pt>
    <dgm:pt modelId="{ADF793D0-AC08-6643-9666-7BC3A01A319D}" type="pres">
      <dgm:prSet presAssocID="{C82C03BB-39E0-DB43-955B-C695CE910653}" presName="sp" presStyleCnt="0"/>
      <dgm:spPr/>
    </dgm:pt>
    <dgm:pt modelId="{BD0D5167-E4E2-A34F-AC93-6E09A59E636D}" type="pres">
      <dgm:prSet presAssocID="{C2FC334B-1404-CB4F-B0A5-94A8BEE37EBC}" presName="composite" presStyleCnt="0"/>
      <dgm:spPr/>
    </dgm:pt>
    <dgm:pt modelId="{747A7A3A-F3EB-BE43-ACA0-089D35FFA6CD}" type="pres">
      <dgm:prSet presAssocID="{C2FC334B-1404-CB4F-B0A5-94A8BEE37EBC}" presName="parentText" presStyleLbl="alignNode1" presStyleIdx="2" presStyleCnt="4">
        <dgm:presLayoutVars>
          <dgm:chMax val="1"/>
          <dgm:bulletEnabled val="1"/>
        </dgm:presLayoutVars>
      </dgm:prSet>
      <dgm:spPr/>
    </dgm:pt>
    <dgm:pt modelId="{890E7DFA-5197-1246-9A12-3BC807240AD0}" type="pres">
      <dgm:prSet presAssocID="{C2FC334B-1404-CB4F-B0A5-94A8BEE37EBC}" presName="descendantText" presStyleLbl="alignAcc1" presStyleIdx="2" presStyleCnt="4">
        <dgm:presLayoutVars>
          <dgm:bulletEnabled val="1"/>
        </dgm:presLayoutVars>
      </dgm:prSet>
      <dgm:spPr/>
    </dgm:pt>
    <dgm:pt modelId="{22A40028-6519-4D4E-9214-D0A99FE99CB4}" type="pres">
      <dgm:prSet presAssocID="{2D91EAC5-CF7E-0E4A-974A-D23CB3ABD3F8}" presName="sp" presStyleCnt="0"/>
      <dgm:spPr/>
    </dgm:pt>
    <dgm:pt modelId="{7E2C6CFD-0F53-CC49-90E0-422E3394537F}" type="pres">
      <dgm:prSet presAssocID="{FB1C3DE4-6310-DD48-8AAC-CB910A586343}" presName="composite" presStyleCnt="0"/>
      <dgm:spPr/>
    </dgm:pt>
    <dgm:pt modelId="{BB216814-4607-554C-8B65-BE743FCD4392}" type="pres">
      <dgm:prSet presAssocID="{FB1C3DE4-6310-DD48-8AAC-CB910A586343}" presName="parentText" presStyleLbl="alignNode1" presStyleIdx="3" presStyleCnt="4" custLinFactNeighborX="-2551" custLinFactNeighborY="39856">
        <dgm:presLayoutVars>
          <dgm:chMax val="1"/>
          <dgm:bulletEnabled val="1"/>
        </dgm:presLayoutVars>
      </dgm:prSet>
      <dgm:spPr/>
    </dgm:pt>
    <dgm:pt modelId="{96AE83BF-1715-EE4A-BB66-44B47F5AECB4}" type="pres">
      <dgm:prSet presAssocID="{FB1C3DE4-6310-DD48-8AAC-CB910A586343}" presName="descendantText" presStyleLbl="alignAcc1" presStyleIdx="3" presStyleCnt="4">
        <dgm:presLayoutVars>
          <dgm:bulletEnabled val="1"/>
        </dgm:presLayoutVars>
      </dgm:prSet>
      <dgm:spPr/>
    </dgm:pt>
  </dgm:ptLst>
  <dgm:cxnLst>
    <dgm:cxn modelId="{8F98390C-B02E-AA47-AB57-97C6AF3F4179}" srcId="{FB1C3DE4-6310-DD48-8AAC-CB910A586343}" destId="{4D7F9035-FFBB-1947-91D6-0066D1836810}" srcOrd="0" destOrd="0" parTransId="{89A08050-B8BF-2D48-8A86-AF519FC73620}" sibTransId="{23D4ED7B-9305-9C4B-8E0C-22F6DE2AE854}"/>
    <dgm:cxn modelId="{215DA71F-03DF-5841-AF85-EF214D0AA5E7}" srcId="{8883AE4D-71D8-B545-902A-81A9140B75D3}" destId="{18E27645-F784-4449-A013-B3A1AA1F21D4}" srcOrd="0" destOrd="0" parTransId="{A1385182-48B6-2F4B-982C-56F61AA07C69}" sibTransId="{2BDCC44A-8195-4443-8672-D88171DA9275}"/>
    <dgm:cxn modelId="{9829DA22-2555-4948-ABF1-B3C7C472EFA0}" srcId="{A6A2FAB0-370F-7F43-A42A-2F0BA4065784}" destId="{FB1C3DE4-6310-DD48-8AAC-CB910A586343}" srcOrd="3" destOrd="0" parTransId="{B0CF8209-6594-D542-AC87-6861542ACF44}" sibTransId="{D7EC680A-1D62-254B-A801-B22E200F4034}"/>
    <dgm:cxn modelId="{DDA5A32C-C027-C945-BC32-92CF430579EA}" srcId="{BECD5211-821F-DD42-AE72-44121A5D4AEA}" destId="{F2998559-C45A-094B-95E6-E1441EFE6E29}" srcOrd="0" destOrd="0" parTransId="{62602F0F-15E7-7E41-8A15-33AF82D58CFC}" sibTransId="{C5F1D952-3CE1-F54A-BDFE-222F98358734}"/>
    <dgm:cxn modelId="{160A6B33-9874-C549-93C4-311981FF8927}" srcId="{A6A2FAB0-370F-7F43-A42A-2F0BA4065784}" destId="{8883AE4D-71D8-B545-902A-81A9140B75D3}" srcOrd="1" destOrd="0" parTransId="{6B3486E9-754A-064B-BBED-8CFE3487614C}" sibTransId="{C82C03BB-39E0-DB43-955B-C695CE910653}"/>
    <dgm:cxn modelId="{F292FF5B-3522-F94A-87D2-0335F92B5A95}" srcId="{A6A2FAB0-370F-7F43-A42A-2F0BA4065784}" destId="{C2FC334B-1404-CB4F-B0A5-94A8BEE37EBC}" srcOrd="2" destOrd="0" parTransId="{854BC08E-8535-D84F-B2D5-0A96A3C85C13}" sibTransId="{2D91EAC5-CF7E-0E4A-974A-D23CB3ABD3F8}"/>
    <dgm:cxn modelId="{1DAE4F67-4DAE-DF45-AFDE-AE4F712308D6}" srcId="{A6A2FAB0-370F-7F43-A42A-2F0BA4065784}" destId="{BECD5211-821F-DD42-AE72-44121A5D4AEA}" srcOrd="0" destOrd="0" parTransId="{17E4594C-C6A7-7B4E-B1DC-191A87D57329}" sibTransId="{F7D8600A-6A59-DD48-92F9-086031BFC2F9}"/>
    <dgm:cxn modelId="{5A7CF56A-EE36-3E46-9F1C-C6864F212FAD}" type="presOf" srcId="{BECD5211-821F-DD42-AE72-44121A5D4AEA}" destId="{D159ACAD-3EF2-2C4E-AAB6-DE1187036A86}" srcOrd="0" destOrd="0" presId="urn:microsoft.com/office/officeart/2005/8/layout/chevron2"/>
    <dgm:cxn modelId="{963F6E7E-1BFF-704F-9D14-0E408A2C8847}" type="presOf" srcId="{F2998559-C45A-094B-95E6-E1441EFE6E29}" destId="{8AD6E728-5BA7-524E-A0D3-97F9B643D21D}" srcOrd="0" destOrd="0" presId="urn:microsoft.com/office/officeart/2005/8/layout/chevron2"/>
    <dgm:cxn modelId="{C50C1B87-ED63-7947-BAAD-FBDDFF6120C7}" type="presOf" srcId="{C2FC334B-1404-CB4F-B0A5-94A8BEE37EBC}" destId="{747A7A3A-F3EB-BE43-ACA0-089D35FFA6CD}" srcOrd="0" destOrd="0" presId="urn:microsoft.com/office/officeart/2005/8/layout/chevron2"/>
    <dgm:cxn modelId="{12CA9FA2-5F18-894E-9579-6BA84F4CEC20}" type="presOf" srcId="{4D7F9035-FFBB-1947-91D6-0066D1836810}" destId="{96AE83BF-1715-EE4A-BB66-44B47F5AECB4}" srcOrd="0" destOrd="0" presId="urn:microsoft.com/office/officeart/2005/8/layout/chevron2"/>
    <dgm:cxn modelId="{D27CFEA6-EDC9-0547-9799-F66A43635F54}" type="presOf" srcId="{BBC0D707-CF78-0C41-BA9E-A960DA1E0C59}" destId="{890E7DFA-5197-1246-9A12-3BC807240AD0}" srcOrd="0" destOrd="0" presId="urn:microsoft.com/office/officeart/2005/8/layout/chevron2"/>
    <dgm:cxn modelId="{67C61BCC-A5BE-C24F-AA16-0D7ABF67C7BE}" type="presOf" srcId="{A6A2FAB0-370F-7F43-A42A-2F0BA4065784}" destId="{4ACF2CE4-8C38-8B40-84C1-0587A38C9CD5}" srcOrd="0" destOrd="0" presId="urn:microsoft.com/office/officeart/2005/8/layout/chevron2"/>
    <dgm:cxn modelId="{2B1695D3-44DB-7B4F-82D9-7FE899E873B8}" type="presOf" srcId="{18E27645-F784-4449-A013-B3A1AA1F21D4}" destId="{21E11C75-4A38-2042-B4D1-B7A66620EAB3}" srcOrd="0" destOrd="0" presId="urn:microsoft.com/office/officeart/2005/8/layout/chevron2"/>
    <dgm:cxn modelId="{9D2D18F0-31E7-034B-84F8-B67D1ACE4881}" type="presOf" srcId="{8883AE4D-71D8-B545-902A-81A9140B75D3}" destId="{0A8B86CC-E3D9-DF4B-AC14-54B0C77D1769}" srcOrd="0" destOrd="0" presId="urn:microsoft.com/office/officeart/2005/8/layout/chevron2"/>
    <dgm:cxn modelId="{3496D7F7-7326-C143-AF85-73B61B46F01C}" type="presOf" srcId="{FB1C3DE4-6310-DD48-8AAC-CB910A586343}" destId="{BB216814-4607-554C-8B65-BE743FCD4392}" srcOrd="0" destOrd="0" presId="urn:microsoft.com/office/officeart/2005/8/layout/chevron2"/>
    <dgm:cxn modelId="{EF7EEDFC-E139-C845-8012-1B0234D16231}" srcId="{C2FC334B-1404-CB4F-B0A5-94A8BEE37EBC}" destId="{BBC0D707-CF78-0C41-BA9E-A960DA1E0C59}" srcOrd="0" destOrd="0" parTransId="{FE7DDEE5-A3CB-1843-AD50-D41D6F2331D3}" sibTransId="{94C60000-7BDC-F245-BF6B-785DC56F2316}"/>
    <dgm:cxn modelId="{9F90F3D2-C9A2-3D41-A48E-718CDBD4430F}" type="presParOf" srcId="{4ACF2CE4-8C38-8B40-84C1-0587A38C9CD5}" destId="{215453E6-1193-1248-9F21-A00C4B217970}" srcOrd="0" destOrd="0" presId="urn:microsoft.com/office/officeart/2005/8/layout/chevron2"/>
    <dgm:cxn modelId="{A93D73EB-BB9A-4047-B496-FF7BA13D8012}" type="presParOf" srcId="{215453E6-1193-1248-9F21-A00C4B217970}" destId="{D159ACAD-3EF2-2C4E-AAB6-DE1187036A86}" srcOrd="0" destOrd="0" presId="urn:microsoft.com/office/officeart/2005/8/layout/chevron2"/>
    <dgm:cxn modelId="{708CF9A1-6045-8444-BCEC-31CE7BA24CDA}" type="presParOf" srcId="{215453E6-1193-1248-9F21-A00C4B217970}" destId="{8AD6E728-5BA7-524E-A0D3-97F9B643D21D}" srcOrd="1" destOrd="0" presId="urn:microsoft.com/office/officeart/2005/8/layout/chevron2"/>
    <dgm:cxn modelId="{F737D550-76FC-4249-9336-192FE4BA15C8}" type="presParOf" srcId="{4ACF2CE4-8C38-8B40-84C1-0587A38C9CD5}" destId="{09EE0558-C2D5-7042-92AF-5C654F327302}" srcOrd="1" destOrd="0" presId="urn:microsoft.com/office/officeart/2005/8/layout/chevron2"/>
    <dgm:cxn modelId="{7E3777CF-A086-B141-933B-66AF9ECB0E72}" type="presParOf" srcId="{4ACF2CE4-8C38-8B40-84C1-0587A38C9CD5}" destId="{CDBEAAC7-A6E7-1D4A-9F9C-2D408D69902E}" srcOrd="2" destOrd="0" presId="urn:microsoft.com/office/officeart/2005/8/layout/chevron2"/>
    <dgm:cxn modelId="{2F6A2993-1EDB-1449-A2E8-E44034E9C7E1}" type="presParOf" srcId="{CDBEAAC7-A6E7-1D4A-9F9C-2D408D69902E}" destId="{0A8B86CC-E3D9-DF4B-AC14-54B0C77D1769}" srcOrd="0" destOrd="0" presId="urn:microsoft.com/office/officeart/2005/8/layout/chevron2"/>
    <dgm:cxn modelId="{88FDA73E-2D40-9F44-AE9B-9BE05E873D34}" type="presParOf" srcId="{CDBEAAC7-A6E7-1D4A-9F9C-2D408D69902E}" destId="{21E11C75-4A38-2042-B4D1-B7A66620EAB3}" srcOrd="1" destOrd="0" presId="urn:microsoft.com/office/officeart/2005/8/layout/chevron2"/>
    <dgm:cxn modelId="{168DADF1-EE5B-6745-85E5-B46497D96CF4}" type="presParOf" srcId="{4ACF2CE4-8C38-8B40-84C1-0587A38C9CD5}" destId="{ADF793D0-AC08-6643-9666-7BC3A01A319D}" srcOrd="3" destOrd="0" presId="urn:microsoft.com/office/officeart/2005/8/layout/chevron2"/>
    <dgm:cxn modelId="{C2A227DF-555D-1949-AA90-88E4CD35F1BD}" type="presParOf" srcId="{4ACF2CE4-8C38-8B40-84C1-0587A38C9CD5}" destId="{BD0D5167-E4E2-A34F-AC93-6E09A59E636D}" srcOrd="4" destOrd="0" presId="urn:microsoft.com/office/officeart/2005/8/layout/chevron2"/>
    <dgm:cxn modelId="{C75EC6DD-6B20-394B-90BB-A6193C0539A1}" type="presParOf" srcId="{BD0D5167-E4E2-A34F-AC93-6E09A59E636D}" destId="{747A7A3A-F3EB-BE43-ACA0-089D35FFA6CD}" srcOrd="0" destOrd="0" presId="urn:microsoft.com/office/officeart/2005/8/layout/chevron2"/>
    <dgm:cxn modelId="{D2F437E3-589A-1248-AE10-98B25387176B}" type="presParOf" srcId="{BD0D5167-E4E2-A34F-AC93-6E09A59E636D}" destId="{890E7DFA-5197-1246-9A12-3BC807240AD0}" srcOrd="1" destOrd="0" presId="urn:microsoft.com/office/officeart/2005/8/layout/chevron2"/>
    <dgm:cxn modelId="{04F6FFBD-C843-9347-B13A-98F5CE16B7AF}" type="presParOf" srcId="{4ACF2CE4-8C38-8B40-84C1-0587A38C9CD5}" destId="{22A40028-6519-4D4E-9214-D0A99FE99CB4}" srcOrd="5" destOrd="0" presId="urn:microsoft.com/office/officeart/2005/8/layout/chevron2"/>
    <dgm:cxn modelId="{E48DA827-A45C-7B47-AEA0-D5D15E95046B}" type="presParOf" srcId="{4ACF2CE4-8C38-8B40-84C1-0587A38C9CD5}" destId="{7E2C6CFD-0F53-CC49-90E0-422E3394537F}" srcOrd="6" destOrd="0" presId="urn:microsoft.com/office/officeart/2005/8/layout/chevron2"/>
    <dgm:cxn modelId="{3860FF21-018C-8C4B-A0DF-9D305E449135}" type="presParOf" srcId="{7E2C6CFD-0F53-CC49-90E0-422E3394537F}" destId="{BB216814-4607-554C-8B65-BE743FCD4392}" srcOrd="0" destOrd="0" presId="urn:microsoft.com/office/officeart/2005/8/layout/chevron2"/>
    <dgm:cxn modelId="{275D9F3F-FF21-104E-BCE7-382FF71F6A00}" type="presParOf" srcId="{7E2C6CFD-0F53-CC49-90E0-422E3394537F}" destId="{96AE83BF-1715-EE4A-BB66-44B47F5AECB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54D9E4-3CCE-4648-AF7A-C050AF6E6967}" type="doc">
      <dgm:prSet loTypeId="urn:microsoft.com/office/officeart/2005/8/layout/chevron1" loCatId="" qsTypeId="urn:microsoft.com/office/officeart/2005/8/quickstyle/simple1" qsCatId="simple" csTypeId="urn:microsoft.com/office/officeart/2005/8/colors/accent1_2" csCatId="accent1" phldr="1"/>
      <dgm:spPr/>
    </dgm:pt>
    <dgm:pt modelId="{E2FB6586-0B9E-2E49-ABB3-EFE713550BFA}">
      <dgm:prSet phldrT="[文本]"/>
      <dgm:spPr/>
      <dgm:t>
        <a:bodyPr/>
        <a:lstStyle/>
        <a:p>
          <a:r>
            <a:rPr lang="en-US" altLang="zh-CN" b="1" dirty="0">
              <a:latin typeface="Microsoft YaHei" panose="020B0503020204020204" pitchFamily="34" charset="-122"/>
              <a:ea typeface="Microsoft YaHei" panose="020B0503020204020204" pitchFamily="34" charset="-122"/>
            </a:rPr>
            <a:t>NN</a:t>
          </a:r>
          <a:endParaRPr lang="zh-CN" altLang="en-US" b="1" dirty="0">
            <a:latin typeface="Microsoft YaHei" panose="020B0503020204020204" pitchFamily="34" charset="-122"/>
            <a:ea typeface="Microsoft YaHei" panose="020B0503020204020204" pitchFamily="34" charset="-122"/>
          </a:endParaRPr>
        </a:p>
      </dgm:t>
    </dgm:pt>
    <dgm:pt modelId="{264ECC96-65A8-9D42-8DD8-900CBBA59CF3}" type="parTrans" cxnId="{EEF9F488-BDEC-A446-A07F-7D7D3B5CFF17}">
      <dgm:prSet/>
      <dgm:spPr/>
      <dgm:t>
        <a:bodyPr/>
        <a:lstStyle/>
        <a:p>
          <a:endParaRPr lang="zh-CN" altLang="en-US"/>
        </a:p>
      </dgm:t>
    </dgm:pt>
    <dgm:pt modelId="{E5108AB7-3E6A-B84F-B124-83FA68705EFC}" type="sibTrans" cxnId="{EEF9F488-BDEC-A446-A07F-7D7D3B5CFF17}">
      <dgm:prSet/>
      <dgm:spPr/>
      <dgm:t>
        <a:bodyPr/>
        <a:lstStyle/>
        <a:p>
          <a:endParaRPr lang="zh-CN" altLang="en-US"/>
        </a:p>
      </dgm:t>
    </dgm:pt>
    <dgm:pt modelId="{2F92BC8F-A766-A542-A2DB-68BEA0326CB4}">
      <dgm:prSet phldrT="[文本]"/>
      <dgm:spPr/>
      <dgm:t>
        <a:bodyPr/>
        <a:lstStyle/>
        <a:p>
          <a:r>
            <a:rPr lang="en-US" altLang="zh-CN" b="1">
              <a:solidFill>
                <a:srgbClr val="FFC000"/>
              </a:solidFill>
              <a:latin typeface="Microsoft YaHei" panose="020B0503020204020204" pitchFamily="34" charset="-122"/>
              <a:ea typeface="Microsoft YaHei" panose="020B0503020204020204" pitchFamily="34" charset="-122"/>
            </a:rPr>
            <a:t>YN</a:t>
          </a:r>
          <a:endParaRPr lang="zh-CN" altLang="en-US" b="1" dirty="0">
            <a:solidFill>
              <a:srgbClr val="FFC000"/>
            </a:solidFill>
            <a:latin typeface="Microsoft YaHei" panose="020B0503020204020204" pitchFamily="34" charset="-122"/>
            <a:ea typeface="Microsoft YaHei" panose="020B0503020204020204" pitchFamily="34" charset="-122"/>
          </a:endParaRPr>
        </a:p>
      </dgm:t>
    </dgm:pt>
    <dgm:pt modelId="{5432436A-99C9-3E40-86ED-2757D516C8A8}" type="parTrans" cxnId="{8C633AFE-F735-8949-9469-F3DB4E98BD87}">
      <dgm:prSet/>
      <dgm:spPr/>
      <dgm:t>
        <a:bodyPr/>
        <a:lstStyle/>
        <a:p>
          <a:endParaRPr lang="zh-CN" altLang="en-US"/>
        </a:p>
      </dgm:t>
    </dgm:pt>
    <dgm:pt modelId="{C628D89F-EAD4-F545-AD3F-48F5A202B03E}" type="sibTrans" cxnId="{8C633AFE-F735-8949-9469-F3DB4E98BD87}">
      <dgm:prSet/>
      <dgm:spPr/>
      <dgm:t>
        <a:bodyPr/>
        <a:lstStyle/>
        <a:p>
          <a:endParaRPr lang="zh-CN" altLang="en-US"/>
        </a:p>
      </dgm:t>
    </dgm:pt>
    <dgm:pt modelId="{0EF2F389-B268-DE4E-8A9F-BDFAEFAD8D20}">
      <dgm:prSet phldrT="[文本]"/>
      <dgm:spPr/>
      <dgm:t>
        <a:bodyPr/>
        <a:lstStyle/>
        <a:p>
          <a:r>
            <a:rPr lang="en-US" altLang="zh-CN" b="1" dirty="0">
              <a:solidFill>
                <a:srgbClr val="FFC000"/>
              </a:solidFill>
              <a:latin typeface="Microsoft YaHei" panose="020B0503020204020204" pitchFamily="34" charset="-122"/>
              <a:ea typeface="Microsoft YaHei" panose="020B0503020204020204" pitchFamily="34" charset="-122"/>
            </a:rPr>
            <a:t>YN</a:t>
          </a:r>
          <a:endParaRPr lang="zh-CN" altLang="en-US" b="1" dirty="0">
            <a:solidFill>
              <a:srgbClr val="FFC000"/>
            </a:solidFill>
            <a:latin typeface="Microsoft YaHei" panose="020B0503020204020204" pitchFamily="34" charset="-122"/>
            <a:ea typeface="Microsoft YaHei" panose="020B0503020204020204" pitchFamily="34" charset="-122"/>
          </a:endParaRPr>
        </a:p>
      </dgm:t>
    </dgm:pt>
    <dgm:pt modelId="{EF312EBB-3BB5-D047-B973-366F31442E09}" type="sibTrans" cxnId="{08A4383A-92CD-2149-8113-1F0FD506C9EF}">
      <dgm:prSet/>
      <dgm:spPr/>
      <dgm:t>
        <a:bodyPr/>
        <a:lstStyle/>
        <a:p>
          <a:endParaRPr lang="zh-CN" altLang="en-US"/>
        </a:p>
      </dgm:t>
    </dgm:pt>
    <dgm:pt modelId="{EFD055E1-1717-1941-8CBC-F581D1077130}" type="parTrans" cxnId="{08A4383A-92CD-2149-8113-1F0FD506C9EF}">
      <dgm:prSet/>
      <dgm:spPr/>
      <dgm:t>
        <a:bodyPr/>
        <a:lstStyle/>
        <a:p>
          <a:endParaRPr lang="zh-CN" altLang="en-US"/>
        </a:p>
      </dgm:t>
    </dgm:pt>
    <dgm:pt modelId="{6635A60C-E98D-204F-B119-9E1EA90E7415}" type="pres">
      <dgm:prSet presAssocID="{CE54D9E4-3CCE-4648-AF7A-C050AF6E6967}" presName="Name0" presStyleCnt="0">
        <dgm:presLayoutVars>
          <dgm:dir/>
          <dgm:animLvl val="lvl"/>
          <dgm:resizeHandles val="exact"/>
        </dgm:presLayoutVars>
      </dgm:prSet>
      <dgm:spPr/>
    </dgm:pt>
    <dgm:pt modelId="{5AB35EE2-6ED5-594C-8476-4C6ED4CCA1D9}" type="pres">
      <dgm:prSet presAssocID="{E2FB6586-0B9E-2E49-ABB3-EFE713550BFA}" presName="parTxOnly" presStyleLbl="node1" presStyleIdx="0" presStyleCnt="3" custScaleY="57652">
        <dgm:presLayoutVars>
          <dgm:chMax val="0"/>
          <dgm:chPref val="0"/>
          <dgm:bulletEnabled val="1"/>
        </dgm:presLayoutVars>
      </dgm:prSet>
      <dgm:spPr/>
    </dgm:pt>
    <dgm:pt modelId="{BB598F88-87BB-E146-9222-5AA10F8C10F4}" type="pres">
      <dgm:prSet presAssocID="{E5108AB7-3E6A-B84F-B124-83FA68705EFC}" presName="parTxOnlySpace" presStyleCnt="0"/>
      <dgm:spPr/>
    </dgm:pt>
    <dgm:pt modelId="{BEB10D81-52F6-6145-9DF3-43E1CF86AFCE}" type="pres">
      <dgm:prSet presAssocID="{2F92BC8F-A766-A542-A2DB-68BEA0326CB4}" presName="parTxOnly" presStyleLbl="node1" presStyleIdx="1" presStyleCnt="3" custScaleY="60017">
        <dgm:presLayoutVars>
          <dgm:chMax val="0"/>
          <dgm:chPref val="0"/>
          <dgm:bulletEnabled val="1"/>
        </dgm:presLayoutVars>
      </dgm:prSet>
      <dgm:spPr/>
    </dgm:pt>
    <dgm:pt modelId="{CE28E03D-7BA7-1F4A-88DD-AC657394A743}" type="pres">
      <dgm:prSet presAssocID="{C628D89F-EAD4-F545-AD3F-48F5A202B03E}" presName="parTxOnlySpace" presStyleCnt="0"/>
      <dgm:spPr/>
    </dgm:pt>
    <dgm:pt modelId="{085B98C9-EB1A-EB4C-A9E4-B94FFACC84F7}" type="pres">
      <dgm:prSet presAssocID="{0EF2F389-B268-DE4E-8A9F-BDFAEFAD8D20}" presName="parTxOnly" presStyleLbl="node1" presStyleIdx="2" presStyleCnt="3" custScaleY="55287">
        <dgm:presLayoutVars>
          <dgm:chMax val="0"/>
          <dgm:chPref val="0"/>
          <dgm:bulletEnabled val="1"/>
        </dgm:presLayoutVars>
      </dgm:prSet>
      <dgm:spPr/>
    </dgm:pt>
  </dgm:ptLst>
  <dgm:cxnLst>
    <dgm:cxn modelId="{FA918716-6DEB-D644-A305-1436BB48AFB4}" type="presOf" srcId="{CE54D9E4-3CCE-4648-AF7A-C050AF6E6967}" destId="{6635A60C-E98D-204F-B119-9E1EA90E7415}" srcOrd="0" destOrd="0" presId="urn:microsoft.com/office/officeart/2005/8/layout/chevron1"/>
    <dgm:cxn modelId="{B1C6331A-750E-8046-9207-3C5B7DD07294}" type="presOf" srcId="{E2FB6586-0B9E-2E49-ABB3-EFE713550BFA}" destId="{5AB35EE2-6ED5-594C-8476-4C6ED4CCA1D9}" srcOrd="0" destOrd="0" presId="urn:microsoft.com/office/officeart/2005/8/layout/chevron1"/>
    <dgm:cxn modelId="{602FCF1D-3C1F-E241-AF01-219B06DD32D8}" type="presOf" srcId="{0EF2F389-B268-DE4E-8A9F-BDFAEFAD8D20}" destId="{085B98C9-EB1A-EB4C-A9E4-B94FFACC84F7}" srcOrd="0" destOrd="0" presId="urn:microsoft.com/office/officeart/2005/8/layout/chevron1"/>
    <dgm:cxn modelId="{08A4383A-92CD-2149-8113-1F0FD506C9EF}" srcId="{CE54D9E4-3CCE-4648-AF7A-C050AF6E6967}" destId="{0EF2F389-B268-DE4E-8A9F-BDFAEFAD8D20}" srcOrd="2" destOrd="0" parTransId="{EFD055E1-1717-1941-8CBC-F581D1077130}" sibTransId="{EF312EBB-3BB5-D047-B973-366F31442E09}"/>
    <dgm:cxn modelId="{EEF9F488-BDEC-A446-A07F-7D7D3B5CFF17}" srcId="{CE54D9E4-3CCE-4648-AF7A-C050AF6E6967}" destId="{E2FB6586-0B9E-2E49-ABB3-EFE713550BFA}" srcOrd="0" destOrd="0" parTransId="{264ECC96-65A8-9D42-8DD8-900CBBA59CF3}" sibTransId="{E5108AB7-3E6A-B84F-B124-83FA68705EFC}"/>
    <dgm:cxn modelId="{2F7FE092-8871-9748-9308-C76C6ACB15AC}" type="presOf" srcId="{2F92BC8F-A766-A542-A2DB-68BEA0326CB4}" destId="{BEB10D81-52F6-6145-9DF3-43E1CF86AFCE}" srcOrd="0" destOrd="0" presId="urn:microsoft.com/office/officeart/2005/8/layout/chevron1"/>
    <dgm:cxn modelId="{8C633AFE-F735-8949-9469-F3DB4E98BD87}" srcId="{CE54D9E4-3CCE-4648-AF7A-C050AF6E6967}" destId="{2F92BC8F-A766-A542-A2DB-68BEA0326CB4}" srcOrd="1" destOrd="0" parTransId="{5432436A-99C9-3E40-86ED-2757D516C8A8}" sibTransId="{C628D89F-EAD4-F545-AD3F-48F5A202B03E}"/>
    <dgm:cxn modelId="{02890C10-7B19-D747-B5F7-61E6FEC8889D}" type="presParOf" srcId="{6635A60C-E98D-204F-B119-9E1EA90E7415}" destId="{5AB35EE2-6ED5-594C-8476-4C6ED4CCA1D9}" srcOrd="0" destOrd="0" presId="urn:microsoft.com/office/officeart/2005/8/layout/chevron1"/>
    <dgm:cxn modelId="{E2D48998-230F-5742-8837-73D101EFF55B}" type="presParOf" srcId="{6635A60C-E98D-204F-B119-9E1EA90E7415}" destId="{BB598F88-87BB-E146-9222-5AA10F8C10F4}" srcOrd="1" destOrd="0" presId="urn:microsoft.com/office/officeart/2005/8/layout/chevron1"/>
    <dgm:cxn modelId="{787BA5CA-F997-D147-BAD4-25C42FAA3435}" type="presParOf" srcId="{6635A60C-E98D-204F-B119-9E1EA90E7415}" destId="{BEB10D81-52F6-6145-9DF3-43E1CF86AFCE}" srcOrd="2" destOrd="0" presId="urn:microsoft.com/office/officeart/2005/8/layout/chevron1"/>
    <dgm:cxn modelId="{D5628538-EDAF-0047-8ED6-681C632D11CA}" type="presParOf" srcId="{6635A60C-E98D-204F-B119-9E1EA90E7415}" destId="{CE28E03D-7BA7-1F4A-88DD-AC657394A743}" srcOrd="3" destOrd="0" presId="urn:microsoft.com/office/officeart/2005/8/layout/chevron1"/>
    <dgm:cxn modelId="{A316AC61-3EE7-7840-B2AB-AA022A698B0F}" type="presParOf" srcId="{6635A60C-E98D-204F-B119-9E1EA90E7415}" destId="{085B98C9-EB1A-EB4C-A9E4-B94FFACC84F7}"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090869-D37F-5345-B909-240D0947F850}"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zh-CN" altLang="en-US"/>
        </a:p>
      </dgm:t>
    </dgm:pt>
    <dgm:pt modelId="{14B8D872-4025-3143-8EC4-A674F4B914DC}">
      <dgm:prSet phldrT="[文本]"/>
      <dgm:spPr/>
      <dgm:t>
        <a:bodyPr/>
        <a:lstStyle/>
        <a:p>
          <a:r>
            <a:rPr lang="en-US" altLang="zh-CN" b="1" dirty="0">
              <a:solidFill>
                <a:schemeClr val="bg1"/>
              </a:solidFill>
              <a:latin typeface="Microsoft YaHei" panose="020B0503020204020204" pitchFamily="34" charset="-122"/>
              <a:ea typeface="Microsoft YaHei" panose="020B0503020204020204" pitchFamily="34" charset="-122"/>
            </a:rPr>
            <a:t>Relativistic</a:t>
          </a:r>
          <a:endParaRPr lang="zh-CN" altLang="en-US" b="1" dirty="0">
            <a:solidFill>
              <a:schemeClr val="bg1"/>
            </a:solidFill>
            <a:latin typeface="Microsoft YaHei" panose="020B0503020204020204" pitchFamily="34" charset="-122"/>
            <a:ea typeface="Microsoft YaHei" panose="020B0503020204020204" pitchFamily="34" charset="-122"/>
          </a:endParaRPr>
        </a:p>
      </dgm:t>
    </dgm:pt>
    <dgm:pt modelId="{2B90917C-9FBA-8F40-A7AD-476536AA5E0D}" type="parTrans" cxnId="{65982AD9-415F-8A41-8E47-1C60286DA2C6}">
      <dgm:prSet/>
      <dgm:spPr/>
      <dgm:t>
        <a:bodyPr/>
        <a:lstStyle/>
        <a:p>
          <a:endParaRPr lang="zh-CN" altLang="en-US"/>
        </a:p>
      </dgm:t>
    </dgm:pt>
    <dgm:pt modelId="{F1F9DC69-5960-6242-A771-60D0E53E8EF1}" type="sibTrans" cxnId="{65982AD9-415F-8A41-8E47-1C60286DA2C6}">
      <dgm:prSet/>
      <dgm:spPr/>
      <dgm:t>
        <a:bodyPr/>
        <a:lstStyle/>
        <a:p>
          <a:endParaRPr lang="zh-CN" altLang="en-US"/>
        </a:p>
      </dgm:t>
    </dgm:pt>
    <dgm:pt modelId="{FEC53D89-655D-144D-A4F8-8D6F0F042C6C}">
      <dgm:prSet phldrT="[文本]"/>
      <dgm:spPr/>
      <dgm:t>
        <a:bodyPr/>
        <a:lstStyle/>
        <a:p>
          <a:r>
            <a:rPr lang="en-US" altLang="zh-CN" b="1" dirty="0">
              <a:latin typeface="Microsoft YaHei" panose="020B0503020204020204" pitchFamily="34" charset="-122"/>
              <a:ea typeface="Microsoft YaHei" panose="020B0503020204020204" pitchFamily="34" charset="-122"/>
            </a:rPr>
            <a:t>Faster</a:t>
          </a:r>
          <a:r>
            <a:rPr lang="zh-CN" altLang="en-US" b="1" dirty="0">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convergence</a:t>
          </a:r>
          <a:endParaRPr lang="zh-CN" altLang="en-US" b="1" dirty="0">
            <a:latin typeface="Microsoft YaHei" panose="020B0503020204020204" pitchFamily="34" charset="-122"/>
            <a:ea typeface="Microsoft YaHei" panose="020B0503020204020204" pitchFamily="34" charset="-122"/>
          </a:endParaRPr>
        </a:p>
      </dgm:t>
    </dgm:pt>
    <dgm:pt modelId="{760CF9CF-175C-3C4F-AD2A-FC25327623E9}" type="parTrans" cxnId="{E7245DAC-4080-4C48-B073-5418FC7C4130}">
      <dgm:prSet/>
      <dgm:spPr/>
      <dgm:t>
        <a:bodyPr/>
        <a:lstStyle/>
        <a:p>
          <a:endParaRPr lang="zh-CN" altLang="en-US"/>
        </a:p>
      </dgm:t>
    </dgm:pt>
    <dgm:pt modelId="{27853B49-0F38-E640-B901-2CD2613E9CE4}" type="sibTrans" cxnId="{E7245DAC-4080-4C48-B073-5418FC7C4130}">
      <dgm:prSet/>
      <dgm:spPr/>
      <dgm:t>
        <a:bodyPr/>
        <a:lstStyle/>
        <a:p>
          <a:endParaRPr lang="zh-CN" altLang="en-US"/>
        </a:p>
      </dgm:t>
    </dgm:pt>
    <dgm:pt modelId="{CEC69432-2212-CA41-A58B-39CA6A3473BF}">
      <dgm:prSet phldrT="[文本]"/>
      <dgm:spPr/>
      <dgm:t>
        <a:bodyPr/>
        <a:lstStyle/>
        <a:p>
          <a:r>
            <a:rPr lang="en-US" altLang="zh-CN" b="1" dirty="0">
              <a:latin typeface="Microsoft YaHei" panose="020B0503020204020204" pitchFamily="34" charset="-122"/>
              <a:ea typeface="Microsoft YaHei" panose="020B0503020204020204" pitchFamily="34" charset="-122"/>
            </a:rPr>
            <a:t>More</a:t>
          </a:r>
          <a:r>
            <a:rPr lang="zh-CN" altLang="en-US" b="1" dirty="0">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renormalizable</a:t>
          </a:r>
          <a:r>
            <a:rPr lang="zh-CN" altLang="en-US" b="1" dirty="0">
              <a:latin typeface="Microsoft YaHei" panose="020B0503020204020204" pitchFamily="34" charset="-122"/>
              <a:ea typeface="Microsoft YaHei" panose="020B0503020204020204" pitchFamily="34" charset="-122"/>
            </a:rPr>
            <a:t> </a:t>
          </a:r>
        </a:p>
      </dgm:t>
    </dgm:pt>
    <dgm:pt modelId="{DBF0FDBC-3F43-4449-875E-61408E6903AC}" type="parTrans" cxnId="{A53F610A-A261-AC4D-B5EA-BFC416845FAB}">
      <dgm:prSet/>
      <dgm:spPr/>
      <dgm:t>
        <a:bodyPr/>
        <a:lstStyle/>
        <a:p>
          <a:endParaRPr lang="zh-CN" altLang="en-US"/>
        </a:p>
      </dgm:t>
    </dgm:pt>
    <dgm:pt modelId="{6A2DC9EC-4815-9C47-8522-BD82D8E10199}" type="sibTrans" cxnId="{A53F610A-A261-AC4D-B5EA-BFC416845FAB}">
      <dgm:prSet/>
      <dgm:spPr/>
      <dgm:t>
        <a:bodyPr/>
        <a:lstStyle/>
        <a:p>
          <a:endParaRPr lang="zh-CN" altLang="en-US"/>
        </a:p>
      </dgm:t>
    </dgm:pt>
    <dgm:pt modelId="{E73305C9-0D48-794D-B3F9-3570762E5B43}">
      <dgm:prSet phldrT="[文本]"/>
      <dgm:spPr/>
      <dgm:t>
        <a:bodyPr/>
        <a:lstStyle/>
        <a:p>
          <a:r>
            <a:rPr lang="en-US" altLang="zh-CN" b="1" dirty="0">
              <a:latin typeface="Microsoft YaHei" panose="020B0503020204020204" pitchFamily="34" charset="-122"/>
              <a:ea typeface="Microsoft YaHei" panose="020B0503020204020204" pitchFamily="34" charset="-122"/>
            </a:rPr>
            <a:t>More</a:t>
          </a:r>
          <a:r>
            <a:rPr lang="zh-CN" altLang="en-US" b="1" dirty="0">
              <a:latin typeface="Microsoft YaHei" panose="020B0503020204020204" pitchFamily="34" charset="-122"/>
              <a:ea typeface="Microsoft YaHei" panose="020B0503020204020204" pitchFamily="34" charset="-122"/>
            </a:rPr>
            <a:t> </a:t>
          </a:r>
          <a:endParaRPr lang="en-US" altLang="zh-CN" b="1" dirty="0">
            <a:latin typeface="Microsoft YaHei" panose="020B0503020204020204" pitchFamily="34" charset="-122"/>
            <a:ea typeface="Microsoft YaHei" panose="020B0503020204020204" pitchFamily="34" charset="-122"/>
          </a:endParaRPr>
        </a:p>
        <a:p>
          <a:r>
            <a:rPr lang="en-US" altLang="zh-CN" b="1" dirty="0">
              <a:latin typeface="Microsoft YaHei" panose="020B0503020204020204" pitchFamily="34" charset="-122"/>
              <a:ea typeface="Microsoft YaHei" panose="020B0503020204020204" pitchFamily="34" charset="-122"/>
            </a:rPr>
            <a:t>natural</a:t>
          </a:r>
          <a:endParaRPr lang="zh-CN" altLang="en-US" b="1" dirty="0">
            <a:latin typeface="Microsoft YaHei" panose="020B0503020204020204" pitchFamily="34" charset="-122"/>
            <a:ea typeface="Microsoft YaHei" panose="020B0503020204020204" pitchFamily="34" charset="-122"/>
          </a:endParaRPr>
        </a:p>
      </dgm:t>
    </dgm:pt>
    <dgm:pt modelId="{936F6820-AC8B-164C-B7F8-88086C9DC926}" type="parTrans" cxnId="{9950B652-7C93-EB41-B980-C9D9D53417E9}">
      <dgm:prSet/>
      <dgm:spPr/>
      <dgm:t>
        <a:bodyPr/>
        <a:lstStyle/>
        <a:p>
          <a:endParaRPr lang="zh-CN" altLang="en-US"/>
        </a:p>
      </dgm:t>
    </dgm:pt>
    <dgm:pt modelId="{4ED9ADE9-814E-1B41-B15B-EF1DEC45F8CE}" type="sibTrans" cxnId="{9950B652-7C93-EB41-B980-C9D9D53417E9}">
      <dgm:prSet/>
      <dgm:spPr/>
      <dgm:t>
        <a:bodyPr/>
        <a:lstStyle/>
        <a:p>
          <a:endParaRPr lang="zh-CN" altLang="en-US"/>
        </a:p>
      </dgm:t>
    </dgm:pt>
    <dgm:pt modelId="{ECE61F8E-1CE2-0B49-B064-CCE9211CD555}" type="pres">
      <dgm:prSet presAssocID="{AF090869-D37F-5345-B909-240D0947F850}" presName="cycle" presStyleCnt="0">
        <dgm:presLayoutVars>
          <dgm:chMax val="1"/>
          <dgm:dir/>
          <dgm:animLvl val="ctr"/>
          <dgm:resizeHandles val="exact"/>
        </dgm:presLayoutVars>
      </dgm:prSet>
      <dgm:spPr/>
    </dgm:pt>
    <dgm:pt modelId="{78E46772-ABEF-9D49-9079-86CEBA5FC89A}" type="pres">
      <dgm:prSet presAssocID="{14B8D872-4025-3143-8EC4-A674F4B914DC}" presName="centerShape" presStyleLbl="node0" presStyleIdx="0" presStyleCnt="1"/>
      <dgm:spPr/>
    </dgm:pt>
    <dgm:pt modelId="{B6D82B10-BCF9-D247-884E-FF1E8568658C}" type="pres">
      <dgm:prSet presAssocID="{760CF9CF-175C-3C4F-AD2A-FC25327623E9}" presName="parTrans" presStyleLbl="bgSibTrans2D1" presStyleIdx="0" presStyleCnt="3"/>
      <dgm:spPr/>
    </dgm:pt>
    <dgm:pt modelId="{DFFDF766-EF55-5043-9017-D0E34230C127}" type="pres">
      <dgm:prSet presAssocID="{FEC53D89-655D-144D-A4F8-8D6F0F042C6C}" presName="node" presStyleLbl="node1" presStyleIdx="0" presStyleCnt="3">
        <dgm:presLayoutVars>
          <dgm:bulletEnabled val="1"/>
        </dgm:presLayoutVars>
      </dgm:prSet>
      <dgm:spPr/>
    </dgm:pt>
    <dgm:pt modelId="{8B7E699A-5305-554C-8745-C115FA9943E6}" type="pres">
      <dgm:prSet presAssocID="{DBF0FDBC-3F43-4449-875E-61408E6903AC}" presName="parTrans" presStyleLbl="bgSibTrans2D1" presStyleIdx="1" presStyleCnt="3"/>
      <dgm:spPr/>
    </dgm:pt>
    <dgm:pt modelId="{4AEC43DD-D293-204A-B87D-85EB4157C948}" type="pres">
      <dgm:prSet presAssocID="{CEC69432-2212-CA41-A58B-39CA6A3473BF}" presName="node" presStyleLbl="node1" presStyleIdx="1" presStyleCnt="3">
        <dgm:presLayoutVars>
          <dgm:bulletEnabled val="1"/>
        </dgm:presLayoutVars>
      </dgm:prSet>
      <dgm:spPr/>
    </dgm:pt>
    <dgm:pt modelId="{BFFFFC74-EB1C-1D4C-957A-ED3D3D98AF65}" type="pres">
      <dgm:prSet presAssocID="{936F6820-AC8B-164C-B7F8-88086C9DC926}" presName="parTrans" presStyleLbl="bgSibTrans2D1" presStyleIdx="2" presStyleCnt="3"/>
      <dgm:spPr/>
    </dgm:pt>
    <dgm:pt modelId="{108886E3-5572-3F4E-9F95-7BB13438A66E}" type="pres">
      <dgm:prSet presAssocID="{E73305C9-0D48-794D-B3F9-3570762E5B43}" presName="node" presStyleLbl="node1" presStyleIdx="2" presStyleCnt="3">
        <dgm:presLayoutVars>
          <dgm:bulletEnabled val="1"/>
        </dgm:presLayoutVars>
      </dgm:prSet>
      <dgm:spPr/>
    </dgm:pt>
  </dgm:ptLst>
  <dgm:cxnLst>
    <dgm:cxn modelId="{3A55EF02-1326-3B4F-9D93-20E31F4A4BC8}" type="presOf" srcId="{14B8D872-4025-3143-8EC4-A674F4B914DC}" destId="{78E46772-ABEF-9D49-9079-86CEBA5FC89A}" srcOrd="0" destOrd="0" presId="urn:microsoft.com/office/officeart/2005/8/layout/radial4"/>
    <dgm:cxn modelId="{A53F610A-A261-AC4D-B5EA-BFC416845FAB}" srcId="{14B8D872-4025-3143-8EC4-A674F4B914DC}" destId="{CEC69432-2212-CA41-A58B-39CA6A3473BF}" srcOrd="1" destOrd="0" parTransId="{DBF0FDBC-3F43-4449-875E-61408E6903AC}" sibTransId="{6A2DC9EC-4815-9C47-8522-BD82D8E10199}"/>
    <dgm:cxn modelId="{04696828-EB86-3049-9A48-CC744B6EC12E}" type="presOf" srcId="{CEC69432-2212-CA41-A58B-39CA6A3473BF}" destId="{4AEC43DD-D293-204A-B87D-85EB4157C948}" srcOrd="0" destOrd="0" presId="urn:microsoft.com/office/officeart/2005/8/layout/radial4"/>
    <dgm:cxn modelId="{F9585E2C-E494-E344-B8D5-00E8F7622686}" type="presOf" srcId="{FEC53D89-655D-144D-A4F8-8D6F0F042C6C}" destId="{DFFDF766-EF55-5043-9017-D0E34230C127}" srcOrd="0" destOrd="0" presId="urn:microsoft.com/office/officeart/2005/8/layout/radial4"/>
    <dgm:cxn modelId="{9950B652-7C93-EB41-B980-C9D9D53417E9}" srcId="{14B8D872-4025-3143-8EC4-A674F4B914DC}" destId="{E73305C9-0D48-794D-B3F9-3570762E5B43}" srcOrd="2" destOrd="0" parTransId="{936F6820-AC8B-164C-B7F8-88086C9DC926}" sibTransId="{4ED9ADE9-814E-1B41-B15B-EF1DEC45F8CE}"/>
    <dgm:cxn modelId="{20DBA586-8642-7D44-A72C-CB274941F8AC}" type="presOf" srcId="{DBF0FDBC-3F43-4449-875E-61408E6903AC}" destId="{8B7E699A-5305-554C-8745-C115FA9943E6}" srcOrd="0" destOrd="0" presId="urn:microsoft.com/office/officeart/2005/8/layout/radial4"/>
    <dgm:cxn modelId="{219483AA-C1FA-384D-B68B-AE59F0928C16}" type="presOf" srcId="{936F6820-AC8B-164C-B7F8-88086C9DC926}" destId="{BFFFFC74-EB1C-1D4C-957A-ED3D3D98AF65}" srcOrd="0" destOrd="0" presId="urn:microsoft.com/office/officeart/2005/8/layout/radial4"/>
    <dgm:cxn modelId="{E7245DAC-4080-4C48-B073-5418FC7C4130}" srcId="{14B8D872-4025-3143-8EC4-A674F4B914DC}" destId="{FEC53D89-655D-144D-A4F8-8D6F0F042C6C}" srcOrd="0" destOrd="0" parTransId="{760CF9CF-175C-3C4F-AD2A-FC25327623E9}" sibTransId="{27853B49-0F38-E640-B901-2CD2613E9CE4}"/>
    <dgm:cxn modelId="{9CADE0AE-853E-7645-BA1C-F004A78E82D7}" type="presOf" srcId="{AF090869-D37F-5345-B909-240D0947F850}" destId="{ECE61F8E-1CE2-0B49-B064-CCE9211CD555}" srcOrd="0" destOrd="0" presId="urn:microsoft.com/office/officeart/2005/8/layout/radial4"/>
    <dgm:cxn modelId="{634F6CC2-9DE2-5D43-BF74-6FEBB3E90C59}" type="presOf" srcId="{760CF9CF-175C-3C4F-AD2A-FC25327623E9}" destId="{B6D82B10-BCF9-D247-884E-FF1E8568658C}" srcOrd="0" destOrd="0" presId="urn:microsoft.com/office/officeart/2005/8/layout/radial4"/>
    <dgm:cxn modelId="{F02B77D4-EB9F-A84F-BCAD-39BD4856BA67}" type="presOf" srcId="{E73305C9-0D48-794D-B3F9-3570762E5B43}" destId="{108886E3-5572-3F4E-9F95-7BB13438A66E}" srcOrd="0" destOrd="0" presId="urn:microsoft.com/office/officeart/2005/8/layout/radial4"/>
    <dgm:cxn modelId="{65982AD9-415F-8A41-8E47-1C60286DA2C6}" srcId="{AF090869-D37F-5345-B909-240D0947F850}" destId="{14B8D872-4025-3143-8EC4-A674F4B914DC}" srcOrd="0" destOrd="0" parTransId="{2B90917C-9FBA-8F40-A7AD-476536AA5E0D}" sibTransId="{F1F9DC69-5960-6242-A771-60D0E53E8EF1}"/>
    <dgm:cxn modelId="{7EE3B02D-6459-0840-BBB4-41D306688168}" type="presParOf" srcId="{ECE61F8E-1CE2-0B49-B064-CCE9211CD555}" destId="{78E46772-ABEF-9D49-9079-86CEBA5FC89A}" srcOrd="0" destOrd="0" presId="urn:microsoft.com/office/officeart/2005/8/layout/radial4"/>
    <dgm:cxn modelId="{15E5DA36-856E-044E-AB0D-02C47B4DD555}" type="presParOf" srcId="{ECE61F8E-1CE2-0B49-B064-CCE9211CD555}" destId="{B6D82B10-BCF9-D247-884E-FF1E8568658C}" srcOrd="1" destOrd="0" presId="urn:microsoft.com/office/officeart/2005/8/layout/radial4"/>
    <dgm:cxn modelId="{240D8716-0B59-EE46-AF6B-D07ABBFB72B9}" type="presParOf" srcId="{ECE61F8E-1CE2-0B49-B064-CCE9211CD555}" destId="{DFFDF766-EF55-5043-9017-D0E34230C127}" srcOrd="2" destOrd="0" presId="urn:microsoft.com/office/officeart/2005/8/layout/radial4"/>
    <dgm:cxn modelId="{1AFE7308-585D-2441-8087-38D21705640D}" type="presParOf" srcId="{ECE61F8E-1CE2-0B49-B064-CCE9211CD555}" destId="{8B7E699A-5305-554C-8745-C115FA9943E6}" srcOrd="3" destOrd="0" presId="urn:microsoft.com/office/officeart/2005/8/layout/radial4"/>
    <dgm:cxn modelId="{F17E7F80-F5F8-2A45-BC2D-E005346C49A1}" type="presParOf" srcId="{ECE61F8E-1CE2-0B49-B064-CCE9211CD555}" destId="{4AEC43DD-D293-204A-B87D-85EB4157C948}" srcOrd="4" destOrd="0" presId="urn:microsoft.com/office/officeart/2005/8/layout/radial4"/>
    <dgm:cxn modelId="{860536AC-2B50-284C-A500-6D1433DE84DD}" type="presParOf" srcId="{ECE61F8E-1CE2-0B49-B064-CCE9211CD555}" destId="{BFFFFC74-EB1C-1D4C-957A-ED3D3D98AF65}" srcOrd="5" destOrd="0" presId="urn:microsoft.com/office/officeart/2005/8/layout/radial4"/>
    <dgm:cxn modelId="{6E654CE0-0938-6642-996D-1CABFE49BA1C}" type="presParOf" srcId="{ECE61F8E-1CE2-0B49-B064-CCE9211CD555}" destId="{108886E3-5572-3F4E-9F95-7BB13438A66E}"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86FBE4-A5D6-0348-B133-83A8982AE9ED}" type="doc">
      <dgm:prSet loTypeId="urn:microsoft.com/office/officeart/2005/8/layout/vList3" loCatId="" qsTypeId="urn:microsoft.com/office/officeart/2005/8/quickstyle/simple1" qsCatId="simple" csTypeId="urn:microsoft.com/office/officeart/2005/8/colors/accent1_2" csCatId="accent1" phldr="1"/>
      <dgm:spPr/>
    </dgm:pt>
    <dgm:pt modelId="{6768A607-2FF2-E542-A7FB-C7A7434977AB}">
      <dgm:prSet phldrT="[文本]"/>
      <dgm:spPr/>
      <dgm:t>
        <a:bodyPr/>
        <a:lstStyle/>
        <a:p>
          <a:r>
            <a:rPr lang="en-US" altLang="zh-CN" b="1" dirty="0"/>
            <a:t>Observables</a:t>
          </a:r>
          <a:r>
            <a:rPr lang="zh-CN" altLang="en-US" b="1" dirty="0"/>
            <a:t> </a:t>
          </a:r>
          <a:r>
            <a:rPr lang="en-US" altLang="zh-CN" b="1" dirty="0"/>
            <a:t>(structure,</a:t>
          </a:r>
          <a:r>
            <a:rPr lang="zh-CN" altLang="en-US" b="1" dirty="0"/>
            <a:t> </a:t>
          </a:r>
          <a:r>
            <a:rPr lang="en-US" altLang="zh-CN" b="1" dirty="0"/>
            <a:t>reaction,</a:t>
          </a:r>
          <a:r>
            <a:rPr lang="zh-CN" altLang="en-US" b="1" dirty="0"/>
            <a:t> </a:t>
          </a:r>
          <a:r>
            <a:rPr lang="en-US" altLang="zh-CN" b="1" dirty="0"/>
            <a:t>nuclear</a:t>
          </a:r>
          <a:r>
            <a:rPr lang="zh-CN" altLang="en-US" b="1" dirty="0"/>
            <a:t> </a:t>
          </a:r>
          <a:r>
            <a:rPr lang="en-US" altLang="zh-CN" b="1" dirty="0"/>
            <a:t>astrophysics)</a:t>
          </a:r>
          <a:endParaRPr lang="zh-CN" altLang="en-US" b="1" dirty="0"/>
        </a:p>
      </dgm:t>
    </dgm:pt>
    <dgm:pt modelId="{29149EAE-3DF0-B747-8427-8035882A59A1}" type="parTrans" cxnId="{D66665EB-866F-514D-9C6D-190A8609C5E8}">
      <dgm:prSet/>
      <dgm:spPr/>
      <dgm:t>
        <a:bodyPr/>
        <a:lstStyle/>
        <a:p>
          <a:endParaRPr lang="zh-CN" altLang="en-US"/>
        </a:p>
      </dgm:t>
    </dgm:pt>
    <dgm:pt modelId="{E39EFFC5-387D-954D-8572-EAE2A0E6A326}" type="sibTrans" cxnId="{D66665EB-866F-514D-9C6D-190A8609C5E8}">
      <dgm:prSet/>
      <dgm:spPr/>
      <dgm:t>
        <a:bodyPr/>
        <a:lstStyle/>
        <a:p>
          <a:endParaRPr lang="zh-CN" altLang="en-US"/>
        </a:p>
      </dgm:t>
    </dgm:pt>
    <dgm:pt modelId="{C7B5079D-AF0B-E146-AC0E-C120C76B1FEF}">
      <dgm:prSet phldrT="[文本]"/>
      <dgm:spPr/>
      <dgm:t>
        <a:bodyPr/>
        <a:lstStyle/>
        <a:p>
          <a:r>
            <a:rPr lang="en-US" altLang="zh-CN" b="1" dirty="0"/>
            <a:t>Many-body</a:t>
          </a:r>
          <a:r>
            <a:rPr lang="zh-CN" altLang="en-US" b="1" dirty="0"/>
            <a:t> </a:t>
          </a:r>
          <a:r>
            <a:rPr lang="en-US" altLang="zh-CN" b="1" dirty="0"/>
            <a:t>methods</a:t>
          </a:r>
          <a:r>
            <a:rPr lang="zh-CN" altLang="en-US" b="1" dirty="0"/>
            <a:t> </a:t>
          </a:r>
          <a:r>
            <a:rPr lang="en-US" altLang="zh-CN" b="1" dirty="0"/>
            <a:t>(QMC,</a:t>
          </a:r>
          <a:r>
            <a:rPr lang="zh-CN" altLang="en-US" b="1" dirty="0"/>
            <a:t> </a:t>
          </a:r>
          <a:r>
            <a:rPr lang="en-US" altLang="zh-CN" b="1" dirty="0"/>
            <a:t>MBPT,</a:t>
          </a:r>
          <a:r>
            <a:rPr lang="zh-CN" altLang="en-US" b="1" dirty="0"/>
            <a:t> </a:t>
          </a:r>
          <a:r>
            <a:rPr lang="en-US" altLang="zh-CN" b="1" dirty="0"/>
            <a:t>DFT,ML)</a:t>
          </a:r>
          <a:endParaRPr lang="zh-CN" altLang="en-US" b="1" dirty="0"/>
        </a:p>
      </dgm:t>
    </dgm:pt>
    <dgm:pt modelId="{81739578-C908-AA41-8694-626F6B3F3CA1}" type="parTrans" cxnId="{F18AFC32-0277-9E4E-9340-4F3F8DBB3D7A}">
      <dgm:prSet/>
      <dgm:spPr/>
      <dgm:t>
        <a:bodyPr/>
        <a:lstStyle/>
        <a:p>
          <a:endParaRPr lang="zh-CN" altLang="en-US"/>
        </a:p>
      </dgm:t>
    </dgm:pt>
    <dgm:pt modelId="{3927642E-9202-1A45-99BA-5F12CE9D96E8}" type="sibTrans" cxnId="{F18AFC32-0277-9E4E-9340-4F3F8DBB3D7A}">
      <dgm:prSet/>
      <dgm:spPr/>
      <dgm:t>
        <a:bodyPr/>
        <a:lstStyle/>
        <a:p>
          <a:endParaRPr lang="zh-CN" altLang="en-US"/>
        </a:p>
      </dgm:t>
    </dgm:pt>
    <dgm:pt modelId="{01D2F22E-0167-CA4D-B75A-434464508C46}">
      <dgm:prSet phldrT="[文本]"/>
      <dgm:spPr/>
      <dgm:t>
        <a:bodyPr/>
        <a:lstStyle/>
        <a:p>
          <a:r>
            <a:rPr lang="en-US" altLang="zh-CN" b="1" dirty="0"/>
            <a:t>Relativistic</a:t>
          </a:r>
          <a:r>
            <a:rPr lang="zh-CN" altLang="en-US" b="1" dirty="0"/>
            <a:t> </a:t>
          </a:r>
          <a:r>
            <a:rPr lang="en-US" altLang="zh-CN" b="1" dirty="0"/>
            <a:t>chiral</a:t>
          </a:r>
          <a:r>
            <a:rPr lang="zh-CN" altLang="en-US" b="1" dirty="0"/>
            <a:t> </a:t>
          </a:r>
          <a:r>
            <a:rPr lang="en-US" altLang="zh-CN" b="1" dirty="0"/>
            <a:t>forces/currents</a:t>
          </a:r>
          <a:endParaRPr lang="zh-CN" altLang="en-US" b="1" dirty="0"/>
        </a:p>
      </dgm:t>
    </dgm:pt>
    <dgm:pt modelId="{D3140863-150C-1342-A9F7-9E5500E7700B}" type="parTrans" cxnId="{9E964D93-8ED9-2D4E-9734-3FF1F26CFA32}">
      <dgm:prSet/>
      <dgm:spPr/>
      <dgm:t>
        <a:bodyPr/>
        <a:lstStyle/>
        <a:p>
          <a:endParaRPr lang="zh-CN" altLang="en-US"/>
        </a:p>
      </dgm:t>
    </dgm:pt>
    <dgm:pt modelId="{0BC6B9A1-828B-1B46-BB8C-8DDACDB46115}" type="sibTrans" cxnId="{9E964D93-8ED9-2D4E-9734-3FF1F26CFA32}">
      <dgm:prSet/>
      <dgm:spPr/>
      <dgm:t>
        <a:bodyPr/>
        <a:lstStyle/>
        <a:p>
          <a:endParaRPr lang="zh-CN" altLang="en-US"/>
        </a:p>
      </dgm:t>
    </dgm:pt>
    <dgm:pt modelId="{98A73382-E0BC-DB43-ADF6-D33B83D5C2BF}" type="pres">
      <dgm:prSet presAssocID="{D386FBE4-A5D6-0348-B133-83A8982AE9ED}" presName="linearFlow" presStyleCnt="0">
        <dgm:presLayoutVars>
          <dgm:dir/>
          <dgm:resizeHandles val="exact"/>
        </dgm:presLayoutVars>
      </dgm:prSet>
      <dgm:spPr/>
    </dgm:pt>
    <dgm:pt modelId="{F8D8DB56-5BBD-294E-94AA-ED78CA289E12}" type="pres">
      <dgm:prSet presAssocID="{6768A607-2FF2-E542-A7FB-C7A7434977AB}" presName="composite" presStyleCnt="0"/>
      <dgm:spPr/>
    </dgm:pt>
    <dgm:pt modelId="{7BDEA9F7-9AF4-0547-A5CF-B46DC0341407}" type="pres">
      <dgm:prSet presAssocID="{6768A607-2FF2-E542-A7FB-C7A7434977AB}"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dgm:spPr>
    </dgm:pt>
    <dgm:pt modelId="{FA21609B-F2EC-AA49-A78A-FE53355E49F9}" type="pres">
      <dgm:prSet presAssocID="{6768A607-2FF2-E542-A7FB-C7A7434977AB}" presName="txShp" presStyleLbl="node1" presStyleIdx="0" presStyleCnt="3">
        <dgm:presLayoutVars>
          <dgm:bulletEnabled val="1"/>
        </dgm:presLayoutVars>
      </dgm:prSet>
      <dgm:spPr/>
    </dgm:pt>
    <dgm:pt modelId="{67F4C7EF-EBCF-C442-93AC-6650AD2C4AA7}" type="pres">
      <dgm:prSet presAssocID="{E39EFFC5-387D-954D-8572-EAE2A0E6A326}" presName="spacing" presStyleCnt="0"/>
      <dgm:spPr/>
    </dgm:pt>
    <dgm:pt modelId="{39CD0FB7-D16F-9C48-A6A6-F3B1B56E11E8}" type="pres">
      <dgm:prSet presAssocID="{C7B5079D-AF0B-E146-AC0E-C120C76B1FEF}" presName="composite" presStyleCnt="0"/>
      <dgm:spPr/>
    </dgm:pt>
    <dgm:pt modelId="{A9A468C8-CB39-EA4E-B932-2CCF2CB53085}" type="pres">
      <dgm:prSet presAssocID="{C7B5079D-AF0B-E146-AC0E-C120C76B1FEF}"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FBFDD3F3-D54C-7449-B35A-72B408C5F984}" type="pres">
      <dgm:prSet presAssocID="{C7B5079D-AF0B-E146-AC0E-C120C76B1FEF}" presName="txShp" presStyleLbl="node1" presStyleIdx="1" presStyleCnt="3">
        <dgm:presLayoutVars>
          <dgm:bulletEnabled val="1"/>
        </dgm:presLayoutVars>
      </dgm:prSet>
      <dgm:spPr/>
    </dgm:pt>
    <dgm:pt modelId="{0EB728BD-643E-D648-8CCB-B2641E965C21}" type="pres">
      <dgm:prSet presAssocID="{3927642E-9202-1A45-99BA-5F12CE9D96E8}" presName="spacing" presStyleCnt="0"/>
      <dgm:spPr/>
    </dgm:pt>
    <dgm:pt modelId="{99033006-4563-8B45-AEEE-88272FDC3315}" type="pres">
      <dgm:prSet presAssocID="{01D2F22E-0167-CA4D-B75A-434464508C46}" presName="composite" presStyleCnt="0"/>
      <dgm:spPr/>
    </dgm:pt>
    <dgm:pt modelId="{C7F37ACE-7520-F049-AB16-25054C807EE1}" type="pres">
      <dgm:prSet presAssocID="{01D2F22E-0167-CA4D-B75A-434464508C46}" presName="imgShp"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r="-30000"/>
          </a:stretch>
        </a:blipFill>
      </dgm:spPr>
    </dgm:pt>
    <dgm:pt modelId="{D475B3A6-4006-FF40-913B-E95E68A7C980}" type="pres">
      <dgm:prSet presAssocID="{01D2F22E-0167-CA4D-B75A-434464508C46}" presName="txShp" presStyleLbl="node1" presStyleIdx="2" presStyleCnt="3">
        <dgm:presLayoutVars>
          <dgm:bulletEnabled val="1"/>
        </dgm:presLayoutVars>
      </dgm:prSet>
      <dgm:spPr/>
    </dgm:pt>
  </dgm:ptLst>
  <dgm:cxnLst>
    <dgm:cxn modelId="{F18AFC32-0277-9E4E-9340-4F3F8DBB3D7A}" srcId="{D386FBE4-A5D6-0348-B133-83A8982AE9ED}" destId="{C7B5079D-AF0B-E146-AC0E-C120C76B1FEF}" srcOrd="1" destOrd="0" parTransId="{81739578-C908-AA41-8694-626F6B3F3CA1}" sibTransId="{3927642E-9202-1A45-99BA-5F12CE9D96E8}"/>
    <dgm:cxn modelId="{8A52A53F-E082-724C-8B61-8C8DC8AA86E7}" type="presOf" srcId="{C7B5079D-AF0B-E146-AC0E-C120C76B1FEF}" destId="{FBFDD3F3-D54C-7449-B35A-72B408C5F984}" srcOrd="0" destOrd="0" presId="urn:microsoft.com/office/officeart/2005/8/layout/vList3"/>
    <dgm:cxn modelId="{2DFFE363-E85D-1749-B8D5-E22B291DA849}" type="presOf" srcId="{D386FBE4-A5D6-0348-B133-83A8982AE9ED}" destId="{98A73382-E0BC-DB43-ADF6-D33B83D5C2BF}" srcOrd="0" destOrd="0" presId="urn:microsoft.com/office/officeart/2005/8/layout/vList3"/>
    <dgm:cxn modelId="{C3D3D86C-DDB0-A349-9DA7-35E681F3C37B}" type="presOf" srcId="{6768A607-2FF2-E542-A7FB-C7A7434977AB}" destId="{FA21609B-F2EC-AA49-A78A-FE53355E49F9}" srcOrd="0" destOrd="0" presId="urn:microsoft.com/office/officeart/2005/8/layout/vList3"/>
    <dgm:cxn modelId="{9E964D93-8ED9-2D4E-9734-3FF1F26CFA32}" srcId="{D386FBE4-A5D6-0348-B133-83A8982AE9ED}" destId="{01D2F22E-0167-CA4D-B75A-434464508C46}" srcOrd="2" destOrd="0" parTransId="{D3140863-150C-1342-A9F7-9E5500E7700B}" sibTransId="{0BC6B9A1-828B-1B46-BB8C-8DDACDB46115}"/>
    <dgm:cxn modelId="{4F36E293-5CDA-5E41-BE07-4BE05E353ED7}" type="presOf" srcId="{01D2F22E-0167-CA4D-B75A-434464508C46}" destId="{D475B3A6-4006-FF40-913B-E95E68A7C980}" srcOrd="0" destOrd="0" presId="urn:microsoft.com/office/officeart/2005/8/layout/vList3"/>
    <dgm:cxn modelId="{D66665EB-866F-514D-9C6D-190A8609C5E8}" srcId="{D386FBE4-A5D6-0348-B133-83A8982AE9ED}" destId="{6768A607-2FF2-E542-A7FB-C7A7434977AB}" srcOrd="0" destOrd="0" parTransId="{29149EAE-3DF0-B747-8427-8035882A59A1}" sibTransId="{E39EFFC5-387D-954D-8572-EAE2A0E6A326}"/>
    <dgm:cxn modelId="{8D2B5763-99FC-E348-BB9A-E39FF31372DF}" type="presParOf" srcId="{98A73382-E0BC-DB43-ADF6-D33B83D5C2BF}" destId="{F8D8DB56-5BBD-294E-94AA-ED78CA289E12}" srcOrd="0" destOrd="0" presId="urn:microsoft.com/office/officeart/2005/8/layout/vList3"/>
    <dgm:cxn modelId="{C0CBF491-954A-A446-B3D2-09EC77D41AC3}" type="presParOf" srcId="{F8D8DB56-5BBD-294E-94AA-ED78CA289E12}" destId="{7BDEA9F7-9AF4-0547-A5CF-B46DC0341407}" srcOrd="0" destOrd="0" presId="urn:microsoft.com/office/officeart/2005/8/layout/vList3"/>
    <dgm:cxn modelId="{B3C68921-BD75-3741-916C-B243B6E7B0EB}" type="presParOf" srcId="{F8D8DB56-5BBD-294E-94AA-ED78CA289E12}" destId="{FA21609B-F2EC-AA49-A78A-FE53355E49F9}" srcOrd="1" destOrd="0" presId="urn:microsoft.com/office/officeart/2005/8/layout/vList3"/>
    <dgm:cxn modelId="{5CC1B68B-D3D6-E641-B1F6-F22121C8D9D8}" type="presParOf" srcId="{98A73382-E0BC-DB43-ADF6-D33B83D5C2BF}" destId="{67F4C7EF-EBCF-C442-93AC-6650AD2C4AA7}" srcOrd="1" destOrd="0" presId="urn:microsoft.com/office/officeart/2005/8/layout/vList3"/>
    <dgm:cxn modelId="{337A894F-F2C8-9841-8F44-E3C4F38324E6}" type="presParOf" srcId="{98A73382-E0BC-DB43-ADF6-D33B83D5C2BF}" destId="{39CD0FB7-D16F-9C48-A6A6-F3B1B56E11E8}" srcOrd="2" destOrd="0" presId="urn:microsoft.com/office/officeart/2005/8/layout/vList3"/>
    <dgm:cxn modelId="{BC619D94-D960-084E-84AA-6F2EB2668F72}" type="presParOf" srcId="{39CD0FB7-D16F-9C48-A6A6-F3B1B56E11E8}" destId="{A9A468C8-CB39-EA4E-B932-2CCF2CB53085}" srcOrd="0" destOrd="0" presId="urn:microsoft.com/office/officeart/2005/8/layout/vList3"/>
    <dgm:cxn modelId="{42F12BDD-765C-C747-9EF2-3F7285F1A6D4}" type="presParOf" srcId="{39CD0FB7-D16F-9C48-A6A6-F3B1B56E11E8}" destId="{FBFDD3F3-D54C-7449-B35A-72B408C5F984}" srcOrd="1" destOrd="0" presId="urn:microsoft.com/office/officeart/2005/8/layout/vList3"/>
    <dgm:cxn modelId="{97320FFE-81DE-284C-BFA4-3F2F2F17E343}" type="presParOf" srcId="{98A73382-E0BC-DB43-ADF6-D33B83D5C2BF}" destId="{0EB728BD-643E-D648-8CCB-B2641E965C21}" srcOrd="3" destOrd="0" presId="urn:microsoft.com/office/officeart/2005/8/layout/vList3"/>
    <dgm:cxn modelId="{6B809EB8-80A8-0641-89A0-C69DCF84E8FB}" type="presParOf" srcId="{98A73382-E0BC-DB43-ADF6-D33B83D5C2BF}" destId="{99033006-4563-8B45-AEEE-88272FDC3315}" srcOrd="4" destOrd="0" presId="urn:microsoft.com/office/officeart/2005/8/layout/vList3"/>
    <dgm:cxn modelId="{24A2073D-0409-9542-BDCC-806D84DE11A7}" type="presParOf" srcId="{99033006-4563-8B45-AEEE-88272FDC3315}" destId="{C7F37ACE-7520-F049-AB16-25054C807EE1}" srcOrd="0" destOrd="0" presId="urn:microsoft.com/office/officeart/2005/8/layout/vList3"/>
    <dgm:cxn modelId="{1CDB4428-2ED3-C544-BE6D-78EBF90C8C4B}" type="presParOf" srcId="{99033006-4563-8B45-AEEE-88272FDC3315}" destId="{D475B3A6-4006-FF40-913B-E95E68A7C98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B7AAC-26F9-AB4C-BD4F-EA9208E9761E}">
      <dsp:nvSpPr>
        <dsp:cNvPr id="0" name=""/>
        <dsp:cNvSpPr/>
      </dsp:nvSpPr>
      <dsp:spPr>
        <a:xfrm>
          <a:off x="2328"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8983A7-277C-CA45-8EE4-29977BFEC481}">
      <dsp:nvSpPr>
        <dsp:cNvPr id="0" name=""/>
        <dsp:cNvSpPr/>
      </dsp:nvSpPr>
      <dsp:spPr>
        <a:xfrm>
          <a:off x="65218" y="62890"/>
          <a:ext cx="503123" cy="503123"/>
        </a:xfrm>
        <a:prstGeom prst="chord">
          <a:avLst>
            <a:gd name="adj1" fmla="val 1168272"/>
            <a:gd name="adj2" fmla="val 963172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8D4455-0A17-9642-BE11-5DAC1DD7F107}">
      <dsp:nvSpPr>
        <dsp:cNvPr id="0" name=""/>
        <dsp:cNvSpPr/>
      </dsp:nvSpPr>
      <dsp:spPr>
        <a:xfrm>
          <a:off x="762253"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l" defTabSz="9779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zh-CN" altLang="en-US" sz="2200" i="1" kern="1200" smtClean="0">
                    <a:latin typeface="Cambria Math" panose="02040503050406030204" pitchFamily="18" charset="0"/>
                  </a:rPr>
                  <m:t>𝜋</m:t>
                </m:r>
                <m:r>
                  <a:rPr lang="en-US" altLang="zh-CN" sz="2200" b="0" i="1" kern="1200" smtClean="0">
                    <a:latin typeface="Cambria Math" panose="02040503050406030204" pitchFamily="18" charset="0"/>
                  </a:rPr>
                  <m:t>−</m:t>
                </m:r>
                <m:r>
                  <a:rPr lang="en-US" altLang="zh-CN" sz="2200" b="0" i="1" kern="1200" smtClean="0">
                    <a:latin typeface="Cambria Math" panose="02040503050406030204" pitchFamily="18" charset="0"/>
                    <a:ea typeface="Cambria Math" panose="02040503050406030204" pitchFamily="18" charset="0"/>
                  </a:rPr>
                  <m:t>𝜋</m:t>
                </m:r>
              </m:oMath>
            </m:oMathPara>
          </a14:m>
          <a:endParaRPr lang="zh-CN" altLang="en-US" sz="2200" kern="1200" dirty="0"/>
        </a:p>
      </dsp:txBody>
      <dsp:txXfrm>
        <a:off x="762253" y="628904"/>
        <a:ext cx="1860507" cy="2646637"/>
      </dsp:txXfrm>
    </dsp:sp>
    <dsp:sp modelId="{A2A21E1B-C4AD-054D-8653-E6283459E45B}">
      <dsp:nvSpPr>
        <dsp:cNvPr id="0" name=""/>
        <dsp:cNvSpPr/>
      </dsp:nvSpPr>
      <dsp:spPr>
        <a:xfrm>
          <a:off x="762253"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US" altLang="zh-CN" sz="2200" kern="1200" dirty="0"/>
            <a:t>meson-meson</a:t>
          </a:r>
          <a:endParaRPr lang="zh-CN" altLang="en-US" sz="2200" kern="1200" dirty="0"/>
        </a:p>
      </dsp:txBody>
      <dsp:txXfrm>
        <a:off x="762253" y="0"/>
        <a:ext cx="1860507" cy="628904"/>
      </dsp:txXfrm>
    </dsp:sp>
    <dsp:sp modelId="{5DA7276B-28B9-974E-A631-1A7BDEFC01EC}">
      <dsp:nvSpPr>
        <dsp:cNvPr id="0" name=""/>
        <dsp:cNvSpPr/>
      </dsp:nvSpPr>
      <dsp:spPr>
        <a:xfrm>
          <a:off x="2753783"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E8CF6D-26FB-0842-9520-B4C69DFB20EF}">
      <dsp:nvSpPr>
        <dsp:cNvPr id="0" name=""/>
        <dsp:cNvSpPr/>
      </dsp:nvSpPr>
      <dsp:spPr>
        <a:xfrm>
          <a:off x="2816673" y="62890"/>
          <a:ext cx="503123" cy="503123"/>
        </a:xfrm>
        <a:prstGeom prst="chord">
          <a:avLst>
            <a:gd name="adj1" fmla="val 20431728"/>
            <a:gd name="adj2" fmla="val 1196827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F88509-B5C6-4D41-B270-F9781419721E}">
      <dsp:nvSpPr>
        <dsp:cNvPr id="0" name=""/>
        <dsp:cNvSpPr/>
      </dsp:nvSpPr>
      <dsp:spPr>
        <a:xfrm>
          <a:off x="3513708"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l" defTabSz="9779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zh-CN" altLang="en-US" sz="2200" i="1" kern="1200" smtClean="0">
                    <a:latin typeface="Cambria Math" panose="02040503050406030204" pitchFamily="18" charset="0"/>
                  </a:rPr>
                  <m:t>𝜋</m:t>
                </m:r>
                <m:r>
                  <a:rPr lang="en-US" altLang="zh-CN" sz="2200" b="0" i="1" kern="1200" smtClean="0">
                    <a:latin typeface="Cambria Math" panose="02040503050406030204" pitchFamily="18" charset="0"/>
                  </a:rPr>
                  <m:t>−</m:t>
                </m:r>
                <m:r>
                  <a:rPr lang="en-US" altLang="zh-CN" sz="2200" b="0" i="1" kern="1200" smtClean="0">
                    <a:latin typeface="Cambria Math" panose="02040503050406030204" pitchFamily="18" charset="0"/>
                  </a:rPr>
                  <m:t>𝑁</m:t>
                </m:r>
              </m:oMath>
            </m:oMathPara>
          </a14:m>
          <a:endParaRPr lang="zh-CN" altLang="en-US" sz="2200" kern="1200" dirty="0"/>
        </a:p>
      </dsp:txBody>
      <dsp:txXfrm>
        <a:off x="3513708" y="628904"/>
        <a:ext cx="1860507" cy="2646637"/>
      </dsp:txXfrm>
    </dsp:sp>
    <dsp:sp modelId="{02023301-A8AE-E147-90FC-612D7B88480B}">
      <dsp:nvSpPr>
        <dsp:cNvPr id="0" name=""/>
        <dsp:cNvSpPr/>
      </dsp:nvSpPr>
      <dsp:spPr>
        <a:xfrm>
          <a:off x="3513708"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US" altLang="zh-CN" sz="2200" kern="1200" dirty="0"/>
            <a:t>meson-baryon</a:t>
          </a:r>
          <a:endParaRPr lang="zh-CN" altLang="en-US" sz="2200" kern="1200" dirty="0"/>
        </a:p>
      </dsp:txBody>
      <dsp:txXfrm>
        <a:off x="3513708" y="0"/>
        <a:ext cx="1860507" cy="628904"/>
      </dsp:txXfrm>
    </dsp:sp>
    <dsp:sp modelId="{78BB4292-98A3-304C-B347-4AAFD74127B3}">
      <dsp:nvSpPr>
        <dsp:cNvPr id="0" name=""/>
        <dsp:cNvSpPr/>
      </dsp:nvSpPr>
      <dsp:spPr>
        <a:xfrm>
          <a:off x="5505238"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4B71AF-FE97-F049-AFF4-5D986DC2D6D5}">
      <dsp:nvSpPr>
        <dsp:cNvPr id="0" name=""/>
        <dsp:cNvSpPr/>
      </dsp:nvSpPr>
      <dsp:spPr>
        <a:xfrm>
          <a:off x="5568128" y="62890"/>
          <a:ext cx="503123" cy="503123"/>
        </a:xfrm>
        <a:prstGeom prst="chord">
          <a:avLst>
            <a:gd name="adj1" fmla="val 162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7F293-FEA3-5349-A244-59924F3455C0}">
      <dsp:nvSpPr>
        <dsp:cNvPr id="0" name=""/>
        <dsp:cNvSpPr/>
      </dsp:nvSpPr>
      <dsp:spPr>
        <a:xfrm>
          <a:off x="6265164"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l" defTabSz="9779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altLang="zh-CN" sz="2200" b="1" i="1" kern="1200" smtClean="0">
                    <a:solidFill>
                      <a:srgbClr val="C00000"/>
                    </a:solidFill>
                    <a:latin typeface="Cambria Math" panose="02040503050406030204" pitchFamily="18" charset="0"/>
                  </a:rPr>
                  <m:t>𝑵</m:t>
                </m:r>
                <m:r>
                  <a:rPr lang="en-US" altLang="zh-CN" sz="2200" b="1" i="1" kern="1200" smtClean="0">
                    <a:solidFill>
                      <a:srgbClr val="C00000"/>
                    </a:solidFill>
                    <a:latin typeface="Cambria Math" panose="02040503050406030204" pitchFamily="18" charset="0"/>
                  </a:rPr>
                  <m:t>−</m:t>
                </m:r>
                <m:r>
                  <a:rPr lang="en-US" altLang="zh-CN" sz="2200" b="1" i="1" kern="1200" smtClean="0">
                    <a:solidFill>
                      <a:srgbClr val="C00000"/>
                    </a:solidFill>
                    <a:latin typeface="Cambria Math" panose="02040503050406030204" pitchFamily="18" charset="0"/>
                  </a:rPr>
                  <m:t>𝑵</m:t>
                </m:r>
              </m:oMath>
            </m:oMathPara>
          </a14:m>
          <a:endParaRPr lang="zh-CN" altLang="en-US" sz="2200" b="1" kern="1200" dirty="0">
            <a:solidFill>
              <a:srgbClr val="C00000"/>
            </a:solidFill>
          </a:endParaRPr>
        </a:p>
      </dsp:txBody>
      <dsp:txXfrm>
        <a:off x="6265164" y="628904"/>
        <a:ext cx="1860507" cy="2646637"/>
      </dsp:txXfrm>
    </dsp:sp>
    <dsp:sp modelId="{4EA2AD7C-3B38-D145-86D1-A6BFB4C139A3}">
      <dsp:nvSpPr>
        <dsp:cNvPr id="0" name=""/>
        <dsp:cNvSpPr/>
      </dsp:nvSpPr>
      <dsp:spPr>
        <a:xfrm>
          <a:off x="6265164"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US" altLang="zh-CN" sz="2200" kern="1200" dirty="0"/>
            <a:t>baryon-baryon</a:t>
          </a:r>
          <a:endParaRPr lang="zh-CN" altLang="en-US" sz="2200" kern="1200" dirty="0"/>
        </a:p>
      </dsp:txBody>
      <dsp:txXfrm>
        <a:off x="6265164" y="0"/>
        <a:ext cx="1860507" cy="6289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9ACAD-3EF2-2C4E-AAB6-DE1187036A86}">
      <dsp:nvSpPr>
        <dsp:cNvPr id="0" name=""/>
        <dsp:cNvSpPr/>
      </dsp:nvSpPr>
      <dsp:spPr>
        <a:xfrm rot="5400000">
          <a:off x="-219471" y="219479"/>
          <a:ext cx="1463145" cy="1024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CN" sz="2800" kern="1200" dirty="0"/>
            <a:t>1</a:t>
          </a:r>
          <a:endParaRPr lang="zh-CN" altLang="en-US" sz="2800" kern="1200" dirty="0"/>
        </a:p>
      </dsp:txBody>
      <dsp:txXfrm rot="-5400000">
        <a:off x="1" y="512108"/>
        <a:ext cx="1024202" cy="438943"/>
      </dsp:txXfrm>
    </dsp:sp>
    <dsp:sp modelId="{8AD6E728-5BA7-524E-A0D3-97F9B643D21D}">
      <dsp:nvSpPr>
        <dsp:cNvPr id="0" name=""/>
        <dsp:cNvSpPr/>
      </dsp:nvSpPr>
      <dsp:spPr>
        <a:xfrm rot="5400000">
          <a:off x="4100578" y="-3076368"/>
          <a:ext cx="951044" cy="71037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Font typeface="+mj-lt"/>
            <a:buNone/>
          </a:pPr>
          <a:r>
            <a:rPr lang="zh-CN" altLang="en-US" sz="2600" b="1" kern="1200" dirty="0">
              <a:ea typeface="微软雅黑" panose="020B0503020204020204" pitchFamily="34" charset="-122"/>
            </a:rPr>
            <a:t>Close</a:t>
          </a:r>
          <a:r>
            <a:rPr lang="en-US" altLang="zh-CN" sz="2600" b="1" kern="1200" dirty="0">
              <a:ea typeface="微软雅黑" panose="020B0503020204020204" pitchFamily="34" charset="-122"/>
            </a:rPr>
            <a:t>r</a:t>
          </a:r>
          <a:r>
            <a:rPr lang="zh-CN" altLang="en-US" sz="2600" b="1" kern="1200" dirty="0">
              <a:ea typeface="微软雅黑" panose="020B0503020204020204" pitchFamily="34" charset="-122"/>
            </a:rPr>
            <a:t> link with QCD</a:t>
          </a:r>
          <a:endParaRPr lang="zh-CN" altLang="en-US" sz="2600" kern="1200" dirty="0"/>
        </a:p>
      </dsp:txBody>
      <dsp:txXfrm rot="-5400000">
        <a:off x="1024202" y="46434"/>
        <a:ext cx="7057371" cy="858192"/>
      </dsp:txXfrm>
    </dsp:sp>
    <dsp:sp modelId="{0A8B86CC-E3D9-DF4B-AC14-54B0C77D1769}">
      <dsp:nvSpPr>
        <dsp:cNvPr id="0" name=""/>
        <dsp:cNvSpPr/>
      </dsp:nvSpPr>
      <dsp:spPr>
        <a:xfrm rot="5400000">
          <a:off x="-219471" y="1537981"/>
          <a:ext cx="1463145" cy="1024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CN" sz="2800" kern="1200" dirty="0"/>
            <a:t>2</a:t>
          </a:r>
          <a:endParaRPr lang="zh-CN" altLang="en-US" sz="2800" kern="1200" dirty="0"/>
        </a:p>
      </dsp:txBody>
      <dsp:txXfrm rot="-5400000">
        <a:off x="1" y="1830610"/>
        <a:ext cx="1024202" cy="438943"/>
      </dsp:txXfrm>
    </dsp:sp>
    <dsp:sp modelId="{21E11C75-4A38-2042-B4D1-B7A66620EAB3}">
      <dsp:nvSpPr>
        <dsp:cNvPr id="0" name=""/>
        <dsp:cNvSpPr/>
      </dsp:nvSpPr>
      <dsp:spPr>
        <a:xfrm rot="5400000">
          <a:off x="4100578" y="-1757866"/>
          <a:ext cx="951044" cy="71037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Font typeface="+mj-lt"/>
            <a:buNone/>
          </a:pPr>
          <a:r>
            <a:rPr lang="zh-CN" altLang="en-US" sz="2600" b="1" kern="1200" dirty="0">
              <a:ea typeface="微软雅黑" panose="020B0503020204020204" pitchFamily="34" charset="-122"/>
            </a:rPr>
            <a:t>Systematic</a:t>
          </a:r>
          <a:r>
            <a:rPr lang="en-US" altLang="zh-CN" sz="2600" b="1" kern="1200" dirty="0">
              <a:ea typeface="微软雅黑" panose="020B0503020204020204" pitchFamily="34" charset="-122"/>
            </a:rPr>
            <a:t>/order-by-order</a:t>
          </a:r>
          <a:r>
            <a:rPr lang="zh-CN" altLang="en-US" sz="2600" b="1" kern="1200" dirty="0">
              <a:ea typeface="微软雅黑" panose="020B0503020204020204" pitchFamily="34" charset="-122"/>
            </a:rPr>
            <a:t> improvements</a:t>
          </a:r>
          <a:endParaRPr lang="zh-CN" altLang="en-US" sz="2600" kern="1200" dirty="0">
            <a:solidFill>
              <a:schemeClr val="tx1"/>
            </a:solidFill>
          </a:endParaRPr>
        </a:p>
      </dsp:txBody>
      <dsp:txXfrm rot="-5400000">
        <a:off x="1024202" y="1364936"/>
        <a:ext cx="7057371" cy="858192"/>
      </dsp:txXfrm>
    </dsp:sp>
    <dsp:sp modelId="{747A7A3A-F3EB-BE43-ACA0-089D35FFA6CD}">
      <dsp:nvSpPr>
        <dsp:cNvPr id="0" name=""/>
        <dsp:cNvSpPr/>
      </dsp:nvSpPr>
      <dsp:spPr>
        <a:xfrm rot="5400000">
          <a:off x="-219471" y="2856483"/>
          <a:ext cx="1463145" cy="1024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CN" sz="2800" kern="1200" dirty="0"/>
            <a:t>3</a:t>
          </a:r>
          <a:endParaRPr lang="zh-CN" altLang="en-US" sz="2800" kern="1200" dirty="0"/>
        </a:p>
      </dsp:txBody>
      <dsp:txXfrm rot="-5400000">
        <a:off x="1" y="3149112"/>
        <a:ext cx="1024202" cy="438943"/>
      </dsp:txXfrm>
    </dsp:sp>
    <dsp:sp modelId="{890E7DFA-5197-1246-9A12-3BC807240AD0}">
      <dsp:nvSpPr>
        <dsp:cNvPr id="0" name=""/>
        <dsp:cNvSpPr/>
      </dsp:nvSpPr>
      <dsp:spPr>
        <a:xfrm rot="5400000">
          <a:off x="4100578" y="-439365"/>
          <a:ext cx="951044" cy="71037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Font typeface="+mj-lt"/>
            <a:buNone/>
          </a:pPr>
          <a:r>
            <a:rPr lang="zh-CN" altLang="en-US" sz="2600" b="1" kern="1200" dirty="0">
              <a:ea typeface="微软雅黑" panose="020B0503020204020204" pitchFamily="34" charset="-122"/>
            </a:rPr>
            <a:t>Consistent descriptions of two</a:t>
          </a:r>
          <a:r>
            <a:rPr lang="en-US" altLang="zh-CN" sz="2600" b="1" kern="1200" dirty="0">
              <a:ea typeface="微软雅黑" panose="020B0503020204020204" pitchFamily="34" charset="-122"/>
            </a:rPr>
            <a:t>/three/four</a:t>
          </a:r>
          <a:r>
            <a:rPr lang="zh-CN" altLang="en-US" sz="2600" b="1" kern="1200" dirty="0">
              <a:ea typeface="微软雅黑" panose="020B0503020204020204" pitchFamily="34" charset="-122"/>
            </a:rPr>
            <a:t> </a:t>
          </a:r>
          <a:r>
            <a:rPr lang="en-US" altLang="zh-CN" sz="2600" b="1" kern="1200" dirty="0">
              <a:ea typeface="微软雅黑" panose="020B0503020204020204" pitchFamily="34" charset="-122"/>
            </a:rPr>
            <a:t>body</a:t>
          </a:r>
          <a:r>
            <a:rPr lang="zh-CN" altLang="en-US" sz="2600" b="1" kern="1200" dirty="0">
              <a:ea typeface="微软雅黑" panose="020B0503020204020204" pitchFamily="34" charset="-122"/>
            </a:rPr>
            <a:t> interactions on the same footing</a:t>
          </a:r>
          <a:endParaRPr lang="zh-CN" altLang="en-US" sz="2600" kern="1200" dirty="0">
            <a:solidFill>
              <a:schemeClr val="tx1"/>
            </a:solidFill>
          </a:endParaRPr>
        </a:p>
      </dsp:txBody>
      <dsp:txXfrm rot="-5400000">
        <a:off x="1024202" y="2683437"/>
        <a:ext cx="7057371" cy="858192"/>
      </dsp:txXfrm>
    </dsp:sp>
    <dsp:sp modelId="{BB216814-4607-554C-8B65-BE743FCD4392}">
      <dsp:nvSpPr>
        <dsp:cNvPr id="0" name=""/>
        <dsp:cNvSpPr/>
      </dsp:nvSpPr>
      <dsp:spPr>
        <a:xfrm rot="5400000">
          <a:off x="-219471" y="4174992"/>
          <a:ext cx="1463145" cy="10242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CN" sz="2800" kern="1200" dirty="0"/>
            <a:t>4</a:t>
          </a:r>
          <a:endParaRPr lang="zh-CN" altLang="en-US" sz="2800" kern="1200" dirty="0"/>
        </a:p>
      </dsp:txBody>
      <dsp:txXfrm rot="-5400000">
        <a:off x="1" y="4467621"/>
        <a:ext cx="1024202" cy="438943"/>
      </dsp:txXfrm>
    </dsp:sp>
    <dsp:sp modelId="{96AE83BF-1715-EE4A-BB66-44B47F5AECB4}">
      <dsp:nvSpPr>
        <dsp:cNvPr id="0" name=""/>
        <dsp:cNvSpPr/>
      </dsp:nvSpPr>
      <dsp:spPr>
        <a:xfrm rot="5400000">
          <a:off x="4100578" y="879136"/>
          <a:ext cx="951044" cy="71037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Font typeface="+mj-lt"/>
            <a:buNone/>
          </a:pPr>
          <a:r>
            <a:rPr lang="en-US" altLang="zh-CN" sz="2600" b="1" kern="1200" dirty="0">
              <a:solidFill>
                <a:srgbClr val="C00000"/>
              </a:solidFill>
              <a:ea typeface="微软雅黑" panose="020B0503020204020204" pitchFamily="34" charset="-122"/>
            </a:rPr>
            <a:t>Quantifiable uncertainties--</a:t>
          </a:r>
          <a:r>
            <a:rPr lang="en-US" altLang="zh-CN" sz="2600" b="1" kern="1200" dirty="0">
              <a:solidFill>
                <a:srgbClr val="C00000"/>
              </a:solidFill>
              <a:latin typeface="微软雅黑" panose="020B0503020204020204" pitchFamily="34" charset="-122"/>
              <a:ea typeface="微软雅黑" panose="020B0503020204020204" pitchFamily="34" charset="-122"/>
            </a:rPr>
            <a:t> </a:t>
          </a:r>
          <a:r>
            <a:rPr lang="en-US" altLang="zh-CN" sz="2600" b="1" kern="1200" dirty="0">
              <a:solidFill>
                <a:srgbClr val="C00000"/>
              </a:solidFill>
              <a:ea typeface="微软雅黑" panose="020B0503020204020204" pitchFamily="34" charset="-122"/>
            </a:rPr>
            <a:t>PRA83(2011)040001</a:t>
          </a:r>
          <a:endParaRPr lang="zh-CN" altLang="en-US" sz="2600" kern="1200" dirty="0"/>
        </a:p>
      </dsp:txBody>
      <dsp:txXfrm rot="-5400000">
        <a:off x="1024202" y="4001938"/>
        <a:ext cx="7057371" cy="8581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35EE2-6ED5-594C-8476-4C6ED4CCA1D9}">
      <dsp:nvSpPr>
        <dsp:cNvPr id="0" name=""/>
        <dsp:cNvSpPr/>
      </dsp:nvSpPr>
      <dsp:spPr>
        <a:xfrm>
          <a:off x="2404" y="1613132"/>
          <a:ext cx="2929204" cy="67549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latin typeface="Microsoft YaHei" panose="020B0503020204020204" pitchFamily="34" charset="-122"/>
              <a:ea typeface="Microsoft YaHei" panose="020B0503020204020204" pitchFamily="34" charset="-122"/>
            </a:rPr>
            <a:t>NN</a:t>
          </a:r>
          <a:endParaRPr lang="zh-CN" altLang="en-US" sz="2800" b="1" kern="1200" dirty="0">
            <a:latin typeface="Microsoft YaHei" panose="020B0503020204020204" pitchFamily="34" charset="-122"/>
            <a:ea typeface="Microsoft YaHei" panose="020B0503020204020204" pitchFamily="34" charset="-122"/>
          </a:endParaRPr>
        </a:p>
      </dsp:txBody>
      <dsp:txXfrm>
        <a:off x="340153" y="1613132"/>
        <a:ext cx="2253706" cy="675498"/>
      </dsp:txXfrm>
    </dsp:sp>
    <dsp:sp modelId="{BEB10D81-52F6-6145-9DF3-43E1CF86AFCE}">
      <dsp:nvSpPr>
        <dsp:cNvPr id="0" name=""/>
        <dsp:cNvSpPr/>
      </dsp:nvSpPr>
      <dsp:spPr>
        <a:xfrm>
          <a:off x="2638688" y="1599277"/>
          <a:ext cx="2929204" cy="70320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altLang="zh-CN" sz="2800" b="1" kern="1200">
              <a:solidFill>
                <a:srgbClr val="FFC000"/>
              </a:solidFill>
              <a:latin typeface="Microsoft YaHei" panose="020B0503020204020204" pitchFamily="34" charset="-122"/>
              <a:ea typeface="Microsoft YaHei" panose="020B0503020204020204" pitchFamily="34" charset="-122"/>
            </a:rPr>
            <a:t>YN</a:t>
          </a:r>
          <a:endParaRPr lang="zh-CN" altLang="en-US" sz="2800" b="1" kern="1200" dirty="0">
            <a:solidFill>
              <a:srgbClr val="FFC000"/>
            </a:solidFill>
            <a:latin typeface="Microsoft YaHei" panose="020B0503020204020204" pitchFamily="34" charset="-122"/>
            <a:ea typeface="Microsoft YaHei" panose="020B0503020204020204" pitchFamily="34" charset="-122"/>
          </a:endParaRPr>
        </a:p>
      </dsp:txBody>
      <dsp:txXfrm>
        <a:off x="2990292" y="1599277"/>
        <a:ext cx="2225996" cy="703208"/>
      </dsp:txXfrm>
    </dsp:sp>
    <dsp:sp modelId="{085B98C9-EB1A-EB4C-A9E4-B94FFACC84F7}">
      <dsp:nvSpPr>
        <dsp:cNvPr id="0" name=""/>
        <dsp:cNvSpPr/>
      </dsp:nvSpPr>
      <dsp:spPr>
        <a:xfrm>
          <a:off x="5274972" y="1626988"/>
          <a:ext cx="2929204" cy="6477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solidFill>
                <a:srgbClr val="FFC000"/>
              </a:solidFill>
              <a:latin typeface="Microsoft YaHei" panose="020B0503020204020204" pitchFamily="34" charset="-122"/>
              <a:ea typeface="Microsoft YaHei" panose="020B0503020204020204" pitchFamily="34" charset="-122"/>
            </a:rPr>
            <a:t>YN</a:t>
          </a:r>
          <a:endParaRPr lang="zh-CN" altLang="en-US" sz="2800" b="1" kern="1200" dirty="0">
            <a:solidFill>
              <a:srgbClr val="FFC000"/>
            </a:solidFill>
            <a:latin typeface="Microsoft YaHei" panose="020B0503020204020204" pitchFamily="34" charset="-122"/>
            <a:ea typeface="Microsoft YaHei" panose="020B0503020204020204" pitchFamily="34" charset="-122"/>
          </a:endParaRPr>
        </a:p>
      </dsp:txBody>
      <dsp:txXfrm>
        <a:off x="5598866" y="1626988"/>
        <a:ext cx="2281417" cy="6477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46772-ABEF-9D49-9079-86CEBA5FC89A}">
      <dsp:nvSpPr>
        <dsp:cNvPr id="0" name=""/>
        <dsp:cNvSpPr/>
      </dsp:nvSpPr>
      <dsp:spPr>
        <a:xfrm>
          <a:off x="2874010" y="3036805"/>
          <a:ext cx="2379980" cy="23799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altLang="zh-CN" sz="2300" b="1" kern="1200" dirty="0">
              <a:solidFill>
                <a:schemeClr val="bg1"/>
              </a:solidFill>
              <a:latin typeface="Microsoft YaHei" panose="020B0503020204020204" pitchFamily="34" charset="-122"/>
              <a:ea typeface="Microsoft YaHei" panose="020B0503020204020204" pitchFamily="34" charset="-122"/>
            </a:rPr>
            <a:t>Relativistic</a:t>
          </a:r>
          <a:endParaRPr lang="zh-CN" altLang="en-US" sz="2300" b="1" kern="1200" dirty="0">
            <a:solidFill>
              <a:schemeClr val="bg1"/>
            </a:solidFill>
            <a:latin typeface="Microsoft YaHei" panose="020B0503020204020204" pitchFamily="34" charset="-122"/>
            <a:ea typeface="Microsoft YaHei" panose="020B0503020204020204" pitchFamily="34" charset="-122"/>
          </a:endParaRPr>
        </a:p>
      </dsp:txBody>
      <dsp:txXfrm>
        <a:off x="3222550" y="3385345"/>
        <a:ext cx="1682900" cy="1682900"/>
      </dsp:txXfrm>
    </dsp:sp>
    <dsp:sp modelId="{B6D82B10-BCF9-D247-884E-FF1E8568658C}">
      <dsp:nvSpPr>
        <dsp:cNvPr id="0" name=""/>
        <dsp:cNvSpPr/>
      </dsp:nvSpPr>
      <dsp:spPr>
        <a:xfrm rot="12900000">
          <a:off x="1161933" y="2560481"/>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FDF766-EF55-5043-9017-D0E34230C127}">
      <dsp:nvSpPr>
        <dsp:cNvPr id="0" name=""/>
        <dsp:cNvSpPr/>
      </dsp:nvSpPr>
      <dsp:spPr>
        <a:xfrm>
          <a:off x="213498" y="1417830"/>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altLang="zh-CN" sz="2100" b="1" kern="1200" dirty="0">
              <a:latin typeface="Microsoft YaHei" panose="020B0503020204020204" pitchFamily="34" charset="-122"/>
              <a:ea typeface="Microsoft YaHei" panose="020B0503020204020204" pitchFamily="34" charset="-122"/>
            </a:rPr>
            <a:t>Faster</a:t>
          </a:r>
          <a:r>
            <a:rPr lang="zh-CN" altLang="en-US" sz="2100" b="1" kern="1200" dirty="0">
              <a:latin typeface="Microsoft YaHei" panose="020B0503020204020204" pitchFamily="34" charset="-122"/>
              <a:ea typeface="Microsoft YaHei" panose="020B0503020204020204" pitchFamily="34" charset="-122"/>
            </a:rPr>
            <a:t> </a:t>
          </a:r>
          <a:r>
            <a:rPr lang="en-US" altLang="zh-CN" sz="2100" b="1" kern="1200" dirty="0">
              <a:latin typeface="Microsoft YaHei" panose="020B0503020204020204" pitchFamily="34" charset="-122"/>
              <a:ea typeface="Microsoft YaHei" panose="020B0503020204020204" pitchFamily="34" charset="-122"/>
            </a:rPr>
            <a:t>convergence</a:t>
          </a:r>
          <a:endParaRPr lang="zh-CN" altLang="en-US" sz="2100" b="1" kern="1200" dirty="0">
            <a:latin typeface="Microsoft YaHei" panose="020B0503020204020204" pitchFamily="34" charset="-122"/>
            <a:ea typeface="Microsoft YaHei" panose="020B0503020204020204" pitchFamily="34" charset="-122"/>
          </a:endParaRPr>
        </a:p>
      </dsp:txBody>
      <dsp:txXfrm>
        <a:off x="266475" y="1470807"/>
        <a:ext cx="2155027" cy="1702830"/>
      </dsp:txXfrm>
    </dsp:sp>
    <dsp:sp modelId="{8B7E699A-5305-554C-8745-C115FA9943E6}">
      <dsp:nvSpPr>
        <dsp:cNvPr id="0" name=""/>
        <dsp:cNvSpPr/>
      </dsp:nvSpPr>
      <dsp:spPr>
        <a:xfrm rot="16200000">
          <a:off x="3057324" y="1573802"/>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EC43DD-D293-204A-B87D-85EB4157C948}">
      <dsp:nvSpPr>
        <dsp:cNvPr id="0" name=""/>
        <dsp:cNvSpPr/>
      </dsp:nvSpPr>
      <dsp:spPr>
        <a:xfrm>
          <a:off x="2933509" y="1881"/>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altLang="zh-CN" sz="2100" b="1" kern="1200" dirty="0">
              <a:latin typeface="Microsoft YaHei" panose="020B0503020204020204" pitchFamily="34" charset="-122"/>
              <a:ea typeface="Microsoft YaHei" panose="020B0503020204020204" pitchFamily="34" charset="-122"/>
            </a:rPr>
            <a:t>More</a:t>
          </a:r>
          <a:r>
            <a:rPr lang="zh-CN" altLang="en-US" sz="2100" b="1" kern="1200" dirty="0">
              <a:latin typeface="Microsoft YaHei" panose="020B0503020204020204" pitchFamily="34" charset="-122"/>
              <a:ea typeface="Microsoft YaHei" panose="020B0503020204020204" pitchFamily="34" charset="-122"/>
            </a:rPr>
            <a:t> </a:t>
          </a:r>
          <a:r>
            <a:rPr lang="en-US" altLang="zh-CN" sz="2100" b="1" kern="1200" dirty="0">
              <a:latin typeface="Microsoft YaHei" panose="020B0503020204020204" pitchFamily="34" charset="-122"/>
              <a:ea typeface="Microsoft YaHei" panose="020B0503020204020204" pitchFamily="34" charset="-122"/>
            </a:rPr>
            <a:t>renormalizable</a:t>
          </a:r>
          <a:r>
            <a:rPr lang="zh-CN" altLang="en-US" sz="2100" b="1" kern="1200" dirty="0">
              <a:latin typeface="Microsoft YaHei" panose="020B0503020204020204" pitchFamily="34" charset="-122"/>
              <a:ea typeface="Microsoft YaHei" panose="020B0503020204020204" pitchFamily="34" charset="-122"/>
            </a:rPr>
            <a:t> </a:t>
          </a:r>
        </a:p>
      </dsp:txBody>
      <dsp:txXfrm>
        <a:off x="2986486" y="54858"/>
        <a:ext cx="2155027" cy="1702830"/>
      </dsp:txXfrm>
    </dsp:sp>
    <dsp:sp modelId="{BFFFFC74-EB1C-1D4C-957A-ED3D3D98AF65}">
      <dsp:nvSpPr>
        <dsp:cNvPr id="0" name=""/>
        <dsp:cNvSpPr/>
      </dsp:nvSpPr>
      <dsp:spPr>
        <a:xfrm rot="19500000">
          <a:off x="4952715" y="2560481"/>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886E3-5572-3F4E-9F95-7BB13438A66E}">
      <dsp:nvSpPr>
        <dsp:cNvPr id="0" name=""/>
        <dsp:cNvSpPr/>
      </dsp:nvSpPr>
      <dsp:spPr>
        <a:xfrm>
          <a:off x="5653520" y="1417830"/>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altLang="zh-CN" sz="2100" b="1" kern="1200" dirty="0">
              <a:latin typeface="Microsoft YaHei" panose="020B0503020204020204" pitchFamily="34" charset="-122"/>
              <a:ea typeface="Microsoft YaHei" panose="020B0503020204020204" pitchFamily="34" charset="-122"/>
            </a:rPr>
            <a:t>More</a:t>
          </a:r>
          <a:r>
            <a:rPr lang="zh-CN" altLang="en-US" sz="2100" b="1" kern="1200" dirty="0">
              <a:latin typeface="Microsoft YaHei" panose="020B0503020204020204" pitchFamily="34" charset="-122"/>
              <a:ea typeface="Microsoft YaHei" panose="020B0503020204020204" pitchFamily="34" charset="-122"/>
            </a:rPr>
            <a:t> </a:t>
          </a:r>
          <a:endParaRPr lang="en-US" altLang="zh-CN" sz="2100" b="1" kern="1200" dirty="0">
            <a:latin typeface="Microsoft YaHei" panose="020B0503020204020204" pitchFamily="34" charset="-122"/>
            <a:ea typeface="Microsoft YaHei" panose="020B0503020204020204" pitchFamily="34" charset="-122"/>
          </a:endParaRPr>
        </a:p>
        <a:p>
          <a:pPr marL="0" lvl="0" indent="0" algn="ctr" defTabSz="933450">
            <a:lnSpc>
              <a:spcPct val="90000"/>
            </a:lnSpc>
            <a:spcBef>
              <a:spcPct val="0"/>
            </a:spcBef>
            <a:spcAft>
              <a:spcPct val="35000"/>
            </a:spcAft>
            <a:buNone/>
          </a:pPr>
          <a:r>
            <a:rPr lang="en-US" altLang="zh-CN" sz="2100" b="1" kern="1200" dirty="0">
              <a:latin typeface="Microsoft YaHei" panose="020B0503020204020204" pitchFamily="34" charset="-122"/>
              <a:ea typeface="Microsoft YaHei" panose="020B0503020204020204" pitchFamily="34" charset="-122"/>
            </a:rPr>
            <a:t>natural</a:t>
          </a:r>
          <a:endParaRPr lang="zh-CN" altLang="en-US" sz="2100" b="1" kern="1200" dirty="0">
            <a:latin typeface="Microsoft YaHei" panose="020B0503020204020204" pitchFamily="34" charset="-122"/>
            <a:ea typeface="Microsoft YaHei" panose="020B0503020204020204" pitchFamily="34" charset="-122"/>
          </a:endParaRPr>
        </a:p>
      </dsp:txBody>
      <dsp:txXfrm>
        <a:off x="5706497" y="1470807"/>
        <a:ext cx="2155027" cy="17028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1609B-F2EC-AA49-A78A-FE53355E49F9}">
      <dsp:nvSpPr>
        <dsp:cNvPr id="0" name=""/>
        <dsp:cNvSpPr/>
      </dsp:nvSpPr>
      <dsp:spPr>
        <a:xfrm rot="10800000">
          <a:off x="2046711" y="376"/>
          <a:ext cx="7035101" cy="109884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561" tIns="114300" rIns="213360" bIns="114300" numCol="1" spcCol="1270" anchor="ctr" anchorCtr="0">
          <a:noAutofit/>
        </a:bodyPr>
        <a:lstStyle/>
        <a:p>
          <a:pPr marL="0" lvl="0" indent="0" algn="ctr" defTabSz="1333500">
            <a:lnSpc>
              <a:spcPct val="90000"/>
            </a:lnSpc>
            <a:spcBef>
              <a:spcPct val="0"/>
            </a:spcBef>
            <a:spcAft>
              <a:spcPct val="35000"/>
            </a:spcAft>
            <a:buNone/>
          </a:pPr>
          <a:r>
            <a:rPr lang="en-US" altLang="zh-CN" sz="3000" b="1" kern="1200" dirty="0"/>
            <a:t>Observables</a:t>
          </a:r>
          <a:r>
            <a:rPr lang="zh-CN" altLang="en-US" sz="3000" b="1" kern="1200" dirty="0"/>
            <a:t> </a:t>
          </a:r>
          <a:r>
            <a:rPr lang="en-US" altLang="zh-CN" sz="3000" b="1" kern="1200" dirty="0"/>
            <a:t>(structure,</a:t>
          </a:r>
          <a:r>
            <a:rPr lang="zh-CN" altLang="en-US" sz="3000" b="1" kern="1200" dirty="0"/>
            <a:t> </a:t>
          </a:r>
          <a:r>
            <a:rPr lang="en-US" altLang="zh-CN" sz="3000" b="1" kern="1200" dirty="0"/>
            <a:t>reaction,</a:t>
          </a:r>
          <a:r>
            <a:rPr lang="zh-CN" altLang="en-US" sz="3000" b="1" kern="1200" dirty="0"/>
            <a:t> </a:t>
          </a:r>
          <a:r>
            <a:rPr lang="en-US" altLang="zh-CN" sz="3000" b="1" kern="1200" dirty="0"/>
            <a:t>nuclear</a:t>
          </a:r>
          <a:r>
            <a:rPr lang="zh-CN" altLang="en-US" sz="3000" b="1" kern="1200" dirty="0"/>
            <a:t> </a:t>
          </a:r>
          <a:r>
            <a:rPr lang="en-US" altLang="zh-CN" sz="3000" b="1" kern="1200" dirty="0"/>
            <a:t>astrophysics)</a:t>
          </a:r>
          <a:endParaRPr lang="zh-CN" altLang="en-US" sz="3000" b="1" kern="1200" dirty="0"/>
        </a:p>
      </dsp:txBody>
      <dsp:txXfrm rot="10800000">
        <a:off x="2321423" y="376"/>
        <a:ext cx="6760389" cy="1098847"/>
      </dsp:txXfrm>
    </dsp:sp>
    <dsp:sp modelId="{7BDEA9F7-9AF4-0547-A5CF-B46DC0341407}">
      <dsp:nvSpPr>
        <dsp:cNvPr id="0" name=""/>
        <dsp:cNvSpPr/>
      </dsp:nvSpPr>
      <dsp:spPr>
        <a:xfrm>
          <a:off x="1497287" y="376"/>
          <a:ext cx="1098847" cy="109884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FDD3F3-D54C-7449-B35A-72B408C5F984}">
      <dsp:nvSpPr>
        <dsp:cNvPr id="0" name=""/>
        <dsp:cNvSpPr/>
      </dsp:nvSpPr>
      <dsp:spPr>
        <a:xfrm rot="10800000">
          <a:off x="2046711" y="1401705"/>
          <a:ext cx="7035101" cy="109884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561" tIns="114300" rIns="213360" bIns="114300" numCol="1" spcCol="1270" anchor="ctr" anchorCtr="0">
          <a:noAutofit/>
        </a:bodyPr>
        <a:lstStyle/>
        <a:p>
          <a:pPr marL="0" lvl="0" indent="0" algn="ctr" defTabSz="1333500">
            <a:lnSpc>
              <a:spcPct val="90000"/>
            </a:lnSpc>
            <a:spcBef>
              <a:spcPct val="0"/>
            </a:spcBef>
            <a:spcAft>
              <a:spcPct val="35000"/>
            </a:spcAft>
            <a:buNone/>
          </a:pPr>
          <a:r>
            <a:rPr lang="en-US" altLang="zh-CN" sz="3000" b="1" kern="1200" dirty="0"/>
            <a:t>Many-body</a:t>
          </a:r>
          <a:r>
            <a:rPr lang="zh-CN" altLang="en-US" sz="3000" b="1" kern="1200" dirty="0"/>
            <a:t> </a:t>
          </a:r>
          <a:r>
            <a:rPr lang="en-US" altLang="zh-CN" sz="3000" b="1" kern="1200" dirty="0"/>
            <a:t>methods</a:t>
          </a:r>
          <a:r>
            <a:rPr lang="zh-CN" altLang="en-US" sz="3000" b="1" kern="1200" dirty="0"/>
            <a:t> </a:t>
          </a:r>
          <a:r>
            <a:rPr lang="en-US" altLang="zh-CN" sz="3000" b="1" kern="1200" dirty="0"/>
            <a:t>(QMC,</a:t>
          </a:r>
          <a:r>
            <a:rPr lang="zh-CN" altLang="en-US" sz="3000" b="1" kern="1200" dirty="0"/>
            <a:t> </a:t>
          </a:r>
          <a:r>
            <a:rPr lang="en-US" altLang="zh-CN" sz="3000" b="1" kern="1200" dirty="0"/>
            <a:t>MBPT,</a:t>
          </a:r>
          <a:r>
            <a:rPr lang="zh-CN" altLang="en-US" sz="3000" b="1" kern="1200" dirty="0"/>
            <a:t> </a:t>
          </a:r>
          <a:r>
            <a:rPr lang="en-US" altLang="zh-CN" sz="3000" b="1" kern="1200" dirty="0"/>
            <a:t>DFT,ML)</a:t>
          </a:r>
          <a:endParaRPr lang="zh-CN" altLang="en-US" sz="3000" b="1" kern="1200" dirty="0"/>
        </a:p>
      </dsp:txBody>
      <dsp:txXfrm rot="10800000">
        <a:off x="2321423" y="1401705"/>
        <a:ext cx="6760389" cy="1098847"/>
      </dsp:txXfrm>
    </dsp:sp>
    <dsp:sp modelId="{A9A468C8-CB39-EA4E-B932-2CCF2CB53085}">
      <dsp:nvSpPr>
        <dsp:cNvPr id="0" name=""/>
        <dsp:cNvSpPr/>
      </dsp:nvSpPr>
      <dsp:spPr>
        <a:xfrm>
          <a:off x="1497287" y="1401705"/>
          <a:ext cx="1098847" cy="109884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75B3A6-4006-FF40-913B-E95E68A7C980}">
      <dsp:nvSpPr>
        <dsp:cNvPr id="0" name=""/>
        <dsp:cNvSpPr/>
      </dsp:nvSpPr>
      <dsp:spPr>
        <a:xfrm rot="10800000">
          <a:off x="2046711" y="2803035"/>
          <a:ext cx="7035101" cy="109884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561" tIns="114300" rIns="213360" bIns="114300" numCol="1" spcCol="1270" anchor="ctr" anchorCtr="0">
          <a:noAutofit/>
        </a:bodyPr>
        <a:lstStyle/>
        <a:p>
          <a:pPr marL="0" lvl="0" indent="0" algn="ctr" defTabSz="1333500">
            <a:lnSpc>
              <a:spcPct val="90000"/>
            </a:lnSpc>
            <a:spcBef>
              <a:spcPct val="0"/>
            </a:spcBef>
            <a:spcAft>
              <a:spcPct val="35000"/>
            </a:spcAft>
            <a:buNone/>
          </a:pPr>
          <a:r>
            <a:rPr lang="en-US" altLang="zh-CN" sz="3000" b="1" kern="1200" dirty="0"/>
            <a:t>Relativistic</a:t>
          </a:r>
          <a:r>
            <a:rPr lang="zh-CN" altLang="en-US" sz="3000" b="1" kern="1200" dirty="0"/>
            <a:t> </a:t>
          </a:r>
          <a:r>
            <a:rPr lang="en-US" altLang="zh-CN" sz="3000" b="1" kern="1200" dirty="0"/>
            <a:t>chiral</a:t>
          </a:r>
          <a:r>
            <a:rPr lang="zh-CN" altLang="en-US" sz="3000" b="1" kern="1200" dirty="0"/>
            <a:t> </a:t>
          </a:r>
          <a:r>
            <a:rPr lang="en-US" altLang="zh-CN" sz="3000" b="1" kern="1200" dirty="0"/>
            <a:t>forces/currents</a:t>
          </a:r>
          <a:endParaRPr lang="zh-CN" altLang="en-US" sz="3000" b="1" kern="1200" dirty="0"/>
        </a:p>
      </dsp:txBody>
      <dsp:txXfrm rot="10800000">
        <a:off x="2321423" y="2803035"/>
        <a:ext cx="6760389" cy="1098847"/>
      </dsp:txXfrm>
    </dsp:sp>
    <dsp:sp modelId="{C7F37ACE-7520-F049-AB16-25054C807EE1}">
      <dsp:nvSpPr>
        <dsp:cNvPr id="0" name=""/>
        <dsp:cNvSpPr/>
      </dsp:nvSpPr>
      <dsp:spPr>
        <a:xfrm>
          <a:off x="1497287" y="2803035"/>
          <a:ext cx="1098847" cy="1098847"/>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C601AA7F-3044-438C-8B03-54D0453B54BE}" type="datetimeFigureOut">
              <a:rPr lang="zh-CN" altLang="en-US" smtClean="0"/>
              <a:t>2023/5/20</a:t>
            </a:fld>
            <a:endParaRPr lang="zh-CN" altLang="en-US"/>
          </a:p>
        </p:txBody>
      </p:sp>
      <p:sp>
        <p:nvSpPr>
          <p:cNvPr id="4" name="页脚占位符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55D26D2-B6DD-4384-AEA6-8068C7DC6915}" type="slidenum">
              <a:rPr lang="zh-CN" altLang="en-US" smtClean="0"/>
              <a:t>‹#›</a:t>
            </a:fld>
            <a:endParaRPr lang="zh-CN" altLang="en-US"/>
          </a:p>
        </p:txBody>
      </p:sp>
    </p:spTree>
    <p:extLst>
      <p:ext uri="{BB962C8B-B14F-4D97-AF65-F5344CB8AC3E}">
        <p14:creationId xmlns:p14="http://schemas.microsoft.com/office/powerpoint/2010/main" val="1289904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383A1F4-B63D-4184-A89D-2E46A94932A5}" type="datetimeFigureOut">
              <a:rPr lang="zh-CN" altLang="en-US" smtClean="0"/>
              <a:t>2023/5/20</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331A36F-42B4-4698-A17E-BC46F3BF5DDF}" type="slidenum">
              <a:rPr lang="zh-CN" altLang="en-US" smtClean="0"/>
              <a:t>‹#›</a:t>
            </a:fld>
            <a:endParaRPr lang="zh-CN" altLang="en-US"/>
          </a:p>
        </p:txBody>
      </p:sp>
    </p:spTree>
    <p:extLst>
      <p:ext uri="{BB962C8B-B14F-4D97-AF65-F5344CB8AC3E}">
        <p14:creationId xmlns:p14="http://schemas.microsoft.com/office/powerpoint/2010/main" val="7631419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987487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77891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1990</a:t>
            </a:r>
            <a:r>
              <a:rPr lang="zh-CN" altLang="en-US" sz="1200" b="0" i="0" kern="1200" dirty="0">
                <a:solidFill>
                  <a:schemeClr val="tx1"/>
                </a:solidFill>
                <a:effectLst/>
                <a:latin typeface="+mn-lt"/>
                <a:ea typeface="+mn-ea"/>
                <a:cs typeface="+mn-cs"/>
              </a:rPr>
              <a:t>年前后，诺奖得主</a:t>
            </a:r>
            <a:r>
              <a:rPr lang="en-US" altLang="zh-CN" sz="1200" b="0" i="0" kern="1200" dirty="0">
                <a:solidFill>
                  <a:schemeClr val="tx1"/>
                </a:solidFill>
                <a:effectLst/>
                <a:latin typeface="+mn-lt"/>
                <a:ea typeface="+mn-ea"/>
                <a:cs typeface="+mn-cs"/>
              </a:rPr>
              <a:t>Weinberg</a:t>
            </a:r>
            <a:r>
              <a:rPr lang="zh-CN" altLang="en-US" sz="1200" b="0" i="0" kern="1200" dirty="0">
                <a:solidFill>
                  <a:schemeClr val="tx1"/>
                </a:solidFill>
                <a:effectLst/>
                <a:latin typeface="+mn-lt"/>
                <a:ea typeface="+mn-ea"/>
                <a:cs typeface="+mn-cs"/>
              </a:rPr>
              <a:t>提出利用非相对论手征微扰理论构建核力，获得巨大成功。随后，经过一大批理论物理学家长达</a:t>
            </a:r>
            <a:r>
              <a:rPr lang="en-US" altLang="zh-CN" sz="1200" b="0" i="0" kern="1200" dirty="0">
                <a:solidFill>
                  <a:schemeClr val="tx1"/>
                </a:solidFill>
                <a:effectLst/>
                <a:latin typeface="+mn-lt"/>
                <a:ea typeface="+mn-ea"/>
                <a:cs typeface="+mn-cs"/>
              </a:rPr>
              <a:t>30</a:t>
            </a:r>
            <a:r>
              <a:rPr lang="zh-CN" altLang="en-US" sz="1200" b="0" i="0" kern="1200" dirty="0">
                <a:solidFill>
                  <a:schemeClr val="tx1"/>
                </a:solidFill>
                <a:effectLst/>
                <a:latin typeface="+mn-lt"/>
                <a:ea typeface="+mn-ea"/>
                <a:cs typeface="+mn-cs"/>
              </a:rPr>
              <a:t>余年的发展与完善，手征核力已成为目前核物理第一性原理研究的重要输入量。但传统手征核力不满足洛伦兹对称性，无法用于相对论第一性原理计算。</a:t>
            </a:r>
            <a:endParaRPr lang="zh-CN" altLang="en-US" dirty="0"/>
          </a:p>
          <a:p>
            <a:endParaRPr lang="zh-CN" altLang="en-US" dirty="0"/>
          </a:p>
        </p:txBody>
      </p:sp>
    </p:spTree>
    <p:extLst>
      <p:ext uri="{BB962C8B-B14F-4D97-AF65-F5344CB8AC3E}">
        <p14:creationId xmlns:p14="http://schemas.microsoft.com/office/powerpoint/2010/main" val="627426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14569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81906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我来举两个例子，来解释一下我刚才的论断。</a:t>
            </a:r>
            <a:r>
              <a:rPr kumimoji="1" lang="en-US" altLang="zh-CN" dirty="0"/>
              <a:t>1926</a:t>
            </a:r>
            <a:r>
              <a:rPr kumimoji="1" lang="zh-CN" altLang="en-US" dirty="0"/>
              <a:t>年，薛定谔写下了薛定谔方程来描述微观粒子的运动。人们立刻意识到薛定谔方程不满足狭义相对论的要求，因而开始寻找满足协变性的薛定谔方程。</a:t>
            </a:r>
            <a:r>
              <a:rPr kumimoji="1" lang="en-US" altLang="zh-CN" dirty="0"/>
              <a:t>1928</a:t>
            </a:r>
            <a:r>
              <a:rPr kumimoji="1" lang="zh-CN" altLang="en-US" dirty="0"/>
              <a:t>年，</a:t>
            </a:r>
            <a:r>
              <a:rPr kumimoji="1" lang="en-US" altLang="zh-CN" dirty="0"/>
              <a:t>Dirac</a:t>
            </a:r>
            <a:r>
              <a:rPr kumimoji="1" lang="zh-CN" altLang="en-US" dirty="0"/>
              <a:t>得到了正确的方程，即</a:t>
            </a:r>
            <a:r>
              <a:rPr kumimoji="1" lang="en-US" altLang="zh-CN" dirty="0"/>
              <a:t>Dirac</a:t>
            </a:r>
            <a:r>
              <a:rPr kumimoji="1" lang="zh-CN" altLang="en-US" dirty="0"/>
              <a:t>方程。</a:t>
            </a:r>
          </a:p>
        </p:txBody>
      </p:sp>
    </p:spTree>
    <p:extLst>
      <p:ext uri="{BB962C8B-B14F-4D97-AF65-F5344CB8AC3E}">
        <p14:creationId xmlns:p14="http://schemas.microsoft.com/office/powerpoint/2010/main" val="4232023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089895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1933</a:t>
            </a:r>
            <a:r>
              <a:rPr kumimoji="1" lang="zh-CN" altLang="en-US" dirty="0"/>
              <a:t>年，薛定谔和狄拉克分享了当年的诺贝尔物理学奖，狄拉克方程也被刻在了威斯敏斯特教堂的地面上</a:t>
            </a:r>
          </a:p>
        </p:txBody>
      </p:sp>
    </p:spTree>
    <p:extLst>
      <p:ext uri="{BB962C8B-B14F-4D97-AF65-F5344CB8AC3E}">
        <p14:creationId xmlns:p14="http://schemas.microsoft.com/office/powerpoint/2010/main" val="93648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接下来我们来看另外一个例子：金和银属于元素周期表的同一族，按理说化学性质应该一样，为什么一个是金黄色，一个是银白色？</a:t>
            </a:r>
          </a:p>
        </p:txBody>
      </p:sp>
    </p:spTree>
    <p:extLst>
      <p:ext uri="{BB962C8B-B14F-4D97-AF65-F5344CB8AC3E}">
        <p14:creationId xmlns:p14="http://schemas.microsoft.com/office/powerpoint/2010/main" val="2310040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确实，如果只考虑量子力学，金和银外层的电子壳层非常相似，而考虑相对论效应后，银的能级差变为</a:t>
            </a:r>
            <a:r>
              <a:rPr kumimoji="1" lang="en-US" altLang="zh-CN" dirty="0"/>
              <a:t>335nm,</a:t>
            </a:r>
            <a:r>
              <a:rPr kumimoji="1" lang="zh-CN" altLang="en-US" dirty="0"/>
              <a:t> 而金的变为</a:t>
            </a:r>
            <a:r>
              <a:rPr kumimoji="1" lang="en-US" altLang="zh-CN" dirty="0"/>
              <a:t>516.nm</a:t>
            </a:r>
            <a:r>
              <a:rPr kumimoji="1" lang="zh-CN" altLang="en-US" dirty="0"/>
              <a:t>。我们知道可见光的波长在</a:t>
            </a:r>
            <a:r>
              <a:rPr kumimoji="1" lang="en-US" altLang="zh-CN" dirty="0"/>
              <a:t>380</a:t>
            </a:r>
            <a:r>
              <a:rPr kumimoji="1" lang="zh-CN" altLang="en-US" dirty="0"/>
              <a:t>到</a:t>
            </a:r>
            <a:r>
              <a:rPr kumimoji="1" lang="en-US" altLang="zh-CN" dirty="0"/>
              <a:t>750nm</a:t>
            </a:r>
            <a:r>
              <a:rPr kumimoji="1" lang="zh-CN" altLang="en-US" dirty="0"/>
              <a:t>之间，因此银不吸收可见光，而金吸收可见光的蓝光波段</a:t>
            </a:r>
          </a:p>
        </p:txBody>
      </p:sp>
    </p:spTree>
    <p:extLst>
      <p:ext uri="{BB962C8B-B14F-4D97-AF65-F5344CB8AC3E}">
        <p14:creationId xmlns:p14="http://schemas.microsoft.com/office/powerpoint/2010/main" val="2389061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从而根据三原色原理，金显示为金黄色，银显示为银白色</a:t>
            </a:r>
          </a:p>
        </p:txBody>
      </p:sp>
    </p:spTree>
    <p:extLst>
      <p:ext uri="{BB962C8B-B14F-4D97-AF65-F5344CB8AC3E}">
        <p14:creationId xmlns:p14="http://schemas.microsoft.com/office/powerpoint/2010/main" val="49929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a:fld id="{825F15A7-03F4-43D7-82C5-3E23DA2F108C}" type="mathplaceholder">
                        <a:rPr kumimoji="1" lang="zh-CN" altLang="en-US" i="1" smtClean="0">
                          <a:latin typeface="Cambria Math" panose="02040503050406030204" pitchFamily="18" charset="0"/>
                        </a:rPr>
                        <a:t>在此处键入公式。</a:t>
                      </a:fld>
                    </m:oMath>
                  </m:oMathPara>
                </a14:m>
                <a:endParaRPr kumimoji="1" lang="zh-CN" altLang="en-US" dirty="0"/>
              </a:p>
            </p:txBody>
          </p:sp>
        </mc:Choice>
        <mc:Fallback xmlns="">
          <p:sp>
            <p:nvSpPr>
              <p:cNvPr id="3" name="备注占位符 2"/>
              <p:cNvSpPr>
                <a:spLocks noGrp="1"/>
              </p:cNvSpPr>
              <p:nvPr>
                <p:ph type="body" idx="1"/>
              </p:nvPr>
            </p:nvSpPr>
            <p:spPr/>
            <p:txBody>
              <a:bodyPr/>
              <a:lstStyle/>
              <a:p>
                <a:r>
                  <a:rPr kumimoji="1" lang="zh-CN" altLang="en-US" i="0">
                    <a:latin typeface="Cambria Math" panose="02040503050406030204" pitchFamily="18" charset="0"/>
                  </a:rPr>
                  <a:t>"在此处键入公式。"</a:t>
                </a:r>
                <a:endParaRPr kumimoji="1" lang="zh-CN" altLang="en-US" dirty="0"/>
              </a:p>
            </p:txBody>
          </p:sp>
        </mc:Fallback>
      </mc:AlternateContent>
    </p:spTree>
    <p:extLst>
      <p:ext uri="{BB962C8B-B14F-4D97-AF65-F5344CB8AC3E}">
        <p14:creationId xmlns:p14="http://schemas.microsoft.com/office/powerpoint/2010/main" val="1308085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689105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101470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611065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704759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3E1E3D-C543-4229-9004-9B30B619DCC0}" type="slidenum">
              <a:rPr lang="zh-CN" altLang="en-US" smtClean="0"/>
              <a:t>27</a:t>
            </a:fld>
            <a:endParaRPr lang="zh-CN" altLang="en-US"/>
          </a:p>
        </p:txBody>
      </p:sp>
    </p:spTree>
    <p:extLst>
      <p:ext uri="{BB962C8B-B14F-4D97-AF65-F5344CB8AC3E}">
        <p14:creationId xmlns:p14="http://schemas.microsoft.com/office/powerpoint/2010/main" val="3864237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04035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i="1" dirty="0"/>
          </a:p>
        </p:txBody>
      </p:sp>
      <p:sp>
        <p:nvSpPr>
          <p:cNvPr id="4" name="灯片编号占位符 3"/>
          <p:cNvSpPr>
            <a:spLocks noGrp="1"/>
          </p:cNvSpPr>
          <p:nvPr>
            <p:ph type="sldNum" sz="quarter" idx="10"/>
          </p:nvPr>
        </p:nvSpPr>
        <p:spPr/>
        <p:txBody>
          <a:bodyPr/>
          <a:lstStyle/>
          <a:p>
            <a:fld id="{3331A36F-42B4-4698-A17E-BC46F3BF5DDF}" type="slidenum">
              <a:rPr lang="zh-CN" altLang="en-US" smtClean="0"/>
              <a:t>29</a:t>
            </a:fld>
            <a:endParaRPr lang="zh-CN" altLang="en-US"/>
          </a:p>
        </p:txBody>
      </p:sp>
    </p:spTree>
    <p:extLst>
      <p:ext uri="{BB962C8B-B14F-4D97-AF65-F5344CB8AC3E}">
        <p14:creationId xmlns:p14="http://schemas.microsoft.com/office/powerpoint/2010/main" val="4236467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225396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39068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6094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过去的几年，我们在协变手征理论的框架下，系统研究了强子</a:t>
            </a:r>
            <a:r>
              <a:rPr lang="en-US" altLang="zh-CN" dirty="0"/>
              <a:t>-</a:t>
            </a:r>
            <a:r>
              <a:rPr lang="zh-CN" altLang="en-US" dirty="0"/>
              <a:t>强子相互作用</a:t>
            </a:r>
          </a:p>
        </p:txBody>
      </p:sp>
    </p:spTree>
    <p:extLst>
      <p:ext uri="{BB962C8B-B14F-4D97-AF65-F5344CB8AC3E}">
        <p14:creationId xmlns:p14="http://schemas.microsoft.com/office/powerpoint/2010/main" val="1711964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为了更好地展示相对论效应，我们来看一下高阶分波，他们完全由单</a:t>
            </a:r>
            <a:r>
              <a:rPr lang="en-US" altLang="zh-CN" dirty="0"/>
              <a:t>pi</a:t>
            </a:r>
            <a:r>
              <a:rPr lang="zh-CN" altLang="en-US" dirty="0"/>
              <a:t>和两</a:t>
            </a:r>
            <a:r>
              <a:rPr lang="en-US" altLang="zh-CN" dirty="0"/>
              <a:t>pi</a:t>
            </a:r>
            <a:r>
              <a:rPr lang="zh-CN" altLang="en-US" dirty="0"/>
              <a:t>交换给出，没有任何参数。我们发现，相对论计算尽管是次次领头阶，但比非相对论次次次领头阶对这些分波相移的描述还要好，展示了相对论效应的贡献</a:t>
            </a:r>
          </a:p>
        </p:txBody>
      </p:sp>
    </p:spTree>
    <p:extLst>
      <p:ext uri="{BB962C8B-B14F-4D97-AF65-F5344CB8AC3E}">
        <p14:creationId xmlns:p14="http://schemas.microsoft.com/office/powerpoint/2010/main" val="531845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可重整是对有效场论的一个基本要求。对于核力来说，就是要求计算的可观测量对动量截断的依赖要比较弱。</a:t>
            </a:r>
          </a:p>
        </p:txBody>
      </p:sp>
    </p:spTree>
    <p:extLst>
      <p:ext uri="{BB962C8B-B14F-4D97-AF65-F5344CB8AC3E}">
        <p14:creationId xmlns:p14="http://schemas.microsoft.com/office/powerpoint/2010/main" val="3932404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重整化群不变性有点类似自相似，即当你观察一个系统时，不管所用的放大镜的放大倍数增大多少倍，应该看到一样的物理。</a:t>
            </a:r>
          </a:p>
        </p:txBody>
      </p:sp>
    </p:spTree>
    <p:extLst>
      <p:ext uri="{BB962C8B-B14F-4D97-AF65-F5344CB8AC3E}">
        <p14:creationId xmlns:p14="http://schemas.microsoft.com/office/powerpoint/2010/main" val="351949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这是在手征核力核力领域争论异常激烈的一个问题。不同的人有不同的观点，这里我就不详细介绍了。</a:t>
            </a:r>
          </a:p>
        </p:txBody>
      </p:sp>
    </p:spTree>
    <p:extLst>
      <p:ext uri="{BB962C8B-B14F-4D97-AF65-F5344CB8AC3E}">
        <p14:creationId xmlns:p14="http://schemas.microsoft.com/office/powerpoint/2010/main" val="2262379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我们来看一个研究的比较多的分波，</a:t>
            </a:r>
            <a:r>
              <a:rPr lang="en-US" altLang="zh-CN" dirty="0"/>
              <a:t>3P0</a:t>
            </a:r>
            <a:r>
              <a:rPr lang="zh-CN" altLang="en-US" dirty="0"/>
              <a:t>。这两张图的纵坐标都是分波相移，横坐标是动量截断，不同的颜色对应的是不同实验室能量。从左图可以看到，温伯格手征核力随动量截断的演化非常剧烈，而右图表明，相对论手征核力具有重整化群不变性。</a:t>
            </a:r>
          </a:p>
        </p:txBody>
      </p:sp>
    </p:spTree>
    <p:extLst>
      <p:ext uri="{BB962C8B-B14F-4D97-AF65-F5344CB8AC3E}">
        <p14:creationId xmlns:p14="http://schemas.microsoft.com/office/powerpoint/2010/main" val="3619321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接下来介绍一下自然性。这里的自然性是指，对于一个微扰理论，有些量应该在领头阶就能得到描述，比如核力的</a:t>
            </a:r>
            <a:r>
              <a:rPr kumimoji="1" lang="en-US" altLang="zh-CN" dirty="0"/>
              <a:t>1s0</a:t>
            </a:r>
            <a:r>
              <a:rPr kumimoji="1" lang="zh-CN" altLang="en-US" dirty="0"/>
              <a:t>分波，正如欧洲科学院院士</a:t>
            </a:r>
            <a:r>
              <a:rPr kumimoji="1" lang="en-US" altLang="zh-CN" dirty="0"/>
              <a:t>van</a:t>
            </a:r>
            <a:r>
              <a:rPr kumimoji="1" lang="zh-CN" altLang="en-US" dirty="0"/>
              <a:t> </a:t>
            </a:r>
            <a:r>
              <a:rPr kumimoji="1" lang="en-US" altLang="zh-CN" dirty="0" err="1"/>
              <a:t>Kolck</a:t>
            </a:r>
            <a:r>
              <a:rPr kumimoji="1" lang="zh-CN" altLang="en-US" dirty="0"/>
              <a:t>指出的那样，温伯格手征核力在领头阶完全无法描述</a:t>
            </a:r>
            <a:r>
              <a:rPr kumimoji="1" lang="en-US" altLang="zh-CN" dirty="0"/>
              <a:t>1S0</a:t>
            </a:r>
            <a:r>
              <a:rPr kumimoji="1" lang="zh-CN" altLang="en-US" dirty="0"/>
              <a:t>分波，所以是不自然的。</a:t>
            </a:r>
          </a:p>
        </p:txBody>
      </p:sp>
    </p:spTree>
    <p:extLst>
      <p:ext uri="{BB962C8B-B14F-4D97-AF65-F5344CB8AC3E}">
        <p14:creationId xmlns:p14="http://schemas.microsoft.com/office/powerpoint/2010/main" val="3388352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而相对论手征核力则没有这个问题，所以更自然。</a:t>
            </a:r>
          </a:p>
        </p:txBody>
      </p:sp>
    </p:spTree>
    <p:extLst>
      <p:ext uri="{BB962C8B-B14F-4D97-AF65-F5344CB8AC3E}">
        <p14:creationId xmlns:p14="http://schemas.microsoft.com/office/powerpoint/2010/main" val="118594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50763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i="1" dirty="0"/>
          </a:p>
        </p:txBody>
      </p:sp>
      <p:sp>
        <p:nvSpPr>
          <p:cNvPr id="4" name="灯片编号占位符 3"/>
          <p:cNvSpPr>
            <a:spLocks noGrp="1"/>
          </p:cNvSpPr>
          <p:nvPr>
            <p:ph type="sldNum" sz="quarter" idx="10"/>
          </p:nvPr>
        </p:nvSpPr>
        <p:spPr/>
        <p:txBody>
          <a:bodyPr/>
          <a:lstStyle/>
          <a:p>
            <a:fld id="{3331A36F-42B4-4698-A17E-BC46F3BF5DDF}" type="slidenum">
              <a:rPr lang="zh-CN" altLang="en-US" smtClean="0"/>
              <a:t>43</a:t>
            </a:fld>
            <a:endParaRPr lang="zh-CN" altLang="en-US"/>
          </a:p>
        </p:txBody>
      </p:sp>
    </p:spTree>
    <p:extLst>
      <p:ext uri="{BB962C8B-B14F-4D97-AF65-F5344CB8AC3E}">
        <p14:creationId xmlns:p14="http://schemas.microsoft.com/office/powerpoint/2010/main" val="1521110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r>
              <a:rPr lang="zh-CN" altLang="en-US" i="1" dirty="0"/>
              <a:t>按照从头计算的路线图，这只是万里长征的第一步，后面还有很多工作要做，欢迎感兴趣的同学和同仁的加入</a:t>
            </a:r>
          </a:p>
        </p:txBody>
      </p:sp>
      <p:sp>
        <p:nvSpPr>
          <p:cNvPr id="4" name="灯片编号占位符 3"/>
          <p:cNvSpPr>
            <a:spLocks noGrp="1"/>
          </p:cNvSpPr>
          <p:nvPr>
            <p:ph type="sldNum" sz="quarter" idx="10"/>
          </p:nvPr>
        </p:nvSpPr>
        <p:spPr/>
        <p:txBody>
          <a:bodyPr/>
          <a:lstStyle/>
          <a:p>
            <a:fld id="{3331A36F-42B4-4698-A17E-BC46F3BF5DDF}" type="slidenum">
              <a:rPr lang="zh-CN" altLang="en-US" smtClean="0"/>
              <a:t>44</a:t>
            </a:fld>
            <a:endParaRPr lang="zh-CN" altLang="en-US"/>
          </a:p>
        </p:txBody>
      </p:sp>
    </p:spTree>
    <p:extLst>
      <p:ext uri="{BB962C8B-B14F-4D97-AF65-F5344CB8AC3E}">
        <p14:creationId xmlns:p14="http://schemas.microsoft.com/office/powerpoint/2010/main" val="4073636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6</a:t>
            </a:fld>
            <a:endParaRPr lang="zh-CN" altLang="en-US"/>
          </a:p>
        </p:txBody>
      </p:sp>
    </p:spTree>
    <p:extLst>
      <p:ext uri="{BB962C8B-B14F-4D97-AF65-F5344CB8AC3E}">
        <p14:creationId xmlns:p14="http://schemas.microsoft.com/office/powerpoint/2010/main" val="145899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也有望为解决当前非相对论从头计算遇到的一些系统性困难提供新的见解</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i="1" dirty="0"/>
          </a:p>
        </p:txBody>
      </p:sp>
      <p:sp>
        <p:nvSpPr>
          <p:cNvPr id="4" name="灯片编号占位符 3"/>
          <p:cNvSpPr>
            <a:spLocks noGrp="1"/>
          </p:cNvSpPr>
          <p:nvPr>
            <p:ph type="sldNum" sz="quarter" idx="10"/>
          </p:nvPr>
        </p:nvSpPr>
        <p:spPr/>
        <p:txBody>
          <a:bodyPr/>
          <a:lstStyle/>
          <a:p>
            <a:fld id="{3331A36F-42B4-4698-A17E-BC46F3BF5DDF}" type="slidenum">
              <a:rPr lang="zh-CN" altLang="en-US" smtClean="0"/>
              <a:t>46</a:t>
            </a:fld>
            <a:endParaRPr lang="zh-CN" altLang="en-US"/>
          </a:p>
        </p:txBody>
      </p:sp>
    </p:spTree>
    <p:extLst>
      <p:ext uri="{BB962C8B-B14F-4D97-AF65-F5344CB8AC3E}">
        <p14:creationId xmlns:p14="http://schemas.microsoft.com/office/powerpoint/2010/main" val="4152634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也有望为解决当前非相对论从头计算遇到的一些系统性困难提供新的见解</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i="1" dirty="0"/>
          </a:p>
        </p:txBody>
      </p:sp>
      <p:sp>
        <p:nvSpPr>
          <p:cNvPr id="4" name="灯片编号占位符 3"/>
          <p:cNvSpPr>
            <a:spLocks noGrp="1"/>
          </p:cNvSpPr>
          <p:nvPr>
            <p:ph type="sldNum" sz="quarter" idx="10"/>
          </p:nvPr>
        </p:nvSpPr>
        <p:spPr/>
        <p:txBody>
          <a:bodyPr/>
          <a:lstStyle/>
          <a:p>
            <a:fld id="{3331A36F-42B4-4698-A17E-BC46F3BF5DDF}" type="slidenum">
              <a:rPr lang="zh-CN" altLang="en-US" smtClean="0"/>
              <a:t>47</a:t>
            </a:fld>
            <a:endParaRPr lang="zh-CN" altLang="en-US"/>
          </a:p>
        </p:txBody>
      </p:sp>
    </p:spTree>
    <p:extLst>
      <p:ext uri="{BB962C8B-B14F-4D97-AF65-F5344CB8AC3E}">
        <p14:creationId xmlns:p14="http://schemas.microsoft.com/office/powerpoint/2010/main" val="282522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r>
              <a:rPr lang="zh-CN" altLang="en-US" dirty="0"/>
              <a:t>最后感谢所有的合作者和基金委、教育部、学校的</a:t>
            </a:r>
            <a:r>
              <a:rPr lang="zh-CN" altLang="en-US"/>
              <a:t>资助。</a:t>
            </a:r>
            <a:endParaRPr lang="en-US" altLang="zh-CN" dirty="0"/>
          </a:p>
          <a:p>
            <a:endParaRPr lang="zh-CN" altLang="en-US" dirty="0"/>
          </a:p>
        </p:txBody>
      </p:sp>
    </p:spTree>
    <p:extLst>
      <p:ext uri="{BB962C8B-B14F-4D97-AF65-F5344CB8AC3E}">
        <p14:creationId xmlns:p14="http://schemas.microsoft.com/office/powerpoint/2010/main" val="407376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r>
              <a:rPr lang="zh-CN" altLang="en-US" dirty="0"/>
              <a:t>感谢大家的倾听</a:t>
            </a:r>
            <a:endParaRPr lang="en-US" altLang="zh-CN" dirty="0"/>
          </a:p>
          <a:p>
            <a:endParaRPr lang="zh-CN" altLang="en-US" dirty="0"/>
          </a:p>
        </p:txBody>
      </p:sp>
    </p:spTree>
    <p:extLst>
      <p:ext uri="{BB962C8B-B14F-4D97-AF65-F5344CB8AC3E}">
        <p14:creationId xmlns:p14="http://schemas.microsoft.com/office/powerpoint/2010/main" val="326549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Tree>
    <p:extLst>
      <p:ext uri="{BB962C8B-B14F-4D97-AF65-F5344CB8AC3E}">
        <p14:creationId xmlns:p14="http://schemas.microsoft.com/office/powerpoint/2010/main" val="2044766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i="1" dirty="0"/>
          </a:p>
        </p:txBody>
      </p:sp>
      <p:sp>
        <p:nvSpPr>
          <p:cNvPr id="4" name="灯片编号占位符 3"/>
          <p:cNvSpPr>
            <a:spLocks noGrp="1"/>
          </p:cNvSpPr>
          <p:nvPr>
            <p:ph type="sldNum" sz="quarter" idx="10"/>
          </p:nvPr>
        </p:nvSpPr>
        <p:spPr/>
        <p:txBody>
          <a:bodyPr/>
          <a:lstStyle/>
          <a:p>
            <a:fld id="{3331A36F-42B4-4698-A17E-BC46F3BF5DDF}" type="slidenum">
              <a:rPr lang="zh-CN" altLang="en-US" smtClean="0"/>
              <a:t>51</a:t>
            </a:fld>
            <a:endParaRPr lang="zh-CN" altLang="en-US"/>
          </a:p>
        </p:txBody>
      </p:sp>
    </p:spTree>
    <p:extLst>
      <p:ext uri="{BB962C8B-B14F-4D97-AF65-F5344CB8AC3E}">
        <p14:creationId xmlns:p14="http://schemas.microsoft.com/office/powerpoint/2010/main" val="4152634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5BAC5B9F-C9AB-488A-9A7E-2C54C139EDD0}" type="slidenum">
              <a:rPr lang="zh-CN" altLang="en-US" smtClean="0"/>
              <a:t>52</a:t>
            </a:fld>
            <a:endParaRPr lang="zh-CN" altLang="en-US"/>
          </a:p>
        </p:txBody>
      </p:sp>
    </p:spTree>
    <p:extLst>
      <p:ext uri="{BB962C8B-B14F-4D97-AF65-F5344CB8AC3E}">
        <p14:creationId xmlns:p14="http://schemas.microsoft.com/office/powerpoint/2010/main" val="995016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376067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943273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43762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7827937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7784066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64126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为了说明高精度核力在核物理发展中的重要地位，我们来看一个例子。</a:t>
            </a:r>
            <a:r>
              <a:rPr kumimoji="1" lang="en-US" altLang="zh-CN" dirty="0"/>
              <a:t>PRC</a:t>
            </a:r>
            <a:r>
              <a:rPr kumimoji="1" lang="zh-CN" altLang="en-US" dirty="0"/>
              <a:t>是核物理的主流期刊。</a:t>
            </a:r>
            <a:r>
              <a:rPr kumimoji="1" lang="en-US" altLang="zh-CN" dirty="0"/>
              <a:t>2020</a:t>
            </a:r>
            <a:r>
              <a:rPr kumimoji="1" lang="zh-CN" altLang="en-US" dirty="0"/>
              <a:t>年，为了庆祝建刊</a:t>
            </a:r>
            <a:r>
              <a:rPr kumimoji="1" lang="en-US" altLang="zh-CN" dirty="0"/>
              <a:t>50</a:t>
            </a:r>
            <a:r>
              <a:rPr kumimoji="1" lang="zh-CN" altLang="en-US" dirty="0"/>
              <a:t>周年，选取了</a:t>
            </a:r>
            <a:r>
              <a:rPr kumimoji="1" lang="en-US" altLang="zh-CN" dirty="0"/>
              <a:t>41</a:t>
            </a:r>
            <a:r>
              <a:rPr kumimoji="1" lang="zh-CN" altLang="en-US" dirty="0"/>
              <a:t>篇里程碑文章，其中的</a:t>
            </a:r>
            <a:r>
              <a:rPr kumimoji="1" lang="en-US" altLang="zh-CN" dirty="0"/>
              <a:t>7</a:t>
            </a:r>
            <a:r>
              <a:rPr kumimoji="1" lang="zh-CN" altLang="en-US" dirty="0"/>
              <a:t>篇是关于构建高精度核力的，并且有三篇是关于手征核力的。</a:t>
            </a:r>
          </a:p>
        </p:txBody>
      </p:sp>
    </p:spTree>
    <p:extLst>
      <p:ext uri="{BB962C8B-B14F-4D97-AF65-F5344CB8AC3E}">
        <p14:creationId xmlns:p14="http://schemas.microsoft.com/office/powerpoint/2010/main" val="1395403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认识原子核内的有效相互作用一直是核物理大科学装置的主要科学目标，如我国的十四五国家重大科技基础设施</a:t>
            </a:r>
            <a:r>
              <a:rPr lang="en-US" altLang="zh-CN" sz="1200" b="0" i="0" kern="1200" dirty="0">
                <a:solidFill>
                  <a:schemeClr val="tx1"/>
                </a:solidFill>
                <a:effectLst/>
                <a:latin typeface="+mn-lt"/>
                <a:ea typeface="+mn-ea"/>
                <a:cs typeface="+mn-cs"/>
              </a:rPr>
              <a:t>HIAF</a:t>
            </a:r>
            <a:r>
              <a:rPr lang="zh-CN" altLang="en-US" sz="1200" b="0" i="0" kern="1200" dirty="0">
                <a:solidFill>
                  <a:schemeClr val="tx1"/>
                </a:solidFill>
                <a:effectLst/>
                <a:latin typeface="+mn-lt"/>
                <a:ea typeface="+mn-ea"/>
                <a:cs typeface="+mn-cs"/>
              </a:rPr>
              <a:t>和美国的</a:t>
            </a:r>
            <a:r>
              <a:rPr lang="en-US" altLang="zh-CN" sz="1200" b="0" i="0" kern="1200" dirty="0">
                <a:solidFill>
                  <a:schemeClr val="tx1"/>
                </a:solidFill>
                <a:effectLst/>
                <a:latin typeface="+mn-lt"/>
                <a:ea typeface="+mn-ea"/>
                <a:cs typeface="+mn-cs"/>
              </a:rPr>
              <a:t>FRIB</a:t>
            </a:r>
            <a:endParaRPr lang="zh-CN" altLang="en-US" dirty="0"/>
          </a:p>
        </p:txBody>
      </p:sp>
    </p:spTree>
    <p:extLst>
      <p:ext uri="{BB962C8B-B14F-4D97-AF65-F5344CB8AC3E}">
        <p14:creationId xmlns:p14="http://schemas.microsoft.com/office/powerpoint/2010/main" val="650132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我的报告题目中有一个关键词是高精度。那什么是高精度呢？简单来说，高精度就是该核力能对</a:t>
            </a:r>
            <a:r>
              <a:rPr kumimoji="1" lang="en-US" altLang="zh-CN" dirty="0"/>
              <a:t>7,800</a:t>
            </a:r>
            <a:r>
              <a:rPr kumimoji="1" lang="zh-CN" altLang="en-US" dirty="0"/>
              <a:t>个核子核子散射可观测量的描述达到卡方每自由度接近于</a:t>
            </a:r>
            <a:r>
              <a:rPr kumimoji="1" lang="en-US" altLang="zh-CN" dirty="0"/>
              <a:t>1</a:t>
            </a:r>
            <a:r>
              <a:rPr kumimoji="1" lang="zh-CN" altLang="en-US" dirty="0"/>
              <a:t>的程度</a:t>
            </a:r>
            <a:endParaRPr kumimoji="1" lang="en-US" altLang="zh-CN" dirty="0"/>
          </a:p>
          <a:p>
            <a:endParaRPr kumimoji="1" lang="zh-CN" altLang="en-US" dirty="0"/>
          </a:p>
        </p:txBody>
      </p:sp>
    </p:spTree>
    <p:extLst>
      <p:ext uri="{BB962C8B-B14F-4D97-AF65-F5344CB8AC3E}">
        <p14:creationId xmlns:p14="http://schemas.microsoft.com/office/powerpoint/2010/main" val="2079319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那为什么需要高精度呢，是因为我们希望进行第一性原理核结构与核反应研究。举一个例子：</a:t>
            </a:r>
            <a:r>
              <a:rPr kumimoji="1" lang="en-US" altLang="zh-CN" dirty="0"/>
              <a:t>C12</a:t>
            </a:r>
            <a:r>
              <a:rPr kumimoji="1" lang="zh-CN" altLang="en-US" dirty="0"/>
              <a:t>的霍伊尔态（即第二个</a:t>
            </a:r>
            <a:r>
              <a:rPr kumimoji="1" lang="en-US" altLang="zh-CN" dirty="0"/>
              <a:t>0+</a:t>
            </a:r>
            <a:r>
              <a:rPr kumimoji="1" lang="zh-CN" altLang="en-US" dirty="0"/>
              <a:t>态）对碳元素的合成至关重要。</a:t>
            </a:r>
            <a:r>
              <a:rPr kumimoji="1" lang="en-US" altLang="zh-CN" dirty="0"/>
              <a:t>2012</a:t>
            </a:r>
            <a:r>
              <a:rPr kumimoji="1" lang="zh-CN" altLang="en-US" dirty="0"/>
              <a:t>年发表在</a:t>
            </a:r>
            <a:r>
              <a:rPr kumimoji="1" lang="en-US" altLang="zh-CN" dirty="0"/>
              <a:t>PRL</a:t>
            </a:r>
            <a:r>
              <a:rPr kumimoji="1" lang="zh-CN" altLang="en-US" dirty="0"/>
              <a:t>的文章展示了如何基于手征核力及第一性原理计算，自洽的得到这个态。</a:t>
            </a:r>
          </a:p>
        </p:txBody>
      </p:sp>
    </p:spTree>
    <p:extLst>
      <p:ext uri="{BB962C8B-B14F-4D97-AF65-F5344CB8AC3E}">
        <p14:creationId xmlns:p14="http://schemas.microsoft.com/office/powerpoint/2010/main" val="5446943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2016</a:t>
            </a:r>
            <a:r>
              <a:rPr kumimoji="1" lang="zh-CN" altLang="en-US" dirty="0"/>
              <a:t>年，发表在</a:t>
            </a:r>
            <a:r>
              <a:rPr kumimoji="1" lang="en-US" altLang="zh-CN" dirty="0"/>
              <a:t>Nature</a:t>
            </a:r>
            <a:r>
              <a:rPr kumimoji="1" lang="zh-CN" altLang="en-US" dirty="0"/>
              <a:t>上的文章展示了如何基于手征核力，定量计算</a:t>
            </a:r>
            <a:r>
              <a:rPr kumimoji="1" lang="en-US" altLang="zh-CN" dirty="0"/>
              <a:t>alpha-alpha</a:t>
            </a:r>
            <a:r>
              <a:rPr kumimoji="1" lang="zh-CN" altLang="en-US" dirty="0"/>
              <a:t>散射相移，开启了从头计算核反应的新篇章。</a:t>
            </a:r>
            <a:endParaRPr kumimoji="1" lang="en-US" altLang="zh-CN" dirty="0"/>
          </a:p>
          <a:p>
            <a:endParaRPr kumimoji="1" lang="zh-CN" altLang="en-US" dirty="0"/>
          </a:p>
        </p:txBody>
      </p:sp>
    </p:spTree>
    <p:extLst>
      <p:ext uri="{BB962C8B-B14F-4D97-AF65-F5344CB8AC3E}">
        <p14:creationId xmlns:p14="http://schemas.microsoft.com/office/powerpoint/2010/main" val="4104458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这里我强调一下理论研究为什么需要给出误差估计</a:t>
            </a:r>
          </a:p>
          <a:p>
            <a:r>
              <a:rPr lang="en-US" altLang="zh-CN" dirty="0"/>
              <a:t>2011</a:t>
            </a:r>
            <a:r>
              <a:rPr lang="zh-CN" altLang="en-US" dirty="0"/>
              <a:t>，发表在</a:t>
            </a:r>
            <a:r>
              <a:rPr lang="en-US" altLang="zh-CN" dirty="0"/>
              <a:t>PRA</a:t>
            </a:r>
            <a:r>
              <a:rPr lang="zh-CN" altLang="en-US" dirty="0"/>
              <a:t>的一篇编辑评论指出，所有的理论计算都应该给出误差估计，特别是如果作者的主要目的是这里面所列的三条。此后，美国成立了多学科交叉的两个研究团队，推动定量误差估计在核物理中的应用，而手征核力刚好就能给出具有统计意义的误差估计。</a:t>
            </a:r>
          </a:p>
        </p:txBody>
      </p:sp>
    </p:spTree>
    <p:extLst>
      <p:ext uri="{BB962C8B-B14F-4D97-AF65-F5344CB8AC3E}">
        <p14:creationId xmlns:p14="http://schemas.microsoft.com/office/powerpoint/2010/main" val="3693645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553065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en-US" altLang="zh-CN" dirty="0"/>
              <a:t>We</a:t>
            </a:r>
            <a:r>
              <a:rPr lang="zh-CN" altLang="en-US" dirty="0"/>
              <a:t> </a:t>
            </a:r>
            <a:r>
              <a:rPr lang="en-US" altLang="zh-CN" dirty="0"/>
              <a:t>know</a:t>
            </a:r>
            <a:r>
              <a:rPr lang="zh-CN" altLang="en-US" dirty="0"/>
              <a:t> </a:t>
            </a:r>
            <a:r>
              <a:rPr lang="en-US" altLang="zh-CN" dirty="0"/>
              <a:t>all</a:t>
            </a:r>
            <a:r>
              <a:rPr lang="zh-CN" altLang="en-US" dirty="0"/>
              <a:t> </a:t>
            </a:r>
            <a:r>
              <a:rPr lang="en-US" altLang="zh-CN" dirty="0"/>
              <a:t>the</a:t>
            </a:r>
            <a:r>
              <a:rPr lang="zh-CN" altLang="en-US" dirty="0"/>
              <a:t> </a:t>
            </a:r>
            <a:r>
              <a:rPr lang="en-US" altLang="zh-CN" dirty="0"/>
              <a:t>matter</a:t>
            </a:r>
            <a:r>
              <a:rPr lang="zh-CN" altLang="en-US" dirty="0"/>
              <a:t> </a:t>
            </a:r>
            <a:r>
              <a:rPr lang="en-US" altLang="zh-CN" dirty="0"/>
              <a:t>we</a:t>
            </a:r>
            <a:r>
              <a:rPr lang="zh-CN" altLang="en-US" dirty="0"/>
              <a:t> </a:t>
            </a:r>
            <a:r>
              <a:rPr lang="en-US" altLang="zh-CN" dirty="0"/>
              <a:t>are</a:t>
            </a:r>
            <a:r>
              <a:rPr lang="zh-CN" altLang="en-US" dirty="0"/>
              <a:t> </a:t>
            </a:r>
            <a:r>
              <a:rPr lang="en-US" altLang="zh-CN" dirty="0"/>
              <a:t>familiar</a:t>
            </a:r>
            <a:r>
              <a:rPr lang="zh-CN" altLang="en-US" dirty="0"/>
              <a:t> </a:t>
            </a:r>
            <a:r>
              <a:rPr lang="en-US" altLang="zh-CN" dirty="0"/>
              <a:t>with</a:t>
            </a:r>
            <a:r>
              <a:rPr lang="zh-CN" altLang="en-US" dirty="0"/>
              <a:t> </a:t>
            </a:r>
            <a:r>
              <a:rPr lang="en-US" altLang="zh-CN" dirty="0"/>
              <a:t>are</a:t>
            </a:r>
            <a:r>
              <a:rPr lang="zh-CN" altLang="en-US" dirty="0"/>
              <a:t> </a:t>
            </a:r>
            <a:r>
              <a:rPr lang="en-US" altLang="zh-CN" dirty="0"/>
              <a:t>built</a:t>
            </a:r>
            <a:r>
              <a:rPr lang="zh-CN" altLang="en-US" dirty="0"/>
              <a:t> </a:t>
            </a:r>
            <a:r>
              <a:rPr lang="en-US" altLang="zh-CN" dirty="0"/>
              <a:t>from</a:t>
            </a:r>
            <a:r>
              <a:rPr lang="zh-CN" altLang="en-US" dirty="0"/>
              <a:t> </a:t>
            </a:r>
            <a:r>
              <a:rPr lang="en-US" altLang="zh-CN" dirty="0"/>
              <a:t>atoms,</a:t>
            </a:r>
            <a:r>
              <a:rPr lang="zh-CN" altLang="en-US" dirty="0"/>
              <a:t> </a:t>
            </a:r>
            <a:r>
              <a:rPr lang="en-US" altLang="zh-CN" dirty="0"/>
              <a:t>which</a:t>
            </a:r>
            <a:r>
              <a:rPr lang="zh-CN" altLang="en-US" dirty="0"/>
              <a:t> </a:t>
            </a:r>
            <a:r>
              <a:rPr lang="en-US" altLang="zh-CN" dirty="0"/>
              <a:t>are</a:t>
            </a:r>
            <a:r>
              <a:rPr lang="zh-CN" altLang="en-US" dirty="0"/>
              <a:t> </a:t>
            </a:r>
            <a:r>
              <a:rPr lang="en-US" altLang="zh-CN" dirty="0"/>
              <a:t>composed</a:t>
            </a:r>
            <a:r>
              <a:rPr lang="zh-CN" altLang="en-US" dirty="0"/>
              <a:t> </a:t>
            </a:r>
            <a:r>
              <a:rPr lang="en-US" altLang="zh-CN" dirty="0"/>
              <a:t>of</a:t>
            </a:r>
            <a:r>
              <a:rPr lang="zh-CN" altLang="en-US" dirty="0"/>
              <a:t> </a:t>
            </a:r>
            <a:r>
              <a:rPr lang="en-US" altLang="zh-CN" dirty="0"/>
              <a:t>nuclei</a:t>
            </a:r>
            <a:r>
              <a:rPr lang="zh-CN" altLang="en-US" dirty="0"/>
              <a:t> </a:t>
            </a:r>
            <a:r>
              <a:rPr lang="en-US" altLang="zh-CN" dirty="0"/>
              <a:t>and</a:t>
            </a:r>
            <a:r>
              <a:rPr lang="zh-CN" altLang="en-US" dirty="0"/>
              <a:t> </a:t>
            </a:r>
            <a:r>
              <a:rPr lang="en-US" altLang="zh-CN" dirty="0"/>
              <a:t>electrons,</a:t>
            </a:r>
            <a:r>
              <a:rPr lang="zh-CN" altLang="en-US" dirty="0"/>
              <a:t> </a:t>
            </a:r>
            <a:r>
              <a:rPr lang="en-US" altLang="zh-CN" dirty="0"/>
              <a:t>while</a:t>
            </a:r>
            <a:r>
              <a:rPr lang="zh-CN" altLang="en-US" dirty="0"/>
              <a:t> </a:t>
            </a:r>
            <a:r>
              <a:rPr lang="en-US" altLang="zh-CN" dirty="0"/>
              <a:t>nuclei</a:t>
            </a:r>
            <a:r>
              <a:rPr lang="zh-CN" altLang="en-US" dirty="0"/>
              <a:t> </a:t>
            </a:r>
            <a:r>
              <a:rPr lang="en-US" altLang="zh-CN" dirty="0"/>
              <a:t>consist</a:t>
            </a:r>
            <a:r>
              <a:rPr lang="zh-CN" altLang="en-US" dirty="0"/>
              <a:t> </a:t>
            </a:r>
            <a:r>
              <a:rPr lang="en-US" altLang="zh-CN" dirty="0"/>
              <a:t>of</a:t>
            </a:r>
            <a:r>
              <a:rPr lang="zh-CN" altLang="en-US" dirty="0"/>
              <a:t> </a:t>
            </a:r>
            <a:r>
              <a:rPr lang="en-US" altLang="zh-CN" dirty="0"/>
              <a:t>protons</a:t>
            </a:r>
            <a:r>
              <a:rPr lang="zh-CN" altLang="en-US" dirty="0"/>
              <a:t> </a:t>
            </a:r>
            <a:r>
              <a:rPr lang="en-US" altLang="zh-CN" dirty="0"/>
              <a:t>and</a:t>
            </a:r>
            <a:r>
              <a:rPr lang="zh-CN" altLang="en-US" dirty="0"/>
              <a:t> </a:t>
            </a:r>
            <a:r>
              <a:rPr lang="en-US" altLang="zh-CN" dirty="0"/>
              <a:t>neutrons</a:t>
            </a:r>
            <a:r>
              <a:rPr lang="zh-CN" altLang="en-US" dirty="0"/>
              <a:t> </a:t>
            </a:r>
          </a:p>
        </p:txBody>
      </p:sp>
    </p:spTree>
    <p:extLst>
      <p:ext uri="{BB962C8B-B14F-4D97-AF65-F5344CB8AC3E}">
        <p14:creationId xmlns:p14="http://schemas.microsoft.com/office/powerpoint/2010/main" val="2508670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zh-CN" altLang="en-US" dirty="0"/>
          </a:p>
        </p:txBody>
      </p:sp>
    </p:spTree>
    <p:extLst>
      <p:ext uri="{BB962C8B-B14F-4D97-AF65-F5344CB8AC3E}">
        <p14:creationId xmlns:p14="http://schemas.microsoft.com/office/powerpoint/2010/main" val="3768803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6218A0-7144-4A33-A583-286FD59EDE41}" type="slidenum">
              <a:rPr lang="zh-CN" altLang="en-US" smtClean="0"/>
              <a:t>11</a:t>
            </a:fld>
            <a:endParaRPr lang="zh-CN" altLang="en-US"/>
          </a:p>
        </p:txBody>
      </p:sp>
    </p:spTree>
    <p:extLst>
      <p:ext uri="{BB962C8B-B14F-4D97-AF65-F5344CB8AC3E}">
        <p14:creationId xmlns:p14="http://schemas.microsoft.com/office/powerpoint/2010/main" val="179656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E3E6FDDD-5320-40B6-8AB0-A70583DC6E68}" type="datetime1">
              <a:rPr lang="zh-CN" altLang="en-US" smtClean="0">
                <a:solidFill>
                  <a:prstClr val="black">
                    <a:tint val="75000"/>
                  </a:prstClr>
                </a:solidFill>
              </a:rPr>
              <a:t>2023/5/20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FB52FF3-46D7-418A-B6FB-9F5E23702DBE}" type="slidenum">
              <a:rPr lang="zh-CN" altLang="en-US" smtClean="0"/>
              <a:pPr>
                <a:defRPr/>
              </a:pPr>
              <a:t>‹#›</a:t>
            </a:fld>
            <a:endParaRPr lang="zh-CN" altLang="en-US"/>
          </a:p>
        </p:txBody>
      </p:sp>
    </p:spTree>
    <p:extLst>
      <p:ext uri="{BB962C8B-B14F-4D97-AF65-F5344CB8AC3E}">
        <p14:creationId xmlns:p14="http://schemas.microsoft.com/office/powerpoint/2010/main" val="352870748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0696624-436E-4144-9FD1-6263439649A8}" type="datetime1">
              <a:rPr lang="zh-CN" altLang="en-US" smtClean="0"/>
              <a:t>2023/5/20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70508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EC7C5E4-78D1-43E8-86F0-65B24232214E}" type="datetime1">
              <a:rPr lang="zh-CN" altLang="en-US" smtClean="0"/>
              <a:t>2023/5/20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3130421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1">
                <a:latin typeface="Times New Roman" pitchFamily="18" charset="0"/>
                <a:ea typeface="黑体" pitchFamily="49" charset="-122"/>
                <a:cs typeface="Times New Roman" pitchFamily="18" charset="0"/>
              </a:defRPr>
            </a:lvl1pPr>
          </a:lstStyle>
          <a:p>
            <a:r>
              <a:rPr lang="zh-CN" altLang="en-US" dirty="0"/>
              <a:t>单击此处编辑母版标题样式</a:t>
            </a:r>
          </a:p>
        </p:txBody>
      </p:sp>
      <p:sp>
        <p:nvSpPr>
          <p:cNvPr id="6" name="内容占位符 2"/>
          <p:cNvSpPr>
            <a:spLocks noGrp="1"/>
          </p:cNvSpPr>
          <p:nvPr>
            <p:ph idx="1"/>
          </p:nvPr>
        </p:nvSpPr>
        <p:spPr>
          <a:xfrm>
            <a:off x="334435" y="1268416"/>
            <a:ext cx="11523133" cy="5184775"/>
          </a:xfrm>
          <a:prstGeom prst="rect">
            <a:avLst/>
          </a:prstGeom>
        </p:spPr>
        <p:txBody>
          <a:bodyPr/>
          <a:lstStyle>
            <a:lvl1pPr>
              <a:spcBef>
                <a:spcPts val="450"/>
              </a:spcBef>
              <a:defRPr>
                <a:solidFill>
                  <a:schemeClr val="tx1"/>
                </a:solidFill>
                <a:latin typeface="Times New Roman" pitchFamily="18" charset="0"/>
                <a:ea typeface="黑体" pitchFamily="49" charset="-122"/>
                <a:cs typeface="Times New Roman" pitchFamily="18" charset="0"/>
              </a:defRPr>
            </a:lvl1pPr>
            <a:lvl2pPr marL="748904" indent="-276225" algn="l" defTabSz="792956" rtl="0" eaLnBrk="0" fontAlgn="base" hangingPunct="0">
              <a:spcBef>
                <a:spcPts val="450"/>
              </a:spcBef>
              <a:spcAft>
                <a:spcPts val="0"/>
              </a:spcAft>
              <a:buClr>
                <a:srgbClr val="3670D1"/>
              </a:buClr>
              <a:buSzPct val="80000"/>
              <a:buFont typeface="Wingdings" pitchFamily="2" charset="2"/>
              <a:buChar char="q"/>
              <a:defRPr>
                <a:solidFill>
                  <a:schemeClr val="tx1"/>
                </a:solidFill>
                <a:latin typeface="Times New Roman" pitchFamily="18" charset="0"/>
                <a:ea typeface="黑体" pitchFamily="49" charset="-122"/>
                <a:cs typeface="Times New Roman" pitchFamily="18" charset="0"/>
              </a:defRPr>
            </a:lvl2pPr>
            <a:lvl3pPr marL="944166" indent="-60722" algn="l" defTabSz="792956" rtl="0" eaLnBrk="0" fontAlgn="base" hangingPunct="0">
              <a:spcBef>
                <a:spcPct val="0"/>
              </a:spcBef>
              <a:spcAft>
                <a:spcPct val="0"/>
              </a:spcAft>
              <a:buClr>
                <a:srgbClr val="3670D1"/>
              </a:buClr>
              <a:buFont typeface="Wingdings 2" pitchFamily="18" charset="2"/>
              <a:buChar char="¡"/>
              <a:defRPr>
                <a:solidFill>
                  <a:schemeClr val="tx1"/>
                </a:solidFill>
                <a:latin typeface="Times New Roman" pitchFamily="18" charset="0"/>
                <a:ea typeface="黑体" pitchFamily="49" charset="-122"/>
                <a:cs typeface="Times New Roman" pitchFamily="18" charset="0"/>
              </a:defRPr>
            </a:lvl3pPr>
            <a:lvl4pPr>
              <a:defRPr>
                <a:latin typeface="黑体" pitchFamily="49" charset="-122"/>
                <a:ea typeface="黑体" pitchFamily="49" charset="-122"/>
              </a:defRPr>
            </a:lvl4pPr>
            <a:lvl5pPr>
              <a:defRPr>
                <a:latin typeface="黑体" pitchFamily="49" charset="-122"/>
                <a:ea typeface="黑体"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p:txBody>
      </p:sp>
      <p:sp>
        <p:nvSpPr>
          <p:cNvPr id="4" name="日期占位符 3"/>
          <p:cNvSpPr>
            <a:spLocks noGrp="1"/>
          </p:cNvSpPr>
          <p:nvPr>
            <p:ph type="dt" sz="half" idx="10"/>
          </p:nvPr>
        </p:nvSpPr>
        <p:spPr>
          <a:xfrm>
            <a:off x="8035641" y="6492449"/>
            <a:ext cx="2290617" cy="374074"/>
          </a:xfrm>
          <a:prstGeom prst="rect">
            <a:avLst/>
          </a:prstGeom>
        </p:spPr>
        <p:txBody>
          <a:bodyPr/>
          <a:lstStyle>
            <a:lvl1pPr>
              <a:defRPr/>
            </a:lvl1pPr>
          </a:lstStyle>
          <a:p>
            <a:pPr>
              <a:defRPr/>
            </a:pPr>
            <a:fld id="{7701B8D6-B26F-4562-A897-81E74DCCCB70}" type="datetime1">
              <a:rPr lang="zh-CN" altLang="en-US" smtClean="0">
                <a:solidFill>
                  <a:prstClr val="black">
                    <a:tint val="75000"/>
                  </a:prstClr>
                </a:solidFill>
              </a:rPr>
              <a:t>2023/5/20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88A51967-2D8B-40D3-B5B9-9AAB73B256E5}" type="slidenum">
              <a:rPr lang="zh-CN" altLang="en-US"/>
              <a:pPr>
                <a:defRPr/>
              </a:pPr>
              <a:t>‹#›</a:t>
            </a:fld>
            <a:endParaRPr lang="zh-CN" altLang="en-US"/>
          </a:p>
        </p:txBody>
      </p:sp>
      <p:sp>
        <p:nvSpPr>
          <p:cNvPr id="8" name="矩形 7"/>
          <p:cNvSpPr/>
          <p:nvPr userDrawn="1"/>
        </p:nvSpPr>
        <p:spPr>
          <a:xfrm>
            <a:off x="0" y="957263"/>
            <a:ext cx="3403600" cy="107950"/>
          </a:xfrm>
          <a:prstGeom prst="rect">
            <a:avLst/>
          </a:prstGeom>
          <a:solidFill>
            <a:srgbClr val="0728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a typeface="微软雅黑" pitchFamily="34" charset="-122"/>
            </a:endParaRPr>
          </a:p>
        </p:txBody>
      </p:sp>
    </p:spTree>
    <p:extLst>
      <p:ext uri="{BB962C8B-B14F-4D97-AF65-F5344CB8AC3E}">
        <p14:creationId xmlns:p14="http://schemas.microsoft.com/office/powerpoint/2010/main" val="36931379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D78C2F0-76AF-4424-A318-C92AAAE5A84C}" type="datetime1">
              <a:rPr lang="zh-CN" altLang="en-US" smtClean="0"/>
              <a:t>2023/5/20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7" name="TextBox 9">
            <a:extLst>
              <a:ext uri="{FF2B5EF4-FFF2-40B4-BE49-F238E27FC236}">
                <a16:creationId xmlns:a16="http://schemas.microsoft.com/office/drawing/2014/main" id="{C231F32E-2229-486E-8993-90B8BE38FD47}"/>
              </a:ext>
            </a:extLst>
          </p:cNvPr>
          <p:cNvSpPr txBox="1"/>
          <p:nvPr userDrawn="1"/>
        </p:nvSpPr>
        <p:spPr>
          <a:xfrm>
            <a:off x="890650" y="1543792"/>
            <a:ext cx="10569039" cy="300082"/>
          </a:xfrm>
          <a:prstGeom prst="rect">
            <a:avLst/>
          </a:prstGeom>
          <a:noFill/>
        </p:spPr>
        <p:txBody>
          <a:bodyPr wrap="square" rtlCol="0">
            <a:spAutoFit/>
          </a:bodyPr>
          <a:lstStyle/>
          <a:p>
            <a:pPr eaLnBrk="0" fontAlgn="base" hangingPunct="0">
              <a:spcBef>
                <a:spcPct val="0"/>
              </a:spcBef>
              <a:spcAft>
                <a:spcPct val="0"/>
              </a:spcAft>
            </a:pPr>
            <a:endParaRPr lang="zh-CN" altLang="en-US" sz="1350" dirty="0">
              <a:solidFill>
                <a:prstClr val="black"/>
              </a:solidFill>
              <a:ea typeface="微软雅黑" pitchFamily="34" charset="-122"/>
            </a:endParaRPr>
          </a:p>
        </p:txBody>
      </p:sp>
    </p:spTree>
    <p:extLst>
      <p:ext uri="{BB962C8B-B14F-4D97-AF65-F5344CB8AC3E}">
        <p14:creationId xmlns:p14="http://schemas.microsoft.com/office/powerpoint/2010/main" val="124251800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fld id="{4459C323-CF42-4C3B-BFA6-816D4DB6240E}" type="datetime1">
              <a:rPr lang="zh-CN" altLang="en-US" smtClean="0">
                <a:solidFill>
                  <a:prstClr val="black">
                    <a:tint val="75000"/>
                  </a:prstClr>
                </a:solidFill>
              </a:rPr>
              <a:t>2023/5/20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F3787FB-CA10-4AF5-BF0B-94849B09B066}" type="slidenum">
              <a:rPr lang="zh-CN" altLang="en-US" smtClean="0"/>
              <a:pPr>
                <a:defRPr/>
              </a:pPr>
              <a:t>‹#›</a:t>
            </a:fld>
            <a:endParaRPr lang="zh-CN" altLang="en-US"/>
          </a:p>
        </p:txBody>
      </p:sp>
    </p:spTree>
    <p:extLst>
      <p:ext uri="{BB962C8B-B14F-4D97-AF65-F5344CB8AC3E}">
        <p14:creationId xmlns:p14="http://schemas.microsoft.com/office/powerpoint/2010/main" val="365532267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F0376237-EC33-4F9C-B3F4-B1847318EBE1}" type="datetime1">
              <a:rPr lang="zh-CN" altLang="en-US" smtClean="0"/>
              <a:t>2023/5/20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1553688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fld id="{85EDA781-48A5-4F3B-B8B8-2159B3B51B05}" type="datetime1">
              <a:rPr lang="zh-CN" altLang="en-US" smtClean="0">
                <a:solidFill>
                  <a:prstClr val="black">
                    <a:tint val="75000"/>
                  </a:prstClr>
                </a:solidFill>
              </a:rPr>
              <a:t>2023/5/20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883093C-1A27-4119-942E-E0EF3DB56BF3}" type="slidenum">
              <a:rPr lang="zh-CN" altLang="en-US" smtClean="0"/>
              <a:pPr>
                <a:defRPr/>
              </a:pPr>
              <a:t>‹#›</a:t>
            </a:fld>
            <a:endParaRPr lang="zh-CN" altLang="en-US"/>
          </a:p>
        </p:txBody>
      </p:sp>
    </p:spTree>
    <p:extLst>
      <p:ext uri="{BB962C8B-B14F-4D97-AF65-F5344CB8AC3E}">
        <p14:creationId xmlns:p14="http://schemas.microsoft.com/office/powerpoint/2010/main" val="23432502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4C806437-C533-4E1E-BECE-D1D2296E09A8}" type="datetime1">
              <a:rPr lang="zh-CN" altLang="en-US" smtClean="0">
                <a:solidFill>
                  <a:prstClr val="black">
                    <a:tint val="75000"/>
                  </a:prstClr>
                </a:solidFill>
              </a:rPr>
              <a:t>2023/5/20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2CC2F7C-2519-441F-953F-DCAD10EF44A1}" type="slidenum">
              <a:rPr lang="zh-CN" altLang="en-US" smtClean="0"/>
              <a:pPr>
                <a:defRPr/>
              </a:pPr>
              <a:t>‹#›</a:t>
            </a:fld>
            <a:endParaRPr lang="zh-CN" altLang="en-US"/>
          </a:p>
        </p:txBody>
      </p:sp>
    </p:spTree>
    <p:extLst>
      <p:ext uri="{BB962C8B-B14F-4D97-AF65-F5344CB8AC3E}">
        <p14:creationId xmlns:p14="http://schemas.microsoft.com/office/powerpoint/2010/main" val="99593420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893B318-B836-433F-BAC9-D5089C55156B}" type="datetime1">
              <a:rPr lang="zh-CN" altLang="en-US" smtClean="0">
                <a:solidFill>
                  <a:prstClr val="black">
                    <a:tint val="75000"/>
                  </a:prstClr>
                </a:solidFill>
              </a:rPr>
              <a:t>2023/5/20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4FB67F1-DEA0-4505-A3D7-68170254FAEF}" type="slidenum">
              <a:rPr lang="zh-CN" altLang="en-US" smtClean="0"/>
              <a:pPr>
                <a:defRPr/>
              </a:pPr>
              <a:t>‹#›</a:t>
            </a:fld>
            <a:endParaRPr lang="zh-CN" altLang="en-US"/>
          </a:p>
        </p:txBody>
      </p:sp>
      <p:sp>
        <p:nvSpPr>
          <p:cNvPr id="5" name="矩形 4">
            <a:extLst>
              <a:ext uri="{FF2B5EF4-FFF2-40B4-BE49-F238E27FC236}">
                <a16:creationId xmlns:a16="http://schemas.microsoft.com/office/drawing/2014/main" id="{9740B7F7-13E1-4834-86AD-5EF37E7E792F}"/>
              </a:ext>
            </a:extLst>
          </p:cNvPr>
          <p:cNvSpPr/>
          <p:nvPr userDrawn="1"/>
        </p:nvSpPr>
        <p:spPr>
          <a:xfrm>
            <a:off x="0" y="957263"/>
            <a:ext cx="3403600" cy="107950"/>
          </a:xfrm>
          <a:prstGeom prst="rect">
            <a:avLst/>
          </a:prstGeom>
          <a:solidFill>
            <a:srgbClr val="0728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a typeface="微软雅黑" pitchFamily="34" charset="-122"/>
            </a:endParaRPr>
          </a:p>
        </p:txBody>
      </p:sp>
    </p:spTree>
    <p:extLst>
      <p:ext uri="{BB962C8B-B14F-4D97-AF65-F5344CB8AC3E}">
        <p14:creationId xmlns:p14="http://schemas.microsoft.com/office/powerpoint/2010/main" val="396746857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7A0039DF-B5B1-4B62-8940-A2CD4312F3CD}" type="datetime1">
              <a:rPr lang="zh-CN" altLang="en-US" smtClean="0">
                <a:solidFill>
                  <a:prstClr val="black">
                    <a:tint val="75000"/>
                  </a:prstClr>
                </a:solidFill>
              </a:rPr>
              <a:t>2023/5/20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DE9026B-6DAF-4557-965D-1B383A60BDCB}" type="slidenum">
              <a:rPr lang="zh-CN" altLang="en-US" smtClean="0"/>
              <a:pPr>
                <a:defRPr/>
              </a:pPr>
              <a:t>‹#›</a:t>
            </a:fld>
            <a:endParaRPr lang="zh-CN" altLang="en-US"/>
          </a:p>
        </p:txBody>
      </p:sp>
    </p:spTree>
    <p:extLst>
      <p:ext uri="{BB962C8B-B14F-4D97-AF65-F5344CB8AC3E}">
        <p14:creationId xmlns:p14="http://schemas.microsoft.com/office/powerpoint/2010/main" val="190188041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268765DA-FCF4-413E-913F-A82FC77F17C0}" type="datetime1">
              <a:rPr lang="zh-CN" altLang="en-US" smtClean="0">
                <a:solidFill>
                  <a:prstClr val="black">
                    <a:tint val="75000"/>
                  </a:prstClr>
                </a:solidFill>
              </a:rPr>
              <a:t>2023/5/20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499740C-F9E2-47E7-A120-963DCF03B08C}" type="slidenum">
              <a:rPr lang="zh-CN" altLang="en-US" smtClean="0"/>
              <a:pPr>
                <a:defRPr/>
              </a:pPr>
              <a:t>‹#›</a:t>
            </a:fld>
            <a:endParaRPr lang="zh-CN" altLang="en-US"/>
          </a:p>
        </p:txBody>
      </p:sp>
    </p:spTree>
    <p:extLst>
      <p:ext uri="{BB962C8B-B14F-4D97-AF65-F5344CB8AC3E}">
        <p14:creationId xmlns:p14="http://schemas.microsoft.com/office/powerpoint/2010/main" val="127732748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D5EBA-5B9E-4838-B51A-07EF41C043DF}" type="datetime1">
              <a:rPr lang="zh-CN" altLang="en-US" smtClean="0"/>
              <a:t>2023/5/20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3FE5E9EF-0889-4BA9-AAF1-25F00514CADD}" type="slidenum">
              <a:rPr lang="en-US" smtClean="0">
                <a:solidFill>
                  <a:srgbClr val="000000"/>
                </a:solidFill>
              </a:rPr>
              <a:pPr fontAlgn="base">
                <a:spcBef>
                  <a:spcPct val="0"/>
                </a:spcBef>
                <a:spcAft>
                  <a:spcPct val="0"/>
                </a:spcAft>
                <a:defRPr/>
              </a:pPr>
              <a:t>‹#›</a:t>
            </a:fld>
            <a:r>
              <a:rPr lang="en-US">
                <a:solidFill>
                  <a:srgbClr val="000000"/>
                </a:solidFill>
              </a:rPr>
              <a:t>1</a:t>
            </a:r>
          </a:p>
        </p:txBody>
      </p:sp>
    </p:spTree>
    <p:extLst>
      <p:ext uri="{BB962C8B-B14F-4D97-AF65-F5344CB8AC3E}">
        <p14:creationId xmlns:p14="http://schemas.microsoft.com/office/powerpoint/2010/main" val="331289595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711" r:id="rId12"/>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3.wdp"/><Relationship Id="rId18" Type="http://schemas.openxmlformats.org/officeDocument/2006/relationships/image" Target="../media/image37.tiff"/><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image" Target="../media/image35.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9.png"/><Relationship Id="rId15" Type="http://schemas.microsoft.com/office/2007/relationships/hdphoto" Target="../media/hdphoto4.wdp"/><Relationship Id="rId10" Type="http://schemas.openxmlformats.org/officeDocument/2006/relationships/image" Target="../media/image360.png"/><Relationship Id="rId4" Type="http://schemas.openxmlformats.org/officeDocument/2006/relationships/image" Target="../media/image28.png"/><Relationship Id="rId9" Type="http://schemas.microsoft.com/office/2007/relationships/hdphoto" Target="../media/hdphoto2.wdp"/><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13.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1.png"/><Relationship Id="rId26" Type="http://schemas.openxmlformats.org/officeDocument/2006/relationships/image" Target="NULL"/><Relationship Id="rId39" Type="http://schemas.openxmlformats.org/officeDocument/2006/relationships/image" Target="../media/image65.jpeg"/><Relationship Id="rId21" Type="http://schemas.openxmlformats.org/officeDocument/2006/relationships/image" Target="../media/image54.png"/><Relationship Id="rId34" Type="http://schemas.openxmlformats.org/officeDocument/2006/relationships/image" Target="../media/image60.png"/><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59.jpeg"/><Relationship Id="rId38" Type="http://schemas.openxmlformats.org/officeDocument/2006/relationships/image" Target="../media/image64.jpeg"/><Relationship Id="rId2" Type="http://schemas.openxmlformats.org/officeDocument/2006/relationships/notesSlide" Target="../notesSlides/notesSlide11.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NULL"/><Relationship Id="rId24" Type="http://schemas.openxmlformats.org/officeDocument/2006/relationships/image" Target="../media/image57.png"/><Relationship Id="rId32" Type="http://schemas.openxmlformats.org/officeDocument/2006/relationships/image" Target="NULL"/><Relationship Id="rId37" Type="http://schemas.openxmlformats.org/officeDocument/2006/relationships/image" Target="../media/image63.png"/><Relationship Id="rId40" Type="http://schemas.openxmlformats.org/officeDocument/2006/relationships/image" Target="../media/image66.png"/><Relationship Id="rId5" Type="http://schemas.openxmlformats.org/officeDocument/2006/relationships/image" Target="../media/image41.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NULL"/><Relationship Id="rId36" Type="http://schemas.openxmlformats.org/officeDocument/2006/relationships/image" Target="../media/image62.jpeg"/><Relationship Id="rId10" Type="http://schemas.openxmlformats.org/officeDocument/2006/relationships/image" Target="../media/image45.png"/><Relationship Id="rId19" Type="http://schemas.openxmlformats.org/officeDocument/2006/relationships/image" Target="../media/image52.png"/><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44.png"/><Relationship Id="rId14" Type="http://schemas.openxmlformats.org/officeDocument/2006/relationships/image" Target="NULL"/><Relationship Id="rId22" Type="http://schemas.openxmlformats.org/officeDocument/2006/relationships/image" Target="../media/image55.png"/><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media/image61.jpeg"/><Relationship Id="rId8" Type="http://schemas.openxmlformats.org/officeDocument/2006/relationships/image" Target="NUL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0.tiff"/><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10.png"/><Relationship Id="rId5" Type="http://schemas.openxmlformats.org/officeDocument/2006/relationships/image" Target="../media/image12.png"/><Relationship Id="rId4" Type="http://schemas.openxmlformats.org/officeDocument/2006/relationships/image" Target="../media/image111.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9.png"/><Relationship Id="rId7" Type="http://schemas.openxmlformats.org/officeDocument/2006/relationships/image" Target="../media/image91.png"/><Relationship Id="rId12"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diagramColors" Target="../diagrams/colors3.xml"/><Relationship Id="rId5" Type="http://schemas.openxmlformats.org/officeDocument/2006/relationships/image" Target="../media/image89.jpg"/><Relationship Id="rId10" Type="http://schemas.openxmlformats.org/officeDocument/2006/relationships/diagramQuickStyle" Target="../diagrams/quickStyle3.xml"/><Relationship Id="rId4" Type="http://schemas.openxmlformats.org/officeDocument/2006/relationships/image" Target="../media/image88.png"/><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500.pn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1021.png"/><Relationship Id="rId4" Type="http://schemas.openxmlformats.org/officeDocument/2006/relationships/image" Target="../media/image1010.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126.png"/><Relationship Id="rId4" Type="http://schemas.openxmlformats.org/officeDocument/2006/relationships/image" Target="../media/image94.png"/><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png"/><Relationship Id="rId18" Type="http://schemas.openxmlformats.org/officeDocument/2006/relationships/image" Target="../media/image108.png"/><Relationship Id="rId3" Type="http://schemas.openxmlformats.org/officeDocument/2006/relationships/image" Target="../media/image791.png"/><Relationship Id="rId7" Type="http://schemas.openxmlformats.org/officeDocument/2006/relationships/image" Target="../media/image100.png"/><Relationship Id="rId12" Type="http://schemas.openxmlformats.org/officeDocument/2006/relationships/image" Target="../media/image881.png"/><Relationship Id="rId17" Type="http://schemas.openxmlformats.org/officeDocument/2006/relationships/image" Target="../media/image107.png"/><Relationship Id="rId2" Type="http://schemas.openxmlformats.org/officeDocument/2006/relationships/notesSlide" Target="../notesSlides/notesSlide25.xml"/><Relationship Id="rId16" Type="http://schemas.openxmlformats.org/officeDocument/2006/relationships/image" Target="../media/image106.png"/><Relationship Id="rId20"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870.png"/><Relationship Id="rId5" Type="http://schemas.openxmlformats.org/officeDocument/2006/relationships/image" Target="../media/image131.png"/><Relationship Id="rId15" Type="http://schemas.openxmlformats.org/officeDocument/2006/relationships/image" Target="../media/image105.png"/><Relationship Id="rId10" Type="http://schemas.openxmlformats.org/officeDocument/2006/relationships/image" Target="../media/image103.png"/><Relationship Id="rId19" Type="http://schemas.openxmlformats.org/officeDocument/2006/relationships/image" Target="../media/image142.png"/><Relationship Id="rId4" Type="http://schemas.openxmlformats.org/officeDocument/2006/relationships/image" Target="../media/image800.png"/><Relationship Id="rId9" Type="http://schemas.openxmlformats.org/officeDocument/2006/relationships/image" Target="../media/image102.png"/><Relationship Id="rId14" Type="http://schemas.openxmlformats.org/officeDocument/2006/relationships/image" Target="../media/image900.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50.png"/><Relationship Id="rId18" Type="http://schemas.openxmlformats.org/officeDocument/2006/relationships/image" Target="../media/image46.png"/><Relationship Id="rId3" Type="http://schemas.openxmlformats.org/officeDocument/2006/relationships/image" Target="../media/image40.png"/><Relationship Id="rId21" Type="http://schemas.openxmlformats.org/officeDocument/2006/relationships/image" Target="../media/image53.png"/><Relationship Id="rId7" Type="http://schemas.openxmlformats.org/officeDocument/2006/relationships/image" Target="../media/image41.png"/><Relationship Id="rId12" Type="http://schemas.openxmlformats.org/officeDocument/2006/relationships/image" Target="../media/image640.png"/><Relationship Id="rId17" Type="http://schemas.openxmlformats.org/officeDocument/2006/relationships/image" Target="../media/image670.png"/><Relationship Id="rId2" Type="http://schemas.openxmlformats.org/officeDocument/2006/relationships/notesSlide" Target="../notesSlides/notesSlide26.xml"/><Relationship Id="rId16" Type="http://schemas.openxmlformats.org/officeDocument/2006/relationships/image" Target="../media/image45.png"/><Relationship Id="rId20"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630.png"/><Relationship Id="rId11" Type="http://schemas.openxmlformats.org/officeDocument/2006/relationships/image" Target="../media/image51.png"/><Relationship Id="rId15" Type="http://schemas.openxmlformats.org/officeDocument/2006/relationships/image" Target="../media/image44.png"/><Relationship Id="rId10" Type="http://schemas.openxmlformats.org/officeDocument/2006/relationships/image" Target="../media/image50.png"/><Relationship Id="rId19" Type="http://schemas.openxmlformats.org/officeDocument/2006/relationships/image" Target="../media/image47.png"/><Relationship Id="rId9" Type="http://schemas.openxmlformats.org/officeDocument/2006/relationships/image" Target="../media/image43.png"/><Relationship Id="rId14" Type="http://schemas.openxmlformats.org/officeDocument/2006/relationships/image" Target="../media/image66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hyperlink" Target="https://www.claymath.org/millennium-problems/yang%E2%80%93mills-and-mass-gap"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600.png"/></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610.png"/></Relationships>
</file>

<file path=ppt/slides/_rels/slide3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2.tiff"/></Relationships>
</file>

<file path=ppt/slides/_rels/slide37.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hyperlink" Target="http://inspirehep.net/record/444292"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124.png"/></Relationships>
</file>

<file path=ppt/slides/_rels/slide3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5.png"/><Relationship Id="rId7"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12"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image" Target="../media/image1651.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33.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1320.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134.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hyperlink" Target="https://inspirehep.net/authors/999380" TargetMode="External"/><Relationship Id="rId3" Type="http://schemas.openxmlformats.org/officeDocument/2006/relationships/image" Target="../media/image39.tiff"/><Relationship Id="rId7" Type="http://schemas.openxmlformats.org/officeDocument/2006/relationships/hyperlink" Target="https://inspirehep.net/authors/1041346"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61.jpeg"/><Relationship Id="rId4" Type="http://schemas.openxmlformats.org/officeDocument/2006/relationships/image" Target="../media/image60.png"/><Relationship Id="rId9" Type="http://schemas.openxmlformats.org/officeDocument/2006/relationships/image" Target="../media/image135.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147.png"/><Relationship Id="rId4" Type="http://schemas.openxmlformats.org/officeDocument/2006/relationships/image" Target="../media/image14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hyperlink" Target="https://inspirehep.net/authors/1275001" TargetMode="External"/><Relationship Id="rId4" Type="http://schemas.openxmlformats.org/officeDocument/2006/relationships/hyperlink" Target="https://inspirehep.net/authors/1492821" TargetMode="External"/><Relationship Id="rId9" Type="http://schemas.openxmlformats.org/officeDocument/2006/relationships/image" Target="../media/image152.png"/></Relationships>
</file>

<file path=ppt/slides/_rels/slide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650.png"/><Relationship Id="rId3" Type="http://schemas.openxmlformats.org/officeDocument/2006/relationships/image" Target="../media/image1580.png"/><Relationship Id="rId7" Type="http://schemas.openxmlformats.org/officeDocument/2006/relationships/image" Target="../media/image156.jpeg"/><Relationship Id="rId12" Type="http://schemas.openxmlformats.org/officeDocument/2006/relationships/image" Target="../media/image16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630.png"/><Relationship Id="rId11" Type="http://schemas.openxmlformats.org/officeDocument/2006/relationships/image" Target="../media/image159.png"/><Relationship Id="rId5" Type="http://schemas.openxmlformats.org/officeDocument/2006/relationships/image" Target="../media/image1620.png"/><Relationship Id="rId10" Type="http://schemas.openxmlformats.org/officeDocument/2006/relationships/image" Target="../media/image158.png"/><Relationship Id="rId4" Type="http://schemas.openxmlformats.org/officeDocument/2006/relationships/image" Target="../media/image1590.png"/><Relationship Id="rId9" Type="http://schemas.openxmlformats.org/officeDocument/2006/relationships/image" Target="../media/image15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4.png"/></Relationships>
</file>

<file path=ppt/slides/_rels/slide5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35.png"/><Relationship Id="rId7" Type="http://schemas.openxmlformats.org/officeDocument/2006/relationships/image" Target="../media/image173.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79.png"/><Relationship Id="rId4" Type="http://schemas.openxmlformats.org/officeDocument/2006/relationships/image" Target="../media/image178.jpeg"/></Relationships>
</file>

<file path=ppt/slides/_rels/slide61.xml.rels><?xml version="1.0" encoding="UTF-8" standalone="yes"?>
<Relationships xmlns="http://schemas.openxmlformats.org/package/2006/relationships"><Relationship Id="rId8" Type="http://schemas.openxmlformats.org/officeDocument/2006/relationships/image" Target="../media/image182.emf"/><Relationship Id="rId3" Type="http://schemas.openxmlformats.org/officeDocument/2006/relationships/image" Target="../media/image180.png"/><Relationship Id="rId7" Type="http://schemas.openxmlformats.org/officeDocument/2006/relationships/oleObject" Target="../embeddings/oleObject1.bin"/><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81.tmp"/><Relationship Id="rId5" Type="http://schemas.openxmlformats.org/officeDocument/2006/relationships/image" Target="../media/image510.png"/><Relationship Id="rId4" Type="http://schemas.openxmlformats.org/officeDocument/2006/relationships/image" Target="../media/image500.png"/></Relationships>
</file>

<file path=ppt/slides/_rels/slide62.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6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64.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hyperlink" Target="https://buqeye.github.io/"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266569" y="1958595"/>
            <a:ext cx="11658861" cy="1023425"/>
          </a:xfrm>
          <a:prstGeom prst="rect">
            <a:avLst/>
          </a:prstGeom>
          <a:noFill/>
          <a:ln w="9525">
            <a:noFill/>
            <a:miter lim="800000"/>
            <a:headEnd/>
            <a:tailEnd/>
          </a:ln>
          <a:effectLst>
            <a:prstShdw prst="shdw17" dist="17961" dir="2700000">
              <a:schemeClr val="accent1">
                <a:gamma/>
                <a:shade val="60000"/>
                <a:invGamma/>
              </a:schemeClr>
            </a:prstShdw>
          </a:effectLst>
        </p:spPr>
        <p:txBody>
          <a:bodyPr>
            <a:noAutofit/>
          </a:bodyPr>
          <a:lstStyle/>
          <a:p>
            <a:pPr algn="ctr"/>
            <a:r>
              <a:rPr lang="en" altLang="zh-CN" sz="4000" b="1" dirty="0">
                <a:solidFill>
                  <a:srgbClr val="C00000"/>
                </a:solidFill>
                <a:latin typeface="Microsoft YaHei" panose="020B0503020204020204" pitchFamily="34" charset="-122"/>
                <a:ea typeface="Microsoft YaHei" panose="020B0503020204020204" pitchFamily="34" charset="-122"/>
              </a:rPr>
              <a:t>Hadron-hadron interactions in covariant baryon chiral perturbation theory</a:t>
            </a:r>
            <a:endParaRPr lang="en-US" altLang="zh-CN" sz="4000" b="1" dirty="0">
              <a:solidFill>
                <a:srgbClr val="C00000"/>
              </a:solidFill>
              <a:latin typeface="Microsoft YaHei" panose="020B0503020204020204" pitchFamily="34" charset="-122"/>
              <a:ea typeface="Microsoft YaHei" panose="020B0503020204020204" pitchFamily="34" charset="-122"/>
            </a:endParaRPr>
          </a:p>
        </p:txBody>
      </p:sp>
      <p:sp>
        <p:nvSpPr>
          <p:cNvPr id="6" name="矩形 5"/>
          <p:cNvSpPr/>
          <p:nvPr/>
        </p:nvSpPr>
        <p:spPr>
          <a:xfrm>
            <a:off x="2371727" y="4826210"/>
            <a:ext cx="7448546" cy="34289"/>
          </a:xfrm>
          <a:prstGeom prst="rect">
            <a:avLst/>
          </a:prstGeom>
          <a:solidFill>
            <a:srgbClr val="000064"/>
          </a:solidFill>
          <a:ln w="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50" dirty="0">
              <a:solidFill>
                <a:srgbClr val="FFFF00"/>
              </a:solidFill>
              <a:ea typeface="微软雅黑" pitchFamily="34" charset="-122"/>
            </a:endParaRPr>
          </a:p>
        </p:txBody>
      </p:sp>
      <p:sp>
        <p:nvSpPr>
          <p:cNvPr id="8" name="文本框 1"/>
          <p:cNvSpPr txBox="1"/>
          <p:nvPr/>
        </p:nvSpPr>
        <p:spPr>
          <a:xfrm>
            <a:off x="1433766" y="3788365"/>
            <a:ext cx="9140078" cy="579839"/>
          </a:xfrm>
          <a:prstGeom prst="rect">
            <a:avLst/>
          </a:prstGeom>
          <a:noFill/>
        </p:spPr>
        <p:txBody>
          <a:bodyPr wrap="square" rtlCol="0">
            <a:spAutoFit/>
          </a:bodyPr>
          <a:lstStyle/>
          <a:p>
            <a:pPr algn="ctr">
              <a:lnSpc>
                <a:spcPct val="130000"/>
              </a:lnSpc>
            </a:pPr>
            <a:r>
              <a:rPr lang="en-US" altLang="zh-CN" sz="2700" b="1" dirty="0">
                <a:latin typeface="微软雅黑" panose="020B0503020204020204" pitchFamily="34" charset="-122"/>
                <a:ea typeface="微软雅黑" panose="020B0503020204020204" pitchFamily="34" charset="-122"/>
              </a:rPr>
              <a:t>Li-Sheng</a:t>
            </a:r>
            <a:r>
              <a:rPr lang="zh-CN" altLang="en-US" sz="2700" b="1" dirty="0">
                <a:latin typeface="微软雅黑" panose="020B0503020204020204" pitchFamily="34" charset="-122"/>
                <a:ea typeface="微软雅黑" panose="020B0503020204020204" pitchFamily="34" charset="-122"/>
              </a:rPr>
              <a:t> </a:t>
            </a:r>
            <a:r>
              <a:rPr lang="en-US" altLang="zh-CN" sz="2700" b="1" dirty="0" err="1">
                <a:latin typeface="微软雅黑" panose="020B0503020204020204" pitchFamily="34" charset="-122"/>
                <a:ea typeface="微软雅黑" panose="020B0503020204020204" pitchFamily="34" charset="-122"/>
              </a:rPr>
              <a:t>Geng</a:t>
            </a:r>
            <a:r>
              <a:rPr lang="zh-CN" altLang="en-US" sz="2700" b="1" dirty="0">
                <a:latin typeface="微软雅黑" panose="020B0503020204020204" pitchFamily="34" charset="-122"/>
                <a:ea typeface="微软雅黑" panose="020B0503020204020204" pitchFamily="34" charset="-122"/>
              </a:rPr>
              <a:t>（耿立升）</a:t>
            </a:r>
            <a:r>
              <a:rPr lang="en-US" altLang="zh-CN" sz="2700" b="1" dirty="0">
                <a:latin typeface="微软雅黑" panose="020B0503020204020204" pitchFamily="34" charset="-122"/>
                <a:ea typeface="微软雅黑" panose="020B0503020204020204" pitchFamily="34" charset="-122"/>
              </a:rPr>
              <a:t>@</a:t>
            </a:r>
            <a:r>
              <a:rPr lang="zh-CN" altLang="en-US" sz="2700" b="1" dirty="0">
                <a:latin typeface="微软雅黑" panose="020B0503020204020204" pitchFamily="34" charset="-122"/>
                <a:ea typeface="微软雅黑" panose="020B0503020204020204" pitchFamily="34" charset="-122"/>
              </a:rPr>
              <a:t> </a:t>
            </a:r>
            <a:r>
              <a:rPr lang="en-US" altLang="zh-CN" sz="2700" b="1" dirty="0" err="1">
                <a:latin typeface="微软雅黑" panose="020B0503020204020204" pitchFamily="34" charset="-122"/>
                <a:ea typeface="微软雅黑" panose="020B0503020204020204" pitchFamily="34" charset="-122"/>
              </a:rPr>
              <a:t>Beihang</a:t>
            </a:r>
            <a:r>
              <a:rPr lang="zh-CN" altLang="en-US" sz="2700" b="1" dirty="0">
                <a:latin typeface="微软雅黑" panose="020B0503020204020204" pitchFamily="34" charset="-122"/>
                <a:ea typeface="微软雅黑" panose="020B0503020204020204" pitchFamily="34" charset="-122"/>
              </a:rPr>
              <a:t> </a:t>
            </a:r>
            <a:r>
              <a:rPr lang="en-US" altLang="zh-CN" sz="2700" b="1" dirty="0">
                <a:latin typeface="微软雅黑" panose="020B0503020204020204" pitchFamily="34" charset="-122"/>
                <a:ea typeface="微软雅黑" panose="020B0503020204020204" pitchFamily="34" charset="-122"/>
              </a:rPr>
              <a:t>U.</a:t>
            </a:r>
          </a:p>
        </p:txBody>
      </p:sp>
      <p:pic>
        <p:nvPicPr>
          <p:cNvPr id="11" name="图片 10" descr="C:\Users\len\Desktop\7-140129231040534.png">
            <a:extLst>
              <a:ext uri="{FF2B5EF4-FFF2-40B4-BE49-F238E27FC236}">
                <a16:creationId xmlns:a16="http://schemas.microsoft.com/office/drawing/2014/main" id="{AB973AB6-881E-EF4F-847F-0A55980F6C05}"/>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371632" y="326136"/>
            <a:ext cx="5005056" cy="1101764"/>
          </a:xfrm>
          <a:prstGeom prst="rect">
            <a:avLst/>
          </a:prstGeom>
          <a:no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12" name="Picture 6" descr="C:\Users\lenovo\Desktop\030.jpg">
            <a:extLst>
              <a:ext uri="{FF2B5EF4-FFF2-40B4-BE49-F238E27FC236}">
                <a16:creationId xmlns:a16="http://schemas.microsoft.com/office/drawing/2014/main" id="{136E22E4-2FAB-2342-B104-AF090CE5C8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10600" y="297543"/>
            <a:ext cx="3051884" cy="1115410"/>
          </a:xfrm>
          <a:prstGeom prst="rect">
            <a:avLst/>
          </a:prstGeom>
          <a:ln w="349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DEB47524-3C96-4142-B5BC-81EDD20980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470" b="6028"/>
          <a:stretch/>
        </p:blipFill>
        <p:spPr>
          <a:xfrm>
            <a:off x="6003805" y="297543"/>
            <a:ext cx="2695065" cy="1094386"/>
          </a:xfrm>
          <a:prstGeom prst="rect">
            <a:avLst/>
          </a:prstGeom>
          <a:ln w="349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灯片编号占位符 4">
            <a:extLst>
              <a:ext uri="{FF2B5EF4-FFF2-40B4-BE49-F238E27FC236}">
                <a16:creationId xmlns:a16="http://schemas.microsoft.com/office/drawing/2014/main" id="{800B1D40-6EDF-4924-B121-D08F54433885}"/>
              </a:ext>
            </a:extLst>
          </p:cNvPr>
          <p:cNvSpPr>
            <a:spLocks noGrp="1"/>
          </p:cNvSpPr>
          <p:nvPr>
            <p:ph type="sldNum" sz="quarter" idx="12"/>
          </p:nvPr>
        </p:nvSpPr>
        <p:spPr/>
        <p:txBody>
          <a:bodyPr/>
          <a:lstStyle/>
          <a:p>
            <a:pPr>
              <a:defRPr/>
            </a:pPr>
            <a:fld id="{EFB52FF3-46D7-418A-B6FB-9F5E23702DBE}" type="slidenum">
              <a:rPr lang="zh-CN" altLang="en-US" smtClean="0"/>
              <a:pPr>
                <a:defRPr/>
              </a:pPr>
              <a:t>1</a:t>
            </a:fld>
            <a:endParaRPr lang="zh-CN" altLang="en-US" dirty="0"/>
          </a:p>
        </p:txBody>
      </p:sp>
      <p:sp>
        <p:nvSpPr>
          <p:cNvPr id="3" name="文本框 2">
            <a:extLst>
              <a:ext uri="{FF2B5EF4-FFF2-40B4-BE49-F238E27FC236}">
                <a16:creationId xmlns:a16="http://schemas.microsoft.com/office/drawing/2014/main" id="{6C8E2B22-69A3-F9CF-5EDD-115E1D35897D}"/>
              </a:ext>
            </a:extLst>
          </p:cNvPr>
          <p:cNvSpPr txBox="1"/>
          <p:nvPr/>
        </p:nvSpPr>
        <p:spPr>
          <a:xfrm>
            <a:off x="266569" y="5540889"/>
            <a:ext cx="11494770" cy="584775"/>
          </a:xfrm>
          <a:prstGeom prst="rect">
            <a:avLst/>
          </a:prstGeom>
          <a:noFill/>
        </p:spPr>
        <p:txBody>
          <a:bodyPr wrap="square">
            <a:spAutoFit/>
          </a:bodyPr>
          <a:lstStyle/>
          <a:p>
            <a:pPr algn="ctr"/>
            <a:r>
              <a:rPr lang="zh-CN" altLang="en-US" sz="3200" b="1" i="0" u="none" strike="noStrike" dirty="0">
                <a:effectLst/>
                <a:latin typeface="Microsoft YaHei" panose="020B0503020204020204" pitchFamily="34" charset="-122"/>
                <a:ea typeface="Microsoft YaHei" panose="020B0503020204020204" pitchFamily="34" charset="-122"/>
              </a:rPr>
              <a:t>第二届“无中微子双贝塔衰变及相关物理研讨会” </a:t>
            </a:r>
            <a:r>
              <a:rPr lang="zh-CN" altLang="en-US" sz="3200" b="1" i="1" u="none" strike="noStrike" dirty="0">
                <a:effectLst/>
                <a:latin typeface="Microsoft YaHei" panose="020B0503020204020204" pitchFamily="34" charset="-122"/>
                <a:ea typeface="Microsoft YaHei" panose="020B0503020204020204" pitchFamily="34" charset="-122"/>
              </a:rPr>
              <a:t>、珠海</a:t>
            </a:r>
            <a:endParaRPr lang="zh-CN" altLang="en-US" sz="3200" b="1" i="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54982977"/>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0AD649E4-858D-4F55-BA8C-70D3A691DDEE}"/>
              </a:ext>
            </a:extLst>
          </p:cNvPr>
          <p:cNvGrpSpPr/>
          <p:nvPr/>
        </p:nvGrpSpPr>
        <p:grpSpPr>
          <a:xfrm>
            <a:off x="349722" y="1247336"/>
            <a:ext cx="7803063" cy="4568176"/>
            <a:chOff x="515820" y="1776651"/>
            <a:chExt cx="7803063" cy="4568176"/>
          </a:xfrm>
        </p:grpSpPr>
        <p:sp>
          <p:nvSpPr>
            <p:cNvPr id="4" name="矩形: 圆角 3">
              <a:extLst>
                <a:ext uri="{FF2B5EF4-FFF2-40B4-BE49-F238E27FC236}">
                  <a16:creationId xmlns:a16="http://schemas.microsoft.com/office/drawing/2014/main" id="{8C59290D-774E-49D1-AF33-668148D528BC}"/>
                </a:ext>
              </a:extLst>
            </p:cNvPr>
            <p:cNvSpPr/>
            <p:nvPr/>
          </p:nvSpPr>
          <p:spPr>
            <a:xfrm>
              <a:off x="515820" y="1776651"/>
              <a:ext cx="7803063" cy="456817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C5EBFCFB-5C5E-6C40-954B-09D2A3F44927}"/>
                </a:ext>
              </a:extLst>
            </p:cNvPr>
            <p:cNvPicPr>
              <a:picLocks noChangeAspect="1"/>
            </p:cNvPicPr>
            <p:nvPr/>
          </p:nvPicPr>
          <p:blipFill>
            <a:blip r:embed="rId3"/>
            <a:stretch>
              <a:fillRect/>
            </a:stretch>
          </p:blipFill>
          <p:spPr>
            <a:xfrm>
              <a:off x="1469550" y="1868009"/>
              <a:ext cx="6030006" cy="4385460"/>
            </a:xfrm>
            <a:prstGeom prst="rect">
              <a:avLst/>
            </a:prstGeom>
          </p:spPr>
        </p:pic>
      </p:grpSp>
      <p:sp>
        <p:nvSpPr>
          <p:cNvPr id="25" name="文本框 24">
            <a:extLst>
              <a:ext uri="{FF2B5EF4-FFF2-40B4-BE49-F238E27FC236}">
                <a16:creationId xmlns:a16="http://schemas.microsoft.com/office/drawing/2014/main" id="{81739D45-789D-AD4D-A183-4936FCCAE421}"/>
              </a:ext>
            </a:extLst>
          </p:cNvPr>
          <p:cNvSpPr txBox="1"/>
          <p:nvPr/>
        </p:nvSpPr>
        <p:spPr>
          <a:xfrm>
            <a:off x="-246061" y="156060"/>
            <a:ext cx="12744836" cy="523220"/>
          </a:xfrm>
          <a:prstGeom prst="rect">
            <a:avLst/>
          </a:prstGeom>
          <a:noFill/>
        </p:spPr>
        <p:txBody>
          <a:bodyPr wrap="none" rtlCol="0">
            <a:spAutoFit/>
          </a:bodyPr>
          <a:lstStyle/>
          <a:p>
            <a:pPr algn="ctr">
              <a:defRPr/>
            </a:pPr>
            <a:r>
              <a:rPr kumimoji="1" lang="en-US" altLang="zh-CN" sz="2800" b="1" dirty="0">
                <a:solidFill>
                  <a:prstClr val="black"/>
                </a:solidFill>
                <a:latin typeface="Microsoft YaHei" panose="020B0503020204020204" pitchFamily="34" charset="-122"/>
                <a:ea typeface="Microsoft YaHei" panose="020B0503020204020204" pitchFamily="34" charset="-122"/>
              </a:rPr>
              <a:t>NN—most</a:t>
            </a:r>
            <a:r>
              <a:rPr kumimoji="1" lang="zh-CN" altLang="en-US" sz="2800" b="1" dirty="0">
                <a:solidFill>
                  <a:prstClr val="black"/>
                </a:solidFill>
                <a:latin typeface="Microsoft YaHei" panose="020B0503020204020204" pitchFamily="34" charset="-122"/>
                <a:ea typeface="Microsoft YaHei" panose="020B0503020204020204" pitchFamily="34" charset="-122"/>
              </a:rPr>
              <a:t> </a:t>
            </a:r>
            <a:r>
              <a:rPr kumimoji="1" lang="en-US" altLang="zh-CN" sz="2800" b="1" dirty="0">
                <a:solidFill>
                  <a:prstClr val="black"/>
                </a:solidFill>
                <a:latin typeface="Microsoft YaHei" panose="020B0503020204020204" pitchFamily="34" charset="-122"/>
                <a:ea typeface="Microsoft YaHei" panose="020B0503020204020204" pitchFamily="34" charset="-122"/>
              </a:rPr>
              <a:t>important</a:t>
            </a:r>
            <a:r>
              <a:rPr kumimoji="1" lang="zh-CN" altLang="en-US" sz="2800" b="1" dirty="0">
                <a:solidFill>
                  <a:prstClr val="black"/>
                </a:solidFill>
                <a:latin typeface="Microsoft YaHei" panose="020B0503020204020204" pitchFamily="34" charset="-122"/>
                <a:ea typeface="Microsoft YaHei" panose="020B0503020204020204" pitchFamily="34" charset="-122"/>
              </a:rPr>
              <a:t> </a:t>
            </a:r>
            <a:r>
              <a:rPr kumimoji="1" lang="en-US" altLang="zh-CN" sz="2800" b="1" dirty="0">
                <a:solidFill>
                  <a:prstClr val="black"/>
                </a:solidFill>
                <a:latin typeface="Microsoft YaHei" panose="020B0503020204020204" pitchFamily="34" charset="-122"/>
                <a:ea typeface="Microsoft YaHei" panose="020B0503020204020204" pitchFamily="34" charset="-122"/>
              </a:rPr>
              <a:t>input for microscopic understanding of nuclei</a:t>
            </a:r>
            <a:endParaRPr kumimoji="1" lang="zh-CN" altLang="en-US" sz="2800" b="1" dirty="0">
              <a:solidFill>
                <a:prstClr val="black"/>
              </a:solidFill>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FF2A5B6D-6D56-43D7-87D8-3EAF35B8B598}"/>
              </a:ext>
            </a:extLst>
          </p:cNvPr>
          <p:cNvSpPr txBox="1"/>
          <p:nvPr/>
        </p:nvSpPr>
        <p:spPr>
          <a:xfrm>
            <a:off x="349723" y="6017731"/>
            <a:ext cx="4180490" cy="707886"/>
          </a:xfrm>
          <a:prstGeom prst="rect">
            <a:avLst/>
          </a:prstGeom>
          <a:noFill/>
        </p:spPr>
        <p:txBody>
          <a:bodyPr wrap="square" rtlCol="0">
            <a:spAutoFit/>
          </a:bodyPr>
          <a:lstStyle/>
          <a:p>
            <a:pPr marL="342900" indent="-342900">
              <a:buFont typeface="Wingdings" panose="05000000000000000000" pitchFamily="2" charset="2"/>
              <a:buChar char="p"/>
            </a:pPr>
            <a:r>
              <a:rPr lang="en-US" altLang="zh-CN" sz="2000" b="1" dirty="0">
                <a:latin typeface="微软雅黑" panose="020B0503020204020204" pitchFamily="34" charset="-122"/>
                <a:ea typeface="微软雅黑" panose="020B0503020204020204" pitchFamily="34" charset="-122"/>
              </a:rPr>
              <a:t>Nuclear structure,</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reactions</a:t>
            </a:r>
          </a:p>
          <a:p>
            <a:pPr marL="342900" indent="-342900">
              <a:buFont typeface="Wingdings" panose="05000000000000000000" pitchFamily="2" charset="2"/>
              <a:buChar char="p"/>
            </a:pPr>
            <a:r>
              <a:rPr lang="en-US" altLang="zh-CN" sz="2000" b="1" dirty="0">
                <a:latin typeface="微软雅黑" panose="020B0503020204020204" pitchFamily="34" charset="-122"/>
                <a:ea typeface="微软雅黑" panose="020B0503020204020204" pitchFamily="34" charset="-122"/>
              </a:rPr>
              <a:t>Nuclear astrophysics</a:t>
            </a:r>
          </a:p>
        </p:txBody>
      </p:sp>
      <p:sp>
        <p:nvSpPr>
          <p:cNvPr id="10" name="矩形 9">
            <a:extLst>
              <a:ext uri="{FF2B5EF4-FFF2-40B4-BE49-F238E27FC236}">
                <a16:creationId xmlns:a16="http://schemas.microsoft.com/office/drawing/2014/main" id="{D6AF35CF-B535-4060-B9FC-FCF365F34F0D}"/>
              </a:ext>
            </a:extLst>
          </p:cNvPr>
          <p:cNvSpPr/>
          <p:nvPr/>
        </p:nvSpPr>
        <p:spPr>
          <a:xfrm>
            <a:off x="2536489" y="1894856"/>
            <a:ext cx="1714765"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Nuclear Chart</a:t>
            </a:r>
          </a:p>
        </p:txBody>
      </p:sp>
      <p:pic>
        <p:nvPicPr>
          <p:cNvPr id="1026" name="Picture 2" descr="See the source image">
            <a:extLst>
              <a:ext uri="{FF2B5EF4-FFF2-40B4-BE49-F238E27FC236}">
                <a16:creationId xmlns:a16="http://schemas.microsoft.com/office/drawing/2014/main" id="{6C89FF5C-0F23-436A-BE2F-C7ADD8A0E9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950" y="3102757"/>
            <a:ext cx="2841834" cy="14209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5999C7F6-7ABA-4038-A0A9-A15C824CB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950" y="4689062"/>
            <a:ext cx="2851108" cy="1552527"/>
          </a:xfrm>
          <a:prstGeom prst="rect">
            <a:avLst/>
          </a:prstGeom>
          <a:noFill/>
          <a:ln>
            <a:solidFill>
              <a:srgbClr val="0432FF"/>
            </a:solidFill>
          </a:ln>
          <a:extLst>
            <a:ext uri="{909E8E84-426E-40DD-AFC4-6F175D3DCCD1}">
              <a14:hiddenFill xmlns:a14="http://schemas.microsoft.com/office/drawing/2010/main">
                <a:solidFill>
                  <a:srgbClr val="FFFFFF"/>
                </a:solidFill>
              </a14:hiddenFill>
            </a:ext>
          </a:extLst>
        </p:spPr>
      </p:pic>
      <p:pic>
        <p:nvPicPr>
          <p:cNvPr id="2" name="Picture 2" descr="What is a neutron star?">
            <a:extLst>
              <a:ext uri="{FF2B5EF4-FFF2-40B4-BE49-F238E27FC236}">
                <a16:creationId xmlns:a16="http://schemas.microsoft.com/office/drawing/2014/main" id="{1F20B955-FD9D-4409-9E18-55C633297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2224" y="1054654"/>
            <a:ext cx="2841834" cy="188271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4F486FF2-0D9D-49EB-BED0-102E89E4321C}"/>
              </a:ext>
            </a:extLst>
          </p:cNvPr>
          <p:cNvSpPr/>
          <p:nvPr/>
        </p:nvSpPr>
        <p:spPr>
          <a:xfrm>
            <a:off x="4578146" y="6047617"/>
            <a:ext cx="3846871" cy="707886"/>
          </a:xfrm>
          <a:prstGeom prst="rect">
            <a:avLst/>
          </a:prstGeom>
        </p:spPr>
        <p:txBody>
          <a:bodyPr wrap="square">
            <a:spAutoFit/>
          </a:bodyPr>
          <a:lstStyle/>
          <a:p>
            <a:pPr marL="342900" indent="-342900">
              <a:buFont typeface="Wingdings" panose="05000000000000000000" pitchFamily="2" charset="2"/>
              <a:buChar char="p"/>
            </a:pPr>
            <a:r>
              <a:rPr lang="en-US" altLang="zh-CN" sz="2000" b="1" dirty="0">
                <a:solidFill>
                  <a:srgbClr val="C00000"/>
                </a:solidFill>
                <a:latin typeface="微软雅黑" panose="020B0503020204020204" pitchFamily="34" charset="-122"/>
                <a:ea typeface="微软雅黑" panose="020B0503020204020204" pitchFamily="34" charset="-122"/>
              </a:rPr>
              <a:t>Exotic </a:t>
            </a:r>
            <a:r>
              <a:rPr lang="en-US" altLang="zh-CN" sz="2000" b="1" dirty="0" err="1">
                <a:solidFill>
                  <a:srgbClr val="C00000"/>
                </a:solidFill>
                <a:latin typeface="微软雅黑" panose="020B0503020204020204" pitchFamily="34" charset="-122"/>
                <a:ea typeface="微软雅黑" panose="020B0503020204020204" pitchFamily="34" charset="-122"/>
              </a:rPr>
              <a:t>hadrons~deuteron</a:t>
            </a:r>
            <a:endParaRPr lang="en-US" altLang="zh-CN" sz="2000" b="1" dirty="0">
              <a:solidFill>
                <a:srgbClr val="C00000"/>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p"/>
            </a:pPr>
            <a:r>
              <a:rPr lang="en-US" altLang="zh-CN" sz="2000" b="1" dirty="0">
                <a:solidFill>
                  <a:srgbClr val="C00000"/>
                </a:solidFill>
                <a:latin typeface="微软雅黑" panose="020B0503020204020204" pitchFamily="34" charset="-122"/>
                <a:ea typeface="微软雅黑" panose="020B0503020204020204" pitchFamily="34" charset="-122"/>
              </a:rPr>
              <a:t>Searches for BSM physics</a:t>
            </a:r>
          </a:p>
        </p:txBody>
      </p:sp>
      <p:sp>
        <p:nvSpPr>
          <p:cNvPr id="8" name="灯片编号占位符 7">
            <a:extLst>
              <a:ext uri="{FF2B5EF4-FFF2-40B4-BE49-F238E27FC236}">
                <a16:creationId xmlns:a16="http://schemas.microsoft.com/office/drawing/2014/main" id="{D4495CD4-F19F-4E13-B670-80539B930FE5}"/>
              </a:ext>
            </a:extLst>
          </p:cNvPr>
          <p:cNvSpPr>
            <a:spLocks noGrp="1"/>
          </p:cNvSpPr>
          <p:nvPr>
            <p:ph type="sldNum" sz="quarter" idx="12"/>
          </p:nvPr>
        </p:nvSpPr>
        <p:spPr/>
        <p:txBody>
          <a:bodyPr/>
          <a:lstStyle/>
          <a:p>
            <a:pPr>
              <a:defRPr/>
            </a:pPr>
            <a:fld id="{C4FB67F1-DEA0-4505-A3D7-68170254FAEF}" type="slidenum">
              <a:rPr lang="zh-CN" altLang="en-US" smtClean="0"/>
              <a:pPr>
                <a:defRPr/>
              </a:pPr>
              <a:t>10</a:t>
            </a:fld>
            <a:endParaRPr lang="zh-CN" altLang="en-US"/>
          </a:p>
        </p:txBody>
      </p:sp>
    </p:spTree>
    <p:extLst>
      <p:ext uri="{BB962C8B-B14F-4D97-AF65-F5344CB8AC3E}">
        <p14:creationId xmlns:p14="http://schemas.microsoft.com/office/powerpoint/2010/main" val="406707216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文本框 212">
            <a:extLst>
              <a:ext uri="{FF2B5EF4-FFF2-40B4-BE49-F238E27FC236}">
                <a16:creationId xmlns:a16="http://schemas.microsoft.com/office/drawing/2014/main" id="{25DCDD45-D0FB-4345-B868-1E6FDE80D2EF}"/>
              </a:ext>
            </a:extLst>
          </p:cNvPr>
          <p:cNvSpPr txBox="1"/>
          <p:nvPr/>
        </p:nvSpPr>
        <p:spPr>
          <a:xfrm>
            <a:off x="84572" y="34862"/>
            <a:ext cx="11916360" cy="588623"/>
          </a:xfrm>
          <a:prstGeom prst="rect">
            <a:avLst/>
          </a:prstGeom>
          <a:noFill/>
        </p:spPr>
        <p:txBody>
          <a:bodyPr wrap="square">
            <a:spAutoFit/>
          </a:bodyPr>
          <a:lstStyle/>
          <a:p>
            <a:pPr marL="0" marR="0" lvl="0" indent="0" algn="ctr" defTabSz="1219088" rtl="0" eaLnBrk="1" fontAlgn="auto" latinLnBrk="0" hangingPunct="1">
              <a:lnSpc>
                <a:spcPct val="100000"/>
              </a:lnSpc>
              <a:spcBef>
                <a:spcPts val="0"/>
              </a:spcBef>
              <a:spcAft>
                <a:spcPts val="0"/>
              </a:spcAft>
              <a:buClrTx/>
              <a:buSzTx/>
              <a:buFontTx/>
              <a:buNone/>
              <a:tabLst/>
              <a:defRPr/>
            </a:pPr>
            <a:r>
              <a:rPr kumimoji="0" lang="zh-CN" altLang="en-US" sz="3225" b="1" i="0" u="none" strike="noStrike" kern="1200" cap="none" spc="0" normalizeH="0" baseline="0" noProof="0" dirty="0">
                <a:ln>
                  <a:noFill/>
                </a:ln>
                <a:solidFill>
                  <a:prstClr val="white"/>
                </a:solidFill>
                <a:effectLst/>
                <a:uLnTx/>
                <a:uFillTx/>
                <a:latin typeface="Microsoft YaHei" charset="-122"/>
                <a:ea typeface="Microsoft YaHei" charset="-122"/>
                <a:cs typeface="+mn-cs"/>
              </a:rPr>
              <a:t>核力发展简史</a:t>
            </a:r>
          </a:p>
        </p:txBody>
      </p:sp>
      <p:grpSp>
        <p:nvGrpSpPr>
          <p:cNvPr id="9" name="组合 8">
            <a:extLst>
              <a:ext uri="{FF2B5EF4-FFF2-40B4-BE49-F238E27FC236}">
                <a16:creationId xmlns:a16="http://schemas.microsoft.com/office/drawing/2014/main" id="{377C1787-23B2-47E0-A141-527F9E9DB471}"/>
              </a:ext>
            </a:extLst>
          </p:cNvPr>
          <p:cNvGrpSpPr/>
          <p:nvPr/>
        </p:nvGrpSpPr>
        <p:grpSpPr>
          <a:xfrm>
            <a:off x="105840" y="1114051"/>
            <a:ext cx="11952212" cy="5599933"/>
            <a:chOff x="105840" y="1038635"/>
            <a:chExt cx="11952212" cy="5599931"/>
          </a:xfrm>
        </p:grpSpPr>
        <p:grpSp>
          <p:nvGrpSpPr>
            <p:cNvPr id="8" name="组合 7">
              <a:extLst>
                <a:ext uri="{FF2B5EF4-FFF2-40B4-BE49-F238E27FC236}">
                  <a16:creationId xmlns:a16="http://schemas.microsoft.com/office/drawing/2014/main" id="{A5C03883-B534-4B85-BB51-A587EE392B1D}"/>
                </a:ext>
              </a:extLst>
            </p:cNvPr>
            <p:cNvGrpSpPr/>
            <p:nvPr/>
          </p:nvGrpSpPr>
          <p:grpSpPr>
            <a:xfrm>
              <a:off x="105840" y="1038635"/>
              <a:ext cx="11952212" cy="5599931"/>
              <a:chOff x="105840" y="1038635"/>
              <a:chExt cx="11952212" cy="5599931"/>
            </a:xfrm>
          </p:grpSpPr>
          <p:grpSp>
            <p:nvGrpSpPr>
              <p:cNvPr id="7" name="组合 6">
                <a:extLst>
                  <a:ext uri="{FF2B5EF4-FFF2-40B4-BE49-F238E27FC236}">
                    <a16:creationId xmlns:a16="http://schemas.microsoft.com/office/drawing/2014/main" id="{6AFC2837-C8D2-46A6-8176-92EF8D5CF136}"/>
                  </a:ext>
                </a:extLst>
              </p:cNvPr>
              <p:cNvGrpSpPr/>
              <p:nvPr/>
            </p:nvGrpSpPr>
            <p:grpSpPr>
              <a:xfrm>
                <a:off x="105840" y="1038635"/>
                <a:ext cx="11952212" cy="5599931"/>
                <a:chOff x="105840" y="1038635"/>
                <a:chExt cx="11952212" cy="5599931"/>
              </a:xfrm>
            </p:grpSpPr>
            <p:grpSp>
              <p:nvGrpSpPr>
                <p:cNvPr id="6" name="组合 5">
                  <a:extLst>
                    <a:ext uri="{FF2B5EF4-FFF2-40B4-BE49-F238E27FC236}">
                      <a16:creationId xmlns:a16="http://schemas.microsoft.com/office/drawing/2014/main" id="{A8419FB3-4CC9-482C-9F9C-6C9ACBDBE3E6}"/>
                    </a:ext>
                  </a:extLst>
                </p:cNvPr>
                <p:cNvGrpSpPr/>
                <p:nvPr/>
              </p:nvGrpSpPr>
              <p:grpSpPr>
                <a:xfrm>
                  <a:off x="105840" y="1038635"/>
                  <a:ext cx="11952212" cy="5599931"/>
                  <a:chOff x="105840" y="1039038"/>
                  <a:chExt cx="11952212" cy="5599931"/>
                </a:xfrm>
              </p:grpSpPr>
              <p:grpSp>
                <p:nvGrpSpPr>
                  <p:cNvPr id="4" name="组合 3">
                    <a:extLst>
                      <a:ext uri="{FF2B5EF4-FFF2-40B4-BE49-F238E27FC236}">
                        <a16:creationId xmlns:a16="http://schemas.microsoft.com/office/drawing/2014/main" id="{3AE51130-EB1D-488E-AB05-42BAA60C2BC4}"/>
                      </a:ext>
                    </a:extLst>
                  </p:cNvPr>
                  <p:cNvGrpSpPr/>
                  <p:nvPr/>
                </p:nvGrpSpPr>
                <p:grpSpPr>
                  <a:xfrm>
                    <a:off x="105840" y="1068095"/>
                    <a:ext cx="11952212" cy="5570471"/>
                    <a:chOff x="105840" y="1042926"/>
                    <a:chExt cx="11952212" cy="5570471"/>
                  </a:xfrm>
                </p:grpSpPr>
                <p:grpSp>
                  <p:nvGrpSpPr>
                    <p:cNvPr id="3" name="组合 2">
                      <a:extLst>
                        <a:ext uri="{FF2B5EF4-FFF2-40B4-BE49-F238E27FC236}">
                          <a16:creationId xmlns:a16="http://schemas.microsoft.com/office/drawing/2014/main" id="{919ADC4C-C1ED-48EC-A8BC-B376F7AE8119}"/>
                        </a:ext>
                      </a:extLst>
                    </p:cNvPr>
                    <p:cNvGrpSpPr/>
                    <p:nvPr/>
                  </p:nvGrpSpPr>
                  <p:grpSpPr>
                    <a:xfrm>
                      <a:off x="105840" y="1042926"/>
                      <a:ext cx="11952212" cy="5164338"/>
                      <a:chOff x="105840" y="1495412"/>
                      <a:chExt cx="11952212" cy="5164338"/>
                    </a:xfrm>
                  </p:grpSpPr>
                  <p:grpSp>
                    <p:nvGrpSpPr>
                      <p:cNvPr id="211" name="组合 210">
                        <a:extLst>
                          <a:ext uri="{FF2B5EF4-FFF2-40B4-BE49-F238E27FC236}">
                            <a16:creationId xmlns:a16="http://schemas.microsoft.com/office/drawing/2014/main" id="{52C2D54E-65F1-46C3-B241-A629EB8FA2C5}"/>
                          </a:ext>
                        </a:extLst>
                      </p:cNvPr>
                      <p:cNvGrpSpPr/>
                      <p:nvPr/>
                    </p:nvGrpSpPr>
                    <p:grpSpPr>
                      <a:xfrm>
                        <a:off x="105840" y="1847499"/>
                        <a:ext cx="11952212" cy="4812251"/>
                        <a:chOff x="104480" y="1102781"/>
                        <a:chExt cx="11952212" cy="4812251"/>
                      </a:xfrm>
                    </p:grpSpPr>
                    <p:grpSp>
                      <p:nvGrpSpPr>
                        <p:cNvPr id="175" name="组合 174">
                          <a:extLst>
                            <a:ext uri="{FF2B5EF4-FFF2-40B4-BE49-F238E27FC236}">
                              <a16:creationId xmlns:a16="http://schemas.microsoft.com/office/drawing/2014/main" id="{E05B4262-944C-442C-B34A-443F643CB92C}"/>
                            </a:ext>
                          </a:extLst>
                        </p:cNvPr>
                        <p:cNvGrpSpPr/>
                        <p:nvPr/>
                      </p:nvGrpSpPr>
                      <p:grpSpPr>
                        <a:xfrm>
                          <a:off x="296436" y="1791500"/>
                          <a:ext cx="11673270" cy="3416093"/>
                          <a:chOff x="296436" y="1791500"/>
                          <a:chExt cx="11673270" cy="3416093"/>
                        </a:xfrm>
                      </p:grpSpPr>
                      <p:grpSp>
                        <p:nvGrpSpPr>
                          <p:cNvPr id="174" name="组合 173">
                            <a:extLst>
                              <a:ext uri="{FF2B5EF4-FFF2-40B4-BE49-F238E27FC236}">
                                <a16:creationId xmlns:a16="http://schemas.microsoft.com/office/drawing/2014/main" id="{DA4BB2F0-80AC-4183-9812-D257529266EB}"/>
                              </a:ext>
                            </a:extLst>
                          </p:cNvPr>
                          <p:cNvGrpSpPr/>
                          <p:nvPr/>
                        </p:nvGrpSpPr>
                        <p:grpSpPr>
                          <a:xfrm>
                            <a:off x="468958" y="2629943"/>
                            <a:ext cx="11160092" cy="1774994"/>
                            <a:chOff x="468958" y="2629943"/>
                            <a:chExt cx="11160092" cy="1774994"/>
                          </a:xfrm>
                        </p:grpSpPr>
                        <p:sp>
                          <p:nvSpPr>
                            <p:cNvPr id="11" name="文本框 10">
                              <a:extLst>
                                <a:ext uri="{FF2B5EF4-FFF2-40B4-BE49-F238E27FC236}">
                                  <a16:creationId xmlns:a16="http://schemas.microsoft.com/office/drawing/2014/main" id="{16D6991A-C80A-4DC9-8BD9-FC1397233CFD}"/>
                                </a:ext>
                              </a:extLst>
                            </p:cNvPr>
                            <p:cNvSpPr txBox="1"/>
                            <p:nvPr/>
                          </p:nvSpPr>
                          <p:spPr>
                            <a:xfrm>
                              <a:off x="2199158" y="2671139"/>
                              <a:ext cx="1168910" cy="400110"/>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思源黑体 CN Medium" panose="020B0600000000000000" pitchFamily="34" charset="-122"/>
                                  <a:cs typeface="Arial" panose="020B0604020202020204" pitchFamily="34" charset="0"/>
                                </a:rPr>
                                <a:t>Neutron</a:t>
                              </a:r>
                              <a:endParaRPr kumimoji="0" lang="zh-CN" altLang="en-US" sz="2000" b="1" i="0" u="none" strike="noStrike" kern="1200" cap="none" spc="0" normalizeH="0" baseline="0" noProof="0" dirty="0">
                                <a:ln>
                                  <a:noFill/>
                                </a:ln>
                                <a:solidFill>
                                  <a:srgbClr val="E3973A"/>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17" name="文本框 16">
                              <a:extLst>
                                <a:ext uri="{FF2B5EF4-FFF2-40B4-BE49-F238E27FC236}">
                                  <a16:creationId xmlns:a16="http://schemas.microsoft.com/office/drawing/2014/main" id="{5F031EE9-993A-42E8-827D-8AEEDFA2BA9C}"/>
                                </a:ext>
                              </a:extLst>
                            </p:cNvPr>
                            <p:cNvSpPr txBox="1"/>
                            <p:nvPr/>
                          </p:nvSpPr>
                          <p:spPr>
                            <a:xfrm>
                              <a:off x="468958" y="4004827"/>
                              <a:ext cx="1011815" cy="400110"/>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思源黑体 CN Medium" panose="020B0600000000000000" pitchFamily="34" charset="-122"/>
                                  <a:cs typeface="Arial" panose="020B0604020202020204" pitchFamily="34" charset="0"/>
                                </a:rPr>
                                <a:t>Proton</a:t>
                              </a:r>
                              <a:endParaRPr kumimoji="0" lang="zh-CN" altLang="en-US" sz="2000" b="1" i="0" u="none" strike="noStrike" kern="1200" cap="none" spc="0" normalizeH="0" baseline="0" noProof="0" dirty="0">
                                <a:ln>
                                  <a:noFill/>
                                </a:ln>
                                <a:solidFill>
                                  <a:srgbClr val="EFD437"/>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20" name="文本框 19">
                              <a:extLst>
                                <a:ext uri="{FF2B5EF4-FFF2-40B4-BE49-F238E27FC236}">
                                  <a16:creationId xmlns:a16="http://schemas.microsoft.com/office/drawing/2014/main" id="{CC41539F-F4F7-4333-BF7E-31B3A4800873}"/>
                                </a:ext>
                              </a:extLst>
                            </p:cNvPr>
                            <p:cNvSpPr txBox="1"/>
                            <p:nvPr/>
                          </p:nvSpPr>
                          <p:spPr>
                            <a:xfrm>
                              <a:off x="3595692" y="4002671"/>
                              <a:ext cx="1851789" cy="400110"/>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思源黑体 CN Medium" panose="020B0600000000000000" pitchFamily="34" charset="-122"/>
                                  <a:cs typeface="Arial" panose="020B0604020202020204" pitchFamily="34" charset="0"/>
                                </a:rPr>
                                <a:t>Meson theory</a:t>
                              </a:r>
                              <a:endParaRPr kumimoji="0" lang="zh-CN" altLang="en-US" sz="20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23" name="文本框 22">
                              <a:extLst>
                                <a:ext uri="{FF2B5EF4-FFF2-40B4-BE49-F238E27FC236}">
                                  <a16:creationId xmlns:a16="http://schemas.microsoft.com/office/drawing/2014/main" id="{0F28BBCD-B529-4EE2-84E3-2B1AF84C7B21}"/>
                                </a:ext>
                              </a:extLst>
                            </p:cNvPr>
                            <p:cNvSpPr txBox="1"/>
                            <p:nvPr/>
                          </p:nvSpPr>
                          <p:spPr>
                            <a:xfrm>
                              <a:off x="6986137" y="3998886"/>
                              <a:ext cx="1651414" cy="400110"/>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思源黑体 CN Medium" panose="020B0600000000000000" pitchFamily="34" charset="-122"/>
                                  <a:cs typeface="Arial" panose="020B0604020202020204" pitchFamily="34" charset="0"/>
                                </a:rPr>
                                <a:t>Lattice QCD</a:t>
                              </a:r>
                              <a:endParaRPr kumimoji="0" lang="zh-CN" altLang="en-US" sz="20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sp>
                          <p:nvSpPr>
                            <p:cNvPr id="150" name="文本框 149">
                              <a:extLst>
                                <a:ext uri="{FF2B5EF4-FFF2-40B4-BE49-F238E27FC236}">
                                  <a16:creationId xmlns:a16="http://schemas.microsoft.com/office/drawing/2014/main" id="{3C47FF19-3B89-4E6C-8226-353FB3736D44}"/>
                                </a:ext>
                              </a:extLst>
                            </p:cNvPr>
                            <p:cNvSpPr txBox="1"/>
                            <p:nvPr/>
                          </p:nvSpPr>
                          <p:spPr>
                            <a:xfrm>
                              <a:off x="10445713" y="3968330"/>
                              <a:ext cx="1183337" cy="400110"/>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思源黑体 CN Medium" panose="020B0600000000000000" pitchFamily="34" charset="-122"/>
                                  <a:cs typeface="Arial" panose="020B0604020202020204" pitchFamily="34" charset="0"/>
                                </a:rPr>
                                <a:t>rChEFT</a:t>
                              </a:r>
                              <a:r>
                                <a:rPr kumimoji="0" lang="zh-CN" altLang="en-US" sz="20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思源黑体 CN Medium" panose="020B0600000000000000" pitchFamily="34" charset="-122"/>
                                  <a:cs typeface="Arial" panose="020B0604020202020204" pitchFamily="34" charset="0"/>
                                </a:rPr>
                                <a:t> </a:t>
                              </a:r>
                            </a:p>
                          </p:txBody>
                        </p:sp>
                        <p:sp>
                          <p:nvSpPr>
                            <p:cNvPr id="163" name="文本框 162">
                              <a:extLst>
                                <a:ext uri="{FF2B5EF4-FFF2-40B4-BE49-F238E27FC236}">
                                  <a16:creationId xmlns:a16="http://schemas.microsoft.com/office/drawing/2014/main" id="{7DC63FF2-95D9-4DE1-8E07-0C4DCF6E0B97}"/>
                                </a:ext>
                              </a:extLst>
                            </p:cNvPr>
                            <p:cNvSpPr txBox="1"/>
                            <p:nvPr/>
                          </p:nvSpPr>
                          <p:spPr>
                            <a:xfrm>
                              <a:off x="8852284" y="2629943"/>
                              <a:ext cx="1013419" cy="400110"/>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err="1">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思源黑体 CN Medium" panose="020B0600000000000000" pitchFamily="34" charset="-122"/>
                                  <a:cs typeface="Arial" panose="020B0604020202020204" pitchFamily="34" charset="0"/>
                                </a:rPr>
                                <a:t>ChEFT</a:t>
                              </a:r>
                              <a:endParaRPr kumimoji="0" lang="zh-CN" altLang="en-US" sz="20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grpSp>
                      <p:grpSp>
                        <p:nvGrpSpPr>
                          <p:cNvPr id="173" name="组合 172">
                            <a:extLst>
                              <a:ext uri="{FF2B5EF4-FFF2-40B4-BE49-F238E27FC236}">
                                <a16:creationId xmlns:a16="http://schemas.microsoft.com/office/drawing/2014/main" id="{71A5107B-2AA8-4D30-804B-DE2FDE810918}"/>
                              </a:ext>
                            </a:extLst>
                          </p:cNvPr>
                          <p:cNvGrpSpPr/>
                          <p:nvPr/>
                        </p:nvGrpSpPr>
                        <p:grpSpPr>
                          <a:xfrm>
                            <a:off x="296436" y="1791500"/>
                            <a:ext cx="11673270" cy="3416093"/>
                            <a:chOff x="296436" y="1791500"/>
                            <a:chExt cx="11673270" cy="3416093"/>
                          </a:xfrm>
                        </p:grpSpPr>
                        <p:grpSp>
                          <p:nvGrpSpPr>
                            <p:cNvPr id="136" name="组合 135">
                              <a:extLst>
                                <a:ext uri="{FF2B5EF4-FFF2-40B4-BE49-F238E27FC236}">
                                  <a16:creationId xmlns:a16="http://schemas.microsoft.com/office/drawing/2014/main" id="{03B1E762-98A2-4E90-AA7F-132E07AAAAB1}"/>
                                </a:ext>
                              </a:extLst>
                            </p:cNvPr>
                            <p:cNvGrpSpPr/>
                            <p:nvPr/>
                          </p:nvGrpSpPr>
                          <p:grpSpPr>
                            <a:xfrm>
                              <a:off x="7712956" y="1800543"/>
                              <a:ext cx="146737" cy="1219171"/>
                              <a:chOff x="10433394" y="1705040"/>
                              <a:chExt cx="146737" cy="1219171"/>
                            </a:xfrm>
                          </p:grpSpPr>
                          <p:grpSp>
                            <p:nvGrpSpPr>
                              <p:cNvPr id="112" name="图形 4">
                                <a:extLst>
                                  <a:ext uri="{FF2B5EF4-FFF2-40B4-BE49-F238E27FC236}">
                                    <a16:creationId xmlns:a16="http://schemas.microsoft.com/office/drawing/2014/main" id="{AFC1411C-1EB0-47FE-8D3F-BE9DF1388DAE}"/>
                                  </a:ext>
                                </a:extLst>
                              </p:cNvPr>
                              <p:cNvGrpSpPr/>
                              <p:nvPr/>
                            </p:nvGrpSpPr>
                            <p:grpSpPr>
                              <a:xfrm>
                                <a:off x="10491152" y="1705040"/>
                                <a:ext cx="31220" cy="1116143"/>
                                <a:chOff x="10491152" y="1705040"/>
                                <a:chExt cx="31220" cy="1116143"/>
                              </a:xfrm>
                              <a:solidFill>
                                <a:srgbClr val="98C243"/>
                              </a:solidFill>
                            </p:grpSpPr>
                            <p:sp>
                              <p:nvSpPr>
                                <p:cNvPr id="113" name="任意多边形: 形状 112">
                                  <a:extLst>
                                    <a:ext uri="{FF2B5EF4-FFF2-40B4-BE49-F238E27FC236}">
                                      <a16:creationId xmlns:a16="http://schemas.microsoft.com/office/drawing/2014/main" id="{7235EEAA-993D-47A4-AD53-A1D677B1D6C0}"/>
                                    </a:ext>
                                  </a:extLst>
                                </p:cNvPr>
                                <p:cNvSpPr/>
                                <p:nvPr/>
                              </p:nvSpPr>
                              <p:spPr>
                                <a:xfrm>
                                  <a:off x="10491152" y="2760302"/>
                                  <a:ext cx="31220" cy="60880"/>
                                </a:xfrm>
                                <a:custGeom>
                                  <a:avLst/>
                                  <a:gdLst>
                                    <a:gd name="connsiteX0" fmla="*/ 15610 w 31220"/>
                                    <a:gd name="connsiteY0" fmla="*/ 60880 h 60880"/>
                                    <a:gd name="connsiteX1" fmla="*/ 0 w 31220"/>
                                    <a:gd name="connsiteY1" fmla="*/ 45270 h 60880"/>
                                    <a:gd name="connsiteX2" fmla="*/ 0 w 31220"/>
                                    <a:gd name="connsiteY2" fmla="*/ 15610 h 60880"/>
                                    <a:gd name="connsiteX3" fmla="*/ 15610 w 31220"/>
                                    <a:gd name="connsiteY3" fmla="*/ 0 h 60880"/>
                                    <a:gd name="connsiteX4" fmla="*/ 31221 w 31220"/>
                                    <a:gd name="connsiteY4" fmla="*/ 15610 h 60880"/>
                                    <a:gd name="connsiteX5" fmla="*/ 31221 w 31220"/>
                                    <a:gd name="connsiteY5" fmla="*/ 45270 h 60880"/>
                                    <a:gd name="connsiteX6" fmla="*/ 15610 w 31220"/>
                                    <a:gd name="connsiteY6" fmla="*/ 60880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60880"/>
                                      </a:moveTo>
                                      <a:cubicBezTo>
                                        <a:pt x="7805" y="60880"/>
                                        <a:pt x="0" y="54636"/>
                                        <a:pt x="0" y="45270"/>
                                      </a:cubicBezTo>
                                      <a:lnTo>
                                        <a:pt x="0" y="15610"/>
                                      </a:lnTo>
                                      <a:cubicBezTo>
                                        <a:pt x="0" y="7805"/>
                                        <a:pt x="6244" y="0"/>
                                        <a:pt x="15610" y="0"/>
                                      </a:cubicBezTo>
                                      <a:cubicBezTo>
                                        <a:pt x="24977" y="0"/>
                                        <a:pt x="31221" y="6244"/>
                                        <a:pt x="31221" y="15610"/>
                                      </a:cubicBezTo>
                                      <a:lnTo>
                                        <a:pt x="31221" y="45270"/>
                                      </a:lnTo>
                                      <a:cubicBezTo>
                                        <a:pt x="29660" y="53075"/>
                                        <a:pt x="23416" y="60880"/>
                                        <a:pt x="15610" y="60880"/>
                                      </a:cubicBezTo>
                                      <a:close/>
                                    </a:path>
                                  </a:pathLst>
                                </a:custGeom>
                                <a:solidFill>
                                  <a:srgbClr val="98C243"/>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4" name="任意多边形: 形状 113">
                                  <a:extLst>
                                    <a:ext uri="{FF2B5EF4-FFF2-40B4-BE49-F238E27FC236}">
                                      <a16:creationId xmlns:a16="http://schemas.microsoft.com/office/drawing/2014/main" id="{EE04E994-3BB2-4E01-8411-C233F897CCE9}"/>
                                    </a:ext>
                                  </a:extLst>
                                </p:cNvPr>
                                <p:cNvSpPr/>
                                <p:nvPr/>
                              </p:nvSpPr>
                              <p:spPr>
                                <a:xfrm>
                                  <a:off x="10491152" y="1795580"/>
                                  <a:ext cx="31220" cy="935062"/>
                                </a:xfrm>
                                <a:custGeom>
                                  <a:avLst/>
                                  <a:gdLst>
                                    <a:gd name="connsiteX0" fmla="*/ 15610 w 31220"/>
                                    <a:gd name="connsiteY0" fmla="*/ 935063 h 935062"/>
                                    <a:gd name="connsiteX1" fmla="*/ 0 w 31220"/>
                                    <a:gd name="connsiteY1" fmla="*/ 919452 h 935062"/>
                                    <a:gd name="connsiteX2" fmla="*/ 0 w 31220"/>
                                    <a:gd name="connsiteY2" fmla="*/ 858572 h 935062"/>
                                    <a:gd name="connsiteX3" fmla="*/ 15610 w 31220"/>
                                    <a:gd name="connsiteY3" fmla="*/ 842961 h 935062"/>
                                    <a:gd name="connsiteX4" fmla="*/ 31221 w 31220"/>
                                    <a:gd name="connsiteY4" fmla="*/ 858572 h 935062"/>
                                    <a:gd name="connsiteX5" fmla="*/ 31221 w 31220"/>
                                    <a:gd name="connsiteY5" fmla="*/ 919452 h 935062"/>
                                    <a:gd name="connsiteX6" fmla="*/ 15610 w 31220"/>
                                    <a:gd name="connsiteY6" fmla="*/ 935063 h 935062"/>
                                    <a:gd name="connsiteX7" fmla="*/ 15610 w 31220"/>
                                    <a:gd name="connsiteY7" fmla="*/ 813301 h 935062"/>
                                    <a:gd name="connsiteX8" fmla="*/ 0 w 31220"/>
                                    <a:gd name="connsiteY8" fmla="*/ 797691 h 935062"/>
                                    <a:gd name="connsiteX9" fmla="*/ 0 w 31220"/>
                                    <a:gd name="connsiteY9" fmla="*/ 736811 h 935062"/>
                                    <a:gd name="connsiteX10" fmla="*/ 15610 w 31220"/>
                                    <a:gd name="connsiteY10" fmla="*/ 721200 h 935062"/>
                                    <a:gd name="connsiteX11" fmla="*/ 31221 w 31220"/>
                                    <a:gd name="connsiteY11" fmla="*/ 736811 h 935062"/>
                                    <a:gd name="connsiteX12" fmla="*/ 31221 w 31220"/>
                                    <a:gd name="connsiteY12" fmla="*/ 797691 h 935062"/>
                                    <a:gd name="connsiteX13" fmla="*/ 15610 w 31220"/>
                                    <a:gd name="connsiteY13" fmla="*/ 813301 h 935062"/>
                                    <a:gd name="connsiteX14" fmla="*/ 15610 w 31220"/>
                                    <a:gd name="connsiteY14" fmla="*/ 693101 h 935062"/>
                                    <a:gd name="connsiteX15" fmla="*/ 0 w 31220"/>
                                    <a:gd name="connsiteY15" fmla="*/ 677491 h 935062"/>
                                    <a:gd name="connsiteX16" fmla="*/ 0 w 31220"/>
                                    <a:gd name="connsiteY16" fmla="*/ 616611 h 935062"/>
                                    <a:gd name="connsiteX17" fmla="*/ 15610 w 31220"/>
                                    <a:gd name="connsiteY17" fmla="*/ 601000 h 935062"/>
                                    <a:gd name="connsiteX18" fmla="*/ 31221 w 31220"/>
                                    <a:gd name="connsiteY18" fmla="*/ 616611 h 935062"/>
                                    <a:gd name="connsiteX19" fmla="*/ 31221 w 31220"/>
                                    <a:gd name="connsiteY19" fmla="*/ 677491 h 935062"/>
                                    <a:gd name="connsiteX20" fmla="*/ 15610 w 31220"/>
                                    <a:gd name="connsiteY20" fmla="*/ 693101 h 935062"/>
                                    <a:gd name="connsiteX21" fmla="*/ 15610 w 31220"/>
                                    <a:gd name="connsiteY21" fmla="*/ 572901 h 935062"/>
                                    <a:gd name="connsiteX22" fmla="*/ 0 w 31220"/>
                                    <a:gd name="connsiteY22" fmla="*/ 557291 h 935062"/>
                                    <a:gd name="connsiteX23" fmla="*/ 0 w 31220"/>
                                    <a:gd name="connsiteY23" fmla="*/ 496411 h 935062"/>
                                    <a:gd name="connsiteX24" fmla="*/ 15610 w 31220"/>
                                    <a:gd name="connsiteY24" fmla="*/ 480800 h 935062"/>
                                    <a:gd name="connsiteX25" fmla="*/ 31221 w 31220"/>
                                    <a:gd name="connsiteY25" fmla="*/ 496411 h 935062"/>
                                    <a:gd name="connsiteX26" fmla="*/ 31221 w 31220"/>
                                    <a:gd name="connsiteY26" fmla="*/ 557291 h 935062"/>
                                    <a:gd name="connsiteX27" fmla="*/ 15610 w 31220"/>
                                    <a:gd name="connsiteY27" fmla="*/ 572901 h 935062"/>
                                    <a:gd name="connsiteX28" fmla="*/ 15610 w 31220"/>
                                    <a:gd name="connsiteY28" fmla="*/ 452701 h 935062"/>
                                    <a:gd name="connsiteX29" fmla="*/ 0 w 31220"/>
                                    <a:gd name="connsiteY29" fmla="*/ 437091 h 935062"/>
                                    <a:gd name="connsiteX30" fmla="*/ 0 w 31220"/>
                                    <a:gd name="connsiteY30" fmla="*/ 377772 h 935062"/>
                                    <a:gd name="connsiteX31" fmla="*/ 15610 w 31220"/>
                                    <a:gd name="connsiteY31" fmla="*/ 362161 h 935062"/>
                                    <a:gd name="connsiteX32" fmla="*/ 31221 w 31220"/>
                                    <a:gd name="connsiteY32" fmla="*/ 377772 h 935062"/>
                                    <a:gd name="connsiteX33" fmla="*/ 31221 w 31220"/>
                                    <a:gd name="connsiteY33" fmla="*/ 438652 h 935062"/>
                                    <a:gd name="connsiteX34" fmla="*/ 15610 w 31220"/>
                                    <a:gd name="connsiteY34" fmla="*/ 452701 h 935062"/>
                                    <a:gd name="connsiteX35" fmla="*/ 15610 w 31220"/>
                                    <a:gd name="connsiteY35" fmla="*/ 332501 h 935062"/>
                                    <a:gd name="connsiteX36" fmla="*/ 0 w 31220"/>
                                    <a:gd name="connsiteY36" fmla="*/ 316891 h 935062"/>
                                    <a:gd name="connsiteX37" fmla="*/ 0 w 31220"/>
                                    <a:gd name="connsiteY37" fmla="*/ 256010 h 935062"/>
                                    <a:gd name="connsiteX38" fmla="*/ 15610 w 31220"/>
                                    <a:gd name="connsiteY38" fmla="*/ 240400 h 935062"/>
                                    <a:gd name="connsiteX39" fmla="*/ 31221 w 31220"/>
                                    <a:gd name="connsiteY39" fmla="*/ 256010 h 935062"/>
                                    <a:gd name="connsiteX40" fmla="*/ 31221 w 31220"/>
                                    <a:gd name="connsiteY40" fmla="*/ 316891 h 935062"/>
                                    <a:gd name="connsiteX41" fmla="*/ 15610 w 31220"/>
                                    <a:gd name="connsiteY41" fmla="*/ 332501 h 935062"/>
                                    <a:gd name="connsiteX42" fmla="*/ 15610 w 31220"/>
                                    <a:gd name="connsiteY42" fmla="*/ 212301 h 935062"/>
                                    <a:gd name="connsiteX43" fmla="*/ 0 w 31220"/>
                                    <a:gd name="connsiteY43" fmla="*/ 196691 h 935062"/>
                                    <a:gd name="connsiteX44" fmla="*/ 0 w 31220"/>
                                    <a:gd name="connsiteY44" fmla="*/ 135810 h 935062"/>
                                    <a:gd name="connsiteX45" fmla="*/ 15610 w 31220"/>
                                    <a:gd name="connsiteY45" fmla="*/ 120200 h 935062"/>
                                    <a:gd name="connsiteX46" fmla="*/ 31221 w 31220"/>
                                    <a:gd name="connsiteY46" fmla="*/ 135810 h 935062"/>
                                    <a:gd name="connsiteX47" fmla="*/ 31221 w 31220"/>
                                    <a:gd name="connsiteY47" fmla="*/ 196691 h 935062"/>
                                    <a:gd name="connsiteX48" fmla="*/ 15610 w 31220"/>
                                    <a:gd name="connsiteY48" fmla="*/ 212301 h 935062"/>
                                    <a:gd name="connsiteX49" fmla="*/ 15610 w 31220"/>
                                    <a:gd name="connsiteY49" fmla="*/ 92101 h 935062"/>
                                    <a:gd name="connsiteX50" fmla="*/ 0 w 31220"/>
                                    <a:gd name="connsiteY50" fmla="*/ 76491 h 935062"/>
                                    <a:gd name="connsiteX51" fmla="*/ 0 w 31220"/>
                                    <a:gd name="connsiteY51" fmla="*/ 15610 h 935062"/>
                                    <a:gd name="connsiteX52" fmla="*/ 15610 w 31220"/>
                                    <a:gd name="connsiteY52" fmla="*/ 0 h 935062"/>
                                    <a:gd name="connsiteX53" fmla="*/ 31221 w 31220"/>
                                    <a:gd name="connsiteY53" fmla="*/ 15610 h 935062"/>
                                    <a:gd name="connsiteX54" fmla="*/ 31221 w 31220"/>
                                    <a:gd name="connsiteY54" fmla="*/ 76491 h 935062"/>
                                    <a:gd name="connsiteX55" fmla="*/ 15610 w 31220"/>
                                    <a:gd name="connsiteY55" fmla="*/ 92101 h 93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220" h="935062">
                                      <a:moveTo>
                                        <a:pt x="15610" y="935063"/>
                                      </a:moveTo>
                                      <a:cubicBezTo>
                                        <a:pt x="7805" y="935063"/>
                                        <a:pt x="0" y="928819"/>
                                        <a:pt x="0" y="919452"/>
                                      </a:cubicBezTo>
                                      <a:lnTo>
                                        <a:pt x="0" y="858572"/>
                                      </a:lnTo>
                                      <a:cubicBezTo>
                                        <a:pt x="0" y="850767"/>
                                        <a:pt x="6244" y="842961"/>
                                        <a:pt x="15610" y="842961"/>
                                      </a:cubicBezTo>
                                      <a:cubicBezTo>
                                        <a:pt x="24977" y="842961"/>
                                        <a:pt x="31221" y="849205"/>
                                        <a:pt x="31221" y="858572"/>
                                      </a:cubicBezTo>
                                      <a:lnTo>
                                        <a:pt x="31221" y="919452"/>
                                      </a:lnTo>
                                      <a:cubicBezTo>
                                        <a:pt x="29660" y="927257"/>
                                        <a:pt x="23416" y="935063"/>
                                        <a:pt x="15610" y="935063"/>
                                      </a:cubicBezTo>
                                      <a:close/>
                                      <a:moveTo>
                                        <a:pt x="15610" y="813301"/>
                                      </a:moveTo>
                                      <a:cubicBezTo>
                                        <a:pt x="7805" y="813301"/>
                                        <a:pt x="0" y="807057"/>
                                        <a:pt x="0" y="797691"/>
                                      </a:cubicBezTo>
                                      <a:lnTo>
                                        <a:pt x="0" y="736811"/>
                                      </a:lnTo>
                                      <a:cubicBezTo>
                                        <a:pt x="0" y="729005"/>
                                        <a:pt x="6244" y="721200"/>
                                        <a:pt x="15610" y="721200"/>
                                      </a:cubicBezTo>
                                      <a:cubicBezTo>
                                        <a:pt x="24977" y="721200"/>
                                        <a:pt x="31221" y="727444"/>
                                        <a:pt x="31221" y="736811"/>
                                      </a:cubicBezTo>
                                      <a:lnTo>
                                        <a:pt x="31221" y="797691"/>
                                      </a:lnTo>
                                      <a:cubicBezTo>
                                        <a:pt x="29660" y="807057"/>
                                        <a:pt x="23416" y="813301"/>
                                        <a:pt x="15610" y="813301"/>
                                      </a:cubicBezTo>
                                      <a:close/>
                                      <a:moveTo>
                                        <a:pt x="15610" y="693101"/>
                                      </a:moveTo>
                                      <a:cubicBezTo>
                                        <a:pt x="7805" y="693101"/>
                                        <a:pt x="0" y="686857"/>
                                        <a:pt x="0" y="677491"/>
                                      </a:cubicBezTo>
                                      <a:lnTo>
                                        <a:pt x="0" y="616611"/>
                                      </a:lnTo>
                                      <a:cubicBezTo>
                                        <a:pt x="0" y="608805"/>
                                        <a:pt x="6244" y="601000"/>
                                        <a:pt x="15610" y="601000"/>
                                      </a:cubicBezTo>
                                      <a:cubicBezTo>
                                        <a:pt x="24977" y="601000"/>
                                        <a:pt x="31221" y="607244"/>
                                        <a:pt x="31221" y="616611"/>
                                      </a:cubicBezTo>
                                      <a:lnTo>
                                        <a:pt x="31221" y="677491"/>
                                      </a:lnTo>
                                      <a:cubicBezTo>
                                        <a:pt x="29660" y="686857"/>
                                        <a:pt x="23416" y="693101"/>
                                        <a:pt x="15610" y="693101"/>
                                      </a:cubicBezTo>
                                      <a:close/>
                                      <a:moveTo>
                                        <a:pt x="15610" y="572901"/>
                                      </a:moveTo>
                                      <a:cubicBezTo>
                                        <a:pt x="7805" y="572901"/>
                                        <a:pt x="0" y="566657"/>
                                        <a:pt x="0" y="557291"/>
                                      </a:cubicBezTo>
                                      <a:lnTo>
                                        <a:pt x="0" y="496411"/>
                                      </a:lnTo>
                                      <a:cubicBezTo>
                                        <a:pt x="0" y="488605"/>
                                        <a:pt x="6244" y="480800"/>
                                        <a:pt x="15610" y="480800"/>
                                      </a:cubicBezTo>
                                      <a:cubicBezTo>
                                        <a:pt x="24977" y="480800"/>
                                        <a:pt x="31221" y="487044"/>
                                        <a:pt x="31221" y="496411"/>
                                      </a:cubicBezTo>
                                      <a:lnTo>
                                        <a:pt x="31221" y="557291"/>
                                      </a:lnTo>
                                      <a:cubicBezTo>
                                        <a:pt x="29660" y="566657"/>
                                        <a:pt x="23416" y="572901"/>
                                        <a:pt x="15610" y="572901"/>
                                      </a:cubicBezTo>
                                      <a:close/>
                                      <a:moveTo>
                                        <a:pt x="15610" y="452701"/>
                                      </a:moveTo>
                                      <a:cubicBezTo>
                                        <a:pt x="7805" y="452701"/>
                                        <a:pt x="0" y="446457"/>
                                        <a:pt x="0" y="437091"/>
                                      </a:cubicBezTo>
                                      <a:lnTo>
                                        <a:pt x="0" y="377772"/>
                                      </a:lnTo>
                                      <a:cubicBezTo>
                                        <a:pt x="0" y="369966"/>
                                        <a:pt x="6244" y="362161"/>
                                        <a:pt x="15610" y="362161"/>
                                      </a:cubicBezTo>
                                      <a:cubicBezTo>
                                        <a:pt x="24977" y="362161"/>
                                        <a:pt x="31221" y="368405"/>
                                        <a:pt x="31221" y="377772"/>
                                      </a:cubicBezTo>
                                      <a:lnTo>
                                        <a:pt x="31221" y="438652"/>
                                      </a:lnTo>
                                      <a:cubicBezTo>
                                        <a:pt x="29660" y="446457"/>
                                        <a:pt x="23416" y="452701"/>
                                        <a:pt x="15610" y="452701"/>
                                      </a:cubicBezTo>
                                      <a:close/>
                                      <a:moveTo>
                                        <a:pt x="15610" y="332501"/>
                                      </a:moveTo>
                                      <a:cubicBezTo>
                                        <a:pt x="7805" y="332501"/>
                                        <a:pt x="0" y="326257"/>
                                        <a:pt x="0" y="316891"/>
                                      </a:cubicBezTo>
                                      <a:lnTo>
                                        <a:pt x="0" y="256010"/>
                                      </a:lnTo>
                                      <a:cubicBezTo>
                                        <a:pt x="0" y="248205"/>
                                        <a:pt x="6244" y="240400"/>
                                        <a:pt x="15610" y="240400"/>
                                      </a:cubicBezTo>
                                      <a:cubicBezTo>
                                        <a:pt x="24977" y="240400"/>
                                        <a:pt x="31221" y="246644"/>
                                        <a:pt x="31221" y="256010"/>
                                      </a:cubicBezTo>
                                      <a:lnTo>
                                        <a:pt x="31221" y="316891"/>
                                      </a:lnTo>
                                      <a:cubicBezTo>
                                        <a:pt x="29660" y="326257"/>
                                        <a:pt x="23416" y="332501"/>
                                        <a:pt x="15610" y="332501"/>
                                      </a:cubicBezTo>
                                      <a:close/>
                                      <a:moveTo>
                                        <a:pt x="15610" y="212301"/>
                                      </a:moveTo>
                                      <a:cubicBezTo>
                                        <a:pt x="7805" y="212301"/>
                                        <a:pt x="0" y="206057"/>
                                        <a:pt x="0" y="196691"/>
                                      </a:cubicBezTo>
                                      <a:lnTo>
                                        <a:pt x="0" y="135810"/>
                                      </a:lnTo>
                                      <a:cubicBezTo>
                                        <a:pt x="0" y="128005"/>
                                        <a:pt x="6244" y="120200"/>
                                        <a:pt x="15610" y="120200"/>
                                      </a:cubicBezTo>
                                      <a:cubicBezTo>
                                        <a:pt x="24977" y="120200"/>
                                        <a:pt x="31221" y="126444"/>
                                        <a:pt x="31221" y="135810"/>
                                      </a:cubicBezTo>
                                      <a:lnTo>
                                        <a:pt x="31221" y="196691"/>
                                      </a:lnTo>
                                      <a:cubicBezTo>
                                        <a:pt x="29660" y="204496"/>
                                        <a:pt x="23416" y="212301"/>
                                        <a:pt x="15610" y="212301"/>
                                      </a:cubicBezTo>
                                      <a:close/>
                                      <a:moveTo>
                                        <a:pt x="15610" y="92101"/>
                                      </a:moveTo>
                                      <a:cubicBezTo>
                                        <a:pt x="7805" y="92101"/>
                                        <a:pt x="0" y="85857"/>
                                        <a:pt x="0" y="76491"/>
                                      </a:cubicBezTo>
                                      <a:lnTo>
                                        <a:pt x="0" y="15610"/>
                                      </a:lnTo>
                                      <a:cubicBezTo>
                                        <a:pt x="0" y="7805"/>
                                        <a:pt x="6244" y="0"/>
                                        <a:pt x="15610" y="0"/>
                                      </a:cubicBezTo>
                                      <a:cubicBezTo>
                                        <a:pt x="24977" y="0"/>
                                        <a:pt x="31221" y="6244"/>
                                        <a:pt x="31221" y="15610"/>
                                      </a:cubicBezTo>
                                      <a:lnTo>
                                        <a:pt x="31221" y="76491"/>
                                      </a:lnTo>
                                      <a:cubicBezTo>
                                        <a:pt x="29660" y="84296"/>
                                        <a:pt x="23416" y="92101"/>
                                        <a:pt x="15610" y="92101"/>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5" name="任意多边形: 形状 114">
                                  <a:extLst>
                                    <a:ext uri="{FF2B5EF4-FFF2-40B4-BE49-F238E27FC236}">
                                      <a16:creationId xmlns:a16="http://schemas.microsoft.com/office/drawing/2014/main" id="{D0C2E1FF-A0DC-49A7-85C4-2C318BE0FD98}"/>
                                    </a:ext>
                                  </a:extLst>
                                </p:cNvPr>
                                <p:cNvSpPr/>
                                <p:nvPr/>
                              </p:nvSpPr>
                              <p:spPr>
                                <a:xfrm>
                                  <a:off x="10491152" y="1705040"/>
                                  <a:ext cx="31220" cy="60880"/>
                                </a:xfrm>
                                <a:custGeom>
                                  <a:avLst/>
                                  <a:gdLst>
                                    <a:gd name="connsiteX0" fmla="*/ 15610 w 31220"/>
                                    <a:gd name="connsiteY0" fmla="*/ 60881 h 60880"/>
                                    <a:gd name="connsiteX1" fmla="*/ 0 w 31220"/>
                                    <a:gd name="connsiteY1" fmla="*/ 45270 h 60880"/>
                                    <a:gd name="connsiteX2" fmla="*/ 0 w 31220"/>
                                    <a:gd name="connsiteY2" fmla="*/ 15610 h 60880"/>
                                    <a:gd name="connsiteX3" fmla="*/ 15610 w 31220"/>
                                    <a:gd name="connsiteY3" fmla="*/ 0 h 60880"/>
                                    <a:gd name="connsiteX4" fmla="*/ 31221 w 31220"/>
                                    <a:gd name="connsiteY4" fmla="*/ 15610 h 60880"/>
                                    <a:gd name="connsiteX5" fmla="*/ 31221 w 31220"/>
                                    <a:gd name="connsiteY5" fmla="*/ 46831 h 60880"/>
                                    <a:gd name="connsiteX6" fmla="*/ 15610 w 31220"/>
                                    <a:gd name="connsiteY6" fmla="*/ 60881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60881"/>
                                      </a:moveTo>
                                      <a:cubicBezTo>
                                        <a:pt x="7805" y="60881"/>
                                        <a:pt x="0" y="54636"/>
                                        <a:pt x="0" y="45270"/>
                                      </a:cubicBezTo>
                                      <a:lnTo>
                                        <a:pt x="0" y="15610"/>
                                      </a:lnTo>
                                      <a:cubicBezTo>
                                        <a:pt x="0" y="7805"/>
                                        <a:pt x="6244" y="0"/>
                                        <a:pt x="15610" y="0"/>
                                      </a:cubicBezTo>
                                      <a:cubicBezTo>
                                        <a:pt x="24977" y="0"/>
                                        <a:pt x="31221" y="6244"/>
                                        <a:pt x="31221" y="15610"/>
                                      </a:cubicBezTo>
                                      <a:lnTo>
                                        <a:pt x="31221" y="46831"/>
                                      </a:lnTo>
                                      <a:cubicBezTo>
                                        <a:pt x="29660" y="54636"/>
                                        <a:pt x="23416" y="60881"/>
                                        <a:pt x="15610" y="60881"/>
                                      </a:cubicBezTo>
                                      <a:close/>
                                    </a:path>
                                  </a:pathLst>
                                </a:custGeom>
                                <a:solidFill>
                                  <a:srgbClr val="98C243"/>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116" name="任意多边形: 形状 115">
                                <a:extLst>
                                  <a:ext uri="{FF2B5EF4-FFF2-40B4-BE49-F238E27FC236}">
                                    <a16:creationId xmlns:a16="http://schemas.microsoft.com/office/drawing/2014/main" id="{788BE382-3CE4-46A1-A21C-02A5150B5569}"/>
                                  </a:ext>
                                </a:extLst>
                              </p:cNvPr>
                              <p:cNvSpPr/>
                              <p:nvPr/>
                            </p:nvSpPr>
                            <p:spPr>
                              <a:xfrm>
                                <a:off x="10433394" y="2777474"/>
                                <a:ext cx="146737" cy="146737"/>
                              </a:xfrm>
                              <a:custGeom>
                                <a:avLst/>
                                <a:gdLst>
                                  <a:gd name="connsiteX0" fmla="*/ 146738 w 146737"/>
                                  <a:gd name="connsiteY0" fmla="*/ 73369 h 146737"/>
                                  <a:gd name="connsiteX1" fmla="*/ 73369 w 146737"/>
                                  <a:gd name="connsiteY1" fmla="*/ 146738 h 146737"/>
                                  <a:gd name="connsiteX2" fmla="*/ 0 w 146737"/>
                                  <a:gd name="connsiteY2" fmla="*/ 73369 h 146737"/>
                                  <a:gd name="connsiteX3" fmla="*/ 73369 w 146737"/>
                                  <a:gd name="connsiteY3" fmla="*/ 0 h 146737"/>
                                  <a:gd name="connsiteX4" fmla="*/ 146738 w 146737"/>
                                  <a:gd name="connsiteY4" fmla="*/ 73369 h 146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37" h="146737">
                                    <a:moveTo>
                                      <a:pt x="146738" y="73369"/>
                                    </a:moveTo>
                                    <a:cubicBezTo>
                                      <a:pt x="146738" y="113889"/>
                                      <a:pt x="113889" y="146738"/>
                                      <a:pt x="73369" y="146738"/>
                                    </a:cubicBezTo>
                                    <a:cubicBezTo>
                                      <a:pt x="32848" y="146738"/>
                                      <a:pt x="0" y="113889"/>
                                      <a:pt x="0" y="73369"/>
                                    </a:cubicBezTo>
                                    <a:cubicBezTo>
                                      <a:pt x="0" y="32848"/>
                                      <a:pt x="32848" y="0"/>
                                      <a:pt x="73369" y="0"/>
                                    </a:cubicBezTo>
                                    <a:cubicBezTo>
                                      <a:pt x="113889" y="0"/>
                                      <a:pt x="146738" y="32848"/>
                                      <a:pt x="146738" y="73369"/>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134" name="组合 133">
                              <a:extLst>
                                <a:ext uri="{FF2B5EF4-FFF2-40B4-BE49-F238E27FC236}">
                                  <a16:creationId xmlns:a16="http://schemas.microsoft.com/office/drawing/2014/main" id="{8A2467D3-01FD-4A53-A421-4B6B8575C3FB}"/>
                                </a:ext>
                              </a:extLst>
                            </p:cNvPr>
                            <p:cNvGrpSpPr/>
                            <p:nvPr/>
                          </p:nvGrpSpPr>
                          <p:grpSpPr>
                            <a:xfrm>
                              <a:off x="4388619" y="1791500"/>
                              <a:ext cx="146737" cy="1219171"/>
                              <a:chOff x="5982044" y="1705040"/>
                              <a:chExt cx="146737" cy="1219171"/>
                            </a:xfrm>
                          </p:grpSpPr>
                          <p:grpSp>
                            <p:nvGrpSpPr>
                              <p:cNvPr id="68" name="图形 5">
                                <a:extLst>
                                  <a:ext uri="{FF2B5EF4-FFF2-40B4-BE49-F238E27FC236}">
                                    <a16:creationId xmlns:a16="http://schemas.microsoft.com/office/drawing/2014/main" id="{FEFB8006-EC36-43D7-86EE-EC94BDDBD2D6}"/>
                                  </a:ext>
                                </a:extLst>
                              </p:cNvPr>
                              <p:cNvGrpSpPr/>
                              <p:nvPr/>
                            </p:nvGrpSpPr>
                            <p:grpSpPr>
                              <a:xfrm>
                                <a:off x="6039802" y="1705040"/>
                                <a:ext cx="31220" cy="1116142"/>
                                <a:chOff x="6039802" y="1705040"/>
                                <a:chExt cx="31220" cy="1116142"/>
                              </a:xfrm>
                              <a:solidFill>
                                <a:srgbClr val="E16E6F"/>
                              </a:solidFill>
                            </p:grpSpPr>
                            <p:sp>
                              <p:nvSpPr>
                                <p:cNvPr id="69" name="任意多边形: 形状 68">
                                  <a:extLst>
                                    <a:ext uri="{FF2B5EF4-FFF2-40B4-BE49-F238E27FC236}">
                                      <a16:creationId xmlns:a16="http://schemas.microsoft.com/office/drawing/2014/main" id="{1FBA5265-7A7D-4067-A774-E4A7AC079FFD}"/>
                                    </a:ext>
                                  </a:extLst>
                                </p:cNvPr>
                                <p:cNvSpPr/>
                                <p:nvPr/>
                              </p:nvSpPr>
                              <p:spPr>
                                <a:xfrm>
                                  <a:off x="6039802" y="2760302"/>
                                  <a:ext cx="31220" cy="60880"/>
                                </a:xfrm>
                                <a:custGeom>
                                  <a:avLst/>
                                  <a:gdLst>
                                    <a:gd name="connsiteX0" fmla="*/ 15610 w 31220"/>
                                    <a:gd name="connsiteY0" fmla="*/ 60880 h 60880"/>
                                    <a:gd name="connsiteX1" fmla="*/ 0 w 31220"/>
                                    <a:gd name="connsiteY1" fmla="*/ 45270 h 60880"/>
                                    <a:gd name="connsiteX2" fmla="*/ 0 w 31220"/>
                                    <a:gd name="connsiteY2" fmla="*/ 15610 h 60880"/>
                                    <a:gd name="connsiteX3" fmla="*/ 15610 w 31220"/>
                                    <a:gd name="connsiteY3" fmla="*/ 0 h 60880"/>
                                    <a:gd name="connsiteX4" fmla="*/ 31221 w 31220"/>
                                    <a:gd name="connsiteY4" fmla="*/ 15610 h 60880"/>
                                    <a:gd name="connsiteX5" fmla="*/ 31221 w 31220"/>
                                    <a:gd name="connsiteY5" fmla="*/ 45270 h 60880"/>
                                    <a:gd name="connsiteX6" fmla="*/ 15610 w 31220"/>
                                    <a:gd name="connsiteY6" fmla="*/ 60880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60880"/>
                                      </a:moveTo>
                                      <a:cubicBezTo>
                                        <a:pt x="7805" y="60880"/>
                                        <a:pt x="0" y="54636"/>
                                        <a:pt x="0" y="45270"/>
                                      </a:cubicBezTo>
                                      <a:lnTo>
                                        <a:pt x="0" y="15610"/>
                                      </a:lnTo>
                                      <a:cubicBezTo>
                                        <a:pt x="0" y="7805"/>
                                        <a:pt x="6244" y="0"/>
                                        <a:pt x="15610" y="0"/>
                                      </a:cubicBezTo>
                                      <a:cubicBezTo>
                                        <a:pt x="23416" y="0"/>
                                        <a:pt x="31221" y="6244"/>
                                        <a:pt x="31221" y="15610"/>
                                      </a:cubicBezTo>
                                      <a:lnTo>
                                        <a:pt x="31221" y="45270"/>
                                      </a:lnTo>
                                      <a:cubicBezTo>
                                        <a:pt x="31221" y="53075"/>
                                        <a:pt x="24977" y="60880"/>
                                        <a:pt x="15610" y="60880"/>
                                      </a:cubicBezTo>
                                      <a:close/>
                                    </a:path>
                                  </a:pathLst>
                                </a:custGeom>
                                <a:solidFill>
                                  <a:srgbClr val="E16E6F"/>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任意多边形: 形状 69">
                                  <a:extLst>
                                    <a:ext uri="{FF2B5EF4-FFF2-40B4-BE49-F238E27FC236}">
                                      <a16:creationId xmlns:a16="http://schemas.microsoft.com/office/drawing/2014/main" id="{3790E738-40E7-454E-9687-0FBA89BC7590}"/>
                                    </a:ext>
                                  </a:extLst>
                                </p:cNvPr>
                                <p:cNvSpPr/>
                                <p:nvPr/>
                              </p:nvSpPr>
                              <p:spPr>
                                <a:xfrm>
                                  <a:off x="6039802" y="1795580"/>
                                  <a:ext cx="31220" cy="935062"/>
                                </a:xfrm>
                                <a:custGeom>
                                  <a:avLst/>
                                  <a:gdLst>
                                    <a:gd name="connsiteX0" fmla="*/ 15610 w 31220"/>
                                    <a:gd name="connsiteY0" fmla="*/ 935063 h 935062"/>
                                    <a:gd name="connsiteX1" fmla="*/ 0 w 31220"/>
                                    <a:gd name="connsiteY1" fmla="*/ 919452 h 935062"/>
                                    <a:gd name="connsiteX2" fmla="*/ 0 w 31220"/>
                                    <a:gd name="connsiteY2" fmla="*/ 858572 h 935062"/>
                                    <a:gd name="connsiteX3" fmla="*/ 15610 w 31220"/>
                                    <a:gd name="connsiteY3" fmla="*/ 842961 h 935062"/>
                                    <a:gd name="connsiteX4" fmla="*/ 31221 w 31220"/>
                                    <a:gd name="connsiteY4" fmla="*/ 858572 h 935062"/>
                                    <a:gd name="connsiteX5" fmla="*/ 31221 w 31220"/>
                                    <a:gd name="connsiteY5" fmla="*/ 919452 h 935062"/>
                                    <a:gd name="connsiteX6" fmla="*/ 15610 w 31220"/>
                                    <a:gd name="connsiteY6" fmla="*/ 935063 h 935062"/>
                                    <a:gd name="connsiteX7" fmla="*/ 15610 w 31220"/>
                                    <a:gd name="connsiteY7" fmla="*/ 813301 h 935062"/>
                                    <a:gd name="connsiteX8" fmla="*/ 0 w 31220"/>
                                    <a:gd name="connsiteY8" fmla="*/ 797691 h 935062"/>
                                    <a:gd name="connsiteX9" fmla="*/ 0 w 31220"/>
                                    <a:gd name="connsiteY9" fmla="*/ 736811 h 935062"/>
                                    <a:gd name="connsiteX10" fmla="*/ 15610 w 31220"/>
                                    <a:gd name="connsiteY10" fmla="*/ 721200 h 935062"/>
                                    <a:gd name="connsiteX11" fmla="*/ 31221 w 31220"/>
                                    <a:gd name="connsiteY11" fmla="*/ 736811 h 935062"/>
                                    <a:gd name="connsiteX12" fmla="*/ 31221 w 31220"/>
                                    <a:gd name="connsiteY12" fmla="*/ 797691 h 935062"/>
                                    <a:gd name="connsiteX13" fmla="*/ 15610 w 31220"/>
                                    <a:gd name="connsiteY13" fmla="*/ 813301 h 935062"/>
                                    <a:gd name="connsiteX14" fmla="*/ 15610 w 31220"/>
                                    <a:gd name="connsiteY14" fmla="*/ 693101 h 935062"/>
                                    <a:gd name="connsiteX15" fmla="*/ 0 w 31220"/>
                                    <a:gd name="connsiteY15" fmla="*/ 677491 h 935062"/>
                                    <a:gd name="connsiteX16" fmla="*/ 0 w 31220"/>
                                    <a:gd name="connsiteY16" fmla="*/ 616611 h 935062"/>
                                    <a:gd name="connsiteX17" fmla="*/ 15610 w 31220"/>
                                    <a:gd name="connsiteY17" fmla="*/ 601000 h 935062"/>
                                    <a:gd name="connsiteX18" fmla="*/ 31221 w 31220"/>
                                    <a:gd name="connsiteY18" fmla="*/ 616611 h 935062"/>
                                    <a:gd name="connsiteX19" fmla="*/ 31221 w 31220"/>
                                    <a:gd name="connsiteY19" fmla="*/ 677491 h 935062"/>
                                    <a:gd name="connsiteX20" fmla="*/ 15610 w 31220"/>
                                    <a:gd name="connsiteY20" fmla="*/ 693101 h 935062"/>
                                    <a:gd name="connsiteX21" fmla="*/ 15610 w 31220"/>
                                    <a:gd name="connsiteY21" fmla="*/ 572901 h 935062"/>
                                    <a:gd name="connsiteX22" fmla="*/ 0 w 31220"/>
                                    <a:gd name="connsiteY22" fmla="*/ 557291 h 935062"/>
                                    <a:gd name="connsiteX23" fmla="*/ 0 w 31220"/>
                                    <a:gd name="connsiteY23" fmla="*/ 496411 h 935062"/>
                                    <a:gd name="connsiteX24" fmla="*/ 15610 w 31220"/>
                                    <a:gd name="connsiteY24" fmla="*/ 480800 h 935062"/>
                                    <a:gd name="connsiteX25" fmla="*/ 31221 w 31220"/>
                                    <a:gd name="connsiteY25" fmla="*/ 496411 h 935062"/>
                                    <a:gd name="connsiteX26" fmla="*/ 31221 w 31220"/>
                                    <a:gd name="connsiteY26" fmla="*/ 557291 h 935062"/>
                                    <a:gd name="connsiteX27" fmla="*/ 15610 w 31220"/>
                                    <a:gd name="connsiteY27" fmla="*/ 572901 h 935062"/>
                                    <a:gd name="connsiteX28" fmla="*/ 15610 w 31220"/>
                                    <a:gd name="connsiteY28" fmla="*/ 452701 h 935062"/>
                                    <a:gd name="connsiteX29" fmla="*/ 0 w 31220"/>
                                    <a:gd name="connsiteY29" fmla="*/ 437091 h 935062"/>
                                    <a:gd name="connsiteX30" fmla="*/ 0 w 31220"/>
                                    <a:gd name="connsiteY30" fmla="*/ 377772 h 935062"/>
                                    <a:gd name="connsiteX31" fmla="*/ 15610 w 31220"/>
                                    <a:gd name="connsiteY31" fmla="*/ 362161 h 935062"/>
                                    <a:gd name="connsiteX32" fmla="*/ 31221 w 31220"/>
                                    <a:gd name="connsiteY32" fmla="*/ 377772 h 935062"/>
                                    <a:gd name="connsiteX33" fmla="*/ 31221 w 31220"/>
                                    <a:gd name="connsiteY33" fmla="*/ 438652 h 935062"/>
                                    <a:gd name="connsiteX34" fmla="*/ 15610 w 31220"/>
                                    <a:gd name="connsiteY34" fmla="*/ 452701 h 935062"/>
                                    <a:gd name="connsiteX35" fmla="*/ 15610 w 31220"/>
                                    <a:gd name="connsiteY35" fmla="*/ 332501 h 935062"/>
                                    <a:gd name="connsiteX36" fmla="*/ 0 w 31220"/>
                                    <a:gd name="connsiteY36" fmla="*/ 316891 h 935062"/>
                                    <a:gd name="connsiteX37" fmla="*/ 0 w 31220"/>
                                    <a:gd name="connsiteY37" fmla="*/ 256010 h 935062"/>
                                    <a:gd name="connsiteX38" fmla="*/ 15610 w 31220"/>
                                    <a:gd name="connsiteY38" fmla="*/ 240400 h 935062"/>
                                    <a:gd name="connsiteX39" fmla="*/ 31221 w 31220"/>
                                    <a:gd name="connsiteY39" fmla="*/ 256010 h 935062"/>
                                    <a:gd name="connsiteX40" fmla="*/ 31221 w 31220"/>
                                    <a:gd name="connsiteY40" fmla="*/ 316891 h 935062"/>
                                    <a:gd name="connsiteX41" fmla="*/ 15610 w 31220"/>
                                    <a:gd name="connsiteY41" fmla="*/ 332501 h 935062"/>
                                    <a:gd name="connsiteX42" fmla="*/ 15610 w 31220"/>
                                    <a:gd name="connsiteY42" fmla="*/ 212301 h 935062"/>
                                    <a:gd name="connsiteX43" fmla="*/ 0 w 31220"/>
                                    <a:gd name="connsiteY43" fmla="*/ 196691 h 935062"/>
                                    <a:gd name="connsiteX44" fmla="*/ 0 w 31220"/>
                                    <a:gd name="connsiteY44" fmla="*/ 135810 h 935062"/>
                                    <a:gd name="connsiteX45" fmla="*/ 15610 w 31220"/>
                                    <a:gd name="connsiteY45" fmla="*/ 120200 h 935062"/>
                                    <a:gd name="connsiteX46" fmla="*/ 31221 w 31220"/>
                                    <a:gd name="connsiteY46" fmla="*/ 135810 h 935062"/>
                                    <a:gd name="connsiteX47" fmla="*/ 31221 w 31220"/>
                                    <a:gd name="connsiteY47" fmla="*/ 196691 h 935062"/>
                                    <a:gd name="connsiteX48" fmla="*/ 15610 w 31220"/>
                                    <a:gd name="connsiteY48" fmla="*/ 212301 h 935062"/>
                                    <a:gd name="connsiteX49" fmla="*/ 15610 w 31220"/>
                                    <a:gd name="connsiteY49" fmla="*/ 92101 h 935062"/>
                                    <a:gd name="connsiteX50" fmla="*/ 0 w 31220"/>
                                    <a:gd name="connsiteY50" fmla="*/ 76491 h 935062"/>
                                    <a:gd name="connsiteX51" fmla="*/ 0 w 31220"/>
                                    <a:gd name="connsiteY51" fmla="*/ 15610 h 935062"/>
                                    <a:gd name="connsiteX52" fmla="*/ 15610 w 31220"/>
                                    <a:gd name="connsiteY52" fmla="*/ 0 h 935062"/>
                                    <a:gd name="connsiteX53" fmla="*/ 31221 w 31220"/>
                                    <a:gd name="connsiteY53" fmla="*/ 15610 h 935062"/>
                                    <a:gd name="connsiteX54" fmla="*/ 31221 w 31220"/>
                                    <a:gd name="connsiteY54" fmla="*/ 76491 h 935062"/>
                                    <a:gd name="connsiteX55" fmla="*/ 15610 w 31220"/>
                                    <a:gd name="connsiteY55" fmla="*/ 92101 h 93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220" h="935062">
                                      <a:moveTo>
                                        <a:pt x="15610" y="935063"/>
                                      </a:moveTo>
                                      <a:cubicBezTo>
                                        <a:pt x="7805" y="935063"/>
                                        <a:pt x="0" y="928819"/>
                                        <a:pt x="0" y="919452"/>
                                      </a:cubicBezTo>
                                      <a:lnTo>
                                        <a:pt x="0" y="858572"/>
                                      </a:lnTo>
                                      <a:cubicBezTo>
                                        <a:pt x="0" y="850767"/>
                                        <a:pt x="6244" y="842961"/>
                                        <a:pt x="15610" y="842961"/>
                                      </a:cubicBezTo>
                                      <a:cubicBezTo>
                                        <a:pt x="23416" y="842961"/>
                                        <a:pt x="31221" y="849205"/>
                                        <a:pt x="31221" y="858572"/>
                                      </a:cubicBezTo>
                                      <a:lnTo>
                                        <a:pt x="31221" y="919452"/>
                                      </a:lnTo>
                                      <a:cubicBezTo>
                                        <a:pt x="31221" y="927257"/>
                                        <a:pt x="24977" y="935063"/>
                                        <a:pt x="15610" y="935063"/>
                                      </a:cubicBezTo>
                                      <a:close/>
                                      <a:moveTo>
                                        <a:pt x="15610" y="813301"/>
                                      </a:moveTo>
                                      <a:cubicBezTo>
                                        <a:pt x="7805" y="813301"/>
                                        <a:pt x="0" y="807057"/>
                                        <a:pt x="0" y="797691"/>
                                      </a:cubicBezTo>
                                      <a:lnTo>
                                        <a:pt x="0" y="736811"/>
                                      </a:lnTo>
                                      <a:cubicBezTo>
                                        <a:pt x="0" y="729005"/>
                                        <a:pt x="6244" y="721200"/>
                                        <a:pt x="15610" y="721200"/>
                                      </a:cubicBezTo>
                                      <a:cubicBezTo>
                                        <a:pt x="23416" y="721200"/>
                                        <a:pt x="31221" y="727444"/>
                                        <a:pt x="31221" y="736811"/>
                                      </a:cubicBezTo>
                                      <a:lnTo>
                                        <a:pt x="31221" y="797691"/>
                                      </a:lnTo>
                                      <a:cubicBezTo>
                                        <a:pt x="31221" y="807057"/>
                                        <a:pt x="24977" y="813301"/>
                                        <a:pt x="15610" y="813301"/>
                                      </a:cubicBezTo>
                                      <a:close/>
                                      <a:moveTo>
                                        <a:pt x="15610" y="693101"/>
                                      </a:moveTo>
                                      <a:cubicBezTo>
                                        <a:pt x="7805" y="693101"/>
                                        <a:pt x="0" y="686857"/>
                                        <a:pt x="0" y="677491"/>
                                      </a:cubicBezTo>
                                      <a:lnTo>
                                        <a:pt x="0" y="616611"/>
                                      </a:lnTo>
                                      <a:cubicBezTo>
                                        <a:pt x="0" y="608805"/>
                                        <a:pt x="6244" y="601000"/>
                                        <a:pt x="15610" y="601000"/>
                                      </a:cubicBezTo>
                                      <a:cubicBezTo>
                                        <a:pt x="23416" y="601000"/>
                                        <a:pt x="31221" y="607244"/>
                                        <a:pt x="31221" y="616611"/>
                                      </a:cubicBezTo>
                                      <a:lnTo>
                                        <a:pt x="31221" y="677491"/>
                                      </a:lnTo>
                                      <a:cubicBezTo>
                                        <a:pt x="31221" y="686857"/>
                                        <a:pt x="24977" y="693101"/>
                                        <a:pt x="15610" y="693101"/>
                                      </a:cubicBezTo>
                                      <a:close/>
                                      <a:moveTo>
                                        <a:pt x="15610" y="572901"/>
                                      </a:moveTo>
                                      <a:cubicBezTo>
                                        <a:pt x="7805" y="572901"/>
                                        <a:pt x="0" y="566657"/>
                                        <a:pt x="0" y="557291"/>
                                      </a:cubicBezTo>
                                      <a:lnTo>
                                        <a:pt x="0" y="496411"/>
                                      </a:lnTo>
                                      <a:cubicBezTo>
                                        <a:pt x="0" y="488605"/>
                                        <a:pt x="6244" y="480800"/>
                                        <a:pt x="15610" y="480800"/>
                                      </a:cubicBezTo>
                                      <a:cubicBezTo>
                                        <a:pt x="23416" y="480800"/>
                                        <a:pt x="31221" y="487044"/>
                                        <a:pt x="31221" y="496411"/>
                                      </a:cubicBezTo>
                                      <a:lnTo>
                                        <a:pt x="31221" y="557291"/>
                                      </a:lnTo>
                                      <a:cubicBezTo>
                                        <a:pt x="31221" y="566657"/>
                                        <a:pt x="24977" y="572901"/>
                                        <a:pt x="15610" y="572901"/>
                                      </a:cubicBezTo>
                                      <a:close/>
                                      <a:moveTo>
                                        <a:pt x="15610" y="452701"/>
                                      </a:moveTo>
                                      <a:cubicBezTo>
                                        <a:pt x="7805" y="452701"/>
                                        <a:pt x="0" y="446457"/>
                                        <a:pt x="0" y="437091"/>
                                      </a:cubicBezTo>
                                      <a:lnTo>
                                        <a:pt x="0" y="377772"/>
                                      </a:lnTo>
                                      <a:cubicBezTo>
                                        <a:pt x="0" y="369966"/>
                                        <a:pt x="6244" y="362161"/>
                                        <a:pt x="15610" y="362161"/>
                                      </a:cubicBezTo>
                                      <a:cubicBezTo>
                                        <a:pt x="23416" y="362161"/>
                                        <a:pt x="31221" y="368405"/>
                                        <a:pt x="31221" y="377772"/>
                                      </a:cubicBezTo>
                                      <a:lnTo>
                                        <a:pt x="31221" y="438652"/>
                                      </a:lnTo>
                                      <a:cubicBezTo>
                                        <a:pt x="31221" y="446457"/>
                                        <a:pt x="24977" y="452701"/>
                                        <a:pt x="15610" y="452701"/>
                                      </a:cubicBezTo>
                                      <a:close/>
                                      <a:moveTo>
                                        <a:pt x="15610" y="332501"/>
                                      </a:moveTo>
                                      <a:cubicBezTo>
                                        <a:pt x="7805" y="332501"/>
                                        <a:pt x="0" y="326257"/>
                                        <a:pt x="0" y="316891"/>
                                      </a:cubicBezTo>
                                      <a:lnTo>
                                        <a:pt x="0" y="256010"/>
                                      </a:lnTo>
                                      <a:cubicBezTo>
                                        <a:pt x="0" y="248205"/>
                                        <a:pt x="6244" y="240400"/>
                                        <a:pt x="15610" y="240400"/>
                                      </a:cubicBezTo>
                                      <a:cubicBezTo>
                                        <a:pt x="23416" y="240400"/>
                                        <a:pt x="31221" y="246644"/>
                                        <a:pt x="31221" y="256010"/>
                                      </a:cubicBezTo>
                                      <a:lnTo>
                                        <a:pt x="31221" y="316891"/>
                                      </a:lnTo>
                                      <a:cubicBezTo>
                                        <a:pt x="31221" y="326257"/>
                                        <a:pt x="24977" y="332501"/>
                                        <a:pt x="15610" y="332501"/>
                                      </a:cubicBezTo>
                                      <a:close/>
                                      <a:moveTo>
                                        <a:pt x="15610" y="212301"/>
                                      </a:moveTo>
                                      <a:cubicBezTo>
                                        <a:pt x="7805" y="212301"/>
                                        <a:pt x="0" y="206057"/>
                                        <a:pt x="0" y="196691"/>
                                      </a:cubicBezTo>
                                      <a:lnTo>
                                        <a:pt x="0" y="135810"/>
                                      </a:lnTo>
                                      <a:cubicBezTo>
                                        <a:pt x="0" y="128005"/>
                                        <a:pt x="6244" y="120200"/>
                                        <a:pt x="15610" y="120200"/>
                                      </a:cubicBezTo>
                                      <a:cubicBezTo>
                                        <a:pt x="23416" y="120200"/>
                                        <a:pt x="31221" y="126444"/>
                                        <a:pt x="31221" y="135810"/>
                                      </a:cubicBezTo>
                                      <a:lnTo>
                                        <a:pt x="31221" y="196691"/>
                                      </a:lnTo>
                                      <a:cubicBezTo>
                                        <a:pt x="31221" y="204496"/>
                                        <a:pt x="24977" y="212301"/>
                                        <a:pt x="15610" y="212301"/>
                                      </a:cubicBezTo>
                                      <a:close/>
                                      <a:moveTo>
                                        <a:pt x="15610" y="92101"/>
                                      </a:moveTo>
                                      <a:cubicBezTo>
                                        <a:pt x="7805" y="92101"/>
                                        <a:pt x="0" y="85857"/>
                                        <a:pt x="0" y="76491"/>
                                      </a:cubicBezTo>
                                      <a:lnTo>
                                        <a:pt x="0" y="15610"/>
                                      </a:lnTo>
                                      <a:cubicBezTo>
                                        <a:pt x="0" y="7805"/>
                                        <a:pt x="6244" y="0"/>
                                        <a:pt x="15610" y="0"/>
                                      </a:cubicBezTo>
                                      <a:cubicBezTo>
                                        <a:pt x="23416" y="0"/>
                                        <a:pt x="31221" y="6244"/>
                                        <a:pt x="31221" y="15610"/>
                                      </a:cubicBezTo>
                                      <a:lnTo>
                                        <a:pt x="31221" y="76491"/>
                                      </a:lnTo>
                                      <a:cubicBezTo>
                                        <a:pt x="31221" y="84296"/>
                                        <a:pt x="24977" y="92101"/>
                                        <a:pt x="15610" y="92101"/>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71" name="任意多边形: 形状 70">
                                  <a:extLst>
                                    <a:ext uri="{FF2B5EF4-FFF2-40B4-BE49-F238E27FC236}">
                                      <a16:creationId xmlns:a16="http://schemas.microsoft.com/office/drawing/2014/main" id="{E469EBE5-271A-4BF8-82DF-BC69C531E059}"/>
                                    </a:ext>
                                  </a:extLst>
                                </p:cNvPr>
                                <p:cNvSpPr/>
                                <p:nvPr/>
                              </p:nvSpPr>
                              <p:spPr>
                                <a:xfrm>
                                  <a:off x="6039802" y="1705040"/>
                                  <a:ext cx="31220" cy="60880"/>
                                </a:xfrm>
                                <a:custGeom>
                                  <a:avLst/>
                                  <a:gdLst>
                                    <a:gd name="connsiteX0" fmla="*/ 15610 w 31220"/>
                                    <a:gd name="connsiteY0" fmla="*/ 60881 h 60880"/>
                                    <a:gd name="connsiteX1" fmla="*/ 0 w 31220"/>
                                    <a:gd name="connsiteY1" fmla="*/ 45270 h 60880"/>
                                    <a:gd name="connsiteX2" fmla="*/ 0 w 31220"/>
                                    <a:gd name="connsiteY2" fmla="*/ 15610 h 60880"/>
                                    <a:gd name="connsiteX3" fmla="*/ 15610 w 31220"/>
                                    <a:gd name="connsiteY3" fmla="*/ 0 h 60880"/>
                                    <a:gd name="connsiteX4" fmla="*/ 31221 w 31220"/>
                                    <a:gd name="connsiteY4" fmla="*/ 15610 h 60880"/>
                                    <a:gd name="connsiteX5" fmla="*/ 31221 w 31220"/>
                                    <a:gd name="connsiteY5" fmla="*/ 46831 h 60880"/>
                                    <a:gd name="connsiteX6" fmla="*/ 15610 w 31220"/>
                                    <a:gd name="connsiteY6" fmla="*/ 60881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60881"/>
                                      </a:moveTo>
                                      <a:cubicBezTo>
                                        <a:pt x="7805" y="60881"/>
                                        <a:pt x="0" y="54636"/>
                                        <a:pt x="0" y="45270"/>
                                      </a:cubicBezTo>
                                      <a:lnTo>
                                        <a:pt x="0" y="15610"/>
                                      </a:lnTo>
                                      <a:cubicBezTo>
                                        <a:pt x="0" y="7805"/>
                                        <a:pt x="6244" y="0"/>
                                        <a:pt x="15610" y="0"/>
                                      </a:cubicBezTo>
                                      <a:cubicBezTo>
                                        <a:pt x="23416" y="0"/>
                                        <a:pt x="31221" y="6244"/>
                                        <a:pt x="31221" y="15610"/>
                                      </a:cubicBezTo>
                                      <a:lnTo>
                                        <a:pt x="31221" y="46831"/>
                                      </a:lnTo>
                                      <a:cubicBezTo>
                                        <a:pt x="31221" y="54636"/>
                                        <a:pt x="24977" y="60881"/>
                                        <a:pt x="15610" y="60881"/>
                                      </a:cubicBezTo>
                                      <a:close/>
                                    </a:path>
                                  </a:pathLst>
                                </a:custGeom>
                                <a:solidFill>
                                  <a:srgbClr val="E16E6F"/>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72" name="任意多边形: 形状 71">
                                <a:extLst>
                                  <a:ext uri="{FF2B5EF4-FFF2-40B4-BE49-F238E27FC236}">
                                    <a16:creationId xmlns:a16="http://schemas.microsoft.com/office/drawing/2014/main" id="{BCAC5351-C537-402A-814E-E0DF47ACB1F3}"/>
                                  </a:ext>
                                </a:extLst>
                              </p:cNvPr>
                              <p:cNvSpPr/>
                              <p:nvPr/>
                            </p:nvSpPr>
                            <p:spPr>
                              <a:xfrm>
                                <a:off x="5982044" y="2777474"/>
                                <a:ext cx="146737" cy="146737"/>
                              </a:xfrm>
                              <a:custGeom>
                                <a:avLst/>
                                <a:gdLst>
                                  <a:gd name="connsiteX0" fmla="*/ 146738 w 146737"/>
                                  <a:gd name="connsiteY0" fmla="*/ 73369 h 146737"/>
                                  <a:gd name="connsiteX1" fmla="*/ 73369 w 146737"/>
                                  <a:gd name="connsiteY1" fmla="*/ 146738 h 146737"/>
                                  <a:gd name="connsiteX2" fmla="*/ 0 w 146737"/>
                                  <a:gd name="connsiteY2" fmla="*/ 73369 h 146737"/>
                                  <a:gd name="connsiteX3" fmla="*/ 73369 w 146737"/>
                                  <a:gd name="connsiteY3" fmla="*/ 0 h 146737"/>
                                  <a:gd name="connsiteX4" fmla="*/ 146738 w 146737"/>
                                  <a:gd name="connsiteY4" fmla="*/ 73369 h 146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37" h="146737">
                                    <a:moveTo>
                                      <a:pt x="146738" y="73369"/>
                                    </a:moveTo>
                                    <a:cubicBezTo>
                                      <a:pt x="146738" y="113889"/>
                                      <a:pt x="113889" y="146738"/>
                                      <a:pt x="73369" y="146738"/>
                                    </a:cubicBezTo>
                                    <a:cubicBezTo>
                                      <a:pt x="32848" y="146738"/>
                                      <a:pt x="0" y="113889"/>
                                      <a:pt x="0" y="73369"/>
                                    </a:cubicBezTo>
                                    <a:cubicBezTo>
                                      <a:pt x="0" y="32848"/>
                                      <a:pt x="32848" y="0"/>
                                      <a:pt x="73369" y="0"/>
                                    </a:cubicBezTo>
                                    <a:cubicBezTo>
                                      <a:pt x="113889" y="0"/>
                                      <a:pt x="146738" y="32848"/>
                                      <a:pt x="146738" y="73369"/>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133" name="组合 132">
                              <a:extLst>
                                <a:ext uri="{FF2B5EF4-FFF2-40B4-BE49-F238E27FC236}">
                                  <a16:creationId xmlns:a16="http://schemas.microsoft.com/office/drawing/2014/main" id="{F60DD4D1-3C26-4982-B91B-C74EFA3F7C27}"/>
                                </a:ext>
                              </a:extLst>
                            </p:cNvPr>
                            <p:cNvGrpSpPr/>
                            <p:nvPr/>
                          </p:nvGrpSpPr>
                          <p:grpSpPr>
                            <a:xfrm>
                              <a:off x="2664925" y="3899442"/>
                              <a:ext cx="146737" cy="1219171"/>
                              <a:chOff x="3821270" y="3935348"/>
                              <a:chExt cx="146737" cy="1219171"/>
                            </a:xfrm>
                          </p:grpSpPr>
                          <p:grpSp>
                            <p:nvGrpSpPr>
                              <p:cNvPr id="53" name="图形 7">
                                <a:extLst>
                                  <a:ext uri="{FF2B5EF4-FFF2-40B4-BE49-F238E27FC236}">
                                    <a16:creationId xmlns:a16="http://schemas.microsoft.com/office/drawing/2014/main" id="{A80C0DCD-B1D4-44F9-8050-F682F38FC686}"/>
                                  </a:ext>
                                </a:extLst>
                              </p:cNvPr>
                              <p:cNvGrpSpPr/>
                              <p:nvPr/>
                            </p:nvGrpSpPr>
                            <p:grpSpPr>
                              <a:xfrm>
                                <a:off x="3879028" y="4039937"/>
                                <a:ext cx="31220" cy="1114582"/>
                                <a:chOff x="3879028" y="4039937"/>
                                <a:chExt cx="31220" cy="1114582"/>
                              </a:xfrm>
                              <a:solidFill>
                                <a:srgbClr val="E6A53F"/>
                              </a:solidFill>
                            </p:grpSpPr>
                            <p:sp>
                              <p:nvSpPr>
                                <p:cNvPr id="54" name="任意多边形: 形状 53">
                                  <a:extLst>
                                    <a:ext uri="{FF2B5EF4-FFF2-40B4-BE49-F238E27FC236}">
                                      <a16:creationId xmlns:a16="http://schemas.microsoft.com/office/drawing/2014/main" id="{1241B948-E6C3-4861-89EF-E05E897EF06A}"/>
                                    </a:ext>
                                  </a:extLst>
                                </p:cNvPr>
                                <p:cNvSpPr/>
                                <p:nvPr/>
                              </p:nvSpPr>
                              <p:spPr>
                                <a:xfrm>
                                  <a:off x="3879028" y="4039937"/>
                                  <a:ext cx="31220" cy="60880"/>
                                </a:xfrm>
                                <a:custGeom>
                                  <a:avLst/>
                                  <a:gdLst>
                                    <a:gd name="connsiteX0" fmla="*/ 15610 w 31220"/>
                                    <a:gd name="connsiteY0" fmla="*/ 0 h 60880"/>
                                    <a:gd name="connsiteX1" fmla="*/ 31221 w 31220"/>
                                    <a:gd name="connsiteY1" fmla="*/ 15610 h 60880"/>
                                    <a:gd name="connsiteX2" fmla="*/ 31221 w 31220"/>
                                    <a:gd name="connsiteY2" fmla="*/ 45270 h 60880"/>
                                    <a:gd name="connsiteX3" fmla="*/ 15610 w 31220"/>
                                    <a:gd name="connsiteY3" fmla="*/ 60881 h 60880"/>
                                    <a:gd name="connsiteX4" fmla="*/ 0 w 31220"/>
                                    <a:gd name="connsiteY4" fmla="*/ 45270 h 60880"/>
                                    <a:gd name="connsiteX5" fmla="*/ 0 w 31220"/>
                                    <a:gd name="connsiteY5" fmla="*/ 14049 h 60880"/>
                                    <a:gd name="connsiteX6" fmla="*/ 15610 w 31220"/>
                                    <a:gd name="connsiteY6" fmla="*/ 0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0"/>
                                      </a:moveTo>
                                      <a:cubicBezTo>
                                        <a:pt x="23416" y="0"/>
                                        <a:pt x="31221" y="6244"/>
                                        <a:pt x="31221" y="15610"/>
                                      </a:cubicBezTo>
                                      <a:lnTo>
                                        <a:pt x="31221" y="45270"/>
                                      </a:lnTo>
                                      <a:cubicBezTo>
                                        <a:pt x="31221" y="53075"/>
                                        <a:pt x="24977" y="60881"/>
                                        <a:pt x="15610" y="60881"/>
                                      </a:cubicBezTo>
                                      <a:cubicBezTo>
                                        <a:pt x="7805" y="60881"/>
                                        <a:pt x="0" y="54636"/>
                                        <a:pt x="0" y="45270"/>
                                      </a:cubicBezTo>
                                      <a:lnTo>
                                        <a:pt x="0" y="14049"/>
                                      </a:lnTo>
                                      <a:cubicBezTo>
                                        <a:pt x="0" y="6244"/>
                                        <a:pt x="6244" y="0"/>
                                        <a:pt x="15610" y="0"/>
                                      </a:cubicBezTo>
                                      <a:close/>
                                    </a:path>
                                  </a:pathLst>
                                </a:custGeom>
                                <a:solidFill>
                                  <a:srgbClr val="E6A53F"/>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任意多边形: 形状 54">
                                  <a:extLst>
                                    <a:ext uri="{FF2B5EF4-FFF2-40B4-BE49-F238E27FC236}">
                                      <a16:creationId xmlns:a16="http://schemas.microsoft.com/office/drawing/2014/main" id="{08E2C100-F0D8-40F8-9118-8D8D8A528AFD}"/>
                                    </a:ext>
                                  </a:extLst>
                                </p:cNvPr>
                                <p:cNvSpPr/>
                                <p:nvPr/>
                              </p:nvSpPr>
                              <p:spPr>
                                <a:xfrm>
                                  <a:off x="3879028" y="4130477"/>
                                  <a:ext cx="31220" cy="935062"/>
                                </a:xfrm>
                                <a:custGeom>
                                  <a:avLst/>
                                  <a:gdLst>
                                    <a:gd name="connsiteX0" fmla="*/ 15610 w 31220"/>
                                    <a:gd name="connsiteY0" fmla="*/ 0 h 935062"/>
                                    <a:gd name="connsiteX1" fmla="*/ 31221 w 31220"/>
                                    <a:gd name="connsiteY1" fmla="*/ 15610 h 935062"/>
                                    <a:gd name="connsiteX2" fmla="*/ 31221 w 31220"/>
                                    <a:gd name="connsiteY2" fmla="*/ 76491 h 935062"/>
                                    <a:gd name="connsiteX3" fmla="*/ 15610 w 31220"/>
                                    <a:gd name="connsiteY3" fmla="*/ 92101 h 935062"/>
                                    <a:gd name="connsiteX4" fmla="*/ 0 w 31220"/>
                                    <a:gd name="connsiteY4" fmla="*/ 76491 h 935062"/>
                                    <a:gd name="connsiteX5" fmla="*/ 0 w 31220"/>
                                    <a:gd name="connsiteY5" fmla="*/ 15610 h 935062"/>
                                    <a:gd name="connsiteX6" fmla="*/ 15610 w 31220"/>
                                    <a:gd name="connsiteY6" fmla="*/ 0 h 935062"/>
                                    <a:gd name="connsiteX7" fmla="*/ 15610 w 31220"/>
                                    <a:gd name="connsiteY7" fmla="*/ 120200 h 935062"/>
                                    <a:gd name="connsiteX8" fmla="*/ 31221 w 31220"/>
                                    <a:gd name="connsiteY8" fmla="*/ 135810 h 935062"/>
                                    <a:gd name="connsiteX9" fmla="*/ 31221 w 31220"/>
                                    <a:gd name="connsiteY9" fmla="*/ 195130 h 935062"/>
                                    <a:gd name="connsiteX10" fmla="*/ 15610 w 31220"/>
                                    <a:gd name="connsiteY10" fmla="*/ 210740 h 935062"/>
                                    <a:gd name="connsiteX11" fmla="*/ 0 w 31220"/>
                                    <a:gd name="connsiteY11" fmla="*/ 195130 h 935062"/>
                                    <a:gd name="connsiteX12" fmla="*/ 0 w 31220"/>
                                    <a:gd name="connsiteY12" fmla="*/ 134249 h 935062"/>
                                    <a:gd name="connsiteX13" fmla="*/ 15610 w 31220"/>
                                    <a:gd name="connsiteY13" fmla="*/ 120200 h 935062"/>
                                    <a:gd name="connsiteX14" fmla="*/ 15610 w 31220"/>
                                    <a:gd name="connsiteY14" fmla="*/ 240400 h 935062"/>
                                    <a:gd name="connsiteX15" fmla="*/ 31221 w 31220"/>
                                    <a:gd name="connsiteY15" fmla="*/ 256011 h 935062"/>
                                    <a:gd name="connsiteX16" fmla="*/ 31221 w 31220"/>
                                    <a:gd name="connsiteY16" fmla="*/ 316891 h 935062"/>
                                    <a:gd name="connsiteX17" fmla="*/ 15610 w 31220"/>
                                    <a:gd name="connsiteY17" fmla="*/ 332501 h 935062"/>
                                    <a:gd name="connsiteX18" fmla="*/ 0 w 31220"/>
                                    <a:gd name="connsiteY18" fmla="*/ 316891 h 935062"/>
                                    <a:gd name="connsiteX19" fmla="*/ 0 w 31220"/>
                                    <a:gd name="connsiteY19" fmla="*/ 256011 h 935062"/>
                                    <a:gd name="connsiteX20" fmla="*/ 15610 w 31220"/>
                                    <a:gd name="connsiteY20" fmla="*/ 240400 h 935062"/>
                                    <a:gd name="connsiteX21" fmla="*/ 15610 w 31220"/>
                                    <a:gd name="connsiteY21" fmla="*/ 360600 h 935062"/>
                                    <a:gd name="connsiteX22" fmla="*/ 31221 w 31220"/>
                                    <a:gd name="connsiteY22" fmla="*/ 376211 h 935062"/>
                                    <a:gd name="connsiteX23" fmla="*/ 31221 w 31220"/>
                                    <a:gd name="connsiteY23" fmla="*/ 437091 h 935062"/>
                                    <a:gd name="connsiteX24" fmla="*/ 15610 w 31220"/>
                                    <a:gd name="connsiteY24" fmla="*/ 452702 h 935062"/>
                                    <a:gd name="connsiteX25" fmla="*/ 0 w 31220"/>
                                    <a:gd name="connsiteY25" fmla="*/ 437091 h 935062"/>
                                    <a:gd name="connsiteX26" fmla="*/ 0 w 31220"/>
                                    <a:gd name="connsiteY26" fmla="*/ 376211 h 935062"/>
                                    <a:gd name="connsiteX27" fmla="*/ 15610 w 31220"/>
                                    <a:gd name="connsiteY27" fmla="*/ 360600 h 935062"/>
                                    <a:gd name="connsiteX28" fmla="*/ 15610 w 31220"/>
                                    <a:gd name="connsiteY28" fmla="*/ 480800 h 935062"/>
                                    <a:gd name="connsiteX29" fmla="*/ 31221 w 31220"/>
                                    <a:gd name="connsiteY29" fmla="*/ 496411 h 935062"/>
                                    <a:gd name="connsiteX30" fmla="*/ 31221 w 31220"/>
                                    <a:gd name="connsiteY30" fmla="*/ 557291 h 935062"/>
                                    <a:gd name="connsiteX31" fmla="*/ 15610 w 31220"/>
                                    <a:gd name="connsiteY31" fmla="*/ 572902 h 935062"/>
                                    <a:gd name="connsiteX32" fmla="*/ 0 w 31220"/>
                                    <a:gd name="connsiteY32" fmla="*/ 557291 h 935062"/>
                                    <a:gd name="connsiteX33" fmla="*/ 0 w 31220"/>
                                    <a:gd name="connsiteY33" fmla="*/ 496411 h 935062"/>
                                    <a:gd name="connsiteX34" fmla="*/ 15610 w 31220"/>
                                    <a:gd name="connsiteY34" fmla="*/ 480800 h 935062"/>
                                    <a:gd name="connsiteX35" fmla="*/ 15610 w 31220"/>
                                    <a:gd name="connsiteY35" fmla="*/ 601000 h 935062"/>
                                    <a:gd name="connsiteX36" fmla="*/ 31221 w 31220"/>
                                    <a:gd name="connsiteY36" fmla="*/ 616611 h 935062"/>
                                    <a:gd name="connsiteX37" fmla="*/ 31221 w 31220"/>
                                    <a:gd name="connsiteY37" fmla="*/ 677491 h 935062"/>
                                    <a:gd name="connsiteX38" fmla="*/ 15610 w 31220"/>
                                    <a:gd name="connsiteY38" fmla="*/ 693102 h 935062"/>
                                    <a:gd name="connsiteX39" fmla="*/ 0 w 31220"/>
                                    <a:gd name="connsiteY39" fmla="*/ 677491 h 935062"/>
                                    <a:gd name="connsiteX40" fmla="*/ 0 w 31220"/>
                                    <a:gd name="connsiteY40" fmla="*/ 616611 h 935062"/>
                                    <a:gd name="connsiteX41" fmla="*/ 15610 w 31220"/>
                                    <a:gd name="connsiteY41" fmla="*/ 601000 h 935062"/>
                                    <a:gd name="connsiteX42" fmla="*/ 15610 w 31220"/>
                                    <a:gd name="connsiteY42" fmla="*/ 721200 h 935062"/>
                                    <a:gd name="connsiteX43" fmla="*/ 31221 w 31220"/>
                                    <a:gd name="connsiteY43" fmla="*/ 736811 h 935062"/>
                                    <a:gd name="connsiteX44" fmla="*/ 31221 w 31220"/>
                                    <a:gd name="connsiteY44" fmla="*/ 797691 h 935062"/>
                                    <a:gd name="connsiteX45" fmla="*/ 15610 w 31220"/>
                                    <a:gd name="connsiteY45" fmla="*/ 813302 h 935062"/>
                                    <a:gd name="connsiteX46" fmla="*/ 0 w 31220"/>
                                    <a:gd name="connsiteY46" fmla="*/ 797691 h 935062"/>
                                    <a:gd name="connsiteX47" fmla="*/ 0 w 31220"/>
                                    <a:gd name="connsiteY47" fmla="*/ 736811 h 935062"/>
                                    <a:gd name="connsiteX48" fmla="*/ 15610 w 31220"/>
                                    <a:gd name="connsiteY48" fmla="*/ 721200 h 935062"/>
                                    <a:gd name="connsiteX49" fmla="*/ 15610 w 31220"/>
                                    <a:gd name="connsiteY49" fmla="*/ 842961 h 935062"/>
                                    <a:gd name="connsiteX50" fmla="*/ 31221 w 31220"/>
                                    <a:gd name="connsiteY50" fmla="*/ 858572 h 935062"/>
                                    <a:gd name="connsiteX51" fmla="*/ 31221 w 31220"/>
                                    <a:gd name="connsiteY51" fmla="*/ 919452 h 935062"/>
                                    <a:gd name="connsiteX52" fmla="*/ 15610 w 31220"/>
                                    <a:gd name="connsiteY52" fmla="*/ 935063 h 935062"/>
                                    <a:gd name="connsiteX53" fmla="*/ 0 w 31220"/>
                                    <a:gd name="connsiteY53" fmla="*/ 919452 h 935062"/>
                                    <a:gd name="connsiteX54" fmla="*/ 0 w 31220"/>
                                    <a:gd name="connsiteY54" fmla="*/ 858572 h 935062"/>
                                    <a:gd name="connsiteX55" fmla="*/ 15610 w 31220"/>
                                    <a:gd name="connsiteY55" fmla="*/ 842961 h 93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220" h="935062">
                                      <a:moveTo>
                                        <a:pt x="15610" y="0"/>
                                      </a:moveTo>
                                      <a:cubicBezTo>
                                        <a:pt x="23416" y="0"/>
                                        <a:pt x="31221" y="6244"/>
                                        <a:pt x="31221" y="15610"/>
                                      </a:cubicBezTo>
                                      <a:lnTo>
                                        <a:pt x="31221" y="76491"/>
                                      </a:lnTo>
                                      <a:cubicBezTo>
                                        <a:pt x="31221" y="84296"/>
                                        <a:pt x="24977" y="92101"/>
                                        <a:pt x="15610" y="92101"/>
                                      </a:cubicBezTo>
                                      <a:cubicBezTo>
                                        <a:pt x="7805" y="92101"/>
                                        <a:pt x="0" y="85857"/>
                                        <a:pt x="0" y="76491"/>
                                      </a:cubicBezTo>
                                      <a:lnTo>
                                        <a:pt x="0" y="15610"/>
                                      </a:lnTo>
                                      <a:cubicBezTo>
                                        <a:pt x="0" y="6244"/>
                                        <a:pt x="6244" y="0"/>
                                        <a:pt x="15610" y="0"/>
                                      </a:cubicBezTo>
                                      <a:close/>
                                      <a:moveTo>
                                        <a:pt x="15610" y="120200"/>
                                      </a:moveTo>
                                      <a:cubicBezTo>
                                        <a:pt x="23416" y="120200"/>
                                        <a:pt x="31221" y="126444"/>
                                        <a:pt x="31221" y="135810"/>
                                      </a:cubicBezTo>
                                      <a:lnTo>
                                        <a:pt x="31221" y="195130"/>
                                      </a:lnTo>
                                      <a:cubicBezTo>
                                        <a:pt x="31221" y="202935"/>
                                        <a:pt x="24977" y="210740"/>
                                        <a:pt x="15610" y="210740"/>
                                      </a:cubicBezTo>
                                      <a:cubicBezTo>
                                        <a:pt x="7805" y="210740"/>
                                        <a:pt x="0" y="204496"/>
                                        <a:pt x="0" y="195130"/>
                                      </a:cubicBezTo>
                                      <a:lnTo>
                                        <a:pt x="0" y="134249"/>
                                      </a:lnTo>
                                      <a:cubicBezTo>
                                        <a:pt x="0" y="126444"/>
                                        <a:pt x="6244" y="120200"/>
                                        <a:pt x="15610" y="120200"/>
                                      </a:cubicBezTo>
                                      <a:close/>
                                      <a:moveTo>
                                        <a:pt x="15610" y="240400"/>
                                      </a:moveTo>
                                      <a:cubicBezTo>
                                        <a:pt x="23416" y="240400"/>
                                        <a:pt x="31221" y="246644"/>
                                        <a:pt x="31221" y="256011"/>
                                      </a:cubicBezTo>
                                      <a:lnTo>
                                        <a:pt x="31221" y="316891"/>
                                      </a:lnTo>
                                      <a:cubicBezTo>
                                        <a:pt x="31221" y="324696"/>
                                        <a:pt x="24977" y="332501"/>
                                        <a:pt x="15610" y="332501"/>
                                      </a:cubicBezTo>
                                      <a:cubicBezTo>
                                        <a:pt x="7805" y="332501"/>
                                        <a:pt x="0" y="326257"/>
                                        <a:pt x="0" y="316891"/>
                                      </a:cubicBezTo>
                                      <a:lnTo>
                                        <a:pt x="0" y="256011"/>
                                      </a:lnTo>
                                      <a:cubicBezTo>
                                        <a:pt x="0" y="246644"/>
                                        <a:pt x="6244" y="240400"/>
                                        <a:pt x="15610" y="240400"/>
                                      </a:cubicBezTo>
                                      <a:close/>
                                      <a:moveTo>
                                        <a:pt x="15610" y="360600"/>
                                      </a:moveTo>
                                      <a:cubicBezTo>
                                        <a:pt x="23416" y="360600"/>
                                        <a:pt x="31221" y="366844"/>
                                        <a:pt x="31221" y="376211"/>
                                      </a:cubicBezTo>
                                      <a:lnTo>
                                        <a:pt x="31221" y="437091"/>
                                      </a:lnTo>
                                      <a:cubicBezTo>
                                        <a:pt x="31221" y="444896"/>
                                        <a:pt x="24977" y="452702"/>
                                        <a:pt x="15610" y="452702"/>
                                      </a:cubicBezTo>
                                      <a:cubicBezTo>
                                        <a:pt x="7805" y="452702"/>
                                        <a:pt x="0" y="446457"/>
                                        <a:pt x="0" y="437091"/>
                                      </a:cubicBezTo>
                                      <a:lnTo>
                                        <a:pt x="0" y="376211"/>
                                      </a:lnTo>
                                      <a:cubicBezTo>
                                        <a:pt x="0" y="366844"/>
                                        <a:pt x="6244" y="360600"/>
                                        <a:pt x="15610" y="360600"/>
                                      </a:cubicBezTo>
                                      <a:close/>
                                      <a:moveTo>
                                        <a:pt x="15610" y="480800"/>
                                      </a:moveTo>
                                      <a:cubicBezTo>
                                        <a:pt x="23416" y="480800"/>
                                        <a:pt x="31221" y="487044"/>
                                        <a:pt x="31221" y="496411"/>
                                      </a:cubicBezTo>
                                      <a:lnTo>
                                        <a:pt x="31221" y="557291"/>
                                      </a:lnTo>
                                      <a:cubicBezTo>
                                        <a:pt x="31221" y="565096"/>
                                        <a:pt x="24977" y="572902"/>
                                        <a:pt x="15610" y="572902"/>
                                      </a:cubicBezTo>
                                      <a:cubicBezTo>
                                        <a:pt x="7805" y="572902"/>
                                        <a:pt x="0" y="566657"/>
                                        <a:pt x="0" y="557291"/>
                                      </a:cubicBezTo>
                                      <a:lnTo>
                                        <a:pt x="0" y="496411"/>
                                      </a:lnTo>
                                      <a:cubicBezTo>
                                        <a:pt x="0" y="487044"/>
                                        <a:pt x="6244" y="480800"/>
                                        <a:pt x="15610" y="480800"/>
                                      </a:cubicBezTo>
                                      <a:close/>
                                      <a:moveTo>
                                        <a:pt x="15610" y="601000"/>
                                      </a:moveTo>
                                      <a:cubicBezTo>
                                        <a:pt x="23416" y="601000"/>
                                        <a:pt x="31221" y="607244"/>
                                        <a:pt x="31221" y="616611"/>
                                      </a:cubicBezTo>
                                      <a:lnTo>
                                        <a:pt x="31221" y="677491"/>
                                      </a:lnTo>
                                      <a:cubicBezTo>
                                        <a:pt x="31221" y="685296"/>
                                        <a:pt x="24977" y="693102"/>
                                        <a:pt x="15610" y="693102"/>
                                      </a:cubicBezTo>
                                      <a:cubicBezTo>
                                        <a:pt x="7805" y="693102"/>
                                        <a:pt x="0" y="686857"/>
                                        <a:pt x="0" y="677491"/>
                                      </a:cubicBezTo>
                                      <a:lnTo>
                                        <a:pt x="0" y="616611"/>
                                      </a:lnTo>
                                      <a:cubicBezTo>
                                        <a:pt x="0" y="608805"/>
                                        <a:pt x="6244" y="601000"/>
                                        <a:pt x="15610" y="601000"/>
                                      </a:cubicBezTo>
                                      <a:close/>
                                      <a:moveTo>
                                        <a:pt x="15610" y="721200"/>
                                      </a:moveTo>
                                      <a:cubicBezTo>
                                        <a:pt x="23416" y="721200"/>
                                        <a:pt x="31221" y="727444"/>
                                        <a:pt x="31221" y="736811"/>
                                      </a:cubicBezTo>
                                      <a:lnTo>
                                        <a:pt x="31221" y="797691"/>
                                      </a:lnTo>
                                      <a:cubicBezTo>
                                        <a:pt x="31221" y="805496"/>
                                        <a:pt x="24977" y="813302"/>
                                        <a:pt x="15610" y="813302"/>
                                      </a:cubicBezTo>
                                      <a:cubicBezTo>
                                        <a:pt x="7805" y="813302"/>
                                        <a:pt x="0" y="807057"/>
                                        <a:pt x="0" y="797691"/>
                                      </a:cubicBezTo>
                                      <a:lnTo>
                                        <a:pt x="0" y="736811"/>
                                      </a:lnTo>
                                      <a:cubicBezTo>
                                        <a:pt x="0" y="729006"/>
                                        <a:pt x="6244" y="721200"/>
                                        <a:pt x="15610" y="721200"/>
                                      </a:cubicBezTo>
                                      <a:close/>
                                      <a:moveTo>
                                        <a:pt x="15610" y="842961"/>
                                      </a:moveTo>
                                      <a:cubicBezTo>
                                        <a:pt x="23416" y="842961"/>
                                        <a:pt x="31221" y="849206"/>
                                        <a:pt x="31221" y="858572"/>
                                      </a:cubicBezTo>
                                      <a:lnTo>
                                        <a:pt x="31221" y="919452"/>
                                      </a:lnTo>
                                      <a:cubicBezTo>
                                        <a:pt x="31221" y="927258"/>
                                        <a:pt x="24977" y="935063"/>
                                        <a:pt x="15610" y="935063"/>
                                      </a:cubicBezTo>
                                      <a:cubicBezTo>
                                        <a:pt x="7805" y="935063"/>
                                        <a:pt x="0" y="928819"/>
                                        <a:pt x="0" y="919452"/>
                                      </a:cubicBezTo>
                                      <a:lnTo>
                                        <a:pt x="0" y="858572"/>
                                      </a:lnTo>
                                      <a:cubicBezTo>
                                        <a:pt x="0" y="849206"/>
                                        <a:pt x="6244" y="842961"/>
                                        <a:pt x="15610" y="842961"/>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任意多边形: 形状 55">
                                  <a:extLst>
                                    <a:ext uri="{FF2B5EF4-FFF2-40B4-BE49-F238E27FC236}">
                                      <a16:creationId xmlns:a16="http://schemas.microsoft.com/office/drawing/2014/main" id="{99072FE4-A145-4EDA-B927-23F6CF94B71F}"/>
                                    </a:ext>
                                  </a:extLst>
                                </p:cNvPr>
                                <p:cNvSpPr/>
                                <p:nvPr/>
                              </p:nvSpPr>
                              <p:spPr>
                                <a:xfrm>
                                  <a:off x="3879028" y="5093639"/>
                                  <a:ext cx="31220" cy="60880"/>
                                </a:xfrm>
                                <a:custGeom>
                                  <a:avLst/>
                                  <a:gdLst>
                                    <a:gd name="connsiteX0" fmla="*/ 15610 w 31220"/>
                                    <a:gd name="connsiteY0" fmla="*/ 0 h 60880"/>
                                    <a:gd name="connsiteX1" fmla="*/ 31221 w 31220"/>
                                    <a:gd name="connsiteY1" fmla="*/ 15610 h 60880"/>
                                    <a:gd name="connsiteX2" fmla="*/ 31221 w 31220"/>
                                    <a:gd name="connsiteY2" fmla="*/ 45270 h 60880"/>
                                    <a:gd name="connsiteX3" fmla="*/ 15610 w 31220"/>
                                    <a:gd name="connsiteY3" fmla="*/ 60881 h 60880"/>
                                    <a:gd name="connsiteX4" fmla="*/ 0 w 31220"/>
                                    <a:gd name="connsiteY4" fmla="*/ 45270 h 60880"/>
                                    <a:gd name="connsiteX5" fmla="*/ 0 w 31220"/>
                                    <a:gd name="connsiteY5" fmla="*/ 15610 h 60880"/>
                                    <a:gd name="connsiteX6" fmla="*/ 15610 w 31220"/>
                                    <a:gd name="connsiteY6" fmla="*/ 0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0"/>
                                      </a:moveTo>
                                      <a:cubicBezTo>
                                        <a:pt x="23416" y="0"/>
                                        <a:pt x="31221" y="6244"/>
                                        <a:pt x="31221" y="15610"/>
                                      </a:cubicBezTo>
                                      <a:lnTo>
                                        <a:pt x="31221" y="45270"/>
                                      </a:lnTo>
                                      <a:cubicBezTo>
                                        <a:pt x="31221" y="53075"/>
                                        <a:pt x="24977" y="60881"/>
                                        <a:pt x="15610" y="60881"/>
                                      </a:cubicBezTo>
                                      <a:cubicBezTo>
                                        <a:pt x="7805" y="60881"/>
                                        <a:pt x="0" y="54636"/>
                                        <a:pt x="0" y="45270"/>
                                      </a:cubicBezTo>
                                      <a:lnTo>
                                        <a:pt x="0" y="15610"/>
                                      </a:lnTo>
                                      <a:cubicBezTo>
                                        <a:pt x="0" y="6244"/>
                                        <a:pt x="6244" y="0"/>
                                        <a:pt x="15610" y="0"/>
                                      </a:cubicBezTo>
                                      <a:close/>
                                    </a:path>
                                  </a:pathLst>
                                </a:custGeom>
                                <a:solidFill>
                                  <a:srgbClr val="E6A53F"/>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7" name="任意多边形: 形状 56">
                                <a:extLst>
                                  <a:ext uri="{FF2B5EF4-FFF2-40B4-BE49-F238E27FC236}">
                                    <a16:creationId xmlns:a16="http://schemas.microsoft.com/office/drawing/2014/main" id="{110D969B-E623-4E0F-8568-1B8459CBA5E2}"/>
                                  </a:ext>
                                </a:extLst>
                              </p:cNvPr>
                              <p:cNvSpPr/>
                              <p:nvPr/>
                            </p:nvSpPr>
                            <p:spPr>
                              <a:xfrm>
                                <a:off x="3821270" y="3935348"/>
                                <a:ext cx="146737" cy="146737"/>
                              </a:xfrm>
                              <a:custGeom>
                                <a:avLst/>
                                <a:gdLst>
                                  <a:gd name="connsiteX0" fmla="*/ 146738 w 146737"/>
                                  <a:gd name="connsiteY0" fmla="*/ 73369 h 146737"/>
                                  <a:gd name="connsiteX1" fmla="*/ 73369 w 146737"/>
                                  <a:gd name="connsiteY1" fmla="*/ 146738 h 146737"/>
                                  <a:gd name="connsiteX2" fmla="*/ 0 w 146737"/>
                                  <a:gd name="connsiteY2" fmla="*/ 73369 h 146737"/>
                                  <a:gd name="connsiteX3" fmla="*/ 73369 w 146737"/>
                                  <a:gd name="connsiteY3" fmla="*/ 0 h 146737"/>
                                  <a:gd name="connsiteX4" fmla="*/ 146738 w 146737"/>
                                  <a:gd name="connsiteY4" fmla="*/ 73369 h 146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37" h="146737">
                                    <a:moveTo>
                                      <a:pt x="146738" y="73369"/>
                                    </a:moveTo>
                                    <a:cubicBezTo>
                                      <a:pt x="146738" y="113889"/>
                                      <a:pt x="113889" y="146738"/>
                                      <a:pt x="73369" y="146738"/>
                                    </a:cubicBezTo>
                                    <a:cubicBezTo>
                                      <a:pt x="32848" y="146738"/>
                                      <a:pt x="0" y="113889"/>
                                      <a:pt x="0" y="73369"/>
                                    </a:cubicBezTo>
                                    <a:cubicBezTo>
                                      <a:pt x="0" y="32848"/>
                                      <a:pt x="32848" y="0"/>
                                      <a:pt x="73369" y="0"/>
                                    </a:cubicBezTo>
                                    <a:cubicBezTo>
                                      <a:pt x="113889" y="0"/>
                                      <a:pt x="146738" y="32848"/>
                                      <a:pt x="146738" y="73369"/>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135" name="组合 134">
                              <a:extLst>
                                <a:ext uri="{FF2B5EF4-FFF2-40B4-BE49-F238E27FC236}">
                                  <a16:creationId xmlns:a16="http://schemas.microsoft.com/office/drawing/2014/main" id="{FF00A3B0-18B8-43BB-B9FC-C9FD7F71D309}"/>
                                </a:ext>
                              </a:extLst>
                            </p:cNvPr>
                            <p:cNvGrpSpPr/>
                            <p:nvPr/>
                          </p:nvGrpSpPr>
                          <p:grpSpPr>
                            <a:xfrm>
                              <a:off x="6058794" y="3947813"/>
                              <a:ext cx="146737" cy="1259780"/>
                              <a:chOff x="8167335" y="3936009"/>
                              <a:chExt cx="146737" cy="1259780"/>
                            </a:xfrm>
                          </p:grpSpPr>
                          <p:grpSp>
                            <p:nvGrpSpPr>
                              <p:cNvPr id="92" name="图形 8">
                                <a:extLst>
                                  <a:ext uri="{FF2B5EF4-FFF2-40B4-BE49-F238E27FC236}">
                                    <a16:creationId xmlns:a16="http://schemas.microsoft.com/office/drawing/2014/main" id="{11CF4C11-D2F4-4F87-82D5-DC947C6FD948}"/>
                                  </a:ext>
                                </a:extLst>
                              </p:cNvPr>
                              <p:cNvGrpSpPr/>
                              <p:nvPr/>
                            </p:nvGrpSpPr>
                            <p:grpSpPr>
                              <a:xfrm>
                                <a:off x="8217555" y="4084975"/>
                                <a:ext cx="50570" cy="1110814"/>
                                <a:chOff x="8217555" y="4084975"/>
                                <a:chExt cx="50570" cy="1110814"/>
                              </a:xfrm>
                              <a:solidFill>
                                <a:srgbClr val="7D307B"/>
                              </a:solidFill>
                            </p:grpSpPr>
                            <p:sp>
                              <p:nvSpPr>
                                <p:cNvPr id="94" name="任意多边形: 形状 93">
                                  <a:extLst>
                                    <a:ext uri="{FF2B5EF4-FFF2-40B4-BE49-F238E27FC236}">
                                      <a16:creationId xmlns:a16="http://schemas.microsoft.com/office/drawing/2014/main" id="{B89E3F9B-164E-4585-B65D-CEE77089F92E}"/>
                                    </a:ext>
                                  </a:extLst>
                                </p:cNvPr>
                                <p:cNvSpPr/>
                                <p:nvPr/>
                              </p:nvSpPr>
                              <p:spPr>
                                <a:xfrm>
                                  <a:off x="8217555" y="4084975"/>
                                  <a:ext cx="31220" cy="935062"/>
                                </a:xfrm>
                                <a:custGeom>
                                  <a:avLst/>
                                  <a:gdLst>
                                    <a:gd name="connsiteX0" fmla="*/ 15610 w 31220"/>
                                    <a:gd name="connsiteY0" fmla="*/ 0 h 935062"/>
                                    <a:gd name="connsiteX1" fmla="*/ 31221 w 31220"/>
                                    <a:gd name="connsiteY1" fmla="*/ 15610 h 935062"/>
                                    <a:gd name="connsiteX2" fmla="*/ 31221 w 31220"/>
                                    <a:gd name="connsiteY2" fmla="*/ 76491 h 935062"/>
                                    <a:gd name="connsiteX3" fmla="*/ 15610 w 31220"/>
                                    <a:gd name="connsiteY3" fmla="*/ 92101 h 935062"/>
                                    <a:gd name="connsiteX4" fmla="*/ 0 w 31220"/>
                                    <a:gd name="connsiteY4" fmla="*/ 76491 h 935062"/>
                                    <a:gd name="connsiteX5" fmla="*/ 0 w 31220"/>
                                    <a:gd name="connsiteY5" fmla="*/ 15610 h 935062"/>
                                    <a:gd name="connsiteX6" fmla="*/ 15610 w 31220"/>
                                    <a:gd name="connsiteY6" fmla="*/ 0 h 935062"/>
                                    <a:gd name="connsiteX7" fmla="*/ 15610 w 31220"/>
                                    <a:gd name="connsiteY7" fmla="*/ 120200 h 935062"/>
                                    <a:gd name="connsiteX8" fmla="*/ 31221 w 31220"/>
                                    <a:gd name="connsiteY8" fmla="*/ 135810 h 935062"/>
                                    <a:gd name="connsiteX9" fmla="*/ 31221 w 31220"/>
                                    <a:gd name="connsiteY9" fmla="*/ 195130 h 935062"/>
                                    <a:gd name="connsiteX10" fmla="*/ 15610 w 31220"/>
                                    <a:gd name="connsiteY10" fmla="*/ 210740 h 935062"/>
                                    <a:gd name="connsiteX11" fmla="*/ 0 w 31220"/>
                                    <a:gd name="connsiteY11" fmla="*/ 195130 h 935062"/>
                                    <a:gd name="connsiteX12" fmla="*/ 0 w 31220"/>
                                    <a:gd name="connsiteY12" fmla="*/ 134249 h 935062"/>
                                    <a:gd name="connsiteX13" fmla="*/ 15610 w 31220"/>
                                    <a:gd name="connsiteY13" fmla="*/ 120200 h 935062"/>
                                    <a:gd name="connsiteX14" fmla="*/ 15610 w 31220"/>
                                    <a:gd name="connsiteY14" fmla="*/ 240400 h 935062"/>
                                    <a:gd name="connsiteX15" fmla="*/ 31221 w 31220"/>
                                    <a:gd name="connsiteY15" fmla="*/ 256011 h 935062"/>
                                    <a:gd name="connsiteX16" fmla="*/ 31221 w 31220"/>
                                    <a:gd name="connsiteY16" fmla="*/ 316891 h 935062"/>
                                    <a:gd name="connsiteX17" fmla="*/ 15610 w 31220"/>
                                    <a:gd name="connsiteY17" fmla="*/ 332501 h 935062"/>
                                    <a:gd name="connsiteX18" fmla="*/ 0 w 31220"/>
                                    <a:gd name="connsiteY18" fmla="*/ 316891 h 935062"/>
                                    <a:gd name="connsiteX19" fmla="*/ 0 w 31220"/>
                                    <a:gd name="connsiteY19" fmla="*/ 256011 h 935062"/>
                                    <a:gd name="connsiteX20" fmla="*/ 15610 w 31220"/>
                                    <a:gd name="connsiteY20" fmla="*/ 240400 h 935062"/>
                                    <a:gd name="connsiteX21" fmla="*/ 15610 w 31220"/>
                                    <a:gd name="connsiteY21" fmla="*/ 360600 h 935062"/>
                                    <a:gd name="connsiteX22" fmla="*/ 31221 w 31220"/>
                                    <a:gd name="connsiteY22" fmla="*/ 376211 h 935062"/>
                                    <a:gd name="connsiteX23" fmla="*/ 31221 w 31220"/>
                                    <a:gd name="connsiteY23" fmla="*/ 437091 h 935062"/>
                                    <a:gd name="connsiteX24" fmla="*/ 15610 w 31220"/>
                                    <a:gd name="connsiteY24" fmla="*/ 452702 h 935062"/>
                                    <a:gd name="connsiteX25" fmla="*/ 0 w 31220"/>
                                    <a:gd name="connsiteY25" fmla="*/ 437091 h 935062"/>
                                    <a:gd name="connsiteX26" fmla="*/ 0 w 31220"/>
                                    <a:gd name="connsiteY26" fmla="*/ 376211 h 935062"/>
                                    <a:gd name="connsiteX27" fmla="*/ 15610 w 31220"/>
                                    <a:gd name="connsiteY27" fmla="*/ 360600 h 935062"/>
                                    <a:gd name="connsiteX28" fmla="*/ 15610 w 31220"/>
                                    <a:gd name="connsiteY28" fmla="*/ 480800 h 935062"/>
                                    <a:gd name="connsiteX29" fmla="*/ 31221 w 31220"/>
                                    <a:gd name="connsiteY29" fmla="*/ 496411 h 935062"/>
                                    <a:gd name="connsiteX30" fmla="*/ 31221 w 31220"/>
                                    <a:gd name="connsiteY30" fmla="*/ 557291 h 935062"/>
                                    <a:gd name="connsiteX31" fmla="*/ 15610 w 31220"/>
                                    <a:gd name="connsiteY31" fmla="*/ 572902 h 935062"/>
                                    <a:gd name="connsiteX32" fmla="*/ 0 w 31220"/>
                                    <a:gd name="connsiteY32" fmla="*/ 557291 h 935062"/>
                                    <a:gd name="connsiteX33" fmla="*/ 0 w 31220"/>
                                    <a:gd name="connsiteY33" fmla="*/ 496411 h 935062"/>
                                    <a:gd name="connsiteX34" fmla="*/ 15610 w 31220"/>
                                    <a:gd name="connsiteY34" fmla="*/ 480800 h 935062"/>
                                    <a:gd name="connsiteX35" fmla="*/ 15610 w 31220"/>
                                    <a:gd name="connsiteY35" fmla="*/ 601000 h 935062"/>
                                    <a:gd name="connsiteX36" fmla="*/ 31221 w 31220"/>
                                    <a:gd name="connsiteY36" fmla="*/ 616611 h 935062"/>
                                    <a:gd name="connsiteX37" fmla="*/ 31221 w 31220"/>
                                    <a:gd name="connsiteY37" fmla="*/ 677491 h 935062"/>
                                    <a:gd name="connsiteX38" fmla="*/ 15610 w 31220"/>
                                    <a:gd name="connsiteY38" fmla="*/ 693102 h 935062"/>
                                    <a:gd name="connsiteX39" fmla="*/ 0 w 31220"/>
                                    <a:gd name="connsiteY39" fmla="*/ 677491 h 935062"/>
                                    <a:gd name="connsiteX40" fmla="*/ 0 w 31220"/>
                                    <a:gd name="connsiteY40" fmla="*/ 616611 h 935062"/>
                                    <a:gd name="connsiteX41" fmla="*/ 15610 w 31220"/>
                                    <a:gd name="connsiteY41" fmla="*/ 601000 h 935062"/>
                                    <a:gd name="connsiteX42" fmla="*/ 15610 w 31220"/>
                                    <a:gd name="connsiteY42" fmla="*/ 721200 h 935062"/>
                                    <a:gd name="connsiteX43" fmla="*/ 31221 w 31220"/>
                                    <a:gd name="connsiteY43" fmla="*/ 736811 h 935062"/>
                                    <a:gd name="connsiteX44" fmla="*/ 31221 w 31220"/>
                                    <a:gd name="connsiteY44" fmla="*/ 797691 h 935062"/>
                                    <a:gd name="connsiteX45" fmla="*/ 15610 w 31220"/>
                                    <a:gd name="connsiteY45" fmla="*/ 813302 h 935062"/>
                                    <a:gd name="connsiteX46" fmla="*/ 0 w 31220"/>
                                    <a:gd name="connsiteY46" fmla="*/ 797691 h 935062"/>
                                    <a:gd name="connsiteX47" fmla="*/ 0 w 31220"/>
                                    <a:gd name="connsiteY47" fmla="*/ 736811 h 935062"/>
                                    <a:gd name="connsiteX48" fmla="*/ 15610 w 31220"/>
                                    <a:gd name="connsiteY48" fmla="*/ 721200 h 935062"/>
                                    <a:gd name="connsiteX49" fmla="*/ 15610 w 31220"/>
                                    <a:gd name="connsiteY49" fmla="*/ 842961 h 935062"/>
                                    <a:gd name="connsiteX50" fmla="*/ 31221 w 31220"/>
                                    <a:gd name="connsiteY50" fmla="*/ 858572 h 935062"/>
                                    <a:gd name="connsiteX51" fmla="*/ 31221 w 31220"/>
                                    <a:gd name="connsiteY51" fmla="*/ 919452 h 935062"/>
                                    <a:gd name="connsiteX52" fmla="*/ 15610 w 31220"/>
                                    <a:gd name="connsiteY52" fmla="*/ 935063 h 935062"/>
                                    <a:gd name="connsiteX53" fmla="*/ 0 w 31220"/>
                                    <a:gd name="connsiteY53" fmla="*/ 919452 h 935062"/>
                                    <a:gd name="connsiteX54" fmla="*/ 0 w 31220"/>
                                    <a:gd name="connsiteY54" fmla="*/ 858572 h 935062"/>
                                    <a:gd name="connsiteX55" fmla="*/ 15610 w 31220"/>
                                    <a:gd name="connsiteY55" fmla="*/ 842961 h 93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220" h="935062">
                                      <a:moveTo>
                                        <a:pt x="15610" y="0"/>
                                      </a:moveTo>
                                      <a:cubicBezTo>
                                        <a:pt x="23416" y="0"/>
                                        <a:pt x="31221" y="6244"/>
                                        <a:pt x="31221" y="15610"/>
                                      </a:cubicBezTo>
                                      <a:lnTo>
                                        <a:pt x="31221" y="76491"/>
                                      </a:lnTo>
                                      <a:cubicBezTo>
                                        <a:pt x="31221" y="84296"/>
                                        <a:pt x="24977" y="92101"/>
                                        <a:pt x="15610" y="92101"/>
                                      </a:cubicBezTo>
                                      <a:cubicBezTo>
                                        <a:pt x="7805" y="92101"/>
                                        <a:pt x="0" y="85857"/>
                                        <a:pt x="0" y="76491"/>
                                      </a:cubicBezTo>
                                      <a:lnTo>
                                        <a:pt x="0" y="15610"/>
                                      </a:lnTo>
                                      <a:cubicBezTo>
                                        <a:pt x="0" y="6244"/>
                                        <a:pt x="7805" y="0"/>
                                        <a:pt x="15610" y="0"/>
                                      </a:cubicBezTo>
                                      <a:close/>
                                      <a:moveTo>
                                        <a:pt x="15610" y="120200"/>
                                      </a:moveTo>
                                      <a:cubicBezTo>
                                        <a:pt x="23416" y="120200"/>
                                        <a:pt x="31221" y="126444"/>
                                        <a:pt x="31221" y="135810"/>
                                      </a:cubicBezTo>
                                      <a:lnTo>
                                        <a:pt x="31221" y="195130"/>
                                      </a:lnTo>
                                      <a:cubicBezTo>
                                        <a:pt x="31221" y="202935"/>
                                        <a:pt x="24977" y="210740"/>
                                        <a:pt x="15610" y="210740"/>
                                      </a:cubicBezTo>
                                      <a:cubicBezTo>
                                        <a:pt x="7805" y="210740"/>
                                        <a:pt x="0" y="204496"/>
                                        <a:pt x="0" y="195130"/>
                                      </a:cubicBezTo>
                                      <a:lnTo>
                                        <a:pt x="0" y="134249"/>
                                      </a:lnTo>
                                      <a:cubicBezTo>
                                        <a:pt x="0" y="126444"/>
                                        <a:pt x="7805" y="120200"/>
                                        <a:pt x="15610" y="120200"/>
                                      </a:cubicBezTo>
                                      <a:close/>
                                      <a:moveTo>
                                        <a:pt x="15610" y="240400"/>
                                      </a:moveTo>
                                      <a:cubicBezTo>
                                        <a:pt x="23416" y="240400"/>
                                        <a:pt x="31221" y="246644"/>
                                        <a:pt x="31221" y="256011"/>
                                      </a:cubicBezTo>
                                      <a:lnTo>
                                        <a:pt x="31221" y="316891"/>
                                      </a:lnTo>
                                      <a:cubicBezTo>
                                        <a:pt x="31221" y="324696"/>
                                        <a:pt x="24977" y="332501"/>
                                        <a:pt x="15610" y="332501"/>
                                      </a:cubicBezTo>
                                      <a:cubicBezTo>
                                        <a:pt x="7805" y="332501"/>
                                        <a:pt x="0" y="326257"/>
                                        <a:pt x="0" y="316891"/>
                                      </a:cubicBezTo>
                                      <a:lnTo>
                                        <a:pt x="0" y="256011"/>
                                      </a:lnTo>
                                      <a:cubicBezTo>
                                        <a:pt x="0" y="246644"/>
                                        <a:pt x="7805" y="240400"/>
                                        <a:pt x="15610" y="240400"/>
                                      </a:cubicBezTo>
                                      <a:close/>
                                      <a:moveTo>
                                        <a:pt x="15610" y="360600"/>
                                      </a:moveTo>
                                      <a:cubicBezTo>
                                        <a:pt x="23416" y="360600"/>
                                        <a:pt x="31221" y="366844"/>
                                        <a:pt x="31221" y="376211"/>
                                      </a:cubicBezTo>
                                      <a:lnTo>
                                        <a:pt x="31221" y="437091"/>
                                      </a:lnTo>
                                      <a:cubicBezTo>
                                        <a:pt x="31221" y="444896"/>
                                        <a:pt x="24977" y="452702"/>
                                        <a:pt x="15610" y="452702"/>
                                      </a:cubicBezTo>
                                      <a:cubicBezTo>
                                        <a:pt x="7805" y="452702"/>
                                        <a:pt x="0" y="446457"/>
                                        <a:pt x="0" y="437091"/>
                                      </a:cubicBezTo>
                                      <a:lnTo>
                                        <a:pt x="0" y="376211"/>
                                      </a:lnTo>
                                      <a:cubicBezTo>
                                        <a:pt x="0" y="366844"/>
                                        <a:pt x="7805" y="360600"/>
                                        <a:pt x="15610" y="360600"/>
                                      </a:cubicBezTo>
                                      <a:close/>
                                      <a:moveTo>
                                        <a:pt x="15610" y="480800"/>
                                      </a:moveTo>
                                      <a:cubicBezTo>
                                        <a:pt x="23416" y="480800"/>
                                        <a:pt x="31221" y="487044"/>
                                        <a:pt x="31221" y="496411"/>
                                      </a:cubicBezTo>
                                      <a:lnTo>
                                        <a:pt x="31221" y="557291"/>
                                      </a:lnTo>
                                      <a:cubicBezTo>
                                        <a:pt x="31221" y="565096"/>
                                        <a:pt x="24977" y="572902"/>
                                        <a:pt x="15610" y="572902"/>
                                      </a:cubicBezTo>
                                      <a:cubicBezTo>
                                        <a:pt x="7805" y="572902"/>
                                        <a:pt x="0" y="566657"/>
                                        <a:pt x="0" y="557291"/>
                                      </a:cubicBezTo>
                                      <a:lnTo>
                                        <a:pt x="0" y="496411"/>
                                      </a:lnTo>
                                      <a:cubicBezTo>
                                        <a:pt x="0" y="487044"/>
                                        <a:pt x="7805" y="480800"/>
                                        <a:pt x="15610" y="480800"/>
                                      </a:cubicBezTo>
                                      <a:close/>
                                      <a:moveTo>
                                        <a:pt x="15610" y="601000"/>
                                      </a:moveTo>
                                      <a:cubicBezTo>
                                        <a:pt x="23416" y="601000"/>
                                        <a:pt x="31221" y="607244"/>
                                        <a:pt x="31221" y="616611"/>
                                      </a:cubicBezTo>
                                      <a:lnTo>
                                        <a:pt x="31221" y="677491"/>
                                      </a:lnTo>
                                      <a:cubicBezTo>
                                        <a:pt x="31221" y="685296"/>
                                        <a:pt x="24977" y="693102"/>
                                        <a:pt x="15610" y="693102"/>
                                      </a:cubicBezTo>
                                      <a:cubicBezTo>
                                        <a:pt x="7805" y="693102"/>
                                        <a:pt x="0" y="686857"/>
                                        <a:pt x="0" y="677491"/>
                                      </a:cubicBezTo>
                                      <a:lnTo>
                                        <a:pt x="0" y="616611"/>
                                      </a:lnTo>
                                      <a:cubicBezTo>
                                        <a:pt x="0" y="608805"/>
                                        <a:pt x="7805" y="601000"/>
                                        <a:pt x="15610" y="601000"/>
                                      </a:cubicBezTo>
                                      <a:close/>
                                      <a:moveTo>
                                        <a:pt x="15610" y="721200"/>
                                      </a:moveTo>
                                      <a:cubicBezTo>
                                        <a:pt x="23416" y="721200"/>
                                        <a:pt x="31221" y="727444"/>
                                        <a:pt x="31221" y="736811"/>
                                      </a:cubicBezTo>
                                      <a:lnTo>
                                        <a:pt x="31221" y="797691"/>
                                      </a:lnTo>
                                      <a:cubicBezTo>
                                        <a:pt x="31221" y="805496"/>
                                        <a:pt x="24977" y="813302"/>
                                        <a:pt x="15610" y="813302"/>
                                      </a:cubicBezTo>
                                      <a:cubicBezTo>
                                        <a:pt x="7805" y="813302"/>
                                        <a:pt x="0" y="807057"/>
                                        <a:pt x="0" y="797691"/>
                                      </a:cubicBezTo>
                                      <a:lnTo>
                                        <a:pt x="0" y="736811"/>
                                      </a:lnTo>
                                      <a:cubicBezTo>
                                        <a:pt x="0" y="729006"/>
                                        <a:pt x="7805" y="721200"/>
                                        <a:pt x="15610" y="721200"/>
                                      </a:cubicBezTo>
                                      <a:close/>
                                      <a:moveTo>
                                        <a:pt x="15610" y="842961"/>
                                      </a:moveTo>
                                      <a:cubicBezTo>
                                        <a:pt x="23416" y="842961"/>
                                        <a:pt x="31221" y="849206"/>
                                        <a:pt x="31221" y="858572"/>
                                      </a:cubicBezTo>
                                      <a:lnTo>
                                        <a:pt x="31221" y="919452"/>
                                      </a:lnTo>
                                      <a:cubicBezTo>
                                        <a:pt x="31221" y="927258"/>
                                        <a:pt x="24977" y="935063"/>
                                        <a:pt x="15610" y="935063"/>
                                      </a:cubicBezTo>
                                      <a:cubicBezTo>
                                        <a:pt x="7805" y="935063"/>
                                        <a:pt x="0" y="928819"/>
                                        <a:pt x="0" y="919452"/>
                                      </a:cubicBezTo>
                                      <a:lnTo>
                                        <a:pt x="0" y="858572"/>
                                      </a:lnTo>
                                      <a:cubicBezTo>
                                        <a:pt x="0" y="849206"/>
                                        <a:pt x="7805" y="842961"/>
                                        <a:pt x="15610" y="842961"/>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5" name="任意多边形: 形状 94">
                                  <a:extLst>
                                    <a:ext uri="{FF2B5EF4-FFF2-40B4-BE49-F238E27FC236}">
                                      <a16:creationId xmlns:a16="http://schemas.microsoft.com/office/drawing/2014/main" id="{3ECD03BA-C5DD-4B8B-8705-0F8506781BC6}"/>
                                    </a:ext>
                                  </a:extLst>
                                </p:cNvPr>
                                <p:cNvSpPr/>
                                <p:nvPr/>
                              </p:nvSpPr>
                              <p:spPr>
                                <a:xfrm>
                                  <a:off x="8236905" y="5134909"/>
                                  <a:ext cx="31220" cy="60880"/>
                                </a:xfrm>
                                <a:custGeom>
                                  <a:avLst/>
                                  <a:gdLst>
                                    <a:gd name="connsiteX0" fmla="*/ 15610 w 31220"/>
                                    <a:gd name="connsiteY0" fmla="*/ 0 h 60880"/>
                                    <a:gd name="connsiteX1" fmla="*/ 31221 w 31220"/>
                                    <a:gd name="connsiteY1" fmla="*/ 15610 h 60880"/>
                                    <a:gd name="connsiteX2" fmla="*/ 31221 w 31220"/>
                                    <a:gd name="connsiteY2" fmla="*/ 45270 h 60880"/>
                                    <a:gd name="connsiteX3" fmla="*/ 15610 w 31220"/>
                                    <a:gd name="connsiteY3" fmla="*/ 60881 h 60880"/>
                                    <a:gd name="connsiteX4" fmla="*/ 0 w 31220"/>
                                    <a:gd name="connsiteY4" fmla="*/ 45270 h 60880"/>
                                    <a:gd name="connsiteX5" fmla="*/ 0 w 31220"/>
                                    <a:gd name="connsiteY5" fmla="*/ 15610 h 60880"/>
                                    <a:gd name="connsiteX6" fmla="*/ 15610 w 31220"/>
                                    <a:gd name="connsiteY6" fmla="*/ 0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0"/>
                                      </a:moveTo>
                                      <a:cubicBezTo>
                                        <a:pt x="23416" y="0"/>
                                        <a:pt x="31221" y="6244"/>
                                        <a:pt x="31221" y="15610"/>
                                      </a:cubicBezTo>
                                      <a:lnTo>
                                        <a:pt x="31221" y="45270"/>
                                      </a:lnTo>
                                      <a:cubicBezTo>
                                        <a:pt x="31221" y="53075"/>
                                        <a:pt x="24977" y="60881"/>
                                        <a:pt x="15610" y="60881"/>
                                      </a:cubicBezTo>
                                      <a:cubicBezTo>
                                        <a:pt x="7805" y="60881"/>
                                        <a:pt x="0" y="54636"/>
                                        <a:pt x="0" y="45270"/>
                                      </a:cubicBezTo>
                                      <a:lnTo>
                                        <a:pt x="0" y="15610"/>
                                      </a:lnTo>
                                      <a:cubicBezTo>
                                        <a:pt x="0" y="6244"/>
                                        <a:pt x="7805" y="0"/>
                                        <a:pt x="15610" y="0"/>
                                      </a:cubicBezTo>
                                      <a:close/>
                                    </a:path>
                                  </a:pathLst>
                                </a:custGeom>
                                <a:solidFill>
                                  <a:srgbClr val="7D307B"/>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96" name="任意多边形: 形状 95">
                                <a:extLst>
                                  <a:ext uri="{FF2B5EF4-FFF2-40B4-BE49-F238E27FC236}">
                                    <a16:creationId xmlns:a16="http://schemas.microsoft.com/office/drawing/2014/main" id="{5699D4A4-21EF-4A65-ACF1-125679223A1C}"/>
                                  </a:ext>
                                </a:extLst>
                              </p:cNvPr>
                              <p:cNvSpPr/>
                              <p:nvPr/>
                            </p:nvSpPr>
                            <p:spPr>
                              <a:xfrm>
                                <a:off x="8167335" y="3936009"/>
                                <a:ext cx="146737" cy="146737"/>
                              </a:xfrm>
                              <a:custGeom>
                                <a:avLst/>
                                <a:gdLst>
                                  <a:gd name="connsiteX0" fmla="*/ 146738 w 146737"/>
                                  <a:gd name="connsiteY0" fmla="*/ 73369 h 146737"/>
                                  <a:gd name="connsiteX1" fmla="*/ 73369 w 146737"/>
                                  <a:gd name="connsiteY1" fmla="*/ 146738 h 146737"/>
                                  <a:gd name="connsiteX2" fmla="*/ 0 w 146737"/>
                                  <a:gd name="connsiteY2" fmla="*/ 73369 h 146737"/>
                                  <a:gd name="connsiteX3" fmla="*/ 73369 w 146737"/>
                                  <a:gd name="connsiteY3" fmla="*/ 0 h 146737"/>
                                  <a:gd name="connsiteX4" fmla="*/ 146738 w 146737"/>
                                  <a:gd name="connsiteY4" fmla="*/ 73369 h 146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37" h="146737">
                                    <a:moveTo>
                                      <a:pt x="146738" y="73369"/>
                                    </a:moveTo>
                                    <a:cubicBezTo>
                                      <a:pt x="146738" y="113889"/>
                                      <a:pt x="113889" y="146738"/>
                                      <a:pt x="73369" y="146738"/>
                                    </a:cubicBezTo>
                                    <a:cubicBezTo>
                                      <a:pt x="32848" y="146738"/>
                                      <a:pt x="0" y="113889"/>
                                      <a:pt x="0" y="73369"/>
                                    </a:cubicBezTo>
                                    <a:cubicBezTo>
                                      <a:pt x="0" y="32848"/>
                                      <a:pt x="32848" y="0"/>
                                      <a:pt x="73369" y="0"/>
                                    </a:cubicBezTo>
                                    <a:cubicBezTo>
                                      <a:pt x="113889" y="0"/>
                                      <a:pt x="146738" y="32848"/>
                                      <a:pt x="146738" y="73369"/>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149" name="组合 148">
                              <a:extLst>
                                <a:ext uri="{FF2B5EF4-FFF2-40B4-BE49-F238E27FC236}">
                                  <a16:creationId xmlns:a16="http://schemas.microsoft.com/office/drawing/2014/main" id="{4DED515E-C818-43CE-AB32-5DBCDAFF644C}"/>
                                </a:ext>
                              </a:extLst>
                            </p:cNvPr>
                            <p:cNvGrpSpPr/>
                            <p:nvPr/>
                          </p:nvGrpSpPr>
                          <p:grpSpPr>
                            <a:xfrm>
                              <a:off x="296436" y="3154641"/>
                              <a:ext cx="11673270" cy="709402"/>
                              <a:chOff x="335910" y="3084086"/>
                              <a:chExt cx="11673270" cy="709402"/>
                            </a:xfrm>
                          </p:grpSpPr>
                          <p:grpSp>
                            <p:nvGrpSpPr>
                              <p:cNvPr id="140" name="组合 139">
                                <a:extLst>
                                  <a:ext uri="{FF2B5EF4-FFF2-40B4-BE49-F238E27FC236}">
                                    <a16:creationId xmlns:a16="http://schemas.microsoft.com/office/drawing/2014/main" id="{5EF9E36F-2B13-4C1E-92CA-890D2A8B8982}"/>
                                  </a:ext>
                                </a:extLst>
                              </p:cNvPr>
                              <p:cNvGrpSpPr/>
                              <p:nvPr/>
                            </p:nvGrpSpPr>
                            <p:grpSpPr>
                              <a:xfrm>
                                <a:off x="335910" y="3084086"/>
                                <a:ext cx="11673270" cy="709402"/>
                                <a:chOff x="335910" y="3084086"/>
                                <a:chExt cx="11673270" cy="709402"/>
                              </a:xfrm>
                            </p:grpSpPr>
                            <p:grpSp>
                              <p:nvGrpSpPr>
                                <p:cNvPr id="137" name="组合 136">
                                  <a:extLst>
                                    <a:ext uri="{FF2B5EF4-FFF2-40B4-BE49-F238E27FC236}">
                                      <a16:creationId xmlns:a16="http://schemas.microsoft.com/office/drawing/2014/main" id="{73B157FB-DAB5-42C6-AF2E-DD4146DC1B96}"/>
                                    </a:ext>
                                  </a:extLst>
                                </p:cNvPr>
                                <p:cNvGrpSpPr/>
                                <p:nvPr/>
                              </p:nvGrpSpPr>
                              <p:grpSpPr>
                                <a:xfrm>
                                  <a:off x="335910" y="3084086"/>
                                  <a:ext cx="10007908" cy="709402"/>
                                  <a:chOff x="665686" y="3075051"/>
                                  <a:chExt cx="11377211" cy="709402"/>
                                </a:xfrm>
                              </p:grpSpPr>
                              <p:sp>
                                <p:nvSpPr>
                                  <p:cNvPr id="127" name="任意多边形: 形状 126">
                                    <a:extLst>
                                      <a:ext uri="{FF2B5EF4-FFF2-40B4-BE49-F238E27FC236}">
                                        <a16:creationId xmlns:a16="http://schemas.microsoft.com/office/drawing/2014/main" id="{519D43C2-9441-482A-BA0D-DAC4E966DC86}"/>
                                      </a:ext>
                                    </a:extLst>
                                  </p:cNvPr>
                                  <p:cNvSpPr/>
                                  <p:nvPr/>
                                </p:nvSpPr>
                                <p:spPr>
                                  <a:xfrm>
                                    <a:off x="665686" y="3075051"/>
                                    <a:ext cx="1894847" cy="704171"/>
                                  </a:xfrm>
                                  <a:custGeom>
                                    <a:avLst/>
                                    <a:gdLst>
                                      <a:gd name="connsiteX0" fmla="*/ 1831469 w 1894847"/>
                                      <a:gd name="connsiteY0" fmla="*/ 279433 h 704171"/>
                                      <a:gd name="connsiteX1" fmla="*/ 1831469 w 1894847"/>
                                      <a:gd name="connsiteY1" fmla="*/ 78241 h 704171"/>
                                      <a:gd name="connsiteX2" fmla="*/ 1763216 w 1894847"/>
                                      <a:gd name="connsiteY2" fmla="*/ 0 h 704171"/>
                                      <a:gd name="connsiteX3" fmla="*/ 68254 w 1894847"/>
                                      <a:gd name="connsiteY3" fmla="*/ 0 h 704171"/>
                                      <a:gd name="connsiteX4" fmla="*/ 0 w 1894847"/>
                                      <a:gd name="connsiteY4" fmla="*/ 78241 h 704171"/>
                                      <a:gd name="connsiteX5" fmla="*/ 0 w 1894847"/>
                                      <a:gd name="connsiteY5" fmla="*/ 279433 h 704171"/>
                                      <a:gd name="connsiteX6" fmla="*/ 63378 w 1894847"/>
                                      <a:gd name="connsiteY6" fmla="*/ 352086 h 704171"/>
                                      <a:gd name="connsiteX7" fmla="*/ 0 w 1894847"/>
                                      <a:gd name="connsiteY7" fmla="*/ 424738 h 704171"/>
                                      <a:gd name="connsiteX8" fmla="*/ 0 w 1894847"/>
                                      <a:gd name="connsiteY8" fmla="*/ 625930 h 704171"/>
                                      <a:gd name="connsiteX9" fmla="*/ 68254 w 1894847"/>
                                      <a:gd name="connsiteY9" fmla="*/ 704171 h 704171"/>
                                      <a:gd name="connsiteX10" fmla="*/ 1763216 w 1894847"/>
                                      <a:gd name="connsiteY10" fmla="*/ 704171 h 704171"/>
                                      <a:gd name="connsiteX11" fmla="*/ 1831469 w 1894847"/>
                                      <a:gd name="connsiteY11" fmla="*/ 625930 h 704171"/>
                                      <a:gd name="connsiteX12" fmla="*/ 1831469 w 1894847"/>
                                      <a:gd name="connsiteY12" fmla="*/ 424738 h 704171"/>
                                      <a:gd name="connsiteX13" fmla="*/ 1894847 w 1894847"/>
                                      <a:gd name="connsiteY13" fmla="*/ 352086 h 704171"/>
                                      <a:gd name="connsiteX14" fmla="*/ 1831469 w 1894847"/>
                                      <a:gd name="connsiteY14" fmla="*/ 279433 h 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847" h="704171">
                                        <a:moveTo>
                                          <a:pt x="1831469" y="279433"/>
                                        </a:moveTo>
                                        <a:lnTo>
                                          <a:pt x="1831469" y="78241"/>
                                        </a:lnTo>
                                        <a:cubicBezTo>
                                          <a:pt x="1831469" y="35395"/>
                                          <a:pt x="1800592" y="0"/>
                                          <a:pt x="1763216" y="0"/>
                                        </a:cubicBezTo>
                                        <a:lnTo>
                                          <a:pt x="68254" y="0"/>
                                        </a:lnTo>
                                        <a:cubicBezTo>
                                          <a:pt x="30877" y="0"/>
                                          <a:pt x="0" y="35395"/>
                                          <a:pt x="0" y="78241"/>
                                        </a:cubicBezTo>
                                        <a:lnTo>
                                          <a:pt x="0" y="279433"/>
                                        </a:lnTo>
                                        <a:lnTo>
                                          <a:pt x="63378" y="352086"/>
                                        </a:lnTo>
                                        <a:lnTo>
                                          <a:pt x="0" y="424738"/>
                                        </a:lnTo>
                                        <a:lnTo>
                                          <a:pt x="0" y="625930"/>
                                        </a:lnTo>
                                        <a:cubicBezTo>
                                          <a:pt x="0" y="668776"/>
                                          <a:pt x="30877" y="704171"/>
                                          <a:pt x="68254" y="704171"/>
                                        </a:cubicBezTo>
                                        <a:lnTo>
                                          <a:pt x="1763216" y="704171"/>
                                        </a:lnTo>
                                        <a:cubicBezTo>
                                          <a:pt x="1800592" y="704171"/>
                                          <a:pt x="1831469" y="668776"/>
                                          <a:pt x="1831469" y="625930"/>
                                        </a:cubicBezTo>
                                        <a:lnTo>
                                          <a:pt x="1831469" y="424738"/>
                                        </a:lnTo>
                                        <a:lnTo>
                                          <a:pt x="1894847" y="352086"/>
                                        </a:lnTo>
                                        <a:lnTo>
                                          <a:pt x="1831469" y="279433"/>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8" name="任意多边形: 形状 127">
                                    <a:extLst>
                                      <a:ext uri="{FF2B5EF4-FFF2-40B4-BE49-F238E27FC236}">
                                        <a16:creationId xmlns:a16="http://schemas.microsoft.com/office/drawing/2014/main" id="{8F528898-C771-4AAA-89A5-AD1C69C13480}"/>
                                      </a:ext>
                                    </a:extLst>
                                  </p:cNvPr>
                                  <p:cNvSpPr/>
                                  <p:nvPr/>
                                </p:nvSpPr>
                                <p:spPr>
                                  <a:xfrm>
                                    <a:off x="2560533" y="3075051"/>
                                    <a:ext cx="1893222" cy="704171"/>
                                  </a:xfrm>
                                  <a:custGeom>
                                    <a:avLst/>
                                    <a:gdLst>
                                      <a:gd name="connsiteX0" fmla="*/ 1829844 w 1893222"/>
                                      <a:gd name="connsiteY0" fmla="*/ 279433 h 704171"/>
                                      <a:gd name="connsiteX1" fmla="*/ 1829844 w 1893222"/>
                                      <a:gd name="connsiteY1" fmla="*/ 78241 h 704171"/>
                                      <a:gd name="connsiteX2" fmla="*/ 1761590 w 1893222"/>
                                      <a:gd name="connsiteY2" fmla="*/ 0 h 704171"/>
                                      <a:gd name="connsiteX3" fmla="*/ 68254 w 1893222"/>
                                      <a:gd name="connsiteY3" fmla="*/ 0 h 704171"/>
                                      <a:gd name="connsiteX4" fmla="*/ 0 w 1893222"/>
                                      <a:gd name="connsiteY4" fmla="*/ 78241 h 704171"/>
                                      <a:gd name="connsiteX5" fmla="*/ 0 w 1893222"/>
                                      <a:gd name="connsiteY5" fmla="*/ 279433 h 704171"/>
                                      <a:gd name="connsiteX6" fmla="*/ 63378 w 1893222"/>
                                      <a:gd name="connsiteY6" fmla="*/ 352086 h 704171"/>
                                      <a:gd name="connsiteX7" fmla="*/ 0 w 1893222"/>
                                      <a:gd name="connsiteY7" fmla="*/ 424738 h 704171"/>
                                      <a:gd name="connsiteX8" fmla="*/ 0 w 1893222"/>
                                      <a:gd name="connsiteY8" fmla="*/ 625930 h 704171"/>
                                      <a:gd name="connsiteX9" fmla="*/ 68254 w 1893222"/>
                                      <a:gd name="connsiteY9" fmla="*/ 704171 h 704171"/>
                                      <a:gd name="connsiteX10" fmla="*/ 1761590 w 1893222"/>
                                      <a:gd name="connsiteY10" fmla="*/ 704171 h 704171"/>
                                      <a:gd name="connsiteX11" fmla="*/ 1829844 w 1893222"/>
                                      <a:gd name="connsiteY11" fmla="*/ 625930 h 704171"/>
                                      <a:gd name="connsiteX12" fmla="*/ 1829844 w 1893222"/>
                                      <a:gd name="connsiteY12" fmla="*/ 424738 h 704171"/>
                                      <a:gd name="connsiteX13" fmla="*/ 1893222 w 1893222"/>
                                      <a:gd name="connsiteY13" fmla="*/ 352086 h 704171"/>
                                      <a:gd name="connsiteX14" fmla="*/ 1829844 w 1893222"/>
                                      <a:gd name="connsiteY14" fmla="*/ 279433 h 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3222" h="704171">
                                        <a:moveTo>
                                          <a:pt x="1829844" y="279433"/>
                                        </a:moveTo>
                                        <a:lnTo>
                                          <a:pt x="1829844" y="78241"/>
                                        </a:lnTo>
                                        <a:cubicBezTo>
                                          <a:pt x="1829844" y="35395"/>
                                          <a:pt x="1798967" y="0"/>
                                          <a:pt x="1761590" y="0"/>
                                        </a:cubicBezTo>
                                        <a:lnTo>
                                          <a:pt x="68254" y="0"/>
                                        </a:lnTo>
                                        <a:cubicBezTo>
                                          <a:pt x="30877" y="0"/>
                                          <a:pt x="0" y="35395"/>
                                          <a:pt x="0" y="78241"/>
                                        </a:cubicBezTo>
                                        <a:lnTo>
                                          <a:pt x="0" y="279433"/>
                                        </a:lnTo>
                                        <a:lnTo>
                                          <a:pt x="63378" y="352086"/>
                                        </a:lnTo>
                                        <a:lnTo>
                                          <a:pt x="0" y="424738"/>
                                        </a:lnTo>
                                        <a:lnTo>
                                          <a:pt x="0" y="625930"/>
                                        </a:lnTo>
                                        <a:cubicBezTo>
                                          <a:pt x="0" y="668776"/>
                                          <a:pt x="30877" y="704171"/>
                                          <a:pt x="68254" y="704171"/>
                                        </a:cubicBezTo>
                                        <a:lnTo>
                                          <a:pt x="1761590" y="704171"/>
                                        </a:lnTo>
                                        <a:cubicBezTo>
                                          <a:pt x="1798967" y="704171"/>
                                          <a:pt x="1829844" y="668776"/>
                                          <a:pt x="1829844" y="625930"/>
                                        </a:cubicBezTo>
                                        <a:lnTo>
                                          <a:pt x="1829844" y="424738"/>
                                        </a:lnTo>
                                        <a:lnTo>
                                          <a:pt x="1893222" y="352086"/>
                                        </a:lnTo>
                                        <a:lnTo>
                                          <a:pt x="1829844" y="279433"/>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9" name="任意多边形: 形状 128">
                                    <a:extLst>
                                      <a:ext uri="{FF2B5EF4-FFF2-40B4-BE49-F238E27FC236}">
                                        <a16:creationId xmlns:a16="http://schemas.microsoft.com/office/drawing/2014/main" id="{C86E24F9-B4BC-404F-A901-87E0C0FB08AC}"/>
                                      </a:ext>
                                    </a:extLst>
                                  </p:cNvPr>
                                  <p:cNvSpPr/>
                                  <p:nvPr/>
                                </p:nvSpPr>
                                <p:spPr>
                                  <a:xfrm>
                                    <a:off x="4453754" y="3075051"/>
                                    <a:ext cx="1894847" cy="704171"/>
                                  </a:xfrm>
                                  <a:custGeom>
                                    <a:avLst/>
                                    <a:gdLst>
                                      <a:gd name="connsiteX0" fmla="*/ 1831469 w 1894847"/>
                                      <a:gd name="connsiteY0" fmla="*/ 279433 h 704171"/>
                                      <a:gd name="connsiteX1" fmla="*/ 1831469 w 1894847"/>
                                      <a:gd name="connsiteY1" fmla="*/ 78241 h 704171"/>
                                      <a:gd name="connsiteX2" fmla="*/ 1763216 w 1894847"/>
                                      <a:gd name="connsiteY2" fmla="*/ 0 h 704171"/>
                                      <a:gd name="connsiteX3" fmla="*/ 68253 w 1894847"/>
                                      <a:gd name="connsiteY3" fmla="*/ 0 h 704171"/>
                                      <a:gd name="connsiteX4" fmla="*/ 0 w 1894847"/>
                                      <a:gd name="connsiteY4" fmla="*/ 78241 h 704171"/>
                                      <a:gd name="connsiteX5" fmla="*/ 0 w 1894847"/>
                                      <a:gd name="connsiteY5" fmla="*/ 279433 h 704171"/>
                                      <a:gd name="connsiteX6" fmla="*/ 63378 w 1894847"/>
                                      <a:gd name="connsiteY6" fmla="*/ 352086 h 704171"/>
                                      <a:gd name="connsiteX7" fmla="*/ 0 w 1894847"/>
                                      <a:gd name="connsiteY7" fmla="*/ 424738 h 704171"/>
                                      <a:gd name="connsiteX8" fmla="*/ 0 w 1894847"/>
                                      <a:gd name="connsiteY8" fmla="*/ 625930 h 704171"/>
                                      <a:gd name="connsiteX9" fmla="*/ 68253 w 1894847"/>
                                      <a:gd name="connsiteY9" fmla="*/ 704171 h 704171"/>
                                      <a:gd name="connsiteX10" fmla="*/ 1763216 w 1894847"/>
                                      <a:gd name="connsiteY10" fmla="*/ 704171 h 704171"/>
                                      <a:gd name="connsiteX11" fmla="*/ 1831469 w 1894847"/>
                                      <a:gd name="connsiteY11" fmla="*/ 625930 h 704171"/>
                                      <a:gd name="connsiteX12" fmla="*/ 1831469 w 1894847"/>
                                      <a:gd name="connsiteY12" fmla="*/ 424738 h 704171"/>
                                      <a:gd name="connsiteX13" fmla="*/ 1894847 w 1894847"/>
                                      <a:gd name="connsiteY13" fmla="*/ 352086 h 704171"/>
                                      <a:gd name="connsiteX14" fmla="*/ 1831469 w 1894847"/>
                                      <a:gd name="connsiteY14" fmla="*/ 279433 h 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847" h="704171">
                                        <a:moveTo>
                                          <a:pt x="1831469" y="279433"/>
                                        </a:moveTo>
                                        <a:lnTo>
                                          <a:pt x="1831469" y="78241"/>
                                        </a:lnTo>
                                        <a:cubicBezTo>
                                          <a:pt x="1831469" y="35395"/>
                                          <a:pt x="1800592" y="0"/>
                                          <a:pt x="1763216" y="0"/>
                                        </a:cubicBezTo>
                                        <a:lnTo>
                                          <a:pt x="68253" y="0"/>
                                        </a:lnTo>
                                        <a:cubicBezTo>
                                          <a:pt x="30876" y="0"/>
                                          <a:pt x="0" y="35395"/>
                                          <a:pt x="0" y="78241"/>
                                        </a:cubicBezTo>
                                        <a:lnTo>
                                          <a:pt x="0" y="279433"/>
                                        </a:lnTo>
                                        <a:lnTo>
                                          <a:pt x="63378" y="352086"/>
                                        </a:lnTo>
                                        <a:lnTo>
                                          <a:pt x="0" y="424738"/>
                                        </a:lnTo>
                                        <a:lnTo>
                                          <a:pt x="0" y="625930"/>
                                        </a:lnTo>
                                        <a:cubicBezTo>
                                          <a:pt x="0" y="668776"/>
                                          <a:pt x="30876" y="704171"/>
                                          <a:pt x="68253" y="704171"/>
                                        </a:cubicBezTo>
                                        <a:lnTo>
                                          <a:pt x="1763216" y="704171"/>
                                        </a:lnTo>
                                        <a:cubicBezTo>
                                          <a:pt x="1800592" y="704171"/>
                                          <a:pt x="1831469" y="668776"/>
                                          <a:pt x="1831469" y="625930"/>
                                        </a:cubicBezTo>
                                        <a:lnTo>
                                          <a:pt x="1831469" y="424738"/>
                                        </a:lnTo>
                                        <a:lnTo>
                                          <a:pt x="1894847" y="352086"/>
                                        </a:lnTo>
                                        <a:lnTo>
                                          <a:pt x="1831469" y="279433"/>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30" name="任意多边形: 形状 129">
                                    <a:extLst>
                                      <a:ext uri="{FF2B5EF4-FFF2-40B4-BE49-F238E27FC236}">
                                        <a16:creationId xmlns:a16="http://schemas.microsoft.com/office/drawing/2014/main" id="{3662E80B-1965-4649-9C3C-5CBAA3AD88FA}"/>
                                      </a:ext>
                                    </a:extLst>
                                  </p:cNvPr>
                                  <p:cNvSpPr/>
                                  <p:nvPr/>
                                </p:nvSpPr>
                                <p:spPr>
                                  <a:xfrm>
                                    <a:off x="6348602" y="3075051"/>
                                    <a:ext cx="1894846" cy="704171"/>
                                  </a:xfrm>
                                  <a:custGeom>
                                    <a:avLst/>
                                    <a:gdLst>
                                      <a:gd name="connsiteX0" fmla="*/ 1831469 w 1894846"/>
                                      <a:gd name="connsiteY0" fmla="*/ 279433 h 704171"/>
                                      <a:gd name="connsiteX1" fmla="*/ 1831469 w 1894846"/>
                                      <a:gd name="connsiteY1" fmla="*/ 78241 h 704171"/>
                                      <a:gd name="connsiteX2" fmla="*/ 1763216 w 1894846"/>
                                      <a:gd name="connsiteY2" fmla="*/ 0 h 704171"/>
                                      <a:gd name="connsiteX3" fmla="*/ 68253 w 1894846"/>
                                      <a:gd name="connsiteY3" fmla="*/ 0 h 704171"/>
                                      <a:gd name="connsiteX4" fmla="*/ 0 w 1894846"/>
                                      <a:gd name="connsiteY4" fmla="*/ 78241 h 704171"/>
                                      <a:gd name="connsiteX5" fmla="*/ 0 w 1894846"/>
                                      <a:gd name="connsiteY5" fmla="*/ 279433 h 704171"/>
                                      <a:gd name="connsiteX6" fmla="*/ 63378 w 1894846"/>
                                      <a:gd name="connsiteY6" fmla="*/ 352086 h 704171"/>
                                      <a:gd name="connsiteX7" fmla="*/ 0 w 1894846"/>
                                      <a:gd name="connsiteY7" fmla="*/ 424738 h 704171"/>
                                      <a:gd name="connsiteX8" fmla="*/ 0 w 1894846"/>
                                      <a:gd name="connsiteY8" fmla="*/ 625930 h 704171"/>
                                      <a:gd name="connsiteX9" fmla="*/ 68253 w 1894846"/>
                                      <a:gd name="connsiteY9" fmla="*/ 704171 h 704171"/>
                                      <a:gd name="connsiteX10" fmla="*/ 1763216 w 1894846"/>
                                      <a:gd name="connsiteY10" fmla="*/ 704171 h 704171"/>
                                      <a:gd name="connsiteX11" fmla="*/ 1831469 w 1894846"/>
                                      <a:gd name="connsiteY11" fmla="*/ 625930 h 704171"/>
                                      <a:gd name="connsiteX12" fmla="*/ 1831469 w 1894846"/>
                                      <a:gd name="connsiteY12" fmla="*/ 424738 h 704171"/>
                                      <a:gd name="connsiteX13" fmla="*/ 1894847 w 1894846"/>
                                      <a:gd name="connsiteY13" fmla="*/ 352086 h 704171"/>
                                      <a:gd name="connsiteX14" fmla="*/ 1831469 w 1894846"/>
                                      <a:gd name="connsiteY14" fmla="*/ 279433 h 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846" h="704171">
                                        <a:moveTo>
                                          <a:pt x="1831469" y="279433"/>
                                        </a:moveTo>
                                        <a:lnTo>
                                          <a:pt x="1831469" y="78241"/>
                                        </a:lnTo>
                                        <a:cubicBezTo>
                                          <a:pt x="1831469" y="35395"/>
                                          <a:pt x="1800592" y="0"/>
                                          <a:pt x="1763216" y="0"/>
                                        </a:cubicBezTo>
                                        <a:lnTo>
                                          <a:pt x="68253" y="0"/>
                                        </a:lnTo>
                                        <a:cubicBezTo>
                                          <a:pt x="30876" y="0"/>
                                          <a:pt x="0" y="35395"/>
                                          <a:pt x="0" y="78241"/>
                                        </a:cubicBezTo>
                                        <a:lnTo>
                                          <a:pt x="0" y="279433"/>
                                        </a:lnTo>
                                        <a:lnTo>
                                          <a:pt x="63378" y="352086"/>
                                        </a:lnTo>
                                        <a:lnTo>
                                          <a:pt x="0" y="424738"/>
                                        </a:lnTo>
                                        <a:lnTo>
                                          <a:pt x="0" y="625930"/>
                                        </a:lnTo>
                                        <a:cubicBezTo>
                                          <a:pt x="0" y="668776"/>
                                          <a:pt x="30876" y="704171"/>
                                          <a:pt x="68253" y="704171"/>
                                        </a:cubicBezTo>
                                        <a:lnTo>
                                          <a:pt x="1763216" y="704171"/>
                                        </a:lnTo>
                                        <a:cubicBezTo>
                                          <a:pt x="1800592" y="704171"/>
                                          <a:pt x="1831469" y="668776"/>
                                          <a:pt x="1831469" y="625930"/>
                                        </a:cubicBezTo>
                                        <a:lnTo>
                                          <a:pt x="1831469" y="424738"/>
                                        </a:lnTo>
                                        <a:lnTo>
                                          <a:pt x="1894847" y="352086"/>
                                        </a:lnTo>
                                        <a:lnTo>
                                          <a:pt x="1831469" y="279433"/>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31" name="任意多边形: 形状 130">
                                    <a:extLst>
                                      <a:ext uri="{FF2B5EF4-FFF2-40B4-BE49-F238E27FC236}">
                                        <a16:creationId xmlns:a16="http://schemas.microsoft.com/office/drawing/2014/main" id="{CB3F17A2-9795-446D-A4C0-D718368C3305}"/>
                                      </a:ext>
                                    </a:extLst>
                                  </p:cNvPr>
                                  <p:cNvSpPr/>
                                  <p:nvPr/>
                                </p:nvSpPr>
                                <p:spPr>
                                  <a:xfrm>
                                    <a:off x="8243449" y="3075051"/>
                                    <a:ext cx="1894847" cy="704171"/>
                                  </a:xfrm>
                                  <a:custGeom>
                                    <a:avLst/>
                                    <a:gdLst>
                                      <a:gd name="connsiteX0" fmla="*/ 1831469 w 1894847"/>
                                      <a:gd name="connsiteY0" fmla="*/ 279433 h 704171"/>
                                      <a:gd name="connsiteX1" fmla="*/ 1831469 w 1894847"/>
                                      <a:gd name="connsiteY1" fmla="*/ 78241 h 704171"/>
                                      <a:gd name="connsiteX2" fmla="*/ 1763216 w 1894847"/>
                                      <a:gd name="connsiteY2" fmla="*/ 0 h 704171"/>
                                      <a:gd name="connsiteX3" fmla="*/ 68254 w 1894847"/>
                                      <a:gd name="connsiteY3" fmla="*/ 0 h 704171"/>
                                      <a:gd name="connsiteX4" fmla="*/ 0 w 1894847"/>
                                      <a:gd name="connsiteY4" fmla="*/ 78241 h 704171"/>
                                      <a:gd name="connsiteX5" fmla="*/ 0 w 1894847"/>
                                      <a:gd name="connsiteY5" fmla="*/ 279433 h 704171"/>
                                      <a:gd name="connsiteX6" fmla="*/ 63379 w 1894847"/>
                                      <a:gd name="connsiteY6" fmla="*/ 352086 h 704171"/>
                                      <a:gd name="connsiteX7" fmla="*/ 0 w 1894847"/>
                                      <a:gd name="connsiteY7" fmla="*/ 424738 h 704171"/>
                                      <a:gd name="connsiteX8" fmla="*/ 0 w 1894847"/>
                                      <a:gd name="connsiteY8" fmla="*/ 625930 h 704171"/>
                                      <a:gd name="connsiteX9" fmla="*/ 68254 w 1894847"/>
                                      <a:gd name="connsiteY9" fmla="*/ 704171 h 704171"/>
                                      <a:gd name="connsiteX10" fmla="*/ 1763216 w 1894847"/>
                                      <a:gd name="connsiteY10" fmla="*/ 704171 h 704171"/>
                                      <a:gd name="connsiteX11" fmla="*/ 1831469 w 1894847"/>
                                      <a:gd name="connsiteY11" fmla="*/ 625930 h 704171"/>
                                      <a:gd name="connsiteX12" fmla="*/ 1831469 w 1894847"/>
                                      <a:gd name="connsiteY12" fmla="*/ 424738 h 704171"/>
                                      <a:gd name="connsiteX13" fmla="*/ 1894848 w 1894847"/>
                                      <a:gd name="connsiteY13" fmla="*/ 352086 h 704171"/>
                                      <a:gd name="connsiteX14" fmla="*/ 1831469 w 1894847"/>
                                      <a:gd name="connsiteY14" fmla="*/ 279433 h 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847" h="704171">
                                        <a:moveTo>
                                          <a:pt x="1831469" y="279433"/>
                                        </a:moveTo>
                                        <a:lnTo>
                                          <a:pt x="1831469" y="78241"/>
                                        </a:lnTo>
                                        <a:cubicBezTo>
                                          <a:pt x="1831469" y="35395"/>
                                          <a:pt x="1800592" y="0"/>
                                          <a:pt x="1763216" y="0"/>
                                        </a:cubicBezTo>
                                        <a:lnTo>
                                          <a:pt x="68254" y="0"/>
                                        </a:lnTo>
                                        <a:cubicBezTo>
                                          <a:pt x="30877" y="0"/>
                                          <a:pt x="0" y="35395"/>
                                          <a:pt x="0" y="78241"/>
                                        </a:cubicBezTo>
                                        <a:lnTo>
                                          <a:pt x="0" y="279433"/>
                                        </a:lnTo>
                                        <a:lnTo>
                                          <a:pt x="63379" y="352086"/>
                                        </a:lnTo>
                                        <a:lnTo>
                                          <a:pt x="0" y="424738"/>
                                        </a:lnTo>
                                        <a:lnTo>
                                          <a:pt x="0" y="625930"/>
                                        </a:lnTo>
                                        <a:cubicBezTo>
                                          <a:pt x="0" y="668776"/>
                                          <a:pt x="30877" y="704171"/>
                                          <a:pt x="68254" y="704171"/>
                                        </a:cubicBezTo>
                                        <a:lnTo>
                                          <a:pt x="1763216" y="704171"/>
                                        </a:lnTo>
                                        <a:cubicBezTo>
                                          <a:pt x="1800592" y="704171"/>
                                          <a:pt x="1831469" y="668776"/>
                                          <a:pt x="1831469" y="625930"/>
                                        </a:cubicBezTo>
                                        <a:lnTo>
                                          <a:pt x="1831469" y="424738"/>
                                        </a:lnTo>
                                        <a:lnTo>
                                          <a:pt x="1894848" y="352086"/>
                                        </a:lnTo>
                                        <a:lnTo>
                                          <a:pt x="1831469" y="279433"/>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2" name="任意多边形: 形状 131">
                                    <a:extLst>
                                      <a:ext uri="{FF2B5EF4-FFF2-40B4-BE49-F238E27FC236}">
                                        <a16:creationId xmlns:a16="http://schemas.microsoft.com/office/drawing/2014/main" id="{A8A8B679-56C1-4B86-9209-54672994EEFA}"/>
                                      </a:ext>
                                    </a:extLst>
                                  </p:cNvPr>
                                  <p:cNvSpPr/>
                                  <p:nvPr/>
                                </p:nvSpPr>
                                <p:spPr>
                                  <a:xfrm>
                                    <a:off x="10148050" y="3080282"/>
                                    <a:ext cx="1894847" cy="704171"/>
                                  </a:xfrm>
                                  <a:custGeom>
                                    <a:avLst/>
                                    <a:gdLst>
                                      <a:gd name="connsiteX0" fmla="*/ 1831469 w 1894847"/>
                                      <a:gd name="connsiteY0" fmla="*/ 279433 h 704171"/>
                                      <a:gd name="connsiteX1" fmla="*/ 1831469 w 1894847"/>
                                      <a:gd name="connsiteY1" fmla="*/ 78241 h 704171"/>
                                      <a:gd name="connsiteX2" fmla="*/ 1763216 w 1894847"/>
                                      <a:gd name="connsiteY2" fmla="*/ 0 h 704171"/>
                                      <a:gd name="connsiteX3" fmla="*/ 68254 w 1894847"/>
                                      <a:gd name="connsiteY3" fmla="*/ 0 h 704171"/>
                                      <a:gd name="connsiteX4" fmla="*/ 0 w 1894847"/>
                                      <a:gd name="connsiteY4" fmla="*/ 78241 h 704171"/>
                                      <a:gd name="connsiteX5" fmla="*/ 0 w 1894847"/>
                                      <a:gd name="connsiteY5" fmla="*/ 279433 h 704171"/>
                                      <a:gd name="connsiteX6" fmla="*/ 63379 w 1894847"/>
                                      <a:gd name="connsiteY6" fmla="*/ 352086 h 704171"/>
                                      <a:gd name="connsiteX7" fmla="*/ 0 w 1894847"/>
                                      <a:gd name="connsiteY7" fmla="*/ 424738 h 704171"/>
                                      <a:gd name="connsiteX8" fmla="*/ 0 w 1894847"/>
                                      <a:gd name="connsiteY8" fmla="*/ 625930 h 704171"/>
                                      <a:gd name="connsiteX9" fmla="*/ 68254 w 1894847"/>
                                      <a:gd name="connsiteY9" fmla="*/ 704171 h 704171"/>
                                      <a:gd name="connsiteX10" fmla="*/ 1763216 w 1894847"/>
                                      <a:gd name="connsiteY10" fmla="*/ 704171 h 704171"/>
                                      <a:gd name="connsiteX11" fmla="*/ 1831469 w 1894847"/>
                                      <a:gd name="connsiteY11" fmla="*/ 625930 h 704171"/>
                                      <a:gd name="connsiteX12" fmla="*/ 1831469 w 1894847"/>
                                      <a:gd name="connsiteY12" fmla="*/ 424738 h 704171"/>
                                      <a:gd name="connsiteX13" fmla="*/ 1894848 w 1894847"/>
                                      <a:gd name="connsiteY13" fmla="*/ 352086 h 704171"/>
                                      <a:gd name="connsiteX14" fmla="*/ 1831469 w 1894847"/>
                                      <a:gd name="connsiteY14" fmla="*/ 279433 h 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847" h="704171">
                                        <a:moveTo>
                                          <a:pt x="1831469" y="279433"/>
                                        </a:moveTo>
                                        <a:lnTo>
                                          <a:pt x="1831469" y="78241"/>
                                        </a:lnTo>
                                        <a:cubicBezTo>
                                          <a:pt x="1831469" y="35395"/>
                                          <a:pt x="1800592" y="0"/>
                                          <a:pt x="1763216" y="0"/>
                                        </a:cubicBezTo>
                                        <a:lnTo>
                                          <a:pt x="68254" y="0"/>
                                        </a:lnTo>
                                        <a:cubicBezTo>
                                          <a:pt x="30877" y="0"/>
                                          <a:pt x="0" y="35395"/>
                                          <a:pt x="0" y="78241"/>
                                        </a:cubicBezTo>
                                        <a:lnTo>
                                          <a:pt x="0" y="279433"/>
                                        </a:lnTo>
                                        <a:lnTo>
                                          <a:pt x="63379" y="352086"/>
                                        </a:lnTo>
                                        <a:lnTo>
                                          <a:pt x="0" y="424738"/>
                                        </a:lnTo>
                                        <a:lnTo>
                                          <a:pt x="0" y="625930"/>
                                        </a:lnTo>
                                        <a:cubicBezTo>
                                          <a:pt x="0" y="668776"/>
                                          <a:pt x="30877" y="704171"/>
                                          <a:pt x="68254" y="704171"/>
                                        </a:cubicBezTo>
                                        <a:lnTo>
                                          <a:pt x="1763216" y="704171"/>
                                        </a:lnTo>
                                        <a:cubicBezTo>
                                          <a:pt x="1800592" y="704171"/>
                                          <a:pt x="1831469" y="668776"/>
                                          <a:pt x="1831469" y="625930"/>
                                        </a:cubicBezTo>
                                        <a:lnTo>
                                          <a:pt x="1831469" y="424738"/>
                                        </a:lnTo>
                                        <a:lnTo>
                                          <a:pt x="1894848" y="352086"/>
                                        </a:lnTo>
                                        <a:lnTo>
                                          <a:pt x="1831469" y="279433"/>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139" name="任意多边形: 形状 138">
                                  <a:extLst>
                                    <a:ext uri="{FF2B5EF4-FFF2-40B4-BE49-F238E27FC236}">
                                      <a16:creationId xmlns:a16="http://schemas.microsoft.com/office/drawing/2014/main" id="{295D58EC-8F44-4B84-AE9B-8B5A74AB8F25}"/>
                                    </a:ext>
                                  </a:extLst>
                                </p:cNvPr>
                                <p:cNvSpPr/>
                                <p:nvPr/>
                              </p:nvSpPr>
                              <p:spPr>
                                <a:xfrm>
                                  <a:off x="10342387" y="3084086"/>
                                  <a:ext cx="1666793" cy="704171"/>
                                </a:xfrm>
                                <a:custGeom>
                                  <a:avLst/>
                                  <a:gdLst>
                                    <a:gd name="connsiteX0" fmla="*/ 1831469 w 1894847"/>
                                    <a:gd name="connsiteY0" fmla="*/ 279433 h 704171"/>
                                    <a:gd name="connsiteX1" fmla="*/ 1831469 w 1894847"/>
                                    <a:gd name="connsiteY1" fmla="*/ 78241 h 704171"/>
                                    <a:gd name="connsiteX2" fmla="*/ 1763216 w 1894847"/>
                                    <a:gd name="connsiteY2" fmla="*/ 0 h 704171"/>
                                    <a:gd name="connsiteX3" fmla="*/ 68254 w 1894847"/>
                                    <a:gd name="connsiteY3" fmla="*/ 0 h 704171"/>
                                    <a:gd name="connsiteX4" fmla="*/ 0 w 1894847"/>
                                    <a:gd name="connsiteY4" fmla="*/ 78241 h 704171"/>
                                    <a:gd name="connsiteX5" fmla="*/ 0 w 1894847"/>
                                    <a:gd name="connsiteY5" fmla="*/ 279433 h 704171"/>
                                    <a:gd name="connsiteX6" fmla="*/ 63379 w 1894847"/>
                                    <a:gd name="connsiteY6" fmla="*/ 352086 h 704171"/>
                                    <a:gd name="connsiteX7" fmla="*/ 0 w 1894847"/>
                                    <a:gd name="connsiteY7" fmla="*/ 424738 h 704171"/>
                                    <a:gd name="connsiteX8" fmla="*/ 0 w 1894847"/>
                                    <a:gd name="connsiteY8" fmla="*/ 625930 h 704171"/>
                                    <a:gd name="connsiteX9" fmla="*/ 68254 w 1894847"/>
                                    <a:gd name="connsiteY9" fmla="*/ 704171 h 704171"/>
                                    <a:gd name="connsiteX10" fmla="*/ 1763216 w 1894847"/>
                                    <a:gd name="connsiteY10" fmla="*/ 704171 h 704171"/>
                                    <a:gd name="connsiteX11" fmla="*/ 1831469 w 1894847"/>
                                    <a:gd name="connsiteY11" fmla="*/ 625930 h 704171"/>
                                    <a:gd name="connsiteX12" fmla="*/ 1831469 w 1894847"/>
                                    <a:gd name="connsiteY12" fmla="*/ 424738 h 704171"/>
                                    <a:gd name="connsiteX13" fmla="*/ 1894848 w 1894847"/>
                                    <a:gd name="connsiteY13" fmla="*/ 352086 h 704171"/>
                                    <a:gd name="connsiteX14" fmla="*/ 1831469 w 1894847"/>
                                    <a:gd name="connsiteY14" fmla="*/ 279433 h 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847" h="704171">
                                      <a:moveTo>
                                        <a:pt x="1831469" y="279433"/>
                                      </a:moveTo>
                                      <a:lnTo>
                                        <a:pt x="1831469" y="78241"/>
                                      </a:lnTo>
                                      <a:cubicBezTo>
                                        <a:pt x="1831469" y="35395"/>
                                        <a:pt x="1800592" y="0"/>
                                        <a:pt x="1763216" y="0"/>
                                      </a:cubicBezTo>
                                      <a:lnTo>
                                        <a:pt x="68254" y="0"/>
                                      </a:lnTo>
                                      <a:cubicBezTo>
                                        <a:pt x="30877" y="0"/>
                                        <a:pt x="0" y="35395"/>
                                        <a:pt x="0" y="78241"/>
                                      </a:cubicBezTo>
                                      <a:lnTo>
                                        <a:pt x="0" y="279433"/>
                                      </a:lnTo>
                                      <a:lnTo>
                                        <a:pt x="63379" y="352086"/>
                                      </a:lnTo>
                                      <a:lnTo>
                                        <a:pt x="0" y="424738"/>
                                      </a:lnTo>
                                      <a:lnTo>
                                        <a:pt x="0" y="625930"/>
                                      </a:lnTo>
                                      <a:cubicBezTo>
                                        <a:pt x="0" y="668776"/>
                                        <a:pt x="30877" y="704171"/>
                                        <a:pt x="68254" y="704171"/>
                                      </a:cubicBezTo>
                                      <a:lnTo>
                                        <a:pt x="1763216" y="704171"/>
                                      </a:lnTo>
                                      <a:cubicBezTo>
                                        <a:pt x="1800592" y="704171"/>
                                        <a:pt x="1831469" y="668776"/>
                                        <a:pt x="1831469" y="625930"/>
                                      </a:cubicBezTo>
                                      <a:lnTo>
                                        <a:pt x="1831469" y="424738"/>
                                      </a:lnTo>
                                      <a:lnTo>
                                        <a:pt x="1894848" y="352086"/>
                                      </a:lnTo>
                                      <a:lnTo>
                                        <a:pt x="1831469" y="279433"/>
                                      </a:lnTo>
                                      <a:close/>
                                    </a:path>
                                  </a:pathLst>
                                </a:cu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grpSp>
                          <p:grpSp>
                            <p:nvGrpSpPr>
                              <p:cNvPr id="148" name="组合 147">
                                <a:extLst>
                                  <a:ext uri="{FF2B5EF4-FFF2-40B4-BE49-F238E27FC236}">
                                    <a16:creationId xmlns:a16="http://schemas.microsoft.com/office/drawing/2014/main" id="{64094995-94E4-428C-850C-0A7DB16233FE}"/>
                                  </a:ext>
                                </a:extLst>
                              </p:cNvPr>
                              <p:cNvGrpSpPr/>
                              <p:nvPr/>
                            </p:nvGrpSpPr>
                            <p:grpSpPr>
                              <a:xfrm>
                                <a:off x="525205" y="3097838"/>
                                <a:ext cx="11247292" cy="657790"/>
                                <a:chOff x="525205" y="3097838"/>
                                <a:chExt cx="11247292" cy="657790"/>
                              </a:xfrm>
                            </p:grpSpPr>
                            <p:sp>
                              <p:nvSpPr>
                                <p:cNvPr id="25" name="文本框 24">
                                  <a:extLst>
                                    <a:ext uri="{FF2B5EF4-FFF2-40B4-BE49-F238E27FC236}">
                                      <a16:creationId xmlns:a16="http://schemas.microsoft.com/office/drawing/2014/main" id="{9EDE5959-7EFD-4DE7-B70C-C19BB8DEBE21}"/>
                                    </a:ext>
                                  </a:extLst>
                                </p:cNvPr>
                                <p:cNvSpPr txBox="1"/>
                                <p:nvPr/>
                              </p:nvSpPr>
                              <p:spPr>
                                <a:xfrm>
                                  <a:off x="525205" y="3109297"/>
                                  <a:ext cx="1210588" cy="646331"/>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1918</a:t>
                                  </a:r>
                                  <a:endParaRPr kumimoji="0" lang="zh-CN" altLang="en-US" sz="3600" b="1" i="0" u="none" strike="noStrike" kern="1200" cap="none" spc="0" normalizeH="0" baseline="0" noProof="0" dirty="0">
                                    <a:ln>
                                      <a:noFill/>
                                    </a:ln>
                                    <a:solidFill>
                                      <a:prstClr val="black"/>
                                    </a:solidFill>
                                    <a:effectLst/>
                                    <a:uLnTx/>
                                    <a:uFillTx/>
                                    <a:latin typeface="思源黑体 CN ExtraLight" panose="020B0200000000000000" pitchFamily="34" charset="-122"/>
                                    <a:ea typeface="思源黑体 CN ExtraLight" panose="020B0200000000000000" pitchFamily="34" charset="-122"/>
                                    <a:cs typeface="+mn-cs"/>
                                  </a:endParaRPr>
                                </a:p>
                              </p:txBody>
                            </p:sp>
                            <p:sp>
                              <p:nvSpPr>
                                <p:cNvPr id="142" name="文本框 141">
                                  <a:extLst>
                                    <a:ext uri="{FF2B5EF4-FFF2-40B4-BE49-F238E27FC236}">
                                      <a16:creationId xmlns:a16="http://schemas.microsoft.com/office/drawing/2014/main" id="{5947B5EC-1243-4352-B798-505561C3474F}"/>
                                    </a:ext>
                                  </a:extLst>
                                </p:cNvPr>
                                <p:cNvSpPr txBox="1"/>
                                <p:nvPr/>
                              </p:nvSpPr>
                              <p:spPr>
                                <a:xfrm>
                                  <a:off x="2177857" y="3109297"/>
                                  <a:ext cx="1210588" cy="646331"/>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1932</a:t>
                                  </a:r>
                                  <a:endParaRPr kumimoji="0" lang="zh-CN" altLang="en-US" sz="3600" b="1" i="0" u="none" strike="noStrike" kern="1200" cap="none" spc="0" normalizeH="0" baseline="0" noProof="0" dirty="0">
                                    <a:ln>
                                      <a:noFill/>
                                    </a:ln>
                                    <a:solidFill>
                                      <a:prstClr val="black"/>
                                    </a:solidFill>
                                    <a:effectLst/>
                                    <a:uLnTx/>
                                    <a:uFillTx/>
                                    <a:latin typeface="思源黑体 CN ExtraLight" panose="020B0200000000000000" pitchFamily="34" charset="-122"/>
                                    <a:ea typeface="思源黑体 CN ExtraLight" panose="020B0200000000000000" pitchFamily="34" charset="-122"/>
                                    <a:cs typeface="+mn-cs"/>
                                  </a:endParaRPr>
                                </a:p>
                              </p:txBody>
                            </p:sp>
                            <p:sp>
                              <p:nvSpPr>
                                <p:cNvPr id="143" name="文本框 142">
                                  <a:extLst>
                                    <a:ext uri="{FF2B5EF4-FFF2-40B4-BE49-F238E27FC236}">
                                      <a16:creationId xmlns:a16="http://schemas.microsoft.com/office/drawing/2014/main" id="{7E18BEA8-FD4C-4C8A-B58A-39CE5AB2F288}"/>
                                    </a:ext>
                                  </a:extLst>
                                </p:cNvPr>
                                <p:cNvSpPr txBox="1"/>
                                <p:nvPr/>
                              </p:nvSpPr>
                              <p:spPr>
                                <a:xfrm>
                                  <a:off x="3821270" y="3109297"/>
                                  <a:ext cx="1210588" cy="646331"/>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1935</a:t>
                                  </a:r>
                                  <a:endParaRPr kumimoji="0" lang="zh-CN" altLang="en-US" sz="3600" b="1" i="0" u="none" strike="noStrike" kern="1200" cap="none" spc="0" normalizeH="0" baseline="0" noProof="0" dirty="0">
                                    <a:ln>
                                      <a:noFill/>
                                    </a:ln>
                                    <a:solidFill>
                                      <a:srgbClr val="C00000"/>
                                    </a:solidFill>
                                    <a:effectLst/>
                                    <a:uLnTx/>
                                    <a:uFillTx/>
                                    <a:latin typeface="思源黑体 CN ExtraLight" panose="020B0200000000000000" pitchFamily="34" charset="-122"/>
                                    <a:ea typeface="思源黑体 CN ExtraLight" panose="020B0200000000000000" pitchFamily="34" charset="-122"/>
                                    <a:cs typeface="+mn-cs"/>
                                  </a:endParaRPr>
                                </a:p>
                              </p:txBody>
                            </p:sp>
                            <p:sp>
                              <p:nvSpPr>
                                <p:cNvPr id="144" name="文本框 143">
                                  <a:extLst>
                                    <a:ext uri="{FF2B5EF4-FFF2-40B4-BE49-F238E27FC236}">
                                      <a16:creationId xmlns:a16="http://schemas.microsoft.com/office/drawing/2014/main" id="{56AEF136-B7A8-4D67-A091-F34DCFAE2901}"/>
                                    </a:ext>
                                  </a:extLst>
                                </p:cNvPr>
                                <p:cNvSpPr txBox="1"/>
                                <p:nvPr/>
                              </p:nvSpPr>
                              <p:spPr>
                                <a:xfrm>
                                  <a:off x="5450118" y="3109297"/>
                                  <a:ext cx="1467068" cy="646331"/>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1960s</a:t>
                                  </a:r>
                                  <a:endParaRPr kumimoji="0" lang="zh-CN" altLang="en-US" sz="3600" b="1" i="0" u="none" strike="noStrike" kern="1200" cap="none" spc="0" normalizeH="0" baseline="0" noProof="0" dirty="0">
                                    <a:ln>
                                      <a:noFill/>
                                    </a:ln>
                                    <a:solidFill>
                                      <a:prstClr val="black"/>
                                    </a:solidFill>
                                    <a:effectLst/>
                                    <a:uLnTx/>
                                    <a:uFillTx/>
                                    <a:latin typeface="思源黑体 CN ExtraLight" panose="020B0200000000000000" pitchFamily="34" charset="-122"/>
                                    <a:ea typeface="思源黑体 CN ExtraLight" panose="020B0200000000000000" pitchFamily="34" charset="-122"/>
                                    <a:cs typeface="+mn-cs"/>
                                  </a:endParaRPr>
                                </a:p>
                              </p:txBody>
                            </p:sp>
                            <p:sp>
                              <p:nvSpPr>
                                <p:cNvPr id="145" name="文本框 144">
                                  <a:extLst>
                                    <a:ext uri="{FF2B5EF4-FFF2-40B4-BE49-F238E27FC236}">
                                      <a16:creationId xmlns:a16="http://schemas.microsoft.com/office/drawing/2014/main" id="{832C8BCD-184C-4A0B-8D6E-9846601439CC}"/>
                                    </a:ext>
                                  </a:extLst>
                                </p:cNvPr>
                                <p:cNvSpPr txBox="1"/>
                                <p:nvPr/>
                              </p:nvSpPr>
                              <p:spPr>
                                <a:xfrm>
                                  <a:off x="7178235" y="3109297"/>
                                  <a:ext cx="1210588" cy="646331"/>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1974</a:t>
                                  </a:r>
                                  <a:endParaRPr kumimoji="0" lang="zh-CN" altLang="en-US" sz="3600" b="1" i="0" u="none" strike="noStrike" kern="1200" cap="none" spc="0" normalizeH="0" baseline="0" noProof="0" dirty="0">
                                    <a:ln>
                                      <a:noFill/>
                                    </a:ln>
                                    <a:solidFill>
                                      <a:srgbClr val="C00000"/>
                                    </a:solidFill>
                                    <a:effectLst/>
                                    <a:uLnTx/>
                                    <a:uFillTx/>
                                    <a:latin typeface="思源黑体 CN ExtraLight" panose="020B0200000000000000" pitchFamily="34" charset="-122"/>
                                    <a:ea typeface="思源黑体 CN ExtraLight" panose="020B0200000000000000" pitchFamily="34" charset="-122"/>
                                    <a:cs typeface="+mn-cs"/>
                                  </a:endParaRPr>
                                </a:p>
                              </p:txBody>
                            </p:sp>
                            <p:sp>
                              <p:nvSpPr>
                                <p:cNvPr id="146" name="文本框 145">
                                  <a:extLst>
                                    <a:ext uri="{FF2B5EF4-FFF2-40B4-BE49-F238E27FC236}">
                                      <a16:creationId xmlns:a16="http://schemas.microsoft.com/office/drawing/2014/main" id="{8DA920A3-52C5-4D2F-81E4-5E67D419AF41}"/>
                                    </a:ext>
                                  </a:extLst>
                                </p:cNvPr>
                                <p:cNvSpPr txBox="1"/>
                                <p:nvPr/>
                              </p:nvSpPr>
                              <p:spPr>
                                <a:xfrm>
                                  <a:off x="8775950" y="3100745"/>
                                  <a:ext cx="1210588" cy="646331"/>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1990</a:t>
                                  </a:r>
                                  <a:endParaRPr kumimoji="0" lang="zh-CN" altLang="en-US" sz="3600" b="1" i="0" u="none" strike="noStrike" kern="1200" cap="none" spc="0" normalizeH="0" baseline="0" noProof="0" dirty="0">
                                    <a:ln>
                                      <a:noFill/>
                                    </a:ln>
                                    <a:solidFill>
                                      <a:srgbClr val="C00000"/>
                                    </a:solidFill>
                                    <a:effectLst/>
                                    <a:uLnTx/>
                                    <a:uFillTx/>
                                    <a:latin typeface="思源黑体 CN ExtraLight" panose="020B0200000000000000" pitchFamily="34" charset="-122"/>
                                    <a:ea typeface="思源黑体 CN ExtraLight" panose="020B0200000000000000" pitchFamily="34" charset="-122"/>
                                    <a:cs typeface="+mn-cs"/>
                                  </a:endParaRPr>
                                </a:p>
                              </p:txBody>
                            </p:sp>
                            <p:sp>
                              <p:nvSpPr>
                                <p:cNvPr id="147" name="文本框 146">
                                  <a:extLst>
                                    <a:ext uri="{FF2B5EF4-FFF2-40B4-BE49-F238E27FC236}">
                                      <a16:creationId xmlns:a16="http://schemas.microsoft.com/office/drawing/2014/main" id="{83835181-2011-4B5D-9093-3EAFCB0E29D1}"/>
                                    </a:ext>
                                  </a:extLst>
                                </p:cNvPr>
                                <p:cNvSpPr txBox="1"/>
                                <p:nvPr/>
                              </p:nvSpPr>
                              <p:spPr>
                                <a:xfrm>
                                  <a:off x="10561909" y="3097838"/>
                                  <a:ext cx="1210588" cy="646331"/>
                                </a:xfrm>
                                <a:prstGeom prst="rect">
                                  <a:avLst/>
                                </a:prstGeom>
                                <a:noFill/>
                              </p:spPr>
                              <p:txBody>
                                <a:bodyPr wrap="non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2022</a:t>
                                  </a:r>
                                  <a:endParaRPr kumimoji="0" lang="zh-CN" altLang="en-US" sz="3600" b="1" i="0" u="none" strike="noStrike" kern="1200" cap="none" spc="0" normalizeH="0" baseline="0" noProof="0" dirty="0">
                                    <a:ln>
                                      <a:noFill/>
                                    </a:ln>
                                    <a:effectLst/>
                                    <a:uLnTx/>
                                    <a:uFillTx/>
                                    <a:latin typeface="思源黑体 CN ExtraLight" panose="020B0200000000000000" pitchFamily="34" charset="-122"/>
                                    <a:ea typeface="思源黑体 CN ExtraLight" panose="020B0200000000000000" pitchFamily="34" charset="-122"/>
                                    <a:cs typeface="+mn-cs"/>
                                  </a:endParaRPr>
                                </a:p>
                              </p:txBody>
                            </p:sp>
                          </p:grpSp>
                        </p:grpSp>
                        <p:grpSp>
                          <p:nvGrpSpPr>
                            <p:cNvPr id="151" name="组合 150">
                              <a:extLst>
                                <a:ext uri="{FF2B5EF4-FFF2-40B4-BE49-F238E27FC236}">
                                  <a16:creationId xmlns:a16="http://schemas.microsoft.com/office/drawing/2014/main" id="{6CAB40EE-824D-4BFD-B6C5-EDCBFB797EE1}"/>
                                </a:ext>
                              </a:extLst>
                            </p:cNvPr>
                            <p:cNvGrpSpPr/>
                            <p:nvPr/>
                          </p:nvGrpSpPr>
                          <p:grpSpPr>
                            <a:xfrm>
                              <a:off x="9330144" y="3922294"/>
                              <a:ext cx="146737" cy="1285299"/>
                              <a:chOff x="8179146" y="3910490"/>
                              <a:chExt cx="146737" cy="1285299"/>
                            </a:xfrm>
                          </p:grpSpPr>
                          <p:grpSp>
                            <p:nvGrpSpPr>
                              <p:cNvPr id="152" name="图形 8">
                                <a:extLst>
                                  <a:ext uri="{FF2B5EF4-FFF2-40B4-BE49-F238E27FC236}">
                                    <a16:creationId xmlns:a16="http://schemas.microsoft.com/office/drawing/2014/main" id="{78FB3742-CA22-490A-B049-A7C6A2968D2B}"/>
                                  </a:ext>
                                </a:extLst>
                              </p:cNvPr>
                              <p:cNvGrpSpPr/>
                              <p:nvPr/>
                            </p:nvGrpSpPr>
                            <p:grpSpPr>
                              <a:xfrm>
                                <a:off x="8236905" y="4073631"/>
                                <a:ext cx="42235" cy="1122158"/>
                                <a:chOff x="8236905" y="4073631"/>
                                <a:chExt cx="42235" cy="1122158"/>
                              </a:xfrm>
                              <a:solidFill>
                                <a:srgbClr val="7D307B"/>
                              </a:solidFill>
                            </p:grpSpPr>
                            <p:sp>
                              <p:nvSpPr>
                                <p:cNvPr id="155" name="任意多边形: 形状 154">
                                  <a:extLst>
                                    <a:ext uri="{FF2B5EF4-FFF2-40B4-BE49-F238E27FC236}">
                                      <a16:creationId xmlns:a16="http://schemas.microsoft.com/office/drawing/2014/main" id="{5C43A684-58E5-425C-8813-608407A210AF}"/>
                                    </a:ext>
                                  </a:extLst>
                                </p:cNvPr>
                                <p:cNvSpPr/>
                                <p:nvPr/>
                              </p:nvSpPr>
                              <p:spPr>
                                <a:xfrm>
                                  <a:off x="8247920" y="4073631"/>
                                  <a:ext cx="31220" cy="935062"/>
                                </a:xfrm>
                                <a:custGeom>
                                  <a:avLst/>
                                  <a:gdLst>
                                    <a:gd name="connsiteX0" fmla="*/ 15610 w 31220"/>
                                    <a:gd name="connsiteY0" fmla="*/ 0 h 935062"/>
                                    <a:gd name="connsiteX1" fmla="*/ 31221 w 31220"/>
                                    <a:gd name="connsiteY1" fmla="*/ 15610 h 935062"/>
                                    <a:gd name="connsiteX2" fmla="*/ 31221 w 31220"/>
                                    <a:gd name="connsiteY2" fmla="*/ 76491 h 935062"/>
                                    <a:gd name="connsiteX3" fmla="*/ 15610 w 31220"/>
                                    <a:gd name="connsiteY3" fmla="*/ 92101 h 935062"/>
                                    <a:gd name="connsiteX4" fmla="*/ 0 w 31220"/>
                                    <a:gd name="connsiteY4" fmla="*/ 76491 h 935062"/>
                                    <a:gd name="connsiteX5" fmla="*/ 0 w 31220"/>
                                    <a:gd name="connsiteY5" fmla="*/ 15610 h 935062"/>
                                    <a:gd name="connsiteX6" fmla="*/ 15610 w 31220"/>
                                    <a:gd name="connsiteY6" fmla="*/ 0 h 935062"/>
                                    <a:gd name="connsiteX7" fmla="*/ 15610 w 31220"/>
                                    <a:gd name="connsiteY7" fmla="*/ 120200 h 935062"/>
                                    <a:gd name="connsiteX8" fmla="*/ 31221 w 31220"/>
                                    <a:gd name="connsiteY8" fmla="*/ 135810 h 935062"/>
                                    <a:gd name="connsiteX9" fmla="*/ 31221 w 31220"/>
                                    <a:gd name="connsiteY9" fmla="*/ 195130 h 935062"/>
                                    <a:gd name="connsiteX10" fmla="*/ 15610 w 31220"/>
                                    <a:gd name="connsiteY10" fmla="*/ 210740 h 935062"/>
                                    <a:gd name="connsiteX11" fmla="*/ 0 w 31220"/>
                                    <a:gd name="connsiteY11" fmla="*/ 195130 h 935062"/>
                                    <a:gd name="connsiteX12" fmla="*/ 0 w 31220"/>
                                    <a:gd name="connsiteY12" fmla="*/ 134249 h 935062"/>
                                    <a:gd name="connsiteX13" fmla="*/ 15610 w 31220"/>
                                    <a:gd name="connsiteY13" fmla="*/ 120200 h 935062"/>
                                    <a:gd name="connsiteX14" fmla="*/ 15610 w 31220"/>
                                    <a:gd name="connsiteY14" fmla="*/ 240400 h 935062"/>
                                    <a:gd name="connsiteX15" fmla="*/ 31221 w 31220"/>
                                    <a:gd name="connsiteY15" fmla="*/ 256011 h 935062"/>
                                    <a:gd name="connsiteX16" fmla="*/ 31221 w 31220"/>
                                    <a:gd name="connsiteY16" fmla="*/ 316891 h 935062"/>
                                    <a:gd name="connsiteX17" fmla="*/ 15610 w 31220"/>
                                    <a:gd name="connsiteY17" fmla="*/ 332501 h 935062"/>
                                    <a:gd name="connsiteX18" fmla="*/ 0 w 31220"/>
                                    <a:gd name="connsiteY18" fmla="*/ 316891 h 935062"/>
                                    <a:gd name="connsiteX19" fmla="*/ 0 w 31220"/>
                                    <a:gd name="connsiteY19" fmla="*/ 256011 h 935062"/>
                                    <a:gd name="connsiteX20" fmla="*/ 15610 w 31220"/>
                                    <a:gd name="connsiteY20" fmla="*/ 240400 h 935062"/>
                                    <a:gd name="connsiteX21" fmla="*/ 15610 w 31220"/>
                                    <a:gd name="connsiteY21" fmla="*/ 360600 h 935062"/>
                                    <a:gd name="connsiteX22" fmla="*/ 31221 w 31220"/>
                                    <a:gd name="connsiteY22" fmla="*/ 376211 h 935062"/>
                                    <a:gd name="connsiteX23" fmla="*/ 31221 w 31220"/>
                                    <a:gd name="connsiteY23" fmla="*/ 437091 h 935062"/>
                                    <a:gd name="connsiteX24" fmla="*/ 15610 w 31220"/>
                                    <a:gd name="connsiteY24" fmla="*/ 452702 h 935062"/>
                                    <a:gd name="connsiteX25" fmla="*/ 0 w 31220"/>
                                    <a:gd name="connsiteY25" fmla="*/ 437091 h 935062"/>
                                    <a:gd name="connsiteX26" fmla="*/ 0 w 31220"/>
                                    <a:gd name="connsiteY26" fmla="*/ 376211 h 935062"/>
                                    <a:gd name="connsiteX27" fmla="*/ 15610 w 31220"/>
                                    <a:gd name="connsiteY27" fmla="*/ 360600 h 935062"/>
                                    <a:gd name="connsiteX28" fmla="*/ 15610 w 31220"/>
                                    <a:gd name="connsiteY28" fmla="*/ 480800 h 935062"/>
                                    <a:gd name="connsiteX29" fmla="*/ 31221 w 31220"/>
                                    <a:gd name="connsiteY29" fmla="*/ 496411 h 935062"/>
                                    <a:gd name="connsiteX30" fmla="*/ 31221 w 31220"/>
                                    <a:gd name="connsiteY30" fmla="*/ 557291 h 935062"/>
                                    <a:gd name="connsiteX31" fmla="*/ 15610 w 31220"/>
                                    <a:gd name="connsiteY31" fmla="*/ 572902 h 935062"/>
                                    <a:gd name="connsiteX32" fmla="*/ 0 w 31220"/>
                                    <a:gd name="connsiteY32" fmla="*/ 557291 h 935062"/>
                                    <a:gd name="connsiteX33" fmla="*/ 0 w 31220"/>
                                    <a:gd name="connsiteY33" fmla="*/ 496411 h 935062"/>
                                    <a:gd name="connsiteX34" fmla="*/ 15610 w 31220"/>
                                    <a:gd name="connsiteY34" fmla="*/ 480800 h 935062"/>
                                    <a:gd name="connsiteX35" fmla="*/ 15610 w 31220"/>
                                    <a:gd name="connsiteY35" fmla="*/ 601000 h 935062"/>
                                    <a:gd name="connsiteX36" fmla="*/ 31221 w 31220"/>
                                    <a:gd name="connsiteY36" fmla="*/ 616611 h 935062"/>
                                    <a:gd name="connsiteX37" fmla="*/ 31221 w 31220"/>
                                    <a:gd name="connsiteY37" fmla="*/ 677491 h 935062"/>
                                    <a:gd name="connsiteX38" fmla="*/ 15610 w 31220"/>
                                    <a:gd name="connsiteY38" fmla="*/ 693102 h 935062"/>
                                    <a:gd name="connsiteX39" fmla="*/ 0 w 31220"/>
                                    <a:gd name="connsiteY39" fmla="*/ 677491 h 935062"/>
                                    <a:gd name="connsiteX40" fmla="*/ 0 w 31220"/>
                                    <a:gd name="connsiteY40" fmla="*/ 616611 h 935062"/>
                                    <a:gd name="connsiteX41" fmla="*/ 15610 w 31220"/>
                                    <a:gd name="connsiteY41" fmla="*/ 601000 h 935062"/>
                                    <a:gd name="connsiteX42" fmla="*/ 15610 w 31220"/>
                                    <a:gd name="connsiteY42" fmla="*/ 721200 h 935062"/>
                                    <a:gd name="connsiteX43" fmla="*/ 31221 w 31220"/>
                                    <a:gd name="connsiteY43" fmla="*/ 736811 h 935062"/>
                                    <a:gd name="connsiteX44" fmla="*/ 31221 w 31220"/>
                                    <a:gd name="connsiteY44" fmla="*/ 797691 h 935062"/>
                                    <a:gd name="connsiteX45" fmla="*/ 15610 w 31220"/>
                                    <a:gd name="connsiteY45" fmla="*/ 813302 h 935062"/>
                                    <a:gd name="connsiteX46" fmla="*/ 0 w 31220"/>
                                    <a:gd name="connsiteY46" fmla="*/ 797691 h 935062"/>
                                    <a:gd name="connsiteX47" fmla="*/ 0 w 31220"/>
                                    <a:gd name="connsiteY47" fmla="*/ 736811 h 935062"/>
                                    <a:gd name="connsiteX48" fmla="*/ 15610 w 31220"/>
                                    <a:gd name="connsiteY48" fmla="*/ 721200 h 935062"/>
                                    <a:gd name="connsiteX49" fmla="*/ 15610 w 31220"/>
                                    <a:gd name="connsiteY49" fmla="*/ 842961 h 935062"/>
                                    <a:gd name="connsiteX50" fmla="*/ 31221 w 31220"/>
                                    <a:gd name="connsiteY50" fmla="*/ 858572 h 935062"/>
                                    <a:gd name="connsiteX51" fmla="*/ 31221 w 31220"/>
                                    <a:gd name="connsiteY51" fmla="*/ 919452 h 935062"/>
                                    <a:gd name="connsiteX52" fmla="*/ 15610 w 31220"/>
                                    <a:gd name="connsiteY52" fmla="*/ 935063 h 935062"/>
                                    <a:gd name="connsiteX53" fmla="*/ 0 w 31220"/>
                                    <a:gd name="connsiteY53" fmla="*/ 919452 h 935062"/>
                                    <a:gd name="connsiteX54" fmla="*/ 0 w 31220"/>
                                    <a:gd name="connsiteY54" fmla="*/ 858572 h 935062"/>
                                    <a:gd name="connsiteX55" fmla="*/ 15610 w 31220"/>
                                    <a:gd name="connsiteY55" fmla="*/ 842961 h 93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220" h="935062">
                                      <a:moveTo>
                                        <a:pt x="15610" y="0"/>
                                      </a:moveTo>
                                      <a:cubicBezTo>
                                        <a:pt x="23416" y="0"/>
                                        <a:pt x="31221" y="6244"/>
                                        <a:pt x="31221" y="15610"/>
                                      </a:cubicBezTo>
                                      <a:lnTo>
                                        <a:pt x="31221" y="76491"/>
                                      </a:lnTo>
                                      <a:cubicBezTo>
                                        <a:pt x="31221" y="84296"/>
                                        <a:pt x="24977" y="92101"/>
                                        <a:pt x="15610" y="92101"/>
                                      </a:cubicBezTo>
                                      <a:cubicBezTo>
                                        <a:pt x="7805" y="92101"/>
                                        <a:pt x="0" y="85857"/>
                                        <a:pt x="0" y="76491"/>
                                      </a:cubicBezTo>
                                      <a:lnTo>
                                        <a:pt x="0" y="15610"/>
                                      </a:lnTo>
                                      <a:cubicBezTo>
                                        <a:pt x="0" y="6244"/>
                                        <a:pt x="7805" y="0"/>
                                        <a:pt x="15610" y="0"/>
                                      </a:cubicBezTo>
                                      <a:close/>
                                      <a:moveTo>
                                        <a:pt x="15610" y="120200"/>
                                      </a:moveTo>
                                      <a:cubicBezTo>
                                        <a:pt x="23416" y="120200"/>
                                        <a:pt x="31221" y="126444"/>
                                        <a:pt x="31221" y="135810"/>
                                      </a:cubicBezTo>
                                      <a:lnTo>
                                        <a:pt x="31221" y="195130"/>
                                      </a:lnTo>
                                      <a:cubicBezTo>
                                        <a:pt x="31221" y="202935"/>
                                        <a:pt x="24977" y="210740"/>
                                        <a:pt x="15610" y="210740"/>
                                      </a:cubicBezTo>
                                      <a:cubicBezTo>
                                        <a:pt x="7805" y="210740"/>
                                        <a:pt x="0" y="204496"/>
                                        <a:pt x="0" y="195130"/>
                                      </a:cubicBezTo>
                                      <a:lnTo>
                                        <a:pt x="0" y="134249"/>
                                      </a:lnTo>
                                      <a:cubicBezTo>
                                        <a:pt x="0" y="126444"/>
                                        <a:pt x="7805" y="120200"/>
                                        <a:pt x="15610" y="120200"/>
                                      </a:cubicBezTo>
                                      <a:close/>
                                      <a:moveTo>
                                        <a:pt x="15610" y="240400"/>
                                      </a:moveTo>
                                      <a:cubicBezTo>
                                        <a:pt x="23416" y="240400"/>
                                        <a:pt x="31221" y="246644"/>
                                        <a:pt x="31221" y="256011"/>
                                      </a:cubicBezTo>
                                      <a:lnTo>
                                        <a:pt x="31221" y="316891"/>
                                      </a:lnTo>
                                      <a:cubicBezTo>
                                        <a:pt x="31221" y="324696"/>
                                        <a:pt x="24977" y="332501"/>
                                        <a:pt x="15610" y="332501"/>
                                      </a:cubicBezTo>
                                      <a:cubicBezTo>
                                        <a:pt x="7805" y="332501"/>
                                        <a:pt x="0" y="326257"/>
                                        <a:pt x="0" y="316891"/>
                                      </a:cubicBezTo>
                                      <a:lnTo>
                                        <a:pt x="0" y="256011"/>
                                      </a:lnTo>
                                      <a:cubicBezTo>
                                        <a:pt x="0" y="246644"/>
                                        <a:pt x="7805" y="240400"/>
                                        <a:pt x="15610" y="240400"/>
                                      </a:cubicBezTo>
                                      <a:close/>
                                      <a:moveTo>
                                        <a:pt x="15610" y="360600"/>
                                      </a:moveTo>
                                      <a:cubicBezTo>
                                        <a:pt x="23416" y="360600"/>
                                        <a:pt x="31221" y="366844"/>
                                        <a:pt x="31221" y="376211"/>
                                      </a:cubicBezTo>
                                      <a:lnTo>
                                        <a:pt x="31221" y="437091"/>
                                      </a:lnTo>
                                      <a:cubicBezTo>
                                        <a:pt x="31221" y="444896"/>
                                        <a:pt x="24977" y="452702"/>
                                        <a:pt x="15610" y="452702"/>
                                      </a:cubicBezTo>
                                      <a:cubicBezTo>
                                        <a:pt x="7805" y="452702"/>
                                        <a:pt x="0" y="446457"/>
                                        <a:pt x="0" y="437091"/>
                                      </a:cubicBezTo>
                                      <a:lnTo>
                                        <a:pt x="0" y="376211"/>
                                      </a:lnTo>
                                      <a:cubicBezTo>
                                        <a:pt x="0" y="366844"/>
                                        <a:pt x="7805" y="360600"/>
                                        <a:pt x="15610" y="360600"/>
                                      </a:cubicBezTo>
                                      <a:close/>
                                      <a:moveTo>
                                        <a:pt x="15610" y="480800"/>
                                      </a:moveTo>
                                      <a:cubicBezTo>
                                        <a:pt x="23416" y="480800"/>
                                        <a:pt x="31221" y="487044"/>
                                        <a:pt x="31221" y="496411"/>
                                      </a:cubicBezTo>
                                      <a:lnTo>
                                        <a:pt x="31221" y="557291"/>
                                      </a:lnTo>
                                      <a:cubicBezTo>
                                        <a:pt x="31221" y="565096"/>
                                        <a:pt x="24977" y="572902"/>
                                        <a:pt x="15610" y="572902"/>
                                      </a:cubicBezTo>
                                      <a:cubicBezTo>
                                        <a:pt x="7805" y="572902"/>
                                        <a:pt x="0" y="566657"/>
                                        <a:pt x="0" y="557291"/>
                                      </a:cubicBezTo>
                                      <a:lnTo>
                                        <a:pt x="0" y="496411"/>
                                      </a:lnTo>
                                      <a:cubicBezTo>
                                        <a:pt x="0" y="487044"/>
                                        <a:pt x="7805" y="480800"/>
                                        <a:pt x="15610" y="480800"/>
                                      </a:cubicBezTo>
                                      <a:close/>
                                      <a:moveTo>
                                        <a:pt x="15610" y="601000"/>
                                      </a:moveTo>
                                      <a:cubicBezTo>
                                        <a:pt x="23416" y="601000"/>
                                        <a:pt x="31221" y="607244"/>
                                        <a:pt x="31221" y="616611"/>
                                      </a:cubicBezTo>
                                      <a:lnTo>
                                        <a:pt x="31221" y="677491"/>
                                      </a:lnTo>
                                      <a:cubicBezTo>
                                        <a:pt x="31221" y="685296"/>
                                        <a:pt x="24977" y="693102"/>
                                        <a:pt x="15610" y="693102"/>
                                      </a:cubicBezTo>
                                      <a:cubicBezTo>
                                        <a:pt x="7805" y="693102"/>
                                        <a:pt x="0" y="686857"/>
                                        <a:pt x="0" y="677491"/>
                                      </a:cubicBezTo>
                                      <a:lnTo>
                                        <a:pt x="0" y="616611"/>
                                      </a:lnTo>
                                      <a:cubicBezTo>
                                        <a:pt x="0" y="608805"/>
                                        <a:pt x="7805" y="601000"/>
                                        <a:pt x="15610" y="601000"/>
                                      </a:cubicBezTo>
                                      <a:close/>
                                      <a:moveTo>
                                        <a:pt x="15610" y="721200"/>
                                      </a:moveTo>
                                      <a:cubicBezTo>
                                        <a:pt x="23416" y="721200"/>
                                        <a:pt x="31221" y="727444"/>
                                        <a:pt x="31221" y="736811"/>
                                      </a:cubicBezTo>
                                      <a:lnTo>
                                        <a:pt x="31221" y="797691"/>
                                      </a:lnTo>
                                      <a:cubicBezTo>
                                        <a:pt x="31221" y="805496"/>
                                        <a:pt x="24977" y="813302"/>
                                        <a:pt x="15610" y="813302"/>
                                      </a:cubicBezTo>
                                      <a:cubicBezTo>
                                        <a:pt x="7805" y="813302"/>
                                        <a:pt x="0" y="807057"/>
                                        <a:pt x="0" y="797691"/>
                                      </a:cubicBezTo>
                                      <a:lnTo>
                                        <a:pt x="0" y="736811"/>
                                      </a:lnTo>
                                      <a:cubicBezTo>
                                        <a:pt x="0" y="729006"/>
                                        <a:pt x="7805" y="721200"/>
                                        <a:pt x="15610" y="721200"/>
                                      </a:cubicBezTo>
                                      <a:close/>
                                      <a:moveTo>
                                        <a:pt x="15610" y="842961"/>
                                      </a:moveTo>
                                      <a:cubicBezTo>
                                        <a:pt x="23416" y="842961"/>
                                        <a:pt x="31221" y="849206"/>
                                        <a:pt x="31221" y="858572"/>
                                      </a:cubicBezTo>
                                      <a:lnTo>
                                        <a:pt x="31221" y="919452"/>
                                      </a:lnTo>
                                      <a:cubicBezTo>
                                        <a:pt x="31221" y="927258"/>
                                        <a:pt x="24977" y="935063"/>
                                        <a:pt x="15610" y="935063"/>
                                      </a:cubicBezTo>
                                      <a:cubicBezTo>
                                        <a:pt x="7805" y="935063"/>
                                        <a:pt x="0" y="928819"/>
                                        <a:pt x="0" y="919452"/>
                                      </a:cubicBezTo>
                                      <a:lnTo>
                                        <a:pt x="0" y="858572"/>
                                      </a:lnTo>
                                      <a:cubicBezTo>
                                        <a:pt x="0" y="849206"/>
                                        <a:pt x="7805" y="842961"/>
                                        <a:pt x="15610" y="842961"/>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56" name="任意多边形: 形状 155">
                                  <a:extLst>
                                    <a:ext uri="{FF2B5EF4-FFF2-40B4-BE49-F238E27FC236}">
                                      <a16:creationId xmlns:a16="http://schemas.microsoft.com/office/drawing/2014/main" id="{22FC80C2-864F-4AD7-B6E3-5749488AD6B0}"/>
                                    </a:ext>
                                  </a:extLst>
                                </p:cNvPr>
                                <p:cNvSpPr/>
                                <p:nvPr/>
                              </p:nvSpPr>
                              <p:spPr>
                                <a:xfrm>
                                  <a:off x="8236905" y="5134909"/>
                                  <a:ext cx="31220" cy="60880"/>
                                </a:xfrm>
                                <a:custGeom>
                                  <a:avLst/>
                                  <a:gdLst>
                                    <a:gd name="connsiteX0" fmla="*/ 15610 w 31220"/>
                                    <a:gd name="connsiteY0" fmla="*/ 0 h 60880"/>
                                    <a:gd name="connsiteX1" fmla="*/ 31221 w 31220"/>
                                    <a:gd name="connsiteY1" fmla="*/ 15610 h 60880"/>
                                    <a:gd name="connsiteX2" fmla="*/ 31221 w 31220"/>
                                    <a:gd name="connsiteY2" fmla="*/ 45270 h 60880"/>
                                    <a:gd name="connsiteX3" fmla="*/ 15610 w 31220"/>
                                    <a:gd name="connsiteY3" fmla="*/ 60881 h 60880"/>
                                    <a:gd name="connsiteX4" fmla="*/ 0 w 31220"/>
                                    <a:gd name="connsiteY4" fmla="*/ 45270 h 60880"/>
                                    <a:gd name="connsiteX5" fmla="*/ 0 w 31220"/>
                                    <a:gd name="connsiteY5" fmla="*/ 15610 h 60880"/>
                                    <a:gd name="connsiteX6" fmla="*/ 15610 w 31220"/>
                                    <a:gd name="connsiteY6" fmla="*/ 0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0"/>
                                      </a:moveTo>
                                      <a:cubicBezTo>
                                        <a:pt x="23416" y="0"/>
                                        <a:pt x="31221" y="6244"/>
                                        <a:pt x="31221" y="15610"/>
                                      </a:cubicBezTo>
                                      <a:lnTo>
                                        <a:pt x="31221" y="45270"/>
                                      </a:lnTo>
                                      <a:cubicBezTo>
                                        <a:pt x="31221" y="53075"/>
                                        <a:pt x="24977" y="60881"/>
                                        <a:pt x="15610" y="60881"/>
                                      </a:cubicBezTo>
                                      <a:cubicBezTo>
                                        <a:pt x="7805" y="60881"/>
                                        <a:pt x="0" y="54636"/>
                                        <a:pt x="0" y="45270"/>
                                      </a:cubicBezTo>
                                      <a:lnTo>
                                        <a:pt x="0" y="15610"/>
                                      </a:lnTo>
                                      <a:cubicBezTo>
                                        <a:pt x="0" y="6244"/>
                                        <a:pt x="7805" y="0"/>
                                        <a:pt x="15610" y="0"/>
                                      </a:cubicBezTo>
                                      <a:close/>
                                    </a:path>
                                  </a:pathLst>
                                </a:custGeom>
                                <a:solidFill>
                                  <a:srgbClr val="7D307B"/>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153" name="任意多边形: 形状 152">
                                <a:extLst>
                                  <a:ext uri="{FF2B5EF4-FFF2-40B4-BE49-F238E27FC236}">
                                    <a16:creationId xmlns:a16="http://schemas.microsoft.com/office/drawing/2014/main" id="{97C66BA4-B776-411A-A42F-5874240E9673}"/>
                                  </a:ext>
                                </a:extLst>
                              </p:cNvPr>
                              <p:cNvSpPr/>
                              <p:nvPr/>
                            </p:nvSpPr>
                            <p:spPr>
                              <a:xfrm>
                                <a:off x="8179146" y="3910490"/>
                                <a:ext cx="146737" cy="146737"/>
                              </a:xfrm>
                              <a:custGeom>
                                <a:avLst/>
                                <a:gdLst>
                                  <a:gd name="connsiteX0" fmla="*/ 146738 w 146737"/>
                                  <a:gd name="connsiteY0" fmla="*/ 73369 h 146737"/>
                                  <a:gd name="connsiteX1" fmla="*/ 73369 w 146737"/>
                                  <a:gd name="connsiteY1" fmla="*/ 146738 h 146737"/>
                                  <a:gd name="connsiteX2" fmla="*/ 0 w 146737"/>
                                  <a:gd name="connsiteY2" fmla="*/ 73369 h 146737"/>
                                  <a:gd name="connsiteX3" fmla="*/ 73369 w 146737"/>
                                  <a:gd name="connsiteY3" fmla="*/ 0 h 146737"/>
                                  <a:gd name="connsiteX4" fmla="*/ 146738 w 146737"/>
                                  <a:gd name="connsiteY4" fmla="*/ 73369 h 146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37" h="146737">
                                    <a:moveTo>
                                      <a:pt x="146738" y="73369"/>
                                    </a:moveTo>
                                    <a:cubicBezTo>
                                      <a:pt x="146738" y="113889"/>
                                      <a:pt x="113889" y="146738"/>
                                      <a:pt x="73369" y="146738"/>
                                    </a:cubicBezTo>
                                    <a:cubicBezTo>
                                      <a:pt x="32848" y="146738"/>
                                      <a:pt x="0" y="113889"/>
                                      <a:pt x="0" y="73369"/>
                                    </a:cubicBezTo>
                                    <a:cubicBezTo>
                                      <a:pt x="0" y="32848"/>
                                      <a:pt x="32848" y="0"/>
                                      <a:pt x="73369" y="0"/>
                                    </a:cubicBezTo>
                                    <a:cubicBezTo>
                                      <a:pt x="113889" y="0"/>
                                      <a:pt x="146738" y="32848"/>
                                      <a:pt x="146738" y="73369"/>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157" name="组合 156">
                              <a:extLst>
                                <a:ext uri="{FF2B5EF4-FFF2-40B4-BE49-F238E27FC236}">
                                  <a16:creationId xmlns:a16="http://schemas.microsoft.com/office/drawing/2014/main" id="{9887094C-9958-4C11-84D3-B4EF1BBFB831}"/>
                                </a:ext>
                              </a:extLst>
                            </p:cNvPr>
                            <p:cNvGrpSpPr/>
                            <p:nvPr/>
                          </p:nvGrpSpPr>
                          <p:grpSpPr>
                            <a:xfrm>
                              <a:off x="11006073" y="1800543"/>
                              <a:ext cx="146737" cy="1219171"/>
                              <a:chOff x="10433394" y="1705040"/>
                              <a:chExt cx="146737" cy="1219171"/>
                            </a:xfrm>
                          </p:grpSpPr>
                          <p:grpSp>
                            <p:nvGrpSpPr>
                              <p:cNvPr id="158" name="图形 4">
                                <a:extLst>
                                  <a:ext uri="{FF2B5EF4-FFF2-40B4-BE49-F238E27FC236}">
                                    <a16:creationId xmlns:a16="http://schemas.microsoft.com/office/drawing/2014/main" id="{672961A9-F1ED-4DB0-AF67-A3A1ACDA4448}"/>
                                  </a:ext>
                                </a:extLst>
                              </p:cNvPr>
                              <p:cNvGrpSpPr/>
                              <p:nvPr/>
                            </p:nvGrpSpPr>
                            <p:grpSpPr>
                              <a:xfrm>
                                <a:off x="10491152" y="1705040"/>
                                <a:ext cx="31220" cy="1116143"/>
                                <a:chOff x="10491152" y="1705040"/>
                                <a:chExt cx="31220" cy="1116143"/>
                              </a:xfrm>
                              <a:solidFill>
                                <a:srgbClr val="98C243"/>
                              </a:solidFill>
                            </p:grpSpPr>
                            <p:sp>
                              <p:nvSpPr>
                                <p:cNvPr id="160" name="任意多边形: 形状 159">
                                  <a:extLst>
                                    <a:ext uri="{FF2B5EF4-FFF2-40B4-BE49-F238E27FC236}">
                                      <a16:creationId xmlns:a16="http://schemas.microsoft.com/office/drawing/2014/main" id="{65560273-3949-418B-A66A-631925D27353}"/>
                                    </a:ext>
                                  </a:extLst>
                                </p:cNvPr>
                                <p:cNvSpPr/>
                                <p:nvPr/>
                              </p:nvSpPr>
                              <p:spPr>
                                <a:xfrm>
                                  <a:off x="10491152" y="2760302"/>
                                  <a:ext cx="31220" cy="60880"/>
                                </a:xfrm>
                                <a:custGeom>
                                  <a:avLst/>
                                  <a:gdLst>
                                    <a:gd name="connsiteX0" fmla="*/ 15610 w 31220"/>
                                    <a:gd name="connsiteY0" fmla="*/ 60880 h 60880"/>
                                    <a:gd name="connsiteX1" fmla="*/ 0 w 31220"/>
                                    <a:gd name="connsiteY1" fmla="*/ 45270 h 60880"/>
                                    <a:gd name="connsiteX2" fmla="*/ 0 w 31220"/>
                                    <a:gd name="connsiteY2" fmla="*/ 15610 h 60880"/>
                                    <a:gd name="connsiteX3" fmla="*/ 15610 w 31220"/>
                                    <a:gd name="connsiteY3" fmla="*/ 0 h 60880"/>
                                    <a:gd name="connsiteX4" fmla="*/ 31221 w 31220"/>
                                    <a:gd name="connsiteY4" fmla="*/ 15610 h 60880"/>
                                    <a:gd name="connsiteX5" fmla="*/ 31221 w 31220"/>
                                    <a:gd name="connsiteY5" fmla="*/ 45270 h 60880"/>
                                    <a:gd name="connsiteX6" fmla="*/ 15610 w 31220"/>
                                    <a:gd name="connsiteY6" fmla="*/ 60880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60880"/>
                                      </a:moveTo>
                                      <a:cubicBezTo>
                                        <a:pt x="7805" y="60880"/>
                                        <a:pt x="0" y="54636"/>
                                        <a:pt x="0" y="45270"/>
                                      </a:cubicBezTo>
                                      <a:lnTo>
                                        <a:pt x="0" y="15610"/>
                                      </a:lnTo>
                                      <a:cubicBezTo>
                                        <a:pt x="0" y="7805"/>
                                        <a:pt x="6244" y="0"/>
                                        <a:pt x="15610" y="0"/>
                                      </a:cubicBezTo>
                                      <a:cubicBezTo>
                                        <a:pt x="24977" y="0"/>
                                        <a:pt x="31221" y="6244"/>
                                        <a:pt x="31221" y="15610"/>
                                      </a:cubicBezTo>
                                      <a:lnTo>
                                        <a:pt x="31221" y="45270"/>
                                      </a:lnTo>
                                      <a:cubicBezTo>
                                        <a:pt x="29660" y="53075"/>
                                        <a:pt x="23416" y="60880"/>
                                        <a:pt x="15610" y="60880"/>
                                      </a:cubicBezTo>
                                      <a:close/>
                                    </a:path>
                                  </a:pathLst>
                                </a:custGeom>
                                <a:solidFill>
                                  <a:srgbClr val="98C243"/>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61" name="任意多边形: 形状 160">
                                  <a:extLst>
                                    <a:ext uri="{FF2B5EF4-FFF2-40B4-BE49-F238E27FC236}">
                                      <a16:creationId xmlns:a16="http://schemas.microsoft.com/office/drawing/2014/main" id="{3F6511F6-0B03-4133-A986-3BD59826A839}"/>
                                    </a:ext>
                                  </a:extLst>
                                </p:cNvPr>
                                <p:cNvSpPr/>
                                <p:nvPr/>
                              </p:nvSpPr>
                              <p:spPr>
                                <a:xfrm>
                                  <a:off x="10491152" y="1795580"/>
                                  <a:ext cx="31220" cy="935062"/>
                                </a:xfrm>
                                <a:custGeom>
                                  <a:avLst/>
                                  <a:gdLst>
                                    <a:gd name="connsiteX0" fmla="*/ 15610 w 31220"/>
                                    <a:gd name="connsiteY0" fmla="*/ 935063 h 935062"/>
                                    <a:gd name="connsiteX1" fmla="*/ 0 w 31220"/>
                                    <a:gd name="connsiteY1" fmla="*/ 919452 h 935062"/>
                                    <a:gd name="connsiteX2" fmla="*/ 0 w 31220"/>
                                    <a:gd name="connsiteY2" fmla="*/ 858572 h 935062"/>
                                    <a:gd name="connsiteX3" fmla="*/ 15610 w 31220"/>
                                    <a:gd name="connsiteY3" fmla="*/ 842961 h 935062"/>
                                    <a:gd name="connsiteX4" fmla="*/ 31221 w 31220"/>
                                    <a:gd name="connsiteY4" fmla="*/ 858572 h 935062"/>
                                    <a:gd name="connsiteX5" fmla="*/ 31221 w 31220"/>
                                    <a:gd name="connsiteY5" fmla="*/ 919452 h 935062"/>
                                    <a:gd name="connsiteX6" fmla="*/ 15610 w 31220"/>
                                    <a:gd name="connsiteY6" fmla="*/ 935063 h 935062"/>
                                    <a:gd name="connsiteX7" fmla="*/ 15610 w 31220"/>
                                    <a:gd name="connsiteY7" fmla="*/ 813301 h 935062"/>
                                    <a:gd name="connsiteX8" fmla="*/ 0 w 31220"/>
                                    <a:gd name="connsiteY8" fmla="*/ 797691 h 935062"/>
                                    <a:gd name="connsiteX9" fmla="*/ 0 w 31220"/>
                                    <a:gd name="connsiteY9" fmla="*/ 736811 h 935062"/>
                                    <a:gd name="connsiteX10" fmla="*/ 15610 w 31220"/>
                                    <a:gd name="connsiteY10" fmla="*/ 721200 h 935062"/>
                                    <a:gd name="connsiteX11" fmla="*/ 31221 w 31220"/>
                                    <a:gd name="connsiteY11" fmla="*/ 736811 h 935062"/>
                                    <a:gd name="connsiteX12" fmla="*/ 31221 w 31220"/>
                                    <a:gd name="connsiteY12" fmla="*/ 797691 h 935062"/>
                                    <a:gd name="connsiteX13" fmla="*/ 15610 w 31220"/>
                                    <a:gd name="connsiteY13" fmla="*/ 813301 h 935062"/>
                                    <a:gd name="connsiteX14" fmla="*/ 15610 w 31220"/>
                                    <a:gd name="connsiteY14" fmla="*/ 693101 h 935062"/>
                                    <a:gd name="connsiteX15" fmla="*/ 0 w 31220"/>
                                    <a:gd name="connsiteY15" fmla="*/ 677491 h 935062"/>
                                    <a:gd name="connsiteX16" fmla="*/ 0 w 31220"/>
                                    <a:gd name="connsiteY16" fmla="*/ 616611 h 935062"/>
                                    <a:gd name="connsiteX17" fmla="*/ 15610 w 31220"/>
                                    <a:gd name="connsiteY17" fmla="*/ 601000 h 935062"/>
                                    <a:gd name="connsiteX18" fmla="*/ 31221 w 31220"/>
                                    <a:gd name="connsiteY18" fmla="*/ 616611 h 935062"/>
                                    <a:gd name="connsiteX19" fmla="*/ 31221 w 31220"/>
                                    <a:gd name="connsiteY19" fmla="*/ 677491 h 935062"/>
                                    <a:gd name="connsiteX20" fmla="*/ 15610 w 31220"/>
                                    <a:gd name="connsiteY20" fmla="*/ 693101 h 935062"/>
                                    <a:gd name="connsiteX21" fmla="*/ 15610 w 31220"/>
                                    <a:gd name="connsiteY21" fmla="*/ 572901 h 935062"/>
                                    <a:gd name="connsiteX22" fmla="*/ 0 w 31220"/>
                                    <a:gd name="connsiteY22" fmla="*/ 557291 h 935062"/>
                                    <a:gd name="connsiteX23" fmla="*/ 0 w 31220"/>
                                    <a:gd name="connsiteY23" fmla="*/ 496411 h 935062"/>
                                    <a:gd name="connsiteX24" fmla="*/ 15610 w 31220"/>
                                    <a:gd name="connsiteY24" fmla="*/ 480800 h 935062"/>
                                    <a:gd name="connsiteX25" fmla="*/ 31221 w 31220"/>
                                    <a:gd name="connsiteY25" fmla="*/ 496411 h 935062"/>
                                    <a:gd name="connsiteX26" fmla="*/ 31221 w 31220"/>
                                    <a:gd name="connsiteY26" fmla="*/ 557291 h 935062"/>
                                    <a:gd name="connsiteX27" fmla="*/ 15610 w 31220"/>
                                    <a:gd name="connsiteY27" fmla="*/ 572901 h 935062"/>
                                    <a:gd name="connsiteX28" fmla="*/ 15610 w 31220"/>
                                    <a:gd name="connsiteY28" fmla="*/ 452701 h 935062"/>
                                    <a:gd name="connsiteX29" fmla="*/ 0 w 31220"/>
                                    <a:gd name="connsiteY29" fmla="*/ 437091 h 935062"/>
                                    <a:gd name="connsiteX30" fmla="*/ 0 w 31220"/>
                                    <a:gd name="connsiteY30" fmla="*/ 377772 h 935062"/>
                                    <a:gd name="connsiteX31" fmla="*/ 15610 w 31220"/>
                                    <a:gd name="connsiteY31" fmla="*/ 362161 h 935062"/>
                                    <a:gd name="connsiteX32" fmla="*/ 31221 w 31220"/>
                                    <a:gd name="connsiteY32" fmla="*/ 377772 h 935062"/>
                                    <a:gd name="connsiteX33" fmla="*/ 31221 w 31220"/>
                                    <a:gd name="connsiteY33" fmla="*/ 438652 h 935062"/>
                                    <a:gd name="connsiteX34" fmla="*/ 15610 w 31220"/>
                                    <a:gd name="connsiteY34" fmla="*/ 452701 h 935062"/>
                                    <a:gd name="connsiteX35" fmla="*/ 15610 w 31220"/>
                                    <a:gd name="connsiteY35" fmla="*/ 332501 h 935062"/>
                                    <a:gd name="connsiteX36" fmla="*/ 0 w 31220"/>
                                    <a:gd name="connsiteY36" fmla="*/ 316891 h 935062"/>
                                    <a:gd name="connsiteX37" fmla="*/ 0 w 31220"/>
                                    <a:gd name="connsiteY37" fmla="*/ 256010 h 935062"/>
                                    <a:gd name="connsiteX38" fmla="*/ 15610 w 31220"/>
                                    <a:gd name="connsiteY38" fmla="*/ 240400 h 935062"/>
                                    <a:gd name="connsiteX39" fmla="*/ 31221 w 31220"/>
                                    <a:gd name="connsiteY39" fmla="*/ 256010 h 935062"/>
                                    <a:gd name="connsiteX40" fmla="*/ 31221 w 31220"/>
                                    <a:gd name="connsiteY40" fmla="*/ 316891 h 935062"/>
                                    <a:gd name="connsiteX41" fmla="*/ 15610 w 31220"/>
                                    <a:gd name="connsiteY41" fmla="*/ 332501 h 935062"/>
                                    <a:gd name="connsiteX42" fmla="*/ 15610 w 31220"/>
                                    <a:gd name="connsiteY42" fmla="*/ 212301 h 935062"/>
                                    <a:gd name="connsiteX43" fmla="*/ 0 w 31220"/>
                                    <a:gd name="connsiteY43" fmla="*/ 196691 h 935062"/>
                                    <a:gd name="connsiteX44" fmla="*/ 0 w 31220"/>
                                    <a:gd name="connsiteY44" fmla="*/ 135810 h 935062"/>
                                    <a:gd name="connsiteX45" fmla="*/ 15610 w 31220"/>
                                    <a:gd name="connsiteY45" fmla="*/ 120200 h 935062"/>
                                    <a:gd name="connsiteX46" fmla="*/ 31221 w 31220"/>
                                    <a:gd name="connsiteY46" fmla="*/ 135810 h 935062"/>
                                    <a:gd name="connsiteX47" fmla="*/ 31221 w 31220"/>
                                    <a:gd name="connsiteY47" fmla="*/ 196691 h 935062"/>
                                    <a:gd name="connsiteX48" fmla="*/ 15610 w 31220"/>
                                    <a:gd name="connsiteY48" fmla="*/ 212301 h 935062"/>
                                    <a:gd name="connsiteX49" fmla="*/ 15610 w 31220"/>
                                    <a:gd name="connsiteY49" fmla="*/ 92101 h 935062"/>
                                    <a:gd name="connsiteX50" fmla="*/ 0 w 31220"/>
                                    <a:gd name="connsiteY50" fmla="*/ 76491 h 935062"/>
                                    <a:gd name="connsiteX51" fmla="*/ 0 w 31220"/>
                                    <a:gd name="connsiteY51" fmla="*/ 15610 h 935062"/>
                                    <a:gd name="connsiteX52" fmla="*/ 15610 w 31220"/>
                                    <a:gd name="connsiteY52" fmla="*/ 0 h 935062"/>
                                    <a:gd name="connsiteX53" fmla="*/ 31221 w 31220"/>
                                    <a:gd name="connsiteY53" fmla="*/ 15610 h 935062"/>
                                    <a:gd name="connsiteX54" fmla="*/ 31221 w 31220"/>
                                    <a:gd name="connsiteY54" fmla="*/ 76491 h 935062"/>
                                    <a:gd name="connsiteX55" fmla="*/ 15610 w 31220"/>
                                    <a:gd name="connsiteY55" fmla="*/ 92101 h 93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220" h="935062">
                                      <a:moveTo>
                                        <a:pt x="15610" y="935063"/>
                                      </a:moveTo>
                                      <a:cubicBezTo>
                                        <a:pt x="7805" y="935063"/>
                                        <a:pt x="0" y="928819"/>
                                        <a:pt x="0" y="919452"/>
                                      </a:cubicBezTo>
                                      <a:lnTo>
                                        <a:pt x="0" y="858572"/>
                                      </a:lnTo>
                                      <a:cubicBezTo>
                                        <a:pt x="0" y="850767"/>
                                        <a:pt x="6244" y="842961"/>
                                        <a:pt x="15610" y="842961"/>
                                      </a:cubicBezTo>
                                      <a:cubicBezTo>
                                        <a:pt x="24977" y="842961"/>
                                        <a:pt x="31221" y="849205"/>
                                        <a:pt x="31221" y="858572"/>
                                      </a:cubicBezTo>
                                      <a:lnTo>
                                        <a:pt x="31221" y="919452"/>
                                      </a:lnTo>
                                      <a:cubicBezTo>
                                        <a:pt x="29660" y="927257"/>
                                        <a:pt x="23416" y="935063"/>
                                        <a:pt x="15610" y="935063"/>
                                      </a:cubicBezTo>
                                      <a:close/>
                                      <a:moveTo>
                                        <a:pt x="15610" y="813301"/>
                                      </a:moveTo>
                                      <a:cubicBezTo>
                                        <a:pt x="7805" y="813301"/>
                                        <a:pt x="0" y="807057"/>
                                        <a:pt x="0" y="797691"/>
                                      </a:cubicBezTo>
                                      <a:lnTo>
                                        <a:pt x="0" y="736811"/>
                                      </a:lnTo>
                                      <a:cubicBezTo>
                                        <a:pt x="0" y="729005"/>
                                        <a:pt x="6244" y="721200"/>
                                        <a:pt x="15610" y="721200"/>
                                      </a:cubicBezTo>
                                      <a:cubicBezTo>
                                        <a:pt x="24977" y="721200"/>
                                        <a:pt x="31221" y="727444"/>
                                        <a:pt x="31221" y="736811"/>
                                      </a:cubicBezTo>
                                      <a:lnTo>
                                        <a:pt x="31221" y="797691"/>
                                      </a:lnTo>
                                      <a:cubicBezTo>
                                        <a:pt x="29660" y="807057"/>
                                        <a:pt x="23416" y="813301"/>
                                        <a:pt x="15610" y="813301"/>
                                      </a:cubicBezTo>
                                      <a:close/>
                                      <a:moveTo>
                                        <a:pt x="15610" y="693101"/>
                                      </a:moveTo>
                                      <a:cubicBezTo>
                                        <a:pt x="7805" y="693101"/>
                                        <a:pt x="0" y="686857"/>
                                        <a:pt x="0" y="677491"/>
                                      </a:cubicBezTo>
                                      <a:lnTo>
                                        <a:pt x="0" y="616611"/>
                                      </a:lnTo>
                                      <a:cubicBezTo>
                                        <a:pt x="0" y="608805"/>
                                        <a:pt x="6244" y="601000"/>
                                        <a:pt x="15610" y="601000"/>
                                      </a:cubicBezTo>
                                      <a:cubicBezTo>
                                        <a:pt x="24977" y="601000"/>
                                        <a:pt x="31221" y="607244"/>
                                        <a:pt x="31221" y="616611"/>
                                      </a:cubicBezTo>
                                      <a:lnTo>
                                        <a:pt x="31221" y="677491"/>
                                      </a:lnTo>
                                      <a:cubicBezTo>
                                        <a:pt x="29660" y="686857"/>
                                        <a:pt x="23416" y="693101"/>
                                        <a:pt x="15610" y="693101"/>
                                      </a:cubicBezTo>
                                      <a:close/>
                                      <a:moveTo>
                                        <a:pt x="15610" y="572901"/>
                                      </a:moveTo>
                                      <a:cubicBezTo>
                                        <a:pt x="7805" y="572901"/>
                                        <a:pt x="0" y="566657"/>
                                        <a:pt x="0" y="557291"/>
                                      </a:cubicBezTo>
                                      <a:lnTo>
                                        <a:pt x="0" y="496411"/>
                                      </a:lnTo>
                                      <a:cubicBezTo>
                                        <a:pt x="0" y="488605"/>
                                        <a:pt x="6244" y="480800"/>
                                        <a:pt x="15610" y="480800"/>
                                      </a:cubicBezTo>
                                      <a:cubicBezTo>
                                        <a:pt x="24977" y="480800"/>
                                        <a:pt x="31221" y="487044"/>
                                        <a:pt x="31221" y="496411"/>
                                      </a:cubicBezTo>
                                      <a:lnTo>
                                        <a:pt x="31221" y="557291"/>
                                      </a:lnTo>
                                      <a:cubicBezTo>
                                        <a:pt x="29660" y="566657"/>
                                        <a:pt x="23416" y="572901"/>
                                        <a:pt x="15610" y="572901"/>
                                      </a:cubicBezTo>
                                      <a:close/>
                                      <a:moveTo>
                                        <a:pt x="15610" y="452701"/>
                                      </a:moveTo>
                                      <a:cubicBezTo>
                                        <a:pt x="7805" y="452701"/>
                                        <a:pt x="0" y="446457"/>
                                        <a:pt x="0" y="437091"/>
                                      </a:cubicBezTo>
                                      <a:lnTo>
                                        <a:pt x="0" y="377772"/>
                                      </a:lnTo>
                                      <a:cubicBezTo>
                                        <a:pt x="0" y="369966"/>
                                        <a:pt x="6244" y="362161"/>
                                        <a:pt x="15610" y="362161"/>
                                      </a:cubicBezTo>
                                      <a:cubicBezTo>
                                        <a:pt x="24977" y="362161"/>
                                        <a:pt x="31221" y="368405"/>
                                        <a:pt x="31221" y="377772"/>
                                      </a:cubicBezTo>
                                      <a:lnTo>
                                        <a:pt x="31221" y="438652"/>
                                      </a:lnTo>
                                      <a:cubicBezTo>
                                        <a:pt x="29660" y="446457"/>
                                        <a:pt x="23416" y="452701"/>
                                        <a:pt x="15610" y="452701"/>
                                      </a:cubicBezTo>
                                      <a:close/>
                                      <a:moveTo>
                                        <a:pt x="15610" y="332501"/>
                                      </a:moveTo>
                                      <a:cubicBezTo>
                                        <a:pt x="7805" y="332501"/>
                                        <a:pt x="0" y="326257"/>
                                        <a:pt x="0" y="316891"/>
                                      </a:cubicBezTo>
                                      <a:lnTo>
                                        <a:pt x="0" y="256010"/>
                                      </a:lnTo>
                                      <a:cubicBezTo>
                                        <a:pt x="0" y="248205"/>
                                        <a:pt x="6244" y="240400"/>
                                        <a:pt x="15610" y="240400"/>
                                      </a:cubicBezTo>
                                      <a:cubicBezTo>
                                        <a:pt x="24977" y="240400"/>
                                        <a:pt x="31221" y="246644"/>
                                        <a:pt x="31221" y="256010"/>
                                      </a:cubicBezTo>
                                      <a:lnTo>
                                        <a:pt x="31221" y="316891"/>
                                      </a:lnTo>
                                      <a:cubicBezTo>
                                        <a:pt x="29660" y="326257"/>
                                        <a:pt x="23416" y="332501"/>
                                        <a:pt x="15610" y="332501"/>
                                      </a:cubicBezTo>
                                      <a:close/>
                                      <a:moveTo>
                                        <a:pt x="15610" y="212301"/>
                                      </a:moveTo>
                                      <a:cubicBezTo>
                                        <a:pt x="7805" y="212301"/>
                                        <a:pt x="0" y="206057"/>
                                        <a:pt x="0" y="196691"/>
                                      </a:cubicBezTo>
                                      <a:lnTo>
                                        <a:pt x="0" y="135810"/>
                                      </a:lnTo>
                                      <a:cubicBezTo>
                                        <a:pt x="0" y="128005"/>
                                        <a:pt x="6244" y="120200"/>
                                        <a:pt x="15610" y="120200"/>
                                      </a:cubicBezTo>
                                      <a:cubicBezTo>
                                        <a:pt x="24977" y="120200"/>
                                        <a:pt x="31221" y="126444"/>
                                        <a:pt x="31221" y="135810"/>
                                      </a:cubicBezTo>
                                      <a:lnTo>
                                        <a:pt x="31221" y="196691"/>
                                      </a:lnTo>
                                      <a:cubicBezTo>
                                        <a:pt x="29660" y="204496"/>
                                        <a:pt x="23416" y="212301"/>
                                        <a:pt x="15610" y="212301"/>
                                      </a:cubicBezTo>
                                      <a:close/>
                                      <a:moveTo>
                                        <a:pt x="15610" y="92101"/>
                                      </a:moveTo>
                                      <a:cubicBezTo>
                                        <a:pt x="7805" y="92101"/>
                                        <a:pt x="0" y="85857"/>
                                        <a:pt x="0" y="76491"/>
                                      </a:cubicBezTo>
                                      <a:lnTo>
                                        <a:pt x="0" y="15610"/>
                                      </a:lnTo>
                                      <a:cubicBezTo>
                                        <a:pt x="0" y="7805"/>
                                        <a:pt x="6244" y="0"/>
                                        <a:pt x="15610" y="0"/>
                                      </a:cubicBezTo>
                                      <a:cubicBezTo>
                                        <a:pt x="24977" y="0"/>
                                        <a:pt x="31221" y="6244"/>
                                        <a:pt x="31221" y="15610"/>
                                      </a:cubicBezTo>
                                      <a:lnTo>
                                        <a:pt x="31221" y="76491"/>
                                      </a:lnTo>
                                      <a:cubicBezTo>
                                        <a:pt x="29660" y="84296"/>
                                        <a:pt x="23416" y="92101"/>
                                        <a:pt x="15610" y="92101"/>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62" name="任意多边形: 形状 161">
                                  <a:extLst>
                                    <a:ext uri="{FF2B5EF4-FFF2-40B4-BE49-F238E27FC236}">
                                      <a16:creationId xmlns:a16="http://schemas.microsoft.com/office/drawing/2014/main" id="{549A9660-2D90-4FD2-AA4E-C9FEC237B13C}"/>
                                    </a:ext>
                                  </a:extLst>
                                </p:cNvPr>
                                <p:cNvSpPr/>
                                <p:nvPr/>
                              </p:nvSpPr>
                              <p:spPr>
                                <a:xfrm>
                                  <a:off x="10491152" y="1705040"/>
                                  <a:ext cx="31220" cy="60880"/>
                                </a:xfrm>
                                <a:custGeom>
                                  <a:avLst/>
                                  <a:gdLst>
                                    <a:gd name="connsiteX0" fmla="*/ 15610 w 31220"/>
                                    <a:gd name="connsiteY0" fmla="*/ 60881 h 60880"/>
                                    <a:gd name="connsiteX1" fmla="*/ 0 w 31220"/>
                                    <a:gd name="connsiteY1" fmla="*/ 45270 h 60880"/>
                                    <a:gd name="connsiteX2" fmla="*/ 0 w 31220"/>
                                    <a:gd name="connsiteY2" fmla="*/ 15610 h 60880"/>
                                    <a:gd name="connsiteX3" fmla="*/ 15610 w 31220"/>
                                    <a:gd name="connsiteY3" fmla="*/ 0 h 60880"/>
                                    <a:gd name="connsiteX4" fmla="*/ 31221 w 31220"/>
                                    <a:gd name="connsiteY4" fmla="*/ 15610 h 60880"/>
                                    <a:gd name="connsiteX5" fmla="*/ 31221 w 31220"/>
                                    <a:gd name="connsiteY5" fmla="*/ 46831 h 60880"/>
                                    <a:gd name="connsiteX6" fmla="*/ 15610 w 31220"/>
                                    <a:gd name="connsiteY6" fmla="*/ 60881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60881"/>
                                      </a:moveTo>
                                      <a:cubicBezTo>
                                        <a:pt x="7805" y="60881"/>
                                        <a:pt x="0" y="54636"/>
                                        <a:pt x="0" y="45270"/>
                                      </a:cubicBezTo>
                                      <a:lnTo>
                                        <a:pt x="0" y="15610"/>
                                      </a:lnTo>
                                      <a:cubicBezTo>
                                        <a:pt x="0" y="7805"/>
                                        <a:pt x="6244" y="0"/>
                                        <a:pt x="15610" y="0"/>
                                      </a:cubicBezTo>
                                      <a:cubicBezTo>
                                        <a:pt x="24977" y="0"/>
                                        <a:pt x="31221" y="6244"/>
                                        <a:pt x="31221" y="15610"/>
                                      </a:cubicBezTo>
                                      <a:lnTo>
                                        <a:pt x="31221" y="46831"/>
                                      </a:lnTo>
                                      <a:cubicBezTo>
                                        <a:pt x="29660" y="54636"/>
                                        <a:pt x="23416" y="60881"/>
                                        <a:pt x="15610" y="60881"/>
                                      </a:cubicBezTo>
                                      <a:close/>
                                    </a:path>
                                  </a:pathLst>
                                </a:custGeom>
                                <a:solidFill>
                                  <a:srgbClr val="98C243"/>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159" name="任意多边形: 形状 158">
                                <a:extLst>
                                  <a:ext uri="{FF2B5EF4-FFF2-40B4-BE49-F238E27FC236}">
                                    <a16:creationId xmlns:a16="http://schemas.microsoft.com/office/drawing/2014/main" id="{A56411E2-240B-46FB-B070-F9A0CB639AFB}"/>
                                  </a:ext>
                                </a:extLst>
                              </p:cNvPr>
                              <p:cNvSpPr/>
                              <p:nvPr/>
                            </p:nvSpPr>
                            <p:spPr>
                              <a:xfrm>
                                <a:off x="10433394" y="2777474"/>
                                <a:ext cx="146737" cy="146737"/>
                              </a:xfrm>
                              <a:custGeom>
                                <a:avLst/>
                                <a:gdLst>
                                  <a:gd name="connsiteX0" fmla="*/ 146738 w 146737"/>
                                  <a:gd name="connsiteY0" fmla="*/ 73369 h 146737"/>
                                  <a:gd name="connsiteX1" fmla="*/ 73369 w 146737"/>
                                  <a:gd name="connsiteY1" fmla="*/ 146738 h 146737"/>
                                  <a:gd name="connsiteX2" fmla="*/ 0 w 146737"/>
                                  <a:gd name="connsiteY2" fmla="*/ 73369 h 146737"/>
                                  <a:gd name="connsiteX3" fmla="*/ 73369 w 146737"/>
                                  <a:gd name="connsiteY3" fmla="*/ 0 h 146737"/>
                                  <a:gd name="connsiteX4" fmla="*/ 146738 w 146737"/>
                                  <a:gd name="connsiteY4" fmla="*/ 73369 h 146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37" h="146737">
                                    <a:moveTo>
                                      <a:pt x="146738" y="73369"/>
                                    </a:moveTo>
                                    <a:cubicBezTo>
                                      <a:pt x="146738" y="113889"/>
                                      <a:pt x="113889" y="146738"/>
                                      <a:pt x="73369" y="146738"/>
                                    </a:cubicBezTo>
                                    <a:cubicBezTo>
                                      <a:pt x="32848" y="146738"/>
                                      <a:pt x="0" y="113889"/>
                                      <a:pt x="0" y="73369"/>
                                    </a:cubicBezTo>
                                    <a:cubicBezTo>
                                      <a:pt x="0" y="32848"/>
                                      <a:pt x="32848" y="0"/>
                                      <a:pt x="73369" y="0"/>
                                    </a:cubicBezTo>
                                    <a:cubicBezTo>
                                      <a:pt x="113889" y="0"/>
                                      <a:pt x="146738" y="32848"/>
                                      <a:pt x="146738" y="73369"/>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167" name="组合 166">
                              <a:extLst>
                                <a:ext uri="{FF2B5EF4-FFF2-40B4-BE49-F238E27FC236}">
                                  <a16:creationId xmlns:a16="http://schemas.microsoft.com/office/drawing/2014/main" id="{3CAC3403-321E-4363-9EC1-969155FEE0CA}"/>
                                </a:ext>
                              </a:extLst>
                            </p:cNvPr>
                            <p:cNvGrpSpPr/>
                            <p:nvPr/>
                          </p:nvGrpSpPr>
                          <p:grpSpPr>
                            <a:xfrm>
                              <a:off x="1043080" y="1852380"/>
                              <a:ext cx="146737" cy="1161296"/>
                              <a:chOff x="5982043" y="1705040"/>
                              <a:chExt cx="146737" cy="1161296"/>
                            </a:xfrm>
                          </p:grpSpPr>
                          <p:grpSp>
                            <p:nvGrpSpPr>
                              <p:cNvPr id="168" name="图形 5">
                                <a:extLst>
                                  <a:ext uri="{FF2B5EF4-FFF2-40B4-BE49-F238E27FC236}">
                                    <a16:creationId xmlns:a16="http://schemas.microsoft.com/office/drawing/2014/main" id="{DDD05597-33AE-4D9A-BE13-A79398ED514F}"/>
                                  </a:ext>
                                </a:extLst>
                              </p:cNvPr>
                              <p:cNvGrpSpPr/>
                              <p:nvPr/>
                            </p:nvGrpSpPr>
                            <p:grpSpPr>
                              <a:xfrm>
                                <a:off x="6039802" y="1705040"/>
                                <a:ext cx="31220" cy="1116142"/>
                                <a:chOff x="6039802" y="1705040"/>
                                <a:chExt cx="31220" cy="1116142"/>
                              </a:xfrm>
                              <a:solidFill>
                                <a:srgbClr val="E16E6F"/>
                              </a:solidFill>
                            </p:grpSpPr>
                            <p:sp>
                              <p:nvSpPr>
                                <p:cNvPr id="170" name="任意多边形: 形状 169">
                                  <a:extLst>
                                    <a:ext uri="{FF2B5EF4-FFF2-40B4-BE49-F238E27FC236}">
                                      <a16:creationId xmlns:a16="http://schemas.microsoft.com/office/drawing/2014/main" id="{16453F42-316E-43A1-87A5-4EC8E29F5CB4}"/>
                                    </a:ext>
                                  </a:extLst>
                                </p:cNvPr>
                                <p:cNvSpPr/>
                                <p:nvPr/>
                              </p:nvSpPr>
                              <p:spPr>
                                <a:xfrm>
                                  <a:off x="6039802" y="2760302"/>
                                  <a:ext cx="31220" cy="60880"/>
                                </a:xfrm>
                                <a:custGeom>
                                  <a:avLst/>
                                  <a:gdLst>
                                    <a:gd name="connsiteX0" fmla="*/ 15610 w 31220"/>
                                    <a:gd name="connsiteY0" fmla="*/ 60880 h 60880"/>
                                    <a:gd name="connsiteX1" fmla="*/ 0 w 31220"/>
                                    <a:gd name="connsiteY1" fmla="*/ 45270 h 60880"/>
                                    <a:gd name="connsiteX2" fmla="*/ 0 w 31220"/>
                                    <a:gd name="connsiteY2" fmla="*/ 15610 h 60880"/>
                                    <a:gd name="connsiteX3" fmla="*/ 15610 w 31220"/>
                                    <a:gd name="connsiteY3" fmla="*/ 0 h 60880"/>
                                    <a:gd name="connsiteX4" fmla="*/ 31221 w 31220"/>
                                    <a:gd name="connsiteY4" fmla="*/ 15610 h 60880"/>
                                    <a:gd name="connsiteX5" fmla="*/ 31221 w 31220"/>
                                    <a:gd name="connsiteY5" fmla="*/ 45270 h 60880"/>
                                    <a:gd name="connsiteX6" fmla="*/ 15610 w 31220"/>
                                    <a:gd name="connsiteY6" fmla="*/ 60880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60880"/>
                                      </a:moveTo>
                                      <a:cubicBezTo>
                                        <a:pt x="7805" y="60880"/>
                                        <a:pt x="0" y="54636"/>
                                        <a:pt x="0" y="45270"/>
                                      </a:cubicBezTo>
                                      <a:lnTo>
                                        <a:pt x="0" y="15610"/>
                                      </a:lnTo>
                                      <a:cubicBezTo>
                                        <a:pt x="0" y="7805"/>
                                        <a:pt x="6244" y="0"/>
                                        <a:pt x="15610" y="0"/>
                                      </a:cubicBezTo>
                                      <a:cubicBezTo>
                                        <a:pt x="23416" y="0"/>
                                        <a:pt x="31221" y="6244"/>
                                        <a:pt x="31221" y="15610"/>
                                      </a:cubicBezTo>
                                      <a:lnTo>
                                        <a:pt x="31221" y="45270"/>
                                      </a:lnTo>
                                      <a:cubicBezTo>
                                        <a:pt x="31221" y="53075"/>
                                        <a:pt x="24977" y="60880"/>
                                        <a:pt x="15610" y="60880"/>
                                      </a:cubicBezTo>
                                      <a:close/>
                                    </a:path>
                                  </a:pathLst>
                                </a:custGeom>
                                <a:solidFill>
                                  <a:srgbClr val="E16E6F"/>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71" name="任意多边形: 形状 170">
                                  <a:extLst>
                                    <a:ext uri="{FF2B5EF4-FFF2-40B4-BE49-F238E27FC236}">
                                      <a16:creationId xmlns:a16="http://schemas.microsoft.com/office/drawing/2014/main" id="{14BBD044-DB5C-462F-97FD-8D0F17F1C559}"/>
                                    </a:ext>
                                  </a:extLst>
                                </p:cNvPr>
                                <p:cNvSpPr/>
                                <p:nvPr/>
                              </p:nvSpPr>
                              <p:spPr>
                                <a:xfrm>
                                  <a:off x="6039802" y="1795580"/>
                                  <a:ext cx="31220" cy="935062"/>
                                </a:xfrm>
                                <a:custGeom>
                                  <a:avLst/>
                                  <a:gdLst>
                                    <a:gd name="connsiteX0" fmla="*/ 15610 w 31220"/>
                                    <a:gd name="connsiteY0" fmla="*/ 935063 h 935062"/>
                                    <a:gd name="connsiteX1" fmla="*/ 0 w 31220"/>
                                    <a:gd name="connsiteY1" fmla="*/ 919452 h 935062"/>
                                    <a:gd name="connsiteX2" fmla="*/ 0 w 31220"/>
                                    <a:gd name="connsiteY2" fmla="*/ 858572 h 935062"/>
                                    <a:gd name="connsiteX3" fmla="*/ 15610 w 31220"/>
                                    <a:gd name="connsiteY3" fmla="*/ 842961 h 935062"/>
                                    <a:gd name="connsiteX4" fmla="*/ 31221 w 31220"/>
                                    <a:gd name="connsiteY4" fmla="*/ 858572 h 935062"/>
                                    <a:gd name="connsiteX5" fmla="*/ 31221 w 31220"/>
                                    <a:gd name="connsiteY5" fmla="*/ 919452 h 935062"/>
                                    <a:gd name="connsiteX6" fmla="*/ 15610 w 31220"/>
                                    <a:gd name="connsiteY6" fmla="*/ 935063 h 935062"/>
                                    <a:gd name="connsiteX7" fmla="*/ 15610 w 31220"/>
                                    <a:gd name="connsiteY7" fmla="*/ 813301 h 935062"/>
                                    <a:gd name="connsiteX8" fmla="*/ 0 w 31220"/>
                                    <a:gd name="connsiteY8" fmla="*/ 797691 h 935062"/>
                                    <a:gd name="connsiteX9" fmla="*/ 0 w 31220"/>
                                    <a:gd name="connsiteY9" fmla="*/ 736811 h 935062"/>
                                    <a:gd name="connsiteX10" fmla="*/ 15610 w 31220"/>
                                    <a:gd name="connsiteY10" fmla="*/ 721200 h 935062"/>
                                    <a:gd name="connsiteX11" fmla="*/ 31221 w 31220"/>
                                    <a:gd name="connsiteY11" fmla="*/ 736811 h 935062"/>
                                    <a:gd name="connsiteX12" fmla="*/ 31221 w 31220"/>
                                    <a:gd name="connsiteY12" fmla="*/ 797691 h 935062"/>
                                    <a:gd name="connsiteX13" fmla="*/ 15610 w 31220"/>
                                    <a:gd name="connsiteY13" fmla="*/ 813301 h 935062"/>
                                    <a:gd name="connsiteX14" fmla="*/ 15610 w 31220"/>
                                    <a:gd name="connsiteY14" fmla="*/ 693101 h 935062"/>
                                    <a:gd name="connsiteX15" fmla="*/ 0 w 31220"/>
                                    <a:gd name="connsiteY15" fmla="*/ 677491 h 935062"/>
                                    <a:gd name="connsiteX16" fmla="*/ 0 w 31220"/>
                                    <a:gd name="connsiteY16" fmla="*/ 616611 h 935062"/>
                                    <a:gd name="connsiteX17" fmla="*/ 15610 w 31220"/>
                                    <a:gd name="connsiteY17" fmla="*/ 601000 h 935062"/>
                                    <a:gd name="connsiteX18" fmla="*/ 31221 w 31220"/>
                                    <a:gd name="connsiteY18" fmla="*/ 616611 h 935062"/>
                                    <a:gd name="connsiteX19" fmla="*/ 31221 w 31220"/>
                                    <a:gd name="connsiteY19" fmla="*/ 677491 h 935062"/>
                                    <a:gd name="connsiteX20" fmla="*/ 15610 w 31220"/>
                                    <a:gd name="connsiteY20" fmla="*/ 693101 h 935062"/>
                                    <a:gd name="connsiteX21" fmla="*/ 15610 w 31220"/>
                                    <a:gd name="connsiteY21" fmla="*/ 572901 h 935062"/>
                                    <a:gd name="connsiteX22" fmla="*/ 0 w 31220"/>
                                    <a:gd name="connsiteY22" fmla="*/ 557291 h 935062"/>
                                    <a:gd name="connsiteX23" fmla="*/ 0 w 31220"/>
                                    <a:gd name="connsiteY23" fmla="*/ 496411 h 935062"/>
                                    <a:gd name="connsiteX24" fmla="*/ 15610 w 31220"/>
                                    <a:gd name="connsiteY24" fmla="*/ 480800 h 935062"/>
                                    <a:gd name="connsiteX25" fmla="*/ 31221 w 31220"/>
                                    <a:gd name="connsiteY25" fmla="*/ 496411 h 935062"/>
                                    <a:gd name="connsiteX26" fmla="*/ 31221 w 31220"/>
                                    <a:gd name="connsiteY26" fmla="*/ 557291 h 935062"/>
                                    <a:gd name="connsiteX27" fmla="*/ 15610 w 31220"/>
                                    <a:gd name="connsiteY27" fmla="*/ 572901 h 935062"/>
                                    <a:gd name="connsiteX28" fmla="*/ 15610 w 31220"/>
                                    <a:gd name="connsiteY28" fmla="*/ 452701 h 935062"/>
                                    <a:gd name="connsiteX29" fmla="*/ 0 w 31220"/>
                                    <a:gd name="connsiteY29" fmla="*/ 437091 h 935062"/>
                                    <a:gd name="connsiteX30" fmla="*/ 0 w 31220"/>
                                    <a:gd name="connsiteY30" fmla="*/ 377772 h 935062"/>
                                    <a:gd name="connsiteX31" fmla="*/ 15610 w 31220"/>
                                    <a:gd name="connsiteY31" fmla="*/ 362161 h 935062"/>
                                    <a:gd name="connsiteX32" fmla="*/ 31221 w 31220"/>
                                    <a:gd name="connsiteY32" fmla="*/ 377772 h 935062"/>
                                    <a:gd name="connsiteX33" fmla="*/ 31221 w 31220"/>
                                    <a:gd name="connsiteY33" fmla="*/ 438652 h 935062"/>
                                    <a:gd name="connsiteX34" fmla="*/ 15610 w 31220"/>
                                    <a:gd name="connsiteY34" fmla="*/ 452701 h 935062"/>
                                    <a:gd name="connsiteX35" fmla="*/ 15610 w 31220"/>
                                    <a:gd name="connsiteY35" fmla="*/ 332501 h 935062"/>
                                    <a:gd name="connsiteX36" fmla="*/ 0 w 31220"/>
                                    <a:gd name="connsiteY36" fmla="*/ 316891 h 935062"/>
                                    <a:gd name="connsiteX37" fmla="*/ 0 w 31220"/>
                                    <a:gd name="connsiteY37" fmla="*/ 256010 h 935062"/>
                                    <a:gd name="connsiteX38" fmla="*/ 15610 w 31220"/>
                                    <a:gd name="connsiteY38" fmla="*/ 240400 h 935062"/>
                                    <a:gd name="connsiteX39" fmla="*/ 31221 w 31220"/>
                                    <a:gd name="connsiteY39" fmla="*/ 256010 h 935062"/>
                                    <a:gd name="connsiteX40" fmla="*/ 31221 w 31220"/>
                                    <a:gd name="connsiteY40" fmla="*/ 316891 h 935062"/>
                                    <a:gd name="connsiteX41" fmla="*/ 15610 w 31220"/>
                                    <a:gd name="connsiteY41" fmla="*/ 332501 h 935062"/>
                                    <a:gd name="connsiteX42" fmla="*/ 15610 w 31220"/>
                                    <a:gd name="connsiteY42" fmla="*/ 212301 h 935062"/>
                                    <a:gd name="connsiteX43" fmla="*/ 0 w 31220"/>
                                    <a:gd name="connsiteY43" fmla="*/ 196691 h 935062"/>
                                    <a:gd name="connsiteX44" fmla="*/ 0 w 31220"/>
                                    <a:gd name="connsiteY44" fmla="*/ 135810 h 935062"/>
                                    <a:gd name="connsiteX45" fmla="*/ 15610 w 31220"/>
                                    <a:gd name="connsiteY45" fmla="*/ 120200 h 935062"/>
                                    <a:gd name="connsiteX46" fmla="*/ 31221 w 31220"/>
                                    <a:gd name="connsiteY46" fmla="*/ 135810 h 935062"/>
                                    <a:gd name="connsiteX47" fmla="*/ 31221 w 31220"/>
                                    <a:gd name="connsiteY47" fmla="*/ 196691 h 935062"/>
                                    <a:gd name="connsiteX48" fmla="*/ 15610 w 31220"/>
                                    <a:gd name="connsiteY48" fmla="*/ 212301 h 935062"/>
                                    <a:gd name="connsiteX49" fmla="*/ 15610 w 31220"/>
                                    <a:gd name="connsiteY49" fmla="*/ 92101 h 935062"/>
                                    <a:gd name="connsiteX50" fmla="*/ 0 w 31220"/>
                                    <a:gd name="connsiteY50" fmla="*/ 76491 h 935062"/>
                                    <a:gd name="connsiteX51" fmla="*/ 0 w 31220"/>
                                    <a:gd name="connsiteY51" fmla="*/ 15610 h 935062"/>
                                    <a:gd name="connsiteX52" fmla="*/ 15610 w 31220"/>
                                    <a:gd name="connsiteY52" fmla="*/ 0 h 935062"/>
                                    <a:gd name="connsiteX53" fmla="*/ 31221 w 31220"/>
                                    <a:gd name="connsiteY53" fmla="*/ 15610 h 935062"/>
                                    <a:gd name="connsiteX54" fmla="*/ 31221 w 31220"/>
                                    <a:gd name="connsiteY54" fmla="*/ 76491 h 935062"/>
                                    <a:gd name="connsiteX55" fmla="*/ 15610 w 31220"/>
                                    <a:gd name="connsiteY55" fmla="*/ 92101 h 93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220" h="935062">
                                      <a:moveTo>
                                        <a:pt x="15610" y="935063"/>
                                      </a:moveTo>
                                      <a:cubicBezTo>
                                        <a:pt x="7805" y="935063"/>
                                        <a:pt x="0" y="928819"/>
                                        <a:pt x="0" y="919452"/>
                                      </a:cubicBezTo>
                                      <a:lnTo>
                                        <a:pt x="0" y="858572"/>
                                      </a:lnTo>
                                      <a:cubicBezTo>
                                        <a:pt x="0" y="850767"/>
                                        <a:pt x="6244" y="842961"/>
                                        <a:pt x="15610" y="842961"/>
                                      </a:cubicBezTo>
                                      <a:cubicBezTo>
                                        <a:pt x="23416" y="842961"/>
                                        <a:pt x="31221" y="849205"/>
                                        <a:pt x="31221" y="858572"/>
                                      </a:cubicBezTo>
                                      <a:lnTo>
                                        <a:pt x="31221" y="919452"/>
                                      </a:lnTo>
                                      <a:cubicBezTo>
                                        <a:pt x="31221" y="927257"/>
                                        <a:pt x="24977" y="935063"/>
                                        <a:pt x="15610" y="935063"/>
                                      </a:cubicBezTo>
                                      <a:close/>
                                      <a:moveTo>
                                        <a:pt x="15610" y="813301"/>
                                      </a:moveTo>
                                      <a:cubicBezTo>
                                        <a:pt x="7805" y="813301"/>
                                        <a:pt x="0" y="807057"/>
                                        <a:pt x="0" y="797691"/>
                                      </a:cubicBezTo>
                                      <a:lnTo>
                                        <a:pt x="0" y="736811"/>
                                      </a:lnTo>
                                      <a:cubicBezTo>
                                        <a:pt x="0" y="729005"/>
                                        <a:pt x="6244" y="721200"/>
                                        <a:pt x="15610" y="721200"/>
                                      </a:cubicBezTo>
                                      <a:cubicBezTo>
                                        <a:pt x="23416" y="721200"/>
                                        <a:pt x="31221" y="727444"/>
                                        <a:pt x="31221" y="736811"/>
                                      </a:cubicBezTo>
                                      <a:lnTo>
                                        <a:pt x="31221" y="797691"/>
                                      </a:lnTo>
                                      <a:cubicBezTo>
                                        <a:pt x="31221" y="807057"/>
                                        <a:pt x="24977" y="813301"/>
                                        <a:pt x="15610" y="813301"/>
                                      </a:cubicBezTo>
                                      <a:close/>
                                      <a:moveTo>
                                        <a:pt x="15610" y="693101"/>
                                      </a:moveTo>
                                      <a:cubicBezTo>
                                        <a:pt x="7805" y="693101"/>
                                        <a:pt x="0" y="686857"/>
                                        <a:pt x="0" y="677491"/>
                                      </a:cubicBezTo>
                                      <a:lnTo>
                                        <a:pt x="0" y="616611"/>
                                      </a:lnTo>
                                      <a:cubicBezTo>
                                        <a:pt x="0" y="608805"/>
                                        <a:pt x="6244" y="601000"/>
                                        <a:pt x="15610" y="601000"/>
                                      </a:cubicBezTo>
                                      <a:cubicBezTo>
                                        <a:pt x="23416" y="601000"/>
                                        <a:pt x="31221" y="607244"/>
                                        <a:pt x="31221" y="616611"/>
                                      </a:cubicBezTo>
                                      <a:lnTo>
                                        <a:pt x="31221" y="677491"/>
                                      </a:lnTo>
                                      <a:cubicBezTo>
                                        <a:pt x="31221" y="686857"/>
                                        <a:pt x="24977" y="693101"/>
                                        <a:pt x="15610" y="693101"/>
                                      </a:cubicBezTo>
                                      <a:close/>
                                      <a:moveTo>
                                        <a:pt x="15610" y="572901"/>
                                      </a:moveTo>
                                      <a:cubicBezTo>
                                        <a:pt x="7805" y="572901"/>
                                        <a:pt x="0" y="566657"/>
                                        <a:pt x="0" y="557291"/>
                                      </a:cubicBezTo>
                                      <a:lnTo>
                                        <a:pt x="0" y="496411"/>
                                      </a:lnTo>
                                      <a:cubicBezTo>
                                        <a:pt x="0" y="488605"/>
                                        <a:pt x="6244" y="480800"/>
                                        <a:pt x="15610" y="480800"/>
                                      </a:cubicBezTo>
                                      <a:cubicBezTo>
                                        <a:pt x="23416" y="480800"/>
                                        <a:pt x="31221" y="487044"/>
                                        <a:pt x="31221" y="496411"/>
                                      </a:cubicBezTo>
                                      <a:lnTo>
                                        <a:pt x="31221" y="557291"/>
                                      </a:lnTo>
                                      <a:cubicBezTo>
                                        <a:pt x="31221" y="566657"/>
                                        <a:pt x="24977" y="572901"/>
                                        <a:pt x="15610" y="572901"/>
                                      </a:cubicBezTo>
                                      <a:close/>
                                      <a:moveTo>
                                        <a:pt x="15610" y="452701"/>
                                      </a:moveTo>
                                      <a:cubicBezTo>
                                        <a:pt x="7805" y="452701"/>
                                        <a:pt x="0" y="446457"/>
                                        <a:pt x="0" y="437091"/>
                                      </a:cubicBezTo>
                                      <a:lnTo>
                                        <a:pt x="0" y="377772"/>
                                      </a:lnTo>
                                      <a:cubicBezTo>
                                        <a:pt x="0" y="369966"/>
                                        <a:pt x="6244" y="362161"/>
                                        <a:pt x="15610" y="362161"/>
                                      </a:cubicBezTo>
                                      <a:cubicBezTo>
                                        <a:pt x="23416" y="362161"/>
                                        <a:pt x="31221" y="368405"/>
                                        <a:pt x="31221" y="377772"/>
                                      </a:cubicBezTo>
                                      <a:lnTo>
                                        <a:pt x="31221" y="438652"/>
                                      </a:lnTo>
                                      <a:cubicBezTo>
                                        <a:pt x="31221" y="446457"/>
                                        <a:pt x="24977" y="452701"/>
                                        <a:pt x="15610" y="452701"/>
                                      </a:cubicBezTo>
                                      <a:close/>
                                      <a:moveTo>
                                        <a:pt x="15610" y="332501"/>
                                      </a:moveTo>
                                      <a:cubicBezTo>
                                        <a:pt x="7805" y="332501"/>
                                        <a:pt x="0" y="326257"/>
                                        <a:pt x="0" y="316891"/>
                                      </a:cubicBezTo>
                                      <a:lnTo>
                                        <a:pt x="0" y="256010"/>
                                      </a:lnTo>
                                      <a:cubicBezTo>
                                        <a:pt x="0" y="248205"/>
                                        <a:pt x="6244" y="240400"/>
                                        <a:pt x="15610" y="240400"/>
                                      </a:cubicBezTo>
                                      <a:cubicBezTo>
                                        <a:pt x="23416" y="240400"/>
                                        <a:pt x="31221" y="246644"/>
                                        <a:pt x="31221" y="256010"/>
                                      </a:cubicBezTo>
                                      <a:lnTo>
                                        <a:pt x="31221" y="316891"/>
                                      </a:lnTo>
                                      <a:cubicBezTo>
                                        <a:pt x="31221" y="326257"/>
                                        <a:pt x="24977" y="332501"/>
                                        <a:pt x="15610" y="332501"/>
                                      </a:cubicBezTo>
                                      <a:close/>
                                      <a:moveTo>
                                        <a:pt x="15610" y="212301"/>
                                      </a:moveTo>
                                      <a:cubicBezTo>
                                        <a:pt x="7805" y="212301"/>
                                        <a:pt x="0" y="206057"/>
                                        <a:pt x="0" y="196691"/>
                                      </a:cubicBezTo>
                                      <a:lnTo>
                                        <a:pt x="0" y="135810"/>
                                      </a:lnTo>
                                      <a:cubicBezTo>
                                        <a:pt x="0" y="128005"/>
                                        <a:pt x="6244" y="120200"/>
                                        <a:pt x="15610" y="120200"/>
                                      </a:cubicBezTo>
                                      <a:cubicBezTo>
                                        <a:pt x="23416" y="120200"/>
                                        <a:pt x="31221" y="126444"/>
                                        <a:pt x="31221" y="135810"/>
                                      </a:cubicBezTo>
                                      <a:lnTo>
                                        <a:pt x="31221" y="196691"/>
                                      </a:lnTo>
                                      <a:cubicBezTo>
                                        <a:pt x="31221" y="204496"/>
                                        <a:pt x="24977" y="212301"/>
                                        <a:pt x="15610" y="212301"/>
                                      </a:cubicBezTo>
                                      <a:close/>
                                      <a:moveTo>
                                        <a:pt x="15610" y="92101"/>
                                      </a:moveTo>
                                      <a:cubicBezTo>
                                        <a:pt x="7805" y="92101"/>
                                        <a:pt x="0" y="85857"/>
                                        <a:pt x="0" y="76491"/>
                                      </a:cubicBezTo>
                                      <a:lnTo>
                                        <a:pt x="0" y="15610"/>
                                      </a:lnTo>
                                      <a:cubicBezTo>
                                        <a:pt x="0" y="7805"/>
                                        <a:pt x="6244" y="0"/>
                                        <a:pt x="15610" y="0"/>
                                      </a:cubicBezTo>
                                      <a:cubicBezTo>
                                        <a:pt x="23416" y="0"/>
                                        <a:pt x="31221" y="6244"/>
                                        <a:pt x="31221" y="15610"/>
                                      </a:cubicBezTo>
                                      <a:lnTo>
                                        <a:pt x="31221" y="76491"/>
                                      </a:lnTo>
                                      <a:cubicBezTo>
                                        <a:pt x="31221" y="84296"/>
                                        <a:pt x="24977" y="92101"/>
                                        <a:pt x="15610" y="92101"/>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2" name="任意多边形: 形状 171">
                                  <a:extLst>
                                    <a:ext uri="{FF2B5EF4-FFF2-40B4-BE49-F238E27FC236}">
                                      <a16:creationId xmlns:a16="http://schemas.microsoft.com/office/drawing/2014/main" id="{9285902A-A2D0-4952-8B15-359077995AA9}"/>
                                    </a:ext>
                                  </a:extLst>
                                </p:cNvPr>
                                <p:cNvSpPr/>
                                <p:nvPr/>
                              </p:nvSpPr>
                              <p:spPr>
                                <a:xfrm>
                                  <a:off x="6039802" y="1705040"/>
                                  <a:ext cx="31220" cy="60880"/>
                                </a:xfrm>
                                <a:custGeom>
                                  <a:avLst/>
                                  <a:gdLst>
                                    <a:gd name="connsiteX0" fmla="*/ 15610 w 31220"/>
                                    <a:gd name="connsiteY0" fmla="*/ 60881 h 60880"/>
                                    <a:gd name="connsiteX1" fmla="*/ 0 w 31220"/>
                                    <a:gd name="connsiteY1" fmla="*/ 45270 h 60880"/>
                                    <a:gd name="connsiteX2" fmla="*/ 0 w 31220"/>
                                    <a:gd name="connsiteY2" fmla="*/ 15610 h 60880"/>
                                    <a:gd name="connsiteX3" fmla="*/ 15610 w 31220"/>
                                    <a:gd name="connsiteY3" fmla="*/ 0 h 60880"/>
                                    <a:gd name="connsiteX4" fmla="*/ 31221 w 31220"/>
                                    <a:gd name="connsiteY4" fmla="*/ 15610 h 60880"/>
                                    <a:gd name="connsiteX5" fmla="*/ 31221 w 31220"/>
                                    <a:gd name="connsiteY5" fmla="*/ 46831 h 60880"/>
                                    <a:gd name="connsiteX6" fmla="*/ 15610 w 31220"/>
                                    <a:gd name="connsiteY6" fmla="*/ 60881 h 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20" h="60880">
                                      <a:moveTo>
                                        <a:pt x="15610" y="60881"/>
                                      </a:moveTo>
                                      <a:cubicBezTo>
                                        <a:pt x="7805" y="60881"/>
                                        <a:pt x="0" y="54636"/>
                                        <a:pt x="0" y="45270"/>
                                      </a:cubicBezTo>
                                      <a:lnTo>
                                        <a:pt x="0" y="15610"/>
                                      </a:lnTo>
                                      <a:cubicBezTo>
                                        <a:pt x="0" y="7805"/>
                                        <a:pt x="6244" y="0"/>
                                        <a:pt x="15610" y="0"/>
                                      </a:cubicBezTo>
                                      <a:cubicBezTo>
                                        <a:pt x="23416" y="0"/>
                                        <a:pt x="31221" y="6244"/>
                                        <a:pt x="31221" y="15610"/>
                                      </a:cubicBezTo>
                                      <a:lnTo>
                                        <a:pt x="31221" y="46831"/>
                                      </a:lnTo>
                                      <a:cubicBezTo>
                                        <a:pt x="31221" y="54636"/>
                                        <a:pt x="24977" y="60881"/>
                                        <a:pt x="15610" y="60881"/>
                                      </a:cubicBezTo>
                                      <a:close/>
                                    </a:path>
                                  </a:pathLst>
                                </a:custGeom>
                                <a:solidFill>
                                  <a:srgbClr val="E16E6F"/>
                                </a:solidFill>
                                <a:ln w="15577" cap="flat">
                                  <a:no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169" name="任意多边形: 形状 168">
                                <a:extLst>
                                  <a:ext uri="{FF2B5EF4-FFF2-40B4-BE49-F238E27FC236}">
                                    <a16:creationId xmlns:a16="http://schemas.microsoft.com/office/drawing/2014/main" id="{AD8DF436-9915-4EC6-BF13-CB10ABEC6B89}"/>
                                  </a:ext>
                                </a:extLst>
                              </p:cNvPr>
                              <p:cNvSpPr/>
                              <p:nvPr/>
                            </p:nvSpPr>
                            <p:spPr>
                              <a:xfrm>
                                <a:off x="5982043" y="2719599"/>
                                <a:ext cx="146737" cy="146737"/>
                              </a:xfrm>
                              <a:custGeom>
                                <a:avLst/>
                                <a:gdLst>
                                  <a:gd name="connsiteX0" fmla="*/ 146738 w 146737"/>
                                  <a:gd name="connsiteY0" fmla="*/ 73369 h 146737"/>
                                  <a:gd name="connsiteX1" fmla="*/ 73369 w 146737"/>
                                  <a:gd name="connsiteY1" fmla="*/ 146738 h 146737"/>
                                  <a:gd name="connsiteX2" fmla="*/ 0 w 146737"/>
                                  <a:gd name="connsiteY2" fmla="*/ 73369 h 146737"/>
                                  <a:gd name="connsiteX3" fmla="*/ 73369 w 146737"/>
                                  <a:gd name="connsiteY3" fmla="*/ 0 h 146737"/>
                                  <a:gd name="connsiteX4" fmla="*/ 146738 w 146737"/>
                                  <a:gd name="connsiteY4" fmla="*/ 73369 h 146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37" h="146737">
                                    <a:moveTo>
                                      <a:pt x="146738" y="73369"/>
                                    </a:moveTo>
                                    <a:cubicBezTo>
                                      <a:pt x="146738" y="113889"/>
                                      <a:pt x="113889" y="146738"/>
                                      <a:pt x="73369" y="146738"/>
                                    </a:cubicBezTo>
                                    <a:cubicBezTo>
                                      <a:pt x="32848" y="146738"/>
                                      <a:pt x="0" y="113889"/>
                                      <a:pt x="0" y="73369"/>
                                    </a:cubicBezTo>
                                    <a:cubicBezTo>
                                      <a:pt x="0" y="32848"/>
                                      <a:pt x="32848" y="0"/>
                                      <a:pt x="73369" y="0"/>
                                    </a:cubicBezTo>
                                    <a:cubicBezTo>
                                      <a:pt x="113889" y="0"/>
                                      <a:pt x="146738" y="32848"/>
                                      <a:pt x="146738" y="73369"/>
                                    </a:cubicBezTo>
                                    <a:close/>
                                  </a:path>
                                </a:pathLst>
                              </a:custGeom>
                              <a:solidFill>
                                <a:schemeClr val="tx1"/>
                              </a:solidFill>
                              <a:ln w="15577" cap="flat">
                                <a:solidFill>
                                  <a:schemeClr val="tx1"/>
                                </a:solidFill>
                                <a:prstDash val="solid"/>
                                <a:miter/>
                              </a:ln>
                            </p:spPr>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grpSp>
                    <p:grpSp>
                      <p:nvGrpSpPr>
                        <p:cNvPr id="210" name="组合 209">
                          <a:extLst>
                            <a:ext uri="{FF2B5EF4-FFF2-40B4-BE49-F238E27FC236}">
                              <a16:creationId xmlns:a16="http://schemas.microsoft.com/office/drawing/2014/main" id="{C47F8EA8-5E19-4741-B3A0-6445434977D8}"/>
                            </a:ext>
                          </a:extLst>
                        </p:cNvPr>
                        <p:cNvGrpSpPr/>
                        <p:nvPr/>
                      </p:nvGrpSpPr>
                      <p:grpSpPr>
                        <a:xfrm>
                          <a:off x="104480" y="1102781"/>
                          <a:ext cx="11952212" cy="4812251"/>
                          <a:chOff x="104480" y="1102781"/>
                          <a:chExt cx="11952212" cy="4812251"/>
                        </a:xfrm>
                      </p:grpSpPr>
                      <p:grpSp>
                        <p:nvGrpSpPr>
                          <p:cNvPr id="47" name="组合 46">
                            <a:extLst>
                              <a:ext uri="{FF2B5EF4-FFF2-40B4-BE49-F238E27FC236}">
                                <a16:creationId xmlns:a16="http://schemas.microsoft.com/office/drawing/2014/main" id="{6C72E97D-9824-40C9-8524-63B0235E5ED0}"/>
                              </a:ext>
                            </a:extLst>
                          </p:cNvPr>
                          <p:cNvGrpSpPr/>
                          <p:nvPr/>
                        </p:nvGrpSpPr>
                        <p:grpSpPr>
                          <a:xfrm>
                            <a:off x="104480" y="1112670"/>
                            <a:ext cx="2160000" cy="1440000"/>
                            <a:chOff x="8364727" y="815965"/>
                            <a:chExt cx="3566541" cy="2322000"/>
                          </a:xfrm>
                        </p:grpSpPr>
                        <p:grpSp>
                          <p:nvGrpSpPr>
                            <p:cNvPr id="48" name="组合 47">
                              <a:extLst>
                                <a:ext uri="{FF2B5EF4-FFF2-40B4-BE49-F238E27FC236}">
                                  <a16:creationId xmlns:a16="http://schemas.microsoft.com/office/drawing/2014/main" id="{96AA3F67-1BB9-47F9-9E92-35AFC9FA4B4B}"/>
                                </a:ext>
                              </a:extLst>
                            </p:cNvPr>
                            <p:cNvGrpSpPr/>
                            <p:nvPr/>
                          </p:nvGrpSpPr>
                          <p:grpSpPr>
                            <a:xfrm>
                              <a:off x="8364727" y="815965"/>
                              <a:ext cx="3566541" cy="2322000"/>
                              <a:chOff x="5595256" y="995544"/>
                              <a:chExt cx="8292644" cy="4975585"/>
                            </a:xfrm>
                          </p:grpSpPr>
                          <p:pic>
                            <p:nvPicPr>
                              <p:cNvPr id="50" name="图片 49">
                                <a:extLst>
                                  <a:ext uri="{FF2B5EF4-FFF2-40B4-BE49-F238E27FC236}">
                                    <a16:creationId xmlns:a16="http://schemas.microsoft.com/office/drawing/2014/main" id="{BAF05090-5123-4BE7-A8F0-D8161E2F0698}"/>
                                  </a:ext>
                                </a:extLst>
                              </p:cNvPr>
                              <p:cNvPicPr>
                                <a:picLocks noChangeAspect="1"/>
                              </p:cNvPicPr>
                              <p:nvPr/>
                            </p:nvPicPr>
                            <p:blipFill>
                              <a:blip r:embed="rId3"/>
                              <a:stretch>
                                <a:fillRect/>
                              </a:stretch>
                            </p:blipFill>
                            <p:spPr>
                              <a:xfrm>
                                <a:off x="5595258" y="995544"/>
                                <a:ext cx="8292642" cy="4975585"/>
                              </a:xfrm>
                              <a:custGeom>
                                <a:avLst/>
                                <a:gdLst>
                                  <a:gd name="connsiteX0" fmla="*/ 0 w 8292642"/>
                                  <a:gd name="connsiteY0" fmla="*/ 0 h 4975585"/>
                                  <a:gd name="connsiteX1" fmla="*/ 426479 w 8292642"/>
                                  <a:gd name="connsiteY1" fmla="*/ 0 h 4975585"/>
                                  <a:gd name="connsiteX2" fmla="*/ 1184663 w 8292642"/>
                                  <a:gd name="connsiteY2" fmla="*/ 0 h 4975585"/>
                                  <a:gd name="connsiteX3" fmla="*/ 1942848 w 8292642"/>
                                  <a:gd name="connsiteY3" fmla="*/ 0 h 4975585"/>
                                  <a:gd name="connsiteX4" fmla="*/ 2618106 w 8292642"/>
                                  <a:gd name="connsiteY4" fmla="*/ 0 h 4975585"/>
                                  <a:gd name="connsiteX5" fmla="*/ 3293364 w 8292642"/>
                                  <a:gd name="connsiteY5" fmla="*/ 0 h 4975585"/>
                                  <a:gd name="connsiteX6" fmla="*/ 3885695 w 8292642"/>
                                  <a:gd name="connsiteY6" fmla="*/ 0 h 4975585"/>
                                  <a:gd name="connsiteX7" fmla="*/ 4560953 w 8292642"/>
                                  <a:gd name="connsiteY7" fmla="*/ 0 h 4975585"/>
                                  <a:gd name="connsiteX8" fmla="*/ 4987432 w 8292642"/>
                                  <a:gd name="connsiteY8" fmla="*/ 0 h 4975585"/>
                                  <a:gd name="connsiteX9" fmla="*/ 5745616 w 8292642"/>
                                  <a:gd name="connsiteY9" fmla="*/ 0 h 4975585"/>
                                  <a:gd name="connsiteX10" fmla="*/ 6089169 w 8292642"/>
                                  <a:gd name="connsiteY10" fmla="*/ 0 h 4975585"/>
                                  <a:gd name="connsiteX11" fmla="*/ 6847353 w 8292642"/>
                                  <a:gd name="connsiteY11" fmla="*/ 0 h 4975585"/>
                                  <a:gd name="connsiteX12" fmla="*/ 7190905 w 8292642"/>
                                  <a:gd name="connsiteY12" fmla="*/ 0 h 4975585"/>
                                  <a:gd name="connsiteX13" fmla="*/ 8292642 w 8292642"/>
                                  <a:gd name="connsiteY13" fmla="*/ 0 h 4975585"/>
                                  <a:gd name="connsiteX14" fmla="*/ 8292642 w 8292642"/>
                                  <a:gd name="connsiteY14" fmla="*/ 652354 h 4975585"/>
                                  <a:gd name="connsiteX15" fmla="*/ 8292642 w 8292642"/>
                                  <a:gd name="connsiteY15" fmla="*/ 1055930 h 4975585"/>
                                  <a:gd name="connsiteX16" fmla="*/ 8292642 w 8292642"/>
                                  <a:gd name="connsiteY16" fmla="*/ 1559017 h 4975585"/>
                                  <a:gd name="connsiteX17" fmla="*/ 8292642 w 8292642"/>
                                  <a:gd name="connsiteY17" fmla="*/ 2161615 h 4975585"/>
                                  <a:gd name="connsiteX18" fmla="*/ 8292642 w 8292642"/>
                                  <a:gd name="connsiteY18" fmla="*/ 2764214 h 4975585"/>
                                  <a:gd name="connsiteX19" fmla="*/ 8292642 w 8292642"/>
                                  <a:gd name="connsiteY19" fmla="*/ 3416568 h 4975585"/>
                                  <a:gd name="connsiteX20" fmla="*/ 8292642 w 8292642"/>
                                  <a:gd name="connsiteY20" fmla="*/ 3969411 h 4975585"/>
                                  <a:gd name="connsiteX21" fmla="*/ 8292642 w 8292642"/>
                                  <a:gd name="connsiteY21" fmla="*/ 4372986 h 4975585"/>
                                  <a:gd name="connsiteX22" fmla="*/ 8292642 w 8292642"/>
                                  <a:gd name="connsiteY22" fmla="*/ 4975585 h 4975585"/>
                                  <a:gd name="connsiteX23" fmla="*/ 7700310 w 8292642"/>
                                  <a:gd name="connsiteY23" fmla="*/ 4975585 h 4975585"/>
                                  <a:gd name="connsiteX24" fmla="*/ 7107979 w 8292642"/>
                                  <a:gd name="connsiteY24" fmla="*/ 4975585 h 4975585"/>
                                  <a:gd name="connsiteX25" fmla="*/ 6598574 w 8292642"/>
                                  <a:gd name="connsiteY25" fmla="*/ 4975585 h 4975585"/>
                                  <a:gd name="connsiteX26" fmla="*/ 6089169 w 8292642"/>
                                  <a:gd name="connsiteY26" fmla="*/ 4975585 h 4975585"/>
                                  <a:gd name="connsiteX27" fmla="*/ 5496837 w 8292642"/>
                                  <a:gd name="connsiteY27" fmla="*/ 4975585 h 4975585"/>
                                  <a:gd name="connsiteX28" fmla="*/ 4987432 w 8292642"/>
                                  <a:gd name="connsiteY28" fmla="*/ 4975585 h 4975585"/>
                                  <a:gd name="connsiteX29" fmla="*/ 4643880 w 8292642"/>
                                  <a:gd name="connsiteY29" fmla="*/ 4975585 h 4975585"/>
                                  <a:gd name="connsiteX30" fmla="*/ 4134474 w 8292642"/>
                                  <a:gd name="connsiteY30" fmla="*/ 4975585 h 4975585"/>
                                  <a:gd name="connsiteX31" fmla="*/ 3707996 w 8292642"/>
                                  <a:gd name="connsiteY31" fmla="*/ 4975585 h 4975585"/>
                                  <a:gd name="connsiteX32" fmla="*/ 3364443 w 8292642"/>
                                  <a:gd name="connsiteY32" fmla="*/ 4975585 h 4975585"/>
                                  <a:gd name="connsiteX33" fmla="*/ 2772112 w 8292642"/>
                                  <a:gd name="connsiteY33" fmla="*/ 4975585 h 4975585"/>
                                  <a:gd name="connsiteX34" fmla="*/ 2262707 w 8292642"/>
                                  <a:gd name="connsiteY34" fmla="*/ 4975585 h 4975585"/>
                                  <a:gd name="connsiteX35" fmla="*/ 1504522 w 8292642"/>
                                  <a:gd name="connsiteY35" fmla="*/ 4975585 h 4975585"/>
                                  <a:gd name="connsiteX36" fmla="*/ 912191 w 8292642"/>
                                  <a:gd name="connsiteY36" fmla="*/ 4975585 h 4975585"/>
                                  <a:gd name="connsiteX37" fmla="*/ 0 w 8292642"/>
                                  <a:gd name="connsiteY37" fmla="*/ 4975585 h 4975585"/>
                                  <a:gd name="connsiteX38" fmla="*/ 0 w 8292642"/>
                                  <a:gd name="connsiteY38" fmla="*/ 4472498 h 4975585"/>
                                  <a:gd name="connsiteX39" fmla="*/ 0 w 8292642"/>
                                  <a:gd name="connsiteY39" fmla="*/ 3820144 h 4975585"/>
                                  <a:gd name="connsiteX40" fmla="*/ 0 w 8292642"/>
                                  <a:gd name="connsiteY40" fmla="*/ 3416568 h 4975585"/>
                                  <a:gd name="connsiteX41" fmla="*/ 0 w 8292642"/>
                                  <a:gd name="connsiteY41" fmla="*/ 2913481 h 4975585"/>
                                  <a:gd name="connsiteX42" fmla="*/ 0 w 8292642"/>
                                  <a:gd name="connsiteY42" fmla="*/ 2310883 h 4975585"/>
                                  <a:gd name="connsiteX43" fmla="*/ 0 w 8292642"/>
                                  <a:gd name="connsiteY43" fmla="*/ 1658528 h 4975585"/>
                                  <a:gd name="connsiteX44" fmla="*/ 0 w 8292642"/>
                                  <a:gd name="connsiteY44" fmla="*/ 1254953 h 4975585"/>
                                  <a:gd name="connsiteX45" fmla="*/ 0 w 8292642"/>
                                  <a:gd name="connsiteY45" fmla="*/ 652354 h 4975585"/>
                                  <a:gd name="connsiteX46" fmla="*/ 0 w 8292642"/>
                                  <a:gd name="connsiteY46" fmla="*/ 0 h 497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292642" h="4975585" fill="none" extrusionOk="0">
                                    <a:moveTo>
                                      <a:pt x="0" y="0"/>
                                    </a:moveTo>
                                    <a:cubicBezTo>
                                      <a:pt x="143154" y="-48536"/>
                                      <a:pt x="239634" y="6612"/>
                                      <a:pt x="426479" y="0"/>
                                    </a:cubicBezTo>
                                    <a:cubicBezTo>
                                      <a:pt x="613324" y="-6612"/>
                                      <a:pt x="1008410" y="25197"/>
                                      <a:pt x="1184663" y="0"/>
                                    </a:cubicBezTo>
                                    <a:cubicBezTo>
                                      <a:pt x="1360916" y="-25197"/>
                                      <a:pt x="1636415" y="75059"/>
                                      <a:pt x="1942848" y="0"/>
                                    </a:cubicBezTo>
                                    <a:cubicBezTo>
                                      <a:pt x="2249282" y="-75059"/>
                                      <a:pt x="2416815" y="18154"/>
                                      <a:pt x="2618106" y="0"/>
                                    </a:cubicBezTo>
                                    <a:cubicBezTo>
                                      <a:pt x="2819397" y="-18154"/>
                                      <a:pt x="2958834" y="37748"/>
                                      <a:pt x="3293364" y="0"/>
                                    </a:cubicBezTo>
                                    <a:cubicBezTo>
                                      <a:pt x="3627894" y="-37748"/>
                                      <a:pt x="3752809" y="61974"/>
                                      <a:pt x="3885695" y="0"/>
                                    </a:cubicBezTo>
                                    <a:cubicBezTo>
                                      <a:pt x="4018581" y="-61974"/>
                                      <a:pt x="4350856" y="29944"/>
                                      <a:pt x="4560953" y="0"/>
                                    </a:cubicBezTo>
                                    <a:cubicBezTo>
                                      <a:pt x="4771050" y="-29944"/>
                                      <a:pt x="4853361" y="39867"/>
                                      <a:pt x="4987432" y="0"/>
                                    </a:cubicBezTo>
                                    <a:cubicBezTo>
                                      <a:pt x="5121503" y="-39867"/>
                                      <a:pt x="5411494" y="43378"/>
                                      <a:pt x="5745616" y="0"/>
                                    </a:cubicBezTo>
                                    <a:cubicBezTo>
                                      <a:pt x="6079738" y="-43378"/>
                                      <a:pt x="5972841" y="17453"/>
                                      <a:pt x="6089169" y="0"/>
                                    </a:cubicBezTo>
                                    <a:cubicBezTo>
                                      <a:pt x="6205497" y="-17453"/>
                                      <a:pt x="6591374" y="46150"/>
                                      <a:pt x="6847353" y="0"/>
                                    </a:cubicBezTo>
                                    <a:cubicBezTo>
                                      <a:pt x="7103332" y="-46150"/>
                                      <a:pt x="7045582" y="13965"/>
                                      <a:pt x="7190905" y="0"/>
                                    </a:cubicBezTo>
                                    <a:cubicBezTo>
                                      <a:pt x="7336228" y="-13965"/>
                                      <a:pt x="7849230" y="130492"/>
                                      <a:pt x="8292642" y="0"/>
                                    </a:cubicBezTo>
                                    <a:cubicBezTo>
                                      <a:pt x="8327315" y="209399"/>
                                      <a:pt x="8219443" y="402797"/>
                                      <a:pt x="8292642" y="652354"/>
                                    </a:cubicBezTo>
                                    <a:cubicBezTo>
                                      <a:pt x="8365841" y="901911"/>
                                      <a:pt x="8288692" y="916774"/>
                                      <a:pt x="8292642" y="1055930"/>
                                    </a:cubicBezTo>
                                    <a:cubicBezTo>
                                      <a:pt x="8296592" y="1195086"/>
                                      <a:pt x="8291686" y="1383303"/>
                                      <a:pt x="8292642" y="1559017"/>
                                    </a:cubicBezTo>
                                    <a:cubicBezTo>
                                      <a:pt x="8293598" y="1734731"/>
                                      <a:pt x="8264099" y="1915630"/>
                                      <a:pt x="8292642" y="2161615"/>
                                    </a:cubicBezTo>
                                    <a:cubicBezTo>
                                      <a:pt x="8321185" y="2407600"/>
                                      <a:pt x="8253524" y="2500397"/>
                                      <a:pt x="8292642" y="2764214"/>
                                    </a:cubicBezTo>
                                    <a:cubicBezTo>
                                      <a:pt x="8331760" y="3028031"/>
                                      <a:pt x="8281756" y="3120694"/>
                                      <a:pt x="8292642" y="3416568"/>
                                    </a:cubicBezTo>
                                    <a:cubicBezTo>
                                      <a:pt x="8303528" y="3712442"/>
                                      <a:pt x="8290190" y="3748555"/>
                                      <a:pt x="8292642" y="3969411"/>
                                    </a:cubicBezTo>
                                    <a:cubicBezTo>
                                      <a:pt x="8295094" y="4190267"/>
                                      <a:pt x="8248284" y="4253873"/>
                                      <a:pt x="8292642" y="4372986"/>
                                    </a:cubicBezTo>
                                    <a:cubicBezTo>
                                      <a:pt x="8337000" y="4492100"/>
                                      <a:pt x="8279156" y="4802110"/>
                                      <a:pt x="8292642" y="4975585"/>
                                    </a:cubicBezTo>
                                    <a:cubicBezTo>
                                      <a:pt x="8086601" y="4985080"/>
                                      <a:pt x="7981424" y="4968594"/>
                                      <a:pt x="7700310" y="4975585"/>
                                    </a:cubicBezTo>
                                    <a:cubicBezTo>
                                      <a:pt x="7419196" y="4982576"/>
                                      <a:pt x="7354154" y="4964901"/>
                                      <a:pt x="7107979" y="4975585"/>
                                    </a:cubicBezTo>
                                    <a:cubicBezTo>
                                      <a:pt x="6861804" y="4986269"/>
                                      <a:pt x="6753839" y="4943639"/>
                                      <a:pt x="6598574" y="4975585"/>
                                    </a:cubicBezTo>
                                    <a:cubicBezTo>
                                      <a:pt x="6443309" y="5007531"/>
                                      <a:pt x="6232642" y="4941611"/>
                                      <a:pt x="6089169" y="4975585"/>
                                    </a:cubicBezTo>
                                    <a:cubicBezTo>
                                      <a:pt x="5945696" y="5009559"/>
                                      <a:pt x="5665346" y="4960060"/>
                                      <a:pt x="5496837" y="4975585"/>
                                    </a:cubicBezTo>
                                    <a:cubicBezTo>
                                      <a:pt x="5328328" y="4991110"/>
                                      <a:pt x="5131256" y="4973235"/>
                                      <a:pt x="4987432" y="4975585"/>
                                    </a:cubicBezTo>
                                    <a:cubicBezTo>
                                      <a:pt x="4843608" y="4977935"/>
                                      <a:pt x="4779834" y="4937682"/>
                                      <a:pt x="4643880" y="4975585"/>
                                    </a:cubicBezTo>
                                    <a:cubicBezTo>
                                      <a:pt x="4507926" y="5013488"/>
                                      <a:pt x="4305985" y="4951765"/>
                                      <a:pt x="4134474" y="4975585"/>
                                    </a:cubicBezTo>
                                    <a:cubicBezTo>
                                      <a:pt x="3962963" y="4999405"/>
                                      <a:pt x="3810896" y="4960054"/>
                                      <a:pt x="3707996" y="4975585"/>
                                    </a:cubicBezTo>
                                    <a:cubicBezTo>
                                      <a:pt x="3605096" y="4991116"/>
                                      <a:pt x="3487788" y="4935774"/>
                                      <a:pt x="3364443" y="4975585"/>
                                    </a:cubicBezTo>
                                    <a:cubicBezTo>
                                      <a:pt x="3241098" y="5015396"/>
                                      <a:pt x="2936507" y="4968888"/>
                                      <a:pt x="2772112" y="4975585"/>
                                    </a:cubicBezTo>
                                    <a:cubicBezTo>
                                      <a:pt x="2607717" y="4982282"/>
                                      <a:pt x="2435147" y="4948406"/>
                                      <a:pt x="2262707" y="4975585"/>
                                    </a:cubicBezTo>
                                    <a:cubicBezTo>
                                      <a:pt x="2090267" y="5002764"/>
                                      <a:pt x="1748978" y="4964079"/>
                                      <a:pt x="1504522" y="4975585"/>
                                    </a:cubicBezTo>
                                    <a:cubicBezTo>
                                      <a:pt x="1260066" y="4987091"/>
                                      <a:pt x="1060506" y="4941621"/>
                                      <a:pt x="912191" y="4975585"/>
                                    </a:cubicBezTo>
                                    <a:cubicBezTo>
                                      <a:pt x="763876" y="5009549"/>
                                      <a:pt x="245236" y="4934351"/>
                                      <a:pt x="0" y="4975585"/>
                                    </a:cubicBezTo>
                                    <a:cubicBezTo>
                                      <a:pt x="-13221" y="4791439"/>
                                      <a:pt x="40050" y="4599290"/>
                                      <a:pt x="0" y="4472498"/>
                                    </a:cubicBezTo>
                                    <a:cubicBezTo>
                                      <a:pt x="-40050" y="4345706"/>
                                      <a:pt x="47882" y="4067805"/>
                                      <a:pt x="0" y="3820144"/>
                                    </a:cubicBezTo>
                                    <a:cubicBezTo>
                                      <a:pt x="-47882" y="3572483"/>
                                      <a:pt x="17739" y="3525089"/>
                                      <a:pt x="0" y="3416568"/>
                                    </a:cubicBezTo>
                                    <a:cubicBezTo>
                                      <a:pt x="-17739" y="3308047"/>
                                      <a:pt x="54528" y="3021482"/>
                                      <a:pt x="0" y="2913481"/>
                                    </a:cubicBezTo>
                                    <a:cubicBezTo>
                                      <a:pt x="-54528" y="2805480"/>
                                      <a:pt x="33723" y="2461876"/>
                                      <a:pt x="0" y="2310883"/>
                                    </a:cubicBezTo>
                                    <a:cubicBezTo>
                                      <a:pt x="-33723" y="2159890"/>
                                      <a:pt x="61045" y="1838164"/>
                                      <a:pt x="0" y="1658528"/>
                                    </a:cubicBezTo>
                                    <a:cubicBezTo>
                                      <a:pt x="-61045" y="1478893"/>
                                      <a:pt x="30873" y="1452695"/>
                                      <a:pt x="0" y="1254953"/>
                                    </a:cubicBezTo>
                                    <a:cubicBezTo>
                                      <a:pt x="-30873" y="1057212"/>
                                      <a:pt x="6439" y="935611"/>
                                      <a:pt x="0" y="652354"/>
                                    </a:cubicBezTo>
                                    <a:cubicBezTo>
                                      <a:pt x="-6439" y="369097"/>
                                      <a:pt x="53008" y="193820"/>
                                      <a:pt x="0" y="0"/>
                                    </a:cubicBezTo>
                                    <a:close/>
                                  </a:path>
                                  <a:path w="8292642" h="4975585" stroke="0" extrusionOk="0">
                                    <a:moveTo>
                                      <a:pt x="0" y="0"/>
                                    </a:moveTo>
                                    <a:cubicBezTo>
                                      <a:pt x="160446" y="-67605"/>
                                      <a:pt x="594644" y="33633"/>
                                      <a:pt x="758184" y="0"/>
                                    </a:cubicBezTo>
                                    <a:cubicBezTo>
                                      <a:pt x="921724" y="-33633"/>
                                      <a:pt x="1050352" y="12552"/>
                                      <a:pt x="1184663" y="0"/>
                                    </a:cubicBezTo>
                                    <a:cubicBezTo>
                                      <a:pt x="1318974" y="-12552"/>
                                      <a:pt x="1399885" y="40803"/>
                                      <a:pt x="1611142" y="0"/>
                                    </a:cubicBezTo>
                                    <a:cubicBezTo>
                                      <a:pt x="1822399" y="-40803"/>
                                      <a:pt x="1816141" y="4043"/>
                                      <a:pt x="1954694" y="0"/>
                                    </a:cubicBezTo>
                                    <a:cubicBezTo>
                                      <a:pt x="2093247" y="-4043"/>
                                      <a:pt x="2493626" y="4360"/>
                                      <a:pt x="2712879" y="0"/>
                                    </a:cubicBezTo>
                                    <a:cubicBezTo>
                                      <a:pt x="2932133" y="-4360"/>
                                      <a:pt x="2989390" y="2933"/>
                                      <a:pt x="3222284" y="0"/>
                                    </a:cubicBezTo>
                                    <a:cubicBezTo>
                                      <a:pt x="3455179" y="-2933"/>
                                      <a:pt x="3551181" y="18548"/>
                                      <a:pt x="3731689" y="0"/>
                                    </a:cubicBezTo>
                                    <a:cubicBezTo>
                                      <a:pt x="3912198" y="-18548"/>
                                      <a:pt x="4011548" y="18099"/>
                                      <a:pt x="4241094" y="0"/>
                                    </a:cubicBezTo>
                                    <a:cubicBezTo>
                                      <a:pt x="4470640" y="-18099"/>
                                      <a:pt x="4747242" y="14856"/>
                                      <a:pt x="4916352" y="0"/>
                                    </a:cubicBezTo>
                                    <a:cubicBezTo>
                                      <a:pt x="5085462" y="-14856"/>
                                      <a:pt x="5375952" y="70406"/>
                                      <a:pt x="5508684" y="0"/>
                                    </a:cubicBezTo>
                                    <a:cubicBezTo>
                                      <a:pt x="5641416" y="-70406"/>
                                      <a:pt x="5828133" y="37262"/>
                                      <a:pt x="6101015" y="0"/>
                                    </a:cubicBezTo>
                                    <a:cubicBezTo>
                                      <a:pt x="6373897" y="-37262"/>
                                      <a:pt x="6632946" y="77416"/>
                                      <a:pt x="6776273" y="0"/>
                                    </a:cubicBezTo>
                                    <a:cubicBezTo>
                                      <a:pt x="6919600" y="-77416"/>
                                      <a:pt x="7370714" y="9323"/>
                                      <a:pt x="7534458" y="0"/>
                                    </a:cubicBezTo>
                                    <a:cubicBezTo>
                                      <a:pt x="7698202" y="-9323"/>
                                      <a:pt x="8041899" y="34194"/>
                                      <a:pt x="8292642" y="0"/>
                                    </a:cubicBezTo>
                                    <a:cubicBezTo>
                                      <a:pt x="8336886" y="186940"/>
                                      <a:pt x="8246216" y="224195"/>
                                      <a:pt x="8292642" y="403575"/>
                                    </a:cubicBezTo>
                                    <a:cubicBezTo>
                                      <a:pt x="8339068" y="582955"/>
                                      <a:pt x="8247982" y="712168"/>
                                      <a:pt x="8292642" y="956418"/>
                                    </a:cubicBezTo>
                                    <a:cubicBezTo>
                                      <a:pt x="8337302" y="1200668"/>
                                      <a:pt x="8251518" y="1327109"/>
                                      <a:pt x="8292642" y="1559017"/>
                                    </a:cubicBezTo>
                                    <a:cubicBezTo>
                                      <a:pt x="8333766" y="1790925"/>
                                      <a:pt x="8259553" y="1856453"/>
                                      <a:pt x="8292642" y="2062104"/>
                                    </a:cubicBezTo>
                                    <a:cubicBezTo>
                                      <a:pt x="8325731" y="2267755"/>
                                      <a:pt x="8237179" y="2364828"/>
                                      <a:pt x="8292642" y="2565190"/>
                                    </a:cubicBezTo>
                                    <a:cubicBezTo>
                                      <a:pt x="8348105" y="2765552"/>
                                      <a:pt x="8284887" y="3006177"/>
                                      <a:pt x="8292642" y="3217545"/>
                                    </a:cubicBezTo>
                                    <a:cubicBezTo>
                                      <a:pt x="8300397" y="3428914"/>
                                      <a:pt x="8257795" y="3461746"/>
                                      <a:pt x="8292642" y="3670876"/>
                                    </a:cubicBezTo>
                                    <a:cubicBezTo>
                                      <a:pt x="8327489" y="3880006"/>
                                      <a:pt x="8224223" y="4097655"/>
                                      <a:pt x="8292642" y="4273475"/>
                                    </a:cubicBezTo>
                                    <a:cubicBezTo>
                                      <a:pt x="8361061" y="4449295"/>
                                      <a:pt x="8283713" y="4724393"/>
                                      <a:pt x="8292642" y="4975585"/>
                                    </a:cubicBezTo>
                                    <a:cubicBezTo>
                                      <a:pt x="8138090" y="5013957"/>
                                      <a:pt x="7916007" y="4940391"/>
                                      <a:pt x="7783237" y="4975585"/>
                                    </a:cubicBezTo>
                                    <a:cubicBezTo>
                                      <a:pt x="7650467" y="5010779"/>
                                      <a:pt x="7191076" y="4892737"/>
                                      <a:pt x="7025052" y="4975585"/>
                                    </a:cubicBezTo>
                                    <a:cubicBezTo>
                                      <a:pt x="6859028" y="5058433"/>
                                      <a:pt x="6848360" y="4942463"/>
                                      <a:pt x="6681500" y="4975585"/>
                                    </a:cubicBezTo>
                                    <a:cubicBezTo>
                                      <a:pt x="6514640" y="5008707"/>
                                      <a:pt x="6300958" y="4954117"/>
                                      <a:pt x="6089169" y="4975585"/>
                                    </a:cubicBezTo>
                                    <a:cubicBezTo>
                                      <a:pt x="5877380" y="4997053"/>
                                      <a:pt x="5674047" y="4964894"/>
                                      <a:pt x="5413911" y="4975585"/>
                                    </a:cubicBezTo>
                                    <a:cubicBezTo>
                                      <a:pt x="5153775" y="4986276"/>
                                      <a:pt x="4980124" y="4941494"/>
                                      <a:pt x="4821579" y="4975585"/>
                                    </a:cubicBezTo>
                                    <a:cubicBezTo>
                                      <a:pt x="4663034" y="5009676"/>
                                      <a:pt x="4398404" y="4926732"/>
                                      <a:pt x="4146321" y="4975585"/>
                                    </a:cubicBezTo>
                                    <a:cubicBezTo>
                                      <a:pt x="3894238" y="5024438"/>
                                      <a:pt x="3581230" y="4938555"/>
                                      <a:pt x="3388137" y="4975585"/>
                                    </a:cubicBezTo>
                                    <a:cubicBezTo>
                                      <a:pt x="3195044" y="5012615"/>
                                      <a:pt x="3174733" y="4927747"/>
                                      <a:pt x="2961658" y="4975585"/>
                                    </a:cubicBezTo>
                                    <a:cubicBezTo>
                                      <a:pt x="2748583" y="5023423"/>
                                      <a:pt x="2570697" y="4939839"/>
                                      <a:pt x="2452253" y="4975585"/>
                                    </a:cubicBezTo>
                                    <a:cubicBezTo>
                                      <a:pt x="2333810" y="5011331"/>
                                      <a:pt x="1913997" y="4928897"/>
                                      <a:pt x="1694068" y="4975585"/>
                                    </a:cubicBezTo>
                                    <a:cubicBezTo>
                                      <a:pt x="1474140" y="5022273"/>
                                      <a:pt x="1162632" y="4895876"/>
                                      <a:pt x="935884" y="4975585"/>
                                    </a:cubicBezTo>
                                    <a:cubicBezTo>
                                      <a:pt x="709136" y="5055294"/>
                                      <a:pt x="636859" y="4962850"/>
                                      <a:pt x="509405" y="4975585"/>
                                    </a:cubicBezTo>
                                    <a:cubicBezTo>
                                      <a:pt x="381951" y="4988320"/>
                                      <a:pt x="147382" y="4958145"/>
                                      <a:pt x="0" y="4975585"/>
                                    </a:cubicBezTo>
                                    <a:cubicBezTo>
                                      <a:pt x="-25560" y="4703815"/>
                                      <a:pt x="1250" y="4541032"/>
                                      <a:pt x="0" y="4422742"/>
                                    </a:cubicBezTo>
                                    <a:cubicBezTo>
                                      <a:pt x="-1250" y="4304452"/>
                                      <a:pt x="65909" y="4074725"/>
                                      <a:pt x="0" y="3820144"/>
                                    </a:cubicBezTo>
                                    <a:cubicBezTo>
                                      <a:pt x="-65909" y="3565563"/>
                                      <a:pt x="58557" y="3493813"/>
                                      <a:pt x="0" y="3217545"/>
                                    </a:cubicBezTo>
                                    <a:cubicBezTo>
                                      <a:pt x="-58557" y="2941277"/>
                                      <a:pt x="19126" y="2773295"/>
                                      <a:pt x="0" y="2565190"/>
                                    </a:cubicBezTo>
                                    <a:cubicBezTo>
                                      <a:pt x="-19126" y="2357086"/>
                                      <a:pt x="6880" y="2154042"/>
                                      <a:pt x="0" y="2012348"/>
                                    </a:cubicBezTo>
                                    <a:cubicBezTo>
                                      <a:pt x="-6880" y="1870654"/>
                                      <a:pt x="36959" y="1672073"/>
                                      <a:pt x="0" y="1409749"/>
                                    </a:cubicBezTo>
                                    <a:cubicBezTo>
                                      <a:pt x="-36959" y="1147425"/>
                                      <a:pt x="1485" y="1083936"/>
                                      <a:pt x="0" y="906662"/>
                                    </a:cubicBezTo>
                                    <a:cubicBezTo>
                                      <a:pt x="-1485" y="729388"/>
                                      <a:pt x="71065" y="335546"/>
                                      <a:pt x="0" y="0"/>
                                    </a:cubicBezTo>
                                    <a:close/>
                                  </a:path>
                                </a:pathLst>
                              </a:custGeom>
                              <a:ln>
                                <a:solidFill>
                                  <a:schemeClr val="tx1"/>
                                </a:solidFill>
                                <a:extLst>
                                  <a:ext uri="{C807C97D-BFC1-408E-A445-0C87EB9F89A2}">
                                    <ask:lineSketchStyleProps xmlns:ask="http://schemas.microsoft.com/office/drawing/2018/sketchyshapes" sd="4214677307">
                                      <a:prstGeom prst="rect">
                                        <a:avLst/>
                                      </a:prstGeom>
                                      <ask:type>
                                        <ask:lineSketchScribble/>
                                      </ask:type>
                                    </ask:lineSketchStyleProps>
                                  </a:ext>
                                </a:extLst>
                              </a:ln>
                              <a:effectLst>
                                <a:glow rad="101600">
                                  <a:schemeClr val="accent3">
                                    <a:satMod val="175000"/>
                                    <a:alpha val="40000"/>
                                  </a:schemeClr>
                                </a:glow>
                                <a:outerShdw blurRad="63500" sx="102000" sy="102000" algn="ctr" rotWithShape="0">
                                  <a:prstClr val="black">
                                    <a:alpha val="40000"/>
                                  </a:prstClr>
                                </a:outerShdw>
                              </a:effectLst>
                            </p:spPr>
                          </p:pic>
                          <p:pic>
                            <p:nvPicPr>
                              <p:cNvPr id="51" name="图片 50">
                                <a:extLst>
                                  <a:ext uri="{FF2B5EF4-FFF2-40B4-BE49-F238E27FC236}">
                                    <a16:creationId xmlns:a16="http://schemas.microsoft.com/office/drawing/2014/main" id="{B1B94B92-6D95-4EBB-91F9-2D9191B0DD8F}"/>
                                  </a:ext>
                                </a:extLst>
                              </p:cNvPr>
                              <p:cNvPicPr>
                                <a:picLocks noChangeAspect="1"/>
                              </p:cNvPicPr>
                              <p:nvPr/>
                            </p:nvPicPr>
                            <p:blipFill>
                              <a:blip r:embed="rId4"/>
                              <a:stretch>
                                <a:fillRect/>
                              </a:stretch>
                            </p:blipFill>
                            <p:spPr>
                              <a:xfrm>
                                <a:off x="5595256" y="3668320"/>
                                <a:ext cx="2117366" cy="2285036"/>
                              </a:xfrm>
                              <a:prstGeom prst="rect">
                                <a:avLst/>
                              </a:prstGeom>
                            </p:spPr>
                          </p:pic>
                        </p:grpSp>
                        <p:pic>
                          <p:nvPicPr>
                            <p:cNvPr id="49" name="Picture 2" descr="See the source image">
                              <a:extLst>
                                <a:ext uri="{FF2B5EF4-FFF2-40B4-BE49-F238E27FC236}">
                                  <a16:creationId xmlns:a16="http://schemas.microsoft.com/office/drawing/2014/main" id="{7BE13425-2FF6-408D-B59D-88BB31C5859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425" b="94178" l="9453" r="89801">
                                          <a14:foregroundMark x1="44527" y1="7534" x2="26368" y2="18836"/>
                                          <a14:foregroundMark x1="26368" y1="18836" x2="19652" y2="31849"/>
                                          <a14:foregroundMark x1="44279" y1="4110" x2="51990" y2="3425"/>
                                          <a14:foregroundMark x1="33333" y1="88699" x2="57214" y2="94178"/>
                                        </a14:backgroundRemoval>
                                      </a14:imgEffect>
                                    </a14:imgLayer>
                                  </a14:imgProps>
                                </a:ext>
                                <a:ext uri="{28A0092B-C50C-407E-A947-70E740481C1C}">
                                  <a14:useLocalDpi xmlns:a14="http://schemas.microsoft.com/office/drawing/2010/main" val="0"/>
                                </a:ext>
                              </a:extLst>
                            </a:blip>
                            <a:srcRect/>
                            <a:stretch>
                              <a:fillRect/>
                            </a:stretch>
                          </p:blipFill>
                          <p:spPr bwMode="auto">
                            <a:xfrm>
                              <a:off x="8364728" y="849267"/>
                              <a:ext cx="812198" cy="605676"/>
                            </a:xfrm>
                            <a:prstGeom prst="rect">
                              <a:avLst/>
                            </a:prstGeom>
                            <a:solidFill>
                              <a:schemeClr val="tx1"/>
                            </a:solidFill>
                          </p:spPr>
                        </p:pic>
                      </p:grpSp>
                      <p:grpSp>
                        <p:nvGrpSpPr>
                          <p:cNvPr id="164" name="组合 163">
                            <a:extLst>
                              <a:ext uri="{FF2B5EF4-FFF2-40B4-BE49-F238E27FC236}">
                                <a16:creationId xmlns:a16="http://schemas.microsoft.com/office/drawing/2014/main" id="{A0EE1EE4-D460-453E-BE24-BD9DA791AEE4}"/>
                              </a:ext>
                            </a:extLst>
                          </p:cNvPr>
                          <p:cNvGrpSpPr/>
                          <p:nvPr/>
                        </p:nvGrpSpPr>
                        <p:grpSpPr>
                          <a:xfrm>
                            <a:off x="1642683" y="4475032"/>
                            <a:ext cx="2160000" cy="1440000"/>
                            <a:chOff x="6096000" y="804904"/>
                            <a:chExt cx="4762500" cy="2857500"/>
                          </a:xfrm>
                        </p:grpSpPr>
                        <p:pic>
                          <p:nvPicPr>
                            <p:cNvPr id="165" name="图片 164">
                              <a:extLst>
                                <a:ext uri="{FF2B5EF4-FFF2-40B4-BE49-F238E27FC236}">
                                  <a16:creationId xmlns:a16="http://schemas.microsoft.com/office/drawing/2014/main" id="{4B3CC245-278A-43B0-8393-9D5BE7A7D28D}"/>
                                </a:ext>
                              </a:extLst>
                            </p:cNvPr>
                            <p:cNvPicPr>
                              <a:picLocks noChangeAspect="1"/>
                            </p:cNvPicPr>
                            <p:nvPr/>
                          </p:nvPicPr>
                          <p:blipFill>
                            <a:blip r:embed="rId7"/>
                            <a:stretch>
                              <a:fillRect/>
                            </a:stretch>
                          </p:blipFill>
                          <p:spPr>
                            <a:xfrm>
                              <a:off x="6096000" y="804904"/>
                              <a:ext cx="4762500" cy="2857500"/>
                            </a:xfrm>
                            <a:custGeom>
                              <a:avLst/>
                              <a:gdLst>
                                <a:gd name="connsiteX0" fmla="*/ 0 w 4762500"/>
                                <a:gd name="connsiteY0" fmla="*/ 0 h 2857500"/>
                                <a:gd name="connsiteX1" fmla="*/ 452438 w 4762500"/>
                                <a:gd name="connsiteY1" fmla="*/ 0 h 2857500"/>
                                <a:gd name="connsiteX2" fmla="*/ 1143000 w 4762500"/>
                                <a:gd name="connsiteY2" fmla="*/ 0 h 2857500"/>
                                <a:gd name="connsiteX3" fmla="*/ 1595437 w 4762500"/>
                                <a:gd name="connsiteY3" fmla="*/ 0 h 2857500"/>
                                <a:gd name="connsiteX4" fmla="*/ 2190750 w 4762500"/>
                                <a:gd name="connsiteY4" fmla="*/ 0 h 2857500"/>
                                <a:gd name="connsiteX5" fmla="*/ 2833688 w 4762500"/>
                                <a:gd name="connsiteY5" fmla="*/ 0 h 2857500"/>
                                <a:gd name="connsiteX6" fmla="*/ 3286125 w 4762500"/>
                                <a:gd name="connsiteY6" fmla="*/ 0 h 2857500"/>
                                <a:gd name="connsiteX7" fmla="*/ 3881437 w 4762500"/>
                                <a:gd name="connsiteY7" fmla="*/ 0 h 2857500"/>
                                <a:gd name="connsiteX8" fmla="*/ 4762500 w 4762500"/>
                                <a:gd name="connsiteY8" fmla="*/ 0 h 2857500"/>
                                <a:gd name="connsiteX9" fmla="*/ 4762500 w 4762500"/>
                                <a:gd name="connsiteY9" fmla="*/ 514350 h 2857500"/>
                                <a:gd name="connsiteX10" fmla="*/ 4762500 w 4762500"/>
                                <a:gd name="connsiteY10" fmla="*/ 1028700 h 2857500"/>
                                <a:gd name="connsiteX11" fmla="*/ 4762500 w 4762500"/>
                                <a:gd name="connsiteY11" fmla="*/ 1628775 h 2857500"/>
                                <a:gd name="connsiteX12" fmla="*/ 4762500 w 4762500"/>
                                <a:gd name="connsiteY12" fmla="*/ 2143125 h 2857500"/>
                                <a:gd name="connsiteX13" fmla="*/ 4762500 w 4762500"/>
                                <a:gd name="connsiteY13" fmla="*/ 2857500 h 2857500"/>
                                <a:gd name="connsiteX14" fmla="*/ 4119563 w 4762500"/>
                                <a:gd name="connsiteY14" fmla="*/ 2857500 h 2857500"/>
                                <a:gd name="connsiteX15" fmla="*/ 3429000 w 4762500"/>
                                <a:gd name="connsiteY15" fmla="*/ 2857500 h 2857500"/>
                                <a:gd name="connsiteX16" fmla="*/ 2976563 w 4762500"/>
                                <a:gd name="connsiteY16" fmla="*/ 2857500 h 2857500"/>
                                <a:gd name="connsiteX17" fmla="*/ 2381250 w 4762500"/>
                                <a:gd name="connsiteY17" fmla="*/ 2857500 h 2857500"/>
                                <a:gd name="connsiteX18" fmla="*/ 1928813 w 4762500"/>
                                <a:gd name="connsiteY18" fmla="*/ 2857500 h 2857500"/>
                                <a:gd name="connsiteX19" fmla="*/ 1476375 w 4762500"/>
                                <a:gd name="connsiteY19" fmla="*/ 2857500 h 2857500"/>
                                <a:gd name="connsiteX20" fmla="*/ 833438 w 4762500"/>
                                <a:gd name="connsiteY20" fmla="*/ 2857500 h 2857500"/>
                                <a:gd name="connsiteX21" fmla="*/ 0 w 4762500"/>
                                <a:gd name="connsiteY21" fmla="*/ 2857500 h 2857500"/>
                                <a:gd name="connsiteX22" fmla="*/ 0 w 4762500"/>
                                <a:gd name="connsiteY22" fmla="*/ 2314575 h 2857500"/>
                                <a:gd name="connsiteX23" fmla="*/ 0 w 4762500"/>
                                <a:gd name="connsiteY23" fmla="*/ 1800225 h 2857500"/>
                                <a:gd name="connsiteX24" fmla="*/ 0 w 4762500"/>
                                <a:gd name="connsiteY24" fmla="*/ 1171575 h 2857500"/>
                                <a:gd name="connsiteX25" fmla="*/ 0 w 4762500"/>
                                <a:gd name="connsiteY25" fmla="*/ 657225 h 2857500"/>
                                <a:gd name="connsiteX26" fmla="*/ 0 w 4762500"/>
                                <a:gd name="connsiteY26" fmla="*/ 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00" h="2857500" fill="none" extrusionOk="0">
                                  <a:moveTo>
                                    <a:pt x="0" y="0"/>
                                  </a:moveTo>
                                  <a:cubicBezTo>
                                    <a:pt x="101328" y="-53310"/>
                                    <a:pt x="255525" y="9850"/>
                                    <a:pt x="452438" y="0"/>
                                  </a:cubicBezTo>
                                  <a:cubicBezTo>
                                    <a:pt x="649351" y="-9850"/>
                                    <a:pt x="968129" y="15417"/>
                                    <a:pt x="1143000" y="0"/>
                                  </a:cubicBezTo>
                                  <a:cubicBezTo>
                                    <a:pt x="1317871" y="-15417"/>
                                    <a:pt x="1477061" y="45391"/>
                                    <a:pt x="1595437" y="0"/>
                                  </a:cubicBezTo>
                                  <a:cubicBezTo>
                                    <a:pt x="1713813" y="-45391"/>
                                    <a:pt x="1939157" y="25267"/>
                                    <a:pt x="2190750" y="0"/>
                                  </a:cubicBezTo>
                                  <a:cubicBezTo>
                                    <a:pt x="2442343" y="-25267"/>
                                    <a:pt x="2588293" y="53657"/>
                                    <a:pt x="2833688" y="0"/>
                                  </a:cubicBezTo>
                                  <a:cubicBezTo>
                                    <a:pt x="3079083" y="-53657"/>
                                    <a:pt x="3172189" y="18989"/>
                                    <a:pt x="3286125" y="0"/>
                                  </a:cubicBezTo>
                                  <a:cubicBezTo>
                                    <a:pt x="3400061" y="-18989"/>
                                    <a:pt x="3643215" y="56077"/>
                                    <a:pt x="3881437" y="0"/>
                                  </a:cubicBezTo>
                                  <a:cubicBezTo>
                                    <a:pt x="4119659" y="-56077"/>
                                    <a:pt x="4505979" y="19518"/>
                                    <a:pt x="4762500" y="0"/>
                                  </a:cubicBezTo>
                                  <a:cubicBezTo>
                                    <a:pt x="4789637" y="191492"/>
                                    <a:pt x="4755839" y="297642"/>
                                    <a:pt x="4762500" y="514350"/>
                                  </a:cubicBezTo>
                                  <a:cubicBezTo>
                                    <a:pt x="4769161" y="731058"/>
                                    <a:pt x="4733466" y="879066"/>
                                    <a:pt x="4762500" y="1028700"/>
                                  </a:cubicBezTo>
                                  <a:cubicBezTo>
                                    <a:pt x="4791534" y="1178334"/>
                                    <a:pt x="4732581" y="1450670"/>
                                    <a:pt x="4762500" y="1628775"/>
                                  </a:cubicBezTo>
                                  <a:cubicBezTo>
                                    <a:pt x="4792419" y="1806880"/>
                                    <a:pt x="4741906" y="1925644"/>
                                    <a:pt x="4762500" y="2143125"/>
                                  </a:cubicBezTo>
                                  <a:cubicBezTo>
                                    <a:pt x="4783094" y="2360606"/>
                                    <a:pt x="4759186" y="2675908"/>
                                    <a:pt x="4762500" y="2857500"/>
                                  </a:cubicBezTo>
                                  <a:cubicBezTo>
                                    <a:pt x="4533495" y="2924641"/>
                                    <a:pt x="4384371" y="2799293"/>
                                    <a:pt x="4119563" y="2857500"/>
                                  </a:cubicBezTo>
                                  <a:cubicBezTo>
                                    <a:pt x="3854755" y="2915707"/>
                                    <a:pt x="3768622" y="2823149"/>
                                    <a:pt x="3429000" y="2857500"/>
                                  </a:cubicBezTo>
                                  <a:cubicBezTo>
                                    <a:pt x="3089378" y="2891851"/>
                                    <a:pt x="3070631" y="2844529"/>
                                    <a:pt x="2976563" y="2857500"/>
                                  </a:cubicBezTo>
                                  <a:cubicBezTo>
                                    <a:pt x="2882495" y="2870471"/>
                                    <a:pt x="2582789" y="2826833"/>
                                    <a:pt x="2381250" y="2857500"/>
                                  </a:cubicBezTo>
                                  <a:cubicBezTo>
                                    <a:pt x="2179711" y="2888167"/>
                                    <a:pt x="2073196" y="2810335"/>
                                    <a:pt x="1928813" y="2857500"/>
                                  </a:cubicBezTo>
                                  <a:cubicBezTo>
                                    <a:pt x="1784430" y="2904665"/>
                                    <a:pt x="1637016" y="2837082"/>
                                    <a:pt x="1476375" y="2857500"/>
                                  </a:cubicBezTo>
                                  <a:cubicBezTo>
                                    <a:pt x="1315734" y="2877918"/>
                                    <a:pt x="1107689" y="2803875"/>
                                    <a:pt x="833438" y="2857500"/>
                                  </a:cubicBezTo>
                                  <a:cubicBezTo>
                                    <a:pt x="559187" y="2911125"/>
                                    <a:pt x="224846" y="2813279"/>
                                    <a:pt x="0" y="2857500"/>
                                  </a:cubicBezTo>
                                  <a:cubicBezTo>
                                    <a:pt x="-5737" y="2698664"/>
                                    <a:pt x="57219" y="2496573"/>
                                    <a:pt x="0" y="2314575"/>
                                  </a:cubicBezTo>
                                  <a:cubicBezTo>
                                    <a:pt x="-57219" y="2132578"/>
                                    <a:pt x="19262" y="1907611"/>
                                    <a:pt x="0" y="1800225"/>
                                  </a:cubicBezTo>
                                  <a:cubicBezTo>
                                    <a:pt x="-19262" y="1692839"/>
                                    <a:pt x="52718" y="1335345"/>
                                    <a:pt x="0" y="1171575"/>
                                  </a:cubicBezTo>
                                  <a:cubicBezTo>
                                    <a:pt x="-52718" y="1007805"/>
                                    <a:pt x="1627" y="832487"/>
                                    <a:pt x="0" y="657225"/>
                                  </a:cubicBezTo>
                                  <a:cubicBezTo>
                                    <a:pt x="-1627" y="481963"/>
                                    <a:pt x="75792" y="250357"/>
                                    <a:pt x="0" y="0"/>
                                  </a:cubicBezTo>
                                  <a:close/>
                                </a:path>
                                <a:path w="4762500" h="2857500" stroke="0" extrusionOk="0">
                                  <a:moveTo>
                                    <a:pt x="0" y="0"/>
                                  </a:moveTo>
                                  <a:cubicBezTo>
                                    <a:pt x="223678" y="-6468"/>
                                    <a:pt x="251318" y="50751"/>
                                    <a:pt x="500063" y="0"/>
                                  </a:cubicBezTo>
                                  <a:cubicBezTo>
                                    <a:pt x="748808" y="-50751"/>
                                    <a:pt x="856557" y="19807"/>
                                    <a:pt x="1190625" y="0"/>
                                  </a:cubicBezTo>
                                  <a:cubicBezTo>
                                    <a:pt x="1524693" y="-19807"/>
                                    <a:pt x="1603360" y="59297"/>
                                    <a:pt x="1785938" y="0"/>
                                  </a:cubicBezTo>
                                  <a:cubicBezTo>
                                    <a:pt x="1968516" y="-59297"/>
                                    <a:pt x="2172614" y="73187"/>
                                    <a:pt x="2476500" y="0"/>
                                  </a:cubicBezTo>
                                  <a:cubicBezTo>
                                    <a:pt x="2780386" y="-73187"/>
                                    <a:pt x="2797022" y="22039"/>
                                    <a:pt x="2976563" y="0"/>
                                  </a:cubicBezTo>
                                  <a:cubicBezTo>
                                    <a:pt x="3156104" y="-22039"/>
                                    <a:pt x="3407782" y="58643"/>
                                    <a:pt x="3619500" y="0"/>
                                  </a:cubicBezTo>
                                  <a:cubicBezTo>
                                    <a:pt x="3831218" y="-58643"/>
                                    <a:pt x="3952687" y="26799"/>
                                    <a:pt x="4167188" y="0"/>
                                  </a:cubicBezTo>
                                  <a:cubicBezTo>
                                    <a:pt x="4381689" y="-26799"/>
                                    <a:pt x="4492071" y="28485"/>
                                    <a:pt x="4762500" y="0"/>
                                  </a:cubicBezTo>
                                  <a:cubicBezTo>
                                    <a:pt x="4802729" y="219416"/>
                                    <a:pt x="4740274" y="367375"/>
                                    <a:pt x="4762500" y="514350"/>
                                  </a:cubicBezTo>
                                  <a:cubicBezTo>
                                    <a:pt x="4784726" y="661325"/>
                                    <a:pt x="4736397" y="830006"/>
                                    <a:pt x="4762500" y="1000125"/>
                                  </a:cubicBezTo>
                                  <a:cubicBezTo>
                                    <a:pt x="4788603" y="1170244"/>
                                    <a:pt x="4710649" y="1328864"/>
                                    <a:pt x="4762500" y="1485900"/>
                                  </a:cubicBezTo>
                                  <a:cubicBezTo>
                                    <a:pt x="4814351" y="1642936"/>
                                    <a:pt x="4729283" y="1961633"/>
                                    <a:pt x="4762500" y="2085975"/>
                                  </a:cubicBezTo>
                                  <a:cubicBezTo>
                                    <a:pt x="4795717" y="2210318"/>
                                    <a:pt x="4694586" y="2674454"/>
                                    <a:pt x="4762500" y="2857500"/>
                                  </a:cubicBezTo>
                                  <a:cubicBezTo>
                                    <a:pt x="4587208" y="2915997"/>
                                    <a:pt x="4397010" y="2805684"/>
                                    <a:pt x="4262438" y="2857500"/>
                                  </a:cubicBezTo>
                                  <a:cubicBezTo>
                                    <a:pt x="4127866" y="2909316"/>
                                    <a:pt x="3956184" y="2832126"/>
                                    <a:pt x="3714750" y="2857500"/>
                                  </a:cubicBezTo>
                                  <a:cubicBezTo>
                                    <a:pt x="3473316" y="2882874"/>
                                    <a:pt x="3284158" y="2839266"/>
                                    <a:pt x="3024188" y="2857500"/>
                                  </a:cubicBezTo>
                                  <a:cubicBezTo>
                                    <a:pt x="2764218" y="2875734"/>
                                    <a:pt x="2608619" y="2849271"/>
                                    <a:pt x="2333625" y="2857500"/>
                                  </a:cubicBezTo>
                                  <a:cubicBezTo>
                                    <a:pt x="2058631" y="2865729"/>
                                    <a:pt x="2020961" y="2795048"/>
                                    <a:pt x="1738313" y="2857500"/>
                                  </a:cubicBezTo>
                                  <a:cubicBezTo>
                                    <a:pt x="1455665" y="2919952"/>
                                    <a:pt x="1466811" y="2808492"/>
                                    <a:pt x="1285875" y="2857500"/>
                                  </a:cubicBezTo>
                                  <a:cubicBezTo>
                                    <a:pt x="1104939" y="2906508"/>
                                    <a:pt x="815488" y="2806723"/>
                                    <a:pt x="690563" y="2857500"/>
                                  </a:cubicBezTo>
                                  <a:cubicBezTo>
                                    <a:pt x="565638" y="2908277"/>
                                    <a:pt x="156759" y="2785874"/>
                                    <a:pt x="0" y="2857500"/>
                                  </a:cubicBezTo>
                                  <a:cubicBezTo>
                                    <a:pt x="-30560" y="2632975"/>
                                    <a:pt x="24297" y="2542263"/>
                                    <a:pt x="0" y="2286000"/>
                                  </a:cubicBezTo>
                                  <a:cubicBezTo>
                                    <a:pt x="-24297" y="2029737"/>
                                    <a:pt x="23128" y="1851992"/>
                                    <a:pt x="0" y="1743075"/>
                                  </a:cubicBezTo>
                                  <a:cubicBezTo>
                                    <a:pt x="-23128" y="1634158"/>
                                    <a:pt x="33003" y="1384238"/>
                                    <a:pt x="0" y="1143000"/>
                                  </a:cubicBezTo>
                                  <a:cubicBezTo>
                                    <a:pt x="-33003" y="901763"/>
                                    <a:pt x="7219" y="799836"/>
                                    <a:pt x="0" y="600075"/>
                                  </a:cubicBezTo>
                                  <a:cubicBezTo>
                                    <a:pt x="-7219" y="400314"/>
                                    <a:pt x="51832" y="122833"/>
                                    <a:pt x="0" y="0"/>
                                  </a:cubicBezTo>
                                  <a:close/>
                                </a:path>
                              </a:pathLst>
                            </a:custGeom>
                            <a:ln>
                              <a:solidFill>
                                <a:schemeClr val="tx1"/>
                              </a:solidFill>
                              <a:extLst>
                                <a:ext uri="{C807C97D-BFC1-408E-A445-0C87EB9F89A2}">
                                  <ask:lineSketchStyleProps xmlns:ask="http://schemas.microsoft.com/office/drawing/2018/sketchyshapes" sd="3653972852">
                                    <a:prstGeom prst="rect">
                                      <a:avLst/>
                                    </a:prstGeom>
                                    <ask:type>
                                      <ask:lineSketchScribble/>
                                    </ask:type>
                                  </ask:lineSketchStyleProps>
                                </a:ext>
                              </a:extLst>
                            </a:ln>
                            <a:effectLst>
                              <a:glow rad="101600">
                                <a:schemeClr val="accent3">
                                  <a:satMod val="175000"/>
                                  <a:alpha val="40000"/>
                                </a:schemeClr>
                              </a:glow>
                              <a:outerShdw blurRad="63500" sx="102000" sy="102000" algn="ctr" rotWithShape="0">
                                <a:prstClr val="black">
                                  <a:alpha val="40000"/>
                                </a:prstClr>
                              </a:outerShdw>
                            </a:effectLst>
                          </p:spPr>
                        </p:pic>
                        <p:pic>
                          <p:nvPicPr>
                            <p:cNvPr id="166" name="Picture 2" descr="See the source image">
                              <a:extLst>
                                <a:ext uri="{FF2B5EF4-FFF2-40B4-BE49-F238E27FC236}">
                                  <a16:creationId xmlns:a16="http://schemas.microsoft.com/office/drawing/2014/main" id="{8417EFA2-C922-4A4F-B7C1-123C49B9952B}"/>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425" b="94178" l="9453" r="89801">
                                          <a14:foregroundMark x1="44527" y1="7534" x2="26368" y2="18836"/>
                                          <a14:foregroundMark x1="26368" y1="18836" x2="19652" y2="31849"/>
                                          <a14:foregroundMark x1="44279" y1="4110" x2="51990" y2="3425"/>
                                          <a14:foregroundMark x1="33333" y1="88699" x2="57214" y2="94178"/>
                                        </a14:backgroundRemoval>
                                      </a14:imgEffect>
                                    </a14:imgLayer>
                                  </a14:imgProps>
                                </a:ext>
                                <a:ext uri="{28A0092B-C50C-407E-A947-70E740481C1C}">
                                  <a14:useLocalDpi xmlns:a14="http://schemas.microsoft.com/office/drawing/2010/main" val="0"/>
                                </a:ext>
                              </a:extLst>
                            </a:blip>
                            <a:srcRect/>
                            <a:stretch>
                              <a:fillRect/>
                            </a:stretch>
                          </p:blipFill>
                          <p:spPr bwMode="auto">
                            <a:xfrm>
                              <a:off x="9834053" y="2917471"/>
                              <a:ext cx="1024447" cy="744933"/>
                            </a:xfrm>
                            <a:prstGeom prst="rect">
                              <a:avLst/>
                            </a:prstGeom>
                            <a:solidFill>
                              <a:schemeClr val="tx1"/>
                            </a:solidFill>
                          </p:spPr>
                        </p:pic>
                      </p:grpSp>
                      <p:grpSp>
                        <p:nvGrpSpPr>
                          <p:cNvPr id="176" name="组合 175">
                            <a:extLst>
                              <a:ext uri="{FF2B5EF4-FFF2-40B4-BE49-F238E27FC236}">
                                <a16:creationId xmlns:a16="http://schemas.microsoft.com/office/drawing/2014/main" id="{3F67BE38-04D1-4B35-9001-288C5E86F144}"/>
                              </a:ext>
                            </a:extLst>
                          </p:cNvPr>
                          <p:cNvGrpSpPr/>
                          <p:nvPr/>
                        </p:nvGrpSpPr>
                        <p:grpSpPr>
                          <a:xfrm>
                            <a:off x="3307090" y="1112670"/>
                            <a:ext cx="2160000" cy="1440000"/>
                            <a:chOff x="4926562" y="3247053"/>
                            <a:chExt cx="3924001" cy="2322000"/>
                          </a:xfrm>
                        </p:grpSpPr>
                        <p:grpSp>
                          <p:nvGrpSpPr>
                            <p:cNvPr id="177" name="组合 176">
                              <a:extLst>
                                <a:ext uri="{FF2B5EF4-FFF2-40B4-BE49-F238E27FC236}">
                                  <a16:creationId xmlns:a16="http://schemas.microsoft.com/office/drawing/2014/main" id="{6751BAFE-0B9A-418B-831F-29C40265258B}"/>
                                </a:ext>
                              </a:extLst>
                            </p:cNvPr>
                            <p:cNvGrpSpPr/>
                            <p:nvPr/>
                          </p:nvGrpSpPr>
                          <p:grpSpPr>
                            <a:xfrm>
                              <a:off x="4926562" y="3247053"/>
                              <a:ext cx="3924000" cy="2322000"/>
                              <a:chOff x="4926563" y="3247053"/>
                              <a:chExt cx="5225144" cy="2736000"/>
                            </a:xfrm>
                          </p:grpSpPr>
                          <p:sp>
                            <p:nvSpPr>
                              <p:cNvPr id="181" name="文本框 180">
                                <a:extLst>
                                  <a:ext uri="{FF2B5EF4-FFF2-40B4-BE49-F238E27FC236}">
                                    <a16:creationId xmlns:a16="http://schemas.microsoft.com/office/drawing/2014/main" id="{82BA5546-21AD-4AA0-87C0-94BF87AB6329}"/>
                                  </a:ext>
                                </a:extLst>
                              </p:cNvPr>
                              <p:cNvSpPr txBox="1"/>
                              <p:nvPr/>
                            </p:nvSpPr>
                            <p:spPr>
                              <a:xfrm>
                                <a:off x="4926563" y="3247053"/>
                                <a:ext cx="5225144" cy="701730"/>
                              </a:xfrm>
                              <a:custGeom>
                                <a:avLst/>
                                <a:gdLst>
                                  <a:gd name="connsiteX0" fmla="*/ 0 w 5225144"/>
                                  <a:gd name="connsiteY0" fmla="*/ 0 h 701730"/>
                                  <a:gd name="connsiteX1" fmla="*/ 476069 w 5225144"/>
                                  <a:gd name="connsiteY1" fmla="*/ 0 h 701730"/>
                                  <a:gd name="connsiteX2" fmla="*/ 1108892 w 5225144"/>
                                  <a:gd name="connsiteY2" fmla="*/ 0 h 701730"/>
                                  <a:gd name="connsiteX3" fmla="*/ 1637212 w 5225144"/>
                                  <a:gd name="connsiteY3" fmla="*/ 0 h 701730"/>
                                  <a:gd name="connsiteX4" fmla="*/ 2217783 w 5225144"/>
                                  <a:gd name="connsiteY4" fmla="*/ 0 h 701730"/>
                                  <a:gd name="connsiteX5" fmla="*/ 2693852 w 5225144"/>
                                  <a:gd name="connsiteY5" fmla="*/ 0 h 701730"/>
                                  <a:gd name="connsiteX6" fmla="*/ 3326675 w 5225144"/>
                                  <a:gd name="connsiteY6" fmla="*/ 0 h 701730"/>
                                  <a:gd name="connsiteX7" fmla="*/ 4011749 w 5225144"/>
                                  <a:gd name="connsiteY7" fmla="*/ 0 h 701730"/>
                                  <a:gd name="connsiteX8" fmla="*/ 4487818 w 5225144"/>
                                  <a:gd name="connsiteY8" fmla="*/ 0 h 701730"/>
                                  <a:gd name="connsiteX9" fmla="*/ 5225144 w 5225144"/>
                                  <a:gd name="connsiteY9" fmla="*/ 0 h 701730"/>
                                  <a:gd name="connsiteX10" fmla="*/ 5225144 w 5225144"/>
                                  <a:gd name="connsiteY10" fmla="*/ 357882 h 701730"/>
                                  <a:gd name="connsiteX11" fmla="*/ 5225144 w 5225144"/>
                                  <a:gd name="connsiteY11" fmla="*/ 701730 h 701730"/>
                                  <a:gd name="connsiteX12" fmla="*/ 4540070 w 5225144"/>
                                  <a:gd name="connsiteY12" fmla="*/ 701730 h 701730"/>
                                  <a:gd name="connsiteX13" fmla="*/ 4064001 w 5225144"/>
                                  <a:gd name="connsiteY13" fmla="*/ 701730 h 701730"/>
                                  <a:gd name="connsiteX14" fmla="*/ 3640184 w 5225144"/>
                                  <a:gd name="connsiteY14" fmla="*/ 701730 h 701730"/>
                                  <a:gd name="connsiteX15" fmla="*/ 3007361 w 5225144"/>
                                  <a:gd name="connsiteY15" fmla="*/ 701730 h 701730"/>
                                  <a:gd name="connsiteX16" fmla="*/ 2531292 w 5225144"/>
                                  <a:gd name="connsiteY16" fmla="*/ 701730 h 701730"/>
                                  <a:gd name="connsiteX17" fmla="*/ 2055223 w 5225144"/>
                                  <a:gd name="connsiteY17" fmla="*/ 701730 h 701730"/>
                                  <a:gd name="connsiteX18" fmla="*/ 1474652 w 5225144"/>
                                  <a:gd name="connsiteY18" fmla="*/ 701730 h 701730"/>
                                  <a:gd name="connsiteX19" fmla="*/ 946332 w 5225144"/>
                                  <a:gd name="connsiteY19" fmla="*/ 701730 h 701730"/>
                                  <a:gd name="connsiteX20" fmla="*/ 0 w 5225144"/>
                                  <a:gd name="connsiteY20" fmla="*/ 701730 h 701730"/>
                                  <a:gd name="connsiteX21" fmla="*/ 0 w 5225144"/>
                                  <a:gd name="connsiteY21" fmla="*/ 350865 h 701730"/>
                                  <a:gd name="connsiteX22" fmla="*/ 0 w 5225144"/>
                                  <a:gd name="connsiteY22" fmla="*/ 0 h 70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5144" h="701730" fill="none" extrusionOk="0">
                                    <a:moveTo>
                                      <a:pt x="0" y="0"/>
                                    </a:moveTo>
                                    <a:cubicBezTo>
                                      <a:pt x="113744" y="-3961"/>
                                      <a:pt x="287589" y="31472"/>
                                      <a:pt x="476069" y="0"/>
                                    </a:cubicBezTo>
                                    <a:cubicBezTo>
                                      <a:pt x="664549" y="-31472"/>
                                      <a:pt x="821218" y="72925"/>
                                      <a:pt x="1108892" y="0"/>
                                    </a:cubicBezTo>
                                    <a:cubicBezTo>
                                      <a:pt x="1396566" y="-72925"/>
                                      <a:pt x="1431222" y="9675"/>
                                      <a:pt x="1637212" y="0"/>
                                    </a:cubicBezTo>
                                    <a:cubicBezTo>
                                      <a:pt x="1843202" y="-9675"/>
                                      <a:pt x="1937183" y="37222"/>
                                      <a:pt x="2217783" y="0"/>
                                    </a:cubicBezTo>
                                    <a:cubicBezTo>
                                      <a:pt x="2498383" y="-37222"/>
                                      <a:pt x="2470542" y="12482"/>
                                      <a:pt x="2693852" y="0"/>
                                    </a:cubicBezTo>
                                    <a:cubicBezTo>
                                      <a:pt x="2917162" y="-12482"/>
                                      <a:pt x="3131020" y="10928"/>
                                      <a:pt x="3326675" y="0"/>
                                    </a:cubicBezTo>
                                    <a:cubicBezTo>
                                      <a:pt x="3522330" y="-10928"/>
                                      <a:pt x="3737708" y="73601"/>
                                      <a:pt x="4011749" y="0"/>
                                    </a:cubicBezTo>
                                    <a:cubicBezTo>
                                      <a:pt x="4285790" y="-73601"/>
                                      <a:pt x="4250177" y="10863"/>
                                      <a:pt x="4487818" y="0"/>
                                    </a:cubicBezTo>
                                    <a:cubicBezTo>
                                      <a:pt x="4725459" y="-10863"/>
                                      <a:pt x="5019490" y="71017"/>
                                      <a:pt x="5225144" y="0"/>
                                    </a:cubicBezTo>
                                    <a:cubicBezTo>
                                      <a:pt x="5258307" y="130622"/>
                                      <a:pt x="5189586" y="275370"/>
                                      <a:pt x="5225144" y="357882"/>
                                    </a:cubicBezTo>
                                    <a:cubicBezTo>
                                      <a:pt x="5260702" y="440394"/>
                                      <a:pt x="5222311" y="576877"/>
                                      <a:pt x="5225144" y="701730"/>
                                    </a:cubicBezTo>
                                    <a:cubicBezTo>
                                      <a:pt x="5082528" y="757861"/>
                                      <a:pt x="4812044" y="684992"/>
                                      <a:pt x="4540070" y="701730"/>
                                    </a:cubicBezTo>
                                    <a:cubicBezTo>
                                      <a:pt x="4268096" y="718468"/>
                                      <a:pt x="4278359" y="679361"/>
                                      <a:pt x="4064001" y="701730"/>
                                    </a:cubicBezTo>
                                    <a:cubicBezTo>
                                      <a:pt x="3849643" y="724099"/>
                                      <a:pt x="3727598" y="672078"/>
                                      <a:pt x="3640184" y="701730"/>
                                    </a:cubicBezTo>
                                    <a:cubicBezTo>
                                      <a:pt x="3552770" y="731382"/>
                                      <a:pt x="3268060" y="700946"/>
                                      <a:pt x="3007361" y="701730"/>
                                    </a:cubicBezTo>
                                    <a:cubicBezTo>
                                      <a:pt x="2746662" y="702514"/>
                                      <a:pt x="2659806" y="696113"/>
                                      <a:pt x="2531292" y="701730"/>
                                    </a:cubicBezTo>
                                    <a:cubicBezTo>
                                      <a:pt x="2402778" y="707347"/>
                                      <a:pt x="2266283" y="685988"/>
                                      <a:pt x="2055223" y="701730"/>
                                    </a:cubicBezTo>
                                    <a:cubicBezTo>
                                      <a:pt x="1844163" y="717472"/>
                                      <a:pt x="1700334" y="697059"/>
                                      <a:pt x="1474652" y="701730"/>
                                    </a:cubicBezTo>
                                    <a:cubicBezTo>
                                      <a:pt x="1248970" y="706401"/>
                                      <a:pt x="1176153" y="645722"/>
                                      <a:pt x="946332" y="701730"/>
                                    </a:cubicBezTo>
                                    <a:cubicBezTo>
                                      <a:pt x="716511" y="757738"/>
                                      <a:pt x="215723" y="699012"/>
                                      <a:pt x="0" y="701730"/>
                                    </a:cubicBezTo>
                                    <a:cubicBezTo>
                                      <a:pt x="-23931" y="618187"/>
                                      <a:pt x="38055" y="513440"/>
                                      <a:pt x="0" y="350865"/>
                                    </a:cubicBezTo>
                                    <a:cubicBezTo>
                                      <a:pt x="-38055" y="188291"/>
                                      <a:pt x="14381" y="103766"/>
                                      <a:pt x="0" y="0"/>
                                    </a:cubicBezTo>
                                    <a:close/>
                                  </a:path>
                                  <a:path w="5225144" h="701730" stroke="0" extrusionOk="0">
                                    <a:moveTo>
                                      <a:pt x="0" y="0"/>
                                    </a:moveTo>
                                    <a:cubicBezTo>
                                      <a:pt x="167461" y="-40618"/>
                                      <a:pt x="219949" y="44421"/>
                                      <a:pt x="423817" y="0"/>
                                    </a:cubicBezTo>
                                    <a:cubicBezTo>
                                      <a:pt x="627685" y="-44421"/>
                                      <a:pt x="737345" y="50507"/>
                                      <a:pt x="847634" y="0"/>
                                    </a:cubicBezTo>
                                    <a:cubicBezTo>
                                      <a:pt x="957923" y="-50507"/>
                                      <a:pt x="1294744" y="47226"/>
                                      <a:pt x="1480457" y="0"/>
                                    </a:cubicBezTo>
                                    <a:cubicBezTo>
                                      <a:pt x="1666170" y="-47226"/>
                                      <a:pt x="1783512" y="2339"/>
                                      <a:pt x="1904275" y="0"/>
                                    </a:cubicBezTo>
                                    <a:cubicBezTo>
                                      <a:pt x="2025038" y="-2339"/>
                                      <a:pt x="2214561" y="11733"/>
                                      <a:pt x="2380343" y="0"/>
                                    </a:cubicBezTo>
                                    <a:cubicBezTo>
                                      <a:pt x="2546125" y="-11733"/>
                                      <a:pt x="2707872" y="44827"/>
                                      <a:pt x="2908663" y="0"/>
                                    </a:cubicBezTo>
                                    <a:cubicBezTo>
                                      <a:pt x="3109454" y="-44827"/>
                                      <a:pt x="3263139" y="16592"/>
                                      <a:pt x="3384732" y="0"/>
                                    </a:cubicBezTo>
                                    <a:cubicBezTo>
                                      <a:pt x="3506325" y="-16592"/>
                                      <a:pt x="3717438" y="12017"/>
                                      <a:pt x="3808549" y="0"/>
                                    </a:cubicBezTo>
                                    <a:cubicBezTo>
                                      <a:pt x="3899660" y="-12017"/>
                                      <a:pt x="4113562" y="31568"/>
                                      <a:pt x="4284618" y="0"/>
                                    </a:cubicBezTo>
                                    <a:cubicBezTo>
                                      <a:pt x="4455674" y="-31568"/>
                                      <a:pt x="4606104" y="32511"/>
                                      <a:pt x="4708435" y="0"/>
                                    </a:cubicBezTo>
                                    <a:cubicBezTo>
                                      <a:pt x="4810766" y="-32511"/>
                                      <a:pt x="5061855" y="3179"/>
                                      <a:pt x="5225144" y="0"/>
                                    </a:cubicBezTo>
                                    <a:cubicBezTo>
                                      <a:pt x="5263208" y="151589"/>
                                      <a:pt x="5205264" y="180756"/>
                                      <a:pt x="5225144" y="343848"/>
                                    </a:cubicBezTo>
                                    <a:cubicBezTo>
                                      <a:pt x="5245024" y="506940"/>
                                      <a:pt x="5193566" y="609970"/>
                                      <a:pt x="5225144" y="701730"/>
                                    </a:cubicBezTo>
                                    <a:cubicBezTo>
                                      <a:pt x="5062691" y="723472"/>
                                      <a:pt x="4969606" y="656675"/>
                                      <a:pt x="4749075" y="701730"/>
                                    </a:cubicBezTo>
                                    <a:cubicBezTo>
                                      <a:pt x="4528544" y="746785"/>
                                      <a:pt x="4364848" y="654388"/>
                                      <a:pt x="4168504" y="701730"/>
                                    </a:cubicBezTo>
                                    <a:cubicBezTo>
                                      <a:pt x="3972160" y="749072"/>
                                      <a:pt x="3771718" y="649173"/>
                                      <a:pt x="3483429" y="701730"/>
                                    </a:cubicBezTo>
                                    <a:cubicBezTo>
                                      <a:pt x="3195141" y="754287"/>
                                      <a:pt x="3157814" y="697484"/>
                                      <a:pt x="2850606" y="701730"/>
                                    </a:cubicBezTo>
                                    <a:cubicBezTo>
                                      <a:pt x="2543398" y="705976"/>
                                      <a:pt x="2533395" y="637960"/>
                                      <a:pt x="2270035" y="701730"/>
                                    </a:cubicBezTo>
                                    <a:cubicBezTo>
                                      <a:pt x="2006675" y="765500"/>
                                      <a:pt x="1946389" y="701383"/>
                                      <a:pt x="1689463" y="701730"/>
                                    </a:cubicBezTo>
                                    <a:cubicBezTo>
                                      <a:pt x="1432537" y="702077"/>
                                      <a:pt x="1417284" y="683601"/>
                                      <a:pt x="1161143" y="701730"/>
                                    </a:cubicBezTo>
                                    <a:cubicBezTo>
                                      <a:pt x="905002" y="719859"/>
                                      <a:pt x="881390" y="669764"/>
                                      <a:pt x="685074" y="701730"/>
                                    </a:cubicBezTo>
                                    <a:cubicBezTo>
                                      <a:pt x="488758" y="733696"/>
                                      <a:pt x="297451" y="654337"/>
                                      <a:pt x="0" y="701730"/>
                                    </a:cubicBezTo>
                                    <a:cubicBezTo>
                                      <a:pt x="-29792" y="631724"/>
                                      <a:pt x="14944" y="504559"/>
                                      <a:pt x="0" y="364900"/>
                                    </a:cubicBezTo>
                                    <a:cubicBezTo>
                                      <a:pt x="-14944" y="225241"/>
                                      <a:pt x="29531" y="114969"/>
                                      <a:pt x="0" y="0"/>
                                    </a:cubicBezTo>
                                    <a:close/>
                                  </a:path>
                                </a:pathLst>
                              </a:custGeom>
                              <a:solidFill>
                                <a:schemeClr val="tx1"/>
                              </a:solidFill>
                              <a:ln>
                                <a:solidFill>
                                  <a:schemeClr val="tx1"/>
                                </a:solidFill>
                                <a:extLst>
                                  <a:ext uri="{C807C97D-BFC1-408E-A445-0C87EB9F89A2}">
                                    <ask:lineSketchStyleProps xmlns:ask="http://schemas.microsoft.com/office/drawing/2018/sketchyshapes" sd="3793698738">
                                      <a:prstGeom prst="rect">
                                        <a:avLst/>
                                      </a:prstGeom>
                                      <ask:type>
                                        <ask:lineSketchScribble/>
                                      </ask:type>
                                    </ask:lineSketchStyleProps>
                                  </a:ext>
                                </a:extLst>
                              </a:ln>
                              <a:effectLst>
                                <a:glow rad="101600">
                                  <a:schemeClr val="accent3">
                                    <a:satMod val="175000"/>
                                    <a:alpha val="40000"/>
                                  </a:schemeClr>
                                </a:glow>
                                <a:outerShdw blurRad="63500" sx="102000" sy="102000" algn="ctr" rotWithShape="0">
                                  <a:prstClr val="black">
                                    <a:alpha val="40000"/>
                                  </a:prstClr>
                                </a:outerShdw>
                              </a:effectLst>
                            </p:spPr>
                            <p:txBody>
                              <a:bodyPr wrap="squar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82" name="图片 181">
                                <a:extLst>
                                  <a:ext uri="{FF2B5EF4-FFF2-40B4-BE49-F238E27FC236}">
                                    <a16:creationId xmlns:a16="http://schemas.microsoft.com/office/drawing/2014/main" id="{CE54C6D5-948B-46B7-A799-06FB523A215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67" b="98500" l="1532" r="94748">
                                            <a14:foregroundMark x1="34354" y1="7833" x2="49672" y2="5667"/>
                                            <a14:foregroundMark x1="49672" y1="5667" x2="58425" y2="6167"/>
                                            <a14:foregroundMark x1="28665" y1="67500" x2="32166" y2="77667"/>
                                            <a14:foregroundMark x1="23414" y1="63000" x2="11160" y2="83167"/>
                                            <a14:foregroundMark x1="11160" y1="83167" x2="9409" y2="84333"/>
                                            <a14:foregroundMark x1="17724" y1="66333" x2="3063" y2="81500"/>
                                            <a14:foregroundMark x1="1532" y1="83333" x2="7221" y2="97667"/>
                                            <a14:foregroundMark x1="2845" y1="94833" x2="3501" y2="98500"/>
                                            <a14:foregroundMark x1="17505" y1="89667" x2="21007" y2="97167"/>
                                            <a14:foregroundMark x1="25383" y1="78167" x2="31072" y2="89833"/>
                                            <a14:foregroundMark x1="26915" y1="73333" x2="43326" y2="94833"/>
                                            <a14:foregroundMark x1="41575" y1="89000" x2="43545" y2="95833"/>
                                            <a14:foregroundMark x1="19256" y1="96667" x2="43764" y2="96333"/>
                                            <a14:foregroundMark x1="20569" y1="86833" x2="40700" y2="85833"/>
                                            <a14:foregroundMark x1="45077" y1="97667" x2="62801" y2="97667"/>
                                            <a14:foregroundMark x1="75711" y1="97167" x2="94748" y2="97000"/>
                                            <a14:foregroundMark x1="70678" y1="93833" x2="80744" y2="96667"/>
                                            <a14:foregroundMark x1="67834" y1="93833" x2="72210" y2="98000"/>
                                            <a14:foregroundMark x1="67615" y1="86000" x2="69584" y2="93167"/>
                                            <a14:foregroundMark x1="70678" y1="84833" x2="71554" y2="91333"/>
                                            <a14:foregroundMark x1="17724" y1="31833" x2="17068" y2="35667"/>
                                            <a14:foregroundMark x1="16411" y1="33500" x2="15974" y2="35500"/>
                                            <a14:backgroundMark x1="14880" y1="38500" x2="15098" y2="39667"/>
                                            <a14:backgroundMark x1="15098" y1="37667" x2="15098" y2="41167"/>
                                            <a14:backgroundMark x1="22101" y1="11167" x2="26258" y2="8167"/>
                                          </a14:backgroundRemoval>
                                        </a14:imgEffect>
                                      </a14:imgLayer>
                                    </a14:imgProps>
                                  </a:ext>
                                </a:extLst>
                              </a:blip>
                              <a:stretch>
                                <a:fillRect/>
                              </a:stretch>
                            </p:blipFill>
                            <p:spPr>
                              <a:xfrm>
                                <a:off x="4926563" y="3390045"/>
                                <a:ext cx="2149441" cy="2593008"/>
                              </a:xfrm>
                              <a:prstGeom prst="rect">
                                <a:avLst/>
                              </a:prstGeom>
                              <a:solidFill>
                                <a:schemeClr val="tx1"/>
                              </a:solidFill>
                            </p:spPr>
                          </p:pic>
                        </p:grpSp>
                        <p:pic>
                          <p:nvPicPr>
                            <p:cNvPr id="178" name="Picture 2" descr="See the source image">
                              <a:extLst>
                                <a:ext uri="{FF2B5EF4-FFF2-40B4-BE49-F238E27FC236}">
                                  <a16:creationId xmlns:a16="http://schemas.microsoft.com/office/drawing/2014/main" id="{F0D248BE-112C-4FA9-9887-DEF117BA2E9B}"/>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425" b="94178" l="9453" r="89801">
                                          <a14:foregroundMark x1="44527" y1="7534" x2="26368" y2="18836"/>
                                          <a14:foregroundMark x1="26368" y1="18836" x2="19652" y2="31849"/>
                                          <a14:foregroundMark x1="44279" y1="4110" x2="51990" y2="3425"/>
                                          <a14:foregroundMark x1="33333" y1="88699" x2="57214" y2="94178"/>
                                        </a14:backgroundRemoval>
                                      </a14:imgEffect>
                                    </a14:imgLayer>
                                  </a14:imgProps>
                                </a:ext>
                                <a:ext uri="{28A0092B-C50C-407E-A947-70E740481C1C}">
                                  <a14:useLocalDpi xmlns:a14="http://schemas.microsoft.com/office/drawing/2010/main" val="0"/>
                                </a:ext>
                              </a:extLst>
                            </a:blip>
                            <a:srcRect/>
                            <a:stretch>
                              <a:fillRect/>
                            </a:stretch>
                          </p:blipFill>
                          <p:spPr bwMode="auto">
                            <a:xfrm>
                              <a:off x="8038365" y="4963377"/>
                              <a:ext cx="812198" cy="605676"/>
                            </a:xfrm>
                            <a:prstGeom prst="rect">
                              <a:avLst/>
                            </a:prstGeom>
                            <a:solidFill>
                              <a:schemeClr val="tx1"/>
                            </a:solidFill>
                          </p:spPr>
                        </p:pic>
                        <mc:AlternateContent xmlns:mc="http://schemas.openxmlformats.org/markup-compatibility/2006" xmlns:a14="http://schemas.microsoft.com/office/drawing/2010/main">
                          <mc:Choice Requires="a14">
                            <p:sp>
                              <p:nvSpPr>
                                <p:cNvPr id="179" name="文本框 178">
                                  <a:extLst>
                                    <a:ext uri="{FF2B5EF4-FFF2-40B4-BE49-F238E27FC236}">
                                      <a16:creationId xmlns:a16="http://schemas.microsoft.com/office/drawing/2014/main" id="{759D6E55-F8FC-4554-B239-0012B1957BC4}"/>
                                    </a:ext>
                                  </a:extLst>
                                </p:cNvPr>
                                <p:cNvSpPr txBox="1"/>
                                <p:nvPr/>
                              </p:nvSpPr>
                              <p:spPr>
                                <a:xfrm>
                                  <a:off x="6281688" y="4866106"/>
                                  <a:ext cx="2015739" cy="421846"/>
                                </a:xfrm>
                                <a:prstGeom prst="rect">
                                  <a:avLst/>
                                </a:prstGeom>
                                <a:noFill/>
                              </p:spPr>
                              <p:txBody>
                                <a:bodyPr wrap="squar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altLang="zh-CN" sz="1100" b="0" i="1" u="none" strike="noStrike" kern="1200" cap="none" spc="0" normalizeH="0" baseline="0" noProof="0" dirty="0">
                                                <a:ln>
                                                  <a:noFill/>
                                                </a:ln>
                                                <a:solidFill>
                                                  <a:prstClr val="white"/>
                                                </a:solidFill>
                                                <a:effectLst/>
                                                <a:uLnTx/>
                                                <a:uFillTx/>
                                                <a:latin typeface="Cambria Math" panose="02040503050406030204" pitchFamily="18" charset="0"/>
                                                <a:cs typeface="+mn-cs"/>
                                              </a:rPr>
                                            </m:ctrlPr>
                                          </m:dPr>
                                          <m:e>
                                            <m:sSup>
                                              <m:sSupPr>
                                                <m:ctrlPr>
                                                  <a:rPr kumimoji="0" lang="en-US" altLang="zh-CN" sz="1100" b="0" i="1" u="none" strike="noStrike" kern="1200" cap="none" spc="0" normalizeH="0" baseline="0" noProof="0" dirty="0">
                                                    <a:ln>
                                                      <a:noFill/>
                                                    </a:ln>
                                                    <a:solidFill>
                                                      <a:prstClr val="white"/>
                                                    </a:solidFill>
                                                    <a:effectLst/>
                                                    <a:uLnTx/>
                                                    <a:uFillTx/>
                                                    <a:latin typeface="Cambria Math" panose="02040503050406030204" pitchFamily="18" charset="0"/>
                                                    <a:cs typeface="+mn-cs"/>
                                                  </a:rPr>
                                                </m:ctrlPr>
                                              </m:sSupPr>
                                              <m:e>
                                                <m:r>
                                                  <m:rPr>
                                                    <m:sty m:val="p"/>
                                                  </m:rPr>
                                                  <a:rPr kumimoji="0" lang="el-GR" altLang="zh-CN" sz="1100" b="0" i="1"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m:t>Δ</m:t>
                                                </m:r>
                                                <m:r>
                                                  <a:rPr kumimoji="0" lang="en-US" altLang="zh-CN" sz="1100" b="0" i="1" u="none" strike="noStrike" kern="1200" cap="none" spc="0" normalizeH="0" baseline="0" noProof="0" dirty="0">
                                                    <a:ln>
                                                      <a:noFill/>
                                                    </a:ln>
                                                    <a:solidFill>
                                                      <a:prstClr val="white"/>
                                                    </a:solidFill>
                                                    <a:effectLst/>
                                                    <a:uLnTx/>
                                                    <a:uFillTx/>
                                                    <a:latin typeface="Cambria Math" panose="02040503050406030204" pitchFamily="18" charset="0"/>
                                                    <a:cs typeface="+mn-cs"/>
                                                  </a:rPr>
                                                  <m:t>−</m:t>
                                                </m:r>
                                                <m:r>
                                                  <a:rPr kumimoji="0" lang="en-US" altLang="zh-CN" sz="1100" b="0" i="1"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m:t>𝜆</m:t>
                                                </m:r>
                                              </m:e>
                                              <m:sup>
                                                <m:r>
                                                  <a:rPr kumimoji="0" lang="en-US" altLang="zh-CN" sz="1100" b="0" i="1" u="none" strike="noStrike" kern="1200" cap="none" spc="0" normalizeH="0" baseline="0" noProof="0" dirty="0">
                                                    <a:ln>
                                                      <a:noFill/>
                                                    </a:ln>
                                                    <a:solidFill>
                                                      <a:prstClr val="white"/>
                                                    </a:solidFill>
                                                    <a:effectLst/>
                                                    <a:uLnTx/>
                                                    <a:uFillTx/>
                                                    <a:latin typeface="Cambria Math" panose="02040503050406030204" pitchFamily="18" charset="0"/>
                                                    <a:cs typeface="+mn-cs"/>
                                                  </a:rPr>
                                                  <m:t>2</m:t>
                                                </m:r>
                                              </m:sup>
                                            </m:sSup>
                                          </m:e>
                                        </m:d>
                                        <m:r>
                                          <a:rPr kumimoji="0" lang="en-US" altLang="zh-CN" sz="1100" b="0" i="1" u="none" strike="noStrike" kern="1200" cap="none" spc="0" normalizeH="0" baseline="0" noProof="0" dirty="0">
                                            <a:ln>
                                              <a:noFill/>
                                            </a:ln>
                                            <a:solidFill>
                                              <a:prstClr val="white"/>
                                            </a:solidFill>
                                            <a:effectLst/>
                                            <a:uLnTx/>
                                            <a:uFillTx/>
                                            <a:latin typeface="Cambria Math" panose="02040503050406030204" pitchFamily="18" charset="0"/>
                                            <a:cs typeface="+mn-cs"/>
                                          </a:rPr>
                                          <m:t>𝑈</m:t>
                                        </m:r>
                                        <m:r>
                                          <a:rPr kumimoji="0" lang="en-US" altLang="zh-CN" sz="1100" b="0" i="1" u="none" strike="noStrike" kern="1200" cap="none" spc="0" normalizeH="0" baseline="0" noProof="0" dirty="0">
                                            <a:ln>
                                              <a:noFill/>
                                            </a:ln>
                                            <a:solidFill>
                                              <a:prstClr val="white"/>
                                            </a:solidFill>
                                            <a:effectLst/>
                                            <a:uLnTx/>
                                            <a:uFillTx/>
                                            <a:latin typeface="Cambria Math" panose="02040503050406030204" pitchFamily="18" charset="0"/>
                                            <a:cs typeface="+mn-cs"/>
                                          </a:rPr>
                                          <m:t>=0</m:t>
                                        </m:r>
                                      </m:oMath>
                                    </m:oMathPara>
                                  </a14:m>
                                  <a:endParaRPr kumimoji="0" lang="zh-CN" altLang="en-US" sz="11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179" name="文本框 178">
                                  <a:extLst>
                                    <a:ext uri="{FF2B5EF4-FFF2-40B4-BE49-F238E27FC236}">
                                      <a16:creationId xmlns:a16="http://schemas.microsoft.com/office/drawing/2014/main" id="{759D6E55-F8FC-4554-B239-0012B1957BC4}"/>
                                    </a:ext>
                                  </a:extLst>
                                </p:cNvPr>
                                <p:cNvSpPr txBox="1">
                                  <a:spLocks noRot="1" noChangeAspect="1" noMove="1" noResize="1" noEditPoints="1" noAdjustHandles="1" noChangeArrowheads="1" noChangeShapeType="1" noTextEdit="1"/>
                                </p:cNvSpPr>
                                <p:nvPr/>
                              </p:nvSpPr>
                              <p:spPr>
                                <a:xfrm>
                                  <a:off x="6281688" y="4866106"/>
                                  <a:ext cx="2015739" cy="421846"/>
                                </a:xfrm>
                                <a:prstGeom prst="rect">
                                  <a:avLst/>
                                </a:prstGeom>
                                <a:blipFill>
                                  <a:blip r:embed="rId10"/>
                                  <a:stretch>
                                    <a:fillRect/>
                                  </a:stretch>
                                </a:blipFill>
                              </p:spPr>
                              <p:txBody>
                                <a:bodyPr/>
                                <a:lstStyle/>
                                <a:p>
                                  <a:r>
                                    <a:rPr lang="zh-CN" altLang="en-US">
                                      <a:noFill/>
                                    </a:rPr>
                                    <a:t> </a:t>
                                  </a:r>
                                </a:p>
                              </p:txBody>
                            </p:sp>
                          </mc:Fallback>
                        </mc:AlternateContent>
                        <p:pic>
                          <p:nvPicPr>
                            <p:cNvPr id="180" name="图片 179">
                              <a:extLst>
                                <a:ext uri="{FF2B5EF4-FFF2-40B4-BE49-F238E27FC236}">
                                  <a16:creationId xmlns:a16="http://schemas.microsoft.com/office/drawing/2014/main" id="{DDADBD72-D2EC-4723-BFAD-F9BBE827F62E}"/>
                                </a:ext>
                              </a:extLst>
                            </p:cNvPr>
                            <p:cNvPicPr>
                              <a:picLocks noChangeAspect="1"/>
                            </p:cNvPicPr>
                            <p:nvPr/>
                          </p:nvPicPr>
                          <p:blipFill>
                            <a:blip r:embed="rId11"/>
                            <a:stretch>
                              <a:fillRect/>
                            </a:stretch>
                          </p:blipFill>
                          <p:spPr>
                            <a:xfrm>
                              <a:off x="6888563" y="3365182"/>
                              <a:ext cx="1247775" cy="1295400"/>
                            </a:xfrm>
                            <a:prstGeom prst="rect">
                              <a:avLst/>
                            </a:prstGeom>
                          </p:spPr>
                        </p:pic>
                      </p:grpSp>
                      <p:sp>
                        <p:nvSpPr>
                          <p:cNvPr id="184" name="矩形: 圆角 183">
                            <a:extLst>
                              <a:ext uri="{FF2B5EF4-FFF2-40B4-BE49-F238E27FC236}">
                                <a16:creationId xmlns:a16="http://schemas.microsoft.com/office/drawing/2014/main" id="{E02B37E7-533E-466D-84C2-374A0648194E}"/>
                              </a:ext>
                            </a:extLst>
                          </p:cNvPr>
                          <p:cNvSpPr/>
                          <p:nvPr/>
                        </p:nvSpPr>
                        <p:spPr>
                          <a:xfrm>
                            <a:off x="5090508" y="4540918"/>
                            <a:ext cx="2048253" cy="1352930"/>
                          </a:xfrm>
                          <a:custGeom>
                            <a:avLst/>
                            <a:gdLst>
                              <a:gd name="connsiteX0" fmla="*/ 0 w 2048253"/>
                              <a:gd name="connsiteY0" fmla="*/ 225493 h 1352930"/>
                              <a:gd name="connsiteX1" fmla="*/ 225493 w 2048253"/>
                              <a:gd name="connsiteY1" fmla="*/ 0 h 1352930"/>
                              <a:gd name="connsiteX2" fmla="*/ 1822760 w 2048253"/>
                              <a:gd name="connsiteY2" fmla="*/ 0 h 1352930"/>
                              <a:gd name="connsiteX3" fmla="*/ 2048253 w 2048253"/>
                              <a:gd name="connsiteY3" fmla="*/ 225493 h 1352930"/>
                              <a:gd name="connsiteX4" fmla="*/ 2048253 w 2048253"/>
                              <a:gd name="connsiteY4" fmla="*/ 1127437 h 1352930"/>
                              <a:gd name="connsiteX5" fmla="*/ 1822760 w 2048253"/>
                              <a:gd name="connsiteY5" fmla="*/ 1352930 h 1352930"/>
                              <a:gd name="connsiteX6" fmla="*/ 225493 w 2048253"/>
                              <a:gd name="connsiteY6" fmla="*/ 1352930 h 1352930"/>
                              <a:gd name="connsiteX7" fmla="*/ 0 w 2048253"/>
                              <a:gd name="connsiteY7" fmla="*/ 1127437 h 1352930"/>
                              <a:gd name="connsiteX8" fmla="*/ 0 w 2048253"/>
                              <a:gd name="connsiteY8" fmla="*/ 225493 h 13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8253" h="1352930" fill="none" extrusionOk="0">
                                <a:moveTo>
                                  <a:pt x="0" y="225493"/>
                                </a:moveTo>
                                <a:cubicBezTo>
                                  <a:pt x="-6921" y="99838"/>
                                  <a:pt x="104536" y="2927"/>
                                  <a:pt x="225493" y="0"/>
                                </a:cubicBezTo>
                                <a:cubicBezTo>
                                  <a:pt x="513562" y="21402"/>
                                  <a:pt x="1448119" y="89709"/>
                                  <a:pt x="1822760" y="0"/>
                                </a:cubicBezTo>
                                <a:cubicBezTo>
                                  <a:pt x="1959970" y="19523"/>
                                  <a:pt x="2058608" y="113642"/>
                                  <a:pt x="2048253" y="225493"/>
                                </a:cubicBezTo>
                                <a:cubicBezTo>
                                  <a:pt x="2123966" y="414119"/>
                                  <a:pt x="2096871" y="838477"/>
                                  <a:pt x="2048253" y="1127437"/>
                                </a:cubicBezTo>
                                <a:cubicBezTo>
                                  <a:pt x="2045743" y="1252385"/>
                                  <a:pt x="1936935" y="1345781"/>
                                  <a:pt x="1822760" y="1352930"/>
                                </a:cubicBezTo>
                                <a:cubicBezTo>
                                  <a:pt x="1050298" y="1313570"/>
                                  <a:pt x="991562" y="1362718"/>
                                  <a:pt x="225493" y="1352930"/>
                                </a:cubicBezTo>
                                <a:cubicBezTo>
                                  <a:pt x="102248" y="1335468"/>
                                  <a:pt x="-10916" y="1258347"/>
                                  <a:pt x="0" y="1127437"/>
                                </a:cubicBezTo>
                                <a:cubicBezTo>
                                  <a:pt x="-49956" y="900537"/>
                                  <a:pt x="-7910" y="620725"/>
                                  <a:pt x="0" y="225493"/>
                                </a:cubicBezTo>
                                <a:close/>
                              </a:path>
                              <a:path w="2048253" h="1352930" stroke="0" extrusionOk="0">
                                <a:moveTo>
                                  <a:pt x="0" y="225493"/>
                                </a:moveTo>
                                <a:cubicBezTo>
                                  <a:pt x="-19214" y="89105"/>
                                  <a:pt x="87797" y="4939"/>
                                  <a:pt x="225493" y="0"/>
                                </a:cubicBezTo>
                                <a:cubicBezTo>
                                  <a:pt x="457569" y="9241"/>
                                  <a:pt x="1598499" y="77333"/>
                                  <a:pt x="1822760" y="0"/>
                                </a:cubicBezTo>
                                <a:cubicBezTo>
                                  <a:pt x="1938978" y="8123"/>
                                  <a:pt x="2044500" y="121703"/>
                                  <a:pt x="2048253" y="225493"/>
                                </a:cubicBezTo>
                                <a:cubicBezTo>
                                  <a:pt x="1992360" y="460639"/>
                                  <a:pt x="2095255" y="771981"/>
                                  <a:pt x="2048253" y="1127437"/>
                                </a:cubicBezTo>
                                <a:cubicBezTo>
                                  <a:pt x="2068987" y="1254433"/>
                                  <a:pt x="1948515" y="1350421"/>
                                  <a:pt x="1822760" y="1352930"/>
                                </a:cubicBezTo>
                                <a:cubicBezTo>
                                  <a:pt x="1470998" y="1311371"/>
                                  <a:pt x="508715" y="1244305"/>
                                  <a:pt x="225493" y="1352930"/>
                                </a:cubicBezTo>
                                <a:cubicBezTo>
                                  <a:pt x="100203" y="1345742"/>
                                  <a:pt x="-4457" y="1258167"/>
                                  <a:pt x="0" y="1127437"/>
                                </a:cubicBezTo>
                                <a:cubicBezTo>
                                  <a:pt x="73754" y="1015795"/>
                                  <a:pt x="21239" y="337099"/>
                                  <a:pt x="0" y="225493"/>
                                </a:cubicBezTo>
                                <a:close/>
                              </a:path>
                            </a:pathLst>
                          </a:custGeom>
                          <a:ln w="38100">
                            <a:solidFill>
                              <a:schemeClr val="tx1"/>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Bradley Hand ITC" panose="03070402050302030203" pitchFamily="66" charset="0"/>
                                <a:ea typeface="宋体" panose="02010600030101010101" pitchFamily="2" charset="-122"/>
                                <a:cs typeface="+mn-cs"/>
                              </a:rPr>
                              <a:t>Pheno</a:t>
                            </a:r>
                            <a:r>
                              <a:rPr kumimoji="0" lang="en-US" altLang="zh-CN" sz="2800" b="1" i="0" u="none" strike="noStrike" kern="1200" cap="none" spc="0" normalizeH="0" baseline="0" noProof="0" dirty="0">
                                <a:ln>
                                  <a:noFill/>
                                </a:ln>
                                <a:solidFill>
                                  <a:prstClr val="black"/>
                                </a:solidFill>
                                <a:effectLst/>
                                <a:uLnTx/>
                                <a:uFillTx/>
                                <a:latin typeface="Bradley Hand ITC" panose="03070402050302030203" pitchFamily="66" charset="0"/>
                                <a:ea typeface="宋体" panose="02010600030101010101" pitchFamily="2" charset="-122"/>
                                <a:cs typeface="+mn-cs"/>
                              </a:rPr>
                              <a:t>.</a:t>
                            </a:r>
                            <a:r>
                              <a:rPr kumimoji="0" lang="en-US" altLang="zh-CN" sz="2800" b="1" i="0" u="none" strike="noStrike" kern="1200" cap="none" spc="0" normalizeH="0" baseline="0" noProof="0" dirty="0">
                                <a:ln>
                                  <a:noFill/>
                                </a:ln>
                                <a:solidFill>
                                  <a:prstClr val="black"/>
                                </a:solidFill>
                                <a:effectLst/>
                                <a:uLnTx/>
                                <a:uFillTx/>
                                <a:latin typeface="Bradley Hand ITC" panose="03070402050302030203" pitchFamily="66" charset="0"/>
                                <a:ea typeface="思源黑体 CN Medium" panose="020B0600000000000000" pitchFamily="34" charset="-122"/>
                                <a:cs typeface="+mn-cs"/>
                              </a:rPr>
                              <a:t> </a:t>
                            </a:r>
                            <a:r>
                              <a:rPr kumimoji="0" lang="en-US" altLang="zh-CN" sz="2800" b="1" i="0" u="none" strike="noStrike" kern="1200" cap="none" spc="0" normalizeH="0" baseline="0" noProof="0" dirty="0">
                                <a:ln>
                                  <a:noFill/>
                                </a:ln>
                                <a:solidFill>
                                  <a:prstClr val="black"/>
                                </a:solidFill>
                                <a:effectLst/>
                                <a:uLnTx/>
                                <a:uFillTx/>
                                <a:latin typeface="Bradley Hand ITC" panose="03070402050302030203" pitchFamily="66" charset="0"/>
                                <a:ea typeface="宋体" panose="02010600030101010101" pitchFamily="2" charset="-122"/>
                                <a:cs typeface="+mn-cs"/>
                              </a:rPr>
                              <a:t>NF</a:t>
                            </a:r>
                            <a:endParaRPr kumimoji="0" lang="zh-CN" altLang="en-US" sz="2800" b="1" i="0" u="none" strike="noStrike" kern="1200" cap="none" spc="0" normalizeH="0" baseline="0" noProof="0" dirty="0">
                              <a:ln>
                                <a:noFill/>
                              </a:ln>
                              <a:solidFill>
                                <a:prstClr val="black"/>
                              </a:solidFill>
                              <a:effectLst/>
                              <a:uLnTx/>
                              <a:uFillTx/>
                              <a:latin typeface="Bradley Hand ITC" panose="03070402050302030203" pitchFamily="66" charset="0"/>
                              <a:ea typeface="宋体" panose="02010600030101010101" pitchFamily="2" charset="-122"/>
                              <a:cs typeface="+mn-cs"/>
                            </a:endParaRPr>
                          </a:p>
                        </p:txBody>
                      </p:sp>
                      <p:grpSp>
                        <p:nvGrpSpPr>
                          <p:cNvPr id="185" name="组合 184">
                            <a:extLst>
                              <a:ext uri="{FF2B5EF4-FFF2-40B4-BE49-F238E27FC236}">
                                <a16:creationId xmlns:a16="http://schemas.microsoft.com/office/drawing/2014/main" id="{33D09000-8A24-45BC-83C1-8A6F9C9F1917}"/>
                              </a:ext>
                            </a:extLst>
                          </p:cNvPr>
                          <p:cNvGrpSpPr/>
                          <p:nvPr/>
                        </p:nvGrpSpPr>
                        <p:grpSpPr>
                          <a:xfrm>
                            <a:off x="6632956" y="1102781"/>
                            <a:ext cx="2160000" cy="1440001"/>
                            <a:chOff x="346866" y="3314949"/>
                            <a:chExt cx="3986795" cy="2322000"/>
                          </a:xfrm>
                        </p:grpSpPr>
                        <p:grpSp>
                          <p:nvGrpSpPr>
                            <p:cNvPr id="186" name="组合 185">
                              <a:extLst>
                                <a:ext uri="{FF2B5EF4-FFF2-40B4-BE49-F238E27FC236}">
                                  <a16:creationId xmlns:a16="http://schemas.microsoft.com/office/drawing/2014/main" id="{BA481499-ACF6-43B8-8A07-519BA78EB076}"/>
                                </a:ext>
                              </a:extLst>
                            </p:cNvPr>
                            <p:cNvGrpSpPr/>
                            <p:nvPr/>
                          </p:nvGrpSpPr>
                          <p:grpSpPr>
                            <a:xfrm>
                              <a:off x="346866" y="3314949"/>
                              <a:ext cx="3924000" cy="2322000"/>
                              <a:chOff x="8174694" y="3858210"/>
                              <a:chExt cx="3924000" cy="2322000"/>
                            </a:xfrm>
                          </p:grpSpPr>
                          <p:grpSp>
                            <p:nvGrpSpPr>
                              <p:cNvPr id="188" name="组合 187">
                                <a:extLst>
                                  <a:ext uri="{FF2B5EF4-FFF2-40B4-BE49-F238E27FC236}">
                                    <a16:creationId xmlns:a16="http://schemas.microsoft.com/office/drawing/2014/main" id="{BA937602-5088-4F2C-BE18-78289720A6D0}"/>
                                  </a:ext>
                                </a:extLst>
                              </p:cNvPr>
                              <p:cNvGrpSpPr/>
                              <p:nvPr/>
                            </p:nvGrpSpPr>
                            <p:grpSpPr>
                              <a:xfrm>
                                <a:off x="8174694" y="3858210"/>
                                <a:ext cx="3924000" cy="2322000"/>
                                <a:chOff x="4926563" y="3247053"/>
                                <a:chExt cx="3924000" cy="2322000"/>
                              </a:xfrm>
                            </p:grpSpPr>
                            <p:sp>
                              <p:nvSpPr>
                                <p:cNvPr id="191" name="文本框 190">
                                  <a:extLst>
                                    <a:ext uri="{FF2B5EF4-FFF2-40B4-BE49-F238E27FC236}">
                                      <a16:creationId xmlns:a16="http://schemas.microsoft.com/office/drawing/2014/main" id="{3DFCCB66-69F7-49BB-A665-A571295DAAA3}"/>
                                    </a:ext>
                                  </a:extLst>
                                </p:cNvPr>
                                <p:cNvSpPr txBox="1"/>
                                <p:nvPr/>
                              </p:nvSpPr>
                              <p:spPr>
                                <a:xfrm>
                                  <a:off x="4926563" y="3247053"/>
                                  <a:ext cx="3924000" cy="595547"/>
                                </a:xfrm>
                                <a:custGeom>
                                  <a:avLst/>
                                  <a:gdLst>
                                    <a:gd name="connsiteX0" fmla="*/ 0 w 3924000"/>
                                    <a:gd name="connsiteY0" fmla="*/ 0 h 595547"/>
                                    <a:gd name="connsiteX1" fmla="*/ 560571 w 3924000"/>
                                    <a:gd name="connsiteY1" fmla="*/ 0 h 595547"/>
                                    <a:gd name="connsiteX2" fmla="*/ 1121143 w 3924000"/>
                                    <a:gd name="connsiteY2" fmla="*/ 0 h 595547"/>
                                    <a:gd name="connsiteX3" fmla="*/ 1642474 w 3924000"/>
                                    <a:gd name="connsiteY3" fmla="*/ 0 h 595547"/>
                                    <a:gd name="connsiteX4" fmla="*/ 2085326 w 3924000"/>
                                    <a:gd name="connsiteY4" fmla="*/ 0 h 595547"/>
                                    <a:gd name="connsiteX5" fmla="*/ 2567417 w 3924000"/>
                                    <a:gd name="connsiteY5" fmla="*/ 0 h 595547"/>
                                    <a:gd name="connsiteX6" fmla="*/ 3049509 w 3924000"/>
                                    <a:gd name="connsiteY6" fmla="*/ 0 h 595547"/>
                                    <a:gd name="connsiteX7" fmla="*/ 3924000 w 3924000"/>
                                    <a:gd name="connsiteY7" fmla="*/ 0 h 595547"/>
                                    <a:gd name="connsiteX8" fmla="*/ 3924000 w 3924000"/>
                                    <a:gd name="connsiteY8" fmla="*/ 595547 h 595547"/>
                                    <a:gd name="connsiteX9" fmla="*/ 3441909 w 3924000"/>
                                    <a:gd name="connsiteY9" fmla="*/ 595547 h 595547"/>
                                    <a:gd name="connsiteX10" fmla="*/ 2842097 w 3924000"/>
                                    <a:gd name="connsiteY10" fmla="*/ 595547 h 595547"/>
                                    <a:gd name="connsiteX11" fmla="*/ 2281526 w 3924000"/>
                                    <a:gd name="connsiteY11" fmla="*/ 595547 h 595547"/>
                                    <a:gd name="connsiteX12" fmla="*/ 1799434 w 3924000"/>
                                    <a:gd name="connsiteY12" fmla="*/ 595547 h 595547"/>
                                    <a:gd name="connsiteX13" fmla="*/ 1317343 w 3924000"/>
                                    <a:gd name="connsiteY13" fmla="*/ 595547 h 595547"/>
                                    <a:gd name="connsiteX14" fmla="*/ 835251 w 3924000"/>
                                    <a:gd name="connsiteY14" fmla="*/ 595547 h 595547"/>
                                    <a:gd name="connsiteX15" fmla="*/ 0 w 3924000"/>
                                    <a:gd name="connsiteY15" fmla="*/ 595547 h 595547"/>
                                    <a:gd name="connsiteX16" fmla="*/ 0 w 3924000"/>
                                    <a:gd name="connsiteY16" fmla="*/ 0 h 59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4000" h="595547" fill="none" extrusionOk="0">
                                      <a:moveTo>
                                        <a:pt x="0" y="0"/>
                                      </a:moveTo>
                                      <a:cubicBezTo>
                                        <a:pt x="253666" y="-59233"/>
                                        <a:pt x="403432" y="14857"/>
                                        <a:pt x="560571" y="0"/>
                                      </a:cubicBezTo>
                                      <a:cubicBezTo>
                                        <a:pt x="717710" y="-14857"/>
                                        <a:pt x="947474" y="895"/>
                                        <a:pt x="1121143" y="0"/>
                                      </a:cubicBezTo>
                                      <a:cubicBezTo>
                                        <a:pt x="1294812" y="-895"/>
                                        <a:pt x="1386199" y="1991"/>
                                        <a:pt x="1642474" y="0"/>
                                      </a:cubicBezTo>
                                      <a:cubicBezTo>
                                        <a:pt x="1898749" y="-1991"/>
                                        <a:pt x="1939482" y="23306"/>
                                        <a:pt x="2085326" y="0"/>
                                      </a:cubicBezTo>
                                      <a:cubicBezTo>
                                        <a:pt x="2231170" y="-23306"/>
                                        <a:pt x="2402150" y="33976"/>
                                        <a:pt x="2567417" y="0"/>
                                      </a:cubicBezTo>
                                      <a:cubicBezTo>
                                        <a:pt x="2732684" y="-33976"/>
                                        <a:pt x="2856719" y="9063"/>
                                        <a:pt x="3049509" y="0"/>
                                      </a:cubicBezTo>
                                      <a:cubicBezTo>
                                        <a:pt x="3242299" y="-9063"/>
                                        <a:pt x="3617261" y="102326"/>
                                        <a:pt x="3924000" y="0"/>
                                      </a:cubicBezTo>
                                      <a:cubicBezTo>
                                        <a:pt x="3992339" y="291609"/>
                                        <a:pt x="3876210" y="321777"/>
                                        <a:pt x="3924000" y="595547"/>
                                      </a:cubicBezTo>
                                      <a:cubicBezTo>
                                        <a:pt x="3689112" y="650869"/>
                                        <a:pt x="3660807" y="548131"/>
                                        <a:pt x="3441909" y="595547"/>
                                      </a:cubicBezTo>
                                      <a:cubicBezTo>
                                        <a:pt x="3223011" y="642963"/>
                                        <a:pt x="3044634" y="538105"/>
                                        <a:pt x="2842097" y="595547"/>
                                      </a:cubicBezTo>
                                      <a:cubicBezTo>
                                        <a:pt x="2639560" y="652989"/>
                                        <a:pt x="2403317" y="537812"/>
                                        <a:pt x="2281526" y="595547"/>
                                      </a:cubicBezTo>
                                      <a:cubicBezTo>
                                        <a:pt x="2159735" y="653282"/>
                                        <a:pt x="1922748" y="593113"/>
                                        <a:pt x="1799434" y="595547"/>
                                      </a:cubicBezTo>
                                      <a:cubicBezTo>
                                        <a:pt x="1676120" y="597981"/>
                                        <a:pt x="1436383" y="560130"/>
                                        <a:pt x="1317343" y="595547"/>
                                      </a:cubicBezTo>
                                      <a:cubicBezTo>
                                        <a:pt x="1198303" y="630964"/>
                                        <a:pt x="948086" y="546517"/>
                                        <a:pt x="835251" y="595547"/>
                                      </a:cubicBezTo>
                                      <a:cubicBezTo>
                                        <a:pt x="722416" y="644577"/>
                                        <a:pt x="409351" y="573038"/>
                                        <a:pt x="0" y="595547"/>
                                      </a:cubicBezTo>
                                      <a:cubicBezTo>
                                        <a:pt x="-29760" y="397771"/>
                                        <a:pt x="14793" y="174547"/>
                                        <a:pt x="0" y="0"/>
                                      </a:cubicBezTo>
                                      <a:close/>
                                    </a:path>
                                    <a:path w="3924000" h="595547" stroke="0" extrusionOk="0">
                                      <a:moveTo>
                                        <a:pt x="0" y="0"/>
                                      </a:moveTo>
                                      <a:cubicBezTo>
                                        <a:pt x="119044" y="-35834"/>
                                        <a:pt x="285262" y="43843"/>
                                        <a:pt x="560571" y="0"/>
                                      </a:cubicBezTo>
                                      <a:cubicBezTo>
                                        <a:pt x="835880" y="-43843"/>
                                        <a:pt x="1007838" y="62291"/>
                                        <a:pt x="1160383" y="0"/>
                                      </a:cubicBezTo>
                                      <a:cubicBezTo>
                                        <a:pt x="1312928" y="-62291"/>
                                        <a:pt x="1465347" y="29965"/>
                                        <a:pt x="1603234" y="0"/>
                                      </a:cubicBezTo>
                                      <a:cubicBezTo>
                                        <a:pt x="1741121" y="-29965"/>
                                        <a:pt x="1948679" y="30188"/>
                                        <a:pt x="2124566" y="0"/>
                                      </a:cubicBezTo>
                                      <a:cubicBezTo>
                                        <a:pt x="2300453" y="-30188"/>
                                        <a:pt x="2381921" y="491"/>
                                        <a:pt x="2567417" y="0"/>
                                      </a:cubicBezTo>
                                      <a:cubicBezTo>
                                        <a:pt x="2752913" y="-491"/>
                                        <a:pt x="3030739" y="41747"/>
                                        <a:pt x="3167229" y="0"/>
                                      </a:cubicBezTo>
                                      <a:cubicBezTo>
                                        <a:pt x="3303719" y="-41747"/>
                                        <a:pt x="3586791" y="69911"/>
                                        <a:pt x="3924000" y="0"/>
                                      </a:cubicBezTo>
                                      <a:cubicBezTo>
                                        <a:pt x="3952178" y="151995"/>
                                        <a:pt x="3884666" y="396252"/>
                                        <a:pt x="3924000" y="595547"/>
                                      </a:cubicBezTo>
                                      <a:cubicBezTo>
                                        <a:pt x="3755349" y="658812"/>
                                        <a:pt x="3557991" y="552477"/>
                                        <a:pt x="3284949" y="595547"/>
                                      </a:cubicBezTo>
                                      <a:cubicBezTo>
                                        <a:pt x="3011907" y="638617"/>
                                        <a:pt x="2910896" y="594557"/>
                                        <a:pt x="2763617" y="595547"/>
                                      </a:cubicBezTo>
                                      <a:cubicBezTo>
                                        <a:pt x="2616338" y="596537"/>
                                        <a:pt x="2320608" y="523777"/>
                                        <a:pt x="2163806" y="595547"/>
                                      </a:cubicBezTo>
                                      <a:cubicBezTo>
                                        <a:pt x="2007004" y="667317"/>
                                        <a:pt x="1687174" y="537213"/>
                                        <a:pt x="1524754" y="595547"/>
                                      </a:cubicBezTo>
                                      <a:cubicBezTo>
                                        <a:pt x="1362334" y="653881"/>
                                        <a:pt x="1257554" y="553358"/>
                                        <a:pt x="1003423" y="595547"/>
                                      </a:cubicBezTo>
                                      <a:cubicBezTo>
                                        <a:pt x="749292" y="637736"/>
                                        <a:pt x="446493" y="534660"/>
                                        <a:pt x="0" y="595547"/>
                                      </a:cubicBezTo>
                                      <a:cubicBezTo>
                                        <a:pt x="-55017" y="389974"/>
                                        <a:pt x="37139" y="294104"/>
                                        <a:pt x="0" y="0"/>
                                      </a:cubicBezTo>
                                      <a:close/>
                                    </a:path>
                                  </a:pathLst>
                                </a:custGeom>
                                <a:solidFill>
                                  <a:schemeClr val="tx1"/>
                                </a:solidFill>
                                <a:ln>
                                  <a:solidFill>
                                    <a:schemeClr val="tx1"/>
                                  </a:solidFill>
                                  <a:extLst>
                                    <a:ext uri="{C807C97D-BFC1-408E-A445-0C87EB9F89A2}">
                                      <ask:lineSketchStyleProps xmlns:ask="http://schemas.microsoft.com/office/drawing/2018/sketchyshapes" sd="252894148">
                                        <a:prstGeom prst="rect">
                                          <a:avLst/>
                                        </a:prstGeom>
                                        <ask:type>
                                          <ask:lineSketchScribble/>
                                        </ask:type>
                                      </ask:lineSketchStyleProps>
                                    </a:ext>
                                  </a:extLst>
                                </a:ln>
                                <a:effectLst>
                                  <a:glow rad="101600">
                                    <a:schemeClr val="accent3">
                                      <a:satMod val="175000"/>
                                      <a:alpha val="40000"/>
                                    </a:schemeClr>
                                  </a:glow>
                                  <a:outerShdw blurRad="63500" sx="102000" sy="102000" algn="ctr" rotWithShape="0">
                                    <a:prstClr val="black">
                                      <a:alpha val="40000"/>
                                    </a:prstClr>
                                  </a:outerShdw>
                                </a:effectLst>
                              </p:spPr>
                              <p:txBody>
                                <a:bodyPr wrap="squar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2" name="Picture 2" descr="See the source image">
                                  <a:extLst>
                                    <a:ext uri="{FF2B5EF4-FFF2-40B4-BE49-F238E27FC236}">
                                      <a16:creationId xmlns:a16="http://schemas.microsoft.com/office/drawing/2014/main" id="{C9BF0F96-D149-40BE-A385-4B10A33A9D8E}"/>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425" b="94178" l="9453" r="89801">
                                              <a14:foregroundMark x1="44527" y1="7534" x2="26368" y2="18836"/>
                                              <a14:foregroundMark x1="26368" y1="18836" x2="19652" y2="31849"/>
                                              <a14:foregroundMark x1="44279" y1="4110" x2="51990" y2="3425"/>
                                              <a14:foregroundMark x1="33333" y1="88699" x2="57214" y2="94178"/>
                                            </a14:backgroundRemoval>
                                          </a14:imgEffect>
                                        </a14:imgLayer>
                                      </a14:imgProps>
                                    </a:ext>
                                    <a:ext uri="{28A0092B-C50C-407E-A947-70E740481C1C}">
                                      <a14:useLocalDpi xmlns:a14="http://schemas.microsoft.com/office/drawing/2010/main" val="0"/>
                                    </a:ext>
                                  </a:extLst>
                                </a:blip>
                                <a:srcRect/>
                                <a:stretch>
                                  <a:fillRect/>
                                </a:stretch>
                              </p:blipFill>
                              <p:spPr bwMode="auto">
                                <a:xfrm>
                                  <a:off x="8038365" y="4963377"/>
                                  <a:ext cx="812198" cy="605676"/>
                                </a:xfrm>
                                <a:prstGeom prst="rect">
                                  <a:avLst/>
                                </a:prstGeom>
                                <a:solidFill>
                                  <a:schemeClr val="tx1"/>
                                </a:solidFill>
                              </p:spPr>
                            </p:pic>
                          </p:grpSp>
                          <p:pic>
                            <p:nvPicPr>
                              <p:cNvPr id="189" name="Picture 10" descr="See the source image">
                                <a:extLst>
                                  <a:ext uri="{FF2B5EF4-FFF2-40B4-BE49-F238E27FC236}">
                                    <a16:creationId xmlns:a16="http://schemas.microsoft.com/office/drawing/2014/main" id="{0E91815D-F9D8-4A09-B137-7DEDDDF647A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74" b="98135" l="198" r="99209">
                                            <a14:foregroundMark x1="34783" y1="14634" x2="46640" y2="13343"/>
                                            <a14:foregroundMark x1="37747" y1="8178" x2="46047" y2="8608"/>
                                            <a14:foregroundMark x1="47233" y1="7030" x2="54743" y2="8178"/>
                                            <a14:foregroundMark x1="60079" y1="9039" x2="61858" y2="9039"/>
                                            <a14:foregroundMark x1="79447" y1="23960" x2="82213" y2="29412"/>
                                            <a14:foregroundMark x1="74111" y1="17217" x2="71739" y2="12482"/>
                                            <a14:foregroundMark x1="21937" y1="79197" x2="11462" y2="89813"/>
                                            <a14:foregroundMark x1="21344" y1="74462" x2="9091" y2="84218"/>
                                            <a14:foregroundMark x1="4348" y1="83931" x2="8498" y2="94548"/>
                                            <a14:foregroundMark x1="8498" y1="94548" x2="59289" y2="96557"/>
                                            <a14:foregroundMark x1="59289" y1="96557" x2="64229" y2="95265"/>
                                            <a14:foregroundMark x1="28458" y1="83931" x2="85968" y2="93400"/>
                                            <a14:foregroundMark x1="85968" y1="93400" x2="94071" y2="81349"/>
                                            <a14:foregroundMark x1="86364" y1="76614" x2="98814" y2="97561"/>
                                            <a14:foregroundMark x1="98814" y1="97561" x2="8498" y2="98278"/>
                                            <a14:foregroundMark x1="80435" y1="75753" x2="68182" y2="83931"/>
                                            <a14:foregroundMark x1="29644" y1="82640" x2="44269" y2="92826"/>
                                            <a14:foregroundMark x1="37154" y1="83070" x2="37154" y2="91535"/>
                                            <a14:foregroundMark x1="47233" y1="85940" x2="46047" y2="93687"/>
                                            <a14:foregroundMark x1="34387" y1="83501" x2="25494" y2="89813"/>
                                            <a14:foregroundMark x1="27273" y1="79627" x2="26680" y2="83931"/>
                                            <a14:foregroundMark x1="29051" y1="83931" x2="38340" y2="89383"/>
                                            <a14:foregroundMark x1="75889" y1="76614" x2="78261" y2="80918"/>
                                            <a14:foregroundMark x1="78854" y1="73601" x2="83992" y2="77475"/>
                                            <a14:foregroundMark x1="69960" y1="73601" x2="75296" y2="80057"/>
                                            <a14:foregroundMark x1="62451" y1="72884" x2="73518" y2="76184"/>
                                            <a14:foregroundMark x1="87549" y1="74892" x2="94664" y2="77044"/>
                                            <a14:foregroundMark x1="89921" y1="74892" x2="75296" y2="69871"/>
                                            <a14:foregroundMark x1="83992" y1="41320" x2="81621" y2="60115"/>
                                            <a14:foregroundMark x1="79447" y1="22669" x2="47431" y2="4448"/>
                                            <a14:foregroundMark x1="47431" y1="4448" x2="27273" y2="13773"/>
                                            <a14:foregroundMark x1="48419" y1="6600" x2="71146" y2="12912"/>
                                            <a14:foregroundMark x1="15020" y1="73171" x2="395" y2="78766"/>
                                            <a14:foregroundMark x1="76482" y1="15495" x2="40909" y2="4017"/>
                                            <a14:foregroundMark x1="40909" y1="4017" x2="35968" y2="4448"/>
                                            <a14:foregroundMark x1="52372" y1="4878" x2="64229" y2="11191"/>
                                            <a14:foregroundMark x1="58300" y1="5308" x2="71146" y2="14634"/>
                                            <a14:foregroundMark x1="69960" y1="13773" x2="88735" y2="31994"/>
                                            <a14:foregroundMark x1="19565" y1="66428" x2="3953" y2="74462"/>
                                            <a14:foregroundMark x1="26087" y1="62123" x2="988" y2="78766"/>
                                            <a14:foregroundMark x1="74704" y1="64706" x2="99209" y2="72884"/>
                                            <a14:foregroundMark x1="5534" y1="73171" x2="29051" y2="62554"/>
                                          </a14:backgroundRemoval>
                                        </a14:imgEffect>
                                      </a14:imgLayer>
                                    </a14:imgProps>
                                  </a:ext>
                                  <a:ext uri="{28A0092B-C50C-407E-A947-70E740481C1C}">
                                    <a14:useLocalDpi xmlns:a14="http://schemas.microsoft.com/office/drawing/2010/main" val="0"/>
                                  </a:ext>
                                </a:extLst>
                              </a:blip>
                              <a:srcRect/>
                              <a:stretch>
                                <a:fillRect/>
                              </a:stretch>
                            </p:blipFill>
                            <p:spPr bwMode="auto">
                              <a:xfrm>
                                <a:off x="8182024" y="3984210"/>
                                <a:ext cx="1594228" cy="2196000"/>
                              </a:xfrm>
                              <a:prstGeom prst="rect">
                                <a:avLst/>
                              </a:prstGeom>
                              <a:solidFill>
                                <a:schemeClr val="tx1"/>
                              </a:solidFill>
                            </p:spPr>
                          </p:pic>
                          <p:pic>
                            <p:nvPicPr>
                              <p:cNvPr id="190" name="Picture 12" descr="See the source image">
                                <a:extLst>
                                  <a:ext uri="{FF2B5EF4-FFF2-40B4-BE49-F238E27FC236}">
                                    <a16:creationId xmlns:a16="http://schemas.microsoft.com/office/drawing/2014/main" id="{06BC7E9A-D47E-4AB2-A165-CB664371286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9943272" y="4884210"/>
                                <a:ext cx="1320902" cy="129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87" name="文本框 186">
                              <a:extLst>
                                <a:ext uri="{FF2B5EF4-FFF2-40B4-BE49-F238E27FC236}">
                                  <a16:creationId xmlns:a16="http://schemas.microsoft.com/office/drawing/2014/main" id="{E1093D49-1E13-4B60-89A7-23925B8D4C88}"/>
                                </a:ext>
                              </a:extLst>
                            </p:cNvPr>
                            <p:cNvSpPr txBox="1"/>
                            <p:nvPr/>
                          </p:nvSpPr>
                          <p:spPr>
                            <a:xfrm>
                              <a:off x="1769988" y="3359256"/>
                              <a:ext cx="2563673" cy="1042207"/>
                            </a:xfrm>
                            <a:prstGeom prst="rect">
                              <a:avLst/>
                            </a:prstGeom>
                            <a:noFill/>
                          </p:spPr>
                          <p:txBody>
                            <a:bodyPr wrap="square">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C82A15"/>
                                  </a:solidFill>
                                  <a:effectLst/>
                                  <a:uLnTx/>
                                  <a:uFillTx/>
                                  <a:latin typeface="Bradley Hand ITC" panose="03070402050302030203" pitchFamily="66" charset="0"/>
                                  <a:ea typeface="宋体" panose="02010600030101010101" pitchFamily="2" charset="-122"/>
                                  <a:cs typeface="Times New Roman" panose="02020603050405020304" pitchFamily="18" charset="0"/>
                                </a:rPr>
                                <a:t>LQCD</a:t>
                              </a:r>
                              <a:endParaRPr kumimoji="0" lang="zh-CN" altLang="en-US" sz="3600" b="0" i="0" u="none" strike="noStrike" kern="1200" cap="none" spc="0" normalizeH="0" baseline="0" noProof="0" dirty="0">
                                <a:ln>
                                  <a:noFill/>
                                </a:ln>
                                <a:solidFill>
                                  <a:srgbClr val="C82A15"/>
                                </a:solidFill>
                                <a:effectLst/>
                                <a:uLnTx/>
                                <a:uFillTx/>
                                <a:latin typeface="Bradley Hand ITC" panose="03070402050302030203" pitchFamily="66" charset="0"/>
                                <a:ea typeface="宋体" panose="02010600030101010101" pitchFamily="2" charset="-122"/>
                                <a:cs typeface="Times New Roman" panose="02020603050405020304" pitchFamily="18" charset="0"/>
                              </a:endParaRPr>
                            </a:p>
                          </p:txBody>
                        </p:sp>
                      </p:grpSp>
                      <p:grpSp>
                        <p:nvGrpSpPr>
                          <p:cNvPr id="193" name="组合 192">
                            <a:extLst>
                              <a:ext uri="{FF2B5EF4-FFF2-40B4-BE49-F238E27FC236}">
                                <a16:creationId xmlns:a16="http://schemas.microsoft.com/office/drawing/2014/main" id="{DAC88A62-E969-49D7-86CB-632E25B90AD3}"/>
                              </a:ext>
                            </a:extLst>
                          </p:cNvPr>
                          <p:cNvGrpSpPr/>
                          <p:nvPr/>
                        </p:nvGrpSpPr>
                        <p:grpSpPr>
                          <a:xfrm>
                            <a:off x="8362435" y="4447172"/>
                            <a:ext cx="2160000" cy="1440000"/>
                            <a:chOff x="6656103" y="2819424"/>
                            <a:chExt cx="3924000" cy="2322000"/>
                          </a:xfrm>
                        </p:grpSpPr>
                        <p:grpSp>
                          <p:nvGrpSpPr>
                            <p:cNvPr id="194" name="组合 193">
                              <a:extLst>
                                <a:ext uri="{FF2B5EF4-FFF2-40B4-BE49-F238E27FC236}">
                                  <a16:creationId xmlns:a16="http://schemas.microsoft.com/office/drawing/2014/main" id="{AA4D421D-DB0A-434F-9EF0-6C1C5EC9D27B}"/>
                                </a:ext>
                              </a:extLst>
                            </p:cNvPr>
                            <p:cNvGrpSpPr/>
                            <p:nvPr/>
                          </p:nvGrpSpPr>
                          <p:grpSpPr>
                            <a:xfrm>
                              <a:off x="6656103" y="2819424"/>
                              <a:ext cx="3924000" cy="2322000"/>
                              <a:chOff x="6656103" y="2819424"/>
                              <a:chExt cx="3924000" cy="2322000"/>
                            </a:xfrm>
                          </p:grpSpPr>
                          <p:grpSp>
                            <p:nvGrpSpPr>
                              <p:cNvPr id="196" name="组合 195">
                                <a:extLst>
                                  <a:ext uri="{FF2B5EF4-FFF2-40B4-BE49-F238E27FC236}">
                                    <a16:creationId xmlns:a16="http://schemas.microsoft.com/office/drawing/2014/main" id="{3F7B4A01-FD58-4477-8771-75CF32BC8716}"/>
                                  </a:ext>
                                </a:extLst>
                              </p:cNvPr>
                              <p:cNvGrpSpPr/>
                              <p:nvPr/>
                            </p:nvGrpSpPr>
                            <p:grpSpPr>
                              <a:xfrm>
                                <a:off x="6656103" y="2819424"/>
                                <a:ext cx="3924000" cy="2322000"/>
                                <a:chOff x="8319553" y="2795796"/>
                                <a:chExt cx="3924000" cy="2322000"/>
                              </a:xfrm>
                            </p:grpSpPr>
                            <p:grpSp>
                              <p:nvGrpSpPr>
                                <p:cNvPr id="205" name="组合 204">
                                  <a:extLst>
                                    <a:ext uri="{FF2B5EF4-FFF2-40B4-BE49-F238E27FC236}">
                                      <a16:creationId xmlns:a16="http://schemas.microsoft.com/office/drawing/2014/main" id="{179561BC-E070-4902-A6DD-862E5E2A67E0}"/>
                                    </a:ext>
                                  </a:extLst>
                                </p:cNvPr>
                                <p:cNvGrpSpPr/>
                                <p:nvPr/>
                              </p:nvGrpSpPr>
                              <p:grpSpPr>
                                <a:xfrm>
                                  <a:off x="8319553" y="2795796"/>
                                  <a:ext cx="3924000" cy="2322000"/>
                                  <a:chOff x="4926563" y="3247053"/>
                                  <a:chExt cx="3924000" cy="2322000"/>
                                </a:xfrm>
                              </p:grpSpPr>
                              <p:sp>
                                <p:nvSpPr>
                                  <p:cNvPr id="207" name="文本框 206">
                                    <a:extLst>
                                      <a:ext uri="{FF2B5EF4-FFF2-40B4-BE49-F238E27FC236}">
                                        <a16:creationId xmlns:a16="http://schemas.microsoft.com/office/drawing/2014/main" id="{0F6C6D81-A9C7-4114-B044-3C1F8002E7F0}"/>
                                      </a:ext>
                                    </a:extLst>
                                  </p:cNvPr>
                                  <p:cNvSpPr txBox="1"/>
                                  <p:nvPr/>
                                </p:nvSpPr>
                                <p:spPr>
                                  <a:xfrm>
                                    <a:off x="4926563" y="3247053"/>
                                    <a:ext cx="3924000" cy="595547"/>
                                  </a:xfrm>
                                  <a:custGeom>
                                    <a:avLst/>
                                    <a:gdLst>
                                      <a:gd name="connsiteX0" fmla="*/ 0 w 3924000"/>
                                      <a:gd name="connsiteY0" fmla="*/ 0 h 595547"/>
                                      <a:gd name="connsiteX1" fmla="*/ 639051 w 3924000"/>
                                      <a:gd name="connsiteY1" fmla="*/ 0 h 595547"/>
                                      <a:gd name="connsiteX2" fmla="*/ 1199623 w 3924000"/>
                                      <a:gd name="connsiteY2" fmla="*/ 0 h 595547"/>
                                      <a:gd name="connsiteX3" fmla="*/ 1760194 w 3924000"/>
                                      <a:gd name="connsiteY3" fmla="*/ 0 h 595547"/>
                                      <a:gd name="connsiteX4" fmla="*/ 2399246 w 3924000"/>
                                      <a:gd name="connsiteY4" fmla="*/ 0 h 595547"/>
                                      <a:gd name="connsiteX5" fmla="*/ 2920577 w 3924000"/>
                                      <a:gd name="connsiteY5" fmla="*/ 0 h 595547"/>
                                      <a:gd name="connsiteX6" fmla="*/ 3924000 w 3924000"/>
                                      <a:gd name="connsiteY6" fmla="*/ 0 h 595547"/>
                                      <a:gd name="connsiteX7" fmla="*/ 3924000 w 3924000"/>
                                      <a:gd name="connsiteY7" fmla="*/ 595547 h 595547"/>
                                      <a:gd name="connsiteX8" fmla="*/ 3402669 w 3924000"/>
                                      <a:gd name="connsiteY8" fmla="*/ 595547 h 595547"/>
                                      <a:gd name="connsiteX9" fmla="*/ 2881337 w 3924000"/>
                                      <a:gd name="connsiteY9" fmla="*/ 595547 h 595547"/>
                                      <a:gd name="connsiteX10" fmla="*/ 2242286 w 3924000"/>
                                      <a:gd name="connsiteY10" fmla="*/ 595547 h 595547"/>
                                      <a:gd name="connsiteX11" fmla="*/ 1760194 w 3924000"/>
                                      <a:gd name="connsiteY11" fmla="*/ 595547 h 595547"/>
                                      <a:gd name="connsiteX12" fmla="*/ 1278103 w 3924000"/>
                                      <a:gd name="connsiteY12" fmla="*/ 595547 h 595547"/>
                                      <a:gd name="connsiteX13" fmla="*/ 717531 w 3924000"/>
                                      <a:gd name="connsiteY13" fmla="*/ 595547 h 595547"/>
                                      <a:gd name="connsiteX14" fmla="*/ 0 w 3924000"/>
                                      <a:gd name="connsiteY14" fmla="*/ 595547 h 595547"/>
                                      <a:gd name="connsiteX15" fmla="*/ 0 w 3924000"/>
                                      <a:gd name="connsiteY15" fmla="*/ 0 h 59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24000" h="595547" fill="none" extrusionOk="0">
                                        <a:moveTo>
                                          <a:pt x="0" y="0"/>
                                        </a:moveTo>
                                        <a:cubicBezTo>
                                          <a:pt x="300885" y="-73236"/>
                                          <a:pt x="408254" y="4268"/>
                                          <a:pt x="639051" y="0"/>
                                        </a:cubicBezTo>
                                        <a:cubicBezTo>
                                          <a:pt x="869848" y="-4268"/>
                                          <a:pt x="934304" y="48279"/>
                                          <a:pt x="1199623" y="0"/>
                                        </a:cubicBezTo>
                                        <a:cubicBezTo>
                                          <a:pt x="1464942" y="-48279"/>
                                          <a:pt x="1642912" y="8702"/>
                                          <a:pt x="1760194" y="0"/>
                                        </a:cubicBezTo>
                                        <a:cubicBezTo>
                                          <a:pt x="1877476" y="-8702"/>
                                          <a:pt x="2176275" y="38213"/>
                                          <a:pt x="2399246" y="0"/>
                                        </a:cubicBezTo>
                                        <a:cubicBezTo>
                                          <a:pt x="2622217" y="-38213"/>
                                          <a:pt x="2807691" y="36465"/>
                                          <a:pt x="2920577" y="0"/>
                                        </a:cubicBezTo>
                                        <a:cubicBezTo>
                                          <a:pt x="3033463" y="-36465"/>
                                          <a:pt x="3528095" y="30426"/>
                                          <a:pt x="3924000" y="0"/>
                                        </a:cubicBezTo>
                                        <a:cubicBezTo>
                                          <a:pt x="3993429" y="228905"/>
                                          <a:pt x="3871801" y="458665"/>
                                          <a:pt x="3924000" y="595547"/>
                                        </a:cubicBezTo>
                                        <a:cubicBezTo>
                                          <a:pt x="3740719" y="637087"/>
                                          <a:pt x="3582561" y="587829"/>
                                          <a:pt x="3402669" y="595547"/>
                                        </a:cubicBezTo>
                                        <a:cubicBezTo>
                                          <a:pt x="3222777" y="603265"/>
                                          <a:pt x="3073013" y="540444"/>
                                          <a:pt x="2881337" y="595547"/>
                                        </a:cubicBezTo>
                                        <a:cubicBezTo>
                                          <a:pt x="2689661" y="650650"/>
                                          <a:pt x="2495053" y="536954"/>
                                          <a:pt x="2242286" y="595547"/>
                                        </a:cubicBezTo>
                                        <a:cubicBezTo>
                                          <a:pt x="1989519" y="654140"/>
                                          <a:pt x="1946751" y="554914"/>
                                          <a:pt x="1760194" y="595547"/>
                                        </a:cubicBezTo>
                                        <a:cubicBezTo>
                                          <a:pt x="1573637" y="636180"/>
                                          <a:pt x="1397914" y="569880"/>
                                          <a:pt x="1278103" y="595547"/>
                                        </a:cubicBezTo>
                                        <a:cubicBezTo>
                                          <a:pt x="1158292" y="621214"/>
                                          <a:pt x="989909" y="563306"/>
                                          <a:pt x="717531" y="595547"/>
                                        </a:cubicBezTo>
                                        <a:cubicBezTo>
                                          <a:pt x="445153" y="627788"/>
                                          <a:pt x="170458" y="585345"/>
                                          <a:pt x="0" y="595547"/>
                                        </a:cubicBezTo>
                                        <a:cubicBezTo>
                                          <a:pt x="-7816" y="428691"/>
                                          <a:pt x="27627" y="267842"/>
                                          <a:pt x="0" y="0"/>
                                        </a:cubicBezTo>
                                        <a:close/>
                                      </a:path>
                                      <a:path w="3924000" h="595547" stroke="0" extrusionOk="0">
                                        <a:moveTo>
                                          <a:pt x="0" y="0"/>
                                        </a:moveTo>
                                        <a:cubicBezTo>
                                          <a:pt x="125511" y="-50977"/>
                                          <a:pt x="408507" y="18226"/>
                                          <a:pt x="521331" y="0"/>
                                        </a:cubicBezTo>
                                        <a:cubicBezTo>
                                          <a:pt x="634155" y="-18226"/>
                                          <a:pt x="808933" y="27498"/>
                                          <a:pt x="1042663" y="0"/>
                                        </a:cubicBezTo>
                                        <a:cubicBezTo>
                                          <a:pt x="1276393" y="-27498"/>
                                          <a:pt x="1342663" y="13627"/>
                                          <a:pt x="1485514" y="0"/>
                                        </a:cubicBezTo>
                                        <a:cubicBezTo>
                                          <a:pt x="1628365" y="-13627"/>
                                          <a:pt x="1826082" y="34059"/>
                                          <a:pt x="1967606" y="0"/>
                                        </a:cubicBezTo>
                                        <a:cubicBezTo>
                                          <a:pt x="2109130" y="-34059"/>
                                          <a:pt x="2467840" y="69247"/>
                                          <a:pt x="2606657" y="0"/>
                                        </a:cubicBezTo>
                                        <a:cubicBezTo>
                                          <a:pt x="2745474" y="-69247"/>
                                          <a:pt x="2985370" y="41602"/>
                                          <a:pt x="3088749" y="0"/>
                                        </a:cubicBezTo>
                                        <a:cubicBezTo>
                                          <a:pt x="3192128" y="-41602"/>
                                          <a:pt x="3524069" y="41965"/>
                                          <a:pt x="3924000" y="0"/>
                                        </a:cubicBezTo>
                                        <a:cubicBezTo>
                                          <a:pt x="3982194" y="214008"/>
                                          <a:pt x="3860698" y="299140"/>
                                          <a:pt x="3924000" y="595547"/>
                                        </a:cubicBezTo>
                                        <a:cubicBezTo>
                                          <a:pt x="3777664" y="613873"/>
                                          <a:pt x="3653871" y="567291"/>
                                          <a:pt x="3481149" y="595547"/>
                                        </a:cubicBezTo>
                                        <a:cubicBezTo>
                                          <a:pt x="3308427" y="623803"/>
                                          <a:pt x="3128944" y="548763"/>
                                          <a:pt x="2842097" y="595547"/>
                                        </a:cubicBezTo>
                                        <a:cubicBezTo>
                                          <a:pt x="2555250" y="642331"/>
                                          <a:pt x="2574231" y="546205"/>
                                          <a:pt x="2399246" y="595547"/>
                                        </a:cubicBezTo>
                                        <a:cubicBezTo>
                                          <a:pt x="2224261" y="644889"/>
                                          <a:pt x="1974892" y="577725"/>
                                          <a:pt x="1799434" y="595547"/>
                                        </a:cubicBezTo>
                                        <a:cubicBezTo>
                                          <a:pt x="1623976" y="613369"/>
                                          <a:pt x="1518439" y="550988"/>
                                          <a:pt x="1356583" y="595547"/>
                                        </a:cubicBezTo>
                                        <a:cubicBezTo>
                                          <a:pt x="1194727" y="640106"/>
                                          <a:pt x="893911" y="584311"/>
                                          <a:pt x="756771" y="595547"/>
                                        </a:cubicBezTo>
                                        <a:cubicBezTo>
                                          <a:pt x="619631" y="606783"/>
                                          <a:pt x="307106" y="568018"/>
                                          <a:pt x="0" y="595547"/>
                                        </a:cubicBezTo>
                                        <a:cubicBezTo>
                                          <a:pt x="-45480" y="365640"/>
                                          <a:pt x="31895" y="158039"/>
                                          <a:pt x="0" y="0"/>
                                        </a:cubicBezTo>
                                        <a:close/>
                                      </a:path>
                                    </a:pathLst>
                                  </a:custGeom>
                                  <a:solidFill>
                                    <a:schemeClr val="tx1"/>
                                  </a:solidFill>
                                  <a:ln>
                                    <a:solidFill>
                                      <a:schemeClr val="tx1"/>
                                    </a:solidFill>
                                    <a:extLst>
                                      <a:ext uri="{C807C97D-BFC1-408E-A445-0C87EB9F89A2}">
                                        <ask:lineSketchStyleProps xmlns:ask="http://schemas.microsoft.com/office/drawing/2018/sketchyshapes" sd="3999443069">
                                          <a:prstGeom prst="rect">
                                            <a:avLst/>
                                          </a:prstGeom>
                                          <ask:type>
                                            <ask:lineSketchScribble/>
                                          </ask:type>
                                        </ask:lineSketchStyleProps>
                                      </a:ext>
                                    </a:extLst>
                                  </a:ln>
                                  <a:effectLst>
                                    <a:glow rad="101600">
                                      <a:schemeClr val="accent3">
                                        <a:satMod val="175000"/>
                                        <a:alpha val="40000"/>
                                      </a:schemeClr>
                                    </a:glow>
                                    <a:outerShdw blurRad="63500" sx="102000" sy="102000" algn="ctr" rotWithShape="0">
                                      <a:prstClr val="black">
                                        <a:alpha val="40000"/>
                                      </a:prstClr>
                                    </a:outerShdw>
                                  </a:effectLst>
                                </p:spPr>
                                <p:txBody>
                                  <a:bodyPr wrap="square" rtlCol="0">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208" name="Picture 2" descr="See the source image">
                                    <a:extLst>
                                      <a:ext uri="{FF2B5EF4-FFF2-40B4-BE49-F238E27FC236}">
                                        <a16:creationId xmlns:a16="http://schemas.microsoft.com/office/drawing/2014/main" id="{3184932E-DE4F-48E5-A79B-443140C04A15}"/>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425" b="94178" l="9453" r="89801">
                                                <a14:foregroundMark x1="44527" y1="7534" x2="26368" y2="18836"/>
                                                <a14:foregroundMark x1="26368" y1="18836" x2="19652" y2="31849"/>
                                                <a14:foregroundMark x1="44279" y1="4110" x2="51990" y2="3425"/>
                                                <a14:foregroundMark x1="33333" y1="88699" x2="57214" y2="94178"/>
                                              </a14:backgroundRemoval>
                                            </a14:imgEffect>
                                          </a14:imgLayer>
                                        </a14:imgProps>
                                      </a:ext>
                                      <a:ext uri="{28A0092B-C50C-407E-A947-70E740481C1C}">
                                        <a14:useLocalDpi xmlns:a14="http://schemas.microsoft.com/office/drawing/2010/main" val="0"/>
                                      </a:ext>
                                    </a:extLst>
                                  </a:blip>
                                  <a:srcRect/>
                                  <a:stretch>
                                    <a:fillRect/>
                                  </a:stretch>
                                </p:blipFill>
                                <p:spPr bwMode="auto">
                                  <a:xfrm>
                                    <a:off x="8038366" y="4963377"/>
                                    <a:ext cx="812197" cy="605676"/>
                                  </a:xfrm>
                                  <a:prstGeom prst="rect">
                                    <a:avLst/>
                                  </a:prstGeom>
                                  <a:solidFill>
                                    <a:schemeClr val="tx1"/>
                                  </a:solidFill>
                                </p:spPr>
                              </p:pic>
                            </p:grpSp>
                            <p:pic>
                              <p:nvPicPr>
                                <p:cNvPr id="206" name="图片 205">
                                  <a:extLst>
                                    <a:ext uri="{FF2B5EF4-FFF2-40B4-BE49-F238E27FC236}">
                                      <a16:creationId xmlns:a16="http://schemas.microsoft.com/office/drawing/2014/main" id="{F3985F68-E388-4415-AB49-83D3655F2AD3}"/>
                                    </a:ext>
                                  </a:extLst>
                                </p:cNvPr>
                                <p:cNvPicPr>
                                  <a:picLocks noChangeAspect="1"/>
                                </p:cNvPicPr>
                                <p:nvPr/>
                              </p:nvPicPr>
                              <p:blipFill rotWithShape="1">
                                <a:blip r:embed="rId16"/>
                                <a:srcRect l="8169" r="16193"/>
                                <a:stretch/>
                              </p:blipFill>
                              <p:spPr>
                                <a:xfrm>
                                  <a:off x="8326409" y="2921796"/>
                                  <a:ext cx="1456859" cy="2196000"/>
                                </a:xfrm>
                                <a:prstGeom prst="rect">
                                  <a:avLst/>
                                </a:prstGeom>
                              </p:spPr>
                            </p:pic>
                          </p:grpSp>
                          <p:grpSp>
                            <p:nvGrpSpPr>
                              <p:cNvPr id="197" name="组合 196">
                                <a:extLst>
                                  <a:ext uri="{FF2B5EF4-FFF2-40B4-BE49-F238E27FC236}">
                                    <a16:creationId xmlns:a16="http://schemas.microsoft.com/office/drawing/2014/main" id="{FF5B8FA9-4B2E-4C1A-A7AF-1FDE5179D4BA}"/>
                                  </a:ext>
                                </a:extLst>
                              </p:cNvPr>
                              <p:cNvGrpSpPr/>
                              <p:nvPr/>
                            </p:nvGrpSpPr>
                            <p:grpSpPr>
                              <a:xfrm>
                                <a:off x="8374253" y="4199303"/>
                                <a:ext cx="1252664" cy="804208"/>
                                <a:chOff x="8478174" y="3013361"/>
                                <a:chExt cx="1289731" cy="967063"/>
                              </a:xfrm>
                            </p:grpSpPr>
                            <p:grpSp>
                              <p:nvGrpSpPr>
                                <p:cNvPr id="198" name="组合 197">
                                  <a:extLst>
                                    <a:ext uri="{FF2B5EF4-FFF2-40B4-BE49-F238E27FC236}">
                                      <a16:creationId xmlns:a16="http://schemas.microsoft.com/office/drawing/2014/main" id="{8C68CCEF-6864-4CD4-A958-741618DBEF3F}"/>
                                    </a:ext>
                                  </a:extLst>
                                </p:cNvPr>
                                <p:cNvGrpSpPr/>
                                <p:nvPr/>
                              </p:nvGrpSpPr>
                              <p:grpSpPr>
                                <a:xfrm>
                                  <a:off x="8478174" y="3026924"/>
                                  <a:ext cx="581191" cy="953500"/>
                                  <a:chOff x="8431731" y="3098736"/>
                                  <a:chExt cx="581191" cy="953500"/>
                                </a:xfrm>
                              </p:grpSpPr>
                              <p:cxnSp>
                                <p:nvCxnSpPr>
                                  <p:cNvPr id="203" name="直接连接符 202">
                                    <a:extLst>
                                      <a:ext uri="{FF2B5EF4-FFF2-40B4-BE49-F238E27FC236}">
                                        <a16:creationId xmlns:a16="http://schemas.microsoft.com/office/drawing/2014/main" id="{F4245BFD-1E22-4964-B543-1C673215110A}"/>
                                      </a:ext>
                                    </a:extLst>
                                  </p:cNvPr>
                                  <p:cNvCxnSpPr/>
                                  <p:nvPr/>
                                </p:nvCxnSpPr>
                                <p:spPr>
                                  <a:xfrm>
                                    <a:off x="8431731" y="3098736"/>
                                    <a:ext cx="581191" cy="95350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4" name="直接连接符 203">
                                    <a:extLst>
                                      <a:ext uri="{FF2B5EF4-FFF2-40B4-BE49-F238E27FC236}">
                                        <a16:creationId xmlns:a16="http://schemas.microsoft.com/office/drawing/2014/main" id="{931A5AC8-924F-4EC7-9983-8C6AB6D4624F}"/>
                                      </a:ext>
                                    </a:extLst>
                                  </p:cNvPr>
                                  <p:cNvCxnSpPr>
                                    <a:cxnSpLocks/>
                                  </p:cNvCxnSpPr>
                                  <p:nvPr/>
                                </p:nvCxnSpPr>
                                <p:spPr>
                                  <a:xfrm flipV="1">
                                    <a:off x="8431731" y="3098736"/>
                                    <a:ext cx="581191" cy="944688"/>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grpSp>
                            <p:grpSp>
                              <p:nvGrpSpPr>
                                <p:cNvPr id="199" name="组合 198">
                                  <a:extLst>
                                    <a:ext uri="{FF2B5EF4-FFF2-40B4-BE49-F238E27FC236}">
                                      <a16:creationId xmlns:a16="http://schemas.microsoft.com/office/drawing/2014/main" id="{09F5A3D0-1217-4471-9C76-3CC7FBB079A0}"/>
                                    </a:ext>
                                  </a:extLst>
                                </p:cNvPr>
                                <p:cNvGrpSpPr/>
                                <p:nvPr/>
                              </p:nvGrpSpPr>
                              <p:grpSpPr>
                                <a:xfrm>
                                  <a:off x="9242219" y="3013361"/>
                                  <a:ext cx="525686" cy="958251"/>
                                  <a:chOff x="9334894" y="3026924"/>
                                  <a:chExt cx="525686" cy="958251"/>
                                </a:xfrm>
                              </p:grpSpPr>
                              <p:cxnSp>
                                <p:nvCxnSpPr>
                                  <p:cNvPr id="200" name="直接连接符 199">
                                    <a:extLst>
                                      <a:ext uri="{FF2B5EF4-FFF2-40B4-BE49-F238E27FC236}">
                                        <a16:creationId xmlns:a16="http://schemas.microsoft.com/office/drawing/2014/main" id="{BD5BBFCE-37C5-454A-A76A-006B17699BF9}"/>
                                      </a:ext>
                                    </a:extLst>
                                  </p:cNvPr>
                                  <p:cNvCxnSpPr>
                                    <a:cxnSpLocks/>
                                  </p:cNvCxnSpPr>
                                  <p:nvPr/>
                                </p:nvCxnSpPr>
                                <p:spPr>
                                  <a:xfrm flipV="1">
                                    <a:off x="9334894" y="3026924"/>
                                    <a:ext cx="0" cy="958251"/>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1" name="直接连接符 200">
                                    <a:extLst>
                                      <a:ext uri="{FF2B5EF4-FFF2-40B4-BE49-F238E27FC236}">
                                        <a16:creationId xmlns:a16="http://schemas.microsoft.com/office/drawing/2014/main" id="{DEE3EC1A-2466-4F32-86AA-4F72C1E644BE}"/>
                                      </a:ext>
                                    </a:extLst>
                                  </p:cNvPr>
                                  <p:cNvCxnSpPr>
                                    <a:cxnSpLocks/>
                                  </p:cNvCxnSpPr>
                                  <p:nvPr/>
                                </p:nvCxnSpPr>
                                <p:spPr>
                                  <a:xfrm flipV="1">
                                    <a:off x="9860580" y="3026924"/>
                                    <a:ext cx="0" cy="958251"/>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2" name="直接连接符 201">
                                    <a:extLst>
                                      <a:ext uri="{FF2B5EF4-FFF2-40B4-BE49-F238E27FC236}">
                                        <a16:creationId xmlns:a16="http://schemas.microsoft.com/office/drawing/2014/main" id="{D4961DEC-1B48-4065-BC50-1CFC34B0126D}"/>
                                      </a:ext>
                                    </a:extLst>
                                  </p:cNvPr>
                                  <p:cNvCxnSpPr>
                                    <a:cxnSpLocks/>
                                  </p:cNvCxnSpPr>
                                  <p:nvPr/>
                                </p:nvCxnSpPr>
                                <p:spPr>
                                  <a:xfrm>
                                    <a:off x="9334894" y="3492049"/>
                                    <a:ext cx="525686" cy="0"/>
                                  </a:xfrm>
                                  <a:prstGeom prst="line">
                                    <a:avLst/>
                                  </a:prstGeom>
                                  <a:ln w="38100">
                                    <a:solidFill>
                                      <a:schemeClr val="bg1"/>
                                    </a:solidFill>
                                    <a:prstDash val="sysDash"/>
                                  </a:ln>
                                </p:spPr>
                                <p:style>
                                  <a:lnRef idx="1">
                                    <a:schemeClr val="accent2"/>
                                  </a:lnRef>
                                  <a:fillRef idx="0">
                                    <a:schemeClr val="accent2"/>
                                  </a:fillRef>
                                  <a:effectRef idx="0">
                                    <a:schemeClr val="accent2"/>
                                  </a:effectRef>
                                  <a:fontRef idx="minor">
                                    <a:schemeClr val="tx1"/>
                                  </a:fontRef>
                                </p:style>
                              </p:cxnSp>
                            </p:grpSp>
                          </p:grpSp>
                        </p:grpSp>
                        <p:pic>
                          <p:nvPicPr>
                            <p:cNvPr id="195" name="图片 194">
                              <a:extLst>
                                <a:ext uri="{FF2B5EF4-FFF2-40B4-BE49-F238E27FC236}">
                                  <a16:creationId xmlns:a16="http://schemas.microsoft.com/office/drawing/2014/main" id="{421C5430-56AE-4CB4-90C8-EA7A18B65FE3}"/>
                                </a:ext>
                              </a:extLst>
                            </p:cNvPr>
                            <p:cNvPicPr>
                              <a:picLocks noChangeAspect="1"/>
                            </p:cNvPicPr>
                            <p:nvPr/>
                          </p:nvPicPr>
                          <p:blipFill>
                            <a:blip r:embed="rId17"/>
                            <a:stretch>
                              <a:fillRect/>
                            </a:stretch>
                          </p:blipFill>
                          <p:spPr>
                            <a:xfrm>
                              <a:off x="8070205" y="2899340"/>
                              <a:ext cx="2447925" cy="1162050"/>
                            </a:xfrm>
                            <a:prstGeom prst="rect">
                              <a:avLst/>
                            </a:prstGeom>
                          </p:spPr>
                        </p:pic>
                      </p:grpSp>
                      <p:pic>
                        <p:nvPicPr>
                          <p:cNvPr id="209" name="图片 208">
                            <a:extLst>
                              <a:ext uri="{FF2B5EF4-FFF2-40B4-BE49-F238E27FC236}">
                                <a16:creationId xmlns:a16="http://schemas.microsoft.com/office/drawing/2014/main" id="{3081CA87-A65D-4C11-A418-CEB78FB8CADB}"/>
                              </a:ext>
                            </a:extLst>
                          </p:cNvPr>
                          <p:cNvPicPr>
                            <a:picLocks noChangeAspect="1"/>
                          </p:cNvPicPr>
                          <p:nvPr/>
                        </p:nvPicPr>
                        <p:blipFill>
                          <a:blip r:embed="rId18"/>
                          <a:stretch>
                            <a:fillRect/>
                          </a:stretch>
                        </p:blipFill>
                        <p:spPr>
                          <a:xfrm>
                            <a:off x="9896692" y="1108146"/>
                            <a:ext cx="2160000" cy="1445674"/>
                          </a:xfrm>
                          <a:custGeom>
                            <a:avLst/>
                            <a:gdLst>
                              <a:gd name="connsiteX0" fmla="*/ 0 w 2160000"/>
                              <a:gd name="connsiteY0" fmla="*/ 0 h 1445674"/>
                              <a:gd name="connsiteX1" fmla="*/ 561600 w 2160000"/>
                              <a:gd name="connsiteY1" fmla="*/ 0 h 1445674"/>
                              <a:gd name="connsiteX2" fmla="*/ 1058400 w 2160000"/>
                              <a:gd name="connsiteY2" fmla="*/ 0 h 1445674"/>
                              <a:gd name="connsiteX3" fmla="*/ 1641600 w 2160000"/>
                              <a:gd name="connsiteY3" fmla="*/ 0 h 1445674"/>
                              <a:gd name="connsiteX4" fmla="*/ 2160000 w 2160000"/>
                              <a:gd name="connsiteY4" fmla="*/ 0 h 1445674"/>
                              <a:gd name="connsiteX5" fmla="*/ 2160000 w 2160000"/>
                              <a:gd name="connsiteY5" fmla="*/ 510805 h 1445674"/>
                              <a:gd name="connsiteX6" fmla="*/ 2160000 w 2160000"/>
                              <a:gd name="connsiteY6" fmla="*/ 1007153 h 1445674"/>
                              <a:gd name="connsiteX7" fmla="*/ 2160000 w 2160000"/>
                              <a:gd name="connsiteY7" fmla="*/ 1445674 h 1445674"/>
                              <a:gd name="connsiteX8" fmla="*/ 1620000 w 2160000"/>
                              <a:gd name="connsiteY8" fmla="*/ 1445674 h 1445674"/>
                              <a:gd name="connsiteX9" fmla="*/ 1123200 w 2160000"/>
                              <a:gd name="connsiteY9" fmla="*/ 1445674 h 1445674"/>
                              <a:gd name="connsiteX10" fmla="*/ 561600 w 2160000"/>
                              <a:gd name="connsiteY10" fmla="*/ 1445674 h 1445674"/>
                              <a:gd name="connsiteX11" fmla="*/ 0 w 2160000"/>
                              <a:gd name="connsiteY11" fmla="*/ 1445674 h 1445674"/>
                              <a:gd name="connsiteX12" fmla="*/ 0 w 2160000"/>
                              <a:gd name="connsiteY12" fmla="*/ 949326 h 1445674"/>
                              <a:gd name="connsiteX13" fmla="*/ 0 w 2160000"/>
                              <a:gd name="connsiteY13" fmla="*/ 467435 h 1445674"/>
                              <a:gd name="connsiteX14" fmla="*/ 0 w 2160000"/>
                              <a:gd name="connsiteY14" fmla="*/ 0 h 144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60000" h="1445674" fill="none" extrusionOk="0">
                                <a:moveTo>
                                  <a:pt x="0" y="0"/>
                                </a:moveTo>
                                <a:cubicBezTo>
                                  <a:pt x="227613" y="-53997"/>
                                  <a:pt x="356491" y="26709"/>
                                  <a:pt x="561600" y="0"/>
                                </a:cubicBezTo>
                                <a:cubicBezTo>
                                  <a:pt x="766709" y="-26709"/>
                                  <a:pt x="924025" y="11952"/>
                                  <a:pt x="1058400" y="0"/>
                                </a:cubicBezTo>
                                <a:cubicBezTo>
                                  <a:pt x="1192775" y="-11952"/>
                                  <a:pt x="1498205" y="43603"/>
                                  <a:pt x="1641600" y="0"/>
                                </a:cubicBezTo>
                                <a:cubicBezTo>
                                  <a:pt x="1784995" y="-43603"/>
                                  <a:pt x="1954354" y="60907"/>
                                  <a:pt x="2160000" y="0"/>
                                </a:cubicBezTo>
                                <a:cubicBezTo>
                                  <a:pt x="2160589" y="158127"/>
                                  <a:pt x="2127199" y="379839"/>
                                  <a:pt x="2160000" y="510805"/>
                                </a:cubicBezTo>
                                <a:cubicBezTo>
                                  <a:pt x="2192801" y="641771"/>
                                  <a:pt x="2154577" y="815039"/>
                                  <a:pt x="2160000" y="1007153"/>
                                </a:cubicBezTo>
                                <a:cubicBezTo>
                                  <a:pt x="2165423" y="1199267"/>
                                  <a:pt x="2130500" y="1259677"/>
                                  <a:pt x="2160000" y="1445674"/>
                                </a:cubicBezTo>
                                <a:cubicBezTo>
                                  <a:pt x="1986595" y="1484221"/>
                                  <a:pt x="1757374" y="1393707"/>
                                  <a:pt x="1620000" y="1445674"/>
                                </a:cubicBezTo>
                                <a:cubicBezTo>
                                  <a:pt x="1482626" y="1497641"/>
                                  <a:pt x="1371179" y="1429598"/>
                                  <a:pt x="1123200" y="1445674"/>
                                </a:cubicBezTo>
                                <a:cubicBezTo>
                                  <a:pt x="875221" y="1461750"/>
                                  <a:pt x="820407" y="1439746"/>
                                  <a:pt x="561600" y="1445674"/>
                                </a:cubicBezTo>
                                <a:cubicBezTo>
                                  <a:pt x="302793" y="1451602"/>
                                  <a:pt x="166663" y="1386548"/>
                                  <a:pt x="0" y="1445674"/>
                                </a:cubicBezTo>
                                <a:cubicBezTo>
                                  <a:pt x="-9028" y="1320797"/>
                                  <a:pt x="9076" y="1160066"/>
                                  <a:pt x="0" y="949326"/>
                                </a:cubicBezTo>
                                <a:cubicBezTo>
                                  <a:pt x="-9076" y="738586"/>
                                  <a:pt x="36788" y="674144"/>
                                  <a:pt x="0" y="467435"/>
                                </a:cubicBezTo>
                                <a:cubicBezTo>
                                  <a:pt x="-36788" y="260726"/>
                                  <a:pt x="21737" y="161447"/>
                                  <a:pt x="0" y="0"/>
                                </a:cubicBezTo>
                                <a:close/>
                              </a:path>
                              <a:path w="2160000" h="1445674" stroke="0" extrusionOk="0">
                                <a:moveTo>
                                  <a:pt x="0" y="0"/>
                                </a:moveTo>
                                <a:cubicBezTo>
                                  <a:pt x="277030" y="-23013"/>
                                  <a:pt x="443499" y="57023"/>
                                  <a:pt x="583200" y="0"/>
                                </a:cubicBezTo>
                                <a:cubicBezTo>
                                  <a:pt x="722901" y="-57023"/>
                                  <a:pt x="921411" y="2850"/>
                                  <a:pt x="1080000" y="0"/>
                                </a:cubicBezTo>
                                <a:cubicBezTo>
                                  <a:pt x="1238589" y="-2850"/>
                                  <a:pt x="1472397" y="47491"/>
                                  <a:pt x="1598400" y="0"/>
                                </a:cubicBezTo>
                                <a:cubicBezTo>
                                  <a:pt x="1724403" y="-47491"/>
                                  <a:pt x="1879993" y="51909"/>
                                  <a:pt x="2160000" y="0"/>
                                </a:cubicBezTo>
                                <a:cubicBezTo>
                                  <a:pt x="2179107" y="180401"/>
                                  <a:pt x="2154301" y="362472"/>
                                  <a:pt x="2160000" y="496348"/>
                                </a:cubicBezTo>
                                <a:cubicBezTo>
                                  <a:pt x="2165699" y="630224"/>
                                  <a:pt x="2120149" y="844559"/>
                                  <a:pt x="2160000" y="949326"/>
                                </a:cubicBezTo>
                                <a:cubicBezTo>
                                  <a:pt x="2199851" y="1054093"/>
                                  <a:pt x="2144567" y="1203397"/>
                                  <a:pt x="2160000" y="1445674"/>
                                </a:cubicBezTo>
                                <a:cubicBezTo>
                                  <a:pt x="1951800" y="1464064"/>
                                  <a:pt x="1862386" y="1435362"/>
                                  <a:pt x="1684800" y="1445674"/>
                                </a:cubicBezTo>
                                <a:cubicBezTo>
                                  <a:pt x="1507214" y="1455986"/>
                                  <a:pt x="1362326" y="1437320"/>
                                  <a:pt x="1209600" y="1445674"/>
                                </a:cubicBezTo>
                                <a:cubicBezTo>
                                  <a:pt x="1056874" y="1454028"/>
                                  <a:pt x="748402" y="1432548"/>
                                  <a:pt x="626400" y="1445674"/>
                                </a:cubicBezTo>
                                <a:cubicBezTo>
                                  <a:pt x="504398" y="1458800"/>
                                  <a:pt x="162180" y="1428158"/>
                                  <a:pt x="0" y="1445674"/>
                                </a:cubicBezTo>
                                <a:cubicBezTo>
                                  <a:pt x="-36067" y="1215684"/>
                                  <a:pt x="45100" y="1082328"/>
                                  <a:pt x="0" y="949326"/>
                                </a:cubicBezTo>
                                <a:cubicBezTo>
                                  <a:pt x="-45100" y="816324"/>
                                  <a:pt x="52633" y="644250"/>
                                  <a:pt x="0" y="452978"/>
                                </a:cubicBezTo>
                                <a:cubicBezTo>
                                  <a:pt x="-52633" y="261706"/>
                                  <a:pt x="39508" y="152195"/>
                                  <a:pt x="0" y="0"/>
                                </a:cubicBezTo>
                                <a:close/>
                              </a:path>
                            </a:pathLst>
                          </a:custGeom>
                          <a:ln>
                            <a:noFill/>
                            <a:extLst>
                              <a:ext uri="{C807C97D-BFC1-408E-A445-0C87EB9F89A2}">
                                <ask:lineSketchStyleProps xmlns:ask="http://schemas.microsoft.com/office/drawing/2018/sketchyshapes" sd="2979023963">
                                  <a:prstGeom prst="rect">
                                    <a:avLst/>
                                  </a:prstGeom>
                                  <ask:type>
                                    <ask:lineSketchScribble/>
                                  </ask:type>
                                </ask:lineSketchStyleProps>
                              </a:ext>
                            </a:extLst>
                          </a:ln>
                          <a:effectLst>
                            <a:glow rad="101600">
                              <a:schemeClr val="accent3">
                                <a:satMod val="175000"/>
                                <a:alpha val="40000"/>
                              </a:schemeClr>
                            </a:glow>
                            <a:outerShdw blurRad="63500" sx="102000" sy="102000" algn="ctr" rotWithShape="0">
                              <a:prstClr val="black">
                                <a:alpha val="40000"/>
                              </a:prstClr>
                            </a:outerShdw>
                          </a:effectLst>
                        </p:spPr>
                      </p:pic>
                    </p:grpSp>
                  </p:grpSp>
                  <p:sp>
                    <p:nvSpPr>
                      <p:cNvPr id="117" name="文本框 116">
                        <a:extLst>
                          <a:ext uri="{FF2B5EF4-FFF2-40B4-BE49-F238E27FC236}">
                            <a16:creationId xmlns:a16="http://schemas.microsoft.com/office/drawing/2014/main" id="{4030CFA2-9F84-47C4-8C61-76FC595BD037}"/>
                          </a:ext>
                        </a:extLst>
                      </p:cNvPr>
                      <p:cNvSpPr txBox="1"/>
                      <p:nvPr/>
                    </p:nvSpPr>
                    <p:spPr>
                      <a:xfrm>
                        <a:off x="2974101" y="1495412"/>
                        <a:ext cx="2947272" cy="307777"/>
                      </a:xfrm>
                      <a:prstGeom prst="rect">
                        <a:avLst/>
                      </a:prstGeom>
                      <a:noFill/>
                    </p:spPr>
                    <p:txBody>
                      <a:bodyPr wrap="square">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rPr>
                          <a:t>Proc. Phys. Math. Soc. Jap., 1935.</a:t>
                        </a:r>
                        <a:endParaRPr kumimoji="0" lang="zh-CN" altLang="en-US"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19" name="文本框 118">
                      <a:extLst>
                        <a:ext uri="{FF2B5EF4-FFF2-40B4-BE49-F238E27FC236}">
                          <a16:creationId xmlns:a16="http://schemas.microsoft.com/office/drawing/2014/main" id="{A5AD40AE-ED65-4291-BB1A-BF7C5087E6D3}"/>
                        </a:ext>
                      </a:extLst>
                    </p:cNvPr>
                    <p:cNvSpPr txBox="1"/>
                    <p:nvPr/>
                  </p:nvSpPr>
                  <p:spPr>
                    <a:xfrm>
                      <a:off x="8070097" y="6305620"/>
                      <a:ext cx="2816287" cy="307777"/>
                    </a:xfrm>
                    <a:prstGeom prst="rect">
                      <a:avLst/>
                    </a:prstGeom>
                    <a:noFill/>
                  </p:spPr>
                  <p:txBody>
                    <a:bodyPr wrap="square">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rPr>
                        <a:t>PLB,1990; NPB,1991; PLB,1992. </a:t>
                      </a:r>
                      <a:endParaRPr kumimoji="0" lang="zh-CN" altLang="en-US"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endParaRPr>
                    </a:p>
                  </p:txBody>
                </p:sp>
              </p:grpSp>
              <p:grpSp>
                <p:nvGrpSpPr>
                  <p:cNvPr id="5" name="组合 4">
                    <a:extLst>
                      <a:ext uri="{FF2B5EF4-FFF2-40B4-BE49-F238E27FC236}">
                        <a16:creationId xmlns:a16="http://schemas.microsoft.com/office/drawing/2014/main" id="{DE4C04F6-C544-488A-86D5-C20F8AD906DB}"/>
                      </a:ext>
                    </a:extLst>
                  </p:cNvPr>
                  <p:cNvGrpSpPr/>
                  <p:nvPr/>
                </p:nvGrpSpPr>
                <p:grpSpPr>
                  <a:xfrm>
                    <a:off x="4798747" y="1039038"/>
                    <a:ext cx="7220468" cy="5599931"/>
                    <a:chOff x="4798747" y="1039038"/>
                    <a:chExt cx="7220468" cy="5599931"/>
                  </a:xfrm>
                </p:grpSpPr>
                <p:sp>
                  <p:nvSpPr>
                    <p:cNvPr id="121" name="文本框 120">
                      <a:extLst>
                        <a:ext uri="{FF2B5EF4-FFF2-40B4-BE49-F238E27FC236}">
                          <a16:creationId xmlns:a16="http://schemas.microsoft.com/office/drawing/2014/main" id="{3C7B6CAD-3269-4501-9054-91AF8747A1FD}"/>
                        </a:ext>
                      </a:extLst>
                    </p:cNvPr>
                    <p:cNvSpPr txBox="1"/>
                    <p:nvPr/>
                  </p:nvSpPr>
                  <p:spPr>
                    <a:xfrm>
                      <a:off x="4798747" y="6331192"/>
                      <a:ext cx="2606599" cy="307777"/>
                    </a:xfrm>
                    <a:prstGeom prst="rect">
                      <a:avLst/>
                    </a:prstGeom>
                    <a:noFill/>
                  </p:spPr>
                  <p:txBody>
                    <a:bodyPr wrap="square">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rPr>
                        <a:t>AP, N.Y. 1968; NPA,1976; …</a:t>
                      </a:r>
                      <a:endParaRPr kumimoji="0" lang="zh-CN" altLang="en-US"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 name="文本框 121">
                      <a:extLst>
                        <a:ext uri="{FF2B5EF4-FFF2-40B4-BE49-F238E27FC236}">
                          <a16:creationId xmlns:a16="http://schemas.microsoft.com/office/drawing/2014/main" id="{184593D4-2C0F-4014-BC30-EB4BD4CDB085}"/>
                        </a:ext>
                      </a:extLst>
                    </p:cNvPr>
                    <p:cNvSpPr txBox="1"/>
                    <p:nvPr/>
                  </p:nvSpPr>
                  <p:spPr>
                    <a:xfrm>
                      <a:off x="10040492" y="1039038"/>
                      <a:ext cx="1978723" cy="307777"/>
                    </a:xfrm>
                    <a:prstGeom prst="rect">
                      <a:avLst/>
                    </a:prstGeom>
                    <a:noFill/>
                  </p:spPr>
                  <p:txBody>
                    <a:bodyPr wrap="square">
                      <a:spAutoFit/>
                    </a:bodyPr>
                    <a:lstStyle/>
                    <a:p>
                      <a:pPr defTabSz="1219088">
                        <a:defRPr/>
                      </a:pPr>
                      <a:r>
                        <a:rPr lang="en-US" altLang="zh-CN" sz="1400" b="1" i="1" dirty="0">
                          <a:solidFill>
                            <a:srgbClr val="7030A0"/>
                          </a:solidFill>
                          <a:latin typeface="Times New Roman" panose="02020603050405020304" pitchFamily="18" charset="0"/>
                          <a:ea typeface="宋体" panose="02010600030101010101" pitchFamily="2" charset="-122"/>
                        </a:rPr>
                        <a:t>PRL128(2022)142002 </a:t>
                      </a:r>
                      <a:r>
                        <a:rPr lang="zh-CN" altLang="en-US" sz="1400" i="1" dirty="0">
                          <a:solidFill>
                            <a:srgbClr val="FF0000"/>
                          </a:solidFill>
                          <a:latin typeface="Times New Roman" panose="02020603050405020304" pitchFamily="18" charset="0"/>
                          <a:ea typeface="宋体" panose="02010600030101010101" pitchFamily="2" charset="-122"/>
                        </a:rPr>
                        <a:t> </a:t>
                      </a:r>
                      <a:endParaRPr lang="en-US" altLang="zh-CN" sz="1400" i="1" dirty="0">
                        <a:solidFill>
                          <a:schemeClr val="accent6"/>
                        </a:solidFill>
                        <a:latin typeface="Times New Roman" panose="02020603050405020304" pitchFamily="18" charset="0"/>
                        <a:ea typeface="宋体" panose="02010600030101010101" pitchFamily="2" charset="-122"/>
                      </a:endParaRPr>
                    </a:p>
                  </p:txBody>
                </p:sp>
              </p:grpSp>
            </p:grpSp>
            <p:sp>
              <p:nvSpPr>
                <p:cNvPr id="125" name="文本框 124">
                  <a:extLst>
                    <a:ext uri="{FF2B5EF4-FFF2-40B4-BE49-F238E27FC236}">
                      <a16:creationId xmlns:a16="http://schemas.microsoft.com/office/drawing/2014/main" id="{BB822829-7D60-4434-9426-F3CA7A0A4932}"/>
                    </a:ext>
                  </a:extLst>
                </p:cNvPr>
                <p:cNvSpPr txBox="1"/>
                <p:nvPr/>
              </p:nvSpPr>
              <p:spPr>
                <a:xfrm>
                  <a:off x="6880675" y="1075951"/>
                  <a:ext cx="1729481" cy="307777"/>
                </a:xfrm>
                <a:prstGeom prst="rect">
                  <a:avLst/>
                </a:prstGeom>
                <a:noFill/>
              </p:spPr>
              <p:txBody>
                <a:bodyPr wrap="square">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rPr>
                    <a:t>Phys. Rev. D, 1974.</a:t>
                  </a:r>
                  <a:endParaRPr kumimoji="0" lang="zh-CN" altLang="en-US"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38" name="文本框 137">
                <a:extLst>
                  <a:ext uri="{FF2B5EF4-FFF2-40B4-BE49-F238E27FC236}">
                    <a16:creationId xmlns:a16="http://schemas.microsoft.com/office/drawing/2014/main" id="{452126E7-18F6-4D15-B097-4FBA8312E589}"/>
                  </a:ext>
                </a:extLst>
              </p:cNvPr>
              <p:cNvSpPr txBox="1"/>
              <p:nvPr/>
            </p:nvSpPr>
            <p:spPr>
              <a:xfrm>
                <a:off x="1988879" y="6330386"/>
                <a:ext cx="1470327" cy="307777"/>
              </a:xfrm>
              <a:prstGeom prst="rect">
                <a:avLst/>
              </a:prstGeom>
              <a:noFill/>
            </p:spPr>
            <p:txBody>
              <a:bodyPr wrap="square">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rPr>
                  <a:t>Nature, 1932.</a:t>
                </a:r>
                <a:endParaRPr kumimoji="0" lang="zh-CN" altLang="en-US"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41" name="文本框 140">
              <a:extLst>
                <a:ext uri="{FF2B5EF4-FFF2-40B4-BE49-F238E27FC236}">
                  <a16:creationId xmlns:a16="http://schemas.microsoft.com/office/drawing/2014/main" id="{E2BF70C0-2134-411C-8CFE-B1475AEB9707}"/>
                </a:ext>
              </a:extLst>
            </p:cNvPr>
            <p:cNvSpPr txBox="1"/>
            <p:nvPr/>
          </p:nvSpPr>
          <p:spPr>
            <a:xfrm>
              <a:off x="407955" y="1076275"/>
              <a:ext cx="1731789" cy="307777"/>
            </a:xfrm>
            <a:prstGeom prst="rect">
              <a:avLst/>
            </a:prstGeom>
            <a:noFill/>
          </p:spPr>
          <p:txBody>
            <a:bodyPr wrap="square">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rPr>
                <a:t>Philos. Mag. 1919.</a:t>
              </a:r>
              <a:endParaRPr kumimoji="0" lang="zh-CN" altLang="en-US" sz="1400" b="0" i="1"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2" name="文本框 1">
            <a:extLst>
              <a:ext uri="{FF2B5EF4-FFF2-40B4-BE49-F238E27FC236}">
                <a16:creationId xmlns:a16="http://schemas.microsoft.com/office/drawing/2014/main" id="{A5105D04-76B9-B207-186A-9F67427167A0}"/>
              </a:ext>
            </a:extLst>
          </p:cNvPr>
          <p:cNvSpPr txBox="1"/>
          <p:nvPr/>
        </p:nvSpPr>
        <p:spPr>
          <a:xfrm>
            <a:off x="11029853" y="1939253"/>
            <a:ext cx="1107996" cy="369332"/>
          </a:xfrm>
          <a:prstGeom prst="rect">
            <a:avLst/>
          </a:prstGeom>
          <a:noFill/>
        </p:spPr>
        <p:txBody>
          <a:bodyPr wrap="none" rtlCol="0">
            <a:spAutoFit/>
          </a:bodyPr>
          <a:lstStyle/>
          <a:p>
            <a:r>
              <a:rPr kumimoji="1" lang="zh-CN" altLang="en-US" b="1" dirty="0">
                <a:solidFill>
                  <a:srgbClr val="C00000"/>
                </a:solidFill>
                <a:latin typeface="Microsoft YaHei" panose="020B0503020204020204" pitchFamily="34" charset="-122"/>
                <a:ea typeface="Microsoft YaHei" panose="020B0503020204020204" pitchFamily="34" charset="-122"/>
              </a:rPr>
              <a:t>北京小组</a:t>
            </a:r>
          </a:p>
        </p:txBody>
      </p:sp>
      <p:sp>
        <p:nvSpPr>
          <p:cNvPr id="10" name="文本框 9">
            <a:extLst>
              <a:ext uri="{FF2B5EF4-FFF2-40B4-BE49-F238E27FC236}">
                <a16:creationId xmlns:a16="http://schemas.microsoft.com/office/drawing/2014/main" id="{76210173-8E58-60CD-683E-608BBB608D87}"/>
              </a:ext>
            </a:extLst>
          </p:cNvPr>
          <p:cNvSpPr txBox="1"/>
          <p:nvPr/>
        </p:nvSpPr>
        <p:spPr>
          <a:xfrm>
            <a:off x="54706" y="277427"/>
            <a:ext cx="11916360" cy="588623"/>
          </a:xfrm>
          <a:prstGeom prst="rect">
            <a:avLst/>
          </a:prstGeom>
          <a:noFill/>
        </p:spPr>
        <p:txBody>
          <a:bodyPr wrap="square">
            <a:spAutoFit/>
          </a:bodyPr>
          <a:lstStyle/>
          <a:p>
            <a:r>
              <a:rPr lang="en-US" altLang="zh-CN" sz="3225" b="1" dirty="0">
                <a:latin typeface="Microsoft YaHei" charset="-122"/>
                <a:ea typeface="Microsoft YaHei" charset="-122"/>
              </a:rPr>
              <a:t>A</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brief</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account</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of</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the</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long</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history: three milestones</a:t>
            </a:r>
            <a:endParaRPr lang="zh-CN" altLang="en-US" sz="3225" b="1" dirty="0">
              <a:latin typeface="Microsoft YaHei" charset="-122"/>
              <a:ea typeface="Microsoft YaHei" charset="-122"/>
            </a:endParaRPr>
          </a:p>
        </p:txBody>
      </p:sp>
      <p:sp>
        <p:nvSpPr>
          <p:cNvPr id="12" name="文本框 11">
            <a:extLst>
              <a:ext uri="{FF2B5EF4-FFF2-40B4-BE49-F238E27FC236}">
                <a16:creationId xmlns:a16="http://schemas.microsoft.com/office/drawing/2014/main" id="{DBF96489-C059-92DB-E7D4-772F4C80CAE5}"/>
              </a:ext>
            </a:extLst>
          </p:cNvPr>
          <p:cNvSpPr txBox="1"/>
          <p:nvPr/>
        </p:nvSpPr>
        <p:spPr>
          <a:xfrm>
            <a:off x="9999106" y="800764"/>
            <a:ext cx="1803699" cy="369332"/>
          </a:xfrm>
          <a:prstGeom prst="rect">
            <a:avLst/>
          </a:prstGeom>
          <a:noFill/>
        </p:spPr>
        <p:txBody>
          <a:bodyPr wrap="none" rtlCol="0">
            <a:spAutoFit/>
          </a:bodyPr>
          <a:lstStyle/>
          <a:p>
            <a:r>
              <a:rPr kumimoji="1" lang="zh-CN" altLang="en-US" dirty="0"/>
              <a:t>中子发现</a:t>
            </a:r>
            <a:r>
              <a:rPr kumimoji="1" lang="en-US" altLang="zh-CN" dirty="0"/>
              <a:t>90</a:t>
            </a:r>
            <a:r>
              <a:rPr kumimoji="1" lang="zh-CN" altLang="en-US" dirty="0"/>
              <a:t>周年</a:t>
            </a:r>
          </a:p>
        </p:txBody>
      </p:sp>
    </p:spTree>
    <p:extLst>
      <p:ext uri="{BB962C8B-B14F-4D97-AF65-F5344CB8AC3E}">
        <p14:creationId xmlns:p14="http://schemas.microsoft.com/office/powerpoint/2010/main" val="8858774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384175"/>
            <a:ext cx="9144000" cy="549275"/>
          </a:xfrm>
        </p:spPr>
        <p:txBody>
          <a:bodyPr>
            <a:noAutofit/>
          </a:bodyPr>
          <a:lstStyle/>
          <a:p>
            <a:r>
              <a:rPr lang="en-US" altLang="zh-CN" sz="3225" b="1" dirty="0">
                <a:latin typeface="Microsoft YaHei" charset="-122"/>
                <a:ea typeface="Microsoft YaHei" charset="-122"/>
                <a:cs typeface="Microsoft YaHei" charset="-122"/>
              </a:rPr>
              <a:t>Why</a:t>
            </a:r>
            <a:r>
              <a:rPr lang="zh-CN" altLang="en-US" sz="3225" b="1" dirty="0">
                <a:latin typeface="Microsoft YaHei" charset="-122"/>
                <a:ea typeface="Microsoft YaHei" charset="-122"/>
                <a:cs typeface="Microsoft YaHei" charset="-122"/>
              </a:rPr>
              <a:t> </a:t>
            </a:r>
            <a:r>
              <a:rPr lang="en-US" altLang="zh-CN" sz="3225" b="1" dirty="0">
                <a:latin typeface="Microsoft YaHei" charset="-122"/>
                <a:ea typeface="Microsoft YaHei" charset="-122"/>
                <a:cs typeface="Microsoft YaHei" charset="-122"/>
              </a:rPr>
              <a:t>chiral</a:t>
            </a:r>
            <a:r>
              <a:rPr lang="zh-CN" altLang="en-US" sz="3225" b="1" dirty="0">
                <a:latin typeface="Microsoft YaHei" charset="-122"/>
                <a:ea typeface="Microsoft YaHei" charset="-122"/>
                <a:cs typeface="Microsoft YaHei" charset="-122"/>
              </a:rPr>
              <a:t> （</a:t>
            </a:r>
            <a:r>
              <a:rPr lang="en-US" altLang="zh-CN" sz="3225" b="1" dirty="0">
                <a:latin typeface="Microsoft YaHei" charset="-122"/>
                <a:ea typeface="Microsoft YaHei" charset="-122"/>
                <a:cs typeface="Microsoft YaHei" charset="-122"/>
              </a:rPr>
              <a:t>effective</a:t>
            </a:r>
            <a:r>
              <a:rPr lang="zh-CN" altLang="en-US" sz="3225" b="1" dirty="0">
                <a:latin typeface="Microsoft YaHei" charset="-122"/>
                <a:ea typeface="Microsoft YaHei" charset="-122"/>
                <a:cs typeface="Microsoft YaHei" charset="-122"/>
              </a:rPr>
              <a:t> </a:t>
            </a:r>
            <a:r>
              <a:rPr lang="en-US" altLang="zh-CN" sz="3225" b="1" dirty="0">
                <a:latin typeface="Microsoft YaHei" charset="-122"/>
                <a:ea typeface="Microsoft YaHei" charset="-122"/>
                <a:cs typeface="Microsoft YaHei" charset="-122"/>
              </a:rPr>
              <a:t>field</a:t>
            </a:r>
            <a:r>
              <a:rPr lang="zh-CN" altLang="en-US" sz="3225" b="1" dirty="0">
                <a:latin typeface="Microsoft YaHei" charset="-122"/>
                <a:ea typeface="Microsoft YaHei" charset="-122"/>
                <a:cs typeface="Microsoft YaHei" charset="-122"/>
              </a:rPr>
              <a:t> </a:t>
            </a:r>
            <a:r>
              <a:rPr lang="en-US" altLang="zh-CN" sz="3225" b="1" dirty="0">
                <a:latin typeface="Microsoft YaHei" charset="-122"/>
                <a:ea typeface="Microsoft YaHei" charset="-122"/>
                <a:cs typeface="Microsoft YaHei" charset="-122"/>
              </a:rPr>
              <a:t>theory)</a:t>
            </a:r>
            <a:endParaRPr lang="zh-CN" altLang="en-US" sz="3225" b="1" dirty="0">
              <a:latin typeface="Microsoft YaHei" charset="-122"/>
              <a:ea typeface="Microsoft YaHei" charset="-122"/>
              <a:cs typeface="Microsoft YaHei" charset="-122"/>
            </a:endParaRPr>
          </a:p>
        </p:txBody>
      </p:sp>
      <p:sp>
        <p:nvSpPr>
          <p:cNvPr id="5" name="矩形 4"/>
          <p:cNvSpPr/>
          <p:nvPr/>
        </p:nvSpPr>
        <p:spPr>
          <a:xfrm>
            <a:off x="304729" y="1774501"/>
            <a:ext cx="7862839" cy="2388603"/>
          </a:xfrm>
          <a:prstGeom prst="rect">
            <a:avLst/>
          </a:prstGeom>
        </p:spPr>
        <p:txBody>
          <a:bodyPr wrap="square">
            <a:spAutoFit/>
          </a:bodyPr>
          <a:lstStyle/>
          <a:p>
            <a:pPr marL="230400" indent="-360000">
              <a:lnSpc>
                <a:spcPct val="120000"/>
              </a:lnSpc>
              <a:buFont typeface="Wingdings" panose="05000000000000000000" pitchFamily="2" charset="2"/>
              <a:buChar char="ü"/>
            </a:pPr>
            <a:r>
              <a:rPr lang="en-US" altLang="zh-CN" b="1" dirty="0">
                <a:latin typeface="Arial" panose="020B0604020202020204" pitchFamily="34" charset="0"/>
                <a:ea typeface="Microsoft YaHei" charset="-122"/>
                <a:cs typeface="Arial" panose="020B0604020202020204" pitchFamily="34" charset="0"/>
              </a:rPr>
              <a:t>Because</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of</a:t>
            </a:r>
            <a:r>
              <a:rPr lang="zh-CN" altLang="en-US" b="1" dirty="0">
                <a:latin typeface="Arial" panose="020B0604020202020204" pitchFamily="34" charset="0"/>
                <a:ea typeface="Microsoft YaHei" charset="-122"/>
                <a:cs typeface="Arial" panose="020B0604020202020204" pitchFamily="34" charset="0"/>
              </a:rPr>
              <a:t> </a:t>
            </a:r>
            <a:r>
              <a:rPr lang="en-US" altLang="zh-CN" b="1" dirty="0">
                <a:solidFill>
                  <a:srgbClr val="C00000"/>
                </a:solidFill>
                <a:latin typeface="Arial" panose="020B0604020202020204" pitchFamily="34" charset="0"/>
                <a:ea typeface="Microsoft YaHei" charset="-122"/>
                <a:cs typeface="Arial" panose="020B0604020202020204" pitchFamily="34" charset="0"/>
              </a:rPr>
              <a:t>quark</a:t>
            </a:r>
            <a:r>
              <a:rPr lang="zh-CN" altLang="en-US" b="1" dirty="0">
                <a:solidFill>
                  <a:srgbClr val="C00000"/>
                </a:solidFill>
                <a:latin typeface="Arial" panose="020B0604020202020204" pitchFamily="34" charset="0"/>
                <a:ea typeface="Microsoft YaHei" charset="-122"/>
                <a:cs typeface="Arial" panose="020B0604020202020204" pitchFamily="34" charset="0"/>
              </a:rPr>
              <a:t> </a:t>
            </a:r>
            <a:r>
              <a:rPr lang="en-US" altLang="zh-CN" b="1" dirty="0">
                <a:solidFill>
                  <a:srgbClr val="C00000"/>
                </a:solidFill>
                <a:latin typeface="Arial" panose="020B0604020202020204" pitchFamily="34" charset="0"/>
                <a:ea typeface="Microsoft YaHei" charset="-122"/>
                <a:cs typeface="Arial" panose="020B0604020202020204" pitchFamily="34" charset="0"/>
              </a:rPr>
              <a:t>confinement</a:t>
            </a:r>
            <a:r>
              <a:rPr lang="zh-CN" altLang="en-US" b="1" dirty="0">
                <a:solidFill>
                  <a:srgbClr val="C00000"/>
                </a:solidFill>
                <a:latin typeface="Arial" panose="020B0604020202020204" pitchFamily="34" charset="0"/>
                <a:ea typeface="Microsoft YaHei" charset="-122"/>
                <a:cs typeface="Arial" panose="020B0604020202020204" pitchFamily="34" charset="0"/>
              </a:rPr>
              <a:t> </a:t>
            </a:r>
            <a:r>
              <a:rPr lang="en-US" altLang="zh-CN" b="1" dirty="0">
                <a:solidFill>
                  <a:srgbClr val="C00000"/>
                </a:solidFill>
                <a:latin typeface="Arial" panose="020B0604020202020204" pitchFamily="34" charset="0"/>
                <a:ea typeface="Microsoft YaHei" charset="-122"/>
                <a:cs typeface="Arial" panose="020B0604020202020204" pitchFamily="34" charset="0"/>
              </a:rPr>
              <a:t>and</a:t>
            </a:r>
            <a:r>
              <a:rPr lang="zh-CN" altLang="en-US" b="1" dirty="0">
                <a:solidFill>
                  <a:srgbClr val="C00000"/>
                </a:solidFill>
                <a:latin typeface="Arial" panose="020B0604020202020204" pitchFamily="34" charset="0"/>
                <a:ea typeface="Microsoft YaHei" charset="-122"/>
                <a:cs typeface="Arial" panose="020B0604020202020204" pitchFamily="34" charset="0"/>
              </a:rPr>
              <a:t> </a:t>
            </a:r>
            <a:r>
              <a:rPr lang="en-US" altLang="zh-CN" b="1" dirty="0">
                <a:solidFill>
                  <a:srgbClr val="C00000"/>
                </a:solidFill>
                <a:latin typeface="Arial" panose="020B0604020202020204" pitchFamily="34" charset="0"/>
                <a:ea typeface="Microsoft YaHei" charset="-122"/>
                <a:cs typeface="Arial" panose="020B0604020202020204" pitchFamily="34" charset="0"/>
              </a:rPr>
              <a:t>asymptotic</a:t>
            </a:r>
            <a:r>
              <a:rPr lang="zh-CN" altLang="en-US" b="1" dirty="0">
                <a:solidFill>
                  <a:srgbClr val="C00000"/>
                </a:solidFill>
                <a:latin typeface="Arial" panose="020B0604020202020204" pitchFamily="34" charset="0"/>
                <a:ea typeface="Microsoft YaHei" charset="-122"/>
                <a:cs typeface="Arial" panose="020B0604020202020204" pitchFamily="34" charset="0"/>
              </a:rPr>
              <a:t> </a:t>
            </a:r>
            <a:r>
              <a:rPr lang="en-US" altLang="zh-CN" b="1" dirty="0">
                <a:solidFill>
                  <a:srgbClr val="C00000"/>
                </a:solidFill>
                <a:latin typeface="Arial" panose="020B0604020202020204" pitchFamily="34" charset="0"/>
                <a:ea typeface="Microsoft YaHei" charset="-122"/>
                <a:cs typeface="Arial" panose="020B0604020202020204" pitchFamily="34" charset="0"/>
              </a:rPr>
              <a:t>freedom</a:t>
            </a:r>
            <a:r>
              <a:rPr lang="en-US" altLang="zh-CN" b="1" dirty="0">
                <a:latin typeface="Arial" panose="020B0604020202020204" pitchFamily="34" charset="0"/>
                <a:ea typeface="Microsoft YaHei" charset="-122"/>
                <a:cs typeface="Arial" panose="020B0604020202020204" pitchFamily="34" charset="0"/>
              </a:rPr>
              <a:t>,</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low</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energy</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QCD</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can</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not</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be</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solved</a:t>
            </a:r>
            <a:r>
              <a:rPr lang="zh-CN" altLang="en-US" b="1" dirty="0">
                <a:latin typeface="Arial" panose="020B0604020202020204" pitchFamily="34" charset="0"/>
                <a:ea typeface="Microsoft YaHei" charset="-122"/>
                <a:cs typeface="Arial" panose="020B0604020202020204" pitchFamily="34" charset="0"/>
              </a:rPr>
              <a:t> </a:t>
            </a:r>
            <a:r>
              <a:rPr lang="en-US" altLang="zh-CN" b="1" dirty="0" err="1">
                <a:latin typeface="Arial" panose="020B0604020202020204" pitchFamily="34" charset="0"/>
                <a:ea typeface="Microsoft YaHei" charset="-122"/>
                <a:cs typeface="Arial" panose="020B0604020202020204" pitchFamily="34" charset="0"/>
              </a:rPr>
              <a:t>perturbatively</a:t>
            </a:r>
            <a:r>
              <a:rPr lang="zh-CN" altLang="en-US" b="1" dirty="0">
                <a:latin typeface="Arial" panose="020B0604020202020204" pitchFamily="34" charset="0"/>
                <a:ea typeface="Microsoft YaHei" charset="-122"/>
                <a:cs typeface="Arial" panose="020B0604020202020204" pitchFamily="34" charset="0"/>
              </a:rPr>
              <a:t> </a:t>
            </a:r>
            <a:endParaRPr lang="en-US" altLang="zh-CN" b="1" dirty="0">
              <a:latin typeface="Arial" panose="020B0604020202020204" pitchFamily="34" charset="0"/>
              <a:ea typeface="Microsoft YaHei" charset="-122"/>
              <a:cs typeface="Arial" panose="020B0604020202020204" pitchFamily="34" charset="0"/>
            </a:endParaRPr>
          </a:p>
          <a:p>
            <a:pPr marL="230400" indent="-360000">
              <a:lnSpc>
                <a:spcPct val="120000"/>
              </a:lnSpc>
              <a:buFont typeface="Wingdings" panose="05000000000000000000" pitchFamily="2" charset="2"/>
              <a:buChar char="ü"/>
            </a:pPr>
            <a:r>
              <a:rPr lang="en-US" altLang="zh-CN" b="1" dirty="0">
                <a:latin typeface="Arial" panose="020B0604020202020204" pitchFamily="34" charset="0"/>
                <a:ea typeface="Microsoft YaHei" charset="-122"/>
                <a:cs typeface="Arial" panose="020B0604020202020204" pitchFamily="34" charset="0"/>
              </a:rPr>
              <a:t>Maps quark (u, d, s) </a:t>
            </a:r>
            <a:r>
              <a:rPr lang="en-US" altLang="zh-CN" b="1" dirty="0" err="1">
                <a:latin typeface="Arial" panose="020B0604020202020204" pitchFamily="34" charset="0"/>
                <a:ea typeface="Microsoft YaHei" charset="-122"/>
                <a:cs typeface="Arial" panose="020B0604020202020204" pitchFamily="34" charset="0"/>
              </a:rPr>
              <a:t>dof’s</a:t>
            </a:r>
            <a:r>
              <a:rPr lang="en-US" altLang="zh-CN" b="1" dirty="0">
                <a:latin typeface="Arial" panose="020B0604020202020204" pitchFamily="34" charset="0"/>
                <a:ea typeface="Microsoft YaHei" charset="-122"/>
                <a:cs typeface="Arial" panose="020B0604020202020204" pitchFamily="34" charset="0"/>
              </a:rPr>
              <a:t> to those of the asymptotic states, hadrons</a:t>
            </a:r>
          </a:p>
          <a:p>
            <a:pPr marL="230400" indent="-360000">
              <a:lnSpc>
                <a:spcPct val="120000"/>
              </a:lnSpc>
              <a:buFont typeface="Wingdings" panose="05000000000000000000" pitchFamily="2" charset="2"/>
              <a:buChar char="ü"/>
            </a:pPr>
            <a:r>
              <a:rPr lang="en-US" altLang="zh-CN" b="1" dirty="0">
                <a:latin typeface="Arial" panose="020B0604020202020204" pitchFamily="34" charset="0"/>
                <a:ea typeface="Microsoft YaHei" charset="-122"/>
                <a:cs typeface="Arial" panose="020B0604020202020204" pitchFamily="34" charset="0"/>
              </a:rPr>
              <a:t>Allows</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a</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perturbative formulation of </a:t>
            </a:r>
            <a:r>
              <a:rPr lang="en-US" altLang="zh-CN" b="1" dirty="0">
                <a:solidFill>
                  <a:srgbClr val="C00000"/>
                </a:solidFill>
                <a:latin typeface="Arial" panose="020B0604020202020204" pitchFamily="34" charset="0"/>
                <a:ea typeface="Microsoft YaHei" charset="-122"/>
                <a:cs typeface="Arial" panose="020B0604020202020204" pitchFamily="34" charset="0"/>
              </a:rPr>
              <a:t>low energy QCD </a:t>
            </a:r>
            <a:r>
              <a:rPr lang="en-US" altLang="zh-CN" b="1" dirty="0">
                <a:latin typeface="Arial" panose="020B0604020202020204" pitchFamily="34" charset="0"/>
                <a:ea typeface="Microsoft YaHei" charset="-122"/>
                <a:cs typeface="Arial" panose="020B0604020202020204" pitchFamily="34" charset="0"/>
              </a:rPr>
              <a:t>in powers of external momenta and  light quark masses, by utilizing chiral symmetry and its breaking pattern</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a:t>
            </a:r>
            <a:r>
              <a:rPr lang="en-US" altLang="zh-CN" b="1" dirty="0">
                <a:solidFill>
                  <a:srgbClr val="C00000"/>
                </a:solidFill>
                <a:latin typeface="Arial" panose="020B0604020202020204" pitchFamily="34" charset="0"/>
                <a:ea typeface="Microsoft YaHei" charset="-122"/>
                <a:cs typeface="Arial" panose="020B0604020202020204" pitchFamily="34" charset="0"/>
              </a:rPr>
              <a:t>the</a:t>
            </a:r>
            <a:r>
              <a:rPr lang="zh-CN" altLang="en-US" b="1" dirty="0">
                <a:solidFill>
                  <a:srgbClr val="C00000"/>
                </a:solidFill>
                <a:latin typeface="Arial" panose="020B0604020202020204" pitchFamily="34" charset="0"/>
                <a:ea typeface="Microsoft YaHei" charset="-122"/>
                <a:cs typeface="Arial" panose="020B0604020202020204" pitchFamily="34" charset="0"/>
              </a:rPr>
              <a:t> </a:t>
            </a:r>
            <a:r>
              <a:rPr lang="en-US" altLang="zh-CN" b="1" dirty="0">
                <a:solidFill>
                  <a:srgbClr val="C00000"/>
                </a:solidFill>
                <a:latin typeface="Arial" panose="020B0604020202020204" pitchFamily="34" charset="0"/>
                <a:ea typeface="Microsoft YaHei" charset="-122"/>
                <a:cs typeface="Arial" panose="020B0604020202020204" pitchFamily="34" charset="0"/>
              </a:rPr>
              <a:t>third</a:t>
            </a:r>
            <a:r>
              <a:rPr lang="zh-CN" altLang="en-US" b="1" dirty="0">
                <a:solidFill>
                  <a:srgbClr val="C00000"/>
                </a:solidFill>
                <a:latin typeface="Arial" panose="020B0604020202020204" pitchFamily="34" charset="0"/>
                <a:ea typeface="Microsoft YaHei" charset="-122"/>
                <a:cs typeface="Arial" panose="020B0604020202020204" pitchFamily="34" charset="0"/>
              </a:rPr>
              <a:t> </a:t>
            </a:r>
            <a:r>
              <a:rPr lang="en-US" altLang="zh-CN" b="1" dirty="0">
                <a:solidFill>
                  <a:srgbClr val="C00000"/>
                </a:solidFill>
                <a:latin typeface="Arial" panose="020B0604020202020204" pitchFamily="34" charset="0"/>
                <a:ea typeface="Microsoft YaHei" charset="-122"/>
                <a:cs typeface="Arial" panose="020B0604020202020204" pitchFamily="34" charset="0"/>
              </a:rPr>
              <a:t>feature</a:t>
            </a:r>
            <a:r>
              <a:rPr lang="zh-CN" altLang="en-US" b="1" dirty="0">
                <a:solidFill>
                  <a:srgbClr val="C00000"/>
                </a:solidFill>
                <a:latin typeface="Arial" panose="020B0604020202020204" pitchFamily="34" charset="0"/>
                <a:ea typeface="Microsoft YaHei" charset="-122"/>
                <a:cs typeface="Arial" panose="020B0604020202020204" pitchFamily="34" charset="0"/>
              </a:rPr>
              <a:t> </a:t>
            </a:r>
            <a:r>
              <a:rPr lang="en-US" altLang="zh-CN" b="1" dirty="0">
                <a:solidFill>
                  <a:srgbClr val="C00000"/>
                </a:solidFill>
                <a:latin typeface="Arial" panose="020B0604020202020204" pitchFamily="34" charset="0"/>
                <a:ea typeface="Microsoft YaHei" charset="-122"/>
                <a:cs typeface="Arial" panose="020B0604020202020204" pitchFamily="34" charset="0"/>
              </a:rPr>
              <a:t>of</a:t>
            </a:r>
            <a:r>
              <a:rPr lang="zh-CN" altLang="en-US" b="1" dirty="0">
                <a:solidFill>
                  <a:srgbClr val="C00000"/>
                </a:solidFill>
                <a:latin typeface="Arial" panose="020B0604020202020204" pitchFamily="34" charset="0"/>
                <a:ea typeface="Microsoft YaHei" charset="-122"/>
                <a:cs typeface="Arial" panose="020B0604020202020204" pitchFamily="34" charset="0"/>
              </a:rPr>
              <a:t> </a:t>
            </a:r>
            <a:r>
              <a:rPr lang="en-US" altLang="zh-CN" b="1" dirty="0">
                <a:solidFill>
                  <a:srgbClr val="C00000"/>
                </a:solidFill>
                <a:latin typeface="Arial" panose="020B0604020202020204" pitchFamily="34" charset="0"/>
                <a:ea typeface="Microsoft YaHei" charset="-122"/>
                <a:cs typeface="Arial" panose="020B0604020202020204" pitchFamily="34" charset="0"/>
              </a:rPr>
              <a:t>QCD</a:t>
            </a:r>
            <a:r>
              <a:rPr lang="en-US" altLang="zh-CN" b="1" dirty="0">
                <a:latin typeface="Arial" panose="020B0604020202020204" pitchFamily="34" charset="0"/>
                <a:ea typeface="Microsoft YaHei" charset="-122"/>
                <a:cs typeface="Arial" panose="020B0604020202020204" pitchFamily="34" charset="0"/>
              </a:rPr>
              <a:t>)</a:t>
            </a:r>
            <a:endParaRPr lang="zh-CN" altLang="en-US" b="1" dirty="0">
              <a:latin typeface="Arial" panose="020B0604020202020204" pitchFamily="34" charset="0"/>
              <a:ea typeface="Microsoft YaHei" charset="-122"/>
              <a:cs typeface="Arial" panose="020B0604020202020204" pitchFamily="34" charset="0"/>
            </a:endParaRPr>
          </a:p>
        </p:txBody>
      </p:sp>
      <p:sp>
        <p:nvSpPr>
          <p:cNvPr id="10" name="矩形 9"/>
          <p:cNvSpPr/>
          <p:nvPr/>
        </p:nvSpPr>
        <p:spPr>
          <a:xfrm>
            <a:off x="262816" y="1213978"/>
            <a:ext cx="7946663" cy="430887"/>
          </a:xfrm>
          <a:prstGeom prst="rect">
            <a:avLst/>
          </a:prstGeom>
        </p:spPr>
        <p:txBody>
          <a:bodyPr wrap="none">
            <a:spAutoFit/>
          </a:bodyPr>
          <a:lstStyle/>
          <a:p>
            <a:pPr marL="230400" indent="-360000" fontAlgn="base" latinLnBrk="1">
              <a:spcBef>
                <a:spcPct val="0"/>
              </a:spcBef>
              <a:spcAft>
                <a:spcPct val="0"/>
              </a:spcAft>
              <a:buFont typeface="Wingdings" charset="2"/>
              <a:buChar char="p"/>
            </a:pPr>
            <a:r>
              <a:rPr lang="en-US" altLang="zh-CN" sz="2200" b="1" dirty="0">
                <a:solidFill>
                  <a:srgbClr val="0432FF"/>
                </a:solidFill>
                <a:latin typeface="Microsoft YaHei" panose="020B0503020204020204" pitchFamily="34" charset="-122"/>
                <a:ea typeface="Microsoft YaHei" panose="020B0503020204020204" pitchFamily="34" charset="-122"/>
                <a:cs typeface="Microsoft YaHei" charset="-122"/>
              </a:rPr>
              <a:t>Chiral</a:t>
            </a:r>
            <a:r>
              <a:rPr lang="zh-CN" altLang="en-US" sz="2200" b="1" dirty="0">
                <a:solidFill>
                  <a:srgbClr val="0432FF"/>
                </a:solidFill>
                <a:latin typeface="Microsoft YaHei" panose="020B0503020204020204" pitchFamily="34" charset="-122"/>
                <a:ea typeface="Microsoft YaHei" panose="020B0503020204020204" pitchFamily="34" charset="-122"/>
                <a:cs typeface="Microsoft YaHei" charset="-122"/>
              </a:rPr>
              <a:t> </a:t>
            </a:r>
            <a:r>
              <a:rPr lang="en-US" altLang="zh-CN" sz="2200" b="1" dirty="0">
                <a:solidFill>
                  <a:srgbClr val="0432FF"/>
                </a:solidFill>
                <a:latin typeface="Microsoft YaHei" panose="020B0503020204020204" pitchFamily="34" charset="-122"/>
                <a:ea typeface="Microsoft YaHei" panose="020B0503020204020204" pitchFamily="34" charset="-122"/>
                <a:cs typeface="Microsoft YaHei" charset="-122"/>
              </a:rPr>
              <a:t>perturbation</a:t>
            </a:r>
            <a:r>
              <a:rPr lang="zh-CN" altLang="en-US" sz="2200" b="1" dirty="0">
                <a:solidFill>
                  <a:srgbClr val="0432FF"/>
                </a:solidFill>
                <a:latin typeface="Microsoft YaHei" panose="020B0503020204020204" pitchFamily="34" charset="-122"/>
                <a:ea typeface="Microsoft YaHei" panose="020B0503020204020204" pitchFamily="34" charset="-122"/>
                <a:cs typeface="Microsoft YaHei" charset="-122"/>
              </a:rPr>
              <a:t> </a:t>
            </a:r>
            <a:r>
              <a:rPr lang="en-US" altLang="zh-CN" sz="2200" b="1" dirty="0">
                <a:solidFill>
                  <a:srgbClr val="0432FF"/>
                </a:solidFill>
                <a:latin typeface="Microsoft YaHei" panose="020B0503020204020204" pitchFamily="34" charset="-122"/>
                <a:ea typeface="Microsoft YaHei" panose="020B0503020204020204" pitchFamily="34" charset="-122"/>
                <a:cs typeface="Microsoft YaHei" charset="-122"/>
              </a:rPr>
              <a:t>theory—low</a:t>
            </a:r>
            <a:r>
              <a:rPr lang="zh-CN" altLang="en-US" sz="2200" b="1" dirty="0">
                <a:solidFill>
                  <a:srgbClr val="0432FF"/>
                </a:solidFill>
                <a:latin typeface="Microsoft YaHei" panose="020B0503020204020204" pitchFamily="34" charset="-122"/>
                <a:ea typeface="Microsoft YaHei" panose="020B0503020204020204" pitchFamily="34" charset="-122"/>
                <a:cs typeface="Microsoft YaHei" charset="-122"/>
              </a:rPr>
              <a:t> </a:t>
            </a:r>
            <a:r>
              <a:rPr lang="en-US" altLang="zh-CN" sz="2200" b="1" dirty="0">
                <a:solidFill>
                  <a:srgbClr val="0432FF"/>
                </a:solidFill>
                <a:latin typeface="Microsoft YaHei" panose="020B0503020204020204" pitchFamily="34" charset="-122"/>
                <a:ea typeface="Microsoft YaHei" panose="020B0503020204020204" pitchFamily="34" charset="-122"/>
                <a:cs typeface="Microsoft YaHei" charset="-122"/>
              </a:rPr>
              <a:t>energy</a:t>
            </a:r>
            <a:r>
              <a:rPr lang="zh-CN" altLang="en-US" sz="2200" b="1" dirty="0">
                <a:solidFill>
                  <a:srgbClr val="0432FF"/>
                </a:solidFill>
                <a:latin typeface="Microsoft YaHei" panose="020B0503020204020204" pitchFamily="34" charset="-122"/>
                <a:ea typeface="Microsoft YaHei" panose="020B0503020204020204" pitchFamily="34" charset="-122"/>
                <a:cs typeface="Microsoft YaHei" charset="-122"/>
              </a:rPr>
              <a:t> </a:t>
            </a:r>
            <a:r>
              <a:rPr lang="en-US" altLang="zh-CN" sz="2200" b="1" dirty="0">
                <a:solidFill>
                  <a:srgbClr val="0432FF"/>
                </a:solidFill>
                <a:latin typeface="Microsoft YaHei" panose="020B0503020204020204" pitchFamily="34" charset="-122"/>
                <a:ea typeface="Microsoft YaHei" panose="020B0503020204020204" pitchFamily="34" charset="-122"/>
                <a:cs typeface="Microsoft YaHei" charset="-122"/>
              </a:rPr>
              <a:t>EFT</a:t>
            </a:r>
            <a:r>
              <a:rPr lang="zh-CN" altLang="en-US" sz="2200" b="1" dirty="0">
                <a:solidFill>
                  <a:srgbClr val="0432FF"/>
                </a:solidFill>
                <a:latin typeface="Microsoft YaHei" panose="020B0503020204020204" pitchFamily="34" charset="-122"/>
                <a:ea typeface="Microsoft YaHei" panose="020B0503020204020204" pitchFamily="34" charset="-122"/>
                <a:cs typeface="Microsoft YaHei" charset="-122"/>
              </a:rPr>
              <a:t> </a:t>
            </a:r>
            <a:r>
              <a:rPr lang="en-US" altLang="zh-CN" sz="2200" b="1" dirty="0">
                <a:solidFill>
                  <a:srgbClr val="0432FF"/>
                </a:solidFill>
                <a:latin typeface="Microsoft YaHei" panose="020B0503020204020204" pitchFamily="34" charset="-122"/>
                <a:ea typeface="Microsoft YaHei" panose="020B0503020204020204" pitchFamily="34" charset="-122"/>
                <a:cs typeface="Microsoft YaHei" charset="-122"/>
              </a:rPr>
              <a:t>of</a:t>
            </a:r>
            <a:r>
              <a:rPr lang="zh-CN" altLang="en-US" sz="2200" b="1" dirty="0">
                <a:solidFill>
                  <a:srgbClr val="0432FF"/>
                </a:solidFill>
                <a:latin typeface="Microsoft YaHei" panose="020B0503020204020204" pitchFamily="34" charset="-122"/>
                <a:ea typeface="Microsoft YaHei" panose="020B0503020204020204" pitchFamily="34" charset="-122"/>
                <a:cs typeface="Microsoft YaHei" charset="-122"/>
              </a:rPr>
              <a:t> </a:t>
            </a:r>
            <a:r>
              <a:rPr lang="en-US" altLang="zh-CN" sz="2200" b="1" dirty="0">
                <a:solidFill>
                  <a:srgbClr val="0432FF"/>
                </a:solidFill>
                <a:latin typeface="Microsoft YaHei" panose="020B0503020204020204" pitchFamily="34" charset="-122"/>
                <a:ea typeface="Microsoft YaHei" panose="020B0503020204020204" pitchFamily="34" charset="-122"/>
                <a:cs typeface="Microsoft YaHei" charset="-122"/>
              </a:rPr>
              <a:t>QCD</a:t>
            </a:r>
            <a:r>
              <a:rPr lang="zh-CN" altLang="en-US" sz="2200" b="1" dirty="0">
                <a:solidFill>
                  <a:srgbClr val="0432FF"/>
                </a:solidFill>
                <a:latin typeface="Microsoft YaHei" panose="020B0503020204020204" pitchFamily="34" charset="-122"/>
                <a:ea typeface="Microsoft YaHei" panose="020B0503020204020204" pitchFamily="34" charset="-122"/>
                <a:cs typeface="Microsoft YaHei" charset="-122"/>
              </a:rPr>
              <a:t> </a:t>
            </a:r>
          </a:p>
        </p:txBody>
      </p:sp>
      <p:sp>
        <p:nvSpPr>
          <p:cNvPr id="11" name="矩形 10"/>
          <p:cNvSpPr/>
          <p:nvPr/>
        </p:nvSpPr>
        <p:spPr>
          <a:xfrm>
            <a:off x="378508" y="4800975"/>
            <a:ext cx="6569078" cy="1059008"/>
          </a:xfrm>
          <a:prstGeom prst="rect">
            <a:avLst/>
          </a:prstGeom>
        </p:spPr>
        <p:txBody>
          <a:bodyPr wrap="square">
            <a:spAutoFit/>
          </a:bodyPr>
          <a:lstStyle/>
          <a:p>
            <a:pPr marL="285750" indent="-285750">
              <a:lnSpc>
                <a:spcPct val="120000"/>
              </a:lnSpc>
              <a:buFont typeface="Wingdings" panose="05000000000000000000" pitchFamily="2" charset="2"/>
              <a:buChar char="ü"/>
            </a:pPr>
            <a:r>
              <a:rPr lang="en-US" altLang="zh-CN" b="1" dirty="0">
                <a:latin typeface="Arial" panose="020B0604020202020204" pitchFamily="34" charset="0"/>
                <a:ea typeface="Microsoft YaHei" charset="-122"/>
                <a:cs typeface="Arial" panose="020B0604020202020204" pitchFamily="34" charset="0"/>
              </a:rPr>
              <a:t>1979, pion-pion,</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Weinberg</a:t>
            </a:r>
          </a:p>
          <a:p>
            <a:pPr marL="285750" indent="-285750">
              <a:lnSpc>
                <a:spcPct val="120000"/>
              </a:lnSpc>
              <a:buFont typeface="Wingdings" panose="05000000000000000000" pitchFamily="2" charset="2"/>
              <a:buChar char="ü"/>
            </a:pPr>
            <a:r>
              <a:rPr lang="en-US" altLang="zh-CN" b="1" dirty="0">
                <a:latin typeface="Arial" panose="020B0604020202020204" pitchFamily="34" charset="0"/>
                <a:ea typeface="Microsoft YaHei" charset="-122"/>
                <a:cs typeface="Arial" panose="020B0604020202020204" pitchFamily="34" charset="0"/>
              </a:rPr>
              <a:t>1989, to the one-baryon sector, Gasser, </a:t>
            </a:r>
            <a:r>
              <a:rPr lang="en-US" altLang="zh-CN" b="1" dirty="0" err="1">
                <a:latin typeface="Arial" panose="020B0604020202020204" pitchFamily="34" charset="0"/>
                <a:ea typeface="Microsoft YaHei" charset="-122"/>
                <a:cs typeface="Arial" panose="020B0604020202020204" pitchFamily="34" charset="0"/>
              </a:rPr>
              <a:t>Sainio</a:t>
            </a:r>
            <a:r>
              <a:rPr lang="en-US" altLang="zh-CN" b="1" dirty="0">
                <a:latin typeface="Arial" panose="020B0604020202020204" pitchFamily="34" charset="0"/>
                <a:ea typeface="Microsoft YaHei" charset="-122"/>
                <a:cs typeface="Arial" panose="020B0604020202020204" pitchFamily="34" charset="0"/>
              </a:rPr>
              <a:t>, </a:t>
            </a:r>
            <a:r>
              <a:rPr lang="en-US" altLang="zh-CN" b="1" dirty="0" err="1">
                <a:latin typeface="Arial" panose="020B0604020202020204" pitchFamily="34" charset="0"/>
                <a:ea typeface="Microsoft YaHei" charset="-122"/>
                <a:cs typeface="Arial" panose="020B0604020202020204" pitchFamily="34" charset="0"/>
              </a:rPr>
              <a:t>Svarc</a:t>
            </a:r>
            <a:endParaRPr lang="en-US" altLang="zh-CN" b="1" dirty="0">
              <a:latin typeface="Arial" panose="020B0604020202020204" pitchFamily="34" charset="0"/>
              <a:ea typeface="Microsoft YaHei" charset="-122"/>
              <a:cs typeface="Arial" panose="020B0604020202020204" pitchFamily="34" charset="0"/>
            </a:endParaRPr>
          </a:p>
          <a:p>
            <a:pPr marL="285750" indent="-285750">
              <a:lnSpc>
                <a:spcPct val="120000"/>
              </a:lnSpc>
              <a:buFont typeface="Wingdings" panose="05000000000000000000" pitchFamily="2" charset="2"/>
              <a:buChar char="ü"/>
            </a:pPr>
            <a:r>
              <a:rPr lang="en-US" altLang="zh-CN" b="1" dirty="0">
                <a:latin typeface="Arial" panose="020B0604020202020204" pitchFamily="34" charset="0"/>
                <a:ea typeface="Microsoft YaHei" charset="-122"/>
                <a:cs typeface="Arial" panose="020B0604020202020204" pitchFamily="34" charset="0"/>
              </a:rPr>
              <a:t>1990/91/92, to NN/NNN, Weinberg—very</a:t>
            </a:r>
            <a:r>
              <a:rPr lang="zh-CN" altLang="en-US" b="1" dirty="0">
                <a:latin typeface="Arial" panose="020B0604020202020204" pitchFamily="34" charset="0"/>
                <a:ea typeface="Microsoft YaHei" charset="-122"/>
                <a:cs typeface="Arial" panose="020B0604020202020204" pitchFamily="34" charset="0"/>
              </a:rPr>
              <a:t> </a:t>
            </a:r>
            <a:r>
              <a:rPr lang="en-US" altLang="zh-CN" b="1" dirty="0">
                <a:latin typeface="Arial" panose="020B0604020202020204" pitchFamily="34" charset="0"/>
                <a:ea typeface="Microsoft YaHei" charset="-122"/>
                <a:cs typeface="Arial" panose="020B0604020202020204" pitchFamily="34" charset="0"/>
              </a:rPr>
              <a:t>successful</a:t>
            </a:r>
            <a:endParaRPr lang="zh-CN" altLang="en-US" b="1" dirty="0">
              <a:latin typeface="Arial" panose="020B0604020202020204" pitchFamily="34" charset="0"/>
              <a:ea typeface="Microsoft YaHei" charset="-122"/>
              <a:cs typeface="Arial" panose="020B0604020202020204" pitchFamily="34" charset="0"/>
            </a:endParaRPr>
          </a:p>
        </p:txBody>
      </p:sp>
      <p:sp>
        <p:nvSpPr>
          <p:cNvPr id="13" name="矩形 12"/>
          <p:cNvSpPr/>
          <p:nvPr/>
        </p:nvSpPr>
        <p:spPr>
          <a:xfrm>
            <a:off x="304729" y="4251207"/>
            <a:ext cx="3736920" cy="430887"/>
          </a:xfrm>
          <a:prstGeom prst="rect">
            <a:avLst/>
          </a:prstGeom>
        </p:spPr>
        <p:txBody>
          <a:bodyPr wrap="none">
            <a:spAutoFit/>
          </a:bodyPr>
          <a:lstStyle/>
          <a:p>
            <a:pPr marL="230400" indent="-360000" fontAlgn="base" latinLnBrk="1">
              <a:spcBef>
                <a:spcPct val="0"/>
              </a:spcBef>
              <a:spcAft>
                <a:spcPct val="0"/>
              </a:spcAft>
              <a:buFont typeface="Wingdings" charset="2"/>
              <a:buChar char="p"/>
            </a:pPr>
            <a:r>
              <a:rPr lang="en-US" altLang="zh-CN" sz="2200"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rPr>
              <a:t>Development—Trilogy</a:t>
            </a:r>
            <a:endParaRPr lang="zh-CN" altLang="en-US" sz="2200" b="1" dirty="0">
              <a:solidFill>
                <a:srgbClr val="C0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矩形 13"/>
          <p:cNvSpPr/>
          <p:nvPr/>
        </p:nvSpPr>
        <p:spPr>
          <a:xfrm>
            <a:off x="8626813" y="6074466"/>
            <a:ext cx="2822851" cy="515526"/>
          </a:xfrm>
          <a:prstGeom prst="rect">
            <a:avLst/>
          </a:prstGeom>
        </p:spPr>
        <p:txBody>
          <a:bodyPr wrap="square">
            <a:spAutoFit/>
          </a:bodyPr>
          <a:lstStyle/>
          <a:p>
            <a:r>
              <a:rPr lang="en-US" altLang="zh-CN" sz="1350" dirty="0"/>
              <a:t>Steven</a:t>
            </a:r>
            <a:r>
              <a:rPr lang="zh-CN" altLang="en-US" sz="1350" dirty="0"/>
              <a:t> </a:t>
            </a:r>
            <a:r>
              <a:rPr lang="en-US" altLang="zh-CN" sz="1350" dirty="0"/>
              <a:t>Weinberg</a:t>
            </a:r>
            <a:endParaRPr lang="zh-CN" altLang="en-US" sz="1350" dirty="0"/>
          </a:p>
          <a:p>
            <a:r>
              <a:rPr lang="en-US" altLang="zh-CN" sz="1400" b="1" dirty="0"/>
              <a:t>Nobel Prize in Physics</a:t>
            </a:r>
            <a:r>
              <a:rPr lang="zh-CN" altLang="en-US" sz="1400" b="1" dirty="0"/>
              <a:t> </a:t>
            </a:r>
            <a:r>
              <a:rPr lang="en-US" altLang="zh-CN" sz="1400" b="1" dirty="0"/>
              <a:t>in</a:t>
            </a:r>
            <a:r>
              <a:rPr lang="zh-CN" altLang="en-US" sz="1400" b="1" dirty="0"/>
              <a:t> </a:t>
            </a:r>
            <a:r>
              <a:rPr lang="en-US" altLang="zh-CN" sz="1400" b="1" dirty="0"/>
              <a:t>1979</a:t>
            </a:r>
            <a:endParaRPr lang="zh-CN" altLang="en-US" sz="1350" b="1" dirty="0"/>
          </a:p>
        </p:txBody>
      </p:sp>
      <p:sp>
        <p:nvSpPr>
          <p:cNvPr id="3" name="矩形 2"/>
          <p:cNvSpPr/>
          <p:nvPr/>
        </p:nvSpPr>
        <p:spPr>
          <a:xfrm>
            <a:off x="647313" y="6156224"/>
            <a:ext cx="7520255" cy="307777"/>
          </a:xfrm>
          <a:prstGeom prst="rect">
            <a:avLst/>
          </a:prstGeom>
        </p:spPr>
        <p:txBody>
          <a:bodyPr wrap="square">
            <a:spAutoFit/>
          </a:bodyPr>
          <a:lstStyle/>
          <a:p>
            <a:r>
              <a:rPr lang="zh-CN" altLang="en-US" sz="1400" dirty="0">
                <a:solidFill>
                  <a:srgbClr val="00B0F0"/>
                </a:solidFill>
              </a:rPr>
              <a:t>Rev</a:t>
            </a:r>
            <a:r>
              <a:rPr lang="en-US" altLang="zh-CN" sz="1400" dirty="0">
                <a:solidFill>
                  <a:srgbClr val="00B0F0"/>
                </a:solidFill>
              </a:rPr>
              <a:t>.</a:t>
            </a:r>
            <a:r>
              <a:rPr lang="zh-CN" altLang="en-US" sz="1400" dirty="0">
                <a:solidFill>
                  <a:srgbClr val="00B0F0"/>
                </a:solidFill>
              </a:rPr>
              <a:t> Mod</a:t>
            </a:r>
            <a:r>
              <a:rPr lang="en-US" altLang="zh-CN" sz="1400" dirty="0">
                <a:solidFill>
                  <a:srgbClr val="00B0F0"/>
                </a:solidFill>
              </a:rPr>
              <a:t>. </a:t>
            </a:r>
            <a:r>
              <a:rPr lang="zh-CN" altLang="en-US" sz="1400" dirty="0">
                <a:solidFill>
                  <a:srgbClr val="00B0F0"/>
                </a:solidFill>
              </a:rPr>
              <a:t>Phys</a:t>
            </a:r>
            <a:r>
              <a:rPr lang="en-US" altLang="zh-CN" sz="1400" dirty="0">
                <a:solidFill>
                  <a:srgbClr val="00B0F0"/>
                </a:solidFill>
              </a:rPr>
              <a:t>.</a:t>
            </a:r>
            <a:r>
              <a:rPr lang="zh-CN" altLang="en-US" sz="1400" dirty="0">
                <a:solidFill>
                  <a:srgbClr val="00B0F0"/>
                </a:solidFill>
              </a:rPr>
              <a:t> 81(2009)1773；Phys</a:t>
            </a:r>
            <a:r>
              <a:rPr lang="en-US" altLang="zh-CN" sz="1400" dirty="0">
                <a:solidFill>
                  <a:srgbClr val="00B0F0"/>
                </a:solidFill>
              </a:rPr>
              <a:t>.</a:t>
            </a:r>
            <a:r>
              <a:rPr lang="zh-CN" altLang="en-US" sz="1400" dirty="0">
                <a:solidFill>
                  <a:srgbClr val="00B0F0"/>
                </a:solidFill>
              </a:rPr>
              <a:t> Rep</a:t>
            </a:r>
            <a:r>
              <a:rPr lang="en-US" altLang="zh-CN" sz="1400" dirty="0">
                <a:solidFill>
                  <a:srgbClr val="00B0F0"/>
                </a:solidFill>
              </a:rPr>
              <a:t>t.</a:t>
            </a:r>
            <a:r>
              <a:rPr lang="zh-CN" altLang="en-US" sz="1400" dirty="0">
                <a:solidFill>
                  <a:srgbClr val="00B0F0"/>
                </a:solidFill>
              </a:rPr>
              <a:t> 503(2011)1</a:t>
            </a:r>
            <a:r>
              <a:rPr lang="en-US" altLang="zh-CN" sz="1400" dirty="0">
                <a:solidFill>
                  <a:srgbClr val="00B0F0"/>
                </a:solidFill>
              </a:rPr>
              <a:t>;  Rev. Mod. Phys. 92 (2020) 025004</a:t>
            </a:r>
            <a:endParaRPr lang="zh-CN" altLang="en-US" sz="1400" dirty="0">
              <a:solidFill>
                <a:srgbClr val="00B0F0"/>
              </a:solidFill>
            </a:endParaRPr>
          </a:p>
        </p:txBody>
      </p:sp>
      <p:pic>
        <p:nvPicPr>
          <p:cNvPr id="12" name="图片 11">
            <a:extLst>
              <a:ext uri="{FF2B5EF4-FFF2-40B4-BE49-F238E27FC236}">
                <a16:creationId xmlns:a16="http://schemas.microsoft.com/office/drawing/2014/main" id="{23DF969D-BBA0-B44D-BB29-9331EF587045}"/>
              </a:ext>
            </a:extLst>
          </p:cNvPr>
          <p:cNvPicPr>
            <a:picLocks noChangeAspect="1"/>
          </p:cNvPicPr>
          <p:nvPr/>
        </p:nvPicPr>
        <p:blipFill>
          <a:blip r:embed="rId3"/>
          <a:stretch>
            <a:fillRect/>
          </a:stretch>
        </p:blipFill>
        <p:spPr>
          <a:xfrm>
            <a:off x="7906762" y="1619267"/>
            <a:ext cx="3980509" cy="15003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图片 14">
            <a:extLst>
              <a:ext uri="{FF2B5EF4-FFF2-40B4-BE49-F238E27FC236}">
                <a16:creationId xmlns:a16="http://schemas.microsoft.com/office/drawing/2014/main" id="{4593E4D9-FE2E-7A4D-9559-2DCAA78A82E0}"/>
              </a:ext>
            </a:extLst>
          </p:cNvPr>
          <p:cNvPicPr>
            <a:picLocks noChangeAspect="1"/>
          </p:cNvPicPr>
          <p:nvPr/>
        </p:nvPicPr>
        <p:blipFill>
          <a:blip r:embed="rId4"/>
          <a:stretch>
            <a:fillRect/>
          </a:stretch>
        </p:blipFill>
        <p:spPr>
          <a:xfrm>
            <a:off x="8626814" y="3273871"/>
            <a:ext cx="2173232" cy="27191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灯片编号占位符 6">
            <a:extLst>
              <a:ext uri="{FF2B5EF4-FFF2-40B4-BE49-F238E27FC236}">
                <a16:creationId xmlns:a16="http://schemas.microsoft.com/office/drawing/2014/main" id="{B304C28D-03A5-476E-9833-4421F891899F}"/>
              </a:ext>
            </a:extLst>
          </p:cNvPr>
          <p:cNvSpPr>
            <a:spLocks noGrp="1"/>
          </p:cNvSpPr>
          <p:nvPr>
            <p:ph type="sldNum" sz="quarter" idx="12"/>
          </p:nvPr>
        </p:nvSpPr>
        <p:spPr/>
        <p:txBody>
          <a:bodyPr/>
          <a:lstStyle/>
          <a:p>
            <a:pPr>
              <a:defRPr/>
            </a:pPr>
            <a:fld id="{C4FB67F1-DEA0-4505-A3D7-68170254FAEF}" type="slidenum">
              <a:rPr lang="zh-CN" altLang="en-US" smtClean="0"/>
              <a:pPr>
                <a:defRPr/>
              </a:pPr>
              <a:t>12</a:t>
            </a:fld>
            <a:endParaRPr lang="zh-CN" altLang="en-US"/>
          </a:p>
        </p:txBody>
      </p:sp>
    </p:spTree>
    <p:extLst>
      <p:ext uri="{BB962C8B-B14F-4D97-AF65-F5344CB8AC3E}">
        <p14:creationId xmlns:p14="http://schemas.microsoft.com/office/powerpoint/2010/main" val="211003182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4ACBC74-0FCD-424F-B0C4-4AA28BC3A947}"/>
              </a:ext>
            </a:extLst>
          </p:cNvPr>
          <p:cNvSpPr/>
          <p:nvPr/>
        </p:nvSpPr>
        <p:spPr>
          <a:xfrm>
            <a:off x="3028028" y="6436893"/>
            <a:ext cx="2646878" cy="246221"/>
          </a:xfrm>
          <a:prstGeom prst="rect">
            <a:avLst/>
          </a:prstGeom>
        </p:spPr>
        <p:txBody>
          <a:bodyPr wrap="none">
            <a:spAutoFit/>
          </a:bodyPr>
          <a:lstStyle/>
          <a:p>
            <a:r>
              <a:rPr lang="en-US" altLang="zh-CN" sz="1000" dirty="0">
                <a:solidFill>
                  <a:srgbClr val="0070C0"/>
                </a:solidFill>
                <a:latin typeface="微软雅黑" panose="020B0503020204020204" pitchFamily="34" charset="-122"/>
                <a:ea typeface="微软雅黑" panose="020B0503020204020204" pitchFamily="34" charset="-122"/>
              </a:rPr>
              <a:t>Adopted from Front.in Phys. 8 (2020) 57</a:t>
            </a:r>
            <a:endParaRPr lang="zh-CN" altLang="en-US" sz="1000" dirty="0">
              <a:solidFill>
                <a:srgbClr val="0070C0"/>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C30AAC39-E15B-4BEB-A61D-5D8C67D85F82}"/>
              </a:ext>
            </a:extLst>
          </p:cNvPr>
          <p:cNvSpPr/>
          <p:nvPr/>
        </p:nvSpPr>
        <p:spPr>
          <a:xfrm>
            <a:off x="2437050" y="6281677"/>
            <a:ext cx="930063" cy="230832"/>
          </a:xfrm>
          <a:prstGeom prst="rect">
            <a:avLst/>
          </a:prstGeom>
        </p:spPr>
        <p:txBody>
          <a:bodyPr wrap="none">
            <a:spAutoFit/>
          </a:bodyPr>
          <a:lstStyle/>
          <a:p>
            <a:r>
              <a:rPr lang="en-US" altLang="zh-CN" sz="900" dirty="0"/>
              <a:t>NOT COMPLETE</a:t>
            </a:r>
            <a:endParaRPr lang="zh-CN" altLang="en-US" sz="900" dirty="0"/>
          </a:p>
        </p:txBody>
      </p:sp>
      <p:grpSp>
        <p:nvGrpSpPr>
          <p:cNvPr id="11" name="组合 10">
            <a:extLst>
              <a:ext uri="{FF2B5EF4-FFF2-40B4-BE49-F238E27FC236}">
                <a16:creationId xmlns:a16="http://schemas.microsoft.com/office/drawing/2014/main" id="{E9C21462-5463-4527-A67B-0DBD1464AE66}"/>
              </a:ext>
            </a:extLst>
          </p:cNvPr>
          <p:cNvGrpSpPr/>
          <p:nvPr/>
        </p:nvGrpSpPr>
        <p:grpSpPr>
          <a:xfrm>
            <a:off x="631666" y="543684"/>
            <a:ext cx="8551295" cy="5884738"/>
            <a:chOff x="631664" y="543683"/>
            <a:chExt cx="8551296" cy="5884737"/>
          </a:xfrm>
        </p:grpSpPr>
        <p:cxnSp>
          <p:nvCxnSpPr>
            <p:cNvPr id="12" name="直接连接符 11">
              <a:extLst>
                <a:ext uri="{FF2B5EF4-FFF2-40B4-BE49-F238E27FC236}">
                  <a16:creationId xmlns:a16="http://schemas.microsoft.com/office/drawing/2014/main" id="{AC446F2C-9C91-44C5-AABB-F7A848CB1DAB}"/>
                </a:ext>
              </a:extLst>
            </p:cNvPr>
            <p:cNvCxnSpPr/>
            <p:nvPr/>
          </p:nvCxnSpPr>
          <p:spPr>
            <a:xfrm>
              <a:off x="8039596" y="4857852"/>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DAEC042-FB34-4619-BF4F-95A4CF4A0DB0}"/>
                </a:ext>
              </a:extLst>
            </p:cNvPr>
            <p:cNvCxnSpPr/>
            <p:nvPr/>
          </p:nvCxnSpPr>
          <p:spPr>
            <a:xfrm>
              <a:off x="7525551" y="4258163"/>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C413DA58-58AE-41F2-8889-79DDCDE64C8B}"/>
                </a:ext>
              </a:extLst>
            </p:cNvPr>
            <p:cNvCxnSpPr/>
            <p:nvPr/>
          </p:nvCxnSpPr>
          <p:spPr>
            <a:xfrm>
              <a:off x="7150763" y="3835671"/>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12F28EB2-43AC-46F4-9FFD-28E791ED9CA3}"/>
                </a:ext>
              </a:extLst>
            </p:cNvPr>
            <p:cNvCxnSpPr/>
            <p:nvPr/>
          </p:nvCxnSpPr>
          <p:spPr>
            <a:xfrm>
              <a:off x="6611460" y="3247859"/>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5FFB1FE-839F-4544-A9F9-5544A53D0A7F}"/>
                </a:ext>
              </a:extLst>
            </p:cNvPr>
            <p:cNvCxnSpPr/>
            <p:nvPr/>
          </p:nvCxnSpPr>
          <p:spPr>
            <a:xfrm>
              <a:off x="5973524" y="2458021"/>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A6353D1-2EBD-427B-98EA-897809AAF1AF}"/>
                </a:ext>
              </a:extLst>
            </p:cNvPr>
            <p:cNvCxnSpPr/>
            <p:nvPr/>
          </p:nvCxnSpPr>
          <p:spPr>
            <a:xfrm>
              <a:off x="5476990" y="2009920"/>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F102966-28C7-479A-B5FD-28CA9FA1FDAE}"/>
                </a:ext>
              </a:extLst>
            </p:cNvPr>
            <p:cNvCxnSpPr/>
            <p:nvPr/>
          </p:nvCxnSpPr>
          <p:spPr>
            <a:xfrm>
              <a:off x="5024511" y="1545140"/>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B144762A-79C3-4B20-8764-391B68012BBC}"/>
                </a:ext>
              </a:extLst>
            </p:cNvPr>
            <p:cNvGrpSpPr/>
            <p:nvPr/>
          </p:nvGrpSpPr>
          <p:grpSpPr>
            <a:xfrm>
              <a:off x="631664" y="999426"/>
              <a:ext cx="7751163" cy="5428994"/>
              <a:chOff x="631664" y="999426"/>
              <a:chExt cx="7751163" cy="5428994"/>
            </a:xfrm>
          </p:grpSpPr>
          <p:grpSp>
            <p:nvGrpSpPr>
              <p:cNvPr id="33" name="组合 32">
                <a:extLst>
                  <a:ext uri="{FF2B5EF4-FFF2-40B4-BE49-F238E27FC236}">
                    <a16:creationId xmlns:a16="http://schemas.microsoft.com/office/drawing/2014/main" id="{36F0876F-51D2-4379-BD05-A671E535F81D}"/>
                  </a:ext>
                </a:extLst>
              </p:cNvPr>
              <p:cNvGrpSpPr/>
              <p:nvPr/>
            </p:nvGrpSpPr>
            <p:grpSpPr>
              <a:xfrm>
                <a:off x="631664" y="999426"/>
                <a:ext cx="7751163" cy="5428994"/>
                <a:chOff x="203039" y="1054673"/>
                <a:chExt cx="7751163" cy="5428994"/>
              </a:xfrm>
            </p:grpSpPr>
            <p:pic>
              <p:nvPicPr>
                <p:cNvPr id="36" name="图片 35">
                  <a:extLst>
                    <a:ext uri="{FF2B5EF4-FFF2-40B4-BE49-F238E27FC236}">
                      <a16:creationId xmlns:a16="http://schemas.microsoft.com/office/drawing/2014/main" id="{37BC663F-FF36-4BC7-BEBE-8268D1936A65}"/>
                    </a:ext>
                  </a:extLst>
                </p:cNvPr>
                <p:cNvPicPr>
                  <a:picLocks noChangeAspect="1"/>
                </p:cNvPicPr>
                <p:nvPr/>
              </p:nvPicPr>
              <p:blipFill>
                <a:blip r:embed="rId3"/>
                <a:stretch>
                  <a:fillRect/>
                </a:stretch>
              </p:blipFill>
              <p:spPr>
                <a:xfrm>
                  <a:off x="2015587" y="1432922"/>
                  <a:ext cx="782900" cy="540000"/>
                </a:xfrm>
                <a:prstGeom prst="rect">
                  <a:avLst/>
                </a:prstGeom>
              </p:spPr>
            </p:pic>
            <p:sp>
              <p:nvSpPr>
                <p:cNvPr id="37" name="文本框 36">
                  <a:extLst>
                    <a:ext uri="{FF2B5EF4-FFF2-40B4-BE49-F238E27FC236}">
                      <a16:creationId xmlns:a16="http://schemas.microsoft.com/office/drawing/2014/main" id="{1D2980AE-FEAE-49E0-AA7F-E3FB2B6BFC4D}"/>
                    </a:ext>
                  </a:extLst>
                </p:cNvPr>
                <p:cNvSpPr txBox="1"/>
                <p:nvPr/>
              </p:nvSpPr>
              <p:spPr>
                <a:xfrm>
                  <a:off x="2148792" y="1054673"/>
                  <a:ext cx="516488" cy="338554"/>
                </a:xfrm>
                <a:prstGeom prst="rect">
                  <a:avLst/>
                </a:prstGeom>
                <a:noFill/>
              </p:spPr>
              <p:txBody>
                <a:bodyPr wrap="none" rtlCol="0">
                  <a:spAutoFit/>
                </a:bodyPr>
                <a:lstStyle/>
                <a:p>
                  <a:r>
                    <a:rPr lang="en-US" altLang="zh-CN" sz="1600" dirty="0"/>
                    <a:t>2NF</a:t>
                  </a:r>
                  <a:endParaRPr lang="zh-CN" altLang="en-US" sz="1600" dirty="0"/>
                </a:p>
              </p:txBody>
            </p:sp>
            <p:cxnSp>
              <p:nvCxnSpPr>
                <p:cNvPr id="38" name="直接连接符 37">
                  <a:extLst>
                    <a:ext uri="{FF2B5EF4-FFF2-40B4-BE49-F238E27FC236}">
                      <a16:creationId xmlns:a16="http://schemas.microsoft.com/office/drawing/2014/main" id="{069F0257-46C5-4AC8-A9F7-F4724B0A0A18}"/>
                    </a:ext>
                  </a:extLst>
                </p:cNvPr>
                <p:cNvCxnSpPr/>
                <p:nvPr/>
              </p:nvCxnSpPr>
              <p:spPr>
                <a:xfrm>
                  <a:off x="319641" y="1420264"/>
                  <a:ext cx="332896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DB913C1-109E-42FC-BFE0-718A4AD84D02}"/>
                    </a:ext>
                  </a:extLst>
                </p:cNvPr>
                <p:cNvCxnSpPr/>
                <p:nvPr/>
              </p:nvCxnSpPr>
              <p:spPr>
                <a:xfrm>
                  <a:off x="319641" y="2134007"/>
                  <a:ext cx="331839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2C9A305E-812C-42CB-B45B-C6AACBED0AAD}"/>
                    </a:ext>
                  </a:extLst>
                </p:cNvPr>
                <p:cNvCxnSpPr/>
                <p:nvPr/>
              </p:nvCxnSpPr>
              <p:spPr>
                <a:xfrm>
                  <a:off x="319641" y="3066473"/>
                  <a:ext cx="510884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C4749045-9019-4B10-8023-3CF20AB4AD4C}"/>
                    </a:ext>
                  </a:extLst>
                </p:cNvPr>
                <p:cNvCxnSpPr/>
                <p:nvPr/>
              </p:nvCxnSpPr>
              <p:spPr>
                <a:xfrm>
                  <a:off x="319641" y="3920656"/>
                  <a:ext cx="641314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D15AFCDD-1796-4436-9262-5A854F82E48D}"/>
                    </a:ext>
                  </a:extLst>
                </p:cNvPr>
                <p:cNvCxnSpPr/>
                <p:nvPr/>
              </p:nvCxnSpPr>
              <p:spPr>
                <a:xfrm flipH="1">
                  <a:off x="1149828" y="1186610"/>
                  <a:ext cx="10648" cy="529705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299EDB98-FE6D-4649-8EFD-1038B4A83B17}"/>
                        </a:ext>
                      </a:extLst>
                    </p:cNvPr>
                    <p:cNvSpPr txBox="1"/>
                    <p:nvPr/>
                  </p:nvSpPr>
                  <p:spPr>
                    <a:xfrm>
                      <a:off x="203039" y="3337341"/>
                      <a:ext cx="924997" cy="307777"/>
                    </a:xfrm>
                    <a:prstGeom prst="rect">
                      <a:avLst/>
                    </a:prstGeom>
                    <a:noFill/>
                  </p:spPr>
                  <p:txBody>
                    <a:bodyPr wrap="none" rtlCol="0">
                      <a:spAutoFit/>
                    </a:bodyPr>
                    <a:lstStyle/>
                    <a:p>
                      <a14:m>
                        <m:oMath xmlns:m="http://schemas.openxmlformats.org/officeDocument/2006/math">
                          <m:sSup>
                            <m:sSupPr>
                              <m:ctrlPr>
                                <a:rPr lang="en-US" altLang="zh-CN" sz="1400" i="1">
                                  <a:solidFill>
                                    <a:srgbClr val="00B050"/>
                                  </a:solidFill>
                                  <a:latin typeface="Cambria Math" panose="02040503050406030204" pitchFamily="18" charset="0"/>
                                  <a:ea typeface="微软雅黑" panose="020B0503020204020204" pitchFamily="34" charset="-122"/>
                                </a:rPr>
                              </m:ctrlPr>
                            </m:sSupPr>
                            <m:e>
                              <m:r>
                                <m:rPr>
                                  <m:sty m:val="p"/>
                                </m:rPr>
                                <a:rPr lang="en-US" altLang="zh-CN" sz="1400">
                                  <a:solidFill>
                                    <a:srgbClr val="00B050"/>
                                  </a:solidFill>
                                  <a:latin typeface="Cambria Math" panose="02040503050406030204" pitchFamily="18" charset="0"/>
                                  <a:ea typeface="微软雅黑" panose="020B0503020204020204" pitchFamily="34" charset="-122"/>
                                </a:rPr>
                                <m:t>N</m:t>
                              </m:r>
                            </m:e>
                            <m:sup>
                              <m:r>
                                <a:rPr lang="en-US" altLang="zh-CN" sz="1400">
                                  <a:solidFill>
                                    <a:srgbClr val="00B050"/>
                                  </a:solidFill>
                                  <a:latin typeface="Cambria Math" panose="02040503050406030204" pitchFamily="18" charset="0"/>
                                  <a:ea typeface="微软雅黑" panose="020B0503020204020204" pitchFamily="34" charset="-122"/>
                                </a:rPr>
                                <m:t>2</m:t>
                              </m:r>
                            </m:sup>
                          </m:sSup>
                          <m:r>
                            <m:rPr>
                              <m:sty m:val="p"/>
                            </m:rPr>
                            <a:rPr lang="en-US" altLang="zh-CN" sz="1400">
                              <a:solidFill>
                                <a:srgbClr val="00B050"/>
                              </a:solidFill>
                              <a:latin typeface="Cambria Math" panose="02040503050406030204" pitchFamily="18" charset="0"/>
                              <a:ea typeface="微软雅黑" panose="020B0503020204020204" pitchFamily="34" charset="-122"/>
                            </a:rPr>
                            <m:t>LO</m:t>
                          </m:r>
                        </m:oMath>
                      </a14:m>
                      <a:r>
                        <a:rPr lang="en-US" altLang="zh-CN" sz="1400" dirty="0">
                          <a:solidFill>
                            <a:srgbClr val="00B05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B050"/>
                                  </a:solidFill>
                                  <a:latin typeface="Cambria Math" panose="02040503050406030204" pitchFamily="18" charset="0"/>
                                </a:rPr>
                              </m:ctrlPr>
                            </m:sSupPr>
                            <m:e>
                              <m:r>
                                <m:rPr>
                                  <m:sty m:val="p"/>
                                </m:rPr>
                                <a:rPr lang="en-US" altLang="zh-CN" sz="1400">
                                  <a:solidFill>
                                    <a:srgbClr val="00B050"/>
                                  </a:solidFill>
                                  <a:latin typeface="Cambria Math" panose="02040503050406030204" pitchFamily="18" charset="0"/>
                                </a:rPr>
                                <m:t>Q</m:t>
                              </m:r>
                            </m:e>
                            <m:sup>
                              <m:r>
                                <a:rPr lang="en-US" altLang="zh-CN" sz="1400" i="1">
                                  <a:solidFill>
                                    <a:srgbClr val="00B050"/>
                                  </a:solidFill>
                                  <a:latin typeface="Cambria Math" panose="02040503050406030204" pitchFamily="18" charset="0"/>
                                </a:rPr>
                                <m:t>3</m:t>
                              </m:r>
                            </m:sup>
                          </m:sSup>
                        </m:oMath>
                      </a14:m>
                      <a:r>
                        <a:rPr lang="en-US" altLang="zh-CN" sz="1400" dirty="0">
                          <a:solidFill>
                            <a:srgbClr val="00B050"/>
                          </a:solidFill>
                          <a:latin typeface="微软雅黑" panose="020B0503020204020204" pitchFamily="34" charset="-122"/>
                          <a:ea typeface="微软雅黑" panose="020B0503020204020204" pitchFamily="34" charset="-122"/>
                        </a:rPr>
                        <a:t>)</a:t>
                      </a:r>
                      <a:endParaRPr lang="zh-CN" altLang="en-US" sz="1400" dirty="0">
                        <a:solidFill>
                          <a:srgbClr val="00B050"/>
                        </a:solidFill>
                        <a:latin typeface="微软雅黑" panose="020B0503020204020204" pitchFamily="34" charset="-122"/>
                        <a:ea typeface="微软雅黑" panose="020B0503020204020204" pitchFamily="34" charset="-122"/>
                      </a:endParaRPr>
                    </a:p>
                  </p:txBody>
                </p:sp>
              </mc:Choice>
              <mc:Fallback xmlns="">
                <p:sp>
                  <p:nvSpPr>
                    <p:cNvPr id="43" name="文本框 42">
                      <a:extLst>
                        <a:ext uri="{FF2B5EF4-FFF2-40B4-BE49-F238E27FC236}">
                          <a16:creationId xmlns:a16="http://schemas.microsoft.com/office/drawing/2014/main" id="{299EDB98-FE6D-4649-8EFD-1038B4A83B17}"/>
                        </a:ext>
                      </a:extLst>
                    </p:cNvPr>
                    <p:cNvSpPr txBox="1">
                      <a:spLocks noRot="1" noChangeAspect="1" noMove="1" noResize="1" noEditPoints="1" noAdjustHandles="1" noChangeArrowheads="1" noChangeShapeType="1" noTextEdit="1"/>
                    </p:cNvSpPr>
                    <p:nvPr/>
                  </p:nvSpPr>
                  <p:spPr>
                    <a:xfrm>
                      <a:off x="203039" y="3337341"/>
                      <a:ext cx="924997" cy="307777"/>
                    </a:xfrm>
                    <a:prstGeom prst="rect">
                      <a:avLst/>
                    </a:prstGeom>
                    <a:blipFill>
                      <a:blip r:embed="rId4"/>
                      <a:stretch>
                        <a:fillRect r="-1351" b="-20000"/>
                      </a:stretch>
                    </a:blipFill>
                  </p:spPr>
                  <p:txBody>
                    <a:bodyPr/>
                    <a:lstStyle/>
                    <a:p>
                      <a:r>
                        <a:rPr lang="zh-CN" altLang="en-US">
                          <a:noFill/>
                        </a:rPr>
                        <a:t> </a:t>
                      </a:r>
                    </a:p>
                  </p:txBody>
                </p:sp>
              </mc:Fallback>
            </mc:AlternateContent>
            <p:sp>
              <p:nvSpPr>
                <p:cNvPr id="44" name="文本框 43">
                  <a:extLst>
                    <a:ext uri="{FF2B5EF4-FFF2-40B4-BE49-F238E27FC236}">
                      <a16:creationId xmlns:a16="http://schemas.microsoft.com/office/drawing/2014/main" id="{470EFC74-9DDC-46C8-B9FD-C1BA18D6679C}"/>
                    </a:ext>
                  </a:extLst>
                </p:cNvPr>
                <p:cNvSpPr txBox="1"/>
                <p:nvPr/>
              </p:nvSpPr>
              <p:spPr>
                <a:xfrm>
                  <a:off x="1562094" y="1912281"/>
                  <a:ext cx="1689886" cy="230832"/>
                </a:xfrm>
                <a:prstGeom prst="rect">
                  <a:avLst/>
                </a:prstGeom>
                <a:noFill/>
              </p:spPr>
              <p:txBody>
                <a:bodyPr wrap="none" rtlCol="0">
                  <a:spAutoFit/>
                </a:bodyPr>
                <a:lstStyle/>
                <a:p>
                  <a:r>
                    <a:rPr lang="en-US" altLang="zh-CN" sz="900" dirty="0"/>
                    <a:t>S. Weinberg, PLB1990, NPB1990</a:t>
                  </a:r>
                  <a:endParaRPr lang="zh-CN" altLang="en-US" sz="900" dirty="0"/>
                </a:p>
              </p:txBody>
            </p:sp>
            <p:grpSp>
              <p:nvGrpSpPr>
                <p:cNvPr id="45" name="组合 44">
                  <a:extLst>
                    <a:ext uri="{FF2B5EF4-FFF2-40B4-BE49-F238E27FC236}">
                      <a16:creationId xmlns:a16="http://schemas.microsoft.com/office/drawing/2014/main" id="{C3C5C9AD-41E7-44BF-AE75-CDF60EDEC884}"/>
                    </a:ext>
                  </a:extLst>
                </p:cNvPr>
                <p:cNvGrpSpPr/>
                <p:nvPr/>
              </p:nvGrpSpPr>
              <p:grpSpPr>
                <a:xfrm>
                  <a:off x="1413638" y="2162979"/>
                  <a:ext cx="1978679" cy="549172"/>
                  <a:chOff x="1357244" y="2295362"/>
                  <a:chExt cx="1978679" cy="549172"/>
                </a:xfrm>
              </p:grpSpPr>
              <p:pic>
                <p:nvPicPr>
                  <p:cNvPr id="106" name="图片 105">
                    <a:extLst>
                      <a:ext uri="{FF2B5EF4-FFF2-40B4-BE49-F238E27FC236}">
                        <a16:creationId xmlns:a16="http://schemas.microsoft.com/office/drawing/2014/main" id="{242058F9-244A-4D0C-8965-8D19FE9C663A}"/>
                      </a:ext>
                    </a:extLst>
                  </p:cNvPr>
                  <p:cNvPicPr>
                    <a:picLocks noChangeAspect="1"/>
                  </p:cNvPicPr>
                  <p:nvPr/>
                </p:nvPicPr>
                <p:blipFill>
                  <a:blip r:embed="rId5">
                    <a:duotone>
                      <a:schemeClr val="accent1">
                        <a:shade val="45000"/>
                        <a:satMod val="135000"/>
                      </a:schemeClr>
                      <a:prstClr val="white"/>
                    </a:duotone>
                  </a:blip>
                  <a:stretch>
                    <a:fillRect/>
                  </a:stretch>
                </p:blipFill>
                <p:spPr>
                  <a:xfrm>
                    <a:off x="1357244" y="2295362"/>
                    <a:ext cx="1159173" cy="540000"/>
                  </a:xfrm>
                  <a:prstGeom prst="rect">
                    <a:avLst/>
                  </a:prstGeom>
                </p:spPr>
              </p:pic>
              <p:pic>
                <p:nvPicPr>
                  <p:cNvPr id="107" name="图片 106">
                    <a:extLst>
                      <a:ext uri="{FF2B5EF4-FFF2-40B4-BE49-F238E27FC236}">
                        <a16:creationId xmlns:a16="http://schemas.microsoft.com/office/drawing/2014/main" id="{07D33B46-C4C0-4A23-9A56-566B894F873F}"/>
                      </a:ext>
                    </a:extLst>
                  </p:cNvPr>
                  <p:cNvPicPr>
                    <a:picLocks noChangeAspect="1"/>
                  </p:cNvPicPr>
                  <p:nvPr/>
                </p:nvPicPr>
                <p:blipFill rotWithShape="1">
                  <a:blip r:embed="rId6">
                    <a:duotone>
                      <a:schemeClr val="accent1">
                        <a:shade val="45000"/>
                        <a:satMod val="135000"/>
                      </a:schemeClr>
                      <a:prstClr val="white"/>
                    </a:duotone>
                  </a:blip>
                  <a:srcRect l="32486"/>
                  <a:stretch/>
                </p:blipFill>
                <p:spPr>
                  <a:xfrm>
                    <a:off x="2543008" y="2304534"/>
                    <a:ext cx="792915" cy="540000"/>
                  </a:xfrm>
                  <a:prstGeom prst="rect">
                    <a:avLst/>
                  </a:prstGeom>
                </p:spPr>
              </p:pic>
            </p:grpSp>
            <p:grpSp>
              <p:nvGrpSpPr>
                <p:cNvPr id="46" name="组合 45">
                  <a:extLst>
                    <a:ext uri="{FF2B5EF4-FFF2-40B4-BE49-F238E27FC236}">
                      <a16:creationId xmlns:a16="http://schemas.microsoft.com/office/drawing/2014/main" id="{36606027-4B7D-4091-AD26-BABB02956049}"/>
                    </a:ext>
                  </a:extLst>
                </p:cNvPr>
                <p:cNvGrpSpPr/>
                <p:nvPr/>
              </p:nvGrpSpPr>
              <p:grpSpPr>
                <a:xfrm>
                  <a:off x="1453090" y="2722492"/>
                  <a:ext cx="1907895" cy="384932"/>
                  <a:chOff x="1397112" y="2751124"/>
                  <a:chExt cx="1907895" cy="384932"/>
                </a:xfrm>
              </p:grpSpPr>
              <p:sp>
                <p:nvSpPr>
                  <p:cNvPr id="104" name="文本框 103">
                    <a:extLst>
                      <a:ext uri="{FF2B5EF4-FFF2-40B4-BE49-F238E27FC236}">
                        <a16:creationId xmlns:a16="http://schemas.microsoft.com/office/drawing/2014/main" id="{ED1D77B1-4D37-40EC-9FE7-D4E2D18A9506}"/>
                      </a:ext>
                    </a:extLst>
                  </p:cNvPr>
                  <p:cNvSpPr txBox="1"/>
                  <p:nvPr/>
                </p:nvSpPr>
                <p:spPr>
                  <a:xfrm>
                    <a:off x="1397112" y="2751124"/>
                    <a:ext cx="1907895" cy="230832"/>
                  </a:xfrm>
                  <a:prstGeom prst="rect">
                    <a:avLst/>
                  </a:prstGeom>
                  <a:noFill/>
                </p:spPr>
                <p:txBody>
                  <a:bodyPr wrap="none" rtlCol="0">
                    <a:spAutoFit/>
                  </a:bodyPr>
                  <a:lstStyle/>
                  <a:p>
                    <a:r>
                      <a:rPr lang="en-US" altLang="zh-CN" sz="900" dirty="0">
                        <a:solidFill>
                          <a:srgbClr val="0070C0"/>
                        </a:solidFill>
                      </a:rPr>
                      <a:t>U. Van </a:t>
                    </a:r>
                    <a:r>
                      <a:rPr lang="en-US" altLang="zh-CN" sz="900" dirty="0" err="1">
                        <a:solidFill>
                          <a:srgbClr val="0070C0"/>
                        </a:solidFill>
                      </a:rPr>
                      <a:t>Kolck</a:t>
                    </a:r>
                    <a:r>
                      <a:rPr lang="en-US" altLang="zh-CN" sz="900" dirty="0">
                        <a:solidFill>
                          <a:srgbClr val="0070C0"/>
                        </a:solidFill>
                      </a:rPr>
                      <a:t> et al, PLB1992, PRL1994</a:t>
                    </a:r>
                    <a:endParaRPr lang="zh-CN" altLang="en-US" sz="900" dirty="0">
                      <a:solidFill>
                        <a:srgbClr val="0070C0"/>
                      </a:solidFill>
                    </a:endParaRPr>
                  </a:p>
                </p:txBody>
              </p:sp>
              <p:sp>
                <p:nvSpPr>
                  <p:cNvPr id="105" name="文本框 104">
                    <a:extLst>
                      <a:ext uri="{FF2B5EF4-FFF2-40B4-BE49-F238E27FC236}">
                        <a16:creationId xmlns:a16="http://schemas.microsoft.com/office/drawing/2014/main" id="{E9051FD7-4BD2-433E-92B3-A7ECCB86C1CC}"/>
                      </a:ext>
                    </a:extLst>
                  </p:cNvPr>
                  <p:cNvSpPr txBox="1"/>
                  <p:nvPr/>
                </p:nvSpPr>
                <p:spPr>
                  <a:xfrm>
                    <a:off x="1695269" y="2905224"/>
                    <a:ext cx="1311578" cy="230832"/>
                  </a:xfrm>
                  <a:prstGeom prst="rect">
                    <a:avLst/>
                  </a:prstGeom>
                  <a:noFill/>
                </p:spPr>
                <p:txBody>
                  <a:bodyPr wrap="none" rtlCol="0">
                    <a:spAutoFit/>
                  </a:bodyPr>
                  <a:lstStyle/>
                  <a:p>
                    <a:r>
                      <a:rPr lang="en-US" altLang="zh-CN" sz="900" dirty="0">
                        <a:solidFill>
                          <a:srgbClr val="0070C0"/>
                        </a:solidFill>
                      </a:rPr>
                      <a:t>N. Kaiser et al, NPA1997</a:t>
                    </a:r>
                    <a:endParaRPr lang="zh-CN" altLang="en-US" sz="900" dirty="0">
                      <a:solidFill>
                        <a:srgbClr val="0070C0"/>
                      </a:solidFill>
                    </a:endParaRPr>
                  </a:p>
                </p:txBody>
              </p:sp>
            </p:grpSp>
            <p:pic>
              <p:nvPicPr>
                <p:cNvPr id="47" name="图片 46">
                  <a:extLst>
                    <a:ext uri="{FF2B5EF4-FFF2-40B4-BE49-F238E27FC236}">
                      <a16:creationId xmlns:a16="http://schemas.microsoft.com/office/drawing/2014/main" id="{A02D49B7-25AA-496B-981C-6801482D08B4}"/>
                    </a:ext>
                  </a:extLst>
                </p:cNvPr>
                <p:cNvPicPr>
                  <a:picLocks noChangeAspect="1"/>
                </p:cNvPicPr>
                <p:nvPr/>
              </p:nvPicPr>
              <p:blipFill>
                <a:blip r:embed="rId7"/>
                <a:stretch>
                  <a:fillRect/>
                </a:stretch>
              </p:blipFill>
              <p:spPr>
                <a:xfrm>
                  <a:off x="2002539" y="3110689"/>
                  <a:ext cx="808997" cy="540000"/>
                </a:xfrm>
                <a:prstGeom prst="rect">
                  <a:avLst/>
                </a:prstGeom>
              </p:spPr>
            </p:pic>
            <p:grpSp>
              <p:nvGrpSpPr>
                <p:cNvPr id="48" name="组合 47">
                  <a:extLst>
                    <a:ext uri="{FF2B5EF4-FFF2-40B4-BE49-F238E27FC236}">
                      <a16:creationId xmlns:a16="http://schemas.microsoft.com/office/drawing/2014/main" id="{CB8A85EB-874E-47A4-80B5-FBC2A8E0661E}"/>
                    </a:ext>
                  </a:extLst>
                </p:cNvPr>
                <p:cNvGrpSpPr/>
                <p:nvPr/>
              </p:nvGrpSpPr>
              <p:grpSpPr>
                <a:xfrm>
                  <a:off x="1536446" y="3570162"/>
                  <a:ext cx="1741182" cy="373205"/>
                  <a:chOff x="1492283" y="3655239"/>
                  <a:chExt cx="1741182" cy="373205"/>
                </a:xfrm>
              </p:grpSpPr>
              <p:sp>
                <p:nvSpPr>
                  <p:cNvPr id="102" name="矩形 101">
                    <a:extLst>
                      <a:ext uri="{FF2B5EF4-FFF2-40B4-BE49-F238E27FC236}">
                        <a16:creationId xmlns:a16="http://schemas.microsoft.com/office/drawing/2014/main" id="{8C00A3C8-0C61-41B8-AF31-68FF07EBEACA}"/>
                      </a:ext>
                    </a:extLst>
                  </p:cNvPr>
                  <p:cNvSpPr/>
                  <p:nvPr/>
                </p:nvSpPr>
                <p:spPr>
                  <a:xfrm>
                    <a:off x="1630142" y="3655239"/>
                    <a:ext cx="1465466" cy="230832"/>
                  </a:xfrm>
                  <a:prstGeom prst="rect">
                    <a:avLst/>
                  </a:prstGeom>
                </p:spPr>
                <p:txBody>
                  <a:bodyPr wrap="none">
                    <a:spAutoFit/>
                  </a:bodyPr>
                  <a:lstStyle/>
                  <a:p>
                    <a:r>
                      <a:rPr lang="en-US" altLang="zh-CN" sz="900" dirty="0">
                        <a:solidFill>
                          <a:srgbClr val="00B050"/>
                        </a:solidFill>
                      </a:rPr>
                      <a:t>U. Van </a:t>
                    </a:r>
                    <a:r>
                      <a:rPr lang="en-US" altLang="zh-CN" sz="900" dirty="0" err="1">
                        <a:solidFill>
                          <a:srgbClr val="00B050"/>
                        </a:solidFill>
                      </a:rPr>
                      <a:t>Kolck</a:t>
                    </a:r>
                    <a:r>
                      <a:rPr lang="en-US" altLang="zh-CN" sz="900" dirty="0">
                        <a:solidFill>
                          <a:srgbClr val="00B050"/>
                        </a:solidFill>
                      </a:rPr>
                      <a:t> et al, PRC1994</a:t>
                    </a:r>
                    <a:endParaRPr lang="zh-CN" altLang="en-US" sz="900" dirty="0">
                      <a:solidFill>
                        <a:srgbClr val="00B050"/>
                      </a:solidFill>
                    </a:endParaRPr>
                  </a:p>
                </p:txBody>
              </p:sp>
              <p:sp>
                <p:nvSpPr>
                  <p:cNvPr id="103" name="矩形 102">
                    <a:extLst>
                      <a:ext uri="{FF2B5EF4-FFF2-40B4-BE49-F238E27FC236}">
                        <a16:creationId xmlns:a16="http://schemas.microsoft.com/office/drawing/2014/main" id="{8A5F1F22-716B-4CD2-AB72-44073F68AAF9}"/>
                      </a:ext>
                    </a:extLst>
                  </p:cNvPr>
                  <p:cNvSpPr/>
                  <p:nvPr/>
                </p:nvSpPr>
                <p:spPr>
                  <a:xfrm>
                    <a:off x="1492283" y="3797612"/>
                    <a:ext cx="1741182" cy="230832"/>
                  </a:xfrm>
                  <a:prstGeom prst="rect">
                    <a:avLst/>
                  </a:prstGeom>
                </p:spPr>
                <p:txBody>
                  <a:bodyPr wrap="none">
                    <a:spAutoFit/>
                  </a:bodyPr>
                  <a:lstStyle/>
                  <a:p>
                    <a:r>
                      <a:rPr lang="en-US" altLang="zh-CN" sz="900" dirty="0">
                        <a:solidFill>
                          <a:srgbClr val="00B050"/>
                        </a:solidFill>
                      </a:rPr>
                      <a:t>E. </a:t>
                    </a:r>
                    <a:r>
                      <a:rPr lang="en-US" altLang="zh-CN" sz="900" dirty="0" err="1">
                        <a:solidFill>
                          <a:srgbClr val="00B050"/>
                        </a:solidFill>
                      </a:rPr>
                      <a:t>Epelbaum</a:t>
                    </a:r>
                    <a:r>
                      <a:rPr lang="en-US" altLang="zh-CN" sz="900" dirty="0">
                        <a:solidFill>
                          <a:srgbClr val="00B050"/>
                        </a:solidFill>
                      </a:rPr>
                      <a:t> et al, NPA1998,2000</a:t>
                    </a:r>
                    <a:endParaRPr lang="zh-CN" altLang="en-US" sz="900" dirty="0">
                      <a:solidFill>
                        <a:srgbClr val="00B050"/>
                      </a:solidFill>
                    </a:endParaRPr>
                  </a:p>
                </p:txBody>
              </p:sp>
            </p:grp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72F875AA-0434-4A02-8E77-0D578B72C011}"/>
                        </a:ext>
                      </a:extLst>
                    </p:cNvPr>
                    <p:cNvSpPr txBox="1"/>
                    <p:nvPr/>
                  </p:nvSpPr>
                  <p:spPr>
                    <a:xfrm>
                      <a:off x="203039" y="4183291"/>
                      <a:ext cx="924997" cy="307777"/>
                    </a:xfrm>
                    <a:prstGeom prst="rect">
                      <a:avLst/>
                    </a:prstGeom>
                    <a:noFill/>
                  </p:spPr>
                  <p:txBody>
                    <a:bodyPr wrap="none" rtlCol="0">
                      <a:spAutoFit/>
                    </a:bodyPr>
                    <a:lstStyle/>
                    <a:p>
                      <a14:m>
                        <m:oMath xmlns:m="http://schemas.openxmlformats.org/officeDocument/2006/math">
                          <m:sSup>
                            <m:sSupPr>
                              <m:ctrlPr>
                                <a:rPr lang="en-US" altLang="zh-CN" sz="1400" i="1">
                                  <a:solidFill>
                                    <a:schemeClr val="accent6">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accent6">
                                      <a:lumMod val="75000"/>
                                    </a:schemeClr>
                                  </a:solidFill>
                                  <a:latin typeface="Cambria Math" panose="02040503050406030204" pitchFamily="18" charset="0"/>
                                  <a:ea typeface="微软雅黑" panose="020B0503020204020204" pitchFamily="34" charset="-122"/>
                                </a:rPr>
                                <m:t>N</m:t>
                              </m:r>
                            </m:e>
                            <m:sup>
                              <m:r>
                                <a:rPr lang="en-US" altLang="zh-CN" sz="1400">
                                  <a:solidFill>
                                    <a:schemeClr val="accent6">
                                      <a:lumMod val="75000"/>
                                    </a:schemeClr>
                                  </a:solidFill>
                                  <a:latin typeface="Cambria Math" panose="02040503050406030204" pitchFamily="18" charset="0"/>
                                  <a:ea typeface="微软雅黑" panose="020B0503020204020204" pitchFamily="34" charset="-122"/>
                                </a:rPr>
                                <m:t>3</m:t>
                              </m:r>
                            </m:sup>
                          </m:sSup>
                          <m:r>
                            <m:rPr>
                              <m:sty m:val="p"/>
                            </m:rPr>
                            <a:rPr lang="en-US" altLang="zh-CN" sz="1400">
                              <a:solidFill>
                                <a:schemeClr val="accent6">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accent6">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accent6">
                                      <a:lumMod val="75000"/>
                                    </a:schemeClr>
                                  </a:solidFill>
                                  <a:latin typeface="Cambria Math" panose="02040503050406030204" pitchFamily="18" charset="0"/>
                                </a:rPr>
                              </m:ctrlPr>
                            </m:sSupPr>
                            <m:e>
                              <m:r>
                                <m:rPr>
                                  <m:sty m:val="p"/>
                                </m:rPr>
                                <a:rPr lang="en-US" altLang="zh-CN" sz="1400">
                                  <a:solidFill>
                                    <a:schemeClr val="accent6">
                                      <a:lumMod val="75000"/>
                                    </a:schemeClr>
                                  </a:solidFill>
                                  <a:latin typeface="Cambria Math" panose="02040503050406030204" pitchFamily="18" charset="0"/>
                                </a:rPr>
                                <m:t>Q</m:t>
                              </m:r>
                            </m:e>
                            <m:sup>
                              <m:r>
                                <a:rPr lang="en-US" altLang="zh-CN" sz="1400" i="1">
                                  <a:solidFill>
                                    <a:schemeClr val="accent6">
                                      <a:lumMod val="75000"/>
                                    </a:schemeClr>
                                  </a:solidFill>
                                  <a:latin typeface="Cambria Math" panose="02040503050406030204" pitchFamily="18" charset="0"/>
                                </a:rPr>
                                <m:t>4</m:t>
                              </m:r>
                            </m:sup>
                          </m:sSup>
                        </m:oMath>
                      </a14:m>
                      <a:r>
                        <a:rPr lang="en-US" altLang="zh-CN" sz="1400" dirty="0">
                          <a:solidFill>
                            <a:schemeClr val="accent6">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6">
                            <a:lumMod val="75000"/>
                          </a:schemeClr>
                        </a:solidFill>
                        <a:latin typeface="微软雅黑" panose="020B0503020204020204" pitchFamily="34" charset="-122"/>
                        <a:ea typeface="微软雅黑" panose="020B0503020204020204" pitchFamily="34" charset="-122"/>
                      </a:endParaRPr>
                    </a:p>
                  </p:txBody>
                </p:sp>
              </mc:Choice>
              <mc:Fallback xmlns="">
                <p:sp>
                  <p:nvSpPr>
                    <p:cNvPr id="49" name="文本框 48">
                      <a:extLst>
                        <a:ext uri="{FF2B5EF4-FFF2-40B4-BE49-F238E27FC236}">
                          <a16:creationId xmlns:a16="http://schemas.microsoft.com/office/drawing/2014/main" id="{72F875AA-0434-4A02-8E77-0D578B72C011}"/>
                        </a:ext>
                      </a:extLst>
                    </p:cNvPr>
                    <p:cNvSpPr txBox="1">
                      <a:spLocks noRot="1" noChangeAspect="1" noMove="1" noResize="1" noEditPoints="1" noAdjustHandles="1" noChangeArrowheads="1" noChangeShapeType="1" noTextEdit="1"/>
                    </p:cNvSpPr>
                    <p:nvPr/>
                  </p:nvSpPr>
                  <p:spPr>
                    <a:xfrm>
                      <a:off x="203039" y="4183291"/>
                      <a:ext cx="924997" cy="307777"/>
                    </a:xfrm>
                    <a:prstGeom prst="rect">
                      <a:avLst/>
                    </a:prstGeom>
                    <a:blipFill>
                      <a:blip r:embed="rId8"/>
                      <a:stretch>
                        <a:fillRect r="-1351" b="-19231"/>
                      </a:stretch>
                    </a:blipFill>
                  </p:spPr>
                  <p:txBody>
                    <a:bodyPr/>
                    <a:lstStyle/>
                    <a:p>
                      <a:r>
                        <a:rPr lang="zh-CN" altLang="en-US">
                          <a:noFill/>
                        </a:rPr>
                        <a:t> </a:t>
                      </a:r>
                    </a:p>
                  </p:txBody>
                </p:sp>
              </mc:Fallback>
            </mc:AlternateContent>
            <p:grpSp>
              <p:nvGrpSpPr>
                <p:cNvPr id="50" name="组合 49">
                  <a:extLst>
                    <a:ext uri="{FF2B5EF4-FFF2-40B4-BE49-F238E27FC236}">
                      <a16:creationId xmlns:a16="http://schemas.microsoft.com/office/drawing/2014/main" id="{32309C64-95B6-40EC-90D4-D41186FCEA5B}"/>
                    </a:ext>
                  </a:extLst>
                </p:cNvPr>
                <p:cNvGrpSpPr/>
                <p:nvPr/>
              </p:nvGrpSpPr>
              <p:grpSpPr>
                <a:xfrm>
                  <a:off x="1217060" y="3955912"/>
                  <a:ext cx="2371835" cy="546069"/>
                  <a:chOff x="1626723" y="4155327"/>
                  <a:chExt cx="2371835" cy="546069"/>
                </a:xfrm>
              </p:grpSpPr>
              <p:pic>
                <p:nvPicPr>
                  <p:cNvPr id="100" name="图片 99">
                    <a:extLst>
                      <a:ext uri="{FF2B5EF4-FFF2-40B4-BE49-F238E27FC236}">
                        <a16:creationId xmlns:a16="http://schemas.microsoft.com/office/drawing/2014/main" id="{663EB5EA-59B4-4102-B244-10DF3A9108F3}"/>
                      </a:ext>
                    </a:extLst>
                  </p:cNvPr>
                  <p:cNvPicPr>
                    <a:picLocks noChangeAspect="1"/>
                  </p:cNvPicPr>
                  <p:nvPr/>
                </p:nvPicPr>
                <p:blipFill>
                  <a:blip r:embed="rId9"/>
                  <a:stretch>
                    <a:fillRect/>
                  </a:stretch>
                </p:blipFill>
                <p:spPr>
                  <a:xfrm>
                    <a:off x="1626723" y="4155327"/>
                    <a:ext cx="1172395" cy="540000"/>
                  </a:xfrm>
                  <a:prstGeom prst="rect">
                    <a:avLst/>
                  </a:prstGeom>
                </p:spPr>
              </p:pic>
              <p:pic>
                <p:nvPicPr>
                  <p:cNvPr id="101" name="图片 100">
                    <a:extLst>
                      <a:ext uri="{FF2B5EF4-FFF2-40B4-BE49-F238E27FC236}">
                        <a16:creationId xmlns:a16="http://schemas.microsoft.com/office/drawing/2014/main" id="{46ECE383-99C2-4BD9-A80C-66D01911F104}"/>
                      </a:ext>
                    </a:extLst>
                  </p:cNvPr>
                  <p:cNvPicPr>
                    <a:picLocks noChangeAspect="1"/>
                  </p:cNvPicPr>
                  <p:nvPr/>
                </p:nvPicPr>
                <p:blipFill>
                  <a:blip r:embed="rId10"/>
                  <a:stretch>
                    <a:fillRect/>
                  </a:stretch>
                </p:blipFill>
                <p:spPr>
                  <a:xfrm>
                    <a:off x="2812676" y="4161396"/>
                    <a:ext cx="1185882" cy="540000"/>
                  </a:xfrm>
                  <a:prstGeom prst="rect">
                    <a:avLst/>
                  </a:prstGeom>
                </p:spPr>
              </p:pic>
            </p:grpSp>
            <p:cxnSp>
              <p:nvCxnSpPr>
                <p:cNvPr id="51" name="直接连接符 50">
                  <a:extLst>
                    <a:ext uri="{FF2B5EF4-FFF2-40B4-BE49-F238E27FC236}">
                      <a16:creationId xmlns:a16="http://schemas.microsoft.com/office/drawing/2014/main" id="{81D16F02-8B09-406E-AA8D-7CAB05F8F378}"/>
                    </a:ext>
                  </a:extLst>
                </p:cNvPr>
                <p:cNvCxnSpPr/>
                <p:nvPr/>
              </p:nvCxnSpPr>
              <p:spPr>
                <a:xfrm>
                  <a:off x="319641" y="4799918"/>
                  <a:ext cx="641314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2" name="组合 51">
                  <a:extLst>
                    <a:ext uri="{FF2B5EF4-FFF2-40B4-BE49-F238E27FC236}">
                      <a16:creationId xmlns:a16="http://schemas.microsoft.com/office/drawing/2014/main" id="{6449EB3F-09B0-4DAF-920F-B537D4948D9F}"/>
                    </a:ext>
                  </a:extLst>
                </p:cNvPr>
                <p:cNvGrpSpPr/>
                <p:nvPr/>
              </p:nvGrpSpPr>
              <p:grpSpPr>
                <a:xfrm>
                  <a:off x="1666289" y="4447322"/>
                  <a:ext cx="1481496" cy="364183"/>
                  <a:chOff x="1511129" y="4570708"/>
                  <a:chExt cx="1481496" cy="364183"/>
                </a:xfrm>
              </p:grpSpPr>
              <p:sp>
                <p:nvSpPr>
                  <p:cNvPr id="98" name="矩形 97">
                    <a:extLst>
                      <a:ext uri="{FF2B5EF4-FFF2-40B4-BE49-F238E27FC236}">
                        <a16:creationId xmlns:a16="http://schemas.microsoft.com/office/drawing/2014/main" id="{068FEC3A-120C-4B62-A780-2A1DDA7447B7}"/>
                      </a:ext>
                    </a:extLst>
                  </p:cNvPr>
                  <p:cNvSpPr/>
                  <p:nvPr/>
                </p:nvSpPr>
                <p:spPr>
                  <a:xfrm>
                    <a:off x="1515137" y="4570708"/>
                    <a:ext cx="1473480" cy="230832"/>
                  </a:xfrm>
                  <a:prstGeom prst="rect">
                    <a:avLst/>
                  </a:prstGeom>
                </p:spPr>
                <p:txBody>
                  <a:bodyPr wrap="none">
                    <a:spAutoFit/>
                  </a:bodyPr>
                  <a:lstStyle/>
                  <a:p>
                    <a:r>
                      <a:rPr lang="en-US" altLang="zh-CN" sz="900" dirty="0">
                        <a:solidFill>
                          <a:schemeClr val="accent6">
                            <a:lumMod val="75000"/>
                          </a:schemeClr>
                        </a:solidFill>
                      </a:rPr>
                      <a:t>R. </a:t>
                    </a:r>
                    <a:r>
                      <a:rPr lang="en-US" altLang="zh-CN" sz="900" dirty="0" err="1">
                        <a:solidFill>
                          <a:schemeClr val="accent6">
                            <a:lumMod val="75000"/>
                          </a:schemeClr>
                        </a:solidFill>
                      </a:rPr>
                      <a:t>Machleidt</a:t>
                    </a:r>
                    <a:r>
                      <a:rPr lang="en-US" altLang="zh-CN" sz="900" dirty="0">
                        <a:solidFill>
                          <a:schemeClr val="accent6">
                            <a:lumMod val="75000"/>
                          </a:schemeClr>
                        </a:solidFill>
                      </a:rPr>
                      <a:t> et al. PRC2003</a:t>
                    </a:r>
                    <a:endParaRPr lang="zh-CN" altLang="en-US" sz="900" dirty="0">
                      <a:solidFill>
                        <a:schemeClr val="accent6">
                          <a:lumMod val="75000"/>
                        </a:schemeClr>
                      </a:solidFill>
                    </a:endParaRPr>
                  </a:p>
                </p:txBody>
              </p:sp>
              <p:sp>
                <p:nvSpPr>
                  <p:cNvPr id="99" name="矩形 98">
                    <a:extLst>
                      <a:ext uri="{FF2B5EF4-FFF2-40B4-BE49-F238E27FC236}">
                        <a16:creationId xmlns:a16="http://schemas.microsoft.com/office/drawing/2014/main" id="{AE06A1D2-6D2C-4079-8504-A3795C7D2C6C}"/>
                      </a:ext>
                    </a:extLst>
                  </p:cNvPr>
                  <p:cNvSpPr/>
                  <p:nvPr/>
                </p:nvSpPr>
                <p:spPr>
                  <a:xfrm>
                    <a:off x="1511129" y="4704059"/>
                    <a:ext cx="1481496" cy="230832"/>
                  </a:xfrm>
                  <a:prstGeom prst="rect">
                    <a:avLst/>
                  </a:prstGeom>
                </p:spPr>
                <p:txBody>
                  <a:bodyPr wrap="none">
                    <a:spAutoFit/>
                  </a:bodyPr>
                  <a:lstStyle/>
                  <a:p>
                    <a:r>
                      <a:rPr lang="en-US" altLang="zh-CN" sz="900" dirty="0">
                        <a:solidFill>
                          <a:schemeClr val="accent6">
                            <a:lumMod val="75000"/>
                          </a:schemeClr>
                        </a:solidFill>
                      </a:rPr>
                      <a:t>E. </a:t>
                    </a:r>
                    <a:r>
                      <a:rPr lang="en-US" altLang="zh-CN" sz="900" dirty="0" err="1">
                        <a:solidFill>
                          <a:schemeClr val="accent6">
                            <a:lumMod val="75000"/>
                          </a:schemeClr>
                        </a:solidFill>
                      </a:rPr>
                      <a:t>Epelbaum</a:t>
                    </a:r>
                    <a:r>
                      <a:rPr lang="en-US" altLang="zh-CN" sz="900" dirty="0">
                        <a:solidFill>
                          <a:schemeClr val="accent6">
                            <a:lumMod val="75000"/>
                          </a:schemeClr>
                        </a:solidFill>
                      </a:rPr>
                      <a:t> et al. NPA2005</a:t>
                    </a:r>
                    <a:endParaRPr lang="zh-CN" altLang="en-US" sz="900"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F5632142-6714-4942-8ADB-C5A681D427E8}"/>
                        </a:ext>
                      </a:extLst>
                    </p:cNvPr>
                    <p:cNvSpPr txBox="1"/>
                    <p:nvPr/>
                  </p:nvSpPr>
                  <p:spPr>
                    <a:xfrm>
                      <a:off x="203039" y="5029241"/>
                      <a:ext cx="924997" cy="310150"/>
                    </a:xfrm>
                    <a:prstGeom prst="rect">
                      <a:avLst/>
                    </a:prstGeom>
                    <a:noFill/>
                  </p:spPr>
                  <p:txBody>
                    <a:bodyPr wrap="none" rtlCol="0">
                      <a:spAutoFit/>
                    </a:bodyPr>
                    <a:lstStyle/>
                    <a:p>
                      <a14:m>
                        <m:oMath xmlns:m="http://schemas.openxmlformats.org/officeDocument/2006/math">
                          <m:sSup>
                            <m:sSupPr>
                              <m:ctrlPr>
                                <a:rPr lang="en-US" altLang="zh-CN" sz="1400" i="1">
                                  <a:solidFill>
                                    <a:schemeClr val="accent4">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accent4">
                                      <a:lumMod val="75000"/>
                                    </a:schemeClr>
                                  </a:solidFill>
                                  <a:latin typeface="Cambria Math" panose="02040503050406030204" pitchFamily="18" charset="0"/>
                                  <a:ea typeface="微软雅黑" panose="020B0503020204020204" pitchFamily="34" charset="-122"/>
                                </a:rPr>
                                <m:t>N</m:t>
                              </m:r>
                            </m:e>
                            <m:sup>
                              <m:r>
                                <a:rPr lang="en-US" altLang="zh-CN" sz="1400">
                                  <a:solidFill>
                                    <a:schemeClr val="accent4">
                                      <a:lumMod val="75000"/>
                                    </a:schemeClr>
                                  </a:solidFill>
                                  <a:latin typeface="Cambria Math" panose="02040503050406030204" pitchFamily="18" charset="0"/>
                                  <a:ea typeface="微软雅黑" panose="020B0503020204020204" pitchFamily="34" charset="-122"/>
                                </a:rPr>
                                <m:t>4</m:t>
                              </m:r>
                            </m:sup>
                          </m:sSup>
                          <m:r>
                            <m:rPr>
                              <m:sty m:val="p"/>
                            </m:rPr>
                            <a:rPr lang="en-US" altLang="zh-CN" sz="1400">
                              <a:solidFill>
                                <a:schemeClr val="accent4">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accent4">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accent4">
                                      <a:lumMod val="75000"/>
                                    </a:schemeClr>
                                  </a:solidFill>
                                  <a:latin typeface="Cambria Math" panose="02040503050406030204" pitchFamily="18" charset="0"/>
                                </a:rPr>
                              </m:ctrlPr>
                            </m:sSupPr>
                            <m:e>
                              <m:r>
                                <m:rPr>
                                  <m:sty m:val="p"/>
                                </m:rPr>
                                <a:rPr lang="en-US" altLang="zh-CN" sz="1400">
                                  <a:solidFill>
                                    <a:schemeClr val="accent4">
                                      <a:lumMod val="75000"/>
                                    </a:schemeClr>
                                  </a:solidFill>
                                  <a:latin typeface="Cambria Math" panose="02040503050406030204" pitchFamily="18" charset="0"/>
                                </a:rPr>
                                <m:t>Q</m:t>
                              </m:r>
                            </m:e>
                            <m:sup>
                              <m:r>
                                <a:rPr lang="en-US" altLang="zh-CN" sz="1400" i="1">
                                  <a:solidFill>
                                    <a:schemeClr val="accent4">
                                      <a:lumMod val="75000"/>
                                    </a:schemeClr>
                                  </a:solidFill>
                                  <a:latin typeface="Cambria Math" panose="02040503050406030204" pitchFamily="18" charset="0"/>
                                </a:rPr>
                                <m:t>5</m:t>
                              </m:r>
                            </m:sup>
                          </m:sSup>
                        </m:oMath>
                      </a14:m>
                      <a:r>
                        <a:rPr lang="en-US" altLang="zh-CN" sz="1400" dirty="0">
                          <a:solidFill>
                            <a:schemeClr val="accent4">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4">
                            <a:lumMod val="75000"/>
                          </a:schemeClr>
                        </a:solidFill>
                        <a:latin typeface="微软雅黑" panose="020B0503020204020204" pitchFamily="34" charset="-122"/>
                        <a:ea typeface="微软雅黑" panose="020B0503020204020204" pitchFamily="34" charset="-122"/>
                      </a:endParaRPr>
                    </a:p>
                  </p:txBody>
                </p:sp>
              </mc:Choice>
              <mc:Fallback xmlns="">
                <p:sp>
                  <p:nvSpPr>
                    <p:cNvPr id="53" name="文本框 52">
                      <a:extLst>
                        <a:ext uri="{FF2B5EF4-FFF2-40B4-BE49-F238E27FC236}">
                          <a16:creationId xmlns:a16="http://schemas.microsoft.com/office/drawing/2014/main" id="{F5632142-6714-4942-8ADB-C5A681D427E8}"/>
                        </a:ext>
                      </a:extLst>
                    </p:cNvPr>
                    <p:cNvSpPr txBox="1">
                      <a:spLocks noRot="1" noChangeAspect="1" noMove="1" noResize="1" noEditPoints="1" noAdjustHandles="1" noChangeArrowheads="1" noChangeShapeType="1" noTextEdit="1"/>
                    </p:cNvSpPr>
                    <p:nvPr/>
                  </p:nvSpPr>
                  <p:spPr>
                    <a:xfrm>
                      <a:off x="203039" y="5029241"/>
                      <a:ext cx="924997" cy="310150"/>
                    </a:xfrm>
                    <a:prstGeom prst="rect">
                      <a:avLst/>
                    </a:prstGeom>
                    <a:blipFill>
                      <a:blip r:embed="rId11"/>
                      <a:stretch>
                        <a:fillRect r="-1351" b="-15385"/>
                      </a:stretch>
                    </a:blipFill>
                  </p:spPr>
                  <p:txBody>
                    <a:bodyPr/>
                    <a:lstStyle/>
                    <a:p>
                      <a:r>
                        <a:rPr lang="zh-CN" altLang="en-US">
                          <a:noFill/>
                        </a:rPr>
                        <a:t> </a:t>
                      </a:r>
                    </a:p>
                  </p:txBody>
                </p:sp>
              </mc:Fallback>
            </mc:AlternateContent>
            <p:grpSp>
              <p:nvGrpSpPr>
                <p:cNvPr id="54" name="组合 53">
                  <a:extLst>
                    <a:ext uri="{FF2B5EF4-FFF2-40B4-BE49-F238E27FC236}">
                      <a16:creationId xmlns:a16="http://schemas.microsoft.com/office/drawing/2014/main" id="{72B5B7AE-A89D-4211-8F7B-218DFAD975F9}"/>
                    </a:ext>
                  </a:extLst>
                </p:cNvPr>
                <p:cNvGrpSpPr/>
                <p:nvPr/>
              </p:nvGrpSpPr>
              <p:grpSpPr>
                <a:xfrm>
                  <a:off x="1361920" y="4842182"/>
                  <a:ext cx="2082114" cy="546447"/>
                  <a:chOff x="1373136" y="4966197"/>
                  <a:chExt cx="2082114" cy="546447"/>
                </a:xfrm>
              </p:grpSpPr>
              <p:pic>
                <p:nvPicPr>
                  <p:cNvPr id="96" name="图片 95">
                    <a:extLst>
                      <a:ext uri="{FF2B5EF4-FFF2-40B4-BE49-F238E27FC236}">
                        <a16:creationId xmlns:a16="http://schemas.microsoft.com/office/drawing/2014/main" id="{C8392C31-E156-4992-8ED2-93804A100C68}"/>
                      </a:ext>
                    </a:extLst>
                  </p:cNvPr>
                  <p:cNvPicPr>
                    <a:picLocks noChangeAspect="1"/>
                  </p:cNvPicPr>
                  <p:nvPr/>
                </p:nvPicPr>
                <p:blipFill>
                  <a:blip r:embed="rId12"/>
                  <a:stretch>
                    <a:fillRect/>
                  </a:stretch>
                </p:blipFill>
                <p:spPr>
                  <a:xfrm>
                    <a:off x="1373136" y="4972644"/>
                    <a:ext cx="914651" cy="540000"/>
                  </a:xfrm>
                  <a:prstGeom prst="rect">
                    <a:avLst/>
                  </a:prstGeom>
                </p:spPr>
              </p:pic>
              <p:pic>
                <p:nvPicPr>
                  <p:cNvPr id="97" name="图片 96">
                    <a:extLst>
                      <a:ext uri="{FF2B5EF4-FFF2-40B4-BE49-F238E27FC236}">
                        <a16:creationId xmlns:a16="http://schemas.microsoft.com/office/drawing/2014/main" id="{53846773-C203-46AC-BF7F-23A8471BFAB4}"/>
                      </a:ext>
                    </a:extLst>
                  </p:cNvPr>
                  <p:cNvPicPr>
                    <a:picLocks noChangeAspect="1"/>
                  </p:cNvPicPr>
                  <p:nvPr/>
                </p:nvPicPr>
                <p:blipFill>
                  <a:blip r:embed="rId13"/>
                  <a:stretch>
                    <a:fillRect/>
                  </a:stretch>
                </p:blipFill>
                <p:spPr>
                  <a:xfrm>
                    <a:off x="2272799" y="4966197"/>
                    <a:ext cx="1182451" cy="540000"/>
                  </a:xfrm>
                  <a:prstGeom prst="rect">
                    <a:avLst/>
                  </a:prstGeom>
                </p:spPr>
              </p:pic>
            </p:grpSp>
            <p:cxnSp>
              <p:nvCxnSpPr>
                <p:cNvPr id="55" name="直接连接符 54">
                  <a:extLst>
                    <a:ext uri="{FF2B5EF4-FFF2-40B4-BE49-F238E27FC236}">
                      <a16:creationId xmlns:a16="http://schemas.microsoft.com/office/drawing/2014/main" id="{91C6AD69-E24A-4190-A3BA-A0A0C95434A5}"/>
                    </a:ext>
                  </a:extLst>
                </p:cNvPr>
                <p:cNvCxnSpPr/>
                <p:nvPr/>
              </p:nvCxnSpPr>
              <p:spPr>
                <a:xfrm>
                  <a:off x="319641" y="5704793"/>
                  <a:ext cx="7200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D3165C95-4BC1-4E6B-8D33-7882A87333CC}"/>
                        </a:ext>
                      </a:extLst>
                    </p:cNvPr>
                    <p:cNvSpPr txBox="1"/>
                    <p:nvPr/>
                  </p:nvSpPr>
                  <p:spPr>
                    <a:xfrm>
                      <a:off x="214484" y="5875192"/>
                      <a:ext cx="924997" cy="310150"/>
                    </a:xfrm>
                    <a:prstGeom prst="rect">
                      <a:avLst/>
                    </a:prstGeom>
                    <a:noFill/>
                  </p:spPr>
                  <p:txBody>
                    <a:bodyPr wrap="none" rtlCol="0">
                      <a:spAutoFit/>
                    </a:bodyPr>
                    <a:lstStyle/>
                    <a:p>
                      <a14:m>
                        <m:oMath xmlns:m="http://schemas.openxmlformats.org/officeDocument/2006/math">
                          <m:sSup>
                            <m:sSupPr>
                              <m:ctrlPr>
                                <a:rPr lang="en-US" altLang="zh-CN" sz="1400" i="1">
                                  <a:solidFill>
                                    <a:schemeClr val="bg2">
                                      <a:lumMod val="10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bg2">
                                      <a:lumMod val="10000"/>
                                    </a:schemeClr>
                                  </a:solidFill>
                                  <a:latin typeface="Cambria Math" panose="02040503050406030204" pitchFamily="18" charset="0"/>
                                  <a:ea typeface="微软雅黑" panose="020B0503020204020204" pitchFamily="34" charset="-122"/>
                                </a:rPr>
                                <m:t>N</m:t>
                              </m:r>
                            </m:e>
                            <m:sup>
                              <m:r>
                                <a:rPr lang="en-US" altLang="zh-CN" sz="1400">
                                  <a:solidFill>
                                    <a:schemeClr val="bg2">
                                      <a:lumMod val="10000"/>
                                    </a:schemeClr>
                                  </a:solidFill>
                                  <a:latin typeface="Cambria Math" panose="02040503050406030204" pitchFamily="18" charset="0"/>
                                  <a:ea typeface="微软雅黑" panose="020B0503020204020204" pitchFamily="34" charset="-122"/>
                                </a:rPr>
                                <m:t>5</m:t>
                              </m:r>
                            </m:sup>
                          </m:sSup>
                          <m:r>
                            <m:rPr>
                              <m:sty m:val="p"/>
                            </m:rPr>
                            <a:rPr lang="en-US" altLang="zh-CN" sz="1400">
                              <a:solidFill>
                                <a:schemeClr val="bg2">
                                  <a:lumMod val="10000"/>
                                </a:schemeClr>
                              </a:solidFill>
                              <a:latin typeface="Cambria Math" panose="02040503050406030204" pitchFamily="18" charset="0"/>
                              <a:ea typeface="微软雅黑" panose="020B0503020204020204" pitchFamily="34" charset="-122"/>
                            </a:rPr>
                            <m:t>LO</m:t>
                          </m:r>
                        </m:oMath>
                      </a14:m>
                      <a:r>
                        <a:rPr lang="en-US" altLang="zh-CN" sz="1400" dirty="0">
                          <a:solidFill>
                            <a:schemeClr val="bg2">
                              <a:lumMod val="10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bg2">
                                      <a:lumMod val="10000"/>
                                    </a:schemeClr>
                                  </a:solidFill>
                                  <a:latin typeface="Cambria Math" panose="02040503050406030204" pitchFamily="18" charset="0"/>
                                </a:rPr>
                              </m:ctrlPr>
                            </m:sSupPr>
                            <m:e>
                              <m:r>
                                <m:rPr>
                                  <m:sty m:val="p"/>
                                </m:rPr>
                                <a:rPr lang="en-US" altLang="zh-CN" sz="1400">
                                  <a:solidFill>
                                    <a:schemeClr val="bg2">
                                      <a:lumMod val="10000"/>
                                    </a:schemeClr>
                                  </a:solidFill>
                                  <a:latin typeface="Cambria Math" panose="02040503050406030204" pitchFamily="18" charset="0"/>
                                </a:rPr>
                                <m:t>Q</m:t>
                              </m:r>
                            </m:e>
                            <m:sup>
                              <m:r>
                                <a:rPr lang="en-US" altLang="zh-CN" sz="1400" i="1">
                                  <a:solidFill>
                                    <a:schemeClr val="bg2">
                                      <a:lumMod val="10000"/>
                                    </a:schemeClr>
                                  </a:solidFill>
                                  <a:latin typeface="Cambria Math" panose="02040503050406030204" pitchFamily="18" charset="0"/>
                                </a:rPr>
                                <m:t>6</m:t>
                              </m:r>
                            </m:sup>
                          </m:sSup>
                        </m:oMath>
                      </a14:m>
                      <a:r>
                        <a:rPr lang="en-US" altLang="zh-CN" sz="1400" dirty="0">
                          <a:solidFill>
                            <a:schemeClr val="bg2">
                              <a:lumMod val="10000"/>
                            </a:schemeClr>
                          </a:solidFill>
                          <a:latin typeface="微软雅黑" panose="020B0503020204020204" pitchFamily="34" charset="-122"/>
                          <a:ea typeface="微软雅黑" panose="020B0503020204020204" pitchFamily="34" charset="-122"/>
                        </a:rPr>
                        <a:t>)</a:t>
                      </a:r>
                      <a:endParaRPr lang="zh-CN" altLang="en-US" sz="1400" dirty="0">
                        <a:solidFill>
                          <a:schemeClr val="bg2">
                            <a:lumMod val="10000"/>
                          </a:schemeClr>
                        </a:solidFill>
                        <a:latin typeface="微软雅黑" panose="020B0503020204020204" pitchFamily="34" charset="-122"/>
                        <a:ea typeface="微软雅黑" panose="020B0503020204020204" pitchFamily="34" charset="-122"/>
                      </a:endParaRPr>
                    </a:p>
                  </p:txBody>
                </p:sp>
              </mc:Choice>
              <mc:Fallback xmlns="">
                <p:sp>
                  <p:nvSpPr>
                    <p:cNvPr id="56" name="文本框 55">
                      <a:extLst>
                        <a:ext uri="{FF2B5EF4-FFF2-40B4-BE49-F238E27FC236}">
                          <a16:creationId xmlns:a16="http://schemas.microsoft.com/office/drawing/2014/main" id="{D3165C95-4BC1-4E6B-8D33-7882A87333CC}"/>
                        </a:ext>
                      </a:extLst>
                    </p:cNvPr>
                    <p:cNvSpPr txBox="1">
                      <a:spLocks noRot="1" noChangeAspect="1" noMove="1" noResize="1" noEditPoints="1" noAdjustHandles="1" noChangeArrowheads="1" noChangeShapeType="1" noTextEdit="1"/>
                    </p:cNvSpPr>
                    <p:nvPr/>
                  </p:nvSpPr>
                  <p:spPr>
                    <a:xfrm>
                      <a:off x="214484" y="5875192"/>
                      <a:ext cx="924997" cy="310150"/>
                    </a:xfrm>
                    <a:prstGeom prst="rect">
                      <a:avLst/>
                    </a:prstGeom>
                    <a:blipFill>
                      <a:blip r:embed="rId14"/>
                      <a:stretch>
                        <a:fillRect r="-1351" b="-20000"/>
                      </a:stretch>
                    </a:blipFill>
                  </p:spPr>
                  <p:txBody>
                    <a:bodyPr/>
                    <a:lstStyle/>
                    <a:p>
                      <a:r>
                        <a:rPr lang="zh-CN" altLang="en-US">
                          <a:noFill/>
                        </a:rPr>
                        <a:t> </a:t>
                      </a:r>
                    </a:p>
                  </p:txBody>
                </p:sp>
              </mc:Fallback>
            </mc:AlternateContent>
            <p:grpSp>
              <p:nvGrpSpPr>
                <p:cNvPr id="57" name="组合 56">
                  <a:extLst>
                    <a:ext uri="{FF2B5EF4-FFF2-40B4-BE49-F238E27FC236}">
                      <a16:creationId xmlns:a16="http://schemas.microsoft.com/office/drawing/2014/main" id="{CDFFD055-EA93-41A5-8221-D2D5A94F26AD}"/>
                    </a:ext>
                  </a:extLst>
                </p:cNvPr>
                <p:cNvGrpSpPr/>
                <p:nvPr/>
              </p:nvGrpSpPr>
              <p:grpSpPr>
                <a:xfrm>
                  <a:off x="1209633" y="5718521"/>
                  <a:ext cx="2386689" cy="540000"/>
                  <a:chOff x="1345883" y="5749024"/>
                  <a:chExt cx="2386689" cy="540000"/>
                </a:xfrm>
              </p:grpSpPr>
              <p:pic>
                <p:nvPicPr>
                  <p:cNvPr id="94" name="图片 93">
                    <a:extLst>
                      <a:ext uri="{FF2B5EF4-FFF2-40B4-BE49-F238E27FC236}">
                        <a16:creationId xmlns:a16="http://schemas.microsoft.com/office/drawing/2014/main" id="{5F432FA0-D87C-4862-A715-2ED2293B508A}"/>
                      </a:ext>
                    </a:extLst>
                  </p:cNvPr>
                  <p:cNvPicPr>
                    <a:picLocks noChangeAspect="1"/>
                  </p:cNvPicPr>
                  <p:nvPr/>
                </p:nvPicPr>
                <p:blipFill>
                  <a:blip r:embed="rId15"/>
                  <a:stretch>
                    <a:fillRect/>
                  </a:stretch>
                </p:blipFill>
                <p:spPr>
                  <a:xfrm>
                    <a:off x="1345883" y="5749024"/>
                    <a:ext cx="1195116" cy="540000"/>
                  </a:xfrm>
                  <a:prstGeom prst="rect">
                    <a:avLst/>
                  </a:prstGeom>
                </p:spPr>
              </p:pic>
              <p:pic>
                <p:nvPicPr>
                  <p:cNvPr id="95" name="图片 94">
                    <a:extLst>
                      <a:ext uri="{FF2B5EF4-FFF2-40B4-BE49-F238E27FC236}">
                        <a16:creationId xmlns:a16="http://schemas.microsoft.com/office/drawing/2014/main" id="{4F5229F2-4678-493D-A70E-525D9C59126A}"/>
                      </a:ext>
                    </a:extLst>
                  </p:cNvPr>
                  <p:cNvPicPr>
                    <a:picLocks noChangeAspect="1"/>
                  </p:cNvPicPr>
                  <p:nvPr/>
                </p:nvPicPr>
                <p:blipFill>
                  <a:blip r:embed="rId16"/>
                  <a:stretch>
                    <a:fillRect/>
                  </a:stretch>
                </p:blipFill>
                <p:spPr>
                  <a:xfrm>
                    <a:off x="2546625" y="5752624"/>
                    <a:ext cx="1185947" cy="536400"/>
                  </a:xfrm>
                  <a:prstGeom prst="rect">
                    <a:avLst/>
                  </a:prstGeom>
                </p:spPr>
              </p:pic>
            </p:grpSp>
            <p:grpSp>
              <p:nvGrpSpPr>
                <p:cNvPr id="58" name="组合 57">
                  <a:extLst>
                    <a:ext uri="{FF2B5EF4-FFF2-40B4-BE49-F238E27FC236}">
                      <a16:creationId xmlns:a16="http://schemas.microsoft.com/office/drawing/2014/main" id="{68BD798C-BFD4-4E2B-AC22-4B1332E5A75C}"/>
                    </a:ext>
                  </a:extLst>
                </p:cNvPr>
                <p:cNvGrpSpPr/>
                <p:nvPr/>
              </p:nvGrpSpPr>
              <p:grpSpPr>
                <a:xfrm>
                  <a:off x="1670297" y="5354934"/>
                  <a:ext cx="1473480" cy="364183"/>
                  <a:chOff x="1555019" y="5434328"/>
                  <a:chExt cx="1473480" cy="364183"/>
                </a:xfrm>
              </p:grpSpPr>
              <p:sp>
                <p:nvSpPr>
                  <p:cNvPr id="92" name="矩形 91">
                    <a:extLst>
                      <a:ext uri="{FF2B5EF4-FFF2-40B4-BE49-F238E27FC236}">
                        <a16:creationId xmlns:a16="http://schemas.microsoft.com/office/drawing/2014/main" id="{101ACDF6-1077-453A-911D-20759BD85C15}"/>
                      </a:ext>
                    </a:extLst>
                  </p:cNvPr>
                  <p:cNvSpPr/>
                  <p:nvPr/>
                </p:nvSpPr>
                <p:spPr>
                  <a:xfrm>
                    <a:off x="1555019" y="5434328"/>
                    <a:ext cx="1473480" cy="230832"/>
                  </a:xfrm>
                  <a:prstGeom prst="rect">
                    <a:avLst/>
                  </a:prstGeom>
                </p:spPr>
                <p:txBody>
                  <a:bodyPr wrap="none">
                    <a:spAutoFit/>
                  </a:bodyPr>
                  <a:lstStyle/>
                  <a:p>
                    <a:r>
                      <a:rPr lang="en-US" altLang="zh-CN" sz="900" dirty="0">
                        <a:solidFill>
                          <a:srgbClr val="7030A0"/>
                        </a:solidFill>
                      </a:rPr>
                      <a:t>R. </a:t>
                    </a:r>
                    <a:r>
                      <a:rPr lang="en-US" altLang="zh-CN" sz="900" dirty="0" err="1">
                        <a:solidFill>
                          <a:srgbClr val="7030A0"/>
                        </a:solidFill>
                      </a:rPr>
                      <a:t>Machleidt</a:t>
                    </a:r>
                    <a:r>
                      <a:rPr lang="en-US" altLang="zh-CN" sz="900" dirty="0">
                        <a:solidFill>
                          <a:srgbClr val="7030A0"/>
                        </a:solidFill>
                      </a:rPr>
                      <a:t> et al. PRC2015</a:t>
                    </a:r>
                    <a:endParaRPr lang="zh-CN" altLang="en-US" sz="900" dirty="0">
                      <a:solidFill>
                        <a:srgbClr val="7030A0"/>
                      </a:solidFill>
                    </a:endParaRPr>
                  </a:p>
                </p:txBody>
              </p:sp>
              <p:sp>
                <p:nvSpPr>
                  <p:cNvPr id="93" name="矩形 92">
                    <a:extLst>
                      <a:ext uri="{FF2B5EF4-FFF2-40B4-BE49-F238E27FC236}">
                        <a16:creationId xmlns:a16="http://schemas.microsoft.com/office/drawing/2014/main" id="{F9CED9CD-AF34-48D7-A60F-77C61973A7E1}"/>
                      </a:ext>
                    </a:extLst>
                  </p:cNvPr>
                  <p:cNvSpPr/>
                  <p:nvPr/>
                </p:nvSpPr>
                <p:spPr>
                  <a:xfrm>
                    <a:off x="1566240" y="5567679"/>
                    <a:ext cx="1451038" cy="230832"/>
                  </a:xfrm>
                  <a:prstGeom prst="rect">
                    <a:avLst/>
                  </a:prstGeom>
                </p:spPr>
                <p:txBody>
                  <a:bodyPr wrap="none">
                    <a:spAutoFit/>
                  </a:bodyPr>
                  <a:lstStyle/>
                  <a:p>
                    <a:r>
                      <a:rPr lang="en-US" altLang="zh-CN" sz="900" dirty="0">
                        <a:solidFill>
                          <a:srgbClr val="7030A0"/>
                        </a:solidFill>
                      </a:rPr>
                      <a:t>E. </a:t>
                    </a:r>
                    <a:r>
                      <a:rPr lang="en-US" altLang="zh-CN" sz="900" dirty="0" err="1">
                        <a:solidFill>
                          <a:srgbClr val="7030A0"/>
                        </a:solidFill>
                      </a:rPr>
                      <a:t>Epelbaum</a:t>
                    </a:r>
                    <a:r>
                      <a:rPr lang="en-US" altLang="zh-CN" sz="900" dirty="0">
                        <a:solidFill>
                          <a:srgbClr val="7030A0"/>
                        </a:solidFill>
                      </a:rPr>
                      <a:t> et al. PRL2015</a:t>
                    </a:r>
                    <a:endParaRPr lang="zh-CN" altLang="en-US" sz="900" dirty="0">
                      <a:solidFill>
                        <a:srgbClr val="7030A0"/>
                      </a:solidFill>
                    </a:endParaRPr>
                  </a:p>
                </p:txBody>
              </p:sp>
            </p:grpSp>
            <p:cxnSp>
              <p:nvCxnSpPr>
                <p:cNvPr id="59" name="直接连接符 58">
                  <a:extLst>
                    <a:ext uri="{FF2B5EF4-FFF2-40B4-BE49-F238E27FC236}">
                      <a16:creationId xmlns:a16="http://schemas.microsoft.com/office/drawing/2014/main" id="{DDFE35E0-4CA1-4F1E-9764-45B6E0FE8877}"/>
                    </a:ext>
                  </a:extLst>
                </p:cNvPr>
                <p:cNvCxnSpPr/>
                <p:nvPr/>
              </p:nvCxnSpPr>
              <p:spPr>
                <a:xfrm flipH="1">
                  <a:off x="3638035" y="1158448"/>
                  <a:ext cx="10573" cy="525973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226C66BE-3582-4EF8-B441-61EAB110EC66}"/>
                    </a:ext>
                  </a:extLst>
                </p:cNvPr>
                <p:cNvSpPr txBox="1"/>
                <p:nvPr/>
              </p:nvSpPr>
              <p:spPr>
                <a:xfrm>
                  <a:off x="4243509" y="2683385"/>
                  <a:ext cx="516488" cy="338554"/>
                </a:xfrm>
                <a:prstGeom prst="rect">
                  <a:avLst/>
                </a:prstGeom>
                <a:noFill/>
              </p:spPr>
              <p:txBody>
                <a:bodyPr wrap="none" rtlCol="0">
                  <a:spAutoFit/>
                </a:bodyPr>
                <a:lstStyle/>
                <a:p>
                  <a:r>
                    <a:rPr lang="en-US" altLang="zh-CN" sz="1600" dirty="0"/>
                    <a:t>3NF</a:t>
                  </a:r>
                  <a:endParaRPr lang="zh-CN" altLang="en-US" sz="1600" dirty="0"/>
                </a:p>
              </p:txBody>
            </p:sp>
            <p:grpSp>
              <p:nvGrpSpPr>
                <p:cNvPr id="61" name="组合 60">
                  <a:extLst>
                    <a:ext uri="{FF2B5EF4-FFF2-40B4-BE49-F238E27FC236}">
                      <a16:creationId xmlns:a16="http://schemas.microsoft.com/office/drawing/2014/main" id="{651B4416-D56C-4617-A4C6-BACA282350DA}"/>
                    </a:ext>
                  </a:extLst>
                </p:cNvPr>
                <p:cNvGrpSpPr/>
                <p:nvPr/>
              </p:nvGrpSpPr>
              <p:grpSpPr>
                <a:xfrm>
                  <a:off x="3757028" y="3095475"/>
                  <a:ext cx="1564378" cy="543737"/>
                  <a:chOff x="4029747" y="3115767"/>
                  <a:chExt cx="1564378" cy="543737"/>
                </a:xfrm>
              </p:grpSpPr>
              <p:pic>
                <p:nvPicPr>
                  <p:cNvPr id="90" name="图片 89">
                    <a:extLst>
                      <a:ext uri="{FF2B5EF4-FFF2-40B4-BE49-F238E27FC236}">
                        <a16:creationId xmlns:a16="http://schemas.microsoft.com/office/drawing/2014/main" id="{0BDD6EBC-FE79-46C0-824C-BC88E9AA9234}"/>
                      </a:ext>
                    </a:extLst>
                  </p:cNvPr>
                  <p:cNvPicPr>
                    <a:picLocks noChangeAspect="1"/>
                  </p:cNvPicPr>
                  <p:nvPr/>
                </p:nvPicPr>
                <p:blipFill>
                  <a:blip r:embed="rId17"/>
                  <a:stretch>
                    <a:fillRect/>
                  </a:stretch>
                </p:blipFill>
                <p:spPr>
                  <a:xfrm>
                    <a:off x="4029747" y="3115767"/>
                    <a:ext cx="516614" cy="540000"/>
                  </a:xfrm>
                  <a:prstGeom prst="rect">
                    <a:avLst/>
                  </a:prstGeom>
                </p:spPr>
              </p:pic>
              <p:pic>
                <p:nvPicPr>
                  <p:cNvPr id="91" name="图片 90">
                    <a:extLst>
                      <a:ext uri="{FF2B5EF4-FFF2-40B4-BE49-F238E27FC236}">
                        <a16:creationId xmlns:a16="http://schemas.microsoft.com/office/drawing/2014/main" id="{4A6CFF5E-8489-4AAA-B1DE-97E043F342E2}"/>
                      </a:ext>
                    </a:extLst>
                  </p:cNvPr>
                  <p:cNvPicPr>
                    <a:picLocks noChangeAspect="1"/>
                  </p:cNvPicPr>
                  <p:nvPr/>
                </p:nvPicPr>
                <p:blipFill>
                  <a:blip r:embed="rId18"/>
                  <a:stretch>
                    <a:fillRect/>
                  </a:stretch>
                </p:blipFill>
                <p:spPr>
                  <a:xfrm>
                    <a:off x="4571753" y="3119504"/>
                    <a:ext cx="1022372" cy="540000"/>
                  </a:xfrm>
                  <a:prstGeom prst="rect">
                    <a:avLst/>
                  </a:prstGeom>
                </p:spPr>
              </p:pic>
            </p:grpSp>
            <p:sp>
              <p:nvSpPr>
                <p:cNvPr id="62" name="矩形 61">
                  <a:extLst>
                    <a:ext uri="{FF2B5EF4-FFF2-40B4-BE49-F238E27FC236}">
                      <a16:creationId xmlns:a16="http://schemas.microsoft.com/office/drawing/2014/main" id="{2095430B-1175-45DA-818D-64FFEAE392DE}"/>
                    </a:ext>
                  </a:extLst>
                </p:cNvPr>
                <p:cNvSpPr/>
                <p:nvPr/>
              </p:nvSpPr>
              <p:spPr>
                <a:xfrm>
                  <a:off x="3808798" y="3647461"/>
                  <a:ext cx="1465466" cy="230832"/>
                </a:xfrm>
                <a:prstGeom prst="rect">
                  <a:avLst/>
                </a:prstGeom>
              </p:spPr>
              <p:txBody>
                <a:bodyPr wrap="none">
                  <a:spAutoFit/>
                </a:bodyPr>
                <a:lstStyle/>
                <a:p>
                  <a:r>
                    <a:rPr lang="en-US" altLang="zh-CN" sz="900" dirty="0">
                      <a:solidFill>
                        <a:srgbClr val="00B050"/>
                      </a:solidFill>
                    </a:rPr>
                    <a:t>U. Van </a:t>
                  </a:r>
                  <a:r>
                    <a:rPr lang="en-US" altLang="zh-CN" sz="900" dirty="0" err="1">
                      <a:solidFill>
                        <a:srgbClr val="00B050"/>
                      </a:solidFill>
                    </a:rPr>
                    <a:t>Kolck</a:t>
                  </a:r>
                  <a:r>
                    <a:rPr lang="en-US" altLang="zh-CN" sz="900" dirty="0">
                      <a:solidFill>
                        <a:srgbClr val="00B050"/>
                      </a:solidFill>
                    </a:rPr>
                    <a:t> et al, PRC1994</a:t>
                  </a:r>
                  <a:endParaRPr lang="zh-CN" altLang="en-US" sz="900" dirty="0">
                    <a:solidFill>
                      <a:srgbClr val="00B050"/>
                    </a:solidFill>
                  </a:endParaRPr>
                </a:p>
              </p:txBody>
            </p:sp>
            <p:pic>
              <p:nvPicPr>
                <p:cNvPr id="63" name="图片 62">
                  <a:extLst>
                    <a:ext uri="{FF2B5EF4-FFF2-40B4-BE49-F238E27FC236}">
                      <a16:creationId xmlns:a16="http://schemas.microsoft.com/office/drawing/2014/main" id="{BB56A73E-B247-4914-B8E2-8BE5571A619C}"/>
                    </a:ext>
                  </a:extLst>
                </p:cNvPr>
                <p:cNvPicPr>
                  <a:picLocks noChangeAspect="1"/>
                </p:cNvPicPr>
                <p:nvPr/>
              </p:nvPicPr>
              <p:blipFill>
                <a:blip r:embed="rId19"/>
                <a:stretch>
                  <a:fillRect/>
                </a:stretch>
              </p:blipFill>
              <p:spPr>
                <a:xfrm>
                  <a:off x="3896659" y="3964399"/>
                  <a:ext cx="1285116" cy="540000"/>
                </a:xfrm>
                <a:prstGeom prst="rect">
                  <a:avLst/>
                </a:prstGeom>
              </p:spPr>
            </p:pic>
            <p:grpSp>
              <p:nvGrpSpPr>
                <p:cNvPr id="64" name="组合 63">
                  <a:extLst>
                    <a:ext uri="{FF2B5EF4-FFF2-40B4-BE49-F238E27FC236}">
                      <a16:creationId xmlns:a16="http://schemas.microsoft.com/office/drawing/2014/main" id="{53749E05-5DBF-4DED-A15A-8F508A4736A8}"/>
                    </a:ext>
                  </a:extLst>
                </p:cNvPr>
                <p:cNvGrpSpPr/>
                <p:nvPr/>
              </p:nvGrpSpPr>
              <p:grpSpPr>
                <a:xfrm>
                  <a:off x="3824779" y="4450026"/>
                  <a:ext cx="1385316" cy="364183"/>
                  <a:chOff x="1454273" y="4570708"/>
                  <a:chExt cx="1385316" cy="364183"/>
                </a:xfrm>
              </p:grpSpPr>
              <p:sp>
                <p:nvSpPr>
                  <p:cNvPr id="88" name="矩形 87">
                    <a:extLst>
                      <a:ext uri="{FF2B5EF4-FFF2-40B4-BE49-F238E27FC236}">
                        <a16:creationId xmlns:a16="http://schemas.microsoft.com/office/drawing/2014/main" id="{C2FA3D5C-B885-49F9-A040-0CC5E319565B}"/>
                      </a:ext>
                    </a:extLst>
                  </p:cNvPr>
                  <p:cNvSpPr/>
                  <p:nvPr/>
                </p:nvSpPr>
                <p:spPr>
                  <a:xfrm>
                    <a:off x="1454273" y="4570708"/>
                    <a:ext cx="1385316" cy="230832"/>
                  </a:xfrm>
                  <a:prstGeom prst="rect">
                    <a:avLst/>
                  </a:prstGeom>
                </p:spPr>
                <p:txBody>
                  <a:bodyPr wrap="none">
                    <a:spAutoFit/>
                  </a:bodyPr>
                  <a:lstStyle/>
                  <a:p>
                    <a:r>
                      <a:rPr lang="en-US" altLang="zh-CN" sz="900" dirty="0">
                        <a:solidFill>
                          <a:schemeClr val="accent6">
                            <a:lumMod val="75000"/>
                          </a:schemeClr>
                        </a:solidFill>
                      </a:rPr>
                      <a:t>S. </a:t>
                    </a:r>
                    <a:r>
                      <a:rPr lang="en-US" altLang="zh-CN" sz="900" dirty="0" err="1">
                        <a:solidFill>
                          <a:schemeClr val="accent6">
                            <a:lumMod val="75000"/>
                          </a:schemeClr>
                        </a:solidFill>
                      </a:rPr>
                      <a:t>Ishikwas</a:t>
                    </a:r>
                    <a:r>
                      <a:rPr lang="en-US" altLang="zh-CN" sz="900" dirty="0">
                        <a:solidFill>
                          <a:schemeClr val="accent6">
                            <a:lumMod val="75000"/>
                          </a:schemeClr>
                        </a:solidFill>
                      </a:rPr>
                      <a:t> et al. PRC2007</a:t>
                    </a:r>
                    <a:endParaRPr lang="zh-CN" altLang="en-US" sz="900" dirty="0">
                      <a:solidFill>
                        <a:schemeClr val="accent6">
                          <a:lumMod val="75000"/>
                        </a:schemeClr>
                      </a:solidFill>
                    </a:endParaRPr>
                  </a:p>
                </p:txBody>
              </p:sp>
              <p:sp>
                <p:nvSpPr>
                  <p:cNvPr id="89" name="矩形 88">
                    <a:extLst>
                      <a:ext uri="{FF2B5EF4-FFF2-40B4-BE49-F238E27FC236}">
                        <a16:creationId xmlns:a16="http://schemas.microsoft.com/office/drawing/2014/main" id="{BD9E9DAA-F805-4340-947C-7D71ABB8F2B7}"/>
                      </a:ext>
                    </a:extLst>
                  </p:cNvPr>
                  <p:cNvSpPr/>
                  <p:nvPr/>
                </p:nvSpPr>
                <p:spPr>
                  <a:xfrm>
                    <a:off x="1454273" y="4704059"/>
                    <a:ext cx="1378904" cy="230832"/>
                  </a:xfrm>
                  <a:prstGeom prst="rect">
                    <a:avLst/>
                  </a:prstGeom>
                </p:spPr>
                <p:txBody>
                  <a:bodyPr wrap="none">
                    <a:spAutoFit/>
                  </a:bodyPr>
                  <a:lstStyle/>
                  <a:p>
                    <a:r>
                      <a:rPr lang="en-US" altLang="zh-CN" sz="900" dirty="0">
                        <a:solidFill>
                          <a:schemeClr val="accent6">
                            <a:lumMod val="75000"/>
                          </a:schemeClr>
                        </a:solidFill>
                      </a:rPr>
                      <a:t>V. Bernard et al. PRC2007</a:t>
                    </a:r>
                    <a:endParaRPr lang="zh-CN" altLang="en-US" sz="900" dirty="0">
                      <a:solidFill>
                        <a:schemeClr val="accent6">
                          <a:lumMod val="75000"/>
                        </a:schemeClr>
                      </a:solidFill>
                    </a:endParaRPr>
                  </a:p>
                </p:txBody>
              </p:sp>
            </p:grpSp>
            <p:cxnSp>
              <p:nvCxnSpPr>
                <p:cNvPr id="65" name="直接连接符 64">
                  <a:extLst>
                    <a:ext uri="{FF2B5EF4-FFF2-40B4-BE49-F238E27FC236}">
                      <a16:creationId xmlns:a16="http://schemas.microsoft.com/office/drawing/2014/main" id="{F225A990-5B6F-4399-85AD-05CD7D3F316C}"/>
                    </a:ext>
                  </a:extLst>
                </p:cNvPr>
                <p:cNvCxnSpPr/>
                <p:nvPr/>
              </p:nvCxnSpPr>
              <p:spPr>
                <a:xfrm flipH="1">
                  <a:off x="5369623" y="3066473"/>
                  <a:ext cx="6742" cy="335402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66" name="图片 65">
                  <a:extLst>
                    <a:ext uri="{FF2B5EF4-FFF2-40B4-BE49-F238E27FC236}">
                      <a16:creationId xmlns:a16="http://schemas.microsoft.com/office/drawing/2014/main" id="{FD8178D2-84C8-407A-8CF6-BEF966FE349F}"/>
                    </a:ext>
                  </a:extLst>
                </p:cNvPr>
                <p:cNvPicPr>
                  <a:picLocks noChangeAspect="1"/>
                </p:cNvPicPr>
                <p:nvPr/>
              </p:nvPicPr>
              <p:blipFill>
                <a:blip r:embed="rId20"/>
                <a:stretch>
                  <a:fillRect/>
                </a:stretch>
              </p:blipFill>
              <p:spPr>
                <a:xfrm>
                  <a:off x="3895922" y="4829170"/>
                  <a:ext cx="1286591" cy="540000"/>
                </a:xfrm>
                <a:prstGeom prst="rect">
                  <a:avLst/>
                </a:prstGeom>
              </p:spPr>
            </p:pic>
            <p:sp>
              <p:nvSpPr>
                <p:cNvPr id="67" name="矩形 66">
                  <a:extLst>
                    <a:ext uri="{FF2B5EF4-FFF2-40B4-BE49-F238E27FC236}">
                      <a16:creationId xmlns:a16="http://schemas.microsoft.com/office/drawing/2014/main" id="{663FC9A8-A592-4B90-ACB5-29962E07F9CD}"/>
                    </a:ext>
                  </a:extLst>
                </p:cNvPr>
                <p:cNvSpPr/>
                <p:nvPr/>
              </p:nvSpPr>
              <p:spPr>
                <a:xfrm>
                  <a:off x="3811188" y="5358267"/>
                  <a:ext cx="1531188" cy="230832"/>
                </a:xfrm>
                <a:prstGeom prst="rect">
                  <a:avLst/>
                </a:prstGeom>
              </p:spPr>
              <p:txBody>
                <a:bodyPr wrap="none">
                  <a:spAutoFit/>
                </a:bodyPr>
                <a:lstStyle/>
                <a:p>
                  <a:r>
                    <a:rPr lang="en-US" altLang="zh-CN" sz="900" dirty="0">
                      <a:solidFill>
                        <a:srgbClr val="7030A0"/>
                      </a:solidFill>
                    </a:rPr>
                    <a:t>H. Krebs et al, PRC2012,2013</a:t>
                  </a:r>
                  <a:endParaRPr lang="zh-CN" altLang="en-US" sz="900" dirty="0">
                    <a:solidFill>
                      <a:srgbClr val="7030A0"/>
                    </a:solidFill>
                  </a:endParaRPr>
                </a:p>
              </p:txBody>
            </p:sp>
            <p:cxnSp>
              <p:nvCxnSpPr>
                <p:cNvPr id="68" name="直接连接符 67">
                  <a:extLst>
                    <a:ext uri="{FF2B5EF4-FFF2-40B4-BE49-F238E27FC236}">
                      <a16:creationId xmlns:a16="http://schemas.microsoft.com/office/drawing/2014/main" id="{F3DA42EB-FAA9-47D5-9DB5-8F643CCB7585}"/>
                    </a:ext>
                  </a:extLst>
                </p:cNvPr>
                <p:cNvCxnSpPr/>
                <p:nvPr/>
              </p:nvCxnSpPr>
              <p:spPr>
                <a:xfrm flipH="1">
                  <a:off x="6722138" y="3920656"/>
                  <a:ext cx="4867" cy="242114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9" name="组合 68">
                  <a:extLst>
                    <a:ext uri="{FF2B5EF4-FFF2-40B4-BE49-F238E27FC236}">
                      <a16:creationId xmlns:a16="http://schemas.microsoft.com/office/drawing/2014/main" id="{B2D2728C-65F1-4A57-8BD4-FF93BD644557}"/>
                    </a:ext>
                  </a:extLst>
                </p:cNvPr>
                <p:cNvGrpSpPr/>
                <p:nvPr/>
              </p:nvGrpSpPr>
              <p:grpSpPr>
                <a:xfrm>
                  <a:off x="5697488" y="3972589"/>
                  <a:ext cx="926305" cy="541357"/>
                  <a:chOff x="5615195" y="3991046"/>
                  <a:chExt cx="926305" cy="541357"/>
                </a:xfrm>
              </p:grpSpPr>
              <p:pic>
                <p:nvPicPr>
                  <p:cNvPr id="86" name="图片 85">
                    <a:extLst>
                      <a:ext uri="{FF2B5EF4-FFF2-40B4-BE49-F238E27FC236}">
                        <a16:creationId xmlns:a16="http://schemas.microsoft.com/office/drawing/2014/main" id="{FBAED5EC-897A-40FE-AC24-03E09099A9BF}"/>
                      </a:ext>
                    </a:extLst>
                  </p:cNvPr>
                  <p:cNvPicPr>
                    <a:picLocks noChangeAspect="1"/>
                  </p:cNvPicPr>
                  <p:nvPr/>
                </p:nvPicPr>
                <p:blipFill>
                  <a:blip r:embed="rId21"/>
                  <a:stretch>
                    <a:fillRect/>
                  </a:stretch>
                </p:blipFill>
                <p:spPr>
                  <a:xfrm>
                    <a:off x="5615195" y="3992403"/>
                    <a:ext cx="639921" cy="540000"/>
                  </a:xfrm>
                  <a:prstGeom prst="rect">
                    <a:avLst/>
                  </a:prstGeom>
                </p:spPr>
              </p:pic>
              <p:pic>
                <p:nvPicPr>
                  <p:cNvPr id="87" name="图片 86">
                    <a:extLst>
                      <a:ext uri="{FF2B5EF4-FFF2-40B4-BE49-F238E27FC236}">
                        <a16:creationId xmlns:a16="http://schemas.microsoft.com/office/drawing/2014/main" id="{E267422C-7411-4FA2-A867-D38710303A00}"/>
                      </a:ext>
                    </a:extLst>
                  </p:cNvPr>
                  <p:cNvPicPr>
                    <a:picLocks noChangeAspect="1"/>
                  </p:cNvPicPr>
                  <p:nvPr/>
                </p:nvPicPr>
                <p:blipFill rotWithShape="1">
                  <a:blip r:embed="rId19"/>
                  <a:srcRect l="80560" t="-251"/>
                  <a:stretch/>
                </p:blipFill>
                <p:spPr>
                  <a:xfrm>
                    <a:off x="6291673" y="3991046"/>
                    <a:ext cx="249827" cy="541357"/>
                  </a:xfrm>
                  <a:prstGeom prst="rect">
                    <a:avLst/>
                  </a:prstGeom>
                </p:spPr>
              </p:pic>
            </p:grpSp>
            <p:sp>
              <p:nvSpPr>
                <p:cNvPr id="70" name="文本框 69">
                  <a:extLst>
                    <a:ext uri="{FF2B5EF4-FFF2-40B4-BE49-F238E27FC236}">
                      <a16:creationId xmlns:a16="http://schemas.microsoft.com/office/drawing/2014/main" id="{4F398912-6BBF-48EA-9F29-E55E827034F8}"/>
                    </a:ext>
                  </a:extLst>
                </p:cNvPr>
                <p:cNvSpPr txBox="1"/>
                <p:nvPr/>
              </p:nvSpPr>
              <p:spPr>
                <a:xfrm>
                  <a:off x="5755187" y="3544579"/>
                  <a:ext cx="516488" cy="338554"/>
                </a:xfrm>
                <a:prstGeom prst="rect">
                  <a:avLst/>
                </a:prstGeom>
                <a:noFill/>
              </p:spPr>
              <p:txBody>
                <a:bodyPr wrap="none" rtlCol="0">
                  <a:spAutoFit/>
                </a:bodyPr>
                <a:lstStyle/>
                <a:p>
                  <a:r>
                    <a:rPr lang="en-US" altLang="zh-CN" sz="1600" dirty="0"/>
                    <a:t>4NF</a:t>
                  </a:r>
                  <a:endParaRPr lang="zh-CN" altLang="en-US" sz="1600" dirty="0"/>
                </a:p>
              </p:txBody>
            </p:sp>
            <p:grpSp>
              <p:nvGrpSpPr>
                <p:cNvPr id="71" name="组合 70">
                  <a:extLst>
                    <a:ext uri="{FF2B5EF4-FFF2-40B4-BE49-F238E27FC236}">
                      <a16:creationId xmlns:a16="http://schemas.microsoft.com/office/drawing/2014/main" id="{061E421D-5C1E-4070-AE3B-F3663AFF8FA9}"/>
                    </a:ext>
                  </a:extLst>
                </p:cNvPr>
                <p:cNvGrpSpPr/>
                <p:nvPr/>
              </p:nvGrpSpPr>
              <p:grpSpPr>
                <a:xfrm>
                  <a:off x="5655883" y="4818616"/>
                  <a:ext cx="925652" cy="565123"/>
                  <a:chOff x="5467440" y="4819780"/>
                  <a:chExt cx="925652" cy="565123"/>
                </a:xfrm>
              </p:grpSpPr>
              <p:pic>
                <p:nvPicPr>
                  <p:cNvPr id="84" name="图片 83">
                    <a:extLst>
                      <a:ext uri="{FF2B5EF4-FFF2-40B4-BE49-F238E27FC236}">
                        <a16:creationId xmlns:a16="http://schemas.microsoft.com/office/drawing/2014/main" id="{D9F41465-F19C-4424-A28F-228063B5270D}"/>
                      </a:ext>
                    </a:extLst>
                  </p:cNvPr>
                  <p:cNvPicPr>
                    <a:picLocks noChangeAspect="1"/>
                  </p:cNvPicPr>
                  <p:nvPr/>
                </p:nvPicPr>
                <p:blipFill>
                  <a:blip r:embed="rId22"/>
                  <a:stretch>
                    <a:fillRect/>
                  </a:stretch>
                </p:blipFill>
                <p:spPr>
                  <a:xfrm>
                    <a:off x="5467440" y="4844903"/>
                    <a:ext cx="638372" cy="540000"/>
                  </a:xfrm>
                  <a:prstGeom prst="rect">
                    <a:avLst/>
                  </a:prstGeom>
                </p:spPr>
              </p:pic>
              <p:pic>
                <p:nvPicPr>
                  <p:cNvPr id="85" name="图片 84">
                    <a:extLst>
                      <a:ext uri="{FF2B5EF4-FFF2-40B4-BE49-F238E27FC236}">
                        <a16:creationId xmlns:a16="http://schemas.microsoft.com/office/drawing/2014/main" id="{F527849A-D98B-4A55-82B7-6880C2AE8031}"/>
                      </a:ext>
                    </a:extLst>
                  </p:cNvPr>
                  <p:cNvPicPr>
                    <a:picLocks noChangeAspect="1"/>
                  </p:cNvPicPr>
                  <p:nvPr/>
                </p:nvPicPr>
                <p:blipFill rotWithShape="1">
                  <a:blip r:embed="rId20"/>
                  <a:srcRect l="78513" t="-3580" b="-1"/>
                  <a:stretch/>
                </p:blipFill>
                <p:spPr>
                  <a:xfrm>
                    <a:off x="6116636" y="4819780"/>
                    <a:ext cx="276456" cy="559337"/>
                  </a:xfrm>
                  <a:prstGeom prst="rect">
                    <a:avLst/>
                  </a:prstGeom>
                </p:spPr>
              </p:pic>
            </p:grpSp>
            <p:grpSp>
              <p:nvGrpSpPr>
                <p:cNvPr id="72" name="组合 71">
                  <a:extLst>
                    <a:ext uri="{FF2B5EF4-FFF2-40B4-BE49-F238E27FC236}">
                      <a16:creationId xmlns:a16="http://schemas.microsoft.com/office/drawing/2014/main" id="{9A7F0A0C-B144-4BD4-BF3E-DE731EC97DBE}"/>
                    </a:ext>
                  </a:extLst>
                </p:cNvPr>
                <p:cNvGrpSpPr/>
                <p:nvPr/>
              </p:nvGrpSpPr>
              <p:grpSpPr>
                <a:xfrm>
                  <a:off x="3820515" y="5733690"/>
                  <a:ext cx="1437404" cy="559121"/>
                  <a:chOff x="3692206" y="5733690"/>
                  <a:chExt cx="1437404" cy="559121"/>
                </a:xfrm>
              </p:grpSpPr>
              <p:pic>
                <p:nvPicPr>
                  <p:cNvPr id="82" name="图片 81">
                    <a:extLst>
                      <a:ext uri="{FF2B5EF4-FFF2-40B4-BE49-F238E27FC236}">
                        <a16:creationId xmlns:a16="http://schemas.microsoft.com/office/drawing/2014/main" id="{A1271341-F749-4503-9B82-A3F2A89B0694}"/>
                      </a:ext>
                    </a:extLst>
                  </p:cNvPr>
                  <p:cNvPicPr>
                    <a:picLocks noChangeAspect="1"/>
                  </p:cNvPicPr>
                  <p:nvPr/>
                </p:nvPicPr>
                <p:blipFill>
                  <a:blip r:embed="rId23"/>
                  <a:stretch>
                    <a:fillRect/>
                  </a:stretch>
                </p:blipFill>
                <p:spPr>
                  <a:xfrm>
                    <a:off x="3692206" y="5752811"/>
                    <a:ext cx="1137402" cy="540000"/>
                  </a:xfrm>
                  <a:prstGeom prst="rect">
                    <a:avLst/>
                  </a:prstGeom>
                </p:spPr>
              </p:pic>
              <p:pic>
                <p:nvPicPr>
                  <p:cNvPr id="83" name="图片 82">
                    <a:extLst>
                      <a:ext uri="{FF2B5EF4-FFF2-40B4-BE49-F238E27FC236}">
                        <a16:creationId xmlns:a16="http://schemas.microsoft.com/office/drawing/2014/main" id="{8E94602A-A122-4DAC-A74F-B0A2792504B8}"/>
                      </a:ext>
                    </a:extLst>
                  </p:cNvPr>
                  <p:cNvPicPr>
                    <a:picLocks noChangeAspect="1"/>
                  </p:cNvPicPr>
                  <p:nvPr/>
                </p:nvPicPr>
                <p:blipFill rotWithShape="1">
                  <a:blip r:embed="rId16"/>
                  <a:srcRect l="77698" t="855"/>
                  <a:stretch/>
                </p:blipFill>
                <p:spPr>
                  <a:xfrm>
                    <a:off x="4865115" y="5733690"/>
                    <a:ext cx="264495" cy="531814"/>
                  </a:xfrm>
                  <a:prstGeom prst="rect">
                    <a:avLst/>
                  </a:prstGeom>
                </p:spPr>
              </p:pic>
            </p:grpSp>
            <p:grpSp>
              <p:nvGrpSpPr>
                <p:cNvPr id="73" name="组合 72">
                  <a:extLst>
                    <a:ext uri="{FF2B5EF4-FFF2-40B4-BE49-F238E27FC236}">
                      <a16:creationId xmlns:a16="http://schemas.microsoft.com/office/drawing/2014/main" id="{C04E266E-9620-4EDF-AA57-38EB5CC0BDB1}"/>
                    </a:ext>
                  </a:extLst>
                </p:cNvPr>
                <p:cNvGrpSpPr/>
                <p:nvPr/>
              </p:nvGrpSpPr>
              <p:grpSpPr>
                <a:xfrm>
                  <a:off x="5658680" y="5742199"/>
                  <a:ext cx="935123" cy="550612"/>
                  <a:chOff x="5452397" y="5743737"/>
                  <a:chExt cx="935123" cy="550612"/>
                </a:xfrm>
              </p:grpSpPr>
              <p:pic>
                <p:nvPicPr>
                  <p:cNvPr id="80" name="图片 79">
                    <a:extLst>
                      <a:ext uri="{FF2B5EF4-FFF2-40B4-BE49-F238E27FC236}">
                        <a16:creationId xmlns:a16="http://schemas.microsoft.com/office/drawing/2014/main" id="{7C74014D-854C-4942-8D47-CFE7AD52B8D1}"/>
                      </a:ext>
                    </a:extLst>
                  </p:cNvPr>
                  <p:cNvPicPr>
                    <a:picLocks noChangeAspect="1"/>
                  </p:cNvPicPr>
                  <p:nvPr/>
                </p:nvPicPr>
                <p:blipFill>
                  <a:blip r:embed="rId24"/>
                  <a:stretch>
                    <a:fillRect/>
                  </a:stretch>
                </p:blipFill>
                <p:spPr>
                  <a:xfrm>
                    <a:off x="5452397" y="5743737"/>
                    <a:ext cx="632156" cy="540000"/>
                  </a:xfrm>
                  <a:prstGeom prst="rect">
                    <a:avLst/>
                  </a:prstGeom>
                </p:spPr>
              </p:pic>
              <p:pic>
                <p:nvPicPr>
                  <p:cNvPr id="81" name="图片 80">
                    <a:extLst>
                      <a:ext uri="{FF2B5EF4-FFF2-40B4-BE49-F238E27FC236}">
                        <a16:creationId xmlns:a16="http://schemas.microsoft.com/office/drawing/2014/main" id="{F1FB0253-2FCE-465A-BF8D-AD8B68098105}"/>
                      </a:ext>
                    </a:extLst>
                  </p:cNvPr>
                  <p:cNvPicPr>
                    <a:picLocks noChangeAspect="1"/>
                  </p:cNvPicPr>
                  <p:nvPr/>
                </p:nvPicPr>
                <p:blipFill rotWithShape="1">
                  <a:blip r:embed="rId16"/>
                  <a:srcRect l="77698" t="855"/>
                  <a:stretch/>
                </p:blipFill>
                <p:spPr>
                  <a:xfrm>
                    <a:off x="6123025" y="5762535"/>
                    <a:ext cx="264495" cy="531814"/>
                  </a:xfrm>
                  <a:prstGeom prst="rect">
                    <a:avLst/>
                  </a:prstGeom>
                </p:spPr>
              </p:pic>
            </p:grpSp>
            <p:grpSp>
              <p:nvGrpSpPr>
                <p:cNvPr id="74" name="组合 73">
                  <a:extLst>
                    <a:ext uri="{FF2B5EF4-FFF2-40B4-BE49-F238E27FC236}">
                      <a16:creationId xmlns:a16="http://schemas.microsoft.com/office/drawing/2014/main" id="{5B0770AD-BBCF-428C-8941-0A08112FEF17}"/>
                    </a:ext>
                  </a:extLst>
                </p:cNvPr>
                <p:cNvGrpSpPr/>
                <p:nvPr/>
              </p:nvGrpSpPr>
              <p:grpSpPr>
                <a:xfrm>
                  <a:off x="6823510" y="5759632"/>
                  <a:ext cx="1130692" cy="573174"/>
                  <a:chOff x="6504260" y="5768626"/>
                  <a:chExt cx="1130692" cy="573174"/>
                </a:xfrm>
              </p:grpSpPr>
              <p:pic>
                <p:nvPicPr>
                  <p:cNvPr id="78" name="图片 77">
                    <a:extLst>
                      <a:ext uri="{FF2B5EF4-FFF2-40B4-BE49-F238E27FC236}">
                        <a16:creationId xmlns:a16="http://schemas.microsoft.com/office/drawing/2014/main" id="{834EB509-CA51-4A91-A805-23B8D38A9095}"/>
                      </a:ext>
                    </a:extLst>
                  </p:cNvPr>
                  <p:cNvPicPr>
                    <a:picLocks noChangeAspect="1"/>
                  </p:cNvPicPr>
                  <p:nvPr/>
                </p:nvPicPr>
                <p:blipFill>
                  <a:blip r:embed="rId25"/>
                  <a:stretch>
                    <a:fillRect/>
                  </a:stretch>
                </p:blipFill>
                <p:spPr>
                  <a:xfrm>
                    <a:off x="6504260" y="5768626"/>
                    <a:ext cx="822414" cy="540000"/>
                  </a:xfrm>
                  <a:prstGeom prst="rect">
                    <a:avLst/>
                  </a:prstGeom>
                </p:spPr>
              </p:pic>
              <p:pic>
                <p:nvPicPr>
                  <p:cNvPr id="79" name="图片 78">
                    <a:extLst>
                      <a:ext uri="{FF2B5EF4-FFF2-40B4-BE49-F238E27FC236}">
                        <a16:creationId xmlns:a16="http://schemas.microsoft.com/office/drawing/2014/main" id="{94DF4A15-23BB-4BCC-AB49-CD44744A41DB}"/>
                      </a:ext>
                    </a:extLst>
                  </p:cNvPr>
                  <p:cNvPicPr>
                    <a:picLocks noChangeAspect="1"/>
                  </p:cNvPicPr>
                  <p:nvPr/>
                </p:nvPicPr>
                <p:blipFill rotWithShape="1">
                  <a:blip r:embed="rId16"/>
                  <a:srcRect l="77698" t="855"/>
                  <a:stretch/>
                </p:blipFill>
                <p:spPr>
                  <a:xfrm>
                    <a:off x="7370457" y="5809986"/>
                    <a:ext cx="264495" cy="531814"/>
                  </a:xfrm>
                  <a:prstGeom prst="rect">
                    <a:avLst/>
                  </a:prstGeom>
                </p:spPr>
              </p:pic>
            </p:grpSp>
            <p:sp>
              <p:nvSpPr>
                <p:cNvPr id="75" name="文本框 74">
                  <a:extLst>
                    <a:ext uri="{FF2B5EF4-FFF2-40B4-BE49-F238E27FC236}">
                      <a16:creationId xmlns:a16="http://schemas.microsoft.com/office/drawing/2014/main" id="{3DEB3DA8-ACEE-4215-BBB4-812F0C2EBE62}"/>
                    </a:ext>
                  </a:extLst>
                </p:cNvPr>
                <p:cNvSpPr txBox="1"/>
                <p:nvPr/>
              </p:nvSpPr>
              <p:spPr>
                <a:xfrm>
                  <a:off x="6969267" y="5278166"/>
                  <a:ext cx="516488" cy="338554"/>
                </a:xfrm>
                <a:prstGeom prst="rect">
                  <a:avLst/>
                </a:prstGeom>
                <a:noFill/>
              </p:spPr>
              <p:txBody>
                <a:bodyPr wrap="none" rtlCol="0">
                  <a:spAutoFit/>
                </a:bodyPr>
                <a:lstStyle/>
                <a:p>
                  <a:r>
                    <a:rPr lang="en-US" altLang="zh-CN" sz="1600" dirty="0"/>
                    <a:t>5NF</a:t>
                  </a:r>
                  <a:endParaRPr lang="zh-CN" altLang="en-US" sz="1600" dirty="0"/>
                </a:p>
              </p:txBody>
            </p:sp>
            <p:sp>
              <p:nvSpPr>
                <p:cNvPr id="76" name="矩形 75">
                  <a:extLst>
                    <a:ext uri="{FF2B5EF4-FFF2-40B4-BE49-F238E27FC236}">
                      <a16:creationId xmlns:a16="http://schemas.microsoft.com/office/drawing/2014/main" id="{6FD0E6A1-7454-4205-9192-AF7B99431FF5}"/>
                    </a:ext>
                  </a:extLst>
                </p:cNvPr>
                <p:cNvSpPr/>
                <p:nvPr/>
              </p:nvSpPr>
              <p:spPr>
                <a:xfrm>
                  <a:off x="1670296" y="6219404"/>
                  <a:ext cx="1473480" cy="230832"/>
                </a:xfrm>
                <a:prstGeom prst="rect">
                  <a:avLst/>
                </a:prstGeom>
              </p:spPr>
              <p:txBody>
                <a:bodyPr wrap="none">
                  <a:spAutoFit/>
                </a:bodyPr>
                <a:lstStyle/>
                <a:p>
                  <a:r>
                    <a:rPr lang="en-US" altLang="zh-CN" sz="900" dirty="0"/>
                    <a:t>R. </a:t>
                  </a:r>
                  <a:r>
                    <a:rPr lang="en-US" altLang="zh-CN" sz="900" dirty="0" err="1"/>
                    <a:t>Machleidt</a:t>
                  </a:r>
                  <a:r>
                    <a:rPr lang="en-US" altLang="zh-CN" sz="900" dirty="0"/>
                    <a:t> et al. PRC2015</a:t>
                  </a:r>
                  <a:endParaRPr lang="zh-CN" altLang="en-US" sz="900" dirty="0"/>
                </a:p>
              </p:txBody>
            </p:sp>
            <p:sp>
              <p:nvSpPr>
                <p:cNvPr id="77" name="矩形 76">
                  <a:extLst>
                    <a:ext uri="{FF2B5EF4-FFF2-40B4-BE49-F238E27FC236}">
                      <a16:creationId xmlns:a16="http://schemas.microsoft.com/office/drawing/2014/main" id="{B10A6F92-F01D-4EDF-AF9D-56DC8827059D}"/>
                    </a:ext>
                  </a:extLst>
                </p:cNvPr>
                <p:cNvSpPr/>
                <p:nvPr/>
              </p:nvSpPr>
              <p:spPr>
                <a:xfrm>
                  <a:off x="5428489" y="4541684"/>
                  <a:ext cx="1242648" cy="230832"/>
                </a:xfrm>
                <a:prstGeom prst="rect">
                  <a:avLst/>
                </a:prstGeom>
              </p:spPr>
              <p:txBody>
                <a:bodyPr wrap="none">
                  <a:spAutoFit/>
                </a:bodyPr>
                <a:lstStyle/>
                <a:p>
                  <a:r>
                    <a:rPr lang="en-US" altLang="zh-CN" sz="900" dirty="0">
                      <a:solidFill>
                        <a:schemeClr val="accent6">
                          <a:lumMod val="75000"/>
                        </a:schemeClr>
                      </a:solidFill>
                    </a:rPr>
                    <a:t>E. </a:t>
                  </a:r>
                  <a:r>
                    <a:rPr lang="en-US" altLang="zh-CN" sz="900" dirty="0" err="1">
                      <a:solidFill>
                        <a:schemeClr val="accent6">
                          <a:lumMod val="75000"/>
                        </a:schemeClr>
                      </a:solidFill>
                    </a:rPr>
                    <a:t>Epelbaum</a:t>
                  </a:r>
                  <a:r>
                    <a:rPr lang="en-US" altLang="zh-CN" sz="900" dirty="0">
                      <a:solidFill>
                        <a:schemeClr val="accent6">
                          <a:lumMod val="75000"/>
                        </a:schemeClr>
                      </a:solidFill>
                    </a:rPr>
                    <a:t> EPJA2007</a:t>
                  </a:r>
                  <a:endParaRPr lang="zh-CN" altLang="en-US" sz="900"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C27C97F-1EF8-4C62-BEC5-D43E0F0D5CF4}"/>
                      </a:ext>
                    </a:extLst>
                  </p:cNvPr>
                  <p:cNvSpPr txBox="1"/>
                  <p:nvPr/>
                </p:nvSpPr>
                <p:spPr>
                  <a:xfrm>
                    <a:off x="687352" y="2436144"/>
                    <a:ext cx="836511" cy="307777"/>
                  </a:xfrm>
                  <a:prstGeom prst="rect">
                    <a:avLst/>
                  </a:prstGeom>
                  <a:noFill/>
                </p:spPr>
                <p:txBody>
                  <a:bodyPr wrap="none" rtlCol="0">
                    <a:spAutoFit/>
                  </a:bodyPr>
                  <a:lstStyle/>
                  <a:p>
                    <a14:m>
                      <m:oMath xmlns:m="http://schemas.openxmlformats.org/officeDocument/2006/math">
                        <m:r>
                          <m:rPr>
                            <m:sty m:val="p"/>
                          </m:rPr>
                          <a:rPr lang="en-US" altLang="zh-CN" sz="1400">
                            <a:solidFill>
                              <a:srgbClr val="0070C0"/>
                            </a:solidFill>
                            <a:latin typeface="Cambria Math" panose="02040503050406030204" pitchFamily="18" charset="0"/>
                            <a:ea typeface="微软雅黑" panose="020B0503020204020204" pitchFamily="34" charset="-122"/>
                          </a:rPr>
                          <m:t>NLO</m:t>
                        </m:r>
                      </m:oMath>
                    </a14:m>
                    <a:r>
                      <a:rPr lang="en-US" altLang="zh-CN" sz="1400" dirty="0">
                        <a:solidFill>
                          <a:srgbClr val="0070C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70C0"/>
                                </a:solidFill>
                                <a:latin typeface="Cambria Math" panose="02040503050406030204" pitchFamily="18" charset="0"/>
                              </a:rPr>
                            </m:ctrlPr>
                          </m:sSupPr>
                          <m:e>
                            <m:r>
                              <m:rPr>
                                <m:sty m:val="p"/>
                              </m:rPr>
                              <a:rPr lang="en-US" altLang="zh-CN" sz="1400">
                                <a:solidFill>
                                  <a:srgbClr val="0070C0"/>
                                </a:solidFill>
                                <a:latin typeface="Cambria Math" panose="02040503050406030204" pitchFamily="18" charset="0"/>
                              </a:rPr>
                              <m:t>Q</m:t>
                            </m:r>
                          </m:e>
                          <m:sup>
                            <m:r>
                              <a:rPr lang="en-US" altLang="zh-CN" sz="1400" i="1">
                                <a:solidFill>
                                  <a:srgbClr val="0070C0"/>
                                </a:solidFill>
                                <a:latin typeface="Cambria Math" panose="02040503050406030204" pitchFamily="18" charset="0"/>
                              </a:rPr>
                              <m:t>2</m:t>
                            </m:r>
                          </m:sup>
                        </m:sSup>
                      </m:oMath>
                    </a14:m>
                    <a:r>
                      <a:rPr lang="en-US" altLang="zh-CN" sz="1400" dirty="0">
                        <a:solidFill>
                          <a:srgbClr val="0070C0"/>
                        </a:solidFill>
                        <a:latin typeface="微软雅黑" panose="020B0503020204020204" pitchFamily="34" charset="-122"/>
                        <a:ea typeface="微软雅黑" panose="020B0503020204020204" pitchFamily="34" charset="-122"/>
                      </a:rPr>
                      <a:t>)</a:t>
                    </a:r>
                    <a:endParaRPr lang="zh-CN" altLang="en-US" sz="1400" dirty="0">
                      <a:solidFill>
                        <a:srgbClr val="0070C0"/>
                      </a:solidFill>
                      <a:latin typeface="微软雅黑" panose="020B0503020204020204" pitchFamily="34" charset="-122"/>
                      <a:ea typeface="微软雅黑" panose="020B0503020204020204" pitchFamily="34" charset="-122"/>
                    </a:endParaRPr>
                  </a:p>
                </p:txBody>
              </p:sp>
            </mc:Choice>
            <mc:Fallback xmlns="">
              <p:sp>
                <p:nvSpPr>
                  <p:cNvPr id="34" name="文本框 33">
                    <a:extLst>
                      <a:ext uri="{FF2B5EF4-FFF2-40B4-BE49-F238E27FC236}">
                        <a16:creationId xmlns:a16="http://schemas.microsoft.com/office/drawing/2014/main" id="{EC27C97F-1EF8-4C62-BEC5-D43E0F0D5CF4}"/>
                      </a:ext>
                    </a:extLst>
                  </p:cNvPr>
                  <p:cNvSpPr txBox="1">
                    <a:spLocks noRot="1" noChangeAspect="1" noMove="1" noResize="1" noEditPoints="1" noAdjustHandles="1" noChangeArrowheads="1" noChangeShapeType="1" noTextEdit="1"/>
                  </p:cNvSpPr>
                  <p:nvPr/>
                </p:nvSpPr>
                <p:spPr>
                  <a:xfrm>
                    <a:off x="687352" y="2436144"/>
                    <a:ext cx="836511" cy="307777"/>
                  </a:xfrm>
                  <a:prstGeom prst="rect">
                    <a:avLst/>
                  </a:prstGeom>
                  <a:blipFill>
                    <a:blip r:embed="rId26"/>
                    <a:stretch>
                      <a:fillRect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C311BA95-5FBE-46CD-AE68-1DE2BBEB6CB1}"/>
                      </a:ext>
                    </a:extLst>
                  </p:cNvPr>
                  <p:cNvSpPr txBox="1"/>
                  <p:nvPr/>
                </p:nvSpPr>
                <p:spPr>
                  <a:xfrm>
                    <a:off x="748265" y="1590194"/>
                    <a:ext cx="714683" cy="307777"/>
                  </a:xfrm>
                  <a:prstGeom prst="rect">
                    <a:avLst/>
                  </a:prstGeom>
                  <a:noFill/>
                </p:spPr>
                <p:txBody>
                  <a:bodyPr wrap="none" rtlCol="0">
                    <a:spAutoFit/>
                  </a:bodyPr>
                  <a:lstStyle/>
                  <a:p>
                    <a14:m>
                      <m:oMath xmlns:m="http://schemas.openxmlformats.org/officeDocument/2006/math">
                        <m:r>
                          <m:rPr>
                            <m:sty m:val="p"/>
                          </m:rPr>
                          <a:rPr lang="en-US" altLang="zh-CN" sz="1400">
                            <a:latin typeface="Cambria Math" panose="02040503050406030204" pitchFamily="18" charset="0"/>
                            <a:ea typeface="微软雅黑" panose="020B0503020204020204" pitchFamily="34" charset="-122"/>
                          </a:rPr>
                          <m:t>LO</m:t>
                        </m:r>
                      </m:oMath>
                    </a14:m>
                    <a:r>
                      <a:rPr lang="en-US" altLang="zh-CN" sz="1400" dirty="0">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latin typeface="Cambria Math" panose="02040503050406030204" pitchFamily="18" charset="0"/>
                              </a:rPr>
                            </m:ctrlPr>
                          </m:sSupPr>
                          <m:e>
                            <m:r>
                              <m:rPr>
                                <m:sty m:val="p"/>
                              </m:rPr>
                              <a:rPr lang="en-US" altLang="zh-CN" sz="1400">
                                <a:latin typeface="Cambria Math" panose="02040503050406030204" pitchFamily="18" charset="0"/>
                              </a:rPr>
                              <m:t>Q</m:t>
                            </m:r>
                          </m:e>
                          <m:sup>
                            <m:r>
                              <a:rPr lang="en-US" altLang="zh-CN" sz="1400" i="1">
                                <a:latin typeface="Cambria Math" panose="02040503050406030204" pitchFamily="18" charset="0"/>
                              </a:rPr>
                              <m:t>0</m:t>
                            </m:r>
                          </m:sup>
                        </m:sSup>
                      </m:oMath>
                    </a14:m>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mc:Choice>
            <mc:Fallback xmlns="">
              <p:sp>
                <p:nvSpPr>
                  <p:cNvPr id="35" name="文本框 34">
                    <a:extLst>
                      <a:ext uri="{FF2B5EF4-FFF2-40B4-BE49-F238E27FC236}">
                        <a16:creationId xmlns:a16="http://schemas.microsoft.com/office/drawing/2014/main" id="{C311BA95-5FBE-46CD-AE68-1DE2BBEB6CB1}"/>
                      </a:ext>
                    </a:extLst>
                  </p:cNvPr>
                  <p:cNvSpPr txBox="1">
                    <a:spLocks noRot="1" noChangeAspect="1" noMove="1" noResize="1" noEditPoints="1" noAdjustHandles="1" noChangeArrowheads="1" noChangeShapeType="1" noTextEdit="1"/>
                  </p:cNvSpPr>
                  <p:nvPr/>
                </p:nvSpPr>
                <p:spPr>
                  <a:xfrm>
                    <a:off x="748265" y="1590194"/>
                    <a:ext cx="714683" cy="307777"/>
                  </a:xfrm>
                  <a:prstGeom prst="rect">
                    <a:avLst/>
                  </a:prstGeom>
                  <a:blipFill>
                    <a:blip r:embed="rId27"/>
                    <a:stretch>
                      <a:fillRect r="-1754" b="-20000"/>
                    </a:stretch>
                  </a:blipFill>
                </p:spPr>
                <p:txBody>
                  <a:bodyPr/>
                  <a:lstStyle/>
                  <a:p>
                    <a:r>
                      <a:rPr lang="zh-CN" altLang="en-US">
                        <a:noFill/>
                      </a:rPr>
                      <a:t> </a:t>
                    </a:r>
                  </a:p>
                </p:txBody>
              </p:sp>
            </mc:Fallback>
          </mc:AlternateContent>
        </p:grpSp>
        <p:sp>
          <p:nvSpPr>
            <p:cNvPr id="20" name="下箭头 1">
              <a:extLst>
                <a:ext uri="{FF2B5EF4-FFF2-40B4-BE49-F238E27FC236}">
                  <a16:creationId xmlns:a16="http://schemas.microsoft.com/office/drawing/2014/main" id="{D04BEA98-B2A4-4BCC-A764-C95C2D27E7F5}"/>
                </a:ext>
              </a:extLst>
            </p:cNvPr>
            <p:cNvSpPr/>
            <p:nvPr/>
          </p:nvSpPr>
          <p:spPr>
            <a:xfrm rot="-2520000">
              <a:off x="6515882" y="543683"/>
              <a:ext cx="258077" cy="5490165"/>
            </a:xfrm>
            <a:prstGeom prst="downArrow">
              <a:avLst>
                <a:gd name="adj1" fmla="val 50000"/>
                <a:gd name="adj2" fmla="val 147320"/>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6AB7F319-9E85-4346-811E-AD15FFD16A2D}"/>
                </a:ext>
              </a:extLst>
            </p:cNvPr>
            <p:cNvSpPr txBox="1"/>
            <p:nvPr/>
          </p:nvSpPr>
          <p:spPr>
            <a:xfrm>
              <a:off x="5062890" y="1273774"/>
              <a:ext cx="916148" cy="276999"/>
            </a:xfrm>
            <a:prstGeom prst="rect">
              <a:avLst/>
            </a:prstGeom>
            <a:noFill/>
          </p:spPr>
          <p:txBody>
            <a:bodyPr wrap="none" rtlCol="0">
              <a:spAutoFit/>
            </a:bodyPr>
            <a:lstStyle/>
            <a:p>
              <a:r>
                <a:rPr lang="en-US" altLang="zh-CN" sz="1200" b="1" dirty="0"/>
                <a:t>1990 2N LO</a:t>
              </a:r>
              <a:endParaRPr lang="zh-CN" altLang="en-US" sz="1200" b="1" dirty="0"/>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10018930-B53C-4581-AB69-4E15D535C416}"/>
                    </a:ext>
                  </a:extLst>
                </p:cNvPr>
                <p:cNvSpPr txBox="1"/>
                <p:nvPr/>
              </p:nvSpPr>
              <p:spPr>
                <a:xfrm>
                  <a:off x="5952491" y="2181021"/>
                  <a:ext cx="1051891" cy="276999"/>
                </a:xfrm>
                <a:prstGeom prst="rect">
                  <a:avLst/>
                </a:prstGeom>
                <a:noFill/>
              </p:spPr>
              <p:txBody>
                <a:bodyPr wrap="none" rtlCol="0">
                  <a:spAutoFit/>
                </a:bodyPr>
                <a:lstStyle/>
                <a:p>
                  <a:r>
                    <a:rPr lang="en-US" altLang="zh-CN" sz="1200" b="1" dirty="0">
                      <a:solidFill>
                        <a:srgbClr val="0070C0"/>
                      </a:solidFill>
                    </a:rPr>
                    <a:t>1997 2N </a:t>
                  </a:r>
                  <a14:m>
                    <m:oMath xmlns:m="http://schemas.openxmlformats.org/officeDocument/2006/math">
                      <m:r>
                        <a:rPr lang="en-US" altLang="zh-CN" sz="1200" b="1" i="1">
                          <a:solidFill>
                            <a:srgbClr val="0070C0"/>
                          </a:solidFill>
                          <a:latin typeface="Cambria Math" panose="02040503050406030204" pitchFamily="18" charset="0"/>
                          <a:ea typeface="微软雅黑" panose="020B0503020204020204" pitchFamily="34" charset="-122"/>
                        </a:rPr>
                        <m:t>𝐍𝐋𝐎</m:t>
                      </m:r>
                    </m:oMath>
                  </a14:m>
                  <a:endParaRPr lang="zh-CN" altLang="en-US" sz="1200" b="1" dirty="0">
                    <a:solidFill>
                      <a:srgbClr val="0070C0"/>
                    </a:solidFill>
                  </a:endParaRPr>
                </a:p>
              </p:txBody>
            </p:sp>
          </mc:Choice>
          <mc:Fallback xmlns="">
            <p:sp>
              <p:nvSpPr>
                <p:cNvPr id="22" name="文本框 21">
                  <a:extLst>
                    <a:ext uri="{FF2B5EF4-FFF2-40B4-BE49-F238E27FC236}">
                      <a16:creationId xmlns:a16="http://schemas.microsoft.com/office/drawing/2014/main" id="{10018930-B53C-4581-AB69-4E15D535C416}"/>
                    </a:ext>
                  </a:extLst>
                </p:cNvPr>
                <p:cNvSpPr txBox="1">
                  <a:spLocks noRot="1" noChangeAspect="1" noMove="1" noResize="1" noEditPoints="1" noAdjustHandles="1" noChangeArrowheads="1" noChangeShapeType="1" noTextEdit="1"/>
                </p:cNvSpPr>
                <p:nvPr/>
              </p:nvSpPr>
              <p:spPr>
                <a:xfrm>
                  <a:off x="5952491" y="2181021"/>
                  <a:ext cx="1051891" cy="276999"/>
                </a:xfrm>
                <a:prstGeom prst="rect">
                  <a:avLst/>
                </a:prstGeom>
                <a:blipFill>
                  <a:blip r:embed="rId28"/>
                  <a:stretch>
                    <a:fillRect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BBB26308-8A7A-4A92-B631-3D85548E879E}"/>
                    </a:ext>
                  </a:extLst>
                </p:cNvPr>
                <p:cNvSpPr txBox="1"/>
                <p:nvPr/>
              </p:nvSpPr>
              <p:spPr>
                <a:xfrm>
                  <a:off x="6623688" y="2966692"/>
                  <a:ext cx="1130502" cy="281167"/>
                </a:xfrm>
                <a:prstGeom prst="rect">
                  <a:avLst/>
                </a:prstGeom>
                <a:noFill/>
              </p:spPr>
              <p:txBody>
                <a:bodyPr wrap="none" rtlCol="0">
                  <a:spAutoFit/>
                </a:bodyPr>
                <a:lstStyle/>
                <a:p>
                  <a:r>
                    <a:rPr lang="en-US" altLang="zh-CN" sz="1200" b="1" dirty="0">
                      <a:solidFill>
                        <a:srgbClr val="00B050"/>
                      </a:solidFill>
                    </a:rPr>
                    <a:t>2000 2N </a:t>
                  </a:r>
                  <a14:m>
                    <m:oMath xmlns:m="http://schemas.openxmlformats.org/officeDocument/2006/math">
                      <m:sSup>
                        <m:sSupPr>
                          <m:ctrlPr>
                            <a:rPr lang="en-US" altLang="zh-CN" sz="1200" b="1" i="1">
                              <a:solidFill>
                                <a:srgbClr val="00B050"/>
                              </a:solidFill>
                              <a:latin typeface="Cambria Math" panose="02040503050406030204" pitchFamily="18" charset="0"/>
                              <a:ea typeface="微软雅黑" panose="020B0503020204020204" pitchFamily="34" charset="-122"/>
                            </a:rPr>
                          </m:ctrlPr>
                        </m:sSupPr>
                        <m:e>
                          <m:r>
                            <a:rPr lang="en-US" altLang="zh-CN" sz="1200" b="1">
                              <a:solidFill>
                                <a:srgbClr val="00B050"/>
                              </a:solidFill>
                              <a:latin typeface="Cambria Math" panose="02040503050406030204" pitchFamily="18" charset="0"/>
                              <a:ea typeface="微软雅黑" panose="020B0503020204020204" pitchFamily="34" charset="-122"/>
                            </a:rPr>
                            <m:t>𝐍</m:t>
                          </m:r>
                        </m:e>
                        <m:sup>
                          <m:r>
                            <a:rPr lang="en-US" altLang="zh-CN" sz="1200" b="1">
                              <a:solidFill>
                                <a:srgbClr val="00B050"/>
                              </a:solidFill>
                              <a:latin typeface="Cambria Math" panose="02040503050406030204" pitchFamily="18" charset="0"/>
                              <a:ea typeface="微软雅黑" panose="020B0503020204020204" pitchFamily="34" charset="-122"/>
                            </a:rPr>
                            <m:t>𝟐</m:t>
                          </m:r>
                        </m:sup>
                      </m:sSup>
                      <m:r>
                        <a:rPr lang="en-US" altLang="zh-CN" sz="1200" b="1" i="1">
                          <a:solidFill>
                            <a:srgbClr val="00B050"/>
                          </a:solidFill>
                          <a:latin typeface="Cambria Math" panose="02040503050406030204" pitchFamily="18" charset="0"/>
                          <a:ea typeface="微软雅黑" panose="020B0503020204020204" pitchFamily="34" charset="-122"/>
                        </a:rPr>
                        <m:t>𝐋𝐎</m:t>
                      </m:r>
                    </m:oMath>
                  </a14:m>
                  <a:endParaRPr lang="zh-CN" altLang="en-US" sz="1200" b="1" dirty="0">
                    <a:solidFill>
                      <a:srgbClr val="00B050"/>
                    </a:solidFill>
                  </a:endParaRPr>
                </a:p>
              </p:txBody>
            </p:sp>
          </mc:Choice>
          <mc:Fallback xmlns="">
            <p:sp>
              <p:nvSpPr>
                <p:cNvPr id="23" name="文本框 22">
                  <a:extLst>
                    <a:ext uri="{FF2B5EF4-FFF2-40B4-BE49-F238E27FC236}">
                      <a16:creationId xmlns:a16="http://schemas.microsoft.com/office/drawing/2014/main" id="{BBB26308-8A7A-4A92-B631-3D85548E879E}"/>
                    </a:ext>
                  </a:extLst>
                </p:cNvPr>
                <p:cNvSpPr txBox="1">
                  <a:spLocks noRot="1" noChangeAspect="1" noMove="1" noResize="1" noEditPoints="1" noAdjustHandles="1" noChangeArrowheads="1" noChangeShapeType="1" noTextEdit="1"/>
                </p:cNvSpPr>
                <p:nvPr/>
              </p:nvSpPr>
              <p:spPr>
                <a:xfrm>
                  <a:off x="6623688" y="2966692"/>
                  <a:ext cx="1130502" cy="281167"/>
                </a:xfrm>
                <a:prstGeom prst="rect">
                  <a:avLst/>
                </a:prstGeom>
                <a:blipFill>
                  <a:blip r:embed="rId29"/>
                  <a:stretch>
                    <a:fillRect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827C81F9-4407-4C30-92F4-A9C81671EFE2}"/>
                    </a:ext>
                  </a:extLst>
                </p:cNvPr>
                <p:cNvSpPr txBox="1"/>
                <p:nvPr/>
              </p:nvSpPr>
              <p:spPr>
                <a:xfrm>
                  <a:off x="7191311" y="3556293"/>
                  <a:ext cx="1130502" cy="281167"/>
                </a:xfrm>
                <a:prstGeom prst="rect">
                  <a:avLst/>
                </a:prstGeom>
                <a:noFill/>
              </p:spPr>
              <p:txBody>
                <a:bodyPr wrap="none" rtlCol="0">
                  <a:spAutoFit/>
                </a:bodyPr>
                <a:lstStyle/>
                <a:p>
                  <a:r>
                    <a:rPr lang="en-US" altLang="zh-CN" sz="1200" b="1" dirty="0">
                      <a:solidFill>
                        <a:schemeClr val="accent6">
                          <a:lumMod val="75000"/>
                        </a:schemeClr>
                      </a:solidFill>
                    </a:rPr>
                    <a:t>2003 2N </a:t>
                  </a:r>
                  <a14:m>
                    <m:oMath xmlns:m="http://schemas.openxmlformats.org/officeDocument/2006/math">
                      <m:sSup>
                        <m:sSupPr>
                          <m:ctrlPr>
                            <a:rPr lang="en-US" altLang="zh-CN" sz="1200" b="1" i="1">
                              <a:solidFill>
                                <a:schemeClr val="accent6">
                                  <a:lumMod val="75000"/>
                                </a:schemeClr>
                              </a:solidFill>
                              <a:latin typeface="Cambria Math" panose="02040503050406030204" pitchFamily="18" charset="0"/>
                              <a:ea typeface="微软雅黑" panose="020B0503020204020204" pitchFamily="34" charset="-122"/>
                            </a:rPr>
                          </m:ctrlPr>
                        </m:sSupPr>
                        <m:e>
                          <m:r>
                            <a:rPr lang="en-US" altLang="zh-CN" sz="1200" b="1">
                              <a:solidFill>
                                <a:schemeClr val="accent6">
                                  <a:lumMod val="75000"/>
                                </a:schemeClr>
                              </a:solidFill>
                              <a:latin typeface="Cambria Math" panose="02040503050406030204" pitchFamily="18" charset="0"/>
                              <a:ea typeface="微软雅黑" panose="020B0503020204020204" pitchFamily="34" charset="-122"/>
                            </a:rPr>
                            <m:t>𝐍</m:t>
                          </m:r>
                        </m:e>
                        <m:sup>
                          <m:r>
                            <a:rPr lang="en-US" altLang="zh-CN" sz="1200" b="1">
                              <a:solidFill>
                                <a:schemeClr val="accent6">
                                  <a:lumMod val="75000"/>
                                </a:schemeClr>
                              </a:solidFill>
                              <a:latin typeface="Cambria Math" panose="02040503050406030204" pitchFamily="18" charset="0"/>
                              <a:ea typeface="微软雅黑" panose="020B0503020204020204" pitchFamily="34" charset="-122"/>
                            </a:rPr>
                            <m:t>𝟑</m:t>
                          </m:r>
                        </m:sup>
                      </m:sSup>
                      <m:r>
                        <a:rPr lang="en-US" altLang="zh-CN" sz="1200" b="1" i="1">
                          <a:solidFill>
                            <a:schemeClr val="accent6">
                              <a:lumMod val="75000"/>
                            </a:schemeClr>
                          </a:solidFill>
                          <a:latin typeface="Cambria Math" panose="02040503050406030204" pitchFamily="18" charset="0"/>
                          <a:ea typeface="微软雅黑" panose="020B0503020204020204" pitchFamily="34" charset="-122"/>
                        </a:rPr>
                        <m:t>𝐋𝐎</m:t>
                      </m:r>
                    </m:oMath>
                  </a14:m>
                  <a:endParaRPr lang="zh-CN" altLang="en-US" sz="1200" b="1" dirty="0">
                    <a:solidFill>
                      <a:schemeClr val="accent6">
                        <a:lumMod val="75000"/>
                      </a:schemeClr>
                    </a:solidFill>
                  </a:endParaRPr>
                </a:p>
              </p:txBody>
            </p:sp>
          </mc:Choice>
          <mc:Fallback xmlns="">
            <p:sp>
              <p:nvSpPr>
                <p:cNvPr id="24" name="文本框 23">
                  <a:extLst>
                    <a:ext uri="{FF2B5EF4-FFF2-40B4-BE49-F238E27FC236}">
                      <a16:creationId xmlns:a16="http://schemas.microsoft.com/office/drawing/2014/main" id="{827C81F9-4407-4C30-92F4-A9C81671EFE2}"/>
                    </a:ext>
                  </a:extLst>
                </p:cNvPr>
                <p:cNvSpPr txBox="1">
                  <a:spLocks noRot="1" noChangeAspect="1" noMove="1" noResize="1" noEditPoints="1" noAdjustHandles="1" noChangeArrowheads="1" noChangeShapeType="1" noTextEdit="1"/>
                </p:cNvSpPr>
                <p:nvPr/>
              </p:nvSpPr>
              <p:spPr>
                <a:xfrm>
                  <a:off x="7191311" y="3556293"/>
                  <a:ext cx="1130502" cy="281167"/>
                </a:xfrm>
                <a:prstGeom prst="rect">
                  <a:avLst/>
                </a:prstGeom>
                <a:blipFill>
                  <a:blip r:embed="rId30"/>
                  <a:stretch>
                    <a:fillRect b="-12500"/>
                  </a:stretch>
                </a:blipFill>
              </p:spPr>
              <p:txBody>
                <a:bodyPr/>
                <a:lstStyle/>
                <a:p>
                  <a:r>
                    <a:rPr lang="zh-CN" altLang="en-US">
                      <a:noFill/>
                    </a:rPr>
                    <a:t> </a:t>
                  </a:r>
                </a:p>
              </p:txBody>
            </p:sp>
          </mc:Fallback>
        </mc:AlternateContent>
        <p:sp>
          <p:nvSpPr>
            <p:cNvPr id="25" name="文本框 24">
              <a:extLst>
                <a:ext uri="{FF2B5EF4-FFF2-40B4-BE49-F238E27FC236}">
                  <a16:creationId xmlns:a16="http://schemas.microsoft.com/office/drawing/2014/main" id="{F0C4AC75-A0C6-41B7-90D8-0F7F02DDBB1F}"/>
                </a:ext>
              </a:extLst>
            </p:cNvPr>
            <p:cNvSpPr txBox="1"/>
            <p:nvPr/>
          </p:nvSpPr>
          <p:spPr>
            <a:xfrm>
              <a:off x="5449818" y="1732922"/>
              <a:ext cx="916148" cy="276999"/>
            </a:xfrm>
            <a:prstGeom prst="rect">
              <a:avLst/>
            </a:prstGeom>
            <a:noFill/>
          </p:spPr>
          <p:txBody>
            <a:bodyPr wrap="none" rtlCol="0">
              <a:spAutoFit/>
            </a:bodyPr>
            <a:lstStyle/>
            <a:p>
              <a:r>
                <a:rPr lang="en-US" altLang="zh-CN" sz="1200" b="1" dirty="0">
                  <a:solidFill>
                    <a:srgbClr val="00B050"/>
                  </a:solidFill>
                </a:rPr>
                <a:t>1994 3N LO</a:t>
              </a:r>
              <a:endParaRPr lang="zh-CN" altLang="en-US" sz="1200" b="1" dirty="0">
                <a:solidFill>
                  <a:srgbClr val="00B050"/>
                </a:solidFill>
              </a:endParaRPr>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5B35B9BF-0402-491A-AC94-55A689781915}"/>
                    </a:ext>
                  </a:extLst>
                </p:cNvPr>
                <p:cNvSpPr txBox="1"/>
                <p:nvPr/>
              </p:nvSpPr>
              <p:spPr>
                <a:xfrm>
                  <a:off x="7539441" y="3986159"/>
                  <a:ext cx="1130502" cy="281167"/>
                </a:xfrm>
                <a:prstGeom prst="rect">
                  <a:avLst/>
                </a:prstGeom>
                <a:noFill/>
              </p:spPr>
              <p:txBody>
                <a:bodyPr wrap="none" rtlCol="0">
                  <a:spAutoFit/>
                </a:bodyPr>
                <a:lstStyle/>
                <a:p>
                  <a:r>
                    <a:rPr lang="en-US" altLang="zh-CN" sz="1200" b="1" dirty="0">
                      <a:solidFill>
                        <a:schemeClr val="accent6">
                          <a:lumMod val="75000"/>
                        </a:schemeClr>
                      </a:solidFill>
                    </a:rPr>
                    <a:t>2007 3N </a:t>
                  </a:r>
                  <a14:m>
                    <m:oMath xmlns:m="http://schemas.openxmlformats.org/officeDocument/2006/math">
                      <m:sSup>
                        <m:sSupPr>
                          <m:ctrlPr>
                            <a:rPr lang="en-US" altLang="zh-CN" sz="1200" b="1" i="1">
                              <a:solidFill>
                                <a:schemeClr val="accent6">
                                  <a:lumMod val="75000"/>
                                </a:schemeClr>
                              </a:solidFill>
                              <a:latin typeface="Cambria Math" panose="02040503050406030204" pitchFamily="18" charset="0"/>
                              <a:ea typeface="微软雅黑" panose="020B0503020204020204" pitchFamily="34" charset="-122"/>
                            </a:rPr>
                          </m:ctrlPr>
                        </m:sSupPr>
                        <m:e>
                          <m:r>
                            <a:rPr lang="en-US" altLang="zh-CN" sz="1200" b="1">
                              <a:solidFill>
                                <a:schemeClr val="accent6">
                                  <a:lumMod val="75000"/>
                                </a:schemeClr>
                              </a:solidFill>
                              <a:latin typeface="Cambria Math" panose="02040503050406030204" pitchFamily="18" charset="0"/>
                              <a:ea typeface="微软雅黑" panose="020B0503020204020204" pitchFamily="34" charset="-122"/>
                            </a:rPr>
                            <m:t>𝐍</m:t>
                          </m:r>
                        </m:e>
                        <m:sup>
                          <m:r>
                            <a:rPr lang="en-US" altLang="zh-CN" sz="1200" b="1">
                              <a:solidFill>
                                <a:schemeClr val="accent6">
                                  <a:lumMod val="75000"/>
                                </a:schemeClr>
                              </a:solidFill>
                              <a:latin typeface="Cambria Math" panose="02040503050406030204" pitchFamily="18" charset="0"/>
                              <a:ea typeface="微软雅黑" panose="020B0503020204020204" pitchFamily="34" charset="-122"/>
                            </a:rPr>
                            <m:t>𝟑</m:t>
                          </m:r>
                        </m:sup>
                      </m:sSup>
                      <m:r>
                        <a:rPr lang="en-US" altLang="zh-CN" sz="1200" b="1" i="1">
                          <a:solidFill>
                            <a:schemeClr val="accent6">
                              <a:lumMod val="75000"/>
                            </a:schemeClr>
                          </a:solidFill>
                          <a:latin typeface="Cambria Math" panose="02040503050406030204" pitchFamily="18" charset="0"/>
                          <a:ea typeface="微软雅黑" panose="020B0503020204020204" pitchFamily="34" charset="-122"/>
                        </a:rPr>
                        <m:t>𝐋𝐎</m:t>
                      </m:r>
                    </m:oMath>
                  </a14:m>
                  <a:endParaRPr lang="zh-CN" altLang="en-US" sz="1200" b="1" dirty="0">
                    <a:solidFill>
                      <a:schemeClr val="accent6">
                        <a:lumMod val="75000"/>
                      </a:schemeClr>
                    </a:solidFill>
                  </a:endParaRPr>
                </a:p>
              </p:txBody>
            </p:sp>
          </mc:Choice>
          <mc:Fallback xmlns="">
            <p:sp>
              <p:nvSpPr>
                <p:cNvPr id="26" name="文本框 25">
                  <a:extLst>
                    <a:ext uri="{FF2B5EF4-FFF2-40B4-BE49-F238E27FC236}">
                      <a16:creationId xmlns:a16="http://schemas.microsoft.com/office/drawing/2014/main" id="{5B35B9BF-0402-491A-AC94-55A689781915}"/>
                    </a:ext>
                  </a:extLst>
                </p:cNvPr>
                <p:cNvSpPr txBox="1">
                  <a:spLocks noRot="1" noChangeAspect="1" noMove="1" noResize="1" noEditPoints="1" noAdjustHandles="1" noChangeArrowheads="1" noChangeShapeType="1" noTextEdit="1"/>
                </p:cNvSpPr>
                <p:nvPr/>
              </p:nvSpPr>
              <p:spPr>
                <a:xfrm>
                  <a:off x="7539441" y="3986159"/>
                  <a:ext cx="1130502" cy="281167"/>
                </a:xfrm>
                <a:prstGeom prst="rect">
                  <a:avLst/>
                </a:prstGeom>
                <a:blipFill>
                  <a:blip r:embed="rId31"/>
                  <a:stretch>
                    <a:fillRect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83C5285B-A7D3-424E-B0FE-16996CF386A8}"/>
                    </a:ext>
                  </a:extLst>
                </p:cNvPr>
                <p:cNvSpPr txBox="1"/>
                <p:nvPr/>
              </p:nvSpPr>
              <p:spPr>
                <a:xfrm>
                  <a:off x="8052458" y="4576685"/>
                  <a:ext cx="1130502" cy="280718"/>
                </a:xfrm>
                <a:prstGeom prst="rect">
                  <a:avLst/>
                </a:prstGeom>
                <a:noFill/>
              </p:spPr>
              <p:txBody>
                <a:bodyPr wrap="none" rtlCol="0">
                  <a:spAutoFit/>
                </a:bodyPr>
                <a:lstStyle/>
                <a:p>
                  <a:r>
                    <a:rPr lang="en-US" altLang="zh-CN" sz="1200" b="1" dirty="0">
                      <a:solidFill>
                        <a:srgbClr val="7030A0"/>
                      </a:solidFill>
                    </a:rPr>
                    <a:t>2015 2N </a:t>
                  </a:r>
                  <a14:m>
                    <m:oMath xmlns:m="http://schemas.openxmlformats.org/officeDocument/2006/math">
                      <m:sSup>
                        <m:sSupPr>
                          <m:ctrlPr>
                            <a:rPr lang="en-US" altLang="zh-CN" sz="1200" b="1" i="1">
                              <a:solidFill>
                                <a:srgbClr val="7030A0"/>
                              </a:solidFill>
                              <a:latin typeface="Cambria Math" panose="02040503050406030204" pitchFamily="18" charset="0"/>
                              <a:ea typeface="微软雅黑" panose="020B0503020204020204" pitchFamily="34" charset="-122"/>
                            </a:rPr>
                          </m:ctrlPr>
                        </m:sSupPr>
                        <m:e>
                          <m:r>
                            <a:rPr lang="en-US" altLang="zh-CN" sz="1200" b="1">
                              <a:solidFill>
                                <a:srgbClr val="7030A0"/>
                              </a:solidFill>
                              <a:latin typeface="Cambria Math" panose="02040503050406030204" pitchFamily="18" charset="0"/>
                              <a:ea typeface="微软雅黑" panose="020B0503020204020204" pitchFamily="34" charset="-122"/>
                            </a:rPr>
                            <m:t>𝐍</m:t>
                          </m:r>
                        </m:e>
                        <m:sup>
                          <m:r>
                            <a:rPr lang="en-US" altLang="zh-CN" sz="1200" b="1">
                              <a:solidFill>
                                <a:srgbClr val="7030A0"/>
                              </a:solidFill>
                              <a:latin typeface="Cambria Math" panose="02040503050406030204" pitchFamily="18" charset="0"/>
                              <a:ea typeface="微软雅黑" panose="020B0503020204020204" pitchFamily="34" charset="-122"/>
                            </a:rPr>
                            <m:t>𝟒</m:t>
                          </m:r>
                        </m:sup>
                      </m:sSup>
                      <m:r>
                        <a:rPr lang="en-US" altLang="zh-CN" sz="1200" b="1" i="1">
                          <a:solidFill>
                            <a:srgbClr val="7030A0"/>
                          </a:solidFill>
                          <a:latin typeface="Cambria Math" panose="02040503050406030204" pitchFamily="18" charset="0"/>
                          <a:ea typeface="微软雅黑" panose="020B0503020204020204" pitchFamily="34" charset="-122"/>
                        </a:rPr>
                        <m:t>𝐋𝐎</m:t>
                      </m:r>
                    </m:oMath>
                  </a14:m>
                  <a:endParaRPr lang="zh-CN" altLang="en-US" sz="1200" b="1" dirty="0">
                    <a:solidFill>
                      <a:srgbClr val="7030A0"/>
                    </a:solidFill>
                  </a:endParaRPr>
                </a:p>
              </p:txBody>
            </p:sp>
          </mc:Choice>
          <mc:Fallback xmlns="">
            <p:sp>
              <p:nvSpPr>
                <p:cNvPr id="27" name="文本框 26">
                  <a:extLst>
                    <a:ext uri="{FF2B5EF4-FFF2-40B4-BE49-F238E27FC236}">
                      <a16:creationId xmlns:a16="http://schemas.microsoft.com/office/drawing/2014/main" id="{83C5285B-A7D3-424E-B0FE-16996CF386A8}"/>
                    </a:ext>
                  </a:extLst>
                </p:cNvPr>
                <p:cNvSpPr txBox="1">
                  <a:spLocks noRot="1" noChangeAspect="1" noMove="1" noResize="1" noEditPoints="1" noAdjustHandles="1" noChangeArrowheads="1" noChangeShapeType="1" noTextEdit="1"/>
                </p:cNvSpPr>
                <p:nvPr/>
              </p:nvSpPr>
              <p:spPr>
                <a:xfrm>
                  <a:off x="8052458" y="4576685"/>
                  <a:ext cx="1130502" cy="280718"/>
                </a:xfrm>
                <a:prstGeom prst="rect">
                  <a:avLst/>
                </a:prstGeom>
                <a:blipFill>
                  <a:blip r:embed="rId32"/>
                  <a:stretch>
                    <a:fillRect b="-17391"/>
                  </a:stretch>
                </a:blipFill>
              </p:spPr>
              <p:txBody>
                <a:bodyPr/>
                <a:lstStyle/>
                <a:p>
                  <a:r>
                    <a:rPr lang="zh-CN" altLang="en-US">
                      <a:noFill/>
                    </a:rPr>
                    <a:t> </a:t>
                  </a:r>
                </a:p>
              </p:txBody>
            </p:sp>
          </mc:Fallback>
        </mc:AlternateContent>
        <p:sp>
          <p:nvSpPr>
            <p:cNvPr id="28" name="矩形 27">
              <a:extLst>
                <a:ext uri="{FF2B5EF4-FFF2-40B4-BE49-F238E27FC236}">
                  <a16:creationId xmlns:a16="http://schemas.microsoft.com/office/drawing/2014/main" id="{84335BAD-9282-4472-8AB5-A149794A2C3F}"/>
                </a:ext>
              </a:extLst>
            </p:cNvPr>
            <p:cNvSpPr/>
            <p:nvPr/>
          </p:nvSpPr>
          <p:spPr>
            <a:xfrm>
              <a:off x="4486138" y="5447610"/>
              <a:ext cx="930063" cy="230832"/>
            </a:xfrm>
            <a:prstGeom prst="rect">
              <a:avLst/>
            </a:prstGeom>
          </p:spPr>
          <p:txBody>
            <a:bodyPr wrap="none">
              <a:spAutoFit/>
            </a:bodyPr>
            <a:lstStyle/>
            <a:p>
              <a:r>
                <a:rPr lang="en-US" altLang="zh-CN" sz="900" dirty="0">
                  <a:solidFill>
                    <a:srgbClr val="7030A0"/>
                  </a:solidFill>
                </a:rPr>
                <a:t>NOT COMPLETE</a:t>
              </a:r>
              <a:endParaRPr lang="zh-CN" altLang="en-US" sz="900" dirty="0">
                <a:solidFill>
                  <a:srgbClr val="7030A0"/>
                </a:solidFill>
              </a:endParaRPr>
            </a:p>
          </p:txBody>
        </p:sp>
        <p:sp>
          <p:nvSpPr>
            <p:cNvPr id="29" name="圆角矩形 127">
              <a:extLst>
                <a:ext uri="{FF2B5EF4-FFF2-40B4-BE49-F238E27FC236}">
                  <a16:creationId xmlns:a16="http://schemas.microsoft.com/office/drawing/2014/main" id="{4CF059D7-B719-4A44-A0CD-C226478A351F}"/>
                </a:ext>
              </a:extLst>
            </p:cNvPr>
            <p:cNvSpPr/>
            <p:nvPr/>
          </p:nvSpPr>
          <p:spPr>
            <a:xfrm>
              <a:off x="2494658" y="1017657"/>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128">
              <a:extLst>
                <a:ext uri="{FF2B5EF4-FFF2-40B4-BE49-F238E27FC236}">
                  <a16:creationId xmlns:a16="http://schemas.microsoft.com/office/drawing/2014/main" id="{5C8E0F15-DE2B-4A22-A92D-145553149B10}"/>
                </a:ext>
              </a:extLst>
            </p:cNvPr>
            <p:cNvSpPr/>
            <p:nvPr/>
          </p:nvSpPr>
          <p:spPr>
            <a:xfrm>
              <a:off x="4572510" y="2641089"/>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129">
              <a:extLst>
                <a:ext uri="{FF2B5EF4-FFF2-40B4-BE49-F238E27FC236}">
                  <a16:creationId xmlns:a16="http://schemas.microsoft.com/office/drawing/2014/main" id="{FA56F7EB-93D3-4C86-BDB7-C8640A504F6F}"/>
                </a:ext>
              </a:extLst>
            </p:cNvPr>
            <p:cNvSpPr/>
            <p:nvPr/>
          </p:nvSpPr>
          <p:spPr>
            <a:xfrm>
              <a:off x="6078939" y="3506472"/>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130">
              <a:extLst>
                <a:ext uri="{FF2B5EF4-FFF2-40B4-BE49-F238E27FC236}">
                  <a16:creationId xmlns:a16="http://schemas.microsoft.com/office/drawing/2014/main" id="{9B9A7180-D797-43ED-9022-467EAB42689D}"/>
                </a:ext>
              </a:extLst>
            </p:cNvPr>
            <p:cNvSpPr/>
            <p:nvPr/>
          </p:nvSpPr>
          <p:spPr>
            <a:xfrm>
              <a:off x="7273443" y="5248266"/>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Picture 19" descr="fImage501045106827.jpg">
            <a:extLst>
              <a:ext uri="{FF2B5EF4-FFF2-40B4-BE49-F238E27FC236}">
                <a16:creationId xmlns:a16="http://schemas.microsoft.com/office/drawing/2014/main" id="{743E00A7-8EDC-4993-A429-16A14ED35E43}"/>
              </a:ext>
            </a:extLst>
          </p:cNvPr>
          <p:cNvPicPr preferRelativeResize="0">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214778" y="2762389"/>
            <a:ext cx="1313567" cy="151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图片 122">
            <a:extLst>
              <a:ext uri="{FF2B5EF4-FFF2-40B4-BE49-F238E27FC236}">
                <a16:creationId xmlns:a16="http://schemas.microsoft.com/office/drawing/2014/main" id="{7CDF9A6E-ACD0-413E-9D0D-D260C2A89FEE}"/>
              </a:ext>
            </a:extLst>
          </p:cNvPr>
          <p:cNvPicPr>
            <a:picLocks noChangeAspect="1"/>
          </p:cNvPicPr>
          <p:nvPr/>
        </p:nvPicPr>
        <p:blipFill>
          <a:blip r:embed="rId34"/>
          <a:stretch>
            <a:fillRect/>
          </a:stretch>
        </p:blipFill>
        <p:spPr>
          <a:xfrm>
            <a:off x="9264993" y="840503"/>
            <a:ext cx="1134849" cy="1453160"/>
          </a:xfrm>
          <a:prstGeom prst="rect">
            <a:avLst/>
          </a:prstGeom>
        </p:spPr>
      </p:pic>
      <p:sp>
        <p:nvSpPr>
          <p:cNvPr id="124" name="矩形 123">
            <a:extLst>
              <a:ext uri="{FF2B5EF4-FFF2-40B4-BE49-F238E27FC236}">
                <a16:creationId xmlns:a16="http://schemas.microsoft.com/office/drawing/2014/main" id="{6A771DEE-58A2-4CA7-8E32-DADD9BBED9E1}"/>
              </a:ext>
            </a:extLst>
          </p:cNvPr>
          <p:cNvSpPr/>
          <p:nvPr/>
        </p:nvSpPr>
        <p:spPr>
          <a:xfrm>
            <a:off x="10986213" y="2395651"/>
            <a:ext cx="869149" cy="338554"/>
          </a:xfrm>
          <a:prstGeom prst="rect">
            <a:avLst/>
          </a:prstGeom>
        </p:spPr>
        <p:txBody>
          <a:bodyPr wrap="none">
            <a:spAutoFit/>
          </a:bodyPr>
          <a:lstStyle/>
          <a:p>
            <a:r>
              <a:rPr lang="en-US" altLang="zh-CN" sz="1600" b="1" dirty="0">
                <a:solidFill>
                  <a:srgbClr val="000000"/>
                </a:solidFill>
                <a:latin typeface="Arial" panose="020B0604020202020204" pitchFamily="34" charset="0"/>
              </a:rPr>
              <a:t> Kaiser</a:t>
            </a:r>
            <a:endParaRPr lang="en-US" altLang="zh-CN" sz="1600" dirty="0">
              <a:solidFill>
                <a:srgbClr val="000000"/>
              </a:solidFill>
              <a:latin typeface="Arial" panose="020B0604020202020204" pitchFamily="34" charset="0"/>
            </a:endParaRPr>
          </a:p>
        </p:txBody>
      </p:sp>
      <p:sp>
        <p:nvSpPr>
          <p:cNvPr id="125" name="矩形 124">
            <a:extLst>
              <a:ext uri="{FF2B5EF4-FFF2-40B4-BE49-F238E27FC236}">
                <a16:creationId xmlns:a16="http://schemas.microsoft.com/office/drawing/2014/main" id="{8FB91287-0BAB-48EF-A07A-21CA66753FE1}"/>
              </a:ext>
            </a:extLst>
          </p:cNvPr>
          <p:cNvSpPr/>
          <p:nvPr/>
        </p:nvSpPr>
        <p:spPr>
          <a:xfrm>
            <a:off x="9264992" y="2386642"/>
            <a:ext cx="1152880" cy="338554"/>
          </a:xfrm>
          <a:prstGeom prst="rect">
            <a:avLst/>
          </a:prstGeom>
        </p:spPr>
        <p:txBody>
          <a:bodyPr wrap="none">
            <a:spAutoFit/>
          </a:bodyPr>
          <a:lstStyle/>
          <a:p>
            <a:r>
              <a:rPr lang="en-US" altLang="zh-CN" sz="1600" b="1" dirty="0">
                <a:solidFill>
                  <a:srgbClr val="000000"/>
                </a:solidFill>
                <a:latin typeface="Arial" panose="020B0604020202020204" pitchFamily="34" charset="0"/>
              </a:rPr>
              <a:t>van </a:t>
            </a:r>
            <a:r>
              <a:rPr lang="en-US" altLang="zh-CN" sz="1600" b="1" dirty="0" err="1">
                <a:solidFill>
                  <a:srgbClr val="000000"/>
                </a:solidFill>
                <a:latin typeface="Arial" panose="020B0604020202020204" pitchFamily="34" charset="0"/>
              </a:rPr>
              <a:t>Kolck</a:t>
            </a:r>
            <a:endParaRPr lang="en-US" altLang="zh-CN" sz="1600" dirty="0">
              <a:solidFill>
                <a:srgbClr val="000000"/>
              </a:solidFill>
              <a:latin typeface="Arial" panose="020B0604020202020204" pitchFamily="34" charset="0"/>
            </a:endParaRPr>
          </a:p>
        </p:txBody>
      </p:sp>
      <p:sp>
        <p:nvSpPr>
          <p:cNvPr id="126" name="矩形 125">
            <a:extLst>
              <a:ext uri="{FF2B5EF4-FFF2-40B4-BE49-F238E27FC236}">
                <a16:creationId xmlns:a16="http://schemas.microsoft.com/office/drawing/2014/main" id="{64A5D568-292D-40F2-A8B6-D5EFEE9D66C0}"/>
              </a:ext>
            </a:extLst>
          </p:cNvPr>
          <p:cNvSpPr/>
          <p:nvPr/>
        </p:nvSpPr>
        <p:spPr>
          <a:xfrm>
            <a:off x="9239174" y="4419850"/>
            <a:ext cx="1266693" cy="338554"/>
          </a:xfrm>
          <a:prstGeom prst="rect">
            <a:avLst/>
          </a:prstGeom>
        </p:spPr>
        <p:txBody>
          <a:bodyPr wrap="none">
            <a:spAutoFit/>
          </a:bodyPr>
          <a:lstStyle/>
          <a:p>
            <a:r>
              <a:rPr lang="ko-KR" altLang="en-US" sz="1600" b="1" dirty="0" err="1">
                <a:solidFill>
                  <a:srgbClr val="000000"/>
                </a:solidFill>
                <a:latin typeface="Arial" panose="020B0604020202020204" pitchFamily="34" charset="0"/>
              </a:rPr>
              <a:t>Epelbaum</a:t>
            </a:r>
            <a:r>
              <a:rPr lang="ko-KR" altLang="en-US" sz="1600" dirty="0">
                <a:solidFill>
                  <a:srgbClr val="595959"/>
                </a:solidFill>
                <a:latin typeface="黑体" panose="02010609060101010101" pitchFamily="49" charset="-122"/>
                <a:ea typeface="黑体" panose="02010609060101010101" pitchFamily="49" charset="-122"/>
              </a:rPr>
              <a:t> </a:t>
            </a:r>
            <a:endParaRPr lang="zh-CN" altLang="en-US" sz="1600" dirty="0"/>
          </a:p>
        </p:txBody>
      </p:sp>
      <p:pic>
        <p:nvPicPr>
          <p:cNvPr id="127" name="Picture 18" descr="fImage385825093281.jpg">
            <a:extLst>
              <a:ext uri="{FF2B5EF4-FFF2-40B4-BE49-F238E27FC236}">
                <a16:creationId xmlns:a16="http://schemas.microsoft.com/office/drawing/2014/main" id="{241E618B-8C23-466F-B3B8-1C106AD59212}"/>
              </a:ext>
            </a:extLst>
          </p:cNvPr>
          <p:cNvPicPr preferRelativeResize="0">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868419" y="2762389"/>
            <a:ext cx="1311072" cy="151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矩形 127">
            <a:extLst>
              <a:ext uri="{FF2B5EF4-FFF2-40B4-BE49-F238E27FC236}">
                <a16:creationId xmlns:a16="http://schemas.microsoft.com/office/drawing/2014/main" id="{E218A843-B7DB-4CB1-B420-50B585A7A4C2}"/>
              </a:ext>
            </a:extLst>
          </p:cNvPr>
          <p:cNvSpPr/>
          <p:nvPr/>
        </p:nvSpPr>
        <p:spPr>
          <a:xfrm>
            <a:off x="10933897" y="4398933"/>
            <a:ext cx="1247457" cy="369332"/>
          </a:xfrm>
          <a:prstGeom prst="rect">
            <a:avLst/>
          </a:prstGeom>
        </p:spPr>
        <p:txBody>
          <a:bodyPr wrap="none">
            <a:spAutoFit/>
          </a:bodyPr>
          <a:lstStyle/>
          <a:p>
            <a:r>
              <a:rPr lang="en-US" altLang="ko-KR" sz="1600" b="1" dirty="0" err="1">
                <a:solidFill>
                  <a:srgbClr val="000000"/>
                </a:solidFill>
                <a:latin typeface="Arial" panose="020B0604020202020204" pitchFamily="34" charset="0"/>
              </a:rPr>
              <a:t>M</a:t>
            </a:r>
            <a:r>
              <a:rPr lang="en-US" altLang="zh-CN" sz="1600" b="1" dirty="0" err="1">
                <a:solidFill>
                  <a:srgbClr val="000000"/>
                </a:solidFill>
                <a:latin typeface="Arial" panose="020B0604020202020204" pitchFamily="34" charset="0"/>
              </a:rPr>
              <a:t>achleidt</a:t>
            </a:r>
            <a:r>
              <a:rPr lang="ko-KR" altLang="en-US" dirty="0">
                <a:solidFill>
                  <a:srgbClr val="595959"/>
                </a:solidFill>
                <a:latin typeface="黑体" panose="02010609060101010101" pitchFamily="49" charset="-122"/>
                <a:ea typeface="黑体" panose="02010609060101010101" pitchFamily="49" charset="-122"/>
              </a:rPr>
              <a:t> </a:t>
            </a:r>
            <a:endParaRPr lang="zh-CN" altLang="en-US" dirty="0"/>
          </a:p>
        </p:txBody>
      </p:sp>
      <p:pic>
        <p:nvPicPr>
          <p:cNvPr id="67586" name="Picture 2" descr="Photo von Apl. Prof. Dr. Norbert Kaiser.">
            <a:extLst>
              <a:ext uri="{FF2B5EF4-FFF2-40B4-BE49-F238E27FC236}">
                <a16:creationId xmlns:a16="http://schemas.microsoft.com/office/drawing/2014/main" id="{8E83466E-6CA5-4F6D-8A6B-04F5C4EE9C23}"/>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909851" y="935108"/>
            <a:ext cx="1124939" cy="1451533"/>
          </a:xfrm>
          <a:prstGeom prst="rect">
            <a:avLst/>
          </a:prstGeom>
          <a:noFill/>
          <a:extLst>
            <a:ext uri="{909E8E84-426E-40DD-AFC4-6F175D3DCCD1}">
              <a14:hiddenFill xmlns:a14="http://schemas.microsoft.com/office/drawing/2010/main">
                <a:solidFill>
                  <a:srgbClr val="FFFFFF"/>
                </a:solidFill>
              </a14:hiddenFill>
            </a:ext>
          </a:extLst>
        </p:spPr>
      </p:pic>
      <p:sp>
        <p:nvSpPr>
          <p:cNvPr id="132" name="矩形 131">
            <a:extLst>
              <a:ext uri="{FF2B5EF4-FFF2-40B4-BE49-F238E27FC236}">
                <a16:creationId xmlns:a16="http://schemas.microsoft.com/office/drawing/2014/main" id="{7E93DC36-EA8F-487B-A027-AAFA788D0A1C}"/>
              </a:ext>
            </a:extLst>
          </p:cNvPr>
          <p:cNvSpPr/>
          <p:nvPr/>
        </p:nvSpPr>
        <p:spPr>
          <a:xfrm>
            <a:off x="10946167" y="6319090"/>
            <a:ext cx="1155576" cy="338554"/>
          </a:xfrm>
          <a:prstGeom prst="rect">
            <a:avLst/>
          </a:prstGeom>
        </p:spPr>
        <p:txBody>
          <a:bodyPr wrap="square">
            <a:spAutoFit/>
          </a:bodyPr>
          <a:lstStyle/>
          <a:p>
            <a:r>
              <a:rPr lang="en-US" altLang="zh-CN" sz="1600" b="1" dirty="0">
                <a:solidFill>
                  <a:srgbClr val="000000"/>
                </a:solidFill>
                <a:latin typeface="Arial" panose="020B0604020202020204" pitchFamily="34" charset="0"/>
              </a:rPr>
              <a:t>Savage</a:t>
            </a:r>
            <a:endParaRPr lang="en-US" altLang="zh-CN" sz="1600" dirty="0">
              <a:solidFill>
                <a:srgbClr val="000000"/>
              </a:solidFill>
              <a:latin typeface="Arial" panose="020B0604020202020204" pitchFamily="34" charset="0"/>
            </a:endParaRPr>
          </a:p>
        </p:txBody>
      </p:sp>
      <p:sp>
        <p:nvSpPr>
          <p:cNvPr id="2" name="文本框 1">
            <a:extLst>
              <a:ext uri="{FF2B5EF4-FFF2-40B4-BE49-F238E27FC236}">
                <a16:creationId xmlns:a16="http://schemas.microsoft.com/office/drawing/2014/main" id="{234093FF-595E-4F4E-BA96-98DF3C6EF8EF}"/>
              </a:ext>
            </a:extLst>
          </p:cNvPr>
          <p:cNvSpPr txBox="1"/>
          <p:nvPr/>
        </p:nvSpPr>
        <p:spPr>
          <a:xfrm>
            <a:off x="11123695" y="5449197"/>
            <a:ext cx="343364" cy="369332"/>
          </a:xfrm>
          <a:prstGeom prst="rect">
            <a:avLst/>
          </a:prstGeom>
          <a:noFill/>
        </p:spPr>
        <p:txBody>
          <a:bodyPr wrap="none" rtlCol="0">
            <a:spAutoFit/>
          </a:bodyPr>
          <a:lstStyle/>
          <a:p>
            <a:r>
              <a:rPr lang="en-US" altLang="zh-CN" dirty="0"/>
              <a:t>…</a:t>
            </a:r>
            <a:endParaRPr lang="zh-CN" altLang="en-US" dirty="0"/>
          </a:p>
        </p:txBody>
      </p:sp>
      <p:pic>
        <p:nvPicPr>
          <p:cNvPr id="2050" name="Picture 2" descr="image">
            <a:extLst>
              <a:ext uri="{FF2B5EF4-FFF2-40B4-BE49-F238E27FC236}">
                <a16:creationId xmlns:a16="http://schemas.microsoft.com/office/drawing/2014/main" id="{3DB80165-F5B9-4393-BF72-E537AB42B09B}"/>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0826926" y="5096988"/>
            <a:ext cx="1327519" cy="986392"/>
          </a:xfrm>
          <a:prstGeom prst="rect">
            <a:avLst/>
          </a:prstGeom>
          <a:noFill/>
          <a:extLst>
            <a:ext uri="{909E8E84-426E-40DD-AFC4-6F175D3DCCD1}">
              <a14:hiddenFill xmlns:a14="http://schemas.microsoft.com/office/drawing/2010/main">
                <a:solidFill>
                  <a:srgbClr val="FFFFFF"/>
                </a:solidFill>
              </a14:hiddenFill>
            </a:ext>
          </a:extLst>
        </p:spPr>
      </p:pic>
      <p:sp>
        <p:nvSpPr>
          <p:cNvPr id="114" name="矩形 113">
            <a:extLst>
              <a:ext uri="{FF2B5EF4-FFF2-40B4-BE49-F238E27FC236}">
                <a16:creationId xmlns:a16="http://schemas.microsoft.com/office/drawing/2014/main" id="{24D6EDCD-66D1-451E-BA75-CBC6B6B8B6CF}"/>
              </a:ext>
            </a:extLst>
          </p:cNvPr>
          <p:cNvSpPr/>
          <p:nvPr/>
        </p:nvSpPr>
        <p:spPr>
          <a:xfrm>
            <a:off x="9362859" y="6337075"/>
            <a:ext cx="1155576" cy="369332"/>
          </a:xfrm>
          <a:prstGeom prst="rect">
            <a:avLst/>
          </a:prstGeom>
        </p:spPr>
        <p:txBody>
          <a:bodyPr wrap="square">
            <a:spAutoFit/>
          </a:bodyPr>
          <a:lstStyle/>
          <a:p>
            <a:r>
              <a:rPr lang="en-US" altLang="zh-CN" b="1" dirty="0">
                <a:solidFill>
                  <a:srgbClr val="000000"/>
                </a:solidFill>
                <a:latin typeface="Arial" panose="020B0604020202020204" pitchFamily="34" charset="0"/>
              </a:rPr>
              <a:t>Philipps</a:t>
            </a:r>
          </a:p>
        </p:txBody>
      </p:sp>
      <p:pic>
        <p:nvPicPr>
          <p:cNvPr id="2052" name="Picture 4" descr="Image result for Daniel R. Phillips">
            <a:extLst>
              <a:ext uri="{FF2B5EF4-FFF2-40B4-BE49-F238E27FC236}">
                <a16:creationId xmlns:a16="http://schemas.microsoft.com/office/drawing/2014/main" id="{A5C1BB21-EAB7-432E-B838-76C6BD756071}"/>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9246176" y="5019802"/>
            <a:ext cx="1250768" cy="1140767"/>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a:extLst>
              <a:ext uri="{FF2B5EF4-FFF2-40B4-BE49-F238E27FC236}">
                <a16:creationId xmlns:a16="http://schemas.microsoft.com/office/drawing/2014/main" id="{75066CF7-0F11-4579-BF2E-54D5EB4FE57F}"/>
              </a:ext>
            </a:extLst>
          </p:cNvPr>
          <p:cNvSpPr>
            <a:spLocks noGrp="1"/>
          </p:cNvSpPr>
          <p:nvPr>
            <p:ph type="sldNum" sz="quarter" idx="12"/>
          </p:nvPr>
        </p:nvSpPr>
        <p:spPr/>
        <p:txBody>
          <a:bodyPr/>
          <a:lstStyle/>
          <a:p>
            <a:pPr>
              <a:defRPr/>
            </a:pPr>
            <a:fld id="{C4FB67F1-DEA0-4505-A3D7-68170254FAEF}" type="slidenum">
              <a:rPr lang="zh-CN" altLang="en-US" smtClean="0"/>
              <a:pPr>
                <a:defRPr/>
              </a:pPr>
              <a:t>13</a:t>
            </a:fld>
            <a:endParaRPr lang="zh-CN" altLang="en-US" dirty="0"/>
          </a:p>
        </p:txBody>
      </p:sp>
      <p:pic>
        <p:nvPicPr>
          <p:cNvPr id="118" name="图片 117"/>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214108" y="816761"/>
            <a:ext cx="1750451" cy="1494888"/>
          </a:xfrm>
          <a:prstGeom prst="rect">
            <a:avLst/>
          </a:prstGeom>
        </p:spPr>
      </p:pic>
      <p:pic>
        <p:nvPicPr>
          <p:cNvPr id="120" name="图片 119"/>
          <p:cNvPicPr>
            <a:picLocks noChangeAspect="1"/>
          </p:cNvPicPr>
          <p:nvPr/>
        </p:nvPicPr>
        <p:blipFill>
          <a:blip r:embed="rId40"/>
          <a:stretch>
            <a:fillRect/>
          </a:stretch>
        </p:blipFill>
        <p:spPr>
          <a:xfrm>
            <a:off x="6313512" y="945549"/>
            <a:ext cx="823273" cy="820236"/>
          </a:xfrm>
          <a:prstGeom prst="rect">
            <a:avLst/>
          </a:prstGeom>
        </p:spPr>
      </p:pic>
      <p:sp>
        <p:nvSpPr>
          <p:cNvPr id="7" name="矩形 6"/>
          <p:cNvSpPr/>
          <p:nvPr/>
        </p:nvSpPr>
        <p:spPr>
          <a:xfrm>
            <a:off x="106928" y="113839"/>
            <a:ext cx="12072563" cy="666786"/>
          </a:xfrm>
          <a:prstGeom prst="rect">
            <a:avLst/>
          </a:prstGeom>
        </p:spPr>
        <p:txBody>
          <a:bodyPr wrap="square">
            <a:spAutoFit/>
          </a:bodyPr>
          <a:lstStyle/>
          <a:p>
            <a:pPr lvl="0" algn="ctr"/>
            <a:r>
              <a:rPr lang="zh-CN" altLang="en-US" sz="3733" b="1" dirty="0">
                <a:solidFill>
                  <a:schemeClr val="bg1"/>
                </a:solidFill>
                <a:latin typeface="方正小标宋简体" panose="03000509000000000000" pitchFamily="65" charset="-122"/>
                <a:ea typeface="方正小标宋简体" panose="03000509000000000000" pitchFamily="65" charset="-122"/>
              </a:rPr>
              <a:t>非相对论手征核力</a:t>
            </a:r>
            <a:r>
              <a:rPr lang="en-US" altLang="zh-CN" sz="3733" b="1" dirty="0">
                <a:solidFill>
                  <a:schemeClr val="bg1"/>
                </a:solidFill>
                <a:latin typeface="方正小标宋简体" panose="03000509000000000000" pitchFamily="65" charset="-122"/>
                <a:ea typeface="方正小标宋简体" panose="03000509000000000000" pitchFamily="65" charset="-122"/>
              </a:rPr>
              <a:t>—</a:t>
            </a:r>
            <a:r>
              <a:rPr lang="zh-CN" altLang="en-US" sz="3733" b="1" dirty="0">
                <a:solidFill>
                  <a:schemeClr val="bg1"/>
                </a:solidFill>
                <a:latin typeface="方正小标宋简体" panose="03000509000000000000" pitchFamily="65" charset="-122"/>
                <a:ea typeface="方正小标宋简体" panose="03000509000000000000" pitchFamily="65" charset="-122"/>
              </a:rPr>
              <a:t>核力发展史的里程碑</a:t>
            </a:r>
            <a:endParaRPr lang="ko-KR" altLang="en-US" sz="3733" b="1" dirty="0">
              <a:solidFill>
                <a:schemeClr val="bg1"/>
              </a:solidFill>
              <a:latin typeface="方正小标宋简体" panose="03000509000000000000" pitchFamily="65" charset="-122"/>
              <a:ea typeface="方正小标宋简体" panose="03000509000000000000" pitchFamily="65" charset="-122"/>
            </a:endParaRPr>
          </a:p>
        </p:txBody>
      </p:sp>
      <p:sp>
        <p:nvSpPr>
          <p:cNvPr id="129" name="矩形 128"/>
          <p:cNvSpPr/>
          <p:nvPr/>
        </p:nvSpPr>
        <p:spPr>
          <a:xfrm>
            <a:off x="7112889" y="2360469"/>
            <a:ext cx="2120407" cy="338554"/>
          </a:xfrm>
          <a:prstGeom prst="rect">
            <a:avLst/>
          </a:prstGeom>
          <a:solidFill>
            <a:schemeClr val="bg1"/>
          </a:solidFill>
        </p:spPr>
        <p:txBody>
          <a:bodyPr wrap="square">
            <a:spAutoFit/>
          </a:bodyPr>
          <a:lstStyle/>
          <a:p>
            <a:r>
              <a:rPr lang="en-US" altLang="zh-CN" sz="1600" b="1" dirty="0">
                <a:latin typeface="微软雅黑" panose="020B0503020204020204" pitchFamily="34" charset="-122"/>
                <a:ea typeface="微软雅黑" panose="020B0503020204020204" pitchFamily="34" charset="-122"/>
              </a:rPr>
              <a:t>Steven Weinberg</a:t>
            </a:r>
          </a:p>
        </p:txBody>
      </p:sp>
      <p:sp>
        <p:nvSpPr>
          <p:cNvPr id="122" name="圆角矩形 185"/>
          <p:cNvSpPr/>
          <p:nvPr/>
        </p:nvSpPr>
        <p:spPr>
          <a:xfrm>
            <a:off x="36929" y="3000481"/>
            <a:ext cx="12155071" cy="147483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buSzPct val="100000"/>
              <a:buFont typeface="Wingdings" panose="05000000000000000000" pitchFamily="2" charset="2"/>
              <a:buChar char="p"/>
            </a:pPr>
            <a:r>
              <a:rPr kumimoji="1" lang="en-US" altLang="zh-CN" sz="2667" b="1" dirty="0">
                <a:solidFill>
                  <a:schemeClr val="accent1">
                    <a:lumMod val="50000"/>
                  </a:schemeClr>
                </a:solidFill>
                <a:latin typeface="方正小标宋简体" panose="03000509000000000000" pitchFamily="65" charset="-122"/>
                <a:ea typeface="方正小标宋简体" panose="03000509000000000000" pitchFamily="65" charset="-122"/>
              </a:rPr>
              <a:t>Key</a:t>
            </a:r>
            <a:r>
              <a:rPr kumimoji="1" lang="zh-CN" altLang="en-US" sz="2667" b="1" dirty="0">
                <a:solidFill>
                  <a:schemeClr val="accent1">
                    <a:lumMod val="50000"/>
                  </a:schemeClr>
                </a:solidFill>
                <a:latin typeface="方正小标宋简体" panose="03000509000000000000" pitchFamily="65" charset="-122"/>
                <a:ea typeface="方正小标宋简体" panose="03000509000000000000" pitchFamily="65" charset="-122"/>
              </a:rPr>
              <a:t> </a:t>
            </a:r>
            <a:r>
              <a:rPr kumimoji="1" lang="en-US" altLang="zh-CN" sz="2667" b="1" dirty="0" err="1">
                <a:solidFill>
                  <a:schemeClr val="accent1">
                    <a:lumMod val="50000"/>
                  </a:schemeClr>
                </a:solidFill>
                <a:latin typeface="方正小标宋简体" panose="03000509000000000000" pitchFamily="65" charset="-122"/>
                <a:ea typeface="方正小标宋简体" panose="03000509000000000000" pitchFamily="65" charset="-122"/>
              </a:rPr>
              <a:t>issuges</a:t>
            </a:r>
            <a:r>
              <a:rPr lang="zh-CN" altLang="en-US" sz="2667" b="1" dirty="0">
                <a:solidFill>
                  <a:schemeClr val="accent1">
                    <a:lumMod val="50000"/>
                  </a:schemeClr>
                </a:solidFill>
                <a:latin typeface="方正小标宋简体" panose="03000509000000000000" pitchFamily="65" charset="-122"/>
                <a:ea typeface="方正小标宋简体" panose="03000509000000000000" pitchFamily="65" charset="-122"/>
              </a:rPr>
              <a:t>：</a:t>
            </a:r>
            <a:r>
              <a:rPr lang="en-US" altLang="zh-CN" sz="2667" b="1" dirty="0">
                <a:solidFill>
                  <a:schemeClr val="accent1">
                    <a:lumMod val="50000"/>
                  </a:schemeClr>
                </a:solidFill>
                <a:latin typeface="方正小标宋简体" panose="03000509000000000000" pitchFamily="65" charset="-122"/>
                <a:ea typeface="方正小标宋简体" panose="03000509000000000000" pitchFamily="65" charset="-122"/>
              </a:rPr>
              <a:t>non-</a:t>
            </a:r>
            <a:r>
              <a:rPr lang="en-US" altLang="zh-CN" sz="2667" b="1" dirty="0" err="1">
                <a:solidFill>
                  <a:schemeClr val="accent1">
                    <a:lumMod val="50000"/>
                  </a:schemeClr>
                </a:solidFill>
                <a:latin typeface="方正小标宋简体" panose="03000509000000000000" pitchFamily="65" charset="-122"/>
                <a:ea typeface="方正小标宋简体" panose="03000509000000000000" pitchFamily="65" charset="-122"/>
              </a:rPr>
              <a:t>relativisitic</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others</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 ： </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slow</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 </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convergence</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non-renormalizable</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r>
              <a:rPr lang="en-US" altLang="zh-CN" sz="2667" b="1" dirty="0" err="1">
                <a:solidFill>
                  <a:schemeClr val="tx1">
                    <a:lumMod val="50000"/>
                    <a:lumOff val="50000"/>
                  </a:schemeClr>
                </a:solidFill>
                <a:latin typeface="方正小标宋简体" panose="03000509000000000000" pitchFamily="65" charset="-122"/>
                <a:ea typeface="方正小标宋简体" panose="03000509000000000000" pitchFamily="65" charset="-122"/>
              </a:rPr>
              <a:t>etc</a:t>
            </a:r>
            <a:r>
              <a:rPr lang="zh-CN" altLang="en-US" sz="3200"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endParaRPr lang="en-US" altLang="zh-CN" sz="3200" b="1" dirty="0">
              <a:solidFill>
                <a:schemeClr val="tx1">
                  <a:lumMod val="50000"/>
                  <a:lumOff val="50000"/>
                </a:schemeClr>
              </a:solidFill>
              <a:latin typeface="方正小标宋简体" panose="03000509000000000000" pitchFamily="65" charset="-122"/>
              <a:ea typeface="方正小标宋简体" panose="03000509000000000000" pitchFamily="65" charset="-122"/>
            </a:endParaRPr>
          </a:p>
        </p:txBody>
      </p:sp>
      <p:sp>
        <p:nvSpPr>
          <p:cNvPr id="3" name="标题 1">
            <a:extLst>
              <a:ext uri="{FF2B5EF4-FFF2-40B4-BE49-F238E27FC236}">
                <a16:creationId xmlns:a16="http://schemas.microsoft.com/office/drawing/2014/main" id="{E824AD80-5181-013F-6517-DD7B0644DBD9}"/>
              </a:ext>
            </a:extLst>
          </p:cNvPr>
          <p:cNvSpPr txBox="1">
            <a:spLocks/>
          </p:cNvSpPr>
          <p:nvPr/>
        </p:nvSpPr>
        <p:spPr>
          <a:xfrm>
            <a:off x="138333" y="298635"/>
            <a:ext cx="10851110" cy="548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25" b="1" dirty="0">
                <a:latin typeface="Microsoft YaHei" charset="-122"/>
                <a:ea typeface="Microsoft YaHei" charset="-122"/>
              </a:rPr>
              <a:t>A highly competitive field: chiral nuclear force </a:t>
            </a:r>
            <a:endParaRPr lang="zh-CN" altLang="en-US" sz="3225" b="1" dirty="0">
              <a:latin typeface="Microsoft YaHei" charset="-122"/>
              <a:ea typeface="Microsoft YaHei" charset="-122"/>
            </a:endParaRPr>
          </a:p>
        </p:txBody>
      </p:sp>
    </p:spTree>
    <p:extLst>
      <p:ext uri="{BB962C8B-B14F-4D97-AF65-F5344CB8AC3E}">
        <p14:creationId xmlns:p14="http://schemas.microsoft.com/office/powerpoint/2010/main" val="721844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标题 1">
            <a:extLst>
              <a:ext uri="{FF2B5EF4-FFF2-40B4-BE49-F238E27FC236}">
                <a16:creationId xmlns:a16="http://schemas.microsoft.com/office/drawing/2014/main" id="{BEA2B95F-E712-4F68-8CB8-E069A2E6E7BF}"/>
              </a:ext>
            </a:extLst>
          </p:cNvPr>
          <p:cNvSpPr txBox="1">
            <a:spLocks/>
          </p:cNvSpPr>
          <p:nvPr/>
        </p:nvSpPr>
        <p:spPr>
          <a:xfrm>
            <a:off x="138333" y="238132"/>
            <a:ext cx="9144000" cy="548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Microsoft YaHei" charset="-122"/>
                <a:ea typeface="Microsoft YaHei" charset="-122"/>
              </a:rPr>
              <a:t>Advantages</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of</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chiral</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forces</a:t>
            </a:r>
            <a:endParaRPr lang="zh-CN" altLang="en-US" sz="3600" b="1" dirty="0">
              <a:latin typeface="Microsoft YaHei" charset="-122"/>
              <a:ea typeface="Microsoft YaHei" charset="-122"/>
            </a:endParaRPr>
          </a:p>
        </p:txBody>
      </p:sp>
      <p:sp>
        <p:nvSpPr>
          <p:cNvPr id="5" name="灯片编号占位符 4">
            <a:extLst>
              <a:ext uri="{FF2B5EF4-FFF2-40B4-BE49-F238E27FC236}">
                <a16:creationId xmlns:a16="http://schemas.microsoft.com/office/drawing/2014/main" id="{39C8B55E-C960-46EF-8E71-E4C324B6E6F5}"/>
              </a:ext>
            </a:extLst>
          </p:cNvPr>
          <p:cNvSpPr>
            <a:spLocks noGrp="1"/>
          </p:cNvSpPr>
          <p:nvPr>
            <p:ph type="sldNum" sz="quarter" idx="12"/>
          </p:nvPr>
        </p:nvSpPr>
        <p:spPr/>
        <p:txBody>
          <a:bodyPr/>
          <a:lstStyle/>
          <a:p>
            <a:pPr>
              <a:defRPr/>
            </a:pPr>
            <a:fld id="{C4FB67F1-DEA0-4505-A3D7-68170254FAEF}" type="slidenum">
              <a:rPr lang="zh-CN" altLang="en-US" smtClean="0"/>
              <a:pPr>
                <a:defRPr/>
              </a:pPr>
              <a:t>14</a:t>
            </a:fld>
            <a:endParaRPr lang="zh-CN" altLang="en-US"/>
          </a:p>
        </p:txBody>
      </p:sp>
      <p:graphicFrame>
        <p:nvGraphicFramePr>
          <p:cNvPr id="2" name="图示 1">
            <a:extLst>
              <a:ext uri="{FF2B5EF4-FFF2-40B4-BE49-F238E27FC236}">
                <a16:creationId xmlns:a16="http://schemas.microsoft.com/office/drawing/2014/main" id="{12E4E910-96C4-C36E-CA53-2741416D0163}"/>
              </a:ext>
            </a:extLst>
          </p:cNvPr>
          <p:cNvGraphicFramePr/>
          <p:nvPr>
            <p:extLst>
              <p:ext uri="{D42A27DB-BD31-4B8C-83A1-F6EECF244321}">
                <p14:modId xmlns:p14="http://schemas.microsoft.com/office/powerpoint/2010/main" val="3549328885"/>
              </p:ext>
            </p:extLst>
          </p:nvPr>
        </p:nvGraphicFramePr>
        <p:xfrm>
          <a:off x="1854200" y="12012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152503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374650"/>
            <a:ext cx="9144000" cy="547688"/>
          </a:xfrm>
        </p:spPr>
        <p:txBody>
          <a:bodyPr>
            <a:noAutofit/>
          </a:bodyPr>
          <a:lstStyle/>
          <a:p>
            <a:r>
              <a:rPr lang="en-US" altLang="zh-CN" sz="3225" b="1" dirty="0">
                <a:latin typeface="Microsoft YaHei" charset="-122"/>
                <a:ea typeface="Microsoft YaHei" charset="-122"/>
                <a:cs typeface="Microsoft YaHei" charset="-122"/>
              </a:rPr>
              <a:t>Why</a:t>
            </a:r>
            <a:r>
              <a:rPr lang="zh-CN" altLang="en-US" sz="3225" b="1" dirty="0">
                <a:latin typeface="Microsoft YaHei" charset="-122"/>
                <a:ea typeface="Microsoft YaHei" charset="-122"/>
                <a:cs typeface="Microsoft YaHei" charset="-122"/>
              </a:rPr>
              <a:t> </a:t>
            </a:r>
            <a:r>
              <a:rPr lang="en-US" altLang="zh-CN" sz="3225" b="1" dirty="0">
                <a:solidFill>
                  <a:srgbClr val="C00000"/>
                </a:solidFill>
                <a:latin typeface="Microsoft YaHei" charset="-122"/>
                <a:ea typeface="Microsoft YaHei" charset="-122"/>
                <a:cs typeface="Microsoft YaHei" charset="-122"/>
              </a:rPr>
              <a:t>relativistic/covariant</a:t>
            </a:r>
            <a:endParaRPr lang="zh-CN" altLang="en-US" sz="3225" b="1" dirty="0">
              <a:solidFill>
                <a:srgbClr val="C00000"/>
              </a:solidFill>
              <a:latin typeface="Microsoft YaHei" charset="-122"/>
              <a:ea typeface="Microsoft YaHei" charset="-122"/>
              <a:cs typeface="Microsoft YaHei" charset="-122"/>
            </a:endParaRPr>
          </a:p>
        </p:txBody>
      </p:sp>
      <p:sp>
        <p:nvSpPr>
          <p:cNvPr id="10" name="矩形 9"/>
          <p:cNvSpPr/>
          <p:nvPr/>
        </p:nvSpPr>
        <p:spPr>
          <a:xfrm>
            <a:off x="318113" y="1306503"/>
            <a:ext cx="11128170" cy="2643737"/>
          </a:xfrm>
          <a:prstGeom prst="rect">
            <a:avLst/>
          </a:prstGeom>
        </p:spPr>
        <p:txBody>
          <a:bodyPr wrap="square">
            <a:spAutoFit/>
          </a:bodyPr>
          <a:lstStyle/>
          <a:p>
            <a:pPr marL="230400" indent="-360000">
              <a:lnSpc>
                <a:spcPct val="120000"/>
              </a:lnSpc>
              <a:buFont typeface="Wingdings" charset="2"/>
              <a:buChar char="p"/>
            </a:pPr>
            <a:r>
              <a:rPr lang="en-US" altLang="zh-CN" sz="2000" b="1" dirty="0">
                <a:latin typeface="Arial" panose="020B0604020202020204" pitchFamily="34" charset="0"/>
                <a:ea typeface="Microsoft YaHei" charset="-122"/>
                <a:cs typeface="Arial" panose="020B0604020202020204" pitchFamily="34" charset="0"/>
              </a:rPr>
              <a:t>Lorentz</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invariance</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one</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of</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the</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most</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important</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symmetries</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in</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Nature.</a:t>
            </a:r>
            <a:r>
              <a:rPr lang="zh-CN" altLang="en-US" sz="2000" b="1" dirty="0">
                <a:latin typeface="Arial" panose="020B0604020202020204" pitchFamily="34" charset="0"/>
                <a:ea typeface="Microsoft YaHei" charset="-122"/>
                <a:cs typeface="Arial" panose="020B0604020202020204" pitchFamily="34" charset="0"/>
              </a:rPr>
              <a:t>  </a:t>
            </a:r>
            <a:endParaRPr lang="en-US" altLang="zh-CN" sz="2000" b="1" dirty="0">
              <a:solidFill>
                <a:srgbClr val="FF0000"/>
              </a:solidFill>
              <a:latin typeface="Arial" panose="020B0604020202020204" pitchFamily="34" charset="0"/>
              <a:ea typeface="Microsoft YaHei" charset="-122"/>
              <a:cs typeface="Arial" panose="020B0604020202020204" pitchFamily="34" charset="0"/>
            </a:endParaRPr>
          </a:p>
          <a:p>
            <a:pPr marL="230400" indent="-360000">
              <a:lnSpc>
                <a:spcPct val="120000"/>
              </a:lnSpc>
              <a:buFont typeface="Wingdings" charset="2"/>
              <a:buChar char="p"/>
            </a:pPr>
            <a:r>
              <a:rPr lang="en-US" altLang="zh-CN" sz="2000" b="1" dirty="0">
                <a:latin typeface="Arial" panose="020B0604020202020204" pitchFamily="34" charset="0"/>
                <a:ea typeface="Microsoft YaHei" charset="-122"/>
                <a:cs typeface="Arial" panose="020B0604020202020204" pitchFamily="34" charset="0"/>
              </a:rPr>
              <a:t>Both</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kinematical</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and</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dynamical</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relativistic</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corrections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self-consistently</a:t>
            </a:r>
            <a:r>
              <a:rPr lang="zh-CN" altLang="en-US" sz="2000" b="1" dirty="0">
                <a:solidFill>
                  <a:srgbClr val="0432FF"/>
                </a:solidFill>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included</a:t>
            </a:r>
            <a:r>
              <a:rPr lang="zh-CN" altLang="en-US" sz="2000" b="1" dirty="0">
                <a:solidFill>
                  <a:srgbClr val="0432FF"/>
                </a:solidFill>
                <a:latin typeface="Arial" panose="020B0604020202020204" pitchFamily="34" charset="0"/>
                <a:ea typeface="Microsoft YaHei" charset="-122"/>
                <a:cs typeface="Arial" panose="020B0604020202020204" pitchFamily="34" charset="0"/>
              </a:rPr>
              <a:t> </a:t>
            </a:r>
            <a:endParaRPr lang="en-US" altLang="zh-CN" sz="2000" b="1" dirty="0">
              <a:solidFill>
                <a:srgbClr val="0432FF"/>
              </a:solidFill>
              <a:latin typeface="Arial" panose="020B0604020202020204" pitchFamily="34" charset="0"/>
              <a:ea typeface="Microsoft YaHei" charset="-122"/>
              <a:cs typeface="Arial" panose="020B0604020202020204" pitchFamily="34" charset="0"/>
            </a:endParaRPr>
          </a:p>
          <a:p>
            <a:pPr marL="230400" indent="-360000">
              <a:lnSpc>
                <a:spcPct val="120000"/>
              </a:lnSpc>
              <a:buFont typeface="Wingdings" charset="2"/>
              <a:buChar char="p"/>
            </a:pPr>
            <a:r>
              <a:rPr lang="en-US" altLang="zh-CN" sz="2000" b="1" dirty="0">
                <a:latin typeface="Arial" panose="020B0604020202020204" pitchFamily="34" charset="0"/>
                <a:ea typeface="Microsoft YaHei" charset="-122"/>
                <a:cs typeface="Arial" panose="020B0604020202020204" pitchFamily="34" charset="0"/>
              </a:rPr>
              <a:t>Relativistic</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approaches successful</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in</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explaining</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fine</a:t>
            </a:r>
            <a:r>
              <a:rPr lang="zh-CN" altLang="en-US" sz="2000" b="1" dirty="0">
                <a:solidFill>
                  <a:srgbClr val="0432FF"/>
                </a:solidFill>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structures</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Atomic and molecular systems: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why</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gold</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yellow</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Nuclear system</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spin-orbit splitting, pseudospin symmetry</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covariant DFT  </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One-baryon sector</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magnetic moments</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masses</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sigma terms</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Meson-baryon</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scattering:</a:t>
            </a:r>
          </a:p>
        </p:txBody>
      </p:sp>
      <p:pic>
        <p:nvPicPr>
          <p:cNvPr id="8" name="图片 7">
            <a:extLst>
              <a:ext uri="{FF2B5EF4-FFF2-40B4-BE49-F238E27FC236}">
                <a16:creationId xmlns:a16="http://schemas.microsoft.com/office/drawing/2014/main" id="{93A418EB-AA14-7F4B-BC95-2582D3EED90F}"/>
              </a:ext>
            </a:extLst>
          </p:cNvPr>
          <p:cNvPicPr>
            <a:picLocks noChangeAspect="1"/>
          </p:cNvPicPr>
          <p:nvPr/>
        </p:nvPicPr>
        <p:blipFill>
          <a:blip r:embed="rId3"/>
          <a:stretch>
            <a:fillRect/>
          </a:stretch>
        </p:blipFill>
        <p:spPr>
          <a:xfrm>
            <a:off x="3312920" y="4351152"/>
            <a:ext cx="869914" cy="1285959"/>
          </a:xfrm>
          <a:prstGeom prst="rect">
            <a:avLst/>
          </a:prstGeom>
        </p:spPr>
      </p:pic>
      <p:pic>
        <p:nvPicPr>
          <p:cNvPr id="9" name="图片 8">
            <a:extLst>
              <a:ext uri="{FF2B5EF4-FFF2-40B4-BE49-F238E27FC236}">
                <a16:creationId xmlns:a16="http://schemas.microsoft.com/office/drawing/2014/main" id="{D39E6CB9-A11F-864C-87E4-DE79925200E8}"/>
              </a:ext>
            </a:extLst>
          </p:cNvPr>
          <p:cNvPicPr>
            <a:picLocks noChangeAspect="1"/>
          </p:cNvPicPr>
          <p:nvPr/>
        </p:nvPicPr>
        <p:blipFill>
          <a:blip r:embed="rId4"/>
          <a:stretch>
            <a:fillRect/>
          </a:stretch>
        </p:blipFill>
        <p:spPr>
          <a:xfrm>
            <a:off x="1692344" y="4351152"/>
            <a:ext cx="989800" cy="1302705"/>
          </a:xfrm>
          <a:prstGeom prst="rect">
            <a:avLst/>
          </a:prstGeom>
        </p:spPr>
      </p:pic>
      <p:pic>
        <p:nvPicPr>
          <p:cNvPr id="15" name="图片 14">
            <a:extLst>
              <a:ext uri="{FF2B5EF4-FFF2-40B4-BE49-F238E27FC236}">
                <a16:creationId xmlns:a16="http://schemas.microsoft.com/office/drawing/2014/main" id="{F1E99B79-2DDA-5349-AE34-742D6382E5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13610" y="4351152"/>
            <a:ext cx="2045519" cy="1285960"/>
          </a:xfrm>
          <a:prstGeom prst="rect">
            <a:avLst/>
          </a:prstGeom>
        </p:spPr>
      </p:pic>
      <p:pic>
        <p:nvPicPr>
          <p:cNvPr id="16" name="图片 15">
            <a:extLst>
              <a:ext uri="{FF2B5EF4-FFF2-40B4-BE49-F238E27FC236}">
                <a16:creationId xmlns:a16="http://schemas.microsoft.com/office/drawing/2014/main" id="{3FD42DD2-9A57-3D41-BB66-82E20FFDEE81}"/>
              </a:ext>
            </a:extLst>
          </p:cNvPr>
          <p:cNvPicPr>
            <a:picLocks noChangeAspect="1"/>
          </p:cNvPicPr>
          <p:nvPr/>
        </p:nvPicPr>
        <p:blipFill>
          <a:blip r:embed="rId6"/>
          <a:stretch>
            <a:fillRect/>
          </a:stretch>
        </p:blipFill>
        <p:spPr>
          <a:xfrm>
            <a:off x="7489906" y="4351152"/>
            <a:ext cx="896828" cy="1285960"/>
          </a:xfrm>
          <a:prstGeom prst="rect">
            <a:avLst/>
          </a:prstGeom>
          <a:solidFill>
            <a:srgbClr val="FFFF00"/>
          </a:solidFill>
        </p:spPr>
      </p:pic>
      <p:sp>
        <p:nvSpPr>
          <p:cNvPr id="2" name="文本框 1">
            <a:extLst>
              <a:ext uri="{FF2B5EF4-FFF2-40B4-BE49-F238E27FC236}">
                <a16:creationId xmlns:a16="http://schemas.microsoft.com/office/drawing/2014/main" id="{28EB0AD9-7231-7146-9950-2537E3D70018}"/>
              </a:ext>
            </a:extLst>
          </p:cNvPr>
          <p:cNvSpPr txBox="1"/>
          <p:nvPr/>
        </p:nvSpPr>
        <p:spPr>
          <a:xfrm>
            <a:off x="1617321" y="5692676"/>
            <a:ext cx="923394" cy="369332"/>
          </a:xfrm>
          <a:prstGeom prst="rect">
            <a:avLst/>
          </a:prstGeom>
          <a:noFill/>
        </p:spPr>
        <p:txBody>
          <a:bodyPr wrap="none" rtlCol="0">
            <a:spAutoFit/>
          </a:bodyPr>
          <a:lstStyle/>
          <a:p>
            <a:r>
              <a:rPr kumimoji="1" lang="en-US" altLang="zh-CN" dirty="0"/>
              <a:t>Einstein</a:t>
            </a:r>
            <a:endParaRPr kumimoji="1" lang="zh-CN" altLang="en-US" dirty="0"/>
          </a:p>
        </p:txBody>
      </p:sp>
      <p:sp>
        <p:nvSpPr>
          <p:cNvPr id="11" name="文本框 10">
            <a:extLst>
              <a:ext uri="{FF2B5EF4-FFF2-40B4-BE49-F238E27FC236}">
                <a16:creationId xmlns:a16="http://schemas.microsoft.com/office/drawing/2014/main" id="{39FA9040-9B72-6A4E-9DCB-86059ED137E2}"/>
              </a:ext>
            </a:extLst>
          </p:cNvPr>
          <p:cNvSpPr txBox="1"/>
          <p:nvPr/>
        </p:nvSpPr>
        <p:spPr>
          <a:xfrm>
            <a:off x="3426917" y="5690764"/>
            <a:ext cx="664028" cy="369332"/>
          </a:xfrm>
          <a:prstGeom prst="rect">
            <a:avLst/>
          </a:prstGeom>
          <a:noFill/>
        </p:spPr>
        <p:txBody>
          <a:bodyPr wrap="none" rtlCol="0">
            <a:spAutoFit/>
          </a:bodyPr>
          <a:lstStyle/>
          <a:p>
            <a:r>
              <a:rPr kumimoji="1" lang="en-US" altLang="zh-CN" dirty="0"/>
              <a:t>Dirac</a:t>
            </a:r>
            <a:endParaRPr kumimoji="1" lang="zh-CN" altLang="en-US" dirty="0"/>
          </a:p>
        </p:txBody>
      </p:sp>
      <p:sp>
        <p:nvSpPr>
          <p:cNvPr id="3" name="矩形 2">
            <a:extLst>
              <a:ext uri="{FF2B5EF4-FFF2-40B4-BE49-F238E27FC236}">
                <a16:creationId xmlns:a16="http://schemas.microsoft.com/office/drawing/2014/main" id="{0B9E657F-DA11-E745-817D-333143C8053A}"/>
              </a:ext>
            </a:extLst>
          </p:cNvPr>
          <p:cNvSpPr/>
          <p:nvPr/>
        </p:nvSpPr>
        <p:spPr>
          <a:xfrm>
            <a:off x="4894855" y="5690764"/>
            <a:ext cx="785087" cy="369332"/>
          </a:xfrm>
          <a:prstGeom prst="rect">
            <a:avLst/>
          </a:prstGeom>
        </p:spPr>
        <p:txBody>
          <a:bodyPr wrap="none">
            <a:spAutoFit/>
          </a:bodyPr>
          <a:lstStyle/>
          <a:p>
            <a:r>
              <a:rPr lang="en-US" altLang="zh-CN" dirty="0">
                <a:solidFill>
                  <a:srgbClr val="2E2A25"/>
                </a:solidFill>
                <a:latin typeface="Ivar Regular" charset="0"/>
              </a:rPr>
              <a:t>Mayer</a:t>
            </a:r>
            <a:endParaRPr lang="zh-CN" altLang="en-US" dirty="0"/>
          </a:p>
        </p:txBody>
      </p:sp>
      <p:sp>
        <p:nvSpPr>
          <p:cNvPr id="5" name="矩形 4">
            <a:extLst>
              <a:ext uri="{FF2B5EF4-FFF2-40B4-BE49-F238E27FC236}">
                <a16:creationId xmlns:a16="http://schemas.microsoft.com/office/drawing/2014/main" id="{58AEBBFA-EA0F-4A4C-9E6E-50B290D4D258}"/>
              </a:ext>
            </a:extLst>
          </p:cNvPr>
          <p:cNvSpPr/>
          <p:nvPr/>
        </p:nvSpPr>
        <p:spPr>
          <a:xfrm>
            <a:off x="6003771" y="5633798"/>
            <a:ext cx="822661" cy="369332"/>
          </a:xfrm>
          <a:prstGeom prst="rect">
            <a:avLst/>
          </a:prstGeom>
        </p:spPr>
        <p:txBody>
          <a:bodyPr wrap="none">
            <a:spAutoFit/>
          </a:bodyPr>
          <a:lstStyle/>
          <a:p>
            <a:r>
              <a:rPr lang="en-US" altLang="zh-CN" dirty="0">
                <a:solidFill>
                  <a:srgbClr val="2E2A25"/>
                </a:solidFill>
                <a:latin typeface="Ivar Regular" charset="0"/>
              </a:rPr>
              <a:t>Jensen</a:t>
            </a:r>
            <a:endParaRPr lang="zh-CN" altLang="en-US" dirty="0"/>
          </a:p>
        </p:txBody>
      </p:sp>
      <p:sp>
        <p:nvSpPr>
          <p:cNvPr id="12" name="矩形 11">
            <a:extLst>
              <a:ext uri="{FF2B5EF4-FFF2-40B4-BE49-F238E27FC236}">
                <a16:creationId xmlns:a16="http://schemas.microsoft.com/office/drawing/2014/main" id="{838E9238-FB95-394B-8F42-6F864A47278B}"/>
              </a:ext>
            </a:extLst>
          </p:cNvPr>
          <p:cNvSpPr/>
          <p:nvPr/>
        </p:nvSpPr>
        <p:spPr>
          <a:xfrm>
            <a:off x="7594373" y="5664893"/>
            <a:ext cx="745717" cy="369332"/>
          </a:xfrm>
          <a:prstGeom prst="rect">
            <a:avLst/>
          </a:prstGeom>
        </p:spPr>
        <p:txBody>
          <a:bodyPr wrap="none">
            <a:spAutoFit/>
          </a:bodyPr>
          <a:lstStyle/>
          <a:p>
            <a:r>
              <a:rPr lang="en-US" altLang="zh-CN" dirty="0">
                <a:solidFill>
                  <a:srgbClr val="2E2A25"/>
                </a:solidFill>
                <a:latin typeface="Ivar Regular" charset="0"/>
              </a:rPr>
              <a:t>Arima</a:t>
            </a:r>
            <a:endParaRPr lang="zh-CN" altLang="en-US" dirty="0"/>
          </a:p>
        </p:txBody>
      </p:sp>
      <p:sp>
        <p:nvSpPr>
          <p:cNvPr id="13" name="灯片编号占位符 12">
            <a:extLst>
              <a:ext uri="{FF2B5EF4-FFF2-40B4-BE49-F238E27FC236}">
                <a16:creationId xmlns:a16="http://schemas.microsoft.com/office/drawing/2014/main" id="{4B5B9AF4-CC34-42CD-8172-45F8FEDA0F7E}"/>
              </a:ext>
            </a:extLst>
          </p:cNvPr>
          <p:cNvSpPr>
            <a:spLocks noGrp="1"/>
          </p:cNvSpPr>
          <p:nvPr>
            <p:ph type="sldNum" sz="quarter" idx="12"/>
          </p:nvPr>
        </p:nvSpPr>
        <p:spPr/>
        <p:txBody>
          <a:bodyPr/>
          <a:lstStyle/>
          <a:p>
            <a:pPr>
              <a:defRPr/>
            </a:pPr>
            <a:fld id="{C4FB67F1-DEA0-4505-A3D7-68170254FAEF}" type="slidenum">
              <a:rPr lang="zh-CN" altLang="en-US" smtClean="0"/>
              <a:pPr>
                <a:defRPr/>
              </a:pPr>
              <a:t>15</a:t>
            </a:fld>
            <a:endParaRPr lang="zh-CN" altLang="en-US"/>
          </a:p>
        </p:txBody>
      </p:sp>
      <p:pic>
        <p:nvPicPr>
          <p:cNvPr id="6" name="图片 5">
            <a:extLst>
              <a:ext uri="{FF2B5EF4-FFF2-40B4-BE49-F238E27FC236}">
                <a16:creationId xmlns:a16="http://schemas.microsoft.com/office/drawing/2014/main" id="{7DA5A4A0-9105-6C90-B4CC-CFDF66F9348B}"/>
              </a:ext>
            </a:extLst>
          </p:cNvPr>
          <p:cNvPicPr>
            <a:picLocks noChangeAspect="1"/>
          </p:cNvPicPr>
          <p:nvPr/>
        </p:nvPicPr>
        <p:blipFill>
          <a:blip r:embed="rId7"/>
          <a:stretch>
            <a:fillRect/>
          </a:stretch>
        </p:blipFill>
        <p:spPr>
          <a:xfrm>
            <a:off x="9144000" y="3635658"/>
            <a:ext cx="2631655" cy="2343818"/>
          </a:xfrm>
          <a:prstGeom prst="rect">
            <a:avLst/>
          </a:prstGeom>
        </p:spPr>
      </p:pic>
    </p:spTree>
    <p:extLst>
      <p:ext uri="{BB962C8B-B14F-4D97-AF65-F5344CB8AC3E}">
        <p14:creationId xmlns:p14="http://schemas.microsoft.com/office/powerpoint/2010/main" val="13305409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15D9838-B9E7-5474-0F1F-23D8C0D6EC7E}"/>
              </a:ext>
            </a:extLst>
          </p:cNvPr>
          <p:cNvSpPr>
            <a:spLocks noGrp="1"/>
          </p:cNvSpPr>
          <p:nvPr>
            <p:ph type="sldNum" sz="quarter" idx="12"/>
          </p:nvPr>
        </p:nvSpPr>
        <p:spPr/>
        <p:txBody>
          <a:bodyPr/>
          <a:lstStyle/>
          <a:p>
            <a:pPr>
              <a:defRPr/>
            </a:pPr>
            <a:fld id="{C4FB67F1-DEA0-4505-A3D7-68170254FAEF}" type="slidenum">
              <a:rPr lang="zh-CN" altLang="en-US" smtClean="0"/>
              <a:pPr>
                <a:defRPr/>
              </a:pPr>
              <a:t>16</a:t>
            </a:fld>
            <a:endParaRPr lang="zh-CN" altLang="en-US"/>
          </a:p>
        </p:txBody>
      </p:sp>
      <p:sp>
        <p:nvSpPr>
          <p:cNvPr id="3" name="文本框 2">
            <a:extLst>
              <a:ext uri="{FF2B5EF4-FFF2-40B4-BE49-F238E27FC236}">
                <a16:creationId xmlns:a16="http://schemas.microsoft.com/office/drawing/2014/main" id="{39E67B29-B29B-D4FD-720B-2F04C18EE8B1}"/>
              </a:ext>
            </a:extLst>
          </p:cNvPr>
          <p:cNvSpPr txBox="1"/>
          <p:nvPr/>
        </p:nvSpPr>
        <p:spPr>
          <a:xfrm>
            <a:off x="0" y="262890"/>
            <a:ext cx="8273290" cy="646331"/>
          </a:xfrm>
          <a:prstGeom prst="rect">
            <a:avLst/>
          </a:prstGeom>
          <a:noFill/>
        </p:spPr>
        <p:txBody>
          <a:bodyPr wrap="none" rtlCol="0">
            <a:spAutoFit/>
          </a:bodyPr>
          <a:lstStyle/>
          <a:p>
            <a:r>
              <a:rPr lang="en-US" altLang="zh-CN" sz="3600" b="1" dirty="0">
                <a:solidFill>
                  <a:srgbClr val="0432FF"/>
                </a:solidFill>
                <a:latin typeface="Microsoft YaHei" charset="-122"/>
                <a:ea typeface="Microsoft YaHei" charset="-122"/>
              </a:rPr>
              <a:t>From</a:t>
            </a:r>
            <a:r>
              <a:rPr lang="zh-CN" altLang="en-US" sz="3600" b="1" dirty="0">
                <a:solidFill>
                  <a:srgbClr val="0432FF"/>
                </a:solidFill>
                <a:latin typeface="Microsoft YaHei" charset="-122"/>
                <a:ea typeface="Microsoft YaHei" charset="-122"/>
              </a:rPr>
              <a:t> </a:t>
            </a:r>
            <a:r>
              <a:rPr lang="en-US" altLang="zh-CN" sz="3600" b="1" dirty="0" err="1">
                <a:solidFill>
                  <a:srgbClr val="0432FF"/>
                </a:solidFill>
                <a:latin typeface="Microsoft YaHei" charset="-122"/>
                <a:ea typeface="Microsoft YaHei" charset="-122"/>
              </a:rPr>
              <a:t>Schroedinger</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Eq.</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to</a:t>
            </a:r>
            <a:r>
              <a:rPr lang="zh-CN" altLang="en-US" sz="3600" b="1" dirty="0">
                <a:solidFill>
                  <a:srgbClr val="0432FF"/>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Dirac</a:t>
            </a:r>
            <a:r>
              <a:rPr lang="zh-CN" altLang="en-US" sz="3600" b="1" dirty="0">
                <a:solidFill>
                  <a:srgbClr val="C00000"/>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Eq.</a:t>
            </a:r>
            <a:endParaRPr lang="zh-CN" altLang="en-US" sz="3600" b="1" dirty="0">
              <a:latin typeface="Microsoft YaHei" charset="-122"/>
              <a:ea typeface="Microsoft YaHei" charset="-122"/>
            </a:endParaRPr>
          </a:p>
        </p:txBody>
      </p:sp>
      <p:pic>
        <p:nvPicPr>
          <p:cNvPr id="5" name="图片 4">
            <a:extLst>
              <a:ext uri="{FF2B5EF4-FFF2-40B4-BE49-F238E27FC236}">
                <a16:creationId xmlns:a16="http://schemas.microsoft.com/office/drawing/2014/main" id="{14C3188D-7910-F745-14A2-E83CB5C1EF93}"/>
              </a:ext>
            </a:extLst>
          </p:cNvPr>
          <p:cNvPicPr>
            <a:picLocks noChangeAspect="1"/>
          </p:cNvPicPr>
          <p:nvPr/>
        </p:nvPicPr>
        <p:blipFill>
          <a:blip r:embed="rId3"/>
          <a:stretch>
            <a:fillRect/>
          </a:stretch>
        </p:blipFill>
        <p:spPr>
          <a:xfrm>
            <a:off x="3185349" y="1822408"/>
            <a:ext cx="6397001" cy="860101"/>
          </a:xfrm>
          <a:prstGeom prst="rect">
            <a:avLst/>
          </a:prstGeom>
          <a:ln w="25400">
            <a:solidFill>
              <a:srgbClr val="0432FF"/>
            </a:solidFill>
          </a:ln>
        </p:spPr>
      </p:pic>
      <p:pic>
        <p:nvPicPr>
          <p:cNvPr id="8" name="图片 7">
            <a:extLst>
              <a:ext uri="{FF2B5EF4-FFF2-40B4-BE49-F238E27FC236}">
                <a16:creationId xmlns:a16="http://schemas.microsoft.com/office/drawing/2014/main" id="{9425D27A-E1F1-4D1B-6422-8ADD23E52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560" y="1267460"/>
            <a:ext cx="1959610" cy="3007575"/>
          </a:xfrm>
          <a:prstGeom prst="rect">
            <a:avLst/>
          </a:prstGeom>
        </p:spPr>
      </p:pic>
      <p:pic>
        <p:nvPicPr>
          <p:cNvPr id="10" name="图片 9">
            <a:extLst>
              <a:ext uri="{FF2B5EF4-FFF2-40B4-BE49-F238E27FC236}">
                <a16:creationId xmlns:a16="http://schemas.microsoft.com/office/drawing/2014/main" id="{E95124AA-555D-F802-DCEE-BFEB4EB8F9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5214" y="3539428"/>
            <a:ext cx="1799046" cy="2805561"/>
          </a:xfrm>
          <a:prstGeom prst="rect">
            <a:avLst/>
          </a:prstGeom>
        </p:spPr>
      </p:pic>
      <p:pic>
        <p:nvPicPr>
          <p:cNvPr id="11" name="图片 10">
            <a:extLst>
              <a:ext uri="{FF2B5EF4-FFF2-40B4-BE49-F238E27FC236}">
                <a16:creationId xmlns:a16="http://schemas.microsoft.com/office/drawing/2014/main" id="{C6A2F571-BF1A-B32A-C463-192C0CB8E548}"/>
              </a:ext>
            </a:extLst>
          </p:cNvPr>
          <p:cNvPicPr>
            <a:picLocks noChangeAspect="1"/>
          </p:cNvPicPr>
          <p:nvPr/>
        </p:nvPicPr>
        <p:blipFill>
          <a:blip r:embed="rId6"/>
          <a:stretch>
            <a:fillRect/>
          </a:stretch>
        </p:blipFill>
        <p:spPr>
          <a:xfrm>
            <a:off x="3885826" y="4942208"/>
            <a:ext cx="4316753" cy="750740"/>
          </a:xfrm>
          <a:prstGeom prst="rect">
            <a:avLst/>
          </a:prstGeom>
          <a:ln w="25400">
            <a:solidFill>
              <a:srgbClr val="C00000"/>
            </a:solidFill>
          </a:ln>
        </p:spPr>
      </p:pic>
      <p:sp>
        <p:nvSpPr>
          <p:cNvPr id="4" name="矩形标注 3">
            <a:extLst>
              <a:ext uri="{FF2B5EF4-FFF2-40B4-BE49-F238E27FC236}">
                <a16:creationId xmlns:a16="http://schemas.microsoft.com/office/drawing/2014/main" id="{3FA853ED-6A58-4C58-B8AD-80C3B8199722}"/>
              </a:ext>
            </a:extLst>
          </p:cNvPr>
          <p:cNvSpPr/>
          <p:nvPr/>
        </p:nvSpPr>
        <p:spPr>
          <a:xfrm>
            <a:off x="4789170" y="2981894"/>
            <a:ext cx="2932974" cy="1208627"/>
          </a:xfrm>
          <a:prstGeom prst="wedgeRectCallout">
            <a:avLst>
              <a:gd name="adj1" fmla="val 121942"/>
              <a:gd name="adj2" fmla="val 51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It</a:t>
            </a:r>
            <a:r>
              <a:rPr kumimoji="1" lang="zh-CN" altLang="en-US" dirty="0"/>
              <a:t> </a:t>
            </a:r>
            <a:r>
              <a:rPr kumimoji="1" lang="en-US" altLang="zh-CN" dirty="0"/>
              <a:t>has</a:t>
            </a:r>
            <a:r>
              <a:rPr kumimoji="1" lang="zh-CN" altLang="en-US" dirty="0"/>
              <a:t> </a:t>
            </a:r>
            <a:r>
              <a:rPr kumimoji="1" lang="en-US" altLang="zh-CN" dirty="0"/>
              <a:t>to</a:t>
            </a:r>
            <a:r>
              <a:rPr kumimoji="1" lang="zh-CN" altLang="en-US" dirty="0"/>
              <a:t> </a:t>
            </a:r>
            <a:r>
              <a:rPr kumimoji="1" lang="en-US" altLang="zh-CN" dirty="0"/>
              <a:t>be</a:t>
            </a:r>
            <a:r>
              <a:rPr kumimoji="1" lang="zh-CN" altLang="en-US" dirty="0"/>
              <a:t> </a:t>
            </a:r>
            <a:r>
              <a:rPr kumimoji="1" lang="en-US" altLang="zh-CN" dirty="0"/>
              <a:t>covariant</a:t>
            </a:r>
            <a:r>
              <a:rPr kumimoji="1" lang="zh-CN" altLang="en-US" dirty="0"/>
              <a:t> </a:t>
            </a:r>
            <a:endParaRPr kumimoji="1" lang="en-US" altLang="zh-CN" dirty="0"/>
          </a:p>
          <a:p>
            <a:pPr algn="ctr"/>
            <a:r>
              <a:rPr kumimoji="1" lang="en-US" altLang="zh-CN" dirty="0"/>
              <a:t>(satisfies</a:t>
            </a:r>
            <a:r>
              <a:rPr kumimoji="1" lang="zh-CN" altLang="en-US" dirty="0"/>
              <a:t> </a:t>
            </a:r>
            <a:r>
              <a:rPr kumimoji="1" lang="en-US" altLang="zh-CN" dirty="0"/>
              <a:t>special</a:t>
            </a:r>
            <a:r>
              <a:rPr kumimoji="1" lang="zh-CN" altLang="en-US" dirty="0"/>
              <a:t> </a:t>
            </a:r>
            <a:r>
              <a:rPr kumimoji="1" lang="en-US" altLang="zh-CN" dirty="0"/>
              <a:t>relativity)</a:t>
            </a:r>
            <a:endParaRPr kumimoji="1" lang="zh-CN" altLang="en-US" dirty="0"/>
          </a:p>
        </p:txBody>
      </p:sp>
      <p:sp>
        <p:nvSpPr>
          <p:cNvPr id="7" name="文本框 6">
            <a:extLst>
              <a:ext uri="{FF2B5EF4-FFF2-40B4-BE49-F238E27FC236}">
                <a16:creationId xmlns:a16="http://schemas.microsoft.com/office/drawing/2014/main" id="{0BD17D70-F245-8499-F9F7-5F78AFD2403D}"/>
              </a:ext>
            </a:extLst>
          </p:cNvPr>
          <p:cNvSpPr txBox="1"/>
          <p:nvPr/>
        </p:nvSpPr>
        <p:spPr>
          <a:xfrm>
            <a:off x="8284228" y="5132912"/>
            <a:ext cx="652743" cy="369332"/>
          </a:xfrm>
          <a:prstGeom prst="rect">
            <a:avLst/>
          </a:prstGeom>
          <a:noFill/>
        </p:spPr>
        <p:txBody>
          <a:bodyPr wrap="none" rtlCol="0">
            <a:spAutoFit/>
          </a:bodyPr>
          <a:lstStyle/>
          <a:p>
            <a:r>
              <a:rPr kumimoji="1" lang="en-US" altLang="zh-CN" b="1" dirty="0"/>
              <a:t>1928</a:t>
            </a:r>
            <a:endParaRPr kumimoji="1" lang="zh-CN" altLang="en-US" b="1" dirty="0"/>
          </a:p>
        </p:txBody>
      </p:sp>
      <p:sp>
        <p:nvSpPr>
          <p:cNvPr id="9" name="文本框 8">
            <a:extLst>
              <a:ext uri="{FF2B5EF4-FFF2-40B4-BE49-F238E27FC236}">
                <a16:creationId xmlns:a16="http://schemas.microsoft.com/office/drawing/2014/main" id="{B23A6A72-AF5C-FCBF-D235-E8E78F89C471}"/>
              </a:ext>
            </a:extLst>
          </p:cNvPr>
          <p:cNvSpPr txBox="1"/>
          <p:nvPr/>
        </p:nvSpPr>
        <p:spPr>
          <a:xfrm>
            <a:off x="2532606" y="2067792"/>
            <a:ext cx="652743" cy="369332"/>
          </a:xfrm>
          <a:prstGeom prst="rect">
            <a:avLst/>
          </a:prstGeom>
          <a:noFill/>
        </p:spPr>
        <p:txBody>
          <a:bodyPr wrap="none" rtlCol="0">
            <a:spAutoFit/>
          </a:bodyPr>
          <a:lstStyle/>
          <a:p>
            <a:r>
              <a:rPr kumimoji="1" lang="en-US" altLang="zh-CN" b="1" dirty="0">
                <a:solidFill>
                  <a:srgbClr val="C00000"/>
                </a:solidFill>
              </a:rPr>
              <a:t>1926</a:t>
            </a:r>
            <a:endParaRPr kumimoji="1" lang="zh-CN" altLang="en-US" b="1" dirty="0">
              <a:solidFill>
                <a:srgbClr val="C00000"/>
              </a:solidFill>
            </a:endParaRPr>
          </a:p>
        </p:txBody>
      </p:sp>
    </p:spTree>
    <p:extLst>
      <p:ext uri="{BB962C8B-B14F-4D97-AF65-F5344CB8AC3E}">
        <p14:creationId xmlns:p14="http://schemas.microsoft.com/office/powerpoint/2010/main" val="117723408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15D9838-B9E7-5474-0F1F-23D8C0D6EC7E}"/>
              </a:ext>
            </a:extLst>
          </p:cNvPr>
          <p:cNvSpPr>
            <a:spLocks noGrp="1"/>
          </p:cNvSpPr>
          <p:nvPr>
            <p:ph type="sldNum" sz="quarter" idx="12"/>
          </p:nvPr>
        </p:nvSpPr>
        <p:spPr/>
        <p:txBody>
          <a:bodyPr/>
          <a:lstStyle/>
          <a:p>
            <a:pPr>
              <a:defRPr/>
            </a:pPr>
            <a:fld id="{C4FB67F1-DEA0-4505-A3D7-68170254FAEF}" type="slidenum">
              <a:rPr lang="zh-CN" altLang="en-US" smtClean="0"/>
              <a:pPr>
                <a:defRPr/>
              </a:pPr>
              <a:t>17</a:t>
            </a:fld>
            <a:endParaRPr lang="zh-CN" altLang="en-US"/>
          </a:p>
        </p:txBody>
      </p:sp>
      <p:sp>
        <p:nvSpPr>
          <p:cNvPr id="3" name="文本框 2">
            <a:extLst>
              <a:ext uri="{FF2B5EF4-FFF2-40B4-BE49-F238E27FC236}">
                <a16:creationId xmlns:a16="http://schemas.microsoft.com/office/drawing/2014/main" id="{39E67B29-B29B-D4FD-720B-2F04C18EE8B1}"/>
              </a:ext>
            </a:extLst>
          </p:cNvPr>
          <p:cNvSpPr txBox="1"/>
          <p:nvPr/>
        </p:nvSpPr>
        <p:spPr>
          <a:xfrm>
            <a:off x="0" y="262890"/>
            <a:ext cx="7373172" cy="584775"/>
          </a:xfrm>
          <a:prstGeom prst="rect">
            <a:avLst/>
          </a:prstGeom>
          <a:noFill/>
        </p:spPr>
        <p:txBody>
          <a:bodyPr wrap="none" rtlCol="0">
            <a:spAutoFit/>
          </a:bodyPr>
          <a:lstStyle/>
          <a:p>
            <a:r>
              <a:rPr lang="en-US" altLang="zh-CN" sz="3200" b="1" dirty="0">
                <a:solidFill>
                  <a:srgbClr val="0432FF"/>
                </a:solidFill>
                <a:latin typeface="Microsoft YaHei" charset="-122"/>
                <a:ea typeface="Microsoft YaHei" charset="-122"/>
              </a:rPr>
              <a:t>From</a:t>
            </a:r>
            <a:r>
              <a:rPr lang="zh-CN" altLang="en-US" sz="3200" b="1" dirty="0">
                <a:solidFill>
                  <a:srgbClr val="0432FF"/>
                </a:solidFill>
                <a:latin typeface="Microsoft YaHei" charset="-122"/>
                <a:ea typeface="Microsoft YaHei" charset="-122"/>
              </a:rPr>
              <a:t> </a:t>
            </a:r>
            <a:r>
              <a:rPr lang="en-US" altLang="zh-CN" sz="3200" b="1" dirty="0" err="1">
                <a:solidFill>
                  <a:srgbClr val="0432FF"/>
                </a:solidFill>
                <a:latin typeface="Microsoft YaHei" charset="-122"/>
                <a:ea typeface="Microsoft YaHei" charset="-122"/>
              </a:rPr>
              <a:t>Schroedinger</a:t>
            </a:r>
            <a:r>
              <a:rPr lang="zh-CN" altLang="en-US" sz="3200" b="1" dirty="0">
                <a:solidFill>
                  <a:srgbClr val="0432FF"/>
                </a:solidFill>
                <a:latin typeface="Microsoft YaHei" charset="-122"/>
                <a:ea typeface="Microsoft YaHei" charset="-122"/>
              </a:rPr>
              <a:t> </a:t>
            </a:r>
            <a:r>
              <a:rPr lang="en-US" altLang="zh-CN" sz="3200" b="1" dirty="0">
                <a:solidFill>
                  <a:srgbClr val="0432FF"/>
                </a:solidFill>
                <a:latin typeface="Microsoft YaHei" charset="-122"/>
                <a:ea typeface="Microsoft YaHei" charset="-122"/>
              </a:rPr>
              <a:t>Eq.</a:t>
            </a:r>
            <a:r>
              <a:rPr lang="zh-CN" altLang="en-US" sz="3200" b="1" dirty="0">
                <a:solidFill>
                  <a:srgbClr val="0432FF"/>
                </a:solidFill>
                <a:latin typeface="Microsoft YaHei" charset="-122"/>
                <a:ea typeface="Microsoft YaHei" charset="-122"/>
              </a:rPr>
              <a:t> </a:t>
            </a:r>
            <a:r>
              <a:rPr lang="en-US" altLang="zh-CN" sz="3200" b="1" dirty="0">
                <a:solidFill>
                  <a:srgbClr val="0432FF"/>
                </a:solidFill>
                <a:latin typeface="Microsoft YaHei" charset="-122"/>
                <a:ea typeface="Microsoft YaHei" charset="-122"/>
              </a:rPr>
              <a:t>to</a:t>
            </a:r>
            <a:r>
              <a:rPr lang="zh-CN" altLang="en-US" sz="3200" b="1" dirty="0">
                <a:solidFill>
                  <a:srgbClr val="0432FF"/>
                </a:solidFill>
                <a:latin typeface="Microsoft YaHei" charset="-122"/>
                <a:ea typeface="Microsoft YaHei" charset="-122"/>
              </a:rPr>
              <a:t> </a:t>
            </a:r>
            <a:r>
              <a:rPr lang="en-US" altLang="zh-CN" sz="3200" b="1" dirty="0">
                <a:solidFill>
                  <a:srgbClr val="C00000"/>
                </a:solidFill>
                <a:latin typeface="Microsoft YaHei" charset="-122"/>
                <a:ea typeface="Microsoft YaHei" charset="-122"/>
              </a:rPr>
              <a:t>Dirac</a:t>
            </a:r>
            <a:r>
              <a:rPr lang="zh-CN" altLang="en-US" sz="3200" b="1" dirty="0">
                <a:solidFill>
                  <a:srgbClr val="C00000"/>
                </a:solidFill>
                <a:latin typeface="Microsoft YaHei" charset="-122"/>
                <a:ea typeface="Microsoft YaHei" charset="-122"/>
              </a:rPr>
              <a:t> </a:t>
            </a:r>
            <a:r>
              <a:rPr lang="en-US" altLang="zh-CN" sz="3200" b="1" dirty="0">
                <a:solidFill>
                  <a:srgbClr val="C00000"/>
                </a:solidFill>
                <a:latin typeface="Microsoft YaHei" charset="-122"/>
                <a:ea typeface="Microsoft YaHei" charset="-122"/>
              </a:rPr>
              <a:t>Eq.</a:t>
            </a:r>
            <a:endParaRPr lang="zh-CN" altLang="en-US" sz="3200" b="1" dirty="0">
              <a:latin typeface="Microsoft YaHei" charset="-122"/>
              <a:ea typeface="Microsoft YaHei" charset="-122"/>
            </a:endParaRPr>
          </a:p>
        </p:txBody>
      </p:sp>
      <p:pic>
        <p:nvPicPr>
          <p:cNvPr id="11" name="图片 10">
            <a:extLst>
              <a:ext uri="{FF2B5EF4-FFF2-40B4-BE49-F238E27FC236}">
                <a16:creationId xmlns:a16="http://schemas.microsoft.com/office/drawing/2014/main" id="{C6A2F571-BF1A-B32A-C463-192C0CB8E548}"/>
              </a:ext>
            </a:extLst>
          </p:cNvPr>
          <p:cNvPicPr>
            <a:picLocks noChangeAspect="1"/>
          </p:cNvPicPr>
          <p:nvPr/>
        </p:nvPicPr>
        <p:blipFill>
          <a:blip r:embed="rId3"/>
          <a:stretch>
            <a:fillRect/>
          </a:stretch>
        </p:blipFill>
        <p:spPr>
          <a:xfrm>
            <a:off x="984464" y="1665474"/>
            <a:ext cx="4316753" cy="750740"/>
          </a:xfrm>
          <a:prstGeom prst="rect">
            <a:avLst/>
          </a:prstGeom>
          <a:ln w="25400">
            <a:solidFill>
              <a:srgbClr val="C00000"/>
            </a:solidFill>
          </a:ln>
        </p:spPr>
      </p:pic>
      <p:sp>
        <p:nvSpPr>
          <p:cNvPr id="6" name="文本框 5">
            <a:extLst>
              <a:ext uri="{FF2B5EF4-FFF2-40B4-BE49-F238E27FC236}">
                <a16:creationId xmlns:a16="http://schemas.microsoft.com/office/drawing/2014/main" id="{25BE4672-5A6B-FC4B-9945-49D832ADBE11}"/>
              </a:ext>
            </a:extLst>
          </p:cNvPr>
          <p:cNvSpPr txBox="1"/>
          <p:nvPr/>
        </p:nvSpPr>
        <p:spPr>
          <a:xfrm>
            <a:off x="434439" y="3492282"/>
            <a:ext cx="5416804" cy="1697068"/>
          </a:xfrm>
          <a:prstGeom prst="rect">
            <a:avLst/>
          </a:prstGeom>
          <a:noFill/>
        </p:spPr>
        <p:txBody>
          <a:bodyPr wrap="none" rtlCol="0">
            <a:spAutoFit/>
          </a:bodyPr>
          <a:lstStyle/>
          <a:p>
            <a:pPr marL="342900" indent="-342900">
              <a:lnSpc>
                <a:spcPct val="150000"/>
              </a:lnSpc>
              <a:buFont typeface="+mj-lt"/>
              <a:buAutoNum type="arabicPeriod"/>
            </a:pPr>
            <a:r>
              <a:rPr kumimoji="1" lang="en-US" altLang="zh-CN" sz="2400" dirty="0"/>
              <a:t>Electrons</a:t>
            </a:r>
            <a:r>
              <a:rPr kumimoji="1" lang="zh-CN" altLang="en-US" sz="2400" dirty="0"/>
              <a:t> </a:t>
            </a:r>
            <a:r>
              <a:rPr kumimoji="1" lang="en-US" altLang="zh-CN" sz="2400" dirty="0"/>
              <a:t>have</a:t>
            </a:r>
            <a:r>
              <a:rPr kumimoji="1" lang="zh-CN" altLang="en-US" sz="2400" dirty="0"/>
              <a:t> </a:t>
            </a:r>
            <a:r>
              <a:rPr kumimoji="1" lang="en-US" altLang="zh-CN" sz="2400" dirty="0"/>
              <a:t>spin</a:t>
            </a:r>
            <a:r>
              <a:rPr kumimoji="1" lang="zh-CN" altLang="en-US" sz="2400" dirty="0"/>
              <a:t> </a:t>
            </a:r>
            <a:r>
              <a:rPr kumimoji="1" lang="en-US" altLang="zh-CN" sz="2400" dirty="0"/>
              <a:t>½</a:t>
            </a:r>
            <a:r>
              <a:rPr kumimoji="1" lang="zh-CN" altLang="en-US" sz="2400" dirty="0"/>
              <a:t> </a:t>
            </a:r>
            <a:r>
              <a:rPr kumimoji="1" lang="en-US" altLang="zh-CN" sz="2400" dirty="0"/>
              <a:t>if</a:t>
            </a:r>
            <a:r>
              <a:rPr kumimoji="1" lang="zh-CN" altLang="en-US" sz="2400" dirty="0"/>
              <a:t> </a:t>
            </a:r>
            <a:r>
              <a:rPr kumimoji="1" lang="en-US" altLang="zh-CN" sz="2400" dirty="0"/>
              <a:t>they</a:t>
            </a:r>
            <a:r>
              <a:rPr kumimoji="1" lang="zh-CN" altLang="en-US" sz="2400" dirty="0"/>
              <a:t> </a:t>
            </a:r>
            <a:r>
              <a:rPr kumimoji="1" lang="en-US" altLang="zh-CN" sz="2400" dirty="0"/>
              <a:t>satisfy</a:t>
            </a:r>
            <a:r>
              <a:rPr kumimoji="1" lang="zh-CN" altLang="en-US" sz="2400" dirty="0"/>
              <a:t> </a:t>
            </a:r>
            <a:r>
              <a:rPr kumimoji="1" lang="en-US" altLang="zh-CN" sz="2400" dirty="0"/>
              <a:t>SR.</a:t>
            </a:r>
          </a:p>
          <a:p>
            <a:pPr marL="342900" indent="-342900">
              <a:lnSpc>
                <a:spcPct val="150000"/>
              </a:lnSpc>
              <a:buFont typeface="+mj-lt"/>
              <a:buAutoNum type="arabicPeriod"/>
            </a:pPr>
            <a:r>
              <a:rPr kumimoji="1" lang="en-US" altLang="zh-CN" sz="2400" dirty="0"/>
              <a:t>Electrons</a:t>
            </a:r>
            <a:r>
              <a:rPr kumimoji="1" lang="zh-CN" altLang="en-US" sz="2400" dirty="0"/>
              <a:t> </a:t>
            </a:r>
            <a:r>
              <a:rPr kumimoji="1" lang="en-US" altLang="zh-CN" sz="2400" dirty="0"/>
              <a:t>have</a:t>
            </a:r>
            <a:r>
              <a:rPr kumimoji="1" lang="zh-CN" altLang="en-US" sz="2400" dirty="0"/>
              <a:t> </a:t>
            </a:r>
            <a:r>
              <a:rPr kumimoji="1" lang="en-US" altLang="zh-CN" sz="2400" dirty="0"/>
              <a:t>antiparticles</a:t>
            </a:r>
            <a:r>
              <a:rPr kumimoji="1" lang="zh-CN" altLang="en-US" sz="2400" dirty="0"/>
              <a:t> </a:t>
            </a:r>
            <a:r>
              <a:rPr kumimoji="1" lang="en-US" altLang="zh-CN" sz="2400" dirty="0"/>
              <a:t>–</a:t>
            </a:r>
            <a:r>
              <a:rPr kumimoji="1" lang="zh-CN" altLang="en-US" sz="2400" dirty="0"/>
              <a:t> </a:t>
            </a:r>
            <a:r>
              <a:rPr kumimoji="1" lang="en-US" altLang="zh-CN" sz="2400" dirty="0"/>
              <a:t>positrons</a:t>
            </a:r>
          </a:p>
          <a:p>
            <a:pPr marL="342900" indent="-342900">
              <a:lnSpc>
                <a:spcPct val="150000"/>
              </a:lnSpc>
              <a:buFont typeface="+mj-lt"/>
              <a:buAutoNum type="arabicPeriod"/>
            </a:pPr>
            <a:r>
              <a:rPr kumimoji="1" lang="en-US" altLang="zh-CN" sz="2400" dirty="0"/>
              <a:t>…</a:t>
            </a:r>
            <a:r>
              <a:rPr kumimoji="1" lang="zh-CN" altLang="en-US" sz="2400" dirty="0"/>
              <a:t> </a:t>
            </a:r>
          </a:p>
        </p:txBody>
      </p:sp>
      <p:pic>
        <p:nvPicPr>
          <p:cNvPr id="9" name="图片 8">
            <a:extLst>
              <a:ext uri="{FF2B5EF4-FFF2-40B4-BE49-F238E27FC236}">
                <a16:creationId xmlns:a16="http://schemas.microsoft.com/office/drawing/2014/main" id="{463C7399-F1D7-89BA-D069-6949C1ACE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697" y="1258784"/>
            <a:ext cx="5041243" cy="5303038"/>
          </a:xfrm>
          <a:prstGeom prst="rect">
            <a:avLst/>
          </a:prstGeom>
          <a:ln w="25400">
            <a:solidFill>
              <a:srgbClr val="0432FF"/>
            </a:solidFill>
          </a:ln>
        </p:spPr>
      </p:pic>
      <p:sp>
        <p:nvSpPr>
          <p:cNvPr id="12" name="矩形 11">
            <a:extLst>
              <a:ext uri="{FF2B5EF4-FFF2-40B4-BE49-F238E27FC236}">
                <a16:creationId xmlns:a16="http://schemas.microsoft.com/office/drawing/2014/main" id="{6177187C-4833-5668-468D-58332BCF08D2}"/>
              </a:ext>
            </a:extLst>
          </p:cNvPr>
          <p:cNvSpPr/>
          <p:nvPr/>
        </p:nvSpPr>
        <p:spPr>
          <a:xfrm>
            <a:off x="308758" y="1258784"/>
            <a:ext cx="5787242" cy="528012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DF1F394B-8493-37A3-DED4-AFC4D4ACAD7E}"/>
              </a:ext>
            </a:extLst>
          </p:cNvPr>
          <p:cNvSpPr txBox="1"/>
          <p:nvPr/>
        </p:nvSpPr>
        <p:spPr>
          <a:xfrm>
            <a:off x="10355283" y="3206338"/>
            <a:ext cx="1096775" cy="369332"/>
          </a:xfrm>
          <a:prstGeom prst="rect">
            <a:avLst/>
          </a:prstGeom>
          <a:noFill/>
        </p:spPr>
        <p:txBody>
          <a:bodyPr wrap="none" rtlCol="0">
            <a:spAutoFit/>
          </a:bodyPr>
          <a:lstStyle/>
          <a:p>
            <a:r>
              <a:rPr kumimoji="1" lang="en-US" altLang="zh-CN" dirty="0"/>
              <a:t>1932</a:t>
            </a:r>
            <a:r>
              <a:rPr kumimoji="1" lang="zh-CN" altLang="en-US" dirty="0"/>
              <a:t> </a:t>
            </a:r>
            <a:r>
              <a:rPr kumimoji="1" lang="en-US" altLang="zh-CN" dirty="0"/>
              <a:t>Exp.</a:t>
            </a:r>
            <a:endParaRPr kumimoji="1" lang="zh-CN" altLang="en-US" dirty="0"/>
          </a:p>
        </p:txBody>
      </p:sp>
      <p:sp>
        <p:nvSpPr>
          <p:cNvPr id="14" name="文本框 13">
            <a:extLst>
              <a:ext uri="{FF2B5EF4-FFF2-40B4-BE49-F238E27FC236}">
                <a16:creationId xmlns:a16="http://schemas.microsoft.com/office/drawing/2014/main" id="{903AE00E-5A3E-DE0A-DBE7-A9BE11E42C67}"/>
              </a:ext>
            </a:extLst>
          </p:cNvPr>
          <p:cNvSpPr txBox="1"/>
          <p:nvPr/>
        </p:nvSpPr>
        <p:spPr>
          <a:xfrm>
            <a:off x="971508" y="2822904"/>
            <a:ext cx="4342664" cy="523220"/>
          </a:xfrm>
          <a:prstGeom prst="rect">
            <a:avLst/>
          </a:prstGeom>
          <a:noFill/>
        </p:spPr>
        <p:txBody>
          <a:bodyPr wrap="none" rtlCol="0">
            <a:spAutoFit/>
          </a:bodyPr>
          <a:lstStyle/>
          <a:p>
            <a:r>
              <a:rPr kumimoji="1" lang="en-US" altLang="zh-CN" sz="2800" b="1" dirty="0">
                <a:solidFill>
                  <a:srgbClr val="C00000"/>
                </a:solidFill>
                <a:latin typeface="Microsoft YaHei" panose="020B0503020204020204" pitchFamily="34" charset="-122"/>
                <a:ea typeface="Microsoft YaHei" panose="020B0503020204020204" pitchFamily="34" charset="-122"/>
              </a:rPr>
              <a:t>Important</a:t>
            </a:r>
            <a:r>
              <a:rPr kumimoji="1" lang="zh-CN" altLang="en-US" sz="2800" b="1" dirty="0">
                <a:solidFill>
                  <a:srgbClr val="C00000"/>
                </a:solidFill>
                <a:latin typeface="Microsoft YaHei" panose="020B0503020204020204" pitchFamily="34" charset="-122"/>
                <a:ea typeface="Microsoft YaHei" panose="020B0503020204020204" pitchFamily="34" charset="-122"/>
              </a:rPr>
              <a:t> </a:t>
            </a:r>
            <a:r>
              <a:rPr kumimoji="1" lang="en-US" altLang="zh-CN" sz="2800" b="1" dirty="0">
                <a:solidFill>
                  <a:srgbClr val="C00000"/>
                </a:solidFill>
                <a:latin typeface="Microsoft YaHei" panose="020B0503020204020204" pitchFamily="34" charset="-122"/>
                <a:ea typeface="Microsoft YaHei" panose="020B0503020204020204" pitchFamily="34" charset="-122"/>
              </a:rPr>
              <a:t>implications</a:t>
            </a:r>
            <a:endParaRPr kumimoji="1" lang="zh-CN" altLang="en-US" sz="2800" b="1" dirty="0">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1539248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15D9838-B9E7-5474-0F1F-23D8C0D6EC7E}"/>
              </a:ext>
            </a:extLst>
          </p:cNvPr>
          <p:cNvSpPr>
            <a:spLocks noGrp="1"/>
          </p:cNvSpPr>
          <p:nvPr>
            <p:ph type="sldNum" sz="quarter" idx="12"/>
          </p:nvPr>
        </p:nvSpPr>
        <p:spPr/>
        <p:txBody>
          <a:bodyPr/>
          <a:lstStyle/>
          <a:p>
            <a:pPr>
              <a:defRPr/>
            </a:pPr>
            <a:fld id="{C4FB67F1-DEA0-4505-A3D7-68170254FAEF}" type="slidenum">
              <a:rPr lang="zh-CN" altLang="en-US" smtClean="0"/>
              <a:pPr>
                <a:defRPr/>
              </a:pPr>
              <a:t>18</a:t>
            </a:fld>
            <a:endParaRPr lang="zh-CN" altLang="en-US"/>
          </a:p>
        </p:txBody>
      </p:sp>
      <p:pic>
        <p:nvPicPr>
          <p:cNvPr id="13" name="图片 12">
            <a:extLst>
              <a:ext uri="{FF2B5EF4-FFF2-40B4-BE49-F238E27FC236}">
                <a16:creationId xmlns:a16="http://schemas.microsoft.com/office/drawing/2014/main" id="{4EF6D0C8-C31D-5C88-84CE-E5135849D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36" y="1304238"/>
            <a:ext cx="4868823" cy="4974128"/>
          </a:xfrm>
          <a:prstGeom prst="rect">
            <a:avLst/>
          </a:prstGeom>
          <a:ln w="25400">
            <a:noFill/>
          </a:ln>
        </p:spPr>
      </p:pic>
      <p:pic>
        <p:nvPicPr>
          <p:cNvPr id="14" name="Picture 2" descr="https://assets.atlasobscura.com/media/W1siZiIsInVwbG9hZHMvcGxhY2VfaW1hZ2VzLzEzbW0yazhzbTNtb3J5ZGdmZjIxZTlmYThjNDM0NGFlOTRfRGlyYWMnc19jb21tZW1vcmF0aXZlX21hcmtlci5qcGciXSxbInAiLCJ0aHVtYiIsIjEyMDB4PiJdLFsicCIsImNvbnZlcnQiLCItcXVhbGl0eSA4MSAtYXV0by1vcmllbnQiXV0/Dirac%27s_commemorative_marker.jpg">
            <a:extLst>
              <a:ext uri="{FF2B5EF4-FFF2-40B4-BE49-F238E27FC236}">
                <a16:creationId xmlns:a16="http://schemas.microsoft.com/office/drawing/2014/main" id="{3CA99588-8FA9-2367-C2E3-67F66390F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241" y="1304238"/>
            <a:ext cx="5097569" cy="4685426"/>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a:extLst>
              <a:ext uri="{FF2B5EF4-FFF2-40B4-BE49-F238E27FC236}">
                <a16:creationId xmlns:a16="http://schemas.microsoft.com/office/drawing/2014/main" id="{2BC0E6B6-BC82-3AB4-AD5F-E1DD579A149C}"/>
              </a:ext>
            </a:extLst>
          </p:cNvPr>
          <p:cNvSpPr/>
          <p:nvPr/>
        </p:nvSpPr>
        <p:spPr>
          <a:xfrm>
            <a:off x="8610600" y="6093700"/>
            <a:ext cx="1864613" cy="369332"/>
          </a:xfrm>
          <a:prstGeom prst="rect">
            <a:avLst/>
          </a:prstGeom>
        </p:spPr>
        <p:txBody>
          <a:bodyPr wrap="none">
            <a:spAutoFit/>
          </a:bodyPr>
          <a:lstStyle/>
          <a:p>
            <a:r>
              <a:rPr lang="zh-CN" altLang="en-US" dirty="0">
                <a:solidFill>
                  <a:srgbClr val="333333"/>
                </a:solidFill>
                <a:latin typeface="Arial" panose="020B0604020202020204" pitchFamily="34" charset="0"/>
              </a:rPr>
              <a:t>威斯敏斯特教堂</a:t>
            </a:r>
            <a:endParaRPr lang="zh-CN" altLang="en-US" dirty="0"/>
          </a:p>
        </p:txBody>
      </p:sp>
      <p:sp>
        <p:nvSpPr>
          <p:cNvPr id="16" name="右箭头 15">
            <a:extLst>
              <a:ext uri="{FF2B5EF4-FFF2-40B4-BE49-F238E27FC236}">
                <a16:creationId xmlns:a16="http://schemas.microsoft.com/office/drawing/2014/main" id="{1230660E-B6A5-061C-ED47-79DD6C134B2D}"/>
              </a:ext>
            </a:extLst>
          </p:cNvPr>
          <p:cNvSpPr/>
          <p:nvPr/>
        </p:nvSpPr>
        <p:spPr>
          <a:xfrm>
            <a:off x="4417621" y="2885704"/>
            <a:ext cx="2113808" cy="73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0AF4B324-B40D-AD40-E028-ACC05DA77EAE}"/>
              </a:ext>
            </a:extLst>
          </p:cNvPr>
          <p:cNvSpPr txBox="1"/>
          <p:nvPr/>
        </p:nvSpPr>
        <p:spPr>
          <a:xfrm>
            <a:off x="88898" y="225560"/>
            <a:ext cx="8521701" cy="646331"/>
          </a:xfrm>
          <a:prstGeom prst="rect">
            <a:avLst/>
          </a:prstGeom>
          <a:noFill/>
        </p:spPr>
        <p:txBody>
          <a:bodyPr wrap="square" rtlCol="0">
            <a:spAutoFit/>
          </a:bodyPr>
          <a:lstStyle/>
          <a:p>
            <a:r>
              <a:rPr lang="en-US" altLang="zh-CN" sz="3600" b="1" dirty="0">
                <a:solidFill>
                  <a:srgbClr val="0432FF"/>
                </a:solidFill>
                <a:latin typeface="Microsoft YaHei" charset="-122"/>
                <a:ea typeface="Microsoft YaHei" charset="-122"/>
              </a:rPr>
              <a:t>From</a:t>
            </a:r>
            <a:r>
              <a:rPr lang="zh-CN" altLang="en-US" sz="3600" b="1" dirty="0">
                <a:solidFill>
                  <a:srgbClr val="0432FF"/>
                </a:solidFill>
                <a:latin typeface="Microsoft YaHei" charset="-122"/>
                <a:ea typeface="Microsoft YaHei" charset="-122"/>
              </a:rPr>
              <a:t> </a:t>
            </a:r>
            <a:r>
              <a:rPr lang="en-US" altLang="zh-CN" sz="3600" b="1" dirty="0" err="1">
                <a:solidFill>
                  <a:srgbClr val="0432FF"/>
                </a:solidFill>
                <a:latin typeface="Microsoft YaHei" charset="-122"/>
                <a:ea typeface="Microsoft YaHei" charset="-122"/>
              </a:rPr>
              <a:t>Schroedinger</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Eq.</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to</a:t>
            </a:r>
            <a:r>
              <a:rPr lang="zh-CN" altLang="en-US" sz="3600" b="1" dirty="0">
                <a:solidFill>
                  <a:srgbClr val="0432FF"/>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Dirac</a:t>
            </a:r>
            <a:r>
              <a:rPr lang="zh-CN" altLang="en-US" sz="3600" b="1" dirty="0">
                <a:solidFill>
                  <a:srgbClr val="C00000"/>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Eq.</a:t>
            </a:r>
            <a:endParaRPr lang="zh-CN" altLang="en-US" sz="3600" b="1" dirty="0">
              <a:latin typeface="Microsoft YaHei" charset="-122"/>
              <a:ea typeface="Microsoft YaHei" charset="-122"/>
            </a:endParaRPr>
          </a:p>
        </p:txBody>
      </p:sp>
    </p:spTree>
    <p:extLst>
      <p:ext uri="{BB962C8B-B14F-4D97-AF65-F5344CB8AC3E}">
        <p14:creationId xmlns:p14="http://schemas.microsoft.com/office/powerpoint/2010/main" val="181955032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A00E87D-20C3-56FC-6844-8B08BAC43A4F}"/>
              </a:ext>
            </a:extLst>
          </p:cNvPr>
          <p:cNvSpPr>
            <a:spLocks noGrp="1"/>
          </p:cNvSpPr>
          <p:nvPr>
            <p:ph type="sldNum" sz="quarter" idx="12"/>
          </p:nvPr>
        </p:nvSpPr>
        <p:spPr/>
        <p:txBody>
          <a:bodyPr/>
          <a:lstStyle/>
          <a:p>
            <a:pPr>
              <a:defRPr/>
            </a:pPr>
            <a:fld id="{C4FB67F1-DEA0-4505-A3D7-68170254FAEF}" type="slidenum">
              <a:rPr lang="zh-CN" altLang="en-US" smtClean="0"/>
              <a:pPr>
                <a:defRPr/>
              </a:pPr>
              <a:t>19</a:t>
            </a:fld>
            <a:endParaRPr lang="zh-CN" altLang="en-US"/>
          </a:p>
        </p:txBody>
      </p:sp>
      <p:pic>
        <p:nvPicPr>
          <p:cNvPr id="3" name="图片 2">
            <a:extLst>
              <a:ext uri="{FF2B5EF4-FFF2-40B4-BE49-F238E27FC236}">
                <a16:creationId xmlns:a16="http://schemas.microsoft.com/office/drawing/2014/main" id="{2E804CCC-7EFE-2680-13F1-ED81B01B6453}"/>
              </a:ext>
            </a:extLst>
          </p:cNvPr>
          <p:cNvPicPr>
            <a:picLocks noChangeAspect="1"/>
          </p:cNvPicPr>
          <p:nvPr/>
        </p:nvPicPr>
        <p:blipFill>
          <a:blip r:embed="rId3"/>
          <a:stretch>
            <a:fillRect/>
          </a:stretch>
        </p:blipFill>
        <p:spPr>
          <a:xfrm>
            <a:off x="1341698" y="1243012"/>
            <a:ext cx="9090379" cy="5113338"/>
          </a:xfrm>
          <a:prstGeom prst="rect">
            <a:avLst/>
          </a:prstGeom>
        </p:spPr>
      </p:pic>
      <p:pic>
        <p:nvPicPr>
          <p:cNvPr id="4" name="图片 3">
            <a:extLst>
              <a:ext uri="{FF2B5EF4-FFF2-40B4-BE49-F238E27FC236}">
                <a16:creationId xmlns:a16="http://schemas.microsoft.com/office/drawing/2014/main" id="{2FC211EE-3692-C27D-8367-368B54DB8DBD}"/>
              </a:ext>
            </a:extLst>
          </p:cNvPr>
          <p:cNvPicPr>
            <a:picLocks noChangeAspect="1"/>
          </p:cNvPicPr>
          <p:nvPr/>
        </p:nvPicPr>
        <p:blipFill>
          <a:blip r:embed="rId4"/>
          <a:stretch>
            <a:fillRect/>
          </a:stretch>
        </p:blipFill>
        <p:spPr>
          <a:xfrm>
            <a:off x="6212229" y="3310361"/>
            <a:ext cx="726659" cy="1197642"/>
          </a:xfrm>
          <a:prstGeom prst="rect">
            <a:avLst/>
          </a:prstGeom>
        </p:spPr>
      </p:pic>
      <p:sp>
        <p:nvSpPr>
          <p:cNvPr id="6" name="文本框 5">
            <a:extLst>
              <a:ext uri="{FF2B5EF4-FFF2-40B4-BE49-F238E27FC236}">
                <a16:creationId xmlns:a16="http://schemas.microsoft.com/office/drawing/2014/main" id="{084858AC-FFC2-7A4A-AEB8-EBCE112B1E40}"/>
              </a:ext>
            </a:extLst>
          </p:cNvPr>
          <p:cNvSpPr txBox="1"/>
          <p:nvPr/>
        </p:nvSpPr>
        <p:spPr>
          <a:xfrm>
            <a:off x="117803" y="178484"/>
            <a:ext cx="10071226" cy="646331"/>
          </a:xfrm>
          <a:prstGeom prst="rect">
            <a:avLst/>
          </a:prstGeom>
          <a:noFill/>
        </p:spPr>
        <p:txBody>
          <a:bodyPr wrap="square">
            <a:spAutoFit/>
          </a:bodyPr>
          <a:lstStyle/>
          <a:p>
            <a:r>
              <a:rPr lang="en-US" altLang="zh-CN" sz="3600" b="1" dirty="0">
                <a:effectLst/>
                <a:latin typeface="Microsoft YaHei" panose="020B0503020204020204" pitchFamily="34" charset="-122"/>
                <a:ea typeface="Microsoft YaHei" panose="020B0503020204020204" pitchFamily="34" charset="-122"/>
              </a:rPr>
              <a:t>Why</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Gold</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is</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golden,</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and</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Silver</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is</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white</a:t>
            </a:r>
            <a:endParaRPr lang="en" altLang="zh-CN" sz="3600" b="1"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2287482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6E101-4FA5-8D4C-9F44-075B86F6F293}"/>
              </a:ext>
            </a:extLst>
          </p:cNvPr>
          <p:cNvSpPr>
            <a:spLocks noGrp="1"/>
          </p:cNvSpPr>
          <p:nvPr>
            <p:ph type="title"/>
          </p:nvPr>
        </p:nvSpPr>
        <p:spPr>
          <a:xfrm>
            <a:off x="-61849" y="0"/>
            <a:ext cx="10515600" cy="1325563"/>
          </a:xfrm>
        </p:spPr>
        <p:txBody>
          <a:bodyPr>
            <a:normAutofit/>
          </a:bodyPr>
          <a:lstStyle/>
          <a:p>
            <a:r>
              <a:rPr lang="en-US" altLang="zh-CN" sz="3600" dirty="0">
                <a:latin typeface="Microsoft YaHei" charset="-122"/>
                <a:ea typeface="Microsoft YaHei" charset="-122"/>
              </a:rPr>
              <a:t>F</a:t>
            </a:r>
            <a:r>
              <a:rPr lang="en-US" altLang="zh-CN" sz="3600" b="1" dirty="0">
                <a:latin typeface="Microsoft YaHei" charset="-122"/>
                <a:ea typeface="Microsoft YaHei" charset="-122"/>
              </a:rPr>
              <a:t>our</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fundamental</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interactions</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in</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Nature</a:t>
            </a:r>
            <a:endParaRPr lang="zh-CN" altLang="en-US" sz="3600" b="1" dirty="0">
              <a:latin typeface="Microsoft YaHei" charset="-122"/>
              <a:ea typeface="Microsoft YaHei" charset="-122"/>
            </a:endParaRPr>
          </a:p>
        </p:txBody>
      </p:sp>
      <p:pic>
        <p:nvPicPr>
          <p:cNvPr id="4" name="内容占位符 3">
            <a:extLst>
              <a:ext uri="{FF2B5EF4-FFF2-40B4-BE49-F238E27FC236}">
                <a16:creationId xmlns:a16="http://schemas.microsoft.com/office/drawing/2014/main" id="{45F08721-1AB3-094F-9A44-B6A33FDB7F0C}"/>
              </a:ext>
            </a:extLst>
          </p:cNvPr>
          <p:cNvPicPr>
            <a:picLocks noGrp="1" noChangeAspect="1"/>
          </p:cNvPicPr>
          <p:nvPr>
            <p:ph idx="1"/>
          </p:nvPr>
        </p:nvPicPr>
        <p:blipFill>
          <a:blip r:embed="rId3"/>
          <a:stretch>
            <a:fillRect/>
          </a:stretch>
        </p:blipFill>
        <p:spPr>
          <a:xfrm>
            <a:off x="2819400" y="1412875"/>
            <a:ext cx="6553200" cy="48958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68D7E1E1-6A6A-1242-ABB4-DC831BD60180}"/>
                  </a:ext>
                </a:extLst>
              </p:cNvPr>
              <p:cNvSpPr txBox="1"/>
              <p:nvPr/>
            </p:nvSpPr>
            <p:spPr>
              <a:xfrm>
                <a:off x="10021666" y="2290375"/>
                <a:ext cx="1350563" cy="620811"/>
              </a:xfrm>
              <a:prstGeom prst="rect">
                <a:avLst/>
              </a:prstGeom>
              <a:noFill/>
            </p:spPr>
            <p:txBody>
              <a:bodyPr wrap="none" lIns="0" tIns="0" rIns="0" bIns="0" rtlCol="0">
                <a:spAutoFit/>
              </a:bodyPr>
              <a:lstStyle/>
              <a:p>
                <a:r>
                  <a:rPr kumimoji="1" lang="en-US" altLang="zh-CN" sz="2400" dirty="0">
                    <a:solidFill>
                      <a:srgbClr val="0432FF"/>
                    </a:solidFill>
                  </a:rPr>
                  <a:t>F</a:t>
                </a:r>
                <a:r>
                  <a:rPr kumimoji="1" lang="en-US" altLang="zh-CN" sz="2800" dirty="0">
                    <a:solidFill>
                      <a:srgbClr val="0432FF"/>
                    </a:solidFill>
                  </a:rPr>
                  <a:t>= </a:t>
                </a:r>
                <a14:m>
                  <m:oMath xmlns:m="http://schemas.openxmlformats.org/officeDocument/2006/math">
                    <m:f>
                      <m:fPr>
                        <m:ctrlPr>
                          <a:rPr kumimoji="1" lang="en-US" altLang="zh-CN" sz="2800" i="1">
                            <a:solidFill>
                              <a:srgbClr val="0432FF"/>
                            </a:solidFill>
                            <a:latin typeface="Cambria Math" panose="02040503050406030204" pitchFamily="18" charset="0"/>
                          </a:rPr>
                        </m:ctrlPr>
                      </m:fPr>
                      <m:num>
                        <m:r>
                          <m:rPr>
                            <m:sty m:val="p"/>
                          </m:rPr>
                          <a:rPr kumimoji="1" lang="en-US" altLang="zh-CN" sz="2800" i="1">
                            <a:solidFill>
                              <a:srgbClr val="0432FF"/>
                            </a:solidFill>
                            <a:latin typeface="Cambria Math" panose="02040503050406030204" pitchFamily="18" charset="0"/>
                          </a:rPr>
                          <m:t>G</m:t>
                        </m:r>
                        <m:sSub>
                          <m:sSubPr>
                            <m:ctrlPr>
                              <a:rPr kumimoji="1" lang="en-US" altLang="zh-CN" sz="2800" i="1">
                                <a:solidFill>
                                  <a:srgbClr val="0432FF"/>
                                </a:solidFill>
                                <a:latin typeface="Cambria Math" panose="02040503050406030204" pitchFamily="18" charset="0"/>
                              </a:rPr>
                            </m:ctrlPr>
                          </m:sSubPr>
                          <m:e>
                            <m:r>
                              <a:rPr kumimoji="1" lang="en-US" altLang="zh-CN" sz="2800" i="1">
                                <a:solidFill>
                                  <a:srgbClr val="0432FF"/>
                                </a:solidFill>
                                <a:latin typeface="Cambria Math" panose="02040503050406030204" pitchFamily="18" charset="0"/>
                              </a:rPr>
                              <m:t>𝑚</m:t>
                            </m:r>
                          </m:e>
                          <m:sub>
                            <m:r>
                              <a:rPr kumimoji="1" lang="en-US" altLang="zh-CN" sz="2800" i="1">
                                <a:solidFill>
                                  <a:srgbClr val="0432FF"/>
                                </a:solidFill>
                                <a:latin typeface="Cambria Math" panose="02040503050406030204" pitchFamily="18" charset="0"/>
                              </a:rPr>
                              <m:t>1</m:t>
                            </m:r>
                          </m:sub>
                        </m:sSub>
                        <m:sSub>
                          <m:sSubPr>
                            <m:ctrlPr>
                              <a:rPr kumimoji="1" lang="en-US" altLang="zh-CN" sz="2800" i="1">
                                <a:solidFill>
                                  <a:srgbClr val="0432FF"/>
                                </a:solidFill>
                                <a:latin typeface="Cambria Math" panose="02040503050406030204" pitchFamily="18" charset="0"/>
                              </a:rPr>
                            </m:ctrlPr>
                          </m:sSubPr>
                          <m:e>
                            <m:r>
                              <a:rPr kumimoji="1" lang="en-US" altLang="zh-CN" sz="2800" i="1">
                                <a:solidFill>
                                  <a:srgbClr val="0432FF"/>
                                </a:solidFill>
                                <a:latin typeface="Cambria Math" panose="02040503050406030204" pitchFamily="18" charset="0"/>
                              </a:rPr>
                              <m:t>𝑚</m:t>
                            </m:r>
                          </m:e>
                          <m:sub>
                            <m:r>
                              <a:rPr kumimoji="1" lang="en-US" altLang="zh-CN" sz="2800" i="1">
                                <a:solidFill>
                                  <a:srgbClr val="0432FF"/>
                                </a:solidFill>
                                <a:latin typeface="Cambria Math" panose="02040503050406030204" pitchFamily="18" charset="0"/>
                              </a:rPr>
                              <m:t>2</m:t>
                            </m:r>
                          </m:sub>
                        </m:sSub>
                      </m:num>
                      <m:den>
                        <m:sSup>
                          <m:sSupPr>
                            <m:ctrlPr>
                              <a:rPr kumimoji="1" lang="en-US" altLang="zh-CN" sz="2800" i="1">
                                <a:solidFill>
                                  <a:srgbClr val="0432FF"/>
                                </a:solidFill>
                                <a:latin typeface="Cambria Math" panose="02040503050406030204" pitchFamily="18" charset="0"/>
                              </a:rPr>
                            </m:ctrlPr>
                          </m:sSupPr>
                          <m:e>
                            <m:r>
                              <a:rPr kumimoji="1" lang="en-US" altLang="zh-CN" sz="2800" i="1">
                                <a:solidFill>
                                  <a:srgbClr val="0432FF"/>
                                </a:solidFill>
                                <a:latin typeface="Cambria Math" panose="02040503050406030204" pitchFamily="18" charset="0"/>
                              </a:rPr>
                              <m:t>𝑟</m:t>
                            </m:r>
                          </m:e>
                          <m:sup>
                            <m:r>
                              <a:rPr kumimoji="1" lang="en-US" altLang="zh-CN" sz="2800" i="1">
                                <a:solidFill>
                                  <a:srgbClr val="0432FF"/>
                                </a:solidFill>
                                <a:latin typeface="Cambria Math" panose="02040503050406030204" pitchFamily="18" charset="0"/>
                              </a:rPr>
                              <m:t>2</m:t>
                            </m:r>
                          </m:sup>
                        </m:sSup>
                      </m:den>
                    </m:f>
                  </m:oMath>
                </a14:m>
                <a:endParaRPr kumimoji="1" lang="zh-CN" altLang="en-US" dirty="0">
                  <a:solidFill>
                    <a:srgbClr val="0432FF"/>
                  </a:solidFill>
                </a:endParaRPr>
              </a:p>
            </p:txBody>
          </p:sp>
        </mc:Choice>
        <mc:Fallback xmlns="">
          <p:sp>
            <p:nvSpPr>
              <p:cNvPr id="3" name="文本框 2">
                <a:extLst>
                  <a:ext uri="{FF2B5EF4-FFF2-40B4-BE49-F238E27FC236}">
                    <a16:creationId xmlns:a16="http://schemas.microsoft.com/office/drawing/2014/main" id="{68D7E1E1-6A6A-1242-ABB4-DC831BD60180}"/>
                  </a:ext>
                </a:extLst>
              </p:cNvPr>
              <p:cNvSpPr txBox="1">
                <a:spLocks noRot="1" noChangeAspect="1" noMove="1" noResize="1" noEditPoints="1" noAdjustHandles="1" noChangeArrowheads="1" noChangeShapeType="1" noTextEdit="1"/>
              </p:cNvSpPr>
              <p:nvPr/>
            </p:nvSpPr>
            <p:spPr>
              <a:xfrm>
                <a:off x="10021666" y="2290375"/>
                <a:ext cx="1350563" cy="620811"/>
              </a:xfrm>
              <a:prstGeom prst="rect">
                <a:avLst/>
              </a:prstGeom>
              <a:blipFill>
                <a:blip r:embed="rId4"/>
                <a:stretch>
                  <a:fillRect l="-13964" b="-205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3D7FAD51-1ED5-5644-94F9-919313A17491}"/>
                  </a:ext>
                </a:extLst>
              </p:cNvPr>
              <p:cNvSpPr txBox="1"/>
              <p:nvPr/>
            </p:nvSpPr>
            <p:spPr>
              <a:xfrm>
                <a:off x="874568" y="1904568"/>
                <a:ext cx="1009315" cy="529953"/>
              </a:xfrm>
              <a:prstGeom prst="rect">
                <a:avLst/>
              </a:prstGeom>
              <a:noFill/>
            </p:spPr>
            <p:txBody>
              <a:bodyPr wrap="none" lIns="0" tIns="0" rIns="0" bIns="0" rtlCol="0">
                <a:spAutoFit/>
              </a:bodyPr>
              <a:lstStyle/>
              <a:p>
                <a:r>
                  <a:rPr kumimoji="1" lang="en-US" altLang="zh-CN" sz="2400" dirty="0">
                    <a:solidFill>
                      <a:srgbClr val="0432FF"/>
                    </a:solidFill>
                  </a:rPr>
                  <a:t>F= </a:t>
                </a:r>
                <a14:m>
                  <m:oMath xmlns:m="http://schemas.openxmlformats.org/officeDocument/2006/math">
                    <m:f>
                      <m:fPr>
                        <m:ctrlPr>
                          <a:rPr kumimoji="1" lang="en-US" altLang="zh-CN" sz="2400" i="1">
                            <a:solidFill>
                              <a:srgbClr val="0432FF"/>
                            </a:solidFill>
                            <a:latin typeface="Cambria Math" panose="02040503050406030204" pitchFamily="18" charset="0"/>
                          </a:rPr>
                        </m:ctrlPr>
                      </m:fPr>
                      <m:num>
                        <m:r>
                          <a:rPr kumimoji="1" lang="en-US" altLang="zh-CN" sz="2400" i="1">
                            <a:solidFill>
                              <a:srgbClr val="0432FF"/>
                            </a:solidFill>
                            <a:latin typeface="Cambria Math" panose="02040503050406030204" pitchFamily="18" charset="0"/>
                          </a:rPr>
                          <m:t>𝑘</m:t>
                        </m:r>
                        <m:sSub>
                          <m:sSubPr>
                            <m:ctrlPr>
                              <a:rPr kumimoji="1" lang="en-US" altLang="zh-CN" sz="2400" i="1">
                                <a:solidFill>
                                  <a:srgbClr val="0432FF"/>
                                </a:solidFill>
                                <a:latin typeface="Cambria Math" panose="02040503050406030204" pitchFamily="18" charset="0"/>
                              </a:rPr>
                            </m:ctrlPr>
                          </m:sSubPr>
                          <m:e>
                            <m:r>
                              <a:rPr kumimoji="1" lang="en-US" altLang="zh-CN" sz="2400" i="1">
                                <a:solidFill>
                                  <a:srgbClr val="0432FF"/>
                                </a:solidFill>
                                <a:latin typeface="Cambria Math" panose="02040503050406030204" pitchFamily="18" charset="0"/>
                              </a:rPr>
                              <m:t>𝑞</m:t>
                            </m:r>
                          </m:e>
                          <m:sub>
                            <m:r>
                              <a:rPr kumimoji="1" lang="en-US" altLang="zh-CN" sz="2400" i="1">
                                <a:solidFill>
                                  <a:srgbClr val="0432FF"/>
                                </a:solidFill>
                                <a:latin typeface="Cambria Math" panose="02040503050406030204" pitchFamily="18" charset="0"/>
                              </a:rPr>
                              <m:t>1</m:t>
                            </m:r>
                          </m:sub>
                        </m:sSub>
                        <m:sSub>
                          <m:sSubPr>
                            <m:ctrlPr>
                              <a:rPr kumimoji="1" lang="en-US" altLang="zh-CN" sz="2400" i="1">
                                <a:solidFill>
                                  <a:srgbClr val="0432FF"/>
                                </a:solidFill>
                                <a:latin typeface="Cambria Math" panose="02040503050406030204" pitchFamily="18" charset="0"/>
                              </a:rPr>
                            </m:ctrlPr>
                          </m:sSubPr>
                          <m:e>
                            <m:r>
                              <a:rPr kumimoji="1" lang="en-US" altLang="zh-CN" sz="2400" i="1">
                                <a:solidFill>
                                  <a:srgbClr val="0432FF"/>
                                </a:solidFill>
                                <a:latin typeface="Cambria Math" panose="02040503050406030204" pitchFamily="18" charset="0"/>
                              </a:rPr>
                              <m:t>𝑞</m:t>
                            </m:r>
                          </m:e>
                          <m:sub>
                            <m:r>
                              <a:rPr kumimoji="1" lang="en-US" altLang="zh-CN" sz="2400" i="1">
                                <a:solidFill>
                                  <a:srgbClr val="0432FF"/>
                                </a:solidFill>
                                <a:latin typeface="Cambria Math" panose="02040503050406030204" pitchFamily="18" charset="0"/>
                              </a:rPr>
                              <m:t>2</m:t>
                            </m:r>
                          </m:sub>
                        </m:sSub>
                      </m:num>
                      <m:den>
                        <m:sSup>
                          <m:sSupPr>
                            <m:ctrlPr>
                              <a:rPr kumimoji="1" lang="en-US" altLang="zh-CN" sz="2400" i="1">
                                <a:solidFill>
                                  <a:srgbClr val="0432FF"/>
                                </a:solidFill>
                                <a:latin typeface="Cambria Math" panose="02040503050406030204" pitchFamily="18" charset="0"/>
                              </a:rPr>
                            </m:ctrlPr>
                          </m:sSupPr>
                          <m:e>
                            <m:r>
                              <a:rPr kumimoji="1" lang="en-US" altLang="zh-CN" sz="2400" i="1">
                                <a:solidFill>
                                  <a:srgbClr val="0432FF"/>
                                </a:solidFill>
                                <a:latin typeface="Cambria Math" panose="02040503050406030204" pitchFamily="18" charset="0"/>
                              </a:rPr>
                              <m:t>𝑟</m:t>
                            </m:r>
                          </m:e>
                          <m:sup>
                            <m:r>
                              <a:rPr kumimoji="1" lang="en-US" altLang="zh-CN" sz="2400" i="1">
                                <a:solidFill>
                                  <a:srgbClr val="0432FF"/>
                                </a:solidFill>
                                <a:latin typeface="Cambria Math" panose="02040503050406030204" pitchFamily="18" charset="0"/>
                              </a:rPr>
                              <m:t>2</m:t>
                            </m:r>
                          </m:sup>
                        </m:sSup>
                      </m:den>
                    </m:f>
                  </m:oMath>
                </a14:m>
                <a:endParaRPr kumimoji="1" lang="zh-CN" altLang="en-US" sz="2400" dirty="0">
                  <a:solidFill>
                    <a:srgbClr val="0432FF"/>
                  </a:solidFill>
                </a:endParaRPr>
              </a:p>
            </p:txBody>
          </p:sp>
        </mc:Choice>
        <mc:Fallback xmlns="">
          <p:sp>
            <p:nvSpPr>
              <p:cNvPr id="6" name="文本框 5">
                <a:extLst>
                  <a:ext uri="{FF2B5EF4-FFF2-40B4-BE49-F238E27FC236}">
                    <a16:creationId xmlns:a16="http://schemas.microsoft.com/office/drawing/2014/main" id="{3D7FAD51-1ED5-5644-94F9-919313A17491}"/>
                  </a:ext>
                </a:extLst>
              </p:cNvPr>
              <p:cNvSpPr txBox="1">
                <a:spLocks noRot="1" noChangeAspect="1" noMove="1" noResize="1" noEditPoints="1" noAdjustHandles="1" noChangeArrowheads="1" noChangeShapeType="1" noTextEdit="1"/>
              </p:cNvSpPr>
              <p:nvPr/>
            </p:nvSpPr>
            <p:spPr>
              <a:xfrm>
                <a:off x="874568" y="1904568"/>
                <a:ext cx="1009315" cy="529953"/>
              </a:xfrm>
              <a:prstGeom prst="rect">
                <a:avLst/>
              </a:prstGeom>
              <a:blipFill>
                <a:blip r:embed="rId5"/>
                <a:stretch>
                  <a:fillRect l="-18072" t="-1149" b="-206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C67429B8-ADF4-5F4D-B4E4-BFDBEF771D2E}"/>
                  </a:ext>
                </a:extLst>
              </p:cNvPr>
              <p:cNvSpPr txBox="1"/>
              <p:nvPr/>
            </p:nvSpPr>
            <p:spPr>
              <a:xfrm>
                <a:off x="874566" y="2506146"/>
                <a:ext cx="1199303" cy="414088"/>
              </a:xfrm>
              <a:prstGeom prst="rect">
                <a:avLst/>
              </a:prstGeom>
              <a:noFill/>
            </p:spPr>
            <p:txBody>
              <a:bodyPr wrap="none" lIns="0" tIns="0" rIns="0" bIns="0" rtlCol="0">
                <a:spAutoFit/>
              </a:bodyPr>
              <a:lstStyle/>
              <a:p>
                <a:r>
                  <a:rPr kumimoji="1" lang="en-US" altLang="zh-CN" sz="2400" dirty="0">
                    <a:solidFill>
                      <a:srgbClr val="0432FF"/>
                    </a:solidFill>
                  </a:rPr>
                  <a:t>F=q</a:t>
                </a:r>
                <a14:m>
                  <m:oMath xmlns:m="http://schemas.openxmlformats.org/officeDocument/2006/math">
                    <m:acc>
                      <m:accPr>
                        <m:chr m:val="⃗"/>
                        <m:ctrlPr>
                          <a:rPr kumimoji="1" lang="en-US" altLang="zh-CN" sz="2400" i="1">
                            <a:solidFill>
                              <a:srgbClr val="0432FF"/>
                            </a:solidFill>
                            <a:latin typeface="Cambria Math" panose="02040503050406030204" pitchFamily="18" charset="0"/>
                          </a:rPr>
                        </m:ctrlPr>
                      </m:accPr>
                      <m:e>
                        <m:r>
                          <a:rPr kumimoji="1" lang="en-US" altLang="zh-CN" sz="2400" i="1">
                            <a:solidFill>
                              <a:srgbClr val="0432FF"/>
                            </a:solidFill>
                            <a:latin typeface="Cambria Math" panose="02040503050406030204" pitchFamily="18" charset="0"/>
                          </a:rPr>
                          <m:t>𝑣</m:t>
                        </m:r>
                      </m:e>
                    </m:acc>
                    <m:r>
                      <a:rPr kumimoji="1" lang="en-US" altLang="zh-CN" sz="2400" i="1">
                        <a:solidFill>
                          <a:srgbClr val="0432FF"/>
                        </a:solidFill>
                        <a:latin typeface="Cambria Math" panose="02040503050406030204" pitchFamily="18" charset="0"/>
                        <a:ea typeface="Cambria Math" panose="02040503050406030204" pitchFamily="18" charset="0"/>
                      </a:rPr>
                      <m:t>×</m:t>
                    </m:r>
                    <m:acc>
                      <m:accPr>
                        <m:chr m:val="⃗"/>
                        <m:ctrlPr>
                          <a:rPr kumimoji="1" lang="en-US" altLang="zh-CN" sz="2400" i="1">
                            <a:solidFill>
                              <a:srgbClr val="0432FF"/>
                            </a:solidFill>
                            <a:latin typeface="Cambria Math" panose="02040503050406030204" pitchFamily="18" charset="0"/>
                            <a:ea typeface="Cambria Math" panose="02040503050406030204" pitchFamily="18" charset="0"/>
                          </a:rPr>
                        </m:ctrlPr>
                      </m:accPr>
                      <m:e>
                        <m:r>
                          <a:rPr kumimoji="1" lang="en-US" altLang="zh-CN" sz="2400" i="1">
                            <a:solidFill>
                              <a:srgbClr val="0432FF"/>
                            </a:solidFill>
                            <a:latin typeface="Cambria Math" panose="02040503050406030204" pitchFamily="18" charset="0"/>
                            <a:ea typeface="Cambria Math" panose="02040503050406030204" pitchFamily="18" charset="0"/>
                          </a:rPr>
                          <m:t>𝐵</m:t>
                        </m:r>
                      </m:e>
                    </m:acc>
                  </m:oMath>
                </a14:m>
                <a:endParaRPr kumimoji="1" lang="zh-CN" altLang="en-US" sz="2400" dirty="0">
                  <a:solidFill>
                    <a:srgbClr val="0432FF"/>
                  </a:solidFill>
                </a:endParaRPr>
              </a:p>
            </p:txBody>
          </p:sp>
        </mc:Choice>
        <mc:Fallback xmlns="">
          <p:sp>
            <p:nvSpPr>
              <p:cNvPr id="7" name="文本框 6">
                <a:extLst>
                  <a:ext uri="{FF2B5EF4-FFF2-40B4-BE49-F238E27FC236}">
                    <a16:creationId xmlns:a16="http://schemas.microsoft.com/office/drawing/2014/main" id="{C67429B8-ADF4-5F4D-B4E4-BFDBEF771D2E}"/>
                  </a:ext>
                </a:extLst>
              </p:cNvPr>
              <p:cNvSpPr txBox="1">
                <a:spLocks noRot="1" noChangeAspect="1" noMove="1" noResize="1" noEditPoints="1" noAdjustHandles="1" noChangeArrowheads="1" noChangeShapeType="1" noTextEdit="1"/>
              </p:cNvSpPr>
              <p:nvPr/>
            </p:nvSpPr>
            <p:spPr>
              <a:xfrm>
                <a:off x="874566" y="2506146"/>
                <a:ext cx="1199303" cy="414088"/>
              </a:xfrm>
              <a:prstGeom prst="rect">
                <a:avLst/>
              </a:prstGeom>
              <a:blipFill>
                <a:blip r:embed="rId6"/>
                <a:stretch>
                  <a:fillRect l="-15228" t="-11765" b="-441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F77A62E-DF79-C945-AAE0-6F462EC98EFF}"/>
                  </a:ext>
                </a:extLst>
              </p:cNvPr>
              <p:cNvSpPr txBox="1"/>
              <p:nvPr/>
            </p:nvSpPr>
            <p:spPr>
              <a:xfrm>
                <a:off x="10139594" y="4571196"/>
                <a:ext cx="628314" cy="369332"/>
              </a:xfrm>
              <a:prstGeom prst="rect">
                <a:avLst/>
              </a:prstGeom>
              <a:noFill/>
            </p:spPr>
            <p:txBody>
              <a:bodyPr wrap="none" lIns="0" tIns="0" rIns="0" bIns="0" rtlCol="0">
                <a:spAutoFit/>
              </a:bodyPr>
              <a:lstStyle/>
              <a:p>
                <a:r>
                  <a:rPr kumimoji="1" lang="en-US" altLang="zh-CN" sz="2400" dirty="0">
                    <a:solidFill>
                      <a:srgbClr val="0432FF"/>
                    </a:solidFill>
                  </a:rPr>
                  <a:t>F=</a:t>
                </a:r>
                <a14:m>
                  <m:oMath xmlns:m="http://schemas.openxmlformats.org/officeDocument/2006/math">
                    <m:sSub>
                      <m:sSubPr>
                        <m:ctrlPr>
                          <a:rPr kumimoji="1" lang="en-US" altLang="zh-CN" sz="2400" i="1">
                            <a:solidFill>
                              <a:srgbClr val="0432FF"/>
                            </a:solidFill>
                            <a:latin typeface="Cambria Math" panose="02040503050406030204" pitchFamily="18" charset="0"/>
                          </a:rPr>
                        </m:ctrlPr>
                      </m:sSubPr>
                      <m:e>
                        <m:r>
                          <m:rPr>
                            <m:sty m:val="p"/>
                          </m:rPr>
                          <a:rPr kumimoji="1" lang="en-US" altLang="zh-CN" sz="2400" i="1">
                            <a:solidFill>
                              <a:srgbClr val="0432FF"/>
                            </a:solidFill>
                            <a:latin typeface="Cambria Math" panose="02040503050406030204" pitchFamily="18" charset="0"/>
                          </a:rPr>
                          <m:t>G</m:t>
                        </m:r>
                      </m:e>
                      <m:sub>
                        <m:r>
                          <m:rPr>
                            <m:sty m:val="p"/>
                          </m:rPr>
                          <a:rPr kumimoji="1" lang="en-US" altLang="zh-CN" sz="2400" i="1">
                            <a:solidFill>
                              <a:srgbClr val="0432FF"/>
                            </a:solidFill>
                            <a:latin typeface="Cambria Math" panose="02040503050406030204" pitchFamily="18" charset="0"/>
                          </a:rPr>
                          <m:t>F</m:t>
                        </m:r>
                      </m:sub>
                    </m:sSub>
                  </m:oMath>
                </a14:m>
                <a:endParaRPr kumimoji="1" lang="zh-CN" altLang="en-US" sz="2400" dirty="0">
                  <a:solidFill>
                    <a:srgbClr val="0432FF"/>
                  </a:solidFill>
                </a:endParaRPr>
              </a:p>
            </p:txBody>
          </p:sp>
        </mc:Choice>
        <mc:Fallback xmlns="">
          <p:sp>
            <p:nvSpPr>
              <p:cNvPr id="8" name="文本框 7">
                <a:extLst>
                  <a:ext uri="{FF2B5EF4-FFF2-40B4-BE49-F238E27FC236}">
                    <a16:creationId xmlns:a16="http://schemas.microsoft.com/office/drawing/2014/main" id="{8F77A62E-DF79-C945-AAE0-6F462EC98EFF}"/>
                  </a:ext>
                </a:extLst>
              </p:cNvPr>
              <p:cNvSpPr txBox="1">
                <a:spLocks noRot="1" noChangeAspect="1" noMove="1" noResize="1" noEditPoints="1" noAdjustHandles="1" noChangeArrowheads="1" noChangeShapeType="1" noTextEdit="1"/>
              </p:cNvSpPr>
              <p:nvPr/>
            </p:nvSpPr>
            <p:spPr>
              <a:xfrm>
                <a:off x="10139594" y="4571196"/>
                <a:ext cx="628314" cy="369332"/>
              </a:xfrm>
              <a:prstGeom prst="rect">
                <a:avLst/>
              </a:prstGeom>
              <a:blipFill>
                <a:blip r:embed="rId7"/>
                <a:stretch>
                  <a:fillRect l="-29126" t="-26667" r="-10680" b="-50000"/>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27709EBF-3BDD-C943-B069-C0A95D235ABF}"/>
              </a:ext>
            </a:extLst>
          </p:cNvPr>
          <p:cNvSpPr txBox="1"/>
          <p:nvPr/>
        </p:nvSpPr>
        <p:spPr>
          <a:xfrm>
            <a:off x="634177" y="4527399"/>
            <a:ext cx="1531455" cy="738664"/>
          </a:xfrm>
          <a:prstGeom prst="rect">
            <a:avLst/>
          </a:prstGeom>
          <a:noFill/>
        </p:spPr>
        <p:txBody>
          <a:bodyPr wrap="square" lIns="0" tIns="0" rIns="0" bIns="0" rtlCol="0">
            <a:spAutoFit/>
          </a:bodyPr>
          <a:lstStyle/>
          <a:p>
            <a:r>
              <a:rPr kumimoji="1" lang="en-US" altLang="zh-CN" sz="2400" dirty="0">
                <a:solidFill>
                  <a:srgbClr val="C00000"/>
                </a:solidFill>
              </a:rPr>
              <a:t>F=……………   </a:t>
            </a:r>
          </a:p>
          <a:p>
            <a:r>
              <a:rPr kumimoji="1" lang="en-US" altLang="zh-CN" sz="2400" dirty="0">
                <a:solidFill>
                  <a:srgbClr val="C00000"/>
                </a:solidFill>
              </a:rPr>
              <a:t>     ….</a:t>
            </a:r>
            <a:endParaRPr kumimoji="1" lang="zh-CN" altLang="en-US" sz="2400" dirty="0">
              <a:solidFill>
                <a:srgbClr val="C00000"/>
              </a:solidFill>
            </a:endParaRPr>
          </a:p>
        </p:txBody>
      </p:sp>
      <p:sp>
        <p:nvSpPr>
          <p:cNvPr id="10" name="灯片编号占位符 9">
            <a:extLst>
              <a:ext uri="{FF2B5EF4-FFF2-40B4-BE49-F238E27FC236}">
                <a16:creationId xmlns:a16="http://schemas.microsoft.com/office/drawing/2014/main" id="{1EABBFBA-52D6-422A-AA1F-E491C5E6A32F}"/>
              </a:ext>
            </a:extLst>
          </p:cNvPr>
          <p:cNvSpPr>
            <a:spLocks noGrp="1"/>
          </p:cNvSpPr>
          <p:nvPr>
            <p:ph type="sldNum" sz="quarter" idx="12"/>
          </p:nvPr>
        </p:nvSpPr>
        <p:spPr/>
        <p:txBody>
          <a:bodyPr/>
          <a:lstStyle/>
          <a:p>
            <a:pPr>
              <a:defRPr/>
            </a:pPr>
            <a:fld id="{88A51967-2D8B-40D3-B5B9-9AAB73B256E5}" type="slidenum">
              <a:rPr lang="zh-CN" altLang="en-US" smtClean="0"/>
              <a:pPr>
                <a:defRPr/>
              </a:pPr>
              <a:t>2</a:t>
            </a:fld>
            <a:endParaRPr lang="zh-CN" altLang="en-US"/>
          </a:p>
        </p:txBody>
      </p:sp>
    </p:spTree>
    <p:extLst>
      <p:ext uri="{BB962C8B-B14F-4D97-AF65-F5344CB8AC3E}">
        <p14:creationId xmlns:p14="http://schemas.microsoft.com/office/powerpoint/2010/main" val="2071354900"/>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6A3641E5-8138-CEF8-C277-0F148CD38DD4}"/>
              </a:ext>
            </a:extLst>
          </p:cNvPr>
          <p:cNvCxnSpPr/>
          <p:nvPr/>
        </p:nvCxnSpPr>
        <p:spPr>
          <a:xfrm>
            <a:off x="2422313" y="6815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C46E1574-C4ED-85C5-0C6D-BDD423DB8212}"/>
              </a:ext>
            </a:extLst>
          </p:cNvPr>
          <p:cNvCxnSpPr/>
          <p:nvPr/>
        </p:nvCxnSpPr>
        <p:spPr>
          <a:xfrm>
            <a:off x="2466340" y="2639049"/>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901CB690-98EE-3E34-3D6C-68A77EECEF40}"/>
              </a:ext>
            </a:extLst>
          </p:cNvPr>
          <p:cNvCxnSpPr>
            <a:cxnSpLocks/>
          </p:cNvCxnSpPr>
          <p:nvPr/>
        </p:nvCxnSpPr>
        <p:spPr>
          <a:xfrm flipV="1">
            <a:off x="2876127" y="681556"/>
            <a:ext cx="0" cy="1957493"/>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6E355E7E-3B40-F792-CD28-C0BBF587476E}"/>
              </a:ext>
            </a:extLst>
          </p:cNvPr>
          <p:cNvCxnSpPr/>
          <p:nvPr/>
        </p:nvCxnSpPr>
        <p:spPr>
          <a:xfrm>
            <a:off x="3506047" y="4783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14" name="直接连接符 13">
            <a:extLst>
              <a:ext uri="{FF2B5EF4-FFF2-40B4-BE49-F238E27FC236}">
                <a16:creationId xmlns:a16="http://schemas.microsoft.com/office/drawing/2014/main" id="{46B776B1-D5F1-0394-D900-D6961968B4EA}"/>
              </a:ext>
            </a:extLst>
          </p:cNvPr>
          <p:cNvCxnSpPr/>
          <p:nvPr/>
        </p:nvCxnSpPr>
        <p:spPr>
          <a:xfrm>
            <a:off x="3560233" y="3133503"/>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5" name="直接箭头连接符 14">
            <a:extLst>
              <a:ext uri="{FF2B5EF4-FFF2-40B4-BE49-F238E27FC236}">
                <a16:creationId xmlns:a16="http://schemas.microsoft.com/office/drawing/2014/main" id="{744F0934-BB7E-010C-225F-3F17D3E5CDF8}"/>
              </a:ext>
            </a:extLst>
          </p:cNvPr>
          <p:cNvCxnSpPr>
            <a:cxnSpLocks/>
          </p:cNvCxnSpPr>
          <p:nvPr/>
        </p:nvCxnSpPr>
        <p:spPr>
          <a:xfrm flipH="1" flipV="1">
            <a:off x="3942927"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09F714F7-FA9D-2FC1-F43A-1B863F50C881}"/>
              </a:ext>
            </a:extLst>
          </p:cNvPr>
          <p:cNvCxnSpPr/>
          <p:nvPr/>
        </p:nvCxnSpPr>
        <p:spPr>
          <a:xfrm>
            <a:off x="3241887" y="2639049"/>
            <a:ext cx="318346" cy="49445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接连接符 20">
            <a:extLst>
              <a:ext uri="{FF2B5EF4-FFF2-40B4-BE49-F238E27FC236}">
                <a16:creationId xmlns:a16="http://schemas.microsoft.com/office/drawing/2014/main" id="{508C29F1-A8BA-7AFC-95F9-0F81F418F9B1}"/>
              </a:ext>
            </a:extLst>
          </p:cNvPr>
          <p:cNvCxnSpPr>
            <a:cxnSpLocks/>
          </p:cNvCxnSpPr>
          <p:nvPr/>
        </p:nvCxnSpPr>
        <p:spPr>
          <a:xfrm flipV="1">
            <a:off x="3241887" y="478355"/>
            <a:ext cx="264160" cy="20320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接连接符 23">
            <a:extLst>
              <a:ext uri="{FF2B5EF4-FFF2-40B4-BE49-F238E27FC236}">
                <a16:creationId xmlns:a16="http://schemas.microsoft.com/office/drawing/2014/main" id="{6B78FC73-3D79-C815-16BF-C0D156CAF9BA}"/>
              </a:ext>
            </a:extLst>
          </p:cNvPr>
          <p:cNvCxnSpPr/>
          <p:nvPr/>
        </p:nvCxnSpPr>
        <p:spPr>
          <a:xfrm>
            <a:off x="8840047" y="1214955"/>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E5A16455-FB39-FEA0-5628-6ABD53F6EFD2}"/>
              </a:ext>
            </a:extLst>
          </p:cNvPr>
          <p:cNvCxnSpPr/>
          <p:nvPr/>
        </p:nvCxnSpPr>
        <p:spPr>
          <a:xfrm>
            <a:off x="8884074" y="2136129"/>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6" name="直接箭头连接符 25">
            <a:extLst>
              <a:ext uri="{FF2B5EF4-FFF2-40B4-BE49-F238E27FC236}">
                <a16:creationId xmlns:a16="http://schemas.microsoft.com/office/drawing/2014/main" id="{1CFA1FA7-D6FF-9A25-EC19-51B73151D40B}"/>
              </a:ext>
            </a:extLst>
          </p:cNvPr>
          <p:cNvCxnSpPr>
            <a:cxnSpLocks/>
          </p:cNvCxnSpPr>
          <p:nvPr/>
        </p:nvCxnSpPr>
        <p:spPr>
          <a:xfrm flipV="1">
            <a:off x="9293861" y="1228502"/>
            <a:ext cx="0" cy="9211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510B8D1-30B6-C1E0-7BD4-7B4045506B69}"/>
              </a:ext>
            </a:extLst>
          </p:cNvPr>
          <p:cNvCxnSpPr/>
          <p:nvPr/>
        </p:nvCxnSpPr>
        <p:spPr>
          <a:xfrm>
            <a:off x="7302501" y="478356"/>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B59E19CC-FC6C-26A9-BA80-D7561BDEA3CE}"/>
              </a:ext>
            </a:extLst>
          </p:cNvPr>
          <p:cNvCxnSpPr/>
          <p:nvPr/>
        </p:nvCxnSpPr>
        <p:spPr>
          <a:xfrm>
            <a:off x="7356687" y="3133503"/>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7D545792-2E97-AA94-C5A5-98051036B020}"/>
              </a:ext>
            </a:extLst>
          </p:cNvPr>
          <p:cNvCxnSpPr>
            <a:cxnSpLocks/>
          </p:cNvCxnSpPr>
          <p:nvPr/>
        </p:nvCxnSpPr>
        <p:spPr>
          <a:xfrm flipH="1" flipV="1">
            <a:off x="7739381"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1DF01C97-70ED-E7A3-2CAA-232AE4299087}"/>
              </a:ext>
            </a:extLst>
          </p:cNvPr>
          <p:cNvCxnSpPr>
            <a:cxnSpLocks/>
          </p:cNvCxnSpPr>
          <p:nvPr/>
        </p:nvCxnSpPr>
        <p:spPr>
          <a:xfrm flipV="1">
            <a:off x="8122075" y="2136129"/>
            <a:ext cx="761999" cy="9973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直接连接符 30">
            <a:extLst>
              <a:ext uri="{FF2B5EF4-FFF2-40B4-BE49-F238E27FC236}">
                <a16:creationId xmlns:a16="http://schemas.microsoft.com/office/drawing/2014/main" id="{42FCDA64-9EB5-B291-C003-7AC9B942C5F5}"/>
              </a:ext>
            </a:extLst>
          </p:cNvPr>
          <p:cNvCxnSpPr>
            <a:cxnSpLocks/>
          </p:cNvCxnSpPr>
          <p:nvPr/>
        </p:nvCxnSpPr>
        <p:spPr>
          <a:xfrm flipH="1" flipV="1">
            <a:off x="8122075" y="478355"/>
            <a:ext cx="717972" cy="7366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文本框 37">
            <a:extLst>
              <a:ext uri="{FF2B5EF4-FFF2-40B4-BE49-F238E27FC236}">
                <a16:creationId xmlns:a16="http://schemas.microsoft.com/office/drawing/2014/main" id="{E847C7B3-E71C-37D7-3FD3-3794F05F4678}"/>
              </a:ext>
            </a:extLst>
          </p:cNvPr>
          <p:cNvSpPr txBox="1"/>
          <p:nvPr/>
        </p:nvSpPr>
        <p:spPr>
          <a:xfrm>
            <a:off x="4458545" y="1466824"/>
            <a:ext cx="4011509" cy="400110"/>
          </a:xfrm>
          <a:prstGeom prst="rect">
            <a:avLst/>
          </a:prstGeom>
          <a:noFill/>
        </p:spPr>
        <p:txBody>
          <a:bodyPr wrap="square" rtlCol="0">
            <a:spAutoFit/>
          </a:bodyPr>
          <a:lstStyle/>
          <a:p>
            <a:r>
              <a:rPr lang="en-US" altLang="zh-CN" sz="2000" b="1" dirty="0"/>
              <a:t>Should be the same color!</a:t>
            </a:r>
            <a:endParaRPr lang="zh-CN" altLang="en-US" sz="2000" b="1" dirty="0"/>
          </a:p>
        </p:txBody>
      </p:sp>
      <p:sp>
        <p:nvSpPr>
          <p:cNvPr id="39" name="文本框 38">
            <a:extLst>
              <a:ext uri="{FF2B5EF4-FFF2-40B4-BE49-F238E27FC236}">
                <a16:creationId xmlns:a16="http://schemas.microsoft.com/office/drawing/2014/main" id="{E53DA82A-AF4F-9AF1-0ADB-7865D0DDB75C}"/>
              </a:ext>
            </a:extLst>
          </p:cNvPr>
          <p:cNvSpPr txBox="1"/>
          <p:nvPr/>
        </p:nvSpPr>
        <p:spPr>
          <a:xfrm>
            <a:off x="4991098" y="80331"/>
            <a:ext cx="3027682" cy="400110"/>
          </a:xfrm>
          <a:prstGeom prst="rect">
            <a:avLst/>
          </a:prstGeom>
          <a:noFill/>
        </p:spPr>
        <p:txBody>
          <a:bodyPr wrap="square" rtlCol="0">
            <a:spAutoFit/>
          </a:bodyPr>
          <a:lstStyle/>
          <a:p>
            <a:r>
              <a:rPr lang="en-US" altLang="zh-CN" sz="2000" b="1" dirty="0"/>
              <a:t>Only Quantum</a:t>
            </a:r>
            <a:endParaRPr lang="zh-CN" altLang="en-US" sz="2000" b="1" dirty="0"/>
          </a:p>
        </p:txBody>
      </p:sp>
      <p:sp>
        <p:nvSpPr>
          <p:cNvPr id="40" name="文本框 39">
            <a:extLst>
              <a:ext uri="{FF2B5EF4-FFF2-40B4-BE49-F238E27FC236}">
                <a16:creationId xmlns:a16="http://schemas.microsoft.com/office/drawing/2014/main" id="{0B792A58-A738-FDE6-9A37-DB416DDC4E3B}"/>
              </a:ext>
            </a:extLst>
          </p:cNvPr>
          <p:cNvSpPr txBox="1"/>
          <p:nvPr/>
        </p:nvSpPr>
        <p:spPr>
          <a:xfrm>
            <a:off x="1892298" y="240804"/>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1" name="文本框 40">
            <a:extLst>
              <a:ext uri="{FF2B5EF4-FFF2-40B4-BE49-F238E27FC236}">
                <a16:creationId xmlns:a16="http://schemas.microsoft.com/office/drawing/2014/main" id="{5A1C3B50-6E86-804B-8FBE-B2266EF4F3B4}"/>
              </a:ext>
            </a:extLst>
          </p:cNvPr>
          <p:cNvSpPr txBox="1"/>
          <p:nvPr/>
        </p:nvSpPr>
        <p:spPr>
          <a:xfrm>
            <a:off x="8441693" y="406072"/>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2" name="文本框 41">
            <a:extLst>
              <a:ext uri="{FF2B5EF4-FFF2-40B4-BE49-F238E27FC236}">
                <a16:creationId xmlns:a16="http://schemas.microsoft.com/office/drawing/2014/main" id="{A6445B83-6071-8243-9A65-5592EC474F90}"/>
              </a:ext>
            </a:extLst>
          </p:cNvPr>
          <p:cNvSpPr txBox="1"/>
          <p:nvPr/>
        </p:nvSpPr>
        <p:spPr>
          <a:xfrm>
            <a:off x="2655993" y="3265581"/>
            <a:ext cx="2008293" cy="584775"/>
          </a:xfrm>
          <a:prstGeom prst="rect">
            <a:avLst/>
          </a:prstGeom>
          <a:noFill/>
          <a:ln>
            <a:solidFill>
              <a:srgbClr val="0432FF"/>
            </a:solidFill>
          </a:ln>
        </p:spPr>
        <p:txBody>
          <a:bodyPr wrap="square" rtlCol="0">
            <a:spAutoFit/>
          </a:bodyPr>
          <a:lstStyle/>
          <a:p>
            <a:r>
              <a:rPr lang="en-US" altLang="zh-CN" sz="3200" b="1" dirty="0">
                <a:solidFill>
                  <a:srgbClr val="0432FF"/>
                </a:solidFill>
              </a:rPr>
              <a:t>(Z=47)</a:t>
            </a:r>
            <a:endParaRPr lang="zh-CN" altLang="en-US" sz="3200" b="1" dirty="0">
              <a:solidFill>
                <a:srgbClr val="0432FF"/>
              </a:solidFill>
            </a:endParaRPr>
          </a:p>
        </p:txBody>
      </p:sp>
      <p:sp>
        <p:nvSpPr>
          <p:cNvPr id="43" name="文本框 42">
            <a:extLst>
              <a:ext uri="{FF2B5EF4-FFF2-40B4-BE49-F238E27FC236}">
                <a16:creationId xmlns:a16="http://schemas.microsoft.com/office/drawing/2014/main" id="{9340DFC2-6265-75E8-B393-EB056A3FF2C4}"/>
              </a:ext>
            </a:extLst>
          </p:cNvPr>
          <p:cNvSpPr txBox="1"/>
          <p:nvPr/>
        </p:nvSpPr>
        <p:spPr>
          <a:xfrm>
            <a:off x="7610688" y="3271783"/>
            <a:ext cx="2008293" cy="584775"/>
          </a:xfrm>
          <a:prstGeom prst="rect">
            <a:avLst/>
          </a:prstGeom>
          <a:noFill/>
        </p:spPr>
        <p:txBody>
          <a:bodyPr wrap="square" rtlCol="0">
            <a:spAutoFit/>
          </a:bodyPr>
          <a:lstStyle/>
          <a:p>
            <a:r>
              <a:rPr lang="en-US" altLang="zh-CN" sz="3200" b="1" dirty="0">
                <a:solidFill>
                  <a:srgbClr val="FF0000"/>
                </a:solidFill>
              </a:rPr>
              <a:t>(Z=79)</a:t>
            </a:r>
            <a:endParaRPr lang="zh-CN" altLang="en-US" sz="3200" b="1" dirty="0">
              <a:solidFill>
                <a:srgbClr val="FF0000"/>
              </a:solidFill>
            </a:endParaRPr>
          </a:p>
        </p:txBody>
      </p:sp>
      <p:sp>
        <p:nvSpPr>
          <p:cNvPr id="44" name="文本框 43">
            <a:extLst>
              <a:ext uri="{FF2B5EF4-FFF2-40B4-BE49-F238E27FC236}">
                <a16:creationId xmlns:a16="http://schemas.microsoft.com/office/drawing/2014/main" id="{685872C3-718E-009B-9970-AB32DF3058AB}"/>
              </a:ext>
            </a:extLst>
          </p:cNvPr>
          <p:cNvSpPr txBox="1"/>
          <p:nvPr/>
        </p:nvSpPr>
        <p:spPr>
          <a:xfrm>
            <a:off x="1139616" y="1372318"/>
            <a:ext cx="1622213" cy="707886"/>
          </a:xfrm>
          <a:prstGeom prst="rect">
            <a:avLst/>
          </a:prstGeom>
          <a:noFill/>
        </p:spPr>
        <p:txBody>
          <a:bodyPr wrap="square" rtlCol="0">
            <a:spAutoFit/>
          </a:bodyPr>
          <a:lstStyle/>
          <a:p>
            <a:pPr algn="ctr"/>
            <a:r>
              <a:rPr lang="en-US" altLang="zh-CN" sz="2000" b="1" dirty="0"/>
              <a:t>3.7eV</a:t>
            </a:r>
          </a:p>
          <a:p>
            <a:pPr algn="ctr"/>
            <a:r>
              <a:rPr lang="en-US" altLang="zh-CN" sz="2000" b="1" dirty="0">
                <a:solidFill>
                  <a:srgbClr val="0432FF"/>
                </a:solidFill>
              </a:rPr>
              <a:t>(335nm)</a:t>
            </a:r>
            <a:endParaRPr lang="zh-CN" altLang="en-US" b="1" dirty="0">
              <a:solidFill>
                <a:srgbClr val="0432FF"/>
              </a:solidFill>
            </a:endParaRPr>
          </a:p>
        </p:txBody>
      </p:sp>
      <p:sp>
        <p:nvSpPr>
          <p:cNvPr id="46" name="文本框 45">
            <a:extLst>
              <a:ext uri="{FF2B5EF4-FFF2-40B4-BE49-F238E27FC236}">
                <a16:creationId xmlns:a16="http://schemas.microsoft.com/office/drawing/2014/main" id="{F79BA093-14CA-A5FF-4409-2D87745C3C73}"/>
              </a:ext>
            </a:extLst>
          </p:cNvPr>
          <p:cNvSpPr txBox="1"/>
          <p:nvPr/>
        </p:nvSpPr>
        <p:spPr>
          <a:xfrm>
            <a:off x="9596124" y="1316976"/>
            <a:ext cx="1622213" cy="707886"/>
          </a:xfrm>
          <a:prstGeom prst="rect">
            <a:avLst/>
          </a:prstGeom>
          <a:noFill/>
        </p:spPr>
        <p:txBody>
          <a:bodyPr wrap="square" rtlCol="0">
            <a:spAutoFit/>
          </a:bodyPr>
          <a:lstStyle/>
          <a:p>
            <a:pPr algn="ctr"/>
            <a:r>
              <a:rPr lang="en-US" altLang="zh-CN" sz="2000" b="1" dirty="0"/>
              <a:t>2.4eV</a:t>
            </a:r>
          </a:p>
          <a:p>
            <a:pPr algn="ctr"/>
            <a:r>
              <a:rPr lang="en-US" altLang="zh-CN" sz="2000" b="1" dirty="0">
                <a:solidFill>
                  <a:srgbClr val="FF0000"/>
                </a:solidFill>
              </a:rPr>
              <a:t>(516.5nm)</a:t>
            </a:r>
            <a:endParaRPr lang="zh-CN" altLang="en-US" b="1" dirty="0">
              <a:solidFill>
                <a:srgbClr val="FF0000"/>
              </a:solidFill>
            </a:endParaRPr>
          </a:p>
        </p:txBody>
      </p:sp>
      <p:sp>
        <p:nvSpPr>
          <p:cNvPr id="47" name="文本框 46">
            <a:extLst>
              <a:ext uri="{FF2B5EF4-FFF2-40B4-BE49-F238E27FC236}">
                <a16:creationId xmlns:a16="http://schemas.microsoft.com/office/drawing/2014/main" id="{C0EF3F76-2873-6227-C5D8-649B2DEEB536}"/>
              </a:ext>
            </a:extLst>
          </p:cNvPr>
          <p:cNvSpPr txBox="1"/>
          <p:nvPr/>
        </p:nvSpPr>
        <p:spPr>
          <a:xfrm>
            <a:off x="309881" y="147500"/>
            <a:ext cx="2045546" cy="1292662"/>
          </a:xfrm>
          <a:prstGeom prst="rect">
            <a:avLst/>
          </a:prstGeom>
          <a:noFill/>
        </p:spPr>
        <p:txBody>
          <a:bodyPr wrap="square" rtlCol="0">
            <a:spAutoFit/>
          </a:bodyPr>
          <a:lstStyle/>
          <a:p>
            <a:r>
              <a:rPr lang="en-US" altLang="zh-CN" sz="2400" b="1" dirty="0">
                <a:solidFill>
                  <a:srgbClr val="0432FF"/>
                </a:solidFill>
              </a:rPr>
              <a:t>Sliver</a:t>
            </a:r>
          </a:p>
          <a:p>
            <a:r>
              <a:rPr lang="zh-CN" altLang="en-US" sz="5400" b="1" dirty="0">
                <a:solidFill>
                  <a:srgbClr val="0432FF"/>
                </a:solidFill>
              </a:rPr>
              <a:t>银</a:t>
            </a:r>
          </a:p>
        </p:txBody>
      </p:sp>
      <p:sp>
        <p:nvSpPr>
          <p:cNvPr id="48" name="文本框 47">
            <a:extLst>
              <a:ext uri="{FF2B5EF4-FFF2-40B4-BE49-F238E27FC236}">
                <a16:creationId xmlns:a16="http://schemas.microsoft.com/office/drawing/2014/main" id="{D89C8A11-5CFF-BFBA-C5B4-5F6BE923A228}"/>
              </a:ext>
            </a:extLst>
          </p:cNvPr>
          <p:cNvSpPr txBox="1"/>
          <p:nvPr/>
        </p:nvSpPr>
        <p:spPr>
          <a:xfrm>
            <a:off x="10938518" y="90419"/>
            <a:ext cx="2045546" cy="1384995"/>
          </a:xfrm>
          <a:prstGeom prst="rect">
            <a:avLst/>
          </a:prstGeom>
          <a:noFill/>
        </p:spPr>
        <p:txBody>
          <a:bodyPr wrap="square" rtlCol="0">
            <a:spAutoFit/>
          </a:bodyPr>
          <a:lstStyle/>
          <a:p>
            <a:r>
              <a:rPr lang="en-US" altLang="zh-CN" sz="2400" b="1" dirty="0">
                <a:solidFill>
                  <a:srgbClr val="FF0000"/>
                </a:solidFill>
              </a:rPr>
              <a:t>Gold</a:t>
            </a:r>
          </a:p>
          <a:p>
            <a:r>
              <a:rPr lang="zh-CN" altLang="en-US" sz="6000" b="1" dirty="0">
                <a:solidFill>
                  <a:srgbClr val="FF0000"/>
                </a:solidFill>
              </a:rPr>
              <a:t>金</a:t>
            </a:r>
            <a:endParaRPr lang="zh-CN" altLang="en-US" sz="13800" b="1" dirty="0">
              <a:solidFill>
                <a:srgbClr val="FF0000"/>
              </a:solidFill>
            </a:endParaRPr>
          </a:p>
        </p:txBody>
      </p:sp>
      <p:sp>
        <p:nvSpPr>
          <p:cNvPr id="49" name="文本框 48">
            <a:extLst>
              <a:ext uri="{FF2B5EF4-FFF2-40B4-BE49-F238E27FC236}">
                <a16:creationId xmlns:a16="http://schemas.microsoft.com/office/drawing/2014/main" id="{8E2D6444-BD7D-D007-2F41-15EBD8071B61}"/>
              </a:ext>
            </a:extLst>
          </p:cNvPr>
          <p:cNvSpPr txBox="1"/>
          <p:nvPr/>
        </p:nvSpPr>
        <p:spPr>
          <a:xfrm>
            <a:off x="4186183" y="3838915"/>
            <a:ext cx="4011509" cy="400110"/>
          </a:xfrm>
          <a:prstGeom prst="rect">
            <a:avLst/>
          </a:prstGeom>
          <a:noFill/>
        </p:spPr>
        <p:txBody>
          <a:bodyPr wrap="square" rtlCol="0">
            <a:spAutoFit/>
          </a:bodyPr>
          <a:lstStyle/>
          <a:p>
            <a:r>
              <a:rPr lang="en-US" altLang="zh-CN" sz="2000" b="1" dirty="0"/>
              <a:t>Optical wave length (</a:t>
            </a:r>
            <a:r>
              <a:rPr lang="zh-CN" altLang="en-US" sz="2000" b="1" dirty="0"/>
              <a:t>可见光</a:t>
            </a:r>
            <a:r>
              <a:rPr lang="en-US" altLang="zh-CN" sz="2000" b="1" dirty="0"/>
              <a:t>)</a:t>
            </a:r>
            <a:endParaRPr lang="zh-CN" altLang="en-US" sz="2000" b="1" dirty="0"/>
          </a:p>
        </p:txBody>
      </p:sp>
      <p:pic>
        <p:nvPicPr>
          <p:cNvPr id="50" name="图片 49">
            <a:extLst>
              <a:ext uri="{FF2B5EF4-FFF2-40B4-BE49-F238E27FC236}">
                <a16:creationId xmlns:a16="http://schemas.microsoft.com/office/drawing/2014/main" id="{BC581D13-C4D4-C646-EC88-EB8EA7687778}"/>
              </a:ext>
            </a:extLst>
          </p:cNvPr>
          <p:cNvPicPr>
            <a:picLocks noChangeAspect="1"/>
          </p:cNvPicPr>
          <p:nvPr/>
        </p:nvPicPr>
        <p:blipFill rotWithShape="1">
          <a:blip r:embed="rId3"/>
          <a:srcRect t="38045"/>
          <a:stretch/>
        </p:blipFill>
        <p:spPr>
          <a:xfrm>
            <a:off x="2496237" y="4476887"/>
            <a:ext cx="7207411" cy="847848"/>
          </a:xfrm>
          <a:prstGeom prst="rect">
            <a:avLst/>
          </a:prstGeom>
        </p:spPr>
      </p:pic>
      <p:sp>
        <p:nvSpPr>
          <p:cNvPr id="51" name="箭头: 左 50">
            <a:extLst>
              <a:ext uri="{FF2B5EF4-FFF2-40B4-BE49-F238E27FC236}">
                <a16:creationId xmlns:a16="http://schemas.microsoft.com/office/drawing/2014/main" id="{4EDDCED0-898E-0BBA-4588-63F644A33FD1}"/>
              </a:ext>
            </a:extLst>
          </p:cNvPr>
          <p:cNvSpPr/>
          <p:nvPr/>
        </p:nvSpPr>
        <p:spPr>
          <a:xfrm>
            <a:off x="2487771" y="5346700"/>
            <a:ext cx="2503327" cy="358948"/>
          </a:xfrm>
          <a:prstGeom prst="leftArrow">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52" name="箭头: 右 51">
            <a:extLst>
              <a:ext uri="{FF2B5EF4-FFF2-40B4-BE49-F238E27FC236}">
                <a16:creationId xmlns:a16="http://schemas.microsoft.com/office/drawing/2014/main" id="{907BCF45-2224-F6E7-405F-C7B7F276D446}"/>
              </a:ext>
            </a:extLst>
          </p:cNvPr>
          <p:cNvSpPr/>
          <p:nvPr/>
        </p:nvSpPr>
        <p:spPr>
          <a:xfrm>
            <a:off x="4994910" y="5346700"/>
            <a:ext cx="4615182" cy="358948"/>
          </a:xfrm>
          <a:prstGeom prst="rightArrow">
            <a:avLst/>
          </a:prstGeom>
          <a:solidFill>
            <a:srgbClr val="FF3F3F"/>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53" name="文本框 52">
            <a:extLst>
              <a:ext uri="{FF2B5EF4-FFF2-40B4-BE49-F238E27FC236}">
                <a16:creationId xmlns:a16="http://schemas.microsoft.com/office/drawing/2014/main" id="{8C73CB90-F812-0E43-5809-C18A118D370E}"/>
              </a:ext>
            </a:extLst>
          </p:cNvPr>
          <p:cNvSpPr txBox="1"/>
          <p:nvPr/>
        </p:nvSpPr>
        <p:spPr>
          <a:xfrm>
            <a:off x="1950722" y="4147812"/>
            <a:ext cx="1215811" cy="369332"/>
          </a:xfrm>
          <a:prstGeom prst="rect">
            <a:avLst/>
          </a:prstGeom>
          <a:noFill/>
        </p:spPr>
        <p:txBody>
          <a:bodyPr wrap="square" rtlCol="0">
            <a:spAutoFit/>
          </a:bodyPr>
          <a:lstStyle/>
          <a:p>
            <a:r>
              <a:rPr lang="en-US" altLang="zh-CN" b="1" dirty="0"/>
              <a:t>380nm</a:t>
            </a:r>
            <a:endParaRPr lang="zh-CN" altLang="en-US" b="1" dirty="0"/>
          </a:p>
        </p:txBody>
      </p:sp>
      <p:sp>
        <p:nvSpPr>
          <p:cNvPr id="54" name="文本框 53">
            <a:extLst>
              <a:ext uri="{FF2B5EF4-FFF2-40B4-BE49-F238E27FC236}">
                <a16:creationId xmlns:a16="http://schemas.microsoft.com/office/drawing/2014/main" id="{AA8FDAA0-4E00-1E44-F0B1-6674F498A51F}"/>
              </a:ext>
            </a:extLst>
          </p:cNvPr>
          <p:cNvSpPr txBox="1"/>
          <p:nvPr/>
        </p:nvSpPr>
        <p:spPr>
          <a:xfrm>
            <a:off x="4383192" y="4147812"/>
            <a:ext cx="1215811" cy="369332"/>
          </a:xfrm>
          <a:prstGeom prst="rect">
            <a:avLst/>
          </a:prstGeom>
          <a:noFill/>
        </p:spPr>
        <p:txBody>
          <a:bodyPr wrap="square" rtlCol="0">
            <a:spAutoFit/>
          </a:bodyPr>
          <a:lstStyle/>
          <a:p>
            <a:r>
              <a:rPr lang="en-US" altLang="zh-CN" sz="1800" b="1" dirty="0">
                <a:solidFill>
                  <a:srgbClr val="FF0000"/>
                </a:solidFill>
              </a:rPr>
              <a:t>516.5nm</a:t>
            </a:r>
            <a:endParaRPr lang="zh-CN" altLang="en-US" b="1" dirty="0"/>
          </a:p>
        </p:txBody>
      </p:sp>
      <p:sp>
        <p:nvSpPr>
          <p:cNvPr id="55" name="文本框 54">
            <a:extLst>
              <a:ext uri="{FF2B5EF4-FFF2-40B4-BE49-F238E27FC236}">
                <a16:creationId xmlns:a16="http://schemas.microsoft.com/office/drawing/2014/main" id="{C79A4295-5C61-C00E-EFA1-4599DD2B6C6A}"/>
              </a:ext>
            </a:extLst>
          </p:cNvPr>
          <p:cNvSpPr txBox="1"/>
          <p:nvPr/>
        </p:nvSpPr>
        <p:spPr>
          <a:xfrm>
            <a:off x="9179276" y="4130446"/>
            <a:ext cx="1215811" cy="369332"/>
          </a:xfrm>
          <a:prstGeom prst="rect">
            <a:avLst/>
          </a:prstGeom>
          <a:noFill/>
        </p:spPr>
        <p:txBody>
          <a:bodyPr wrap="square" rtlCol="0">
            <a:spAutoFit/>
          </a:bodyPr>
          <a:lstStyle/>
          <a:p>
            <a:r>
              <a:rPr lang="en-US" altLang="zh-CN" b="1" dirty="0"/>
              <a:t>750nm</a:t>
            </a:r>
            <a:endParaRPr lang="zh-CN" altLang="en-US" b="1" dirty="0"/>
          </a:p>
        </p:txBody>
      </p:sp>
      <p:sp>
        <p:nvSpPr>
          <p:cNvPr id="56" name="文本框 55">
            <a:extLst>
              <a:ext uri="{FF2B5EF4-FFF2-40B4-BE49-F238E27FC236}">
                <a16:creationId xmlns:a16="http://schemas.microsoft.com/office/drawing/2014/main" id="{01330E52-FC00-A105-281F-A83929A6C981}"/>
              </a:ext>
            </a:extLst>
          </p:cNvPr>
          <p:cNvSpPr txBox="1"/>
          <p:nvPr/>
        </p:nvSpPr>
        <p:spPr>
          <a:xfrm>
            <a:off x="802496" y="4143108"/>
            <a:ext cx="1215811" cy="369332"/>
          </a:xfrm>
          <a:prstGeom prst="rect">
            <a:avLst/>
          </a:prstGeom>
          <a:noFill/>
        </p:spPr>
        <p:txBody>
          <a:bodyPr wrap="square" rtlCol="0">
            <a:spAutoFit/>
          </a:bodyPr>
          <a:lstStyle/>
          <a:p>
            <a:r>
              <a:rPr lang="en-US" altLang="zh-CN" sz="1800" b="1" dirty="0">
                <a:solidFill>
                  <a:srgbClr val="0432FF"/>
                </a:solidFill>
              </a:rPr>
              <a:t>335nm</a:t>
            </a:r>
            <a:endParaRPr lang="zh-CN" altLang="en-US" b="1" dirty="0">
              <a:solidFill>
                <a:srgbClr val="0432FF"/>
              </a:solidFill>
            </a:endParaRPr>
          </a:p>
        </p:txBody>
      </p:sp>
      <p:sp>
        <p:nvSpPr>
          <p:cNvPr id="57" name="文本框 56">
            <a:extLst>
              <a:ext uri="{FF2B5EF4-FFF2-40B4-BE49-F238E27FC236}">
                <a16:creationId xmlns:a16="http://schemas.microsoft.com/office/drawing/2014/main" id="{DEEF5CF0-69FA-61A1-3E4A-6DFC79E01F53}"/>
              </a:ext>
            </a:extLst>
          </p:cNvPr>
          <p:cNvSpPr txBox="1"/>
          <p:nvPr/>
        </p:nvSpPr>
        <p:spPr>
          <a:xfrm>
            <a:off x="3241887" y="5603983"/>
            <a:ext cx="1662853" cy="369332"/>
          </a:xfrm>
          <a:prstGeom prst="rect">
            <a:avLst/>
          </a:prstGeom>
          <a:noFill/>
        </p:spPr>
        <p:txBody>
          <a:bodyPr wrap="square" rtlCol="0">
            <a:spAutoFit/>
          </a:bodyPr>
          <a:lstStyle/>
          <a:p>
            <a:r>
              <a:rPr lang="en-US" altLang="zh-CN" b="1" dirty="0">
                <a:solidFill>
                  <a:srgbClr val="FF0000"/>
                </a:solidFill>
              </a:rPr>
              <a:t>Absorbed</a:t>
            </a:r>
            <a:endParaRPr lang="zh-CN" altLang="en-US" b="1" dirty="0">
              <a:solidFill>
                <a:srgbClr val="FF0000"/>
              </a:solidFill>
            </a:endParaRPr>
          </a:p>
        </p:txBody>
      </p:sp>
      <p:sp>
        <p:nvSpPr>
          <p:cNvPr id="58" name="文本框 57">
            <a:extLst>
              <a:ext uri="{FF2B5EF4-FFF2-40B4-BE49-F238E27FC236}">
                <a16:creationId xmlns:a16="http://schemas.microsoft.com/office/drawing/2014/main" id="{A0153071-3748-2C51-C2EF-BE67CCD2E11A}"/>
              </a:ext>
            </a:extLst>
          </p:cNvPr>
          <p:cNvSpPr txBox="1"/>
          <p:nvPr/>
        </p:nvSpPr>
        <p:spPr>
          <a:xfrm>
            <a:off x="6014013" y="5643045"/>
            <a:ext cx="3133513" cy="369332"/>
          </a:xfrm>
          <a:prstGeom prst="rect">
            <a:avLst/>
          </a:prstGeom>
          <a:noFill/>
        </p:spPr>
        <p:txBody>
          <a:bodyPr wrap="square" rtlCol="0">
            <a:spAutoFit/>
          </a:bodyPr>
          <a:lstStyle/>
          <a:p>
            <a:r>
              <a:rPr lang="en-US" altLang="zh-CN" b="1" dirty="0">
                <a:solidFill>
                  <a:srgbClr val="FF0000"/>
                </a:solidFill>
              </a:rPr>
              <a:t>Reflected (Gold</a:t>
            </a:r>
            <a:r>
              <a:rPr lang="zh-CN" altLang="en-US" b="1" dirty="0">
                <a:solidFill>
                  <a:srgbClr val="FF0000"/>
                </a:solidFill>
              </a:rPr>
              <a:t>，金</a:t>
            </a:r>
            <a:r>
              <a:rPr lang="en-US" altLang="zh-CN" b="1" dirty="0">
                <a:solidFill>
                  <a:srgbClr val="FF0000"/>
                </a:solidFill>
              </a:rPr>
              <a:t>)</a:t>
            </a:r>
            <a:endParaRPr lang="zh-CN" altLang="en-US" b="1" dirty="0">
              <a:solidFill>
                <a:srgbClr val="FF0000"/>
              </a:solidFill>
            </a:endParaRPr>
          </a:p>
        </p:txBody>
      </p:sp>
      <p:sp>
        <p:nvSpPr>
          <p:cNvPr id="59" name="箭头: 左 58">
            <a:extLst>
              <a:ext uri="{FF2B5EF4-FFF2-40B4-BE49-F238E27FC236}">
                <a16:creationId xmlns:a16="http://schemas.microsoft.com/office/drawing/2014/main" id="{3F26A492-0FAA-3717-084F-EB8F588FEC45}"/>
              </a:ext>
            </a:extLst>
          </p:cNvPr>
          <p:cNvSpPr/>
          <p:nvPr/>
        </p:nvSpPr>
        <p:spPr>
          <a:xfrm>
            <a:off x="782587" y="5910625"/>
            <a:ext cx="931913" cy="358948"/>
          </a:xfrm>
          <a:prstGeom prst="leftArrow">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60" name="箭头: 右 59">
            <a:extLst>
              <a:ext uri="{FF2B5EF4-FFF2-40B4-BE49-F238E27FC236}">
                <a16:creationId xmlns:a16="http://schemas.microsoft.com/office/drawing/2014/main" id="{C5505DDA-8314-FB68-8756-2ACAD263772B}"/>
              </a:ext>
            </a:extLst>
          </p:cNvPr>
          <p:cNvSpPr/>
          <p:nvPr/>
        </p:nvSpPr>
        <p:spPr>
          <a:xfrm>
            <a:off x="1435100" y="5910625"/>
            <a:ext cx="8434653" cy="358948"/>
          </a:xfrm>
          <a:prstGeom prst="rightArrow">
            <a:avLst/>
          </a:prstGeom>
          <a:solidFill>
            <a:srgbClr val="0432FF"/>
          </a:solidFill>
          <a:ln>
            <a:solidFill>
              <a:srgbClr val="0432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56E921C9-6F50-1FBD-3E55-14CACFA64A1E}"/>
              </a:ext>
            </a:extLst>
          </p:cNvPr>
          <p:cNvSpPr txBox="1"/>
          <p:nvPr/>
        </p:nvSpPr>
        <p:spPr>
          <a:xfrm>
            <a:off x="4274112" y="6269573"/>
            <a:ext cx="3133513" cy="369332"/>
          </a:xfrm>
          <a:prstGeom prst="rect">
            <a:avLst/>
          </a:prstGeom>
          <a:noFill/>
        </p:spPr>
        <p:txBody>
          <a:bodyPr wrap="square" rtlCol="0">
            <a:spAutoFit/>
          </a:bodyPr>
          <a:lstStyle/>
          <a:p>
            <a:r>
              <a:rPr lang="en-US" altLang="zh-CN" b="1" dirty="0">
                <a:solidFill>
                  <a:srgbClr val="0432FF"/>
                </a:solidFill>
              </a:rPr>
              <a:t>Reflected (Sliver</a:t>
            </a:r>
            <a:r>
              <a:rPr lang="zh-CN" altLang="en-US" b="1" dirty="0">
                <a:solidFill>
                  <a:srgbClr val="0432FF"/>
                </a:solidFill>
              </a:rPr>
              <a:t>，银</a:t>
            </a:r>
            <a:r>
              <a:rPr lang="en-US" altLang="zh-CN" b="1" dirty="0">
                <a:solidFill>
                  <a:srgbClr val="0432FF"/>
                </a:solidFill>
              </a:rPr>
              <a:t>)</a:t>
            </a:r>
            <a:endParaRPr lang="zh-CN" altLang="en-US" b="1" dirty="0">
              <a:solidFill>
                <a:srgbClr val="0432FF"/>
              </a:solidFill>
            </a:endParaRPr>
          </a:p>
        </p:txBody>
      </p:sp>
      <p:pic>
        <p:nvPicPr>
          <p:cNvPr id="1026" name="Picture 2" descr="眼睛简笔画 的图像结果">
            <a:extLst>
              <a:ext uri="{FF2B5EF4-FFF2-40B4-BE49-F238E27FC236}">
                <a16:creationId xmlns:a16="http://schemas.microsoft.com/office/drawing/2014/main" id="{0069222B-DAF8-F3F9-76D7-F947B6AA65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454" y="5100080"/>
            <a:ext cx="1368934" cy="150528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76C351E7-C437-03AE-959D-0C58361F3BD5}"/>
              </a:ext>
            </a:extLst>
          </p:cNvPr>
          <p:cNvSpPr txBox="1"/>
          <p:nvPr/>
        </p:nvSpPr>
        <p:spPr>
          <a:xfrm>
            <a:off x="4403425" y="2936858"/>
            <a:ext cx="423514" cy="369332"/>
          </a:xfrm>
          <a:prstGeom prst="rect">
            <a:avLst/>
          </a:prstGeom>
          <a:noFill/>
        </p:spPr>
        <p:txBody>
          <a:bodyPr wrap="none" rtlCol="0">
            <a:spAutoFit/>
          </a:bodyPr>
          <a:lstStyle/>
          <a:p>
            <a:r>
              <a:rPr kumimoji="1" lang="en-US" altLang="zh-CN" dirty="0"/>
              <a:t>4d</a:t>
            </a:r>
            <a:endParaRPr kumimoji="1" lang="zh-CN" altLang="en-US" dirty="0"/>
          </a:p>
        </p:txBody>
      </p:sp>
      <p:sp>
        <p:nvSpPr>
          <p:cNvPr id="3" name="文本框 2">
            <a:extLst>
              <a:ext uri="{FF2B5EF4-FFF2-40B4-BE49-F238E27FC236}">
                <a16:creationId xmlns:a16="http://schemas.microsoft.com/office/drawing/2014/main" id="{574E2021-47C3-004B-3ED5-277EB7CC7E07}"/>
              </a:ext>
            </a:extLst>
          </p:cNvPr>
          <p:cNvSpPr txBox="1"/>
          <p:nvPr/>
        </p:nvSpPr>
        <p:spPr>
          <a:xfrm>
            <a:off x="4383984" y="312224"/>
            <a:ext cx="391454" cy="369332"/>
          </a:xfrm>
          <a:prstGeom prst="rect">
            <a:avLst/>
          </a:prstGeom>
          <a:noFill/>
        </p:spPr>
        <p:txBody>
          <a:bodyPr wrap="none" rtlCol="0">
            <a:spAutoFit/>
          </a:bodyPr>
          <a:lstStyle/>
          <a:p>
            <a:r>
              <a:rPr kumimoji="1" lang="en-US" altLang="zh-CN" dirty="0"/>
              <a:t>5s</a:t>
            </a:r>
            <a:endParaRPr kumimoji="1" lang="zh-CN" altLang="en-US" dirty="0"/>
          </a:p>
        </p:txBody>
      </p:sp>
      <p:sp>
        <p:nvSpPr>
          <p:cNvPr id="4" name="文本框 3">
            <a:extLst>
              <a:ext uri="{FF2B5EF4-FFF2-40B4-BE49-F238E27FC236}">
                <a16:creationId xmlns:a16="http://schemas.microsoft.com/office/drawing/2014/main" id="{CF366067-1B2F-6AFB-FC03-4CEB1C07EAE7}"/>
              </a:ext>
            </a:extLst>
          </p:cNvPr>
          <p:cNvSpPr txBox="1"/>
          <p:nvPr/>
        </p:nvSpPr>
        <p:spPr>
          <a:xfrm>
            <a:off x="6933173" y="2932212"/>
            <a:ext cx="423514" cy="369332"/>
          </a:xfrm>
          <a:prstGeom prst="rect">
            <a:avLst/>
          </a:prstGeom>
          <a:noFill/>
        </p:spPr>
        <p:txBody>
          <a:bodyPr wrap="none" rtlCol="0">
            <a:spAutoFit/>
          </a:bodyPr>
          <a:lstStyle/>
          <a:p>
            <a:r>
              <a:rPr kumimoji="1" lang="en-US" altLang="zh-CN" dirty="0"/>
              <a:t>5d</a:t>
            </a:r>
            <a:endParaRPr kumimoji="1" lang="zh-CN" altLang="en-US" dirty="0"/>
          </a:p>
        </p:txBody>
      </p:sp>
      <p:sp>
        <p:nvSpPr>
          <p:cNvPr id="6" name="文本框 5">
            <a:extLst>
              <a:ext uri="{FF2B5EF4-FFF2-40B4-BE49-F238E27FC236}">
                <a16:creationId xmlns:a16="http://schemas.microsoft.com/office/drawing/2014/main" id="{FC321B96-3033-6E42-DA60-8AF70C5F34E0}"/>
              </a:ext>
            </a:extLst>
          </p:cNvPr>
          <p:cNvSpPr txBox="1"/>
          <p:nvPr/>
        </p:nvSpPr>
        <p:spPr>
          <a:xfrm>
            <a:off x="6870855" y="306758"/>
            <a:ext cx="477519" cy="369332"/>
          </a:xfrm>
          <a:prstGeom prst="rect">
            <a:avLst/>
          </a:prstGeom>
          <a:noFill/>
        </p:spPr>
        <p:txBody>
          <a:bodyPr wrap="square" rtlCol="0">
            <a:spAutoFit/>
          </a:bodyPr>
          <a:lstStyle/>
          <a:p>
            <a:r>
              <a:rPr kumimoji="1" lang="en-US" altLang="zh-CN" dirty="0"/>
              <a:t>6s</a:t>
            </a:r>
            <a:endParaRPr kumimoji="1" lang="zh-CN" altLang="en-US" dirty="0"/>
          </a:p>
        </p:txBody>
      </p:sp>
    </p:spTree>
    <p:extLst>
      <p:ext uri="{BB962C8B-B14F-4D97-AF65-F5344CB8AC3E}">
        <p14:creationId xmlns:p14="http://schemas.microsoft.com/office/powerpoint/2010/main" val="70265803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6A3641E5-8138-CEF8-C277-0F148CD38DD4}"/>
              </a:ext>
            </a:extLst>
          </p:cNvPr>
          <p:cNvCxnSpPr/>
          <p:nvPr/>
        </p:nvCxnSpPr>
        <p:spPr>
          <a:xfrm>
            <a:off x="2422313" y="6815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C46E1574-C4ED-85C5-0C6D-BDD423DB8212}"/>
              </a:ext>
            </a:extLst>
          </p:cNvPr>
          <p:cNvCxnSpPr/>
          <p:nvPr/>
        </p:nvCxnSpPr>
        <p:spPr>
          <a:xfrm>
            <a:off x="2466340" y="2639049"/>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901CB690-98EE-3E34-3D6C-68A77EECEF40}"/>
              </a:ext>
            </a:extLst>
          </p:cNvPr>
          <p:cNvCxnSpPr>
            <a:cxnSpLocks/>
          </p:cNvCxnSpPr>
          <p:nvPr/>
        </p:nvCxnSpPr>
        <p:spPr>
          <a:xfrm flipV="1">
            <a:off x="2876127" y="681556"/>
            <a:ext cx="0" cy="1957493"/>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6E355E7E-3B40-F792-CD28-C0BBF587476E}"/>
              </a:ext>
            </a:extLst>
          </p:cNvPr>
          <p:cNvCxnSpPr/>
          <p:nvPr/>
        </p:nvCxnSpPr>
        <p:spPr>
          <a:xfrm>
            <a:off x="3506047" y="4783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14" name="直接连接符 13">
            <a:extLst>
              <a:ext uri="{FF2B5EF4-FFF2-40B4-BE49-F238E27FC236}">
                <a16:creationId xmlns:a16="http://schemas.microsoft.com/office/drawing/2014/main" id="{46B776B1-D5F1-0394-D900-D6961968B4EA}"/>
              </a:ext>
            </a:extLst>
          </p:cNvPr>
          <p:cNvCxnSpPr/>
          <p:nvPr/>
        </p:nvCxnSpPr>
        <p:spPr>
          <a:xfrm>
            <a:off x="3560233" y="3133503"/>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5" name="直接箭头连接符 14">
            <a:extLst>
              <a:ext uri="{FF2B5EF4-FFF2-40B4-BE49-F238E27FC236}">
                <a16:creationId xmlns:a16="http://schemas.microsoft.com/office/drawing/2014/main" id="{744F0934-BB7E-010C-225F-3F17D3E5CDF8}"/>
              </a:ext>
            </a:extLst>
          </p:cNvPr>
          <p:cNvCxnSpPr>
            <a:cxnSpLocks/>
          </p:cNvCxnSpPr>
          <p:nvPr/>
        </p:nvCxnSpPr>
        <p:spPr>
          <a:xfrm flipH="1" flipV="1">
            <a:off x="3942927"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09F714F7-FA9D-2FC1-F43A-1B863F50C881}"/>
              </a:ext>
            </a:extLst>
          </p:cNvPr>
          <p:cNvCxnSpPr/>
          <p:nvPr/>
        </p:nvCxnSpPr>
        <p:spPr>
          <a:xfrm>
            <a:off x="3241887" y="2639049"/>
            <a:ext cx="318346" cy="49445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接连接符 20">
            <a:extLst>
              <a:ext uri="{FF2B5EF4-FFF2-40B4-BE49-F238E27FC236}">
                <a16:creationId xmlns:a16="http://schemas.microsoft.com/office/drawing/2014/main" id="{508C29F1-A8BA-7AFC-95F9-0F81F418F9B1}"/>
              </a:ext>
            </a:extLst>
          </p:cNvPr>
          <p:cNvCxnSpPr>
            <a:cxnSpLocks/>
          </p:cNvCxnSpPr>
          <p:nvPr/>
        </p:nvCxnSpPr>
        <p:spPr>
          <a:xfrm flipV="1">
            <a:off x="3241887" y="478355"/>
            <a:ext cx="264160" cy="20320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接连接符 23">
            <a:extLst>
              <a:ext uri="{FF2B5EF4-FFF2-40B4-BE49-F238E27FC236}">
                <a16:creationId xmlns:a16="http://schemas.microsoft.com/office/drawing/2014/main" id="{6B78FC73-3D79-C815-16BF-C0D156CAF9BA}"/>
              </a:ext>
            </a:extLst>
          </p:cNvPr>
          <p:cNvCxnSpPr/>
          <p:nvPr/>
        </p:nvCxnSpPr>
        <p:spPr>
          <a:xfrm>
            <a:off x="8840047" y="1214955"/>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E5A16455-FB39-FEA0-5628-6ABD53F6EFD2}"/>
              </a:ext>
            </a:extLst>
          </p:cNvPr>
          <p:cNvCxnSpPr/>
          <p:nvPr/>
        </p:nvCxnSpPr>
        <p:spPr>
          <a:xfrm>
            <a:off x="8884074" y="2136129"/>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6" name="直接箭头连接符 25">
            <a:extLst>
              <a:ext uri="{FF2B5EF4-FFF2-40B4-BE49-F238E27FC236}">
                <a16:creationId xmlns:a16="http://schemas.microsoft.com/office/drawing/2014/main" id="{1CFA1FA7-D6FF-9A25-EC19-51B73151D40B}"/>
              </a:ext>
            </a:extLst>
          </p:cNvPr>
          <p:cNvCxnSpPr>
            <a:cxnSpLocks/>
          </p:cNvCxnSpPr>
          <p:nvPr/>
        </p:nvCxnSpPr>
        <p:spPr>
          <a:xfrm flipV="1">
            <a:off x="9293861" y="1228502"/>
            <a:ext cx="0" cy="9211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510B8D1-30B6-C1E0-7BD4-7B4045506B69}"/>
              </a:ext>
            </a:extLst>
          </p:cNvPr>
          <p:cNvCxnSpPr/>
          <p:nvPr/>
        </p:nvCxnSpPr>
        <p:spPr>
          <a:xfrm>
            <a:off x="7302501" y="478356"/>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B59E19CC-FC6C-26A9-BA80-D7561BDEA3CE}"/>
              </a:ext>
            </a:extLst>
          </p:cNvPr>
          <p:cNvCxnSpPr/>
          <p:nvPr/>
        </p:nvCxnSpPr>
        <p:spPr>
          <a:xfrm>
            <a:off x="7356687" y="3133503"/>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7D545792-2E97-AA94-C5A5-98051036B020}"/>
              </a:ext>
            </a:extLst>
          </p:cNvPr>
          <p:cNvCxnSpPr>
            <a:cxnSpLocks/>
          </p:cNvCxnSpPr>
          <p:nvPr/>
        </p:nvCxnSpPr>
        <p:spPr>
          <a:xfrm flipH="1" flipV="1">
            <a:off x="7739381"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1DF01C97-70ED-E7A3-2CAA-232AE4299087}"/>
              </a:ext>
            </a:extLst>
          </p:cNvPr>
          <p:cNvCxnSpPr>
            <a:cxnSpLocks/>
          </p:cNvCxnSpPr>
          <p:nvPr/>
        </p:nvCxnSpPr>
        <p:spPr>
          <a:xfrm flipV="1">
            <a:off x="8122075" y="2136129"/>
            <a:ext cx="761999" cy="9973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直接连接符 30">
            <a:extLst>
              <a:ext uri="{FF2B5EF4-FFF2-40B4-BE49-F238E27FC236}">
                <a16:creationId xmlns:a16="http://schemas.microsoft.com/office/drawing/2014/main" id="{42FCDA64-9EB5-B291-C003-7AC9B942C5F5}"/>
              </a:ext>
            </a:extLst>
          </p:cNvPr>
          <p:cNvCxnSpPr>
            <a:cxnSpLocks/>
          </p:cNvCxnSpPr>
          <p:nvPr/>
        </p:nvCxnSpPr>
        <p:spPr>
          <a:xfrm flipH="1" flipV="1">
            <a:off x="8122075" y="478355"/>
            <a:ext cx="717972" cy="7366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文本框 37">
            <a:extLst>
              <a:ext uri="{FF2B5EF4-FFF2-40B4-BE49-F238E27FC236}">
                <a16:creationId xmlns:a16="http://schemas.microsoft.com/office/drawing/2014/main" id="{E847C7B3-E71C-37D7-3FD3-3794F05F4678}"/>
              </a:ext>
            </a:extLst>
          </p:cNvPr>
          <p:cNvSpPr txBox="1"/>
          <p:nvPr/>
        </p:nvSpPr>
        <p:spPr>
          <a:xfrm>
            <a:off x="4458545" y="1466824"/>
            <a:ext cx="4011509" cy="400110"/>
          </a:xfrm>
          <a:prstGeom prst="rect">
            <a:avLst/>
          </a:prstGeom>
          <a:noFill/>
        </p:spPr>
        <p:txBody>
          <a:bodyPr wrap="square" rtlCol="0">
            <a:spAutoFit/>
          </a:bodyPr>
          <a:lstStyle/>
          <a:p>
            <a:r>
              <a:rPr lang="en-US" altLang="zh-CN" sz="2000" b="1" dirty="0"/>
              <a:t>Should be the same color!</a:t>
            </a:r>
            <a:endParaRPr lang="zh-CN" altLang="en-US" sz="2000" b="1" dirty="0"/>
          </a:p>
        </p:txBody>
      </p:sp>
      <p:sp>
        <p:nvSpPr>
          <p:cNvPr id="39" name="文本框 38">
            <a:extLst>
              <a:ext uri="{FF2B5EF4-FFF2-40B4-BE49-F238E27FC236}">
                <a16:creationId xmlns:a16="http://schemas.microsoft.com/office/drawing/2014/main" id="{E53DA82A-AF4F-9AF1-0ADB-7865D0DDB75C}"/>
              </a:ext>
            </a:extLst>
          </p:cNvPr>
          <p:cNvSpPr txBox="1"/>
          <p:nvPr/>
        </p:nvSpPr>
        <p:spPr>
          <a:xfrm>
            <a:off x="4991098" y="80331"/>
            <a:ext cx="3027682" cy="400110"/>
          </a:xfrm>
          <a:prstGeom prst="rect">
            <a:avLst/>
          </a:prstGeom>
          <a:noFill/>
        </p:spPr>
        <p:txBody>
          <a:bodyPr wrap="square" rtlCol="0">
            <a:spAutoFit/>
          </a:bodyPr>
          <a:lstStyle/>
          <a:p>
            <a:r>
              <a:rPr lang="en-US" altLang="zh-CN" sz="2000" b="1" dirty="0"/>
              <a:t>Only Quantum</a:t>
            </a:r>
            <a:endParaRPr lang="zh-CN" altLang="en-US" sz="2000" b="1" dirty="0"/>
          </a:p>
        </p:txBody>
      </p:sp>
      <p:sp>
        <p:nvSpPr>
          <p:cNvPr id="40" name="文本框 39">
            <a:extLst>
              <a:ext uri="{FF2B5EF4-FFF2-40B4-BE49-F238E27FC236}">
                <a16:creationId xmlns:a16="http://schemas.microsoft.com/office/drawing/2014/main" id="{0B792A58-A738-FDE6-9A37-DB416DDC4E3B}"/>
              </a:ext>
            </a:extLst>
          </p:cNvPr>
          <p:cNvSpPr txBox="1"/>
          <p:nvPr/>
        </p:nvSpPr>
        <p:spPr>
          <a:xfrm>
            <a:off x="1892298" y="240804"/>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1" name="文本框 40">
            <a:extLst>
              <a:ext uri="{FF2B5EF4-FFF2-40B4-BE49-F238E27FC236}">
                <a16:creationId xmlns:a16="http://schemas.microsoft.com/office/drawing/2014/main" id="{5A1C3B50-6E86-804B-8FBE-B2266EF4F3B4}"/>
              </a:ext>
            </a:extLst>
          </p:cNvPr>
          <p:cNvSpPr txBox="1"/>
          <p:nvPr/>
        </p:nvSpPr>
        <p:spPr>
          <a:xfrm>
            <a:off x="8441693" y="406072"/>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2" name="文本框 41">
            <a:extLst>
              <a:ext uri="{FF2B5EF4-FFF2-40B4-BE49-F238E27FC236}">
                <a16:creationId xmlns:a16="http://schemas.microsoft.com/office/drawing/2014/main" id="{A6445B83-6071-8243-9A65-5592EC474F90}"/>
              </a:ext>
            </a:extLst>
          </p:cNvPr>
          <p:cNvSpPr txBox="1"/>
          <p:nvPr/>
        </p:nvSpPr>
        <p:spPr>
          <a:xfrm>
            <a:off x="2655993" y="3265581"/>
            <a:ext cx="2008293" cy="584775"/>
          </a:xfrm>
          <a:prstGeom prst="rect">
            <a:avLst/>
          </a:prstGeom>
          <a:noFill/>
        </p:spPr>
        <p:txBody>
          <a:bodyPr wrap="square" rtlCol="0">
            <a:spAutoFit/>
          </a:bodyPr>
          <a:lstStyle/>
          <a:p>
            <a:r>
              <a:rPr lang="en-US" altLang="zh-CN" sz="3200" b="1" dirty="0">
                <a:solidFill>
                  <a:srgbClr val="0432FF"/>
                </a:solidFill>
              </a:rPr>
              <a:t>(Z=47)</a:t>
            </a:r>
            <a:endParaRPr lang="zh-CN" altLang="en-US" sz="3200" b="1" dirty="0">
              <a:solidFill>
                <a:srgbClr val="0432FF"/>
              </a:solidFill>
            </a:endParaRPr>
          </a:p>
        </p:txBody>
      </p:sp>
      <p:sp>
        <p:nvSpPr>
          <p:cNvPr id="43" name="文本框 42">
            <a:extLst>
              <a:ext uri="{FF2B5EF4-FFF2-40B4-BE49-F238E27FC236}">
                <a16:creationId xmlns:a16="http://schemas.microsoft.com/office/drawing/2014/main" id="{9340DFC2-6265-75E8-B393-EB056A3FF2C4}"/>
              </a:ext>
            </a:extLst>
          </p:cNvPr>
          <p:cNvSpPr txBox="1"/>
          <p:nvPr/>
        </p:nvSpPr>
        <p:spPr>
          <a:xfrm>
            <a:off x="7610688" y="3271783"/>
            <a:ext cx="2008293" cy="584775"/>
          </a:xfrm>
          <a:prstGeom prst="rect">
            <a:avLst/>
          </a:prstGeom>
          <a:noFill/>
        </p:spPr>
        <p:txBody>
          <a:bodyPr wrap="square" rtlCol="0">
            <a:spAutoFit/>
          </a:bodyPr>
          <a:lstStyle/>
          <a:p>
            <a:r>
              <a:rPr lang="en-US" altLang="zh-CN" sz="3200" b="1" dirty="0">
                <a:solidFill>
                  <a:srgbClr val="FF0000"/>
                </a:solidFill>
              </a:rPr>
              <a:t>(Z=79)</a:t>
            </a:r>
            <a:endParaRPr lang="zh-CN" altLang="en-US" sz="3200" b="1" dirty="0">
              <a:solidFill>
                <a:srgbClr val="FF0000"/>
              </a:solidFill>
            </a:endParaRPr>
          </a:p>
        </p:txBody>
      </p:sp>
      <p:sp>
        <p:nvSpPr>
          <p:cNvPr id="44" name="文本框 43">
            <a:extLst>
              <a:ext uri="{FF2B5EF4-FFF2-40B4-BE49-F238E27FC236}">
                <a16:creationId xmlns:a16="http://schemas.microsoft.com/office/drawing/2014/main" id="{685872C3-718E-009B-9970-AB32DF3058AB}"/>
              </a:ext>
            </a:extLst>
          </p:cNvPr>
          <p:cNvSpPr txBox="1"/>
          <p:nvPr/>
        </p:nvSpPr>
        <p:spPr>
          <a:xfrm>
            <a:off x="1139616" y="1372318"/>
            <a:ext cx="1622213" cy="707886"/>
          </a:xfrm>
          <a:prstGeom prst="rect">
            <a:avLst/>
          </a:prstGeom>
          <a:noFill/>
        </p:spPr>
        <p:txBody>
          <a:bodyPr wrap="square" rtlCol="0">
            <a:spAutoFit/>
          </a:bodyPr>
          <a:lstStyle/>
          <a:p>
            <a:pPr algn="ctr"/>
            <a:r>
              <a:rPr lang="en-US" altLang="zh-CN" sz="2000" b="1" dirty="0"/>
              <a:t>3.7eV</a:t>
            </a:r>
          </a:p>
          <a:p>
            <a:pPr algn="ctr"/>
            <a:r>
              <a:rPr lang="en-US" altLang="zh-CN" sz="2000" b="1" dirty="0">
                <a:solidFill>
                  <a:srgbClr val="0432FF"/>
                </a:solidFill>
              </a:rPr>
              <a:t>(335nm)</a:t>
            </a:r>
            <a:endParaRPr lang="zh-CN" altLang="en-US" b="1" dirty="0">
              <a:solidFill>
                <a:srgbClr val="0432FF"/>
              </a:solidFill>
            </a:endParaRPr>
          </a:p>
        </p:txBody>
      </p:sp>
      <p:sp>
        <p:nvSpPr>
          <p:cNvPr id="46" name="文本框 45">
            <a:extLst>
              <a:ext uri="{FF2B5EF4-FFF2-40B4-BE49-F238E27FC236}">
                <a16:creationId xmlns:a16="http://schemas.microsoft.com/office/drawing/2014/main" id="{F79BA093-14CA-A5FF-4409-2D87745C3C73}"/>
              </a:ext>
            </a:extLst>
          </p:cNvPr>
          <p:cNvSpPr txBox="1"/>
          <p:nvPr/>
        </p:nvSpPr>
        <p:spPr>
          <a:xfrm>
            <a:off x="9596124" y="1316976"/>
            <a:ext cx="1622213" cy="707886"/>
          </a:xfrm>
          <a:prstGeom prst="rect">
            <a:avLst/>
          </a:prstGeom>
          <a:noFill/>
        </p:spPr>
        <p:txBody>
          <a:bodyPr wrap="square" rtlCol="0">
            <a:spAutoFit/>
          </a:bodyPr>
          <a:lstStyle/>
          <a:p>
            <a:pPr algn="ctr"/>
            <a:r>
              <a:rPr lang="en-US" altLang="zh-CN" sz="2000" b="1" dirty="0"/>
              <a:t>2.4eV</a:t>
            </a:r>
          </a:p>
          <a:p>
            <a:pPr algn="ctr"/>
            <a:r>
              <a:rPr lang="en-US" altLang="zh-CN" sz="2000" b="1" dirty="0">
                <a:solidFill>
                  <a:srgbClr val="FF0000"/>
                </a:solidFill>
              </a:rPr>
              <a:t>(516.5nm)</a:t>
            </a:r>
            <a:endParaRPr lang="zh-CN" altLang="en-US" b="1" dirty="0">
              <a:solidFill>
                <a:srgbClr val="FF0000"/>
              </a:solidFill>
            </a:endParaRPr>
          </a:p>
        </p:txBody>
      </p:sp>
      <p:sp>
        <p:nvSpPr>
          <p:cNvPr id="47" name="文本框 46">
            <a:extLst>
              <a:ext uri="{FF2B5EF4-FFF2-40B4-BE49-F238E27FC236}">
                <a16:creationId xmlns:a16="http://schemas.microsoft.com/office/drawing/2014/main" id="{C0EF3F76-2873-6227-C5D8-649B2DEEB536}"/>
              </a:ext>
            </a:extLst>
          </p:cNvPr>
          <p:cNvSpPr txBox="1"/>
          <p:nvPr/>
        </p:nvSpPr>
        <p:spPr>
          <a:xfrm>
            <a:off x="309881" y="147500"/>
            <a:ext cx="2045546" cy="1292662"/>
          </a:xfrm>
          <a:prstGeom prst="rect">
            <a:avLst/>
          </a:prstGeom>
          <a:noFill/>
        </p:spPr>
        <p:txBody>
          <a:bodyPr wrap="square" rtlCol="0">
            <a:spAutoFit/>
          </a:bodyPr>
          <a:lstStyle/>
          <a:p>
            <a:r>
              <a:rPr lang="en-US" altLang="zh-CN" sz="2400" b="1" dirty="0">
                <a:solidFill>
                  <a:srgbClr val="0432FF"/>
                </a:solidFill>
              </a:rPr>
              <a:t>Sliver</a:t>
            </a:r>
          </a:p>
          <a:p>
            <a:r>
              <a:rPr lang="zh-CN" altLang="en-US" sz="5400" b="1" dirty="0">
                <a:solidFill>
                  <a:srgbClr val="0432FF"/>
                </a:solidFill>
              </a:rPr>
              <a:t>银</a:t>
            </a:r>
          </a:p>
        </p:txBody>
      </p:sp>
      <p:sp>
        <p:nvSpPr>
          <p:cNvPr id="48" name="文本框 47">
            <a:extLst>
              <a:ext uri="{FF2B5EF4-FFF2-40B4-BE49-F238E27FC236}">
                <a16:creationId xmlns:a16="http://schemas.microsoft.com/office/drawing/2014/main" id="{D89C8A11-5CFF-BFBA-C5B4-5F6BE923A228}"/>
              </a:ext>
            </a:extLst>
          </p:cNvPr>
          <p:cNvSpPr txBox="1"/>
          <p:nvPr/>
        </p:nvSpPr>
        <p:spPr>
          <a:xfrm>
            <a:off x="10938518" y="90419"/>
            <a:ext cx="2045546" cy="1384995"/>
          </a:xfrm>
          <a:prstGeom prst="rect">
            <a:avLst/>
          </a:prstGeom>
          <a:noFill/>
        </p:spPr>
        <p:txBody>
          <a:bodyPr wrap="square" rtlCol="0">
            <a:spAutoFit/>
          </a:bodyPr>
          <a:lstStyle/>
          <a:p>
            <a:r>
              <a:rPr lang="en-US" altLang="zh-CN" sz="2400" b="1" dirty="0">
                <a:solidFill>
                  <a:srgbClr val="FF0000"/>
                </a:solidFill>
              </a:rPr>
              <a:t>Gold</a:t>
            </a:r>
          </a:p>
          <a:p>
            <a:r>
              <a:rPr lang="zh-CN" altLang="en-US" sz="6000" b="1" dirty="0">
                <a:solidFill>
                  <a:srgbClr val="FF0000"/>
                </a:solidFill>
              </a:rPr>
              <a:t>金</a:t>
            </a:r>
            <a:endParaRPr lang="zh-CN" altLang="en-US" sz="13800" b="1" dirty="0">
              <a:solidFill>
                <a:srgbClr val="FF0000"/>
              </a:solidFill>
            </a:endParaRPr>
          </a:p>
        </p:txBody>
      </p:sp>
      <p:pic>
        <p:nvPicPr>
          <p:cNvPr id="2050" name="Picture 2" descr="金阁寺 的图像结果">
            <a:extLst>
              <a:ext uri="{FF2B5EF4-FFF2-40B4-BE49-F238E27FC236}">
                <a16:creationId xmlns:a16="http://schemas.microsoft.com/office/drawing/2014/main" id="{21F28CAD-991D-D47E-6C85-CEFE9CAC8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5686" y="2353022"/>
            <a:ext cx="2532379" cy="16882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银勺子 的图像结果">
            <a:extLst>
              <a:ext uri="{FF2B5EF4-FFF2-40B4-BE49-F238E27FC236}">
                <a16:creationId xmlns:a16="http://schemas.microsoft.com/office/drawing/2014/main" id="{7A20ED20-EB3B-81BE-928D-71336F22A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19" y="2353022"/>
            <a:ext cx="1586957" cy="16882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三色光混合 的图像结果">
            <a:extLst>
              <a:ext uri="{FF2B5EF4-FFF2-40B4-BE49-F238E27FC236}">
                <a16:creationId xmlns:a16="http://schemas.microsoft.com/office/drawing/2014/main" id="{A0729EF8-3D8B-62AB-173D-84863E12C8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76" t="16757" r="8849" b="4601"/>
          <a:stretch/>
        </p:blipFill>
        <p:spPr bwMode="auto">
          <a:xfrm>
            <a:off x="469446" y="5161948"/>
            <a:ext cx="2145877" cy="1594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三色光混合 的图像结果">
            <a:extLst>
              <a:ext uri="{FF2B5EF4-FFF2-40B4-BE49-F238E27FC236}">
                <a16:creationId xmlns:a16="http://schemas.microsoft.com/office/drawing/2014/main" id="{ACDFC4A0-9BDD-0C70-2606-0C3B06C8A1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76" t="16757" r="8849" b="4601"/>
          <a:stretch/>
        </p:blipFill>
        <p:spPr bwMode="auto">
          <a:xfrm>
            <a:off x="9502987" y="5142255"/>
            <a:ext cx="2145877" cy="159494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B4EB4341-429B-741E-9B65-BF99A8C60AAD}"/>
              </a:ext>
            </a:extLst>
          </p:cNvPr>
          <p:cNvSpPr txBox="1"/>
          <p:nvPr/>
        </p:nvSpPr>
        <p:spPr>
          <a:xfrm>
            <a:off x="888161" y="4141659"/>
            <a:ext cx="11079904" cy="830997"/>
          </a:xfrm>
          <a:prstGeom prst="rect">
            <a:avLst/>
          </a:prstGeom>
          <a:noFill/>
        </p:spPr>
        <p:txBody>
          <a:bodyPr wrap="square" rtlCol="0">
            <a:spAutoFit/>
          </a:bodyPr>
          <a:lstStyle/>
          <a:p>
            <a:r>
              <a:rPr lang="en-US" altLang="zh-CN" sz="2400" b="1" dirty="0"/>
              <a:t>Gold shines golden, and sliver is dark white due to both effects of Quantum Mechanics and Relativity.</a:t>
            </a:r>
            <a:endParaRPr lang="zh-CN" altLang="en-US" sz="2400" b="1" dirty="0"/>
          </a:p>
        </p:txBody>
      </p:sp>
      <p:sp>
        <p:nvSpPr>
          <p:cNvPr id="6" name="矩形 5">
            <a:extLst>
              <a:ext uri="{FF2B5EF4-FFF2-40B4-BE49-F238E27FC236}">
                <a16:creationId xmlns:a16="http://schemas.microsoft.com/office/drawing/2014/main" id="{F3AB3F90-4CE8-EFA7-4135-83852303A8A3}"/>
              </a:ext>
            </a:extLst>
          </p:cNvPr>
          <p:cNvSpPr/>
          <p:nvPr/>
        </p:nvSpPr>
        <p:spPr>
          <a:xfrm>
            <a:off x="1422400" y="5797550"/>
            <a:ext cx="215900" cy="228600"/>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0DEC421-9478-FFA2-160A-768EAF472C9F}"/>
              </a:ext>
            </a:extLst>
          </p:cNvPr>
          <p:cNvSpPr/>
          <p:nvPr/>
        </p:nvSpPr>
        <p:spPr>
          <a:xfrm>
            <a:off x="10191330" y="5568950"/>
            <a:ext cx="215900" cy="228600"/>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C23B3A4-46FD-A796-41E8-BF3C32A7DC4F}"/>
              </a:ext>
            </a:extLst>
          </p:cNvPr>
          <p:cNvSpPr txBox="1"/>
          <p:nvPr/>
        </p:nvSpPr>
        <p:spPr>
          <a:xfrm>
            <a:off x="3157221" y="5096148"/>
            <a:ext cx="2336800" cy="476705"/>
          </a:xfrm>
          <a:prstGeom prst="rect">
            <a:avLst/>
          </a:prstGeom>
          <a:noFill/>
        </p:spPr>
        <p:txBody>
          <a:bodyPr wrap="square" rtlCol="0">
            <a:spAutoFit/>
          </a:bodyPr>
          <a:lstStyle/>
          <a:p>
            <a:r>
              <a:rPr lang="en-US" altLang="zh-CN" sz="2400" b="1" dirty="0">
                <a:solidFill>
                  <a:srgbClr val="0432FF"/>
                </a:solidFill>
              </a:rPr>
              <a:t>No Absorption.</a:t>
            </a:r>
            <a:endParaRPr lang="zh-CN" altLang="en-US" sz="2400" b="1" dirty="0">
              <a:solidFill>
                <a:srgbClr val="0432FF"/>
              </a:solidFill>
            </a:endParaRPr>
          </a:p>
        </p:txBody>
      </p:sp>
      <p:sp>
        <p:nvSpPr>
          <p:cNvPr id="16" name="箭头: 下 15">
            <a:extLst>
              <a:ext uri="{FF2B5EF4-FFF2-40B4-BE49-F238E27FC236}">
                <a16:creationId xmlns:a16="http://schemas.microsoft.com/office/drawing/2014/main" id="{4389FE67-EE0E-24AA-D80A-CB28530A4C25}"/>
              </a:ext>
            </a:extLst>
          </p:cNvPr>
          <p:cNvSpPr/>
          <p:nvPr/>
        </p:nvSpPr>
        <p:spPr>
          <a:xfrm>
            <a:off x="3970020" y="5626100"/>
            <a:ext cx="488525" cy="498981"/>
          </a:xfrm>
          <a:prstGeom prst="downArrow">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DF12876B-6C67-469A-68C7-CEF642F3DC86}"/>
              </a:ext>
            </a:extLst>
          </p:cNvPr>
          <p:cNvSpPr txBox="1"/>
          <p:nvPr/>
        </p:nvSpPr>
        <p:spPr>
          <a:xfrm>
            <a:off x="3824613" y="6178328"/>
            <a:ext cx="2603500" cy="461665"/>
          </a:xfrm>
          <a:prstGeom prst="rect">
            <a:avLst/>
          </a:prstGeom>
          <a:noFill/>
        </p:spPr>
        <p:txBody>
          <a:bodyPr wrap="square" rtlCol="0">
            <a:spAutoFit/>
          </a:bodyPr>
          <a:lstStyle/>
          <a:p>
            <a:r>
              <a:rPr lang="en-US" altLang="zh-CN" sz="2400" b="1" dirty="0">
                <a:solidFill>
                  <a:srgbClr val="0432FF"/>
                </a:solidFill>
              </a:rPr>
              <a:t>White</a:t>
            </a:r>
            <a:endParaRPr lang="zh-CN" altLang="en-US" sz="2400" b="1" dirty="0">
              <a:solidFill>
                <a:srgbClr val="0432FF"/>
              </a:solidFill>
            </a:endParaRPr>
          </a:p>
        </p:txBody>
      </p:sp>
      <p:sp>
        <p:nvSpPr>
          <p:cNvPr id="18" name="文本框 17">
            <a:extLst>
              <a:ext uri="{FF2B5EF4-FFF2-40B4-BE49-F238E27FC236}">
                <a16:creationId xmlns:a16="http://schemas.microsoft.com/office/drawing/2014/main" id="{1821E33C-5D05-A061-2537-93984F44D3E4}"/>
              </a:ext>
            </a:extLst>
          </p:cNvPr>
          <p:cNvSpPr txBox="1"/>
          <p:nvPr/>
        </p:nvSpPr>
        <p:spPr>
          <a:xfrm>
            <a:off x="6997480" y="4795103"/>
            <a:ext cx="2336800" cy="830997"/>
          </a:xfrm>
          <a:prstGeom prst="rect">
            <a:avLst/>
          </a:prstGeom>
          <a:noFill/>
        </p:spPr>
        <p:txBody>
          <a:bodyPr wrap="square" rtlCol="0">
            <a:spAutoFit/>
          </a:bodyPr>
          <a:lstStyle/>
          <a:p>
            <a:r>
              <a:rPr lang="en-US" altLang="zh-CN" sz="2400" b="1" dirty="0">
                <a:solidFill>
                  <a:srgbClr val="FF0000"/>
                </a:solidFill>
              </a:rPr>
              <a:t>Blue is absorbed.</a:t>
            </a:r>
            <a:endParaRPr lang="zh-CN" altLang="en-US" sz="2400" b="1" dirty="0">
              <a:solidFill>
                <a:srgbClr val="FF0000"/>
              </a:solidFill>
            </a:endParaRPr>
          </a:p>
        </p:txBody>
      </p:sp>
      <p:sp>
        <p:nvSpPr>
          <p:cNvPr id="19" name="箭头: 下 18">
            <a:extLst>
              <a:ext uri="{FF2B5EF4-FFF2-40B4-BE49-F238E27FC236}">
                <a16:creationId xmlns:a16="http://schemas.microsoft.com/office/drawing/2014/main" id="{5C09CF05-6CDB-22C3-7C62-D547FFFE6E6F}"/>
              </a:ext>
            </a:extLst>
          </p:cNvPr>
          <p:cNvSpPr/>
          <p:nvPr/>
        </p:nvSpPr>
        <p:spPr>
          <a:xfrm>
            <a:off x="7412552" y="5653892"/>
            <a:ext cx="488525" cy="498981"/>
          </a:xfrm>
          <a:prstGeom prst="downArrow">
            <a:avLst/>
          </a:prstGeom>
          <a:solidFill>
            <a:srgbClr val="FF3F3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12978569-6537-A3DD-DD29-537F6EFABB1F}"/>
              </a:ext>
            </a:extLst>
          </p:cNvPr>
          <p:cNvSpPr txBox="1"/>
          <p:nvPr/>
        </p:nvSpPr>
        <p:spPr>
          <a:xfrm>
            <a:off x="6775460" y="6244432"/>
            <a:ext cx="2603500" cy="461665"/>
          </a:xfrm>
          <a:prstGeom prst="rect">
            <a:avLst/>
          </a:prstGeom>
          <a:noFill/>
        </p:spPr>
        <p:txBody>
          <a:bodyPr wrap="square" rtlCol="0">
            <a:spAutoFit/>
          </a:bodyPr>
          <a:lstStyle/>
          <a:p>
            <a:r>
              <a:rPr lang="en-US" altLang="zh-CN" sz="2400" b="1" dirty="0">
                <a:solidFill>
                  <a:srgbClr val="FF0000"/>
                </a:solidFill>
              </a:rPr>
              <a:t>Golden yellow</a:t>
            </a:r>
            <a:endParaRPr lang="zh-CN" altLang="en-US" sz="2400" b="1" dirty="0">
              <a:solidFill>
                <a:srgbClr val="FF0000"/>
              </a:solidFill>
            </a:endParaRPr>
          </a:p>
        </p:txBody>
      </p:sp>
      <p:sp>
        <p:nvSpPr>
          <p:cNvPr id="3" name="文本框 2">
            <a:extLst>
              <a:ext uri="{FF2B5EF4-FFF2-40B4-BE49-F238E27FC236}">
                <a16:creationId xmlns:a16="http://schemas.microsoft.com/office/drawing/2014/main" id="{B694985A-A815-F402-30F3-4C6055A6094F}"/>
              </a:ext>
            </a:extLst>
          </p:cNvPr>
          <p:cNvSpPr txBox="1"/>
          <p:nvPr/>
        </p:nvSpPr>
        <p:spPr>
          <a:xfrm>
            <a:off x="4403425" y="2936858"/>
            <a:ext cx="423514" cy="369332"/>
          </a:xfrm>
          <a:prstGeom prst="rect">
            <a:avLst/>
          </a:prstGeom>
          <a:noFill/>
        </p:spPr>
        <p:txBody>
          <a:bodyPr wrap="none" rtlCol="0">
            <a:spAutoFit/>
          </a:bodyPr>
          <a:lstStyle/>
          <a:p>
            <a:r>
              <a:rPr kumimoji="1" lang="en-US" altLang="zh-CN" dirty="0"/>
              <a:t>4d</a:t>
            </a:r>
            <a:endParaRPr kumimoji="1" lang="zh-CN" altLang="en-US" dirty="0"/>
          </a:p>
        </p:txBody>
      </p:sp>
      <p:sp>
        <p:nvSpPr>
          <p:cNvPr id="10" name="文本框 9">
            <a:extLst>
              <a:ext uri="{FF2B5EF4-FFF2-40B4-BE49-F238E27FC236}">
                <a16:creationId xmlns:a16="http://schemas.microsoft.com/office/drawing/2014/main" id="{20CCD4C4-6009-00DA-C9E2-04F7A23AAEC8}"/>
              </a:ext>
            </a:extLst>
          </p:cNvPr>
          <p:cNvSpPr txBox="1"/>
          <p:nvPr/>
        </p:nvSpPr>
        <p:spPr>
          <a:xfrm>
            <a:off x="4383984" y="312224"/>
            <a:ext cx="391454" cy="369332"/>
          </a:xfrm>
          <a:prstGeom prst="rect">
            <a:avLst/>
          </a:prstGeom>
          <a:noFill/>
        </p:spPr>
        <p:txBody>
          <a:bodyPr wrap="none" rtlCol="0">
            <a:spAutoFit/>
          </a:bodyPr>
          <a:lstStyle/>
          <a:p>
            <a:r>
              <a:rPr kumimoji="1" lang="en-US" altLang="zh-CN" dirty="0"/>
              <a:t>5s</a:t>
            </a:r>
            <a:endParaRPr kumimoji="1" lang="zh-CN" altLang="en-US" dirty="0"/>
          </a:p>
        </p:txBody>
      </p:sp>
      <p:sp>
        <p:nvSpPr>
          <p:cNvPr id="12" name="文本框 11">
            <a:extLst>
              <a:ext uri="{FF2B5EF4-FFF2-40B4-BE49-F238E27FC236}">
                <a16:creationId xmlns:a16="http://schemas.microsoft.com/office/drawing/2014/main" id="{23DB8ADB-297E-823E-2742-9F7C42F7CF3B}"/>
              </a:ext>
            </a:extLst>
          </p:cNvPr>
          <p:cNvSpPr txBox="1"/>
          <p:nvPr/>
        </p:nvSpPr>
        <p:spPr>
          <a:xfrm>
            <a:off x="6933173" y="2932212"/>
            <a:ext cx="423514" cy="369332"/>
          </a:xfrm>
          <a:prstGeom prst="rect">
            <a:avLst/>
          </a:prstGeom>
          <a:noFill/>
        </p:spPr>
        <p:txBody>
          <a:bodyPr wrap="none" rtlCol="0">
            <a:spAutoFit/>
          </a:bodyPr>
          <a:lstStyle/>
          <a:p>
            <a:r>
              <a:rPr kumimoji="1" lang="en-US" altLang="zh-CN" dirty="0"/>
              <a:t>5d</a:t>
            </a:r>
            <a:endParaRPr kumimoji="1" lang="zh-CN" altLang="en-US" dirty="0"/>
          </a:p>
        </p:txBody>
      </p:sp>
      <p:sp>
        <p:nvSpPr>
          <p:cNvPr id="23" name="文本框 22">
            <a:extLst>
              <a:ext uri="{FF2B5EF4-FFF2-40B4-BE49-F238E27FC236}">
                <a16:creationId xmlns:a16="http://schemas.microsoft.com/office/drawing/2014/main" id="{F2B67E69-B5CA-8FE6-3C3F-9822F0854B32}"/>
              </a:ext>
            </a:extLst>
          </p:cNvPr>
          <p:cNvSpPr txBox="1"/>
          <p:nvPr/>
        </p:nvSpPr>
        <p:spPr>
          <a:xfrm>
            <a:off x="6870855" y="306758"/>
            <a:ext cx="477519" cy="369332"/>
          </a:xfrm>
          <a:prstGeom prst="rect">
            <a:avLst/>
          </a:prstGeom>
          <a:noFill/>
        </p:spPr>
        <p:txBody>
          <a:bodyPr wrap="square" rtlCol="0">
            <a:spAutoFit/>
          </a:bodyPr>
          <a:lstStyle/>
          <a:p>
            <a:r>
              <a:rPr kumimoji="1" lang="en-US" altLang="zh-CN" dirty="0"/>
              <a:t>6s</a:t>
            </a:r>
            <a:endParaRPr kumimoji="1" lang="zh-CN" altLang="en-US" dirty="0"/>
          </a:p>
        </p:txBody>
      </p:sp>
    </p:spTree>
    <p:extLst>
      <p:ext uri="{BB962C8B-B14F-4D97-AF65-F5344CB8AC3E}">
        <p14:creationId xmlns:p14="http://schemas.microsoft.com/office/powerpoint/2010/main" val="278796362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6DE53C34-1AA1-4AB3-A96F-01890984CFFF}" type="slidenum">
              <a:rPr lang="zh-CN" altLang="en-US" smtClean="0"/>
              <a:t>22</a:t>
            </a:fld>
            <a:endParaRPr lang="zh-CN" altLang="en-US"/>
          </a:p>
        </p:txBody>
      </p:sp>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08073" y="5669071"/>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9" name="TextBox 64">
            <a:extLst>
              <a:ext uri="{FF2B5EF4-FFF2-40B4-BE49-F238E27FC236}">
                <a16:creationId xmlns:a16="http://schemas.microsoft.com/office/drawing/2014/main" id="{CBD0793E-DC21-4E1A-8315-0C871EF6F8BB}"/>
              </a:ext>
            </a:extLst>
          </p:cNvPr>
          <p:cNvSpPr txBox="1"/>
          <p:nvPr/>
        </p:nvSpPr>
        <p:spPr>
          <a:xfrm>
            <a:off x="2972858" y="4777383"/>
            <a:ext cx="9214510"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marL="0" lvl="1" indent="0">
              <a:spcBef>
                <a:spcPts val="0"/>
              </a:spcBef>
              <a:buNone/>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First relativistic high-precision chiral nuclear force</a:t>
            </a:r>
          </a:p>
        </p:txBody>
      </p:sp>
      <p:sp>
        <p:nvSpPr>
          <p:cNvPr id="10" name="TextBox 64">
            <a:extLst>
              <a:ext uri="{FF2B5EF4-FFF2-40B4-BE49-F238E27FC236}">
                <a16:creationId xmlns:a16="http://schemas.microsoft.com/office/drawing/2014/main" id="{DE0D0B1A-8330-48B4-8890-7419CEBAF5D8}"/>
              </a:ext>
            </a:extLst>
          </p:cNvPr>
          <p:cNvSpPr txBox="1"/>
          <p:nvPr/>
        </p:nvSpPr>
        <p:spPr>
          <a:xfrm>
            <a:off x="2972858" y="3885695"/>
            <a:ext cx="358444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solidFill>
                  <a:srgbClr val="C00000"/>
                </a:solidFill>
                <a:latin typeface="微软雅黑" panose="020B0503020204020204" pitchFamily="34" charset="-122"/>
                <a:ea typeface="微软雅黑" panose="020B0503020204020204" pitchFamily="34" charset="-122"/>
              </a:rPr>
              <a:t>Two-fold</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purposes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relativistic/covariant chiral nuclear forces</a:t>
            </a:r>
          </a:p>
        </p:txBody>
      </p:sp>
      <p:grpSp>
        <p:nvGrpSpPr>
          <p:cNvPr id="12" name="组合 11">
            <a:extLst>
              <a:ext uri="{FF2B5EF4-FFF2-40B4-BE49-F238E27FC236}">
                <a16:creationId xmlns:a16="http://schemas.microsoft.com/office/drawing/2014/main" id="{F83DE350-3D38-414B-9C24-299FAB4F8957}"/>
              </a:ext>
            </a:extLst>
          </p:cNvPr>
          <p:cNvGrpSpPr>
            <a:grpSpLocks noChangeAspect="1"/>
          </p:cNvGrpSpPr>
          <p:nvPr/>
        </p:nvGrpSpPr>
        <p:grpSpPr>
          <a:xfrm>
            <a:off x="2207627" y="4750630"/>
            <a:ext cx="630000" cy="630000"/>
            <a:chOff x="4840168" y="2373480"/>
            <a:chExt cx="522572" cy="522572"/>
          </a:xfrm>
          <a:solidFill>
            <a:srgbClr val="1F8EB9"/>
          </a:solidFill>
        </p:grpSpPr>
        <p:sp>
          <p:nvSpPr>
            <p:cNvPr id="13" name="椭圆 12">
              <a:extLst>
                <a:ext uri="{FF2B5EF4-FFF2-40B4-BE49-F238E27FC236}">
                  <a16:creationId xmlns:a16="http://schemas.microsoft.com/office/drawing/2014/main" id="{634FEBC9-90B0-4592-9BA3-40628F6765D3}"/>
                </a:ext>
              </a:extLst>
            </p:cNvPr>
            <p:cNvSpPr/>
            <p:nvPr/>
          </p:nvSpPr>
          <p:spPr>
            <a:xfrm>
              <a:off x="4840168" y="2373480"/>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14" name="Freeform 55">
              <a:extLst>
                <a:ext uri="{FF2B5EF4-FFF2-40B4-BE49-F238E27FC236}">
                  <a16:creationId xmlns:a16="http://schemas.microsoft.com/office/drawing/2014/main" id="{C43CBE12-3EE2-4A61-BFB7-FBD2AE8C031C}"/>
                </a:ext>
              </a:extLst>
            </p:cNvPr>
            <p:cNvSpPr>
              <a:spLocks noEditPoints="1"/>
            </p:cNvSpPr>
            <p:nvPr/>
          </p:nvSpPr>
          <p:spPr bwMode="auto">
            <a:xfrm>
              <a:off x="4955059" y="2481562"/>
              <a:ext cx="292790" cy="306409"/>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solidFill>
                  <a:schemeClr val="accent1"/>
                </a:solidFill>
              </a:endParaRPr>
            </a:p>
          </p:txBody>
        </p:sp>
      </p:gr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207627" y="3855331"/>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7083121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339725"/>
            <a:ext cx="11874926" cy="549275"/>
          </a:xfrm>
        </p:spPr>
        <p:txBody>
          <a:bodyPr>
            <a:noAutofit/>
          </a:bodyPr>
          <a:lstStyle/>
          <a:p>
            <a:r>
              <a:rPr lang="en-US" altLang="zh-CN" sz="3200" b="1" dirty="0">
                <a:latin typeface="Microsoft YaHei" charset="-122"/>
                <a:ea typeface="Microsoft YaHei" charset="-122"/>
                <a:sym typeface="Arial Black"/>
              </a:rPr>
              <a:t>P1: </a:t>
            </a:r>
            <a:r>
              <a:rPr lang="en-US" altLang="zh-CN" sz="3200" b="1" dirty="0">
                <a:solidFill>
                  <a:srgbClr val="C00000"/>
                </a:solidFill>
                <a:latin typeface="Microsoft YaHei" charset="-122"/>
                <a:ea typeface="Microsoft YaHei" charset="-122"/>
              </a:rPr>
              <a:t>inputs</a:t>
            </a:r>
            <a:r>
              <a:rPr lang="en-US" altLang="zh-CN" sz="3200" b="1" dirty="0">
                <a:latin typeface="Microsoft YaHei" charset="-122"/>
                <a:ea typeface="Microsoft YaHei" charset="-122"/>
              </a:rPr>
              <a:t> for </a:t>
            </a:r>
            <a:r>
              <a:rPr lang="en-US" altLang="zh-CN" sz="3200" b="1" dirty="0">
                <a:solidFill>
                  <a:srgbClr val="C00000"/>
                </a:solidFill>
                <a:latin typeface="Microsoft YaHei" charset="-122"/>
                <a:ea typeface="Microsoft YaHei" charset="-122"/>
                <a:cs typeface="Microsoft YaHei" charset="-122"/>
              </a:rPr>
              <a:t>ab</a:t>
            </a:r>
            <a:r>
              <a:rPr lang="zh-CN" altLang="en-US" sz="3200" b="1" dirty="0">
                <a:solidFill>
                  <a:srgbClr val="C00000"/>
                </a:solidFill>
                <a:latin typeface="Microsoft YaHei" charset="-122"/>
                <a:ea typeface="Microsoft YaHei" charset="-122"/>
                <a:cs typeface="Microsoft YaHei" charset="-122"/>
              </a:rPr>
              <a:t> </a:t>
            </a:r>
            <a:r>
              <a:rPr lang="en-US" altLang="zh-CN" sz="3200" b="1" dirty="0">
                <a:solidFill>
                  <a:srgbClr val="C00000"/>
                </a:solidFill>
                <a:latin typeface="Microsoft YaHei" charset="-122"/>
                <a:ea typeface="Microsoft YaHei" charset="-122"/>
                <a:cs typeface="Microsoft YaHei" charset="-122"/>
              </a:rPr>
              <a:t>initio</a:t>
            </a:r>
            <a:r>
              <a:rPr lang="zh-CN" altLang="en-US" sz="3200" b="1" dirty="0">
                <a:solidFill>
                  <a:srgbClr val="C00000"/>
                </a:solidFill>
                <a:latin typeface="Microsoft YaHei" charset="-122"/>
                <a:ea typeface="Microsoft YaHei" charset="-122"/>
                <a:cs typeface="Microsoft YaHei" charset="-122"/>
              </a:rPr>
              <a:t> </a:t>
            </a:r>
            <a:r>
              <a:rPr lang="en-US" altLang="zh-CN" sz="3200" b="1" dirty="0">
                <a:solidFill>
                  <a:srgbClr val="C00000"/>
                </a:solidFill>
                <a:latin typeface="Microsoft YaHei" charset="-122"/>
                <a:ea typeface="Microsoft YaHei" charset="-122"/>
                <a:cs typeface="Microsoft YaHei" charset="-122"/>
              </a:rPr>
              <a:t>covariant </a:t>
            </a:r>
            <a:r>
              <a:rPr lang="en-US" altLang="zh-CN" sz="3200" b="1" dirty="0">
                <a:latin typeface="Microsoft YaHei" charset="-122"/>
                <a:ea typeface="Microsoft YaHei" charset="-122"/>
              </a:rPr>
              <a:t>nuclear physics</a:t>
            </a:r>
            <a:r>
              <a:rPr lang="zh-CN" altLang="en-US" sz="3200" b="1" dirty="0">
                <a:latin typeface="Microsoft YaHei" charset="-122"/>
                <a:ea typeface="Microsoft YaHei" charset="-122"/>
              </a:rPr>
              <a:t> </a:t>
            </a:r>
            <a:r>
              <a:rPr lang="en-US" altLang="zh-CN" sz="3200" b="1" dirty="0">
                <a:latin typeface="Microsoft YaHei" charset="-122"/>
                <a:ea typeface="Microsoft YaHei" charset="-122"/>
                <a:cs typeface="Microsoft YaHei" charset="-122"/>
              </a:rPr>
              <a:t>studies </a:t>
            </a:r>
            <a:endParaRPr lang="zh-CN" altLang="en-US" sz="3200" b="1" dirty="0">
              <a:latin typeface="Microsoft YaHei" charset="-122"/>
              <a:ea typeface="Microsoft YaHei" charset="-122"/>
              <a:sym typeface="Arial Black"/>
            </a:endParaRPr>
          </a:p>
        </p:txBody>
      </p:sp>
      <p:sp>
        <p:nvSpPr>
          <p:cNvPr id="11" name="灯片编号占位符 10">
            <a:extLst>
              <a:ext uri="{FF2B5EF4-FFF2-40B4-BE49-F238E27FC236}">
                <a16:creationId xmlns:a16="http://schemas.microsoft.com/office/drawing/2014/main" id="{5D88F447-CE6F-4825-88C6-B3BF20FBFF4E}"/>
              </a:ext>
            </a:extLst>
          </p:cNvPr>
          <p:cNvSpPr>
            <a:spLocks noGrp="1"/>
          </p:cNvSpPr>
          <p:nvPr>
            <p:ph type="sldNum" sz="quarter" idx="12"/>
          </p:nvPr>
        </p:nvSpPr>
        <p:spPr>
          <a:xfrm>
            <a:off x="9318522" y="6360578"/>
            <a:ext cx="2743200" cy="365125"/>
          </a:xfrm>
        </p:spPr>
        <p:txBody>
          <a:bodyPr/>
          <a:lstStyle/>
          <a:p>
            <a:pPr>
              <a:defRPr/>
            </a:pPr>
            <a:fld id="{C4FB67F1-DEA0-4505-A3D7-68170254FAEF}" type="slidenum">
              <a:rPr lang="zh-CN" altLang="en-US" smtClean="0"/>
              <a:pPr>
                <a:defRPr/>
              </a:pPr>
              <a:t>23</a:t>
            </a:fld>
            <a:endParaRPr lang="zh-CN" altLang="en-US" dirty="0"/>
          </a:p>
        </p:txBody>
      </p:sp>
      <p:pic>
        <p:nvPicPr>
          <p:cNvPr id="9" name="Picture 4" descr="See the source image">
            <a:extLst>
              <a:ext uri="{FF2B5EF4-FFF2-40B4-BE49-F238E27FC236}">
                <a16:creationId xmlns:a16="http://schemas.microsoft.com/office/drawing/2014/main" id="{03C72E8F-90B6-4966-BF3F-002D03204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84" y="1826424"/>
            <a:ext cx="4925849" cy="3980169"/>
          </a:xfrm>
          <a:prstGeom prst="rect">
            <a:avLst/>
          </a:prstGeom>
          <a:noFill/>
          <a:ln w="25400">
            <a:solidFill>
              <a:srgbClr val="C00000"/>
            </a:solidFill>
          </a:ln>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BF4F7C9-F40A-D1FC-31F6-72E892D38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606" y="1826424"/>
            <a:ext cx="5004113" cy="3980169"/>
          </a:xfrm>
          <a:prstGeom prst="rect">
            <a:avLst/>
          </a:prstGeom>
          <a:noFill/>
          <a:ln w="25400">
            <a:solidFill>
              <a:srgbClr val="C00000"/>
            </a:solidFill>
          </a:ln>
        </p:spPr>
      </p:pic>
      <p:sp>
        <p:nvSpPr>
          <p:cNvPr id="10" name="文本框 9">
            <a:extLst>
              <a:ext uri="{FF2B5EF4-FFF2-40B4-BE49-F238E27FC236}">
                <a16:creationId xmlns:a16="http://schemas.microsoft.com/office/drawing/2014/main" id="{B8EF9D3E-1D23-5403-40D3-DEF3DBBA1DC8}"/>
              </a:ext>
            </a:extLst>
          </p:cNvPr>
          <p:cNvSpPr txBox="1"/>
          <p:nvPr/>
        </p:nvSpPr>
        <p:spPr>
          <a:xfrm>
            <a:off x="9180135" y="6122581"/>
            <a:ext cx="2150973" cy="369332"/>
          </a:xfrm>
          <a:prstGeom prst="rect">
            <a:avLst/>
          </a:prstGeom>
          <a:noFill/>
        </p:spPr>
        <p:txBody>
          <a:bodyPr wrap="none" rtlCol="0">
            <a:spAutoFit/>
          </a:bodyPr>
          <a:lstStyle/>
          <a:p>
            <a:r>
              <a:rPr lang="en-US" altLang="zh-CN" sz="1800" dirty="0">
                <a:solidFill>
                  <a:srgbClr val="7F7F7F"/>
                </a:solidFill>
                <a:effectLst/>
                <a:latin typeface="Times"/>
              </a:rPr>
              <a:t>a</a:t>
            </a:r>
            <a:r>
              <a:rPr lang="en" altLang="zh-CN" sz="1800" dirty="0">
                <a:solidFill>
                  <a:srgbClr val="7F7F7F"/>
                </a:solidFill>
                <a:effectLst/>
                <a:latin typeface="Times"/>
              </a:rPr>
              <a:t>rXiv:2212.11064v1 </a:t>
            </a:r>
            <a:endParaRPr lang="en" altLang="zh-CN" sz="3200" dirty="0"/>
          </a:p>
        </p:txBody>
      </p:sp>
      <p:sp>
        <p:nvSpPr>
          <p:cNvPr id="12" name="文本框 11">
            <a:extLst>
              <a:ext uri="{FF2B5EF4-FFF2-40B4-BE49-F238E27FC236}">
                <a16:creationId xmlns:a16="http://schemas.microsoft.com/office/drawing/2014/main" id="{986D386C-0713-9050-38A8-DFF0ACC98A33}"/>
              </a:ext>
            </a:extLst>
          </p:cNvPr>
          <p:cNvSpPr txBox="1"/>
          <p:nvPr/>
        </p:nvSpPr>
        <p:spPr>
          <a:xfrm>
            <a:off x="8046876" y="1229773"/>
            <a:ext cx="1133259" cy="584775"/>
          </a:xfrm>
          <a:prstGeom prst="rect">
            <a:avLst/>
          </a:prstGeom>
          <a:noFill/>
        </p:spPr>
        <p:txBody>
          <a:bodyPr wrap="none" rtlCol="0">
            <a:spAutoFit/>
          </a:bodyPr>
          <a:lstStyle/>
          <a:p>
            <a:r>
              <a:rPr kumimoji="1" lang="en-US" altLang="zh-CN" sz="3200" dirty="0"/>
              <a:t>Trend</a:t>
            </a:r>
            <a:endParaRPr kumimoji="1" lang="zh-CN" altLang="en-US" sz="3200" dirty="0"/>
          </a:p>
        </p:txBody>
      </p:sp>
      <p:sp>
        <p:nvSpPr>
          <p:cNvPr id="2" name="文本框 1">
            <a:extLst>
              <a:ext uri="{FF2B5EF4-FFF2-40B4-BE49-F238E27FC236}">
                <a16:creationId xmlns:a16="http://schemas.microsoft.com/office/drawing/2014/main" id="{E257EB27-9852-CCA1-8234-DAB2EFD52BA0}"/>
              </a:ext>
            </a:extLst>
          </p:cNvPr>
          <p:cNvSpPr txBox="1"/>
          <p:nvPr/>
        </p:nvSpPr>
        <p:spPr>
          <a:xfrm>
            <a:off x="2398108" y="1229772"/>
            <a:ext cx="1747017" cy="584775"/>
          </a:xfrm>
          <a:prstGeom prst="rect">
            <a:avLst/>
          </a:prstGeom>
          <a:noFill/>
        </p:spPr>
        <p:txBody>
          <a:bodyPr wrap="none" rtlCol="0">
            <a:spAutoFit/>
          </a:bodyPr>
          <a:lstStyle/>
          <a:p>
            <a:r>
              <a:rPr kumimoji="1" lang="en-US" altLang="zh-CN" sz="3200" dirty="0"/>
              <a:t>workflow</a:t>
            </a:r>
            <a:endParaRPr kumimoji="1" lang="zh-CN" altLang="en-US" sz="3200" dirty="0"/>
          </a:p>
        </p:txBody>
      </p:sp>
    </p:spTree>
    <p:extLst>
      <p:ext uri="{BB962C8B-B14F-4D97-AF65-F5344CB8AC3E}">
        <p14:creationId xmlns:p14="http://schemas.microsoft.com/office/powerpoint/2010/main" val="9136772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txBox="1">
            <a:spLocks/>
          </p:cNvSpPr>
          <p:nvPr/>
        </p:nvSpPr>
        <p:spPr>
          <a:xfrm>
            <a:off x="0" y="272109"/>
            <a:ext cx="12506252" cy="548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Microsoft YaHei" charset="-122"/>
                <a:ea typeface="Microsoft YaHei" charset="-122"/>
              </a:rPr>
              <a:t>P2:</a:t>
            </a:r>
            <a:r>
              <a:rPr lang="zh-CN" altLang="en-US" sz="3200" b="1" dirty="0">
                <a:latin typeface="Microsoft YaHei" charset="-122"/>
                <a:ea typeface="Microsoft YaHei" charset="-122"/>
              </a:rPr>
              <a:t> </a:t>
            </a:r>
            <a:r>
              <a:rPr lang="en-US" altLang="zh-CN" sz="3200" b="1" dirty="0">
                <a:solidFill>
                  <a:srgbClr val="C00000"/>
                </a:solidFill>
                <a:latin typeface="Microsoft YaHei" charset="-122"/>
                <a:ea typeface="Microsoft YaHei" charset="-122"/>
              </a:rPr>
              <a:t>inputs</a:t>
            </a:r>
            <a:r>
              <a:rPr lang="en-US" altLang="zh-CN" sz="3200" b="1" dirty="0">
                <a:latin typeface="Microsoft YaHei" charset="-122"/>
                <a:ea typeface="Microsoft YaHei" charset="-122"/>
              </a:rPr>
              <a:t> for studies of </a:t>
            </a:r>
            <a:r>
              <a:rPr lang="en-US" altLang="zh-CN" sz="3200" b="1" dirty="0" err="1">
                <a:solidFill>
                  <a:srgbClr val="C00000"/>
                </a:solidFill>
                <a:latin typeface="Microsoft YaHei" charset="-122"/>
                <a:ea typeface="Microsoft YaHei" charset="-122"/>
              </a:rPr>
              <a:t>hypernuclei</a:t>
            </a:r>
            <a:r>
              <a:rPr lang="en-US" altLang="zh-CN" sz="3200" b="1" dirty="0">
                <a:solidFill>
                  <a:srgbClr val="C00000"/>
                </a:solidFill>
                <a:latin typeface="Microsoft YaHei" charset="-122"/>
                <a:ea typeface="Microsoft YaHei" charset="-122"/>
              </a:rPr>
              <a:t> and neutron stars</a:t>
            </a:r>
            <a:endParaRPr lang="zh-CN" altLang="en-US" sz="3200" b="1" dirty="0">
              <a:solidFill>
                <a:srgbClr val="C00000"/>
              </a:solidFill>
              <a:latin typeface="Microsoft YaHei" charset="-122"/>
              <a:ea typeface="Microsoft YaHei" charset="-122"/>
            </a:endParaRPr>
          </a:p>
        </p:txBody>
      </p:sp>
      <p:sp>
        <p:nvSpPr>
          <p:cNvPr id="6" name="灯片编号占位符 5">
            <a:extLst>
              <a:ext uri="{FF2B5EF4-FFF2-40B4-BE49-F238E27FC236}">
                <a16:creationId xmlns:a16="http://schemas.microsoft.com/office/drawing/2014/main" id="{5C600857-7407-42F4-BB67-735AA54CD61F}"/>
              </a:ext>
            </a:extLst>
          </p:cNvPr>
          <p:cNvSpPr>
            <a:spLocks noGrp="1"/>
          </p:cNvSpPr>
          <p:nvPr>
            <p:ph type="sldNum" sz="quarter" idx="12"/>
          </p:nvPr>
        </p:nvSpPr>
        <p:spPr/>
        <p:txBody>
          <a:bodyPr/>
          <a:lstStyle/>
          <a:p>
            <a:pPr>
              <a:defRPr/>
            </a:pPr>
            <a:fld id="{C4FB67F1-DEA0-4505-A3D7-68170254FAEF}" type="slidenum">
              <a:rPr lang="zh-CN" altLang="en-US" smtClean="0"/>
              <a:pPr>
                <a:defRPr/>
              </a:pPr>
              <a:t>24</a:t>
            </a:fld>
            <a:endParaRPr lang="zh-CN" altLang="en-US"/>
          </a:p>
        </p:txBody>
      </p:sp>
      <p:sp>
        <p:nvSpPr>
          <p:cNvPr id="4" name="矩形 3">
            <a:extLst>
              <a:ext uri="{FF2B5EF4-FFF2-40B4-BE49-F238E27FC236}">
                <a16:creationId xmlns:a16="http://schemas.microsoft.com/office/drawing/2014/main" id="{5A7F6780-D361-1795-237C-4DC720CEB089}"/>
              </a:ext>
            </a:extLst>
          </p:cNvPr>
          <p:cNvSpPr/>
          <p:nvPr/>
        </p:nvSpPr>
        <p:spPr>
          <a:xfrm>
            <a:off x="4538394" y="6402700"/>
            <a:ext cx="2295308" cy="276999"/>
          </a:xfrm>
          <a:prstGeom prst="rect">
            <a:avLst/>
          </a:prstGeom>
        </p:spPr>
        <p:txBody>
          <a:bodyPr wrap="none">
            <a:spAutoFit/>
          </a:bodyPr>
          <a:lstStyle/>
          <a:p>
            <a:r>
              <a:rPr lang="it-IT" sz="1200" dirty="0">
                <a:solidFill>
                  <a:srgbClr val="000000"/>
                </a:solidFill>
              </a:rPr>
              <a:t>Lonardoni PRL 114 (2015) 092301</a:t>
            </a:r>
            <a:endParaRPr lang="en-US" sz="1200" dirty="0"/>
          </a:p>
        </p:txBody>
      </p:sp>
      <p:sp>
        <p:nvSpPr>
          <p:cNvPr id="7" name="矩形 6">
            <a:extLst>
              <a:ext uri="{FF2B5EF4-FFF2-40B4-BE49-F238E27FC236}">
                <a16:creationId xmlns:a16="http://schemas.microsoft.com/office/drawing/2014/main" id="{58E63806-800D-6A7A-AAA8-5FDE78AD1021}"/>
              </a:ext>
            </a:extLst>
          </p:cNvPr>
          <p:cNvSpPr/>
          <p:nvPr/>
        </p:nvSpPr>
        <p:spPr>
          <a:xfrm>
            <a:off x="1864530" y="5994556"/>
            <a:ext cx="1789721" cy="400110"/>
          </a:xfrm>
          <a:prstGeom prst="rect">
            <a:avLst/>
          </a:prstGeom>
        </p:spPr>
        <p:txBody>
          <a:bodyPr wrap="none">
            <a:spAutoFit/>
          </a:bodyPr>
          <a:lstStyle/>
          <a:p>
            <a:r>
              <a:rPr lang="en-US" altLang="zh-CN" sz="2000" b="1" dirty="0">
                <a:solidFill>
                  <a:srgbClr val="C00000"/>
                </a:solidFill>
                <a:latin typeface="Microsoft YaHei" panose="020B0503020204020204" pitchFamily="34" charset="-122"/>
                <a:ea typeface="Microsoft YaHei" panose="020B0503020204020204" pitchFamily="34" charset="-122"/>
              </a:rPr>
              <a:t>H-dibaryon</a:t>
            </a:r>
            <a:r>
              <a:rPr lang="en-US" sz="2000" b="1" dirty="0">
                <a:solidFill>
                  <a:srgbClr val="C00000"/>
                </a:solidFill>
                <a:latin typeface="Microsoft YaHei" panose="020B0503020204020204" pitchFamily="34" charset="-122"/>
                <a:ea typeface="Microsoft YaHei" panose="020B0503020204020204" pitchFamily="34" charset="-122"/>
              </a:rPr>
              <a:t>?</a:t>
            </a:r>
            <a:endParaRPr lang="en-US" sz="2000" dirty="0">
              <a:latin typeface="Microsoft YaHei" panose="020B0503020204020204" pitchFamily="34" charset="-122"/>
              <a:ea typeface="Microsoft YaHei" panose="020B0503020204020204" pitchFamily="34" charset="-122"/>
            </a:endParaRPr>
          </a:p>
        </p:txBody>
      </p:sp>
      <p:sp>
        <p:nvSpPr>
          <p:cNvPr id="9" name="矩形 8">
            <a:extLst>
              <a:ext uri="{FF2B5EF4-FFF2-40B4-BE49-F238E27FC236}">
                <a16:creationId xmlns:a16="http://schemas.microsoft.com/office/drawing/2014/main" id="{F7118AFF-5CBA-02E9-A59B-AC19D19DD53E}"/>
              </a:ext>
            </a:extLst>
          </p:cNvPr>
          <p:cNvSpPr/>
          <p:nvPr/>
        </p:nvSpPr>
        <p:spPr>
          <a:xfrm>
            <a:off x="1679383" y="6402599"/>
            <a:ext cx="2024913" cy="276999"/>
          </a:xfrm>
          <a:prstGeom prst="rect">
            <a:avLst/>
          </a:prstGeom>
        </p:spPr>
        <p:txBody>
          <a:bodyPr wrap="none">
            <a:spAutoFit/>
          </a:bodyPr>
          <a:lstStyle/>
          <a:p>
            <a:r>
              <a:rPr lang="it-IT" sz="1200" dirty="0">
                <a:solidFill>
                  <a:srgbClr val="000000"/>
                </a:solidFill>
              </a:rPr>
              <a:t>Inoue PRL 106 (2011) 162002</a:t>
            </a:r>
            <a:endParaRPr lang="en-US" sz="1200" dirty="0"/>
          </a:p>
        </p:txBody>
      </p:sp>
      <p:sp>
        <p:nvSpPr>
          <p:cNvPr id="12" name="矩形 11">
            <a:extLst>
              <a:ext uri="{FF2B5EF4-FFF2-40B4-BE49-F238E27FC236}">
                <a16:creationId xmlns:a16="http://schemas.microsoft.com/office/drawing/2014/main" id="{BE35A8AE-1768-ABB0-B9CD-5B40C238AEB5}"/>
              </a:ext>
            </a:extLst>
          </p:cNvPr>
          <p:cNvSpPr/>
          <p:nvPr/>
        </p:nvSpPr>
        <p:spPr>
          <a:xfrm>
            <a:off x="4657134" y="5994556"/>
            <a:ext cx="2207977" cy="400110"/>
          </a:xfrm>
          <a:prstGeom prst="rect">
            <a:avLst/>
          </a:prstGeom>
        </p:spPr>
        <p:txBody>
          <a:bodyPr wrap="none">
            <a:spAutoFit/>
          </a:bodyPr>
          <a:lstStyle/>
          <a:p>
            <a:r>
              <a:rPr lang="en-US" altLang="zh-CN" sz="2000" b="1" dirty="0">
                <a:solidFill>
                  <a:srgbClr val="C00000"/>
                </a:solidFill>
                <a:latin typeface="Microsoft YaHei" panose="020B0503020204020204" pitchFamily="34" charset="-122"/>
                <a:ea typeface="Microsoft YaHei" panose="020B0503020204020204" pitchFamily="34" charset="-122"/>
              </a:rPr>
              <a:t>Hyperon</a:t>
            </a:r>
            <a:r>
              <a:rPr lang="zh-CN" altLang="en-US" sz="2000" b="1" dirty="0">
                <a:solidFill>
                  <a:srgbClr val="C00000"/>
                </a:solidFill>
                <a:latin typeface="Microsoft YaHei" panose="020B0503020204020204" pitchFamily="34" charset="-122"/>
                <a:ea typeface="Microsoft YaHei" panose="020B0503020204020204" pitchFamily="34" charset="-122"/>
              </a:rPr>
              <a:t> </a:t>
            </a:r>
            <a:r>
              <a:rPr lang="en-US" altLang="zh-CN" sz="2000" b="1" dirty="0">
                <a:solidFill>
                  <a:srgbClr val="C00000"/>
                </a:solidFill>
                <a:latin typeface="Microsoft YaHei" panose="020B0503020204020204" pitchFamily="34" charset="-122"/>
                <a:ea typeface="Microsoft YaHei" panose="020B0503020204020204" pitchFamily="34" charset="-122"/>
              </a:rPr>
              <a:t>puzzle</a:t>
            </a:r>
            <a:endParaRPr lang="en-US" sz="2000" dirty="0">
              <a:latin typeface="Microsoft YaHei" panose="020B0503020204020204" pitchFamily="34" charset="-122"/>
              <a:ea typeface="Microsoft YaHei" panose="020B0503020204020204" pitchFamily="34" charset="-122"/>
            </a:endParaRPr>
          </a:p>
        </p:txBody>
      </p:sp>
      <p:sp>
        <p:nvSpPr>
          <p:cNvPr id="21" name="矩形 20">
            <a:extLst>
              <a:ext uri="{FF2B5EF4-FFF2-40B4-BE49-F238E27FC236}">
                <a16:creationId xmlns:a16="http://schemas.microsoft.com/office/drawing/2014/main" id="{F2E089BB-D931-B309-5BDD-052DFCE88CAB}"/>
              </a:ext>
            </a:extLst>
          </p:cNvPr>
          <p:cNvSpPr/>
          <p:nvPr/>
        </p:nvSpPr>
        <p:spPr>
          <a:xfrm>
            <a:off x="7314427" y="5994556"/>
            <a:ext cx="3001334" cy="400110"/>
          </a:xfrm>
          <a:prstGeom prst="rect">
            <a:avLst/>
          </a:prstGeom>
        </p:spPr>
        <p:txBody>
          <a:bodyPr wrap="none">
            <a:spAutoFit/>
          </a:bodyPr>
          <a:lstStyle/>
          <a:p>
            <a:r>
              <a:rPr lang="en-US" altLang="zh-CN" sz="2000" b="1" dirty="0">
                <a:solidFill>
                  <a:srgbClr val="C00000"/>
                </a:solidFill>
                <a:latin typeface="Microsoft YaHei" panose="020B0503020204020204" pitchFamily="34" charset="-122"/>
                <a:ea typeface="Microsoft YaHei" panose="020B0503020204020204" pitchFamily="34" charset="-122"/>
              </a:rPr>
              <a:t>Three-D</a:t>
            </a:r>
            <a:r>
              <a:rPr lang="zh-CN" altLang="en-US" sz="2000" b="1" dirty="0">
                <a:solidFill>
                  <a:srgbClr val="C00000"/>
                </a:solidFill>
                <a:latin typeface="Microsoft YaHei" panose="020B0503020204020204" pitchFamily="34" charset="-122"/>
                <a:ea typeface="Microsoft YaHei" panose="020B0503020204020204" pitchFamily="34" charset="-122"/>
              </a:rPr>
              <a:t> </a:t>
            </a:r>
            <a:r>
              <a:rPr lang="en-US" altLang="zh-CN" sz="2000" b="1" dirty="0">
                <a:solidFill>
                  <a:srgbClr val="C00000"/>
                </a:solidFill>
                <a:latin typeface="Microsoft YaHei" panose="020B0503020204020204" pitchFamily="34" charset="-122"/>
                <a:ea typeface="Microsoft YaHei" panose="020B0503020204020204" pitchFamily="34" charset="-122"/>
              </a:rPr>
              <a:t>nuclear</a:t>
            </a:r>
            <a:r>
              <a:rPr lang="zh-CN" altLang="en-US" sz="2000" b="1" dirty="0">
                <a:solidFill>
                  <a:srgbClr val="C00000"/>
                </a:solidFill>
                <a:latin typeface="Microsoft YaHei" panose="020B0503020204020204" pitchFamily="34" charset="-122"/>
                <a:ea typeface="Microsoft YaHei" panose="020B0503020204020204" pitchFamily="34" charset="-122"/>
              </a:rPr>
              <a:t> </a:t>
            </a:r>
            <a:r>
              <a:rPr lang="en-US" altLang="zh-CN" sz="2000" b="1" dirty="0">
                <a:solidFill>
                  <a:srgbClr val="C00000"/>
                </a:solidFill>
                <a:latin typeface="Microsoft YaHei" panose="020B0503020204020204" pitchFamily="34" charset="-122"/>
                <a:ea typeface="Microsoft YaHei" panose="020B0503020204020204" pitchFamily="34" charset="-122"/>
              </a:rPr>
              <a:t>chart</a:t>
            </a:r>
            <a:endParaRPr lang="en-US" sz="2000" dirty="0">
              <a:latin typeface="Microsoft YaHei" panose="020B0503020204020204" pitchFamily="34" charset="-122"/>
              <a:ea typeface="Microsoft YaHei" panose="020B0503020204020204" pitchFamily="34" charset="-122"/>
            </a:endParaRPr>
          </a:p>
        </p:txBody>
      </p:sp>
      <p:sp>
        <p:nvSpPr>
          <p:cNvPr id="22" name="矩形 21">
            <a:extLst>
              <a:ext uri="{FF2B5EF4-FFF2-40B4-BE49-F238E27FC236}">
                <a16:creationId xmlns:a16="http://schemas.microsoft.com/office/drawing/2014/main" id="{698F087D-97FC-3798-5A43-4B712DEF96C0}"/>
              </a:ext>
            </a:extLst>
          </p:cNvPr>
          <p:cNvSpPr/>
          <p:nvPr/>
        </p:nvSpPr>
        <p:spPr>
          <a:xfrm>
            <a:off x="7421650" y="6402599"/>
            <a:ext cx="2473626" cy="276999"/>
          </a:xfrm>
          <a:prstGeom prst="rect">
            <a:avLst/>
          </a:prstGeom>
        </p:spPr>
        <p:txBody>
          <a:bodyPr wrap="none">
            <a:spAutoFit/>
          </a:bodyPr>
          <a:lstStyle/>
          <a:p>
            <a:r>
              <a:rPr lang="en-US" altLang="zh-CN" sz="1200" dirty="0" err="1">
                <a:solidFill>
                  <a:srgbClr val="000000"/>
                </a:solidFill>
              </a:rPr>
              <a:t>Kaneta</a:t>
            </a:r>
            <a:r>
              <a:rPr lang="en-US" altLang="zh-CN" sz="1200" dirty="0">
                <a:solidFill>
                  <a:srgbClr val="000000"/>
                </a:solidFill>
              </a:rPr>
              <a:t> M, Tohoku University, Japan) </a:t>
            </a:r>
          </a:p>
        </p:txBody>
      </p:sp>
      <p:pic>
        <p:nvPicPr>
          <p:cNvPr id="23" name="图片 22">
            <a:extLst>
              <a:ext uri="{FF2B5EF4-FFF2-40B4-BE49-F238E27FC236}">
                <a16:creationId xmlns:a16="http://schemas.microsoft.com/office/drawing/2014/main" id="{C6EA072A-6A5B-A36C-1075-352C6AC1D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285" y="2357672"/>
            <a:ext cx="1958975" cy="1567180"/>
          </a:xfrm>
          <a:prstGeom prst="rect">
            <a:avLst/>
          </a:prstGeom>
        </p:spPr>
      </p:pic>
      <p:pic>
        <p:nvPicPr>
          <p:cNvPr id="24" name="图片 23">
            <a:extLst>
              <a:ext uri="{FF2B5EF4-FFF2-40B4-BE49-F238E27FC236}">
                <a16:creationId xmlns:a16="http://schemas.microsoft.com/office/drawing/2014/main" id="{F4213328-57D4-D7D1-2CE6-75737D15C723}"/>
              </a:ext>
            </a:extLst>
          </p:cNvPr>
          <p:cNvPicPr>
            <a:picLocks noChangeAspect="1"/>
          </p:cNvPicPr>
          <p:nvPr/>
        </p:nvPicPr>
        <p:blipFill>
          <a:blip r:embed="rId4"/>
          <a:stretch>
            <a:fillRect/>
          </a:stretch>
        </p:blipFill>
        <p:spPr>
          <a:xfrm>
            <a:off x="1908250" y="4171798"/>
            <a:ext cx="1567180" cy="1567180"/>
          </a:xfrm>
          <a:prstGeom prst="rect">
            <a:avLst/>
          </a:prstGeom>
        </p:spPr>
      </p:pic>
      <p:pic>
        <p:nvPicPr>
          <p:cNvPr id="25" name="图片 24">
            <a:extLst>
              <a:ext uri="{FF2B5EF4-FFF2-40B4-BE49-F238E27FC236}">
                <a16:creationId xmlns:a16="http://schemas.microsoft.com/office/drawing/2014/main" id="{BFAEBDCA-8401-BCBD-C61C-6301EB8B16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387" y="4159008"/>
            <a:ext cx="1645185" cy="1667318"/>
          </a:xfrm>
          <a:prstGeom prst="rect">
            <a:avLst/>
          </a:prstGeom>
        </p:spPr>
      </p:pic>
      <p:pic>
        <p:nvPicPr>
          <p:cNvPr id="26" name="图片 25">
            <a:extLst>
              <a:ext uri="{FF2B5EF4-FFF2-40B4-BE49-F238E27FC236}">
                <a16:creationId xmlns:a16="http://schemas.microsoft.com/office/drawing/2014/main" id="{9262FE11-8354-C5A5-F442-E7101C0573B6}"/>
              </a:ext>
            </a:extLst>
          </p:cNvPr>
          <p:cNvPicPr>
            <a:picLocks noChangeAspect="1"/>
          </p:cNvPicPr>
          <p:nvPr/>
        </p:nvPicPr>
        <p:blipFill>
          <a:blip r:embed="rId6"/>
          <a:stretch>
            <a:fillRect/>
          </a:stretch>
        </p:blipFill>
        <p:spPr>
          <a:xfrm>
            <a:off x="7225647" y="4152534"/>
            <a:ext cx="2865633" cy="1605708"/>
          </a:xfrm>
          <a:prstGeom prst="rect">
            <a:avLst/>
          </a:prstGeom>
        </p:spPr>
      </p:pic>
      <p:pic>
        <p:nvPicPr>
          <p:cNvPr id="27" name="图片 26">
            <a:extLst>
              <a:ext uri="{FF2B5EF4-FFF2-40B4-BE49-F238E27FC236}">
                <a16:creationId xmlns:a16="http://schemas.microsoft.com/office/drawing/2014/main" id="{1C3A9026-7AE2-405F-B990-3AE04975A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460" y="2357672"/>
            <a:ext cx="1958976" cy="1567181"/>
          </a:xfrm>
          <a:prstGeom prst="rect">
            <a:avLst/>
          </a:prstGeom>
        </p:spPr>
      </p:pic>
      <p:pic>
        <p:nvPicPr>
          <p:cNvPr id="28" name="图片 27">
            <a:extLst>
              <a:ext uri="{FF2B5EF4-FFF2-40B4-BE49-F238E27FC236}">
                <a16:creationId xmlns:a16="http://schemas.microsoft.com/office/drawing/2014/main" id="{1FB4EB59-25CD-A880-26E3-10F01809AC36}"/>
              </a:ext>
            </a:extLst>
          </p:cNvPr>
          <p:cNvPicPr>
            <a:picLocks noChangeAspect="1"/>
          </p:cNvPicPr>
          <p:nvPr/>
        </p:nvPicPr>
        <p:blipFill>
          <a:blip r:embed="rId7"/>
          <a:stretch>
            <a:fillRect/>
          </a:stretch>
        </p:blipFill>
        <p:spPr>
          <a:xfrm>
            <a:off x="4426474" y="4196821"/>
            <a:ext cx="2171788" cy="1638319"/>
          </a:xfrm>
          <a:prstGeom prst="rect">
            <a:avLst/>
          </a:prstGeom>
        </p:spPr>
      </p:pic>
      <p:graphicFrame>
        <p:nvGraphicFramePr>
          <p:cNvPr id="29" name="图示 28">
            <a:extLst>
              <a:ext uri="{FF2B5EF4-FFF2-40B4-BE49-F238E27FC236}">
                <a16:creationId xmlns:a16="http://schemas.microsoft.com/office/drawing/2014/main" id="{67605BBA-E9B9-F5DA-66A7-9BBA337FB1DA}"/>
              </a:ext>
            </a:extLst>
          </p:cNvPr>
          <p:cNvGraphicFramePr/>
          <p:nvPr>
            <p:extLst>
              <p:ext uri="{D42A27DB-BD31-4B8C-83A1-F6EECF244321}">
                <p14:modId xmlns:p14="http://schemas.microsoft.com/office/powerpoint/2010/main" val="1278971920"/>
              </p:ext>
            </p:extLst>
          </p:nvPr>
        </p:nvGraphicFramePr>
        <p:xfrm>
          <a:off x="1740688" y="-248882"/>
          <a:ext cx="8206582" cy="39017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8486463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6DE53C34-1AA1-4AB3-A96F-01890984CFFF}" type="slidenum">
              <a:rPr lang="zh-CN" altLang="en-US" smtClean="0"/>
              <a:t>25</a:t>
            </a:fld>
            <a:endParaRPr lang="zh-CN" altLang="en-US"/>
          </a:p>
        </p:txBody>
      </p:sp>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9" name="TextBox 64">
            <a:extLst>
              <a:ext uri="{FF2B5EF4-FFF2-40B4-BE49-F238E27FC236}">
                <a16:creationId xmlns:a16="http://schemas.microsoft.com/office/drawing/2014/main" id="{CBD0793E-DC21-4E1A-8315-0C871EF6F8BB}"/>
              </a:ext>
            </a:extLst>
          </p:cNvPr>
          <p:cNvSpPr txBox="1"/>
          <p:nvPr/>
        </p:nvSpPr>
        <p:spPr>
          <a:xfrm>
            <a:off x="2972858" y="4826423"/>
            <a:ext cx="9214510"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marL="0" lvl="1" indent="0">
              <a:spcBef>
                <a:spcPts val="0"/>
              </a:spcBef>
              <a:buNone/>
            </a:pPr>
            <a:r>
              <a:rPr lang="en-US" altLang="zh-CN" sz="2800" b="1" dirty="0">
                <a:solidFill>
                  <a:srgbClr val="C00000"/>
                </a:solidFill>
                <a:latin typeface="微软雅黑" panose="020B0503020204020204" pitchFamily="34" charset="-122"/>
                <a:ea typeface="微软雅黑" panose="020B0503020204020204" pitchFamily="34" charset="-122"/>
              </a:rPr>
              <a:t>First relativistic high-precision chiral nuclear force</a:t>
            </a:r>
          </a:p>
        </p:txBody>
      </p:sp>
      <p:sp>
        <p:nvSpPr>
          <p:cNvPr id="10" name="TextBox 64">
            <a:extLst>
              <a:ext uri="{FF2B5EF4-FFF2-40B4-BE49-F238E27FC236}">
                <a16:creationId xmlns:a16="http://schemas.microsoft.com/office/drawing/2014/main" id="{DE0D0B1A-8330-48B4-8890-7419CEBAF5D8}"/>
              </a:ext>
            </a:extLst>
          </p:cNvPr>
          <p:cNvSpPr txBox="1"/>
          <p:nvPr/>
        </p:nvSpPr>
        <p:spPr>
          <a:xfrm>
            <a:off x="2972858" y="3910215"/>
            <a:ext cx="358444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Two-fold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purposes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relativistic/covariant chiral nuclear forces</a:t>
            </a:r>
          </a:p>
        </p:txBody>
      </p:sp>
      <p:grpSp>
        <p:nvGrpSpPr>
          <p:cNvPr id="12" name="组合 11">
            <a:extLst>
              <a:ext uri="{FF2B5EF4-FFF2-40B4-BE49-F238E27FC236}">
                <a16:creationId xmlns:a16="http://schemas.microsoft.com/office/drawing/2014/main" id="{F83DE350-3D38-414B-9C24-299FAB4F8957}"/>
              </a:ext>
            </a:extLst>
          </p:cNvPr>
          <p:cNvGrpSpPr>
            <a:grpSpLocks noChangeAspect="1"/>
          </p:cNvGrpSpPr>
          <p:nvPr/>
        </p:nvGrpSpPr>
        <p:grpSpPr>
          <a:xfrm>
            <a:off x="2207627" y="4750630"/>
            <a:ext cx="630000" cy="630000"/>
            <a:chOff x="4840168" y="2373480"/>
            <a:chExt cx="522572" cy="522572"/>
          </a:xfrm>
          <a:solidFill>
            <a:srgbClr val="1F8EB9"/>
          </a:solidFill>
        </p:grpSpPr>
        <p:sp>
          <p:nvSpPr>
            <p:cNvPr id="13" name="椭圆 12">
              <a:extLst>
                <a:ext uri="{FF2B5EF4-FFF2-40B4-BE49-F238E27FC236}">
                  <a16:creationId xmlns:a16="http://schemas.microsoft.com/office/drawing/2014/main" id="{634FEBC9-90B0-4592-9BA3-40628F6765D3}"/>
                </a:ext>
              </a:extLst>
            </p:cNvPr>
            <p:cNvSpPr/>
            <p:nvPr/>
          </p:nvSpPr>
          <p:spPr>
            <a:xfrm>
              <a:off x="4840168" y="2373480"/>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14" name="Freeform 55">
              <a:extLst>
                <a:ext uri="{FF2B5EF4-FFF2-40B4-BE49-F238E27FC236}">
                  <a16:creationId xmlns:a16="http://schemas.microsoft.com/office/drawing/2014/main" id="{C43CBE12-3EE2-4A61-BFB7-FBD2AE8C031C}"/>
                </a:ext>
              </a:extLst>
            </p:cNvPr>
            <p:cNvSpPr>
              <a:spLocks noEditPoints="1"/>
            </p:cNvSpPr>
            <p:nvPr/>
          </p:nvSpPr>
          <p:spPr bwMode="auto">
            <a:xfrm>
              <a:off x="4955059" y="2481562"/>
              <a:ext cx="292790" cy="306409"/>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solidFill>
                  <a:schemeClr val="accent1"/>
                </a:solidFill>
              </a:endParaRPr>
            </a:p>
          </p:txBody>
        </p:sp>
      </p:gr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207627" y="3855331"/>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19770878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CEE7B9-A944-4FD6-8389-3C1C3F4DF990}"/>
              </a:ext>
            </a:extLst>
          </p:cNvPr>
          <p:cNvSpPr>
            <a:spLocks noGrp="1"/>
          </p:cNvSpPr>
          <p:nvPr>
            <p:ph type="title"/>
          </p:nvPr>
        </p:nvSpPr>
        <p:spPr>
          <a:xfrm>
            <a:off x="64477" y="-153736"/>
            <a:ext cx="10515600" cy="1325563"/>
          </a:xfrm>
        </p:spPr>
        <p:txBody>
          <a:bodyPr/>
          <a:lstStyle/>
          <a:p>
            <a:r>
              <a:rPr lang="en-US" altLang="zh-CN" sz="3225" b="1" dirty="0">
                <a:latin typeface="Microsoft YaHei" charset="-122"/>
                <a:ea typeface="Microsoft YaHei" charset="-122"/>
              </a:rPr>
              <a:t>How to become relativistic/covariant </a:t>
            </a:r>
            <a:endParaRPr lang="zh-CN" altLang="en-US" sz="3225" b="1" dirty="0">
              <a:latin typeface="Microsoft YaHei" charset="-122"/>
              <a:ea typeface="Microsoft YaHei" charset="-122"/>
            </a:endParaRPr>
          </a:p>
        </p:txBody>
      </p:sp>
      <p:sp>
        <p:nvSpPr>
          <p:cNvPr id="3" name="内容占位符 2">
            <a:extLst>
              <a:ext uri="{FF2B5EF4-FFF2-40B4-BE49-F238E27FC236}">
                <a16:creationId xmlns:a16="http://schemas.microsoft.com/office/drawing/2014/main" id="{656EC069-EB23-4FD3-B5DA-3E05FD03D1BF}"/>
              </a:ext>
            </a:extLst>
          </p:cNvPr>
          <p:cNvSpPr>
            <a:spLocks noGrp="1"/>
          </p:cNvSpPr>
          <p:nvPr>
            <p:ph idx="1"/>
          </p:nvPr>
        </p:nvSpPr>
        <p:spPr>
          <a:xfrm>
            <a:off x="334435" y="1268416"/>
            <a:ext cx="11633881" cy="1164065"/>
          </a:xfrm>
        </p:spPr>
        <p:txBody>
          <a:bodyPr>
            <a:normAutofit/>
          </a:bodyPr>
          <a:lstStyle/>
          <a:p>
            <a:pPr indent="-360000">
              <a:lnSpc>
                <a:spcPct val="10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Dirac spinors and algebra </a:t>
            </a:r>
            <a:r>
              <a:rPr lang="en-US" altLang="zh-CN" sz="2400" b="1" dirty="0">
                <a:latin typeface="微软雅黑" panose="020B0503020204020204" pitchFamily="34" charset="-122"/>
                <a:ea typeface="微软雅黑" panose="020B0503020204020204" pitchFamily="34" charset="-122"/>
              </a:rPr>
              <a:t>(instead of non-relativistic wave functions and Pauli matrices)</a:t>
            </a:r>
          </a:p>
          <a:p>
            <a:pPr marL="0" indent="0">
              <a:buNone/>
            </a:pPr>
            <a:endParaRPr lang="en-US" altLang="zh-CN"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B37B6F20-FC84-4794-B08C-8B9CF06A8663}"/>
                  </a:ext>
                </a:extLst>
              </p:cNvPr>
              <p:cNvSpPr/>
              <p:nvPr/>
            </p:nvSpPr>
            <p:spPr>
              <a:xfrm>
                <a:off x="1487766" y="2536753"/>
                <a:ext cx="3834511" cy="9840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𝑢</m:t>
                      </m:r>
                      <m:r>
                        <a:rPr lang="zh-CN" altLang="en-US" i="0">
                          <a:latin typeface="Cambria Math" panose="02040503050406030204" pitchFamily="18" charset="0"/>
                        </a:rPr>
                        <m:t>(</m:t>
                      </m:r>
                      <m:r>
                        <a:rPr lang="zh-CN" altLang="en-US" b="1" i="1">
                          <a:latin typeface="Cambria Math" panose="02040503050406030204" pitchFamily="18" charset="0"/>
                        </a:rPr>
                        <m:t>𝒑</m:t>
                      </m:r>
                      <m:r>
                        <a:rPr lang="zh-CN" altLang="en-US" b="0" i="0">
                          <a:latin typeface="Cambria Math" panose="02040503050406030204" pitchFamily="18" charset="0"/>
                        </a:rPr>
                        <m:t>,</m:t>
                      </m:r>
                      <m:r>
                        <a:rPr lang="zh-CN" altLang="en-US" b="0" i="1">
                          <a:latin typeface="Cambria Math" panose="02040503050406030204" pitchFamily="18" charset="0"/>
                        </a:rPr>
                        <m:t>𝑠</m:t>
                      </m:r>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𝑁</m:t>
                          </m:r>
                        </m:e>
                        <m:sub>
                          <m:r>
                            <a:rPr lang="zh-CN" altLang="en-US" b="0" i="1">
                              <a:latin typeface="Cambria Math" panose="02040503050406030204" pitchFamily="18" charset="0"/>
                            </a:rPr>
                            <m:t>𝑝</m:t>
                          </m:r>
                        </m:sub>
                      </m:sSub>
                      <m:d>
                        <m:dPr>
                          <m:ctrlPr>
                            <a:rPr lang="zh-CN" altLang="en-US" b="0" i="1">
                              <a:latin typeface="Cambria Math" panose="02040503050406030204" pitchFamily="18" charset="0"/>
                            </a:rPr>
                          </m:ctrlPr>
                        </m:dPr>
                        <m:e>
                          <m:m>
                            <m:mPr>
                              <m:plcHide m:val="on"/>
                              <m:mcs>
                                <m:mc>
                                  <m:mcPr>
                                    <m:count m:val="1"/>
                                    <m:mcJc m:val="center"/>
                                  </m:mcPr>
                                </m:mc>
                              </m:mcs>
                              <m:ctrlPr>
                                <a:rPr lang="zh-CN" altLang="en-US" b="0" i="1">
                                  <a:latin typeface="Cambria Math" panose="02040503050406030204" pitchFamily="18" charset="0"/>
                                </a:rPr>
                              </m:ctrlPr>
                            </m:mPr>
                            <m:mr>
                              <m:e>
                                <m:r>
                                  <a:rPr lang="zh-CN" altLang="en-US" b="0" i="0">
                                    <a:latin typeface="Cambria Math" panose="02040503050406030204" pitchFamily="18" charset="0"/>
                                  </a:rPr>
                                  <m:t>1</m:t>
                                </m:r>
                              </m:e>
                            </m:mr>
                            <m:mr>
                              <m:e>
                                <m:f>
                                  <m:fPr>
                                    <m:ctrlPr>
                                      <a:rPr lang="zh-CN" altLang="en-US" b="0" i="1">
                                        <a:latin typeface="Cambria Math" panose="02040503050406030204" pitchFamily="18" charset="0"/>
                                      </a:rPr>
                                    </m:ctrlPr>
                                  </m:fPr>
                                  <m:num>
                                    <m:r>
                                      <a:rPr lang="zh-CN" altLang="en-US" b="1" i="1">
                                        <a:latin typeface="Cambria Math" panose="02040503050406030204" pitchFamily="18" charset="0"/>
                                      </a:rPr>
                                      <m:t>𝝈</m:t>
                                    </m:r>
                                    <m:r>
                                      <a:rPr lang="zh-CN" altLang="en-US" b="0" i="0">
                                        <a:latin typeface="Cambria Math" panose="02040503050406030204" pitchFamily="18" charset="0"/>
                                      </a:rPr>
                                      <m:t>⋅</m:t>
                                    </m:r>
                                    <m:r>
                                      <a:rPr lang="zh-CN" altLang="en-US" b="1" i="1">
                                        <a:latin typeface="Cambria Math" panose="02040503050406030204" pitchFamily="18" charset="0"/>
                                      </a:rPr>
                                      <m:t>𝒑</m:t>
                                    </m:r>
                                  </m:num>
                                  <m:den>
                                    <m:sSub>
                                      <m:sSubPr>
                                        <m:ctrlPr>
                                          <a:rPr lang="zh-CN" altLang="en-US" b="1" i="1">
                                            <a:latin typeface="Cambria Math" panose="02040503050406030204" pitchFamily="18" charset="0"/>
                                          </a:rPr>
                                        </m:ctrlPr>
                                      </m:sSubPr>
                                      <m:e>
                                        <m:r>
                                          <a:rPr lang="zh-CN" altLang="en-US" b="0" i="1">
                                            <a:latin typeface="Cambria Math" panose="02040503050406030204" pitchFamily="18" charset="0"/>
                                          </a:rPr>
                                          <m:t>𝜖</m:t>
                                        </m:r>
                                      </m:e>
                                      <m:sub>
                                        <m:r>
                                          <a:rPr lang="zh-CN" altLang="en-US" b="0" i="1">
                                            <a:latin typeface="Cambria Math" panose="02040503050406030204" pitchFamily="18" charset="0"/>
                                          </a:rPr>
                                          <m:t>𝑝</m:t>
                                        </m:r>
                                      </m:sub>
                                    </m:sSub>
                                  </m:den>
                                </m:f>
                              </m:e>
                            </m:mr>
                          </m:m>
                        </m:e>
                      </m:d>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𝜒</m:t>
                          </m:r>
                        </m:e>
                        <m:sub>
                          <m:r>
                            <a:rPr lang="zh-CN" altLang="en-US" b="0" i="1">
                              <a:latin typeface="Cambria Math" panose="02040503050406030204" pitchFamily="18" charset="0"/>
                            </a:rPr>
                            <m:t>𝑠</m:t>
                          </m:r>
                        </m:sub>
                      </m:sSub>
                      <m:r>
                        <a:rPr lang="zh-CN" altLang="en-US" b="0" i="0">
                          <a:latin typeface="Cambria Math" panose="02040503050406030204" pitchFamily="18" charset="0"/>
                        </a:rPr>
                        <m:t>, </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𝑁</m:t>
                          </m:r>
                        </m:e>
                        <m:sub>
                          <m:r>
                            <a:rPr lang="zh-CN" altLang="en-US" b="0" i="1">
                              <a:latin typeface="Cambria Math" panose="02040503050406030204" pitchFamily="18" charset="0"/>
                            </a:rPr>
                            <m:t>𝑝</m:t>
                          </m:r>
                        </m:sub>
                      </m:sSub>
                      <m:r>
                        <a:rPr lang="zh-CN" altLang="en-US" b="0" i="0">
                          <a:latin typeface="Cambria Math" panose="02040503050406030204" pitchFamily="18" charset="0"/>
                        </a:rPr>
                        <m:t>=</m:t>
                      </m:r>
                      <m:rad>
                        <m:radPr>
                          <m:degHide m:val="on"/>
                          <m:ctrlPr>
                            <a:rPr lang="zh-CN" altLang="en-US" b="0" i="1">
                              <a:latin typeface="Cambria Math" panose="02040503050406030204" pitchFamily="18" charset="0"/>
                            </a:rPr>
                          </m:ctrlPr>
                        </m:radPr>
                        <m:deg/>
                        <m:e>
                          <m:f>
                            <m:fPr>
                              <m:ctrlPr>
                                <a:rPr lang="zh-CN" altLang="en-US" b="0" i="1">
                                  <a:latin typeface="Cambria Math" panose="02040503050406030204" pitchFamily="18" charset="0"/>
                                </a:rPr>
                              </m:ctrlPr>
                            </m:fPr>
                            <m:num>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𝜖</m:t>
                                  </m:r>
                                </m:e>
                                <m:sub>
                                  <m:r>
                                    <a:rPr lang="zh-CN" altLang="en-US" b="0" i="1">
                                      <a:latin typeface="Cambria Math" panose="02040503050406030204" pitchFamily="18" charset="0"/>
                                    </a:rPr>
                                    <m:t>𝑝</m:t>
                                  </m:r>
                                </m:sub>
                              </m:sSub>
                            </m:num>
                            <m:den>
                              <m:r>
                                <a:rPr lang="zh-CN" altLang="en-US" b="0" i="0">
                                  <a:latin typeface="Cambria Math" panose="02040503050406030204" pitchFamily="18" charset="0"/>
                                </a:rPr>
                                <m:t>2</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𝑀</m:t>
                                  </m:r>
                                </m:e>
                                <m:sub>
                                  <m:r>
                                    <a:rPr lang="zh-CN" altLang="en-US" b="0" i="1">
                                      <a:latin typeface="Cambria Math" panose="02040503050406030204" pitchFamily="18" charset="0"/>
                                    </a:rPr>
                                    <m:t>𝑁</m:t>
                                  </m:r>
                                </m:sub>
                              </m:sSub>
                            </m:den>
                          </m:f>
                        </m:e>
                      </m:rad>
                    </m:oMath>
                  </m:oMathPara>
                </a14:m>
                <a:endParaRPr lang="zh-CN" altLang="en-US" dirty="0"/>
              </a:p>
            </p:txBody>
          </p:sp>
        </mc:Choice>
        <mc:Fallback xmlns="">
          <p:sp>
            <p:nvSpPr>
              <p:cNvPr id="5" name="矩形 4">
                <a:extLst>
                  <a:ext uri="{FF2B5EF4-FFF2-40B4-BE49-F238E27FC236}">
                    <a16:creationId xmlns:a16="http://schemas.microsoft.com/office/drawing/2014/main" id="{B37B6F20-FC84-4794-B08C-8B9CF06A8663}"/>
                  </a:ext>
                </a:extLst>
              </p:cNvPr>
              <p:cNvSpPr>
                <a:spLocks noRot="1" noChangeAspect="1" noMove="1" noResize="1" noEditPoints="1" noAdjustHandles="1" noChangeArrowheads="1" noChangeShapeType="1" noTextEdit="1"/>
              </p:cNvSpPr>
              <p:nvPr/>
            </p:nvSpPr>
            <p:spPr>
              <a:xfrm>
                <a:off x="1487766" y="2536753"/>
                <a:ext cx="3834511" cy="984052"/>
              </a:xfrm>
              <a:prstGeom prst="rect">
                <a:avLst/>
              </a:prstGeom>
              <a:blipFill>
                <a:blip r:embed="rId2"/>
                <a:stretch>
                  <a:fillRect/>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3DD1A15A-8E42-4FA5-A648-B4F745D79196}"/>
              </a:ext>
            </a:extLst>
          </p:cNvPr>
          <p:cNvPicPr>
            <a:picLocks noChangeAspect="1"/>
          </p:cNvPicPr>
          <p:nvPr/>
        </p:nvPicPr>
        <p:blipFill>
          <a:blip r:embed="rId3"/>
          <a:stretch>
            <a:fillRect/>
          </a:stretch>
        </p:blipFill>
        <p:spPr>
          <a:xfrm>
            <a:off x="6602668" y="2301789"/>
            <a:ext cx="3708950" cy="1630955"/>
          </a:xfrm>
          <a:prstGeom prst="rect">
            <a:avLst/>
          </a:prstGeom>
        </p:spPr>
      </p:pic>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B6298C16-767D-4CF3-A512-5FA6AECAD394}"/>
                  </a:ext>
                </a:extLst>
              </p:cNvPr>
              <p:cNvSpPr/>
              <p:nvPr/>
            </p:nvSpPr>
            <p:spPr>
              <a:xfrm>
                <a:off x="802701" y="5880647"/>
                <a:ext cx="7563705" cy="322589"/>
              </a:xfrm>
              <a:prstGeom prst="rect">
                <a:avLst/>
              </a:prstGeom>
            </p:spPr>
            <p:txBody>
              <a:bodyPr wrap="square">
                <a:spAutoFit/>
              </a:bodyPr>
              <a:lstStyle/>
              <a:p>
                <a:pPr>
                  <a:lnSpc>
                    <a:spcPts val="1200"/>
                  </a:lnSpc>
                  <a:spcAft>
                    <a:spcPts val="1200"/>
                  </a:spcAft>
                </a:pPr>
                <a14:m>
                  <m:oMath xmlns:m="http://schemas.openxmlformats.org/officeDocument/2006/math">
                    <m:r>
                      <a:rPr lang="en-US" altLang="zh-CN" i="1">
                        <a:latin typeface="Cambria Math" panose="02040503050406030204" pitchFamily="18" charset="0"/>
                        <a:cs typeface="Times New Roman" panose="02020603050405020304" pitchFamily="18" charset="0"/>
                      </a:rPr>
                      <m:t>𝒯</m:t>
                    </m:r>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𝑝</m:t>
                            </m:r>
                          </m:e>
                          <m:sup>
                            <m:r>
                              <a:rPr lang="en-US" altLang="zh-CN" i="1">
                                <a:latin typeface="Cambria Math" panose="02040503050406030204" pitchFamily="18" charset="0"/>
                                <a:cs typeface="Times New Roman" panose="02020603050405020304" pitchFamily="18" charset="0"/>
                              </a:rPr>
                              <m:t>′</m:t>
                            </m:r>
                          </m:sup>
                        </m:sSup>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𝑝</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e>
                    </m:d>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𝒜</m:t>
                    </m:r>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𝑝</m:t>
                            </m:r>
                          </m:e>
                          <m:sup>
                            <m:r>
                              <a:rPr lang="en-US" altLang="zh-CN" i="1">
                                <a:latin typeface="Cambria Math" panose="02040503050406030204" pitchFamily="18" charset="0"/>
                                <a:cs typeface="Times New Roman" panose="02020603050405020304" pitchFamily="18" charset="0"/>
                              </a:rPr>
                              <m:t>′</m:t>
                            </m:r>
                          </m:sup>
                        </m:sSup>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𝑝</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e>
                    </m:d>
                    <m:r>
                      <a:rPr lang="en-US" altLang="zh-CN">
                        <a:latin typeface="Cambria Math" panose="02040503050406030204" pitchFamily="18" charset="0"/>
                        <a:cs typeface="Times New Roman" panose="02020603050405020304" pitchFamily="18" charset="0"/>
                      </a:rPr>
                      <m:t>+∫</m:t>
                    </m:r>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𝑑</m:t>
                            </m:r>
                          </m:e>
                          <m:sup>
                            <m:r>
                              <a:rPr lang="en-US" altLang="zh-CN">
                                <a:latin typeface="Cambria Math" panose="02040503050406030204" pitchFamily="18" charset="0"/>
                                <a:cs typeface="Times New Roman" panose="02020603050405020304" pitchFamily="18" charset="0"/>
                              </a:rPr>
                              <m:t>4</m:t>
                            </m:r>
                          </m:sup>
                        </m:sSup>
                        <m:r>
                          <a:rPr lang="en-US" altLang="zh-CN" i="1">
                            <a:latin typeface="Cambria Math" panose="02040503050406030204" pitchFamily="18" charset="0"/>
                            <a:cs typeface="Times New Roman" panose="02020603050405020304" pitchFamily="18" charset="0"/>
                          </a:rPr>
                          <m:t>𝑘</m:t>
                        </m:r>
                      </m:num>
                      <m:den>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a:latin typeface="Cambria Math" panose="02040503050406030204" pitchFamily="18" charset="0"/>
                                <a:cs typeface="Times New Roman" panose="02020603050405020304" pitchFamily="18" charset="0"/>
                              </a:rPr>
                              <m:t>2</m:t>
                            </m:r>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𝜋</m:t>
                                </m:r>
                              </m:e>
                              <m:sup>
                                <m:r>
                                  <a:rPr lang="en-US" altLang="zh-CN">
                                    <a:latin typeface="Cambria Math" panose="02040503050406030204" pitchFamily="18" charset="0"/>
                                    <a:cs typeface="Times New Roman" panose="02020603050405020304" pitchFamily="18" charset="0"/>
                                  </a:rPr>
                                  <m:t>4</m:t>
                                </m:r>
                              </m:sup>
                            </m:sSup>
                          </m:e>
                        </m:d>
                      </m:den>
                    </m:f>
                    <m:r>
                      <a:rPr lang="en-US" altLang="zh-CN" i="1">
                        <a:latin typeface="Cambria Math" panose="02040503050406030204" pitchFamily="18" charset="0"/>
                        <a:cs typeface="Times New Roman" panose="02020603050405020304" pitchFamily="18" charset="0"/>
                      </a:rPr>
                      <m:t>𝒜</m:t>
                    </m:r>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𝑝</m:t>
                            </m:r>
                          </m:e>
                          <m:sup>
                            <m:r>
                              <a:rPr lang="en-US" altLang="zh-CN" i="1">
                                <a:latin typeface="Cambria Math" panose="02040503050406030204" pitchFamily="18" charset="0"/>
                                <a:cs typeface="Times New Roman" panose="02020603050405020304" pitchFamily="18" charset="0"/>
                              </a:rPr>
                              <m:t>′</m:t>
                            </m:r>
                          </m:sup>
                        </m:sSup>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𝑘</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e>
                    </m:d>
                    <m:r>
                      <a:rPr lang="en-US" altLang="zh-CN" i="1">
                        <a:latin typeface="Cambria Math" panose="02040503050406030204" pitchFamily="18" charset="0"/>
                        <a:cs typeface="Times New Roman" panose="02020603050405020304" pitchFamily="18" charset="0"/>
                      </a:rPr>
                      <m:t>𝐺</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𝑘</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𝒯</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𝑘</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𝑝</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r>
                      <a:rPr lang="en-US" altLang="zh-CN">
                        <a:latin typeface="Cambria Math" panose="02040503050406030204" pitchFamily="18" charset="0"/>
                        <a:cs typeface="Times New Roman" panose="02020603050405020304" pitchFamily="18" charset="0"/>
                      </a:rPr>
                      <m:t>)</m:t>
                    </m:r>
                  </m:oMath>
                </a14:m>
                <a:r>
                  <a:rPr lang="en-US" altLang="zh-CN" dirty="0">
                    <a:latin typeface="Georgia" panose="02040502050405020303" pitchFamily="18" charset="0"/>
                    <a:cs typeface="Times New Roman" panose="02020603050405020304" pitchFamily="18" charset="0"/>
                  </a:rPr>
                  <a:t> </a:t>
                </a:r>
                <a:endParaRPr lang="zh-CN" altLang="zh-CN" dirty="0">
                  <a:latin typeface="Georgia" panose="02040502050405020303" pitchFamily="18" charset="0"/>
                  <a:cs typeface="Times New Roman" panose="02020603050405020304" pitchFamily="18" charset="0"/>
                </a:endParaRPr>
              </a:p>
            </p:txBody>
          </p:sp>
        </mc:Choice>
        <mc:Fallback xmlns="">
          <p:sp>
            <p:nvSpPr>
              <p:cNvPr id="6" name="矩形 5">
                <a:extLst>
                  <a:ext uri="{FF2B5EF4-FFF2-40B4-BE49-F238E27FC236}">
                    <a16:creationId xmlns:a16="http://schemas.microsoft.com/office/drawing/2014/main" id="{B6298C16-767D-4CF3-A512-5FA6AECAD394}"/>
                  </a:ext>
                </a:extLst>
              </p:cNvPr>
              <p:cNvSpPr>
                <a:spLocks noRot="1" noChangeAspect="1" noMove="1" noResize="1" noEditPoints="1" noAdjustHandles="1" noChangeArrowheads="1" noChangeShapeType="1" noTextEdit="1"/>
              </p:cNvSpPr>
              <p:nvPr/>
            </p:nvSpPr>
            <p:spPr>
              <a:xfrm>
                <a:off x="802701" y="5880647"/>
                <a:ext cx="7563705" cy="322589"/>
              </a:xfrm>
              <a:prstGeom prst="rect">
                <a:avLst/>
              </a:prstGeom>
              <a:blipFill>
                <a:blip r:embed="rId4"/>
                <a:stretch>
                  <a:fillRect t="-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32792599-84C2-434C-8774-7E71468AF0B4}"/>
                  </a:ext>
                </a:extLst>
              </p:cNvPr>
              <p:cNvSpPr/>
              <p:nvPr/>
            </p:nvSpPr>
            <p:spPr>
              <a:xfrm>
                <a:off x="4584554" y="6203236"/>
                <a:ext cx="7883562" cy="5529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200" i="1" smtClean="0">
                          <a:latin typeface="Cambria Math" panose="02040503050406030204" pitchFamily="18" charset="0"/>
                        </a:rPr>
                        <m:t>𝐺</m:t>
                      </m:r>
                      <m:r>
                        <a:rPr lang="zh-CN" altLang="en-US" sz="1200" i="0">
                          <a:latin typeface="Cambria Math" panose="02040503050406030204" pitchFamily="18" charset="0"/>
                        </a:rPr>
                        <m:t>(</m:t>
                      </m:r>
                      <m:r>
                        <a:rPr lang="zh-CN" altLang="en-US" sz="1200" i="1">
                          <a:latin typeface="Cambria Math" panose="02040503050406030204" pitchFamily="18" charset="0"/>
                        </a:rPr>
                        <m:t>𝑘</m:t>
                      </m:r>
                      <m:r>
                        <a:rPr lang="zh-CN" altLang="en-US" sz="1200" i="0">
                          <a:latin typeface="Cambria Math" panose="02040503050406030204" pitchFamily="18" charset="0"/>
                        </a:rPr>
                        <m:t>∣</m:t>
                      </m:r>
                      <m:r>
                        <a:rPr lang="zh-CN" altLang="en-US" sz="1200" i="1">
                          <a:latin typeface="Cambria Math" panose="02040503050406030204" pitchFamily="18" charset="0"/>
                        </a:rPr>
                        <m:t>𝑊</m:t>
                      </m:r>
                      <m:r>
                        <a:rPr lang="zh-CN" altLang="en-US" sz="1200" i="0">
                          <a:latin typeface="Cambria Math" panose="02040503050406030204" pitchFamily="18" charset="0"/>
                        </a:rPr>
                        <m:t>)=</m:t>
                      </m:r>
                      <m:f>
                        <m:fPr>
                          <m:ctrlPr>
                            <a:rPr lang="zh-CN" altLang="en-US" sz="1200" i="1">
                              <a:latin typeface="Cambria Math" panose="02040503050406030204" pitchFamily="18" charset="0"/>
                            </a:rPr>
                          </m:ctrlPr>
                        </m:fPr>
                        <m:num>
                          <m:r>
                            <a:rPr lang="zh-CN" altLang="en-US" sz="1200" i="1">
                              <a:latin typeface="Cambria Math" panose="02040503050406030204" pitchFamily="18" charset="0"/>
                            </a:rPr>
                            <m:t>𝑖</m:t>
                          </m:r>
                        </m:num>
                        <m:den>
                          <m:sSup>
                            <m:sSupPr>
                              <m:ctrlPr>
                                <a:rPr lang="zh-CN" altLang="en-US" sz="1200" i="1">
                                  <a:latin typeface="Cambria Math" panose="02040503050406030204" pitchFamily="18" charset="0"/>
                                </a:rPr>
                              </m:ctrlPr>
                            </m:sSupPr>
                            <m:e>
                              <m:d>
                                <m:dPr>
                                  <m:begChr m:val="["/>
                                  <m:endChr m:val="]"/>
                                  <m:ctrlPr>
                                    <a:rPr lang="zh-CN" altLang="en-US" sz="1200" i="1">
                                      <a:latin typeface="Cambria Math" panose="02040503050406030204" pitchFamily="18" charset="0"/>
                                    </a:rPr>
                                  </m:ctrlPr>
                                </m:dPr>
                                <m:e>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𝛾</m:t>
                                      </m:r>
                                    </m:e>
                                    <m:sup>
                                      <m:r>
                                        <a:rPr lang="zh-CN" altLang="en-US" sz="1200" i="1">
                                          <a:latin typeface="Cambria Math" panose="02040503050406030204" pitchFamily="18" charset="0"/>
                                        </a:rPr>
                                        <m:t>𝜇</m:t>
                                      </m:r>
                                    </m:sup>
                                  </m:sSup>
                                  <m:sSub>
                                    <m:sSubPr>
                                      <m:ctrlPr>
                                        <a:rPr lang="zh-CN" altLang="en-US" sz="1200" i="1">
                                          <a:latin typeface="Cambria Math" panose="02040503050406030204" pitchFamily="18" charset="0"/>
                                        </a:rPr>
                                      </m:ctrlPr>
                                    </m:sSubPr>
                                    <m:e>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𝑊</m:t>
                                      </m:r>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𝑘</m:t>
                                      </m:r>
                                      <m:r>
                                        <a:rPr lang="en-US" altLang="zh-CN" sz="1200" b="0" i="1" smtClean="0">
                                          <a:latin typeface="Cambria Math" panose="02040503050406030204" pitchFamily="18" charset="0"/>
                                        </a:rPr>
                                        <m:t>)</m:t>
                                      </m:r>
                                    </m:e>
                                    <m:sub>
                                      <m:r>
                                        <a:rPr lang="zh-CN" altLang="en-US" sz="1200" i="1">
                                          <a:latin typeface="Cambria Math" panose="02040503050406030204" pitchFamily="18" charset="0"/>
                                        </a:rPr>
                                        <m:t>𝜇</m:t>
                                      </m:r>
                                    </m:sub>
                                  </m:sSub>
                                  <m:r>
                                    <a:rPr lang="zh-CN" altLang="en-US" sz="1200" i="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𝑚</m:t>
                                      </m:r>
                                    </m:e>
                                    <m:sub>
                                      <m:r>
                                        <a:rPr lang="zh-CN" altLang="en-US" sz="1200" i="1">
                                          <a:latin typeface="Cambria Math" panose="02040503050406030204" pitchFamily="18" charset="0"/>
                                        </a:rPr>
                                        <m:t>𝑁</m:t>
                                      </m:r>
                                    </m:sub>
                                  </m:sSub>
                                  <m:r>
                                    <a:rPr lang="zh-CN" altLang="en-US" sz="1200" i="0">
                                      <a:latin typeface="Cambria Math" panose="02040503050406030204" pitchFamily="18" charset="0"/>
                                    </a:rPr>
                                    <m:t>+</m:t>
                                  </m:r>
                                  <m:r>
                                    <a:rPr lang="zh-CN" altLang="en-US" sz="1200" i="1">
                                      <a:latin typeface="Cambria Math" panose="02040503050406030204" pitchFamily="18" charset="0"/>
                                    </a:rPr>
                                    <m:t>𝑖</m:t>
                                  </m:r>
                                  <m:r>
                                    <a:rPr lang="zh-CN" altLang="en-US" sz="1200" i="1">
                                      <a:latin typeface="Cambria Math" panose="02040503050406030204" pitchFamily="18" charset="0"/>
                                    </a:rPr>
                                    <m:t>𝜖</m:t>
                                  </m:r>
                                </m:e>
                              </m:d>
                            </m:e>
                            <m:sup>
                              <m:d>
                                <m:dPr>
                                  <m:ctrlPr>
                                    <a:rPr lang="zh-CN" altLang="en-US" sz="1200" i="1">
                                      <a:latin typeface="Cambria Math" panose="02040503050406030204" pitchFamily="18" charset="0"/>
                                    </a:rPr>
                                  </m:ctrlPr>
                                </m:dPr>
                                <m:e>
                                  <m:r>
                                    <a:rPr lang="zh-CN" altLang="en-US" sz="1200" i="0">
                                      <a:latin typeface="Cambria Math" panose="02040503050406030204" pitchFamily="18" charset="0"/>
                                    </a:rPr>
                                    <m:t>1</m:t>
                                  </m:r>
                                </m:e>
                              </m:d>
                            </m:sup>
                          </m:sSup>
                          <m:sSup>
                            <m:sSupPr>
                              <m:ctrlPr>
                                <a:rPr lang="zh-CN" altLang="en-US" sz="1200" i="1">
                                  <a:latin typeface="Cambria Math" panose="02040503050406030204" pitchFamily="18" charset="0"/>
                                </a:rPr>
                              </m:ctrlPr>
                            </m:sSupPr>
                            <m:e>
                              <m:d>
                                <m:dPr>
                                  <m:begChr m:val="["/>
                                  <m:endChr m:val="]"/>
                                  <m:ctrlPr>
                                    <a:rPr lang="zh-CN" altLang="en-US" sz="1200" i="1">
                                      <a:latin typeface="Cambria Math" panose="02040503050406030204" pitchFamily="18" charset="0"/>
                                    </a:rPr>
                                  </m:ctrlPr>
                                </m:dPr>
                                <m:e>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𝛾</m:t>
                                      </m:r>
                                    </m:e>
                                    <m:sup>
                                      <m:r>
                                        <a:rPr lang="zh-CN" altLang="en-US" sz="1200" i="1">
                                          <a:latin typeface="Cambria Math" panose="02040503050406030204" pitchFamily="18" charset="0"/>
                                        </a:rPr>
                                        <m:t>𝜇</m:t>
                                      </m:r>
                                    </m:sup>
                                  </m:sSup>
                                  <m:sSub>
                                    <m:sSubPr>
                                      <m:ctrlPr>
                                        <a:rPr lang="zh-CN" altLang="en-US" sz="1200" i="1" smtClean="0">
                                          <a:latin typeface="Cambria Math" panose="02040503050406030204" pitchFamily="18" charset="0"/>
                                        </a:rPr>
                                      </m:ctrlPr>
                                    </m:sSubPr>
                                    <m:e>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𝑊</m:t>
                                      </m:r>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𝑘</m:t>
                                      </m:r>
                                      <m:r>
                                        <a:rPr lang="en-US" altLang="zh-CN" sz="1200" b="0" i="1" smtClean="0">
                                          <a:latin typeface="Cambria Math" panose="02040503050406030204" pitchFamily="18" charset="0"/>
                                        </a:rPr>
                                        <m:t>)</m:t>
                                      </m:r>
                                    </m:e>
                                    <m:sub>
                                      <m:r>
                                        <a:rPr lang="zh-CN" altLang="en-US" sz="1200" i="1">
                                          <a:latin typeface="Cambria Math" panose="02040503050406030204" pitchFamily="18" charset="0"/>
                                        </a:rPr>
                                        <m:t>𝜇</m:t>
                                      </m:r>
                                    </m:sub>
                                  </m:sSub>
                                  <m:r>
                                    <a:rPr lang="zh-CN" altLang="en-US" sz="1200" i="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𝑚</m:t>
                                      </m:r>
                                    </m:e>
                                    <m:sub>
                                      <m:r>
                                        <a:rPr lang="zh-CN" altLang="en-US" sz="1200" i="1">
                                          <a:latin typeface="Cambria Math" panose="02040503050406030204" pitchFamily="18" charset="0"/>
                                        </a:rPr>
                                        <m:t>𝑁</m:t>
                                      </m:r>
                                    </m:sub>
                                  </m:sSub>
                                  <m:r>
                                    <a:rPr lang="zh-CN" altLang="en-US" sz="1200" i="0">
                                      <a:latin typeface="Cambria Math" panose="02040503050406030204" pitchFamily="18" charset="0"/>
                                    </a:rPr>
                                    <m:t>+</m:t>
                                  </m:r>
                                  <m:r>
                                    <a:rPr lang="zh-CN" altLang="en-US" sz="1200" i="1">
                                      <a:latin typeface="Cambria Math" panose="02040503050406030204" pitchFamily="18" charset="0"/>
                                    </a:rPr>
                                    <m:t>𝑖</m:t>
                                  </m:r>
                                  <m:r>
                                    <a:rPr lang="zh-CN" altLang="en-US" sz="1200" i="1">
                                      <a:latin typeface="Cambria Math" panose="02040503050406030204" pitchFamily="18" charset="0"/>
                                    </a:rPr>
                                    <m:t>𝜖</m:t>
                                  </m:r>
                                </m:e>
                              </m:d>
                            </m:e>
                            <m:sup>
                              <m:d>
                                <m:dPr>
                                  <m:ctrlPr>
                                    <a:rPr lang="zh-CN" altLang="en-US" sz="1200" i="1">
                                      <a:latin typeface="Cambria Math" panose="02040503050406030204" pitchFamily="18" charset="0"/>
                                    </a:rPr>
                                  </m:ctrlPr>
                                </m:dPr>
                                <m:e>
                                  <m:r>
                                    <a:rPr lang="zh-CN" altLang="en-US" sz="1200" i="0">
                                      <a:latin typeface="Cambria Math" panose="02040503050406030204" pitchFamily="18" charset="0"/>
                                    </a:rPr>
                                    <m:t>2</m:t>
                                  </m:r>
                                </m:e>
                              </m:d>
                            </m:sup>
                          </m:sSup>
                        </m:den>
                      </m:f>
                    </m:oMath>
                  </m:oMathPara>
                </a14:m>
                <a:endParaRPr lang="zh-CN" altLang="en-US" sz="1200" dirty="0"/>
              </a:p>
            </p:txBody>
          </p:sp>
        </mc:Choice>
        <mc:Fallback xmlns="">
          <p:sp>
            <p:nvSpPr>
              <p:cNvPr id="9" name="矩形 8">
                <a:extLst>
                  <a:ext uri="{FF2B5EF4-FFF2-40B4-BE49-F238E27FC236}">
                    <a16:creationId xmlns:a16="http://schemas.microsoft.com/office/drawing/2014/main" id="{32792599-84C2-434C-8774-7E71468AF0B4}"/>
                  </a:ext>
                </a:extLst>
              </p:cNvPr>
              <p:cNvSpPr>
                <a:spLocks noRot="1" noChangeAspect="1" noMove="1" noResize="1" noEditPoints="1" noAdjustHandles="1" noChangeArrowheads="1" noChangeShapeType="1" noTextEdit="1"/>
              </p:cNvSpPr>
              <p:nvPr/>
            </p:nvSpPr>
            <p:spPr>
              <a:xfrm>
                <a:off x="4584554" y="6203236"/>
                <a:ext cx="7883562" cy="552972"/>
              </a:xfrm>
              <a:prstGeom prst="rect">
                <a:avLst/>
              </a:prstGeom>
              <a:blipFill>
                <a:blip r:embed="rId5"/>
                <a:stretch>
                  <a:fillRect b="-2273"/>
                </a:stretch>
              </a:blipFill>
            </p:spPr>
            <p:txBody>
              <a:bodyPr/>
              <a:lstStyle/>
              <a:p>
                <a:r>
                  <a:rPr lang="zh-CN" altLang="en-US">
                    <a:noFill/>
                  </a:rPr>
                  <a:t> </a:t>
                </a:r>
              </a:p>
            </p:txBody>
          </p:sp>
        </mc:Fallback>
      </mc:AlternateContent>
      <p:sp>
        <p:nvSpPr>
          <p:cNvPr id="8" name="灯片编号占位符 7">
            <a:extLst>
              <a:ext uri="{FF2B5EF4-FFF2-40B4-BE49-F238E27FC236}">
                <a16:creationId xmlns:a16="http://schemas.microsoft.com/office/drawing/2014/main" id="{7FA45387-8909-48EA-9726-3BDA1E97781F}"/>
              </a:ext>
            </a:extLst>
          </p:cNvPr>
          <p:cNvSpPr>
            <a:spLocks noGrp="1"/>
          </p:cNvSpPr>
          <p:nvPr>
            <p:ph type="sldNum" sz="quarter" idx="12"/>
          </p:nvPr>
        </p:nvSpPr>
        <p:spPr/>
        <p:txBody>
          <a:bodyPr/>
          <a:lstStyle/>
          <a:p>
            <a:pPr>
              <a:defRPr/>
            </a:pPr>
            <a:fld id="{88A51967-2D8B-40D3-B5B9-9AAB73B256E5}" type="slidenum">
              <a:rPr lang="zh-CN" altLang="en-US" smtClean="0"/>
              <a:pPr>
                <a:defRPr/>
              </a:pPr>
              <a:t>26</a:t>
            </a:fld>
            <a:endParaRPr lang="zh-CN" altLang="en-US"/>
          </a:p>
        </p:txBody>
      </p:sp>
      <p:pic>
        <p:nvPicPr>
          <p:cNvPr id="10" name="图片 9">
            <a:extLst>
              <a:ext uri="{FF2B5EF4-FFF2-40B4-BE49-F238E27FC236}">
                <a16:creationId xmlns:a16="http://schemas.microsoft.com/office/drawing/2014/main" id="{DE12285E-050E-4E01-B477-C088D77E3B97}"/>
              </a:ext>
            </a:extLst>
          </p:cNvPr>
          <p:cNvPicPr>
            <a:picLocks noChangeAspect="1"/>
          </p:cNvPicPr>
          <p:nvPr/>
        </p:nvPicPr>
        <p:blipFill>
          <a:blip r:embed="rId6"/>
          <a:stretch>
            <a:fillRect/>
          </a:stretch>
        </p:blipFill>
        <p:spPr>
          <a:xfrm>
            <a:off x="11155402" y="73389"/>
            <a:ext cx="869914" cy="1285959"/>
          </a:xfrm>
          <a:prstGeom prst="rect">
            <a:avLst/>
          </a:prstGeom>
        </p:spPr>
      </p:pic>
      <p:sp>
        <p:nvSpPr>
          <p:cNvPr id="4" name="矩形 3">
            <a:extLst>
              <a:ext uri="{FF2B5EF4-FFF2-40B4-BE49-F238E27FC236}">
                <a16:creationId xmlns:a16="http://schemas.microsoft.com/office/drawing/2014/main" id="{BCC41A97-4F91-453E-8EF0-49D81FC2BB6A}"/>
              </a:ext>
            </a:extLst>
          </p:cNvPr>
          <p:cNvSpPr/>
          <p:nvPr/>
        </p:nvSpPr>
        <p:spPr>
          <a:xfrm>
            <a:off x="334392" y="4965959"/>
            <a:ext cx="10847132" cy="461665"/>
          </a:xfrm>
          <a:prstGeom prst="rect">
            <a:avLst/>
          </a:prstGeom>
        </p:spPr>
        <p:txBody>
          <a:bodyPr wrap="square">
            <a:spAutoFit/>
          </a:bodyPr>
          <a:lstStyle/>
          <a:p>
            <a:pPr indent="-360000">
              <a:lnSpc>
                <a:spcPct val="10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cs typeface="Times New Roman" pitchFamily="18" charset="0"/>
              </a:rPr>
              <a:t>Covariant scattering equation </a:t>
            </a:r>
            <a:r>
              <a:rPr lang="en-US" altLang="zh-CN" sz="2400" b="1" dirty="0">
                <a:latin typeface="微软雅黑" panose="020B0503020204020204" pitchFamily="34" charset="-122"/>
                <a:ea typeface="微软雅黑" panose="020B0503020204020204" pitchFamily="34" charset="-122"/>
                <a:cs typeface="Times New Roman" pitchFamily="18" charset="0"/>
              </a:rPr>
              <a:t>(instead of Lippmann-Schwinger eq.)</a:t>
            </a:r>
            <a:endParaRPr lang="zh-CN" altLang="en-US" sz="2400" b="1" dirty="0">
              <a:latin typeface="微软雅黑" panose="020B0503020204020204" pitchFamily="34" charset="-122"/>
              <a:ea typeface="微软雅黑" panose="020B0503020204020204" pitchFamily="34" charset="-122"/>
              <a:cs typeface="Times New Roman" pitchFamily="18" charset="0"/>
            </a:endParaRPr>
          </a:p>
        </p:txBody>
      </p:sp>
      <p:sp>
        <p:nvSpPr>
          <p:cNvPr id="11" name="矩形 10">
            <a:extLst>
              <a:ext uri="{FF2B5EF4-FFF2-40B4-BE49-F238E27FC236}">
                <a16:creationId xmlns:a16="http://schemas.microsoft.com/office/drawing/2014/main" id="{14B6565A-DCDD-46B1-8A85-E3074554AE0E}"/>
              </a:ext>
            </a:extLst>
          </p:cNvPr>
          <p:cNvSpPr/>
          <p:nvPr/>
        </p:nvSpPr>
        <p:spPr>
          <a:xfrm>
            <a:off x="334392" y="4116488"/>
            <a:ext cx="10847132" cy="461665"/>
          </a:xfrm>
          <a:prstGeom prst="rect">
            <a:avLst/>
          </a:prstGeom>
        </p:spPr>
        <p:txBody>
          <a:bodyPr wrap="square">
            <a:spAutoFit/>
          </a:bodyPr>
          <a:lstStyle/>
          <a:p>
            <a:pPr indent="-360000">
              <a:lnSpc>
                <a:spcPct val="10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cs typeface="Times New Roman" pitchFamily="18" charset="0"/>
              </a:rPr>
              <a:t>Covariant power counting </a:t>
            </a:r>
            <a:r>
              <a:rPr lang="en-US" altLang="zh-CN" sz="2400" b="1" dirty="0">
                <a:latin typeface="微软雅黑" panose="020B0503020204020204" pitchFamily="34" charset="-122"/>
                <a:ea typeface="微软雅黑" panose="020B0503020204020204" pitchFamily="34" charset="-122"/>
                <a:cs typeface="Times New Roman" pitchFamily="18" charset="0"/>
              </a:rPr>
              <a:t>(vs. the Weinberg PC)</a:t>
            </a:r>
            <a:endParaRPr lang="zh-CN" altLang="en-US" sz="2400" b="1" dirty="0">
              <a:latin typeface="微软雅黑" panose="020B0503020204020204" pitchFamily="34" charset="-122"/>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75044703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94356"/>
            <a:ext cx="10515600" cy="1325563"/>
          </a:xfrm>
        </p:spPr>
        <p:txBody>
          <a:bodyPr>
            <a:noAutofit/>
          </a:bodyPr>
          <a:lstStyle/>
          <a:p>
            <a:pPr>
              <a:buClr>
                <a:srgbClr val="0070C0"/>
              </a:buClr>
              <a:buSzPct val="80000"/>
            </a:pPr>
            <a:r>
              <a:rPr lang="en-US" altLang="zh-CN" sz="3200" b="1" dirty="0">
                <a:latin typeface="微软雅黑" panose="020B0503020204020204" pitchFamily="34" charset="-122"/>
                <a:ea typeface="微软雅黑" panose="020B0503020204020204" pitchFamily="34" charset="-122"/>
                <a:cs typeface="Times New Roman" panose="02020603050405020304" pitchFamily="18" charset="0"/>
              </a:rPr>
              <a:t>Power counting rules</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a:xfrm>
                <a:off x="289887" y="2315444"/>
                <a:ext cx="11523133" cy="4267448"/>
              </a:xfrm>
            </p:spPr>
            <p:txBody>
              <a:bodyPr>
                <a:normAutofit/>
              </a:bodyPr>
              <a:lstStyle/>
              <a:p>
                <a:pPr>
                  <a:lnSpc>
                    <a:spcPct val="150000"/>
                  </a:lnSpc>
                  <a:buSzPct val="80000"/>
                  <a:buFont typeface="Wingdings"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Nucleon field: </a:t>
                </a:r>
                <a14:m>
                  <m:oMath xmlns:m="http://schemas.openxmlformats.org/officeDocument/2006/math">
                    <m:r>
                      <a:rPr lang="zh-CN" altLang="en-US" sz="2000" i="1" dirty="0">
                        <a:latin typeface="Cambria Math" panose="02040503050406030204" pitchFamily="18" charset="0"/>
                        <a:cs typeface="Times New Roman" panose="02020603050405020304" pitchFamily="18" charset="0"/>
                      </a:rPr>
                      <m:t>𝜓</m:t>
                    </m:r>
                    <m:r>
                      <a:rPr lang="en-US" altLang="zh-CN" sz="2000" i="1" dirty="0">
                        <a:latin typeface="Cambria Math" panose="02040503050406030204" pitchFamily="18" charset="0"/>
                        <a:cs typeface="Times New Roman" panose="02020603050405020304" pitchFamily="18" charset="0"/>
                      </a:rPr>
                      <m:t>= </m:t>
                    </m:r>
                    <m:d>
                      <m:dPr>
                        <m:ctrlPr>
                          <a:rPr lang="en-US" altLang="zh-CN" sz="2000" i="1" dirty="0">
                            <a:latin typeface="Cambria Math" panose="02040503050406030204" pitchFamily="18" charset="0"/>
                            <a:cs typeface="Times New Roman" panose="02020603050405020304" pitchFamily="18" charset="0"/>
                          </a:rPr>
                        </m:ctrlPr>
                      </m:dPr>
                      <m:e>
                        <m:f>
                          <m:fPr>
                            <m:type m:val="noBar"/>
                            <m:ctrlPr>
                              <a:rPr lang="en-US" altLang="zh-CN" sz="2000" i="1" dirty="0">
                                <a:latin typeface="Cambria Math" panose="02040503050406030204" pitchFamily="18" charset="0"/>
                                <a:cs typeface="Times New Roman" panose="02020603050405020304" pitchFamily="18" charset="0"/>
                              </a:rPr>
                            </m:ctrlPr>
                          </m:fPr>
                          <m:num>
                            <m:r>
                              <a:rPr lang="en-US" altLang="zh-CN" sz="2000" i="1" dirty="0">
                                <a:latin typeface="Cambria Math" panose="02040503050406030204" pitchFamily="18" charset="0"/>
                                <a:cs typeface="Times New Roman" panose="02020603050405020304" pitchFamily="18" charset="0"/>
                              </a:rPr>
                              <m:t>𝑝</m:t>
                            </m:r>
                          </m:num>
                          <m:den>
                            <m:r>
                              <a:rPr lang="en-US" altLang="zh-CN" sz="2000" i="1" dirty="0">
                                <a:latin typeface="Cambria Math" panose="02040503050406030204" pitchFamily="18" charset="0"/>
                                <a:cs typeface="Times New Roman" panose="02020603050405020304" pitchFamily="18" charset="0"/>
                              </a:rPr>
                              <m:t>𝑛</m:t>
                            </m:r>
                          </m:den>
                        </m:f>
                      </m:e>
                    </m:d>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0</m:t>
                            </m:r>
                          </m:sup>
                        </m:sSup>
                      </m:e>
                    </m:d>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Nucleon mass: </a:t>
                </a:r>
                <a14:m>
                  <m:oMath xmlns:m="http://schemas.openxmlformats.org/officeDocument/2006/math">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𝑚</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0</m:t>
                            </m:r>
                          </m:sup>
                        </m:sSup>
                      </m:e>
                    </m:d>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SzPct val="80000"/>
                  <a:buFont typeface="Wingdings"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Dirac matrices: </a:t>
                </a:r>
                <a14:m>
                  <m:oMath xmlns:m="http://schemas.openxmlformats.org/officeDocument/2006/math">
                    <m:r>
                      <a:rPr lang="en-GB" altLang="zh-CN" sz="200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 </m:t>
                    </m:r>
                    <m:r>
                      <a:rPr lang="el-GR" altLang="zh-CN" sz="2000" i="1">
                        <a:latin typeface="Cambria Math" panose="02040503050406030204" pitchFamily="18" charset="0"/>
                        <a:ea typeface="Cambria Math" panose="02040503050406030204" pitchFamily="18" charset="0"/>
                        <a:cs typeface="Times New Roman" panose="02020603050405020304" pitchFamily="18" charset="0"/>
                      </a:rPr>
                      <m:t>𝛤</m:t>
                    </m:r>
                    <m:r>
                      <a:rPr lang="el-GR" altLang="zh-CN" sz="2000" i="1">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l-GR" altLang="zh-CN" sz="2000" i="1">
                            <a:latin typeface="Cambria Math" panose="02040503050406030204" pitchFamily="18" charset="0"/>
                            <a:ea typeface="Cambria Math" panose="02040503050406030204" pitchFamily="18" charset="0"/>
                            <a:cs typeface="Times New Roman" panose="02020603050405020304" pitchFamily="18" charset="0"/>
                          </a:rPr>
                        </m:ctrlPr>
                      </m:dPr>
                      <m:e>
                        <m:r>
                          <a:rPr lang="en-GB" altLang="zh-CN" sz="2000" i="1">
                            <a:latin typeface="Cambria Math" panose="02040503050406030204" pitchFamily="18" charset="0"/>
                            <a:ea typeface="Cambria Math" panose="02040503050406030204" pitchFamily="18" charset="0"/>
                            <a:cs typeface="Times New Roman" panose="02020603050405020304" pitchFamily="18" charset="0"/>
                          </a:rPr>
                          <m:t>1, </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𝜇</m:t>
                            </m:r>
                          </m:sub>
                        </m:s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 </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5</m:t>
                            </m:r>
                          </m:sub>
                        </m:sSub>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𝜇</m:t>
                            </m:r>
                          </m:sub>
                        </m:s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 </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𝜎</m:t>
                            </m:r>
                          </m:e>
                          <m:sub>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𝜇</m:t>
                            </m:r>
                            <m:r>
                              <a:rPr lang="zh-CN" altLang="en-US" sz="2000" i="1">
                                <a:latin typeface="Cambria Math" panose="02040503050406030204" pitchFamily="18" charset="0"/>
                                <a:ea typeface="Cambria Math" panose="02040503050406030204" pitchFamily="18" charset="0"/>
                                <a:cs typeface="Times New Roman" panose="02020603050405020304" pitchFamily="18" charset="0"/>
                              </a:rPr>
                              <m:t>𝜈</m:t>
                            </m:r>
                          </m:sub>
                        </m:sSub>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0</m:t>
                                </m:r>
                              </m:sup>
                            </m:sSup>
                          </m:e>
                        </m:d>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5</m:t>
                            </m:r>
                          </m:sub>
                        </m:sSub>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1</m:t>
                                </m:r>
                              </m:sup>
                            </m:sSup>
                          </m:e>
                        </m:d>
                      </m:e>
                    </m:d>
                  </m:oMath>
                </a14:m>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SzPct val="80000"/>
                  <a:buFont typeface="Wingdings" pitchFamily="2" charset="2"/>
                  <a:buChar char="Ø"/>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Covariant derivative:</a:t>
                </a:r>
                <a:r>
                  <a:rPr lang="en-US" altLang="zh-CN" sz="2000" b="1" i="1" dirty="0">
                    <a:latin typeface="微软雅黑" panose="020B0503020204020204" pitchFamily="34" charset="-122"/>
                    <a:ea typeface="微软雅黑" panose="020B0503020204020204" pitchFamily="34" charset="-122"/>
                    <a:cs typeface="Times New Roman" panose="02020603050405020304" pitchFamily="18" charset="0"/>
                  </a:rPr>
                  <a:t> </a:t>
                </a:r>
                <a14:m>
                  <m:oMath xmlns:m="http://schemas.openxmlformats.org/officeDocument/2006/math">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m:t>
                    </m:r>
                    <m:d>
                      <m:dPr>
                        <m:ctrlPr>
                          <a:rPr lang="en-US" altLang="zh-CN"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dPr>
                      <m:e>
                        <m:acc>
                          <m:accPr>
                            <m:chr m:val="̅"/>
                            <m:ctrlPr>
                              <a:rPr lang="en-US" altLang="zh-CN"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𝜓</m:t>
                            </m:r>
                          </m:e>
                        </m:acc>
                        <m:r>
                          <a:rPr lang="el-GR" altLang="zh-CN" sz="20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𝛤</m:t>
                        </m:r>
                        <m:r>
                          <a:rPr lang="zh-CN" altLang="el-GR" sz="20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𝜓</m:t>
                        </m:r>
                      </m:e>
                    </m:d>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𝑂</m:t>
                    </m:r>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14:m>
                  <m:oMath xmlns:m="http://schemas.openxmlformats.org/officeDocument/2006/math">
                    <m:d>
                      <m:dPr>
                        <m:ctrlPr>
                          <a:rPr lang="en-US" altLang="zh-CN" sz="2000"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dPr>
                      <m:e>
                        <m:acc>
                          <m:accPr>
                            <m:chr m:val="̅"/>
                            <m:ctrlPr>
                              <a:rPr lang="en-US" altLang="zh-CN"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𝜓</m:t>
                            </m:r>
                          </m:e>
                        </m:acc>
                        <m:acc>
                          <m:accPr>
                            <m:chr m:val="⃡"/>
                            <m:ctrlPr>
                              <a:rPr lang="zh-CN" altLang="en-US" sz="2000"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m:t>
                            </m:r>
                          </m:e>
                        </m:acc>
                        <m:r>
                          <a:rPr lang="zh-CN" altLang="el-GR" sz="20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𝜓</m:t>
                        </m:r>
                      </m:e>
                    </m:d>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m:t>
                            </m:r>
                          </m:sup>
                        </m:sSup>
                      </m:e>
                    </m:d>
                  </m:oMath>
                </a14:m>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 except </a:t>
                </a:r>
                <a14:m>
                  <m:oMath xmlns:m="http://schemas.openxmlformats.org/officeDocument/2006/math">
                    <m:d>
                      <m:d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d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b>
                          <m:sSubPr>
                            <m:ctrlPr>
                              <a:rPr lang="en-GB" altLang="zh-CN"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𝜎</m:t>
                            </m:r>
                          </m:e>
                          <m:sub>
                            <m:r>
                              <a:rPr lang="zh-CN" altLang="en-GB"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𝜇</m:t>
                            </m:r>
                            <m:r>
                              <a:rPr lang="zh-CN" altLang="en-US"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𝜈</m:t>
                            </m:r>
                          </m:sub>
                        </m:sSub>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e>
                    </m:d>
                    <m:d>
                      <m:dPr>
                        <m:ctrlPr>
                          <a:rPr lang="en-US" altLang="zh-CN"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d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p>
                          <m:sSup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p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e>
                            </m:acc>
                          </m:e>
                          <m: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𝜇</m:t>
                            </m:r>
                          </m:sup>
                        </m:s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𝛤</m:t>
                        </m:r>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e>
                    </m:d>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1</m:t>
                            </m:r>
                          </m:sup>
                        </m:sSup>
                      </m:e>
                    </m:d>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b>
                      <m:sSub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𝛾</m:t>
                        </m:r>
                      </m:e>
                      <m:sub>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5</m:t>
                        </m:r>
                      </m:sub>
                    </m:sSub>
                    <m:sSub>
                      <m:sSub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𝛾</m:t>
                        </m:r>
                      </m:e>
                      <m:sub>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𝜇</m:t>
                        </m:r>
                      </m:sub>
                    </m:sSub>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p>
                      <m:sSup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p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e>
                        </m:acc>
                      </m:e>
                      <m: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𝜇</m:t>
                        </m:r>
                      </m:sup>
                    </m:s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𝛤</m:t>
                    </m:r>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𝑂</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sz="2000" dirty="0">
                  <a:solidFill>
                    <a:srgbClr val="0432FF"/>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SzPct val="80000"/>
                  <a:buFont typeface="Wingdings"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Treatment for covariant derivative:</a:t>
                </a:r>
                <a:endParaRPr lang="en-US" altLang="zh-CN" sz="2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1" indent="0">
                  <a:lnSpc>
                    <a:spcPct val="150000"/>
                  </a:lnSpc>
                  <a:buSzPct val="80000"/>
                  <a:buNone/>
                </a:pPr>
                <a:r>
                  <a:rPr lang="en-US" altLang="zh-CN" sz="1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-Expansion of such structure:</a:t>
                </a:r>
                <a:endParaRPr lang="en-US" altLang="zh-CN" sz="28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1" indent="0">
                  <a:lnSpc>
                    <a:spcPct val="150000"/>
                  </a:lnSpc>
                  <a:buSzPct val="80000"/>
                  <a:buNone/>
                </a:pPr>
                <a:r>
                  <a:rPr lang="en-US" altLang="zh-CN" sz="1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-up to </a:t>
                </a:r>
                <a14:m>
                  <m:oMath xmlns:m="http://schemas.openxmlformats.org/officeDocument/2006/math">
                    <m:r>
                      <a:rPr lang="en-US" altLang="zh-CN" sz="1400" b="1" i="1" dirty="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𝑶</m:t>
                    </m:r>
                    <m:d>
                      <m:d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𝒒</m:t>
                            </m:r>
                          </m:e>
                          <m:sup>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e>
                    </m:d>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sz="1400" b="1" i="1">
                        <a:solidFill>
                          <a:srgbClr val="C00000"/>
                        </a:solidFill>
                        <a:latin typeface="Cambria Math" panose="02040503050406030204" pitchFamily="18" charset="0"/>
                        <a:ea typeface="微软雅黑" panose="020B0503020204020204" pitchFamily="34" charset="-122"/>
                      </a:rPr>
                      <m:t>𝒏</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𝟎</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𝟏</m:t>
                    </m:r>
                  </m:oMath>
                </a14:m>
                <a:r>
                  <a:rPr lang="en-US" altLang="zh-CN" sz="1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p>
              <a:p>
                <a:pPr marL="342900" lvl="1" indent="0">
                  <a:lnSpc>
                    <a:spcPct val="150000"/>
                  </a:lnSpc>
                  <a:buSzPct val="80000"/>
                  <a:buNone/>
                </a:pPr>
                <a:r>
                  <a:rPr lang="en-US" altLang="zh-CN" sz="1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-up to </a:t>
                </a:r>
                <a14:m>
                  <m:oMath xmlns:m="http://schemas.openxmlformats.org/officeDocument/2006/math">
                    <m:r>
                      <a:rPr lang="en-US" altLang="zh-CN" sz="1400" b="1" i="1" dirty="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𝑶</m:t>
                    </m:r>
                    <m:d>
                      <m:d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𝒒</m:t>
                            </m:r>
                          </m:e>
                          <m:sup>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𝟒</m:t>
                            </m:r>
                          </m:sup>
                        </m:sSup>
                      </m:e>
                    </m:d>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sz="1400" b="1" i="1">
                        <a:solidFill>
                          <a:srgbClr val="C00000"/>
                        </a:solidFill>
                        <a:latin typeface="Cambria Math" panose="02040503050406030204" pitchFamily="18" charset="0"/>
                        <a:ea typeface="微软雅黑" panose="020B0503020204020204" pitchFamily="34" charset="-122"/>
                      </a:rPr>
                      <m:t>𝒏</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𝟎</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𝟏</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𝟐</m:t>
                    </m:r>
                    <m:r>
                      <a:rPr lang="en-US" altLang="zh-CN" sz="1400">
                        <a:solidFill>
                          <a:srgbClr val="FF0000"/>
                        </a:solidFill>
                        <a:latin typeface="Cambria Math" panose="02040503050406030204" pitchFamily="18" charset="0"/>
                        <a:ea typeface="微软雅黑" panose="020B0503020204020204" pitchFamily="34" charset="-122"/>
                      </a:rPr>
                      <m:t>.</m:t>
                    </m:r>
                  </m:oMath>
                </a14:m>
                <a:endParaRPr lang="en-US" altLang="zh-CN" sz="1400" dirty="0">
                  <a:solidFill>
                    <a:srgbClr val="FF0000"/>
                  </a:solidFill>
                  <a:latin typeface="微软雅黑" panose="020B0503020204020204" pitchFamily="34" charset="-122"/>
                  <a:ea typeface="微软雅黑" panose="020B0503020204020204" pitchFamily="34" charset="-122"/>
                </a:endParaRPr>
              </a:p>
            </p:txBody>
          </p:sp>
        </mc:Choice>
        <mc:Fallback>
          <p:sp>
            <p:nvSpPr>
              <p:cNvPr id="3" name="内容占位符 2"/>
              <p:cNvSpPr>
                <a:spLocks noGrp="1" noRot="1" noChangeAspect="1" noMove="1" noResize="1" noEditPoints="1" noAdjustHandles="1" noChangeArrowheads="1" noChangeShapeType="1" noTextEdit="1"/>
              </p:cNvSpPr>
              <p:nvPr>
                <p:ph idx="1"/>
              </p:nvPr>
            </p:nvSpPr>
            <p:spPr>
              <a:xfrm>
                <a:off x="289887" y="2315444"/>
                <a:ext cx="11523133" cy="4267448"/>
              </a:xfrm>
              <a:blipFill>
                <a:blip r:embed="rId3"/>
                <a:stretch>
                  <a:fillRect l="-330"/>
                </a:stretch>
              </a:blipFill>
            </p:spPr>
            <p:txBody>
              <a:bodyPr/>
              <a:lstStyle/>
              <a:p>
                <a:r>
                  <a:rPr lang="zh-CN" altLang="en-US">
                    <a:noFill/>
                  </a:rPr>
                  <a:t> </a:t>
                </a:r>
              </a:p>
            </p:txBody>
          </p:sp>
        </mc:Fallback>
      </mc:AlternateContent>
      <p:grpSp>
        <p:nvGrpSpPr>
          <p:cNvPr id="8" name="组合 7">
            <a:extLst>
              <a:ext uri="{FF2B5EF4-FFF2-40B4-BE49-F238E27FC236}">
                <a16:creationId xmlns:a16="http://schemas.microsoft.com/office/drawing/2014/main" id="{D96F20E2-C7A1-46E3-259C-568BB4159B7E}"/>
              </a:ext>
            </a:extLst>
          </p:cNvPr>
          <p:cNvGrpSpPr/>
          <p:nvPr/>
        </p:nvGrpSpPr>
        <p:grpSpPr>
          <a:xfrm>
            <a:off x="8902010" y="2396555"/>
            <a:ext cx="1455214" cy="1779595"/>
            <a:chOff x="10563113" y="147077"/>
            <a:chExt cx="1455214" cy="1779595"/>
          </a:xfrm>
        </p:grpSpPr>
        <p:pic>
          <p:nvPicPr>
            <p:cNvPr id="17" name="图片 16">
              <a:extLst>
                <a:ext uri="{FF2B5EF4-FFF2-40B4-BE49-F238E27FC236}">
                  <a16:creationId xmlns:a16="http://schemas.microsoft.com/office/drawing/2014/main" id="{1C684E2C-D5B0-4D4B-9953-08B90B0D281D}"/>
                </a:ext>
              </a:extLst>
            </p:cNvPr>
            <p:cNvPicPr>
              <a:picLocks noChangeAspect="1"/>
            </p:cNvPicPr>
            <p:nvPr/>
          </p:nvPicPr>
          <p:blipFill>
            <a:blip r:embed="rId4"/>
            <a:stretch>
              <a:fillRect/>
            </a:stretch>
          </p:blipFill>
          <p:spPr>
            <a:xfrm rot="10800000">
              <a:off x="10563113" y="167014"/>
              <a:ext cx="1455214" cy="1684382"/>
            </a:xfrm>
            <a:prstGeom prst="rect">
              <a:avLst/>
            </a:prstGeom>
          </p:spPr>
        </p:pic>
        <p:sp>
          <p:nvSpPr>
            <p:cNvPr id="10" name="文本框 9">
              <a:extLst>
                <a:ext uri="{FF2B5EF4-FFF2-40B4-BE49-F238E27FC236}">
                  <a16:creationId xmlns:a16="http://schemas.microsoft.com/office/drawing/2014/main" id="{9747C32C-A364-447F-9737-1068E003559A}"/>
                </a:ext>
              </a:extLst>
            </p:cNvPr>
            <p:cNvSpPr txBox="1"/>
            <p:nvPr/>
          </p:nvSpPr>
          <p:spPr>
            <a:xfrm>
              <a:off x="10592711" y="172784"/>
              <a:ext cx="23122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75AFE2F7-E680-4E3F-AB1B-9E0611194F15}"/>
                </a:ext>
              </a:extLst>
            </p:cNvPr>
            <p:cNvSpPr txBox="1"/>
            <p:nvPr/>
          </p:nvSpPr>
          <p:spPr>
            <a:xfrm>
              <a:off x="11736670" y="147077"/>
              <a:ext cx="23122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4286BDF9-1D1B-4810-BC92-F9F39C4F7126}"/>
                </a:ext>
              </a:extLst>
            </p:cNvPr>
            <p:cNvSpPr txBox="1"/>
            <p:nvPr/>
          </p:nvSpPr>
          <p:spPr>
            <a:xfrm>
              <a:off x="11730215" y="1551356"/>
              <a:ext cx="284853"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3</a:t>
              </a:r>
              <a:endParaRPr lang="zh-CN" altLang="en-US"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85739491-BC19-4C52-AFF5-E1FA0788E911}"/>
                </a:ext>
              </a:extLst>
            </p:cNvPr>
            <p:cNvSpPr txBox="1"/>
            <p:nvPr/>
          </p:nvSpPr>
          <p:spPr>
            <a:xfrm>
              <a:off x="10592711" y="1557340"/>
              <a:ext cx="23122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4</a:t>
              </a:r>
              <a:endParaRPr lang="zh-CN" altLang="en-US" dirty="0">
                <a:latin typeface="微软雅黑" panose="020B0503020204020204" pitchFamily="34" charset="-122"/>
                <a:ea typeface="微软雅黑" panose="020B0503020204020204" pitchFamily="34" charset="-122"/>
              </a:endParaRPr>
            </a:p>
          </p:txBody>
        </p:sp>
      </p:grpSp>
      <mc:AlternateContent xmlns:mc="http://schemas.openxmlformats.org/markup-compatibility/2006" xmlns:a14="http://schemas.microsoft.com/office/drawing/2010/main">
        <mc:Choice Requires="a14">
          <p:sp>
            <p:nvSpPr>
              <p:cNvPr id="6" name="矩形 5"/>
              <p:cNvSpPr/>
              <p:nvPr/>
            </p:nvSpPr>
            <p:spPr>
              <a:xfrm>
                <a:off x="7989235" y="1590789"/>
                <a:ext cx="2823077" cy="305938"/>
              </a:xfrm>
              <a:prstGeom prst="rect">
                <a:avLst/>
              </a:prstGeom>
            </p:spPr>
            <p:txBody>
              <a:bodyPr wrap="square">
                <a:spAutoFit/>
              </a:bodyPr>
              <a:lstStyle/>
              <a:p>
                <a:r>
                  <a:rPr lang="en-US" altLang="zh-CN" sz="12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 </a:t>
                </a:r>
                <a14:m>
                  <m:oMath xmlns:m="http://schemas.openxmlformats.org/officeDocument/2006/math">
                    <m:sSub>
                      <m:sSubPr>
                        <m:ctrlPr>
                          <a:rPr lang="en-US" altLang="zh-CN" sz="1200" i="1">
                            <a:solidFill>
                              <a:schemeClr val="accent1"/>
                            </a:solidFill>
                            <a:latin typeface="Cambria Math" panose="02040503050406030204" pitchFamily="18" charset="0"/>
                            <a:cs typeface="Times New Roman" panose="02020603050405020304" pitchFamily="18" charset="0"/>
                          </a:rPr>
                        </m:ctrlPr>
                      </m:sSubPr>
                      <m:e>
                        <m:r>
                          <a:rPr lang="en-US" altLang="zh-CN" sz="1200" i="1">
                            <a:solidFill>
                              <a:schemeClr val="accent1"/>
                            </a:solidFill>
                            <a:latin typeface="Cambria Math" panose="02040503050406030204" pitchFamily="18" charset="0"/>
                            <a:cs typeface="Times New Roman" panose="02020603050405020304" pitchFamily="18" charset="0"/>
                          </a:rPr>
                          <m:t>𝑁</m:t>
                        </m:r>
                      </m:e>
                      <m:sub>
                        <m:r>
                          <a:rPr lang="en-US" altLang="zh-CN" sz="1200" i="1">
                            <a:solidFill>
                              <a:schemeClr val="accent1"/>
                            </a:solidFill>
                            <a:latin typeface="Cambria Math" panose="02040503050406030204" pitchFamily="18" charset="0"/>
                            <a:cs typeface="Times New Roman" panose="02020603050405020304" pitchFamily="18" charset="0"/>
                          </a:rPr>
                          <m:t>𝑑</m:t>
                        </m:r>
                      </m:sub>
                    </m:sSub>
                  </m:oMath>
                </a14:m>
                <a:r>
                  <a:rPr lang="en-US" altLang="zh-CN" sz="12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is the number of </a:t>
                </a:r>
                <a:r>
                  <a:rPr lang="en-US" altLang="zh-CN" sz="12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a:t>
                </a:r>
                <a14:m>
                  <m:oMath xmlns:m="http://schemas.openxmlformats.org/officeDocument/2006/math">
                    <m:acc>
                      <m:accPr>
                        <m:chr m:val="⃡"/>
                        <m:ctrlP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e>
                    </m:acc>
                    <m: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e>
                    </m:acc>
                    <m: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e>
                    </m:acc>
                  </m:oMath>
                </a14:m>
                <a:endParaRPr lang="zh-CN" altLang="en-US" sz="1200" dirty="0"/>
              </a:p>
            </p:txBody>
          </p:sp>
        </mc:Choice>
        <mc:Fallback xmlns="">
          <p:sp>
            <p:nvSpPr>
              <p:cNvPr id="6" name="矩形 5"/>
              <p:cNvSpPr>
                <a:spLocks noRot="1" noChangeAspect="1" noMove="1" noResize="1" noEditPoints="1" noAdjustHandles="1" noChangeArrowheads="1" noChangeShapeType="1" noTextEdit="1"/>
              </p:cNvSpPr>
              <p:nvPr/>
            </p:nvSpPr>
            <p:spPr>
              <a:xfrm>
                <a:off x="7989235" y="1590789"/>
                <a:ext cx="2823077" cy="305938"/>
              </a:xfrm>
              <a:prstGeom prst="rect">
                <a:avLst/>
              </a:prstGeom>
              <a:blipFill>
                <a:blip r:embed="rId5"/>
                <a:stretch>
                  <a:fillRect t="-12000" b="-12000"/>
                </a:stretch>
              </a:blipFill>
            </p:spPr>
            <p:txBody>
              <a:bodyPr/>
              <a:lstStyle/>
              <a:p>
                <a:r>
                  <a:rPr lang="zh-CN" altLang="en-US">
                    <a:noFill/>
                  </a:rPr>
                  <a:t> </a:t>
                </a:r>
              </a:p>
            </p:txBody>
          </p:sp>
        </mc:Fallback>
      </mc:AlternateContent>
      <p:pic>
        <p:nvPicPr>
          <p:cNvPr id="14" name="图片 13" descr="图片包含 物体&#10;&#10;&#10;&#10;自动生成的说明">
            <a:extLst>
              <a:ext uri="{FF2B5EF4-FFF2-40B4-BE49-F238E27FC236}">
                <a16:creationId xmlns:a16="http://schemas.microsoft.com/office/drawing/2014/main" id="{B630C2CC-FE05-DD4F-9C0A-710C19482D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771" y="5601207"/>
            <a:ext cx="2283088" cy="798153"/>
          </a:xfrm>
          <a:prstGeom prst="rect">
            <a:avLst/>
          </a:prstGeom>
          <a:ln>
            <a:solidFill>
              <a:schemeClr val="accent1">
                <a:shade val="50000"/>
              </a:schemeClr>
            </a:solidFill>
          </a:ln>
        </p:spPr>
      </p:pic>
      <p:pic>
        <p:nvPicPr>
          <p:cNvPr id="16" name="图片 15" descr="图片包含 物体&#10;&#10;&#10;&#10;自动生成的说明">
            <a:extLst>
              <a:ext uri="{FF2B5EF4-FFF2-40B4-BE49-F238E27FC236}">
                <a16:creationId xmlns:a16="http://schemas.microsoft.com/office/drawing/2014/main" id="{87D658C4-90D7-2045-A37C-125EFA99B5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3871" y="5602139"/>
            <a:ext cx="1605746" cy="709031"/>
          </a:xfrm>
          <a:prstGeom prst="rect">
            <a:avLst/>
          </a:prstGeom>
          <a:ln>
            <a:solidFill>
              <a:schemeClr val="accent1">
                <a:shade val="50000"/>
              </a:schemeClr>
            </a:solidFill>
          </a:ln>
        </p:spPr>
      </p:pic>
      <p:pic>
        <p:nvPicPr>
          <p:cNvPr id="15" name="图片 14">
            <a:extLst>
              <a:ext uri="{FF2B5EF4-FFF2-40B4-BE49-F238E27FC236}">
                <a16:creationId xmlns:a16="http://schemas.microsoft.com/office/drawing/2014/main" id="{32111379-7477-874D-894B-98C704F7D27F}"/>
              </a:ext>
            </a:extLst>
          </p:cNvPr>
          <p:cNvPicPr>
            <a:picLocks noChangeAspect="1"/>
          </p:cNvPicPr>
          <p:nvPr/>
        </p:nvPicPr>
        <p:blipFill>
          <a:blip r:embed="rId8"/>
          <a:stretch>
            <a:fillRect/>
          </a:stretch>
        </p:blipFill>
        <p:spPr>
          <a:xfrm>
            <a:off x="1172759" y="1408443"/>
            <a:ext cx="6691462" cy="714697"/>
          </a:xfrm>
          <a:prstGeom prst="rect">
            <a:avLst/>
          </a:prstGeom>
          <a:ln w="25400">
            <a:solidFill>
              <a:schemeClr val="accent1">
                <a:shade val="50000"/>
              </a:schemeClr>
            </a:solidFill>
          </a:ln>
        </p:spPr>
      </p:pic>
      <p:pic>
        <p:nvPicPr>
          <p:cNvPr id="18" name="图片 17">
            <a:extLst>
              <a:ext uri="{FF2B5EF4-FFF2-40B4-BE49-F238E27FC236}">
                <a16:creationId xmlns:a16="http://schemas.microsoft.com/office/drawing/2014/main" id="{122C2095-4281-7E48-AF0A-166C6F6ACED5}"/>
              </a:ext>
            </a:extLst>
          </p:cNvPr>
          <p:cNvPicPr>
            <a:picLocks noChangeAspect="1"/>
          </p:cNvPicPr>
          <p:nvPr/>
        </p:nvPicPr>
        <p:blipFill>
          <a:blip r:embed="rId9"/>
          <a:stretch>
            <a:fillRect/>
          </a:stretch>
        </p:blipFill>
        <p:spPr>
          <a:xfrm>
            <a:off x="5269848" y="4753671"/>
            <a:ext cx="6457046" cy="580316"/>
          </a:xfrm>
          <a:prstGeom prst="rect">
            <a:avLst/>
          </a:prstGeom>
        </p:spPr>
      </p:pic>
      <p:sp>
        <p:nvSpPr>
          <p:cNvPr id="5" name="左右箭头 4">
            <a:extLst>
              <a:ext uri="{FF2B5EF4-FFF2-40B4-BE49-F238E27FC236}">
                <a16:creationId xmlns:a16="http://schemas.microsoft.com/office/drawing/2014/main" id="{93130B9B-D5FD-4F48-8C04-393B21C29720}"/>
              </a:ext>
            </a:extLst>
          </p:cNvPr>
          <p:cNvSpPr/>
          <p:nvPr/>
        </p:nvSpPr>
        <p:spPr>
          <a:xfrm>
            <a:off x="7366509" y="5824264"/>
            <a:ext cx="497712" cy="3681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灯片编号占位符 6">
            <a:extLst>
              <a:ext uri="{FF2B5EF4-FFF2-40B4-BE49-F238E27FC236}">
                <a16:creationId xmlns:a16="http://schemas.microsoft.com/office/drawing/2014/main" id="{9B3E44FB-3010-49DB-A98B-C8929165C783}"/>
              </a:ext>
            </a:extLst>
          </p:cNvPr>
          <p:cNvSpPr>
            <a:spLocks noGrp="1"/>
          </p:cNvSpPr>
          <p:nvPr>
            <p:ph type="sldNum" sz="quarter" idx="12"/>
          </p:nvPr>
        </p:nvSpPr>
        <p:spPr/>
        <p:txBody>
          <a:bodyPr/>
          <a:lstStyle/>
          <a:p>
            <a:pPr>
              <a:defRPr/>
            </a:pPr>
            <a:fld id="{88A51967-2D8B-40D3-B5B9-9AAB73B256E5}" type="slidenum">
              <a:rPr lang="zh-CN" altLang="en-US" smtClean="0"/>
              <a:pPr>
                <a:defRPr/>
              </a:pPr>
              <a:t>27</a:t>
            </a:fld>
            <a:endParaRPr lang="zh-CN" altLang="en-US"/>
          </a:p>
        </p:txBody>
      </p:sp>
      <p:sp>
        <p:nvSpPr>
          <p:cNvPr id="4" name="文本框 3">
            <a:extLst>
              <a:ext uri="{FF2B5EF4-FFF2-40B4-BE49-F238E27FC236}">
                <a16:creationId xmlns:a16="http://schemas.microsoft.com/office/drawing/2014/main" id="{82C278CF-FCB9-9F5D-B542-B54AEA2590ED}"/>
              </a:ext>
            </a:extLst>
          </p:cNvPr>
          <p:cNvSpPr txBox="1"/>
          <p:nvPr/>
        </p:nvSpPr>
        <p:spPr>
          <a:xfrm>
            <a:off x="4695915" y="373496"/>
            <a:ext cx="7383753" cy="461665"/>
          </a:xfrm>
          <a:prstGeom prst="rect">
            <a:avLst/>
          </a:prstGeom>
          <a:solidFill>
            <a:srgbClr val="FFFF00"/>
          </a:solidFill>
        </p:spPr>
        <p:txBody>
          <a:bodyPr wrap="none" rtlCol="0">
            <a:spAutoFit/>
          </a:bodyPr>
          <a:lstStyle/>
          <a:p>
            <a:r>
              <a:rPr kumimoji="1" lang="en-US" altLang="zh-CN" sz="2400" b="1" dirty="0"/>
              <a:t>NR:</a:t>
            </a:r>
            <a:r>
              <a:rPr kumimoji="1" lang="zh-CN" altLang="en-US" sz="2400" b="1" dirty="0"/>
              <a:t> </a:t>
            </a:r>
            <a:r>
              <a:rPr kumimoji="1" lang="en-US" altLang="zh-CN" sz="2400" b="1" dirty="0"/>
              <a:t>simply</a:t>
            </a:r>
            <a:r>
              <a:rPr kumimoji="1" lang="zh-CN" altLang="en-US" sz="2400" b="1" dirty="0"/>
              <a:t> </a:t>
            </a:r>
            <a:r>
              <a:rPr kumimoji="1" lang="en-US" altLang="zh-CN" sz="2400" b="1" dirty="0"/>
              <a:t>count</a:t>
            </a:r>
            <a:r>
              <a:rPr kumimoji="1" lang="zh-CN" altLang="en-US" sz="2400" b="1" dirty="0"/>
              <a:t> </a:t>
            </a:r>
            <a:r>
              <a:rPr kumimoji="1" lang="en-US" altLang="zh-CN" sz="2400" b="1" dirty="0"/>
              <a:t>the</a:t>
            </a:r>
            <a:r>
              <a:rPr kumimoji="1" lang="zh-CN" altLang="en-US" sz="2400" b="1" dirty="0"/>
              <a:t> </a:t>
            </a:r>
            <a:r>
              <a:rPr kumimoji="1" lang="en-US" altLang="zh-CN" sz="2400" b="1" dirty="0"/>
              <a:t>(even)</a:t>
            </a:r>
            <a:r>
              <a:rPr kumimoji="1" lang="zh-CN" altLang="en-US" sz="2400" b="1" dirty="0"/>
              <a:t> </a:t>
            </a:r>
            <a:r>
              <a:rPr kumimoji="1" lang="en-US" altLang="zh-CN" sz="2400" b="1" dirty="0"/>
              <a:t>number</a:t>
            </a:r>
            <a:r>
              <a:rPr kumimoji="1" lang="zh-CN" altLang="en-US" sz="2400" b="1" dirty="0"/>
              <a:t> </a:t>
            </a:r>
            <a:r>
              <a:rPr kumimoji="1" lang="en-US" altLang="zh-CN" sz="2400" b="1" dirty="0"/>
              <a:t>of</a:t>
            </a:r>
            <a:r>
              <a:rPr kumimoji="1" lang="zh-CN" altLang="en-US" sz="2400" b="1" dirty="0"/>
              <a:t> </a:t>
            </a:r>
            <a:r>
              <a:rPr kumimoji="1" lang="en-US" altLang="zh-CN" sz="2400" b="1" dirty="0"/>
              <a:t>three-derivatives</a:t>
            </a:r>
            <a:r>
              <a:rPr kumimoji="1" lang="zh-CN" altLang="en-US" sz="2400" b="1" dirty="0"/>
              <a:t> </a:t>
            </a:r>
          </a:p>
        </p:txBody>
      </p:sp>
    </p:spTree>
    <p:extLst>
      <p:ext uri="{BB962C8B-B14F-4D97-AF65-F5344CB8AC3E}">
        <p14:creationId xmlns:p14="http://schemas.microsoft.com/office/powerpoint/2010/main" val="343568396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F561D43A-8C5E-34A4-4618-F714496157BD}"/>
              </a:ext>
            </a:extLst>
          </p:cNvPr>
          <p:cNvSpPr/>
          <p:nvPr/>
        </p:nvSpPr>
        <p:spPr>
          <a:xfrm>
            <a:off x="168974" y="1895510"/>
            <a:ext cx="11879687" cy="470093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圆角矩形 7"/>
          <p:cNvSpPr/>
          <p:nvPr/>
        </p:nvSpPr>
        <p:spPr>
          <a:xfrm>
            <a:off x="2847383" y="2515174"/>
            <a:ext cx="4487545" cy="575311"/>
          </a:xfrm>
          <a:prstGeom prst="roundRect">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41208" y="1976804"/>
            <a:ext cx="6474849" cy="461665"/>
          </a:xfrm>
          <a:prstGeom prst="rect">
            <a:avLst/>
          </a:prstGeom>
          <a:noFill/>
        </p:spPr>
        <p:txBody>
          <a:bodyPr wrap="none" rtlCol="0">
            <a:spAutoFit/>
          </a:bodyPr>
          <a:lstStyle/>
          <a:p>
            <a:pPr marL="380990" indent="-38099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Relativistic</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leading</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order</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box</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diagram</a:t>
            </a:r>
          </a:p>
        </p:txBody>
      </p:sp>
      <p:grpSp>
        <p:nvGrpSpPr>
          <p:cNvPr id="17" name="组合 16"/>
          <p:cNvGrpSpPr/>
          <p:nvPr/>
        </p:nvGrpSpPr>
        <p:grpSpPr>
          <a:xfrm>
            <a:off x="2935298" y="2662512"/>
            <a:ext cx="3932620" cy="400049"/>
            <a:chOff x="2002" y="2669"/>
            <a:chExt cx="6193" cy="630"/>
          </a:xfrm>
        </p:grpSpPr>
        <p:sp>
          <p:nvSpPr>
            <p:cNvPr id="11" name="文本框 10"/>
            <p:cNvSpPr txBox="1"/>
            <p:nvPr/>
          </p:nvSpPr>
          <p:spPr>
            <a:xfrm>
              <a:off x="6655" y="2669"/>
              <a:ext cx="1540" cy="630"/>
            </a:xfrm>
            <a:prstGeom prst="rect">
              <a:avLst/>
            </a:prstGeom>
            <a:noFill/>
          </p:spPr>
          <p:txBody>
            <a:bodyPr wrap="none" rtlCol="0" anchor="ctr" anchorCtr="0">
              <a:spAutoFit/>
            </a:bodyPr>
            <a:lstStyle/>
            <a:p>
              <a:r>
                <a:rPr lang="en-US" altLang="zh-CN" sz="2000" dirty="0"/>
                <a:t>Bilinear</a:t>
              </a:r>
            </a:p>
          </p:txBody>
        </p:sp>
        <mc:AlternateContent xmlns:mc="http://schemas.openxmlformats.org/markup-compatibility/2006" xmlns:a14="http://schemas.microsoft.com/office/drawing/2010/main">
          <mc:Choice Requires="a14">
            <p:sp>
              <p:nvSpPr>
                <p:cNvPr id="14" name="文本框 13"/>
                <p:cNvSpPr txBox="1"/>
                <p:nvPr/>
              </p:nvSpPr>
              <p:spPr>
                <a:xfrm>
                  <a:off x="5918" y="2669"/>
                  <a:ext cx="667" cy="630"/>
                </a:xfrm>
                <a:prstGeom prst="rect">
                  <a:avLst/>
                </a:prstGeom>
                <a:noFill/>
              </p:spPr>
              <p:txBody>
                <a:bodyPr wrap="none" rtlCol="0" anchor="ctr" anchorCtr="0">
                  <a:spAutoFit/>
                </a:bodyPr>
                <a:lstStyle/>
                <a:p>
                  <a:pPr algn="l"/>
                  <a14:m>
                    <m:oMathPara xmlns:m="http://schemas.openxmlformats.org/officeDocument/2006/math">
                      <m:oMathParaPr>
                        <m:jc m:val="centerGroup"/>
                      </m:oMathParaPr>
                      <m:oMath xmlns:m="http://schemas.openxmlformats.org/officeDocument/2006/math">
                        <m:r>
                          <a:rPr lang="en-US" altLang="zh-CN" sz="2000" b="1">
                            <a:latin typeface="Cambria Math" panose="02040503050406030204" charset="0"/>
                            <a:ea typeface="MS Mincho" charset="0"/>
                            <a:cs typeface="Cambria Math" panose="02040503050406030204" charset="0"/>
                          </a:rPr>
                          <m:t>×</m:t>
                        </m:r>
                      </m:oMath>
                    </m:oMathPara>
                  </a14:m>
                  <a:endParaRPr lang="en-US" altLang="zh-CN" sz="2000" b="1" dirty="0">
                    <a:latin typeface="Cambria Math" panose="02040503050406030204" charset="0"/>
                    <a:ea typeface="MS Mincho" charset="0"/>
                    <a:cs typeface="Cambria Math" panose="02040503050406030204" charset="0"/>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5918" y="2669"/>
                  <a:ext cx="667" cy="630"/>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p:cNvSpPr txBox="1"/>
                <p:nvPr/>
              </p:nvSpPr>
              <p:spPr>
                <a:xfrm>
                  <a:off x="2002" y="2669"/>
                  <a:ext cx="1171" cy="630"/>
                </a:xfrm>
                <a:prstGeom prst="rect">
                  <a:avLst/>
                </a:prstGeom>
                <a:noFill/>
              </p:spPr>
              <p:txBody>
                <a:bodyPr wrap="none" rtlCol="0" anchor="ctr" anchorCtr="0">
                  <a:spAutoFit/>
                </a:bodyPr>
                <a:lstStyle/>
                <a:p>
                  <a:pPr algn="l"/>
                  <a14:m>
                    <m:oMathPara xmlns:m="http://schemas.openxmlformats.org/officeDocument/2006/math">
                      <m:oMathParaPr>
                        <m:jc m:val="centerGroup"/>
                      </m:oMathParaPr>
                      <m:oMath xmlns:m="http://schemas.openxmlformats.org/officeDocument/2006/math">
                        <m:r>
                          <a:rPr lang="en-US" altLang="zh-CN" sz="2000" i="1">
                            <a:latin typeface="Cambria Math" panose="02040503050406030204" charset="0"/>
                            <a:cs typeface="Cambria Math" panose="02040503050406030204" charset="0"/>
                          </a:rPr>
                          <m:t>𝒜</m:t>
                        </m:r>
                        <m:r>
                          <a:rPr lang="en-US" altLang="zh-CN" sz="2000" i="1">
                            <a:latin typeface="Cambria Math" panose="02040503050406030204" charset="0"/>
                            <a:ea typeface="MS Mincho" charset="0"/>
                            <a:cs typeface="Cambria Math" panose="02040503050406030204" charset="0"/>
                          </a:rPr>
                          <m:t>=</m:t>
                        </m:r>
                      </m:oMath>
                    </m:oMathPara>
                  </a14:m>
                  <a:endParaRPr lang="en-US" altLang="zh-CN" sz="2000" i="1">
                    <a:latin typeface="Cambria Math" panose="02040503050406030204" charset="0"/>
                    <a:cs typeface="Cambria Math" panose="02040503050406030204" charset="0"/>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2002" y="2669"/>
                  <a:ext cx="1171" cy="630"/>
                </a:xfrm>
                <a:prstGeom prst="rect">
                  <a:avLst/>
                </a:prstGeom>
                <a:blipFill>
                  <a:blip r:embed="rId4"/>
                  <a:stretch>
                    <a:fillRect/>
                  </a:stretch>
                </a:blipFill>
              </p:spPr>
              <p:txBody>
                <a:bodyPr/>
                <a:lstStyle/>
                <a:p>
                  <a:r>
                    <a:rPr lang="zh-CN" altLang="en-US">
                      <a:noFill/>
                    </a:rPr>
                    <a:t> </a:t>
                  </a:r>
                </a:p>
              </p:txBody>
            </p:sp>
          </mc:Fallback>
        </mc:AlternateContent>
        <p:sp>
          <p:nvSpPr>
            <p:cNvPr id="16" name="文本框 15"/>
            <p:cNvSpPr txBox="1"/>
            <p:nvPr/>
          </p:nvSpPr>
          <p:spPr>
            <a:xfrm>
              <a:off x="3448" y="2669"/>
              <a:ext cx="2433" cy="630"/>
            </a:xfrm>
            <a:prstGeom prst="rect">
              <a:avLst/>
            </a:prstGeom>
            <a:noFill/>
          </p:spPr>
          <p:txBody>
            <a:bodyPr wrap="none" rtlCol="0" anchor="ctr" anchorCtr="0">
              <a:spAutoFit/>
            </a:bodyPr>
            <a:lstStyle/>
            <a:p>
              <a:r>
                <a:rPr lang="en-US" altLang="zh-CN" sz="2000" dirty="0"/>
                <a:t>Loop integral</a:t>
              </a:r>
            </a:p>
          </p:txBody>
        </p:sp>
      </p:grpSp>
      <p:sp>
        <p:nvSpPr>
          <p:cNvPr id="19" name="文本框 18"/>
          <p:cNvSpPr txBox="1"/>
          <p:nvPr/>
        </p:nvSpPr>
        <p:spPr>
          <a:xfrm>
            <a:off x="266107" y="2986464"/>
            <a:ext cx="2258952" cy="369332"/>
          </a:xfrm>
          <a:prstGeom prst="rect">
            <a:avLst/>
          </a:prstGeom>
          <a:noFill/>
        </p:spPr>
        <p:txBody>
          <a:bodyPr wrap="none" rtlCol="0" anchor="ctr" anchorCtr="0">
            <a:spAutoFit/>
          </a:bodyPr>
          <a:lstStyle/>
          <a:p>
            <a:pPr marL="285744" indent="-285744">
              <a:buFont typeface="Arial" panose="020B0604020202020204" pitchFamily="34" charset="0"/>
              <a:buChar char="•"/>
            </a:pPr>
            <a:r>
              <a:rPr lang="en-US" altLang="zh-CN" b="1" dirty="0" err="1">
                <a:latin typeface="微软雅黑" panose="020B0503020204020204" pitchFamily="34" charset="-122"/>
                <a:ea typeface="微软雅黑" panose="020B0503020204020204" pitchFamily="34" charset="-122"/>
              </a:rPr>
              <a:t>Bilnear</a:t>
            </a:r>
            <a:r>
              <a:rPr lang="en-US" altLang="zh-CN" b="1" dirty="0">
                <a:latin typeface="微软雅黑" panose="020B0503020204020204" pitchFamily="34" charset="-122"/>
                <a:ea typeface="微软雅黑" panose="020B0503020204020204" pitchFamily="34" charset="-122"/>
              </a:rPr>
              <a:t> (</a:t>
            </a:r>
            <a:r>
              <a:rPr lang="en-US" altLang="zh-CN" b="1" dirty="0">
                <a:solidFill>
                  <a:srgbClr val="C00000"/>
                </a:solidFill>
                <a:latin typeface="微软雅黑" panose="020B0503020204020204" pitchFamily="34" charset="-122"/>
                <a:ea typeface="微软雅黑" panose="020B0503020204020204" pitchFamily="34" charset="-122"/>
              </a:rPr>
              <a:t>114 </a:t>
            </a:r>
            <a:r>
              <a:rPr lang="zh-CN" altLang="en-US" b="1" dirty="0">
                <a:solidFill>
                  <a:srgbClr val="C00000"/>
                </a:solidFill>
                <a:latin typeface="微软雅黑" panose="020B0503020204020204" pitchFamily="34" charset="-122"/>
                <a:ea typeface="微软雅黑" panose="020B0503020204020204" pitchFamily="34" charset="-122"/>
              </a:rPr>
              <a:t>项</a:t>
            </a:r>
            <a:r>
              <a:rPr lang="en-US" altLang="zh-CN" b="1" dirty="0">
                <a:latin typeface="微软雅黑" panose="020B0503020204020204" pitchFamily="34" charset="-122"/>
                <a:ea typeface="微软雅黑" panose="020B0503020204020204" pitchFamily="34" charset="-122"/>
              </a:rPr>
              <a:t>)</a:t>
            </a:r>
          </a:p>
        </p:txBody>
      </p:sp>
      <p:sp>
        <p:nvSpPr>
          <p:cNvPr id="29" name="文本框 28"/>
          <p:cNvSpPr txBox="1"/>
          <p:nvPr/>
        </p:nvSpPr>
        <p:spPr>
          <a:xfrm>
            <a:off x="287063" y="4218364"/>
            <a:ext cx="5964197" cy="369332"/>
          </a:xfrm>
          <a:prstGeom prst="rect">
            <a:avLst/>
          </a:prstGeom>
          <a:noFill/>
        </p:spPr>
        <p:txBody>
          <a:bodyPr wrap="none" rtlCol="0" anchor="ctr" anchorCtr="0">
            <a:spAutoFit/>
          </a:bodyPr>
          <a:lstStyle/>
          <a:p>
            <a:pPr marL="285744" indent="-285744">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rPr>
              <a:t>Loop integrals—— scalar</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and</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tensor</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t>
            </a:r>
            <a:r>
              <a:rPr lang="en-US" altLang="zh-CN" b="1" dirty="0">
                <a:solidFill>
                  <a:srgbClr val="C00000"/>
                </a:solidFill>
                <a:latin typeface="微软雅黑" panose="020B0503020204020204" pitchFamily="34" charset="-122"/>
                <a:ea typeface="微软雅黑" panose="020B0503020204020204" pitchFamily="34" charset="-122"/>
                <a:sym typeface="+mn-ea"/>
              </a:rPr>
              <a:t>29 terms</a:t>
            </a:r>
            <a:r>
              <a:rPr lang="en-US" altLang="zh-CN" b="1" dirty="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287063" y="5156410"/>
            <a:ext cx="4544770" cy="369332"/>
          </a:xfrm>
          <a:prstGeom prst="rect">
            <a:avLst/>
          </a:prstGeom>
          <a:noFill/>
        </p:spPr>
        <p:txBody>
          <a:bodyPr wrap="none" rtlCol="0" anchor="ctr" anchorCtr="0">
            <a:spAutoFit/>
          </a:bodyPr>
          <a:lstStyle/>
          <a:p>
            <a:pPr marL="285744" indent="-285744">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rPr>
              <a:t>Numerical</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accuracy</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and</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singularity</a:t>
            </a:r>
          </a:p>
        </p:txBody>
      </p:sp>
      <mc:AlternateContent xmlns:mc="http://schemas.openxmlformats.org/markup-compatibility/2006" xmlns:a14="http://schemas.microsoft.com/office/drawing/2010/main">
        <mc:Choice Requires="a14">
          <p:sp>
            <p:nvSpPr>
              <p:cNvPr id="4" name="文本框 3"/>
              <p:cNvSpPr txBox="1"/>
              <p:nvPr/>
            </p:nvSpPr>
            <p:spPr>
              <a:xfrm>
                <a:off x="1104943" y="4672905"/>
                <a:ext cx="7061740" cy="369332"/>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𝐴</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𝐵</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𝐵</m:t>
                          </m:r>
                        </m:e>
                        <m:sub>
                          <m:r>
                            <a:rPr lang="en-US" altLang="zh-CN" i="1">
                              <a:latin typeface="Cambria Math" panose="02040503050406030204" charset="0"/>
                              <a:cs typeface="Cambria Math" panose="02040503050406030204" charset="0"/>
                            </a:rPr>
                            <m:t>00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00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11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12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22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00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11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12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22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23</m:t>
                          </m:r>
                        </m:sub>
                      </m:sSub>
                    </m:oMath>
                  </m:oMathPara>
                </a14:m>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1104943" y="4672905"/>
                <a:ext cx="7061740" cy="369332"/>
              </a:xfrm>
              <a:prstGeom prst="rect">
                <a:avLst/>
              </a:prstGeom>
              <a:blipFill>
                <a:blip r:embed="rId5"/>
                <a:stretch>
                  <a:fillRect/>
                </a:stretch>
              </a:blipFill>
            </p:spPr>
            <p:txBody>
              <a:bodyPr/>
              <a:lstStyle/>
              <a:p>
                <a:r>
                  <a:rPr lang="zh-CN" altLang="en-US">
                    <a:noFill/>
                  </a:rPr>
                  <a:t> </a:t>
                </a:r>
              </a:p>
            </p:txBody>
          </p:sp>
        </mc:Fallback>
      </mc:AlternateContent>
      <p:grpSp>
        <p:nvGrpSpPr>
          <p:cNvPr id="12" name="组合 11"/>
          <p:cNvGrpSpPr/>
          <p:nvPr/>
        </p:nvGrpSpPr>
        <p:grpSpPr>
          <a:xfrm>
            <a:off x="770298" y="3496250"/>
            <a:ext cx="7339965" cy="577851"/>
            <a:chOff x="1694" y="4810"/>
            <a:chExt cx="11559" cy="910"/>
          </a:xfrm>
        </p:grpSpPr>
        <p:pic>
          <p:nvPicPr>
            <p:cNvPr id="5" name="图片 4"/>
            <p:cNvPicPr>
              <a:picLocks noChangeAspect="1"/>
            </p:cNvPicPr>
            <p:nvPr/>
          </p:nvPicPr>
          <p:blipFill>
            <a:blip r:embed="rId6"/>
            <a:stretch>
              <a:fillRect/>
            </a:stretch>
          </p:blipFill>
          <p:spPr>
            <a:xfrm>
              <a:off x="1694" y="4810"/>
              <a:ext cx="1920" cy="850"/>
            </a:xfrm>
            <a:prstGeom prst="rect">
              <a:avLst/>
            </a:prstGeom>
          </p:spPr>
        </p:pic>
        <p:pic>
          <p:nvPicPr>
            <p:cNvPr id="6" name="图片 5"/>
            <p:cNvPicPr>
              <a:picLocks noChangeAspect="1"/>
            </p:cNvPicPr>
            <p:nvPr/>
          </p:nvPicPr>
          <p:blipFill>
            <a:blip r:embed="rId7"/>
            <a:stretch>
              <a:fillRect/>
            </a:stretch>
          </p:blipFill>
          <p:spPr>
            <a:xfrm>
              <a:off x="3774" y="4825"/>
              <a:ext cx="2153" cy="850"/>
            </a:xfrm>
            <a:prstGeom prst="rect">
              <a:avLst/>
            </a:prstGeom>
          </p:spPr>
        </p:pic>
        <p:pic>
          <p:nvPicPr>
            <p:cNvPr id="7" name="图片 6"/>
            <p:cNvPicPr>
              <a:picLocks noChangeAspect="1"/>
            </p:cNvPicPr>
            <p:nvPr/>
          </p:nvPicPr>
          <p:blipFill>
            <a:blip r:embed="rId8"/>
            <a:stretch>
              <a:fillRect/>
            </a:stretch>
          </p:blipFill>
          <p:spPr>
            <a:xfrm>
              <a:off x="6087" y="4840"/>
              <a:ext cx="1953" cy="850"/>
            </a:xfrm>
            <a:prstGeom prst="rect">
              <a:avLst/>
            </a:prstGeom>
          </p:spPr>
        </p:pic>
        <p:pic>
          <p:nvPicPr>
            <p:cNvPr id="9" name="图片 8"/>
            <p:cNvPicPr>
              <a:picLocks noChangeAspect="1"/>
            </p:cNvPicPr>
            <p:nvPr/>
          </p:nvPicPr>
          <p:blipFill>
            <a:blip r:embed="rId9"/>
            <a:stretch>
              <a:fillRect/>
            </a:stretch>
          </p:blipFill>
          <p:spPr>
            <a:xfrm>
              <a:off x="10811" y="4870"/>
              <a:ext cx="2442" cy="850"/>
            </a:xfrm>
            <a:prstGeom prst="rect">
              <a:avLst/>
            </a:prstGeom>
          </p:spPr>
        </p:pic>
        <p:pic>
          <p:nvPicPr>
            <p:cNvPr id="28" name="图片 27"/>
            <p:cNvPicPr>
              <a:picLocks noChangeAspect="1"/>
            </p:cNvPicPr>
            <p:nvPr/>
          </p:nvPicPr>
          <p:blipFill>
            <a:blip r:embed="rId10"/>
            <a:stretch>
              <a:fillRect/>
            </a:stretch>
          </p:blipFill>
          <p:spPr>
            <a:xfrm>
              <a:off x="8200" y="4855"/>
              <a:ext cx="2451" cy="850"/>
            </a:xfrm>
            <a:prstGeom prst="rect">
              <a:avLst/>
            </a:prstGeom>
          </p:spPr>
        </p:pic>
      </p:grpSp>
      <p:grpSp>
        <p:nvGrpSpPr>
          <p:cNvPr id="43" name="组合 42"/>
          <p:cNvGrpSpPr/>
          <p:nvPr/>
        </p:nvGrpSpPr>
        <p:grpSpPr>
          <a:xfrm>
            <a:off x="603293" y="5108516"/>
            <a:ext cx="11313795" cy="1555115"/>
            <a:chOff x="1176" y="7462"/>
            <a:chExt cx="17817" cy="2449"/>
          </a:xfrm>
        </p:grpSpPr>
        <p:grpSp>
          <p:nvGrpSpPr>
            <p:cNvPr id="23" name="组合 22"/>
            <p:cNvGrpSpPr/>
            <p:nvPr/>
          </p:nvGrpSpPr>
          <p:grpSpPr>
            <a:xfrm>
              <a:off x="1176" y="8140"/>
              <a:ext cx="3040" cy="1575"/>
              <a:chOff x="1289" y="7699"/>
              <a:chExt cx="3040" cy="1575"/>
            </a:xfrm>
          </p:grpSpPr>
          <mc:AlternateContent xmlns:mc="http://schemas.openxmlformats.org/markup-compatibility/2006" xmlns:a14="http://schemas.microsoft.com/office/drawing/2010/main">
            <mc:Choice Requires="a14">
              <p:sp>
                <p:nvSpPr>
                  <p:cNvPr id="42" name="文本框 41"/>
                  <p:cNvSpPr txBox="1"/>
                  <p:nvPr/>
                </p:nvSpPr>
                <p:spPr>
                  <a:xfrm>
                    <a:off x="1293" y="7699"/>
                    <a:ext cx="1890" cy="764"/>
                  </a:xfrm>
                  <a:prstGeom prst="rect">
                    <a:avLst/>
                  </a:prstGeom>
                  <a:noFill/>
                </p:spPr>
                <p:txBody>
                  <a:bodyPr wrap="none" rtlCol="0" anchor="t">
                    <a:spAutoFit/>
                  </a:bodyPr>
                  <a:lstStyle/>
                  <a:p>
                    <a:pPr marL="285744" indent="-285744">
                      <a:buFont typeface="Wingdings" panose="05000000000000000000" charset="0"/>
                      <a:buChar char="Ø"/>
                    </a:pPr>
                    <a14:m>
                      <m:oMath xmlns:m="http://schemas.openxmlformats.org/officeDocument/2006/math">
                        <m:f>
                          <m:fPr>
                            <m:ctrlPr>
                              <a:rPr lang="en-US" altLang="zh-CN" i="1">
                                <a:latin typeface="Cambria Math" panose="02040503050406030204" pitchFamily="18" charset="0"/>
                                <a:cs typeface="Cambria Math" panose="02040503050406030204" charset="0"/>
                              </a:rPr>
                            </m:ctrlPr>
                          </m:fPr>
                          <m:num>
                            <m:r>
                              <a:rPr lang="en-US" altLang="zh-CN">
                                <a:latin typeface="Cambria Math" panose="02040503050406030204" charset="0"/>
                                <a:cs typeface="Cambria Math" panose="02040503050406030204" charset="0"/>
                              </a:rPr>
                              <m:t>1</m:t>
                            </m:r>
                          </m:num>
                          <m:den>
                            <m:r>
                              <a:rPr lang="en-US" altLang="zh-CN" i="1">
                                <a:latin typeface="Cambria Math" panose="02040503050406030204" charset="0"/>
                                <a:cs typeface="Cambria Math" panose="02040503050406030204" charset="0"/>
                              </a:rPr>
                              <m:t>1−</m:t>
                            </m:r>
                            <m:sSup>
                              <m:sSupPr>
                                <m:ctrlPr>
                                  <a:rPr lang="en-US" altLang="zh-CN" i="1">
                                    <a:latin typeface="Cambria Math" panose="02040503050406030204" pitchFamily="18" charset="0"/>
                                    <a:cs typeface="Cambria Math" panose="02040503050406030204" charset="0"/>
                                  </a:rPr>
                                </m:ctrlPr>
                              </m:sSupPr>
                              <m:e>
                                <m:func>
                                  <m:funcPr>
                                    <m:ctrlPr>
                                      <a:rPr lang="en-US" altLang="zh-CN" i="1">
                                        <a:latin typeface="Cambria Math" panose="02040503050406030204" pitchFamily="18" charset="0"/>
                                        <a:cs typeface="Cambria Math" panose="02040503050406030204" charset="0"/>
                                      </a:rPr>
                                    </m:ctrlPr>
                                  </m:funcPr>
                                  <m:fName>
                                    <m:r>
                                      <m:rPr>
                                        <m:sty m:val="p"/>
                                      </m:rPr>
                                      <a:rPr lang="en-US" altLang="zh-CN">
                                        <a:latin typeface="Cambria Math" panose="02040503050406030204" charset="0"/>
                                        <a:cs typeface="Cambria Math" panose="02040503050406030204" charset="0"/>
                                      </a:rPr>
                                      <m:t>cos</m:t>
                                    </m:r>
                                  </m:fName>
                                  <m:e>
                                    <m:r>
                                      <a:rPr lang="en-US" altLang="zh-CN" i="1">
                                        <a:latin typeface="Cambria Math" panose="02040503050406030204" charset="0"/>
                                        <a:cs typeface="Cambria Math" panose="02040503050406030204" charset="0"/>
                                      </a:rPr>
                                      <m:t>𝜃</m:t>
                                    </m:r>
                                  </m:e>
                                </m:func>
                              </m:e>
                              <m:sup>
                                <m:r>
                                  <a:rPr lang="en-US" altLang="zh-CN" i="1">
                                    <a:latin typeface="Cambria Math" panose="02040503050406030204" charset="0"/>
                                    <a:cs typeface="Cambria Math" panose="02040503050406030204" charset="0"/>
                                  </a:rPr>
                                  <m:t>2</m:t>
                                </m:r>
                              </m:sup>
                            </m:sSup>
                          </m:den>
                        </m:f>
                      </m:oMath>
                    </a14:m>
                    <a:endParaRPr lang="zh-CN" altLang="en-US"/>
                  </a:p>
                </p:txBody>
              </p:sp>
            </mc:Choice>
            <mc:Fallback xmlns="">
              <p:sp>
                <p:nvSpPr>
                  <p:cNvPr id="42" name="文本框 41"/>
                  <p:cNvSpPr txBox="1">
                    <a:spLocks noRot="1" noChangeAspect="1" noMove="1" noResize="1" noEditPoints="1" noAdjustHandles="1" noChangeArrowheads="1" noChangeShapeType="1" noTextEdit="1"/>
                  </p:cNvSpPr>
                  <p:nvPr/>
                </p:nvSpPr>
                <p:spPr>
                  <a:xfrm>
                    <a:off x="1293" y="7699"/>
                    <a:ext cx="1890" cy="764"/>
                  </a:xfrm>
                  <a:prstGeom prst="rect">
                    <a:avLst/>
                  </a:prstGeom>
                  <a:blipFill>
                    <a:blip r:embed="rId11"/>
                    <a:stretch>
                      <a:fillRect l="-3571" b="-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1289" y="8493"/>
                    <a:ext cx="3040" cy="781"/>
                  </a:xfrm>
                  <a:prstGeom prst="rect">
                    <a:avLst/>
                  </a:prstGeom>
                  <a:noFill/>
                </p:spPr>
                <p:txBody>
                  <a:bodyPr wrap="none" rtlCol="0" anchor="t">
                    <a:spAutoFit/>
                  </a:bodyPr>
                  <a:lstStyle/>
                  <a:p>
                    <a:pPr marL="285744" indent="-285744">
                      <a:buFont typeface="Wingdings" panose="05000000000000000000" charset="0"/>
                      <a:buChar char="Ø"/>
                    </a:pPr>
                    <a14:m>
                      <m:oMath xmlns:m="http://schemas.openxmlformats.org/officeDocument/2006/math">
                        <m:sSup>
                          <m:sSupPr>
                            <m:ctrlPr>
                              <a:rPr lang="en-US" altLang="zh-CN" i="1">
                                <a:latin typeface="Cambria Math" panose="02040503050406030204" pitchFamily="18" charset="0"/>
                                <a:cs typeface="Cambria Math" panose="02040503050406030204" charset="0"/>
                              </a:rPr>
                            </m:ctrlPr>
                          </m:sSupPr>
                          <m:e>
                            <m:r>
                              <a:rPr lang="en-US" altLang="zh-CN" i="1">
                                <a:latin typeface="Cambria Math" panose="02040503050406030204" charset="0"/>
                                <a:cs typeface="Cambria Math" panose="02040503050406030204" charset="0"/>
                              </a:rPr>
                              <m:t>(</m:t>
                            </m:r>
                            <m:f>
                              <m:fPr>
                                <m:ctrlPr>
                                  <a:rPr lang="en-US" altLang="zh-CN" i="1">
                                    <a:latin typeface="Cambria Math" panose="02040503050406030204" pitchFamily="18" charset="0"/>
                                    <a:cs typeface="Cambria Math" panose="02040503050406030204" charset="0"/>
                                  </a:rPr>
                                </m:ctrlPr>
                              </m:fPr>
                              <m:num>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𝑝</m:t>
                                    </m:r>
                                  </m:e>
                                  <m:sub>
                                    <m:r>
                                      <m:rPr>
                                        <m:sty m:val="p"/>
                                      </m:rPr>
                                      <a:rPr lang="en-US" altLang="zh-CN">
                                        <a:latin typeface="Cambria Math" panose="02040503050406030204" charset="0"/>
                                        <a:cs typeface="Cambria Math" panose="02040503050406030204" charset="0"/>
                                      </a:rPr>
                                      <m:t>off</m:t>
                                    </m:r>
                                  </m:sub>
                                </m:sSub>
                              </m:num>
                              <m:den>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𝑀</m:t>
                                    </m:r>
                                  </m:e>
                                  <m:sub>
                                    <m:r>
                                      <a:rPr lang="en-US" altLang="zh-CN" i="1">
                                        <a:latin typeface="Cambria Math" panose="02040503050406030204" charset="0"/>
                                        <a:cs typeface="Cambria Math" panose="02040503050406030204" charset="0"/>
                                      </a:rPr>
                                      <m:t>𝑁</m:t>
                                    </m:r>
                                  </m:sub>
                                </m:sSub>
                              </m:den>
                            </m:f>
                            <m:r>
                              <a:rPr lang="en-US" altLang="zh-CN" i="1">
                                <a:latin typeface="Cambria Math" panose="02040503050406030204" charset="0"/>
                                <a:cs typeface="Cambria Math" panose="02040503050406030204" charset="0"/>
                              </a:rPr>
                              <m:t>)</m:t>
                            </m:r>
                          </m:e>
                          <m:sup>
                            <m:r>
                              <a:rPr lang="en-US" altLang="zh-CN" i="1">
                                <a:latin typeface="Cambria Math" panose="02040503050406030204" charset="0"/>
                                <a:cs typeface="Cambria Math" panose="02040503050406030204" charset="0"/>
                              </a:rPr>
                              <m:t>𝑛</m:t>
                            </m:r>
                          </m:sup>
                        </m:sSup>
                        <m:r>
                          <a:rPr lang="en-US" altLang="zh-CN" i="1">
                            <a:latin typeface="Cambria Math" panose="02040503050406030204" charset="0"/>
                            <a:cs typeface="Cambria Math" panose="02040503050406030204" charset="0"/>
                          </a:rPr>
                          <m:t>≈</m:t>
                        </m:r>
                        <m:sSup>
                          <m:sSupPr>
                            <m:ctrlPr>
                              <a:rPr lang="en-US" altLang="zh-CN" i="1">
                                <a:latin typeface="Cambria Math" panose="02040503050406030204" pitchFamily="18" charset="0"/>
                                <a:cs typeface="Cambria Math" panose="02040503050406030204" charset="0"/>
                              </a:rPr>
                            </m:ctrlPr>
                          </m:sSupPr>
                          <m:e>
                            <m:r>
                              <a:rPr lang="en-US" altLang="zh-CN" i="1">
                                <a:latin typeface="Cambria Math" panose="02040503050406030204" charset="0"/>
                                <a:cs typeface="Cambria Math" panose="02040503050406030204" charset="0"/>
                              </a:rPr>
                              <m:t>10</m:t>
                            </m:r>
                          </m:e>
                          <m:sup>
                            <m:r>
                              <a:rPr lang="en-US" altLang="zh-CN" i="1">
                                <a:latin typeface="Cambria Math" panose="02040503050406030204" charset="0"/>
                                <a:cs typeface="Cambria Math" panose="02040503050406030204" charset="0"/>
                              </a:rPr>
                              <m:t>−3</m:t>
                            </m:r>
                            <m:r>
                              <a:rPr lang="en-US" altLang="zh-CN" i="1">
                                <a:latin typeface="Cambria Math" panose="02040503050406030204" charset="0"/>
                                <a:cs typeface="Cambria Math" panose="02040503050406030204" charset="0"/>
                              </a:rPr>
                              <m:t>𝑛</m:t>
                            </m:r>
                          </m:sup>
                        </m:sSup>
                      </m:oMath>
                    </a14:m>
                    <a:endParaRPr lang="zh-CN" altLang="en-US"/>
                  </a:p>
                </p:txBody>
              </p:sp>
            </mc:Choice>
            <mc:Fallback xmlns="">
              <p:sp>
                <p:nvSpPr>
                  <p:cNvPr id="10" name="文本框 9"/>
                  <p:cNvSpPr txBox="1">
                    <a:spLocks noRot="1" noChangeAspect="1" noMove="1" noResize="1" noEditPoints="1" noAdjustHandles="1" noChangeArrowheads="1" noChangeShapeType="1" noTextEdit="1"/>
                  </p:cNvSpPr>
                  <p:nvPr/>
                </p:nvSpPr>
                <p:spPr>
                  <a:xfrm>
                    <a:off x="1289" y="8493"/>
                    <a:ext cx="3040" cy="781"/>
                  </a:xfrm>
                  <a:prstGeom prst="rect">
                    <a:avLst/>
                  </a:prstGeom>
                  <a:blipFill>
                    <a:blip r:embed="rId12"/>
                    <a:stretch>
                      <a:fillRect l="-1893"/>
                    </a:stretch>
                  </a:blipFill>
                </p:spPr>
                <p:txBody>
                  <a:bodyPr/>
                  <a:lstStyle/>
                  <a:p>
                    <a:r>
                      <a:rPr lang="zh-CN" altLang="en-US">
                        <a:noFill/>
                      </a:rPr>
                      <a:t> </a:t>
                    </a:r>
                  </a:p>
                </p:txBody>
              </p:sp>
            </mc:Fallback>
          </mc:AlternateContent>
        </p:grpSp>
        <p:pic>
          <p:nvPicPr>
            <p:cNvPr id="21" name="图片 20"/>
            <p:cNvPicPr>
              <a:picLocks noChangeAspect="1"/>
            </p:cNvPicPr>
            <p:nvPr/>
          </p:nvPicPr>
          <p:blipFill>
            <a:blip r:embed="rId13"/>
            <a:stretch>
              <a:fillRect/>
            </a:stretch>
          </p:blipFill>
          <p:spPr>
            <a:xfrm>
              <a:off x="7785" y="8099"/>
              <a:ext cx="11208" cy="1812"/>
            </a:xfrm>
            <a:prstGeom prst="rect">
              <a:avLst/>
            </a:prstGeom>
          </p:spPr>
        </p:pic>
        <mc:AlternateContent xmlns:mc="http://schemas.openxmlformats.org/markup-compatibility/2006" xmlns:a14="http://schemas.microsoft.com/office/drawing/2010/main">
          <mc:Choice Requires="a14">
            <p:sp>
              <p:nvSpPr>
                <p:cNvPr id="22" name="文本框 21"/>
                <p:cNvSpPr txBox="1"/>
                <p:nvPr/>
              </p:nvSpPr>
              <p:spPr>
                <a:xfrm>
                  <a:off x="11300" y="7462"/>
                  <a:ext cx="5588" cy="533"/>
                </a:xfrm>
                <a:prstGeom prst="rect">
                  <a:avLst/>
                </a:prstGeom>
                <a:noFill/>
              </p:spPr>
              <p:txBody>
                <a:bodyPr wrap="square" rtlCol="0">
                  <a:spAutoFit/>
                </a:bodyPr>
                <a:lstStyle/>
                <a:p>
                  <a:r>
                    <a:rPr lang="en-US" altLang="zh-CN" sz="1600" dirty="0"/>
                    <a:t>  </a:t>
                  </a:r>
                  <a14:m>
                    <m:oMath xmlns:m="http://schemas.openxmlformats.org/officeDocument/2006/math">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11</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23</m:t>
                          </m:r>
                        </m:sub>
                      </m:sSub>
                    </m:oMath>
                  </a14:m>
                  <a:r>
                    <a:rPr lang="en-US" altLang="zh-CN" sz="1600" i="1" dirty="0">
                      <a:latin typeface="Cambria Math" panose="02040503050406030204" charset="0"/>
                      <a:cs typeface="Cambria Math" panose="02040503050406030204" charset="0"/>
                    </a:rPr>
                    <a:t> </a:t>
                  </a:r>
                  <a:r>
                    <a:rPr lang="en-US" altLang="zh-CN" sz="1600" dirty="0">
                      <a:latin typeface="Cambria Math" panose="02040503050406030204" charset="0"/>
                      <a:cs typeface="Cambria Math" panose="02040503050406030204" charset="0"/>
                    </a:rPr>
                    <a:t>coefficients diverge</a:t>
                  </a:r>
                </a:p>
              </p:txBody>
            </p:sp>
          </mc:Choice>
          <mc:Fallback xmlns="">
            <p:sp>
              <p:nvSpPr>
                <p:cNvPr id="22" name="文本框 21"/>
                <p:cNvSpPr txBox="1">
                  <a:spLocks noRot="1" noChangeAspect="1" noMove="1" noResize="1" noEditPoints="1" noAdjustHandles="1" noChangeArrowheads="1" noChangeShapeType="1" noTextEdit="1"/>
                </p:cNvSpPr>
                <p:nvPr/>
              </p:nvSpPr>
              <p:spPr>
                <a:xfrm>
                  <a:off x="11300" y="7462"/>
                  <a:ext cx="5588" cy="533"/>
                </a:xfrm>
                <a:prstGeom prst="rect">
                  <a:avLst/>
                </a:prstGeom>
                <a:blipFill>
                  <a:blip r:embed="rId14"/>
                  <a:stretch>
                    <a:fillRect t="-8929" b="-17857"/>
                  </a:stretch>
                </a:blipFill>
              </p:spPr>
              <p:txBody>
                <a:bodyPr/>
                <a:lstStyle/>
                <a:p>
                  <a:r>
                    <a:rPr lang="zh-CN" altLang="en-US">
                      <a:noFill/>
                    </a:rPr>
                    <a:t> </a:t>
                  </a:r>
                </a:p>
              </p:txBody>
            </p:sp>
          </mc:Fallback>
        </mc:AlternateContent>
        <p:sp>
          <p:nvSpPr>
            <p:cNvPr id="26" name="右箭头 25"/>
            <p:cNvSpPr/>
            <p:nvPr/>
          </p:nvSpPr>
          <p:spPr>
            <a:xfrm>
              <a:off x="4383" y="8733"/>
              <a:ext cx="3061" cy="3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4588" y="8289"/>
              <a:ext cx="2201" cy="436"/>
            </a:xfrm>
            <a:prstGeom prst="rect">
              <a:avLst/>
            </a:prstGeom>
            <a:noFill/>
          </p:spPr>
          <p:txBody>
            <a:bodyPr wrap="none" rtlCol="0">
              <a:spAutoFit/>
            </a:bodyPr>
            <a:lstStyle/>
            <a:p>
              <a:r>
                <a:rPr lang="en-US" altLang="zh-CN" sz="1200" b="1" dirty="0"/>
                <a:t>Hardware accuracy</a:t>
              </a:r>
            </a:p>
          </p:txBody>
        </p:sp>
      </p:grpSp>
      <p:sp>
        <p:nvSpPr>
          <p:cNvPr id="13" name="文本框 12"/>
          <p:cNvSpPr txBox="1"/>
          <p:nvPr/>
        </p:nvSpPr>
        <p:spPr>
          <a:xfrm>
            <a:off x="168974" y="401488"/>
            <a:ext cx="7271542" cy="461665"/>
          </a:xfrm>
          <a:prstGeom prst="rect">
            <a:avLst/>
          </a:prstGeom>
          <a:noFill/>
        </p:spPr>
        <p:txBody>
          <a:bodyPr wrap="none" rtlCol="0">
            <a:spAutoFit/>
          </a:bodyPr>
          <a:lstStyle/>
          <a:p>
            <a:pPr marL="380990" indent="-38099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Non-Relativistic</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leading</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order</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box</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diagram</a:t>
            </a:r>
          </a:p>
        </p:txBody>
      </p:sp>
      <p:grpSp>
        <p:nvGrpSpPr>
          <p:cNvPr id="25" name="组合 24"/>
          <p:cNvGrpSpPr/>
          <p:nvPr/>
        </p:nvGrpSpPr>
        <p:grpSpPr>
          <a:xfrm>
            <a:off x="589108" y="880227"/>
            <a:ext cx="9452611" cy="539751"/>
            <a:chOff x="1095" y="1654"/>
            <a:chExt cx="14886" cy="850"/>
          </a:xfrm>
        </p:grpSpPr>
        <p:pic>
          <p:nvPicPr>
            <p:cNvPr id="18" name="图片 17"/>
            <p:cNvPicPr>
              <a:picLocks noChangeAspect="1"/>
            </p:cNvPicPr>
            <p:nvPr/>
          </p:nvPicPr>
          <p:blipFill>
            <a:blip r:embed="rId15"/>
            <a:stretch>
              <a:fillRect/>
            </a:stretch>
          </p:blipFill>
          <p:spPr>
            <a:xfrm>
              <a:off x="1095" y="1658"/>
              <a:ext cx="5384" cy="794"/>
            </a:xfrm>
            <a:prstGeom prst="rect">
              <a:avLst/>
            </a:prstGeom>
          </p:spPr>
        </p:pic>
        <p:pic>
          <p:nvPicPr>
            <p:cNvPr id="20" name="图片 19"/>
            <p:cNvPicPr>
              <a:picLocks noChangeAspect="1"/>
            </p:cNvPicPr>
            <p:nvPr/>
          </p:nvPicPr>
          <p:blipFill>
            <a:blip r:embed="rId16"/>
            <a:stretch>
              <a:fillRect/>
            </a:stretch>
          </p:blipFill>
          <p:spPr>
            <a:xfrm>
              <a:off x="6397" y="1654"/>
              <a:ext cx="3990" cy="850"/>
            </a:xfrm>
            <a:prstGeom prst="rect">
              <a:avLst/>
            </a:prstGeom>
          </p:spPr>
        </p:pic>
        <p:pic>
          <p:nvPicPr>
            <p:cNvPr id="24" name="图片 23"/>
            <p:cNvPicPr>
              <a:picLocks noChangeAspect="1"/>
            </p:cNvPicPr>
            <p:nvPr/>
          </p:nvPicPr>
          <p:blipFill>
            <a:blip r:embed="rId17"/>
            <a:stretch>
              <a:fillRect/>
            </a:stretch>
          </p:blipFill>
          <p:spPr>
            <a:xfrm>
              <a:off x="10393" y="1686"/>
              <a:ext cx="5588" cy="737"/>
            </a:xfrm>
            <a:prstGeom prst="rect">
              <a:avLst/>
            </a:prstGeom>
          </p:spPr>
        </p:pic>
      </p:grpSp>
      <p:pic>
        <p:nvPicPr>
          <p:cNvPr id="27" name="图片 26"/>
          <p:cNvPicPr>
            <a:picLocks noChangeAspect="1"/>
          </p:cNvPicPr>
          <p:nvPr/>
        </p:nvPicPr>
        <p:blipFill>
          <a:blip r:embed="rId18"/>
          <a:stretch>
            <a:fillRect/>
          </a:stretch>
        </p:blipFill>
        <p:spPr>
          <a:xfrm>
            <a:off x="7570950" y="1331174"/>
            <a:ext cx="2418000" cy="468000"/>
          </a:xfrm>
          <a:prstGeom prst="rect">
            <a:avLst/>
          </a:prstGeom>
        </p:spPr>
      </p:pic>
      <p:sp>
        <p:nvSpPr>
          <p:cNvPr id="30" name="文本框 29"/>
          <p:cNvSpPr txBox="1"/>
          <p:nvPr/>
        </p:nvSpPr>
        <p:spPr>
          <a:xfrm>
            <a:off x="8402997" y="3591499"/>
            <a:ext cx="1651000" cy="369332"/>
          </a:xfrm>
          <a:prstGeom prst="rect">
            <a:avLst/>
          </a:prstGeom>
          <a:noFill/>
        </p:spPr>
        <p:txBody>
          <a:bodyPr wrap="square" rtlCol="0">
            <a:spAutoFit/>
          </a:bodyPr>
          <a:lstStyle/>
          <a:p>
            <a:r>
              <a:rPr lang="en-US" altLang="zh-CN" dirty="0"/>
              <a:t>and more... </a:t>
            </a:r>
          </a:p>
        </p:txBody>
      </p:sp>
      <mc:AlternateContent xmlns:mc="http://schemas.openxmlformats.org/markup-compatibility/2006" xmlns:a14="http://schemas.microsoft.com/office/drawing/2010/main">
        <mc:Choice Requires="a14">
          <p:sp>
            <p:nvSpPr>
              <p:cNvPr id="31" name="文本框 30"/>
              <p:cNvSpPr txBox="1"/>
              <p:nvPr/>
            </p:nvSpPr>
            <p:spPr>
              <a:xfrm>
                <a:off x="6386872" y="6400741"/>
                <a:ext cx="360680" cy="276999"/>
              </a:xfrm>
              <a:prstGeom prst="rect">
                <a:avLst/>
              </a:prstGeom>
              <a:noFill/>
            </p:spPr>
            <p:txBody>
              <a:bodyPr wrap="square" rtlCol="0" anchor="t">
                <a:spAutoFit/>
              </a:bodyPr>
              <a:lstStyle/>
              <a:p>
                <a:pPr/>
                <a14:m>
                  <m:oMathPara xmlns:m="http://schemas.openxmlformats.org/officeDocument/2006/math">
                    <m:oMathParaPr>
                      <m:jc m:val="centerGroup"/>
                    </m:oMathParaPr>
                    <m:oMath xmlns:m="http://schemas.openxmlformats.org/officeDocument/2006/math">
                      <m:r>
                        <a:rPr lang="en-US" altLang="zh-CN" sz="1200" i="1">
                          <a:latin typeface="Cambria Math" panose="02040503050406030204" charset="0"/>
                          <a:ea typeface="MS Mincho" charset="0"/>
                          <a:cs typeface="Cambria Math" panose="02040503050406030204" charset="0"/>
                        </a:rPr>
                        <m:t>𝜃</m:t>
                      </m:r>
                    </m:oMath>
                  </m:oMathPara>
                </a14:m>
                <a:endParaRPr lang="en-US" altLang="zh-CN" sz="1200" i="1">
                  <a:latin typeface="Cambria Math" panose="02040503050406030204" charset="0"/>
                  <a:ea typeface="MS Mincho" charset="0"/>
                  <a:cs typeface="Cambria Math" panose="02040503050406030204" charset="0"/>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6386872" y="6400741"/>
                <a:ext cx="360680" cy="276999"/>
              </a:xfrm>
              <a:prstGeom prst="rect">
                <a:avLst/>
              </a:prstGeom>
              <a:blipFill>
                <a:blip r:embed="rId19"/>
                <a:stretch>
                  <a:fillRect/>
                </a:stretch>
              </a:blipFill>
            </p:spPr>
            <p:txBody>
              <a:bodyPr/>
              <a:lstStyle/>
              <a:p>
                <a:r>
                  <a:rPr lang="zh-CN" altLang="en-US">
                    <a:noFill/>
                  </a:rPr>
                  <a:t> </a:t>
                </a:r>
              </a:p>
            </p:txBody>
          </p:sp>
        </mc:Fallback>
      </mc:AlternateContent>
      <p:sp>
        <p:nvSpPr>
          <p:cNvPr id="32" name="下箭头 31"/>
          <p:cNvSpPr/>
          <p:nvPr/>
        </p:nvSpPr>
        <p:spPr>
          <a:xfrm>
            <a:off x="11571649" y="5224721"/>
            <a:ext cx="144145" cy="647700"/>
          </a:xfrm>
          <a:prstGeom prst="downArrow">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D62450C-2574-4317-8B5C-8AB9119B231B}"/>
              </a:ext>
            </a:extLst>
          </p:cNvPr>
          <p:cNvSpPr txBox="1"/>
          <p:nvPr/>
        </p:nvSpPr>
        <p:spPr>
          <a:xfrm>
            <a:off x="7872460" y="261554"/>
            <a:ext cx="2640338" cy="523220"/>
          </a:xfrm>
          <a:prstGeom prst="rect">
            <a:avLst/>
          </a:prstGeom>
          <a:noFill/>
        </p:spPr>
        <p:txBody>
          <a:bodyPr wrap="none" rtlCol="0">
            <a:spAutoFit/>
          </a:bodyPr>
          <a:lstStyle/>
          <a:p>
            <a:r>
              <a:rPr lang="en-US" altLang="zh-CN" sz="2800" b="1" dirty="0">
                <a:solidFill>
                  <a:srgbClr val="C00000"/>
                </a:solidFill>
              </a:rPr>
              <a:t>Highly nontrivial</a:t>
            </a:r>
            <a:endParaRPr lang="zh-CN" altLang="en-US" sz="2800" b="1" dirty="0">
              <a:solidFill>
                <a:srgbClr val="C00000"/>
              </a:solidFill>
            </a:endParaRPr>
          </a:p>
        </p:txBody>
      </p:sp>
      <p:pic>
        <p:nvPicPr>
          <p:cNvPr id="3" name="图片 2">
            <a:extLst>
              <a:ext uri="{FF2B5EF4-FFF2-40B4-BE49-F238E27FC236}">
                <a16:creationId xmlns:a16="http://schemas.microsoft.com/office/drawing/2014/main" id="{235313B3-047E-C806-E626-EBC3D88CEB6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29406" y="133308"/>
            <a:ext cx="1456044" cy="18104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96" y="-307228"/>
            <a:ext cx="11879428" cy="1325563"/>
          </a:xfrm>
        </p:spPr>
        <p:txBody>
          <a:bodyPr>
            <a:noAutofit/>
          </a:bodyPr>
          <a:lstStyle/>
          <a:p>
            <a:pPr>
              <a:lnSpc>
                <a:spcPct val="150000"/>
              </a:lnSpc>
              <a:defRPr/>
            </a:pPr>
            <a:r>
              <a:rPr lang="en-US" altLang="zh-CN" sz="3225" dirty="0">
                <a:latin typeface="Microsoft YaHei" charset="-122"/>
                <a:ea typeface="Microsoft YaHei" charset="-122"/>
              </a:rPr>
              <a:t>Accurate relativistic chiral NN interaction up to </a:t>
            </a:r>
            <a:r>
              <a:rPr lang="en-US" altLang="zh-CN" sz="3225" dirty="0">
                <a:solidFill>
                  <a:srgbClr val="C00000"/>
                </a:solidFill>
                <a:latin typeface="Microsoft YaHei" charset="-122"/>
                <a:ea typeface="Microsoft YaHei" charset="-122"/>
              </a:rPr>
              <a:t>NNLO</a:t>
            </a:r>
            <a:endParaRPr lang="en-US" altLang="zh-CN" sz="3225" b="1" dirty="0">
              <a:solidFill>
                <a:srgbClr val="C00000"/>
              </a:solidFill>
              <a:latin typeface="Microsoft YaHei" charset="-122"/>
              <a:ea typeface="Microsoft YaHei" charset="-122"/>
            </a:endParaRPr>
          </a:p>
        </p:txBody>
      </p:sp>
      <p:sp>
        <p:nvSpPr>
          <p:cNvPr id="6" name="文本框 5">
            <a:extLst>
              <a:ext uri="{FF2B5EF4-FFF2-40B4-BE49-F238E27FC236}">
                <a16:creationId xmlns:a16="http://schemas.microsoft.com/office/drawing/2014/main" id="{749EAD2A-9815-E64A-8B38-09A925ED942C}"/>
              </a:ext>
            </a:extLst>
          </p:cNvPr>
          <p:cNvSpPr txBox="1"/>
          <p:nvPr/>
        </p:nvSpPr>
        <p:spPr>
          <a:xfrm>
            <a:off x="7085316" y="2358460"/>
            <a:ext cx="4956627" cy="4192879"/>
          </a:xfrm>
          <a:prstGeom prst="rect">
            <a:avLst/>
          </a:prstGeom>
          <a:noFill/>
        </p:spPr>
        <p:txBody>
          <a:bodyPr wrap="square" rtlCol="0">
            <a:spAutoFit/>
          </a:bodyPr>
          <a:lstStyle/>
          <a:p>
            <a:pPr marL="457200" indent="-457200">
              <a:lnSpc>
                <a:spcPct val="150000"/>
              </a:lnSpc>
              <a:buFont typeface="+mj-lt"/>
              <a:buAutoNum type="arabicPeriod"/>
            </a:pPr>
            <a:r>
              <a:rPr kumimoji="1" lang="en-US" altLang="zh-CN" sz="2000" b="1" dirty="0">
                <a:solidFill>
                  <a:srgbClr val="0432FF"/>
                </a:solidFill>
                <a:latin typeface="微软雅黑" panose="020B0503020204020204" pitchFamily="34" charset="-122"/>
                <a:ea typeface="微软雅黑" panose="020B0503020204020204" pitchFamily="34" charset="-122"/>
              </a:rPr>
              <a:t>Four nucleon (baryon) vertices:</a:t>
            </a:r>
          </a:p>
          <a:p>
            <a:pPr marL="799200" lvl="1" indent="-342000">
              <a:lnSpc>
                <a:spcPct val="150000"/>
              </a:lnSpc>
              <a:buFont typeface="Wingdings" panose="05000000000000000000" pitchFamily="2" charset="2"/>
              <a:buChar char="ü"/>
            </a:pPr>
            <a:r>
              <a:rPr kumimoji="1" lang="en-US" altLang="zh-CN" sz="2000" b="1" dirty="0">
                <a:solidFill>
                  <a:schemeClr val="accent2">
                    <a:lumMod val="75000"/>
                  </a:schemeClr>
                </a:solidFill>
                <a:latin typeface="微软雅黑" panose="020B0503020204020204" pitchFamily="34" charset="-122"/>
                <a:ea typeface="微软雅黑" panose="020B0503020204020204" pitchFamily="34" charset="-122"/>
              </a:rPr>
              <a:t>PRC99(2019)024004</a:t>
            </a:r>
          </a:p>
          <a:p>
            <a:pPr marL="457200" indent="-457200">
              <a:lnSpc>
                <a:spcPct val="150000"/>
              </a:lnSpc>
              <a:buFont typeface="+mj-lt"/>
              <a:buAutoNum type="arabicPeriod"/>
            </a:pPr>
            <a:r>
              <a:rPr kumimoji="1" lang="en-US" altLang="zh-CN" sz="2000" b="1" dirty="0">
                <a:solidFill>
                  <a:srgbClr val="0432FF"/>
                </a:solidFill>
                <a:latin typeface="微软雅黑" panose="020B0503020204020204" pitchFamily="34" charset="-122"/>
                <a:ea typeface="微软雅黑" panose="020B0503020204020204" pitchFamily="34" charset="-122"/>
              </a:rPr>
              <a:t>Meson-baryon vertices: </a:t>
            </a:r>
          </a:p>
          <a:p>
            <a:pPr marL="799200" lvl="1" indent="-360000">
              <a:lnSpc>
                <a:spcPct val="150000"/>
              </a:lnSpc>
              <a:buFont typeface="Wingdings" panose="05000000000000000000" pitchFamily="2" charset="2"/>
              <a:buChar char="ü"/>
            </a:pPr>
            <a:r>
              <a:rPr kumimoji="1" lang="en-US" altLang="zh-CN" sz="2000" b="1" dirty="0">
                <a:solidFill>
                  <a:schemeClr val="accent2">
                    <a:lumMod val="75000"/>
                  </a:schemeClr>
                </a:solidFill>
                <a:latin typeface="微软雅黑" panose="020B0503020204020204" pitchFamily="34" charset="-122"/>
                <a:ea typeface="微软雅黑" panose="020B0503020204020204" pitchFamily="34" charset="-122"/>
              </a:rPr>
              <a:t>PRD99(2019)054024</a:t>
            </a:r>
          </a:p>
          <a:p>
            <a:pPr marL="799200" lvl="1" indent="-360000">
              <a:lnSpc>
                <a:spcPct val="150000"/>
              </a:lnSpc>
              <a:buFont typeface="Wingdings" panose="05000000000000000000" pitchFamily="2" charset="2"/>
              <a:buChar char="ü"/>
            </a:pPr>
            <a:r>
              <a:rPr kumimoji="1" lang="en" altLang="zh-CN" sz="2000" b="1" dirty="0">
                <a:solidFill>
                  <a:schemeClr val="accent2">
                    <a:lumMod val="75000"/>
                  </a:schemeClr>
                </a:solidFill>
                <a:latin typeface="微软雅黑" panose="020B0503020204020204" pitchFamily="34" charset="-122"/>
                <a:ea typeface="微软雅黑" panose="020B0503020204020204" pitchFamily="34" charset="-122"/>
              </a:rPr>
              <a:t>PRL130(2023)071902</a:t>
            </a:r>
            <a:endParaRPr kumimoji="1" lang="en-US" altLang="zh-CN" sz="2000" b="1" dirty="0">
              <a:solidFill>
                <a:schemeClr val="accent2">
                  <a:lumMod val="75000"/>
                </a:schemeClr>
              </a:solidFill>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kumimoji="1" lang="en-US" altLang="zh-CN" sz="2000" b="1" dirty="0">
                <a:solidFill>
                  <a:srgbClr val="0432FF"/>
                </a:solidFill>
                <a:latin typeface="微软雅黑" panose="020B0503020204020204" pitchFamily="34" charset="-122"/>
                <a:ea typeface="微软雅黑" panose="020B0503020204020204" pitchFamily="34" charset="-122"/>
              </a:rPr>
              <a:t>Two-meson</a:t>
            </a:r>
            <a:r>
              <a:rPr kumimoji="1" lang="zh-CN" altLang="en-US" sz="2000" b="1" dirty="0">
                <a:solidFill>
                  <a:srgbClr val="0432FF"/>
                </a:solidFill>
                <a:latin typeface="微软雅黑" panose="020B0503020204020204" pitchFamily="34" charset="-122"/>
                <a:ea typeface="微软雅黑" panose="020B0503020204020204" pitchFamily="34" charset="-122"/>
              </a:rPr>
              <a:t> </a:t>
            </a:r>
            <a:r>
              <a:rPr kumimoji="1" lang="en-US" altLang="zh-CN" sz="2000" b="1" dirty="0">
                <a:solidFill>
                  <a:srgbClr val="0432FF"/>
                </a:solidFill>
                <a:latin typeface="微软雅黑" panose="020B0503020204020204" pitchFamily="34" charset="-122"/>
                <a:ea typeface="微软雅黑" panose="020B0503020204020204" pitchFamily="34" charset="-122"/>
              </a:rPr>
              <a:t>exchanges</a:t>
            </a:r>
          </a:p>
          <a:p>
            <a:pPr marL="685800" lvl="1" indent="-342900">
              <a:lnSpc>
                <a:spcPct val="150000"/>
              </a:lnSpc>
              <a:buFont typeface="Wingdings" panose="05000000000000000000" pitchFamily="2" charset="2"/>
              <a:buChar char="ü"/>
            </a:pPr>
            <a:r>
              <a:rPr kumimoji="1" lang="en-US" altLang="zh-CN" sz="2000" b="1" dirty="0">
                <a:solidFill>
                  <a:schemeClr val="accent2">
                    <a:lumMod val="75000"/>
                  </a:schemeClr>
                </a:solidFill>
                <a:latin typeface="微软雅黑" panose="020B0503020204020204" pitchFamily="34" charset="-122"/>
                <a:ea typeface="微软雅黑" panose="020B0503020204020204" pitchFamily="34" charset="-122"/>
              </a:rPr>
              <a:t>PRC102(2020)054001</a:t>
            </a:r>
          </a:p>
          <a:p>
            <a:pPr marL="685800" lvl="1" indent="-342900">
              <a:lnSpc>
                <a:spcPct val="150000"/>
              </a:lnSpc>
              <a:buFont typeface="Wingdings" panose="05000000000000000000" pitchFamily="2" charset="2"/>
              <a:buChar char="ü"/>
            </a:pPr>
            <a:r>
              <a:rPr kumimoji="1" lang="en-US" altLang="zh-CN" sz="2000" b="1" dirty="0">
                <a:solidFill>
                  <a:schemeClr val="accent2">
                    <a:lumMod val="75000"/>
                  </a:schemeClr>
                </a:solidFill>
                <a:latin typeface="微软雅黑" panose="020B0503020204020204" pitchFamily="34" charset="-122"/>
                <a:ea typeface="微软雅黑" panose="020B0503020204020204" pitchFamily="34" charset="-122"/>
              </a:rPr>
              <a:t>PRC105(2022)014003</a:t>
            </a:r>
            <a:endParaRPr kumimoji="1" lang="zh-CN" altLang="en-US" sz="2000" b="1" dirty="0">
              <a:solidFill>
                <a:schemeClr val="accent2">
                  <a:lumMod val="75000"/>
                </a:schemeClr>
              </a:solidFill>
              <a:latin typeface="微软雅黑" panose="020B0503020204020204" pitchFamily="34" charset="-122"/>
              <a:ea typeface="微软雅黑" panose="020B0503020204020204" pitchFamily="34" charset="-122"/>
            </a:endParaRPr>
          </a:p>
          <a:p>
            <a:pPr marL="800100" lvl="1" indent="-342900">
              <a:lnSpc>
                <a:spcPct val="150000"/>
              </a:lnSpc>
              <a:buFont typeface="Wingdings" panose="05000000000000000000" pitchFamily="2" charset="2"/>
              <a:buChar char="ü"/>
            </a:pPr>
            <a:endParaRPr kumimoji="1"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68ACCDA4-20D5-B647-8553-552485408493}"/>
              </a:ext>
            </a:extLst>
          </p:cNvPr>
          <p:cNvSpPr/>
          <p:nvPr/>
        </p:nvSpPr>
        <p:spPr>
          <a:xfrm>
            <a:off x="6975707" y="1611668"/>
            <a:ext cx="4656275" cy="584775"/>
          </a:xfrm>
          <a:prstGeom prst="rect">
            <a:avLst/>
          </a:prstGeom>
          <a:noFill/>
        </p:spPr>
        <p:txBody>
          <a:bodyPr wrap="none" lIns="91440" tIns="45720" rIns="91440" bIns="45720">
            <a:spAutoFit/>
          </a:bodyPr>
          <a:lstStyle/>
          <a:p>
            <a:pPr algn="ctr"/>
            <a:r>
              <a:rPr lang="en-US" altLang="zh-CN"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Three</a:t>
            </a:r>
            <a:r>
              <a:rPr lang="zh-CN" altLang="en-US"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en-US" altLang="zh-CN"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key</a:t>
            </a:r>
            <a:r>
              <a:rPr lang="zh-CN" altLang="en-US"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en-US" altLang="zh-CN"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ingredients</a:t>
            </a:r>
            <a:endParaRPr lang="zh-CN" altLang="en-US"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57D5ADBD-D194-4CC1-9530-9954449991B0}"/>
              </a:ext>
            </a:extLst>
          </p:cNvPr>
          <p:cNvGrpSpPr/>
          <p:nvPr/>
        </p:nvGrpSpPr>
        <p:grpSpPr>
          <a:xfrm>
            <a:off x="977633" y="1657866"/>
            <a:ext cx="5118367" cy="4448597"/>
            <a:chOff x="261256" y="1142022"/>
            <a:chExt cx="5118367" cy="4448597"/>
          </a:xfrm>
        </p:grpSpPr>
        <p:grpSp>
          <p:nvGrpSpPr>
            <p:cNvPr id="9" name="组合 8">
              <a:extLst>
                <a:ext uri="{FF2B5EF4-FFF2-40B4-BE49-F238E27FC236}">
                  <a16:creationId xmlns:a16="http://schemas.microsoft.com/office/drawing/2014/main" id="{E0161CB7-4216-4B7B-9B0B-5B0E31E17185}"/>
                </a:ext>
              </a:extLst>
            </p:cNvPr>
            <p:cNvGrpSpPr/>
            <p:nvPr/>
          </p:nvGrpSpPr>
          <p:grpSpPr>
            <a:xfrm>
              <a:off x="261256" y="1142022"/>
              <a:ext cx="5118367" cy="2910333"/>
              <a:chOff x="631664" y="999426"/>
              <a:chExt cx="5118367" cy="2910333"/>
            </a:xfrm>
          </p:grpSpPr>
          <p:pic>
            <p:nvPicPr>
              <p:cNvPr id="18" name="图片 17">
                <a:extLst>
                  <a:ext uri="{FF2B5EF4-FFF2-40B4-BE49-F238E27FC236}">
                    <a16:creationId xmlns:a16="http://schemas.microsoft.com/office/drawing/2014/main" id="{D9E8A7A2-2C4F-48F6-BC92-33C67613745F}"/>
                  </a:ext>
                </a:extLst>
              </p:cNvPr>
              <p:cNvPicPr>
                <a:picLocks noChangeAspect="1"/>
              </p:cNvPicPr>
              <p:nvPr/>
            </p:nvPicPr>
            <p:blipFill>
              <a:blip r:embed="rId3"/>
              <a:stretch>
                <a:fillRect/>
              </a:stretch>
            </p:blipFill>
            <p:spPr>
              <a:xfrm>
                <a:off x="2444212" y="1377675"/>
                <a:ext cx="782900" cy="540000"/>
              </a:xfrm>
              <a:prstGeom prst="rect">
                <a:avLst/>
              </a:prstGeom>
            </p:spPr>
          </p:pic>
          <p:sp>
            <p:nvSpPr>
              <p:cNvPr id="19" name="文本框 18">
                <a:extLst>
                  <a:ext uri="{FF2B5EF4-FFF2-40B4-BE49-F238E27FC236}">
                    <a16:creationId xmlns:a16="http://schemas.microsoft.com/office/drawing/2014/main" id="{6A19A639-72F6-4DF2-A9C8-A290C3856882}"/>
                  </a:ext>
                </a:extLst>
              </p:cNvPr>
              <p:cNvSpPr txBox="1"/>
              <p:nvPr/>
            </p:nvSpPr>
            <p:spPr>
              <a:xfrm>
                <a:off x="2577418" y="999426"/>
                <a:ext cx="516488" cy="338554"/>
              </a:xfrm>
              <a:prstGeom prst="rect">
                <a:avLst/>
              </a:prstGeom>
              <a:noFill/>
            </p:spPr>
            <p:txBody>
              <a:bodyPr wrap="none" rtlCol="0">
                <a:spAutoFit/>
              </a:bodyPr>
              <a:lstStyle/>
              <a:p>
                <a:r>
                  <a:rPr lang="en-US" altLang="zh-CN" sz="1600" dirty="0"/>
                  <a:t>2NF</a:t>
                </a:r>
                <a:endParaRPr lang="zh-CN" altLang="en-US" sz="1600" dirty="0"/>
              </a:p>
            </p:txBody>
          </p:sp>
          <p:cxnSp>
            <p:nvCxnSpPr>
              <p:cNvPr id="20" name="直接连接符 19">
                <a:extLst>
                  <a:ext uri="{FF2B5EF4-FFF2-40B4-BE49-F238E27FC236}">
                    <a16:creationId xmlns:a16="http://schemas.microsoft.com/office/drawing/2014/main" id="{0C31B1C1-5974-41B9-8E23-891A89E78A13}"/>
                  </a:ext>
                </a:extLst>
              </p:cNvPr>
              <p:cNvCxnSpPr/>
              <p:nvPr/>
            </p:nvCxnSpPr>
            <p:spPr>
              <a:xfrm>
                <a:off x="661436" y="2087866"/>
                <a:ext cx="332650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BC80304D-D7A8-4142-9C04-EA7BF367C663}"/>
                  </a:ext>
                </a:extLst>
              </p:cNvPr>
              <p:cNvCxnSpPr/>
              <p:nvPr/>
            </p:nvCxnSpPr>
            <p:spPr>
              <a:xfrm>
                <a:off x="661436" y="3011226"/>
                <a:ext cx="5040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9503DAF-E4FA-4C35-BCEA-E2C53FFB2A8B}"/>
                  </a:ext>
                </a:extLst>
              </p:cNvPr>
              <p:cNvCxnSpPr/>
              <p:nvPr/>
            </p:nvCxnSpPr>
            <p:spPr>
              <a:xfrm flipH="1">
                <a:off x="1587807" y="1102788"/>
                <a:ext cx="1294" cy="27000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E0B4F2D2-6339-40AC-8090-CA4254948501}"/>
                      </a:ext>
                    </a:extLst>
                  </p:cNvPr>
                  <p:cNvSpPr txBox="1"/>
                  <p:nvPr/>
                </p:nvSpPr>
                <p:spPr>
                  <a:xfrm>
                    <a:off x="631664" y="3282094"/>
                    <a:ext cx="949491" cy="307777"/>
                  </a:xfrm>
                  <a:prstGeom prst="rect">
                    <a:avLst/>
                  </a:prstGeom>
                  <a:noFill/>
                </p:spPr>
                <p:txBody>
                  <a:bodyPr wrap="none" rtlCol="0">
                    <a:spAutoFit/>
                  </a:bodyPr>
                  <a:lstStyle/>
                  <a:p>
                    <a14:m>
                      <m:oMath xmlns:m="http://schemas.openxmlformats.org/officeDocument/2006/math">
                        <m:sSup>
                          <m:sSupPr>
                            <m:ctrlPr>
                              <a:rPr lang="en-US" altLang="zh-CN" sz="1400" i="1" smtClean="0">
                                <a:solidFill>
                                  <a:srgbClr val="00B050"/>
                                </a:solidFill>
                                <a:latin typeface="Cambria Math" panose="02040503050406030204" pitchFamily="18" charset="0"/>
                                <a:ea typeface="微软雅黑" panose="020B0503020204020204" pitchFamily="34" charset="-122"/>
                              </a:rPr>
                            </m:ctrlPr>
                          </m:sSupPr>
                          <m:e>
                            <m:r>
                              <m:rPr>
                                <m:sty m:val="p"/>
                              </m:rPr>
                              <a:rPr lang="en-US" altLang="zh-CN" sz="1400" b="0" i="0" smtClean="0">
                                <a:solidFill>
                                  <a:srgbClr val="00B050"/>
                                </a:solidFill>
                                <a:latin typeface="Cambria Math" panose="02040503050406030204" pitchFamily="18" charset="0"/>
                                <a:ea typeface="微软雅黑" panose="020B0503020204020204" pitchFamily="34" charset="-122"/>
                              </a:rPr>
                              <m:t>N</m:t>
                            </m:r>
                          </m:e>
                          <m:sup>
                            <m:r>
                              <a:rPr lang="en-US" altLang="zh-CN" sz="1400" b="0" i="0" smtClean="0">
                                <a:solidFill>
                                  <a:srgbClr val="00B050"/>
                                </a:solidFill>
                                <a:latin typeface="Cambria Math" panose="02040503050406030204" pitchFamily="18" charset="0"/>
                                <a:ea typeface="微软雅黑" panose="020B0503020204020204" pitchFamily="34" charset="-122"/>
                              </a:rPr>
                              <m:t>2</m:t>
                            </m:r>
                          </m:sup>
                        </m:sSup>
                        <m:r>
                          <m:rPr>
                            <m:sty m:val="p"/>
                          </m:rPr>
                          <a:rPr lang="en-US" altLang="zh-CN" sz="1400" b="0" i="0" smtClean="0">
                            <a:solidFill>
                              <a:srgbClr val="00B050"/>
                            </a:solidFill>
                            <a:latin typeface="Cambria Math" panose="02040503050406030204" pitchFamily="18" charset="0"/>
                            <a:ea typeface="微软雅黑" panose="020B0503020204020204" pitchFamily="34" charset="-122"/>
                          </a:rPr>
                          <m:t>LO</m:t>
                        </m:r>
                      </m:oMath>
                    </a14:m>
                    <a:r>
                      <a:rPr lang="en-US" altLang="zh-CN" sz="1400" dirty="0">
                        <a:solidFill>
                          <a:srgbClr val="00B05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smtClean="0">
                                <a:solidFill>
                                  <a:srgbClr val="00B050"/>
                                </a:solidFill>
                                <a:latin typeface="Cambria Math" panose="02040503050406030204" pitchFamily="18" charset="0"/>
                              </a:rPr>
                            </m:ctrlPr>
                          </m:sSupPr>
                          <m:e>
                            <m:r>
                              <m:rPr>
                                <m:sty m:val="p"/>
                              </m:rPr>
                              <a:rPr lang="en-US" altLang="zh-CN" sz="1400" b="0" i="0" smtClean="0">
                                <a:solidFill>
                                  <a:srgbClr val="00B050"/>
                                </a:solidFill>
                                <a:latin typeface="Cambria Math" panose="02040503050406030204" pitchFamily="18" charset="0"/>
                              </a:rPr>
                              <m:t>Q</m:t>
                            </m:r>
                          </m:e>
                          <m:sup>
                            <m:r>
                              <a:rPr lang="en-US" altLang="zh-CN" sz="1400" b="0" i="1" smtClean="0">
                                <a:solidFill>
                                  <a:srgbClr val="00B050"/>
                                </a:solidFill>
                                <a:latin typeface="Cambria Math" panose="02040503050406030204" pitchFamily="18" charset="0"/>
                              </a:rPr>
                              <m:t>3</m:t>
                            </m:r>
                          </m:sup>
                        </m:sSup>
                      </m:oMath>
                    </a14:m>
                    <a:r>
                      <a:rPr lang="en-US" altLang="zh-CN" sz="1400" dirty="0">
                        <a:solidFill>
                          <a:srgbClr val="00B050"/>
                        </a:solidFill>
                        <a:latin typeface="微软雅黑" panose="020B0503020204020204" pitchFamily="34" charset="-122"/>
                        <a:ea typeface="微软雅黑" panose="020B0503020204020204" pitchFamily="34" charset="-122"/>
                      </a:rPr>
                      <a:t>)</a:t>
                    </a:r>
                    <a:endParaRPr lang="zh-CN" altLang="en-US" sz="1400" dirty="0">
                      <a:solidFill>
                        <a:srgbClr val="00B050"/>
                      </a:solidFill>
                      <a:latin typeface="微软雅黑" panose="020B0503020204020204" pitchFamily="34" charset="-122"/>
                      <a:ea typeface="微软雅黑" panose="020B0503020204020204" pitchFamily="34" charset="-122"/>
                    </a:endParaRPr>
                  </a:p>
                </p:txBody>
              </p:sp>
            </mc:Choice>
            <mc:Fallback xmlns="">
              <p:sp>
                <p:nvSpPr>
                  <p:cNvPr id="51" name="文本框 50"/>
                  <p:cNvSpPr txBox="1">
                    <a:spLocks noRot="1" noChangeAspect="1" noMove="1" noResize="1" noEditPoints="1" noAdjustHandles="1" noChangeArrowheads="1" noChangeShapeType="1" noTextEdit="1"/>
                  </p:cNvSpPr>
                  <p:nvPr/>
                </p:nvSpPr>
                <p:spPr>
                  <a:xfrm>
                    <a:off x="631664" y="3282094"/>
                    <a:ext cx="949491" cy="307777"/>
                  </a:xfrm>
                  <a:prstGeom prst="rect">
                    <a:avLst/>
                  </a:prstGeom>
                  <a:blipFill rotWithShape="0">
                    <a:blip r:embed="rId6"/>
                    <a:stretch>
                      <a:fillRect t="-1961" b="-19608"/>
                    </a:stretch>
                  </a:blipFill>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939D10C6-33C7-4B47-9317-CEDEC188437D}"/>
                  </a:ext>
                </a:extLst>
              </p:cNvPr>
              <p:cNvSpPr txBox="1"/>
              <p:nvPr/>
            </p:nvSpPr>
            <p:spPr>
              <a:xfrm>
                <a:off x="2338570" y="1866240"/>
                <a:ext cx="994183" cy="230832"/>
              </a:xfrm>
              <a:prstGeom prst="rect">
                <a:avLst/>
              </a:prstGeom>
              <a:noFill/>
            </p:spPr>
            <p:txBody>
              <a:bodyPr wrap="none" rtlCol="0">
                <a:spAutoFit/>
              </a:bodyPr>
              <a:lstStyle/>
              <a:p>
                <a:r>
                  <a:rPr lang="en-US" altLang="zh-CN" sz="900" dirty="0"/>
                  <a:t>X.L Ren, CPC2018</a:t>
                </a:r>
                <a:endParaRPr lang="zh-CN" altLang="en-US" sz="900" dirty="0"/>
              </a:p>
            </p:txBody>
          </p:sp>
          <p:grpSp>
            <p:nvGrpSpPr>
              <p:cNvPr id="25" name="组合 24">
                <a:extLst>
                  <a:ext uri="{FF2B5EF4-FFF2-40B4-BE49-F238E27FC236}">
                    <a16:creationId xmlns:a16="http://schemas.microsoft.com/office/drawing/2014/main" id="{138D842B-1AB3-4FB2-A971-A47FA52304A1}"/>
                  </a:ext>
                </a:extLst>
              </p:cNvPr>
              <p:cNvGrpSpPr/>
              <p:nvPr/>
            </p:nvGrpSpPr>
            <p:grpSpPr>
              <a:xfrm>
                <a:off x="1842263" y="2107732"/>
                <a:ext cx="1978679" cy="549172"/>
                <a:chOff x="1357244" y="2295362"/>
                <a:chExt cx="1978679" cy="549172"/>
              </a:xfrm>
            </p:grpSpPr>
            <p:pic>
              <p:nvPicPr>
                <p:cNvPr id="41" name="图片 40">
                  <a:extLst>
                    <a:ext uri="{FF2B5EF4-FFF2-40B4-BE49-F238E27FC236}">
                      <a16:creationId xmlns:a16="http://schemas.microsoft.com/office/drawing/2014/main" id="{6F487186-D554-47A7-979B-B848A9EC6DB6}"/>
                    </a:ext>
                  </a:extLst>
                </p:cNvPr>
                <p:cNvPicPr>
                  <a:picLocks noChangeAspect="1"/>
                </p:cNvPicPr>
                <p:nvPr/>
              </p:nvPicPr>
              <p:blipFill>
                <a:blip r:embed="rId7"/>
                <a:stretch>
                  <a:fillRect/>
                </a:stretch>
              </p:blipFill>
              <p:spPr>
                <a:xfrm>
                  <a:off x="1357244" y="2295362"/>
                  <a:ext cx="1159173" cy="540000"/>
                </a:xfrm>
                <a:prstGeom prst="rect">
                  <a:avLst/>
                </a:prstGeom>
              </p:spPr>
            </p:pic>
            <p:pic>
              <p:nvPicPr>
                <p:cNvPr id="42" name="图片 41">
                  <a:extLst>
                    <a:ext uri="{FF2B5EF4-FFF2-40B4-BE49-F238E27FC236}">
                      <a16:creationId xmlns:a16="http://schemas.microsoft.com/office/drawing/2014/main" id="{D514B33F-3122-4A6D-89E0-161C24A5E4D3}"/>
                    </a:ext>
                  </a:extLst>
                </p:cNvPr>
                <p:cNvPicPr>
                  <a:picLocks noChangeAspect="1"/>
                </p:cNvPicPr>
                <p:nvPr/>
              </p:nvPicPr>
              <p:blipFill rotWithShape="1">
                <a:blip r:embed="rId8"/>
                <a:srcRect l="32486"/>
                <a:stretch/>
              </p:blipFill>
              <p:spPr>
                <a:xfrm>
                  <a:off x="2543008" y="2304534"/>
                  <a:ext cx="792915" cy="540000"/>
                </a:xfrm>
                <a:prstGeom prst="rect">
                  <a:avLst/>
                </a:prstGeom>
              </p:spPr>
            </p:pic>
          </p:grpSp>
          <p:sp>
            <p:nvSpPr>
              <p:cNvPr id="26" name="文本框 25">
                <a:extLst>
                  <a:ext uri="{FF2B5EF4-FFF2-40B4-BE49-F238E27FC236}">
                    <a16:creationId xmlns:a16="http://schemas.microsoft.com/office/drawing/2014/main" id="{61A39D04-F79B-4ECF-B239-E6B81F5F6852}"/>
                  </a:ext>
                </a:extLst>
              </p:cNvPr>
              <p:cNvSpPr txBox="1"/>
              <p:nvPr/>
            </p:nvSpPr>
            <p:spPr>
              <a:xfrm>
                <a:off x="1653619" y="2707393"/>
                <a:ext cx="965329" cy="230832"/>
              </a:xfrm>
              <a:prstGeom prst="rect">
                <a:avLst/>
              </a:prstGeom>
              <a:noFill/>
            </p:spPr>
            <p:txBody>
              <a:bodyPr wrap="none" rtlCol="0">
                <a:spAutoFit/>
              </a:bodyPr>
              <a:lstStyle/>
              <a:p>
                <a:r>
                  <a:rPr lang="en-US" altLang="zh-CN" sz="900" dirty="0">
                    <a:solidFill>
                      <a:srgbClr val="0070C0"/>
                    </a:solidFill>
                  </a:rPr>
                  <a:t>Y. Xiao, PRC2020</a:t>
                </a:r>
                <a:endParaRPr lang="zh-CN" altLang="en-US" sz="900" dirty="0">
                  <a:solidFill>
                    <a:srgbClr val="0070C0"/>
                  </a:solidFill>
                </a:endParaRPr>
              </a:p>
            </p:txBody>
          </p:sp>
          <p:pic>
            <p:nvPicPr>
              <p:cNvPr id="27" name="图片 26">
                <a:extLst>
                  <a:ext uri="{FF2B5EF4-FFF2-40B4-BE49-F238E27FC236}">
                    <a16:creationId xmlns:a16="http://schemas.microsoft.com/office/drawing/2014/main" id="{E48F0723-6488-4C52-972C-F3106116F0F9}"/>
                  </a:ext>
                </a:extLst>
              </p:cNvPr>
              <p:cNvPicPr>
                <a:picLocks noChangeAspect="1"/>
              </p:cNvPicPr>
              <p:nvPr/>
            </p:nvPicPr>
            <p:blipFill>
              <a:blip r:embed="rId9"/>
              <a:stretch>
                <a:fillRect/>
              </a:stretch>
            </p:blipFill>
            <p:spPr>
              <a:xfrm>
                <a:off x="2431164" y="3055442"/>
                <a:ext cx="808997" cy="540000"/>
              </a:xfrm>
              <a:prstGeom prst="rect">
                <a:avLst/>
              </a:prstGeom>
            </p:spPr>
          </p:pic>
          <p:sp>
            <p:nvSpPr>
              <p:cNvPr id="28" name="文本框 27">
                <a:extLst>
                  <a:ext uri="{FF2B5EF4-FFF2-40B4-BE49-F238E27FC236}">
                    <a16:creationId xmlns:a16="http://schemas.microsoft.com/office/drawing/2014/main" id="{A7A8A71F-9285-4EB8-A76B-A886AD6925EE}"/>
                  </a:ext>
                </a:extLst>
              </p:cNvPr>
              <p:cNvSpPr txBox="1"/>
              <p:nvPr/>
            </p:nvSpPr>
            <p:spPr>
              <a:xfrm>
                <a:off x="4702267" y="2662879"/>
                <a:ext cx="516488" cy="338554"/>
              </a:xfrm>
              <a:prstGeom prst="rect">
                <a:avLst/>
              </a:prstGeom>
              <a:noFill/>
            </p:spPr>
            <p:txBody>
              <a:bodyPr wrap="none" rtlCol="0">
                <a:spAutoFit/>
              </a:bodyPr>
              <a:lstStyle/>
              <a:p>
                <a:r>
                  <a:rPr lang="en-US" altLang="zh-CN" sz="1600" dirty="0"/>
                  <a:t>3NF</a:t>
                </a:r>
                <a:endParaRPr lang="zh-CN" altLang="en-US" sz="1600" dirty="0"/>
              </a:p>
            </p:txBody>
          </p:sp>
          <p:grpSp>
            <p:nvGrpSpPr>
              <p:cNvPr id="29" name="组合 28">
                <a:extLst>
                  <a:ext uri="{FF2B5EF4-FFF2-40B4-BE49-F238E27FC236}">
                    <a16:creationId xmlns:a16="http://schemas.microsoft.com/office/drawing/2014/main" id="{4B053AFD-C826-43F6-9B3C-69CE4CC014F4}"/>
                  </a:ext>
                </a:extLst>
              </p:cNvPr>
              <p:cNvGrpSpPr/>
              <p:nvPr/>
            </p:nvGrpSpPr>
            <p:grpSpPr>
              <a:xfrm>
                <a:off x="4185653" y="3040228"/>
                <a:ext cx="1564378" cy="543737"/>
                <a:chOff x="4029747" y="3115767"/>
                <a:chExt cx="1564378" cy="543737"/>
              </a:xfrm>
            </p:grpSpPr>
            <p:pic>
              <p:nvPicPr>
                <p:cNvPr id="39" name="图片 38">
                  <a:extLst>
                    <a:ext uri="{FF2B5EF4-FFF2-40B4-BE49-F238E27FC236}">
                      <a16:creationId xmlns:a16="http://schemas.microsoft.com/office/drawing/2014/main" id="{AFEA649D-33FB-4B94-AFA2-423CAC083C11}"/>
                    </a:ext>
                  </a:extLst>
                </p:cNvPr>
                <p:cNvPicPr>
                  <a:picLocks noChangeAspect="1"/>
                </p:cNvPicPr>
                <p:nvPr/>
              </p:nvPicPr>
              <p:blipFill>
                <a:blip r:embed="rId10"/>
                <a:stretch>
                  <a:fillRect/>
                </a:stretch>
              </p:blipFill>
              <p:spPr>
                <a:xfrm>
                  <a:off x="4029747" y="3115767"/>
                  <a:ext cx="516614" cy="540000"/>
                </a:xfrm>
                <a:prstGeom prst="rect">
                  <a:avLst/>
                </a:prstGeom>
              </p:spPr>
            </p:pic>
            <p:pic>
              <p:nvPicPr>
                <p:cNvPr id="40" name="图片 39">
                  <a:extLst>
                    <a:ext uri="{FF2B5EF4-FFF2-40B4-BE49-F238E27FC236}">
                      <a16:creationId xmlns:a16="http://schemas.microsoft.com/office/drawing/2014/main" id="{A7FCE558-6984-480F-B408-976A02C9E43A}"/>
                    </a:ext>
                  </a:extLst>
                </p:cNvPr>
                <p:cNvPicPr>
                  <a:picLocks noChangeAspect="1"/>
                </p:cNvPicPr>
                <p:nvPr/>
              </p:nvPicPr>
              <p:blipFill>
                <a:blip r:embed="rId11"/>
                <a:stretch>
                  <a:fillRect/>
                </a:stretch>
              </p:blipFill>
              <p:spPr>
                <a:xfrm>
                  <a:off x="4571753" y="3119504"/>
                  <a:ext cx="1022372" cy="540000"/>
                </a:xfrm>
                <a:prstGeom prst="rect">
                  <a:avLst/>
                </a:prstGeom>
              </p:spPr>
            </p:pic>
          </p:gr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1A2F2EDC-290C-4F3D-BAF3-A856770F6E8B}"/>
                      </a:ext>
                    </a:extLst>
                  </p:cNvPr>
                  <p:cNvSpPr txBox="1"/>
                  <p:nvPr/>
                </p:nvSpPr>
                <p:spPr>
                  <a:xfrm>
                    <a:off x="687352" y="2436144"/>
                    <a:ext cx="838115" cy="307777"/>
                  </a:xfrm>
                  <a:prstGeom prst="rect">
                    <a:avLst/>
                  </a:prstGeom>
                  <a:noFill/>
                </p:spPr>
                <p:txBody>
                  <a:bodyPr wrap="none" rtlCol="0">
                    <a:spAutoFit/>
                  </a:bodyPr>
                  <a:lstStyle/>
                  <a:p>
                    <a14:m>
                      <m:oMath xmlns:m="http://schemas.openxmlformats.org/officeDocument/2006/math">
                        <m:r>
                          <m:rPr>
                            <m:sty m:val="p"/>
                          </m:rPr>
                          <a:rPr lang="en-US" altLang="zh-CN" sz="1400" b="0" i="0" smtClean="0">
                            <a:solidFill>
                              <a:srgbClr val="0070C0"/>
                            </a:solidFill>
                            <a:latin typeface="Cambria Math" panose="02040503050406030204" pitchFamily="18" charset="0"/>
                            <a:ea typeface="微软雅黑" panose="020B0503020204020204" pitchFamily="34" charset="-122"/>
                          </a:rPr>
                          <m:t>NLO</m:t>
                        </m:r>
                      </m:oMath>
                    </a14:m>
                    <a:r>
                      <a:rPr lang="en-US" altLang="zh-CN" sz="1400" dirty="0">
                        <a:solidFill>
                          <a:srgbClr val="0070C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smtClean="0">
                                <a:solidFill>
                                  <a:srgbClr val="0070C0"/>
                                </a:solidFill>
                                <a:latin typeface="Cambria Math" panose="02040503050406030204" pitchFamily="18" charset="0"/>
                              </a:rPr>
                            </m:ctrlPr>
                          </m:sSupPr>
                          <m:e>
                            <m:r>
                              <m:rPr>
                                <m:sty m:val="p"/>
                              </m:rPr>
                              <a:rPr lang="en-US" altLang="zh-CN" sz="1400" b="0" i="0" smtClean="0">
                                <a:solidFill>
                                  <a:srgbClr val="0070C0"/>
                                </a:solidFill>
                                <a:latin typeface="Cambria Math" panose="02040503050406030204" pitchFamily="18" charset="0"/>
                              </a:rPr>
                              <m:t>Q</m:t>
                            </m:r>
                          </m:e>
                          <m:sup>
                            <m:r>
                              <a:rPr lang="en-US" altLang="zh-CN" sz="1400" b="0" i="1" smtClean="0">
                                <a:solidFill>
                                  <a:srgbClr val="0070C0"/>
                                </a:solidFill>
                                <a:latin typeface="Cambria Math" panose="02040503050406030204" pitchFamily="18" charset="0"/>
                              </a:rPr>
                              <m:t>2</m:t>
                            </m:r>
                          </m:sup>
                        </m:sSup>
                      </m:oMath>
                    </a14:m>
                    <a:r>
                      <a:rPr lang="en-US" altLang="zh-CN" sz="1400" dirty="0">
                        <a:solidFill>
                          <a:srgbClr val="0070C0"/>
                        </a:solidFill>
                        <a:latin typeface="微软雅黑" panose="020B0503020204020204" pitchFamily="34" charset="-122"/>
                        <a:ea typeface="微软雅黑" panose="020B0503020204020204" pitchFamily="34" charset="-122"/>
                      </a:rPr>
                      <a:t>)</a:t>
                    </a:r>
                    <a:endParaRPr lang="zh-CN" altLang="en-US" sz="1400" dirty="0">
                      <a:solidFill>
                        <a:srgbClr val="0070C0"/>
                      </a:solidFill>
                      <a:latin typeface="微软雅黑" panose="020B0503020204020204" pitchFamily="34" charset="-122"/>
                      <a:ea typeface="微软雅黑" panose="020B0503020204020204" pitchFamily="34" charset="-122"/>
                    </a:endParaRPr>
                  </a:p>
                </p:txBody>
              </p:sp>
            </mc:Choice>
            <mc:Fallback xmlns="">
              <p:sp>
                <p:nvSpPr>
                  <p:cNvPr id="42" name="文本框 41"/>
                  <p:cNvSpPr txBox="1">
                    <a:spLocks noRot="1" noChangeAspect="1" noMove="1" noResize="1" noEditPoints="1" noAdjustHandles="1" noChangeArrowheads="1" noChangeShapeType="1" noTextEdit="1"/>
                  </p:cNvSpPr>
                  <p:nvPr/>
                </p:nvSpPr>
                <p:spPr>
                  <a:xfrm>
                    <a:off x="687352" y="2436144"/>
                    <a:ext cx="838115" cy="307777"/>
                  </a:xfrm>
                  <a:prstGeom prst="rect">
                    <a:avLst/>
                  </a:prstGeom>
                  <a:blipFill rotWithShape="0">
                    <a:blip r:embed="rId12"/>
                    <a:stretch>
                      <a:fillRect t="-4000" r="-725"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7FC8F184-CF88-4B4F-9EB9-01071DD9B056}"/>
                      </a:ext>
                    </a:extLst>
                  </p:cNvPr>
                  <p:cNvSpPr txBox="1"/>
                  <p:nvPr/>
                </p:nvSpPr>
                <p:spPr>
                  <a:xfrm>
                    <a:off x="748266" y="1590194"/>
                    <a:ext cx="716286" cy="307777"/>
                  </a:xfrm>
                  <a:prstGeom prst="rect">
                    <a:avLst/>
                  </a:prstGeom>
                  <a:noFill/>
                </p:spPr>
                <p:txBody>
                  <a:bodyPr wrap="none" rtlCol="0">
                    <a:spAutoFit/>
                  </a:bodyPr>
                  <a:lstStyle/>
                  <a:p>
                    <a14:m>
                      <m:oMath xmlns:m="http://schemas.openxmlformats.org/officeDocument/2006/math">
                        <m:r>
                          <m:rPr>
                            <m:sty m:val="p"/>
                          </m:rPr>
                          <a:rPr lang="en-US" altLang="zh-CN" sz="1400" b="0" i="0" smtClean="0">
                            <a:solidFill>
                              <a:schemeClr val="tx1"/>
                            </a:solidFill>
                            <a:latin typeface="Cambria Math" panose="02040503050406030204" pitchFamily="18" charset="0"/>
                            <a:ea typeface="微软雅黑" panose="020B0503020204020204" pitchFamily="34" charset="-122"/>
                          </a:rPr>
                          <m:t>LO</m:t>
                        </m:r>
                      </m:oMath>
                    </a14:m>
                    <a:r>
                      <a:rPr lang="en-US" altLang="zh-CN" sz="1400" dirty="0">
                        <a:solidFill>
                          <a:schemeClr val="tx1"/>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smtClean="0">
                                <a:solidFill>
                                  <a:schemeClr val="tx1"/>
                                </a:solidFill>
                                <a:latin typeface="Cambria Math" panose="02040503050406030204" pitchFamily="18" charset="0"/>
                              </a:rPr>
                            </m:ctrlPr>
                          </m:sSupPr>
                          <m:e>
                            <m:r>
                              <m:rPr>
                                <m:sty m:val="p"/>
                              </m:rPr>
                              <a:rPr lang="en-US" altLang="zh-CN" sz="1400" b="0" i="0" smtClean="0">
                                <a:solidFill>
                                  <a:schemeClr val="tx1"/>
                                </a:solidFill>
                                <a:latin typeface="Cambria Math" panose="02040503050406030204" pitchFamily="18" charset="0"/>
                              </a:rPr>
                              <m:t>Q</m:t>
                            </m:r>
                          </m:e>
                          <m:sup>
                            <m:r>
                              <a:rPr lang="en-US" altLang="zh-CN" sz="1400" b="0" i="1" smtClean="0">
                                <a:solidFill>
                                  <a:schemeClr val="tx1"/>
                                </a:solidFill>
                                <a:latin typeface="Cambria Math" panose="02040503050406030204" pitchFamily="18" charset="0"/>
                              </a:rPr>
                              <m:t>0</m:t>
                            </m:r>
                          </m:sup>
                        </m:sSup>
                      </m:oMath>
                    </a14:m>
                    <a:r>
                      <a:rPr lang="en-US" altLang="zh-CN" sz="1400" dirty="0">
                        <a:solidFill>
                          <a:schemeClr val="tx1"/>
                        </a:solidFill>
                        <a:latin typeface="微软雅黑" panose="020B0503020204020204" pitchFamily="34" charset="-122"/>
                        <a:ea typeface="微软雅黑" panose="020B0503020204020204" pitchFamily="34" charset="-122"/>
                      </a:rPr>
                      <a:t>)</a:t>
                    </a:r>
                    <a:endParaRPr lang="zh-CN" altLang="en-US" sz="14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43" name="文本框 42"/>
                  <p:cNvSpPr txBox="1">
                    <a:spLocks noRot="1" noChangeAspect="1" noMove="1" noResize="1" noEditPoints="1" noAdjustHandles="1" noChangeArrowheads="1" noChangeShapeType="1" noTextEdit="1"/>
                  </p:cNvSpPr>
                  <p:nvPr/>
                </p:nvSpPr>
                <p:spPr>
                  <a:xfrm>
                    <a:off x="748266" y="1590194"/>
                    <a:ext cx="716286" cy="307777"/>
                  </a:xfrm>
                  <a:prstGeom prst="rect">
                    <a:avLst/>
                  </a:prstGeom>
                  <a:blipFill rotWithShape="0">
                    <a:blip r:embed="rId13"/>
                    <a:stretch>
                      <a:fillRect t="-3922" r="-1695" b="-19608"/>
                    </a:stretch>
                  </a:blipFill>
                </p:spPr>
                <p:txBody>
                  <a:bodyPr/>
                  <a:lstStyle/>
                  <a:p>
                    <a:r>
                      <a:rPr lang="zh-CN" altLang="en-US">
                        <a:noFill/>
                      </a:rPr>
                      <a:t> </a:t>
                    </a:r>
                  </a:p>
                </p:txBody>
              </p:sp>
            </mc:Fallback>
          </mc:AlternateContent>
          <p:cxnSp>
            <p:nvCxnSpPr>
              <p:cNvPr id="32" name="直接连接符 31">
                <a:extLst>
                  <a:ext uri="{FF2B5EF4-FFF2-40B4-BE49-F238E27FC236}">
                    <a16:creationId xmlns:a16="http://schemas.microsoft.com/office/drawing/2014/main" id="{9976A29A-1CE1-47C0-89A7-7AFD62C275B6}"/>
                  </a:ext>
                </a:extLst>
              </p:cNvPr>
              <p:cNvCxnSpPr/>
              <p:nvPr/>
            </p:nvCxnSpPr>
            <p:spPr>
              <a:xfrm>
                <a:off x="661436" y="1377675"/>
                <a:ext cx="332650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9D1A5580-782F-4448-95F3-A6A9F6880186}"/>
                  </a:ext>
                </a:extLst>
              </p:cNvPr>
              <p:cNvCxnSpPr/>
              <p:nvPr/>
            </p:nvCxnSpPr>
            <p:spPr>
              <a:xfrm flipH="1">
                <a:off x="3987940" y="1072704"/>
                <a:ext cx="1294" cy="27000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4D217C9E-DC58-432D-B52E-0D180D16B919}"/>
                  </a:ext>
                </a:extLst>
              </p:cNvPr>
              <p:cNvSpPr txBox="1"/>
              <p:nvPr/>
            </p:nvSpPr>
            <p:spPr>
              <a:xfrm>
                <a:off x="2529359" y="2707393"/>
                <a:ext cx="1263487" cy="230832"/>
              </a:xfrm>
              <a:prstGeom prst="rect">
                <a:avLst/>
              </a:prstGeom>
              <a:noFill/>
            </p:spPr>
            <p:txBody>
              <a:bodyPr wrap="none" rtlCol="0">
                <a:spAutoFit/>
              </a:bodyPr>
              <a:lstStyle/>
              <a:p>
                <a:r>
                  <a:rPr lang="en-US" altLang="zh-CN" sz="900" dirty="0">
                    <a:solidFill>
                      <a:srgbClr val="0070C0"/>
                    </a:solidFill>
                  </a:rPr>
                  <a:t>C.X. Wang, 2110.05278</a:t>
                </a:r>
                <a:endParaRPr lang="zh-CN" altLang="en-US" sz="900" dirty="0">
                  <a:solidFill>
                    <a:srgbClr val="0070C0"/>
                  </a:solidFill>
                </a:endParaRPr>
              </a:p>
            </p:txBody>
          </p:sp>
          <p:sp>
            <p:nvSpPr>
              <p:cNvPr id="35" name="文本框 34">
                <a:extLst>
                  <a:ext uri="{FF2B5EF4-FFF2-40B4-BE49-F238E27FC236}">
                    <a16:creationId xmlns:a16="http://schemas.microsoft.com/office/drawing/2014/main" id="{E945390D-6D5D-40AE-89FA-BA318965FF33}"/>
                  </a:ext>
                </a:extLst>
              </p:cNvPr>
              <p:cNvSpPr txBox="1"/>
              <p:nvPr/>
            </p:nvSpPr>
            <p:spPr>
              <a:xfrm>
                <a:off x="2278223" y="2820945"/>
                <a:ext cx="1075936" cy="230832"/>
              </a:xfrm>
              <a:prstGeom prst="rect">
                <a:avLst/>
              </a:prstGeom>
              <a:noFill/>
            </p:spPr>
            <p:txBody>
              <a:bodyPr wrap="none" rtlCol="0">
                <a:spAutoFit/>
              </a:bodyPr>
              <a:lstStyle/>
              <a:p>
                <a:r>
                  <a:rPr lang="en-US" altLang="zh-CN" sz="900" dirty="0">
                    <a:solidFill>
                      <a:srgbClr val="0070C0"/>
                    </a:solidFill>
                  </a:rPr>
                  <a:t>J.X. Lu, 2111.07766</a:t>
                </a:r>
                <a:endParaRPr lang="zh-CN" altLang="en-US" sz="900" dirty="0">
                  <a:solidFill>
                    <a:srgbClr val="0070C0"/>
                  </a:solidFill>
                </a:endParaRPr>
              </a:p>
            </p:txBody>
          </p:sp>
          <p:sp>
            <p:nvSpPr>
              <p:cNvPr id="36" name="文本框 35">
                <a:extLst>
                  <a:ext uri="{FF2B5EF4-FFF2-40B4-BE49-F238E27FC236}">
                    <a16:creationId xmlns:a16="http://schemas.microsoft.com/office/drawing/2014/main" id="{2CD0F40D-9FAB-45D7-81E0-8D86417E50FC}"/>
                  </a:ext>
                </a:extLst>
              </p:cNvPr>
              <p:cNvSpPr txBox="1"/>
              <p:nvPr/>
            </p:nvSpPr>
            <p:spPr>
              <a:xfrm>
                <a:off x="1656302" y="3548546"/>
                <a:ext cx="965329" cy="230832"/>
              </a:xfrm>
              <a:prstGeom prst="rect">
                <a:avLst/>
              </a:prstGeom>
              <a:noFill/>
            </p:spPr>
            <p:txBody>
              <a:bodyPr wrap="none" rtlCol="0">
                <a:spAutoFit/>
              </a:bodyPr>
              <a:lstStyle/>
              <a:p>
                <a:r>
                  <a:rPr lang="en-US" altLang="zh-CN" sz="900" dirty="0">
                    <a:solidFill>
                      <a:srgbClr val="0070C0"/>
                    </a:solidFill>
                  </a:rPr>
                  <a:t>Y. Xiao, PRC2020</a:t>
                </a:r>
                <a:endParaRPr lang="zh-CN" altLang="en-US" sz="900" dirty="0">
                  <a:solidFill>
                    <a:srgbClr val="0070C0"/>
                  </a:solidFill>
                </a:endParaRPr>
              </a:p>
            </p:txBody>
          </p:sp>
          <p:sp>
            <p:nvSpPr>
              <p:cNvPr id="37" name="文本框 36">
                <a:extLst>
                  <a:ext uri="{FF2B5EF4-FFF2-40B4-BE49-F238E27FC236}">
                    <a16:creationId xmlns:a16="http://schemas.microsoft.com/office/drawing/2014/main" id="{8C694764-C53C-428B-A39F-442F620AC15A}"/>
                  </a:ext>
                </a:extLst>
              </p:cNvPr>
              <p:cNvSpPr txBox="1"/>
              <p:nvPr/>
            </p:nvSpPr>
            <p:spPr>
              <a:xfrm>
                <a:off x="2538547" y="3545123"/>
                <a:ext cx="1263487" cy="230832"/>
              </a:xfrm>
              <a:prstGeom prst="rect">
                <a:avLst/>
              </a:prstGeom>
              <a:noFill/>
            </p:spPr>
            <p:txBody>
              <a:bodyPr wrap="none" rtlCol="0">
                <a:spAutoFit/>
              </a:bodyPr>
              <a:lstStyle/>
              <a:p>
                <a:r>
                  <a:rPr lang="en-US" altLang="zh-CN" sz="900" dirty="0">
                    <a:solidFill>
                      <a:srgbClr val="0070C0"/>
                    </a:solidFill>
                  </a:rPr>
                  <a:t>C.X. Wang, 2110.05278</a:t>
                </a:r>
                <a:endParaRPr lang="zh-CN" altLang="en-US" sz="900" dirty="0">
                  <a:solidFill>
                    <a:srgbClr val="0070C0"/>
                  </a:solidFill>
                </a:endParaRPr>
              </a:p>
            </p:txBody>
          </p:sp>
          <p:sp>
            <p:nvSpPr>
              <p:cNvPr id="38" name="文本框 37">
                <a:extLst>
                  <a:ext uri="{FF2B5EF4-FFF2-40B4-BE49-F238E27FC236}">
                    <a16:creationId xmlns:a16="http://schemas.microsoft.com/office/drawing/2014/main" id="{F2A81E7D-F57B-4C96-8463-1CA22160DCBE}"/>
                  </a:ext>
                </a:extLst>
              </p:cNvPr>
              <p:cNvSpPr txBox="1"/>
              <p:nvPr/>
            </p:nvSpPr>
            <p:spPr>
              <a:xfrm>
                <a:off x="2278223" y="3678927"/>
                <a:ext cx="1075936" cy="230832"/>
              </a:xfrm>
              <a:prstGeom prst="rect">
                <a:avLst/>
              </a:prstGeom>
              <a:noFill/>
            </p:spPr>
            <p:txBody>
              <a:bodyPr wrap="none" rtlCol="0">
                <a:spAutoFit/>
              </a:bodyPr>
              <a:lstStyle/>
              <a:p>
                <a:r>
                  <a:rPr lang="en-US" altLang="zh-CN" sz="900" dirty="0">
                    <a:solidFill>
                      <a:srgbClr val="0070C0"/>
                    </a:solidFill>
                  </a:rPr>
                  <a:t>J.X. Lu, 2111.07766</a:t>
                </a:r>
                <a:endParaRPr lang="zh-CN" altLang="en-US" sz="900" dirty="0">
                  <a:solidFill>
                    <a:srgbClr val="0070C0"/>
                  </a:solidFill>
                </a:endParaRPr>
              </a:p>
            </p:txBody>
          </p:sp>
        </p:gr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B363C4FD-F09D-485A-8E25-2B68B9DD9810}"/>
                    </a:ext>
                  </a:extLst>
                </p:cNvPr>
                <p:cNvSpPr txBox="1"/>
                <p:nvPr/>
              </p:nvSpPr>
              <p:spPr>
                <a:xfrm>
                  <a:off x="261256" y="4385281"/>
                  <a:ext cx="949491" cy="307777"/>
                </a:xfrm>
                <a:prstGeom prst="rect">
                  <a:avLst/>
                </a:prstGeom>
                <a:noFill/>
              </p:spPr>
              <p:txBody>
                <a:bodyPr wrap="none" rtlCol="0">
                  <a:spAutoFit/>
                </a:bodyPr>
                <a:lstStyle/>
                <a:p>
                  <a14:m>
                    <m:oMath xmlns:m="http://schemas.openxmlformats.org/officeDocument/2006/math">
                      <m:sSup>
                        <m:sSupPr>
                          <m:ctrlPr>
                            <a:rPr lang="en-US" altLang="zh-CN" sz="1400" i="1" smtClean="0">
                              <a:solidFill>
                                <a:schemeClr val="bg1">
                                  <a:lumMod val="75000"/>
                                </a:schemeClr>
                              </a:solidFill>
                              <a:latin typeface="Cambria Math" panose="02040503050406030204" pitchFamily="18" charset="0"/>
                              <a:ea typeface="微软雅黑" panose="020B0503020204020204" pitchFamily="34" charset="-122"/>
                            </a:rPr>
                          </m:ctrlPr>
                        </m:sSupPr>
                        <m:e>
                          <m:r>
                            <m:rPr>
                              <m:sty m:val="p"/>
                            </m:rP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N</m:t>
                          </m:r>
                        </m:e>
                        <m:sup>
                          <m: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3</m:t>
                          </m:r>
                        </m:sup>
                      </m:sSup>
                      <m:r>
                        <m:rPr>
                          <m:sty m:val="p"/>
                        </m:rP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smtClean="0">
                              <a:solidFill>
                                <a:schemeClr val="bg1">
                                  <a:lumMod val="75000"/>
                                </a:schemeClr>
                              </a:solidFill>
                              <a:latin typeface="Cambria Math" panose="02040503050406030204" pitchFamily="18" charset="0"/>
                            </a:rPr>
                          </m:ctrlPr>
                        </m:sSupPr>
                        <m:e>
                          <m:r>
                            <m:rPr>
                              <m:sty m:val="p"/>
                            </m:rPr>
                            <a:rPr lang="en-US" altLang="zh-CN" sz="1400" b="0" i="0" smtClean="0">
                              <a:solidFill>
                                <a:schemeClr val="bg1">
                                  <a:lumMod val="75000"/>
                                </a:schemeClr>
                              </a:solidFill>
                              <a:latin typeface="Cambria Math" panose="02040503050406030204" pitchFamily="18" charset="0"/>
                            </a:rPr>
                            <m:t>Q</m:t>
                          </m:r>
                        </m:e>
                        <m:sup>
                          <m:r>
                            <a:rPr lang="en-US" altLang="zh-CN" sz="1400" b="0" i="1" smtClean="0">
                              <a:solidFill>
                                <a:schemeClr val="bg1">
                                  <a:lumMod val="75000"/>
                                </a:schemeClr>
                              </a:solidFill>
                              <a:latin typeface="Cambria Math" panose="02040503050406030204" pitchFamily="18" charset="0"/>
                            </a:rPr>
                            <m:t>4</m:t>
                          </m:r>
                        </m:sup>
                      </m:sSup>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75000"/>
                      </a:schemeClr>
                    </a:solidFill>
                    <a:latin typeface="微软雅黑" panose="020B0503020204020204" pitchFamily="34" charset="-122"/>
                    <a:ea typeface="微软雅黑" panose="020B0503020204020204" pitchFamily="34" charset="-122"/>
                  </a:endParaRPr>
                </a:p>
              </p:txBody>
            </p:sp>
          </mc:Choice>
          <mc:Fallback xmlns="">
            <p:sp>
              <p:nvSpPr>
                <p:cNvPr id="166" name="文本框 165"/>
                <p:cNvSpPr txBox="1">
                  <a:spLocks noRot="1" noChangeAspect="1" noMove="1" noResize="1" noEditPoints="1" noAdjustHandles="1" noChangeArrowheads="1" noChangeShapeType="1" noTextEdit="1"/>
                </p:cNvSpPr>
                <p:nvPr/>
              </p:nvSpPr>
              <p:spPr>
                <a:xfrm>
                  <a:off x="261256" y="4385281"/>
                  <a:ext cx="949491" cy="307777"/>
                </a:xfrm>
                <a:prstGeom prst="rect">
                  <a:avLst/>
                </a:prstGeom>
                <a:blipFill rotWithShape="0">
                  <a:blip r:embed="rId14"/>
                  <a:stretch>
                    <a:fillRect t="-4000" b="-20000"/>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77782CAF-726E-4F5C-9FE2-D9CF90C4FE2C}"/>
                </a:ext>
              </a:extLst>
            </p:cNvPr>
            <p:cNvPicPr>
              <a:picLocks noChangeAspect="1"/>
            </p:cNvPicPr>
            <p:nvPr/>
          </p:nvPicPr>
          <p:blipFill>
            <a:blip r:embed="rId15">
              <a:duotone>
                <a:schemeClr val="bg2">
                  <a:shade val="45000"/>
                  <a:satMod val="135000"/>
                </a:schemeClr>
                <a:prstClr val="white"/>
              </a:duotone>
            </a:blip>
            <a:stretch>
              <a:fillRect/>
            </a:stretch>
          </p:blipFill>
          <p:spPr>
            <a:xfrm>
              <a:off x="1249968" y="4156618"/>
              <a:ext cx="1172395" cy="540000"/>
            </a:xfrm>
            <a:prstGeom prst="rect">
              <a:avLst/>
            </a:prstGeom>
          </p:spPr>
        </p:pic>
        <p:pic>
          <p:nvPicPr>
            <p:cNvPr id="12" name="图片 11">
              <a:extLst>
                <a:ext uri="{FF2B5EF4-FFF2-40B4-BE49-F238E27FC236}">
                  <a16:creationId xmlns:a16="http://schemas.microsoft.com/office/drawing/2014/main" id="{ACBA25FF-FA11-4DCA-8B08-75E6EA036852}"/>
                </a:ext>
              </a:extLst>
            </p:cNvPr>
            <p:cNvPicPr>
              <a:picLocks noChangeAspect="1"/>
            </p:cNvPicPr>
            <p:nvPr/>
          </p:nvPicPr>
          <p:blipFill>
            <a:blip r:embed="rId16">
              <a:duotone>
                <a:schemeClr val="bg2">
                  <a:shade val="45000"/>
                  <a:satMod val="135000"/>
                </a:schemeClr>
                <a:prstClr val="white"/>
              </a:duotone>
            </a:blip>
            <a:stretch>
              <a:fillRect/>
            </a:stretch>
          </p:blipFill>
          <p:spPr>
            <a:xfrm>
              <a:off x="2435921" y="4162687"/>
              <a:ext cx="1185882" cy="540000"/>
            </a:xfrm>
            <a:prstGeom prst="rect">
              <a:avLst/>
            </a:prstGeom>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A7B6641-1B2A-424E-9F0D-897F6F5AC55B}"/>
                    </a:ext>
                  </a:extLst>
                </p:cNvPr>
                <p:cNvSpPr txBox="1"/>
                <p:nvPr/>
              </p:nvSpPr>
              <p:spPr>
                <a:xfrm>
                  <a:off x="261256" y="5231231"/>
                  <a:ext cx="949491" cy="307777"/>
                </a:xfrm>
                <a:prstGeom prst="rect">
                  <a:avLst/>
                </a:prstGeom>
                <a:noFill/>
              </p:spPr>
              <p:txBody>
                <a:bodyPr wrap="none" rtlCol="0">
                  <a:spAutoFit/>
                </a:bodyPr>
                <a:lstStyle/>
                <a:p>
                  <a14:m>
                    <m:oMath xmlns:m="http://schemas.openxmlformats.org/officeDocument/2006/math">
                      <m:sSup>
                        <m:sSupPr>
                          <m:ctrlPr>
                            <a:rPr lang="en-US" altLang="zh-CN" sz="1400" i="1" smtClean="0">
                              <a:solidFill>
                                <a:schemeClr val="bg1">
                                  <a:lumMod val="75000"/>
                                </a:schemeClr>
                              </a:solidFill>
                              <a:latin typeface="Cambria Math" panose="02040503050406030204" pitchFamily="18" charset="0"/>
                              <a:ea typeface="微软雅黑" panose="020B0503020204020204" pitchFamily="34" charset="-122"/>
                            </a:rPr>
                          </m:ctrlPr>
                        </m:sSupPr>
                        <m:e>
                          <m:r>
                            <m:rPr>
                              <m:sty m:val="p"/>
                            </m:rP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N</m:t>
                          </m:r>
                        </m:e>
                        <m:sup>
                          <m: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4</m:t>
                          </m:r>
                        </m:sup>
                      </m:sSup>
                      <m:r>
                        <m:rPr>
                          <m:sty m:val="p"/>
                        </m:rP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smtClean="0">
                              <a:solidFill>
                                <a:schemeClr val="bg1">
                                  <a:lumMod val="75000"/>
                                </a:schemeClr>
                              </a:solidFill>
                              <a:latin typeface="Cambria Math" panose="02040503050406030204" pitchFamily="18" charset="0"/>
                            </a:rPr>
                          </m:ctrlPr>
                        </m:sSupPr>
                        <m:e>
                          <m:r>
                            <m:rPr>
                              <m:sty m:val="p"/>
                            </m:rPr>
                            <a:rPr lang="en-US" altLang="zh-CN" sz="1400" b="0" i="0" smtClean="0">
                              <a:solidFill>
                                <a:schemeClr val="bg1">
                                  <a:lumMod val="75000"/>
                                </a:schemeClr>
                              </a:solidFill>
                              <a:latin typeface="Cambria Math" panose="02040503050406030204" pitchFamily="18" charset="0"/>
                            </a:rPr>
                            <m:t>Q</m:t>
                          </m:r>
                        </m:e>
                        <m:sup>
                          <m:r>
                            <a:rPr lang="en-US" altLang="zh-CN" sz="1400" b="0" i="1" smtClean="0">
                              <a:solidFill>
                                <a:schemeClr val="bg1">
                                  <a:lumMod val="75000"/>
                                </a:schemeClr>
                              </a:solidFill>
                              <a:latin typeface="Cambria Math" panose="02040503050406030204" pitchFamily="18" charset="0"/>
                            </a:rPr>
                            <m:t>5</m:t>
                          </m:r>
                        </m:sup>
                      </m:sSup>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75000"/>
                      </a:schemeClr>
                    </a:solidFill>
                    <a:latin typeface="微软雅黑" panose="020B0503020204020204" pitchFamily="34" charset="-122"/>
                    <a:ea typeface="微软雅黑" panose="020B0503020204020204" pitchFamily="34" charset="-122"/>
                  </a:endParaRPr>
                </a:p>
              </p:txBody>
            </p:sp>
          </mc:Choice>
          <mc:Fallback xmlns="">
            <p:sp>
              <p:nvSpPr>
                <p:cNvPr id="169" name="文本框 168"/>
                <p:cNvSpPr txBox="1">
                  <a:spLocks noRot="1" noChangeAspect="1" noMove="1" noResize="1" noEditPoints="1" noAdjustHandles="1" noChangeArrowheads="1" noChangeShapeType="1" noTextEdit="1"/>
                </p:cNvSpPr>
                <p:nvPr/>
              </p:nvSpPr>
              <p:spPr>
                <a:xfrm>
                  <a:off x="261256" y="5231231"/>
                  <a:ext cx="949491" cy="307777"/>
                </a:xfrm>
                <a:prstGeom prst="rect">
                  <a:avLst/>
                </a:prstGeom>
                <a:blipFill rotWithShape="0">
                  <a:blip r:embed="rId17"/>
                  <a:stretch>
                    <a:fillRect t="-2000" b="-22000"/>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DDE42237-FF50-4748-87F3-3B8AE5FC315E}"/>
                </a:ext>
              </a:extLst>
            </p:cNvPr>
            <p:cNvPicPr>
              <a:picLocks noChangeAspect="1"/>
            </p:cNvPicPr>
            <p:nvPr/>
          </p:nvPicPr>
          <p:blipFill>
            <a:blip r:embed="rId18">
              <a:duotone>
                <a:schemeClr val="bg2">
                  <a:shade val="45000"/>
                  <a:satMod val="135000"/>
                </a:schemeClr>
                <a:prstClr val="white"/>
              </a:duotone>
            </a:blip>
            <a:stretch>
              <a:fillRect/>
            </a:stretch>
          </p:blipFill>
          <p:spPr>
            <a:xfrm>
              <a:off x="1340324" y="5050619"/>
              <a:ext cx="914651" cy="540000"/>
            </a:xfrm>
            <a:prstGeom prst="rect">
              <a:avLst/>
            </a:prstGeom>
          </p:spPr>
        </p:pic>
        <p:pic>
          <p:nvPicPr>
            <p:cNvPr id="15" name="图片 14">
              <a:extLst>
                <a:ext uri="{FF2B5EF4-FFF2-40B4-BE49-F238E27FC236}">
                  <a16:creationId xmlns:a16="http://schemas.microsoft.com/office/drawing/2014/main" id="{066BF00B-2545-413C-8AFD-7D4B1C48E1D2}"/>
                </a:ext>
              </a:extLst>
            </p:cNvPr>
            <p:cNvPicPr>
              <a:picLocks noChangeAspect="1"/>
            </p:cNvPicPr>
            <p:nvPr/>
          </p:nvPicPr>
          <p:blipFill>
            <a:blip r:embed="rId19">
              <a:duotone>
                <a:schemeClr val="bg2">
                  <a:shade val="45000"/>
                  <a:satMod val="135000"/>
                </a:schemeClr>
                <a:prstClr val="white"/>
              </a:duotone>
            </a:blip>
            <a:stretch>
              <a:fillRect/>
            </a:stretch>
          </p:blipFill>
          <p:spPr>
            <a:xfrm>
              <a:off x="2239987" y="5044172"/>
              <a:ext cx="1182451" cy="540000"/>
            </a:xfrm>
            <a:prstGeom prst="rect">
              <a:avLst/>
            </a:prstGeom>
          </p:spPr>
        </p:pic>
        <p:pic>
          <p:nvPicPr>
            <p:cNvPr id="16" name="图片 15">
              <a:extLst>
                <a:ext uri="{FF2B5EF4-FFF2-40B4-BE49-F238E27FC236}">
                  <a16:creationId xmlns:a16="http://schemas.microsoft.com/office/drawing/2014/main" id="{D793FF29-5381-4DC8-A5CA-ED8A9B0982AB}"/>
                </a:ext>
              </a:extLst>
            </p:cNvPr>
            <p:cNvPicPr>
              <a:picLocks noChangeAspect="1"/>
            </p:cNvPicPr>
            <p:nvPr/>
          </p:nvPicPr>
          <p:blipFill>
            <a:blip r:embed="rId20">
              <a:duotone>
                <a:schemeClr val="bg2">
                  <a:shade val="45000"/>
                  <a:satMod val="135000"/>
                </a:schemeClr>
                <a:prstClr val="white"/>
              </a:duotone>
            </a:blip>
            <a:stretch>
              <a:fillRect/>
            </a:stretch>
          </p:blipFill>
          <p:spPr>
            <a:xfrm>
              <a:off x="3875063" y="4166389"/>
              <a:ext cx="1285116" cy="540000"/>
            </a:xfrm>
            <a:prstGeom prst="rect">
              <a:avLst/>
            </a:prstGeom>
          </p:spPr>
        </p:pic>
        <p:pic>
          <p:nvPicPr>
            <p:cNvPr id="17" name="图片 16">
              <a:extLst>
                <a:ext uri="{FF2B5EF4-FFF2-40B4-BE49-F238E27FC236}">
                  <a16:creationId xmlns:a16="http://schemas.microsoft.com/office/drawing/2014/main" id="{7C7B65A0-63BE-49FE-A194-E7F3E18BCF19}"/>
                </a:ext>
              </a:extLst>
            </p:cNvPr>
            <p:cNvPicPr>
              <a:picLocks noChangeAspect="1"/>
            </p:cNvPicPr>
            <p:nvPr/>
          </p:nvPicPr>
          <p:blipFill>
            <a:blip r:embed="rId21">
              <a:duotone>
                <a:schemeClr val="bg2">
                  <a:shade val="45000"/>
                  <a:satMod val="135000"/>
                </a:schemeClr>
                <a:prstClr val="white"/>
              </a:duotone>
            </a:blip>
            <a:stretch>
              <a:fillRect/>
            </a:stretch>
          </p:blipFill>
          <p:spPr>
            <a:xfrm>
              <a:off x="3874326" y="5031160"/>
              <a:ext cx="1286591" cy="540000"/>
            </a:xfrm>
            <a:prstGeom prst="rect">
              <a:avLst/>
            </a:prstGeom>
          </p:spPr>
        </p:pic>
      </p:grpSp>
      <p:sp>
        <p:nvSpPr>
          <p:cNvPr id="43" name="圆角矩形 65">
            <a:extLst>
              <a:ext uri="{FF2B5EF4-FFF2-40B4-BE49-F238E27FC236}">
                <a16:creationId xmlns:a16="http://schemas.microsoft.com/office/drawing/2014/main" id="{589E33A4-B0DC-4E0D-AD30-69A558B73236}"/>
              </a:ext>
            </a:extLst>
          </p:cNvPr>
          <p:cNvSpPr/>
          <p:nvPr/>
        </p:nvSpPr>
        <p:spPr>
          <a:xfrm>
            <a:off x="2825091" y="1662927"/>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66">
            <a:extLst>
              <a:ext uri="{FF2B5EF4-FFF2-40B4-BE49-F238E27FC236}">
                <a16:creationId xmlns:a16="http://schemas.microsoft.com/office/drawing/2014/main" id="{23340561-E120-4F72-BD6F-611AB5D0868D}"/>
              </a:ext>
            </a:extLst>
          </p:cNvPr>
          <p:cNvSpPr/>
          <p:nvPr/>
        </p:nvSpPr>
        <p:spPr>
          <a:xfrm>
            <a:off x="4931956" y="3336442"/>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99554AF4-725B-B64E-A879-0A44B7602466}"/>
              </a:ext>
            </a:extLst>
          </p:cNvPr>
          <p:cNvSpPr/>
          <p:nvPr/>
        </p:nvSpPr>
        <p:spPr>
          <a:xfrm>
            <a:off x="819882" y="2042564"/>
            <a:ext cx="5328371" cy="26234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a:extLst>
              <a:ext uri="{FF2B5EF4-FFF2-40B4-BE49-F238E27FC236}">
                <a16:creationId xmlns:a16="http://schemas.microsoft.com/office/drawing/2014/main" id="{7F104C17-63B2-4CA0-9BF0-EA8153F2DA2F}"/>
              </a:ext>
            </a:extLst>
          </p:cNvPr>
          <p:cNvSpPr>
            <a:spLocks noGrp="1"/>
          </p:cNvSpPr>
          <p:nvPr>
            <p:ph type="sldNum" sz="quarter" idx="12"/>
          </p:nvPr>
        </p:nvSpPr>
        <p:spPr/>
        <p:txBody>
          <a:bodyPr/>
          <a:lstStyle/>
          <a:p>
            <a:pPr>
              <a:defRPr/>
            </a:pPr>
            <a:fld id="{88A51967-2D8B-40D3-B5B9-9AAB73B256E5}" type="slidenum">
              <a:rPr lang="zh-CN" altLang="en-US" smtClean="0"/>
              <a:pPr>
                <a:defRPr/>
              </a:pPr>
              <a:t>29</a:t>
            </a:fld>
            <a:endParaRPr lang="zh-CN" altLang="en-US"/>
          </a:p>
        </p:txBody>
      </p:sp>
    </p:spTree>
    <p:extLst>
      <p:ext uri="{BB962C8B-B14F-4D97-AF65-F5344CB8AC3E}">
        <p14:creationId xmlns:p14="http://schemas.microsoft.com/office/powerpoint/2010/main" val="1291570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5DB18-D016-4426-AC6F-7E5E29CD8893}"/>
              </a:ext>
            </a:extLst>
          </p:cNvPr>
          <p:cNvSpPr>
            <a:spLocks noGrp="1"/>
          </p:cNvSpPr>
          <p:nvPr>
            <p:ph type="title"/>
          </p:nvPr>
        </p:nvSpPr>
        <p:spPr>
          <a:xfrm>
            <a:off x="0" y="-57147"/>
            <a:ext cx="10716237" cy="1325563"/>
          </a:xfrm>
        </p:spPr>
        <p:txBody>
          <a:bodyPr/>
          <a:lstStyle/>
          <a:p>
            <a:r>
              <a:rPr lang="en-US" altLang="zh-CN" sz="3600" dirty="0">
                <a:latin typeface="Microsoft YaHei" panose="020B0503020204020204" pitchFamily="34" charset="-122"/>
                <a:ea typeface="Microsoft YaHei" panose="020B0503020204020204" pitchFamily="34" charset="-122"/>
              </a:rPr>
              <a:t>QCD:</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the</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theory</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of</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the</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strong</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interaction</a:t>
            </a:r>
            <a:endParaRPr lang="zh-CN" altLang="en-US" sz="3600" dirty="0">
              <a:latin typeface="Microsoft YaHei" panose="020B0503020204020204" pitchFamily="34" charset="-122"/>
              <a:ea typeface="Microsoft YaHei" panose="020B0503020204020204" pitchFamily="34" charset="-122"/>
            </a:endParaRPr>
          </a:p>
        </p:txBody>
      </p:sp>
      <p:sp>
        <p:nvSpPr>
          <p:cNvPr id="4" name="灯片编号占位符 3">
            <a:extLst>
              <a:ext uri="{FF2B5EF4-FFF2-40B4-BE49-F238E27FC236}">
                <a16:creationId xmlns:a16="http://schemas.microsoft.com/office/drawing/2014/main" id="{6BB0218F-F267-460F-A045-F9DA6EA35F1D}"/>
              </a:ext>
            </a:extLst>
          </p:cNvPr>
          <p:cNvSpPr>
            <a:spLocks noGrp="1"/>
          </p:cNvSpPr>
          <p:nvPr>
            <p:ph type="sldNum" sz="quarter" idx="12"/>
          </p:nvPr>
        </p:nvSpPr>
        <p:spPr/>
        <p:txBody>
          <a:bodyPr/>
          <a:lstStyle/>
          <a:p>
            <a:pPr>
              <a:defRPr/>
            </a:pPr>
            <a:fld id="{88A51967-2D8B-40D3-B5B9-9AAB73B256E5}" type="slidenum">
              <a:rPr lang="zh-CN" altLang="en-US" smtClean="0"/>
              <a:pPr>
                <a:defRPr/>
              </a:pPr>
              <a:t>3</a:t>
            </a:fld>
            <a:endParaRPr lang="zh-CN" altLang="en-US"/>
          </a:p>
        </p:txBody>
      </p:sp>
      <p:pic>
        <p:nvPicPr>
          <p:cNvPr id="5" name="图片 4">
            <a:extLst>
              <a:ext uri="{FF2B5EF4-FFF2-40B4-BE49-F238E27FC236}">
                <a16:creationId xmlns:a16="http://schemas.microsoft.com/office/drawing/2014/main" id="{64FCC215-12F0-45D0-99F9-AA6A731E0920}"/>
              </a:ext>
            </a:extLst>
          </p:cNvPr>
          <p:cNvPicPr>
            <a:picLocks noChangeAspect="1"/>
          </p:cNvPicPr>
          <p:nvPr/>
        </p:nvPicPr>
        <p:blipFill>
          <a:blip r:embed="rId2"/>
          <a:stretch>
            <a:fillRect/>
          </a:stretch>
        </p:blipFill>
        <p:spPr>
          <a:xfrm>
            <a:off x="6952976" y="1331079"/>
            <a:ext cx="3315247" cy="3400458"/>
          </a:xfrm>
          <a:prstGeom prst="rect">
            <a:avLst/>
          </a:prstGeom>
        </p:spPr>
      </p:pic>
      <p:pic>
        <p:nvPicPr>
          <p:cNvPr id="6" name="图片 5">
            <a:extLst>
              <a:ext uri="{FF2B5EF4-FFF2-40B4-BE49-F238E27FC236}">
                <a16:creationId xmlns:a16="http://schemas.microsoft.com/office/drawing/2014/main" id="{ED239E77-D93B-4883-B1AD-9D7E359E5EA3}"/>
              </a:ext>
            </a:extLst>
          </p:cNvPr>
          <p:cNvPicPr>
            <a:picLocks noChangeAspect="1"/>
          </p:cNvPicPr>
          <p:nvPr/>
        </p:nvPicPr>
        <p:blipFill>
          <a:blip r:embed="rId3"/>
          <a:stretch>
            <a:fillRect/>
          </a:stretch>
        </p:blipFill>
        <p:spPr>
          <a:xfrm>
            <a:off x="200637" y="1268416"/>
            <a:ext cx="5895599" cy="3583803"/>
          </a:xfrm>
          <a:prstGeom prst="rect">
            <a:avLst/>
          </a:prstGeom>
        </p:spPr>
      </p:pic>
      <p:pic>
        <p:nvPicPr>
          <p:cNvPr id="1026" name="Picture 2" descr="Clay Mathematics Institute">
            <a:extLst>
              <a:ext uri="{FF2B5EF4-FFF2-40B4-BE49-F238E27FC236}">
                <a16:creationId xmlns:a16="http://schemas.microsoft.com/office/drawing/2014/main" id="{03345A33-D496-4B40-B791-526756F60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38" y="5241925"/>
            <a:ext cx="1428750" cy="111442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7C66F132-A73F-43BB-BBF9-CEAB555E46B2}"/>
              </a:ext>
            </a:extLst>
          </p:cNvPr>
          <p:cNvSpPr/>
          <p:nvPr/>
        </p:nvSpPr>
        <p:spPr>
          <a:xfrm>
            <a:off x="1945865" y="5114334"/>
            <a:ext cx="9783097" cy="1369606"/>
          </a:xfrm>
          <a:prstGeom prst="rect">
            <a:avLst/>
          </a:prstGeom>
        </p:spPr>
        <p:txBody>
          <a:bodyPr wrap="square">
            <a:spAutoFit/>
          </a:bodyPr>
          <a:lstStyle/>
          <a:p>
            <a:pPr fontAlgn="base"/>
            <a:r>
              <a:rPr lang="en-US" altLang="zh-CN" sz="2500" dirty="0">
                <a:solidFill>
                  <a:srgbClr val="222222"/>
                </a:solidFill>
                <a:latin typeface="Lato"/>
              </a:rPr>
              <a:t>Millennium Problems</a:t>
            </a:r>
          </a:p>
          <a:p>
            <a:pPr fontAlgn="base"/>
            <a:r>
              <a:rPr lang="en-US" altLang="zh-CN" sz="2200" dirty="0">
                <a:solidFill>
                  <a:srgbClr val="0062A0"/>
                </a:solidFill>
                <a:latin typeface="inherit"/>
                <a:hlinkClick r:id="rId5"/>
              </a:rPr>
              <a:t>Yang–Mills and Mass Gap</a:t>
            </a:r>
            <a:endParaRPr lang="en-US" altLang="zh-CN" sz="2200" dirty="0">
              <a:solidFill>
                <a:srgbClr val="888888"/>
              </a:solidFill>
              <a:latin typeface="Lato"/>
            </a:endParaRPr>
          </a:p>
          <a:p>
            <a:pPr fontAlgn="base"/>
            <a:r>
              <a:rPr lang="en-US" altLang="zh-CN" dirty="0">
                <a:solidFill>
                  <a:srgbClr val="222222"/>
                </a:solidFill>
                <a:latin typeface="Lato"/>
              </a:rPr>
              <a:t>Experiment and computer simulations suggest the existence of a "mass gap" in the solution to the quantum versions of the Yang-Mills equations. But no proof of this property is known.</a:t>
            </a:r>
            <a:endParaRPr lang="en-US" altLang="zh-CN" b="0" i="0" dirty="0">
              <a:solidFill>
                <a:srgbClr val="222222"/>
              </a:solidFill>
              <a:effectLst/>
              <a:latin typeface="Lato"/>
            </a:endParaRPr>
          </a:p>
        </p:txBody>
      </p:sp>
      <p:cxnSp>
        <p:nvCxnSpPr>
          <p:cNvPr id="9" name="直接连接符 8">
            <a:extLst>
              <a:ext uri="{FF2B5EF4-FFF2-40B4-BE49-F238E27FC236}">
                <a16:creationId xmlns:a16="http://schemas.microsoft.com/office/drawing/2014/main" id="{2C60E546-DFCB-4DC0-8BCE-4FB55D31B2D8}"/>
              </a:ext>
            </a:extLst>
          </p:cNvPr>
          <p:cNvCxnSpPr/>
          <p:nvPr/>
        </p:nvCxnSpPr>
        <p:spPr>
          <a:xfrm>
            <a:off x="353961" y="4902479"/>
            <a:ext cx="1087693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98BFB6E1-DBE1-4861-8829-5808E8A7BE04}"/>
              </a:ext>
            </a:extLst>
          </p:cNvPr>
          <p:cNvSpPr txBox="1"/>
          <p:nvPr/>
        </p:nvSpPr>
        <p:spPr>
          <a:xfrm>
            <a:off x="8711298" y="851123"/>
            <a:ext cx="3280065" cy="523220"/>
          </a:xfrm>
          <a:prstGeom prst="rect">
            <a:avLst/>
          </a:prstGeom>
          <a:solidFill>
            <a:srgbClr val="FFFF00"/>
          </a:solidFill>
          <a:ln>
            <a:solidFill>
              <a:srgbClr val="FFFF00"/>
            </a:solidFill>
          </a:ln>
        </p:spPr>
        <p:txBody>
          <a:bodyPr wrap="none" rtlCol="0">
            <a:spAutoFit/>
          </a:bodyPr>
          <a:lstStyle/>
          <a:p>
            <a:r>
              <a:rPr lang="en-US" altLang="zh-CN" sz="2800" b="1" dirty="0">
                <a:solidFill>
                  <a:srgbClr val="0432FF"/>
                </a:solidFill>
              </a:rPr>
              <a:t>Asymptotic Freedom</a:t>
            </a:r>
            <a:endParaRPr lang="zh-CN" altLang="en-US" sz="2800" b="1" dirty="0">
              <a:solidFill>
                <a:srgbClr val="0432FF"/>
              </a:solidFill>
            </a:endParaRPr>
          </a:p>
        </p:txBody>
      </p:sp>
      <p:sp>
        <p:nvSpPr>
          <p:cNvPr id="12" name="文本框 11">
            <a:extLst>
              <a:ext uri="{FF2B5EF4-FFF2-40B4-BE49-F238E27FC236}">
                <a16:creationId xmlns:a16="http://schemas.microsoft.com/office/drawing/2014/main" id="{A0D2B563-8941-423E-8FC3-0254347B3264}"/>
              </a:ext>
            </a:extLst>
          </p:cNvPr>
          <p:cNvSpPr txBox="1"/>
          <p:nvPr/>
        </p:nvSpPr>
        <p:spPr>
          <a:xfrm>
            <a:off x="7349573" y="5051671"/>
            <a:ext cx="2952475" cy="523220"/>
          </a:xfrm>
          <a:prstGeom prst="rect">
            <a:avLst/>
          </a:prstGeom>
          <a:noFill/>
          <a:ln>
            <a:noFill/>
          </a:ln>
        </p:spPr>
        <p:txBody>
          <a:bodyPr wrap="none" rtlCol="0">
            <a:spAutoFit/>
          </a:bodyPr>
          <a:lstStyle/>
          <a:p>
            <a:r>
              <a:rPr lang="en-US" altLang="zh-CN" sz="2800" b="1" dirty="0">
                <a:solidFill>
                  <a:srgbClr val="0432FF"/>
                </a:solidFill>
                <a:highlight>
                  <a:srgbClr val="FFFF00"/>
                </a:highlight>
              </a:rPr>
              <a:t>Color confinement</a:t>
            </a:r>
            <a:endParaRPr lang="zh-CN" altLang="en-US" sz="2800" b="1" dirty="0">
              <a:solidFill>
                <a:srgbClr val="0432FF"/>
              </a:solidFill>
              <a:highlight>
                <a:srgbClr val="FFFF00"/>
              </a:highlight>
            </a:endParaRPr>
          </a:p>
        </p:txBody>
      </p:sp>
    </p:spTree>
    <p:extLst>
      <p:ext uri="{BB962C8B-B14F-4D97-AF65-F5344CB8AC3E}">
        <p14:creationId xmlns:p14="http://schemas.microsoft.com/office/powerpoint/2010/main" val="578317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66141"/>
            <a:ext cx="12430125" cy="1325563"/>
          </a:xfrm>
        </p:spPr>
        <p:txBody>
          <a:bodyPr>
            <a:normAutofit/>
          </a:bodyPr>
          <a:lstStyle/>
          <a:p>
            <a:r>
              <a:rPr lang="en-US" altLang="zh-CN" sz="3600" b="1" dirty="0">
                <a:latin typeface="Microsoft YaHei" charset="-122"/>
                <a:ea typeface="Microsoft YaHei" charset="-122"/>
              </a:rPr>
              <a:t>NNLO high precision relativistic chiral force</a:t>
            </a:r>
            <a:endParaRPr lang="zh-CN" altLang="en-US" sz="3600" b="1" dirty="0">
              <a:latin typeface="Microsoft YaHei" charset="-122"/>
              <a:ea typeface="Microsoft YaHei" charset="-122"/>
            </a:endParaRPr>
          </a:p>
        </p:txBody>
      </p:sp>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CA69CA25-BE28-4038-9CEA-D8B00924CFB4}"/>
                  </a:ext>
                </a:extLst>
              </p:cNvPr>
              <p:cNvSpPr txBox="1"/>
              <p:nvPr/>
            </p:nvSpPr>
            <p:spPr>
              <a:xfrm>
                <a:off x="402320" y="1354683"/>
                <a:ext cx="11625483" cy="1384353"/>
              </a:xfrm>
              <a:prstGeom prst="rect">
                <a:avLst/>
              </a:prstGeom>
              <a:noFill/>
            </p:spPr>
            <p:txBody>
              <a:bodyPr wrap="square" rtlCol="0">
                <a:spAutoFit/>
              </a:bodyPr>
              <a:lstStyle/>
              <a:p>
                <a:pPr marL="285750" indent="-285750">
                  <a:lnSpc>
                    <a:spcPct val="12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Contact</a:t>
                </a: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contributions:</a:t>
                </a: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19 LECs </a:t>
                </a:r>
                <a:r>
                  <a:rPr lang="en-US" altLang="zh-CN" sz="2400" b="1" dirty="0">
                    <a:latin typeface="微软雅黑" panose="020B0503020204020204" pitchFamily="34" charset="-122"/>
                    <a:ea typeface="微软雅黑" panose="020B0503020204020204" pitchFamily="34" charset="-122"/>
                  </a:rPr>
                  <a:t>fitted to the phase shifts of all the</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12</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 partial waves with </a:t>
                </a:r>
                <a14:m>
                  <m:oMath xmlns:m="http://schemas.openxmlformats.org/officeDocument/2006/math">
                    <m:r>
                      <a:rPr lang="en-US" altLang="zh-CN" sz="2400" b="1" i="1" smtClean="0">
                        <a:latin typeface="Cambria Math" panose="02040503050406030204" pitchFamily="18" charset="0"/>
                      </a:rPr>
                      <m:t>𝑱</m:t>
                    </m:r>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𝟐</m:t>
                    </m:r>
                  </m:oMath>
                </a14:m>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at </a:t>
                </a:r>
                <a14:m>
                  <m:oMath xmlns:m="http://schemas.openxmlformats.org/officeDocument/2006/math">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𝑬</m:t>
                        </m:r>
                      </m:e>
                      <m:sub>
                        <m:r>
                          <a:rPr lang="en-US" altLang="zh-CN" sz="2400" b="1" i="1" smtClean="0">
                            <a:latin typeface="Cambria Math" panose="02040503050406030204" pitchFamily="18" charset="0"/>
                          </a:rPr>
                          <m:t>𝒍𝒂𝒃</m:t>
                        </m:r>
                      </m:sub>
                    </m:sSub>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𝟐𝟓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𝟓𝟎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𝟏𝟎𝟎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𝟏𝟓𝟎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𝟐𝟎𝟎</m:t>
                    </m:r>
                    <m:r>
                      <a:rPr lang="en-US" altLang="zh-CN" sz="2400" b="1" i="1" smtClean="0">
                        <a:latin typeface="Cambria Math" panose="02040503050406030204" pitchFamily="18" charset="0"/>
                      </a:rPr>
                      <m:t> </m:t>
                    </m:r>
                    <m:r>
                      <a:rPr lang="en-US" altLang="zh-CN" sz="2400" b="1" i="0" smtClean="0">
                        <a:latin typeface="Cambria Math" panose="02040503050406030204" pitchFamily="18" charset="0"/>
                      </a:rPr>
                      <m:t>𝐌𝐞𝐕</m:t>
                    </m:r>
                  </m:oMath>
                </a14:m>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a:t>
                </a:r>
                <a:r>
                  <a:rPr lang="en-US" altLang="zh-CN" sz="2400" b="1" dirty="0">
                    <a:solidFill>
                      <a:srgbClr val="0432FF"/>
                    </a:solidFill>
                    <a:latin typeface="微软雅黑" panose="020B0503020204020204" pitchFamily="34" charset="-122"/>
                    <a:ea typeface="微软雅黑" panose="020B0503020204020204" pitchFamily="34" charset="-122"/>
                  </a:rPr>
                  <a:t>96 data</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points in</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total</a:t>
                </a:r>
                <a:r>
                  <a:rPr lang="en-US" altLang="zh-CN"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mc:Choice>
        <mc:Fallback>
          <p:sp>
            <p:nvSpPr>
              <p:cNvPr id="3" name="文本框 2">
                <a:extLst>
                  <a:ext uri="{FF2B5EF4-FFF2-40B4-BE49-F238E27FC236}">
                    <a16:creationId xmlns:a16="http://schemas.microsoft.com/office/drawing/2014/main" id="{CA69CA25-BE28-4038-9CEA-D8B00924CFB4}"/>
                  </a:ext>
                </a:extLst>
              </p:cNvPr>
              <p:cNvSpPr txBox="1">
                <a:spLocks noRot="1" noChangeAspect="1" noMove="1" noResize="1" noEditPoints="1" noAdjustHandles="1" noChangeArrowheads="1" noChangeShapeType="1" noTextEdit="1"/>
              </p:cNvSpPr>
              <p:nvPr/>
            </p:nvSpPr>
            <p:spPr>
              <a:xfrm>
                <a:off x="402320" y="1354683"/>
                <a:ext cx="11625483" cy="1384353"/>
              </a:xfrm>
              <a:prstGeom prst="rect">
                <a:avLst/>
              </a:prstGeom>
              <a:blipFill>
                <a:blip r:embed="rId3"/>
                <a:stretch>
                  <a:fillRect l="-763" t="-909" b="-10000"/>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AADC1595-1016-461A-85AA-20228AEF75F2}"/>
              </a:ext>
            </a:extLst>
          </p:cNvPr>
          <p:cNvPicPr>
            <a:picLocks noChangeAspect="1"/>
          </p:cNvPicPr>
          <p:nvPr/>
        </p:nvPicPr>
        <p:blipFill>
          <a:blip r:embed="rId4"/>
          <a:stretch>
            <a:fillRect/>
          </a:stretch>
        </p:blipFill>
        <p:spPr>
          <a:xfrm>
            <a:off x="4085192" y="2837369"/>
            <a:ext cx="3115367" cy="885147"/>
          </a:xfrm>
          <a:prstGeom prst="rect">
            <a:avLst/>
          </a:prstGeom>
        </p:spPr>
      </p:pic>
      <p:sp>
        <p:nvSpPr>
          <p:cNvPr id="10" name="文本框 9">
            <a:extLst>
              <a:ext uri="{FF2B5EF4-FFF2-40B4-BE49-F238E27FC236}">
                <a16:creationId xmlns:a16="http://schemas.microsoft.com/office/drawing/2014/main" id="{2920AD49-6B4C-46D6-9FD3-56D2928AC684}"/>
              </a:ext>
            </a:extLst>
          </p:cNvPr>
          <p:cNvSpPr txBox="1"/>
          <p:nvPr/>
        </p:nvSpPr>
        <p:spPr>
          <a:xfrm>
            <a:off x="402320" y="3919643"/>
            <a:ext cx="11625483" cy="941155"/>
          </a:xfrm>
          <a:prstGeom prst="rect">
            <a:avLst/>
          </a:prstGeom>
          <a:noFill/>
        </p:spPr>
        <p:txBody>
          <a:bodyPr wrap="square" rtlCol="0">
            <a:spAutoFit/>
          </a:bodyPr>
          <a:lstStyle/>
          <a:p>
            <a:pPr marL="285750" indent="-285750">
              <a:lnSpc>
                <a:spcPct val="12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Pion-exchanges:</a:t>
            </a: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TPE</a:t>
            </a:r>
            <a:r>
              <a:rPr lang="en-US" altLang="zh-CN" sz="2400" b="1" dirty="0">
                <a:latin typeface="微软雅黑" panose="020B0503020204020204" pitchFamily="34" charset="-122"/>
                <a:ea typeface="微软雅黑" panose="020B0503020204020204" pitchFamily="34" charset="-122"/>
              </a:rPr>
              <a:t> fixed from pion-nucleon scattering, </a:t>
            </a:r>
            <a:r>
              <a:rPr lang="en-US" altLang="zh-CN" sz="2400" b="1" dirty="0">
                <a:solidFill>
                  <a:srgbClr val="C00000"/>
                </a:solidFill>
                <a:latin typeface="微软雅黑" panose="020B0503020204020204" pitchFamily="34" charset="-122"/>
                <a:ea typeface="微软雅黑" panose="020B0503020204020204" pitchFamily="34" charset="-122"/>
              </a:rPr>
              <a:t>OPE</a:t>
            </a:r>
            <a:r>
              <a:rPr lang="en-US" altLang="zh-CN" sz="2400" b="1" dirty="0">
                <a:latin typeface="微软雅黑" panose="020B0503020204020204" pitchFamily="34" charset="-122"/>
                <a:ea typeface="微软雅黑" panose="020B0503020204020204" pitchFamily="34" charset="-122"/>
              </a:rPr>
              <a:t> fixed from pion decay and nucleon beta decay—</a:t>
            </a:r>
            <a:r>
              <a:rPr lang="en-US" altLang="zh-CN" sz="2400" b="1" dirty="0">
                <a:solidFill>
                  <a:srgbClr val="0432FF"/>
                </a:solidFill>
                <a:latin typeface="微软雅黑" panose="020B0503020204020204" pitchFamily="34" charset="-122"/>
                <a:ea typeface="微软雅黑" panose="020B0503020204020204" pitchFamily="34" charset="-122"/>
              </a:rPr>
              <a:t>parameter</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free</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(chiral</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dynamics)</a:t>
            </a:r>
            <a:endParaRPr lang="zh-CN" altLang="en-US" sz="2400" b="1" dirty="0">
              <a:solidFill>
                <a:srgbClr val="0432FF"/>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6880263C-3BF6-49EC-90F7-0D5ADC7B1581}"/>
              </a:ext>
            </a:extLst>
          </p:cNvPr>
          <p:cNvPicPr>
            <a:picLocks noChangeAspect="1"/>
          </p:cNvPicPr>
          <p:nvPr/>
        </p:nvPicPr>
        <p:blipFill>
          <a:blip r:embed="rId5"/>
          <a:stretch>
            <a:fillRect/>
          </a:stretch>
        </p:blipFill>
        <p:spPr>
          <a:xfrm>
            <a:off x="3263684" y="5167431"/>
            <a:ext cx="5902754" cy="1017717"/>
          </a:xfrm>
          <a:prstGeom prst="rect">
            <a:avLst/>
          </a:prstGeom>
        </p:spPr>
      </p:pic>
      <p:sp>
        <p:nvSpPr>
          <p:cNvPr id="9" name="灯片编号占位符 8">
            <a:extLst>
              <a:ext uri="{FF2B5EF4-FFF2-40B4-BE49-F238E27FC236}">
                <a16:creationId xmlns:a16="http://schemas.microsoft.com/office/drawing/2014/main" id="{DE0ACBD2-7A52-4CA1-82D7-726C15FAA6D4}"/>
              </a:ext>
            </a:extLst>
          </p:cNvPr>
          <p:cNvSpPr>
            <a:spLocks noGrp="1"/>
          </p:cNvSpPr>
          <p:nvPr>
            <p:ph type="sldNum" sz="quarter" idx="12"/>
          </p:nvPr>
        </p:nvSpPr>
        <p:spPr/>
        <p:txBody>
          <a:bodyPr/>
          <a:lstStyle/>
          <a:p>
            <a:pPr>
              <a:defRPr/>
            </a:pPr>
            <a:fld id="{C4FB67F1-DEA0-4505-A3D7-68170254FAEF}" type="slidenum">
              <a:rPr lang="zh-CN" altLang="en-US" smtClean="0"/>
              <a:pPr>
                <a:defRPr/>
              </a:pPr>
              <a:t>30</a:t>
            </a:fld>
            <a:endParaRPr lang="zh-CN" altLang="en-US"/>
          </a:p>
        </p:txBody>
      </p:sp>
      <p:sp>
        <p:nvSpPr>
          <p:cNvPr id="6" name="文本框 5">
            <a:extLst>
              <a:ext uri="{FF2B5EF4-FFF2-40B4-BE49-F238E27FC236}">
                <a16:creationId xmlns:a16="http://schemas.microsoft.com/office/drawing/2014/main" id="{D3BD1B00-E829-329E-20E6-2CCACA26B953}"/>
              </a:ext>
            </a:extLst>
          </p:cNvPr>
          <p:cNvSpPr txBox="1"/>
          <p:nvPr/>
        </p:nvSpPr>
        <p:spPr>
          <a:xfrm>
            <a:off x="3162300" y="6412571"/>
            <a:ext cx="6652260" cy="369332"/>
          </a:xfrm>
          <a:prstGeom prst="rect">
            <a:avLst/>
          </a:prstGeom>
          <a:noFill/>
        </p:spPr>
        <p:txBody>
          <a:bodyPr wrap="square">
            <a:spAutoFit/>
          </a:bodyPr>
          <a:lstStyle/>
          <a:p>
            <a:r>
              <a:rPr lang="en" altLang="zh-CN" sz="1800" dirty="0">
                <a:effectLst/>
                <a:latin typeface="NimbusRomNo9L"/>
              </a:rPr>
              <a:t>Y.-H. Chen, D.-L. Yao, and H. Q. Zheng, Phys. Rev. D </a:t>
            </a:r>
            <a:r>
              <a:rPr lang="en" altLang="zh-CN" sz="1800" b="0" dirty="0">
                <a:effectLst/>
                <a:latin typeface="NimbusRomNo9L"/>
              </a:rPr>
              <a:t>87</a:t>
            </a:r>
            <a:r>
              <a:rPr lang="en" altLang="zh-CN" sz="1800" dirty="0">
                <a:effectLst/>
                <a:latin typeface="NimbusRomNo9L"/>
              </a:rPr>
              <a:t>, 054019 (2013)</a:t>
            </a:r>
            <a:endParaRPr lang="en" altLang="zh-CN" dirty="0"/>
          </a:p>
        </p:txBody>
      </p:sp>
    </p:spTree>
    <p:extLst>
      <p:ext uri="{BB962C8B-B14F-4D97-AF65-F5344CB8AC3E}">
        <p14:creationId xmlns:p14="http://schemas.microsoft.com/office/powerpoint/2010/main" val="58426014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8D94789-B100-44A2-9474-B71D1D9249E0}"/>
              </a:ext>
            </a:extLst>
          </p:cNvPr>
          <p:cNvPicPr>
            <a:picLocks noChangeAspect="1"/>
          </p:cNvPicPr>
          <p:nvPr/>
        </p:nvPicPr>
        <p:blipFill>
          <a:blip r:embed="rId3"/>
          <a:stretch>
            <a:fillRect/>
          </a:stretch>
        </p:blipFill>
        <p:spPr>
          <a:xfrm>
            <a:off x="829426" y="1303164"/>
            <a:ext cx="10429907" cy="5299750"/>
          </a:xfrm>
          <a:prstGeom prst="rect">
            <a:avLst/>
          </a:prstGeom>
        </p:spPr>
      </p:pic>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0"/>
                <a:ext cx="12430125" cy="1325563"/>
              </a:xfrm>
            </p:spPr>
            <p:txBody>
              <a:bodyPr>
                <a:normAutofit/>
              </a:bodyPr>
              <a:lstStyle/>
              <a:p>
                <a:r>
                  <a:rPr lang="en-US" altLang="zh-CN" sz="3600" b="1" dirty="0">
                    <a:solidFill>
                      <a:schemeClr val="tx1"/>
                    </a:solidFill>
                    <a:latin typeface="Microsoft YaHei" charset="-122"/>
                    <a:ea typeface="Microsoft YaHei" charset="-122"/>
                  </a:rPr>
                  <a:t>Fit results for </a:t>
                </a:r>
                <a14:m>
                  <m:oMath xmlns:m="http://schemas.openxmlformats.org/officeDocument/2006/math">
                    <m:r>
                      <a:rPr lang="en-US" altLang="zh-CN" sz="3600" b="1" i="1" smtClean="0">
                        <a:solidFill>
                          <a:schemeClr val="tx1"/>
                        </a:solidFill>
                        <a:latin typeface="Cambria Math" panose="02040503050406030204" pitchFamily="18" charset="0"/>
                        <a:ea typeface="Microsoft YaHei" charset="-122"/>
                      </a:rPr>
                      <m:t>𝑱</m:t>
                    </m:r>
                    <m:r>
                      <a:rPr lang="en-US" altLang="zh-CN" sz="3600" b="1" i="1" smtClean="0">
                        <a:solidFill>
                          <a:schemeClr val="tx1"/>
                        </a:solidFill>
                        <a:latin typeface="Cambria Math" panose="02040503050406030204" pitchFamily="18" charset="0"/>
                        <a:ea typeface="Cambria Math" panose="02040503050406030204" pitchFamily="18" charset="0"/>
                      </a:rPr>
                      <m:t>≤</m:t>
                    </m:r>
                    <m:r>
                      <a:rPr lang="en-US" altLang="zh-CN" sz="3600" b="1" i="1" smtClean="0">
                        <a:solidFill>
                          <a:schemeClr val="tx1"/>
                        </a:solidFill>
                        <a:latin typeface="Cambria Math" panose="02040503050406030204" pitchFamily="18" charset="0"/>
                        <a:ea typeface="Cambria Math" panose="02040503050406030204" pitchFamily="18" charset="0"/>
                      </a:rPr>
                      <m:t>𝟐</m:t>
                    </m:r>
                  </m:oMath>
                </a14:m>
                <a:r>
                  <a:rPr lang="zh-CN" altLang="en-US" sz="3600" b="1" dirty="0">
                    <a:solidFill>
                      <a:schemeClr val="tx1"/>
                    </a:solidFill>
                    <a:latin typeface="Microsoft YaHei" charset="-122"/>
                    <a:ea typeface="Microsoft YaHei" charset="-122"/>
                  </a:rPr>
                  <a:t> </a:t>
                </a:r>
                <a:r>
                  <a:rPr lang="en-US" altLang="zh-CN" sz="3600" b="1" dirty="0">
                    <a:solidFill>
                      <a:schemeClr val="tx1"/>
                    </a:solidFill>
                    <a:latin typeface="Microsoft YaHei" charset="-122"/>
                    <a:ea typeface="Microsoft YaHei" charset="-122"/>
                  </a:rPr>
                  <a:t>partial waves</a:t>
                </a:r>
                <a:endParaRPr lang="zh-CN" altLang="en-US" sz="3600" b="1" dirty="0">
                  <a:solidFill>
                    <a:schemeClr val="tx1"/>
                  </a:solidFill>
                  <a:latin typeface="Microsoft YaHei" charset="-122"/>
                  <a:ea typeface="Microsoft YaHei" charset="-122"/>
                </a:endParaRPr>
              </a:p>
            </p:txBody>
          </p:sp>
        </mc:Choice>
        <mc:Fallback xmlns="">
          <p:sp>
            <p:nvSpPr>
              <p:cNvPr id="2" name="标题 1">
                <a:extLst>
                  <a:ext uri="{FF2B5EF4-FFF2-40B4-BE49-F238E27FC236}">
                    <a16:creationId xmlns:a16="http://schemas.microsoft.com/office/drawing/2014/main" id="{93AAA8FD-92DE-4066-B78D-3161C0EC798F}"/>
                  </a:ext>
                </a:extLst>
              </p:cNvPr>
              <p:cNvSpPr>
                <a:spLocks noGrp="1" noRot="1" noChangeAspect="1" noMove="1" noResize="1" noEditPoints="1" noAdjustHandles="1" noChangeArrowheads="1" noChangeShapeType="1" noTextEdit="1"/>
              </p:cNvSpPr>
              <p:nvPr>
                <p:ph type="title" idx="4294967295"/>
              </p:nvPr>
            </p:nvSpPr>
            <p:spPr>
              <a:xfrm>
                <a:off x="0" y="0"/>
                <a:ext cx="12430125" cy="1325563"/>
              </a:xfrm>
              <a:blipFill>
                <a:blip r:embed="rId5"/>
                <a:stretch>
                  <a:fillRect l="-1471"/>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454DB2E0-7357-4E72-B578-B2A42D951E39}"/>
              </a:ext>
            </a:extLst>
          </p:cNvPr>
          <p:cNvSpPr/>
          <p:nvPr/>
        </p:nvSpPr>
        <p:spPr>
          <a:xfrm>
            <a:off x="881046" y="6581001"/>
            <a:ext cx="10429907" cy="276999"/>
          </a:xfrm>
          <a:prstGeom prst="rect">
            <a:avLst/>
          </a:prstGeom>
        </p:spPr>
        <p:txBody>
          <a:bodyPr wrap="none">
            <a:spAutoFit/>
          </a:bodyPr>
          <a:lstStyle/>
          <a:p>
            <a:pPr algn="r"/>
            <a:r>
              <a:rPr lang="de-DE" altLang="zh-CN" sz="1200" i="1" dirty="0">
                <a:solidFill>
                  <a:srgbClr val="0432FF"/>
                </a:solidFill>
                <a:latin typeface="Arial" panose="020B0604020202020204" pitchFamily="34" charset="0"/>
              </a:rPr>
              <a:t>NR</a:t>
            </a:r>
            <a:r>
              <a:rPr lang="en-US" altLang="zh-CN" sz="1200" i="1" dirty="0">
                <a:solidFill>
                  <a:srgbClr val="0432FF"/>
                </a:solidFill>
                <a:latin typeface="Arial" panose="020B0604020202020204" pitchFamily="34" charset="0"/>
              </a:rPr>
              <a:t>-N3LO-Idaho: </a:t>
            </a:r>
            <a:r>
              <a:rPr lang="de-DE" altLang="zh-CN" sz="1200" i="1" dirty="0">
                <a:solidFill>
                  <a:srgbClr val="0432FF"/>
                </a:solidFill>
                <a:latin typeface="Arial" panose="020B0604020202020204" pitchFamily="34" charset="0"/>
              </a:rPr>
              <a:t>Machleidt and D. R. Entem, Phys. Rept.503, 1 (2011); NR-N3LO-</a:t>
            </a:r>
            <a:r>
              <a:rPr lang="en-US" altLang="zh-CN" sz="1200" i="1" dirty="0">
                <a:solidFill>
                  <a:srgbClr val="0432FF"/>
                </a:solidFill>
                <a:latin typeface="Arial" panose="020B0604020202020204" pitchFamily="34" charset="0"/>
              </a:rPr>
              <a:t>EKM: </a:t>
            </a:r>
            <a:r>
              <a:rPr lang="de-DE" altLang="zh-CN" sz="1200" i="1" dirty="0">
                <a:solidFill>
                  <a:srgbClr val="0432FF"/>
                </a:solidFill>
              </a:rPr>
              <a:t>E. Epelbaum, H. Krebs, and U. G. Meißner, Eur. Phys. J.A51,53 (2015)</a:t>
            </a:r>
            <a:endParaRPr lang="zh-CN" altLang="en-US" sz="1200" i="1" dirty="0">
              <a:solidFill>
                <a:srgbClr val="0432FF"/>
              </a:solidFill>
            </a:endParaRPr>
          </a:p>
        </p:txBody>
      </p:sp>
      <p:sp>
        <p:nvSpPr>
          <p:cNvPr id="6" name="矩形 5">
            <a:extLst>
              <a:ext uri="{FF2B5EF4-FFF2-40B4-BE49-F238E27FC236}">
                <a16:creationId xmlns:a16="http://schemas.microsoft.com/office/drawing/2014/main" id="{03FE4B2E-151A-42D4-95CA-A1758782685C}"/>
              </a:ext>
            </a:extLst>
          </p:cNvPr>
          <p:cNvSpPr/>
          <p:nvPr/>
        </p:nvSpPr>
        <p:spPr>
          <a:xfrm>
            <a:off x="1349477" y="1457900"/>
            <a:ext cx="2883310" cy="22586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436BFD4-2FE4-4AC6-8263-55E38C056B86}"/>
              </a:ext>
            </a:extLst>
          </p:cNvPr>
          <p:cNvSpPr/>
          <p:nvPr/>
        </p:nvSpPr>
        <p:spPr>
          <a:xfrm>
            <a:off x="8089489" y="4107426"/>
            <a:ext cx="2949679" cy="2308122"/>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39A73D22-3F6B-432B-86D9-E679CBDDEAB3}"/>
              </a:ext>
            </a:extLst>
          </p:cNvPr>
          <p:cNvSpPr>
            <a:spLocks noGrp="1"/>
          </p:cNvSpPr>
          <p:nvPr>
            <p:ph type="sldNum" sz="quarter" idx="12"/>
          </p:nvPr>
        </p:nvSpPr>
        <p:spPr>
          <a:xfrm>
            <a:off x="9303774" y="103895"/>
            <a:ext cx="2743200" cy="365125"/>
          </a:xfrm>
        </p:spPr>
        <p:txBody>
          <a:bodyPr/>
          <a:lstStyle/>
          <a:p>
            <a:pPr>
              <a:defRPr/>
            </a:pPr>
            <a:fld id="{C4FB67F1-DEA0-4505-A3D7-68170254FAEF}" type="slidenum">
              <a:rPr lang="zh-CN" altLang="en-US" smtClean="0"/>
              <a:pPr>
                <a:defRPr/>
              </a:pPr>
              <a:t>31</a:t>
            </a:fld>
            <a:endParaRPr lang="zh-CN" altLang="en-US"/>
          </a:p>
        </p:txBody>
      </p:sp>
    </p:spTree>
    <p:extLst>
      <p:ext uri="{BB962C8B-B14F-4D97-AF65-F5344CB8AC3E}">
        <p14:creationId xmlns:p14="http://schemas.microsoft.com/office/powerpoint/2010/main" val="327781916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80D6E73-F7C9-4A1E-AA02-44588F6223FA}"/>
              </a:ext>
            </a:extLst>
          </p:cNvPr>
          <p:cNvPicPr>
            <a:picLocks noChangeAspect="1"/>
          </p:cNvPicPr>
          <p:nvPr/>
        </p:nvPicPr>
        <p:blipFill>
          <a:blip r:embed="rId3"/>
          <a:stretch>
            <a:fillRect/>
          </a:stretch>
        </p:blipFill>
        <p:spPr>
          <a:xfrm>
            <a:off x="668947" y="1133839"/>
            <a:ext cx="10284153" cy="5512073"/>
          </a:xfrm>
          <a:prstGeom prst="rect">
            <a:avLst/>
          </a:prstGeom>
        </p:spPr>
      </p:pic>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45917" y="0"/>
                <a:ext cx="12430125" cy="1325563"/>
              </a:xfrm>
            </p:spPr>
            <p:txBody>
              <a:bodyPr>
                <a:normAutofit/>
              </a:bodyPr>
              <a:lstStyle/>
              <a:p>
                <a:r>
                  <a:rPr lang="en-US" altLang="zh-CN" sz="3600" b="1" dirty="0">
                    <a:solidFill>
                      <a:schemeClr val="tx1"/>
                    </a:solidFill>
                    <a:latin typeface="Microsoft YaHei" charset="-122"/>
                    <a:ea typeface="Microsoft YaHei" charset="-122"/>
                  </a:rPr>
                  <a:t>Fit results for </a:t>
                </a:r>
                <a14:m>
                  <m:oMath xmlns:m="http://schemas.openxmlformats.org/officeDocument/2006/math">
                    <m:r>
                      <a:rPr lang="en-US" altLang="zh-CN" sz="3600" b="1" i="1">
                        <a:solidFill>
                          <a:schemeClr val="tx1"/>
                        </a:solidFill>
                        <a:latin typeface="Cambria Math" panose="02040503050406030204" pitchFamily="18" charset="0"/>
                        <a:ea typeface="Microsoft YaHei" charset="-122"/>
                      </a:rPr>
                      <m:t>𝑱</m:t>
                    </m:r>
                    <m:r>
                      <a:rPr lang="en-US" altLang="zh-CN" sz="3600" b="1" i="1">
                        <a:solidFill>
                          <a:schemeClr val="tx1"/>
                        </a:solidFill>
                        <a:latin typeface="Cambria Math" panose="02040503050406030204" pitchFamily="18" charset="0"/>
                        <a:ea typeface="Cambria Math" panose="02040503050406030204" pitchFamily="18" charset="0"/>
                      </a:rPr>
                      <m:t>≤</m:t>
                    </m:r>
                    <m:r>
                      <a:rPr lang="en-US" altLang="zh-CN" sz="3600" b="1" i="1">
                        <a:solidFill>
                          <a:schemeClr val="tx1"/>
                        </a:solidFill>
                        <a:latin typeface="Cambria Math" panose="02040503050406030204" pitchFamily="18" charset="0"/>
                        <a:ea typeface="Cambria Math" panose="02040503050406030204" pitchFamily="18" charset="0"/>
                      </a:rPr>
                      <m:t>𝟐</m:t>
                    </m:r>
                  </m:oMath>
                </a14:m>
                <a:r>
                  <a:rPr lang="zh-CN" altLang="en-US" sz="3600" b="1" dirty="0">
                    <a:solidFill>
                      <a:schemeClr val="tx1"/>
                    </a:solidFill>
                    <a:latin typeface="Microsoft YaHei" charset="-122"/>
                    <a:ea typeface="Microsoft YaHei" charset="-122"/>
                  </a:rPr>
                  <a:t> </a:t>
                </a:r>
                <a:r>
                  <a:rPr lang="en-US" altLang="zh-CN" sz="3600" b="1" dirty="0">
                    <a:solidFill>
                      <a:schemeClr val="tx1"/>
                    </a:solidFill>
                    <a:latin typeface="Microsoft YaHei" charset="-122"/>
                    <a:ea typeface="Microsoft YaHei" charset="-122"/>
                  </a:rPr>
                  <a:t>partial waves</a:t>
                </a:r>
                <a:endParaRPr lang="zh-CN" altLang="en-US" sz="3600" b="1" dirty="0">
                  <a:solidFill>
                    <a:schemeClr val="tx1"/>
                  </a:solidFill>
                  <a:latin typeface="Microsoft YaHei" charset="-122"/>
                  <a:ea typeface="Microsoft YaHei" charset="-122"/>
                </a:endParaRPr>
              </a:p>
            </p:txBody>
          </p:sp>
        </mc:Choice>
        <mc:Fallback xmlns="">
          <p:sp>
            <p:nvSpPr>
              <p:cNvPr id="2" name="标题 1">
                <a:extLst>
                  <a:ext uri="{FF2B5EF4-FFF2-40B4-BE49-F238E27FC236}">
                    <a16:creationId xmlns:a16="http://schemas.microsoft.com/office/drawing/2014/main" id="{93AAA8FD-92DE-4066-B78D-3161C0EC798F}"/>
                  </a:ext>
                </a:extLst>
              </p:cNvPr>
              <p:cNvSpPr>
                <a:spLocks noGrp="1" noRot="1" noChangeAspect="1" noMove="1" noResize="1" noEditPoints="1" noAdjustHandles="1" noChangeArrowheads="1" noChangeShapeType="1" noTextEdit="1"/>
              </p:cNvSpPr>
              <p:nvPr>
                <p:ph type="title" idx="4294967295"/>
              </p:nvPr>
            </p:nvSpPr>
            <p:spPr>
              <a:xfrm>
                <a:off x="-45917" y="0"/>
                <a:ext cx="12430125" cy="1325563"/>
              </a:xfrm>
              <a:blipFill>
                <a:blip r:embed="rId5"/>
                <a:stretch>
                  <a:fillRect l="-1471"/>
                </a:stretch>
              </a:blipFill>
            </p:spPr>
            <p:txBody>
              <a:bodyPr/>
              <a:lstStyle/>
              <a:p>
                <a:r>
                  <a:rPr lang="zh-CN" altLang="en-US">
                    <a:noFill/>
                  </a:rPr>
                  <a:t> </a:t>
                </a:r>
              </a:p>
            </p:txBody>
          </p:sp>
        </mc:Fallback>
      </mc:AlternateContent>
      <p:sp>
        <p:nvSpPr>
          <p:cNvPr id="12" name="矩形 11">
            <a:extLst>
              <a:ext uri="{FF2B5EF4-FFF2-40B4-BE49-F238E27FC236}">
                <a16:creationId xmlns:a16="http://schemas.microsoft.com/office/drawing/2014/main" id="{5494BB7D-FFBB-496C-AB9C-EEFE2F4D32C2}"/>
              </a:ext>
            </a:extLst>
          </p:cNvPr>
          <p:cNvSpPr/>
          <p:nvPr/>
        </p:nvSpPr>
        <p:spPr>
          <a:xfrm>
            <a:off x="838200" y="6581001"/>
            <a:ext cx="10429907" cy="276999"/>
          </a:xfrm>
          <a:prstGeom prst="rect">
            <a:avLst/>
          </a:prstGeom>
        </p:spPr>
        <p:txBody>
          <a:bodyPr wrap="none">
            <a:spAutoFit/>
          </a:bodyPr>
          <a:lstStyle/>
          <a:p>
            <a:pPr algn="r"/>
            <a:r>
              <a:rPr lang="de-DE" altLang="zh-CN" sz="1200" i="1" dirty="0">
                <a:solidFill>
                  <a:srgbClr val="0432FF"/>
                </a:solidFill>
                <a:latin typeface="Arial" panose="020B0604020202020204" pitchFamily="34" charset="0"/>
              </a:rPr>
              <a:t>NR</a:t>
            </a:r>
            <a:r>
              <a:rPr lang="en-US" altLang="zh-CN" sz="1200" i="1" dirty="0">
                <a:solidFill>
                  <a:srgbClr val="0432FF"/>
                </a:solidFill>
                <a:latin typeface="Arial" panose="020B0604020202020204" pitchFamily="34" charset="0"/>
              </a:rPr>
              <a:t>-N3LO-Idaho: </a:t>
            </a:r>
            <a:r>
              <a:rPr lang="de-DE" altLang="zh-CN" sz="1200" i="1" dirty="0">
                <a:solidFill>
                  <a:srgbClr val="0432FF"/>
                </a:solidFill>
                <a:latin typeface="Arial" panose="020B0604020202020204" pitchFamily="34" charset="0"/>
              </a:rPr>
              <a:t>Machleidt and D. R. Entem, Phys. Rept.503, 1 (2011); NR-N3LO-</a:t>
            </a:r>
            <a:r>
              <a:rPr lang="en-US" altLang="zh-CN" sz="1200" i="1" dirty="0">
                <a:solidFill>
                  <a:srgbClr val="0432FF"/>
                </a:solidFill>
                <a:latin typeface="Arial" panose="020B0604020202020204" pitchFamily="34" charset="0"/>
              </a:rPr>
              <a:t>EKM: </a:t>
            </a:r>
            <a:r>
              <a:rPr lang="de-DE" altLang="zh-CN" sz="1200" i="1" dirty="0">
                <a:solidFill>
                  <a:srgbClr val="0432FF"/>
                </a:solidFill>
              </a:rPr>
              <a:t>E. Epelbaum, H. Krebs, and U. G. Meißner, Eur. Phys. J.A51,53 (2015)</a:t>
            </a:r>
            <a:endParaRPr lang="zh-CN" altLang="en-US" sz="1200" i="1" dirty="0">
              <a:solidFill>
                <a:srgbClr val="0432FF"/>
              </a:solidFill>
            </a:endParaRPr>
          </a:p>
        </p:txBody>
      </p:sp>
      <p:sp>
        <p:nvSpPr>
          <p:cNvPr id="6" name="矩形 5">
            <a:extLst>
              <a:ext uri="{FF2B5EF4-FFF2-40B4-BE49-F238E27FC236}">
                <a16:creationId xmlns:a16="http://schemas.microsoft.com/office/drawing/2014/main" id="{FAFD58C7-AF45-494E-9EF7-EC37E165C20D}"/>
              </a:ext>
            </a:extLst>
          </p:cNvPr>
          <p:cNvSpPr/>
          <p:nvPr/>
        </p:nvSpPr>
        <p:spPr>
          <a:xfrm>
            <a:off x="4498258" y="3797710"/>
            <a:ext cx="2871372" cy="2344993"/>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灯片编号占位符 6">
            <a:extLst>
              <a:ext uri="{FF2B5EF4-FFF2-40B4-BE49-F238E27FC236}">
                <a16:creationId xmlns:a16="http://schemas.microsoft.com/office/drawing/2014/main" id="{0BD3DBF7-8D45-478C-93B9-FA6CF9752825}"/>
              </a:ext>
            </a:extLst>
          </p:cNvPr>
          <p:cNvSpPr>
            <a:spLocks noGrp="1"/>
          </p:cNvSpPr>
          <p:nvPr>
            <p:ph type="sldNum" sz="quarter" idx="12"/>
          </p:nvPr>
        </p:nvSpPr>
        <p:spPr>
          <a:xfrm>
            <a:off x="9303774" y="6280787"/>
            <a:ext cx="2743200" cy="365125"/>
          </a:xfrm>
        </p:spPr>
        <p:txBody>
          <a:bodyPr/>
          <a:lstStyle/>
          <a:p>
            <a:pPr>
              <a:defRPr/>
            </a:pPr>
            <a:fld id="{C4FB67F1-DEA0-4505-A3D7-68170254FAEF}" type="slidenum">
              <a:rPr lang="zh-CN" altLang="en-US" smtClean="0"/>
              <a:pPr>
                <a:defRPr/>
              </a:pPr>
              <a:t>32</a:t>
            </a:fld>
            <a:endParaRPr lang="zh-CN" altLang="en-US"/>
          </a:p>
        </p:txBody>
      </p:sp>
    </p:spTree>
    <p:extLst>
      <p:ext uri="{BB962C8B-B14F-4D97-AF65-F5344CB8AC3E}">
        <p14:creationId xmlns:p14="http://schemas.microsoft.com/office/powerpoint/2010/main" val="36574235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579A862-6FEA-4675-A4F2-54AA1B93C702}"/>
              </a:ext>
            </a:extLst>
          </p:cNvPr>
          <p:cNvPicPr>
            <a:picLocks noChangeAspect="1"/>
          </p:cNvPicPr>
          <p:nvPr/>
        </p:nvPicPr>
        <p:blipFill>
          <a:blip r:embed="rId3"/>
          <a:stretch>
            <a:fillRect/>
          </a:stretch>
        </p:blipFill>
        <p:spPr>
          <a:xfrm>
            <a:off x="8158790" y="4441970"/>
            <a:ext cx="2174139" cy="2000396"/>
          </a:xfrm>
          <a:prstGeom prst="rect">
            <a:avLst/>
          </a:prstGeom>
        </p:spPr>
      </p:pic>
      <p:pic>
        <p:nvPicPr>
          <p:cNvPr id="7" name="图片 6">
            <a:extLst>
              <a:ext uri="{FF2B5EF4-FFF2-40B4-BE49-F238E27FC236}">
                <a16:creationId xmlns:a16="http://schemas.microsoft.com/office/drawing/2014/main" id="{C9EDA262-4D5F-4BCF-A035-0F6B67E3796B}"/>
              </a:ext>
            </a:extLst>
          </p:cNvPr>
          <p:cNvPicPr>
            <a:picLocks noChangeAspect="1"/>
          </p:cNvPicPr>
          <p:nvPr/>
        </p:nvPicPr>
        <p:blipFill>
          <a:blip r:embed="rId4"/>
          <a:stretch>
            <a:fillRect/>
          </a:stretch>
        </p:blipFill>
        <p:spPr>
          <a:xfrm>
            <a:off x="7978538" y="2585520"/>
            <a:ext cx="2359197" cy="1949711"/>
          </a:xfrm>
          <a:prstGeom prst="rect">
            <a:avLst/>
          </a:prstGeom>
        </p:spPr>
      </p:pic>
      <p:pic>
        <p:nvPicPr>
          <p:cNvPr id="6" name="图片 5">
            <a:extLst>
              <a:ext uri="{FF2B5EF4-FFF2-40B4-BE49-F238E27FC236}">
                <a16:creationId xmlns:a16="http://schemas.microsoft.com/office/drawing/2014/main" id="{DCC69F3D-C66F-48FC-A8DB-EDFF492142C6}"/>
              </a:ext>
            </a:extLst>
          </p:cNvPr>
          <p:cNvPicPr>
            <a:picLocks noChangeAspect="1"/>
          </p:cNvPicPr>
          <p:nvPr/>
        </p:nvPicPr>
        <p:blipFill>
          <a:blip r:embed="rId5"/>
          <a:stretch>
            <a:fillRect/>
          </a:stretch>
        </p:blipFill>
        <p:spPr>
          <a:xfrm>
            <a:off x="1244216" y="2586963"/>
            <a:ext cx="6886625" cy="3710015"/>
          </a:xfrm>
          <a:prstGeom prst="rect">
            <a:avLst/>
          </a:prstGeom>
        </p:spPr>
      </p:pic>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36951"/>
            <a:ext cx="12430125" cy="1325563"/>
          </a:xfrm>
        </p:spPr>
        <p:txBody>
          <a:bodyPr>
            <a:normAutofit/>
          </a:bodyPr>
          <a:lstStyle/>
          <a:p>
            <a:r>
              <a:rPr lang="en-US" altLang="zh-CN" sz="3600" b="1" dirty="0">
                <a:solidFill>
                  <a:srgbClr val="C00000"/>
                </a:solidFill>
                <a:latin typeface="Microsoft YaHei" charset="-122"/>
                <a:ea typeface="Microsoft YaHei" charset="-122"/>
              </a:rPr>
              <a:t>Better</a:t>
            </a:r>
            <a:r>
              <a:rPr lang="en-US" altLang="zh-CN" sz="3600" b="1" dirty="0">
                <a:latin typeface="Microsoft YaHei" charset="-122"/>
                <a:ea typeface="Microsoft YaHei" charset="-122"/>
              </a:rPr>
              <a:t> for higher partial waves</a:t>
            </a:r>
            <a:endParaRPr lang="zh-CN" altLang="en-US" sz="3600" b="1" dirty="0">
              <a:latin typeface="Microsoft YaHei" charset="-122"/>
              <a:ea typeface="Microsoft YaHei" charset="-122"/>
            </a:endParaRPr>
          </a:p>
        </p:txBody>
      </p:sp>
      <p:sp>
        <p:nvSpPr>
          <p:cNvPr id="13" name="矩形 12">
            <a:extLst>
              <a:ext uri="{FF2B5EF4-FFF2-40B4-BE49-F238E27FC236}">
                <a16:creationId xmlns:a16="http://schemas.microsoft.com/office/drawing/2014/main" id="{3E1BC5D9-D6E6-4A26-A996-291FBDC4BF93}"/>
              </a:ext>
            </a:extLst>
          </p:cNvPr>
          <p:cNvSpPr/>
          <p:nvPr/>
        </p:nvSpPr>
        <p:spPr>
          <a:xfrm>
            <a:off x="3850124" y="2701287"/>
            <a:ext cx="1919656" cy="15378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1CF8A40-5373-463F-B6E8-F8D714734CF8}"/>
              </a:ext>
            </a:extLst>
          </p:cNvPr>
          <p:cNvSpPr/>
          <p:nvPr/>
        </p:nvSpPr>
        <p:spPr>
          <a:xfrm>
            <a:off x="8294538" y="2701286"/>
            <a:ext cx="1902641" cy="15378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40CDA88C-3FBC-43B2-A22E-4137CFCD8954}"/>
              </a:ext>
            </a:extLst>
          </p:cNvPr>
          <p:cNvSpPr/>
          <p:nvPr/>
        </p:nvSpPr>
        <p:spPr>
          <a:xfrm>
            <a:off x="8328664" y="4519635"/>
            <a:ext cx="1928840" cy="1575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7040AE3E-8354-4DCF-B9C7-994D8AB4ADEF}"/>
              </a:ext>
            </a:extLst>
          </p:cNvPr>
          <p:cNvSpPr/>
          <p:nvPr/>
        </p:nvSpPr>
        <p:spPr>
          <a:xfrm>
            <a:off x="1607575" y="4561922"/>
            <a:ext cx="1991032" cy="1533207"/>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灯片编号占位符 17">
            <a:extLst>
              <a:ext uri="{FF2B5EF4-FFF2-40B4-BE49-F238E27FC236}">
                <a16:creationId xmlns:a16="http://schemas.microsoft.com/office/drawing/2014/main" id="{48624872-497C-4A1F-9133-5F7358523F07}"/>
              </a:ext>
            </a:extLst>
          </p:cNvPr>
          <p:cNvSpPr>
            <a:spLocks noGrp="1"/>
          </p:cNvSpPr>
          <p:nvPr>
            <p:ph type="sldNum" sz="quarter" idx="12"/>
          </p:nvPr>
        </p:nvSpPr>
        <p:spPr/>
        <p:txBody>
          <a:bodyPr/>
          <a:lstStyle/>
          <a:p>
            <a:pPr>
              <a:defRPr/>
            </a:pPr>
            <a:fld id="{C4FB67F1-DEA0-4505-A3D7-68170254FAEF}" type="slidenum">
              <a:rPr lang="zh-CN" altLang="en-US" smtClean="0"/>
              <a:pPr>
                <a:defRPr/>
              </a:pPr>
              <a:t>33</a:t>
            </a:fld>
            <a:endParaRPr lang="zh-CN" altLang="en-US"/>
          </a:p>
        </p:txBody>
      </p:sp>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DD6D4456-CB3C-4241-94B4-980693CBCC3F}"/>
                  </a:ext>
                </a:extLst>
              </p:cNvPr>
              <p:cNvGraphicFramePr>
                <a:graphicFrameLocks noGrp="1"/>
              </p:cNvGraphicFramePr>
              <p:nvPr>
                <p:extLst>
                  <p:ext uri="{D42A27DB-BD31-4B8C-83A1-F6EECF244321}">
                    <p14:modId xmlns:p14="http://schemas.microsoft.com/office/powerpoint/2010/main" val="3690644234"/>
                  </p:ext>
                </p:extLst>
              </p:nvPr>
            </p:nvGraphicFramePr>
            <p:xfrm>
              <a:off x="0" y="1357197"/>
              <a:ext cx="12192000" cy="990600"/>
            </p:xfrm>
            <a:graphic>
              <a:graphicData uri="http://schemas.openxmlformats.org/drawingml/2006/table">
                <a:tbl>
                  <a:tblPr>
                    <a:tableStyleId>{5C22544A-7EE6-4342-B048-85BDC9FD1C3A}</a:tableStyleId>
                  </a:tblPr>
                  <a:tblGrid>
                    <a:gridCol w="1355834">
                      <a:extLst>
                        <a:ext uri="{9D8B030D-6E8A-4147-A177-3AD203B41FA5}">
                          <a16:colId xmlns:a16="http://schemas.microsoft.com/office/drawing/2014/main" val="801915808"/>
                        </a:ext>
                      </a:extLst>
                    </a:gridCol>
                    <a:gridCol w="1082566">
                      <a:extLst>
                        <a:ext uri="{9D8B030D-6E8A-4147-A177-3AD203B41FA5}">
                          <a16:colId xmlns:a16="http://schemas.microsoft.com/office/drawing/2014/main" val="23881085"/>
                        </a:ext>
                      </a:extLst>
                    </a:gridCol>
                    <a:gridCol w="1219200">
                      <a:extLst>
                        <a:ext uri="{9D8B030D-6E8A-4147-A177-3AD203B41FA5}">
                          <a16:colId xmlns:a16="http://schemas.microsoft.com/office/drawing/2014/main" val="2142768261"/>
                        </a:ext>
                      </a:extLst>
                    </a:gridCol>
                    <a:gridCol w="1219200">
                      <a:extLst>
                        <a:ext uri="{9D8B030D-6E8A-4147-A177-3AD203B41FA5}">
                          <a16:colId xmlns:a16="http://schemas.microsoft.com/office/drawing/2014/main" val="2908342324"/>
                        </a:ext>
                      </a:extLst>
                    </a:gridCol>
                    <a:gridCol w="1219200">
                      <a:extLst>
                        <a:ext uri="{9D8B030D-6E8A-4147-A177-3AD203B41FA5}">
                          <a16:colId xmlns:a16="http://schemas.microsoft.com/office/drawing/2014/main" val="2187847586"/>
                        </a:ext>
                      </a:extLst>
                    </a:gridCol>
                    <a:gridCol w="1219200">
                      <a:extLst>
                        <a:ext uri="{9D8B030D-6E8A-4147-A177-3AD203B41FA5}">
                          <a16:colId xmlns:a16="http://schemas.microsoft.com/office/drawing/2014/main" val="3460478294"/>
                        </a:ext>
                      </a:extLst>
                    </a:gridCol>
                    <a:gridCol w="1219200">
                      <a:extLst>
                        <a:ext uri="{9D8B030D-6E8A-4147-A177-3AD203B41FA5}">
                          <a16:colId xmlns:a16="http://schemas.microsoft.com/office/drawing/2014/main" val="1064653765"/>
                        </a:ext>
                      </a:extLst>
                    </a:gridCol>
                    <a:gridCol w="1205345">
                      <a:extLst>
                        <a:ext uri="{9D8B030D-6E8A-4147-A177-3AD203B41FA5}">
                          <a16:colId xmlns:a16="http://schemas.microsoft.com/office/drawing/2014/main" val="2134566712"/>
                        </a:ext>
                      </a:extLst>
                    </a:gridCol>
                    <a:gridCol w="1233055">
                      <a:extLst>
                        <a:ext uri="{9D8B030D-6E8A-4147-A177-3AD203B41FA5}">
                          <a16:colId xmlns:a16="http://schemas.microsoft.com/office/drawing/2014/main" val="907481034"/>
                        </a:ext>
                      </a:extLst>
                    </a:gridCol>
                    <a:gridCol w="1219200">
                      <a:extLst>
                        <a:ext uri="{9D8B030D-6E8A-4147-A177-3AD203B41FA5}">
                          <a16:colId xmlns:a16="http://schemas.microsoft.com/office/drawing/2014/main" val="3604523180"/>
                        </a:ext>
                      </a:extLst>
                    </a:gridCol>
                  </a:tblGrid>
                  <a:tr h="0">
                    <a:tc>
                      <a:txBody>
                        <a:bodyPr/>
                        <a:lstStyle/>
                        <a:p>
                          <a:pPr algn="l">
                            <a:lnSpc>
                              <a:spcPts val="1200"/>
                            </a:lnSpc>
                            <a:spcAft>
                              <a:spcPts val="600"/>
                            </a:spcAft>
                          </a:pPr>
                          <a:r>
                            <a:rPr lang="en-US" sz="1100">
                              <a:effectLst/>
                            </a:rPr>
                            <a:t> </a:t>
                          </a:r>
                          <a:endParaRPr lang="zh-CN" sz="11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r>
                            <a:rPr lang="en-US" sz="1400" b="1" dirty="0">
                              <a:solidFill>
                                <a:srgbClr val="C00000"/>
                              </a:solidFill>
                              <a:effectLst/>
                            </a:rPr>
                            <a:t>Total</a:t>
                          </a:r>
                          <a:endParaRPr lang="zh-CN" sz="1400" b="1" dirty="0">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𝐷</m:t>
                                    </m:r>
                                  </m:e>
                                  <m:sub>
                                    <m:r>
                                      <a:rPr lang="en-US" sz="1400">
                                        <a:effectLst/>
                                        <a:latin typeface="Cambria Math" panose="02040503050406030204" pitchFamily="18" charset="0"/>
                                      </a:rPr>
                                      <m:t>3</m:t>
                                    </m:r>
                                  </m:sub>
                                </m:sSub>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1</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𝐹</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𝐹</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𝐹</m:t>
                                    </m:r>
                                  </m:e>
                                  <m:sub>
                                    <m:r>
                                      <a:rPr lang="en-US" sz="1400">
                                        <a:effectLst/>
                                        <a:latin typeface="Cambria Math" panose="02040503050406030204" pitchFamily="18" charset="0"/>
                                      </a:rPr>
                                      <m:t>4</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𝐺</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𝜖</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1</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𝐺</m:t>
                                    </m:r>
                                  </m:e>
                                  <m:sub>
                                    <m:r>
                                      <a:rPr lang="en-US" sz="1400">
                                        <a:effectLst/>
                                        <a:latin typeface="Cambria Math" panose="02040503050406030204" pitchFamily="18" charset="0"/>
                                      </a:rPr>
                                      <m:t>4</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𝐺</m:t>
                                    </m:r>
                                  </m:e>
                                  <m:sub>
                                    <m:r>
                                      <a:rPr lang="en-US" sz="1400">
                                        <a:effectLst/>
                                        <a:latin typeface="Cambria Math" panose="02040503050406030204" pitchFamily="18" charset="0"/>
                                      </a:rPr>
                                      <m:t>4</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extLst>
                      <a:ext uri="{0D108BD9-81ED-4DB2-BD59-A6C34878D82A}">
                        <a16:rowId xmlns:a16="http://schemas.microsoft.com/office/drawing/2014/main" val="2761458759"/>
                      </a:ext>
                    </a:extLst>
                  </a:tr>
                  <a:tr h="0">
                    <a:tc>
                      <a:txBody>
                        <a:bodyPr/>
                        <a:lstStyle/>
                        <a:p>
                          <a:pPr algn="ctr">
                            <a:lnSpc>
                              <a:spcPts val="1200"/>
                            </a:lnSpc>
                            <a:spcAft>
                              <a:spcPts val="600"/>
                            </a:spcAft>
                          </a:pPr>
                          <a:r>
                            <a:rPr lang="en-US" sz="1400">
                              <a:effectLst/>
                            </a:rPr>
                            <a:t>NNLO</a:t>
                          </a:r>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b="1" i="1" smtClean="0">
                                    <a:solidFill>
                                      <a:srgbClr val="C00000"/>
                                    </a:solidFill>
                                    <a:effectLst/>
                                    <a:latin typeface="Cambria Math" panose="02040503050406030204" pitchFamily="18" charset="0"/>
                                  </a:rPr>
                                  <m:t>𝟎</m:t>
                                </m:r>
                                <m:r>
                                  <a:rPr lang="en-US" sz="1400" b="1" smtClean="0">
                                    <a:solidFill>
                                      <a:srgbClr val="C00000"/>
                                    </a:solidFill>
                                    <a:effectLst/>
                                    <a:latin typeface="Cambria Math" panose="02040503050406030204" pitchFamily="18" charset="0"/>
                                  </a:rPr>
                                  <m:t>.</m:t>
                                </m:r>
                                <m:r>
                                  <a:rPr lang="en-US" sz="1400" b="1" i="1" smtClean="0">
                                    <a:solidFill>
                                      <a:srgbClr val="C00000"/>
                                    </a:solidFill>
                                    <a:effectLst/>
                                    <a:latin typeface="Cambria Math" panose="02040503050406030204" pitchFamily="18" charset="0"/>
                                  </a:rPr>
                                  <m:t>𝟗𝟖</m:t>
                                </m:r>
                              </m:oMath>
                            </m:oMathPara>
                          </a14:m>
                          <a:endParaRPr lang="zh-CN" sz="1400" b="1">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0.21</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0.70</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0.00</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0.01</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0.00</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0.00</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extLst>
                      <a:ext uri="{0D108BD9-81ED-4DB2-BD59-A6C34878D82A}">
                        <a16:rowId xmlns:a16="http://schemas.microsoft.com/office/drawing/2014/main" val="4197513359"/>
                      </a:ext>
                    </a:extLst>
                  </a:tr>
                  <a:tr h="0">
                    <a:tc>
                      <a:txBody>
                        <a:bodyPr/>
                        <a:lstStyle/>
                        <a:p>
                          <a:pPr algn="ctr">
                            <a:lnSpc>
                              <a:spcPts val="1200"/>
                            </a:lnSpc>
                            <a:spcAft>
                              <a:spcPts val="600"/>
                            </a:spcAft>
                          </a:pPr>
                          <a:r>
                            <a:rPr lang="en-US" sz="1400" dirty="0">
                              <a:effectLst/>
                            </a:rPr>
                            <a:t>NR-</a:t>
                          </a:r>
                          <a14:m>
                            <m:oMath xmlns:m="http://schemas.openxmlformats.org/officeDocument/2006/math">
                              <m:sSup>
                                <m:sSupPr>
                                  <m:ctrlPr>
                                    <a:rPr lang="zh-CN" sz="1400" i="1" smtClean="0">
                                      <a:effectLst/>
                                      <a:latin typeface="Cambria Math" panose="02040503050406030204" pitchFamily="18" charset="0"/>
                                    </a:rPr>
                                  </m:ctrlPr>
                                </m:sSupPr>
                                <m:e>
                                  <m:r>
                                    <m:rPr>
                                      <m:sty m:val="p"/>
                                    </m:rPr>
                                    <a:rPr lang="en-US" altLang="zh-CN" sz="1400" b="0" i="0" smtClean="0">
                                      <a:effectLst/>
                                      <a:latin typeface="Cambria Math" panose="02040503050406030204" pitchFamily="18" charset="0"/>
                                    </a:rPr>
                                    <m:t>N</m:t>
                                  </m:r>
                                </m:e>
                                <m:sup>
                                  <m:r>
                                    <a:rPr lang="en-US" sz="1400">
                                      <a:effectLst/>
                                      <a:latin typeface="Cambria Math" panose="02040503050406030204" pitchFamily="18" charset="0"/>
                                    </a:rPr>
                                    <m:t>3</m:t>
                                  </m:r>
                                </m:sup>
                              </m:sSup>
                            </m:oMath>
                          </a14:m>
                          <a:r>
                            <a:rPr lang="en-US" sz="1400" dirty="0">
                              <a:effectLst/>
                            </a:rPr>
                            <a:t>LO-EKM</a:t>
                          </a:r>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b="1" i="1" smtClean="0">
                                    <a:solidFill>
                                      <a:srgbClr val="C00000"/>
                                    </a:solidFill>
                                    <a:effectLst/>
                                    <a:latin typeface="Cambria Math" panose="02040503050406030204" pitchFamily="18" charset="0"/>
                                  </a:rPr>
                                  <m:t>𝟑</m:t>
                                </m:r>
                                <m:r>
                                  <a:rPr lang="en-US" sz="1400" b="1" smtClean="0">
                                    <a:solidFill>
                                      <a:srgbClr val="C00000"/>
                                    </a:solidFill>
                                    <a:effectLst/>
                                    <a:latin typeface="Cambria Math" panose="02040503050406030204" pitchFamily="18" charset="0"/>
                                  </a:rPr>
                                  <m:t>.</m:t>
                                </m:r>
                                <m:r>
                                  <a:rPr lang="en-US" sz="1400" b="1" i="1" smtClean="0">
                                    <a:solidFill>
                                      <a:srgbClr val="C00000"/>
                                    </a:solidFill>
                                    <a:effectLst/>
                                    <a:latin typeface="Cambria Math" panose="02040503050406030204" pitchFamily="18" charset="0"/>
                                  </a:rPr>
                                  <m:t>𝟎𝟎</m:t>
                                </m:r>
                              </m:oMath>
                            </m:oMathPara>
                          </a14:m>
                          <a:endParaRPr lang="zh-CN" sz="1400" b="1" dirty="0">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0.56</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1.44</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0.28</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0.54</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0.01</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0.01</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0.13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extLst>
                      <a:ext uri="{0D108BD9-81ED-4DB2-BD59-A6C34878D82A}">
                        <a16:rowId xmlns:a16="http://schemas.microsoft.com/office/drawing/2014/main" val="3722135051"/>
                      </a:ext>
                    </a:extLst>
                  </a:tr>
                </a:tbl>
              </a:graphicData>
            </a:graphic>
          </p:graphicFrame>
        </mc:Choice>
        <mc:Fallback xmlns="">
          <p:graphicFrame>
            <p:nvGraphicFramePr>
              <p:cNvPr id="3" name="表格 2">
                <a:extLst>
                  <a:ext uri="{FF2B5EF4-FFF2-40B4-BE49-F238E27FC236}">
                    <a16:creationId xmlns:a16="http://schemas.microsoft.com/office/drawing/2014/main" id="{DD6D4456-CB3C-4241-94B4-980693CBCC3F}"/>
                  </a:ext>
                </a:extLst>
              </p:cNvPr>
              <p:cNvGraphicFramePr>
                <a:graphicFrameLocks noGrp="1"/>
              </p:cNvGraphicFramePr>
              <p:nvPr>
                <p:extLst>
                  <p:ext uri="{D42A27DB-BD31-4B8C-83A1-F6EECF244321}">
                    <p14:modId xmlns:p14="http://schemas.microsoft.com/office/powerpoint/2010/main" val="3690644234"/>
                  </p:ext>
                </p:extLst>
              </p:nvPr>
            </p:nvGraphicFramePr>
            <p:xfrm>
              <a:off x="0" y="1357197"/>
              <a:ext cx="12192000" cy="990600"/>
            </p:xfrm>
            <a:graphic>
              <a:graphicData uri="http://schemas.openxmlformats.org/drawingml/2006/table">
                <a:tbl>
                  <a:tblPr>
                    <a:tableStyleId>{5C22544A-7EE6-4342-B048-85BDC9FD1C3A}</a:tableStyleId>
                  </a:tblPr>
                  <a:tblGrid>
                    <a:gridCol w="1355834">
                      <a:extLst>
                        <a:ext uri="{9D8B030D-6E8A-4147-A177-3AD203B41FA5}">
                          <a16:colId xmlns:a16="http://schemas.microsoft.com/office/drawing/2014/main" val="801915808"/>
                        </a:ext>
                      </a:extLst>
                    </a:gridCol>
                    <a:gridCol w="1082566">
                      <a:extLst>
                        <a:ext uri="{9D8B030D-6E8A-4147-A177-3AD203B41FA5}">
                          <a16:colId xmlns:a16="http://schemas.microsoft.com/office/drawing/2014/main" val="23881085"/>
                        </a:ext>
                      </a:extLst>
                    </a:gridCol>
                    <a:gridCol w="1219200">
                      <a:extLst>
                        <a:ext uri="{9D8B030D-6E8A-4147-A177-3AD203B41FA5}">
                          <a16:colId xmlns:a16="http://schemas.microsoft.com/office/drawing/2014/main" val="2142768261"/>
                        </a:ext>
                      </a:extLst>
                    </a:gridCol>
                    <a:gridCol w="1219200">
                      <a:extLst>
                        <a:ext uri="{9D8B030D-6E8A-4147-A177-3AD203B41FA5}">
                          <a16:colId xmlns:a16="http://schemas.microsoft.com/office/drawing/2014/main" val="2908342324"/>
                        </a:ext>
                      </a:extLst>
                    </a:gridCol>
                    <a:gridCol w="1219200">
                      <a:extLst>
                        <a:ext uri="{9D8B030D-6E8A-4147-A177-3AD203B41FA5}">
                          <a16:colId xmlns:a16="http://schemas.microsoft.com/office/drawing/2014/main" val="2187847586"/>
                        </a:ext>
                      </a:extLst>
                    </a:gridCol>
                    <a:gridCol w="1219200">
                      <a:extLst>
                        <a:ext uri="{9D8B030D-6E8A-4147-A177-3AD203B41FA5}">
                          <a16:colId xmlns:a16="http://schemas.microsoft.com/office/drawing/2014/main" val="3460478294"/>
                        </a:ext>
                      </a:extLst>
                    </a:gridCol>
                    <a:gridCol w="1219200">
                      <a:extLst>
                        <a:ext uri="{9D8B030D-6E8A-4147-A177-3AD203B41FA5}">
                          <a16:colId xmlns:a16="http://schemas.microsoft.com/office/drawing/2014/main" val="1064653765"/>
                        </a:ext>
                      </a:extLst>
                    </a:gridCol>
                    <a:gridCol w="1205345">
                      <a:extLst>
                        <a:ext uri="{9D8B030D-6E8A-4147-A177-3AD203B41FA5}">
                          <a16:colId xmlns:a16="http://schemas.microsoft.com/office/drawing/2014/main" val="2134566712"/>
                        </a:ext>
                      </a:extLst>
                    </a:gridCol>
                    <a:gridCol w="1233055">
                      <a:extLst>
                        <a:ext uri="{9D8B030D-6E8A-4147-A177-3AD203B41FA5}">
                          <a16:colId xmlns:a16="http://schemas.microsoft.com/office/drawing/2014/main" val="907481034"/>
                        </a:ext>
                      </a:extLst>
                    </a:gridCol>
                    <a:gridCol w="1219200">
                      <a:extLst>
                        <a:ext uri="{9D8B030D-6E8A-4147-A177-3AD203B41FA5}">
                          <a16:colId xmlns:a16="http://schemas.microsoft.com/office/drawing/2014/main" val="3604523180"/>
                        </a:ext>
                      </a:extLst>
                    </a:gridCol>
                  </a:tblGrid>
                  <a:tr h="330200">
                    <a:tc>
                      <a:txBody>
                        <a:bodyPr/>
                        <a:lstStyle/>
                        <a:p>
                          <a:pPr algn="l">
                            <a:lnSpc>
                              <a:spcPts val="1200"/>
                            </a:lnSpc>
                            <a:spcAft>
                              <a:spcPts val="600"/>
                            </a:spcAft>
                          </a:pPr>
                          <a:r>
                            <a:rPr lang="en-US" sz="1100">
                              <a:effectLst/>
                            </a:rPr>
                            <a:t> </a:t>
                          </a:r>
                          <a:endParaRPr lang="zh-CN" sz="11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r>
                            <a:rPr lang="en-US" sz="1400" b="1" dirty="0">
                              <a:solidFill>
                                <a:srgbClr val="C00000"/>
                              </a:solidFill>
                              <a:effectLst/>
                            </a:rPr>
                            <a:t>Total</a:t>
                          </a:r>
                          <a:endParaRPr lang="zh-CN" sz="1400" b="1" dirty="0">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endParaRPr lang="zh-CN"/>
                        </a:p>
                      </a:txBody>
                      <a:tcPr marL="101600" marR="101600" marT="50800" marB="50800" anchor="ctr">
                        <a:blipFill>
                          <a:blip r:embed="rId6"/>
                          <a:stretch>
                            <a:fillRect l="-201042" t="-11538" r="-702083" b="-215385"/>
                          </a:stretch>
                        </a:blipFill>
                      </a:tcPr>
                    </a:tc>
                    <a:tc>
                      <a:txBody>
                        <a:bodyPr/>
                        <a:lstStyle/>
                        <a:p>
                          <a:endParaRPr lang="zh-CN"/>
                        </a:p>
                      </a:txBody>
                      <a:tcPr marL="101600" marR="101600" marT="50800" marB="50800" anchor="ctr">
                        <a:blipFill>
                          <a:blip r:embed="rId6"/>
                          <a:stretch>
                            <a:fillRect l="-301042" t="-11538" r="-602083" b="-215385"/>
                          </a:stretch>
                        </a:blipFill>
                      </a:tcPr>
                    </a:tc>
                    <a:tc>
                      <a:txBody>
                        <a:bodyPr/>
                        <a:lstStyle/>
                        <a:p>
                          <a:endParaRPr lang="zh-CN"/>
                        </a:p>
                      </a:txBody>
                      <a:tcPr marL="101600" marR="101600" marT="50800" marB="50800" anchor="ctr">
                        <a:blipFill>
                          <a:blip r:embed="rId6"/>
                          <a:stretch>
                            <a:fillRect l="-401042" t="-11538" r="-502083" b="-215385"/>
                          </a:stretch>
                        </a:blipFill>
                      </a:tcPr>
                    </a:tc>
                    <a:tc>
                      <a:txBody>
                        <a:bodyPr/>
                        <a:lstStyle/>
                        <a:p>
                          <a:endParaRPr lang="zh-CN"/>
                        </a:p>
                      </a:txBody>
                      <a:tcPr marL="101600" marR="101600" marT="50800" marB="50800" anchor="ctr">
                        <a:blipFill>
                          <a:blip r:embed="rId6"/>
                          <a:stretch>
                            <a:fillRect l="-501042" t="-11538" r="-402083" b="-215385"/>
                          </a:stretch>
                        </a:blipFill>
                      </a:tcPr>
                    </a:tc>
                    <a:tc>
                      <a:txBody>
                        <a:bodyPr/>
                        <a:lstStyle/>
                        <a:p>
                          <a:endParaRPr lang="zh-CN"/>
                        </a:p>
                      </a:txBody>
                      <a:tcPr marL="101600" marR="101600" marT="50800" marB="50800" anchor="ctr">
                        <a:blipFill>
                          <a:blip r:embed="rId6"/>
                          <a:stretch>
                            <a:fillRect l="-601042" t="-11538" r="-302083" b="-215385"/>
                          </a:stretch>
                        </a:blipFill>
                      </a:tcPr>
                    </a:tc>
                    <a:tc>
                      <a:txBody>
                        <a:bodyPr/>
                        <a:lstStyle/>
                        <a:p>
                          <a:endParaRPr lang="zh-CN"/>
                        </a:p>
                      </a:txBody>
                      <a:tcPr marL="101600" marR="101600" marT="50800" marB="50800" anchor="ctr">
                        <a:blipFill>
                          <a:blip r:embed="rId6"/>
                          <a:stretch>
                            <a:fillRect l="-708421" t="-11538" r="-205263" b="-215385"/>
                          </a:stretch>
                        </a:blipFill>
                      </a:tcPr>
                    </a:tc>
                    <a:tc>
                      <a:txBody>
                        <a:bodyPr/>
                        <a:lstStyle/>
                        <a:p>
                          <a:endParaRPr lang="zh-CN"/>
                        </a:p>
                      </a:txBody>
                      <a:tcPr marL="101600" marR="101600" marT="50800" marB="50800" anchor="ctr">
                        <a:blipFill>
                          <a:blip r:embed="rId6"/>
                          <a:stretch>
                            <a:fillRect l="-791753" t="-11538" r="-101031" b="-215385"/>
                          </a:stretch>
                        </a:blipFill>
                      </a:tcPr>
                    </a:tc>
                    <a:tc>
                      <a:txBody>
                        <a:bodyPr/>
                        <a:lstStyle/>
                        <a:p>
                          <a:endParaRPr lang="zh-CN"/>
                        </a:p>
                      </a:txBody>
                      <a:tcPr marL="101600" marR="101600" marT="50800" marB="50800" anchor="ctr">
                        <a:blipFill>
                          <a:blip r:embed="rId6"/>
                          <a:stretch>
                            <a:fillRect l="-901042" t="-11538" r="-2083" b="-215385"/>
                          </a:stretch>
                        </a:blipFill>
                      </a:tcPr>
                    </a:tc>
                    <a:extLst>
                      <a:ext uri="{0D108BD9-81ED-4DB2-BD59-A6C34878D82A}">
                        <a16:rowId xmlns:a16="http://schemas.microsoft.com/office/drawing/2014/main" val="2761458759"/>
                      </a:ext>
                    </a:extLst>
                  </a:tr>
                  <a:tr h="330200">
                    <a:tc>
                      <a:txBody>
                        <a:bodyPr/>
                        <a:lstStyle/>
                        <a:p>
                          <a:pPr algn="ctr">
                            <a:lnSpc>
                              <a:spcPts val="1200"/>
                            </a:lnSpc>
                            <a:spcAft>
                              <a:spcPts val="600"/>
                            </a:spcAft>
                          </a:pPr>
                          <a:r>
                            <a:rPr lang="en-US" sz="1400">
                              <a:effectLst/>
                            </a:rPr>
                            <a:t>NNLO</a:t>
                          </a:r>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endParaRPr lang="zh-CN"/>
                        </a:p>
                      </a:txBody>
                      <a:tcPr marL="101600" marR="101600" marT="50800" marB="50800" anchor="ctr">
                        <a:blipFill>
                          <a:blip r:embed="rId6"/>
                          <a:stretch>
                            <a:fillRect l="-127059" t="-107407" r="-905882" b="-107407"/>
                          </a:stretch>
                        </a:blipFill>
                      </a:tcPr>
                    </a:tc>
                    <a:tc>
                      <a:txBody>
                        <a:bodyPr/>
                        <a:lstStyle/>
                        <a:p>
                          <a:endParaRPr lang="zh-CN"/>
                        </a:p>
                      </a:txBody>
                      <a:tcPr marL="101600" marR="101600" marT="50800" marB="50800" anchor="ctr">
                        <a:blipFill>
                          <a:blip r:embed="rId6"/>
                          <a:stretch>
                            <a:fillRect l="-201042" t="-107407" r="-702083" b="-107407"/>
                          </a:stretch>
                        </a:blipFill>
                      </a:tcPr>
                    </a:tc>
                    <a:tc>
                      <a:txBody>
                        <a:bodyPr/>
                        <a:lstStyle/>
                        <a:p>
                          <a:endParaRPr lang="zh-CN"/>
                        </a:p>
                      </a:txBody>
                      <a:tcPr marL="101600" marR="101600" marT="50800" marB="50800" anchor="ctr">
                        <a:blipFill>
                          <a:blip r:embed="rId6"/>
                          <a:stretch>
                            <a:fillRect l="-301042" t="-107407" r="-602083" b="-107407"/>
                          </a:stretch>
                        </a:blipFill>
                      </a:tcPr>
                    </a:tc>
                    <a:tc>
                      <a:txBody>
                        <a:bodyPr/>
                        <a:lstStyle/>
                        <a:p>
                          <a:endParaRPr lang="zh-CN"/>
                        </a:p>
                      </a:txBody>
                      <a:tcPr marL="101600" marR="101600" marT="50800" marB="50800" anchor="ctr">
                        <a:blipFill>
                          <a:blip r:embed="rId6"/>
                          <a:stretch>
                            <a:fillRect l="-401042" t="-107407" r="-502083" b="-107407"/>
                          </a:stretch>
                        </a:blipFill>
                      </a:tcPr>
                    </a:tc>
                    <a:tc>
                      <a:txBody>
                        <a:bodyPr/>
                        <a:lstStyle/>
                        <a:p>
                          <a:endParaRPr lang="zh-CN"/>
                        </a:p>
                      </a:txBody>
                      <a:tcPr marL="101600" marR="101600" marT="50800" marB="50800" anchor="ctr">
                        <a:blipFill>
                          <a:blip r:embed="rId6"/>
                          <a:stretch>
                            <a:fillRect l="-501042" t="-107407" r="-402083" b="-107407"/>
                          </a:stretch>
                        </a:blipFill>
                      </a:tcPr>
                    </a:tc>
                    <a:tc>
                      <a:txBody>
                        <a:bodyPr/>
                        <a:lstStyle/>
                        <a:p>
                          <a:endParaRPr lang="zh-CN"/>
                        </a:p>
                      </a:txBody>
                      <a:tcPr marL="101600" marR="101600" marT="50800" marB="50800" anchor="ctr">
                        <a:blipFill>
                          <a:blip r:embed="rId6"/>
                          <a:stretch>
                            <a:fillRect l="-601042" t="-107407" r="-302083" b="-107407"/>
                          </a:stretch>
                        </a:blipFill>
                      </a:tcPr>
                    </a:tc>
                    <a:tc>
                      <a:txBody>
                        <a:bodyPr/>
                        <a:lstStyle/>
                        <a:p>
                          <a:endParaRPr lang="zh-CN"/>
                        </a:p>
                      </a:txBody>
                      <a:tcPr marL="101600" marR="101600" marT="50800" marB="50800" anchor="ctr">
                        <a:blipFill>
                          <a:blip r:embed="rId6"/>
                          <a:stretch>
                            <a:fillRect l="-708421" t="-107407" r="-205263" b="-107407"/>
                          </a:stretch>
                        </a:blipFill>
                      </a:tcPr>
                    </a:tc>
                    <a:tc>
                      <a:txBody>
                        <a:bodyPr/>
                        <a:lstStyle/>
                        <a:p>
                          <a:endParaRPr lang="zh-CN"/>
                        </a:p>
                      </a:txBody>
                      <a:tcPr marL="101600" marR="101600" marT="50800" marB="50800" anchor="ctr">
                        <a:blipFill>
                          <a:blip r:embed="rId6"/>
                          <a:stretch>
                            <a:fillRect l="-791753" t="-107407" r="-101031" b="-107407"/>
                          </a:stretch>
                        </a:blipFill>
                      </a:tcPr>
                    </a:tc>
                    <a:tc>
                      <a:txBody>
                        <a:bodyPr/>
                        <a:lstStyle/>
                        <a:p>
                          <a:endParaRPr lang="zh-CN"/>
                        </a:p>
                      </a:txBody>
                      <a:tcPr marL="101600" marR="101600" marT="50800" marB="50800" anchor="ctr">
                        <a:blipFill>
                          <a:blip r:embed="rId6"/>
                          <a:stretch>
                            <a:fillRect l="-901042" t="-107407" r="-2083" b="-107407"/>
                          </a:stretch>
                        </a:blipFill>
                      </a:tcPr>
                    </a:tc>
                    <a:extLst>
                      <a:ext uri="{0D108BD9-81ED-4DB2-BD59-A6C34878D82A}">
                        <a16:rowId xmlns:a16="http://schemas.microsoft.com/office/drawing/2014/main" val="4197513359"/>
                      </a:ext>
                    </a:extLst>
                  </a:tr>
                  <a:tr h="330200">
                    <a:tc>
                      <a:txBody>
                        <a:bodyPr/>
                        <a:lstStyle/>
                        <a:p>
                          <a:endParaRPr lang="zh-CN"/>
                        </a:p>
                      </a:txBody>
                      <a:tcPr marL="101600" marR="101600" marT="50800" marB="50800" anchor="ctr">
                        <a:blipFill>
                          <a:blip r:embed="rId6"/>
                          <a:stretch>
                            <a:fillRect l="-935" t="-215385" r="-799065" b="-11538"/>
                          </a:stretch>
                        </a:blipFill>
                      </a:tcPr>
                    </a:tc>
                    <a:tc>
                      <a:txBody>
                        <a:bodyPr/>
                        <a:lstStyle/>
                        <a:p>
                          <a:endParaRPr lang="zh-CN"/>
                        </a:p>
                      </a:txBody>
                      <a:tcPr marL="101600" marR="101600" marT="50800" marB="50800" anchor="ctr">
                        <a:blipFill>
                          <a:blip r:embed="rId6"/>
                          <a:stretch>
                            <a:fillRect l="-127059" t="-215385" r="-905882" b="-11538"/>
                          </a:stretch>
                        </a:blipFill>
                      </a:tcPr>
                    </a:tc>
                    <a:tc>
                      <a:txBody>
                        <a:bodyPr/>
                        <a:lstStyle/>
                        <a:p>
                          <a:endParaRPr lang="zh-CN"/>
                        </a:p>
                      </a:txBody>
                      <a:tcPr marL="101600" marR="101600" marT="50800" marB="50800" anchor="ctr">
                        <a:blipFill>
                          <a:blip r:embed="rId6"/>
                          <a:stretch>
                            <a:fillRect l="-201042" t="-215385" r="-702083" b="-11538"/>
                          </a:stretch>
                        </a:blipFill>
                      </a:tcPr>
                    </a:tc>
                    <a:tc>
                      <a:txBody>
                        <a:bodyPr/>
                        <a:lstStyle/>
                        <a:p>
                          <a:endParaRPr lang="zh-CN"/>
                        </a:p>
                      </a:txBody>
                      <a:tcPr marL="101600" marR="101600" marT="50800" marB="50800" anchor="ctr">
                        <a:blipFill>
                          <a:blip r:embed="rId6"/>
                          <a:stretch>
                            <a:fillRect l="-301042" t="-215385" r="-602083" b="-11538"/>
                          </a:stretch>
                        </a:blipFill>
                      </a:tcPr>
                    </a:tc>
                    <a:tc>
                      <a:txBody>
                        <a:bodyPr/>
                        <a:lstStyle/>
                        <a:p>
                          <a:endParaRPr lang="zh-CN"/>
                        </a:p>
                      </a:txBody>
                      <a:tcPr marL="101600" marR="101600" marT="50800" marB="50800" anchor="ctr">
                        <a:blipFill>
                          <a:blip r:embed="rId6"/>
                          <a:stretch>
                            <a:fillRect l="-401042" t="-215385" r="-502083" b="-11538"/>
                          </a:stretch>
                        </a:blipFill>
                      </a:tcPr>
                    </a:tc>
                    <a:tc>
                      <a:txBody>
                        <a:bodyPr/>
                        <a:lstStyle/>
                        <a:p>
                          <a:endParaRPr lang="zh-CN"/>
                        </a:p>
                      </a:txBody>
                      <a:tcPr marL="101600" marR="101600" marT="50800" marB="50800" anchor="ctr">
                        <a:blipFill>
                          <a:blip r:embed="rId6"/>
                          <a:stretch>
                            <a:fillRect l="-501042" t="-215385" r="-402083" b="-11538"/>
                          </a:stretch>
                        </a:blipFill>
                      </a:tcPr>
                    </a:tc>
                    <a:tc>
                      <a:txBody>
                        <a:bodyPr/>
                        <a:lstStyle/>
                        <a:p>
                          <a:endParaRPr lang="zh-CN"/>
                        </a:p>
                      </a:txBody>
                      <a:tcPr marL="101600" marR="101600" marT="50800" marB="50800" anchor="ctr">
                        <a:blipFill>
                          <a:blip r:embed="rId6"/>
                          <a:stretch>
                            <a:fillRect l="-601042" t="-215385" r="-302083" b="-11538"/>
                          </a:stretch>
                        </a:blipFill>
                      </a:tcPr>
                    </a:tc>
                    <a:tc>
                      <a:txBody>
                        <a:bodyPr/>
                        <a:lstStyle/>
                        <a:p>
                          <a:endParaRPr lang="zh-CN"/>
                        </a:p>
                      </a:txBody>
                      <a:tcPr marL="101600" marR="101600" marT="50800" marB="50800" anchor="ctr">
                        <a:blipFill>
                          <a:blip r:embed="rId6"/>
                          <a:stretch>
                            <a:fillRect l="-708421" t="-215385" r="-205263" b="-11538"/>
                          </a:stretch>
                        </a:blipFill>
                      </a:tcPr>
                    </a:tc>
                    <a:tc>
                      <a:txBody>
                        <a:bodyPr/>
                        <a:lstStyle/>
                        <a:p>
                          <a:endParaRPr lang="zh-CN"/>
                        </a:p>
                      </a:txBody>
                      <a:tcPr marL="101600" marR="101600" marT="50800" marB="50800" anchor="ctr">
                        <a:blipFill>
                          <a:blip r:embed="rId6"/>
                          <a:stretch>
                            <a:fillRect l="-791753" t="-215385" r="-101031" b="-11538"/>
                          </a:stretch>
                        </a:blipFill>
                      </a:tcPr>
                    </a:tc>
                    <a:tc>
                      <a:txBody>
                        <a:bodyPr/>
                        <a:lstStyle/>
                        <a:p>
                          <a:endParaRPr lang="zh-CN"/>
                        </a:p>
                      </a:txBody>
                      <a:tcPr marL="101600" marR="101600" marT="50800" marB="50800" anchor="ctr">
                        <a:blipFill>
                          <a:blip r:embed="rId6"/>
                          <a:stretch>
                            <a:fillRect l="-901042" t="-215385" r="-2083" b="-11538"/>
                          </a:stretch>
                        </a:blipFill>
                      </a:tcPr>
                    </a:tc>
                    <a:extLst>
                      <a:ext uri="{0D108BD9-81ED-4DB2-BD59-A6C34878D82A}">
                        <a16:rowId xmlns:a16="http://schemas.microsoft.com/office/drawing/2014/main" val="3722135051"/>
                      </a:ext>
                    </a:extLst>
                  </a:tr>
                </a:tbl>
              </a:graphicData>
            </a:graphic>
          </p:graphicFrame>
        </mc:Fallback>
      </mc:AlternateContent>
      <p:pic>
        <p:nvPicPr>
          <p:cNvPr id="5" name="图片 4">
            <a:extLst>
              <a:ext uri="{FF2B5EF4-FFF2-40B4-BE49-F238E27FC236}">
                <a16:creationId xmlns:a16="http://schemas.microsoft.com/office/drawing/2014/main" id="{0A050E97-F544-D667-A556-9F929AE868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1027" y="-15669"/>
            <a:ext cx="2750705" cy="1385981"/>
          </a:xfrm>
          <a:prstGeom prst="rect">
            <a:avLst/>
          </a:prstGeom>
        </p:spPr>
      </p:pic>
      <p:sp>
        <p:nvSpPr>
          <p:cNvPr id="4" name="矩形 3">
            <a:extLst>
              <a:ext uri="{FF2B5EF4-FFF2-40B4-BE49-F238E27FC236}">
                <a16:creationId xmlns:a16="http://schemas.microsoft.com/office/drawing/2014/main" id="{E30AE21A-AE1B-BB3D-2D5B-A128D215C8A5}"/>
              </a:ext>
            </a:extLst>
          </p:cNvPr>
          <p:cNvSpPr/>
          <p:nvPr/>
        </p:nvSpPr>
        <p:spPr>
          <a:xfrm>
            <a:off x="1384662" y="1288612"/>
            <a:ext cx="1018903" cy="109650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a:extLst>
              <a:ext uri="{FF2B5EF4-FFF2-40B4-BE49-F238E27FC236}">
                <a16:creationId xmlns:a16="http://schemas.microsoft.com/office/drawing/2014/main" id="{475B3A53-E8E6-5708-C74A-C50295FC9C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4538" y="152242"/>
            <a:ext cx="871916" cy="1002098"/>
          </a:xfrm>
          <a:prstGeom prst="rect">
            <a:avLst/>
          </a:prstGeom>
        </p:spPr>
      </p:pic>
    </p:spTree>
    <p:extLst>
      <p:ext uri="{BB962C8B-B14F-4D97-AF65-F5344CB8AC3E}">
        <p14:creationId xmlns:p14="http://schemas.microsoft.com/office/powerpoint/2010/main" val="362873264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7F93A13-A061-4228-0C3D-B7FEBE532078}"/>
              </a:ext>
            </a:extLst>
          </p:cNvPr>
          <p:cNvSpPr>
            <a:spLocks noGrp="1"/>
          </p:cNvSpPr>
          <p:nvPr>
            <p:ph type="sldNum" sz="quarter" idx="12"/>
          </p:nvPr>
        </p:nvSpPr>
        <p:spPr/>
        <p:txBody>
          <a:bodyPr/>
          <a:lstStyle/>
          <a:p>
            <a:pPr>
              <a:defRPr/>
            </a:pPr>
            <a:fld id="{C4FB67F1-DEA0-4505-A3D7-68170254FAEF}" type="slidenum">
              <a:rPr lang="zh-CN" altLang="en-US" smtClean="0"/>
              <a:pPr>
                <a:defRPr/>
              </a:pPr>
              <a:t>34</a:t>
            </a:fld>
            <a:endParaRPr lang="zh-CN" altLang="en-US"/>
          </a:p>
        </p:txBody>
      </p:sp>
      <p:sp>
        <p:nvSpPr>
          <p:cNvPr id="3" name="文本框 2">
            <a:extLst>
              <a:ext uri="{FF2B5EF4-FFF2-40B4-BE49-F238E27FC236}">
                <a16:creationId xmlns:a16="http://schemas.microsoft.com/office/drawing/2014/main" id="{D4BB4E71-5168-D1B8-3869-E2810D3541FC}"/>
              </a:ext>
            </a:extLst>
          </p:cNvPr>
          <p:cNvSpPr txBox="1"/>
          <p:nvPr/>
        </p:nvSpPr>
        <p:spPr>
          <a:xfrm>
            <a:off x="142504" y="237506"/>
            <a:ext cx="4375878" cy="646331"/>
          </a:xfrm>
          <a:prstGeom prst="rect">
            <a:avLst/>
          </a:prstGeom>
          <a:noFill/>
        </p:spPr>
        <p:txBody>
          <a:bodyPr wrap="none" rtlCol="0">
            <a:spAutoFit/>
          </a:bodyPr>
          <a:lstStyle/>
          <a:p>
            <a:r>
              <a:rPr lang="en-US" altLang="zh-CN" sz="3600" b="1" dirty="0">
                <a:latin typeface="Microsoft YaHei" charset="-122"/>
                <a:ea typeface="Microsoft YaHei" charset="-122"/>
                <a:cs typeface="+mj-cs"/>
              </a:rPr>
              <a:t>Essential</a:t>
            </a:r>
            <a:r>
              <a:rPr lang="zh-CN" altLang="en-US" sz="3600" b="1" dirty="0">
                <a:latin typeface="Microsoft YaHei" charset="-122"/>
                <a:ea typeface="Microsoft YaHei" charset="-122"/>
                <a:cs typeface="+mj-cs"/>
              </a:rPr>
              <a:t> </a:t>
            </a:r>
            <a:r>
              <a:rPr lang="en-US" altLang="zh-CN" sz="3600" b="1" dirty="0">
                <a:latin typeface="Microsoft YaHei" charset="-122"/>
                <a:ea typeface="Microsoft YaHei" charset="-122"/>
                <a:cs typeface="+mj-cs"/>
              </a:rPr>
              <a:t>features:</a:t>
            </a:r>
            <a:endParaRPr lang="zh-CN" altLang="en-US" sz="3600" b="1" dirty="0">
              <a:latin typeface="Microsoft YaHei" charset="-122"/>
              <a:ea typeface="Microsoft YaHei" charset="-122"/>
              <a:cs typeface="+mj-cs"/>
            </a:endParaRPr>
          </a:p>
        </p:txBody>
      </p:sp>
      <p:graphicFrame>
        <p:nvGraphicFramePr>
          <p:cNvPr id="5" name="图示 4">
            <a:extLst>
              <a:ext uri="{FF2B5EF4-FFF2-40B4-BE49-F238E27FC236}">
                <a16:creationId xmlns:a16="http://schemas.microsoft.com/office/drawing/2014/main" id="{5043B2DC-2D72-2783-959C-A62861C493B9}"/>
              </a:ext>
            </a:extLst>
          </p:cNvPr>
          <p:cNvGraphicFramePr/>
          <p:nvPr>
            <p:extLst>
              <p:ext uri="{D42A27DB-BD31-4B8C-83A1-F6EECF244321}">
                <p14:modId xmlns:p14="http://schemas.microsoft.com/office/powerpoint/2010/main" val="2795286976"/>
              </p:ext>
            </p:extLst>
          </p:nvPr>
        </p:nvGraphicFramePr>
        <p:xfrm>
          <a:off x="1943100" y="13028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94280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ED1ED62-6010-86B0-8D7E-18D26E6D57B5}"/>
              </a:ext>
            </a:extLst>
          </p:cNvPr>
          <p:cNvSpPr>
            <a:spLocks noGrp="1"/>
          </p:cNvSpPr>
          <p:nvPr>
            <p:ph type="sldNum" sz="quarter" idx="12"/>
          </p:nvPr>
        </p:nvSpPr>
        <p:spPr/>
        <p:txBody>
          <a:bodyPr/>
          <a:lstStyle/>
          <a:p>
            <a:pPr>
              <a:defRPr/>
            </a:pPr>
            <a:fld id="{C4FB67F1-DEA0-4505-A3D7-68170254FAEF}" type="slidenum">
              <a:rPr lang="zh-CN" altLang="en-US" smtClean="0"/>
              <a:pPr>
                <a:defRPr/>
              </a:pPr>
              <a:t>35</a:t>
            </a:fld>
            <a:endParaRPr lang="zh-CN" altLang="en-US"/>
          </a:p>
        </p:txBody>
      </p:sp>
      <mc:AlternateContent xmlns:mc="http://schemas.openxmlformats.org/markup-compatibility/2006" xmlns:a14="http://schemas.microsoft.com/office/drawing/2010/main">
        <mc:Choice Requires="a14">
          <p:graphicFrame>
            <p:nvGraphicFramePr>
              <p:cNvPr id="3" name="表格 4">
                <a:extLst>
                  <a:ext uri="{FF2B5EF4-FFF2-40B4-BE49-F238E27FC236}">
                    <a16:creationId xmlns:a16="http://schemas.microsoft.com/office/drawing/2014/main" id="{824302D4-DA6F-C420-90D1-44E1C53D81A9}"/>
                  </a:ext>
                </a:extLst>
              </p:cNvPr>
              <p:cNvGraphicFramePr>
                <a:graphicFrameLocks noGrp="1"/>
              </p:cNvGraphicFramePr>
              <p:nvPr>
                <p:extLst>
                  <p:ext uri="{D42A27DB-BD31-4B8C-83A1-F6EECF244321}">
                    <p14:modId xmlns:p14="http://schemas.microsoft.com/office/powerpoint/2010/main" val="1855074575"/>
                  </p:ext>
                </p:extLst>
              </p:nvPr>
            </p:nvGraphicFramePr>
            <p:xfrm>
              <a:off x="1555669" y="3340692"/>
              <a:ext cx="8125630" cy="1463040"/>
            </p:xfrm>
            <a:graphic>
              <a:graphicData uri="http://schemas.openxmlformats.org/drawingml/2006/table">
                <a:tbl>
                  <a:tblPr firstRow="1" bandRow="1">
                    <a:tableStyleId>{5C22544A-7EE6-4342-B048-85BDC9FD1C3A}</a:tableStyleId>
                  </a:tblPr>
                  <a:tblGrid>
                    <a:gridCol w="1665055">
                      <a:extLst>
                        <a:ext uri="{9D8B030D-6E8A-4147-A177-3AD203B41FA5}">
                          <a16:colId xmlns:a16="http://schemas.microsoft.com/office/drawing/2014/main" val="1824832778"/>
                        </a:ext>
                      </a:extLst>
                    </a:gridCol>
                    <a:gridCol w="2861076">
                      <a:extLst>
                        <a:ext uri="{9D8B030D-6E8A-4147-A177-3AD203B41FA5}">
                          <a16:colId xmlns:a16="http://schemas.microsoft.com/office/drawing/2014/main" val="3782584678"/>
                        </a:ext>
                      </a:extLst>
                    </a:gridCol>
                    <a:gridCol w="3599499">
                      <a:extLst>
                        <a:ext uri="{9D8B030D-6E8A-4147-A177-3AD203B41FA5}">
                          <a16:colId xmlns:a16="http://schemas.microsoft.com/office/drawing/2014/main" val="1467683896"/>
                        </a:ext>
                      </a:extLst>
                    </a:gridCol>
                  </a:tblGrid>
                  <a:tr h="314579">
                    <a:tc>
                      <a:txBody>
                        <a:bodyPr/>
                        <a:lstStyle/>
                        <a:p>
                          <a:r>
                            <a:rPr lang="en-US" altLang="zh-CN" sz="2800" dirty="0">
                              <a:solidFill>
                                <a:schemeClr val="tx1"/>
                              </a:solidFill>
                            </a:rPr>
                            <a:t>Forces</a:t>
                          </a:r>
                          <a:endParaRPr lang="zh-CN" altLang="en-US" sz="2800" dirty="0">
                            <a:solidFill>
                              <a:schemeClr val="tx1"/>
                            </a:solidFill>
                          </a:endParaRPr>
                        </a:p>
                      </a:txBody>
                      <a:tcPr>
                        <a:solidFill>
                          <a:schemeClr val="accent3">
                            <a:lumMod val="20000"/>
                            <a:lumOff val="80000"/>
                          </a:schemeClr>
                        </a:solidFill>
                      </a:tcPr>
                    </a:tc>
                    <a:tc>
                      <a:txBody>
                        <a:bodyPr/>
                        <a:lstStyle/>
                        <a:p>
                          <a:r>
                            <a:rPr lang="en-US" altLang="zh-CN" sz="2800" dirty="0">
                              <a:solidFill>
                                <a:srgbClr val="C00000"/>
                              </a:solidFill>
                            </a:rPr>
                            <a:t>Relativistic</a:t>
                          </a:r>
                          <a:r>
                            <a:rPr lang="zh-CN" altLang="en-US" sz="2800" dirty="0">
                              <a:solidFill>
                                <a:srgbClr val="C00000"/>
                              </a:solidFill>
                            </a:rPr>
                            <a:t> </a:t>
                          </a:r>
                          <a:r>
                            <a:rPr lang="en-US" altLang="zh-CN" sz="2800" dirty="0">
                              <a:solidFill>
                                <a:srgbClr val="C00000"/>
                              </a:solidFill>
                            </a:rPr>
                            <a:t>N2LO</a:t>
                          </a:r>
                        </a:p>
                        <a:p>
                          <a:r>
                            <a:rPr lang="en-US" altLang="zh-CN" sz="2800" dirty="0" err="1">
                              <a:solidFill>
                                <a:srgbClr val="C00000"/>
                              </a:solidFill>
                            </a:rPr>
                            <a:t>Geng</a:t>
                          </a:r>
                          <a:r>
                            <a:rPr lang="zh-CN" altLang="en-US" sz="2800" dirty="0">
                              <a:solidFill>
                                <a:srgbClr val="C00000"/>
                              </a:solidFill>
                            </a:rPr>
                            <a:t> </a:t>
                          </a:r>
                          <a:r>
                            <a:rPr lang="en-US" altLang="zh-CN" sz="2800" dirty="0">
                              <a:solidFill>
                                <a:srgbClr val="C00000"/>
                              </a:solidFill>
                            </a:rPr>
                            <a:t>et</a:t>
                          </a:r>
                          <a:r>
                            <a:rPr lang="zh-CN" altLang="en-US" sz="2800" dirty="0">
                              <a:solidFill>
                                <a:srgbClr val="C00000"/>
                              </a:solidFill>
                            </a:rPr>
                            <a:t> </a:t>
                          </a:r>
                          <a:r>
                            <a:rPr lang="en-US" altLang="zh-CN" sz="2800" dirty="0">
                              <a:solidFill>
                                <a:srgbClr val="C00000"/>
                              </a:solidFill>
                            </a:rPr>
                            <a:t>al.</a:t>
                          </a:r>
                        </a:p>
                      </a:txBody>
                      <a:tcPr>
                        <a:solidFill>
                          <a:schemeClr val="accent3">
                            <a:lumMod val="20000"/>
                            <a:lumOff val="80000"/>
                          </a:schemeClr>
                        </a:solidFill>
                      </a:tcPr>
                    </a:tc>
                    <a:tc>
                      <a:txBody>
                        <a:bodyPr/>
                        <a:lstStyle/>
                        <a:p>
                          <a:r>
                            <a:rPr lang="en-US" altLang="zh-CN" sz="2800" dirty="0">
                              <a:solidFill>
                                <a:schemeClr val="tx1"/>
                              </a:solidFill>
                            </a:rPr>
                            <a:t>NR</a:t>
                          </a:r>
                          <a:r>
                            <a:rPr lang="zh-CN" altLang="en-US" sz="2800" dirty="0">
                              <a:solidFill>
                                <a:schemeClr val="tx1"/>
                              </a:solidFill>
                            </a:rPr>
                            <a:t> </a:t>
                          </a:r>
                          <a:r>
                            <a:rPr lang="en-US" altLang="zh-CN" sz="2800" dirty="0">
                              <a:solidFill>
                                <a:schemeClr val="tx1"/>
                              </a:solidFill>
                            </a:rPr>
                            <a:t>N3LO</a:t>
                          </a:r>
                          <a:r>
                            <a:rPr lang="zh-CN" altLang="en-US" sz="2800" dirty="0">
                              <a:solidFill>
                                <a:schemeClr val="tx1"/>
                              </a:solidFill>
                            </a:rPr>
                            <a:t> </a:t>
                          </a:r>
                          <a:endParaRPr lang="en-US" altLang="zh-CN" sz="2800" dirty="0">
                            <a:solidFill>
                              <a:schemeClr val="tx1"/>
                            </a:solidFill>
                          </a:endParaRPr>
                        </a:p>
                        <a:p>
                          <a:r>
                            <a:rPr lang="en-US" altLang="zh-CN" sz="2800" dirty="0" err="1">
                              <a:solidFill>
                                <a:schemeClr val="tx1"/>
                              </a:solidFill>
                            </a:rPr>
                            <a:t>Epelbaum</a:t>
                          </a:r>
                          <a:r>
                            <a:rPr lang="zh-CN" altLang="en-US" sz="2800" dirty="0">
                              <a:solidFill>
                                <a:schemeClr val="tx1"/>
                              </a:solidFill>
                            </a:rPr>
                            <a:t> </a:t>
                          </a:r>
                          <a:r>
                            <a:rPr lang="en-US" altLang="zh-CN" sz="2800" dirty="0">
                              <a:solidFill>
                                <a:schemeClr val="tx1"/>
                              </a:solidFill>
                            </a:rPr>
                            <a:t>et</a:t>
                          </a:r>
                          <a:r>
                            <a:rPr lang="zh-CN" altLang="en-US" sz="2800" dirty="0">
                              <a:solidFill>
                                <a:schemeClr val="tx1"/>
                              </a:solidFill>
                            </a:rPr>
                            <a:t> </a:t>
                          </a:r>
                          <a:r>
                            <a:rPr lang="en-US" altLang="zh-CN" sz="2800" dirty="0">
                              <a:solidFill>
                                <a:schemeClr val="tx1"/>
                              </a:solidFill>
                            </a:rPr>
                            <a:t>al</a:t>
                          </a:r>
                          <a:endParaRPr lang="zh-CN" altLang="en-US" sz="2800" dirty="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2075751405"/>
                      </a:ext>
                    </a:extLst>
                  </a:tr>
                  <a:tr h="486255">
                    <a:tc>
                      <a:txBody>
                        <a:bodyPr/>
                        <a:lstStyle/>
                        <a:p>
                          <a:pPr algn="l"/>
                          <a14:m>
                            <m:oMathPara xmlns:m="http://schemas.openxmlformats.org/officeDocument/2006/math">
                              <m:oMathParaPr>
                                <m:jc m:val="centerGroup"/>
                              </m:oMathParaPr>
                              <m:oMath xmlns:m="http://schemas.openxmlformats.org/officeDocument/2006/math">
                                <m:sSup>
                                  <m:sSupPr>
                                    <m:ctrlPr>
                                      <a:rPr lang="en-US" altLang="zh-CN" sz="2800" b="1" i="1" kern="1200" smtClean="0">
                                        <a:solidFill>
                                          <a:schemeClr val="tx1"/>
                                        </a:solidFill>
                                        <a:latin typeface="Cambria Math" panose="02040503050406030204" pitchFamily="18" charset="0"/>
                                        <a:ea typeface="+mn-ea"/>
                                        <a:cs typeface="+mn-cs"/>
                                      </a:rPr>
                                    </m:ctrlPr>
                                  </m:sSupPr>
                                  <m:e>
                                    <m:r>
                                      <a:rPr lang="en-US" altLang="zh-CN" sz="2800" b="1" kern="1200" smtClean="0">
                                        <a:solidFill>
                                          <a:schemeClr val="tx1"/>
                                        </a:solidFill>
                                        <a:latin typeface="Cambria Math" panose="02040503050406030204" pitchFamily="18" charset="0"/>
                                        <a:ea typeface="+mn-ea"/>
                                        <a:cs typeface="+mn-cs"/>
                                      </a:rPr>
                                      <m:t>𝜒</m:t>
                                    </m:r>
                                  </m:e>
                                  <m:sup>
                                    <m:r>
                                      <a:rPr lang="en-US" altLang="zh-CN" sz="2800" b="1" kern="1200" smtClean="0">
                                        <a:solidFill>
                                          <a:schemeClr val="tx1"/>
                                        </a:solidFill>
                                        <a:latin typeface="Cambria Math" panose="02040503050406030204" pitchFamily="18" charset="0"/>
                                        <a:ea typeface="+mn-ea"/>
                                        <a:cs typeface="+mn-cs"/>
                                      </a:rPr>
                                      <m:t>2</m:t>
                                    </m:r>
                                  </m:sup>
                                </m:sSup>
                              </m:oMath>
                            </m:oMathPara>
                          </a14:m>
                          <a:endParaRPr lang="en-US" altLang="zh-CN" sz="2800" b="1" i="1" kern="1200" dirty="0">
                            <a:solidFill>
                              <a:schemeClr val="tx1"/>
                            </a:solidFill>
                            <a:latin typeface="Cambria Math" panose="02040503050406030204" pitchFamily="18" charset="0"/>
                            <a:ea typeface="+mn-ea"/>
                            <a:cs typeface="+mn-cs"/>
                          </a:endParaRPr>
                        </a:p>
                      </a:txBody>
                      <a:tcPr>
                        <a:solidFill>
                          <a:schemeClr val="accent6">
                            <a:lumMod val="20000"/>
                            <a:lumOff val="80000"/>
                          </a:schemeClr>
                        </a:solidFill>
                      </a:tcPr>
                    </a:tc>
                    <a:tc>
                      <a:txBody>
                        <a:bodyPr/>
                        <a:lstStyle/>
                        <a:p>
                          <a:r>
                            <a:rPr lang="en-US" altLang="zh-CN" sz="2800" b="1" kern="1200" dirty="0">
                              <a:solidFill>
                                <a:srgbClr val="C00000"/>
                              </a:solidFill>
                              <a:latin typeface="+mn-lt"/>
                              <a:ea typeface="+mn-ea"/>
                              <a:cs typeface="+mn-cs"/>
                            </a:rPr>
                            <a:t>17.57</a:t>
                          </a:r>
                          <a:endParaRPr lang="zh-CN" altLang="en-US" sz="2800" b="1" kern="1200" dirty="0">
                            <a:solidFill>
                              <a:srgbClr val="C00000"/>
                            </a:solidFill>
                            <a:latin typeface="+mn-lt"/>
                            <a:ea typeface="+mn-ea"/>
                            <a:cs typeface="+mn-cs"/>
                          </a:endParaRPr>
                        </a:p>
                      </a:txBody>
                      <a:tcPr>
                        <a:solidFill>
                          <a:schemeClr val="accent6">
                            <a:lumMod val="20000"/>
                            <a:lumOff val="80000"/>
                          </a:schemeClr>
                        </a:solidFill>
                      </a:tcPr>
                    </a:tc>
                    <a:tc>
                      <a:txBody>
                        <a:bodyPr/>
                        <a:lstStyle/>
                        <a:p>
                          <a:r>
                            <a:rPr lang="en-US" altLang="zh-CN" sz="2800" b="1" kern="1200" dirty="0">
                              <a:solidFill>
                                <a:srgbClr val="193785"/>
                              </a:solidFill>
                              <a:latin typeface="+mn-lt"/>
                              <a:ea typeface="+mn-ea"/>
                              <a:cs typeface="+mn-cs"/>
                            </a:rPr>
                            <a:t>19.08</a:t>
                          </a:r>
                          <a:endParaRPr lang="zh-CN" altLang="en-US" sz="2800" b="1" kern="1200" dirty="0">
                            <a:solidFill>
                              <a:srgbClr val="193785"/>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2327135336"/>
                      </a:ext>
                    </a:extLst>
                  </a:tr>
                </a:tbl>
              </a:graphicData>
            </a:graphic>
          </p:graphicFrame>
        </mc:Choice>
        <mc:Fallback xmlns="">
          <p:graphicFrame>
            <p:nvGraphicFramePr>
              <p:cNvPr id="3" name="表格 4">
                <a:extLst>
                  <a:ext uri="{FF2B5EF4-FFF2-40B4-BE49-F238E27FC236}">
                    <a16:creationId xmlns:a16="http://schemas.microsoft.com/office/drawing/2014/main" id="{824302D4-DA6F-C420-90D1-44E1C53D81A9}"/>
                  </a:ext>
                </a:extLst>
              </p:cNvPr>
              <p:cNvGraphicFramePr>
                <a:graphicFrameLocks noGrp="1"/>
              </p:cNvGraphicFramePr>
              <p:nvPr>
                <p:extLst>
                  <p:ext uri="{D42A27DB-BD31-4B8C-83A1-F6EECF244321}">
                    <p14:modId xmlns:p14="http://schemas.microsoft.com/office/powerpoint/2010/main" val="1855074575"/>
                  </p:ext>
                </p:extLst>
              </p:nvPr>
            </p:nvGraphicFramePr>
            <p:xfrm>
              <a:off x="1555669" y="3340692"/>
              <a:ext cx="8125630" cy="1463040"/>
            </p:xfrm>
            <a:graphic>
              <a:graphicData uri="http://schemas.openxmlformats.org/drawingml/2006/table">
                <a:tbl>
                  <a:tblPr firstRow="1" bandRow="1">
                    <a:tableStyleId>{5C22544A-7EE6-4342-B048-85BDC9FD1C3A}</a:tableStyleId>
                  </a:tblPr>
                  <a:tblGrid>
                    <a:gridCol w="1665055">
                      <a:extLst>
                        <a:ext uri="{9D8B030D-6E8A-4147-A177-3AD203B41FA5}">
                          <a16:colId xmlns:a16="http://schemas.microsoft.com/office/drawing/2014/main" val="1824832778"/>
                        </a:ext>
                      </a:extLst>
                    </a:gridCol>
                    <a:gridCol w="2861076">
                      <a:extLst>
                        <a:ext uri="{9D8B030D-6E8A-4147-A177-3AD203B41FA5}">
                          <a16:colId xmlns:a16="http://schemas.microsoft.com/office/drawing/2014/main" val="3782584678"/>
                        </a:ext>
                      </a:extLst>
                    </a:gridCol>
                    <a:gridCol w="3599499">
                      <a:extLst>
                        <a:ext uri="{9D8B030D-6E8A-4147-A177-3AD203B41FA5}">
                          <a16:colId xmlns:a16="http://schemas.microsoft.com/office/drawing/2014/main" val="1467683896"/>
                        </a:ext>
                      </a:extLst>
                    </a:gridCol>
                  </a:tblGrid>
                  <a:tr h="944880">
                    <a:tc>
                      <a:txBody>
                        <a:bodyPr/>
                        <a:lstStyle/>
                        <a:p>
                          <a:r>
                            <a:rPr lang="en-US" altLang="zh-CN" sz="2800" dirty="0">
                              <a:solidFill>
                                <a:schemeClr val="tx1"/>
                              </a:solidFill>
                            </a:rPr>
                            <a:t>Forces</a:t>
                          </a:r>
                          <a:endParaRPr lang="zh-CN" altLang="en-US" sz="2800" dirty="0">
                            <a:solidFill>
                              <a:schemeClr val="tx1"/>
                            </a:solidFill>
                          </a:endParaRPr>
                        </a:p>
                      </a:txBody>
                      <a:tcPr>
                        <a:solidFill>
                          <a:schemeClr val="accent3">
                            <a:lumMod val="20000"/>
                            <a:lumOff val="80000"/>
                          </a:schemeClr>
                        </a:solidFill>
                      </a:tcPr>
                    </a:tc>
                    <a:tc>
                      <a:txBody>
                        <a:bodyPr/>
                        <a:lstStyle/>
                        <a:p>
                          <a:r>
                            <a:rPr lang="en-US" altLang="zh-CN" sz="2800" dirty="0">
                              <a:solidFill>
                                <a:srgbClr val="C00000"/>
                              </a:solidFill>
                            </a:rPr>
                            <a:t>Relativistic</a:t>
                          </a:r>
                          <a:r>
                            <a:rPr lang="zh-CN" altLang="en-US" sz="2800" dirty="0">
                              <a:solidFill>
                                <a:srgbClr val="C00000"/>
                              </a:solidFill>
                            </a:rPr>
                            <a:t> </a:t>
                          </a:r>
                          <a:r>
                            <a:rPr lang="en-US" altLang="zh-CN" sz="2800" dirty="0">
                              <a:solidFill>
                                <a:srgbClr val="C00000"/>
                              </a:solidFill>
                            </a:rPr>
                            <a:t>N2LO</a:t>
                          </a:r>
                        </a:p>
                        <a:p>
                          <a:r>
                            <a:rPr lang="en-US" altLang="zh-CN" sz="2800" dirty="0" err="1">
                              <a:solidFill>
                                <a:srgbClr val="C00000"/>
                              </a:solidFill>
                            </a:rPr>
                            <a:t>Geng</a:t>
                          </a:r>
                          <a:r>
                            <a:rPr lang="zh-CN" altLang="en-US" sz="2800" dirty="0">
                              <a:solidFill>
                                <a:srgbClr val="C00000"/>
                              </a:solidFill>
                            </a:rPr>
                            <a:t> </a:t>
                          </a:r>
                          <a:r>
                            <a:rPr lang="en-US" altLang="zh-CN" sz="2800" dirty="0">
                              <a:solidFill>
                                <a:srgbClr val="C00000"/>
                              </a:solidFill>
                            </a:rPr>
                            <a:t>et</a:t>
                          </a:r>
                          <a:r>
                            <a:rPr lang="zh-CN" altLang="en-US" sz="2800" dirty="0">
                              <a:solidFill>
                                <a:srgbClr val="C00000"/>
                              </a:solidFill>
                            </a:rPr>
                            <a:t> </a:t>
                          </a:r>
                          <a:r>
                            <a:rPr lang="en-US" altLang="zh-CN" sz="2800" dirty="0">
                              <a:solidFill>
                                <a:srgbClr val="C00000"/>
                              </a:solidFill>
                            </a:rPr>
                            <a:t>al.</a:t>
                          </a:r>
                        </a:p>
                      </a:txBody>
                      <a:tcPr>
                        <a:solidFill>
                          <a:schemeClr val="accent3">
                            <a:lumMod val="20000"/>
                            <a:lumOff val="80000"/>
                          </a:schemeClr>
                        </a:solidFill>
                      </a:tcPr>
                    </a:tc>
                    <a:tc>
                      <a:txBody>
                        <a:bodyPr/>
                        <a:lstStyle/>
                        <a:p>
                          <a:r>
                            <a:rPr lang="en-US" altLang="zh-CN" sz="2800" dirty="0">
                              <a:solidFill>
                                <a:schemeClr val="tx1"/>
                              </a:solidFill>
                            </a:rPr>
                            <a:t>NR</a:t>
                          </a:r>
                          <a:r>
                            <a:rPr lang="zh-CN" altLang="en-US" sz="2800" dirty="0">
                              <a:solidFill>
                                <a:schemeClr val="tx1"/>
                              </a:solidFill>
                            </a:rPr>
                            <a:t> </a:t>
                          </a:r>
                          <a:r>
                            <a:rPr lang="en-US" altLang="zh-CN" sz="2800" dirty="0">
                              <a:solidFill>
                                <a:schemeClr val="tx1"/>
                              </a:solidFill>
                            </a:rPr>
                            <a:t>N3LO</a:t>
                          </a:r>
                          <a:r>
                            <a:rPr lang="zh-CN" altLang="en-US" sz="2800" dirty="0">
                              <a:solidFill>
                                <a:schemeClr val="tx1"/>
                              </a:solidFill>
                            </a:rPr>
                            <a:t> </a:t>
                          </a:r>
                          <a:endParaRPr lang="en-US" altLang="zh-CN" sz="2800" dirty="0">
                            <a:solidFill>
                              <a:schemeClr val="tx1"/>
                            </a:solidFill>
                          </a:endParaRPr>
                        </a:p>
                        <a:p>
                          <a:r>
                            <a:rPr lang="en-US" altLang="zh-CN" sz="2800" dirty="0" err="1">
                              <a:solidFill>
                                <a:schemeClr val="tx1"/>
                              </a:solidFill>
                            </a:rPr>
                            <a:t>Epelbaum</a:t>
                          </a:r>
                          <a:r>
                            <a:rPr lang="zh-CN" altLang="en-US" sz="2800" dirty="0">
                              <a:solidFill>
                                <a:schemeClr val="tx1"/>
                              </a:solidFill>
                            </a:rPr>
                            <a:t> </a:t>
                          </a:r>
                          <a:r>
                            <a:rPr lang="en-US" altLang="zh-CN" sz="2800" dirty="0">
                              <a:solidFill>
                                <a:schemeClr val="tx1"/>
                              </a:solidFill>
                            </a:rPr>
                            <a:t>et</a:t>
                          </a:r>
                          <a:r>
                            <a:rPr lang="zh-CN" altLang="en-US" sz="2800" dirty="0">
                              <a:solidFill>
                                <a:schemeClr val="tx1"/>
                              </a:solidFill>
                            </a:rPr>
                            <a:t> </a:t>
                          </a:r>
                          <a:r>
                            <a:rPr lang="en-US" altLang="zh-CN" sz="2800" dirty="0">
                              <a:solidFill>
                                <a:schemeClr val="tx1"/>
                              </a:solidFill>
                            </a:rPr>
                            <a:t>al</a:t>
                          </a:r>
                          <a:endParaRPr lang="zh-CN" altLang="en-US" sz="2800" dirty="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2075751405"/>
                      </a:ext>
                    </a:extLst>
                  </a:tr>
                  <a:tr h="518160">
                    <a:tc>
                      <a:txBody>
                        <a:bodyPr/>
                        <a:lstStyle/>
                        <a:p>
                          <a:endParaRPr lang="zh-CN"/>
                        </a:p>
                      </a:txBody>
                      <a:tcPr>
                        <a:blipFill>
                          <a:blip r:embed="rId2"/>
                          <a:stretch>
                            <a:fillRect l="-763" t="-197561" r="-390840" b="-31707"/>
                          </a:stretch>
                        </a:blipFill>
                      </a:tcPr>
                    </a:tc>
                    <a:tc>
                      <a:txBody>
                        <a:bodyPr/>
                        <a:lstStyle/>
                        <a:p>
                          <a:r>
                            <a:rPr lang="en-US" altLang="zh-CN" sz="2800" b="1" kern="1200" dirty="0">
                              <a:solidFill>
                                <a:srgbClr val="C00000"/>
                              </a:solidFill>
                              <a:latin typeface="+mn-lt"/>
                              <a:ea typeface="+mn-ea"/>
                              <a:cs typeface="+mn-cs"/>
                            </a:rPr>
                            <a:t>17.57</a:t>
                          </a:r>
                          <a:endParaRPr lang="zh-CN" altLang="en-US" sz="2800" b="1" kern="1200" dirty="0">
                            <a:solidFill>
                              <a:srgbClr val="C00000"/>
                            </a:solidFill>
                            <a:latin typeface="+mn-lt"/>
                            <a:ea typeface="+mn-ea"/>
                            <a:cs typeface="+mn-cs"/>
                          </a:endParaRPr>
                        </a:p>
                      </a:txBody>
                      <a:tcPr>
                        <a:solidFill>
                          <a:schemeClr val="accent6">
                            <a:lumMod val="20000"/>
                            <a:lumOff val="80000"/>
                          </a:schemeClr>
                        </a:solidFill>
                      </a:tcPr>
                    </a:tc>
                    <a:tc>
                      <a:txBody>
                        <a:bodyPr/>
                        <a:lstStyle/>
                        <a:p>
                          <a:r>
                            <a:rPr lang="en-US" altLang="zh-CN" sz="2800" b="1" kern="1200" dirty="0">
                              <a:solidFill>
                                <a:srgbClr val="193785"/>
                              </a:solidFill>
                              <a:latin typeface="+mn-lt"/>
                              <a:ea typeface="+mn-ea"/>
                              <a:cs typeface="+mn-cs"/>
                            </a:rPr>
                            <a:t>19.08</a:t>
                          </a:r>
                          <a:endParaRPr lang="zh-CN" altLang="en-US" sz="2800" b="1" kern="1200" dirty="0">
                            <a:solidFill>
                              <a:srgbClr val="193785"/>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2327135336"/>
                      </a:ext>
                    </a:extLst>
                  </a:tr>
                </a:tbl>
              </a:graphicData>
            </a:graphic>
          </p:graphicFrame>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32A952E9-E6BB-4262-6F86-384A05F9D396}"/>
                  </a:ext>
                </a:extLst>
              </p:cNvPr>
              <p:cNvSpPr txBox="1"/>
              <p:nvPr/>
            </p:nvSpPr>
            <p:spPr>
              <a:xfrm>
                <a:off x="866383" y="1988250"/>
                <a:ext cx="10459233" cy="954107"/>
              </a:xfrm>
              <a:prstGeom prst="rect">
                <a:avLst/>
              </a:prstGeom>
              <a:noFill/>
            </p:spPr>
            <p:txBody>
              <a:bodyPr wrap="square">
                <a:spAutoFit/>
              </a:bodyPr>
              <a:lstStyle/>
              <a:p>
                <a:pPr algn="ctr"/>
                <a:r>
                  <a:rPr lang="en-US" altLang="zh-CN" sz="2800" b="1" dirty="0"/>
                  <a:t>Relativistic</a:t>
                </a:r>
                <a:r>
                  <a:rPr lang="zh-CN" altLang="en-US" sz="2800" b="1" dirty="0"/>
                  <a:t> </a:t>
                </a:r>
                <a:r>
                  <a:rPr lang="en-US" altLang="zh-CN" sz="2800" b="1" dirty="0"/>
                  <a:t>and</a:t>
                </a:r>
                <a:r>
                  <a:rPr lang="zh-CN" altLang="en-US" sz="2800" b="1" dirty="0"/>
                  <a:t> </a:t>
                </a:r>
                <a:r>
                  <a:rPr lang="en-US" altLang="zh-CN" sz="2800" b="1" dirty="0"/>
                  <a:t>non-relativistic</a:t>
                </a:r>
                <a:r>
                  <a:rPr lang="zh-CN" altLang="en-US" sz="2800" b="1" dirty="0"/>
                  <a:t> </a:t>
                </a:r>
                <a:r>
                  <a:rPr lang="en-US" altLang="zh-CN" sz="2800" b="1" dirty="0"/>
                  <a:t>description</a:t>
                </a:r>
                <a:r>
                  <a:rPr lang="zh-CN" altLang="en-US" sz="2800" b="1" dirty="0"/>
                  <a:t> </a:t>
                </a:r>
                <a:r>
                  <a:rPr lang="en-US" altLang="zh-CN" sz="2800" b="1" dirty="0"/>
                  <a:t>of</a:t>
                </a:r>
                <a:r>
                  <a:rPr lang="zh-CN" altLang="en-US" sz="2800" b="1" dirty="0"/>
                  <a:t> </a:t>
                </a:r>
                <a:r>
                  <a:rPr lang="en-US" altLang="zh-CN" sz="2800" b="1" dirty="0"/>
                  <a:t>scattering</a:t>
                </a:r>
                <a:r>
                  <a:rPr lang="zh-CN" altLang="en-US" sz="2800" b="1" dirty="0"/>
                  <a:t> </a:t>
                </a:r>
                <a:r>
                  <a:rPr lang="en-US" altLang="zh-CN" sz="2800" b="1" dirty="0" err="1"/>
                  <a:t>phaseshifts</a:t>
                </a:r>
                <a:endParaRPr lang="en-US" altLang="zh-CN" sz="2800" b="1" dirty="0"/>
              </a:p>
              <a:p>
                <a:pPr algn="ctr"/>
                <a:r>
                  <a:rPr lang="zh-CN" altLang="en-US" sz="2800" b="1" dirty="0"/>
                  <a:t> </a:t>
                </a:r>
                <a14:m>
                  <m:oMath xmlns:m="http://schemas.openxmlformats.org/officeDocument/2006/math">
                    <m:r>
                      <a:rPr lang="en-US" altLang="zh-CN" sz="2800" b="1" i="0" kern="1200" smtClean="0">
                        <a:solidFill>
                          <a:schemeClr val="tx1"/>
                        </a:solidFill>
                        <a:latin typeface="Cambria Math" panose="02040503050406030204" pitchFamily="18" charset="0"/>
                      </a:rPr>
                      <m:t>(</m:t>
                    </m:r>
                    <m:r>
                      <a:rPr lang="en-US" altLang="zh-CN" sz="2800" b="1" i="0" kern="1200" smtClean="0">
                        <a:solidFill>
                          <a:schemeClr val="tx1"/>
                        </a:solidFill>
                        <a:latin typeface="Cambria Math" panose="02040503050406030204" pitchFamily="18" charset="0"/>
                      </a:rPr>
                      <m:t>𝟎</m:t>
                    </m:r>
                    <m:r>
                      <a:rPr lang="en-US" altLang="zh-CN" sz="2800" b="1" kern="1200" dirty="0" smtClean="0">
                        <a:solidFill>
                          <a:schemeClr val="tx1"/>
                        </a:solidFill>
                        <a:latin typeface="Cambria Math" panose="02040503050406030204" pitchFamily="18" charset="0"/>
                      </a:rPr>
                      <m:t>≤</m:t>
                    </m:r>
                    <m:r>
                      <a:rPr lang="en-US" altLang="zh-CN" sz="2800" b="1" kern="1200" smtClean="0">
                        <a:solidFill>
                          <a:schemeClr val="tx1"/>
                        </a:solidFill>
                        <a:latin typeface="Cambria Math" panose="02040503050406030204" pitchFamily="18" charset="0"/>
                      </a:rPr>
                      <m:t>𝑗</m:t>
                    </m:r>
                    <m:r>
                      <a:rPr lang="en-US" altLang="zh-CN" sz="2800" b="1" kern="1200" dirty="0" smtClean="0">
                        <a:solidFill>
                          <a:schemeClr val="tx1"/>
                        </a:solidFill>
                        <a:latin typeface="Cambria Math" panose="02040503050406030204" pitchFamily="18" charset="0"/>
                      </a:rPr>
                      <m:t>≤4</m:t>
                    </m:r>
                    <m:r>
                      <a:rPr lang="en-US" altLang="zh-CN" sz="2800" b="0" i="1" kern="1200" dirty="0" smtClean="0">
                        <a:solidFill>
                          <a:schemeClr val="tx1"/>
                        </a:solidFill>
                        <a:latin typeface="Cambria Math" panose="02040503050406030204" pitchFamily="18" charset="0"/>
                      </a:rPr>
                      <m:t>,</m:t>
                    </m:r>
                    <m:sSub>
                      <m:sSubPr>
                        <m:ctrlPr>
                          <a:rPr lang="en-US" altLang="zh-CN" sz="2800" i="1" smtClean="0">
                            <a:latin typeface="Cambria Math" panose="02040503050406030204" pitchFamily="18" charset="0"/>
                          </a:rPr>
                        </m:ctrlPr>
                      </m:sSubPr>
                      <m:e>
                        <m:r>
                          <a:rPr lang="en-US" altLang="zh-CN" sz="2800" b="1" i="0" smtClean="0">
                            <a:latin typeface="Cambria Math" panose="02040503050406030204" pitchFamily="18" charset="0"/>
                          </a:rPr>
                          <m:t>𝐓</m:t>
                        </m:r>
                      </m:e>
                      <m:sub>
                        <m:r>
                          <a:rPr lang="en-US" altLang="zh-CN" sz="2800" b="1" i="0" smtClean="0">
                            <a:latin typeface="Cambria Math" panose="02040503050406030204" pitchFamily="18" charset="0"/>
                          </a:rPr>
                          <m:t>𝐥𝐚𝐛</m:t>
                        </m:r>
                      </m:sub>
                    </m:sSub>
                    <m:r>
                      <a:rPr lang="en-US" altLang="zh-CN" sz="2800" i="1" smtClean="0">
                        <a:latin typeface="Cambria Math" panose="02040503050406030204" pitchFamily="18" charset="0"/>
                        <a:ea typeface="Cambria Math" panose="02040503050406030204" pitchFamily="18" charset="0"/>
                      </a:rPr>
                      <m:t>≤</m:t>
                    </m:r>
                    <m:r>
                      <a:rPr lang="en-US" altLang="zh-CN" sz="2800" b="1" i="1" smtClean="0">
                        <a:latin typeface="Cambria Math" panose="02040503050406030204" pitchFamily="18" charset="0"/>
                        <a:ea typeface="Cambria Math" panose="02040503050406030204" pitchFamily="18" charset="0"/>
                      </a:rPr>
                      <m:t>𝟐𝟎𝟎</m:t>
                    </m:r>
                    <m:r>
                      <a:rPr lang="zh-CN" altLang="en-US" sz="2800" b="1" i="1" smtClean="0">
                        <a:latin typeface="Cambria Math" panose="02040503050406030204" pitchFamily="18" charset="0"/>
                        <a:ea typeface="Cambria Math" panose="02040503050406030204" pitchFamily="18" charset="0"/>
                      </a:rPr>
                      <m:t> </m:t>
                    </m:r>
                    <m:r>
                      <a:rPr lang="en-US" altLang="zh-CN" sz="2800" b="1" i="0" smtClean="0">
                        <a:latin typeface="Cambria Math" panose="02040503050406030204" pitchFamily="18" charset="0"/>
                        <a:ea typeface="Cambria Math" panose="02040503050406030204" pitchFamily="18" charset="0"/>
                      </a:rPr>
                      <m:t>𝐌𝐞𝐕</m:t>
                    </m:r>
                  </m:oMath>
                </a14:m>
                <a:r>
                  <a:rPr lang="en-US" altLang="zh-CN" sz="2800" b="1" kern="1200" dirty="0">
                    <a:solidFill>
                      <a:schemeClr val="tx1"/>
                    </a:solidFill>
                  </a:rPr>
                  <a:t>)</a:t>
                </a:r>
                <a:endParaRPr lang="zh-CN" altLang="en-US" sz="2800" b="1" kern="1200" dirty="0">
                  <a:solidFill>
                    <a:schemeClr val="tx1"/>
                  </a:solidFill>
                </a:endParaRPr>
              </a:p>
            </p:txBody>
          </p:sp>
        </mc:Choice>
        <mc:Fallback xmlns="">
          <p:sp>
            <p:nvSpPr>
              <p:cNvPr id="4" name="文本框 3">
                <a:extLst>
                  <a:ext uri="{FF2B5EF4-FFF2-40B4-BE49-F238E27FC236}">
                    <a16:creationId xmlns:a16="http://schemas.microsoft.com/office/drawing/2014/main" id="{32A952E9-E6BB-4262-6F86-384A05F9D396}"/>
                  </a:ext>
                </a:extLst>
              </p:cNvPr>
              <p:cNvSpPr txBox="1">
                <a:spLocks noRot="1" noChangeAspect="1" noMove="1" noResize="1" noEditPoints="1" noAdjustHandles="1" noChangeArrowheads="1" noChangeShapeType="1" noTextEdit="1"/>
              </p:cNvSpPr>
              <p:nvPr/>
            </p:nvSpPr>
            <p:spPr>
              <a:xfrm>
                <a:off x="866383" y="1988250"/>
                <a:ext cx="10459233" cy="954107"/>
              </a:xfrm>
              <a:prstGeom prst="rect">
                <a:avLst/>
              </a:prstGeom>
              <a:blipFill>
                <a:blip r:embed="rId3"/>
                <a:stretch>
                  <a:fillRect t="-6579" b="-17105"/>
                </a:stretch>
              </a:blipFill>
            </p:spPr>
            <p:txBody>
              <a:bodyPr/>
              <a:lstStyle/>
              <a:p>
                <a:r>
                  <a:rPr lang="zh-CN" altLang="en-US">
                    <a:noFill/>
                  </a:rPr>
                  <a:t> </a:t>
                </a:r>
              </a:p>
            </p:txBody>
          </p:sp>
        </mc:Fallback>
      </mc:AlternateContent>
      <p:sp>
        <p:nvSpPr>
          <p:cNvPr id="5" name="标题 1">
            <a:extLst>
              <a:ext uri="{FF2B5EF4-FFF2-40B4-BE49-F238E27FC236}">
                <a16:creationId xmlns:a16="http://schemas.microsoft.com/office/drawing/2014/main" id="{3D4A215B-32F7-9C55-15F8-12DAD38C8E1B}"/>
              </a:ext>
            </a:extLst>
          </p:cNvPr>
          <p:cNvSpPr txBox="1">
            <a:spLocks/>
          </p:cNvSpPr>
          <p:nvPr/>
        </p:nvSpPr>
        <p:spPr>
          <a:xfrm>
            <a:off x="0" y="-36951"/>
            <a:ext cx="124301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latin typeface="Times New Roman" pitchFamily="18" charset="0"/>
                <a:ea typeface="黑体" pitchFamily="49" charset="-122"/>
                <a:cs typeface="Times New Roman" pitchFamily="18" charset="0"/>
              </a:rPr>
              <a:t>Faster</a:t>
            </a:r>
            <a:r>
              <a:rPr lang="zh-CN" altLang="en-US" b="1" dirty="0">
                <a:latin typeface="Times New Roman" pitchFamily="18" charset="0"/>
                <a:ea typeface="黑体" pitchFamily="49" charset="-122"/>
                <a:cs typeface="Times New Roman" pitchFamily="18" charset="0"/>
              </a:rPr>
              <a:t> </a:t>
            </a:r>
            <a:r>
              <a:rPr lang="en-US" altLang="zh-CN" b="1" dirty="0">
                <a:latin typeface="Times New Roman" pitchFamily="18" charset="0"/>
                <a:ea typeface="黑体" pitchFamily="49" charset="-122"/>
                <a:cs typeface="Times New Roman" pitchFamily="18" charset="0"/>
              </a:rPr>
              <a:t>convergence</a:t>
            </a:r>
            <a:endParaRPr lang="zh-CN" altLang="en-US" b="1" dirty="0">
              <a:latin typeface="Times New Roman" pitchFamily="18" charset="0"/>
              <a:ea typeface="黑体" pitchFamily="49" charset="-122"/>
              <a:cs typeface="Times New Roman" pitchFamily="18" charset="0"/>
            </a:endParaRPr>
          </a:p>
        </p:txBody>
      </p:sp>
    </p:spTree>
    <p:extLst>
      <p:ext uri="{BB962C8B-B14F-4D97-AF65-F5344CB8AC3E}">
        <p14:creationId xmlns:p14="http://schemas.microsoft.com/office/powerpoint/2010/main" val="399545554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idx="4294967295"/>
          </p:nvPr>
        </p:nvSpPr>
        <p:spPr>
          <a:xfrm>
            <a:off x="0" y="152400"/>
            <a:ext cx="12192000" cy="841375"/>
          </a:xfrm>
        </p:spPr>
        <p:txBody>
          <a:bodyPr>
            <a:noAutofit/>
          </a:bodyPr>
          <a:lstStyle/>
          <a:p>
            <a:r>
              <a:rPr kumimoji="1" lang="en-US" altLang="zh-CN" sz="3600" b="1" dirty="0">
                <a:latin typeface="Microsoft YaHei" charset="-122"/>
                <a:ea typeface="Microsoft YaHei" charset="-122"/>
                <a:cs typeface="Microsoft YaHei" charset="-122"/>
              </a:rPr>
              <a:t>Renormalization Group Invariance</a:t>
            </a:r>
            <a:endParaRPr kumimoji="1" lang="zh-CN" altLang="en-US" sz="3600" b="1" dirty="0">
              <a:latin typeface="Microsoft YaHei" charset="-122"/>
              <a:ea typeface="Microsoft YaHei" charset="-122"/>
              <a:cs typeface="Microsoft YaHei" charset="-122"/>
            </a:endParaRPr>
          </a:p>
        </p:txBody>
      </p:sp>
      <p:sp>
        <p:nvSpPr>
          <p:cNvPr id="12" name="标题 1"/>
          <p:cNvSpPr txBox="1">
            <a:spLocks/>
          </p:cNvSpPr>
          <p:nvPr/>
        </p:nvSpPr>
        <p:spPr>
          <a:xfrm>
            <a:off x="2038350" y="994173"/>
            <a:ext cx="6795436" cy="49708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b="1" kern="1200">
                <a:solidFill>
                  <a:srgbClr val="08203A"/>
                </a:solidFill>
                <a:latin typeface="微软雅黑" panose="020B0503020204020204" pitchFamily="34" charset="-122"/>
                <a:ea typeface="微软雅黑" panose="020B0503020204020204" pitchFamily="34" charset="-122"/>
                <a:cs typeface="+mj-cs"/>
              </a:defRPr>
            </a:lvl1pPr>
          </a:lstStyle>
          <a:p>
            <a:endParaRPr kumimoji="1" lang="zh-CN" altLang="en-US" sz="3300" dirty="0">
              <a:solidFill>
                <a:srgbClr val="FF0000"/>
              </a:solidFill>
            </a:endParaRPr>
          </a:p>
        </p:txBody>
      </p:sp>
      <p:sp>
        <p:nvSpPr>
          <p:cNvPr id="15" name="文本框 14"/>
          <p:cNvSpPr txBox="1"/>
          <p:nvPr/>
        </p:nvSpPr>
        <p:spPr>
          <a:xfrm>
            <a:off x="425513" y="1096272"/>
            <a:ext cx="11144816" cy="830997"/>
          </a:xfrm>
          <a:prstGeom prst="rect">
            <a:avLst/>
          </a:prstGeom>
          <a:noFill/>
        </p:spPr>
        <p:txBody>
          <a:bodyPr wrap="square" rtlCol="0">
            <a:spAutoFit/>
          </a:bodyPr>
          <a:lstStyle/>
          <a:p>
            <a:pPr marL="342900" indent="-342900">
              <a:buFont typeface="Wingdings" pitchFamily="2" charset="2"/>
              <a:buChar char="p"/>
            </a:pPr>
            <a:r>
              <a:rPr lang="en" altLang="zh-CN" sz="2400" b="1" dirty="0">
                <a:solidFill>
                  <a:srgbClr val="C00000"/>
                </a:solidFill>
              </a:rPr>
              <a:t>A fundamental feature of EFT </a:t>
            </a:r>
            <a:r>
              <a:rPr lang="en" altLang="zh-CN" sz="2400" dirty="0"/>
              <a:t>that physics at low-energy/long-distance scales is </a:t>
            </a:r>
            <a:r>
              <a:rPr lang="en" altLang="zh-CN" sz="2400" b="1" dirty="0"/>
              <a:t>insensitive  to </a:t>
            </a:r>
            <a:r>
              <a:rPr lang="en" altLang="zh-CN" sz="2400" dirty="0"/>
              <a:t>the details at high-energy/short-distance scales</a:t>
            </a:r>
          </a:p>
        </p:txBody>
      </p:sp>
      <p:pic>
        <p:nvPicPr>
          <p:cNvPr id="3" name="图片 2">
            <a:extLst>
              <a:ext uri="{FF2B5EF4-FFF2-40B4-BE49-F238E27FC236}">
                <a16:creationId xmlns:a16="http://schemas.microsoft.com/office/drawing/2014/main" id="{DB2746AB-418D-474E-AB52-2889AA5F58CA}"/>
              </a:ext>
            </a:extLst>
          </p:cNvPr>
          <p:cNvPicPr>
            <a:picLocks noChangeAspect="1"/>
          </p:cNvPicPr>
          <p:nvPr/>
        </p:nvPicPr>
        <p:blipFill>
          <a:blip r:embed="rId3"/>
          <a:stretch>
            <a:fillRect/>
          </a:stretch>
        </p:blipFill>
        <p:spPr>
          <a:xfrm>
            <a:off x="8642469" y="4302482"/>
            <a:ext cx="1417952" cy="2126928"/>
          </a:xfrm>
          <a:prstGeom prst="rect">
            <a:avLst/>
          </a:prstGeom>
        </p:spPr>
      </p:pic>
      <p:sp>
        <p:nvSpPr>
          <p:cNvPr id="4" name="矩形 3">
            <a:extLst>
              <a:ext uri="{FF2B5EF4-FFF2-40B4-BE49-F238E27FC236}">
                <a16:creationId xmlns:a16="http://schemas.microsoft.com/office/drawing/2014/main" id="{87A52C7A-10B4-C146-A507-EADAB41F7426}"/>
              </a:ext>
            </a:extLst>
          </p:cNvPr>
          <p:cNvSpPr/>
          <p:nvPr/>
        </p:nvSpPr>
        <p:spPr>
          <a:xfrm>
            <a:off x="516049" y="4995919"/>
            <a:ext cx="7923558" cy="1569660"/>
          </a:xfrm>
          <a:prstGeom prst="rect">
            <a:avLst/>
          </a:prstGeom>
        </p:spPr>
        <p:txBody>
          <a:bodyPr wrap="square">
            <a:spAutoFit/>
          </a:bodyPr>
          <a:lstStyle/>
          <a:p>
            <a:pPr marL="342900" indent="-342900">
              <a:buFont typeface="Wingdings" pitchFamily="2" charset="2"/>
              <a:buChar char="p"/>
            </a:pPr>
            <a:r>
              <a:rPr lang="en" altLang="zh-CN" sz="2400" dirty="0"/>
              <a:t>In the language of </a:t>
            </a:r>
            <a:r>
              <a:rPr lang="en" altLang="zh-CN" sz="2400" b="1" dirty="0"/>
              <a:t>Wilson’s renormalization group</a:t>
            </a:r>
            <a:r>
              <a:rPr lang="en" altLang="zh-CN" sz="2400" dirty="0"/>
              <a:t>, this means that </a:t>
            </a:r>
            <a:r>
              <a:rPr lang="en" altLang="zh-CN" sz="2400" b="1" dirty="0"/>
              <a:t>the LECs must run with the cutoff </a:t>
            </a:r>
            <a:r>
              <a:rPr lang="en" altLang="zh-CN" sz="2400" dirty="0"/>
              <a:t>scale in such a way that the scattering amplitude becomes renormalization group invariant (RGI) </a:t>
            </a:r>
          </a:p>
        </p:txBody>
      </p:sp>
      <p:pic>
        <p:nvPicPr>
          <p:cNvPr id="5" name="图片 4">
            <a:extLst>
              <a:ext uri="{FF2B5EF4-FFF2-40B4-BE49-F238E27FC236}">
                <a16:creationId xmlns:a16="http://schemas.microsoft.com/office/drawing/2014/main" id="{CDEA3A29-8F59-D44B-905B-AAEC83A9772E}"/>
              </a:ext>
            </a:extLst>
          </p:cNvPr>
          <p:cNvPicPr>
            <a:picLocks noChangeAspect="1"/>
          </p:cNvPicPr>
          <p:nvPr/>
        </p:nvPicPr>
        <p:blipFill>
          <a:blip r:embed="rId4"/>
          <a:stretch>
            <a:fillRect/>
          </a:stretch>
        </p:blipFill>
        <p:spPr>
          <a:xfrm>
            <a:off x="2004714" y="2398698"/>
            <a:ext cx="1691661" cy="1936012"/>
          </a:xfrm>
          <a:prstGeom prst="rect">
            <a:avLst/>
          </a:prstGeom>
        </p:spPr>
      </p:pic>
      <p:sp>
        <p:nvSpPr>
          <p:cNvPr id="8" name="矩形 7">
            <a:extLst>
              <a:ext uri="{FF2B5EF4-FFF2-40B4-BE49-F238E27FC236}">
                <a16:creationId xmlns:a16="http://schemas.microsoft.com/office/drawing/2014/main" id="{13664FD2-2183-F84F-B1B3-D23852343285}"/>
              </a:ext>
            </a:extLst>
          </p:cNvPr>
          <p:cNvSpPr/>
          <p:nvPr/>
        </p:nvSpPr>
        <p:spPr>
          <a:xfrm>
            <a:off x="3780971" y="2325632"/>
            <a:ext cx="8231590" cy="1938992"/>
          </a:xfrm>
          <a:prstGeom prst="rect">
            <a:avLst/>
          </a:prstGeom>
        </p:spPr>
        <p:txBody>
          <a:bodyPr wrap="square">
            <a:spAutoFit/>
          </a:bodyPr>
          <a:lstStyle/>
          <a:p>
            <a:r>
              <a:rPr lang="en" altLang="zh-CN" sz="2400" dirty="0"/>
              <a:t>The NN interaction can be considered properly renormalized </a:t>
            </a:r>
            <a:r>
              <a:rPr lang="en" altLang="zh-CN" sz="2400" b="1" dirty="0">
                <a:solidFill>
                  <a:srgbClr val="0432FF"/>
                </a:solidFill>
              </a:rPr>
              <a:t>when the calculated observables are independent of the cutoff scale within the range of validity of the </a:t>
            </a:r>
            <a:r>
              <a:rPr lang="en" altLang="zh-CN" sz="2400" b="1" dirty="0" err="1">
                <a:solidFill>
                  <a:srgbClr val="0432FF"/>
                </a:solidFill>
              </a:rPr>
              <a:t>ChEFT</a:t>
            </a:r>
            <a:r>
              <a:rPr lang="en" altLang="zh-CN" sz="2400" b="1" dirty="0">
                <a:solidFill>
                  <a:srgbClr val="0432FF"/>
                </a:solidFill>
              </a:rPr>
              <a:t> </a:t>
            </a:r>
            <a:r>
              <a:rPr lang="en" altLang="zh-CN" sz="2400" dirty="0"/>
              <a:t>or involves a small residual cutoff dependence due to the truncation of the chiral expansion. </a:t>
            </a:r>
          </a:p>
        </p:txBody>
      </p:sp>
      <p:sp>
        <p:nvSpPr>
          <p:cNvPr id="9" name="矩形 8">
            <a:extLst>
              <a:ext uri="{FF2B5EF4-FFF2-40B4-BE49-F238E27FC236}">
                <a16:creationId xmlns:a16="http://schemas.microsoft.com/office/drawing/2014/main" id="{8805CC4D-3576-AB4F-AE53-452DBD09A84C}"/>
              </a:ext>
            </a:extLst>
          </p:cNvPr>
          <p:cNvSpPr/>
          <p:nvPr/>
        </p:nvSpPr>
        <p:spPr>
          <a:xfrm>
            <a:off x="2004713" y="4445606"/>
            <a:ext cx="1417952" cy="369332"/>
          </a:xfrm>
          <a:prstGeom prst="rect">
            <a:avLst/>
          </a:prstGeom>
        </p:spPr>
        <p:txBody>
          <a:bodyPr wrap="none">
            <a:spAutoFit/>
          </a:bodyPr>
          <a:lstStyle/>
          <a:p>
            <a:r>
              <a:rPr lang="en-US" altLang="zh-CN" b="1" dirty="0">
                <a:solidFill>
                  <a:srgbClr val="2C2C2C"/>
                </a:solidFill>
                <a:latin typeface="canada-type-gibson"/>
              </a:rPr>
              <a:t>Peter Lepage</a:t>
            </a:r>
          </a:p>
        </p:txBody>
      </p:sp>
      <p:sp>
        <p:nvSpPr>
          <p:cNvPr id="16" name="矩形 15">
            <a:extLst>
              <a:ext uri="{FF2B5EF4-FFF2-40B4-BE49-F238E27FC236}">
                <a16:creationId xmlns:a16="http://schemas.microsoft.com/office/drawing/2014/main" id="{A1C1FF6F-5E9F-1249-9BDD-C49C2B9AAB01}"/>
              </a:ext>
            </a:extLst>
          </p:cNvPr>
          <p:cNvSpPr/>
          <p:nvPr/>
        </p:nvSpPr>
        <p:spPr>
          <a:xfrm>
            <a:off x="8384380" y="6453036"/>
            <a:ext cx="1961434" cy="369332"/>
          </a:xfrm>
          <a:prstGeom prst="rect">
            <a:avLst/>
          </a:prstGeom>
        </p:spPr>
        <p:txBody>
          <a:bodyPr wrap="none">
            <a:spAutoFit/>
          </a:bodyPr>
          <a:lstStyle/>
          <a:p>
            <a:pPr fontAlgn="base"/>
            <a:r>
              <a:rPr lang="en-US" altLang="zh-CN" b="1" dirty="0">
                <a:solidFill>
                  <a:srgbClr val="CEA152"/>
                </a:solidFill>
                <a:latin typeface="Alfred Sans Regular"/>
              </a:rPr>
              <a:t>Kenneth G. Wilson</a:t>
            </a:r>
          </a:p>
        </p:txBody>
      </p:sp>
      <p:sp>
        <p:nvSpPr>
          <p:cNvPr id="7" name="文本框 6">
            <a:extLst>
              <a:ext uri="{FF2B5EF4-FFF2-40B4-BE49-F238E27FC236}">
                <a16:creationId xmlns:a16="http://schemas.microsoft.com/office/drawing/2014/main" id="{DAD770F6-8E85-367B-0788-9A515EB78D21}"/>
              </a:ext>
            </a:extLst>
          </p:cNvPr>
          <p:cNvSpPr txBox="1"/>
          <p:nvPr/>
        </p:nvSpPr>
        <p:spPr>
          <a:xfrm>
            <a:off x="136998" y="3110462"/>
            <a:ext cx="1825418" cy="646331"/>
          </a:xfrm>
          <a:prstGeom prst="rect">
            <a:avLst/>
          </a:prstGeom>
          <a:solidFill>
            <a:schemeClr val="accent6">
              <a:lumMod val="20000"/>
              <a:lumOff val="80000"/>
            </a:schemeClr>
          </a:solidFill>
        </p:spPr>
        <p:txBody>
          <a:bodyPr wrap="square">
            <a:spAutoFit/>
          </a:bodyPr>
          <a:lstStyle/>
          <a:p>
            <a:r>
              <a:rPr lang="en" altLang="zh-CN" dirty="0">
                <a:solidFill>
                  <a:srgbClr val="0A0A0A"/>
                </a:solidFill>
                <a:latin typeface="canada-type-gibson"/>
              </a:rPr>
              <a:t>A</a:t>
            </a:r>
            <a:r>
              <a:rPr lang="en-US" altLang="zh-CN" dirty="0">
                <a:solidFill>
                  <a:srgbClr val="0A0A0A"/>
                </a:solidFill>
                <a:latin typeface="canada-type-gibson"/>
              </a:rPr>
              <a:t>ASS</a:t>
            </a:r>
            <a:r>
              <a:rPr lang="zh-CN" altLang="en-US" dirty="0">
                <a:solidFill>
                  <a:srgbClr val="0A0A0A"/>
                </a:solidFill>
                <a:latin typeface="canada-type-gibson"/>
              </a:rPr>
              <a:t> </a:t>
            </a:r>
            <a:r>
              <a:rPr lang="en-US" altLang="zh-CN" dirty="0">
                <a:solidFill>
                  <a:srgbClr val="0A0A0A"/>
                </a:solidFill>
                <a:latin typeface="canada-type-gibson"/>
              </a:rPr>
              <a:t>fellow</a:t>
            </a:r>
            <a:endParaRPr lang="en-US" altLang="zh-CN" b="0" i="0" u="none" strike="noStrike" dirty="0">
              <a:solidFill>
                <a:srgbClr val="0A0A0A"/>
              </a:solidFill>
              <a:effectLst/>
              <a:latin typeface="canada-type-gibson"/>
            </a:endParaRPr>
          </a:p>
          <a:p>
            <a:r>
              <a:rPr lang="en-US" altLang="zh-CN" dirty="0">
                <a:solidFill>
                  <a:srgbClr val="0A0A0A"/>
                </a:solidFill>
                <a:latin typeface="canada-type-gibson"/>
              </a:rPr>
              <a:t>J.J.</a:t>
            </a:r>
            <a:r>
              <a:rPr lang="zh-CN" altLang="en-US" dirty="0">
                <a:solidFill>
                  <a:srgbClr val="0A0A0A"/>
                </a:solidFill>
                <a:latin typeface="canada-type-gibson"/>
              </a:rPr>
              <a:t> </a:t>
            </a:r>
            <a:r>
              <a:rPr lang="en-US" altLang="zh-CN" dirty="0">
                <a:solidFill>
                  <a:srgbClr val="0A0A0A"/>
                </a:solidFill>
                <a:latin typeface="canada-type-gibson"/>
              </a:rPr>
              <a:t>Sakurai</a:t>
            </a:r>
            <a:r>
              <a:rPr lang="zh-CN" altLang="en-US" dirty="0">
                <a:solidFill>
                  <a:srgbClr val="0A0A0A"/>
                </a:solidFill>
                <a:latin typeface="canada-type-gibson"/>
              </a:rPr>
              <a:t> </a:t>
            </a:r>
            <a:r>
              <a:rPr lang="en-US" altLang="zh-CN" dirty="0">
                <a:solidFill>
                  <a:srgbClr val="0A0A0A"/>
                </a:solidFill>
                <a:latin typeface="canada-type-gibson"/>
              </a:rPr>
              <a:t>Prize</a:t>
            </a:r>
            <a:endParaRPr lang="zh-CN" altLang="en-US" dirty="0"/>
          </a:p>
        </p:txBody>
      </p:sp>
      <p:sp>
        <p:nvSpPr>
          <p:cNvPr id="10" name="文本框 9">
            <a:extLst>
              <a:ext uri="{FF2B5EF4-FFF2-40B4-BE49-F238E27FC236}">
                <a16:creationId xmlns:a16="http://schemas.microsoft.com/office/drawing/2014/main" id="{F6E04A22-3995-A48E-48D7-B0A3CDA6CA04}"/>
              </a:ext>
            </a:extLst>
          </p:cNvPr>
          <p:cNvSpPr txBox="1"/>
          <p:nvPr/>
        </p:nvSpPr>
        <p:spPr>
          <a:xfrm>
            <a:off x="10164267" y="5343349"/>
            <a:ext cx="1943650" cy="369332"/>
          </a:xfrm>
          <a:prstGeom prst="rect">
            <a:avLst/>
          </a:prstGeom>
          <a:solidFill>
            <a:schemeClr val="accent6">
              <a:lumMod val="20000"/>
              <a:lumOff val="80000"/>
            </a:schemeClr>
          </a:solidFill>
        </p:spPr>
        <p:txBody>
          <a:bodyPr wrap="square">
            <a:spAutoFit/>
          </a:bodyPr>
          <a:lstStyle/>
          <a:p>
            <a:r>
              <a:rPr lang="en-US" altLang="zh-CN" dirty="0"/>
              <a:t>Nobel</a:t>
            </a:r>
            <a:r>
              <a:rPr lang="zh-CN" altLang="en-US" dirty="0"/>
              <a:t> </a:t>
            </a:r>
            <a:r>
              <a:rPr lang="en-US" altLang="zh-CN" dirty="0"/>
              <a:t>Prize</a:t>
            </a:r>
            <a:r>
              <a:rPr lang="zh-CN" altLang="en-US" dirty="0"/>
              <a:t> </a:t>
            </a:r>
            <a:r>
              <a:rPr lang="en-US" altLang="zh-CN" dirty="0"/>
              <a:t>1982</a:t>
            </a:r>
            <a:endParaRPr lang="zh-CN" altLang="en-US" dirty="0"/>
          </a:p>
        </p:txBody>
      </p:sp>
    </p:spTree>
    <p:extLst>
      <p:ext uri="{BB962C8B-B14F-4D97-AF65-F5344CB8AC3E}">
        <p14:creationId xmlns:p14="http://schemas.microsoft.com/office/powerpoint/2010/main" val="353701167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idx="4294967295"/>
          </p:nvPr>
        </p:nvSpPr>
        <p:spPr>
          <a:xfrm>
            <a:off x="0" y="152400"/>
            <a:ext cx="8743950" cy="841375"/>
          </a:xfrm>
        </p:spPr>
        <p:txBody>
          <a:bodyPr>
            <a:noAutofit/>
          </a:bodyPr>
          <a:lstStyle/>
          <a:p>
            <a:r>
              <a:rPr kumimoji="1" lang="en-US" altLang="zh-CN" sz="3600" b="1" dirty="0">
                <a:latin typeface="Microsoft YaHei" charset="-122"/>
                <a:ea typeface="Microsoft YaHei" charset="-122"/>
                <a:cs typeface="Microsoft YaHei" charset="-122"/>
              </a:rPr>
              <a:t>RGI</a:t>
            </a:r>
            <a:r>
              <a:rPr kumimoji="1" lang="zh-CN" altLang="en-US" sz="3600" b="1" dirty="0">
                <a:latin typeface="Microsoft YaHei" charset="-122"/>
                <a:ea typeface="Microsoft YaHei" charset="-122"/>
                <a:cs typeface="Microsoft YaHei" charset="-122"/>
              </a:rPr>
              <a:t> </a:t>
            </a:r>
            <a:r>
              <a:rPr kumimoji="1" lang="en-US" altLang="zh-CN" sz="3600" b="1" dirty="0">
                <a:latin typeface="Microsoft YaHei" charset="-122"/>
                <a:ea typeface="Microsoft YaHei" charset="-122"/>
                <a:cs typeface="Microsoft YaHei" charset="-122"/>
              </a:rPr>
              <a:t>vs.</a:t>
            </a:r>
            <a:r>
              <a:rPr kumimoji="1" lang="zh-CN" altLang="en-US" sz="3600" b="1" dirty="0">
                <a:latin typeface="Microsoft YaHei" charset="-122"/>
                <a:ea typeface="Microsoft YaHei" charset="-122"/>
                <a:cs typeface="Microsoft YaHei" charset="-122"/>
              </a:rPr>
              <a:t> </a:t>
            </a:r>
            <a:r>
              <a:rPr kumimoji="1" lang="en-US" altLang="zh-CN" sz="3600" b="1" dirty="0">
                <a:latin typeface="Microsoft YaHei" charset="-122"/>
                <a:ea typeface="Microsoft YaHei" charset="-122"/>
                <a:cs typeface="Microsoft YaHei" charset="-122"/>
              </a:rPr>
              <a:t>self-similarity</a:t>
            </a:r>
            <a:endParaRPr kumimoji="1" lang="zh-CN" altLang="en-US" sz="3600" b="1" dirty="0">
              <a:latin typeface="Microsoft YaHei" charset="-122"/>
              <a:ea typeface="Microsoft YaHei" charset="-122"/>
              <a:cs typeface="Microsoft YaHei" charset="-122"/>
            </a:endParaRPr>
          </a:p>
        </p:txBody>
      </p:sp>
      <p:sp>
        <p:nvSpPr>
          <p:cNvPr id="12" name="标题 1"/>
          <p:cNvSpPr txBox="1">
            <a:spLocks/>
          </p:cNvSpPr>
          <p:nvPr/>
        </p:nvSpPr>
        <p:spPr>
          <a:xfrm>
            <a:off x="2038350" y="994173"/>
            <a:ext cx="6795436" cy="49708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b="1" kern="1200">
                <a:solidFill>
                  <a:srgbClr val="08203A"/>
                </a:solidFill>
                <a:latin typeface="微软雅黑" panose="020B0503020204020204" pitchFamily="34" charset="-122"/>
                <a:ea typeface="微软雅黑" panose="020B0503020204020204" pitchFamily="34" charset="-122"/>
                <a:cs typeface="+mj-cs"/>
              </a:defRPr>
            </a:lvl1pPr>
          </a:lstStyle>
          <a:p>
            <a:endParaRPr kumimoji="1" lang="zh-CN" altLang="en-US" sz="3300" dirty="0">
              <a:solidFill>
                <a:srgbClr val="FF0000"/>
              </a:solidFill>
            </a:endParaRPr>
          </a:p>
        </p:txBody>
      </p:sp>
      <p:pic>
        <p:nvPicPr>
          <p:cNvPr id="7" name="图片 6">
            <a:extLst>
              <a:ext uri="{FF2B5EF4-FFF2-40B4-BE49-F238E27FC236}">
                <a16:creationId xmlns:a16="http://schemas.microsoft.com/office/drawing/2014/main" id="{E85FEB5C-A175-7044-B9BA-94632BB19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554" y="1141200"/>
            <a:ext cx="9146880" cy="5716800"/>
          </a:xfrm>
          <a:prstGeom prst="rect">
            <a:avLst/>
          </a:prstGeom>
        </p:spPr>
      </p:pic>
    </p:spTree>
    <p:extLst>
      <p:ext uri="{BB962C8B-B14F-4D97-AF65-F5344CB8AC3E}">
        <p14:creationId xmlns:p14="http://schemas.microsoft.com/office/powerpoint/2010/main" val="343916884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idx="4294967295"/>
          </p:nvPr>
        </p:nvSpPr>
        <p:spPr>
          <a:xfrm>
            <a:off x="0" y="152400"/>
            <a:ext cx="8743950" cy="841375"/>
          </a:xfrm>
        </p:spPr>
        <p:txBody>
          <a:bodyPr>
            <a:noAutofit/>
          </a:bodyPr>
          <a:lstStyle/>
          <a:p>
            <a:r>
              <a:rPr kumimoji="1" lang="en-US" altLang="zh-CN" sz="3600" b="1" dirty="0">
                <a:latin typeface="Microsoft YaHei" charset="-122"/>
                <a:ea typeface="Microsoft YaHei" charset="-122"/>
                <a:cs typeface="Microsoft YaHei" charset="-122"/>
              </a:rPr>
              <a:t>RGI-Heated</a:t>
            </a:r>
            <a:r>
              <a:rPr kumimoji="1" lang="zh-CN" altLang="en-US" sz="3600" b="1" dirty="0">
                <a:latin typeface="Microsoft YaHei" charset="-122"/>
                <a:ea typeface="Microsoft YaHei" charset="-122"/>
                <a:cs typeface="Microsoft YaHei" charset="-122"/>
              </a:rPr>
              <a:t> </a:t>
            </a:r>
            <a:r>
              <a:rPr kumimoji="1" lang="en-US" altLang="zh-CN" sz="3600" b="1" dirty="0">
                <a:latin typeface="Microsoft YaHei" charset="-122"/>
                <a:ea typeface="Microsoft YaHei" charset="-122"/>
                <a:cs typeface="Microsoft YaHei" charset="-122"/>
              </a:rPr>
              <a:t>discussions</a:t>
            </a:r>
            <a:endParaRPr kumimoji="1" lang="zh-CN" altLang="en-US" sz="3600" b="1" dirty="0">
              <a:latin typeface="Microsoft YaHei" charset="-122"/>
              <a:ea typeface="Microsoft YaHei" charset="-122"/>
              <a:cs typeface="Microsoft YaHei" charset="-122"/>
            </a:endParaRPr>
          </a:p>
        </p:txBody>
      </p:sp>
      <p:pic>
        <p:nvPicPr>
          <p:cNvPr id="10" name="Picture 19" descr="fImage501045106827.jpg">
            <a:extLst>
              <a:ext uri="{FF2B5EF4-FFF2-40B4-BE49-F238E27FC236}">
                <a16:creationId xmlns:a16="http://schemas.microsoft.com/office/drawing/2014/main" id="{D5B96E12-C5F1-2243-A41F-509D5D72354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147" y="4126017"/>
            <a:ext cx="1313566" cy="151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299E52A1-9518-5846-BE9F-C1FD49720058}"/>
              </a:ext>
            </a:extLst>
          </p:cNvPr>
          <p:cNvPicPr>
            <a:picLocks noChangeAspect="1"/>
          </p:cNvPicPr>
          <p:nvPr/>
        </p:nvPicPr>
        <p:blipFill>
          <a:blip r:embed="rId4"/>
          <a:stretch>
            <a:fillRect/>
          </a:stretch>
        </p:blipFill>
        <p:spPr>
          <a:xfrm>
            <a:off x="2038350" y="1724001"/>
            <a:ext cx="1453160" cy="1453160"/>
          </a:xfrm>
          <a:prstGeom prst="rect">
            <a:avLst/>
          </a:prstGeom>
        </p:spPr>
      </p:pic>
      <p:pic>
        <p:nvPicPr>
          <p:cNvPr id="11" name="图片 10">
            <a:extLst>
              <a:ext uri="{FF2B5EF4-FFF2-40B4-BE49-F238E27FC236}">
                <a16:creationId xmlns:a16="http://schemas.microsoft.com/office/drawing/2014/main" id="{6F5D6732-5AA8-B746-AA48-EF46D1C18BD6}"/>
              </a:ext>
            </a:extLst>
          </p:cNvPr>
          <p:cNvPicPr>
            <a:picLocks noChangeAspect="1"/>
          </p:cNvPicPr>
          <p:nvPr/>
        </p:nvPicPr>
        <p:blipFill>
          <a:blip r:embed="rId5"/>
          <a:stretch>
            <a:fillRect/>
          </a:stretch>
        </p:blipFill>
        <p:spPr>
          <a:xfrm>
            <a:off x="4394668" y="1724001"/>
            <a:ext cx="1134849" cy="1453160"/>
          </a:xfrm>
          <a:prstGeom prst="rect">
            <a:avLst/>
          </a:prstGeom>
        </p:spPr>
      </p:pic>
      <p:sp>
        <p:nvSpPr>
          <p:cNvPr id="15" name="矩形 14">
            <a:extLst>
              <a:ext uri="{FF2B5EF4-FFF2-40B4-BE49-F238E27FC236}">
                <a16:creationId xmlns:a16="http://schemas.microsoft.com/office/drawing/2014/main" id="{8AB47767-A734-484A-A4D2-E115E2A3EA70}"/>
              </a:ext>
            </a:extLst>
          </p:cNvPr>
          <p:cNvSpPr/>
          <p:nvPr/>
        </p:nvSpPr>
        <p:spPr>
          <a:xfrm>
            <a:off x="1484101" y="3261056"/>
            <a:ext cx="2795752" cy="646331"/>
          </a:xfrm>
          <a:prstGeom prst="rect">
            <a:avLst/>
          </a:prstGeom>
        </p:spPr>
        <p:txBody>
          <a:bodyPr wrap="square">
            <a:spAutoFit/>
          </a:bodyPr>
          <a:lstStyle/>
          <a:p>
            <a:pPr algn="ctr"/>
            <a:r>
              <a:rPr lang="en-US" altLang="zh-CN" b="1" dirty="0">
                <a:solidFill>
                  <a:srgbClr val="000000"/>
                </a:solidFill>
                <a:latin typeface="Arial" panose="020B0604020202020204" pitchFamily="34" charset="0"/>
              </a:rPr>
              <a:t> Kaplan</a:t>
            </a:r>
          </a:p>
          <a:p>
            <a:pPr algn="ctr"/>
            <a:r>
              <a:rPr lang="en" altLang="zh-CN" dirty="0">
                <a:solidFill>
                  <a:srgbClr val="000000"/>
                </a:solidFill>
                <a:latin typeface="Arial" panose="020B0604020202020204" pitchFamily="34" charset="0"/>
              </a:rPr>
              <a:t>APS fellow, N</a:t>
            </a:r>
            <a:r>
              <a:rPr lang="en-US" altLang="zh-CN" dirty="0">
                <a:solidFill>
                  <a:srgbClr val="000000"/>
                </a:solidFill>
                <a:latin typeface="Arial" panose="020B0604020202020204" pitchFamily="34" charset="0"/>
              </a:rPr>
              <a:t>A</a:t>
            </a:r>
            <a:r>
              <a:rPr lang="en" altLang="zh-CN" dirty="0">
                <a:solidFill>
                  <a:srgbClr val="000000"/>
                </a:solidFill>
                <a:latin typeface="Arial" panose="020B0604020202020204" pitchFamily="34" charset="0"/>
              </a:rPr>
              <a:t>S</a:t>
            </a:r>
            <a:r>
              <a:rPr lang="zh-CN" altLang="en-US" dirty="0">
                <a:solidFill>
                  <a:srgbClr val="000000"/>
                </a:solidFill>
                <a:latin typeface="Arial" panose="020B0604020202020204" pitchFamily="34" charset="0"/>
              </a:rPr>
              <a:t> </a:t>
            </a:r>
            <a:r>
              <a:rPr lang="en-US" altLang="zh-CN" dirty="0">
                <a:solidFill>
                  <a:srgbClr val="000000"/>
                </a:solidFill>
                <a:latin typeface="Arial" panose="020B0604020202020204" pitchFamily="34" charset="0"/>
              </a:rPr>
              <a:t>Member</a:t>
            </a:r>
            <a:r>
              <a:rPr lang="zh-CN" altLang="en-US" dirty="0">
                <a:solidFill>
                  <a:srgbClr val="000000"/>
                </a:solidFill>
                <a:latin typeface="Arial" panose="020B0604020202020204" pitchFamily="34" charset="0"/>
              </a:rPr>
              <a:t> </a:t>
            </a:r>
            <a:endParaRPr lang="en" altLang="zh-CN" dirty="0">
              <a:solidFill>
                <a:srgbClr val="000000"/>
              </a:solidFill>
              <a:latin typeface="Arial" panose="020B0604020202020204" pitchFamily="34" charset="0"/>
            </a:endParaRPr>
          </a:p>
        </p:txBody>
      </p:sp>
      <p:sp>
        <p:nvSpPr>
          <p:cNvPr id="16" name="矩形 15">
            <a:extLst>
              <a:ext uri="{FF2B5EF4-FFF2-40B4-BE49-F238E27FC236}">
                <a16:creationId xmlns:a16="http://schemas.microsoft.com/office/drawing/2014/main" id="{C9651CF6-0F04-3B4A-A9A1-284D00B01A0C}"/>
              </a:ext>
            </a:extLst>
          </p:cNvPr>
          <p:cNvSpPr/>
          <p:nvPr/>
        </p:nvSpPr>
        <p:spPr>
          <a:xfrm>
            <a:off x="4394668" y="3270139"/>
            <a:ext cx="1300356" cy="646331"/>
          </a:xfrm>
          <a:prstGeom prst="rect">
            <a:avLst/>
          </a:prstGeom>
        </p:spPr>
        <p:txBody>
          <a:bodyPr wrap="none">
            <a:spAutoFit/>
          </a:bodyPr>
          <a:lstStyle/>
          <a:p>
            <a:r>
              <a:rPr lang="en-US" altLang="zh-CN" b="1" dirty="0">
                <a:solidFill>
                  <a:srgbClr val="000000"/>
                </a:solidFill>
                <a:latin typeface="Arial" panose="020B0604020202020204" pitchFamily="34" charset="0"/>
              </a:rPr>
              <a:t>van </a:t>
            </a:r>
            <a:r>
              <a:rPr lang="en-US" altLang="zh-CN" b="1" dirty="0" err="1">
                <a:solidFill>
                  <a:srgbClr val="000000"/>
                </a:solidFill>
                <a:latin typeface="Arial" panose="020B0604020202020204" pitchFamily="34" charset="0"/>
              </a:rPr>
              <a:t>Kolck</a:t>
            </a:r>
            <a:endParaRPr lang="en-US" altLang="zh-CN" b="1" dirty="0">
              <a:solidFill>
                <a:srgbClr val="000000"/>
              </a:solidFill>
              <a:latin typeface="Arial" panose="020B0604020202020204" pitchFamily="34" charset="0"/>
            </a:endParaRPr>
          </a:p>
          <a:p>
            <a:r>
              <a:rPr lang="en-US" altLang="zh-CN" dirty="0">
                <a:solidFill>
                  <a:srgbClr val="000000"/>
                </a:solidFill>
                <a:latin typeface="Arial" panose="020B0604020202020204" pitchFamily="34" charset="0"/>
              </a:rPr>
              <a:t>APS</a:t>
            </a:r>
            <a:r>
              <a:rPr lang="zh-CN" altLang="en-US" dirty="0">
                <a:solidFill>
                  <a:srgbClr val="000000"/>
                </a:solidFill>
                <a:latin typeface="Arial" panose="020B0604020202020204" pitchFamily="34" charset="0"/>
              </a:rPr>
              <a:t> </a:t>
            </a:r>
            <a:r>
              <a:rPr lang="en-US" altLang="zh-CN" dirty="0">
                <a:solidFill>
                  <a:srgbClr val="000000"/>
                </a:solidFill>
                <a:latin typeface="Arial" panose="020B0604020202020204" pitchFamily="34" charset="0"/>
              </a:rPr>
              <a:t>fellow</a:t>
            </a:r>
          </a:p>
        </p:txBody>
      </p:sp>
      <p:sp>
        <p:nvSpPr>
          <p:cNvPr id="18" name="矩形 17">
            <a:extLst>
              <a:ext uri="{FF2B5EF4-FFF2-40B4-BE49-F238E27FC236}">
                <a16:creationId xmlns:a16="http://schemas.microsoft.com/office/drawing/2014/main" id="{BC4CA56D-8CE2-FB4B-A237-BE3AE710004F}"/>
              </a:ext>
            </a:extLst>
          </p:cNvPr>
          <p:cNvSpPr/>
          <p:nvPr/>
        </p:nvSpPr>
        <p:spPr>
          <a:xfrm>
            <a:off x="2132543" y="5783478"/>
            <a:ext cx="1415772" cy="646331"/>
          </a:xfrm>
          <a:prstGeom prst="rect">
            <a:avLst/>
          </a:prstGeom>
        </p:spPr>
        <p:txBody>
          <a:bodyPr wrap="none">
            <a:spAutoFit/>
          </a:bodyPr>
          <a:lstStyle/>
          <a:p>
            <a:r>
              <a:rPr lang="ko-KR" altLang="en-US" b="1" dirty="0" err="1">
                <a:solidFill>
                  <a:srgbClr val="000000"/>
                </a:solidFill>
                <a:latin typeface="Arial" panose="020B0604020202020204" pitchFamily="34" charset="0"/>
              </a:rPr>
              <a:t>Epelbaum</a:t>
            </a:r>
            <a:endParaRPr lang="en-US" altLang="ko-KR" b="1" dirty="0">
              <a:solidFill>
                <a:srgbClr val="000000"/>
              </a:solidFill>
              <a:latin typeface="Arial" panose="020B0604020202020204" pitchFamily="34" charset="0"/>
            </a:endParaRPr>
          </a:p>
          <a:p>
            <a:r>
              <a:rPr lang="en-US" altLang="zh-CN" dirty="0">
                <a:solidFill>
                  <a:srgbClr val="000000"/>
                </a:solidFill>
                <a:latin typeface="Arial" panose="020B0604020202020204" pitchFamily="34" charset="0"/>
                <a:ea typeface="黑体" panose="02010609060101010101" pitchFamily="49" charset="-122"/>
              </a:rPr>
              <a:t>APS</a:t>
            </a:r>
            <a:r>
              <a:rPr lang="zh-CN" altLang="en-US" dirty="0">
                <a:solidFill>
                  <a:srgbClr val="000000"/>
                </a:solidFill>
                <a:latin typeface="Arial" panose="020B0604020202020204" pitchFamily="34" charset="0"/>
                <a:ea typeface="黑体" panose="02010609060101010101" pitchFamily="49" charset="-122"/>
              </a:rPr>
              <a:t> </a:t>
            </a:r>
            <a:r>
              <a:rPr lang="en-US" altLang="zh-CN" dirty="0">
                <a:solidFill>
                  <a:srgbClr val="000000"/>
                </a:solidFill>
                <a:latin typeface="Arial" panose="020B0604020202020204" pitchFamily="34" charset="0"/>
                <a:ea typeface="黑体" panose="02010609060101010101" pitchFamily="49" charset="-122"/>
              </a:rPr>
              <a:t>fellow</a:t>
            </a:r>
            <a:r>
              <a:rPr lang="ko-KR" altLang="en-US" dirty="0">
                <a:solidFill>
                  <a:srgbClr val="595959"/>
                </a:solidFill>
                <a:latin typeface="黑体" panose="02010609060101010101" pitchFamily="49" charset="-122"/>
                <a:ea typeface="黑体" panose="02010609060101010101" pitchFamily="49" charset="-122"/>
              </a:rPr>
              <a:t> </a:t>
            </a:r>
            <a:endParaRPr lang="zh-CN" altLang="en-US" dirty="0"/>
          </a:p>
        </p:txBody>
      </p:sp>
      <p:pic>
        <p:nvPicPr>
          <p:cNvPr id="19" name="Picture 18" descr="fImage385825093281.jpg">
            <a:extLst>
              <a:ext uri="{FF2B5EF4-FFF2-40B4-BE49-F238E27FC236}">
                <a16:creationId xmlns:a16="http://schemas.microsoft.com/office/drawing/2014/main" id="{2170D737-7C70-FD46-A97B-875019F532D2}"/>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304" y="4126017"/>
            <a:ext cx="1311072" cy="151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a:extLst>
              <a:ext uri="{FF2B5EF4-FFF2-40B4-BE49-F238E27FC236}">
                <a16:creationId xmlns:a16="http://schemas.microsoft.com/office/drawing/2014/main" id="{FE20DAF5-59E7-4743-845E-634A7B01825A}"/>
              </a:ext>
            </a:extLst>
          </p:cNvPr>
          <p:cNvSpPr/>
          <p:nvPr/>
        </p:nvSpPr>
        <p:spPr>
          <a:xfrm>
            <a:off x="4279853" y="5809623"/>
            <a:ext cx="1415772" cy="646331"/>
          </a:xfrm>
          <a:prstGeom prst="rect">
            <a:avLst/>
          </a:prstGeom>
        </p:spPr>
        <p:txBody>
          <a:bodyPr wrap="none">
            <a:spAutoFit/>
          </a:bodyPr>
          <a:lstStyle/>
          <a:p>
            <a:r>
              <a:rPr lang="en-US" altLang="ko-KR" b="1" dirty="0" err="1">
                <a:solidFill>
                  <a:srgbClr val="000000"/>
                </a:solidFill>
                <a:latin typeface="Arial" panose="020B0604020202020204" pitchFamily="34" charset="0"/>
              </a:rPr>
              <a:t>M</a:t>
            </a:r>
            <a:r>
              <a:rPr lang="en-US" altLang="zh-CN" b="1" dirty="0" err="1">
                <a:solidFill>
                  <a:srgbClr val="000000"/>
                </a:solidFill>
                <a:latin typeface="Arial" panose="020B0604020202020204" pitchFamily="34" charset="0"/>
              </a:rPr>
              <a:t>achleidt</a:t>
            </a:r>
            <a:endParaRPr lang="en-US" altLang="zh-CN" b="1" dirty="0">
              <a:solidFill>
                <a:srgbClr val="000000"/>
              </a:solidFill>
              <a:latin typeface="Arial" panose="020B0604020202020204" pitchFamily="34" charset="0"/>
            </a:endParaRPr>
          </a:p>
          <a:p>
            <a:r>
              <a:rPr lang="en-US" altLang="zh-CN" dirty="0">
                <a:solidFill>
                  <a:srgbClr val="000000"/>
                </a:solidFill>
                <a:latin typeface="Arial" panose="020B0604020202020204" pitchFamily="34" charset="0"/>
                <a:ea typeface="黑体" panose="02010609060101010101" pitchFamily="49" charset="-122"/>
              </a:rPr>
              <a:t>APS</a:t>
            </a:r>
            <a:r>
              <a:rPr lang="zh-CN" altLang="en-US" dirty="0">
                <a:solidFill>
                  <a:srgbClr val="000000"/>
                </a:solidFill>
                <a:latin typeface="Arial" panose="020B0604020202020204" pitchFamily="34" charset="0"/>
                <a:ea typeface="黑体" panose="02010609060101010101" pitchFamily="49" charset="-122"/>
              </a:rPr>
              <a:t> </a:t>
            </a:r>
            <a:r>
              <a:rPr lang="en-US" altLang="zh-CN" dirty="0">
                <a:solidFill>
                  <a:srgbClr val="000000"/>
                </a:solidFill>
                <a:latin typeface="Arial" panose="020B0604020202020204" pitchFamily="34" charset="0"/>
                <a:ea typeface="黑体" panose="02010609060101010101" pitchFamily="49" charset="-122"/>
              </a:rPr>
              <a:t>fellow</a:t>
            </a:r>
            <a:r>
              <a:rPr lang="ko-KR" altLang="en-US" dirty="0">
                <a:solidFill>
                  <a:srgbClr val="595959"/>
                </a:solidFill>
                <a:latin typeface="黑体" panose="02010609060101010101" pitchFamily="49" charset="-122"/>
                <a:ea typeface="黑体" panose="02010609060101010101" pitchFamily="49" charset="-122"/>
              </a:rPr>
              <a:t> </a:t>
            </a:r>
            <a:endParaRPr lang="zh-CN" altLang="en-US" dirty="0"/>
          </a:p>
        </p:txBody>
      </p:sp>
      <p:sp>
        <p:nvSpPr>
          <p:cNvPr id="21" name="文本框 20">
            <a:extLst>
              <a:ext uri="{FF2B5EF4-FFF2-40B4-BE49-F238E27FC236}">
                <a16:creationId xmlns:a16="http://schemas.microsoft.com/office/drawing/2014/main" id="{CBE1534E-71B7-9F43-96D2-A2F30252A40F}"/>
              </a:ext>
            </a:extLst>
          </p:cNvPr>
          <p:cNvSpPr txBox="1"/>
          <p:nvPr/>
        </p:nvSpPr>
        <p:spPr>
          <a:xfrm>
            <a:off x="6022427" y="1939479"/>
            <a:ext cx="3331105" cy="646331"/>
          </a:xfrm>
          <a:prstGeom prst="rect">
            <a:avLst/>
          </a:prstGeom>
          <a:noFill/>
        </p:spPr>
        <p:txBody>
          <a:bodyPr wrap="none" rtlCol="0">
            <a:spAutoFit/>
          </a:bodyPr>
          <a:lstStyle/>
          <a:p>
            <a:pPr marL="285750" indent="-285750">
              <a:buFont typeface="Wingdings" panose="05000000000000000000" pitchFamily="2" charset="2"/>
              <a:buChar char="ü"/>
            </a:pPr>
            <a:r>
              <a:rPr lang="en-US" altLang="zh-CN"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Whether</a:t>
            </a:r>
            <a:r>
              <a:rPr lang="zh-CN" altLang="en-US"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RGI</a:t>
            </a:r>
            <a:r>
              <a:rPr lang="zh-CN" altLang="en-US"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 is essential?</a:t>
            </a:r>
          </a:p>
          <a:p>
            <a:pPr marL="285750" indent="-285750">
              <a:buFont typeface="Wingdings" panose="05000000000000000000" pitchFamily="2" charset="2"/>
              <a:buChar char="ü"/>
            </a:pPr>
            <a:r>
              <a:rPr lang="en-US" altLang="zh-CN"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How to realize it?</a:t>
            </a:r>
            <a:endParaRPr lang="zh-CN" altLang="en-US"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2" name="矩形 21">
            <a:extLst>
              <a:ext uri="{FF2B5EF4-FFF2-40B4-BE49-F238E27FC236}">
                <a16:creationId xmlns:a16="http://schemas.microsoft.com/office/drawing/2014/main" id="{BB8C44A7-8E17-2B49-9CE8-494BB5C0B77A}"/>
              </a:ext>
            </a:extLst>
          </p:cNvPr>
          <p:cNvSpPr/>
          <p:nvPr/>
        </p:nvSpPr>
        <p:spPr>
          <a:xfrm>
            <a:off x="6022427" y="3628876"/>
            <a:ext cx="6096001" cy="2536400"/>
          </a:xfrm>
          <a:prstGeom prst="rect">
            <a:avLst/>
          </a:prstGeom>
        </p:spPr>
        <p:txBody>
          <a:bodyPr wrap="square">
            <a:spAutoFit/>
          </a:bodyPr>
          <a:lstStyle/>
          <a:p>
            <a:pPr marL="285750" indent="-285750">
              <a:lnSpc>
                <a:spcPct val="150000"/>
              </a:lnSpc>
              <a:buFont typeface="Wingdings" pitchFamily="2" charset="2"/>
              <a:buChar char="Ø"/>
            </a:pPr>
            <a:r>
              <a:rPr lang="en-US" altLang="zh-CN"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A New expansion for nucleon-nucleon interactions,</a:t>
            </a:r>
            <a:r>
              <a:rPr lang="zh-CN" altLang="en-US"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David B. Kaplan et al.,  PLB424 (1998) 390 </a:t>
            </a:r>
          </a:p>
          <a:p>
            <a:pPr marL="285750" indent="-285750">
              <a:lnSpc>
                <a:spcPct val="150000"/>
              </a:lnSpc>
              <a:buFont typeface="Wingdings" pitchFamily="2" charset="2"/>
              <a:buChar char="Ø"/>
            </a:pPr>
            <a:r>
              <a:rPr lang="en" altLang="zh-CN" i="1" dirty="0">
                <a:latin typeface="Microsoft YaHei" panose="020B0503020204020204" pitchFamily="34" charset="-122"/>
                <a:ea typeface="Microsoft YaHei" panose="020B0503020204020204" pitchFamily="34" charset="-122"/>
                <a:cs typeface="Arial" panose="020B0604020202020204" pitchFamily="34" charset="0"/>
              </a:rPr>
              <a:t>Towards a perturbative theory of nuclear forces</a:t>
            </a:r>
            <a:r>
              <a:rPr lang="en-US" altLang="zh-CN" i="1"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i="1" dirty="0">
                <a:latin typeface="Microsoft YaHei" panose="020B0503020204020204" pitchFamily="34" charset="-122"/>
                <a:ea typeface="Microsoft YaHei" panose="020B0503020204020204" pitchFamily="34" charset="-122"/>
                <a:cs typeface="Arial" panose="020B0604020202020204" pitchFamily="34" charset="0"/>
              </a:rPr>
              <a:t> </a:t>
            </a:r>
            <a:r>
              <a:rPr lang="en" altLang="zh-CN" i="1" dirty="0">
                <a:latin typeface="Microsoft YaHei" panose="020B0503020204020204" pitchFamily="34" charset="-122"/>
                <a:ea typeface="Microsoft YaHei" panose="020B0503020204020204" pitchFamily="34" charset="-122"/>
                <a:cs typeface="Arial" panose="020B0604020202020204" pitchFamily="34" charset="0"/>
              </a:rPr>
              <a:t>S.R. Beane et al.,  N</a:t>
            </a:r>
            <a:r>
              <a:rPr lang="en-US" altLang="zh-CN" i="1" dirty="0">
                <a:latin typeface="Microsoft YaHei" panose="020B0503020204020204" pitchFamily="34" charset="-122"/>
                <a:ea typeface="Microsoft YaHei" panose="020B0503020204020204" pitchFamily="34" charset="-122"/>
                <a:cs typeface="Arial" panose="020B0604020202020204" pitchFamily="34" charset="0"/>
              </a:rPr>
              <a:t>P</a:t>
            </a:r>
            <a:r>
              <a:rPr lang="en" altLang="zh-CN" i="1" dirty="0">
                <a:latin typeface="Microsoft YaHei" panose="020B0503020204020204" pitchFamily="34" charset="-122"/>
                <a:ea typeface="Microsoft YaHei" panose="020B0503020204020204" pitchFamily="34" charset="-122"/>
                <a:cs typeface="Arial" panose="020B0604020202020204" pitchFamily="34" charset="0"/>
              </a:rPr>
              <a:t>A700 (2002) 377</a:t>
            </a:r>
          </a:p>
          <a:p>
            <a:pPr marL="285750" indent="-285750">
              <a:lnSpc>
                <a:spcPct val="150000"/>
              </a:lnSpc>
              <a:buFont typeface="Wingdings" pitchFamily="2" charset="2"/>
              <a:buChar char="Ø"/>
            </a:pPr>
            <a:r>
              <a:rPr lang="en" altLang="zh-CN"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How to renormalize</a:t>
            </a:r>
            <a:r>
              <a:rPr lang="en" altLang="zh-CN"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hlinkClick r:id="rId7">
                  <a:extLst>
                    <a:ext uri="{A12FA001-AC4F-418D-AE19-62706E023703}">
                      <ahyp:hlinkClr xmlns:ahyp="http://schemas.microsoft.com/office/drawing/2018/hyperlinkcolor" val="tx"/>
                    </a:ext>
                  </a:extLst>
                </a:hlinkClick>
              </a:rPr>
              <a:t> the Schrodinger equation</a:t>
            </a:r>
            <a:r>
              <a:rPr lang="en-US" altLang="zh-CN"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P.</a:t>
            </a:r>
            <a:r>
              <a:rPr lang="zh-CN" altLang="en-US"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Lepage,</a:t>
            </a:r>
            <a:r>
              <a:rPr lang="zh-CN" altLang="en-US" i="1" dirty="0">
                <a:solidFill>
                  <a:srgbClr val="000000"/>
                </a:solidFill>
                <a:latin typeface="Microsoft YaHei" panose="020B0503020204020204" pitchFamily="34" charset="-122"/>
                <a:ea typeface="Microsoft YaHei" panose="020B0503020204020204" pitchFamily="34" charset="-122"/>
                <a:cs typeface="Arial" panose="020B0604020202020204" pitchFamily="34" charset="0"/>
              </a:rPr>
              <a:t> </a:t>
            </a:r>
            <a:r>
              <a:rPr lang="en-US" altLang="zh-CN" dirty="0">
                <a:latin typeface="Microsoft YaHei" panose="020B0503020204020204" pitchFamily="34" charset="-122"/>
                <a:ea typeface="Microsoft YaHei" panose="020B0503020204020204" pitchFamily="34" charset="-122"/>
                <a:cs typeface="Arial" panose="020B0604020202020204" pitchFamily="34" charset="0"/>
              </a:rPr>
              <a:t>nucl-th/9706029</a:t>
            </a:r>
            <a:r>
              <a:rPr lang="en" altLang="zh-CN" i="1" dirty="0">
                <a:solidFill>
                  <a:srgbClr val="000000"/>
                </a:solidFill>
                <a:latin typeface="Microsoft YaHei" panose="020B0503020204020204" pitchFamily="34" charset="-122"/>
                <a:ea typeface="Microsoft YaHei" panose="020B0503020204020204" pitchFamily="34" charset="-122"/>
              </a:rPr>
              <a:t> </a:t>
            </a:r>
          </a:p>
        </p:txBody>
      </p:sp>
      <p:sp>
        <p:nvSpPr>
          <p:cNvPr id="23" name="文本框 22">
            <a:extLst>
              <a:ext uri="{FF2B5EF4-FFF2-40B4-BE49-F238E27FC236}">
                <a16:creationId xmlns:a16="http://schemas.microsoft.com/office/drawing/2014/main" id="{C0F26FB1-47BA-E94B-A0CD-0EF5EDAE6205}"/>
              </a:ext>
            </a:extLst>
          </p:cNvPr>
          <p:cNvSpPr txBox="1"/>
          <p:nvPr/>
        </p:nvSpPr>
        <p:spPr>
          <a:xfrm>
            <a:off x="6451335" y="1280256"/>
            <a:ext cx="2292615" cy="584775"/>
          </a:xfrm>
          <a:prstGeom prst="rect">
            <a:avLst/>
          </a:prstGeom>
          <a:noFill/>
        </p:spPr>
        <p:txBody>
          <a:bodyPr wrap="none" rtlCol="0">
            <a:spAutoFit/>
          </a:bodyPr>
          <a:lstStyle/>
          <a:p>
            <a:r>
              <a:rPr kumimoji="1" lang="en-US" altLang="zh-CN" sz="3200" b="1" dirty="0">
                <a:solidFill>
                  <a:srgbClr val="C00000"/>
                </a:solidFill>
                <a:latin typeface="Microsoft YaHei" panose="020B0503020204020204" pitchFamily="34" charset="-122"/>
                <a:ea typeface="Microsoft YaHei" panose="020B0503020204020204" pitchFamily="34" charset="-122"/>
              </a:rPr>
              <a:t>Key</a:t>
            </a:r>
            <a:r>
              <a:rPr kumimoji="1" lang="zh-CN" altLang="en-US" sz="3200" b="1" dirty="0">
                <a:solidFill>
                  <a:srgbClr val="C00000"/>
                </a:solidFill>
                <a:latin typeface="Microsoft YaHei" panose="020B0503020204020204" pitchFamily="34" charset="-122"/>
                <a:ea typeface="Microsoft YaHei" panose="020B0503020204020204" pitchFamily="34" charset="-122"/>
              </a:rPr>
              <a:t> </a:t>
            </a:r>
            <a:r>
              <a:rPr kumimoji="1" lang="en-US" altLang="zh-CN" sz="3200" b="1" dirty="0">
                <a:solidFill>
                  <a:srgbClr val="C00000"/>
                </a:solidFill>
                <a:latin typeface="Microsoft YaHei" panose="020B0503020204020204" pitchFamily="34" charset="-122"/>
                <a:ea typeface="Microsoft YaHei" panose="020B0503020204020204" pitchFamily="34" charset="-122"/>
              </a:rPr>
              <a:t>issues</a:t>
            </a:r>
            <a:endParaRPr kumimoji="1" lang="zh-CN" altLang="en-US" sz="3200" b="1" dirty="0">
              <a:solidFill>
                <a:srgbClr val="C00000"/>
              </a:solidFill>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0C94CF50-B4A0-3A4E-9FE9-3AF1B0BEE2AB}"/>
              </a:ext>
            </a:extLst>
          </p:cNvPr>
          <p:cNvSpPr txBox="1"/>
          <p:nvPr/>
        </p:nvSpPr>
        <p:spPr>
          <a:xfrm>
            <a:off x="6496978" y="3044101"/>
            <a:ext cx="3207160" cy="584775"/>
          </a:xfrm>
          <a:prstGeom prst="rect">
            <a:avLst/>
          </a:prstGeom>
          <a:noFill/>
        </p:spPr>
        <p:txBody>
          <a:bodyPr wrap="none" rtlCol="0">
            <a:spAutoFit/>
          </a:bodyPr>
          <a:lstStyle/>
          <a:p>
            <a:r>
              <a:rPr kumimoji="1" lang="en-US" altLang="zh-CN" sz="3200" b="1" dirty="0">
                <a:solidFill>
                  <a:srgbClr val="C00000"/>
                </a:solidFill>
                <a:latin typeface="Microsoft YaHei" panose="020B0503020204020204" pitchFamily="34" charset="-122"/>
                <a:ea typeface="Microsoft YaHei" panose="020B0503020204020204" pitchFamily="34" charset="-122"/>
              </a:rPr>
              <a:t>Key</a:t>
            </a:r>
            <a:r>
              <a:rPr kumimoji="1" lang="zh-CN" altLang="en-US" sz="3200" b="1" dirty="0">
                <a:solidFill>
                  <a:srgbClr val="C00000"/>
                </a:solidFill>
                <a:latin typeface="Microsoft YaHei" panose="020B0503020204020204" pitchFamily="34" charset="-122"/>
                <a:ea typeface="Microsoft YaHei" panose="020B0503020204020204" pitchFamily="34" charset="-122"/>
              </a:rPr>
              <a:t> </a:t>
            </a:r>
            <a:r>
              <a:rPr kumimoji="1" lang="en-US" altLang="zh-CN" sz="3200" b="1" dirty="0">
                <a:solidFill>
                  <a:srgbClr val="C00000"/>
                </a:solidFill>
                <a:latin typeface="Microsoft YaHei" panose="020B0503020204020204" pitchFamily="34" charset="-122"/>
                <a:ea typeface="Microsoft YaHei" panose="020B0503020204020204" pitchFamily="34" charset="-122"/>
              </a:rPr>
              <a:t>references</a:t>
            </a:r>
            <a:endParaRPr kumimoji="1" lang="zh-CN" altLang="en-US" sz="3200" b="1" dirty="0">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6044934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AA559C-77BA-47E8-985D-6DBD1A8A3060}"/>
              </a:ext>
            </a:extLst>
          </p:cNvPr>
          <p:cNvSpPr>
            <a:spLocks noGrp="1"/>
          </p:cNvSpPr>
          <p:nvPr>
            <p:ph type="title"/>
          </p:nvPr>
        </p:nvSpPr>
        <p:spPr>
          <a:xfrm>
            <a:off x="0" y="-57147"/>
            <a:ext cx="10515600" cy="1325563"/>
          </a:xfrm>
        </p:spPr>
        <p:txBody>
          <a:bodyPr>
            <a:normAutofit/>
          </a:bodyPr>
          <a:lstStyle/>
          <a:p>
            <a:r>
              <a:rPr lang="en-US" altLang="zh-CN" sz="3600" dirty="0">
                <a:latin typeface="Microsoft YaHei" panose="020B0503020204020204" pitchFamily="34" charset="-122"/>
                <a:ea typeface="Microsoft YaHei" panose="020B0503020204020204" pitchFamily="34" charset="-122"/>
              </a:rPr>
              <a:t>More renormalizable: 3P0</a:t>
            </a:r>
            <a:endParaRPr lang="zh-CN" altLang="en-US" sz="3600" dirty="0">
              <a:latin typeface="Microsoft YaHei" panose="020B0503020204020204" pitchFamily="34" charset="-122"/>
              <a:ea typeface="Microsoft YaHei" panose="020B0503020204020204" pitchFamily="34" charset="-122"/>
            </a:endParaRPr>
          </a:p>
        </p:txBody>
      </p:sp>
      <p:sp>
        <p:nvSpPr>
          <p:cNvPr id="4" name="灯片编号占位符 3">
            <a:extLst>
              <a:ext uri="{FF2B5EF4-FFF2-40B4-BE49-F238E27FC236}">
                <a16:creationId xmlns:a16="http://schemas.microsoft.com/office/drawing/2014/main" id="{019BC1FD-B06C-4CDD-9816-7B3B48F683F2}"/>
              </a:ext>
            </a:extLst>
          </p:cNvPr>
          <p:cNvSpPr>
            <a:spLocks noGrp="1"/>
          </p:cNvSpPr>
          <p:nvPr>
            <p:ph type="sldNum" sz="quarter" idx="12"/>
          </p:nvPr>
        </p:nvSpPr>
        <p:spPr/>
        <p:txBody>
          <a:bodyPr/>
          <a:lstStyle/>
          <a:p>
            <a:pPr>
              <a:defRPr/>
            </a:pPr>
            <a:fld id="{88A51967-2D8B-40D3-B5B9-9AAB73B256E5}" type="slidenum">
              <a:rPr lang="zh-CN" altLang="en-US" smtClean="0"/>
              <a:pPr>
                <a:defRPr/>
              </a:pPr>
              <a:t>39</a:t>
            </a:fld>
            <a:endParaRPr lang="zh-CN" altLang="en-US"/>
          </a:p>
        </p:txBody>
      </p:sp>
      <p:grpSp>
        <p:nvGrpSpPr>
          <p:cNvPr id="5" name="组合 4">
            <a:extLst>
              <a:ext uri="{FF2B5EF4-FFF2-40B4-BE49-F238E27FC236}">
                <a16:creationId xmlns:a16="http://schemas.microsoft.com/office/drawing/2014/main" id="{76A382B4-24D2-401C-ABC0-AABE2F3D915A}"/>
              </a:ext>
            </a:extLst>
          </p:cNvPr>
          <p:cNvGrpSpPr/>
          <p:nvPr/>
        </p:nvGrpSpPr>
        <p:grpSpPr>
          <a:xfrm>
            <a:off x="360455" y="2015728"/>
            <a:ext cx="4122637" cy="2826544"/>
            <a:chOff x="1001434" y="2556387"/>
            <a:chExt cx="5910368" cy="3952428"/>
          </a:xfrm>
        </p:grpSpPr>
        <p:pic>
          <p:nvPicPr>
            <p:cNvPr id="6" name="图片 5">
              <a:extLst>
                <a:ext uri="{FF2B5EF4-FFF2-40B4-BE49-F238E27FC236}">
                  <a16:creationId xmlns:a16="http://schemas.microsoft.com/office/drawing/2014/main" id="{107A3119-594E-4190-B526-34EC978DDFC7}"/>
                </a:ext>
              </a:extLst>
            </p:cNvPr>
            <p:cNvPicPr>
              <a:picLocks noChangeAspect="1"/>
            </p:cNvPicPr>
            <p:nvPr/>
          </p:nvPicPr>
          <p:blipFill>
            <a:blip r:embed="rId3"/>
            <a:stretch>
              <a:fillRect/>
            </a:stretch>
          </p:blipFill>
          <p:spPr>
            <a:xfrm>
              <a:off x="1001434" y="2556387"/>
              <a:ext cx="5910368" cy="3952428"/>
            </a:xfrm>
            <a:prstGeom prst="rect">
              <a:avLst/>
            </a:prstGeom>
          </p:spPr>
        </p:pic>
        <p:sp>
          <p:nvSpPr>
            <p:cNvPr id="7" name="矩形 6">
              <a:extLst>
                <a:ext uri="{FF2B5EF4-FFF2-40B4-BE49-F238E27FC236}">
                  <a16:creationId xmlns:a16="http://schemas.microsoft.com/office/drawing/2014/main" id="{82506C68-C731-4207-BF8C-A9C4E5FAF27B}"/>
                </a:ext>
              </a:extLst>
            </p:cNvPr>
            <p:cNvSpPr/>
            <p:nvPr/>
          </p:nvSpPr>
          <p:spPr>
            <a:xfrm>
              <a:off x="6011745" y="2939537"/>
              <a:ext cx="798858" cy="621510"/>
            </a:xfrm>
            <a:prstGeom prst="rect">
              <a:avLst/>
            </a:prstGeom>
          </p:spPr>
          <p:txBody>
            <a:bodyPr wrap="none">
              <a:spAutoFit/>
            </a:bodyPr>
            <a:lstStyle/>
            <a:p>
              <a:r>
                <a:rPr lang="en-US" altLang="zh-CN" sz="2100" b="1" baseline="30000" dirty="0">
                  <a:solidFill>
                    <a:schemeClr val="tx1">
                      <a:lumMod val="95000"/>
                      <a:lumOff val="5000"/>
                    </a:schemeClr>
                  </a:solidFill>
                  <a:cs typeface="Times New Roman" panose="02020603050405020304" pitchFamily="18" charset="0"/>
                </a:rPr>
                <a:t>3</a:t>
              </a:r>
              <a:r>
                <a:rPr lang="en-US" altLang="zh-CN" sz="2100" b="1" dirty="0">
                  <a:solidFill>
                    <a:schemeClr val="tx1">
                      <a:lumMod val="95000"/>
                      <a:lumOff val="5000"/>
                    </a:schemeClr>
                  </a:solidFill>
                  <a:cs typeface="Times New Roman" panose="02020603050405020304" pitchFamily="18" charset="0"/>
                </a:rPr>
                <a:t>P</a:t>
              </a:r>
              <a:r>
                <a:rPr lang="en-US" altLang="zh-CN" sz="2100" b="1" baseline="-25000" dirty="0">
                  <a:solidFill>
                    <a:schemeClr val="tx1">
                      <a:lumMod val="95000"/>
                      <a:lumOff val="5000"/>
                    </a:schemeClr>
                  </a:solidFill>
                  <a:cs typeface="Times New Roman" panose="02020603050405020304" pitchFamily="18" charset="0"/>
                </a:rPr>
                <a:t>0</a:t>
              </a:r>
              <a:endParaRPr lang="zh-CN" altLang="en-US" sz="2100" baseline="-25000" dirty="0"/>
            </a:p>
          </p:txBody>
        </p:sp>
      </p:grpSp>
      <p:sp>
        <p:nvSpPr>
          <p:cNvPr id="3" name="矩形 2">
            <a:extLst>
              <a:ext uri="{FF2B5EF4-FFF2-40B4-BE49-F238E27FC236}">
                <a16:creationId xmlns:a16="http://schemas.microsoft.com/office/drawing/2014/main" id="{F5414895-2ECC-42E8-A74C-3557E0BADEDA}"/>
              </a:ext>
            </a:extLst>
          </p:cNvPr>
          <p:cNvSpPr/>
          <p:nvPr/>
        </p:nvSpPr>
        <p:spPr>
          <a:xfrm>
            <a:off x="1101640" y="1533210"/>
            <a:ext cx="1604927" cy="369332"/>
          </a:xfrm>
          <a:prstGeom prst="rect">
            <a:avLst/>
          </a:prstGeom>
        </p:spPr>
        <p:txBody>
          <a:bodyPr wrap="none">
            <a:spAutoFit/>
          </a:bodyPr>
          <a:lstStyle/>
          <a:p>
            <a:r>
              <a:rPr lang="en-US" altLang="zh-CN" dirty="0"/>
              <a:t>TLAB = 10 MeV</a:t>
            </a:r>
            <a:endParaRPr lang="zh-CN" altLang="en-US" dirty="0"/>
          </a:p>
        </p:txBody>
      </p:sp>
      <p:sp>
        <p:nvSpPr>
          <p:cNvPr id="8" name="矩形 7">
            <a:extLst>
              <a:ext uri="{FF2B5EF4-FFF2-40B4-BE49-F238E27FC236}">
                <a16:creationId xmlns:a16="http://schemas.microsoft.com/office/drawing/2014/main" id="{A4C71AEC-EE99-4C0F-B602-DFB52D6D2C12}"/>
              </a:ext>
            </a:extLst>
          </p:cNvPr>
          <p:cNvSpPr/>
          <p:nvPr/>
        </p:nvSpPr>
        <p:spPr>
          <a:xfrm>
            <a:off x="2706567" y="1533521"/>
            <a:ext cx="1604927" cy="369332"/>
          </a:xfrm>
          <a:prstGeom prst="rect">
            <a:avLst/>
          </a:prstGeom>
        </p:spPr>
        <p:txBody>
          <a:bodyPr wrap="none">
            <a:spAutoFit/>
          </a:bodyPr>
          <a:lstStyle/>
          <a:p>
            <a:r>
              <a:rPr lang="en-US" altLang="zh-CN" dirty="0">
                <a:solidFill>
                  <a:srgbClr val="FF0000"/>
                </a:solidFill>
              </a:rPr>
              <a:t>TLAB = 50 MeV</a:t>
            </a:r>
            <a:endParaRPr lang="zh-CN" altLang="en-US" dirty="0">
              <a:solidFill>
                <a:srgbClr val="FF0000"/>
              </a:solidFill>
            </a:endParaRPr>
          </a:p>
        </p:txBody>
      </p:sp>
      <p:sp>
        <p:nvSpPr>
          <p:cNvPr id="9" name="矩形 8">
            <a:extLst>
              <a:ext uri="{FF2B5EF4-FFF2-40B4-BE49-F238E27FC236}">
                <a16:creationId xmlns:a16="http://schemas.microsoft.com/office/drawing/2014/main" id="{210618CF-7503-4577-9559-6C92A1093005}"/>
              </a:ext>
            </a:extLst>
          </p:cNvPr>
          <p:cNvSpPr/>
          <p:nvPr/>
        </p:nvSpPr>
        <p:spPr>
          <a:xfrm>
            <a:off x="1518328" y="5670245"/>
            <a:ext cx="2265685" cy="954107"/>
          </a:xfrm>
          <a:prstGeom prst="rect">
            <a:avLst/>
          </a:prstGeom>
        </p:spPr>
        <p:txBody>
          <a:bodyPr wrap="none">
            <a:spAutoFit/>
          </a:bodyPr>
          <a:lstStyle/>
          <a:p>
            <a:r>
              <a:rPr lang="en-US" altLang="zh-CN" sz="1400" dirty="0" err="1">
                <a:solidFill>
                  <a:srgbClr val="00B0F0"/>
                </a:solidFill>
              </a:rPr>
              <a:t>Nogga</a:t>
            </a:r>
            <a:r>
              <a:rPr lang="en-US" altLang="zh-CN" sz="1400" dirty="0">
                <a:solidFill>
                  <a:srgbClr val="00B0F0"/>
                </a:solidFill>
              </a:rPr>
              <a:t> et al, PRC(2005)</a:t>
            </a:r>
          </a:p>
          <a:p>
            <a:r>
              <a:rPr lang="en-US" altLang="zh-CN" sz="1400" dirty="0">
                <a:solidFill>
                  <a:srgbClr val="00B0F0"/>
                </a:solidFill>
              </a:rPr>
              <a:t>B. W. Long et al, PRC(2011)</a:t>
            </a:r>
          </a:p>
          <a:p>
            <a:r>
              <a:rPr lang="en-US" altLang="zh-CN" sz="1400" dirty="0">
                <a:solidFill>
                  <a:srgbClr val="00B0F0"/>
                </a:solidFill>
              </a:rPr>
              <a:t>M. P. Valderrama, PRC(2011)</a:t>
            </a:r>
          </a:p>
          <a:p>
            <a:r>
              <a:rPr lang="en-US" altLang="zh-CN" sz="1400" dirty="0">
                <a:solidFill>
                  <a:srgbClr val="00B0F0"/>
                </a:solidFill>
              </a:rPr>
              <a:t>M. C. </a:t>
            </a:r>
            <a:r>
              <a:rPr lang="en-US" altLang="zh-CN" sz="1400" dirty="0" err="1">
                <a:solidFill>
                  <a:srgbClr val="00B0F0"/>
                </a:solidFill>
              </a:rPr>
              <a:t>Birse</a:t>
            </a:r>
            <a:r>
              <a:rPr lang="en-US" altLang="zh-CN" sz="1400" dirty="0">
                <a:solidFill>
                  <a:srgbClr val="00B0F0"/>
                </a:solidFill>
              </a:rPr>
              <a:t>, </a:t>
            </a:r>
            <a:r>
              <a:rPr lang="en-US" altLang="zh-CN" sz="1400" dirty="0" err="1">
                <a:solidFill>
                  <a:srgbClr val="00B0F0"/>
                </a:solidFill>
              </a:rPr>
              <a:t>PoS</a:t>
            </a:r>
            <a:r>
              <a:rPr lang="en-US" altLang="zh-CN" sz="1400" dirty="0">
                <a:solidFill>
                  <a:srgbClr val="00B0F0"/>
                </a:solidFill>
              </a:rPr>
              <a:t> CD(2009)</a:t>
            </a:r>
            <a:endParaRPr lang="zh-CN" altLang="en-US" sz="1400" dirty="0">
              <a:solidFill>
                <a:srgbClr val="00B0F0"/>
              </a:solidFill>
            </a:endParaRPr>
          </a:p>
        </p:txBody>
      </p:sp>
      <p:grpSp>
        <p:nvGrpSpPr>
          <p:cNvPr id="13" name="组合 12">
            <a:extLst>
              <a:ext uri="{FF2B5EF4-FFF2-40B4-BE49-F238E27FC236}">
                <a16:creationId xmlns:a16="http://schemas.microsoft.com/office/drawing/2014/main" id="{F47E8905-0DB0-472F-B355-4C4585F7C73F}"/>
              </a:ext>
            </a:extLst>
          </p:cNvPr>
          <p:cNvGrpSpPr/>
          <p:nvPr/>
        </p:nvGrpSpPr>
        <p:grpSpPr>
          <a:xfrm>
            <a:off x="6184233" y="1868670"/>
            <a:ext cx="4221017" cy="3120659"/>
            <a:chOff x="1088968" y="2309013"/>
            <a:chExt cx="4221017" cy="3120659"/>
          </a:xfrm>
        </p:grpSpPr>
        <p:pic>
          <p:nvPicPr>
            <p:cNvPr id="14" name="图片 13">
              <a:extLst>
                <a:ext uri="{FF2B5EF4-FFF2-40B4-BE49-F238E27FC236}">
                  <a16:creationId xmlns:a16="http://schemas.microsoft.com/office/drawing/2014/main" id="{C8F50D55-695B-45E9-A3AE-A382E8000EC0}"/>
                </a:ext>
              </a:extLst>
            </p:cNvPr>
            <p:cNvPicPr>
              <a:picLocks noChangeAspect="1"/>
            </p:cNvPicPr>
            <p:nvPr/>
          </p:nvPicPr>
          <p:blipFill>
            <a:blip r:embed="rId4"/>
            <a:stretch>
              <a:fillRect/>
            </a:stretch>
          </p:blipFill>
          <p:spPr>
            <a:xfrm>
              <a:off x="1088968" y="2309013"/>
              <a:ext cx="4221017" cy="3120659"/>
            </a:xfrm>
            <a:prstGeom prst="rect">
              <a:avLst/>
            </a:prstGeom>
          </p:spPr>
        </p:pic>
        <p:pic>
          <p:nvPicPr>
            <p:cNvPr id="15" name="图片 14">
              <a:extLst>
                <a:ext uri="{FF2B5EF4-FFF2-40B4-BE49-F238E27FC236}">
                  <a16:creationId xmlns:a16="http://schemas.microsoft.com/office/drawing/2014/main" id="{C4C2AB9E-1E36-418A-8751-FCE2BBB2A8FC}"/>
                </a:ext>
              </a:extLst>
            </p:cNvPr>
            <p:cNvPicPr>
              <a:picLocks noChangeAspect="1"/>
            </p:cNvPicPr>
            <p:nvPr/>
          </p:nvPicPr>
          <p:blipFill>
            <a:blip r:embed="rId5"/>
            <a:stretch>
              <a:fillRect/>
            </a:stretch>
          </p:blipFill>
          <p:spPr>
            <a:xfrm>
              <a:off x="3924034" y="3776591"/>
              <a:ext cx="1030332" cy="962558"/>
            </a:xfrm>
            <a:prstGeom prst="rect">
              <a:avLst/>
            </a:prstGeom>
          </p:spPr>
        </p:pic>
      </p:grpSp>
      <p:sp>
        <p:nvSpPr>
          <p:cNvPr id="26" name="文本框 25">
            <a:extLst>
              <a:ext uri="{FF2B5EF4-FFF2-40B4-BE49-F238E27FC236}">
                <a16:creationId xmlns:a16="http://schemas.microsoft.com/office/drawing/2014/main" id="{D785FFF8-2732-40E5-957A-42B1ECDB3F6B}"/>
              </a:ext>
            </a:extLst>
          </p:cNvPr>
          <p:cNvSpPr txBox="1"/>
          <p:nvPr/>
        </p:nvSpPr>
        <p:spPr>
          <a:xfrm>
            <a:off x="7697752" y="5979334"/>
            <a:ext cx="2898070" cy="307777"/>
          </a:xfrm>
          <a:prstGeom prst="rect">
            <a:avLst/>
          </a:prstGeom>
          <a:noFill/>
        </p:spPr>
        <p:txBody>
          <a:bodyPr wrap="square" rtlCol="0">
            <a:spAutoFit/>
          </a:bodyPr>
          <a:lstStyle/>
          <a:p>
            <a:r>
              <a:rPr lang="en-US" altLang="zh-CN" sz="1400" dirty="0">
                <a:solidFill>
                  <a:srgbClr val="00B0F0"/>
                </a:solidFill>
              </a:rPr>
              <a:t>C.X. Wang et al. CPC45,054101</a:t>
            </a:r>
            <a:endParaRPr lang="zh-CN" altLang="en-US" sz="1400" dirty="0">
              <a:solidFill>
                <a:srgbClr val="00B0F0"/>
              </a:solidFill>
            </a:endParaRPr>
          </a:p>
        </p:txBody>
      </p:sp>
      <p:pic>
        <p:nvPicPr>
          <p:cNvPr id="18" name="图片 17">
            <a:extLst>
              <a:ext uri="{FF2B5EF4-FFF2-40B4-BE49-F238E27FC236}">
                <a16:creationId xmlns:a16="http://schemas.microsoft.com/office/drawing/2014/main" id="{1A58ED8D-C585-4B1D-B4F2-2B50FE536DCE}"/>
              </a:ext>
            </a:extLst>
          </p:cNvPr>
          <p:cNvPicPr>
            <a:picLocks noChangeAspect="1"/>
          </p:cNvPicPr>
          <p:nvPr/>
        </p:nvPicPr>
        <p:blipFill>
          <a:blip r:embed="rId6"/>
          <a:stretch>
            <a:fillRect/>
          </a:stretch>
        </p:blipFill>
        <p:spPr>
          <a:xfrm>
            <a:off x="5916421" y="1093360"/>
            <a:ext cx="5924593" cy="781056"/>
          </a:xfrm>
          <a:prstGeom prst="rect">
            <a:avLst/>
          </a:prstGeom>
        </p:spPr>
      </p:pic>
      <p:pic>
        <p:nvPicPr>
          <p:cNvPr id="19" name="图片 18">
            <a:extLst>
              <a:ext uri="{FF2B5EF4-FFF2-40B4-BE49-F238E27FC236}">
                <a16:creationId xmlns:a16="http://schemas.microsoft.com/office/drawing/2014/main" id="{4D0AC16A-798F-40A8-B541-739296C04352}"/>
              </a:ext>
            </a:extLst>
          </p:cNvPr>
          <p:cNvPicPr>
            <a:picLocks noChangeAspect="1"/>
          </p:cNvPicPr>
          <p:nvPr/>
        </p:nvPicPr>
        <p:blipFill>
          <a:blip r:embed="rId7"/>
          <a:stretch>
            <a:fillRect/>
          </a:stretch>
        </p:blipFill>
        <p:spPr>
          <a:xfrm>
            <a:off x="1686301" y="5014854"/>
            <a:ext cx="1855808" cy="620518"/>
          </a:xfrm>
          <a:prstGeom prst="rect">
            <a:avLst/>
          </a:prstGeom>
        </p:spPr>
      </p:pic>
      <p:pic>
        <p:nvPicPr>
          <p:cNvPr id="20" name="图片 19">
            <a:extLst>
              <a:ext uri="{FF2B5EF4-FFF2-40B4-BE49-F238E27FC236}">
                <a16:creationId xmlns:a16="http://schemas.microsoft.com/office/drawing/2014/main" id="{610E9EFD-0645-4BD2-86C2-7A33B748ACCF}"/>
              </a:ext>
            </a:extLst>
          </p:cNvPr>
          <p:cNvPicPr>
            <a:picLocks noChangeAspect="1"/>
          </p:cNvPicPr>
          <p:nvPr/>
        </p:nvPicPr>
        <p:blipFill>
          <a:blip r:embed="rId8"/>
          <a:stretch>
            <a:fillRect/>
          </a:stretch>
        </p:blipFill>
        <p:spPr>
          <a:xfrm>
            <a:off x="7501388" y="5037782"/>
            <a:ext cx="2705120" cy="695330"/>
          </a:xfrm>
          <a:prstGeom prst="rect">
            <a:avLst/>
          </a:prstGeom>
        </p:spPr>
      </p:pic>
    </p:spTree>
    <p:extLst>
      <p:ext uri="{BB962C8B-B14F-4D97-AF65-F5344CB8AC3E}">
        <p14:creationId xmlns:p14="http://schemas.microsoft.com/office/powerpoint/2010/main" val="185151090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F20932F-AEA7-B8BA-91DA-588CD0438953}"/>
              </a:ext>
            </a:extLst>
          </p:cNvPr>
          <p:cNvSpPr>
            <a:spLocks noGrp="1"/>
          </p:cNvSpPr>
          <p:nvPr>
            <p:ph type="sldNum" sz="quarter" idx="12"/>
          </p:nvPr>
        </p:nvSpPr>
        <p:spPr/>
        <p:txBody>
          <a:bodyPr/>
          <a:lstStyle/>
          <a:p>
            <a:fld id="{48F63A3B-78C7-47BE-AE5E-E10140E04643}" type="slidenum">
              <a:rPr lang="en-US" smtClean="0"/>
              <a:t>4</a:t>
            </a:fld>
            <a:endParaRPr lang="en-US" dirty="0"/>
          </a:p>
        </p:txBody>
      </p:sp>
      <p:pic>
        <p:nvPicPr>
          <p:cNvPr id="9" name="图片 8">
            <a:extLst>
              <a:ext uri="{FF2B5EF4-FFF2-40B4-BE49-F238E27FC236}">
                <a16:creationId xmlns:a16="http://schemas.microsoft.com/office/drawing/2014/main" id="{AE01B750-2089-70FE-EF2D-77E262AFF3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215" y="1528619"/>
            <a:ext cx="3792689" cy="3082312"/>
          </a:xfrm>
          <a:prstGeom prst="rect">
            <a:avLst/>
          </a:prstGeom>
          <a:ln>
            <a:solidFill>
              <a:schemeClr val="accent1"/>
            </a:solidFill>
          </a:ln>
        </p:spPr>
      </p:pic>
      <p:pic>
        <p:nvPicPr>
          <p:cNvPr id="10" name="图片 9">
            <a:extLst>
              <a:ext uri="{FF2B5EF4-FFF2-40B4-BE49-F238E27FC236}">
                <a16:creationId xmlns:a16="http://schemas.microsoft.com/office/drawing/2014/main" id="{2B9167FE-C511-28D6-2DF2-CE1CD2A7B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926" y="1461911"/>
            <a:ext cx="3936274" cy="3149020"/>
          </a:xfrm>
          <a:prstGeom prst="rect">
            <a:avLst/>
          </a:prstGeom>
          <a:solidFill>
            <a:schemeClr val="bg1"/>
          </a:solidFill>
          <a:ln>
            <a:solidFill>
              <a:schemeClr val="accent1"/>
            </a:solidFill>
          </a:ln>
        </p:spPr>
      </p:pic>
      <p:sp>
        <p:nvSpPr>
          <p:cNvPr id="11" name="标题 1">
            <a:extLst>
              <a:ext uri="{FF2B5EF4-FFF2-40B4-BE49-F238E27FC236}">
                <a16:creationId xmlns:a16="http://schemas.microsoft.com/office/drawing/2014/main" id="{FA2853AE-FF80-5CDD-FFFF-C2E997EC980B}"/>
              </a:ext>
            </a:extLst>
          </p:cNvPr>
          <p:cNvSpPr txBox="1">
            <a:spLocks/>
          </p:cNvSpPr>
          <p:nvPr/>
        </p:nvSpPr>
        <p:spPr>
          <a:xfrm>
            <a:off x="0" y="201199"/>
            <a:ext cx="12192000" cy="8595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Microsoft YaHei" panose="020B0503020204020204" pitchFamily="34" charset="-122"/>
                <a:ea typeface="Microsoft YaHei" panose="020B0503020204020204" pitchFamily="34" charset="-122"/>
                <a:cs typeface="Times New Roman" pitchFamily="18" charset="0"/>
              </a:rPr>
              <a:t>Color</a:t>
            </a:r>
            <a:r>
              <a:rPr lang="zh-CN" altLang="en-US" sz="3600" b="1" dirty="0">
                <a:latin typeface="Microsoft YaHei" panose="020B0503020204020204" pitchFamily="34" charset="-122"/>
                <a:ea typeface="Microsoft YaHei" panose="020B0503020204020204" pitchFamily="34" charset="-122"/>
                <a:cs typeface="Times New Roman" pitchFamily="18" charset="0"/>
              </a:rPr>
              <a:t> </a:t>
            </a:r>
            <a:r>
              <a:rPr lang="en-US" altLang="zh-CN" sz="3600" b="1" dirty="0">
                <a:latin typeface="Microsoft YaHei" panose="020B0503020204020204" pitchFamily="34" charset="-122"/>
                <a:ea typeface="Microsoft YaHei" panose="020B0503020204020204" pitchFamily="34" charset="-122"/>
                <a:cs typeface="Times New Roman" pitchFamily="18" charset="0"/>
              </a:rPr>
              <a:t>confinement</a:t>
            </a:r>
            <a:r>
              <a:rPr lang="en-US" altLang="zh-CN" sz="3600" dirty="0">
                <a:latin typeface="Microsoft YaHei" panose="020B0503020204020204" pitchFamily="34" charset="-122"/>
                <a:ea typeface="Microsoft YaHei" panose="020B0503020204020204" pitchFamily="34" charset="-122"/>
              </a:rPr>
              <a:t>:</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quarks</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confined</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into</a:t>
            </a:r>
            <a:r>
              <a:rPr lang="zh-CN" altLang="en-US" sz="3600" dirty="0">
                <a:latin typeface="Microsoft YaHei" panose="020B0503020204020204" pitchFamily="34" charset="-122"/>
                <a:ea typeface="Microsoft YaHei" panose="020B0503020204020204" pitchFamily="34" charset="-122"/>
              </a:rPr>
              <a:t> </a:t>
            </a:r>
            <a:r>
              <a:rPr lang="en-US" altLang="zh-CN" sz="3600" b="1" dirty="0">
                <a:latin typeface="Microsoft YaHei" panose="020B0503020204020204" pitchFamily="34" charset="-122"/>
                <a:ea typeface="Microsoft YaHei" panose="020B0503020204020204" pitchFamily="34" charset="-122"/>
              </a:rPr>
              <a:t>hadrons</a:t>
            </a:r>
            <a:r>
              <a:rPr lang="zh-CN" altLang="en-US" sz="3600" dirty="0">
                <a:latin typeface="Microsoft YaHei" panose="020B0503020204020204" pitchFamily="34" charset="-122"/>
                <a:ea typeface="Microsoft YaHei" panose="020B0503020204020204" pitchFamily="34" charset="-122"/>
              </a:rPr>
              <a:t> </a:t>
            </a:r>
          </a:p>
        </p:txBody>
      </p:sp>
      <mc:AlternateContent xmlns:mc="http://schemas.openxmlformats.org/markup-compatibility/2006" xmlns:a14="http://schemas.microsoft.com/office/drawing/2010/main">
        <mc:Choice Requires="a14">
          <p:graphicFrame>
            <p:nvGraphicFramePr>
              <p:cNvPr id="13" name="图示 12">
                <a:extLst>
                  <a:ext uri="{FF2B5EF4-FFF2-40B4-BE49-F238E27FC236}">
                    <a16:creationId xmlns:a16="http://schemas.microsoft.com/office/drawing/2014/main" id="{C2DE145B-C86D-446C-AAFD-949EAD6C3C2F}"/>
                  </a:ext>
                </a:extLst>
              </p:cNvPr>
              <p:cNvGraphicFramePr/>
              <p:nvPr>
                <p:extLst>
                  <p:ext uri="{D42A27DB-BD31-4B8C-83A1-F6EECF244321}">
                    <p14:modId xmlns:p14="http://schemas.microsoft.com/office/powerpoint/2010/main" val="2677112142"/>
                  </p:ext>
                </p:extLst>
              </p:nvPr>
            </p:nvGraphicFramePr>
            <p:xfrm>
              <a:off x="1981926" y="525405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13" name="图示 12">
                <a:extLst>
                  <a:ext uri="{FF2B5EF4-FFF2-40B4-BE49-F238E27FC236}">
                    <a16:creationId xmlns:a16="http://schemas.microsoft.com/office/drawing/2014/main" id="{C2DE145B-C86D-446C-AAFD-949EAD6C3C2F}"/>
                  </a:ext>
                </a:extLst>
              </p:cNvPr>
              <p:cNvGraphicFramePr/>
              <p:nvPr>
                <p:extLst>
                  <p:ext uri="{D42A27DB-BD31-4B8C-83A1-F6EECF244321}">
                    <p14:modId xmlns:p14="http://schemas.microsoft.com/office/powerpoint/2010/main" val="2677112142"/>
                  </p:ext>
                </p:extLst>
              </p:nvPr>
            </p:nvGraphicFramePr>
            <p:xfrm>
              <a:off x="1981926" y="5254055"/>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Tree>
    <p:extLst>
      <p:ext uri="{BB962C8B-B14F-4D97-AF65-F5344CB8AC3E}">
        <p14:creationId xmlns:p14="http://schemas.microsoft.com/office/powerpoint/2010/main" val="343647161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1DD-3C6D-4389-9A0C-ED117E518EAA}"/>
              </a:ext>
            </a:extLst>
          </p:cNvPr>
          <p:cNvSpPr>
            <a:spLocks noGrp="1"/>
          </p:cNvSpPr>
          <p:nvPr>
            <p:ph type="title"/>
          </p:nvPr>
        </p:nvSpPr>
        <p:spPr>
          <a:xfrm>
            <a:off x="0" y="-183515"/>
            <a:ext cx="12684034" cy="1325563"/>
          </a:xfrm>
        </p:spPr>
        <p:txBody>
          <a:bodyPr>
            <a:normAutofit/>
          </a:bodyPr>
          <a:lstStyle/>
          <a:p>
            <a:r>
              <a:rPr lang="en-US" altLang="zh-CN" sz="3600" dirty="0">
                <a:latin typeface="Microsoft YaHei" panose="020B0503020204020204" pitchFamily="34" charset="-122"/>
                <a:ea typeface="Microsoft YaHei" panose="020B0503020204020204" pitchFamily="34" charset="-122"/>
              </a:rPr>
              <a:t>LO</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NR</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cannot</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describe</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1S0—</a:t>
            </a:r>
            <a:r>
              <a:rPr lang="en-US" altLang="zh-CN" sz="3600" dirty="0">
                <a:solidFill>
                  <a:srgbClr val="C00000"/>
                </a:solidFill>
                <a:latin typeface="Microsoft YaHei" panose="020B0503020204020204" pitchFamily="34" charset="-122"/>
                <a:ea typeface="Microsoft YaHei" panose="020B0503020204020204" pitchFamily="34" charset="-122"/>
              </a:rPr>
              <a:t>unnatural</a:t>
            </a:r>
            <a:endParaRPr lang="zh-CN" altLang="en-US" sz="3600" dirty="0">
              <a:solidFill>
                <a:srgbClr val="C00000"/>
              </a:solidFill>
              <a:latin typeface="Microsoft YaHei" panose="020B0503020204020204" pitchFamily="34" charset="-122"/>
              <a:ea typeface="Microsoft YaHei" panose="020B0503020204020204" pitchFamily="34" charset="-122"/>
            </a:endParaRPr>
          </a:p>
        </p:txBody>
      </p:sp>
      <p:sp>
        <p:nvSpPr>
          <p:cNvPr id="4" name="灯片编号占位符 3">
            <a:extLst>
              <a:ext uri="{FF2B5EF4-FFF2-40B4-BE49-F238E27FC236}">
                <a16:creationId xmlns:a16="http://schemas.microsoft.com/office/drawing/2014/main" id="{DE508D22-D1F6-40BA-A449-F10F2D185751}"/>
              </a:ext>
            </a:extLst>
          </p:cNvPr>
          <p:cNvSpPr>
            <a:spLocks noGrp="1"/>
          </p:cNvSpPr>
          <p:nvPr>
            <p:ph type="sldNum" sz="quarter" idx="12"/>
          </p:nvPr>
        </p:nvSpPr>
        <p:spPr/>
        <p:txBody>
          <a:bodyPr/>
          <a:lstStyle/>
          <a:p>
            <a:pPr>
              <a:defRPr/>
            </a:pPr>
            <a:fld id="{88A51967-2D8B-40D3-B5B9-9AAB73B256E5}" type="slidenum">
              <a:rPr lang="zh-CN" altLang="en-US" smtClean="0"/>
              <a:pPr>
                <a:defRPr/>
              </a:pPr>
              <a:t>40</a:t>
            </a:fld>
            <a:endParaRPr lang="zh-CN" altLang="en-US"/>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D3E1A48-ACCE-2982-91DE-A4F3BDC93341}"/>
                  </a:ext>
                </a:extLst>
              </p:cNvPr>
              <p:cNvSpPr txBox="1"/>
              <p:nvPr/>
            </p:nvSpPr>
            <p:spPr>
              <a:xfrm>
                <a:off x="7144844" y="2374017"/>
                <a:ext cx="4729655" cy="3785652"/>
              </a:xfrm>
              <a:prstGeom prst="rect">
                <a:avLst/>
              </a:prstGeom>
              <a:noFill/>
            </p:spPr>
            <p:txBody>
              <a:bodyPr wrap="square">
                <a:spAutoFit/>
              </a:bodyPr>
              <a:lstStyle/>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L</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arge variance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of phase shifts from </a:t>
                </a:r>
                <a14:m>
                  <m:oMath xmlns:m="http://schemas.openxmlformats.org/officeDocument/2006/math">
                    <m:sSup>
                      <m:sSupPr>
                        <m:ctrlPr>
                          <a:rPr lang="zh-CN" altLang="zh-CN" sz="2400" i="1">
                            <a:effectLst/>
                            <a:latin typeface="Cambria Math" panose="02040503050406030204" pitchFamily="18" charset="0"/>
                            <a:ea typeface="Cambria Math" panose="02040503050406030204" pitchFamily="18" charset="0"/>
                          </a:rPr>
                        </m:ctrlPr>
                      </m:sSupPr>
                      <m:e>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60</m:t>
                        </m:r>
                      </m:e>
                      <m:sup>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sup>
                    </m:sSup>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to </a:t>
                </a:r>
                <a14:m>
                  <m:oMath xmlns:m="http://schemas.openxmlformats.org/officeDocument/2006/math">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m:t>
                    </m:r>
                    <m:sSup>
                      <m:sSupPr>
                        <m:ctrlPr>
                          <a:rPr lang="zh-CN" altLang="zh-CN" sz="2400" i="1">
                            <a:effectLst/>
                            <a:latin typeface="Cambria Math" panose="02040503050406030204" pitchFamily="18" charset="0"/>
                            <a:ea typeface="Cambria Math" panose="02040503050406030204" pitchFamily="18" charset="0"/>
                          </a:rPr>
                        </m:ctrlPr>
                      </m:sSupPr>
                      <m:e>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10</m:t>
                        </m:r>
                      </m:e>
                      <m:sup>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sup>
                    </m:sSup>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p>
              <a:p>
                <a:pPr marL="457200" indent="-457200">
                  <a:buFont typeface="+mj-lt"/>
                  <a:buAutoNum type="arabicPeriod"/>
                </a:pPr>
                <a:r>
                  <a:rPr lang="en-US" altLang="zh-CN" sz="2400" b="1" dirty="0">
                    <a:latin typeface="Georgia" panose="02040502050405020303" pitchFamily="18" charset="0"/>
                    <a:ea typeface="DengXian" panose="02010600030101010101" pitchFamily="2" charset="-122"/>
                    <a:cs typeface="Times New Roman" panose="02020603050405020304" pitchFamily="18" charset="0"/>
                  </a:rPr>
                  <a:t>S</a:t>
                </a:r>
                <a:r>
                  <a:rPr lang="en-US" altLang="zh-CN" sz="2400" b="1" dirty="0">
                    <a:effectLst/>
                    <a:latin typeface="Georgia" panose="02040502050405020303" pitchFamily="18" charset="0"/>
                    <a:ea typeface="DengXian" panose="02010600030101010101" pitchFamily="2" charset="-122"/>
                    <a:cs typeface="Times New Roman" panose="02020603050405020304" pitchFamily="18" charset="0"/>
                  </a:rPr>
                  <a:t>cattering length </a:t>
                </a:r>
                <a14:m>
                  <m:oMath xmlns:m="http://schemas.openxmlformats.org/officeDocument/2006/math">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𝑎</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=23.7</m:t>
                    </m:r>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fm</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much</a:t>
                </a:r>
                <a:r>
                  <a:rPr lang="zh-CN" altLang="en-US"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larger</a:t>
                </a:r>
                <a:r>
                  <a:rPr lang="zh-CN" altLang="en-US" sz="2400"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than</a:t>
                </a:r>
                <a:r>
                  <a:rPr lang="zh-CN" altLang="en-US" sz="2400" dirty="0">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th</a:t>
                </a:r>
                <a:r>
                  <a:rPr lang="en-US" altLang="zh-CN" sz="2400" dirty="0">
                    <a:latin typeface="Georgia" panose="02040502050405020303" pitchFamily="18" charset="0"/>
                    <a:ea typeface="DengXian" panose="02010600030101010101" pitchFamily="2" charset="-122"/>
                    <a:cs typeface="Times New Roman" panose="02020603050405020304" pitchFamily="18" charset="0"/>
                  </a:rPr>
                  <a:t>e</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pion</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Compton</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wave</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length</a:t>
                </a:r>
                <a:endParaRPr lang="en-US" altLang="zh-CN" sz="2400" dirty="0">
                  <a:effectLst/>
                  <a:latin typeface="Georgia" panose="02040502050405020303" pitchFamily="18" charset="0"/>
                  <a:ea typeface="DengXian" panose="02010600030101010101" pitchFamily="2" charset="-122"/>
                  <a:cs typeface="Times New Roman" panose="02020603050405020304" pitchFamily="18" charset="0"/>
                </a:endParaRPr>
              </a:p>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Z</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ero amplitude</a:t>
                </a:r>
                <a:r>
                  <a:rPr lang="zh-CN" altLang="en-US"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zh-CN" altLang="zh-CN" sz="2400" b="1" dirty="0">
                    <a:solidFill>
                      <a:srgbClr val="C00000"/>
                    </a:solidFill>
                    <a:effectLst/>
                    <a:ea typeface="Georgia" panose="02040502050405020303" pitchFamily="18" charset="0"/>
                    <a:cs typeface="Times New Roman" panose="02020603050405020304" pitchFamily="18" charset="0"/>
                  </a:rPr>
                  <a:t> </a:t>
                </a:r>
                <a:r>
                  <a:rPr lang="en-US" altLang="zh-CN" sz="2400" dirty="0">
                    <a:effectLst/>
                    <a:ea typeface="Georgia" panose="02040502050405020303" pitchFamily="18" charset="0"/>
                    <a:cs typeface="Times New Roman" panose="02020603050405020304" pitchFamily="18" charset="0"/>
                  </a:rPr>
                  <a:t>around</a:t>
                </a:r>
                <a:r>
                  <a:rPr lang="zh-CN" altLang="en-US" sz="2400" dirty="0">
                    <a:effectLst/>
                    <a:ea typeface="Georgia" panose="02040502050405020303" pitchFamily="18" charset="0"/>
                    <a:cs typeface="Times New Roman" panose="02020603050405020304" pitchFamily="18" charset="0"/>
                  </a:rPr>
                  <a:t> </a:t>
                </a:r>
                <a14:m>
                  <m:oMath xmlns:m="http://schemas.openxmlformats.org/officeDocument/2006/math">
                    <m:sSub>
                      <m:sSubPr>
                        <m:ctrlPr>
                          <a:rPr lang="zh-CN" altLang="zh-CN" sz="2400" i="1">
                            <a:effectLst/>
                            <a:latin typeface="Cambria Math" panose="02040503050406030204" pitchFamily="18" charset="0"/>
                            <a:ea typeface="Cambria Math" panose="02040503050406030204" pitchFamily="18" charset="0"/>
                          </a:rPr>
                        </m:ctrlPr>
                      </m:sSubPr>
                      <m:e>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𝑘</m:t>
                        </m:r>
                      </m:e>
                      <m:sub>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0</m:t>
                        </m:r>
                      </m:sub>
                    </m:sSub>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∼340</m:t>
                    </m:r>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14:m>
                  <m:oMath xmlns:m="http://schemas.openxmlformats.org/officeDocument/2006/math">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MeV</m:t>
                    </m:r>
                  </m:oMath>
                </a14:m>
                <a:r>
                  <a:rPr lang="zh-CN" altLang="zh-CN" sz="2400" dirty="0">
                    <a:effectLst/>
                  </a:rPr>
                  <a:t> </a:t>
                </a:r>
                <a:endParaRPr lang="en-US" altLang="zh-CN" sz="2400" dirty="0">
                  <a:effectLst/>
                  <a:latin typeface="Georgia" panose="02040502050405020303" pitchFamily="18" charset="0"/>
                  <a:ea typeface="DengXian" panose="02010600030101010101" pitchFamily="2" charset="-122"/>
                  <a:cs typeface="Times New Roman" panose="02020603050405020304" pitchFamily="18" charset="0"/>
                </a:endParaRPr>
              </a:p>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V</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irtual bound state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around </a:t>
                </a:r>
                <a14:m>
                  <m:oMath xmlns:m="http://schemas.openxmlformats.org/officeDocument/2006/math">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𝑖</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𝛾</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𝑖</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10</m:t>
                    </m:r>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MeV</m:t>
                    </m:r>
                  </m:oMath>
                </a14:m>
                <a:endParaRPr lang="zh-CN" altLang="en-US" sz="2400" dirty="0"/>
              </a:p>
            </p:txBody>
          </p:sp>
        </mc:Choice>
        <mc:Fallback xmlns="">
          <p:sp>
            <p:nvSpPr>
              <p:cNvPr id="8" name="文本框 7">
                <a:extLst>
                  <a:ext uri="{FF2B5EF4-FFF2-40B4-BE49-F238E27FC236}">
                    <a16:creationId xmlns:a16="http://schemas.microsoft.com/office/drawing/2014/main" id="{4D3E1A48-ACCE-2982-91DE-A4F3BDC93341}"/>
                  </a:ext>
                </a:extLst>
              </p:cNvPr>
              <p:cNvSpPr txBox="1">
                <a:spLocks noRot="1" noChangeAspect="1" noMove="1" noResize="1" noEditPoints="1" noAdjustHandles="1" noChangeArrowheads="1" noChangeShapeType="1" noTextEdit="1"/>
              </p:cNvSpPr>
              <p:nvPr/>
            </p:nvSpPr>
            <p:spPr>
              <a:xfrm>
                <a:off x="7144844" y="2374017"/>
                <a:ext cx="4729655" cy="3785652"/>
              </a:xfrm>
              <a:prstGeom prst="rect">
                <a:avLst/>
              </a:prstGeom>
              <a:blipFill>
                <a:blip r:embed="rId3"/>
                <a:stretch>
                  <a:fillRect l="-1872" t="-1338" r="-3209" b="-1338"/>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C705D373-2FE1-C5B3-2007-C7523F7A8890}"/>
              </a:ext>
            </a:extLst>
          </p:cNvPr>
          <p:cNvPicPr>
            <a:picLocks noChangeAspect="1"/>
          </p:cNvPicPr>
          <p:nvPr/>
        </p:nvPicPr>
        <p:blipFill>
          <a:blip r:embed="rId4"/>
          <a:stretch>
            <a:fillRect/>
          </a:stretch>
        </p:blipFill>
        <p:spPr>
          <a:xfrm>
            <a:off x="7579972" y="801181"/>
            <a:ext cx="1228311" cy="1572836"/>
          </a:xfrm>
          <a:prstGeom prst="rect">
            <a:avLst/>
          </a:prstGeom>
        </p:spPr>
      </p:pic>
      <p:sp>
        <p:nvSpPr>
          <p:cNvPr id="10" name="文本框 9">
            <a:extLst>
              <a:ext uri="{FF2B5EF4-FFF2-40B4-BE49-F238E27FC236}">
                <a16:creationId xmlns:a16="http://schemas.microsoft.com/office/drawing/2014/main" id="{D3E9325A-7935-4671-7345-24A04F9A2E3A}"/>
              </a:ext>
            </a:extLst>
          </p:cNvPr>
          <p:cNvSpPr txBox="1"/>
          <p:nvPr/>
        </p:nvSpPr>
        <p:spPr>
          <a:xfrm>
            <a:off x="8883290" y="939006"/>
            <a:ext cx="3165418" cy="1200329"/>
          </a:xfrm>
          <a:prstGeom prst="rect">
            <a:avLst/>
          </a:prstGeom>
          <a:noFill/>
        </p:spPr>
        <p:txBody>
          <a:bodyPr wrap="none" rtlCol="0">
            <a:spAutoFit/>
          </a:bodyPr>
          <a:lstStyle/>
          <a:p>
            <a:r>
              <a:rPr lang="en-US" altLang="zh-CN" dirty="0">
                <a:solidFill>
                  <a:srgbClr val="2C353B"/>
                </a:solidFill>
                <a:latin typeface="Jost"/>
              </a:rPr>
              <a:t>U.</a:t>
            </a:r>
            <a:r>
              <a:rPr lang="zh-CN" altLang="en-US" dirty="0">
                <a:solidFill>
                  <a:srgbClr val="2C353B"/>
                </a:solidFill>
                <a:latin typeface="Jost"/>
              </a:rPr>
              <a:t> </a:t>
            </a:r>
            <a:r>
              <a:rPr lang="en-US" altLang="zh-CN" dirty="0">
                <a:solidFill>
                  <a:srgbClr val="2C353B"/>
                </a:solidFill>
                <a:latin typeface="Jost"/>
              </a:rPr>
              <a:t>van</a:t>
            </a:r>
            <a:r>
              <a:rPr lang="zh-CN" altLang="en-US" dirty="0">
                <a:solidFill>
                  <a:srgbClr val="2C353B"/>
                </a:solidFill>
                <a:latin typeface="Jost"/>
              </a:rPr>
              <a:t> </a:t>
            </a:r>
            <a:r>
              <a:rPr lang="en-US" altLang="zh-CN" dirty="0" err="1">
                <a:solidFill>
                  <a:srgbClr val="2C353B"/>
                </a:solidFill>
                <a:latin typeface="Jost"/>
              </a:rPr>
              <a:t>Kolck</a:t>
            </a:r>
            <a:endParaRPr lang="en-US" altLang="zh-CN" dirty="0">
              <a:solidFill>
                <a:srgbClr val="2C353B"/>
              </a:solidFill>
              <a:latin typeface="Jost"/>
            </a:endParaRPr>
          </a:p>
          <a:p>
            <a:r>
              <a:rPr lang="en-US" altLang="zh-CN" dirty="0">
                <a:solidFill>
                  <a:srgbClr val="2C353B"/>
                </a:solidFill>
                <a:latin typeface="Jost"/>
              </a:rPr>
              <a:t>APS</a:t>
            </a:r>
            <a:r>
              <a:rPr lang="zh-CN" altLang="en-US" dirty="0">
                <a:solidFill>
                  <a:srgbClr val="2C353B"/>
                </a:solidFill>
                <a:latin typeface="Jost"/>
              </a:rPr>
              <a:t> </a:t>
            </a:r>
            <a:r>
              <a:rPr lang="en-US" altLang="zh-CN" dirty="0">
                <a:solidFill>
                  <a:srgbClr val="2C353B"/>
                </a:solidFill>
                <a:latin typeface="Jost"/>
              </a:rPr>
              <a:t>fellow</a:t>
            </a:r>
          </a:p>
          <a:p>
            <a:r>
              <a:rPr lang="en" altLang="zh-CN" dirty="0">
                <a:solidFill>
                  <a:srgbClr val="2C353B"/>
                </a:solidFill>
                <a:latin typeface="Jost"/>
              </a:rPr>
              <a:t>Mem</a:t>
            </a:r>
            <a:r>
              <a:rPr lang="en-US" altLang="zh-CN" dirty="0" err="1">
                <a:solidFill>
                  <a:srgbClr val="2C353B"/>
                </a:solidFill>
                <a:latin typeface="Jost"/>
              </a:rPr>
              <a:t>ber</a:t>
            </a:r>
            <a:r>
              <a:rPr lang="zh-CN" altLang="en-US" dirty="0">
                <a:solidFill>
                  <a:srgbClr val="2C353B"/>
                </a:solidFill>
                <a:latin typeface="Jost"/>
              </a:rPr>
              <a:t> </a:t>
            </a:r>
            <a:r>
              <a:rPr lang="en-US" altLang="zh-CN" dirty="0">
                <a:solidFill>
                  <a:srgbClr val="2C353B"/>
                </a:solidFill>
                <a:latin typeface="Jost"/>
              </a:rPr>
              <a:t>of</a:t>
            </a:r>
            <a:r>
              <a:rPr lang="zh-CN" altLang="en-US" dirty="0">
                <a:solidFill>
                  <a:srgbClr val="2C353B"/>
                </a:solidFill>
                <a:latin typeface="Jost"/>
              </a:rPr>
              <a:t> </a:t>
            </a:r>
            <a:r>
              <a:rPr lang="en" altLang="zh-CN" dirty="0">
                <a:solidFill>
                  <a:srgbClr val="2C353B"/>
                </a:solidFill>
                <a:latin typeface="Jost"/>
              </a:rPr>
              <a:t>Academia Europaea</a:t>
            </a:r>
          </a:p>
          <a:p>
            <a:r>
              <a:rPr lang="en" altLang="zh-CN" dirty="0">
                <a:solidFill>
                  <a:srgbClr val="2C353B"/>
                </a:solidFill>
                <a:latin typeface="Jost"/>
              </a:rPr>
              <a:t>2020 Herman </a:t>
            </a:r>
            <a:r>
              <a:rPr lang="en" altLang="zh-CN" dirty="0" err="1">
                <a:solidFill>
                  <a:srgbClr val="2C353B"/>
                </a:solidFill>
                <a:latin typeface="Jost"/>
              </a:rPr>
              <a:t>Feshbach</a:t>
            </a:r>
            <a:r>
              <a:rPr lang="en" altLang="zh-CN" dirty="0">
                <a:solidFill>
                  <a:srgbClr val="2C353B"/>
                </a:solidFill>
                <a:latin typeface="Jost"/>
              </a:rPr>
              <a:t> Prize</a:t>
            </a:r>
          </a:p>
        </p:txBody>
      </p:sp>
      <p:pic>
        <p:nvPicPr>
          <p:cNvPr id="5" name="图片 4">
            <a:extLst>
              <a:ext uri="{FF2B5EF4-FFF2-40B4-BE49-F238E27FC236}">
                <a16:creationId xmlns:a16="http://schemas.microsoft.com/office/drawing/2014/main" id="{EEE29C73-31BE-D4C9-03C1-A93D5BC4F2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045" y="1176339"/>
            <a:ext cx="6761372" cy="5030152"/>
          </a:xfrm>
          <a:prstGeom prst="rect">
            <a:avLst/>
          </a:prstGeom>
        </p:spPr>
      </p:pic>
      <p:sp>
        <p:nvSpPr>
          <p:cNvPr id="13" name="文本框 12">
            <a:extLst>
              <a:ext uri="{FF2B5EF4-FFF2-40B4-BE49-F238E27FC236}">
                <a16:creationId xmlns:a16="http://schemas.microsoft.com/office/drawing/2014/main" id="{B9C8D838-A187-410B-6BD7-988E02758438}"/>
              </a:ext>
            </a:extLst>
          </p:cNvPr>
          <p:cNvSpPr txBox="1"/>
          <p:nvPr/>
        </p:nvSpPr>
        <p:spPr>
          <a:xfrm>
            <a:off x="1603058" y="6276342"/>
            <a:ext cx="4340542" cy="369332"/>
          </a:xfrm>
          <a:prstGeom prst="rect">
            <a:avLst/>
          </a:prstGeom>
          <a:noFill/>
        </p:spPr>
        <p:txBody>
          <a:bodyPr wrap="square">
            <a:spAutoFit/>
          </a:bodyPr>
          <a:lstStyle/>
          <a:p>
            <a:r>
              <a:rPr lang="en" altLang="zh-CN" sz="1800" dirty="0">
                <a:effectLst/>
                <a:latin typeface="Times"/>
              </a:rPr>
              <a:t>PHYSICAL REVIEW C </a:t>
            </a:r>
            <a:r>
              <a:rPr lang="en" altLang="zh-CN" sz="1800" b="1" dirty="0">
                <a:effectLst/>
                <a:latin typeface="Times"/>
              </a:rPr>
              <a:t>97</a:t>
            </a:r>
            <a:r>
              <a:rPr lang="en" altLang="zh-CN" sz="1800" dirty="0">
                <a:effectLst/>
                <a:latin typeface="Times"/>
              </a:rPr>
              <a:t>, 024001 (2018) </a:t>
            </a:r>
            <a:endParaRPr lang="en" altLang="zh-CN" dirty="0"/>
          </a:p>
        </p:txBody>
      </p:sp>
    </p:spTree>
    <p:extLst>
      <p:ext uri="{BB962C8B-B14F-4D97-AF65-F5344CB8AC3E}">
        <p14:creationId xmlns:p14="http://schemas.microsoft.com/office/powerpoint/2010/main" val="252201797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1DD-3C6D-4389-9A0C-ED117E518EAA}"/>
              </a:ext>
            </a:extLst>
          </p:cNvPr>
          <p:cNvSpPr>
            <a:spLocks noGrp="1"/>
          </p:cNvSpPr>
          <p:nvPr>
            <p:ph type="title"/>
          </p:nvPr>
        </p:nvSpPr>
        <p:spPr>
          <a:xfrm>
            <a:off x="0" y="-183515"/>
            <a:ext cx="7618072" cy="1325563"/>
          </a:xfrm>
        </p:spPr>
        <p:txBody>
          <a:bodyPr>
            <a:normAutofit/>
          </a:bodyPr>
          <a:lstStyle/>
          <a:p>
            <a:r>
              <a:rPr lang="en-US" altLang="zh-CN" sz="3600" dirty="0">
                <a:latin typeface="Microsoft YaHei" panose="020B0503020204020204" pitchFamily="34" charset="-122"/>
                <a:ea typeface="Microsoft YaHei" panose="020B0503020204020204" pitchFamily="34" charset="-122"/>
              </a:rPr>
              <a:t>Relativistic</a:t>
            </a:r>
            <a:r>
              <a:rPr lang="zh-CN" altLang="en-US" sz="3600" dirty="0">
                <a:solidFill>
                  <a:srgbClr val="C00000"/>
                </a:solidFill>
                <a:latin typeface="Microsoft YaHei" panose="020B0503020204020204" pitchFamily="34" charset="-122"/>
                <a:ea typeface="Microsoft YaHei" panose="020B0503020204020204" pitchFamily="34" charset="-122"/>
              </a:rPr>
              <a:t> </a:t>
            </a:r>
            <a:r>
              <a:rPr lang="en-US" altLang="zh-CN" sz="3600" dirty="0">
                <a:solidFill>
                  <a:srgbClr val="C00000"/>
                </a:solidFill>
                <a:latin typeface="Microsoft YaHei" panose="020B0503020204020204" pitchFamily="34" charset="-122"/>
                <a:ea typeface="Microsoft YaHei" panose="020B0503020204020204" pitchFamily="34" charset="-122"/>
              </a:rPr>
              <a:t>more</a:t>
            </a:r>
            <a:r>
              <a:rPr lang="zh-CN" altLang="en-US" sz="3600" dirty="0">
                <a:solidFill>
                  <a:srgbClr val="C00000"/>
                </a:solidFill>
                <a:latin typeface="Microsoft YaHei" panose="020B0503020204020204" pitchFamily="34" charset="-122"/>
                <a:ea typeface="Microsoft YaHei" panose="020B0503020204020204" pitchFamily="34" charset="-122"/>
              </a:rPr>
              <a:t> </a:t>
            </a:r>
            <a:r>
              <a:rPr lang="en-US" altLang="zh-CN" sz="3600" dirty="0">
                <a:solidFill>
                  <a:srgbClr val="C00000"/>
                </a:solidFill>
                <a:latin typeface="Microsoft YaHei" panose="020B0503020204020204" pitchFamily="34" charset="-122"/>
                <a:ea typeface="Microsoft YaHei" panose="020B0503020204020204" pitchFamily="34" charset="-122"/>
              </a:rPr>
              <a:t>natural</a:t>
            </a:r>
            <a:endParaRPr lang="zh-CN" altLang="en-US" sz="3600" dirty="0">
              <a:solidFill>
                <a:srgbClr val="C00000"/>
              </a:solidFill>
            </a:endParaRPr>
          </a:p>
        </p:txBody>
      </p:sp>
      <p:sp>
        <p:nvSpPr>
          <p:cNvPr id="4" name="灯片编号占位符 3">
            <a:extLst>
              <a:ext uri="{FF2B5EF4-FFF2-40B4-BE49-F238E27FC236}">
                <a16:creationId xmlns:a16="http://schemas.microsoft.com/office/drawing/2014/main" id="{DE508D22-D1F6-40BA-A449-F10F2D185751}"/>
              </a:ext>
            </a:extLst>
          </p:cNvPr>
          <p:cNvSpPr>
            <a:spLocks noGrp="1"/>
          </p:cNvSpPr>
          <p:nvPr>
            <p:ph type="sldNum" sz="quarter" idx="12"/>
          </p:nvPr>
        </p:nvSpPr>
        <p:spPr/>
        <p:txBody>
          <a:bodyPr/>
          <a:lstStyle/>
          <a:p>
            <a:pPr>
              <a:defRPr/>
            </a:pPr>
            <a:fld id="{88A51967-2D8B-40D3-B5B9-9AAB73B256E5}" type="slidenum">
              <a:rPr lang="zh-CN" altLang="en-US" smtClean="0"/>
              <a:pPr>
                <a:defRPr/>
              </a:pPr>
              <a:t>41</a:t>
            </a:fld>
            <a:endParaRPr lang="zh-CN" altLang="en-US"/>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D3E1A48-ACCE-2982-91DE-A4F3BDC93341}"/>
                  </a:ext>
                </a:extLst>
              </p:cNvPr>
              <p:cNvSpPr txBox="1"/>
              <p:nvPr/>
            </p:nvSpPr>
            <p:spPr>
              <a:xfrm>
                <a:off x="7157544" y="2059661"/>
                <a:ext cx="4729655" cy="3785652"/>
              </a:xfrm>
              <a:prstGeom prst="rect">
                <a:avLst/>
              </a:prstGeom>
              <a:noFill/>
            </p:spPr>
            <p:txBody>
              <a:bodyPr wrap="square">
                <a:spAutoFit/>
              </a:bodyPr>
              <a:lstStyle/>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L</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arge variance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of phase shifts from </a:t>
                </a:r>
                <a14:m>
                  <m:oMath xmlns:m="http://schemas.openxmlformats.org/officeDocument/2006/math">
                    <m:sSup>
                      <m:sSupPr>
                        <m:ctrlPr>
                          <a:rPr lang="zh-CN" altLang="zh-CN" sz="2400" i="1">
                            <a:effectLst/>
                            <a:latin typeface="Cambria Math" panose="02040503050406030204" pitchFamily="18" charset="0"/>
                            <a:ea typeface="Cambria Math" panose="02040503050406030204" pitchFamily="18" charset="0"/>
                          </a:rPr>
                        </m:ctrlPr>
                      </m:sSupPr>
                      <m:e>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60</m:t>
                        </m:r>
                      </m:e>
                      <m:sup>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sup>
                    </m:sSup>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to </a:t>
                </a:r>
                <a14:m>
                  <m:oMath xmlns:m="http://schemas.openxmlformats.org/officeDocument/2006/math">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m:t>
                    </m:r>
                    <m:sSup>
                      <m:sSupPr>
                        <m:ctrlPr>
                          <a:rPr lang="zh-CN" altLang="zh-CN" sz="2400" i="1">
                            <a:effectLst/>
                            <a:latin typeface="Cambria Math" panose="02040503050406030204" pitchFamily="18" charset="0"/>
                            <a:ea typeface="Cambria Math" panose="02040503050406030204" pitchFamily="18" charset="0"/>
                          </a:rPr>
                        </m:ctrlPr>
                      </m:sSupPr>
                      <m:e>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10</m:t>
                        </m:r>
                      </m:e>
                      <m:sup>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sup>
                    </m:sSup>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p>
              <a:p>
                <a:pPr marL="457200" indent="-457200">
                  <a:buFont typeface="+mj-lt"/>
                  <a:buAutoNum type="arabicPeriod"/>
                </a:pPr>
                <a:r>
                  <a:rPr lang="en-US" altLang="zh-CN" sz="2400" b="1" dirty="0">
                    <a:latin typeface="Georgia" panose="02040502050405020303" pitchFamily="18" charset="0"/>
                    <a:ea typeface="DengXian" panose="02010600030101010101" pitchFamily="2" charset="-122"/>
                    <a:cs typeface="Times New Roman" panose="02020603050405020304" pitchFamily="18" charset="0"/>
                  </a:rPr>
                  <a:t>S</a:t>
                </a:r>
                <a:r>
                  <a:rPr lang="en-US" altLang="zh-CN" sz="2400" b="1" dirty="0">
                    <a:effectLst/>
                    <a:latin typeface="Georgia" panose="02040502050405020303" pitchFamily="18" charset="0"/>
                    <a:ea typeface="DengXian" panose="02010600030101010101" pitchFamily="2" charset="-122"/>
                    <a:cs typeface="Times New Roman" panose="02020603050405020304" pitchFamily="18" charset="0"/>
                  </a:rPr>
                  <a:t>cattering length </a:t>
                </a:r>
                <a14:m>
                  <m:oMath xmlns:m="http://schemas.openxmlformats.org/officeDocument/2006/math">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𝑎</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=23.7</m:t>
                    </m:r>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fm</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much</a:t>
                </a:r>
                <a:r>
                  <a:rPr lang="zh-CN" altLang="en-US"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larger</a:t>
                </a:r>
                <a:r>
                  <a:rPr lang="zh-CN" altLang="en-US" sz="2400"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than</a:t>
                </a:r>
                <a:r>
                  <a:rPr lang="zh-CN" altLang="en-US" sz="2400" dirty="0">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th</a:t>
                </a:r>
                <a:r>
                  <a:rPr lang="en-US" altLang="zh-CN" sz="2400" dirty="0">
                    <a:latin typeface="Georgia" panose="02040502050405020303" pitchFamily="18" charset="0"/>
                    <a:ea typeface="DengXian" panose="02010600030101010101" pitchFamily="2" charset="-122"/>
                    <a:cs typeface="Times New Roman" panose="02020603050405020304" pitchFamily="18" charset="0"/>
                  </a:rPr>
                  <a:t>e</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pion</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Compton</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wave</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length</a:t>
                </a:r>
                <a:endParaRPr lang="en-US" altLang="zh-CN" sz="2400" dirty="0">
                  <a:effectLst/>
                  <a:latin typeface="Georgia" panose="02040502050405020303" pitchFamily="18" charset="0"/>
                  <a:ea typeface="DengXian" panose="02010600030101010101" pitchFamily="2" charset="-122"/>
                  <a:cs typeface="Times New Roman" panose="02020603050405020304" pitchFamily="18" charset="0"/>
                </a:endParaRPr>
              </a:p>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Z</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ero amplitude</a:t>
                </a:r>
                <a:r>
                  <a:rPr lang="zh-CN" altLang="en-US"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zh-CN" altLang="zh-CN" sz="2400" b="1" dirty="0">
                    <a:solidFill>
                      <a:srgbClr val="C00000"/>
                    </a:solidFill>
                    <a:effectLst/>
                    <a:ea typeface="Georgia" panose="02040502050405020303" pitchFamily="18" charset="0"/>
                    <a:cs typeface="Times New Roman" panose="02020603050405020304" pitchFamily="18" charset="0"/>
                  </a:rPr>
                  <a:t> </a:t>
                </a:r>
                <a:r>
                  <a:rPr lang="en-US" altLang="zh-CN" sz="2400" dirty="0">
                    <a:effectLst/>
                    <a:ea typeface="Georgia" panose="02040502050405020303" pitchFamily="18" charset="0"/>
                    <a:cs typeface="Times New Roman" panose="02020603050405020304" pitchFamily="18" charset="0"/>
                  </a:rPr>
                  <a:t>around</a:t>
                </a:r>
                <a:r>
                  <a:rPr lang="zh-CN" altLang="en-US" sz="2400" dirty="0">
                    <a:effectLst/>
                    <a:ea typeface="Georgia" panose="02040502050405020303" pitchFamily="18" charset="0"/>
                    <a:cs typeface="Times New Roman" panose="02020603050405020304" pitchFamily="18" charset="0"/>
                  </a:rPr>
                  <a:t> </a:t>
                </a:r>
                <a14:m>
                  <m:oMath xmlns:m="http://schemas.openxmlformats.org/officeDocument/2006/math">
                    <m:sSub>
                      <m:sSubPr>
                        <m:ctrlPr>
                          <a:rPr lang="zh-CN" altLang="zh-CN" sz="2400" i="1">
                            <a:effectLst/>
                            <a:latin typeface="Cambria Math" panose="02040503050406030204" pitchFamily="18" charset="0"/>
                            <a:ea typeface="Cambria Math" panose="02040503050406030204" pitchFamily="18" charset="0"/>
                          </a:rPr>
                        </m:ctrlPr>
                      </m:sSubPr>
                      <m:e>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𝑘</m:t>
                        </m:r>
                      </m:e>
                      <m:sub>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0</m:t>
                        </m:r>
                      </m:sub>
                    </m:sSub>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∼340</m:t>
                    </m:r>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14:m>
                  <m:oMath xmlns:m="http://schemas.openxmlformats.org/officeDocument/2006/math">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MeV</m:t>
                    </m:r>
                  </m:oMath>
                </a14:m>
                <a:r>
                  <a:rPr lang="zh-CN" altLang="zh-CN" sz="2400" dirty="0">
                    <a:effectLst/>
                  </a:rPr>
                  <a:t> </a:t>
                </a:r>
                <a:endParaRPr lang="en-US" altLang="zh-CN" sz="2400" dirty="0">
                  <a:effectLst/>
                  <a:latin typeface="Georgia" panose="02040502050405020303" pitchFamily="18" charset="0"/>
                  <a:ea typeface="DengXian" panose="02010600030101010101" pitchFamily="2" charset="-122"/>
                  <a:cs typeface="Times New Roman" panose="02020603050405020304" pitchFamily="18" charset="0"/>
                </a:endParaRPr>
              </a:p>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V</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irtual bound state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around </a:t>
                </a:r>
                <a14:m>
                  <m:oMath xmlns:m="http://schemas.openxmlformats.org/officeDocument/2006/math">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𝑖</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𝛾</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𝑖</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10</m:t>
                    </m:r>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MeV</m:t>
                    </m:r>
                  </m:oMath>
                </a14:m>
                <a:endParaRPr lang="zh-CN" altLang="en-US" sz="2400" dirty="0"/>
              </a:p>
            </p:txBody>
          </p:sp>
        </mc:Choice>
        <mc:Fallback xmlns="">
          <p:sp>
            <p:nvSpPr>
              <p:cNvPr id="8" name="文本框 7">
                <a:extLst>
                  <a:ext uri="{FF2B5EF4-FFF2-40B4-BE49-F238E27FC236}">
                    <a16:creationId xmlns:a16="http://schemas.microsoft.com/office/drawing/2014/main" id="{4D3E1A48-ACCE-2982-91DE-A4F3BDC93341}"/>
                  </a:ext>
                </a:extLst>
              </p:cNvPr>
              <p:cNvSpPr txBox="1">
                <a:spLocks noRot="1" noChangeAspect="1" noMove="1" noResize="1" noEditPoints="1" noAdjustHandles="1" noChangeArrowheads="1" noChangeShapeType="1" noTextEdit="1"/>
              </p:cNvSpPr>
              <p:nvPr/>
            </p:nvSpPr>
            <p:spPr>
              <a:xfrm>
                <a:off x="7157544" y="2059661"/>
                <a:ext cx="4729655" cy="3785652"/>
              </a:xfrm>
              <a:prstGeom prst="rect">
                <a:avLst/>
              </a:prstGeom>
              <a:blipFill>
                <a:blip r:embed="rId3"/>
                <a:stretch>
                  <a:fillRect l="-1604" t="-1338" r="-3209" b="-1003"/>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C705D373-2FE1-C5B3-2007-C7523F7A8890}"/>
              </a:ext>
            </a:extLst>
          </p:cNvPr>
          <p:cNvPicPr>
            <a:picLocks noChangeAspect="1"/>
          </p:cNvPicPr>
          <p:nvPr/>
        </p:nvPicPr>
        <p:blipFill>
          <a:blip r:embed="rId4"/>
          <a:stretch>
            <a:fillRect/>
          </a:stretch>
        </p:blipFill>
        <p:spPr>
          <a:xfrm>
            <a:off x="7618072" y="355630"/>
            <a:ext cx="1228311" cy="1572836"/>
          </a:xfrm>
          <a:prstGeom prst="rect">
            <a:avLst/>
          </a:prstGeom>
        </p:spPr>
      </p:pic>
      <p:sp>
        <p:nvSpPr>
          <p:cNvPr id="10" name="文本框 9">
            <a:extLst>
              <a:ext uri="{FF2B5EF4-FFF2-40B4-BE49-F238E27FC236}">
                <a16:creationId xmlns:a16="http://schemas.microsoft.com/office/drawing/2014/main" id="{D3E9325A-7935-4671-7345-24A04F9A2E3A}"/>
              </a:ext>
            </a:extLst>
          </p:cNvPr>
          <p:cNvSpPr txBox="1"/>
          <p:nvPr/>
        </p:nvSpPr>
        <p:spPr>
          <a:xfrm>
            <a:off x="8846383" y="479266"/>
            <a:ext cx="3165418" cy="1200329"/>
          </a:xfrm>
          <a:prstGeom prst="rect">
            <a:avLst/>
          </a:prstGeom>
          <a:noFill/>
        </p:spPr>
        <p:txBody>
          <a:bodyPr wrap="none" rtlCol="0">
            <a:spAutoFit/>
          </a:bodyPr>
          <a:lstStyle/>
          <a:p>
            <a:r>
              <a:rPr lang="en-US" altLang="zh-CN" dirty="0">
                <a:solidFill>
                  <a:srgbClr val="2C353B"/>
                </a:solidFill>
                <a:latin typeface="Jost"/>
              </a:rPr>
              <a:t>U.</a:t>
            </a:r>
            <a:r>
              <a:rPr lang="zh-CN" altLang="en-US" dirty="0">
                <a:solidFill>
                  <a:srgbClr val="2C353B"/>
                </a:solidFill>
                <a:latin typeface="Jost"/>
              </a:rPr>
              <a:t> </a:t>
            </a:r>
            <a:r>
              <a:rPr lang="en-US" altLang="zh-CN" dirty="0">
                <a:solidFill>
                  <a:srgbClr val="2C353B"/>
                </a:solidFill>
                <a:latin typeface="Jost"/>
              </a:rPr>
              <a:t>van</a:t>
            </a:r>
            <a:r>
              <a:rPr lang="zh-CN" altLang="en-US" dirty="0">
                <a:solidFill>
                  <a:srgbClr val="2C353B"/>
                </a:solidFill>
                <a:latin typeface="Jost"/>
              </a:rPr>
              <a:t> </a:t>
            </a:r>
            <a:r>
              <a:rPr lang="en-US" altLang="zh-CN" dirty="0" err="1">
                <a:solidFill>
                  <a:srgbClr val="2C353B"/>
                </a:solidFill>
                <a:latin typeface="Jost"/>
              </a:rPr>
              <a:t>Kolck</a:t>
            </a:r>
            <a:endParaRPr lang="en-US" altLang="zh-CN" dirty="0">
              <a:solidFill>
                <a:srgbClr val="2C353B"/>
              </a:solidFill>
              <a:latin typeface="Jost"/>
            </a:endParaRPr>
          </a:p>
          <a:p>
            <a:r>
              <a:rPr lang="en-US" altLang="zh-CN" dirty="0">
                <a:solidFill>
                  <a:srgbClr val="2C353B"/>
                </a:solidFill>
                <a:latin typeface="Jost"/>
              </a:rPr>
              <a:t>APS</a:t>
            </a:r>
            <a:r>
              <a:rPr lang="zh-CN" altLang="en-US" dirty="0">
                <a:solidFill>
                  <a:srgbClr val="2C353B"/>
                </a:solidFill>
                <a:latin typeface="Jost"/>
              </a:rPr>
              <a:t> </a:t>
            </a:r>
            <a:r>
              <a:rPr lang="en-US" altLang="zh-CN" dirty="0">
                <a:solidFill>
                  <a:srgbClr val="2C353B"/>
                </a:solidFill>
                <a:latin typeface="Jost"/>
              </a:rPr>
              <a:t>fellow</a:t>
            </a:r>
          </a:p>
          <a:p>
            <a:r>
              <a:rPr lang="en" altLang="zh-CN" dirty="0">
                <a:solidFill>
                  <a:srgbClr val="2C353B"/>
                </a:solidFill>
                <a:latin typeface="Jost"/>
              </a:rPr>
              <a:t>Mem</a:t>
            </a:r>
            <a:r>
              <a:rPr lang="en-US" altLang="zh-CN" dirty="0" err="1">
                <a:solidFill>
                  <a:srgbClr val="2C353B"/>
                </a:solidFill>
                <a:latin typeface="Jost"/>
              </a:rPr>
              <a:t>ber</a:t>
            </a:r>
            <a:r>
              <a:rPr lang="zh-CN" altLang="en-US" dirty="0">
                <a:solidFill>
                  <a:srgbClr val="2C353B"/>
                </a:solidFill>
                <a:latin typeface="Jost"/>
              </a:rPr>
              <a:t> </a:t>
            </a:r>
            <a:r>
              <a:rPr lang="en-US" altLang="zh-CN" dirty="0">
                <a:solidFill>
                  <a:srgbClr val="2C353B"/>
                </a:solidFill>
                <a:latin typeface="Jost"/>
              </a:rPr>
              <a:t>of</a:t>
            </a:r>
            <a:r>
              <a:rPr lang="zh-CN" altLang="en-US" dirty="0">
                <a:solidFill>
                  <a:srgbClr val="2C353B"/>
                </a:solidFill>
                <a:latin typeface="Jost"/>
              </a:rPr>
              <a:t> </a:t>
            </a:r>
            <a:r>
              <a:rPr lang="en" altLang="zh-CN" dirty="0">
                <a:solidFill>
                  <a:srgbClr val="2C353B"/>
                </a:solidFill>
                <a:latin typeface="Jost"/>
              </a:rPr>
              <a:t>Academia Europaea</a:t>
            </a:r>
          </a:p>
          <a:p>
            <a:r>
              <a:rPr lang="en" altLang="zh-CN" dirty="0">
                <a:solidFill>
                  <a:srgbClr val="2C353B"/>
                </a:solidFill>
                <a:latin typeface="Jost"/>
              </a:rPr>
              <a:t>2020 Herman </a:t>
            </a:r>
            <a:r>
              <a:rPr lang="en" altLang="zh-CN" dirty="0" err="1">
                <a:solidFill>
                  <a:srgbClr val="2C353B"/>
                </a:solidFill>
                <a:latin typeface="Jost"/>
              </a:rPr>
              <a:t>Feshbach</a:t>
            </a:r>
            <a:r>
              <a:rPr lang="en" altLang="zh-CN" dirty="0">
                <a:solidFill>
                  <a:srgbClr val="2C353B"/>
                </a:solidFill>
                <a:latin typeface="Jost"/>
              </a:rPr>
              <a:t> Prize</a:t>
            </a:r>
          </a:p>
        </p:txBody>
      </p:sp>
      <p:sp>
        <p:nvSpPr>
          <p:cNvPr id="5" name="文本框 4">
            <a:extLst>
              <a:ext uri="{FF2B5EF4-FFF2-40B4-BE49-F238E27FC236}">
                <a16:creationId xmlns:a16="http://schemas.microsoft.com/office/drawing/2014/main" id="{6263A3A0-33E1-4CE3-4BD7-977E92F84A50}"/>
              </a:ext>
            </a:extLst>
          </p:cNvPr>
          <p:cNvSpPr txBox="1"/>
          <p:nvPr/>
        </p:nvSpPr>
        <p:spPr>
          <a:xfrm>
            <a:off x="2082233" y="6036148"/>
            <a:ext cx="3569247" cy="369332"/>
          </a:xfrm>
          <a:prstGeom prst="rect">
            <a:avLst/>
          </a:prstGeom>
          <a:noFill/>
        </p:spPr>
        <p:txBody>
          <a:bodyPr wrap="square">
            <a:spAutoFit/>
          </a:bodyPr>
          <a:lstStyle/>
          <a:p>
            <a:pPr algn="l"/>
            <a:r>
              <a:rPr lang="en" altLang="zh-CN" b="0" i="1" u="none" strike="noStrike" dirty="0" err="1">
                <a:effectLst/>
                <a:latin typeface="-apple-system"/>
              </a:rPr>
              <a:t>Chin.Phys.Lett</a:t>
            </a:r>
            <a:r>
              <a:rPr lang="en" altLang="zh-CN" b="0" i="1" u="none" strike="noStrike" dirty="0">
                <a:effectLst/>
                <a:latin typeface="-apple-system"/>
              </a:rPr>
              <a:t>.</a:t>
            </a:r>
            <a:r>
              <a:rPr lang="en" altLang="zh-CN" b="0" i="0" u="none" strike="noStrike" dirty="0">
                <a:effectLst/>
                <a:latin typeface="-apple-system"/>
              </a:rPr>
              <a:t> 38 (2021) 062101</a:t>
            </a:r>
          </a:p>
        </p:txBody>
      </p:sp>
      <p:pic>
        <p:nvPicPr>
          <p:cNvPr id="11" name="图片 4">
            <a:extLst>
              <a:ext uri="{FF2B5EF4-FFF2-40B4-BE49-F238E27FC236}">
                <a16:creationId xmlns:a16="http://schemas.microsoft.com/office/drawing/2014/main" id="{9563C5BE-8223-E11E-8D95-91D8BA52B0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4047" y="1598572"/>
            <a:ext cx="5562915" cy="41657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84812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6DE53C34-1AA1-4AB3-A96F-01890984CFFF}" type="slidenum">
              <a:rPr lang="zh-CN" altLang="en-US" smtClean="0"/>
              <a:t>42</a:t>
            </a:fld>
            <a:endParaRPr lang="zh-CN" altLang="en-US"/>
          </a:p>
        </p:txBody>
      </p:sp>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08073"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solidFill>
                  <a:srgbClr val="C00000"/>
                </a:solidFill>
                <a:latin typeface="微软雅黑" panose="020B0503020204020204" pitchFamily="34" charset="-122"/>
                <a:ea typeface="微软雅黑" panose="020B0503020204020204" pitchFamily="34" charset="-122"/>
              </a:rPr>
              <a:t>Summary and outlook</a:t>
            </a:r>
          </a:p>
        </p:txBody>
      </p:sp>
      <p:sp>
        <p:nvSpPr>
          <p:cNvPr id="9" name="TextBox 64">
            <a:extLst>
              <a:ext uri="{FF2B5EF4-FFF2-40B4-BE49-F238E27FC236}">
                <a16:creationId xmlns:a16="http://schemas.microsoft.com/office/drawing/2014/main" id="{CBD0793E-DC21-4E1A-8315-0C871EF6F8BB}"/>
              </a:ext>
            </a:extLst>
          </p:cNvPr>
          <p:cNvSpPr txBox="1"/>
          <p:nvPr/>
        </p:nvSpPr>
        <p:spPr>
          <a:xfrm>
            <a:off x="2971434" y="4826423"/>
            <a:ext cx="9214510"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marL="0" lvl="1" indent="0">
              <a:spcBef>
                <a:spcPts val="0"/>
              </a:spcBef>
              <a:buNone/>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First relativistic high-precision chiral nuclear force</a:t>
            </a:r>
          </a:p>
        </p:txBody>
      </p:sp>
      <p:sp>
        <p:nvSpPr>
          <p:cNvPr id="10" name="TextBox 64">
            <a:extLst>
              <a:ext uri="{FF2B5EF4-FFF2-40B4-BE49-F238E27FC236}">
                <a16:creationId xmlns:a16="http://schemas.microsoft.com/office/drawing/2014/main" id="{DE0D0B1A-8330-48B4-8890-7419CEBAF5D8}"/>
              </a:ext>
            </a:extLst>
          </p:cNvPr>
          <p:cNvSpPr txBox="1"/>
          <p:nvPr/>
        </p:nvSpPr>
        <p:spPr>
          <a:xfrm>
            <a:off x="2972858" y="3910215"/>
            <a:ext cx="358444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Two-fold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purposes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relativistic/covariant chiral nuclear forces</a:t>
            </a:r>
          </a:p>
        </p:txBody>
      </p:sp>
      <p:grpSp>
        <p:nvGrpSpPr>
          <p:cNvPr id="12" name="组合 11">
            <a:extLst>
              <a:ext uri="{FF2B5EF4-FFF2-40B4-BE49-F238E27FC236}">
                <a16:creationId xmlns:a16="http://schemas.microsoft.com/office/drawing/2014/main" id="{F83DE350-3D38-414B-9C24-299FAB4F8957}"/>
              </a:ext>
            </a:extLst>
          </p:cNvPr>
          <p:cNvGrpSpPr>
            <a:grpSpLocks noChangeAspect="1"/>
          </p:cNvGrpSpPr>
          <p:nvPr/>
        </p:nvGrpSpPr>
        <p:grpSpPr>
          <a:xfrm>
            <a:off x="2207627" y="4750630"/>
            <a:ext cx="630000" cy="630000"/>
            <a:chOff x="4840168" y="2373480"/>
            <a:chExt cx="522572" cy="522572"/>
          </a:xfrm>
          <a:solidFill>
            <a:srgbClr val="1F8EB9"/>
          </a:solidFill>
        </p:grpSpPr>
        <p:sp>
          <p:nvSpPr>
            <p:cNvPr id="13" name="椭圆 12">
              <a:extLst>
                <a:ext uri="{FF2B5EF4-FFF2-40B4-BE49-F238E27FC236}">
                  <a16:creationId xmlns:a16="http://schemas.microsoft.com/office/drawing/2014/main" id="{634FEBC9-90B0-4592-9BA3-40628F6765D3}"/>
                </a:ext>
              </a:extLst>
            </p:cNvPr>
            <p:cNvSpPr/>
            <p:nvPr/>
          </p:nvSpPr>
          <p:spPr>
            <a:xfrm>
              <a:off x="4840168" y="2373480"/>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14" name="Freeform 55">
              <a:extLst>
                <a:ext uri="{FF2B5EF4-FFF2-40B4-BE49-F238E27FC236}">
                  <a16:creationId xmlns:a16="http://schemas.microsoft.com/office/drawing/2014/main" id="{C43CBE12-3EE2-4A61-BFB7-FBD2AE8C031C}"/>
                </a:ext>
              </a:extLst>
            </p:cNvPr>
            <p:cNvSpPr>
              <a:spLocks noEditPoints="1"/>
            </p:cNvSpPr>
            <p:nvPr/>
          </p:nvSpPr>
          <p:spPr bwMode="auto">
            <a:xfrm>
              <a:off x="4955059" y="2481562"/>
              <a:ext cx="292790" cy="306409"/>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solidFill>
                  <a:schemeClr val="accent1"/>
                </a:solidFill>
              </a:endParaRPr>
            </a:p>
          </p:txBody>
        </p:sp>
      </p:gr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207627" y="3855331"/>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376301100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0" y="-141798"/>
            <a:ext cx="12273116" cy="1333487"/>
          </a:xfrm>
        </p:spPr>
        <p:txBody>
          <a:bodyPr>
            <a:noAutofit/>
          </a:bodyPr>
          <a:lstStyle/>
          <a:p>
            <a:r>
              <a:rPr lang="en-US" altLang="zh-CN" sz="3600" b="1" dirty="0">
                <a:solidFill>
                  <a:srgbClr val="C00000"/>
                </a:solidFill>
                <a:latin typeface="Microsoft YaHei" panose="020B0503020204020204" pitchFamily="34" charset="-122"/>
                <a:ea typeface="Microsoft YaHei" panose="020B0503020204020204" pitchFamily="34" charset="-122"/>
                <a:cs typeface="Microsoft YaHei" charset="-122"/>
              </a:rPr>
              <a:t>Summary</a:t>
            </a:r>
            <a:r>
              <a:rPr lang="zh-CN" altLang="en-US" sz="3600" b="1" dirty="0">
                <a:solidFill>
                  <a:srgbClr val="C00000"/>
                </a:solidFill>
                <a:latin typeface="Microsoft YaHei" panose="020B0503020204020204" pitchFamily="34" charset="-122"/>
                <a:ea typeface="Microsoft YaHei" panose="020B0503020204020204" pitchFamily="34" charset="-122"/>
                <a:cs typeface="Microsoft YaHei" charset="-122"/>
              </a:rPr>
              <a:t>：</a:t>
            </a:r>
            <a:r>
              <a:rPr lang="en-US" altLang="zh-CN" sz="3600" b="1" kern="0" dirty="0">
                <a:latin typeface="Microsoft YaHei" panose="020B0503020204020204" pitchFamily="34" charset="-122"/>
                <a:ea typeface="Microsoft YaHei" panose="020B0503020204020204" pitchFamily="34" charset="-122"/>
              </a:rPr>
              <a:t>high-precision </a:t>
            </a:r>
            <a:r>
              <a:rPr lang="en-US" altLang="zh-CN" sz="3600" b="1" kern="0" dirty="0" err="1">
                <a:latin typeface="Microsoft YaHei" panose="020B0503020204020204" pitchFamily="34" charset="-122"/>
                <a:ea typeface="Microsoft YaHei" panose="020B0503020204020204" pitchFamily="34" charset="-122"/>
              </a:rPr>
              <a:t>rela</a:t>
            </a:r>
            <a:r>
              <a:rPr lang="en-US" altLang="zh-CN" sz="3600" b="1" kern="0" dirty="0">
                <a:latin typeface="Microsoft YaHei" panose="020B0503020204020204" pitchFamily="34" charset="-122"/>
                <a:ea typeface="Microsoft YaHei" panose="020B0503020204020204" pitchFamily="34" charset="-122"/>
              </a:rPr>
              <a:t>. chiral </a:t>
            </a:r>
            <a:r>
              <a:rPr lang="en-US" altLang="zh-CN" sz="3600" b="1" kern="0" dirty="0" err="1">
                <a:latin typeface="Microsoft YaHei" panose="020B0503020204020204" pitchFamily="34" charset="-122"/>
                <a:ea typeface="Microsoft YaHei" panose="020B0503020204020204" pitchFamily="34" charset="-122"/>
              </a:rPr>
              <a:t>nuclearforce</a:t>
            </a:r>
            <a:r>
              <a:rPr lang="zh-CN" altLang="en-US" sz="3600" b="1" dirty="0">
                <a:solidFill>
                  <a:srgbClr val="C00000"/>
                </a:solidFill>
                <a:latin typeface="Microsoft YaHei" panose="020B0503020204020204" pitchFamily="34" charset="-122"/>
                <a:ea typeface="Microsoft YaHei" panose="020B0503020204020204" pitchFamily="34" charset="-122"/>
                <a:cs typeface="Microsoft YaHei" charset="-122"/>
              </a:rPr>
              <a:t> </a:t>
            </a:r>
            <a:endParaRPr lang="zh-CN" altLang="en-US" sz="3600" b="1" dirty="0">
              <a:latin typeface="Microsoft YaHei" panose="020B0503020204020204" pitchFamily="34" charset="-122"/>
              <a:ea typeface="Microsoft YaHei" panose="020B0503020204020204" pitchFamily="34" charset="-122"/>
              <a:cs typeface="Microsoft YaHei" charset="-122"/>
            </a:endParaRPr>
          </a:p>
        </p:txBody>
      </p:sp>
      <p:sp>
        <p:nvSpPr>
          <p:cNvPr id="4" name="灯片编号占位符 3">
            <a:extLst>
              <a:ext uri="{FF2B5EF4-FFF2-40B4-BE49-F238E27FC236}">
                <a16:creationId xmlns:a16="http://schemas.microsoft.com/office/drawing/2014/main" id="{8F31E72B-28FB-4076-85BB-E1CC29CDB873}"/>
              </a:ext>
            </a:extLst>
          </p:cNvPr>
          <p:cNvSpPr>
            <a:spLocks noGrp="1"/>
          </p:cNvSpPr>
          <p:nvPr>
            <p:ph type="sldNum" sz="quarter" idx="12"/>
          </p:nvPr>
        </p:nvSpPr>
        <p:spPr>
          <a:xfrm>
            <a:off x="8691716" y="6617572"/>
            <a:ext cx="2743200" cy="365125"/>
          </a:xfrm>
        </p:spPr>
        <p:txBody>
          <a:bodyPr/>
          <a:lstStyle/>
          <a:p>
            <a:pPr>
              <a:defRPr/>
            </a:pPr>
            <a:fld id="{C4FB67F1-DEA0-4505-A3D7-68170254FAEF}" type="slidenum">
              <a:rPr lang="zh-CN" altLang="en-US" smtClean="0"/>
              <a:pPr>
                <a:defRPr/>
              </a:pPr>
              <a:t>43</a:t>
            </a:fld>
            <a:endParaRPr lang="zh-CN" altLang="en-US"/>
          </a:p>
        </p:txBody>
      </p:sp>
      <p:sp>
        <p:nvSpPr>
          <p:cNvPr id="5" name="箭头: V 形 4">
            <a:extLst>
              <a:ext uri="{FF2B5EF4-FFF2-40B4-BE49-F238E27FC236}">
                <a16:creationId xmlns:a16="http://schemas.microsoft.com/office/drawing/2014/main" id="{3D852454-91F0-4FBC-B5A2-86E5D87EC807}"/>
              </a:ext>
            </a:extLst>
          </p:cNvPr>
          <p:cNvSpPr/>
          <p:nvPr/>
        </p:nvSpPr>
        <p:spPr>
          <a:xfrm>
            <a:off x="8771718" y="3705146"/>
            <a:ext cx="3296173" cy="563833"/>
          </a:xfrm>
          <a:prstGeom prst="chevron">
            <a:avLst/>
          </a:prstGeom>
          <a:solidFill>
            <a:srgbClr val="00B05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Relativistic</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chiral</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force</a:t>
            </a:r>
          </a:p>
        </p:txBody>
      </p:sp>
      <p:sp>
        <p:nvSpPr>
          <p:cNvPr id="6" name="箭头: 五边形 5">
            <a:extLst>
              <a:ext uri="{FF2B5EF4-FFF2-40B4-BE49-F238E27FC236}">
                <a16:creationId xmlns:a16="http://schemas.microsoft.com/office/drawing/2014/main" id="{29A8002E-CFCB-4F54-858B-B9C263B47444}"/>
              </a:ext>
            </a:extLst>
          </p:cNvPr>
          <p:cNvSpPr/>
          <p:nvPr/>
        </p:nvSpPr>
        <p:spPr>
          <a:xfrm>
            <a:off x="490079" y="3715858"/>
            <a:ext cx="8175940" cy="544403"/>
          </a:xfrm>
          <a:prstGeom prst="homePlate">
            <a:avLst/>
          </a:prstGeom>
          <a:solidFill>
            <a:schemeClr val="accent6">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Non-relativistic</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chiral</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force </a:t>
            </a:r>
            <a:endParaRPr lang="zh-CN" altLang="en-US" sz="20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026B965E-3B20-4276-8354-38B94EB228B6}"/>
              </a:ext>
            </a:extLst>
          </p:cNvPr>
          <p:cNvSpPr txBox="1"/>
          <p:nvPr/>
        </p:nvSpPr>
        <p:spPr>
          <a:xfrm>
            <a:off x="438662" y="3207185"/>
            <a:ext cx="2080547" cy="369332"/>
          </a:xfrm>
          <a:prstGeom prst="rect">
            <a:avLst/>
          </a:prstGeom>
          <a:noFill/>
        </p:spPr>
        <p:txBody>
          <a:bodyPr wrap="square" rtlCol="0">
            <a:spAutoFit/>
          </a:bodyPr>
          <a:lstStyle/>
          <a:p>
            <a:r>
              <a:rPr lang="en-US" altLang="zh-CN" b="1" dirty="0">
                <a:solidFill>
                  <a:srgbClr val="7030A0"/>
                </a:solidFill>
              </a:rPr>
              <a:t>1990/91 Weinberg</a:t>
            </a:r>
            <a:endParaRPr lang="zh-CN" altLang="en-US" b="1" dirty="0">
              <a:solidFill>
                <a:srgbClr val="7030A0"/>
              </a:solidFill>
            </a:endParaRPr>
          </a:p>
        </p:txBody>
      </p:sp>
      <p:pic>
        <p:nvPicPr>
          <p:cNvPr id="8" name="图片 7">
            <a:extLst>
              <a:ext uri="{FF2B5EF4-FFF2-40B4-BE49-F238E27FC236}">
                <a16:creationId xmlns:a16="http://schemas.microsoft.com/office/drawing/2014/main" id="{9C4EF27B-273D-4E06-B647-84A0ADBB3B1B}"/>
              </a:ext>
            </a:extLst>
          </p:cNvPr>
          <p:cNvPicPr>
            <a:picLocks noChangeAspect="1"/>
          </p:cNvPicPr>
          <p:nvPr/>
        </p:nvPicPr>
        <p:blipFill>
          <a:blip r:embed="rId3"/>
          <a:stretch>
            <a:fillRect/>
          </a:stretch>
        </p:blipFill>
        <p:spPr>
          <a:xfrm>
            <a:off x="911955" y="1679815"/>
            <a:ext cx="1133964" cy="14188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图片 8">
            <a:extLst>
              <a:ext uri="{FF2B5EF4-FFF2-40B4-BE49-F238E27FC236}">
                <a16:creationId xmlns:a16="http://schemas.microsoft.com/office/drawing/2014/main" id="{64DBD7CE-8E50-4131-9CDD-7C96C39B181D}"/>
              </a:ext>
            </a:extLst>
          </p:cNvPr>
          <p:cNvPicPr>
            <a:picLocks noChangeAspect="1"/>
          </p:cNvPicPr>
          <p:nvPr/>
        </p:nvPicPr>
        <p:blipFill>
          <a:blip r:embed="rId4"/>
          <a:stretch>
            <a:fillRect/>
          </a:stretch>
        </p:blipFill>
        <p:spPr>
          <a:xfrm>
            <a:off x="3041252" y="1595451"/>
            <a:ext cx="1228311" cy="1572836"/>
          </a:xfrm>
          <a:prstGeom prst="rect">
            <a:avLst/>
          </a:prstGeom>
        </p:spPr>
      </p:pic>
      <p:sp>
        <p:nvSpPr>
          <p:cNvPr id="10" name="矩形 9">
            <a:extLst>
              <a:ext uri="{FF2B5EF4-FFF2-40B4-BE49-F238E27FC236}">
                <a16:creationId xmlns:a16="http://schemas.microsoft.com/office/drawing/2014/main" id="{56337DAE-960E-4E83-8FF8-1A9B7E2E90D3}"/>
              </a:ext>
            </a:extLst>
          </p:cNvPr>
          <p:cNvSpPr/>
          <p:nvPr/>
        </p:nvSpPr>
        <p:spPr>
          <a:xfrm>
            <a:off x="2857523" y="3229022"/>
            <a:ext cx="1740733" cy="369332"/>
          </a:xfrm>
          <a:prstGeom prst="rect">
            <a:avLst/>
          </a:prstGeom>
        </p:spPr>
        <p:txBody>
          <a:bodyPr wrap="none">
            <a:spAutoFit/>
          </a:bodyPr>
          <a:lstStyle/>
          <a:p>
            <a:r>
              <a:rPr lang="en-US" altLang="zh-CN" b="1" dirty="0">
                <a:solidFill>
                  <a:srgbClr val="7030A0"/>
                </a:solidFill>
              </a:rPr>
              <a:t>1994, Van </a:t>
            </a:r>
            <a:r>
              <a:rPr lang="en-US" altLang="zh-CN" b="1" dirty="0" err="1">
                <a:solidFill>
                  <a:srgbClr val="7030A0"/>
                </a:solidFill>
              </a:rPr>
              <a:t>Kolck</a:t>
            </a:r>
            <a:r>
              <a:rPr lang="en-US" altLang="zh-CN" b="1" dirty="0">
                <a:solidFill>
                  <a:srgbClr val="7030A0"/>
                </a:solidFill>
              </a:rPr>
              <a:t> </a:t>
            </a:r>
            <a:endParaRPr lang="zh-CN" altLang="en-US" b="1" dirty="0">
              <a:solidFill>
                <a:srgbClr val="7030A0"/>
              </a:solidFill>
            </a:endParaRPr>
          </a:p>
        </p:txBody>
      </p:sp>
      <p:pic>
        <p:nvPicPr>
          <p:cNvPr id="11" name="Picture 18" descr="fImage385825093281.jpg">
            <a:extLst>
              <a:ext uri="{FF2B5EF4-FFF2-40B4-BE49-F238E27FC236}">
                <a16:creationId xmlns:a16="http://schemas.microsoft.com/office/drawing/2014/main" id="{86CABA7B-89F9-412D-9987-456FE18B4AF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5817" y="1556234"/>
            <a:ext cx="1471957" cy="170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id="{BC7AFE4C-A6E7-4C0D-96C0-756B1D470540}"/>
              </a:ext>
            </a:extLst>
          </p:cNvPr>
          <p:cNvSpPr/>
          <p:nvPr/>
        </p:nvSpPr>
        <p:spPr>
          <a:xfrm>
            <a:off x="4693279" y="3157872"/>
            <a:ext cx="1885453" cy="461665"/>
          </a:xfrm>
          <a:prstGeom prst="rect">
            <a:avLst/>
          </a:prstGeom>
        </p:spPr>
        <p:txBody>
          <a:bodyPr wrap="none">
            <a:spAutoFit/>
          </a:bodyPr>
          <a:lstStyle/>
          <a:p>
            <a:r>
              <a:rPr lang="en-US" altLang="ko-KR" b="1" dirty="0">
                <a:solidFill>
                  <a:srgbClr val="7030A0"/>
                </a:solidFill>
              </a:rPr>
              <a:t>2003, </a:t>
            </a:r>
            <a:r>
              <a:rPr lang="en-US" altLang="ko-KR" b="1" dirty="0" err="1">
                <a:solidFill>
                  <a:srgbClr val="7030A0"/>
                </a:solidFill>
              </a:rPr>
              <a:t>M</a:t>
            </a:r>
            <a:r>
              <a:rPr lang="en-US" altLang="zh-CN" b="1" dirty="0" err="1">
                <a:solidFill>
                  <a:srgbClr val="7030A0"/>
                </a:solidFill>
              </a:rPr>
              <a:t>achleidt</a:t>
            </a:r>
            <a:r>
              <a:rPr lang="ko-KR" altLang="en-US" sz="2400" dirty="0">
                <a:solidFill>
                  <a:srgbClr val="595959"/>
                </a:solidFill>
                <a:latin typeface="黑体" panose="02010609060101010101" pitchFamily="49" charset="-122"/>
                <a:ea typeface="黑体" panose="02010609060101010101" pitchFamily="49" charset="-122"/>
              </a:rPr>
              <a:t> </a:t>
            </a:r>
            <a:endParaRPr lang="zh-CN" altLang="en-US" sz="2400" dirty="0"/>
          </a:p>
        </p:txBody>
      </p:sp>
      <p:pic>
        <p:nvPicPr>
          <p:cNvPr id="13" name="Picture 19" descr="fImage501045106827.jpg">
            <a:extLst>
              <a:ext uri="{FF2B5EF4-FFF2-40B4-BE49-F238E27FC236}">
                <a16:creationId xmlns:a16="http://schemas.microsoft.com/office/drawing/2014/main" id="{F0267A00-8B15-48DA-A27E-E5412D66047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6088" y="1546027"/>
            <a:ext cx="1458151" cy="168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a:extLst>
              <a:ext uri="{FF2B5EF4-FFF2-40B4-BE49-F238E27FC236}">
                <a16:creationId xmlns:a16="http://schemas.microsoft.com/office/drawing/2014/main" id="{5E87DCD3-2072-4D52-B60A-4DDFCFD061D0}"/>
              </a:ext>
            </a:extLst>
          </p:cNvPr>
          <p:cNvSpPr/>
          <p:nvPr/>
        </p:nvSpPr>
        <p:spPr>
          <a:xfrm>
            <a:off x="6642959" y="3154347"/>
            <a:ext cx="1874231" cy="461665"/>
          </a:xfrm>
          <a:prstGeom prst="rect">
            <a:avLst/>
          </a:prstGeom>
        </p:spPr>
        <p:txBody>
          <a:bodyPr wrap="none">
            <a:spAutoFit/>
          </a:bodyPr>
          <a:lstStyle/>
          <a:p>
            <a:r>
              <a:rPr lang="en-US" altLang="ko-KR" b="1" dirty="0">
                <a:solidFill>
                  <a:srgbClr val="7030A0"/>
                </a:solidFill>
              </a:rPr>
              <a:t>2015, </a:t>
            </a:r>
            <a:r>
              <a:rPr lang="en-US" altLang="ko-KR" b="1" dirty="0" err="1">
                <a:solidFill>
                  <a:srgbClr val="7030A0"/>
                </a:solidFill>
              </a:rPr>
              <a:t>Epelbaum</a:t>
            </a:r>
            <a:r>
              <a:rPr lang="ko-KR" altLang="en-US" sz="2400" dirty="0">
                <a:solidFill>
                  <a:srgbClr val="595959"/>
                </a:solidFill>
                <a:latin typeface="黑体" panose="02010609060101010101" pitchFamily="49" charset="-122"/>
                <a:ea typeface="黑体" panose="02010609060101010101" pitchFamily="49" charset="-122"/>
              </a:rPr>
              <a:t> </a:t>
            </a:r>
            <a:endParaRPr lang="zh-CN" altLang="en-US" sz="2400" dirty="0"/>
          </a:p>
        </p:txBody>
      </p:sp>
      <p:sp>
        <p:nvSpPr>
          <p:cNvPr id="15" name="矩形 14">
            <a:extLst>
              <a:ext uri="{FF2B5EF4-FFF2-40B4-BE49-F238E27FC236}">
                <a16:creationId xmlns:a16="http://schemas.microsoft.com/office/drawing/2014/main" id="{AD54668D-C77F-4D97-A547-85360C1C2328}"/>
              </a:ext>
            </a:extLst>
          </p:cNvPr>
          <p:cNvSpPr/>
          <p:nvPr/>
        </p:nvSpPr>
        <p:spPr>
          <a:xfrm>
            <a:off x="5721795" y="6032797"/>
            <a:ext cx="3767387" cy="584775"/>
          </a:xfrm>
          <a:prstGeom prst="rect">
            <a:avLst/>
          </a:prstGeom>
          <a:solidFill>
            <a:schemeClr val="accent6">
              <a:lumMod val="20000"/>
              <a:lumOff val="80000"/>
            </a:schemeClr>
          </a:solidFill>
        </p:spPr>
        <p:txBody>
          <a:bodyPr wrap="square">
            <a:spAutoFit/>
          </a:bodyPr>
          <a:lstStyle/>
          <a:p>
            <a:r>
              <a:rPr lang="en-US" altLang="zh-CN" sz="1600" dirty="0"/>
              <a:t>Precision NN potential at </a:t>
            </a:r>
            <a:r>
              <a:rPr lang="en-US" altLang="zh-CN" sz="1600" b="1" dirty="0">
                <a:solidFill>
                  <a:srgbClr val="C00000"/>
                </a:solidFill>
              </a:rPr>
              <a:t>N4LO</a:t>
            </a:r>
            <a:r>
              <a:rPr lang="en-US" altLang="zh-CN" sz="1600" dirty="0"/>
              <a:t>, </a:t>
            </a:r>
            <a:r>
              <a:rPr lang="en-US" altLang="zh-CN" sz="1600" b="1" dirty="0" err="1">
                <a:solidFill>
                  <a:srgbClr val="0000FF"/>
                </a:solidFill>
              </a:rPr>
              <a:t>Epelbaum</a:t>
            </a:r>
            <a:r>
              <a:rPr lang="en-US" altLang="zh-CN" sz="1600" dirty="0"/>
              <a:t>, Krebs, </a:t>
            </a:r>
            <a:r>
              <a:rPr lang="en-US" altLang="zh-CN" sz="1600" dirty="0" err="1"/>
              <a:t>Meißner</a:t>
            </a:r>
            <a:r>
              <a:rPr lang="en-US" altLang="zh-CN" sz="1600" dirty="0"/>
              <a:t>, </a:t>
            </a:r>
            <a:r>
              <a:rPr lang="en-US" altLang="zh-CN" sz="1600" b="1" dirty="0">
                <a:solidFill>
                  <a:srgbClr val="FF0000"/>
                </a:solidFill>
              </a:rPr>
              <a:t>PRL115 (2015)122301</a:t>
            </a:r>
            <a:endParaRPr lang="zh-CN" altLang="en-US" sz="1600" b="1" dirty="0">
              <a:solidFill>
                <a:srgbClr val="FF0000"/>
              </a:solidFill>
            </a:endParaRPr>
          </a:p>
        </p:txBody>
      </p:sp>
      <p:sp>
        <p:nvSpPr>
          <p:cNvPr id="16" name="矩形 15">
            <a:extLst>
              <a:ext uri="{FF2B5EF4-FFF2-40B4-BE49-F238E27FC236}">
                <a16:creationId xmlns:a16="http://schemas.microsoft.com/office/drawing/2014/main" id="{FB3AC368-5ABB-4DB6-8381-FCC2B7D21419}"/>
              </a:ext>
            </a:extLst>
          </p:cNvPr>
          <p:cNvSpPr/>
          <p:nvPr/>
        </p:nvSpPr>
        <p:spPr>
          <a:xfrm>
            <a:off x="3698961" y="5297454"/>
            <a:ext cx="3767399" cy="584775"/>
          </a:xfrm>
          <a:prstGeom prst="rect">
            <a:avLst/>
          </a:prstGeom>
          <a:solidFill>
            <a:schemeClr val="accent6">
              <a:lumMod val="20000"/>
              <a:lumOff val="80000"/>
            </a:schemeClr>
          </a:solidFill>
        </p:spPr>
        <p:txBody>
          <a:bodyPr wrap="square">
            <a:spAutoFit/>
          </a:bodyPr>
          <a:lstStyle/>
          <a:p>
            <a:r>
              <a:rPr lang="en-US" altLang="zh-CN" sz="1600" dirty="0"/>
              <a:t>Accurate NN  potential at </a:t>
            </a:r>
            <a:r>
              <a:rPr lang="en-US" altLang="zh-CN" sz="1600" b="1" dirty="0">
                <a:solidFill>
                  <a:srgbClr val="C00000"/>
                </a:solidFill>
              </a:rPr>
              <a:t>N3LO,</a:t>
            </a:r>
          </a:p>
          <a:p>
            <a:r>
              <a:rPr lang="en-US" altLang="zh-CN" sz="1600" dirty="0" err="1">
                <a:hlinkClick r:id="rId7">
                  <a:extLst>
                    <a:ext uri="{A12FA001-AC4F-418D-AE19-62706E023703}">
                      <ahyp:hlinkClr xmlns:ahyp="http://schemas.microsoft.com/office/drawing/2018/hyperlinkcolor" val="tx"/>
                    </a:ext>
                  </a:extLst>
                </a:hlinkClick>
              </a:rPr>
              <a:t>Entem</a:t>
            </a:r>
            <a:r>
              <a:rPr lang="en-US" altLang="zh-CN" sz="1600" dirty="0"/>
              <a:t> and </a:t>
            </a:r>
            <a:r>
              <a:rPr lang="en-US" altLang="zh-CN" sz="1600" b="1" dirty="0">
                <a:solidFill>
                  <a:srgbClr val="0000FF"/>
                </a:solidFill>
                <a:hlinkClick r:id="rId8">
                  <a:extLst>
                    <a:ext uri="{A12FA001-AC4F-418D-AE19-62706E023703}">
                      <ahyp:hlinkClr xmlns:ahyp="http://schemas.microsoft.com/office/drawing/2018/hyperlinkcolor" val="tx"/>
                    </a:ext>
                  </a:extLst>
                </a:hlinkClick>
              </a:rPr>
              <a:t>Machleidt</a:t>
            </a:r>
            <a:r>
              <a:rPr lang="en-US" altLang="zh-CN" sz="1600" dirty="0"/>
              <a:t>,PRC68(2003)041001</a:t>
            </a:r>
            <a:r>
              <a:rPr lang="en-US" altLang="zh-CN" sz="1600" dirty="0">
                <a:latin typeface="-apple-system"/>
              </a:rPr>
              <a:t> </a:t>
            </a:r>
          </a:p>
        </p:txBody>
      </p:sp>
      <p:sp>
        <p:nvSpPr>
          <p:cNvPr id="17" name="矩形 16">
            <a:extLst>
              <a:ext uri="{FF2B5EF4-FFF2-40B4-BE49-F238E27FC236}">
                <a16:creationId xmlns:a16="http://schemas.microsoft.com/office/drawing/2014/main" id="{BAE08DD3-BB29-45CE-B050-3AC172E872BB}"/>
              </a:ext>
            </a:extLst>
          </p:cNvPr>
          <p:cNvSpPr/>
          <p:nvPr/>
        </p:nvSpPr>
        <p:spPr>
          <a:xfrm>
            <a:off x="8074742" y="4525648"/>
            <a:ext cx="4198374" cy="584775"/>
          </a:xfrm>
          <a:prstGeom prst="rect">
            <a:avLst/>
          </a:prstGeom>
          <a:solidFill>
            <a:srgbClr val="FFFF00"/>
          </a:solidFill>
        </p:spPr>
        <p:txBody>
          <a:bodyPr wrap="square">
            <a:spAutoFit/>
          </a:bodyPr>
          <a:lstStyle/>
          <a:p>
            <a:r>
              <a:rPr lang="en-US" altLang="zh-CN" sz="1600" dirty="0"/>
              <a:t>Relativistic NN potential at </a:t>
            </a:r>
            <a:r>
              <a:rPr lang="en-US" altLang="zh-CN" sz="1600" b="1" dirty="0">
                <a:solidFill>
                  <a:srgbClr val="C00000"/>
                </a:solidFill>
              </a:rPr>
              <a:t>N2LO</a:t>
            </a:r>
            <a:r>
              <a:rPr lang="en-US" altLang="zh-CN" sz="1600" dirty="0"/>
              <a:t>,Lu, Wang, Xiao, </a:t>
            </a:r>
            <a:r>
              <a:rPr lang="en-US" altLang="zh-CN" sz="1600" b="1" dirty="0">
                <a:solidFill>
                  <a:srgbClr val="0000FF"/>
                </a:solidFill>
              </a:rPr>
              <a:t>Geng*,  </a:t>
            </a:r>
            <a:r>
              <a:rPr lang="en-US" altLang="zh-CN" sz="1600" dirty="0"/>
              <a:t>Meng, Ring,  </a:t>
            </a:r>
            <a:r>
              <a:rPr lang="en-US" altLang="zh-CN" sz="1600" b="1" dirty="0">
                <a:solidFill>
                  <a:srgbClr val="FF0000"/>
                </a:solidFill>
              </a:rPr>
              <a:t>PRL128 (2022) 142002</a:t>
            </a:r>
            <a:endParaRPr lang="zh-CN" altLang="en-US" sz="1600" b="1" dirty="0">
              <a:solidFill>
                <a:srgbClr val="FF0000"/>
              </a:solidFill>
            </a:endParaRPr>
          </a:p>
        </p:txBody>
      </p:sp>
      <p:sp>
        <p:nvSpPr>
          <p:cNvPr id="18" name="矩形 17">
            <a:extLst>
              <a:ext uri="{FF2B5EF4-FFF2-40B4-BE49-F238E27FC236}">
                <a16:creationId xmlns:a16="http://schemas.microsoft.com/office/drawing/2014/main" id="{2601C439-2EB5-4825-B14C-3BB713D43EE2}"/>
              </a:ext>
            </a:extLst>
          </p:cNvPr>
          <p:cNvSpPr/>
          <p:nvPr/>
        </p:nvSpPr>
        <p:spPr>
          <a:xfrm>
            <a:off x="2548291" y="4560409"/>
            <a:ext cx="3767401" cy="584775"/>
          </a:xfrm>
          <a:prstGeom prst="rect">
            <a:avLst/>
          </a:prstGeom>
          <a:solidFill>
            <a:schemeClr val="accent6">
              <a:lumMod val="20000"/>
              <a:lumOff val="80000"/>
            </a:schemeClr>
          </a:solidFill>
        </p:spPr>
        <p:txBody>
          <a:bodyPr wrap="square">
            <a:spAutoFit/>
          </a:bodyPr>
          <a:lstStyle/>
          <a:p>
            <a:r>
              <a:rPr lang="en-US" altLang="zh-CN" sz="1600" dirty="0"/>
              <a:t>NN potential with Delta at </a:t>
            </a:r>
            <a:r>
              <a:rPr lang="en-US" altLang="zh-CN" sz="1600" b="1" dirty="0">
                <a:solidFill>
                  <a:srgbClr val="C00000"/>
                </a:solidFill>
              </a:rPr>
              <a:t>N2LO</a:t>
            </a:r>
            <a:r>
              <a:rPr lang="en-US" altLang="zh-CN" sz="1600" dirty="0"/>
              <a:t>, Ordonez, Ray, </a:t>
            </a:r>
            <a:r>
              <a:rPr lang="en-US" altLang="zh-CN" sz="1600" b="1" dirty="0">
                <a:solidFill>
                  <a:srgbClr val="0000FF"/>
                </a:solidFill>
              </a:rPr>
              <a:t>U. van </a:t>
            </a:r>
            <a:r>
              <a:rPr lang="en-US" altLang="zh-CN" sz="1600" b="1" dirty="0" err="1">
                <a:solidFill>
                  <a:srgbClr val="0000FF"/>
                </a:solidFill>
              </a:rPr>
              <a:t>Kolck</a:t>
            </a:r>
            <a:r>
              <a:rPr lang="en-US" altLang="zh-CN" sz="1600" dirty="0"/>
              <a:t>, </a:t>
            </a:r>
            <a:r>
              <a:rPr lang="en-US" altLang="zh-CN" sz="1600" dirty="0">
                <a:solidFill>
                  <a:srgbClr val="FF0000"/>
                </a:solidFill>
              </a:rPr>
              <a:t>PRL72 (1994) 1982</a:t>
            </a:r>
            <a:endParaRPr lang="zh-CN" altLang="en-US" sz="1600" dirty="0">
              <a:solidFill>
                <a:srgbClr val="FF0000"/>
              </a:solidFill>
            </a:endParaRPr>
          </a:p>
        </p:txBody>
      </p:sp>
      <p:sp>
        <p:nvSpPr>
          <p:cNvPr id="19" name="矩形 18">
            <a:extLst>
              <a:ext uri="{FF2B5EF4-FFF2-40B4-BE49-F238E27FC236}">
                <a16:creationId xmlns:a16="http://schemas.microsoft.com/office/drawing/2014/main" id="{C1F07C50-3F38-480B-896B-990AB7818A80}"/>
              </a:ext>
            </a:extLst>
          </p:cNvPr>
          <p:cNvSpPr/>
          <p:nvPr/>
        </p:nvSpPr>
        <p:spPr>
          <a:xfrm>
            <a:off x="8690092" y="1851231"/>
            <a:ext cx="3087705" cy="1200329"/>
          </a:xfrm>
          <a:prstGeom prst="rect">
            <a:avLst/>
          </a:prstGeom>
          <a:noFill/>
        </p:spPr>
        <p:txBody>
          <a:bodyPr wrap="none" lIns="91440" tIns="45720" rIns="91440" bIns="45720">
            <a:spAutoFit/>
          </a:bodyPr>
          <a:lstStyle/>
          <a:p>
            <a:pPr algn="ctr"/>
            <a:r>
              <a:rPr lang="en-US" altLang="zh-CN" sz="3600" b="1" cap="none" spc="0" dirty="0">
                <a:ln w="22225">
                  <a:solidFill>
                    <a:schemeClr val="accent2"/>
                  </a:solidFill>
                  <a:prstDash val="solid"/>
                </a:ln>
                <a:solidFill>
                  <a:schemeClr val="accent2">
                    <a:lumMod val="40000"/>
                    <a:lumOff val="60000"/>
                  </a:schemeClr>
                </a:solidFill>
                <a:effectLst/>
              </a:rPr>
              <a:t>Beijing-Munich</a:t>
            </a:r>
          </a:p>
          <a:p>
            <a:pPr algn="ctr"/>
            <a:r>
              <a:rPr lang="en-US" altLang="zh-CN" sz="3600" b="1" dirty="0">
                <a:ln w="22225">
                  <a:solidFill>
                    <a:schemeClr val="accent2"/>
                  </a:solidFill>
                  <a:prstDash val="solid"/>
                </a:ln>
                <a:solidFill>
                  <a:schemeClr val="accent2">
                    <a:lumMod val="40000"/>
                    <a:lumOff val="60000"/>
                  </a:schemeClr>
                </a:solidFill>
              </a:rPr>
              <a:t>2022</a:t>
            </a:r>
            <a:endParaRPr lang="zh-CN" altLang="en-US" sz="3600" b="1" cap="none" spc="0" dirty="0">
              <a:ln w="22225">
                <a:solidFill>
                  <a:schemeClr val="accent2"/>
                </a:solidFill>
                <a:prstDash val="solid"/>
              </a:ln>
              <a:solidFill>
                <a:schemeClr val="accent2">
                  <a:lumMod val="40000"/>
                  <a:lumOff val="60000"/>
                </a:schemeClr>
              </a:solidFill>
              <a:effectLst/>
            </a:endParaRPr>
          </a:p>
        </p:txBody>
      </p:sp>
      <p:sp>
        <p:nvSpPr>
          <p:cNvPr id="20" name="矩形 19">
            <a:extLst>
              <a:ext uri="{FF2B5EF4-FFF2-40B4-BE49-F238E27FC236}">
                <a16:creationId xmlns:a16="http://schemas.microsoft.com/office/drawing/2014/main" id="{84A9D4FC-26CD-4DB1-958E-DC1F21FE404F}"/>
              </a:ext>
            </a:extLst>
          </p:cNvPr>
          <p:cNvSpPr/>
          <p:nvPr/>
        </p:nvSpPr>
        <p:spPr>
          <a:xfrm>
            <a:off x="436055" y="4372618"/>
            <a:ext cx="1801249" cy="584775"/>
          </a:xfrm>
          <a:prstGeom prst="rect">
            <a:avLst/>
          </a:prstGeom>
          <a:solidFill>
            <a:schemeClr val="accent6">
              <a:lumMod val="20000"/>
              <a:lumOff val="80000"/>
            </a:schemeClr>
          </a:solidFill>
        </p:spPr>
        <p:txBody>
          <a:bodyPr wrap="square">
            <a:spAutoFit/>
          </a:bodyPr>
          <a:lstStyle/>
          <a:p>
            <a:pPr lvl="0">
              <a:defRPr/>
            </a:pPr>
            <a:r>
              <a:rPr lang="en-US" altLang="zh-CN" sz="1600" dirty="0"/>
              <a:t>LO NN, Weinberg, PLB251 (1990) 288</a:t>
            </a:r>
          </a:p>
        </p:txBody>
      </p:sp>
      <p:pic>
        <p:nvPicPr>
          <p:cNvPr id="22" name="图片 21">
            <a:extLst>
              <a:ext uri="{FF2B5EF4-FFF2-40B4-BE49-F238E27FC236}">
                <a16:creationId xmlns:a16="http://schemas.microsoft.com/office/drawing/2014/main" id="{BDA4AFDB-1E98-4AF4-AAAE-7B1E6F94C3E3}"/>
              </a:ext>
            </a:extLst>
          </p:cNvPr>
          <p:cNvPicPr>
            <a:picLocks noChangeAspect="1"/>
          </p:cNvPicPr>
          <p:nvPr/>
        </p:nvPicPr>
        <p:blipFill>
          <a:blip r:embed="rId9"/>
          <a:stretch>
            <a:fillRect/>
          </a:stretch>
        </p:blipFill>
        <p:spPr>
          <a:xfrm>
            <a:off x="7466360" y="5283128"/>
            <a:ext cx="1412040" cy="454450"/>
          </a:xfrm>
          <a:prstGeom prst="rect">
            <a:avLst/>
          </a:prstGeom>
        </p:spPr>
      </p:pic>
    </p:spTree>
    <p:extLst>
      <p:ext uri="{BB962C8B-B14F-4D97-AF65-F5344CB8AC3E}">
        <p14:creationId xmlns:p14="http://schemas.microsoft.com/office/powerpoint/2010/main" val="21497847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8D87379-FA1D-43B5-B9B0-94A5A9AF15A3}"/>
              </a:ext>
            </a:extLst>
          </p:cNvPr>
          <p:cNvSpPr>
            <a:spLocks noGrp="1"/>
          </p:cNvSpPr>
          <p:nvPr>
            <p:ph type="sldNum" sz="quarter" idx="12"/>
          </p:nvPr>
        </p:nvSpPr>
        <p:spPr/>
        <p:txBody>
          <a:bodyPr/>
          <a:lstStyle/>
          <a:p>
            <a:pPr>
              <a:defRPr/>
            </a:pPr>
            <a:fld id="{C4FB67F1-DEA0-4505-A3D7-68170254FAEF}" type="slidenum">
              <a:rPr lang="zh-CN" altLang="en-US" smtClean="0"/>
              <a:pPr>
                <a:defRPr/>
              </a:pPr>
              <a:t>44</a:t>
            </a:fld>
            <a:endParaRPr lang="zh-CN" altLang="en-US" dirty="0"/>
          </a:p>
        </p:txBody>
      </p:sp>
      <p:sp>
        <p:nvSpPr>
          <p:cNvPr id="7" name="标题 2">
            <a:extLst>
              <a:ext uri="{FF2B5EF4-FFF2-40B4-BE49-F238E27FC236}">
                <a16:creationId xmlns:a16="http://schemas.microsoft.com/office/drawing/2014/main" id="{A19ED635-1CBA-4C32-882C-EE825524C061}"/>
              </a:ext>
            </a:extLst>
          </p:cNvPr>
          <p:cNvSpPr txBox="1">
            <a:spLocks/>
          </p:cNvSpPr>
          <p:nvPr/>
        </p:nvSpPr>
        <p:spPr>
          <a:xfrm>
            <a:off x="0" y="0"/>
            <a:ext cx="12540343" cy="1140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C00000"/>
                </a:solidFill>
                <a:latin typeface="Microsoft YaHei" charset="-122"/>
                <a:ea typeface="Microsoft YaHei" charset="-122"/>
                <a:cs typeface="Microsoft YaHei" charset="-122"/>
              </a:rPr>
              <a:t>Outlook:</a:t>
            </a:r>
            <a:r>
              <a:rPr lang="zh-CN" altLang="en-US" sz="3600" b="1" dirty="0">
                <a:solidFill>
                  <a:srgbClr val="C00000"/>
                </a:solidFill>
                <a:latin typeface="Microsoft YaHei" charset="-122"/>
                <a:ea typeface="Microsoft YaHei" charset="-122"/>
                <a:cs typeface="Microsoft YaHei" charset="-122"/>
              </a:rPr>
              <a:t> </a:t>
            </a:r>
            <a:r>
              <a:rPr kumimoji="1" lang="en-US" altLang="zh-CN" sz="3600" b="1" dirty="0">
                <a:latin typeface="Microsoft YaHei" panose="020B0503020204020204" pitchFamily="34" charset="-122"/>
                <a:ea typeface="Microsoft YaHei" panose="020B0503020204020204" pitchFamily="34" charset="-122"/>
                <a:cs typeface="Microsoft YaHei" charset="-122"/>
              </a:rPr>
              <a:t>o</a:t>
            </a:r>
            <a:r>
              <a:rPr kumimoji="1" lang="en-US" altLang="zh-CN" sz="3600" b="1" dirty="0">
                <a:latin typeface="Microsoft YaHei" panose="020B0503020204020204" pitchFamily="34" charset="-122"/>
                <a:ea typeface="Microsoft YaHei" panose="020B0503020204020204" pitchFamily="34" charset="-122"/>
              </a:rPr>
              <a:t>pportunities</a:t>
            </a:r>
            <a:r>
              <a:rPr kumimoji="1" lang="zh-CN" altLang="en-US" sz="3600" b="1" dirty="0">
                <a:latin typeface="Microsoft YaHei" panose="020B0503020204020204" pitchFamily="34" charset="-122"/>
                <a:ea typeface="Microsoft YaHei" panose="020B0503020204020204" pitchFamily="34" charset="-122"/>
              </a:rPr>
              <a:t> </a:t>
            </a:r>
            <a:r>
              <a:rPr kumimoji="1" lang="en-US" altLang="zh-CN" sz="3600" b="1" dirty="0">
                <a:latin typeface="Microsoft YaHei" panose="020B0503020204020204" pitchFamily="34" charset="-122"/>
                <a:ea typeface="Microsoft YaHei" panose="020B0503020204020204" pitchFamily="34" charset="-122"/>
              </a:rPr>
              <a:t>in</a:t>
            </a:r>
            <a:r>
              <a:rPr kumimoji="1" lang="zh-CN" altLang="en-US" sz="3600" b="1" dirty="0">
                <a:latin typeface="Microsoft YaHei" panose="020B0503020204020204" pitchFamily="34" charset="-122"/>
                <a:ea typeface="Microsoft YaHei" panose="020B0503020204020204" pitchFamily="34" charset="-122"/>
              </a:rPr>
              <a:t> </a:t>
            </a:r>
            <a:r>
              <a:rPr kumimoji="1" lang="en-US" altLang="zh-CN" sz="3600" b="1" dirty="0" err="1">
                <a:latin typeface="Microsoft YaHei" panose="020B0503020204020204" pitchFamily="34" charset="-122"/>
                <a:ea typeface="Microsoft YaHei" panose="020B0503020204020204" pitchFamily="34" charset="-122"/>
              </a:rPr>
              <a:t>rela</a:t>
            </a:r>
            <a:r>
              <a:rPr kumimoji="1" lang="en-US" altLang="zh-CN" sz="3600" b="1" dirty="0">
                <a:latin typeface="Microsoft YaHei" panose="020B0503020204020204" pitchFamily="34" charset="-122"/>
                <a:ea typeface="Microsoft YaHei" panose="020B0503020204020204" pitchFamily="34" charset="-122"/>
              </a:rPr>
              <a:t>.</a:t>
            </a:r>
            <a:r>
              <a:rPr kumimoji="1" lang="zh-CN" altLang="en-US" sz="3600" b="1" dirty="0">
                <a:latin typeface="Microsoft YaHei" panose="020B0503020204020204" pitchFamily="34" charset="-122"/>
                <a:ea typeface="Microsoft YaHei" panose="020B0503020204020204" pitchFamily="34" charset="-122"/>
              </a:rPr>
              <a:t> </a:t>
            </a:r>
            <a:r>
              <a:rPr kumimoji="1" lang="en-US" altLang="zh-CN" sz="3600" b="1" dirty="0">
                <a:latin typeface="Microsoft YaHei" panose="020B0503020204020204" pitchFamily="34" charset="-122"/>
                <a:ea typeface="Microsoft YaHei" panose="020B0503020204020204" pitchFamily="34" charset="-122"/>
              </a:rPr>
              <a:t>ab</a:t>
            </a:r>
            <a:r>
              <a:rPr kumimoji="1" lang="zh-CN" altLang="en-US" sz="3600" b="1" dirty="0">
                <a:latin typeface="Microsoft YaHei" panose="020B0503020204020204" pitchFamily="34" charset="-122"/>
                <a:ea typeface="Microsoft YaHei" panose="020B0503020204020204" pitchFamily="34" charset="-122"/>
              </a:rPr>
              <a:t> </a:t>
            </a:r>
            <a:r>
              <a:rPr kumimoji="1" lang="en-US" altLang="zh-CN" sz="3600" b="1" dirty="0">
                <a:latin typeface="Microsoft YaHei" panose="020B0503020204020204" pitchFamily="34" charset="-122"/>
                <a:ea typeface="Microsoft YaHei" panose="020B0503020204020204" pitchFamily="34" charset="-122"/>
              </a:rPr>
              <a:t>initio</a:t>
            </a:r>
            <a:r>
              <a:rPr kumimoji="1" lang="zh-CN" altLang="en-US" sz="3600" b="1" dirty="0">
                <a:latin typeface="Microsoft YaHei" panose="020B0503020204020204" pitchFamily="34" charset="-122"/>
                <a:ea typeface="Microsoft YaHei" panose="020B0503020204020204" pitchFamily="34" charset="-122"/>
              </a:rPr>
              <a:t> </a:t>
            </a:r>
            <a:r>
              <a:rPr kumimoji="1" lang="en-US" altLang="zh-CN" sz="3600" b="1" dirty="0">
                <a:latin typeface="Microsoft YaHei" panose="020B0503020204020204" pitchFamily="34" charset="-122"/>
                <a:ea typeface="Microsoft YaHei" panose="020B0503020204020204" pitchFamily="34" charset="-122"/>
              </a:rPr>
              <a:t>studies</a:t>
            </a:r>
            <a:r>
              <a:rPr kumimoji="1" lang="zh-CN" altLang="en-US" sz="3600" b="1" dirty="0">
                <a:latin typeface="Microsoft YaHei" panose="020B0503020204020204" pitchFamily="34" charset="-122"/>
                <a:ea typeface="Microsoft YaHei" panose="020B0503020204020204" pitchFamily="34" charset="-122"/>
              </a:rPr>
              <a:t>   </a:t>
            </a:r>
            <a:endParaRPr kumimoji="1" lang="en-US" altLang="zh-CN" sz="3600" b="1" dirty="0">
              <a:latin typeface="Microsoft YaHei" panose="020B0503020204020204" pitchFamily="34" charset="-122"/>
              <a:ea typeface="Microsoft YaHei" panose="020B0503020204020204" pitchFamily="34" charset="-122"/>
            </a:endParaRPr>
          </a:p>
        </p:txBody>
      </p:sp>
      <p:graphicFrame>
        <p:nvGraphicFramePr>
          <p:cNvPr id="8" name="图示 7">
            <a:extLst>
              <a:ext uri="{FF2B5EF4-FFF2-40B4-BE49-F238E27FC236}">
                <a16:creationId xmlns:a16="http://schemas.microsoft.com/office/drawing/2014/main" id="{7FEE6C58-77A6-84E7-9279-7C5B1D1BD879}"/>
              </a:ext>
            </a:extLst>
          </p:cNvPr>
          <p:cNvGraphicFramePr/>
          <p:nvPr>
            <p:extLst>
              <p:ext uri="{D42A27DB-BD31-4B8C-83A1-F6EECF244321}">
                <p14:modId xmlns:p14="http://schemas.microsoft.com/office/powerpoint/2010/main" val="2053892758"/>
              </p:ext>
            </p:extLst>
          </p:nvPr>
        </p:nvGraphicFramePr>
        <p:xfrm>
          <a:off x="774700" y="2146325"/>
          <a:ext cx="10579100" cy="3902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文本框 1">
            <a:extLst>
              <a:ext uri="{FF2B5EF4-FFF2-40B4-BE49-F238E27FC236}">
                <a16:creationId xmlns:a16="http://schemas.microsoft.com/office/drawing/2014/main" id="{C921F483-E4BD-F44D-CF7B-DEE520088781}"/>
              </a:ext>
            </a:extLst>
          </p:cNvPr>
          <p:cNvSpPr txBox="1"/>
          <p:nvPr/>
        </p:nvSpPr>
        <p:spPr>
          <a:xfrm>
            <a:off x="1002455" y="2782389"/>
            <a:ext cx="800219" cy="2446695"/>
          </a:xfrm>
          <a:prstGeom prst="rect">
            <a:avLst/>
          </a:prstGeom>
          <a:noFill/>
        </p:spPr>
        <p:txBody>
          <a:bodyPr vert="eaVert" wrap="none" rtlCol="0">
            <a:spAutoFit/>
          </a:bodyPr>
          <a:lstStyle/>
          <a:p>
            <a:r>
              <a:rPr kumimoji="1" lang="en-US" altLang="zh-CN" sz="4000" dirty="0">
                <a:latin typeface="Microsoft YaHei" panose="020B0503020204020204" pitchFamily="34" charset="-122"/>
                <a:ea typeface="Microsoft YaHei" panose="020B0503020204020204" pitchFamily="34" charset="-122"/>
              </a:rPr>
              <a:t>Workflow</a:t>
            </a:r>
            <a:endParaRPr kumimoji="1" lang="zh-CN" altLang="en-US" sz="4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127054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7DA6F64-9F26-B5B2-3416-E8B666C67623}"/>
              </a:ext>
            </a:extLst>
          </p:cNvPr>
          <p:cNvSpPr>
            <a:spLocks noGrp="1"/>
          </p:cNvSpPr>
          <p:nvPr>
            <p:ph type="sldNum" sz="quarter" idx="12"/>
          </p:nvPr>
        </p:nvSpPr>
        <p:spPr/>
        <p:txBody>
          <a:bodyPr/>
          <a:lstStyle/>
          <a:p>
            <a:pPr>
              <a:defRPr/>
            </a:pPr>
            <a:fld id="{C4FB67F1-DEA0-4505-A3D7-68170254FAEF}" type="slidenum">
              <a:rPr lang="zh-CN" altLang="en-US" smtClean="0"/>
              <a:pPr>
                <a:defRPr/>
              </a:pPr>
              <a:t>45</a:t>
            </a:fld>
            <a:endParaRPr lang="zh-CN" altLang="en-US"/>
          </a:p>
        </p:txBody>
      </p:sp>
      <p:sp>
        <p:nvSpPr>
          <p:cNvPr id="10" name="文本框 9">
            <a:extLst>
              <a:ext uri="{FF2B5EF4-FFF2-40B4-BE49-F238E27FC236}">
                <a16:creationId xmlns:a16="http://schemas.microsoft.com/office/drawing/2014/main" id="{B04DC0F6-272A-AE45-B0BA-4F88838AD357}"/>
              </a:ext>
            </a:extLst>
          </p:cNvPr>
          <p:cNvSpPr txBox="1"/>
          <p:nvPr/>
        </p:nvSpPr>
        <p:spPr>
          <a:xfrm>
            <a:off x="1639858" y="6184840"/>
            <a:ext cx="8912281" cy="400110"/>
          </a:xfrm>
          <a:prstGeom prst="rect">
            <a:avLst/>
          </a:prstGeom>
          <a:noFill/>
        </p:spPr>
        <p:txBody>
          <a:bodyPr wrap="square">
            <a:spAutoFit/>
          </a:bodyPr>
          <a:lstStyle/>
          <a:p>
            <a:r>
              <a:rPr lang="en-US" altLang="zh-CN" sz="2000" dirty="0">
                <a:solidFill>
                  <a:srgbClr val="0000FF"/>
                </a:solidFill>
                <a:latin typeface="LMSans8-Regular-Identity-H"/>
              </a:rPr>
              <a:t>Wei-Jiang Zou,</a:t>
            </a:r>
            <a:r>
              <a:rPr lang="zh-CN" altLang="en-US" sz="2000" dirty="0">
                <a:solidFill>
                  <a:srgbClr val="0000FF"/>
                </a:solidFill>
                <a:latin typeface="LMSans8-Regular-Identity-H"/>
              </a:rPr>
              <a:t> </a:t>
            </a:r>
            <a:r>
              <a:rPr lang="en-US" altLang="zh-CN" sz="2000" dirty="0">
                <a:solidFill>
                  <a:srgbClr val="0000FF"/>
                </a:solidFill>
                <a:latin typeface="LMSans8-Regular-Identity-H"/>
              </a:rPr>
              <a:t>Jun-Xu</a:t>
            </a:r>
            <a:r>
              <a:rPr lang="zh-CN" altLang="en-US" sz="2000" dirty="0">
                <a:solidFill>
                  <a:srgbClr val="0000FF"/>
                </a:solidFill>
                <a:latin typeface="LMSans8-Regular-Identity-H"/>
              </a:rPr>
              <a:t> </a:t>
            </a:r>
            <a:r>
              <a:rPr lang="en-US" altLang="zh-CN" sz="2000" dirty="0">
                <a:solidFill>
                  <a:srgbClr val="0000FF"/>
                </a:solidFill>
                <a:latin typeface="LMSans8-Regular-Identity-H"/>
              </a:rPr>
              <a:t>Lu,</a:t>
            </a:r>
            <a:r>
              <a:rPr lang="zh-CN" altLang="en-US" sz="2000" dirty="0">
                <a:solidFill>
                  <a:srgbClr val="0000FF"/>
                </a:solidFill>
                <a:latin typeface="LMSans8-Regular-Identity-H"/>
              </a:rPr>
              <a:t> </a:t>
            </a:r>
            <a:r>
              <a:rPr lang="en-US" altLang="zh-CN" sz="2000" dirty="0">
                <a:solidFill>
                  <a:srgbClr val="0000FF"/>
                </a:solidFill>
                <a:latin typeface="LMSans8-Regular-Identity-H"/>
              </a:rPr>
              <a:t>Pen-Wei</a:t>
            </a:r>
            <a:r>
              <a:rPr lang="zh-CN" altLang="en-US" sz="2000" dirty="0">
                <a:solidFill>
                  <a:srgbClr val="0000FF"/>
                </a:solidFill>
                <a:latin typeface="LMSans8-Regular-Identity-H"/>
              </a:rPr>
              <a:t> </a:t>
            </a:r>
            <a:r>
              <a:rPr lang="en-US" altLang="zh-CN" sz="2000" dirty="0">
                <a:solidFill>
                  <a:srgbClr val="0000FF"/>
                </a:solidFill>
                <a:latin typeface="LMSans8-Regular-Identity-H"/>
              </a:rPr>
              <a:t>Zhao,</a:t>
            </a:r>
            <a:r>
              <a:rPr lang="zh-CN" altLang="en-US" sz="2000" dirty="0">
                <a:solidFill>
                  <a:srgbClr val="0000FF"/>
                </a:solidFill>
                <a:latin typeface="LMSans8-Regular-Identity-H"/>
              </a:rPr>
              <a:t> </a:t>
            </a:r>
            <a:r>
              <a:rPr lang="en-US" altLang="zh-CN" sz="2000" dirty="0">
                <a:solidFill>
                  <a:srgbClr val="0000FF"/>
                </a:solidFill>
                <a:latin typeface="LMSans8-Regular-Identity-H"/>
              </a:rPr>
              <a:t>Li-Sheng</a:t>
            </a:r>
            <a:r>
              <a:rPr lang="zh-CN" altLang="en-US" sz="2000" dirty="0">
                <a:solidFill>
                  <a:srgbClr val="0000FF"/>
                </a:solidFill>
                <a:latin typeface="LMSans8-Regular-Identity-H"/>
              </a:rPr>
              <a:t> </a:t>
            </a:r>
            <a:r>
              <a:rPr lang="en-US" altLang="zh-CN" sz="2000" dirty="0" err="1">
                <a:solidFill>
                  <a:srgbClr val="0000FF"/>
                </a:solidFill>
                <a:latin typeface="LMSans8-Regular-Identity-H"/>
              </a:rPr>
              <a:t>Geng</a:t>
            </a:r>
            <a:r>
              <a:rPr lang="en-US" altLang="zh-CN" sz="2000" dirty="0">
                <a:solidFill>
                  <a:srgbClr val="0000FF"/>
                </a:solidFill>
                <a:latin typeface="LMSans8-Regular-Identity-H"/>
              </a:rPr>
              <a:t>,</a:t>
            </a:r>
            <a:r>
              <a:rPr lang="zh-CN" altLang="en-US" sz="2000" dirty="0">
                <a:solidFill>
                  <a:srgbClr val="0000FF"/>
                </a:solidFill>
                <a:latin typeface="LMSans8-Regular-Identity-H"/>
              </a:rPr>
              <a:t> </a:t>
            </a:r>
            <a:r>
              <a:rPr lang="en-US" altLang="zh-CN" sz="2000" dirty="0" err="1">
                <a:solidFill>
                  <a:srgbClr val="0000FF"/>
                </a:solidFill>
                <a:latin typeface="LMSans8-Regular-Identity-H"/>
              </a:rPr>
              <a:t>Jie</a:t>
            </a:r>
            <a:r>
              <a:rPr lang="zh-CN" altLang="en-US" sz="2000" dirty="0">
                <a:solidFill>
                  <a:srgbClr val="0000FF"/>
                </a:solidFill>
                <a:latin typeface="LMSans8-Regular-Identity-H"/>
              </a:rPr>
              <a:t> </a:t>
            </a:r>
            <a:r>
              <a:rPr lang="en-US" altLang="zh-CN" sz="2000" dirty="0">
                <a:solidFill>
                  <a:srgbClr val="0000FF"/>
                </a:solidFill>
                <a:latin typeface="LMSans8-Regular-Identity-H"/>
              </a:rPr>
              <a:t>Meng, In</a:t>
            </a:r>
            <a:r>
              <a:rPr lang="zh-CN" altLang="en-US" sz="2000" dirty="0">
                <a:solidFill>
                  <a:srgbClr val="0000FF"/>
                </a:solidFill>
                <a:latin typeface="LMSans8-Regular-Identity-H"/>
              </a:rPr>
              <a:t> </a:t>
            </a:r>
            <a:r>
              <a:rPr lang="en-US" altLang="zh-CN" sz="2000" dirty="0">
                <a:solidFill>
                  <a:srgbClr val="0000FF"/>
                </a:solidFill>
                <a:latin typeface="LMSans8-Regular-Identity-H"/>
              </a:rPr>
              <a:t>preparation</a:t>
            </a:r>
            <a:endParaRPr lang="en" altLang="zh-CN" sz="2000" dirty="0">
              <a:effectLst/>
            </a:endParaRPr>
          </a:p>
        </p:txBody>
      </p:sp>
      <p:pic>
        <p:nvPicPr>
          <p:cNvPr id="6" name="图片 5">
            <a:extLst>
              <a:ext uri="{FF2B5EF4-FFF2-40B4-BE49-F238E27FC236}">
                <a16:creationId xmlns:a16="http://schemas.microsoft.com/office/drawing/2014/main" id="{9234EE61-F87A-C9E6-1509-EC46EF55A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4383" y="2136519"/>
            <a:ext cx="4681617" cy="3656589"/>
          </a:xfrm>
          <a:prstGeom prst="rect">
            <a:avLst/>
          </a:prstGeom>
          <a:ln>
            <a:solidFill>
              <a:srgbClr val="0432FF"/>
            </a:solidFill>
          </a:ln>
        </p:spPr>
      </p:pic>
      <p:sp>
        <p:nvSpPr>
          <p:cNvPr id="3" name="标题 2">
            <a:extLst>
              <a:ext uri="{FF2B5EF4-FFF2-40B4-BE49-F238E27FC236}">
                <a16:creationId xmlns:a16="http://schemas.microsoft.com/office/drawing/2014/main" id="{6D5C940D-E553-C8E1-D46F-35CA32F0FF7A}"/>
              </a:ext>
            </a:extLst>
          </p:cNvPr>
          <p:cNvSpPr txBox="1">
            <a:spLocks/>
          </p:cNvSpPr>
          <p:nvPr/>
        </p:nvSpPr>
        <p:spPr>
          <a:xfrm>
            <a:off x="0" y="333375"/>
            <a:ext cx="11978640" cy="496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C00000"/>
                </a:solidFill>
                <a:latin typeface="Microsoft YaHei" charset="-122"/>
                <a:ea typeface="Microsoft YaHei" charset="-122"/>
                <a:cs typeface="Microsoft YaHei" charset="-122"/>
              </a:rPr>
              <a:t>Outlook:</a:t>
            </a:r>
            <a:r>
              <a:rPr lang="zh-CN" altLang="en-US" sz="3600" b="1" dirty="0">
                <a:solidFill>
                  <a:srgbClr val="C00000"/>
                </a:solidFill>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a</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better</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understanding</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of</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saturation</a:t>
            </a:r>
            <a:endParaRPr lang="zh-CN" altLang="en-US" sz="3600" b="1" dirty="0">
              <a:latin typeface="Microsoft YaHei" charset="-122"/>
              <a:ea typeface="Microsoft YaHei" charset="-122"/>
              <a:cs typeface="Microsoft YaHei" charset="-122"/>
            </a:endParaRPr>
          </a:p>
        </p:txBody>
      </p:sp>
      <p:pic>
        <p:nvPicPr>
          <p:cNvPr id="7" name="Picture 6" descr="Graph of binding energy per nucleon, MeV, versus mass number, A. The graph starts close to point 2,1 and peaks close to element 56 Fe, which has an MeV value of between 8 and 9. After this, the graph tapers off to an MeV value of roughly 7. 56 Fe is labeled most stable nucleus. A vertical bar at A = 60 is labeled region of very stable nuclides. Both sides of this bar have an arrow pointing to it. The left one is labeled fusion and the right one is labeled fission.">
            <a:extLst>
              <a:ext uri="{FF2B5EF4-FFF2-40B4-BE49-F238E27FC236}">
                <a16:creationId xmlns:a16="http://schemas.microsoft.com/office/drawing/2014/main" id="{84851BE9-C712-8783-9BA7-931EC9B04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652" y="2136882"/>
            <a:ext cx="5192348" cy="3656226"/>
          </a:xfrm>
          <a:prstGeom prst="rect">
            <a:avLst/>
          </a:prstGeom>
          <a:noFill/>
          <a:ln>
            <a:solidFill>
              <a:srgbClr val="0432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05109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2">
            <a:extLst>
              <a:ext uri="{FF2B5EF4-FFF2-40B4-BE49-F238E27FC236}">
                <a16:creationId xmlns:a16="http://schemas.microsoft.com/office/drawing/2014/main" id="{84E0A933-8CDC-8C8E-456F-9CBDA7C14A4C}"/>
              </a:ext>
            </a:extLst>
          </p:cNvPr>
          <p:cNvSpPr txBox="1">
            <a:spLocks/>
          </p:cNvSpPr>
          <p:nvPr/>
        </p:nvSpPr>
        <p:spPr>
          <a:xfrm>
            <a:off x="-1" y="333375"/>
            <a:ext cx="11887201" cy="496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C00000"/>
                </a:solidFill>
                <a:latin typeface="Microsoft YaHei" charset="-122"/>
                <a:ea typeface="Microsoft YaHei" charset="-122"/>
                <a:cs typeface="Microsoft YaHei" charset="-122"/>
              </a:rPr>
              <a:t>Outlook:</a:t>
            </a:r>
            <a:r>
              <a:rPr lang="zh-CN" altLang="en-US" sz="3600" b="1" dirty="0">
                <a:solidFill>
                  <a:srgbClr val="C00000"/>
                </a:solidFill>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solution</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to</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some</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systematic</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problems</a:t>
            </a:r>
            <a:endParaRPr lang="zh-CN" altLang="en-US" sz="3600" b="1" dirty="0">
              <a:latin typeface="Microsoft YaHei" charset="-122"/>
              <a:ea typeface="Microsoft YaHei" charset="-122"/>
              <a:cs typeface="Microsoft YaHei" charset="-122"/>
            </a:endParaRPr>
          </a:p>
        </p:txBody>
      </p:sp>
      <p:pic>
        <p:nvPicPr>
          <p:cNvPr id="10" name="图片 9">
            <a:extLst>
              <a:ext uri="{FF2B5EF4-FFF2-40B4-BE49-F238E27FC236}">
                <a16:creationId xmlns:a16="http://schemas.microsoft.com/office/drawing/2014/main" id="{894B44F9-FC4F-75FB-35AC-72DA8D81A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783" y="1684152"/>
            <a:ext cx="5964038" cy="4383662"/>
          </a:xfrm>
          <a:prstGeom prst="rect">
            <a:avLst/>
          </a:prstGeom>
        </p:spPr>
      </p:pic>
      <p:sp>
        <p:nvSpPr>
          <p:cNvPr id="13" name="文本框 12">
            <a:extLst>
              <a:ext uri="{FF2B5EF4-FFF2-40B4-BE49-F238E27FC236}">
                <a16:creationId xmlns:a16="http://schemas.microsoft.com/office/drawing/2014/main" id="{95636CF3-34E5-3D82-91BF-2B3BFE86E686}"/>
              </a:ext>
            </a:extLst>
          </p:cNvPr>
          <p:cNvSpPr txBox="1"/>
          <p:nvPr/>
        </p:nvSpPr>
        <p:spPr>
          <a:xfrm>
            <a:off x="1929608" y="6310905"/>
            <a:ext cx="4624388" cy="369332"/>
          </a:xfrm>
          <a:prstGeom prst="rect">
            <a:avLst/>
          </a:prstGeom>
          <a:noFill/>
        </p:spPr>
        <p:txBody>
          <a:bodyPr wrap="square">
            <a:spAutoFit/>
          </a:bodyPr>
          <a:lstStyle/>
          <a:p>
            <a:r>
              <a:rPr lang="en" altLang="zh-CN" sz="1800" dirty="0">
                <a:effectLst/>
                <a:latin typeface="Times"/>
              </a:rPr>
              <a:t>PHYSICAL REVIEW C </a:t>
            </a:r>
            <a:r>
              <a:rPr lang="en" altLang="zh-CN" sz="1800" b="1" dirty="0">
                <a:effectLst/>
                <a:latin typeface="Times"/>
              </a:rPr>
              <a:t>91</a:t>
            </a:r>
            <a:r>
              <a:rPr lang="en" altLang="zh-CN" sz="1800" dirty="0">
                <a:effectLst/>
                <a:latin typeface="Times"/>
              </a:rPr>
              <a:t>, 051301(R) (2015)</a:t>
            </a:r>
            <a:endParaRPr lang="en" altLang="zh-CN" dirty="0"/>
          </a:p>
        </p:txBody>
      </p:sp>
      <p:sp>
        <p:nvSpPr>
          <p:cNvPr id="14" name="圆角矩形标注 13">
            <a:extLst>
              <a:ext uri="{FF2B5EF4-FFF2-40B4-BE49-F238E27FC236}">
                <a16:creationId xmlns:a16="http://schemas.microsoft.com/office/drawing/2014/main" id="{BCB00CA0-6F83-8A1C-67A1-FA973AB56DDA}"/>
              </a:ext>
            </a:extLst>
          </p:cNvPr>
          <p:cNvSpPr/>
          <p:nvPr/>
        </p:nvSpPr>
        <p:spPr>
          <a:xfrm>
            <a:off x="7950199" y="1367852"/>
            <a:ext cx="3532051" cy="1299148"/>
          </a:xfrm>
          <a:prstGeom prst="wedgeRoundRectCallout">
            <a:avLst>
              <a:gd name="adj1" fmla="val -63002"/>
              <a:gd name="adj2" fmla="val 832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3200" dirty="0">
                <a:latin typeface="Microsoft YaHei" panose="020B0503020204020204" pitchFamily="34" charset="-122"/>
                <a:ea typeface="Microsoft YaHei" panose="020B0503020204020204" pitchFamily="34" charset="-122"/>
              </a:rPr>
              <a:t>Larger</a:t>
            </a:r>
            <a:r>
              <a:rPr kumimoji="1" lang="zh-CN" altLang="en-US" sz="3200" dirty="0">
                <a:latin typeface="Microsoft YaHei" panose="020B0503020204020204" pitchFamily="34" charset="-122"/>
                <a:ea typeface="Microsoft YaHei" panose="020B0503020204020204" pitchFamily="34" charset="-122"/>
              </a:rPr>
              <a:t> </a:t>
            </a:r>
            <a:r>
              <a:rPr kumimoji="1" lang="en-US" altLang="zh-CN" sz="3200" dirty="0">
                <a:latin typeface="Microsoft YaHei" panose="020B0503020204020204" pitchFamily="34" charset="-122"/>
                <a:ea typeface="Microsoft YaHei" panose="020B0503020204020204" pitchFamily="34" charset="-122"/>
              </a:rPr>
              <a:t>binding</a:t>
            </a:r>
          </a:p>
          <a:p>
            <a:r>
              <a:rPr kumimoji="1" lang="en-US" altLang="zh-CN" sz="3200" dirty="0">
                <a:latin typeface="Microsoft YaHei" panose="020B0503020204020204" pitchFamily="34" charset="-122"/>
                <a:ea typeface="Microsoft YaHei" panose="020B0503020204020204" pitchFamily="34" charset="-122"/>
              </a:rPr>
              <a:t>Smaller</a:t>
            </a:r>
            <a:r>
              <a:rPr kumimoji="1" lang="zh-CN" altLang="en-US" sz="3200" dirty="0">
                <a:latin typeface="Microsoft YaHei" panose="020B0503020204020204" pitchFamily="34" charset="-122"/>
                <a:ea typeface="Microsoft YaHei" panose="020B0503020204020204" pitchFamily="34" charset="-122"/>
              </a:rPr>
              <a:t> </a:t>
            </a:r>
            <a:r>
              <a:rPr kumimoji="1" lang="en-US" altLang="zh-CN" sz="3200" dirty="0">
                <a:latin typeface="Microsoft YaHei" panose="020B0503020204020204" pitchFamily="34" charset="-122"/>
                <a:ea typeface="Microsoft YaHei" panose="020B0503020204020204" pitchFamily="34" charset="-122"/>
              </a:rPr>
              <a:t>radii</a:t>
            </a:r>
            <a:endParaRPr kumimoji="1" lang="zh-CN" altLang="en-US" sz="3200" dirty="0">
              <a:latin typeface="Microsoft YaHei" panose="020B0503020204020204" pitchFamily="34" charset="-122"/>
              <a:ea typeface="Microsoft YaHei" panose="020B0503020204020204" pitchFamily="34" charset="-122"/>
            </a:endParaRPr>
          </a:p>
          <a:p>
            <a:pPr algn="ctr"/>
            <a:endParaRPr kumimoji="1" lang="zh-CN" altLang="en-US" dirty="0"/>
          </a:p>
        </p:txBody>
      </p:sp>
      <p:pic>
        <p:nvPicPr>
          <p:cNvPr id="3074" name="Picture 2" descr="Witold NAZAREWICZ | Michigan State University, MI | MSU | Department of ...">
            <a:extLst>
              <a:ext uri="{FF2B5EF4-FFF2-40B4-BE49-F238E27FC236}">
                <a16:creationId xmlns:a16="http://schemas.microsoft.com/office/drawing/2014/main" id="{182CD496-96BF-1055-E039-A296F7EAA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800" y="3020437"/>
            <a:ext cx="2846963" cy="2846963"/>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a:extLst>
              <a:ext uri="{FF2B5EF4-FFF2-40B4-BE49-F238E27FC236}">
                <a16:creationId xmlns:a16="http://schemas.microsoft.com/office/drawing/2014/main" id="{5362C353-C0C1-C646-3FC7-2CBD686B0E0B}"/>
              </a:ext>
            </a:extLst>
          </p:cNvPr>
          <p:cNvSpPr txBox="1"/>
          <p:nvPr/>
        </p:nvSpPr>
        <p:spPr>
          <a:xfrm>
            <a:off x="8089900" y="6012646"/>
            <a:ext cx="3238500" cy="369332"/>
          </a:xfrm>
          <a:prstGeom prst="rect">
            <a:avLst/>
          </a:prstGeom>
          <a:noFill/>
        </p:spPr>
        <p:txBody>
          <a:bodyPr wrap="square">
            <a:spAutoFit/>
          </a:bodyPr>
          <a:lstStyle/>
          <a:p>
            <a:r>
              <a:rPr lang="en" altLang="zh-CN" b="0" i="0" u="none" strike="noStrike" dirty="0">
                <a:solidFill>
                  <a:srgbClr val="444444"/>
                </a:solidFill>
                <a:effectLst/>
                <a:latin typeface="Cambria" panose="02040503050406030204" pitchFamily="18" charset="0"/>
              </a:rPr>
              <a:t>Witold </a:t>
            </a:r>
            <a:r>
              <a:rPr lang="en" altLang="zh-CN" b="0" i="0" u="none" strike="noStrike" dirty="0" err="1">
                <a:solidFill>
                  <a:srgbClr val="444444"/>
                </a:solidFill>
                <a:effectLst/>
                <a:latin typeface="Cambria" panose="02040503050406030204" pitchFamily="18" charset="0"/>
              </a:rPr>
              <a:t>Nazarewicz</a:t>
            </a:r>
            <a:r>
              <a:rPr lang="en-US" altLang="zh-CN" dirty="0">
                <a:solidFill>
                  <a:srgbClr val="444444"/>
                </a:solidFill>
                <a:latin typeface="Cambria" panose="02040503050406030204" pitchFamily="18" charset="0"/>
              </a:rPr>
              <a:t>,</a:t>
            </a:r>
            <a:r>
              <a:rPr lang="zh-CN" altLang="en-US" dirty="0">
                <a:solidFill>
                  <a:srgbClr val="444444"/>
                </a:solidFill>
                <a:latin typeface="Cambria" panose="02040503050406030204" pitchFamily="18" charset="0"/>
              </a:rPr>
              <a:t> </a:t>
            </a:r>
            <a:r>
              <a:rPr lang="en-US" altLang="zh-CN" dirty="0">
                <a:solidFill>
                  <a:srgbClr val="444444"/>
                </a:solidFill>
                <a:latin typeface="Cambria" panose="02040503050406030204" pitchFamily="18" charset="0"/>
              </a:rPr>
              <a:t>APS</a:t>
            </a:r>
            <a:r>
              <a:rPr lang="zh-CN" altLang="en-US" dirty="0">
                <a:solidFill>
                  <a:srgbClr val="444444"/>
                </a:solidFill>
                <a:latin typeface="Cambria" panose="02040503050406030204" pitchFamily="18" charset="0"/>
              </a:rPr>
              <a:t> </a:t>
            </a:r>
            <a:r>
              <a:rPr lang="en-US" altLang="zh-CN" dirty="0">
                <a:solidFill>
                  <a:srgbClr val="444444"/>
                </a:solidFill>
                <a:latin typeface="Cambria" panose="02040503050406030204" pitchFamily="18" charset="0"/>
              </a:rPr>
              <a:t>fellow</a:t>
            </a:r>
            <a:endParaRPr lang="zh-CN" altLang="en-US" dirty="0"/>
          </a:p>
        </p:txBody>
      </p:sp>
    </p:spTree>
    <p:extLst>
      <p:ext uri="{BB962C8B-B14F-4D97-AF65-F5344CB8AC3E}">
        <p14:creationId xmlns:p14="http://schemas.microsoft.com/office/powerpoint/2010/main" val="413643581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a:extLst>
              <a:ext uri="{FF2B5EF4-FFF2-40B4-BE49-F238E27FC236}">
                <a16:creationId xmlns:a16="http://schemas.microsoft.com/office/drawing/2014/main" id="{8C797BDC-4375-1BFA-4593-8B7BE9486605}"/>
              </a:ext>
            </a:extLst>
          </p:cNvPr>
          <p:cNvSpPr txBox="1">
            <a:spLocks/>
          </p:cNvSpPr>
          <p:nvPr/>
        </p:nvSpPr>
        <p:spPr>
          <a:xfrm>
            <a:off x="-1" y="1228151"/>
            <a:ext cx="7589521" cy="496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itchFamily="2" charset="2"/>
              <a:buChar char="p"/>
            </a:pPr>
            <a:endParaRPr lang="zh-CN" altLang="en-US" sz="3200" b="1" dirty="0">
              <a:latin typeface="Microsoft YaHei" charset="-122"/>
              <a:ea typeface="Microsoft YaHei" charset="-122"/>
              <a:cs typeface="Microsoft YaHei" charset="-122"/>
            </a:endParaRPr>
          </a:p>
        </p:txBody>
      </p:sp>
      <p:sp>
        <p:nvSpPr>
          <p:cNvPr id="9" name="标题 2">
            <a:extLst>
              <a:ext uri="{FF2B5EF4-FFF2-40B4-BE49-F238E27FC236}">
                <a16:creationId xmlns:a16="http://schemas.microsoft.com/office/drawing/2014/main" id="{84E0A933-8CDC-8C8E-456F-9CBDA7C14A4C}"/>
              </a:ext>
            </a:extLst>
          </p:cNvPr>
          <p:cNvSpPr txBox="1">
            <a:spLocks/>
          </p:cNvSpPr>
          <p:nvPr/>
        </p:nvSpPr>
        <p:spPr>
          <a:xfrm>
            <a:off x="-20858" y="0"/>
            <a:ext cx="12757144" cy="1086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C00000"/>
                </a:solidFill>
                <a:latin typeface="Microsoft YaHei" charset="-122"/>
                <a:ea typeface="Microsoft YaHei" charset="-122"/>
                <a:cs typeface="Microsoft YaHei" charset="-122"/>
              </a:rPr>
              <a:t>Outlook:</a:t>
            </a:r>
            <a:r>
              <a:rPr lang="zh-CN" altLang="en-US" sz="3600" b="1" dirty="0">
                <a:solidFill>
                  <a:srgbClr val="C00000"/>
                </a:solidFill>
                <a:latin typeface="Microsoft YaHei" charset="-122"/>
                <a:ea typeface="Microsoft YaHei" charset="-122"/>
                <a:cs typeface="Microsoft YaHei" charset="-122"/>
              </a:rPr>
              <a:t> </a:t>
            </a:r>
            <a:r>
              <a:rPr lang="en-US" altLang="zh-CN" sz="3600" b="1" dirty="0" err="1">
                <a:latin typeface="Microsoft YaHei" charset="-122"/>
                <a:ea typeface="Microsoft YaHei" charset="-122"/>
                <a:cs typeface="Microsoft YaHei" charset="-122"/>
              </a:rPr>
              <a:t>neutrinoless</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double</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beta</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decay</a:t>
            </a:r>
            <a:endParaRPr lang="zh-CN" altLang="en-US" sz="3600" b="1" dirty="0">
              <a:latin typeface="Microsoft YaHei" charset="-122"/>
              <a:ea typeface="Microsoft YaHei" charset="-122"/>
              <a:cs typeface="Microsoft YaHei" charset="-122"/>
            </a:endParaRPr>
          </a:p>
        </p:txBody>
      </p:sp>
      <p:pic>
        <p:nvPicPr>
          <p:cNvPr id="3" name="图片 2">
            <a:extLst>
              <a:ext uri="{FF2B5EF4-FFF2-40B4-BE49-F238E27FC236}">
                <a16:creationId xmlns:a16="http://schemas.microsoft.com/office/drawing/2014/main" id="{85FE3682-8357-5D90-4597-6C53273A6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925" y="961816"/>
            <a:ext cx="5887118" cy="5687881"/>
          </a:xfrm>
          <a:prstGeom prst="rect">
            <a:avLst/>
          </a:prstGeom>
        </p:spPr>
      </p:pic>
      <p:pic>
        <p:nvPicPr>
          <p:cNvPr id="1026" name="Picture 2" descr="Nuclear Spectroscopy Group | RESEARCH | Non-accelerator Group | CANDLES ...">
            <a:extLst>
              <a:ext uri="{FF2B5EF4-FFF2-40B4-BE49-F238E27FC236}">
                <a16:creationId xmlns:a16="http://schemas.microsoft.com/office/drawing/2014/main" id="{6773773D-4EC5-4C4C-792B-FD8133921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794" y="2732177"/>
            <a:ext cx="3947857" cy="2147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79434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3645CB6-9C9B-4353-8ED6-64413A60B7E7}"/>
              </a:ext>
            </a:extLst>
          </p:cNvPr>
          <p:cNvSpPr>
            <a:spLocks noGrp="1"/>
          </p:cNvSpPr>
          <p:nvPr>
            <p:ph type="sldNum" sz="quarter" idx="12"/>
          </p:nvPr>
        </p:nvSpPr>
        <p:spPr/>
        <p:txBody>
          <a:bodyPr/>
          <a:lstStyle/>
          <a:p>
            <a:pPr>
              <a:defRPr/>
            </a:pPr>
            <a:fld id="{EFB52FF3-46D7-418A-B6FB-9F5E23702DBE}" type="slidenum">
              <a:rPr lang="zh-CN" altLang="en-US" smtClean="0"/>
              <a:pPr>
                <a:defRPr/>
              </a:pPr>
              <a:t>48</a:t>
            </a:fld>
            <a:endParaRPr lang="zh-CN" altLang="en-US"/>
          </a:p>
        </p:txBody>
      </p:sp>
      <p:sp>
        <p:nvSpPr>
          <p:cNvPr id="4" name="矩形 3">
            <a:extLst>
              <a:ext uri="{FF2B5EF4-FFF2-40B4-BE49-F238E27FC236}">
                <a16:creationId xmlns:a16="http://schemas.microsoft.com/office/drawing/2014/main" id="{F39F6F4A-3682-4D14-9DC7-EEAB28731539}"/>
              </a:ext>
            </a:extLst>
          </p:cNvPr>
          <p:cNvSpPr/>
          <p:nvPr/>
        </p:nvSpPr>
        <p:spPr>
          <a:xfrm>
            <a:off x="540057" y="1401452"/>
            <a:ext cx="11420885" cy="2677656"/>
          </a:xfrm>
          <a:prstGeom prst="rect">
            <a:avLst/>
          </a:prstGeom>
        </p:spPr>
        <p:txBody>
          <a:bodyPr wrap="square">
            <a:spAutoFit/>
          </a:bodyPr>
          <a:lstStyle/>
          <a:p>
            <a:pPr marL="457200" indent="-457200">
              <a:buFont typeface="Wingdings" panose="05000000000000000000" pitchFamily="2" charset="2"/>
              <a:buChar char="Ø"/>
            </a:pPr>
            <a:r>
              <a:rPr lang="en-US" altLang="zh-CN" sz="2800" b="1" dirty="0" err="1">
                <a:solidFill>
                  <a:srgbClr val="0432FF"/>
                </a:solidFill>
              </a:rPr>
              <a:t>Beihang</a:t>
            </a:r>
            <a:r>
              <a:rPr lang="en-US" altLang="zh-CN" sz="2800" b="1" dirty="0">
                <a:solidFill>
                  <a:srgbClr val="0432FF"/>
                </a:solidFill>
              </a:rPr>
              <a:t> University</a:t>
            </a:r>
            <a:r>
              <a:rPr lang="en-US" altLang="zh-CN" sz="2800" b="1" dirty="0">
                <a:solidFill>
                  <a:srgbClr val="376092"/>
                </a:solidFill>
              </a:rPr>
              <a:t>: </a:t>
            </a:r>
            <a:r>
              <a:rPr lang="en-US" altLang="zh-CN" sz="2800" dirty="0"/>
              <a:t>Jun-Xu Lu, Yang-Xiao, Chun-Xuan Wang, Kai-Wen Li, Xiu-Lei Ren, </a:t>
            </a:r>
            <a:r>
              <a:rPr lang="en-US" altLang="zh-CN" sz="2800" dirty="0" err="1"/>
              <a:t>Zhi</a:t>
            </a:r>
            <a:r>
              <a:rPr lang="en-US" altLang="zh-CN" sz="2800" dirty="0"/>
              <a:t>-Wei Liu, Jing Song, Qian-Qian Bai, </a:t>
            </a:r>
            <a:r>
              <a:rPr lang="en-US" altLang="zh-CN" sz="2800" b="1" dirty="0"/>
              <a:t>Pavon Valderrama </a:t>
            </a:r>
            <a:endParaRPr lang="zh-CN" altLang="en-US" sz="2800" b="1" dirty="0"/>
          </a:p>
          <a:p>
            <a:pPr marL="457200" indent="-457200">
              <a:buFont typeface="Wingdings" panose="05000000000000000000" pitchFamily="2" charset="2"/>
              <a:buChar char="Ø"/>
            </a:pPr>
            <a:r>
              <a:rPr lang="en-US" altLang="zh-CN" sz="2800" b="1" dirty="0">
                <a:solidFill>
                  <a:srgbClr val="0432FF"/>
                </a:solidFill>
              </a:rPr>
              <a:t>Peking University: </a:t>
            </a:r>
            <a:r>
              <a:rPr lang="en-US" altLang="zh-CN" sz="2800" b="1" dirty="0"/>
              <a:t>Jie Meng</a:t>
            </a:r>
          </a:p>
          <a:p>
            <a:pPr marL="457200" indent="-457200">
              <a:buFont typeface="Wingdings" panose="05000000000000000000" pitchFamily="2" charset="2"/>
              <a:buChar char="Ø"/>
            </a:pPr>
            <a:r>
              <a:rPr lang="en-US" altLang="zh-CN" sz="2800" b="1" dirty="0">
                <a:solidFill>
                  <a:srgbClr val="0432FF"/>
                </a:solidFill>
              </a:rPr>
              <a:t>Sichuan University: </a:t>
            </a:r>
            <a:r>
              <a:rPr lang="en-US" altLang="zh-CN" sz="2800" b="1" dirty="0"/>
              <a:t>Bing-Wei Long</a:t>
            </a:r>
          </a:p>
          <a:p>
            <a:pPr marL="457200" indent="-457200">
              <a:buFont typeface="Wingdings" panose="05000000000000000000" pitchFamily="2" charset="2"/>
              <a:buChar char="Ø"/>
            </a:pPr>
            <a:r>
              <a:rPr lang="en-US" altLang="zh-CN" sz="2800" b="1" dirty="0">
                <a:solidFill>
                  <a:srgbClr val="0432FF"/>
                </a:solidFill>
              </a:rPr>
              <a:t>Institute of Modern Physics: </a:t>
            </a:r>
            <a:r>
              <a:rPr lang="en-US" altLang="zh-CN" sz="2800" b="1" dirty="0"/>
              <a:t>Ju-jun </a:t>
            </a:r>
            <a:r>
              <a:rPr lang="en-US" altLang="zh-CN" sz="2800" b="1" dirty="0" err="1"/>
              <a:t>Xie</a:t>
            </a:r>
            <a:endParaRPr lang="en-US" altLang="zh-CN" sz="2800" b="1" dirty="0"/>
          </a:p>
          <a:p>
            <a:pPr marL="457200" indent="-457200">
              <a:buFont typeface="Wingdings" panose="05000000000000000000" pitchFamily="2" charset="2"/>
              <a:buChar char="Ø"/>
            </a:pPr>
            <a:r>
              <a:rPr lang="en-US" altLang="zh-CN" sz="2800" b="1" dirty="0">
                <a:solidFill>
                  <a:srgbClr val="0432FF"/>
                </a:solidFill>
              </a:rPr>
              <a:t>Technical University of Munich: </a:t>
            </a:r>
            <a:r>
              <a:rPr lang="en-US" altLang="zh-CN" sz="2800" b="1" dirty="0"/>
              <a:t>Peter Ring</a:t>
            </a:r>
          </a:p>
        </p:txBody>
      </p:sp>
      <p:sp>
        <p:nvSpPr>
          <p:cNvPr id="5" name="矩形 4">
            <a:extLst>
              <a:ext uri="{FF2B5EF4-FFF2-40B4-BE49-F238E27FC236}">
                <a16:creationId xmlns:a16="http://schemas.microsoft.com/office/drawing/2014/main" id="{F6F35A25-2273-449B-A07C-AC31DDF46E9E}"/>
              </a:ext>
            </a:extLst>
          </p:cNvPr>
          <p:cNvSpPr/>
          <p:nvPr/>
        </p:nvSpPr>
        <p:spPr>
          <a:xfrm>
            <a:off x="322853" y="638828"/>
            <a:ext cx="2982548" cy="584775"/>
          </a:xfrm>
          <a:prstGeom prst="rect">
            <a:avLst/>
          </a:prstGeom>
        </p:spPr>
        <p:txBody>
          <a:bodyPr wrap="none">
            <a:spAutoFit/>
          </a:bodyPr>
          <a:lstStyle/>
          <a:p>
            <a:r>
              <a:rPr lang="en-US" altLang="zh-CN" sz="3200" b="1" dirty="0">
                <a:ln w="3175">
                  <a:solidFill>
                    <a:srgbClr val="C00000"/>
                  </a:solidFill>
                </a:ln>
                <a:solidFill>
                  <a:srgbClr val="145396"/>
                </a:solidFill>
                <a:latin typeface="微软雅黑" panose="020B0503020204020204" pitchFamily="34" charset="-122"/>
                <a:ea typeface="微软雅黑" panose="020B0503020204020204" pitchFamily="34" charset="-122"/>
              </a:rPr>
              <a:t>Collaborators</a:t>
            </a:r>
            <a:endParaRPr lang="zh-CN" altLang="en-US" sz="3200" dirty="0"/>
          </a:p>
        </p:txBody>
      </p:sp>
      <p:sp>
        <p:nvSpPr>
          <p:cNvPr id="14" name="矩形 13">
            <a:extLst>
              <a:ext uri="{FF2B5EF4-FFF2-40B4-BE49-F238E27FC236}">
                <a16:creationId xmlns:a16="http://schemas.microsoft.com/office/drawing/2014/main" id="{07803A67-45D9-4B06-A117-B9A0BE9C5368}"/>
              </a:ext>
            </a:extLst>
          </p:cNvPr>
          <p:cNvSpPr/>
          <p:nvPr/>
        </p:nvSpPr>
        <p:spPr>
          <a:xfrm>
            <a:off x="322853" y="4365314"/>
            <a:ext cx="3789820" cy="584775"/>
          </a:xfrm>
          <a:prstGeom prst="rect">
            <a:avLst/>
          </a:prstGeom>
        </p:spPr>
        <p:txBody>
          <a:bodyPr wrap="none">
            <a:spAutoFit/>
          </a:bodyPr>
          <a:lstStyle/>
          <a:p>
            <a:r>
              <a:rPr lang="en-US" altLang="zh-CN" sz="3200" b="1" dirty="0">
                <a:ln w="3175">
                  <a:solidFill>
                    <a:srgbClr val="C00000"/>
                  </a:solidFill>
                </a:ln>
                <a:solidFill>
                  <a:srgbClr val="145396"/>
                </a:solidFill>
                <a:latin typeface="微软雅黑" panose="020B0503020204020204" pitchFamily="34" charset="-122"/>
                <a:ea typeface="微软雅黑" panose="020B0503020204020204" pitchFamily="34" charset="-122"/>
              </a:rPr>
              <a:t>Funding agencies</a:t>
            </a:r>
            <a:endParaRPr lang="zh-CN" altLang="en-US" sz="3200" b="1" dirty="0">
              <a:ln w="3175">
                <a:solidFill>
                  <a:srgbClr val="C00000"/>
                </a:solidFill>
              </a:ln>
              <a:solidFill>
                <a:srgbClr val="145396"/>
              </a:solidFill>
              <a:latin typeface="微软雅黑" panose="020B0503020204020204" pitchFamily="34" charset="-122"/>
              <a:ea typeface="微软雅黑" panose="020B0503020204020204" pitchFamily="34" charset="-122"/>
            </a:endParaRPr>
          </a:p>
        </p:txBody>
      </p:sp>
      <p:pic>
        <p:nvPicPr>
          <p:cNvPr id="1028" name="Picture 4" descr="https://gimg2.baidu.com/image_search/src=http%3A%2F%2F12446170.s21i.faiusr.com%2F2%2FABUIABACGAAg5JzOyQUomtv86AYw1wM41wM.jpg&amp;refer=http%3A%2F%2F12446170.s21i.faiusr.com&amp;app=2002&amp;size=f9999,10000&amp;q=a80&amp;n=0&amp;g=0n&amp;fmt=auto?sec=1663313762&amp;t=5fa969e0d09b50a44d48e7c104ae060a">
            <a:extLst>
              <a:ext uri="{FF2B5EF4-FFF2-40B4-BE49-F238E27FC236}">
                <a16:creationId xmlns:a16="http://schemas.microsoft.com/office/drawing/2014/main" id="{552E4111-42AC-4CEB-8260-423AECF59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790" y="4917206"/>
            <a:ext cx="1598400" cy="1598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gimg2.baidu.com/image_search/src=http%3A%2F%2Fcache1.bioon.com.cn%2Fewebeditor%2Ffckup%2F2015%2F12%2F20151216140209113297.jpg&amp;refer=http%3A%2F%2Fcache1.bioon.com.cn&amp;app=2002&amp;size=f9999,10000&amp;q=a80&amp;n=0&amp;g=0n&amp;fmt=auto?sec=1663313903&amp;t=b72995568e16c0516bbf4f0a073dbffd">
            <a:extLst>
              <a:ext uri="{FF2B5EF4-FFF2-40B4-BE49-F238E27FC236}">
                <a16:creationId xmlns:a16="http://schemas.microsoft.com/office/drawing/2014/main" id="{3FFA2DBF-8AC1-4019-9447-30BB9CAEC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171" y="4950089"/>
            <a:ext cx="1878268" cy="1598884"/>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518D1BB7-4076-4452-9BC2-C3F295B12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4484" y="5259641"/>
            <a:ext cx="4954674" cy="1096709"/>
          </a:xfrm>
          <a:prstGeom prst="rect">
            <a:avLst/>
          </a:prstGeom>
        </p:spPr>
      </p:pic>
    </p:spTree>
    <p:extLst>
      <p:ext uri="{BB962C8B-B14F-4D97-AF65-F5344CB8AC3E}">
        <p14:creationId xmlns:p14="http://schemas.microsoft.com/office/powerpoint/2010/main" val="224698616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D3645CB6-9C9B-4353-8ED6-64413A60B7E7}"/>
              </a:ext>
            </a:extLst>
          </p:cNvPr>
          <p:cNvSpPr>
            <a:spLocks noGrp="1"/>
          </p:cNvSpPr>
          <p:nvPr>
            <p:ph type="sldNum" sz="quarter" idx="12"/>
          </p:nvPr>
        </p:nvSpPr>
        <p:spPr/>
        <p:txBody>
          <a:bodyPr/>
          <a:lstStyle/>
          <a:p>
            <a:pPr>
              <a:defRPr/>
            </a:pPr>
            <a:fld id="{EFB52FF3-46D7-418A-B6FB-9F5E23702DBE}" type="slidenum">
              <a:rPr lang="zh-CN" altLang="en-US" smtClean="0"/>
              <a:pPr>
                <a:defRPr/>
              </a:pPr>
              <a:t>49</a:t>
            </a:fld>
            <a:endParaRPr lang="zh-CN" altLang="en-US"/>
          </a:p>
        </p:txBody>
      </p:sp>
      <p:sp>
        <p:nvSpPr>
          <p:cNvPr id="6" name="矩形 5">
            <a:extLst>
              <a:ext uri="{FF2B5EF4-FFF2-40B4-BE49-F238E27FC236}">
                <a16:creationId xmlns:a16="http://schemas.microsoft.com/office/drawing/2014/main" id="{E27A4AB8-601E-FAB0-6F54-FE7A1C9F21DA}"/>
              </a:ext>
            </a:extLst>
          </p:cNvPr>
          <p:cNvSpPr/>
          <p:nvPr/>
        </p:nvSpPr>
        <p:spPr>
          <a:xfrm>
            <a:off x="1630777" y="2967335"/>
            <a:ext cx="8930458" cy="923330"/>
          </a:xfrm>
          <a:prstGeom prst="rect">
            <a:avLst/>
          </a:prstGeom>
          <a:solidFill>
            <a:schemeClr val="bg1"/>
          </a:solidFill>
        </p:spPr>
        <p:txBody>
          <a:bodyPr wrap="none" lIns="91440" tIns="45720" rIns="91440" bIns="45720">
            <a:spAutoFit/>
          </a:bodyPr>
          <a:lstStyle/>
          <a:p>
            <a:pPr algn="ctr"/>
            <a:r>
              <a:rPr lang="en-US" altLang="zh-CN" sz="5400" b="1" cap="none" spc="0" dirty="0">
                <a:ln w="22225">
                  <a:solidFill>
                    <a:schemeClr val="accent2"/>
                  </a:solidFill>
                  <a:prstDash val="solid"/>
                </a:ln>
                <a:solidFill>
                  <a:srgbClr val="C00000"/>
                </a:solidFill>
                <a:effectLst/>
              </a:rPr>
              <a:t>Thanks</a:t>
            </a:r>
            <a:r>
              <a:rPr lang="zh-CN" altLang="en-US" sz="5400" b="1" cap="none" spc="0" dirty="0">
                <a:ln w="22225">
                  <a:solidFill>
                    <a:schemeClr val="accent2"/>
                  </a:solidFill>
                  <a:prstDash val="solid"/>
                </a:ln>
                <a:solidFill>
                  <a:srgbClr val="C00000"/>
                </a:solidFill>
                <a:effectLst/>
              </a:rPr>
              <a:t> </a:t>
            </a:r>
            <a:r>
              <a:rPr lang="en-US" altLang="zh-CN" sz="5400" b="1" cap="none" spc="0" dirty="0">
                <a:ln w="22225">
                  <a:solidFill>
                    <a:schemeClr val="accent2"/>
                  </a:solidFill>
                  <a:prstDash val="solid"/>
                </a:ln>
                <a:solidFill>
                  <a:srgbClr val="C00000"/>
                </a:solidFill>
                <a:effectLst/>
              </a:rPr>
              <a:t>a</a:t>
            </a:r>
            <a:r>
              <a:rPr lang="zh-CN" altLang="en-US" sz="5400" b="1" cap="none" spc="0" dirty="0">
                <a:ln w="22225">
                  <a:solidFill>
                    <a:schemeClr val="accent2"/>
                  </a:solidFill>
                  <a:prstDash val="solid"/>
                </a:ln>
                <a:solidFill>
                  <a:srgbClr val="C00000"/>
                </a:solidFill>
                <a:effectLst/>
              </a:rPr>
              <a:t> </a:t>
            </a:r>
            <a:r>
              <a:rPr lang="en-US" altLang="zh-CN" sz="5400" b="1" cap="none" spc="0" dirty="0">
                <a:ln w="22225">
                  <a:solidFill>
                    <a:schemeClr val="accent2"/>
                  </a:solidFill>
                  <a:prstDash val="solid"/>
                </a:ln>
                <a:solidFill>
                  <a:srgbClr val="C00000"/>
                </a:solidFill>
                <a:effectLst/>
              </a:rPr>
              <a:t>lot</a:t>
            </a:r>
            <a:r>
              <a:rPr lang="zh-CN" altLang="en-US" sz="5400" b="1" cap="none" spc="0" dirty="0">
                <a:ln w="22225">
                  <a:solidFill>
                    <a:schemeClr val="accent2"/>
                  </a:solidFill>
                  <a:prstDash val="solid"/>
                </a:ln>
                <a:solidFill>
                  <a:srgbClr val="C00000"/>
                </a:solidFill>
                <a:effectLst/>
              </a:rPr>
              <a:t> </a:t>
            </a:r>
            <a:r>
              <a:rPr lang="en-US" altLang="zh-CN" sz="5400" b="1" cap="none" spc="0" dirty="0">
                <a:ln w="22225">
                  <a:solidFill>
                    <a:schemeClr val="accent2"/>
                  </a:solidFill>
                  <a:prstDash val="solid"/>
                </a:ln>
                <a:solidFill>
                  <a:srgbClr val="C00000"/>
                </a:solidFill>
                <a:effectLst/>
              </a:rPr>
              <a:t>for</a:t>
            </a:r>
            <a:r>
              <a:rPr lang="zh-CN" altLang="en-US" sz="5400" b="1" cap="none" spc="0" dirty="0">
                <a:ln w="22225">
                  <a:solidFill>
                    <a:schemeClr val="accent2"/>
                  </a:solidFill>
                  <a:prstDash val="solid"/>
                </a:ln>
                <a:solidFill>
                  <a:srgbClr val="C00000"/>
                </a:solidFill>
                <a:effectLst/>
              </a:rPr>
              <a:t> </a:t>
            </a:r>
            <a:r>
              <a:rPr lang="en-US" altLang="zh-CN" sz="5400" b="1" cap="none" spc="0" dirty="0">
                <a:ln w="22225">
                  <a:solidFill>
                    <a:schemeClr val="accent2"/>
                  </a:solidFill>
                  <a:prstDash val="solid"/>
                </a:ln>
                <a:solidFill>
                  <a:srgbClr val="C00000"/>
                </a:solidFill>
                <a:effectLst/>
              </a:rPr>
              <a:t>your</a:t>
            </a:r>
            <a:r>
              <a:rPr lang="zh-CN" altLang="en-US" sz="5400" b="1" cap="none" spc="0" dirty="0">
                <a:ln w="22225">
                  <a:solidFill>
                    <a:schemeClr val="accent2"/>
                  </a:solidFill>
                  <a:prstDash val="solid"/>
                </a:ln>
                <a:solidFill>
                  <a:srgbClr val="C00000"/>
                </a:solidFill>
                <a:effectLst/>
              </a:rPr>
              <a:t> </a:t>
            </a:r>
            <a:r>
              <a:rPr lang="en-US" altLang="zh-CN" sz="5400" b="1" cap="none" spc="0" dirty="0">
                <a:ln w="22225">
                  <a:solidFill>
                    <a:schemeClr val="accent2"/>
                  </a:solidFill>
                  <a:prstDash val="solid"/>
                </a:ln>
                <a:solidFill>
                  <a:srgbClr val="C00000"/>
                </a:solidFill>
                <a:effectLst/>
              </a:rPr>
              <a:t>attention</a:t>
            </a:r>
            <a:endParaRPr lang="zh-CN" altLang="en-US" sz="5400" b="1" cap="none" spc="0" dirty="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307101776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直接连接符 74">
            <a:extLst>
              <a:ext uri="{FF2B5EF4-FFF2-40B4-BE49-F238E27FC236}">
                <a16:creationId xmlns:a16="http://schemas.microsoft.com/office/drawing/2014/main" id="{A072AAF3-FA84-45D2-B661-181200CB3C88}"/>
              </a:ext>
            </a:extLst>
          </p:cNvPr>
          <p:cNvCxnSpPr>
            <a:cxnSpLocks/>
          </p:cNvCxnSpPr>
          <p:nvPr/>
        </p:nvCxnSpPr>
        <p:spPr>
          <a:xfrm flipH="1">
            <a:off x="4599223" y="1466667"/>
            <a:ext cx="5091" cy="18029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8538E6E1-BF7C-4CDA-9F6F-4FD49993A3E8}"/>
              </a:ext>
            </a:extLst>
          </p:cNvPr>
          <p:cNvCxnSpPr>
            <a:cxnSpLocks/>
          </p:cNvCxnSpPr>
          <p:nvPr/>
        </p:nvCxnSpPr>
        <p:spPr>
          <a:xfrm>
            <a:off x="5113317" y="923714"/>
            <a:ext cx="14002" cy="23530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箭头: V 形 5">
            <a:extLst>
              <a:ext uri="{FF2B5EF4-FFF2-40B4-BE49-F238E27FC236}">
                <a16:creationId xmlns:a16="http://schemas.microsoft.com/office/drawing/2014/main" id="{C54428AC-C7C5-4713-9F20-4AB53278721B}"/>
              </a:ext>
            </a:extLst>
          </p:cNvPr>
          <p:cNvSpPr/>
          <p:nvPr/>
        </p:nvSpPr>
        <p:spPr>
          <a:xfrm>
            <a:off x="6367393" y="3329338"/>
            <a:ext cx="5626756" cy="563833"/>
          </a:xfrm>
          <a:prstGeom prst="chevron">
            <a:avLst/>
          </a:prstGeom>
          <a:solidFill>
            <a:schemeClr val="accent6">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next-to-next-to-leading order</a:t>
            </a:r>
          </a:p>
        </p:txBody>
      </p:sp>
      <p:sp>
        <p:nvSpPr>
          <p:cNvPr id="7" name="箭头: 五边形 6">
            <a:extLst>
              <a:ext uri="{FF2B5EF4-FFF2-40B4-BE49-F238E27FC236}">
                <a16:creationId xmlns:a16="http://schemas.microsoft.com/office/drawing/2014/main" id="{43E55E8E-863F-4B50-87A0-B3A13EABE61A}"/>
              </a:ext>
            </a:extLst>
          </p:cNvPr>
          <p:cNvSpPr/>
          <p:nvPr/>
        </p:nvSpPr>
        <p:spPr>
          <a:xfrm>
            <a:off x="416337" y="3340052"/>
            <a:ext cx="5851653" cy="544402"/>
          </a:xfrm>
          <a:prstGeom prst="homePlate">
            <a:avLst/>
          </a:prstGeom>
          <a:solidFill>
            <a:schemeClr val="accent6">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leading order</a:t>
            </a:r>
            <a:endParaRPr lang="zh-CN" altLang="en-US" sz="2000" b="1"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173FD688-5B96-4332-A350-3C6703DC2123}"/>
              </a:ext>
            </a:extLst>
          </p:cNvPr>
          <p:cNvSpPr txBox="1"/>
          <p:nvPr/>
        </p:nvSpPr>
        <p:spPr>
          <a:xfrm>
            <a:off x="8030497" y="611843"/>
            <a:ext cx="3706727" cy="461665"/>
          </a:xfrm>
          <a:prstGeom prst="rect">
            <a:avLst/>
          </a:prstGeom>
          <a:noFill/>
        </p:spPr>
        <p:txBody>
          <a:bodyPr wrap="square">
            <a:spAutoFit/>
          </a:bodyPr>
          <a:lstStyle/>
          <a:p>
            <a:pPr algn="r"/>
            <a:r>
              <a:rPr lang="en-US" altLang="zh-CN" sz="1200" b="1" i="1" dirty="0">
                <a:solidFill>
                  <a:srgbClr val="000000"/>
                </a:solidFill>
                <a:latin typeface="Times New Roman" panose="02020603050405020304" pitchFamily="18" charset="0"/>
                <a:ea typeface="宋体" panose="02010600030101010101" pitchFamily="2" charset="-122"/>
              </a:rPr>
              <a:t>Non-perturbative two-pion exchange contributions</a:t>
            </a:r>
          </a:p>
          <a:p>
            <a:pPr algn="r"/>
            <a:r>
              <a:rPr lang="en-US" altLang="zh-CN" sz="1200" b="1" i="1" dirty="0">
                <a:solidFill>
                  <a:srgbClr val="7030A0"/>
                </a:solidFill>
                <a:latin typeface="Times New Roman" panose="02020603050405020304" pitchFamily="18" charset="0"/>
                <a:ea typeface="宋体" panose="02010600030101010101" pitchFamily="2" charset="-122"/>
              </a:rPr>
              <a:t>PRC105(2022)014003 </a:t>
            </a:r>
            <a:r>
              <a:rPr lang="zh-CN" altLang="en-US" sz="1200" i="1" dirty="0">
                <a:solidFill>
                  <a:schemeClr val="accent6"/>
                </a:solidFill>
                <a:latin typeface="Times New Roman" panose="02020603050405020304" pitchFamily="18" charset="0"/>
                <a:ea typeface="宋体" panose="02010600030101010101" pitchFamily="2" charset="-122"/>
              </a:rPr>
              <a:t> </a:t>
            </a:r>
            <a:r>
              <a:rPr lang="en-US" altLang="zh-CN" sz="1200" i="1" dirty="0">
                <a:solidFill>
                  <a:schemeClr val="accent6"/>
                </a:solidFill>
                <a:latin typeface="Times New Roman" panose="02020603050405020304" pitchFamily="18" charset="0"/>
                <a:ea typeface="宋体" panose="02010600030101010101" pitchFamily="2" charset="-122"/>
              </a:rPr>
              <a:t> </a:t>
            </a:r>
            <a:endParaRPr lang="zh-CN" altLang="en-US" sz="1200" i="1" dirty="0">
              <a:solidFill>
                <a:schemeClr val="accent6"/>
              </a:solidFill>
              <a:latin typeface="Times New Roman" panose="02020603050405020304" pitchFamily="18" charset="0"/>
              <a:ea typeface="宋体" panose="02010600030101010101" pitchFamily="2" charset="-122"/>
            </a:endParaRPr>
          </a:p>
        </p:txBody>
      </p:sp>
      <p:sp>
        <p:nvSpPr>
          <p:cNvPr id="13" name="流程图: 接点 12">
            <a:extLst>
              <a:ext uri="{FF2B5EF4-FFF2-40B4-BE49-F238E27FC236}">
                <a16:creationId xmlns:a16="http://schemas.microsoft.com/office/drawing/2014/main" id="{3CB3F995-FB24-41ED-8771-26A6A0FE3F6F}"/>
              </a:ext>
            </a:extLst>
          </p:cNvPr>
          <p:cNvSpPr>
            <a:spLocks noChangeAspect="1"/>
          </p:cNvSpPr>
          <p:nvPr/>
        </p:nvSpPr>
        <p:spPr>
          <a:xfrm>
            <a:off x="1455481" y="3275588"/>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8" name="文本框 17">
            <a:extLst>
              <a:ext uri="{FF2B5EF4-FFF2-40B4-BE49-F238E27FC236}">
                <a16:creationId xmlns:a16="http://schemas.microsoft.com/office/drawing/2014/main" id="{931F8A6B-09D8-40FC-9F29-43DB5057472A}"/>
              </a:ext>
            </a:extLst>
          </p:cNvPr>
          <p:cNvSpPr txBox="1"/>
          <p:nvPr/>
        </p:nvSpPr>
        <p:spPr>
          <a:xfrm>
            <a:off x="2846428" y="4738031"/>
            <a:ext cx="4620789"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Strangeness S = − 3 and S = − 4 BB interactions</a:t>
            </a:r>
          </a:p>
          <a:p>
            <a:r>
              <a:rPr lang="en-US" altLang="zh-CN" sz="1200" b="1" i="1" dirty="0">
                <a:solidFill>
                  <a:srgbClr val="00B0F0"/>
                </a:solidFill>
                <a:latin typeface="Times New Roman" panose="02020603050405020304" pitchFamily="18" charset="0"/>
                <a:ea typeface="宋体" panose="02010600030101010101" pitchFamily="2" charset="-122"/>
              </a:rPr>
              <a:t>PRC103(2021)025201</a:t>
            </a:r>
            <a:endParaRPr lang="zh-CN" altLang="en-US" sz="1200" b="1" i="1" dirty="0">
              <a:solidFill>
                <a:srgbClr val="00B0F0"/>
              </a:solidFill>
              <a:latin typeface="Times New Roman" panose="02020603050405020304" pitchFamily="18" charset="0"/>
              <a:ea typeface="宋体" panose="02010600030101010101" pitchFamily="2" charset="-122"/>
            </a:endParaRPr>
          </a:p>
        </p:txBody>
      </p:sp>
      <p:sp>
        <p:nvSpPr>
          <p:cNvPr id="25" name="文本框 24">
            <a:extLst>
              <a:ext uri="{FF2B5EF4-FFF2-40B4-BE49-F238E27FC236}">
                <a16:creationId xmlns:a16="http://schemas.microsoft.com/office/drawing/2014/main" id="{C674C4E2-654D-4CBF-BCC5-0919740A6AF5}"/>
              </a:ext>
            </a:extLst>
          </p:cNvPr>
          <p:cNvSpPr txBox="1"/>
          <p:nvPr/>
        </p:nvSpPr>
        <p:spPr>
          <a:xfrm>
            <a:off x="3903032" y="2221329"/>
            <a:ext cx="3886013" cy="646331"/>
          </a:xfrm>
          <a:prstGeom prst="rect">
            <a:avLst/>
          </a:prstGeom>
          <a:noFill/>
        </p:spPr>
        <p:txBody>
          <a:bodyPr wrap="square">
            <a:spAutoFit/>
          </a:bodyPr>
          <a:lstStyle/>
          <a:p>
            <a:pPr algn="r"/>
            <a:r>
              <a:rPr lang="en-US" altLang="zh-CN" sz="1200" b="1" i="1" dirty="0">
                <a:solidFill>
                  <a:srgbClr val="000000"/>
                </a:solidFill>
                <a:latin typeface="Times New Roman" panose="02020603050405020304" pitchFamily="18" charset="0"/>
                <a:ea typeface="宋体" panose="02010600030101010101" pitchFamily="2" charset="-122"/>
              </a:rPr>
              <a:t>Covariant chiral NN contact </a:t>
            </a:r>
          </a:p>
          <a:p>
            <a:pPr algn="r"/>
            <a:r>
              <a:rPr lang="en-US" altLang="zh-CN" sz="1200" b="1" i="1" dirty="0" err="1">
                <a:solidFill>
                  <a:srgbClr val="000000"/>
                </a:solidFill>
                <a:latin typeface="Times New Roman" panose="02020603050405020304" pitchFamily="18" charset="0"/>
                <a:ea typeface="宋体" panose="02010600030101010101" pitchFamily="2" charset="-122"/>
              </a:rPr>
              <a:t>Lagrangians</a:t>
            </a:r>
            <a:r>
              <a:rPr lang="en-US" altLang="zh-CN" sz="1200" b="1" i="1" dirty="0">
                <a:solidFill>
                  <a:srgbClr val="000000"/>
                </a:solidFill>
                <a:latin typeface="Times New Roman" panose="02020603050405020304" pitchFamily="18" charset="0"/>
                <a:ea typeface="宋体" panose="02010600030101010101" pitchFamily="2" charset="-122"/>
              </a:rPr>
              <a:t> up to N3LO</a:t>
            </a:r>
          </a:p>
          <a:p>
            <a:pPr algn="r"/>
            <a:r>
              <a:rPr lang="en-US" altLang="zh-CN" sz="1200" b="1" i="1" dirty="0">
                <a:solidFill>
                  <a:srgbClr val="7030A0"/>
                </a:solidFill>
                <a:latin typeface="Times New Roman" panose="02020603050405020304" pitchFamily="18" charset="0"/>
                <a:ea typeface="宋体" panose="02010600030101010101" pitchFamily="2" charset="-122"/>
              </a:rPr>
              <a:t>PRC99(2019)024004</a:t>
            </a:r>
            <a:endParaRPr lang="zh-CN" altLang="en-US" sz="1200" b="1" i="1" dirty="0">
              <a:solidFill>
                <a:srgbClr val="7030A0"/>
              </a:solidFill>
              <a:latin typeface="Times New Roman" panose="02020603050405020304" pitchFamily="18" charset="0"/>
              <a:ea typeface="宋体" panose="02010600030101010101" pitchFamily="2" charset="-122"/>
            </a:endParaRPr>
          </a:p>
        </p:txBody>
      </p:sp>
      <p:sp>
        <p:nvSpPr>
          <p:cNvPr id="28" name="流程图: 接点 27">
            <a:extLst>
              <a:ext uri="{FF2B5EF4-FFF2-40B4-BE49-F238E27FC236}">
                <a16:creationId xmlns:a16="http://schemas.microsoft.com/office/drawing/2014/main" id="{B021B9C1-C185-4226-AFA1-FE5ACB5F05B3}"/>
              </a:ext>
            </a:extLst>
          </p:cNvPr>
          <p:cNvSpPr>
            <a:spLocks noChangeAspect="1"/>
          </p:cNvSpPr>
          <p:nvPr/>
        </p:nvSpPr>
        <p:spPr>
          <a:xfrm>
            <a:off x="7057007" y="3261538"/>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接点 28">
            <a:extLst>
              <a:ext uri="{FF2B5EF4-FFF2-40B4-BE49-F238E27FC236}">
                <a16:creationId xmlns:a16="http://schemas.microsoft.com/office/drawing/2014/main" id="{C1E490B1-BC72-47A8-85BE-03426F983C0A}"/>
              </a:ext>
            </a:extLst>
          </p:cNvPr>
          <p:cNvSpPr>
            <a:spLocks noChangeAspect="1"/>
          </p:cNvSpPr>
          <p:nvPr/>
        </p:nvSpPr>
        <p:spPr>
          <a:xfrm>
            <a:off x="7886877" y="3263262"/>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C04B847F-68EE-42DF-8EF4-9EE832C72D6A}"/>
              </a:ext>
            </a:extLst>
          </p:cNvPr>
          <p:cNvCxnSpPr>
            <a:cxnSpLocks/>
          </p:cNvCxnSpPr>
          <p:nvPr/>
        </p:nvCxnSpPr>
        <p:spPr>
          <a:xfrm flipH="1">
            <a:off x="9180770" y="1621457"/>
            <a:ext cx="13806" cy="16227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0F76B4AD-6385-4BB7-B055-716590ED2D73}"/>
              </a:ext>
            </a:extLst>
          </p:cNvPr>
          <p:cNvSpPr txBox="1"/>
          <p:nvPr/>
        </p:nvSpPr>
        <p:spPr>
          <a:xfrm>
            <a:off x="6191674" y="1627886"/>
            <a:ext cx="2781514" cy="646331"/>
          </a:xfrm>
          <a:prstGeom prst="rect">
            <a:avLst/>
          </a:prstGeom>
          <a:noFill/>
        </p:spPr>
        <p:txBody>
          <a:bodyPr wrap="square">
            <a:spAutoFit/>
          </a:bodyPr>
          <a:lstStyle/>
          <a:p>
            <a:pPr algn="r"/>
            <a:r>
              <a:rPr lang="en-US" altLang="zh-CN" sz="1200" b="1" i="1" dirty="0">
                <a:solidFill>
                  <a:srgbClr val="000000"/>
                </a:solidFill>
                <a:latin typeface="Times New Roman" panose="02020603050405020304" pitchFamily="18" charset="0"/>
                <a:ea typeface="宋体" panose="02010600030101010101" pitchFamily="2" charset="-122"/>
              </a:rPr>
              <a:t>Meson-baryon scattering up to one-loop</a:t>
            </a:r>
          </a:p>
          <a:p>
            <a:pPr algn="r"/>
            <a:r>
              <a:rPr lang="en-US" altLang="zh-CN" sz="1200" b="1" i="1" dirty="0">
                <a:solidFill>
                  <a:srgbClr val="7030A0"/>
                </a:solidFill>
                <a:latin typeface="Times New Roman" panose="02020603050405020304" pitchFamily="18" charset="0"/>
                <a:ea typeface="宋体" panose="02010600030101010101" pitchFamily="2" charset="-122"/>
              </a:rPr>
              <a:t>PRD99(2019)054024</a:t>
            </a:r>
          </a:p>
          <a:p>
            <a:pPr algn="r"/>
            <a:r>
              <a:rPr lang="en-US" altLang="zh-CN" sz="1200" b="1" i="1" dirty="0">
                <a:solidFill>
                  <a:srgbClr val="7030A0"/>
                </a:solidFill>
                <a:latin typeface="Times New Roman" panose="02020603050405020304" pitchFamily="18" charset="0"/>
                <a:ea typeface="宋体" panose="02010600030101010101" pitchFamily="2" charset="-122"/>
              </a:rPr>
              <a:t>PRL130(2023)</a:t>
            </a:r>
            <a:r>
              <a:rPr lang="zh-CN" altLang="en-US" sz="1200" b="0" i="0" u="none" strike="noStrike" dirty="0">
                <a:effectLst/>
                <a:latin typeface="-apple-system"/>
              </a:rPr>
              <a:t> </a:t>
            </a:r>
            <a:r>
              <a:rPr lang="en-US" altLang="zh-CN" sz="1200" b="1" i="1" dirty="0">
                <a:solidFill>
                  <a:srgbClr val="7030A0"/>
                </a:solidFill>
                <a:latin typeface="Times New Roman" panose="02020603050405020304" pitchFamily="18" charset="0"/>
                <a:ea typeface="宋体" panose="02010600030101010101" pitchFamily="2" charset="-122"/>
              </a:rPr>
              <a:t>071902</a:t>
            </a:r>
            <a:r>
              <a:rPr lang="en-US" altLang="zh-CN" sz="1200" i="1" dirty="0">
                <a:solidFill>
                  <a:schemeClr val="accent6"/>
                </a:solidFill>
                <a:latin typeface="Times New Roman" panose="02020603050405020304" pitchFamily="18" charset="0"/>
                <a:ea typeface="宋体" panose="02010600030101010101" pitchFamily="2" charset="-122"/>
              </a:rPr>
              <a:t> </a:t>
            </a:r>
          </a:p>
        </p:txBody>
      </p:sp>
      <p:cxnSp>
        <p:nvCxnSpPr>
          <p:cNvPr id="38" name="直接连接符 37">
            <a:extLst>
              <a:ext uri="{FF2B5EF4-FFF2-40B4-BE49-F238E27FC236}">
                <a16:creationId xmlns:a16="http://schemas.microsoft.com/office/drawing/2014/main" id="{0C22BBF2-924B-4C32-A391-EA74FA367DDD}"/>
              </a:ext>
            </a:extLst>
          </p:cNvPr>
          <p:cNvCxnSpPr>
            <a:cxnSpLocks/>
          </p:cNvCxnSpPr>
          <p:nvPr/>
        </p:nvCxnSpPr>
        <p:spPr>
          <a:xfrm>
            <a:off x="7915081" y="2174298"/>
            <a:ext cx="3353" cy="11000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流程图: 接点 38">
            <a:extLst>
              <a:ext uri="{FF2B5EF4-FFF2-40B4-BE49-F238E27FC236}">
                <a16:creationId xmlns:a16="http://schemas.microsoft.com/office/drawing/2014/main" id="{0FABE2F1-204C-4DEB-BDDD-C75C919996FE}"/>
              </a:ext>
            </a:extLst>
          </p:cNvPr>
          <p:cNvSpPr>
            <a:spLocks noChangeAspect="1"/>
          </p:cNvSpPr>
          <p:nvPr/>
        </p:nvSpPr>
        <p:spPr>
          <a:xfrm>
            <a:off x="4131754" y="3887057"/>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a:extLst>
              <a:ext uri="{FF2B5EF4-FFF2-40B4-BE49-F238E27FC236}">
                <a16:creationId xmlns:a16="http://schemas.microsoft.com/office/drawing/2014/main" id="{1FAFEE26-5138-41FF-B9FC-6FA55581F431}"/>
              </a:ext>
            </a:extLst>
          </p:cNvPr>
          <p:cNvCxnSpPr>
            <a:cxnSpLocks/>
          </p:cNvCxnSpPr>
          <p:nvPr/>
        </p:nvCxnSpPr>
        <p:spPr>
          <a:xfrm flipH="1">
            <a:off x="3442852" y="3961577"/>
            <a:ext cx="3729" cy="79244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C936F298-CF45-495D-BE1C-98A1A2CD51B0}"/>
              </a:ext>
            </a:extLst>
          </p:cNvPr>
          <p:cNvSpPr txBox="1"/>
          <p:nvPr/>
        </p:nvSpPr>
        <p:spPr>
          <a:xfrm>
            <a:off x="0" y="2243443"/>
            <a:ext cx="4212660"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Leading order relativistic chiral  NN interaction</a:t>
            </a:r>
          </a:p>
          <a:p>
            <a:r>
              <a:rPr lang="en-US" altLang="zh-CN" sz="1200" b="1" i="1" dirty="0">
                <a:solidFill>
                  <a:schemeClr val="accent6"/>
                </a:solidFill>
                <a:latin typeface="Times New Roman" panose="02020603050405020304" pitchFamily="18" charset="0"/>
                <a:ea typeface="宋体" panose="02010600030101010101" pitchFamily="2" charset="-122"/>
              </a:rPr>
              <a:t>CPC42(2018)014103 </a:t>
            </a:r>
            <a:endParaRPr lang="zh-CN" altLang="en-US" b="1" dirty="0">
              <a:solidFill>
                <a:schemeClr val="accent6"/>
              </a:solidFill>
            </a:endParaRPr>
          </a:p>
        </p:txBody>
      </p:sp>
      <p:cxnSp>
        <p:nvCxnSpPr>
          <p:cNvPr id="59" name="直接连接符 58">
            <a:extLst>
              <a:ext uri="{FF2B5EF4-FFF2-40B4-BE49-F238E27FC236}">
                <a16:creationId xmlns:a16="http://schemas.microsoft.com/office/drawing/2014/main" id="{F0EEAE26-D3ED-4DEC-AAD7-CF3FD2A07DAF}"/>
              </a:ext>
            </a:extLst>
          </p:cNvPr>
          <p:cNvCxnSpPr>
            <a:cxnSpLocks/>
          </p:cNvCxnSpPr>
          <p:nvPr/>
        </p:nvCxnSpPr>
        <p:spPr>
          <a:xfrm>
            <a:off x="1480595" y="2795314"/>
            <a:ext cx="0" cy="4802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流程图: 接点 60">
            <a:extLst>
              <a:ext uri="{FF2B5EF4-FFF2-40B4-BE49-F238E27FC236}">
                <a16:creationId xmlns:a16="http://schemas.microsoft.com/office/drawing/2014/main" id="{02F39622-ABAB-462B-8324-B1A7A320C5F2}"/>
              </a:ext>
            </a:extLst>
          </p:cNvPr>
          <p:cNvSpPr>
            <a:spLocks noChangeAspect="1"/>
          </p:cNvSpPr>
          <p:nvPr/>
        </p:nvSpPr>
        <p:spPr>
          <a:xfrm>
            <a:off x="1316543" y="3886617"/>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a:extLst>
              <a:ext uri="{FF2B5EF4-FFF2-40B4-BE49-F238E27FC236}">
                <a16:creationId xmlns:a16="http://schemas.microsoft.com/office/drawing/2014/main" id="{1166E856-2AD9-4BE8-8DF1-6EC8EE226B8B}"/>
              </a:ext>
            </a:extLst>
          </p:cNvPr>
          <p:cNvSpPr txBox="1"/>
          <p:nvPr/>
        </p:nvSpPr>
        <p:spPr>
          <a:xfrm>
            <a:off x="944059" y="5972521"/>
            <a:ext cx="3804738"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Leading order relativistic YN interactions</a:t>
            </a:r>
          </a:p>
          <a:p>
            <a:r>
              <a:rPr lang="en-US" altLang="zh-CN" sz="1200" b="1" i="1" dirty="0">
                <a:solidFill>
                  <a:srgbClr val="00B0F0"/>
                </a:solidFill>
                <a:latin typeface="Times New Roman" panose="02020603050405020304" pitchFamily="18" charset="0"/>
                <a:ea typeface="宋体" panose="02010600030101010101" pitchFamily="2" charset="-122"/>
              </a:rPr>
              <a:t>CPC42(2018)014105 </a:t>
            </a:r>
            <a:endParaRPr lang="zh-CN" altLang="en-US" sz="1200" b="1" i="1" dirty="0">
              <a:solidFill>
                <a:srgbClr val="00B0F0"/>
              </a:solidFill>
              <a:latin typeface="Times New Roman" panose="02020603050405020304" pitchFamily="18" charset="0"/>
              <a:ea typeface="宋体" panose="02010600030101010101" pitchFamily="2" charset="-122"/>
            </a:endParaRPr>
          </a:p>
        </p:txBody>
      </p:sp>
      <p:sp>
        <p:nvSpPr>
          <p:cNvPr id="67" name="文本框 66">
            <a:extLst>
              <a:ext uri="{FF2B5EF4-FFF2-40B4-BE49-F238E27FC236}">
                <a16:creationId xmlns:a16="http://schemas.microsoft.com/office/drawing/2014/main" id="{97A89589-60E6-4E42-8A2B-5862CAA9A7D5}"/>
              </a:ext>
            </a:extLst>
          </p:cNvPr>
          <p:cNvSpPr txBox="1"/>
          <p:nvPr/>
        </p:nvSpPr>
        <p:spPr>
          <a:xfrm>
            <a:off x="2318925" y="5161950"/>
            <a:ext cx="3194419"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Strangeness S = − 2 BB interactions </a:t>
            </a:r>
            <a:br>
              <a:rPr lang="en-US" altLang="zh-CN" dirty="0"/>
            </a:br>
            <a:r>
              <a:rPr lang="en-US" altLang="zh-CN" sz="1200" b="1" i="1" dirty="0">
                <a:solidFill>
                  <a:srgbClr val="00B0F0"/>
                </a:solidFill>
                <a:latin typeface="Times New Roman" panose="02020603050405020304" pitchFamily="18" charset="0"/>
                <a:ea typeface="宋体" panose="02010600030101010101" pitchFamily="2" charset="-122"/>
              </a:rPr>
              <a:t>PRC98(2018)065203</a:t>
            </a:r>
            <a:endParaRPr lang="zh-CN" altLang="en-US" sz="1200" b="1" i="1" dirty="0">
              <a:solidFill>
                <a:srgbClr val="00B0F0"/>
              </a:solidFill>
              <a:latin typeface="Times New Roman" panose="02020603050405020304" pitchFamily="18" charset="0"/>
              <a:ea typeface="宋体" panose="02010600030101010101" pitchFamily="2" charset="-122"/>
            </a:endParaRPr>
          </a:p>
        </p:txBody>
      </p:sp>
      <p:sp>
        <p:nvSpPr>
          <p:cNvPr id="68" name="流程图: 接点 67">
            <a:extLst>
              <a:ext uri="{FF2B5EF4-FFF2-40B4-BE49-F238E27FC236}">
                <a16:creationId xmlns:a16="http://schemas.microsoft.com/office/drawing/2014/main" id="{E3FB5E5D-9C7F-42AE-B9CA-5B772E3484E5}"/>
              </a:ext>
            </a:extLst>
          </p:cNvPr>
          <p:cNvSpPr>
            <a:spLocks noChangeAspect="1"/>
          </p:cNvSpPr>
          <p:nvPr/>
        </p:nvSpPr>
        <p:spPr>
          <a:xfrm>
            <a:off x="2737549" y="3886257"/>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a:extLst>
              <a:ext uri="{FF2B5EF4-FFF2-40B4-BE49-F238E27FC236}">
                <a16:creationId xmlns:a16="http://schemas.microsoft.com/office/drawing/2014/main" id="{D3BAB13A-D309-4784-BC2C-5175D997FF90}"/>
              </a:ext>
            </a:extLst>
          </p:cNvPr>
          <p:cNvSpPr txBox="1"/>
          <p:nvPr/>
        </p:nvSpPr>
        <p:spPr>
          <a:xfrm>
            <a:off x="1676122" y="5593943"/>
            <a:ext cx="4074054"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Strangeness S = − 1 YN interactions</a:t>
            </a:r>
          </a:p>
          <a:p>
            <a:r>
              <a:rPr lang="en-US" altLang="zh-CN" sz="1200" b="1" i="1" dirty="0">
                <a:solidFill>
                  <a:srgbClr val="00B0F0"/>
                </a:solidFill>
                <a:latin typeface="Times New Roman" panose="02020603050405020304" pitchFamily="18" charset="0"/>
                <a:ea typeface="宋体" panose="02010600030101010101" pitchFamily="2" charset="-122"/>
              </a:rPr>
              <a:t>PRC98(2018)065203 </a:t>
            </a:r>
            <a:endParaRPr lang="zh-CN" altLang="en-US" sz="1200" b="1" i="1" dirty="0">
              <a:solidFill>
                <a:srgbClr val="00B0F0"/>
              </a:solidFill>
              <a:latin typeface="Times New Roman" panose="02020603050405020304" pitchFamily="18" charset="0"/>
              <a:ea typeface="宋体" panose="02010600030101010101" pitchFamily="2" charset="-122"/>
            </a:endParaRPr>
          </a:p>
        </p:txBody>
      </p:sp>
      <p:sp>
        <p:nvSpPr>
          <p:cNvPr id="73" name="流程图: 接点 72">
            <a:extLst>
              <a:ext uri="{FF2B5EF4-FFF2-40B4-BE49-F238E27FC236}">
                <a16:creationId xmlns:a16="http://schemas.microsoft.com/office/drawing/2014/main" id="{8C234A5B-CB70-4055-B4A8-884EEA0F622F}"/>
              </a:ext>
            </a:extLst>
          </p:cNvPr>
          <p:cNvSpPr>
            <a:spLocks noChangeAspect="1"/>
          </p:cNvSpPr>
          <p:nvPr/>
        </p:nvSpPr>
        <p:spPr>
          <a:xfrm>
            <a:off x="2001736" y="3886617"/>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流程图: 接点 76">
            <a:extLst>
              <a:ext uri="{FF2B5EF4-FFF2-40B4-BE49-F238E27FC236}">
                <a16:creationId xmlns:a16="http://schemas.microsoft.com/office/drawing/2014/main" id="{8FB6E90A-F04C-4F2F-AA50-1B0D24A7FE76}"/>
              </a:ext>
            </a:extLst>
          </p:cNvPr>
          <p:cNvSpPr>
            <a:spLocks noChangeAspect="1"/>
          </p:cNvSpPr>
          <p:nvPr/>
        </p:nvSpPr>
        <p:spPr>
          <a:xfrm>
            <a:off x="4006218" y="3277052"/>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文本框 78">
            <a:extLst>
              <a:ext uri="{FF2B5EF4-FFF2-40B4-BE49-F238E27FC236}">
                <a16:creationId xmlns:a16="http://schemas.microsoft.com/office/drawing/2014/main" id="{A4D27960-E3E9-4681-8F71-2731F7BB4338}"/>
              </a:ext>
            </a:extLst>
          </p:cNvPr>
          <p:cNvSpPr txBox="1"/>
          <p:nvPr/>
        </p:nvSpPr>
        <p:spPr>
          <a:xfrm>
            <a:off x="465529" y="1675823"/>
            <a:ext cx="3898654"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Pion-mass dependence of the NN interaction</a:t>
            </a:r>
          </a:p>
          <a:p>
            <a:r>
              <a:rPr lang="en-US" altLang="zh-CN" sz="1200" b="1" i="1" dirty="0">
                <a:solidFill>
                  <a:schemeClr val="accent6"/>
                </a:solidFill>
                <a:latin typeface="Times New Roman" panose="02020603050405020304" pitchFamily="18" charset="0"/>
                <a:ea typeface="宋体" panose="02010600030101010101" pitchFamily="2" charset="-122"/>
              </a:rPr>
              <a:t>PLB809(2020)135745</a:t>
            </a:r>
            <a:endParaRPr lang="zh-CN" altLang="en-US" sz="1200" b="1" i="1" dirty="0">
              <a:solidFill>
                <a:schemeClr val="accent6"/>
              </a:solidFill>
              <a:latin typeface="Times New Roman" panose="02020603050405020304" pitchFamily="18" charset="0"/>
              <a:ea typeface="宋体" panose="02010600030101010101" pitchFamily="2" charset="-122"/>
            </a:endParaRPr>
          </a:p>
        </p:txBody>
      </p:sp>
      <p:sp>
        <p:nvSpPr>
          <p:cNvPr id="82" name="流程图: 接点 81">
            <a:extLst>
              <a:ext uri="{FF2B5EF4-FFF2-40B4-BE49-F238E27FC236}">
                <a16:creationId xmlns:a16="http://schemas.microsoft.com/office/drawing/2014/main" id="{2579C226-EB2E-4043-A983-CCD225390695}"/>
              </a:ext>
            </a:extLst>
          </p:cNvPr>
          <p:cNvSpPr>
            <a:spLocks noChangeAspect="1"/>
          </p:cNvSpPr>
          <p:nvPr/>
        </p:nvSpPr>
        <p:spPr>
          <a:xfrm>
            <a:off x="5091399" y="3277218"/>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82">
            <a:extLst>
              <a:ext uri="{FF2B5EF4-FFF2-40B4-BE49-F238E27FC236}">
                <a16:creationId xmlns:a16="http://schemas.microsoft.com/office/drawing/2014/main" id="{06B7BA14-73AD-46B5-8562-19F593BB3371}"/>
              </a:ext>
            </a:extLst>
          </p:cNvPr>
          <p:cNvSpPr txBox="1"/>
          <p:nvPr/>
        </p:nvSpPr>
        <p:spPr>
          <a:xfrm>
            <a:off x="1456512" y="564909"/>
            <a:ext cx="6355507"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Renormalizability of leading order covariant chiral NN interaction</a:t>
            </a:r>
          </a:p>
          <a:p>
            <a:r>
              <a:rPr lang="en-US" altLang="zh-CN" sz="1200" b="1" i="1" dirty="0">
                <a:solidFill>
                  <a:schemeClr val="accent6"/>
                </a:solidFill>
                <a:latin typeface="Times New Roman" panose="02020603050405020304" pitchFamily="18" charset="0"/>
                <a:ea typeface="宋体" panose="02010600030101010101" pitchFamily="2" charset="-122"/>
              </a:rPr>
              <a:t>CPC45(2021)054101</a:t>
            </a:r>
          </a:p>
        </p:txBody>
      </p:sp>
      <p:sp>
        <p:nvSpPr>
          <p:cNvPr id="94" name="Rectangle 3">
            <a:extLst>
              <a:ext uri="{FF2B5EF4-FFF2-40B4-BE49-F238E27FC236}">
                <a16:creationId xmlns:a16="http://schemas.microsoft.com/office/drawing/2014/main" id="{8B080CD2-9855-477A-A762-215F75F8499C}"/>
              </a:ext>
            </a:extLst>
          </p:cNvPr>
          <p:cNvSpPr>
            <a:spLocks noChangeArrowheads="1"/>
          </p:cNvSpPr>
          <p:nvPr/>
        </p:nvSpPr>
        <p:spPr bwMode="auto">
          <a:xfrm>
            <a:off x="710855" y="769705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95" name="文本框 94">
            <a:extLst>
              <a:ext uri="{FF2B5EF4-FFF2-40B4-BE49-F238E27FC236}">
                <a16:creationId xmlns:a16="http://schemas.microsoft.com/office/drawing/2014/main" id="{D76DC218-BB92-4185-A061-5C3390319CBC}"/>
              </a:ext>
            </a:extLst>
          </p:cNvPr>
          <p:cNvSpPr txBox="1"/>
          <p:nvPr/>
        </p:nvSpPr>
        <p:spPr>
          <a:xfrm>
            <a:off x="8697976" y="125482"/>
            <a:ext cx="3310761" cy="461665"/>
          </a:xfrm>
          <a:prstGeom prst="rect">
            <a:avLst/>
          </a:prstGeom>
          <a:noFill/>
        </p:spPr>
        <p:txBody>
          <a:bodyPr wrap="square">
            <a:spAutoFit/>
          </a:bodyPr>
          <a:lstStyle/>
          <a:p>
            <a:pPr algn="r"/>
            <a:r>
              <a:rPr lang="en-US" altLang="zh-CN" sz="1200" b="1" i="1" dirty="0">
                <a:solidFill>
                  <a:srgbClr val="0432FF"/>
                </a:solidFill>
                <a:latin typeface="Times New Roman" panose="02020603050405020304" pitchFamily="18" charset="0"/>
                <a:ea typeface="宋体" panose="02010600030101010101" pitchFamily="2" charset="-122"/>
              </a:rPr>
              <a:t>Relativistic high precision chiral nuclear forces</a:t>
            </a:r>
          </a:p>
          <a:p>
            <a:pPr algn="r"/>
            <a:r>
              <a:rPr lang="en-US" altLang="zh-CN" sz="1200" b="1" i="1" dirty="0">
                <a:solidFill>
                  <a:srgbClr val="7030A0"/>
                </a:solidFill>
                <a:latin typeface="Times New Roman" panose="02020603050405020304" pitchFamily="18" charset="0"/>
                <a:ea typeface="宋体" panose="02010600030101010101" pitchFamily="2" charset="-122"/>
              </a:rPr>
              <a:t>PRL128(2022)142002 </a:t>
            </a:r>
            <a:r>
              <a:rPr lang="zh-CN" altLang="en-US" sz="1200" i="1" dirty="0">
                <a:solidFill>
                  <a:srgbClr val="FF0000"/>
                </a:solidFill>
                <a:latin typeface="Times New Roman" panose="02020603050405020304" pitchFamily="18" charset="0"/>
                <a:ea typeface="宋体" panose="02010600030101010101" pitchFamily="2" charset="-122"/>
              </a:rPr>
              <a:t> </a:t>
            </a:r>
            <a:r>
              <a:rPr lang="en-US" altLang="zh-CN" sz="1200" i="1" dirty="0">
                <a:solidFill>
                  <a:srgbClr val="FF0000"/>
                </a:solidFill>
                <a:latin typeface="Times New Roman" panose="02020603050405020304" pitchFamily="18" charset="0"/>
                <a:ea typeface="宋体" panose="02010600030101010101" pitchFamily="2" charset="-122"/>
              </a:rPr>
              <a:t> </a:t>
            </a:r>
            <a:r>
              <a:rPr lang="en-US" altLang="zh-CN" sz="1200" i="1" dirty="0">
                <a:solidFill>
                  <a:srgbClr val="0432FF"/>
                </a:solidFill>
                <a:latin typeface="Times New Roman" panose="02020603050405020304" pitchFamily="18" charset="0"/>
                <a:ea typeface="宋体" panose="02010600030101010101" pitchFamily="2" charset="-122"/>
              </a:rPr>
              <a:t> </a:t>
            </a:r>
            <a:endParaRPr lang="zh-CN" altLang="en-US" sz="1200" i="1" dirty="0">
              <a:solidFill>
                <a:srgbClr val="0432FF"/>
              </a:solidFill>
              <a:latin typeface="Times New Roman" panose="02020603050405020304" pitchFamily="18" charset="0"/>
              <a:ea typeface="宋体" panose="02010600030101010101" pitchFamily="2" charset="-122"/>
            </a:endParaRPr>
          </a:p>
        </p:txBody>
      </p:sp>
      <p:sp>
        <p:nvSpPr>
          <p:cNvPr id="51" name="文本框 50">
            <a:extLst>
              <a:ext uri="{FF2B5EF4-FFF2-40B4-BE49-F238E27FC236}">
                <a16:creationId xmlns:a16="http://schemas.microsoft.com/office/drawing/2014/main" id="{499C3090-D736-4C7F-9A7F-E0989D932322}"/>
              </a:ext>
            </a:extLst>
          </p:cNvPr>
          <p:cNvSpPr txBox="1"/>
          <p:nvPr/>
        </p:nvSpPr>
        <p:spPr>
          <a:xfrm>
            <a:off x="7149831" y="1158255"/>
            <a:ext cx="3208897" cy="461665"/>
          </a:xfrm>
          <a:prstGeom prst="rect">
            <a:avLst/>
          </a:prstGeom>
          <a:noFill/>
        </p:spPr>
        <p:txBody>
          <a:bodyPr wrap="square">
            <a:spAutoFit/>
          </a:bodyPr>
          <a:lstStyle/>
          <a:p>
            <a:pPr algn="r"/>
            <a:r>
              <a:rPr lang="en-US" altLang="zh-CN" sz="1200" b="1" i="1" dirty="0">
                <a:solidFill>
                  <a:srgbClr val="000000"/>
                </a:solidFill>
                <a:latin typeface="Times New Roman" panose="02020603050405020304" pitchFamily="18" charset="0"/>
                <a:ea typeface="宋体" panose="02010600030101010101" pitchFamily="2" charset="-122"/>
              </a:rPr>
              <a:t>Perturbative two-pion exchange contributions</a:t>
            </a:r>
          </a:p>
          <a:p>
            <a:pPr algn="r"/>
            <a:r>
              <a:rPr lang="en-US" altLang="zh-CN" sz="1200" b="1" i="1" dirty="0">
                <a:solidFill>
                  <a:srgbClr val="7030A0"/>
                </a:solidFill>
                <a:latin typeface="Times New Roman" panose="02020603050405020304" pitchFamily="18" charset="0"/>
                <a:ea typeface="宋体" panose="02010600030101010101" pitchFamily="2" charset="-122"/>
              </a:rPr>
              <a:t>PRC102(2020)054001</a:t>
            </a:r>
            <a:r>
              <a:rPr lang="en-US" altLang="zh-CN" sz="1200" b="1" i="1" dirty="0">
                <a:solidFill>
                  <a:schemeClr val="accent6"/>
                </a:solidFill>
                <a:latin typeface="Times New Roman" panose="02020603050405020304" pitchFamily="18" charset="0"/>
                <a:ea typeface="宋体" panose="02010600030101010101" pitchFamily="2" charset="-122"/>
              </a:rPr>
              <a:t> </a:t>
            </a:r>
            <a:endParaRPr lang="zh-CN" altLang="en-US" sz="1200" b="1" i="1" dirty="0">
              <a:solidFill>
                <a:schemeClr val="accent6"/>
              </a:solidFill>
              <a:latin typeface="Times New Roman" panose="02020603050405020304" pitchFamily="18" charset="0"/>
              <a:ea typeface="宋体" panose="02010600030101010101" pitchFamily="2" charset="-122"/>
            </a:endParaRPr>
          </a:p>
        </p:txBody>
      </p:sp>
      <p:cxnSp>
        <p:nvCxnSpPr>
          <p:cNvPr id="52" name="直接连接符 51">
            <a:extLst>
              <a:ext uri="{FF2B5EF4-FFF2-40B4-BE49-F238E27FC236}">
                <a16:creationId xmlns:a16="http://schemas.microsoft.com/office/drawing/2014/main" id="{B1B19A8D-4FBB-41AD-AD99-6D16E78ECB31}"/>
              </a:ext>
            </a:extLst>
          </p:cNvPr>
          <p:cNvCxnSpPr>
            <a:cxnSpLocks/>
          </p:cNvCxnSpPr>
          <p:nvPr/>
        </p:nvCxnSpPr>
        <p:spPr>
          <a:xfrm flipH="1">
            <a:off x="10463951" y="1096676"/>
            <a:ext cx="7084" cy="21648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流程图: 接点 52">
            <a:extLst>
              <a:ext uri="{FF2B5EF4-FFF2-40B4-BE49-F238E27FC236}">
                <a16:creationId xmlns:a16="http://schemas.microsoft.com/office/drawing/2014/main" id="{AF29FB3D-77DF-418B-BE44-51D6EE01E2BC}"/>
              </a:ext>
            </a:extLst>
          </p:cNvPr>
          <p:cNvSpPr>
            <a:spLocks noChangeAspect="1"/>
          </p:cNvSpPr>
          <p:nvPr/>
        </p:nvSpPr>
        <p:spPr>
          <a:xfrm>
            <a:off x="9153582" y="3253450"/>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流程图: 接点 53">
            <a:extLst>
              <a:ext uri="{FF2B5EF4-FFF2-40B4-BE49-F238E27FC236}">
                <a16:creationId xmlns:a16="http://schemas.microsoft.com/office/drawing/2014/main" id="{70D49DA6-4C40-4216-B0BE-C77C4D92277C}"/>
              </a:ext>
            </a:extLst>
          </p:cNvPr>
          <p:cNvSpPr>
            <a:spLocks noChangeAspect="1"/>
          </p:cNvSpPr>
          <p:nvPr/>
        </p:nvSpPr>
        <p:spPr>
          <a:xfrm>
            <a:off x="10435035" y="3268582"/>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a:extLst>
              <a:ext uri="{FF2B5EF4-FFF2-40B4-BE49-F238E27FC236}">
                <a16:creationId xmlns:a16="http://schemas.microsoft.com/office/drawing/2014/main" id="{3D16A993-8134-4F42-A32B-82CF3C42A21C}"/>
              </a:ext>
            </a:extLst>
          </p:cNvPr>
          <p:cNvCxnSpPr>
            <a:cxnSpLocks/>
          </p:cNvCxnSpPr>
          <p:nvPr/>
        </p:nvCxnSpPr>
        <p:spPr>
          <a:xfrm flipH="1">
            <a:off x="11673282" y="596370"/>
            <a:ext cx="42717" cy="26430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流程图: 接点 56">
            <a:extLst>
              <a:ext uri="{FF2B5EF4-FFF2-40B4-BE49-F238E27FC236}">
                <a16:creationId xmlns:a16="http://schemas.microsoft.com/office/drawing/2014/main" id="{0ACBBAC5-A279-4C6B-B3C0-B43CCC19F1CB}"/>
              </a:ext>
            </a:extLst>
          </p:cNvPr>
          <p:cNvSpPr>
            <a:spLocks noChangeAspect="1"/>
          </p:cNvSpPr>
          <p:nvPr/>
        </p:nvSpPr>
        <p:spPr>
          <a:xfrm>
            <a:off x="11643999" y="3242538"/>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a:extLst>
              <a:ext uri="{FF2B5EF4-FFF2-40B4-BE49-F238E27FC236}">
                <a16:creationId xmlns:a16="http://schemas.microsoft.com/office/drawing/2014/main" id="{7244E59A-D0C5-4B27-8C95-825F56AD60E2}"/>
              </a:ext>
            </a:extLst>
          </p:cNvPr>
          <p:cNvCxnSpPr>
            <a:cxnSpLocks/>
          </p:cNvCxnSpPr>
          <p:nvPr/>
        </p:nvCxnSpPr>
        <p:spPr>
          <a:xfrm>
            <a:off x="676032" y="3901571"/>
            <a:ext cx="0" cy="24982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流程图: 接点 47">
            <a:extLst>
              <a:ext uri="{FF2B5EF4-FFF2-40B4-BE49-F238E27FC236}">
                <a16:creationId xmlns:a16="http://schemas.microsoft.com/office/drawing/2014/main" id="{0977AED5-5397-42E3-A3F8-A932633D609F}"/>
              </a:ext>
            </a:extLst>
          </p:cNvPr>
          <p:cNvSpPr>
            <a:spLocks noChangeAspect="1"/>
          </p:cNvSpPr>
          <p:nvPr/>
        </p:nvSpPr>
        <p:spPr>
          <a:xfrm>
            <a:off x="637105" y="3885891"/>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70A8911C-E986-4C18-A50B-E887E65B15CC}"/>
              </a:ext>
            </a:extLst>
          </p:cNvPr>
          <p:cNvSpPr txBox="1"/>
          <p:nvPr/>
        </p:nvSpPr>
        <p:spPr>
          <a:xfrm>
            <a:off x="0" y="6396335"/>
            <a:ext cx="6449819"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Strangeness S = −1 YN scattering in covariant </a:t>
            </a:r>
            <a:r>
              <a:rPr lang="en-US" altLang="zh-CN" sz="1200" b="1" i="1" dirty="0" err="1">
                <a:solidFill>
                  <a:srgbClr val="000000"/>
                </a:solidFill>
                <a:latin typeface="Times New Roman" panose="02020603050405020304" pitchFamily="18" charset="0"/>
                <a:ea typeface="宋体" panose="02010600030101010101" pitchFamily="2" charset="-122"/>
              </a:rPr>
              <a:t>ChEFT</a:t>
            </a:r>
            <a:r>
              <a:rPr lang="en-US" altLang="zh-CN" sz="1200" b="1" i="1" dirty="0">
                <a:solidFill>
                  <a:srgbClr val="000000"/>
                </a:solidFill>
                <a:latin typeface="Times New Roman" panose="02020603050405020304" pitchFamily="18" charset="0"/>
                <a:ea typeface="宋体" panose="02010600030101010101" pitchFamily="2" charset="-122"/>
              </a:rPr>
              <a:t> </a:t>
            </a:r>
          </a:p>
          <a:p>
            <a:r>
              <a:rPr lang="en-US" altLang="zh-CN" sz="1200" b="1" i="1" dirty="0">
                <a:solidFill>
                  <a:srgbClr val="00B0F0"/>
                </a:solidFill>
                <a:latin typeface="Times New Roman" panose="02020603050405020304" pitchFamily="18" charset="0"/>
                <a:ea typeface="宋体" panose="02010600030101010101" pitchFamily="2" charset="-122"/>
              </a:rPr>
              <a:t>PRD94(2016) 014029</a:t>
            </a:r>
          </a:p>
        </p:txBody>
      </p:sp>
      <p:sp>
        <p:nvSpPr>
          <p:cNvPr id="60" name="文本框 59">
            <a:extLst>
              <a:ext uri="{FF2B5EF4-FFF2-40B4-BE49-F238E27FC236}">
                <a16:creationId xmlns:a16="http://schemas.microsoft.com/office/drawing/2014/main" id="{D95D1EE4-650C-4D8A-9797-C12B046E61ED}"/>
              </a:ext>
            </a:extLst>
          </p:cNvPr>
          <p:cNvSpPr txBox="1"/>
          <p:nvPr/>
        </p:nvSpPr>
        <p:spPr>
          <a:xfrm>
            <a:off x="1230696" y="1113946"/>
            <a:ext cx="4831137"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Relativistic Chiral Description of the 1S0 NN Scattering</a:t>
            </a:r>
            <a:r>
              <a:rPr lang="en-US" altLang="zh-CN" sz="1200" b="1" i="1" dirty="0">
                <a:solidFill>
                  <a:srgbClr val="00B050"/>
                </a:solidFill>
                <a:latin typeface="Times New Roman" panose="02020603050405020304" pitchFamily="18" charset="0"/>
                <a:ea typeface="宋体" panose="02010600030101010101" pitchFamily="2" charset="-122"/>
              </a:rPr>
              <a:t> </a:t>
            </a:r>
            <a:r>
              <a:rPr lang="en-US" altLang="zh-CN" sz="1200" b="1" i="1" dirty="0">
                <a:solidFill>
                  <a:schemeClr val="accent6"/>
                </a:solidFill>
                <a:latin typeface="Times New Roman" panose="02020603050405020304" pitchFamily="18" charset="0"/>
                <a:ea typeface="宋体" panose="02010600030101010101" pitchFamily="2" charset="-122"/>
              </a:rPr>
              <a:t>CPL38(2021)062101</a:t>
            </a:r>
            <a:endParaRPr lang="zh-CN" altLang="en-US" sz="1200" b="1" i="1" dirty="0">
              <a:solidFill>
                <a:schemeClr val="accent6"/>
              </a:solidFill>
              <a:latin typeface="Times New Roman" panose="02020603050405020304" pitchFamily="18" charset="0"/>
              <a:ea typeface="宋体" panose="02010600030101010101" pitchFamily="2" charset="-122"/>
            </a:endParaRPr>
          </a:p>
        </p:txBody>
      </p:sp>
      <p:sp>
        <p:nvSpPr>
          <p:cNvPr id="65" name="流程图: 接点 64">
            <a:extLst>
              <a:ext uri="{FF2B5EF4-FFF2-40B4-BE49-F238E27FC236}">
                <a16:creationId xmlns:a16="http://schemas.microsoft.com/office/drawing/2014/main" id="{F51021F7-E1A7-46F6-8F84-BFFEDF3DEF71}"/>
              </a:ext>
            </a:extLst>
          </p:cNvPr>
          <p:cNvSpPr>
            <a:spLocks noChangeAspect="1"/>
          </p:cNvSpPr>
          <p:nvPr/>
        </p:nvSpPr>
        <p:spPr>
          <a:xfrm>
            <a:off x="4558767" y="3275588"/>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连接符 65">
            <a:extLst>
              <a:ext uri="{FF2B5EF4-FFF2-40B4-BE49-F238E27FC236}">
                <a16:creationId xmlns:a16="http://schemas.microsoft.com/office/drawing/2014/main" id="{0054ADD0-4909-458B-8832-243835A73ED4}"/>
              </a:ext>
            </a:extLst>
          </p:cNvPr>
          <p:cNvCxnSpPr>
            <a:cxnSpLocks/>
          </p:cNvCxnSpPr>
          <p:nvPr/>
        </p:nvCxnSpPr>
        <p:spPr>
          <a:xfrm>
            <a:off x="1351817" y="3957891"/>
            <a:ext cx="0" cy="19929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9545295F-A6BB-4759-AC93-2DEF70884538}"/>
              </a:ext>
            </a:extLst>
          </p:cNvPr>
          <p:cNvCxnSpPr>
            <a:cxnSpLocks/>
          </p:cNvCxnSpPr>
          <p:nvPr/>
        </p:nvCxnSpPr>
        <p:spPr>
          <a:xfrm flipH="1">
            <a:off x="2024166" y="3952701"/>
            <a:ext cx="11543" cy="16068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AC321BAC-A83B-4CAF-B691-7D149C0702F3}"/>
              </a:ext>
            </a:extLst>
          </p:cNvPr>
          <p:cNvCxnSpPr>
            <a:cxnSpLocks/>
          </p:cNvCxnSpPr>
          <p:nvPr/>
        </p:nvCxnSpPr>
        <p:spPr>
          <a:xfrm flipH="1">
            <a:off x="2763389" y="3961574"/>
            <a:ext cx="10160" cy="115923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F62E352D-72A7-4219-9471-D654715D8351}"/>
              </a:ext>
            </a:extLst>
          </p:cNvPr>
          <p:cNvCxnSpPr>
            <a:cxnSpLocks/>
          </p:cNvCxnSpPr>
          <p:nvPr/>
        </p:nvCxnSpPr>
        <p:spPr>
          <a:xfrm flipH="1">
            <a:off x="4039204" y="2200754"/>
            <a:ext cx="9758" cy="107604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0172623B-F496-4292-907E-681A5D6A51D0}"/>
              </a:ext>
            </a:extLst>
          </p:cNvPr>
          <p:cNvGrpSpPr/>
          <p:nvPr/>
        </p:nvGrpSpPr>
        <p:grpSpPr>
          <a:xfrm>
            <a:off x="11034060" y="4126756"/>
            <a:ext cx="944435" cy="682296"/>
            <a:chOff x="8903424" y="4948317"/>
            <a:chExt cx="944435" cy="682296"/>
          </a:xfrm>
        </p:grpSpPr>
        <p:sp>
          <p:nvSpPr>
            <p:cNvPr id="16" name="流程图: 接点 15">
              <a:extLst>
                <a:ext uri="{FF2B5EF4-FFF2-40B4-BE49-F238E27FC236}">
                  <a16:creationId xmlns:a16="http://schemas.microsoft.com/office/drawing/2014/main" id="{5BCDE857-DF5A-4730-AFA9-E4DBA9943213}"/>
                </a:ext>
              </a:extLst>
            </p:cNvPr>
            <p:cNvSpPr/>
            <p:nvPr/>
          </p:nvSpPr>
          <p:spPr>
            <a:xfrm>
              <a:off x="8921755" y="5026817"/>
              <a:ext cx="300039" cy="298191"/>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4707E58F-74C6-4DF0-9E4D-7BB33F70DC55}"/>
                </a:ext>
              </a:extLst>
            </p:cNvPr>
            <p:cNvSpPr txBox="1"/>
            <p:nvPr/>
          </p:nvSpPr>
          <p:spPr>
            <a:xfrm>
              <a:off x="8903424" y="4948317"/>
              <a:ext cx="638237" cy="400110"/>
            </a:xfrm>
            <a:prstGeom prst="rect">
              <a:avLst/>
            </a:prstGeom>
            <a:noFill/>
          </p:spPr>
          <p:txBody>
            <a:bodyPr wrap="square" rtlCol="0">
              <a:spAutoFit/>
            </a:bodyPr>
            <a:lstStyle/>
            <a:p>
              <a:r>
                <a:rPr lang="en-US" altLang="zh-CN" sz="2000" b="1" dirty="0">
                  <a:latin typeface="Times New Roman" panose="02020603050405020304" pitchFamily="18" charset="0"/>
                  <a:ea typeface="宋体" panose="02010600030101010101" pitchFamily="2" charset="-122"/>
                </a:rPr>
                <a:t>u</a:t>
              </a:r>
              <a:endParaRPr lang="zh-CN" altLang="en-US" sz="2000" b="1" dirty="0">
                <a:latin typeface="Times New Roman" panose="02020603050405020304" pitchFamily="18" charset="0"/>
                <a:ea typeface="宋体" panose="02010600030101010101" pitchFamily="2" charset="-122"/>
              </a:endParaRPr>
            </a:p>
          </p:txBody>
        </p:sp>
        <p:sp>
          <p:nvSpPr>
            <p:cNvPr id="74" name="流程图: 接点 73">
              <a:extLst>
                <a:ext uri="{FF2B5EF4-FFF2-40B4-BE49-F238E27FC236}">
                  <a16:creationId xmlns:a16="http://schemas.microsoft.com/office/drawing/2014/main" id="{65C11693-1913-4B50-90DB-6D2492FBAE02}"/>
                </a:ext>
              </a:extLst>
            </p:cNvPr>
            <p:cNvSpPr/>
            <p:nvPr/>
          </p:nvSpPr>
          <p:spPr>
            <a:xfrm>
              <a:off x="9236715" y="5026817"/>
              <a:ext cx="300039" cy="298191"/>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流程图: 接点 79">
              <a:extLst>
                <a:ext uri="{FF2B5EF4-FFF2-40B4-BE49-F238E27FC236}">
                  <a16:creationId xmlns:a16="http://schemas.microsoft.com/office/drawing/2014/main" id="{B4392E5D-7D7D-4E29-AC1D-4757AC5C8591}"/>
                </a:ext>
              </a:extLst>
            </p:cNvPr>
            <p:cNvSpPr/>
            <p:nvPr/>
          </p:nvSpPr>
          <p:spPr>
            <a:xfrm>
              <a:off x="9094475" y="5301138"/>
              <a:ext cx="300039" cy="298191"/>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a:extLst>
                <a:ext uri="{FF2B5EF4-FFF2-40B4-BE49-F238E27FC236}">
                  <a16:creationId xmlns:a16="http://schemas.microsoft.com/office/drawing/2014/main" id="{99BF0707-B65D-441C-AF2C-BD6A13516932}"/>
                </a:ext>
              </a:extLst>
            </p:cNvPr>
            <p:cNvSpPr txBox="1"/>
            <p:nvPr/>
          </p:nvSpPr>
          <p:spPr>
            <a:xfrm>
              <a:off x="9209622" y="4965082"/>
              <a:ext cx="638237" cy="400110"/>
            </a:xfrm>
            <a:prstGeom prst="rect">
              <a:avLst/>
            </a:prstGeom>
            <a:noFill/>
          </p:spPr>
          <p:txBody>
            <a:bodyPr wrap="square" rtlCol="0">
              <a:spAutoFit/>
            </a:bodyPr>
            <a:lstStyle/>
            <a:p>
              <a:r>
                <a:rPr lang="en-US" altLang="zh-CN" sz="2000" b="1" dirty="0">
                  <a:latin typeface="Times New Roman" panose="02020603050405020304" pitchFamily="18" charset="0"/>
                  <a:ea typeface="宋体" panose="02010600030101010101" pitchFamily="2" charset="-122"/>
                </a:rPr>
                <a:t>d</a:t>
              </a:r>
              <a:endParaRPr lang="zh-CN" altLang="en-US" sz="2000" b="1" dirty="0">
                <a:latin typeface="Times New Roman" panose="02020603050405020304" pitchFamily="18" charset="0"/>
                <a:ea typeface="宋体" panose="02010600030101010101" pitchFamily="2" charset="-122"/>
              </a:endParaRPr>
            </a:p>
          </p:txBody>
        </p:sp>
        <p:sp>
          <p:nvSpPr>
            <p:cNvPr id="86" name="文本框 85">
              <a:extLst>
                <a:ext uri="{FF2B5EF4-FFF2-40B4-BE49-F238E27FC236}">
                  <a16:creationId xmlns:a16="http://schemas.microsoft.com/office/drawing/2014/main" id="{36392D21-A212-410D-8BA8-1DF8AF126A89}"/>
                </a:ext>
              </a:extLst>
            </p:cNvPr>
            <p:cNvSpPr txBox="1"/>
            <p:nvPr/>
          </p:nvSpPr>
          <p:spPr>
            <a:xfrm>
              <a:off x="9089166" y="5230503"/>
              <a:ext cx="638237" cy="400110"/>
            </a:xfrm>
            <a:prstGeom prst="rect">
              <a:avLst/>
            </a:prstGeom>
            <a:noFill/>
          </p:spPr>
          <p:txBody>
            <a:bodyPr wrap="square" rtlCol="0">
              <a:spAutoFit/>
            </a:bodyPr>
            <a:lstStyle/>
            <a:p>
              <a:r>
                <a:rPr lang="en-US" altLang="zh-CN" sz="2000" b="1" dirty="0">
                  <a:latin typeface="Times New Roman" panose="02020603050405020304" pitchFamily="18" charset="0"/>
                  <a:ea typeface="宋体" panose="02010600030101010101" pitchFamily="2" charset="-122"/>
                </a:rPr>
                <a:t>s</a:t>
              </a:r>
              <a:endParaRPr lang="zh-CN" altLang="en-US" sz="2000" b="1" dirty="0">
                <a:latin typeface="Times New Roman" panose="02020603050405020304" pitchFamily="18" charset="0"/>
                <a:ea typeface="宋体" panose="02010600030101010101" pitchFamily="2" charset="-122"/>
              </a:endParaRPr>
            </a:p>
          </p:txBody>
        </p:sp>
      </p:grpSp>
      <p:sp>
        <p:nvSpPr>
          <p:cNvPr id="88" name="流程图: 接点 87">
            <a:extLst>
              <a:ext uri="{FF2B5EF4-FFF2-40B4-BE49-F238E27FC236}">
                <a16:creationId xmlns:a16="http://schemas.microsoft.com/office/drawing/2014/main" id="{370689A3-F774-4084-9C3D-4A755320EE21}"/>
              </a:ext>
            </a:extLst>
          </p:cNvPr>
          <p:cNvSpPr/>
          <p:nvPr/>
        </p:nvSpPr>
        <p:spPr>
          <a:xfrm>
            <a:off x="143892" y="458576"/>
            <a:ext cx="300039" cy="298191"/>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流程图: 接点 88">
            <a:extLst>
              <a:ext uri="{FF2B5EF4-FFF2-40B4-BE49-F238E27FC236}">
                <a16:creationId xmlns:a16="http://schemas.microsoft.com/office/drawing/2014/main" id="{2E7D85D5-09BE-4327-B0D5-E443CE743B63}"/>
              </a:ext>
            </a:extLst>
          </p:cNvPr>
          <p:cNvSpPr/>
          <p:nvPr/>
        </p:nvSpPr>
        <p:spPr>
          <a:xfrm>
            <a:off x="451965" y="472869"/>
            <a:ext cx="300039" cy="298191"/>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9">
            <a:extLst>
              <a:ext uri="{FF2B5EF4-FFF2-40B4-BE49-F238E27FC236}">
                <a16:creationId xmlns:a16="http://schemas.microsoft.com/office/drawing/2014/main" id="{5F3AD69C-1F28-4009-BBF7-E542EF3BCC97}"/>
              </a:ext>
            </a:extLst>
          </p:cNvPr>
          <p:cNvSpPr txBox="1"/>
          <p:nvPr/>
        </p:nvSpPr>
        <p:spPr>
          <a:xfrm>
            <a:off x="128665" y="396646"/>
            <a:ext cx="638237" cy="400110"/>
          </a:xfrm>
          <a:prstGeom prst="rect">
            <a:avLst/>
          </a:prstGeom>
          <a:noFill/>
        </p:spPr>
        <p:txBody>
          <a:bodyPr wrap="square" rtlCol="0">
            <a:spAutoFit/>
          </a:bodyPr>
          <a:lstStyle/>
          <a:p>
            <a:r>
              <a:rPr lang="en-US" altLang="zh-CN" sz="2000" b="1" dirty="0">
                <a:latin typeface="Times New Roman" panose="02020603050405020304" pitchFamily="18" charset="0"/>
                <a:ea typeface="宋体" panose="02010600030101010101" pitchFamily="2" charset="-122"/>
              </a:rPr>
              <a:t>u</a:t>
            </a:r>
            <a:endParaRPr lang="zh-CN" altLang="en-US" sz="2000" b="1" dirty="0">
              <a:latin typeface="Times New Roman" panose="02020603050405020304" pitchFamily="18" charset="0"/>
              <a:ea typeface="宋体" panose="02010600030101010101" pitchFamily="2" charset="-122"/>
            </a:endParaRPr>
          </a:p>
        </p:txBody>
      </p:sp>
      <p:sp>
        <p:nvSpPr>
          <p:cNvPr id="93" name="文本框 92">
            <a:extLst>
              <a:ext uri="{FF2B5EF4-FFF2-40B4-BE49-F238E27FC236}">
                <a16:creationId xmlns:a16="http://schemas.microsoft.com/office/drawing/2014/main" id="{61451B2C-2147-4CCB-8949-3A4BB07EF81C}"/>
              </a:ext>
            </a:extLst>
          </p:cNvPr>
          <p:cNvSpPr txBox="1"/>
          <p:nvPr/>
        </p:nvSpPr>
        <p:spPr>
          <a:xfrm>
            <a:off x="431883" y="396646"/>
            <a:ext cx="638237" cy="400110"/>
          </a:xfrm>
          <a:prstGeom prst="rect">
            <a:avLst/>
          </a:prstGeom>
          <a:noFill/>
        </p:spPr>
        <p:txBody>
          <a:bodyPr wrap="square" rtlCol="0">
            <a:spAutoFit/>
          </a:bodyPr>
          <a:lstStyle/>
          <a:p>
            <a:r>
              <a:rPr lang="en-US" altLang="zh-CN" sz="2000" b="1" dirty="0">
                <a:latin typeface="Times New Roman" panose="02020603050405020304" pitchFamily="18" charset="0"/>
                <a:ea typeface="宋体" panose="02010600030101010101" pitchFamily="2" charset="-122"/>
              </a:rPr>
              <a:t>d</a:t>
            </a:r>
            <a:endParaRPr lang="zh-CN" altLang="en-US" sz="2000" b="1" dirty="0">
              <a:latin typeface="Times New Roman" panose="02020603050405020304" pitchFamily="18" charset="0"/>
              <a:ea typeface="宋体" panose="02010600030101010101" pitchFamily="2" charset="-122"/>
            </a:endParaRPr>
          </a:p>
        </p:txBody>
      </p:sp>
      <p:sp>
        <p:nvSpPr>
          <p:cNvPr id="64" name="文本框 63">
            <a:extLst>
              <a:ext uri="{FF2B5EF4-FFF2-40B4-BE49-F238E27FC236}">
                <a16:creationId xmlns:a16="http://schemas.microsoft.com/office/drawing/2014/main" id="{DBF50CD7-4A13-4372-9E8C-CC3925509C8C}"/>
              </a:ext>
            </a:extLst>
          </p:cNvPr>
          <p:cNvSpPr txBox="1"/>
          <p:nvPr/>
        </p:nvSpPr>
        <p:spPr>
          <a:xfrm>
            <a:off x="3637176" y="4366981"/>
            <a:ext cx="6550795"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Test of the YN interaction of the leading order covariant </a:t>
            </a:r>
            <a:r>
              <a:rPr lang="en-US" altLang="zh-CN" sz="1200" b="1" i="1" dirty="0" err="1">
                <a:solidFill>
                  <a:srgbClr val="000000"/>
                </a:solidFill>
                <a:latin typeface="Times New Roman" panose="02020603050405020304" pitchFamily="18" charset="0"/>
                <a:ea typeface="宋体" panose="02010600030101010101" pitchFamily="2" charset="-122"/>
              </a:rPr>
              <a:t>ChEFT</a:t>
            </a:r>
            <a:r>
              <a:rPr lang="en-US" altLang="zh-CN" sz="1200" b="1" i="1" dirty="0">
                <a:solidFill>
                  <a:srgbClr val="000000"/>
                </a:solidFill>
                <a:latin typeface="Times New Roman" panose="02020603050405020304" pitchFamily="18" charset="0"/>
                <a:ea typeface="宋体" panose="02010600030101010101" pitchFamily="2" charset="-122"/>
              </a:rPr>
              <a:t> </a:t>
            </a:r>
          </a:p>
          <a:p>
            <a:r>
              <a:rPr lang="en-US" altLang="zh-CN" sz="1200" b="1" i="1" dirty="0">
                <a:solidFill>
                  <a:srgbClr val="00B0F0"/>
                </a:solidFill>
                <a:latin typeface="Times New Roman" panose="02020603050405020304" pitchFamily="18" charset="0"/>
                <a:ea typeface="宋体" panose="02010600030101010101" pitchFamily="2" charset="-122"/>
              </a:rPr>
              <a:t>PRC105(2022)035203</a:t>
            </a:r>
          </a:p>
        </p:txBody>
      </p:sp>
      <p:sp>
        <p:nvSpPr>
          <p:cNvPr id="69" name="流程图: 接点 68">
            <a:extLst>
              <a:ext uri="{FF2B5EF4-FFF2-40B4-BE49-F238E27FC236}">
                <a16:creationId xmlns:a16="http://schemas.microsoft.com/office/drawing/2014/main" id="{3C29C45E-9104-4AA0-8EFF-2700195C81A3}"/>
              </a:ext>
            </a:extLst>
          </p:cNvPr>
          <p:cNvSpPr>
            <a:spLocks noChangeAspect="1"/>
          </p:cNvSpPr>
          <p:nvPr/>
        </p:nvSpPr>
        <p:spPr>
          <a:xfrm>
            <a:off x="4903540" y="3885891"/>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1" name="直接连接符 80">
            <a:extLst>
              <a:ext uri="{FF2B5EF4-FFF2-40B4-BE49-F238E27FC236}">
                <a16:creationId xmlns:a16="http://schemas.microsoft.com/office/drawing/2014/main" id="{AA7835E3-EA24-445E-90E1-18C6936F7CAE}"/>
              </a:ext>
            </a:extLst>
          </p:cNvPr>
          <p:cNvCxnSpPr>
            <a:cxnSpLocks/>
          </p:cNvCxnSpPr>
          <p:nvPr/>
        </p:nvCxnSpPr>
        <p:spPr>
          <a:xfrm>
            <a:off x="4939540" y="3962531"/>
            <a:ext cx="0" cy="151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文本框 84">
            <a:extLst>
              <a:ext uri="{FF2B5EF4-FFF2-40B4-BE49-F238E27FC236}">
                <a16:creationId xmlns:a16="http://schemas.microsoft.com/office/drawing/2014/main" id="{85489E43-7D64-4293-AAB0-FC3E1E8348DC}"/>
              </a:ext>
            </a:extLst>
          </p:cNvPr>
          <p:cNvSpPr txBox="1"/>
          <p:nvPr/>
        </p:nvSpPr>
        <p:spPr>
          <a:xfrm>
            <a:off x="2000521" y="119573"/>
            <a:ext cx="8169059" cy="461665"/>
          </a:xfrm>
          <a:prstGeom prst="rect">
            <a:avLst/>
          </a:prstGeom>
          <a:noFill/>
        </p:spPr>
        <p:txBody>
          <a:bodyPr wrap="square">
            <a:spAutoFit/>
          </a:bodyPr>
          <a:lstStyle/>
          <a:p>
            <a:r>
              <a:rPr lang="en-US" altLang="zh-CN" sz="1200" b="1" i="1" dirty="0">
                <a:solidFill>
                  <a:srgbClr val="000000"/>
                </a:solidFill>
                <a:latin typeface="Times New Roman" panose="02020603050405020304" pitchFamily="18" charset="0"/>
                <a:ea typeface="宋体" panose="02010600030101010101" pitchFamily="2" charset="-122"/>
              </a:rPr>
              <a:t>Nucleon-nucleon interaction in the 3S1-3D1 coupled channel for a pion mass of 469 MeV</a:t>
            </a:r>
          </a:p>
          <a:p>
            <a:r>
              <a:rPr lang="en-US" altLang="zh-CN" sz="1200" b="1" i="1" dirty="0">
                <a:solidFill>
                  <a:schemeClr val="accent6"/>
                </a:solidFill>
                <a:latin typeface="Times New Roman" panose="02020603050405020304" pitchFamily="18" charset="0"/>
                <a:ea typeface="宋体" panose="02010600030101010101" pitchFamily="2" charset="-122"/>
              </a:rPr>
              <a:t>PLB833(2022)137347</a:t>
            </a:r>
          </a:p>
        </p:txBody>
      </p:sp>
      <p:cxnSp>
        <p:nvCxnSpPr>
          <p:cNvPr id="87" name="直接连接符 86">
            <a:extLst>
              <a:ext uri="{FF2B5EF4-FFF2-40B4-BE49-F238E27FC236}">
                <a16:creationId xmlns:a16="http://schemas.microsoft.com/office/drawing/2014/main" id="{73936BE3-21BC-4D2D-B1B2-4B7C7A2EBCD5}"/>
              </a:ext>
            </a:extLst>
          </p:cNvPr>
          <p:cNvCxnSpPr>
            <a:cxnSpLocks/>
          </p:cNvCxnSpPr>
          <p:nvPr/>
        </p:nvCxnSpPr>
        <p:spPr>
          <a:xfrm flipH="1">
            <a:off x="5867727" y="457132"/>
            <a:ext cx="158" cy="285120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流程图: 接点 90">
            <a:extLst>
              <a:ext uri="{FF2B5EF4-FFF2-40B4-BE49-F238E27FC236}">
                <a16:creationId xmlns:a16="http://schemas.microsoft.com/office/drawing/2014/main" id="{A62726C4-F57F-48A4-B758-BAB5F761FEFA}"/>
              </a:ext>
            </a:extLst>
          </p:cNvPr>
          <p:cNvSpPr>
            <a:spLocks noChangeAspect="1"/>
          </p:cNvSpPr>
          <p:nvPr/>
        </p:nvSpPr>
        <p:spPr>
          <a:xfrm>
            <a:off x="5833079" y="3276492"/>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2" name="直接连接符 91">
            <a:extLst>
              <a:ext uri="{FF2B5EF4-FFF2-40B4-BE49-F238E27FC236}">
                <a16:creationId xmlns:a16="http://schemas.microsoft.com/office/drawing/2014/main" id="{87041A7F-CF5A-4EAB-946F-3BBEB60BEF41}"/>
              </a:ext>
            </a:extLst>
          </p:cNvPr>
          <p:cNvCxnSpPr>
            <a:cxnSpLocks/>
          </p:cNvCxnSpPr>
          <p:nvPr/>
        </p:nvCxnSpPr>
        <p:spPr>
          <a:xfrm>
            <a:off x="7082847" y="2974757"/>
            <a:ext cx="6068" cy="29067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9588297C-FD2C-44AE-AEB2-4C195252C7AE}"/>
              </a:ext>
            </a:extLst>
          </p:cNvPr>
          <p:cNvSpPr txBox="1"/>
          <p:nvPr/>
        </p:nvSpPr>
        <p:spPr>
          <a:xfrm>
            <a:off x="4526513" y="3979598"/>
            <a:ext cx="6139447" cy="461665"/>
          </a:xfrm>
          <a:prstGeom prst="rect">
            <a:avLst/>
          </a:prstGeom>
          <a:noFill/>
        </p:spPr>
        <p:txBody>
          <a:bodyPr wrap="square" rtlCol="0">
            <a:spAutoFit/>
          </a:bodyPr>
          <a:lstStyle/>
          <a:p>
            <a:pPr algn="l"/>
            <a:r>
              <a:rPr lang="en-US" altLang="zh-CN" sz="1200" b="1" i="1" dirty="0">
                <a:solidFill>
                  <a:srgbClr val="000000"/>
                </a:solidFill>
                <a:latin typeface="Times New Roman" panose="02020603050405020304" pitchFamily="18" charset="0"/>
                <a:ea typeface="宋体" panose="02010600030101010101" pitchFamily="2" charset="-122"/>
              </a:rPr>
              <a:t>Strangeness</a:t>
            </a:r>
            <a:r>
              <a:rPr lang="en-US" altLang="zh-CN" sz="1200" b="1" i="1" dirty="0">
                <a:solidFill>
                  <a:srgbClr val="00B0F0"/>
                </a:solidFill>
                <a:latin typeface="Times New Roman" panose="02020603050405020304" pitchFamily="18" charset="0"/>
                <a:ea typeface="宋体" panose="02010600030101010101" pitchFamily="2" charset="-122"/>
              </a:rPr>
              <a:t> </a:t>
            </a:r>
            <a:r>
              <a:rPr lang="en-US" altLang="zh-CN" sz="1200" b="1" i="1" dirty="0">
                <a:solidFill>
                  <a:srgbClr val="000000"/>
                </a:solidFill>
                <a:latin typeface="Times New Roman" panose="02020603050405020304" pitchFamily="18" charset="0"/>
                <a:ea typeface="宋体" panose="02010600030101010101" pitchFamily="2" charset="-122"/>
              </a:rPr>
              <a:t>S= − 2 BB interactions and </a:t>
            </a:r>
            <a:r>
              <a:rPr lang="en-US" altLang="zh-CN" sz="1200" b="1" i="1" dirty="0" err="1">
                <a:solidFill>
                  <a:srgbClr val="000000"/>
                </a:solidFill>
                <a:latin typeface="Times New Roman" panose="02020603050405020304" pitchFamily="18" charset="0"/>
                <a:ea typeface="宋体" panose="02010600030101010101" pitchFamily="2" charset="-122"/>
              </a:rPr>
              <a:t>femtoscopic</a:t>
            </a:r>
            <a:r>
              <a:rPr lang="en-US" altLang="zh-CN" sz="1200" b="1" i="1" dirty="0">
                <a:solidFill>
                  <a:srgbClr val="000000"/>
                </a:solidFill>
                <a:latin typeface="Times New Roman" panose="02020603050405020304" pitchFamily="18" charset="0"/>
                <a:ea typeface="宋体" panose="02010600030101010101" pitchFamily="2" charset="-122"/>
              </a:rPr>
              <a:t> correlation functions</a:t>
            </a:r>
          </a:p>
          <a:p>
            <a:pPr algn="l"/>
            <a:r>
              <a:rPr lang="en-US" altLang="zh-CN" sz="1200" b="1" i="1" dirty="0">
                <a:solidFill>
                  <a:srgbClr val="00B0F0"/>
                </a:solidFill>
                <a:latin typeface="Times New Roman" panose="02020603050405020304" pitchFamily="18" charset="0"/>
                <a:ea typeface="宋体" panose="02010600030101010101" pitchFamily="2" charset="-122"/>
              </a:rPr>
              <a:t>CPC47(2023)024108</a:t>
            </a:r>
          </a:p>
        </p:txBody>
      </p:sp>
      <p:sp>
        <p:nvSpPr>
          <p:cNvPr id="78" name="流程图: 接点 77">
            <a:extLst>
              <a:ext uri="{FF2B5EF4-FFF2-40B4-BE49-F238E27FC236}">
                <a16:creationId xmlns:a16="http://schemas.microsoft.com/office/drawing/2014/main" id="{7F22D656-CDDD-455B-B69B-83C84976692B}"/>
              </a:ext>
            </a:extLst>
          </p:cNvPr>
          <p:cNvSpPr>
            <a:spLocks noChangeAspect="1"/>
          </p:cNvSpPr>
          <p:nvPr/>
        </p:nvSpPr>
        <p:spPr>
          <a:xfrm>
            <a:off x="3410020" y="3896051"/>
            <a:ext cx="72000" cy="72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8" name="直接连接符 97">
            <a:extLst>
              <a:ext uri="{FF2B5EF4-FFF2-40B4-BE49-F238E27FC236}">
                <a16:creationId xmlns:a16="http://schemas.microsoft.com/office/drawing/2014/main" id="{7C31E494-CB87-4FDA-9C40-D9121A3FFFE8}"/>
              </a:ext>
            </a:extLst>
          </p:cNvPr>
          <p:cNvCxnSpPr>
            <a:cxnSpLocks/>
          </p:cNvCxnSpPr>
          <p:nvPr/>
        </p:nvCxnSpPr>
        <p:spPr>
          <a:xfrm flipH="1">
            <a:off x="4167754" y="3962897"/>
            <a:ext cx="28" cy="4151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7236E68B-D9B1-4005-B86A-65C0D73D55AF}"/>
              </a:ext>
            </a:extLst>
          </p:cNvPr>
          <p:cNvSpPr txBox="1"/>
          <p:nvPr/>
        </p:nvSpPr>
        <p:spPr>
          <a:xfrm>
            <a:off x="176306" y="727344"/>
            <a:ext cx="489236" cy="369332"/>
          </a:xfrm>
          <a:prstGeom prst="rect">
            <a:avLst/>
          </a:prstGeom>
          <a:noFill/>
        </p:spPr>
        <p:txBody>
          <a:bodyPr wrap="square" rtlCol="0">
            <a:spAutoFit/>
          </a:bodyPr>
          <a:lstStyle/>
          <a:p>
            <a:r>
              <a:rPr lang="en-US" altLang="zh-CN" b="1" i="1" dirty="0"/>
              <a:t>NN</a:t>
            </a:r>
            <a:endParaRPr lang="zh-CN" altLang="en-US" b="1" i="1" dirty="0"/>
          </a:p>
        </p:txBody>
      </p:sp>
      <p:sp>
        <p:nvSpPr>
          <p:cNvPr id="99" name="文本框 98">
            <a:extLst>
              <a:ext uri="{FF2B5EF4-FFF2-40B4-BE49-F238E27FC236}">
                <a16:creationId xmlns:a16="http://schemas.microsoft.com/office/drawing/2014/main" id="{57E1965F-9BA6-4E2B-AA1E-0F496976A4AB}"/>
              </a:ext>
            </a:extLst>
          </p:cNvPr>
          <p:cNvSpPr txBox="1"/>
          <p:nvPr/>
        </p:nvSpPr>
        <p:spPr>
          <a:xfrm>
            <a:off x="10982269" y="4802986"/>
            <a:ext cx="859531" cy="369332"/>
          </a:xfrm>
          <a:prstGeom prst="rect">
            <a:avLst/>
          </a:prstGeom>
          <a:noFill/>
        </p:spPr>
        <p:txBody>
          <a:bodyPr wrap="square" rtlCol="0">
            <a:spAutoFit/>
          </a:bodyPr>
          <a:lstStyle/>
          <a:p>
            <a:r>
              <a:rPr lang="en-US" altLang="zh-CN" b="1" i="1" dirty="0"/>
              <a:t>YN&amp;YY</a:t>
            </a:r>
            <a:endParaRPr lang="zh-CN" altLang="en-US" b="1" i="1" dirty="0"/>
          </a:p>
        </p:txBody>
      </p:sp>
      <p:sp>
        <p:nvSpPr>
          <p:cNvPr id="97" name="标题 2">
            <a:extLst>
              <a:ext uri="{FF2B5EF4-FFF2-40B4-BE49-F238E27FC236}">
                <a16:creationId xmlns:a16="http://schemas.microsoft.com/office/drawing/2014/main" id="{935D621E-A001-4BDE-94B4-2107D7AAD7CB}"/>
              </a:ext>
            </a:extLst>
          </p:cNvPr>
          <p:cNvSpPr>
            <a:spLocks noGrp="1"/>
          </p:cNvSpPr>
          <p:nvPr>
            <p:ph type="title"/>
          </p:nvPr>
        </p:nvSpPr>
        <p:spPr>
          <a:xfrm>
            <a:off x="4722901" y="5408442"/>
            <a:ext cx="7118899" cy="1087677"/>
          </a:xfrm>
        </p:spPr>
        <p:txBody>
          <a:bodyPr>
            <a:noAutofit/>
          </a:bodyPr>
          <a:lstStyle/>
          <a:p>
            <a:pPr>
              <a:lnSpc>
                <a:spcPct val="100000"/>
              </a:lnSpc>
              <a:defRPr/>
            </a:pPr>
            <a:r>
              <a:rPr lang="en-US" altLang="zh-CN" sz="3225" b="1" dirty="0">
                <a:latin typeface="Microsoft YaHei" charset="-122"/>
                <a:ea typeface="Microsoft YaHei" charset="-122"/>
              </a:rPr>
              <a:t>Systematic studies</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of</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hadron-hadron</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interactions</a:t>
            </a:r>
            <a:r>
              <a:rPr lang="zh-CN" altLang="en-US" sz="3225" b="1" dirty="0">
                <a:latin typeface="Microsoft YaHei" charset="-122"/>
                <a:ea typeface="Microsoft YaHei" charset="-122"/>
              </a:rPr>
              <a:t> </a:t>
            </a:r>
            <a:r>
              <a:rPr lang="en-US" altLang="zh-CN" sz="3225" b="1" dirty="0">
                <a:latin typeface="Microsoft YaHei" charset="-122"/>
                <a:ea typeface="Microsoft YaHei" charset="-122"/>
              </a:rPr>
              <a:t>in</a:t>
            </a:r>
            <a:r>
              <a:rPr lang="zh-CN" altLang="en-US" sz="3225" b="1" dirty="0">
                <a:latin typeface="Microsoft YaHei" charset="-122"/>
                <a:ea typeface="Microsoft YaHei" charset="-122"/>
              </a:rPr>
              <a:t> </a:t>
            </a:r>
            <a:r>
              <a:rPr lang="en-US" altLang="zh-CN" sz="3225" b="1" dirty="0" err="1">
                <a:latin typeface="Microsoft YaHei" charset="-122"/>
                <a:ea typeface="Microsoft YaHei" charset="-122"/>
              </a:rPr>
              <a:t>rBChPT</a:t>
            </a:r>
            <a:endParaRPr lang="en-US" altLang="zh-CN" sz="2400" b="1" dirty="0">
              <a:solidFill>
                <a:srgbClr val="0432FF"/>
              </a:solidFill>
              <a:latin typeface="Microsoft YaHei" charset="-122"/>
              <a:ea typeface="Microsoft YaHei" charset="-122"/>
            </a:endParaRPr>
          </a:p>
        </p:txBody>
      </p:sp>
      <p:sp>
        <p:nvSpPr>
          <p:cNvPr id="34" name="灯片编号占位符 33">
            <a:extLst>
              <a:ext uri="{FF2B5EF4-FFF2-40B4-BE49-F238E27FC236}">
                <a16:creationId xmlns:a16="http://schemas.microsoft.com/office/drawing/2014/main" id="{825AAE37-689D-4EF9-ABC7-2B3B93B8A3BC}"/>
              </a:ext>
            </a:extLst>
          </p:cNvPr>
          <p:cNvSpPr>
            <a:spLocks noGrp="1"/>
          </p:cNvSpPr>
          <p:nvPr>
            <p:ph type="sldNum" sz="quarter" idx="12"/>
          </p:nvPr>
        </p:nvSpPr>
        <p:spPr/>
        <p:txBody>
          <a:bodyPr/>
          <a:lstStyle/>
          <a:p>
            <a:pPr>
              <a:defRPr/>
            </a:pPr>
            <a:fld id="{2F3787FB-CA10-4AF5-BF0B-94849B09B066}" type="slidenum">
              <a:rPr lang="zh-CN" altLang="en-US" smtClean="0"/>
              <a:pPr>
                <a:defRPr/>
              </a:pPr>
              <a:t>5</a:t>
            </a:fld>
            <a:endParaRPr lang="zh-CN" altLang="en-US" dirty="0"/>
          </a:p>
        </p:txBody>
      </p:sp>
      <p:pic>
        <p:nvPicPr>
          <p:cNvPr id="5" name="Picture 2" descr="See the source image">
            <a:extLst>
              <a:ext uri="{FF2B5EF4-FFF2-40B4-BE49-F238E27FC236}">
                <a16:creationId xmlns:a16="http://schemas.microsoft.com/office/drawing/2014/main" id="{10053576-5057-FC7D-9B22-460420356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315" y="19487"/>
            <a:ext cx="619354" cy="61935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5">
            <a:extLst>
              <a:ext uri="{FF2B5EF4-FFF2-40B4-BE49-F238E27FC236}">
                <a16:creationId xmlns:a16="http://schemas.microsoft.com/office/drawing/2014/main" id="{9EF12547-B120-B85B-2F9B-A8AC6A6E7EA6}"/>
              </a:ext>
            </a:extLst>
          </p:cNvPr>
          <p:cNvSpPr txBox="1">
            <a:spLocks noChangeArrowheads="1"/>
          </p:cNvSpPr>
          <p:nvPr/>
        </p:nvSpPr>
        <p:spPr bwMode="auto">
          <a:xfrm>
            <a:off x="128665" y="3146974"/>
            <a:ext cx="12057102" cy="788014"/>
          </a:xfrm>
          <a:prstGeom prst="rect">
            <a:avLst/>
          </a:prstGeom>
          <a:solidFill>
            <a:srgbClr val="FFFF00"/>
          </a:solidFill>
          <a:ln w="9525">
            <a:noFill/>
            <a:miter lim="800000"/>
            <a:headEnd/>
            <a:tailEnd/>
          </a:ln>
          <a:effectLst>
            <a:prstShdw prst="shdw17" dist="17961" dir="2700000">
              <a:schemeClr val="accent1">
                <a:gamma/>
                <a:shade val="60000"/>
                <a:invGamma/>
              </a:schemeClr>
            </a:prstShdw>
          </a:effectLst>
        </p:spPr>
        <p:txBody>
          <a:bodyPr>
            <a:noAutofit/>
          </a:bodyPr>
          <a:lstStyle/>
          <a:p>
            <a:pPr algn="ctr"/>
            <a:r>
              <a:rPr lang="en-US" altLang="zh-CN" sz="3600" b="1" dirty="0">
                <a:latin typeface="Microsoft YaHei" panose="020B0503020204020204" pitchFamily="34" charset="-122"/>
                <a:ea typeface="Microsoft YaHei" panose="020B0503020204020204" pitchFamily="34" charset="-122"/>
              </a:rPr>
              <a:t>First</a:t>
            </a:r>
            <a:r>
              <a:rPr lang="zh-CN" altLang="en-US" sz="3600" b="1" dirty="0">
                <a:latin typeface="Microsoft YaHei" panose="020B0503020204020204" pitchFamily="34" charset="-122"/>
                <a:ea typeface="Microsoft YaHei" panose="020B0503020204020204" pitchFamily="34" charset="-122"/>
              </a:rPr>
              <a:t> </a:t>
            </a:r>
            <a:r>
              <a:rPr lang="en-US" altLang="zh-CN" sz="3600" b="1" dirty="0">
                <a:latin typeface="Microsoft YaHei" panose="020B0503020204020204" pitchFamily="34" charset="-122"/>
                <a:ea typeface="Microsoft YaHei" panose="020B0503020204020204" pitchFamily="34" charset="-122"/>
              </a:rPr>
              <a:t>high-precision</a:t>
            </a:r>
            <a:r>
              <a:rPr lang="zh-CN" altLang="en-US" sz="3600" b="1" dirty="0">
                <a:latin typeface="Microsoft YaHei" panose="020B0503020204020204" pitchFamily="34" charset="-122"/>
                <a:ea typeface="Microsoft YaHei" panose="020B0503020204020204" pitchFamily="34" charset="-122"/>
              </a:rPr>
              <a:t> </a:t>
            </a:r>
            <a:r>
              <a:rPr lang="en-US" altLang="zh-CN" sz="3600" b="1" dirty="0">
                <a:latin typeface="Microsoft YaHei" panose="020B0503020204020204" pitchFamily="34" charset="-122"/>
                <a:ea typeface="Microsoft YaHei" panose="020B0503020204020204" pitchFamily="34" charset="-122"/>
              </a:rPr>
              <a:t>relativistic</a:t>
            </a:r>
            <a:r>
              <a:rPr lang="zh-CN" altLang="en-US" sz="3600" b="1" dirty="0">
                <a:latin typeface="Microsoft YaHei" panose="020B0503020204020204" pitchFamily="34" charset="-122"/>
                <a:ea typeface="Microsoft YaHei" panose="020B0503020204020204" pitchFamily="34" charset="-122"/>
              </a:rPr>
              <a:t> </a:t>
            </a:r>
            <a:r>
              <a:rPr lang="en-US" altLang="zh-CN" sz="3600" b="1" dirty="0">
                <a:latin typeface="Microsoft YaHei" panose="020B0503020204020204" pitchFamily="34" charset="-122"/>
                <a:ea typeface="Microsoft YaHei" panose="020B0503020204020204" pitchFamily="34" charset="-122"/>
              </a:rPr>
              <a:t>chiral</a:t>
            </a:r>
            <a:r>
              <a:rPr lang="zh-CN" altLang="en-US" sz="3600" b="1" dirty="0">
                <a:latin typeface="Microsoft YaHei" panose="020B0503020204020204" pitchFamily="34" charset="-122"/>
                <a:ea typeface="Microsoft YaHei" panose="020B0503020204020204" pitchFamily="34" charset="-122"/>
              </a:rPr>
              <a:t> </a:t>
            </a:r>
            <a:r>
              <a:rPr lang="en-US" altLang="zh-CN" sz="3600" b="1" dirty="0">
                <a:latin typeface="Microsoft YaHei" panose="020B0503020204020204" pitchFamily="34" charset="-122"/>
                <a:ea typeface="Microsoft YaHei" panose="020B0503020204020204" pitchFamily="34" charset="-122"/>
              </a:rPr>
              <a:t>nuclear</a:t>
            </a:r>
            <a:r>
              <a:rPr lang="zh-CN" altLang="en-US" sz="3600" b="1" dirty="0">
                <a:latin typeface="Microsoft YaHei" panose="020B0503020204020204" pitchFamily="34" charset="-122"/>
                <a:ea typeface="Microsoft YaHei" panose="020B0503020204020204" pitchFamily="34" charset="-122"/>
              </a:rPr>
              <a:t> </a:t>
            </a:r>
            <a:r>
              <a:rPr lang="en-US" altLang="zh-CN" sz="3600" b="1" dirty="0">
                <a:latin typeface="Microsoft YaHei" panose="020B0503020204020204" pitchFamily="34" charset="-122"/>
                <a:ea typeface="Microsoft YaHei" panose="020B0503020204020204" pitchFamily="34" charset="-122"/>
              </a:rPr>
              <a:t>force</a:t>
            </a:r>
          </a:p>
        </p:txBody>
      </p:sp>
    </p:spTree>
    <p:extLst>
      <p:ext uri="{BB962C8B-B14F-4D97-AF65-F5344CB8AC3E}">
        <p14:creationId xmlns:p14="http://schemas.microsoft.com/office/powerpoint/2010/main" val="88584792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D7F2FC7-156A-155D-C0FF-57D08DE318E4}"/>
              </a:ext>
            </a:extLst>
          </p:cNvPr>
          <p:cNvSpPr>
            <a:spLocks noGrp="1"/>
          </p:cNvSpPr>
          <p:nvPr>
            <p:ph type="sldNum" sz="quarter" idx="12"/>
          </p:nvPr>
        </p:nvSpPr>
        <p:spPr/>
        <p:txBody>
          <a:bodyPr/>
          <a:lstStyle/>
          <a:p>
            <a:pPr>
              <a:defRPr/>
            </a:pPr>
            <a:fld id="{C4FB67F1-DEA0-4505-A3D7-68170254FAEF}" type="slidenum">
              <a:rPr lang="zh-CN" altLang="en-US" smtClean="0"/>
              <a:pPr>
                <a:defRPr/>
              </a:pPr>
              <a:t>50</a:t>
            </a:fld>
            <a:endParaRPr lang="zh-CN" altLang="en-US"/>
          </a:p>
        </p:txBody>
      </p:sp>
      <p:pic>
        <p:nvPicPr>
          <p:cNvPr id="4" name="图片 3">
            <a:extLst>
              <a:ext uri="{FF2B5EF4-FFF2-40B4-BE49-F238E27FC236}">
                <a16:creationId xmlns:a16="http://schemas.microsoft.com/office/drawing/2014/main" id="{6F84D827-0646-71AA-05D4-E8ABCA89C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07" y="1316354"/>
            <a:ext cx="6126115" cy="5222558"/>
          </a:xfrm>
          <a:prstGeom prst="rect">
            <a:avLst/>
          </a:prstGeom>
        </p:spPr>
      </p:pic>
      <p:sp>
        <p:nvSpPr>
          <p:cNvPr id="6" name="文本框 5">
            <a:extLst>
              <a:ext uri="{FF2B5EF4-FFF2-40B4-BE49-F238E27FC236}">
                <a16:creationId xmlns:a16="http://schemas.microsoft.com/office/drawing/2014/main" id="{6F6EF8EC-3CD8-7251-0C37-0C86C9180460}"/>
              </a:ext>
            </a:extLst>
          </p:cNvPr>
          <p:cNvSpPr txBox="1"/>
          <p:nvPr/>
        </p:nvSpPr>
        <p:spPr>
          <a:xfrm>
            <a:off x="6938735" y="5521395"/>
            <a:ext cx="4806770" cy="369332"/>
          </a:xfrm>
          <a:prstGeom prst="rect">
            <a:avLst/>
          </a:prstGeom>
          <a:noFill/>
        </p:spPr>
        <p:txBody>
          <a:bodyPr wrap="square">
            <a:spAutoFit/>
          </a:bodyPr>
          <a:lstStyle/>
          <a:p>
            <a:pPr algn="l"/>
            <a:r>
              <a:rPr lang="en" altLang="zh-CN" i="1" dirty="0">
                <a:latin typeface="-apple-system"/>
                <a:hlinkClick r:id="rId4">
                  <a:extLst>
                    <a:ext uri="{A12FA001-AC4F-418D-AE19-62706E023703}">
                      <ahyp:hlinkClr xmlns:ahyp="http://schemas.microsoft.com/office/drawing/2018/hyperlinkcolor" val="tx"/>
                    </a:ext>
                  </a:extLst>
                </a:hlinkClick>
              </a:rPr>
              <a:t>Y.L. Yang</a:t>
            </a:r>
            <a:r>
              <a:rPr lang="en-US" altLang="zh-CN" i="1" dirty="0">
                <a:latin typeface="-apple-system"/>
              </a:rPr>
              <a:t>,</a:t>
            </a:r>
            <a:r>
              <a:rPr lang="en" altLang="zh-CN" i="1" dirty="0">
                <a:latin typeface="-apple-system"/>
                <a:hlinkClick r:id="rId5">
                  <a:extLst>
                    <a:ext uri="{A12FA001-AC4F-418D-AE19-62706E023703}">
                      <ahyp:hlinkClr xmlns:ahyp="http://schemas.microsoft.com/office/drawing/2018/hyperlinkcolor" val="tx"/>
                    </a:ext>
                  </a:extLst>
                </a:hlinkClick>
              </a:rPr>
              <a:t>P.W. Zhao</a:t>
            </a:r>
            <a:r>
              <a:rPr lang="zh-CN" altLang="en-US" i="1" dirty="0">
                <a:latin typeface="-apple-system"/>
              </a:rPr>
              <a:t> </a:t>
            </a:r>
            <a:r>
              <a:rPr lang="en" altLang="zh-CN" i="1" dirty="0" err="1">
                <a:latin typeface="-apple-system"/>
              </a:rPr>
              <a:t>Phys</a:t>
            </a:r>
            <a:r>
              <a:rPr lang="en" altLang="zh-CN" b="0" i="1" u="none" strike="noStrike" dirty="0" err="1">
                <a:effectLst/>
                <a:latin typeface="-apple-system"/>
              </a:rPr>
              <a:t>.Lett.B</a:t>
            </a:r>
            <a:r>
              <a:rPr lang="en" altLang="zh-CN" b="0" i="0" u="none" strike="noStrike" dirty="0">
                <a:effectLst/>
                <a:latin typeface="-apple-system"/>
              </a:rPr>
              <a:t> 835 (2022) 137587</a:t>
            </a:r>
          </a:p>
        </p:txBody>
      </p:sp>
      <p:sp>
        <p:nvSpPr>
          <p:cNvPr id="8" name="文本框 7">
            <a:extLst>
              <a:ext uri="{FF2B5EF4-FFF2-40B4-BE49-F238E27FC236}">
                <a16:creationId xmlns:a16="http://schemas.microsoft.com/office/drawing/2014/main" id="{0475162C-D988-3869-244D-22BBEAB5A37A}"/>
              </a:ext>
            </a:extLst>
          </p:cNvPr>
          <p:cNvSpPr txBox="1"/>
          <p:nvPr/>
        </p:nvSpPr>
        <p:spPr>
          <a:xfrm>
            <a:off x="0" y="206380"/>
            <a:ext cx="11727179" cy="584775"/>
          </a:xfrm>
          <a:prstGeom prst="rect">
            <a:avLst/>
          </a:prstGeom>
          <a:noFill/>
        </p:spPr>
        <p:txBody>
          <a:bodyPr wrap="square">
            <a:spAutoFit/>
          </a:bodyPr>
          <a:lstStyle/>
          <a:p>
            <a:r>
              <a:rPr lang="en" altLang="zh-CN" sz="3200" b="1" dirty="0">
                <a:latin typeface="Microsoft YaHei" charset="-122"/>
                <a:ea typeface="Microsoft YaHei" charset="-122"/>
              </a:rPr>
              <a:t>Relativistic effects and three-body interactions</a:t>
            </a:r>
            <a:endParaRPr lang="zh-CN" altLang="en-US" sz="2800" b="1"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A860CCFA-1A98-7E59-5BC0-0BCB150668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9731" y="3667183"/>
            <a:ext cx="4319703" cy="466560"/>
          </a:xfrm>
          <a:prstGeom prst="rect">
            <a:avLst/>
          </a:prstGeom>
        </p:spPr>
      </p:pic>
      <p:pic>
        <p:nvPicPr>
          <p:cNvPr id="12" name="图片 11">
            <a:extLst>
              <a:ext uri="{FF2B5EF4-FFF2-40B4-BE49-F238E27FC236}">
                <a16:creationId xmlns:a16="http://schemas.microsoft.com/office/drawing/2014/main" id="{ECC3E4A9-986E-5B65-38EA-A7AA998EC5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8735" y="4414741"/>
            <a:ext cx="4310699" cy="689395"/>
          </a:xfrm>
          <a:prstGeom prst="rect">
            <a:avLst/>
          </a:prstGeom>
        </p:spPr>
      </p:pic>
      <p:pic>
        <p:nvPicPr>
          <p:cNvPr id="14" name="图片 13">
            <a:extLst>
              <a:ext uri="{FF2B5EF4-FFF2-40B4-BE49-F238E27FC236}">
                <a16:creationId xmlns:a16="http://schemas.microsoft.com/office/drawing/2014/main" id="{6BF0CB40-2C4F-1640-ACE4-6ABF34CBFF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9731" y="2951857"/>
            <a:ext cx="4982210" cy="466561"/>
          </a:xfrm>
          <a:prstGeom prst="rect">
            <a:avLst/>
          </a:prstGeom>
        </p:spPr>
      </p:pic>
      <p:pic>
        <p:nvPicPr>
          <p:cNvPr id="5" name="图片 4">
            <a:extLst>
              <a:ext uri="{FF2B5EF4-FFF2-40B4-BE49-F238E27FC236}">
                <a16:creationId xmlns:a16="http://schemas.microsoft.com/office/drawing/2014/main" id="{A18CB23A-7234-E06A-F892-E2608B3764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0884" y="671817"/>
            <a:ext cx="4585647" cy="1851981"/>
          </a:xfrm>
          <a:prstGeom prst="rect">
            <a:avLst/>
          </a:prstGeom>
        </p:spPr>
      </p:pic>
    </p:spTree>
    <p:extLst>
      <p:ext uri="{BB962C8B-B14F-4D97-AF65-F5344CB8AC3E}">
        <p14:creationId xmlns:p14="http://schemas.microsoft.com/office/powerpoint/2010/main" val="55458786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0" y="352033"/>
            <a:ext cx="7950200" cy="496887"/>
          </a:xfrm>
        </p:spPr>
        <p:txBody>
          <a:bodyPr>
            <a:noAutofit/>
          </a:bodyPr>
          <a:lstStyle/>
          <a:p>
            <a:r>
              <a:rPr lang="en-US" altLang="zh-CN" sz="3200" b="1" dirty="0">
                <a:solidFill>
                  <a:srgbClr val="C00000"/>
                </a:solidFill>
                <a:latin typeface="Microsoft YaHei" charset="-122"/>
                <a:ea typeface="Microsoft YaHei" charset="-122"/>
                <a:cs typeface="Microsoft YaHei" charset="-122"/>
              </a:rPr>
              <a:t>Promising</a:t>
            </a:r>
            <a:r>
              <a:rPr lang="en-US" altLang="zh-CN" sz="3200" b="1" dirty="0">
                <a:latin typeface="Microsoft YaHei" charset="-122"/>
                <a:ea typeface="Microsoft YaHei" charset="-122"/>
                <a:cs typeface="Microsoft YaHei" charset="-122"/>
              </a:rPr>
              <a:t> three-body</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potential</a:t>
            </a:r>
            <a:endParaRPr lang="zh-CN" altLang="en-US" sz="3200" b="1" dirty="0">
              <a:latin typeface="Microsoft YaHei" charset="-122"/>
              <a:ea typeface="Microsoft YaHei" charset="-122"/>
              <a:cs typeface="Microsoft YaHei" charset="-122"/>
            </a:endParaRPr>
          </a:p>
        </p:txBody>
      </p:sp>
      <p:pic>
        <p:nvPicPr>
          <p:cNvPr id="4" name="图片 3" descr="图片包含 文字, 地图&#10;&#10;描述已自动生成">
            <a:extLst>
              <a:ext uri="{FF2B5EF4-FFF2-40B4-BE49-F238E27FC236}">
                <a16:creationId xmlns:a16="http://schemas.microsoft.com/office/drawing/2014/main" id="{625FF780-869B-E64C-9472-C41371E65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33" y="1187654"/>
            <a:ext cx="5852204" cy="5173260"/>
          </a:xfrm>
          <a:prstGeom prst="rect">
            <a:avLst/>
          </a:prstGeom>
        </p:spPr>
      </p:pic>
      <p:sp>
        <p:nvSpPr>
          <p:cNvPr id="5" name="矩形 4">
            <a:extLst>
              <a:ext uri="{FF2B5EF4-FFF2-40B4-BE49-F238E27FC236}">
                <a16:creationId xmlns:a16="http://schemas.microsoft.com/office/drawing/2014/main" id="{1ED6020D-E771-5C4D-A9F2-7B631CF24A46}"/>
              </a:ext>
            </a:extLst>
          </p:cNvPr>
          <p:cNvSpPr/>
          <p:nvPr/>
        </p:nvSpPr>
        <p:spPr>
          <a:xfrm>
            <a:off x="7202905" y="2813854"/>
            <a:ext cx="3378466" cy="3139321"/>
          </a:xfrm>
          <a:prstGeom prst="rect">
            <a:avLst/>
          </a:prstGeom>
        </p:spPr>
        <p:txBody>
          <a:bodyPr wrap="square">
            <a:spAutoFit/>
          </a:bodyPr>
          <a:lstStyle/>
          <a:p>
            <a:r>
              <a:rPr lang="en-US" altLang="zh-CN" i="1" dirty="0">
                <a:latin typeface="CMR10"/>
              </a:rPr>
              <a:t>“</a:t>
            </a:r>
            <a:r>
              <a:rPr lang="en" altLang="zh-CN" i="1" dirty="0">
                <a:latin typeface="CMR10"/>
              </a:rPr>
              <a:t>Fit results in the leading order of </a:t>
            </a:r>
            <a:r>
              <a:rPr lang="en" altLang="zh-CN" i="1" dirty="0">
                <a:solidFill>
                  <a:srgbClr val="FF0000"/>
                </a:solidFill>
                <a:latin typeface="CMR10"/>
              </a:rPr>
              <a:t>the relativistic counting</a:t>
            </a:r>
            <a:r>
              <a:rPr lang="en" altLang="zh-CN" i="1" dirty="0">
                <a:latin typeface="CMR10"/>
              </a:rPr>
              <a:t> to a set of cross section and polarization </a:t>
            </a:r>
            <a:r>
              <a:rPr lang="en" altLang="zh-CN" i="1" dirty="0">
                <a:latin typeface="CMMI10"/>
              </a:rPr>
              <a:t>p </a:t>
            </a:r>
            <a:r>
              <a:rPr lang="en" altLang="zh-CN" i="1" dirty="0">
                <a:latin typeface="CMSY10"/>
              </a:rPr>
              <a:t>− </a:t>
            </a:r>
            <a:r>
              <a:rPr lang="en" altLang="zh-CN" i="1" dirty="0">
                <a:latin typeface="CMMI10"/>
              </a:rPr>
              <a:t>d </a:t>
            </a:r>
            <a:r>
              <a:rPr lang="en" altLang="zh-CN" i="1" dirty="0">
                <a:latin typeface="CMR10"/>
              </a:rPr>
              <a:t>observables at 3 MeV proton energy, for </a:t>
            </a:r>
            <a:r>
              <a:rPr lang="en" altLang="zh-CN" i="1" dirty="0" err="1">
                <a:latin typeface="CMR10"/>
              </a:rPr>
              <a:t>Λ</a:t>
            </a:r>
            <a:r>
              <a:rPr lang="en" altLang="zh-CN" i="1" dirty="0">
                <a:latin typeface="CMR10"/>
              </a:rPr>
              <a:t> = 200 </a:t>
            </a:r>
            <a:r>
              <a:rPr lang="en" altLang="zh-CN" i="1" dirty="0">
                <a:latin typeface="CMSY10"/>
              </a:rPr>
              <a:t>− </a:t>
            </a:r>
            <a:r>
              <a:rPr lang="en" altLang="zh-CN" i="1" dirty="0">
                <a:latin typeface="CMR10"/>
              </a:rPr>
              <a:t>500 MeV (red bands) as compared to the purely two-body AV18 interaction (dashed, black lines) and to the AV18+UIX two- and three-nucleon interaction (dashed-dotted, blue lines). </a:t>
            </a:r>
            <a:r>
              <a:rPr lang="en-US" altLang="zh-CN" i="1" dirty="0">
                <a:latin typeface="CMR10"/>
              </a:rPr>
              <a:t>“</a:t>
            </a:r>
            <a:endParaRPr lang="en" altLang="zh-CN" i="1" dirty="0"/>
          </a:p>
        </p:txBody>
      </p:sp>
      <p:sp>
        <p:nvSpPr>
          <p:cNvPr id="6" name="矩形 5">
            <a:extLst>
              <a:ext uri="{FF2B5EF4-FFF2-40B4-BE49-F238E27FC236}">
                <a16:creationId xmlns:a16="http://schemas.microsoft.com/office/drawing/2014/main" id="{1AFC7862-1391-044B-B86F-0BA0CB43DED2}"/>
              </a:ext>
            </a:extLst>
          </p:cNvPr>
          <p:cNvSpPr/>
          <p:nvPr/>
        </p:nvSpPr>
        <p:spPr>
          <a:xfrm>
            <a:off x="7388234" y="1561599"/>
            <a:ext cx="3961756" cy="646331"/>
          </a:xfrm>
          <a:prstGeom prst="rect">
            <a:avLst/>
          </a:prstGeom>
        </p:spPr>
        <p:txBody>
          <a:bodyPr wrap="square">
            <a:spAutoFit/>
          </a:bodyPr>
          <a:lstStyle/>
          <a:p>
            <a:r>
              <a:rPr lang="en-US" altLang="zh-CN" dirty="0">
                <a:solidFill>
                  <a:srgbClr val="0432FF"/>
                </a:solidFill>
                <a:latin typeface="CMR12"/>
              </a:rPr>
              <a:t>L. </a:t>
            </a:r>
            <a:r>
              <a:rPr lang="en-US" altLang="zh-CN" dirty="0" err="1">
                <a:solidFill>
                  <a:srgbClr val="0432FF"/>
                </a:solidFill>
                <a:latin typeface="CMR12"/>
              </a:rPr>
              <a:t>Girlanda</a:t>
            </a:r>
            <a:r>
              <a:rPr lang="en-US" altLang="zh-CN" dirty="0">
                <a:solidFill>
                  <a:srgbClr val="0432FF"/>
                </a:solidFill>
                <a:latin typeface="CMR12"/>
              </a:rPr>
              <a:t>, A. Kievsky, M. Viviani and L.E. </a:t>
            </a:r>
            <a:r>
              <a:rPr lang="en-US" altLang="zh-CN" dirty="0" err="1">
                <a:solidFill>
                  <a:srgbClr val="0432FF"/>
                </a:solidFill>
                <a:latin typeface="CMR12"/>
              </a:rPr>
              <a:t>Marcucci</a:t>
            </a:r>
            <a:r>
              <a:rPr lang="zh-CN" altLang="en-US" dirty="0">
                <a:solidFill>
                  <a:srgbClr val="0432FF"/>
                </a:solidFill>
                <a:latin typeface="CMR12"/>
              </a:rPr>
              <a:t>，</a:t>
            </a:r>
            <a:r>
              <a:rPr lang="en" altLang="zh-CN" dirty="0">
                <a:solidFill>
                  <a:srgbClr val="0432FF"/>
                </a:solidFill>
                <a:latin typeface="CMR12"/>
              </a:rPr>
              <a:t>PRC 99 (2019) 054003</a:t>
            </a:r>
          </a:p>
        </p:txBody>
      </p:sp>
      <p:sp>
        <p:nvSpPr>
          <p:cNvPr id="7" name="矩形 6">
            <a:extLst>
              <a:ext uri="{FF2B5EF4-FFF2-40B4-BE49-F238E27FC236}">
                <a16:creationId xmlns:a16="http://schemas.microsoft.com/office/drawing/2014/main" id="{23FAE636-869B-8441-AF27-F9D3733AD264}"/>
              </a:ext>
            </a:extLst>
          </p:cNvPr>
          <p:cNvSpPr/>
          <p:nvPr/>
        </p:nvSpPr>
        <p:spPr>
          <a:xfrm>
            <a:off x="4729235" y="4475748"/>
            <a:ext cx="2223436" cy="158816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文本框 7">
            <a:extLst>
              <a:ext uri="{FF2B5EF4-FFF2-40B4-BE49-F238E27FC236}">
                <a16:creationId xmlns:a16="http://schemas.microsoft.com/office/drawing/2014/main" id="{3532366A-CBDD-7746-8303-79C6F80B8192}"/>
              </a:ext>
            </a:extLst>
          </p:cNvPr>
          <p:cNvSpPr txBox="1"/>
          <p:nvPr/>
        </p:nvSpPr>
        <p:spPr>
          <a:xfrm>
            <a:off x="3705528" y="6291909"/>
            <a:ext cx="4346190" cy="369332"/>
          </a:xfrm>
          <a:prstGeom prst="rect">
            <a:avLst/>
          </a:prstGeom>
          <a:noFill/>
        </p:spPr>
        <p:txBody>
          <a:bodyPr wrap="none" rtlCol="0">
            <a:spAutoFit/>
          </a:bodyPr>
          <a:lstStyle/>
          <a:p>
            <a:r>
              <a:rPr kumimoji="1" lang="en-US" altLang="zh-CN" dirty="0"/>
              <a:t>Ay</a:t>
            </a:r>
            <a:r>
              <a:rPr kumimoji="1" lang="zh-CN" altLang="en-US" dirty="0"/>
              <a:t> </a:t>
            </a:r>
            <a:r>
              <a:rPr kumimoji="1" lang="en-US" altLang="zh-CN" dirty="0"/>
              <a:t>puzzle–</a:t>
            </a:r>
            <a:r>
              <a:rPr kumimoji="1" lang="zh-CN" altLang="en-US" dirty="0"/>
              <a:t> </a:t>
            </a:r>
            <a:r>
              <a:rPr kumimoji="1" lang="en-US" altLang="zh-CN" dirty="0"/>
              <a:t>a</a:t>
            </a:r>
            <a:r>
              <a:rPr kumimoji="1" lang="zh-CN" altLang="en-US" dirty="0"/>
              <a:t> </a:t>
            </a:r>
            <a:r>
              <a:rPr kumimoji="1" lang="en-US" altLang="zh-CN" dirty="0"/>
              <a:t>32</a:t>
            </a:r>
            <a:r>
              <a:rPr kumimoji="1" lang="zh-CN" altLang="en-US" dirty="0"/>
              <a:t> </a:t>
            </a:r>
            <a:r>
              <a:rPr kumimoji="1" lang="en-US" altLang="zh-CN" dirty="0"/>
              <a:t>year</a:t>
            </a:r>
            <a:r>
              <a:rPr kumimoji="1" lang="zh-CN" altLang="en-US" dirty="0"/>
              <a:t> </a:t>
            </a:r>
            <a:r>
              <a:rPr kumimoji="1" lang="en-US" altLang="zh-CN" dirty="0"/>
              <a:t>old</a:t>
            </a:r>
            <a:r>
              <a:rPr kumimoji="1" lang="zh-CN" altLang="en-US" dirty="0"/>
              <a:t> </a:t>
            </a:r>
            <a:r>
              <a:rPr kumimoji="1" lang="en-US" altLang="zh-CN" dirty="0"/>
              <a:t>persistent</a:t>
            </a:r>
            <a:r>
              <a:rPr kumimoji="1" lang="zh-CN" altLang="en-US" dirty="0"/>
              <a:t> </a:t>
            </a:r>
            <a:r>
              <a:rPr kumimoji="1" lang="en-US" altLang="zh-CN" dirty="0"/>
              <a:t>problem!</a:t>
            </a:r>
            <a:endParaRPr kumimoji="1" lang="zh-CN" altLang="en-US" dirty="0"/>
          </a:p>
        </p:txBody>
      </p:sp>
    </p:spTree>
    <p:extLst>
      <p:ext uri="{BB962C8B-B14F-4D97-AF65-F5344CB8AC3E}">
        <p14:creationId xmlns:p14="http://schemas.microsoft.com/office/powerpoint/2010/main" val="201952349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43339" y="0"/>
            <a:ext cx="6960096" cy="740701"/>
          </a:xfrm>
          <a:prstGeom prst="rect">
            <a:avLst/>
          </a:prstGeom>
        </p:spPr>
        <p:txBody>
          <a:bodyPr vert="horz" lIns="121912" tIns="60956" rIns="121912" bIns="60956"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733" b="1" dirty="0">
                <a:solidFill>
                  <a:schemeClr val="bg1"/>
                </a:solidFill>
                <a:latin typeface="微软雅黑" panose="020B0503020204020204" charset="-122"/>
                <a:ea typeface="微软雅黑" panose="020B0503020204020204" charset="-122"/>
              </a:rPr>
              <a:t>1. </a:t>
            </a:r>
            <a:r>
              <a:rPr lang="zh-CN" altLang="en-US" sz="3733" b="1" dirty="0">
                <a:solidFill>
                  <a:schemeClr val="bg1"/>
                </a:solidFill>
                <a:latin typeface="微软雅黑" panose="020B0503020204020204" charset="-122"/>
                <a:ea typeface="微软雅黑" panose="020B0503020204020204" charset="-122"/>
              </a:rPr>
              <a:t>科学意义和国内外研究现状</a:t>
            </a:r>
            <a:endParaRPr lang="ko-KR" altLang="en-US" sz="3733" b="1" dirty="0">
              <a:solidFill>
                <a:schemeClr val="bg1"/>
              </a:solidFill>
              <a:latin typeface="微软雅黑" panose="020B0503020204020204" charset="-122"/>
              <a:ea typeface="微软雅黑" panose="020B0503020204020204" charset="-122"/>
            </a:endParaRPr>
          </a:p>
        </p:txBody>
      </p:sp>
      <p:sp>
        <p:nvSpPr>
          <p:cNvPr id="4" name="文本框 3"/>
          <p:cNvSpPr txBox="1"/>
          <p:nvPr/>
        </p:nvSpPr>
        <p:spPr>
          <a:xfrm>
            <a:off x="4367807" y="5024264"/>
            <a:ext cx="6309359" cy="1543949"/>
          </a:xfrm>
          <a:prstGeom prst="rect">
            <a:avLst/>
          </a:prstGeom>
          <a:noFill/>
        </p:spPr>
        <p:txBody>
          <a:bodyPr wrap="square" rtlCol="0">
            <a:spAutoFit/>
          </a:bodyPr>
          <a:lstStyle/>
          <a:p>
            <a:pPr lvl="1">
              <a:lnSpc>
                <a:spcPts val="2933"/>
              </a:lnSpc>
            </a:pPr>
            <a:r>
              <a:rPr lang="en-US" altLang="zh-CN" sz="1867" dirty="0">
                <a:solidFill>
                  <a:srgbClr val="00B050"/>
                </a:solidFill>
                <a:latin typeface="微软雅黑" panose="020B0503020204020204" pitchFamily="34" charset="-122"/>
                <a:ea typeface="微软雅黑" panose="020B0503020204020204" pitchFamily="34" charset="-122"/>
              </a:rPr>
              <a:t>1</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High</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precision</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relativistic</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chiral</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nuclear</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force.</a:t>
            </a:r>
            <a:r>
              <a:rPr lang="zh-CN" altLang="en-US" sz="1867" dirty="0">
                <a:solidFill>
                  <a:srgbClr val="00B050"/>
                </a:solidFill>
                <a:latin typeface="微软雅黑" panose="020B0503020204020204" pitchFamily="34" charset="-122"/>
                <a:ea typeface="微软雅黑" panose="020B0503020204020204" pitchFamily="34" charset="-122"/>
              </a:rPr>
              <a:t> </a:t>
            </a:r>
            <a:endParaRPr lang="en-US" altLang="zh-CN" sz="1867" dirty="0">
              <a:solidFill>
                <a:srgbClr val="00B050"/>
              </a:solidFill>
              <a:latin typeface="微软雅黑" panose="020B0503020204020204" pitchFamily="34" charset="-122"/>
              <a:ea typeface="微软雅黑" panose="020B0503020204020204" pitchFamily="34" charset="-122"/>
            </a:endParaRPr>
          </a:p>
          <a:p>
            <a:pPr lvl="1">
              <a:lnSpc>
                <a:spcPts val="2933"/>
              </a:lnSpc>
            </a:pPr>
            <a:r>
              <a:rPr lang="en-US" altLang="zh-CN" sz="1867" dirty="0">
                <a:solidFill>
                  <a:srgbClr val="00B050"/>
                </a:solidFill>
                <a:latin typeface="微软雅黑" panose="020B0503020204020204" pitchFamily="34" charset="-122"/>
                <a:ea typeface="微软雅黑" panose="020B0503020204020204" pitchFamily="34" charset="-122"/>
              </a:rPr>
              <a:t>2</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Full</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Dirac</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space</a:t>
            </a:r>
          </a:p>
          <a:p>
            <a:pPr lvl="1">
              <a:lnSpc>
                <a:spcPts val="2933"/>
              </a:lnSpc>
            </a:pPr>
            <a:r>
              <a:rPr lang="en-US" altLang="zh-CN" sz="1867" dirty="0">
                <a:solidFill>
                  <a:srgbClr val="00B050"/>
                </a:solidFill>
                <a:latin typeface="微软雅黑" panose="020B0503020204020204" pitchFamily="34" charset="-122"/>
                <a:ea typeface="微软雅黑" panose="020B0503020204020204" pitchFamily="34" charset="-122"/>
              </a:rPr>
              <a:t>3. </a:t>
            </a:r>
            <a:r>
              <a:rPr lang="en-US" altLang="zh-CN" sz="1867" b="1" dirty="0">
                <a:solidFill>
                  <a:srgbClr val="00B050"/>
                </a:solidFill>
                <a:latin typeface="微软雅黑" panose="020B0503020204020204" pitchFamily="34" charset="-122"/>
                <a:ea typeface="微软雅黑" panose="020B0503020204020204" pitchFamily="34" charset="-122"/>
              </a:rPr>
              <a:t>DBHF</a:t>
            </a:r>
            <a:r>
              <a:rPr lang="zh-CN" altLang="en-US" sz="1867" b="1" dirty="0">
                <a:solidFill>
                  <a:srgbClr val="00B050"/>
                </a:solidFill>
                <a:latin typeface="微软雅黑" panose="020B0503020204020204" pitchFamily="34" charset="-122"/>
                <a:ea typeface="微软雅黑" panose="020B0503020204020204" pitchFamily="34" charset="-122"/>
              </a:rPr>
              <a:t> </a:t>
            </a:r>
            <a:r>
              <a:rPr lang="en-US" altLang="zh-CN" sz="1867" b="1" dirty="0">
                <a:solidFill>
                  <a:srgbClr val="00B050"/>
                </a:solidFill>
                <a:latin typeface="微软雅黑" panose="020B0503020204020204" pitchFamily="34" charset="-122"/>
                <a:ea typeface="微软雅黑" panose="020B0503020204020204" pitchFamily="34" charset="-122"/>
              </a:rPr>
              <a:t>or</a:t>
            </a:r>
            <a:r>
              <a:rPr lang="zh-CN" altLang="en-US" sz="1867" b="1" dirty="0">
                <a:solidFill>
                  <a:srgbClr val="00B050"/>
                </a:solidFill>
                <a:latin typeface="微软雅黑" panose="020B0503020204020204" pitchFamily="34" charset="-122"/>
                <a:ea typeface="微软雅黑" panose="020B0503020204020204" pitchFamily="34" charset="-122"/>
              </a:rPr>
              <a:t> </a:t>
            </a:r>
            <a:r>
              <a:rPr lang="en-US" altLang="zh-CN" sz="1867" b="1" dirty="0" err="1">
                <a:solidFill>
                  <a:srgbClr val="00B050"/>
                </a:solidFill>
                <a:latin typeface="微软雅黑" panose="020B0503020204020204" pitchFamily="34" charset="-122"/>
                <a:ea typeface="微软雅黑" panose="020B0503020204020204" pitchFamily="34" charset="-122"/>
              </a:rPr>
              <a:t>DRHBc</a:t>
            </a:r>
            <a:r>
              <a:rPr lang="zh-CN" altLang="en-US" sz="1867" b="1" dirty="0">
                <a:solidFill>
                  <a:srgbClr val="00B050"/>
                </a:solidFill>
                <a:latin typeface="微软雅黑" panose="020B0503020204020204" pitchFamily="34" charset="-122"/>
                <a:ea typeface="微软雅黑" panose="020B0503020204020204" pitchFamily="34" charset="-122"/>
              </a:rPr>
              <a:t> </a:t>
            </a:r>
            <a:r>
              <a:rPr lang="en-US" altLang="zh-CN" sz="1867" b="1" dirty="0">
                <a:solidFill>
                  <a:srgbClr val="00B050"/>
                </a:solidFill>
                <a:latin typeface="微软雅黑" panose="020B0503020204020204" pitchFamily="34" charset="-122"/>
                <a:ea typeface="微软雅黑" panose="020B0503020204020204" pitchFamily="34" charset="-122"/>
              </a:rPr>
              <a:t>for</a:t>
            </a:r>
            <a:r>
              <a:rPr lang="zh-CN" altLang="en-US" sz="1867" b="1" dirty="0">
                <a:solidFill>
                  <a:srgbClr val="00B050"/>
                </a:solidFill>
                <a:latin typeface="微软雅黑" panose="020B0503020204020204" pitchFamily="34" charset="-122"/>
                <a:ea typeface="微软雅黑" panose="020B0503020204020204" pitchFamily="34" charset="-122"/>
              </a:rPr>
              <a:t> </a:t>
            </a:r>
            <a:r>
              <a:rPr lang="en-US" altLang="zh-CN" sz="1867" b="1" dirty="0">
                <a:solidFill>
                  <a:srgbClr val="00B050"/>
                </a:solidFill>
                <a:latin typeface="微软雅黑" panose="020B0503020204020204" pitchFamily="34" charset="-122"/>
                <a:ea typeface="微软雅黑" panose="020B0503020204020204" pitchFamily="34" charset="-122"/>
              </a:rPr>
              <a:t>nuclear</a:t>
            </a:r>
            <a:r>
              <a:rPr lang="zh-CN" altLang="en-US" sz="1867" b="1" dirty="0">
                <a:solidFill>
                  <a:srgbClr val="00B050"/>
                </a:solidFill>
                <a:latin typeface="微软雅黑" panose="020B0503020204020204" pitchFamily="34" charset="-122"/>
                <a:ea typeface="微软雅黑" panose="020B0503020204020204" pitchFamily="34" charset="-122"/>
              </a:rPr>
              <a:t> </a:t>
            </a:r>
            <a:r>
              <a:rPr lang="en-US" altLang="zh-CN" sz="1867" b="1" dirty="0">
                <a:solidFill>
                  <a:srgbClr val="00B050"/>
                </a:solidFill>
                <a:latin typeface="微软雅黑" panose="020B0503020204020204" pitchFamily="34" charset="-122"/>
                <a:ea typeface="微软雅黑" panose="020B0503020204020204" pitchFamily="34" charset="-122"/>
              </a:rPr>
              <a:t>density</a:t>
            </a:r>
          </a:p>
          <a:p>
            <a:pPr lvl="1">
              <a:lnSpc>
                <a:spcPts val="2933"/>
              </a:lnSpc>
            </a:pPr>
            <a:r>
              <a:rPr lang="en-US" altLang="zh-CN" sz="1867" dirty="0">
                <a:solidFill>
                  <a:srgbClr val="00B050"/>
                </a:solidFill>
                <a:latin typeface="微软雅黑" panose="020B0503020204020204" pitchFamily="34" charset="-122"/>
                <a:ea typeface="微软雅黑" panose="020B0503020204020204" pitchFamily="34" charset="-122"/>
              </a:rPr>
              <a:t>4. Uncertainties</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estimated</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by</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the</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Bayesian</a:t>
            </a:r>
            <a:r>
              <a:rPr lang="zh-CN" altLang="en-US" sz="1867" dirty="0">
                <a:solidFill>
                  <a:srgbClr val="00B050"/>
                </a:solidFill>
                <a:latin typeface="微软雅黑" panose="020B0503020204020204" pitchFamily="34" charset="-122"/>
                <a:ea typeface="微软雅黑" panose="020B0503020204020204" pitchFamily="34" charset="-122"/>
              </a:rPr>
              <a:t> </a:t>
            </a:r>
            <a:r>
              <a:rPr lang="en-US" altLang="zh-CN" sz="1867" dirty="0">
                <a:solidFill>
                  <a:srgbClr val="00B050"/>
                </a:solidFill>
                <a:latin typeface="微软雅黑" panose="020B0503020204020204" pitchFamily="34" charset="-122"/>
                <a:ea typeface="微软雅黑" panose="020B0503020204020204" pitchFamily="34" charset="-122"/>
              </a:rPr>
              <a:t>model</a:t>
            </a:r>
            <a:endParaRPr lang="en-US" altLang="zh-CN" sz="1867" b="1" dirty="0">
              <a:solidFill>
                <a:srgbClr val="00B05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80952" y="237935"/>
            <a:ext cx="12265602" cy="502766"/>
          </a:xfrm>
          <a:prstGeom prst="rect">
            <a:avLst/>
          </a:prstGeom>
          <a:noFill/>
        </p:spPr>
        <p:txBody>
          <a:bodyPr wrap="none" rtlCol="0">
            <a:spAutoFit/>
          </a:bodyPr>
          <a:lstStyle/>
          <a:p>
            <a:pPr algn="dist"/>
            <a:r>
              <a:rPr lang="en-US" altLang="zh-CN" sz="2667" b="1" dirty="0">
                <a:solidFill>
                  <a:srgbClr val="7030A0"/>
                </a:solidFill>
                <a:latin typeface="微软雅黑" panose="020B0503020204020204" pitchFamily="34" charset="-122"/>
                <a:ea typeface="微软雅黑" panose="020B0503020204020204" pitchFamily="34" charset="-122"/>
              </a:rPr>
              <a:t>Microscopic</a:t>
            </a:r>
            <a:r>
              <a:rPr lang="zh-CN" altLang="en-US" sz="2667" b="1" dirty="0">
                <a:solidFill>
                  <a:srgbClr val="7030A0"/>
                </a:solidFill>
                <a:latin typeface="微软雅黑" panose="020B0503020204020204" pitchFamily="34" charset="-122"/>
                <a:ea typeface="微软雅黑" panose="020B0503020204020204" pitchFamily="34" charset="-122"/>
              </a:rPr>
              <a:t> </a:t>
            </a:r>
            <a:r>
              <a:rPr lang="en-US" altLang="zh-CN" sz="2667" b="1" dirty="0">
                <a:solidFill>
                  <a:srgbClr val="7030A0"/>
                </a:solidFill>
                <a:latin typeface="微软雅黑" panose="020B0503020204020204" pitchFamily="34" charset="-122"/>
                <a:ea typeface="微软雅黑" panose="020B0503020204020204" pitchFamily="34" charset="-122"/>
              </a:rPr>
              <a:t>optical</a:t>
            </a:r>
            <a:r>
              <a:rPr lang="zh-CN" altLang="en-US" sz="2667" b="1" dirty="0">
                <a:solidFill>
                  <a:srgbClr val="7030A0"/>
                </a:solidFill>
                <a:latin typeface="微软雅黑" panose="020B0503020204020204" pitchFamily="34" charset="-122"/>
                <a:ea typeface="微软雅黑" panose="020B0503020204020204" pitchFamily="34" charset="-122"/>
              </a:rPr>
              <a:t> </a:t>
            </a:r>
            <a:r>
              <a:rPr lang="en-US" altLang="zh-CN" sz="2667" b="1" dirty="0">
                <a:solidFill>
                  <a:srgbClr val="7030A0"/>
                </a:solidFill>
                <a:latin typeface="微软雅黑" panose="020B0503020204020204" pitchFamily="34" charset="-122"/>
                <a:ea typeface="微软雅黑" panose="020B0503020204020204" pitchFamily="34" charset="-122"/>
              </a:rPr>
              <a:t>potential</a:t>
            </a:r>
            <a:r>
              <a:rPr lang="zh-CN" altLang="en-US" sz="2667" b="1" dirty="0">
                <a:solidFill>
                  <a:srgbClr val="7030A0"/>
                </a:solidFill>
                <a:latin typeface="微软雅黑" panose="020B0503020204020204" pitchFamily="34" charset="-122"/>
                <a:ea typeface="微软雅黑" panose="020B0503020204020204" pitchFamily="34" charset="-122"/>
              </a:rPr>
              <a:t> </a:t>
            </a:r>
            <a:r>
              <a:rPr lang="en-US" altLang="zh-CN" sz="2667" b="1" dirty="0">
                <a:solidFill>
                  <a:srgbClr val="7030A0"/>
                </a:solidFill>
                <a:latin typeface="微软雅黑" panose="020B0503020204020204" pitchFamily="34" charset="-122"/>
                <a:ea typeface="微软雅黑" panose="020B0503020204020204" pitchFamily="34" charset="-122"/>
              </a:rPr>
              <a:t>based</a:t>
            </a:r>
            <a:r>
              <a:rPr lang="zh-CN" altLang="en-US" sz="2667" b="1" dirty="0">
                <a:solidFill>
                  <a:srgbClr val="7030A0"/>
                </a:solidFill>
                <a:latin typeface="微软雅黑" panose="020B0503020204020204" pitchFamily="34" charset="-122"/>
                <a:ea typeface="微软雅黑" panose="020B0503020204020204" pitchFamily="34" charset="-122"/>
              </a:rPr>
              <a:t> </a:t>
            </a:r>
            <a:r>
              <a:rPr lang="en-US" altLang="zh-CN" sz="2667" b="1" dirty="0">
                <a:solidFill>
                  <a:srgbClr val="7030A0"/>
                </a:solidFill>
                <a:latin typeface="微软雅黑" panose="020B0503020204020204" pitchFamily="34" charset="-122"/>
                <a:ea typeface="微软雅黑" panose="020B0503020204020204" pitchFamily="34" charset="-122"/>
              </a:rPr>
              <a:t>on</a:t>
            </a:r>
            <a:r>
              <a:rPr lang="zh-CN" altLang="en-US" sz="2667" b="1" dirty="0">
                <a:solidFill>
                  <a:srgbClr val="7030A0"/>
                </a:solidFill>
                <a:latin typeface="微软雅黑" panose="020B0503020204020204" pitchFamily="34" charset="-122"/>
                <a:ea typeface="微软雅黑" panose="020B0503020204020204" pitchFamily="34" charset="-122"/>
              </a:rPr>
              <a:t> </a:t>
            </a:r>
            <a:r>
              <a:rPr lang="en-US" altLang="zh-CN" sz="2667" b="1" dirty="0">
                <a:solidFill>
                  <a:srgbClr val="7030A0"/>
                </a:solidFill>
                <a:latin typeface="微软雅黑" panose="020B0503020204020204" pitchFamily="34" charset="-122"/>
                <a:ea typeface="微软雅黑" panose="020B0503020204020204" pitchFamily="34" charset="-122"/>
              </a:rPr>
              <a:t>relativistic</a:t>
            </a:r>
            <a:r>
              <a:rPr lang="zh-CN" altLang="en-US" sz="2667" b="1" dirty="0">
                <a:solidFill>
                  <a:srgbClr val="7030A0"/>
                </a:solidFill>
                <a:latin typeface="微软雅黑" panose="020B0503020204020204" pitchFamily="34" charset="-122"/>
                <a:ea typeface="微软雅黑" panose="020B0503020204020204" pitchFamily="34" charset="-122"/>
              </a:rPr>
              <a:t> </a:t>
            </a:r>
            <a:r>
              <a:rPr lang="en-US" altLang="zh-CN" sz="2667" b="1" dirty="0">
                <a:solidFill>
                  <a:srgbClr val="7030A0"/>
                </a:solidFill>
                <a:latin typeface="微软雅黑" panose="020B0503020204020204" pitchFamily="34" charset="-122"/>
                <a:ea typeface="微软雅黑" panose="020B0503020204020204" pitchFamily="34" charset="-122"/>
              </a:rPr>
              <a:t>chiral</a:t>
            </a:r>
            <a:r>
              <a:rPr lang="zh-CN" altLang="en-US" sz="2667" b="1" dirty="0">
                <a:solidFill>
                  <a:srgbClr val="7030A0"/>
                </a:solidFill>
                <a:latin typeface="微软雅黑" panose="020B0503020204020204" pitchFamily="34" charset="-122"/>
                <a:ea typeface="微软雅黑" panose="020B0503020204020204" pitchFamily="34" charset="-122"/>
              </a:rPr>
              <a:t> </a:t>
            </a:r>
            <a:r>
              <a:rPr lang="en-US" altLang="zh-CN" sz="2667" b="1" dirty="0">
                <a:solidFill>
                  <a:srgbClr val="7030A0"/>
                </a:solidFill>
                <a:latin typeface="微软雅黑" panose="020B0503020204020204" pitchFamily="34" charset="-122"/>
                <a:ea typeface="微软雅黑" panose="020B0503020204020204" pitchFamily="34" charset="-122"/>
              </a:rPr>
              <a:t>nuclear</a:t>
            </a:r>
            <a:r>
              <a:rPr lang="zh-CN" altLang="en-US" sz="2667" b="1" dirty="0">
                <a:solidFill>
                  <a:srgbClr val="7030A0"/>
                </a:solidFill>
                <a:latin typeface="微软雅黑" panose="020B0503020204020204" pitchFamily="34" charset="-122"/>
                <a:ea typeface="微软雅黑" panose="020B0503020204020204" pitchFamily="34" charset="-122"/>
              </a:rPr>
              <a:t> </a:t>
            </a:r>
            <a:r>
              <a:rPr lang="en-US" altLang="zh-CN" sz="2667" b="1" dirty="0">
                <a:solidFill>
                  <a:srgbClr val="7030A0"/>
                </a:solidFill>
                <a:latin typeface="微软雅黑" panose="020B0503020204020204" pitchFamily="34" charset="-122"/>
                <a:ea typeface="微软雅黑" panose="020B0503020204020204" pitchFamily="34" charset="-122"/>
              </a:rPr>
              <a:t>force</a:t>
            </a:r>
            <a:endParaRPr lang="en-US" altLang="zh-CN" sz="2667" b="1" dirty="0">
              <a:solidFill>
                <a:srgbClr val="FF0000"/>
              </a:solidFill>
              <a:latin typeface="微软雅黑" panose="020B0503020204020204" pitchFamily="34" charset="-122"/>
              <a:ea typeface="微软雅黑" panose="020B0503020204020204" pitchFamily="34" charset="-122"/>
            </a:endParaRPr>
          </a:p>
        </p:txBody>
      </p:sp>
      <p:sp>
        <p:nvSpPr>
          <p:cNvPr id="7" name="灯片编号占位符 3">
            <a:extLst>
              <a:ext uri="{FF2B5EF4-FFF2-40B4-BE49-F238E27FC236}">
                <a16:creationId xmlns:a16="http://schemas.microsoft.com/office/drawing/2014/main" id="{351EE5E5-1863-4967-8524-17BA19C24EFB}"/>
              </a:ext>
            </a:extLst>
          </p:cNvPr>
          <p:cNvSpPr>
            <a:spLocks noGrp="1"/>
          </p:cNvSpPr>
          <p:nvPr>
            <p:ph type="sldNum" sz="quarter" idx="12"/>
          </p:nvPr>
        </p:nvSpPr>
        <p:spPr/>
        <p:txBody>
          <a:bodyPr/>
          <a:lstStyle/>
          <a:p>
            <a:r>
              <a:rPr lang="en-US" altLang="zh-CN" dirty="0"/>
              <a:t>10</a:t>
            </a:r>
            <a:endParaRPr lang="zh-CN" altLang="en-US"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617" y="1914951"/>
            <a:ext cx="9644463" cy="2821816"/>
          </a:xfrm>
          <a:prstGeom prst="rect">
            <a:avLst/>
          </a:prstGeom>
        </p:spPr>
      </p:pic>
      <p:sp>
        <p:nvSpPr>
          <p:cNvPr id="8" name="文本框 7"/>
          <p:cNvSpPr txBox="1"/>
          <p:nvPr/>
        </p:nvSpPr>
        <p:spPr>
          <a:xfrm>
            <a:off x="387218" y="1042679"/>
            <a:ext cx="11329259" cy="584775"/>
          </a:xfrm>
          <a:prstGeom prst="rect">
            <a:avLst/>
          </a:prstGeom>
          <a:noFill/>
        </p:spPr>
        <p:txBody>
          <a:bodyPr wrap="square" rtlCol="0">
            <a:spAutoFit/>
          </a:bodyPr>
          <a:lstStyle/>
          <a:p>
            <a:r>
              <a:rPr lang="en-US" altLang="zh-CN" sz="1867" b="1" dirty="0">
                <a:solidFill>
                  <a:srgbClr val="0000FF"/>
                </a:solidFill>
                <a:latin typeface="微软雅黑" panose="020B0503020204020204" pitchFamily="34" charset="-122"/>
                <a:ea typeface="微软雅黑" panose="020B0503020204020204" pitchFamily="34" charset="-122"/>
              </a:rPr>
              <a:t>Optical Model by co-operation between China Nuclear Data Center &amp; </a:t>
            </a:r>
            <a:r>
              <a:rPr lang="en-US" altLang="zh-CN" sz="1867" b="1" dirty="0" err="1">
                <a:solidFill>
                  <a:srgbClr val="0000FF"/>
                </a:solidFill>
                <a:latin typeface="微软雅黑" panose="020B0503020204020204" pitchFamily="34" charset="-122"/>
                <a:ea typeface="微软雅黑" panose="020B0503020204020204" pitchFamily="34" charset="-122"/>
              </a:rPr>
              <a:t>Tuebingen</a:t>
            </a:r>
            <a:r>
              <a:rPr lang="en-US" altLang="zh-CN" sz="1867" b="1" dirty="0">
                <a:solidFill>
                  <a:srgbClr val="0000FF"/>
                </a:solidFill>
                <a:latin typeface="微软雅黑" panose="020B0503020204020204" pitchFamily="34" charset="-122"/>
                <a:ea typeface="微软雅黑" panose="020B0503020204020204" pitchFamily="34" charset="-122"/>
              </a:rPr>
              <a:t> University</a:t>
            </a:r>
          </a:p>
          <a:p>
            <a:r>
              <a:rPr lang="en-US" altLang="zh-CN" sz="1333" i="1" dirty="0">
                <a:latin typeface="微软雅黑" panose="020B0503020204020204" pitchFamily="34" charset="-122"/>
                <a:ea typeface="微软雅黑" panose="020B0503020204020204" pitchFamily="34" charset="-122"/>
              </a:rPr>
              <a:t>http://</a:t>
            </a:r>
            <a:r>
              <a:rPr lang="en-US" altLang="zh-CN" sz="1333" i="1" dirty="0" err="1">
                <a:latin typeface="微软雅黑" panose="020B0503020204020204" pitchFamily="34" charset="-122"/>
                <a:ea typeface="微软雅黑" panose="020B0503020204020204" pitchFamily="34" charset="-122"/>
              </a:rPr>
              <a:t>www.nuclear.csdb.cn</a:t>
            </a:r>
            <a:r>
              <a:rPr lang="en-US" altLang="zh-CN" sz="1333" i="1" dirty="0">
                <a:latin typeface="微软雅黑" panose="020B0503020204020204" pitchFamily="34" charset="-122"/>
                <a:ea typeface="微软雅黑" panose="020B0503020204020204" pitchFamily="34" charset="-122"/>
              </a:rPr>
              <a:t>/</a:t>
            </a:r>
            <a:r>
              <a:rPr lang="en-US" altLang="zh-CN" sz="1333" i="1" dirty="0" err="1">
                <a:latin typeface="微软雅黑" panose="020B0503020204020204" pitchFamily="34" charset="-122"/>
                <a:ea typeface="微软雅黑" panose="020B0503020204020204" pitchFamily="34" charset="-122"/>
              </a:rPr>
              <a:t>ctom</a:t>
            </a:r>
            <a:r>
              <a:rPr lang="en-US" altLang="zh-CN" sz="1333" i="1" dirty="0">
                <a:latin typeface="微软雅黑" panose="020B0503020204020204" pitchFamily="34" charset="-122"/>
                <a:ea typeface="微软雅黑" panose="020B0503020204020204" pitchFamily="34" charset="-122"/>
              </a:rPr>
              <a:t>/</a:t>
            </a:r>
            <a:endParaRPr lang="zh-CN" altLang="en-US" sz="1333" i="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1679510" y="5434321"/>
            <a:ext cx="2784309" cy="436338"/>
          </a:xfrm>
          <a:prstGeom prst="rect">
            <a:avLst/>
          </a:prstGeom>
          <a:noFill/>
        </p:spPr>
        <p:txBody>
          <a:bodyPr wrap="square" rtlCol="0">
            <a:spAutoFit/>
          </a:bodyPr>
          <a:lstStyle/>
          <a:p>
            <a:pPr>
              <a:lnSpc>
                <a:spcPts val="2933"/>
              </a:lnSpc>
            </a:pPr>
            <a:r>
              <a:rPr lang="en-US" altLang="zh-CN" sz="2133" b="1" dirty="0">
                <a:solidFill>
                  <a:srgbClr val="00B050"/>
                </a:solidFill>
                <a:latin typeface="微软雅黑" panose="020B0503020204020204" pitchFamily="34" charset="-122"/>
                <a:ea typeface="微软雅黑" panose="020B0503020204020204" pitchFamily="34" charset="-122"/>
              </a:rPr>
              <a:t>Novelties:</a:t>
            </a:r>
          </a:p>
        </p:txBody>
      </p:sp>
      <p:sp>
        <p:nvSpPr>
          <p:cNvPr id="10" name="矩形 9"/>
          <p:cNvSpPr/>
          <p:nvPr/>
        </p:nvSpPr>
        <p:spPr>
          <a:xfrm>
            <a:off x="1556154" y="4966495"/>
            <a:ext cx="9121013" cy="170998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框 10">
            <a:extLst>
              <a:ext uri="{FF2B5EF4-FFF2-40B4-BE49-F238E27FC236}">
                <a16:creationId xmlns:a16="http://schemas.microsoft.com/office/drawing/2014/main" id="{6A14F965-C6DE-518A-8FDE-5C1127952E66}"/>
              </a:ext>
            </a:extLst>
          </p:cNvPr>
          <p:cNvSpPr txBox="1"/>
          <p:nvPr/>
        </p:nvSpPr>
        <p:spPr>
          <a:xfrm>
            <a:off x="9795893" y="1767303"/>
            <a:ext cx="2697367" cy="861774"/>
          </a:xfrm>
          <a:prstGeom prst="rect">
            <a:avLst/>
          </a:prstGeom>
          <a:noFill/>
        </p:spPr>
        <p:txBody>
          <a:bodyPr wrap="square">
            <a:spAutoFit/>
          </a:bodyPr>
          <a:lstStyle/>
          <a:p>
            <a:pPr algn="l"/>
            <a:r>
              <a:rPr lang="en-US" altLang="zh-CN" sz="1600" b="0" i="0" u="none" strike="noStrike" dirty="0">
                <a:solidFill>
                  <a:srgbClr val="000000"/>
                </a:solidFill>
                <a:effectLst/>
                <a:latin typeface="Arial" panose="020B0604020202020204" pitchFamily="34" charset="0"/>
              </a:rPr>
              <a:t>PR</a:t>
            </a:r>
            <a:r>
              <a:rPr lang="en" altLang="zh-CN" sz="1600" b="0" i="0" u="none" strike="noStrike" dirty="0">
                <a:solidFill>
                  <a:srgbClr val="000000"/>
                </a:solidFill>
                <a:effectLst/>
                <a:latin typeface="Arial" panose="020B0604020202020204" pitchFamily="34" charset="0"/>
              </a:rPr>
              <a:t>C85, 034613 (2012);</a:t>
            </a:r>
          </a:p>
          <a:p>
            <a:pPr algn="l"/>
            <a:r>
              <a:rPr lang="en-US" altLang="zh-CN" sz="1600" dirty="0">
                <a:solidFill>
                  <a:srgbClr val="000000"/>
                </a:solidFill>
                <a:latin typeface="Arial" panose="020B0604020202020204" pitchFamily="34" charset="0"/>
              </a:rPr>
              <a:t>PRC</a:t>
            </a:r>
            <a:r>
              <a:rPr lang="en" altLang="zh-CN" sz="1600" b="0" i="0" u="none" strike="noStrike" dirty="0">
                <a:solidFill>
                  <a:srgbClr val="000000"/>
                </a:solidFill>
                <a:effectLst/>
                <a:latin typeface="Arial" panose="020B0604020202020204" pitchFamily="34" charset="0"/>
              </a:rPr>
              <a:t>94, 034606 (2016);</a:t>
            </a:r>
          </a:p>
          <a:p>
            <a:pPr algn="l"/>
            <a:r>
              <a:rPr lang="en-US" altLang="zh-CN" sz="1600" b="0" i="0" u="none" strike="noStrike" dirty="0">
                <a:solidFill>
                  <a:srgbClr val="000000"/>
                </a:solidFill>
                <a:effectLst/>
                <a:latin typeface="Arial" panose="020B0604020202020204" pitchFamily="34" charset="0"/>
              </a:rPr>
              <a:t>NP</a:t>
            </a:r>
            <a:r>
              <a:rPr lang="en" altLang="zh-CN" sz="1600" b="0" i="0" u="none" strike="noStrike" dirty="0">
                <a:solidFill>
                  <a:srgbClr val="000000"/>
                </a:solidFill>
                <a:effectLst/>
                <a:latin typeface="Arial" panose="020B0604020202020204" pitchFamily="34" charset="0"/>
              </a:rPr>
              <a:t>A744 (2004) 227–248</a:t>
            </a:r>
            <a:r>
              <a:rPr lang="en" altLang="zh-CN" b="0" i="0" u="none" strike="noStrike" dirty="0">
                <a:solidFill>
                  <a:srgbClr val="000000"/>
                </a:solidFill>
                <a:effectLst/>
                <a:latin typeface="Arial" panose="020B0604020202020204" pitchFamily="34" charset="0"/>
              </a:rPr>
              <a:t>. </a:t>
            </a:r>
          </a:p>
        </p:txBody>
      </p:sp>
      <p:sp>
        <p:nvSpPr>
          <p:cNvPr id="13" name="文本框 12">
            <a:extLst>
              <a:ext uri="{FF2B5EF4-FFF2-40B4-BE49-F238E27FC236}">
                <a16:creationId xmlns:a16="http://schemas.microsoft.com/office/drawing/2014/main" id="{C63E22C2-40D4-357F-4D80-E20804F2EB2B}"/>
              </a:ext>
            </a:extLst>
          </p:cNvPr>
          <p:cNvSpPr txBox="1"/>
          <p:nvPr/>
        </p:nvSpPr>
        <p:spPr>
          <a:xfrm>
            <a:off x="3680103" y="1428749"/>
            <a:ext cx="8355688" cy="338554"/>
          </a:xfrm>
          <a:prstGeom prst="rect">
            <a:avLst/>
          </a:prstGeom>
          <a:noFill/>
        </p:spPr>
        <p:txBody>
          <a:bodyPr wrap="square">
            <a:spAutoFit/>
          </a:bodyPr>
          <a:lstStyle/>
          <a:p>
            <a:r>
              <a:rPr lang="en" altLang="zh-CN" sz="1600" b="1" i="1" u="none" strike="noStrike" dirty="0" err="1">
                <a:solidFill>
                  <a:srgbClr val="000000"/>
                </a:solidFill>
                <a:effectLst/>
                <a:latin typeface="Arial" panose="020B0604020202020204" pitchFamily="34" charset="0"/>
              </a:rPr>
              <a:t>Ruirui</a:t>
            </a:r>
            <a:r>
              <a:rPr lang="en" altLang="zh-CN" sz="1600" b="1" i="1" u="none" strike="noStrike" dirty="0">
                <a:solidFill>
                  <a:srgbClr val="000000"/>
                </a:solidFill>
                <a:effectLst/>
                <a:latin typeface="Arial" panose="020B0604020202020204" pitchFamily="34" charset="0"/>
              </a:rPr>
              <a:t> Xu,* </a:t>
            </a:r>
            <a:r>
              <a:rPr lang="en" altLang="zh-CN" sz="1600" b="1" i="1" u="none" strike="noStrike" dirty="0" err="1">
                <a:solidFill>
                  <a:srgbClr val="000000"/>
                </a:solidFill>
                <a:effectLst/>
                <a:latin typeface="Arial" panose="020B0604020202020204" pitchFamily="34" charset="0"/>
              </a:rPr>
              <a:t>Zhongyu</a:t>
            </a:r>
            <a:r>
              <a:rPr lang="en" altLang="zh-CN" sz="1600" b="1" i="1" u="none" strike="noStrike" dirty="0">
                <a:solidFill>
                  <a:srgbClr val="000000"/>
                </a:solidFill>
                <a:effectLst/>
                <a:latin typeface="Arial" panose="020B0604020202020204" pitchFamily="34" charset="0"/>
              </a:rPr>
              <a:t> Ma, Yue Zhang, and Yuan Tian</a:t>
            </a:r>
            <a:r>
              <a:rPr lang="en-US" altLang="zh-CN" sz="1600" b="1" i="1" u="none" strike="noStrike" dirty="0">
                <a:solidFill>
                  <a:srgbClr val="000000"/>
                </a:solidFill>
                <a:effectLst/>
                <a:latin typeface="Arial" panose="020B0604020202020204" pitchFamily="34" charset="0"/>
              </a:rPr>
              <a:t>,</a:t>
            </a:r>
            <a:r>
              <a:rPr lang="zh-CN" altLang="en-US" sz="1600" b="1" i="1" u="none" strike="noStrike" dirty="0">
                <a:solidFill>
                  <a:srgbClr val="000000"/>
                </a:solidFill>
                <a:effectLst/>
                <a:latin typeface="Arial" panose="020B0604020202020204" pitchFamily="34" charset="0"/>
              </a:rPr>
              <a:t> </a:t>
            </a:r>
            <a:r>
              <a:rPr lang="en" altLang="zh-CN" sz="1600" b="1" i="1" u="none" strike="noStrike" dirty="0">
                <a:solidFill>
                  <a:srgbClr val="000000"/>
                </a:solidFill>
                <a:effectLst/>
                <a:latin typeface="Arial" panose="020B0604020202020204" pitchFamily="34" charset="0"/>
              </a:rPr>
              <a:t>E. N. E. van Dalen and H. </a:t>
            </a:r>
            <a:r>
              <a:rPr lang="en" altLang="zh-CN" sz="1600" b="1" i="1" u="none" strike="noStrike" dirty="0" err="1">
                <a:solidFill>
                  <a:srgbClr val="000000"/>
                </a:solidFill>
                <a:effectLst/>
                <a:latin typeface="Arial" panose="020B0604020202020204" pitchFamily="34" charset="0"/>
              </a:rPr>
              <a:t>Müther</a:t>
            </a:r>
            <a:r>
              <a:rPr lang="en" altLang="zh-CN" sz="1600" b="1" i="1" u="none" strike="noStrike" dirty="0">
                <a:solidFill>
                  <a:srgbClr val="000000"/>
                </a:solidFill>
                <a:effectLst/>
                <a:latin typeface="Arial" panose="020B0604020202020204" pitchFamily="34" charset="0"/>
              </a:rPr>
              <a:t> </a:t>
            </a:r>
            <a:endParaRPr lang="en" altLang="zh-CN" sz="1600" b="0" i="1"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70529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269A04F-677E-562F-DF5F-DA91FFB071D8}"/>
              </a:ext>
            </a:extLst>
          </p:cNvPr>
          <p:cNvSpPr>
            <a:spLocks noGrp="1"/>
          </p:cNvSpPr>
          <p:nvPr>
            <p:ph type="sldNum" sz="quarter" idx="12"/>
          </p:nvPr>
        </p:nvSpPr>
        <p:spPr/>
        <p:txBody>
          <a:bodyPr/>
          <a:lstStyle/>
          <a:p>
            <a:pPr>
              <a:defRPr/>
            </a:pPr>
            <a:fld id="{C4FB67F1-DEA0-4505-A3D7-68170254FAEF}" type="slidenum">
              <a:rPr lang="zh-CN" altLang="en-US" smtClean="0"/>
              <a:pPr>
                <a:defRPr/>
              </a:pPr>
              <a:t>53</a:t>
            </a:fld>
            <a:endParaRPr lang="zh-CN" altLang="en-US"/>
          </a:p>
        </p:txBody>
      </p:sp>
      <p:sp>
        <p:nvSpPr>
          <p:cNvPr id="4" name="文本框 3">
            <a:extLst>
              <a:ext uri="{FF2B5EF4-FFF2-40B4-BE49-F238E27FC236}">
                <a16:creationId xmlns:a16="http://schemas.microsoft.com/office/drawing/2014/main" id="{414498FE-C2F2-D827-0541-1B337BE866EE}"/>
              </a:ext>
            </a:extLst>
          </p:cNvPr>
          <p:cNvSpPr txBox="1"/>
          <p:nvPr/>
        </p:nvSpPr>
        <p:spPr>
          <a:xfrm>
            <a:off x="88582" y="354717"/>
            <a:ext cx="11581448" cy="502766"/>
          </a:xfrm>
          <a:prstGeom prst="rect">
            <a:avLst/>
          </a:prstGeom>
          <a:noFill/>
        </p:spPr>
        <p:txBody>
          <a:bodyPr wrap="square">
            <a:spAutoFit/>
          </a:bodyPr>
          <a:lstStyle/>
          <a:p>
            <a:r>
              <a:rPr lang="en" altLang="zh-CN" sz="2667" b="1" dirty="0">
                <a:solidFill>
                  <a:srgbClr val="7030A0"/>
                </a:solidFill>
                <a:latin typeface="微软雅黑" panose="020B0503020204020204" pitchFamily="34" charset="-122"/>
                <a:ea typeface="微软雅黑" panose="020B0503020204020204" pitchFamily="34" charset="-122"/>
              </a:rPr>
              <a:t>Jinping Underground Nuclear Astrophysics</a:t>
            </a:r>
            <a:r>
              <a:rPr lang="zh-CN" altLang="en-US" sz="2667" b="1" dirty="0">
                <a:solidFill>
                  <a:srgbClr val="7030A0"/>
                </a:solidFill>
                <a:latin typeface="微软雅黑" panose="020B0503020204020204" pitchFamily="34" charset="-122"/>
                <a:ea typeface="微软雅黑" panose="020B0503020204020204" pitchFamily="34" charset="-122"/>
              </a:rPr>
              <a:t> </a:t>
            </a:r>
            <a:r>
              <a:rPr lang="en" altLang="zh-CN" sz="2667" b="1" dirty="0">
                <a:solidFill>
                  <a:srgbClr val="7030A0"/>
                </a:solidFill>
                <a:latin typeface="微软雅黑" panose="020B0503020204020204" pitchFamily="34" charset="-122"/>
                <a:ea typeface="微软雅黑" panose="020B0503020204020204" pitchFamily="34" charset="-122"/>
              </a:rPr>
              <a:t>Experiment(JUNA</a:t>
            </a:r>
            <a:r>
              <a:rPr lang="en" altLang="zh-CN" sz="2000" dirty="0">
                <a:effectLst/>
              </a:rPr>
              <a:t>) </a:t>
            </a:r>
            <a:endParaRPr lang="en" altLang="zh-CN"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3BF2B3D6-6E3B-CC6D-C8B5-661C5887A27F}"/>
                  </a:ext>
                </a:extLst>
              </p:cNvPr>
              <p:cNvSpPr txBox="1"/>
              <p:nvPr/>
            </p:nvSpPr>
            <p:spPr>
              <a:xfrm>
                <a:off x="88582" y="1219229"/>
                <a:ext cx="4701579" cy="379656"/>
              </a:xfrm>
              <a:prstGeom prst="rect">
                <a:avLst/>
              </a:prstGeom>
              <a:noFill/>
            </p:spPr>
            <p:txBody>
              <a:bodyPr wrap="square">
                <a:spAutoFit/>
              </a:bodyPr>
              <a:lstStyle/>
              <a:p>
                <a:pPr marL="285750" indent="-285750">
                  <a:buFont typeface="Wingdings" pitchFamily="2" charset="2"/>
                  <a:buChar char="p"/>
                </a:pPr>
                <a14:m>
                  <m:oMath xmlns:m="http://schemas.openxmlformats.org/officeDocument/2006/math">
                    <m:sSup>
                      <m:sSupPr>
                        <m:ctrlPr>
                          <a:rPr lang="zh-CN" altLang="zh-CN" sz="1800" b="1" i="1" smtClean="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b="1" i="1">
                            <a:effectLst/>
                            <a:latin typeface="Cambria Math" panose="02040503050406030204" pitchFamily="18" charset="0"/>
                            <a:ea typeface="DengXian" panose="02010600030101010101" pitchFamily="2" charset="-122"/>
                            <a:cs typeface="Times New Roman" panose="02020603050405020304" pitchFamily="18" charset="0"/>
                          </a:rPr>
                          <m:t> </m:t>
                        </m:r>
                      </m:e>
                      <m:sup>
                        <m:r>
                          <a:rPr lang="en-US" altLang="zh-CN" sz="1800" b="1" i="1">
                            <a:effectLst/>
                            <a:latin typeface="Cambria Math" panose="02040503050406030204" pitchFamily="18" charset="0"/>
                            <a:ea typeface="DengXian" panose="02010600030101010101" pitchFamily="2" charset="-122"/>
                            <a:cs typeface="Times New Roman" panose="02020603050405020304" pitchFamily="18" charset="0"/>
                          </a:rPr>
                          <m:t>𝟐𝟓</m:t>
                        </m:r>
                      </m:sup>
                    </m:sSup>
                    <m:r>
                      <a:rPr lang="en-US" altLang="zh-CN" sz="1800" b="1" i="1">
                        <a:effectLst/>
                        <a:latin typeface="Cambria Math" panose="02040503050406030204" pitchFamily="18" charset="0"/>
                        <a:ea typeface="DengXian" panose="02010600030101010101" pitchFamily="2" charset="-122"/>
                        <a:cs typeface="Times New Roman" panose="02020603050405020304" pitchFamily="18" charset="0"/>
                      </a:rPr>
                      <m:t>𝐌𝐠</m:t>
                    </m:r>
                    <m:r>
                      <a:rPr lang="en-US" altLang="zh-CN" sz="1800" b="1">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1800" b="1" i="1">
                        <a:effectLst/>
                        <a:latin typeface="Cambria Math" panose="02040503050406030204" pitchFamily="18" charset="0"/>
                        <a:ea typeface="DengXian" panose="02010600030101010101" pitchFamily="2" charset="-122"/>
                        <a:cs typeface="Times New Roman" panose="02020603050405020304" pitchFamily="18" charset="0"/>
                      </a:rPr>
                      <m:t>𝐩</m:t>
                    </m:r>
                    <m:r>
                      <a:rPr lang="en-US" altLang="zh-CN" sz="1800" b="1">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1800" b="1" i="1">
                        <a:effectLst/>
                        <a:latin typeface="Cambria Math" panose="02040503050406030204" pitchFamily="18" charset="0"/>
                        <a:ea typeface="DengXian" panose="02010600030101010101" pitchFamily="2" charset="-122"/>
                        <a:cs typeface="Times New Roman" panose="02020603050405020304" pitchFamily="18" charset="0"/>
                      </a:rPr>
                      <m:t>𝜸</m:t>
                    </m:r>
                    <m:sSup>
                      <m:sSupPr>
                        <m:ctrlPr>
                          <a:rPr lang="zh-CN" altLang="zh-CN" sz="18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b="1">
                            <a:effectLst/>
                            <a:latin typeface="Cambria Math" panose="02040503050406030204" pitchFamily="18" charset="0"/>
                            <a:ea typeface="DengXian" panose="02010600030101010101" pitchFamily="2" charset="-122"/>
                            <a:cs typeface="Times New Roman" panose="02020603050405020304" pitchFamily="18" charset="0"/>
                          </a:rPr>
                          <m:t>)</m:t>
                        </m:r>
                      </m:e>
                      <m:sup>
                        <m:r>
                          <a:rPr lang="en-US" altLang="zh-CN" sz="1800" b="1" i="1">
                            <a:effectLst/>
                            <a:latin typeface="Cambria Math" panose="02040503050406030204" pitchFamily="18" charset="0"/>
                            <a:ea typeface="DengXian" panose="02010600030101010101" pitchFamily="2" charset="-122"/>
                            <a:cs typeface="Times New Roman" panose="02020603050405020304" pitchFamily="18" charset="0"/>
                          </a:rPr>
                          <m:t>𝟐𝟔</m:t>
                        </m:r>
                      </m:sup>
                    </m:sSup>
                    <m:r>
                      <a:rPr lang="en-US" altLang="zh-CN" sz="1800" b="1" i="1">
                        <a:effectLst/>
                        <a:latin typeface="Cambria Math" panose="02040503050406030204" pitchFamily="18" charset="0"/>
                        <a:ea typeface="DengXian" panose="02010600030101010101" pitchFamily="2" charset="-122"/>
                        <a:cs typeface="Times New Roman" panose="02020603050405020304" pitchFamily="18" charset="0"/>
                      </a:rPr>
                      <m:t>𝐀𝐥</m:t>
                    </m:r>
                  </m:oMath>
                </a14:m>
                <a:r>
                  <a:rPr lang="zh-CN" altLang="en-US" b="1" dirty="0"/>
                  <a:t> </a:t>
                </a:r>
                <a:r>
                  <a:rPr lang="en" altLang="zh-CN" sz="1800" i="1" dirty="0">
                    <a:effectLst/>
                    <a:latin typeface="GraphikNaturel"/>
                  </a:rPr>
                  <a:t>Sci. Bull. </a:t>
                </a:r>
                <a:r>
                  <a:rPr lang="en" altLang="zh-CN" sz="1800" b="1" dirty="0">
                    <a:effectLst/>
                    <a:latin typeface="GraphikNaturel"/>
                  </a:rPr>
                  <a:t>67</a:t>
                </a:r>
                <a:r>
                  <a:rPr lang="en" altLang="zh-CN" sz="1800" dirty="0">
                    <a:effectLst/>
                    <a:latin typeface="GraphikNaturel"/>
                  </a:rPr>
                  <a:t>, 125–132 (2022</a:t>
                </a:r>
                <a:r>
                  <a:rPr lang="en-US" altLang="zh-CN" dirty="0">
                    <a:latin typeface="GraphikNaturel"/>
                  </a:rPr>
                  <a:t>)</a:t>
                </a:r>
                <a:endParaRPr lang="en" altLang="zh-CN" sz="1800" dirty="0">
                  <a:effectLst/>
                  <a:latin typeface="GraphikNaturel"/>
                </a:endParaRPr>
              </a:p>
            </p:txBody>
          </p:sp>
        </mc:Choice>
        <mc:Fallback xmlns="">
          <p:sp>
            <p:nvSpPr>
              <p:cNvPr id="10" name="文本框 9">
                <a:extLst>
                  <a:ext uri="{FF2B5EF4-FFF2-40B4-BE49-F238E27FC236}">
                    <a16:creationId xmlns:a16="http://schemas.microsoft.com/office/drawing/2014/main" id="{3BF2B3D6-6E3B-CC6D-C8B5-661C5887A27F}"/>
                  </a:ext>
                </a:extLst>
              </p:cNvPr>
              <p:cNvSpPr txBox="1">
                <a:spLocks noRot="1" noChangeAspect="1" noMove="1" noResize="1" noEditPoints="1" noAdjustHandles="1" noChangeArrowheads="1" noChangeShapeType="1" noTextEdit="1"/>
              </p:cNvSpPr>
              <p:nvPr/>
            </p:nvSpPr>
            <p:spPr>
              <a:xfrm>
                <a:off x="88582" y="1219229"/>
                <a:ext cx="4701579" cy="379656"/>
              </a:xfrm>
              <a:prstGeom prst="rect">
                <a:avLst/>
              </a:prstGeom>
              <a:blipFill>
                <a:blip r:embed="rId3"/>
                <a:stretch>
                  <a:fillRect l="-1078" t="-3333" r="-2426"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8F6EECF-AC9A-783A-DF13-286CA74C4BEE}"/>
                  </a:ext>
                </a:extLst>
              </p:cNvPr>
              <p:cNvSpPr txBox="1"/>
              <p:nvPr/>
            </p:nvSpPr>
            <p:spPr>
              <a:xfrm>
                <a:off x="7909849" y="1183865"/>
                <a:ext cx="4144702" cy="369332"/>
              </a:xfrm>
              <a:prstGeom prst="rect">
                <a:avLst/>
              </a:prstGeom>
              <a:noFill/>
            </p:spPr>
            <p:txBody>
              <a:bodyPr wrap="square">
                <a:spAutoFit/>
              </a:bodyPr>
              <a:lstStyle/>
              <a:p>
                <a:pPr marL="285750" indent="-285750">
                  <a:buFont typeface="Wingdings" pitchFamily="2" charset="2"/>
                  <a:buChar char="p"/>
                </a:pPr>
                <a14:m>
                  <m:oMath xmlns:m="http://schemas.openxmlformats.org/officeDocument/2006/math">
                    <m:sSup>
                      <m:sSupPr>
                        <m:ctrlPr>
                          <a:rPr lang="zh-CN" altLang="zh-CN" sz="1800" i="1" smtClean="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effectLst/>
                            <a:latin typeface="Cambria Math" panose="02040503050406030204" pitchFamily="18" charset="0"/>
                            <a:ea typeface="DengXian" panose="02010600030101010101" pitchFamily="2" charset="-122"/>
                            <a:cs typeface="Times New Roman" panose="02020603050405020304" pitchFamily="18" charset="0"/>
                          </a:rPr>
                          <m:t> </m:t>
                        </m:r>
                      </m:e>
                      <m:sup>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19</m:t>
                        </m:r>
                      </m:sup>
                    </m:sSup>
                    <m:r>
                      <m:rPr>
                        <m:nor/>
                      </m:rPr>
                      <a:rPr lang="en-US" altLang="zh-CN" sz="1800">
                        <a:effectLst/>
                        <a:latin typeface="Georgia" panose="02040502050405020303" pitchFamily="18" charset="0"/>
                        <a:ea typeface="DengXian" panose="02010600030101010101" pitchFamily="2" charset="-122"/>
                        <a:cs typeface="Times New Roman" panose="02020603050405020304" pitchFamily="18" charset="0"/>
                      </a:rPr>
                      <m:t> </m:t>
                    </m:r>
                    <m:r>
                      <m:rPr>
                        <m:sty m:val="p"/>
                      </m:rP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F</m:t>
                    </m:r>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r>
                      <m:rPr>
                        <m:sty m:val="p"/>
                      </m:rP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p</m:t>
                    </m:r>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DengXian" panose="02010600030101010101" pitchFamily="2" charset="-122"/>
                        <a:cs typeface="Times New Roman" panose="02020603050405020304" pitchFamily="18" charset="0"/>
                      </a:rPr>
                      <m:t>𝛼</m:t>
                    </m:r>
                    <m:r>
                      <a:rPr lang="en-US" altLang="zh-CN" i="1">
                        <a:latin typeface="Cambria Math" panose="02040503050406030204" pitchFamily="18" charset="0"/>
                        <a:ea typeface="DengXian" panose="02010600030101010101" pitchFamily="2" charset="-122"/>
                        <a:cs typeface="Times New Roman" panose="02020603050405020304" pitchFamily="18" charset="0"/>
                      </a:rPr>
                      <m:t>𝛾</m:t>
                    </m:r>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e>
                      <m:sup>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16</m:t>
                        </m:r>
                      </m:sup>
                    </m:sSup>
                    <m:r>
                      <m:rPr>
                        <m:sty m:val="p"/>
                      </m:rP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O</m:t>
                    </m:r>
                  </m:oMath>
                </a14:m>
                <a:r>
                  <a:rPr lang="zh-CN" altLang="en-US" dirty="0"/>
                  <a:t> </a:t>
                </a:r>
                <a:r>
                  <a:rPr lang="en-US" altLang="zh-CN" b="0" i="1" u="none" strike="noStrike" dirty="0">
                    <a:effectLst/>
                    <a:latin typeface="-apple-system"/>
                  </a:rPr>
                  <a:t>PRL</a:t>
                </a:r>
                <a:r>
                  <a:rPr lang="zh-CN" altLang="en-US" b="0" i="1" u="none" strike="noStrike" dirty="0">
                    <a:effectLst/>
                    <a:latin typeface="-apple-system"/>
                  </a:rPr>
                  <a:t> </a:t>
                </a:r>
                <a:r>
                  <a:rPr lang="en" altLang="zh-CN" b="0" i="0" u="none" strike="noStrike" dirty="0">
                    <a:effectLst/>
                    <a:latin typeface="-apple-system"/>
                  </a:rPr>
                  <a:t>127 (2021)152702</a:t>
                </a:r>
              </a:p>
            </p:txBody>
          </p:sp>
        </mc:Choice>
        <mc:Fallback xmlns="">
          <p:sp>
            <p:nvSpPr>
              <p:cNvPr id="12" name="文本框 11">
                <a:extLst>
                  <a:ext uri="{FF2B5EF4-FFF2-40B4-BE49-F238E27FC236}">
                    <a16:creationId xmlns:a16="http://schemas.microsoft.com/office/drawing/2014/main" id="{A8F6EECF-AC9A-783A-DF13-286CA74C4BEE}"/>
                  </a:ext>
                </a:extLst>
              </p:cNvPr>
              <p:cNvSpPr txBox="1">
                <a:spLocks noRot="1" noChangeAspect="1" noMove="1" noResize="1" noEditPoints="1" noAdjustHandles="1" noChangeArrowheads="1" noChangeShapeType="1" noTextEdit="1"/>
              </p:cNvSpPr>
              <p:nvPr/>
            </p:nvSpPr>
            <p:spPr>
              <a:xfrm>
                <a:off x="7909849" y="1183865"/>
                <a:ext cx="4144702" cy="369332"/>
              </a:xfrm>
              <a:prstGeom prst="rect">
                <a:avLst/>
              </a:prstGeom>
              <a:blipFill>
                <a:blip r:embed="rId4"/>
                <a:stretch>
                  <a:fillRect l="-1227" t="-6667"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4B24BC73-24AA-95AE-CCF6-F4E6C5F9B548}"/>
                  </a:ext>
                </a:extLst>
              </p:cNvPr>
              <p:cNvSpPr txBox="1"/>
              <p:nvPr/>
            </p:nvSpPr>
            <p:spPr>
              <a:xfrm>
                <a:off x="7909849" y="4112250"/>
                <a:ext cx="4035224" cy="369332"/>
              </a:xfrm>
              <a:prstGeom prst="rect">
                <a:avLst/>
              </a:prstGeom>
              <a:noFill/>
            </p:spPr>
            <p:txBody>
              <a:bodyPr wrap="square">
                <a:spAutoFit/>
              </a:bodyPr>
              <a:lstStyle/>
              <a:p>
                <a:pPr marL="285750" indent="-285750">
                  <a:buFont typeface="Wingdings" pitchFamily="2" charset="2"/>
                  <a:buChar char="p"/>
                </a:pPr>
                <a14:m>
                  <m:oMath xmlns:m="http://schemas.openxmlformats.org/officeDocument/2006/math">
                    <m:sSup>
                      <m:sSupPr>
                        <m:ctrlPr>
                          <a:rPr lang="zh-CN" altLang="zh-CN" sz="1800" i="1" smtClean="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effectLst/>
                            <a:latin typeface="Cambria Math" panose="02040503050406030204" pitchFamily="18" charset="0"/>
                            <a:ea typeface="DengXian" panose="02010600030101010101" pitchFamily="2" charset="-122"/>
                            <a:cs typeface="Times New Roman" panose="02020603050405020304" pitchFamily="18" charset="0"/>
                          </a:rPr>
                          <m:t> </m:t>
                        </m:r>
                      </m:e>
                      <m:sup>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13</m:t>
                        </m:r>
                      </m:sup>
                    </m:sSup>
                    <m:r>
                      <m:rPr>
                        <m:sty m:val="p"/>
                      </m:rP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C</m:t>
                    </m:r>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DengXian" panose="02010600030101010101" pitchFamily="2" charset="-122"/>
                        <a:cs typeface="Times New Roman" panose="02020603050405020304" pitchFamily="18" charset="0"/>
                      </a:rPr>
                      <m:t>𝛼</m:t>
                    </m:r>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r>
                      <m:rPr>
                        <m:sty m:val="p"/>
                      </m:rP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n</m:t>
                    </m:r>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effectLst/>
                            <a:latin typeface="Cambria Math" panose="02040503050406030204" pitchFamily="18" charset="0"/>
                            <a:ea typeface="DengXian" panose="02010600030101010101" pitchFamily="2" charset="-122"/>
                            <a:cs typeface="Times New Roman" panose="02020603050405020304" pitchFamily="18" charset="0"/>
                          </a:rPr>
                          <m:t> </m:t>
                        </m:r>
                      </m:e>
                      <m:sup>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16</m:t>
                        </m:r>
                      </m:sup>
                    </m:sSup>
                    <m:r>
                      <m:rPr>
                        <m:sty m:val="p"/>
                      </m:rP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O</m:t>
                    </m:r>
                  </m:oMath>
                </a14:m>
                <a:r>
                  <a:rPr lang="zh-CN" altLang="en-US" dirty="0"/>
                  <a:t> </a:t>
                </a:r>
                <a:r>
                  <a:rPr lang="en-US" altLang="zh-CN" dirty="0"/>
                  <a:t>PRL</a:t>
                </a:r>
                <a:r>
                  <a:rPr lang="en" altLang="zh-CN" dirty="0"/>
                  <a:t>129 (2022) 132701</a:t>
                </a:r>
              </a:p>
            </p:txBody>
          </p:sp>
        </mc:Choice>
        <mc:Fallback xmlns="">
          <p:sp>
            <p:nvSpPr>
              <p:cNvPr id="14" name="文本框 13">
                <a:extLst>
                  <a:ext uri="{FF2B5EF4-FFF2-40B4-BE49-F238E27FC236}">
                    <a16:creationId xmlns:a16="http://schemas.microsoft.com/office/drawing/2014/main" id="{4B24BC73-24AA-95AE-CCF6-F4E6C5F9B548}"/>
                  </a:ext>
                </a:extLst>
              </p:cNvPr>
              <p:cNvSpPr txBox="1">
                <a:spLocks noRot="1" noChangeAspect="1" noMove="1" noResize="1" noEditPoints="1" noAdjustHandles="1" noChangeArrowheads="1" noChangeShapeType="1" noTextEdit="1"/>
              </p:cNvSpPr>
              <p:nvPr/>
            </p:nvSpPr>
            <p:spPr>
              <a:xfrm>
                <a:off x="7909849" y="4112250"/>
                <a:ext cx="4035224" cy="369332"/>
              </a:xfrm>
              <a:prstGeom prst="rect">
                <a:avLst/>
              </a:prstGeom>
              <a:blipFill>
                <a:blip r:embed="rId5"/>
                <a:stretch>
                  <a:fillRect l="-1258" t="-10345" b="-275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8F8B4CA0-00AE-8415-475B-B1AF5E74B8EB}"/>
                  </a:ext>
                </a:extLst>
              </p:cNvPr>
              <p:cNvSpPr txBox="1"/>
              <p:nvPr/>
            </p:nvSpPr>
            <p:spPr>
              <a:xfrm>
                <a:off x="88582" y="4613654"/>
                <a:ext cx="1990725" cy="369332"/>
              </a:xfrm>
              <a:prstGeom prst="rect">
                <a:avLst/>
              </a:prstGeom>
              <a:noFill/>
            </p:spPr>
            <p:txBody>
              <a:bodyPr wrap="square">
                <a:spAutoFit/>
              </a:bodyPr>
              <a:lstStyle/>
              <a:p>
                <a:pPr marL="285750" indent="-285750">
                  <a:buFont typeface="Wingdings" pitchFamily="2" charset="2"/>
                  <a:buChar char="p"/>
                </a:pPr>
                <a14:m>
                  <m:oMath xmlns:m="http://schemas.openxmlformats.org/officeDocument/2006/math">
                    <m:sSup>
                      <m:sSupPr>
                        <m:ctrlPr>
                          <a:rPr lang="zh-CN" altLang="zh-CN" sz="1800" i="1" smtClean="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effectLst/>
                            <a:latin typeface="Cambria Math" panose="02040503050406030204" pitchFamily="18" charset="0"/>
                            <a:ea typeface="DengXian" panose="02010600030101010101" pitchFamily="2" charset="-122"/>
                            <a:cs typeface="Times New Roman" panose="02020603050405020304" pitchFamily="18" charset="0"/>
                          </a:rPr>
                          <m:t> </m:t>
                        </m:r>
                      </m:e>
                      <m:sup>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12</m:t>
                        </m:r>
                      </m:sup>
                    </m:sSup>
                    <m:r>
                      <m:rPr>
                        <m:sty m:val="p"/>
                      </m:rP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C</m:t>
                    </m:r>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DengXian" panose="02010600030101010101" pitchFamily="2" charset="-122"/>
                        <a:cs typeface="Times New Roman" panose="02020603050405020304" pitchFamily="18" charset="0"/>
                      </a:rPr>
                      <m:t>𝛼</m:t>
                    </m:r>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DengXian" panose="02010600030101010101" pitchFamily="2" charset="-122"/>
                        <a:cs typeface="Times New Roman" panose="02020603050405020304" pitchFamily="18" charset="0"/>
                      </a:rPr>
                      <m:t>𝛾</m:t>
                    </m:r>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e>
                      <m:sup>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16</m:t>
                        </m:r>
                      </m:sup>
                    </m:sSup>
                    <m:r>
                      <m:rPr>
                        <m:sty m:val="p"/>
                      </m:rP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O</m:t>
                    </m:r>
                  </m:oMath>
                </a14:m>
                <a:endParaRPr lang="zh-CN" altLang="en-US" dirty="0"/>
              </a:p>
            </p:txBody>
          </p:sp>
        </mc:Choice>
        <mc:Fallback xmlns="">
          <p:sp>
            <p:nvSpPr>
              <p:cNvPr id="16" name="文本框 15">
                <a:extLst>
                  <a:ext uri="{FF2B5EF4-FFF2-40B4-BE49-F238E27FC236}">
                    <a16:creationId xmlns:a16="http://schemas.microsoft.com/office/drawing/2014/main" id="{8F8B4CA0-00AE-8415-475B-B1AF5E74B8EB}"/>
                  </a:ext>
                </a:extLst>
              </p:cNvPr>
              <p:cNvSpPr txBox="1">
                <a:spLocks noRot="1" noChangeAspect="1" noMove="1" noResize="1" noEditPoints="1" noAdjustHandles="1" noChangeArrowheads="1" noChangeShapeType="1" noTextEdit="1"/>
              </p:cNvSpPr>
              <p:nvPr/>
            </p:nvSpPr>
            <p:spPr>
              <a:xfrm>
                <a:off x="88582" y="4613654"/>
                <a:ext cx="1990725" cy="369332"/>
              </a:xfrm>
              <a:prstGeom prst="rect">
                <a:avLst/>
              </a:prstGeom>
              <a:blipFill>
                <a:blip r:embed="rId6"/>
                <a:stretch>
                  <a:fillRect l="-2548" t="-3333" b="-16667"/>
                </a:stretch>
              </a:blipFill>
            </p:spPr>
            <p:txBody>
              <a:bodyPr/>
              <a:lstStyle/>
              <a:p>
                <a:r>
                  <a:rPr lang="zh-CN" altLang="en-US">
                    <a:noFill/>
                  </a:rPr>
                  <a:t> </a:t>
                </a:r>
              </a:p>
            </p:txBody>
          </p:sp>
        </mc:Fallback>
      </mc:AlternateContent>
      <p:pic>
        <p:nvPicPr>
          <p:cNvPr id="1028" name="Picture 4">
            <a:extLst>
              <a:ext uri="{FF2B5EF4-FFF2-40B4-BE49-F238E27FC236}">
                <a16:creationId xmlns:a16="http://schemas.microsoft.com/office/drawing/2014/main" id="{B6196D52-F321-3563-59D1-F0CB62211A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944" y="1822010"/>
            <a:ext cx="1990725" cy="26559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18B9A3A5-3A33-BB12-1182-47C3ABFE140F}"/>
                  </a:ext>
                </a:extLst>
              </p:cNvPr>
              <p:cNvSpPr txBox="1"/>
              <p:nvPr/>
            </p:nvSpPr>
            <p:spPr>
              <a:xfrm>
                <a:off x="3344940" y="5969371"/>
                <a:ext cx="5068732" cy="369332"/>
              </a:xfrm>
              <a:prstGeom prst="rect">
                <a:avLst/>
              </a:prstGeom>
              <a:noFill/>
            </p:spPr>
            <p:txBody>
              <a:bodyPr wrap="square">
                <a:spAutoFit/>
              </a:bodyPr>
              <a:lstStyle/>
              <a:p>
                <a14:m>
                  <m:oMath xmlns:m="http://schemas.openxmlformats.org/officeDocument/2006/math">
                    <m:sSup>
                      <m:sSupPr>
                        <m:ctrlPr>
                          <a:rPr lang="zh-CN" altLang="zh-CN" sz="1800" i="1" smtClean="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effectLst/>
                            <a:latin typeface="Cambria Math" panose="02040503050406030204" pitchFamily="18" charset="0"/>
                            <a:ea typeface="DengXian" panose="02010600030101010101" pitchFamily="2" charset="-122"/>
                            <a:cs typeface="Times New Roman" panose="02020603050405020304" pitchFamily="18" charset="0"/>
                          </a:rPr>
                          <m:t> </m:t>
                        </m:r>
                      </m:e>
                      <m:sup>
                        <m:r>
                          <a:rPr lang="en-US" altLang="zh-CN" sz="1800" b="0" i="0" smtClean="0">
                            <a:effectLst/>
                            <a:latin typeface="Cambria Math" panose="02040503050406030204" pitchFamily="18" charset="0"/>
                            <a:ea typeface="DengXian" panose="02010600030101010101" pitchFamily="2" charset="-122"/>
                            <a:cs typeface="Times New Roman" panose="02020603050405020304" pitchFamily="18" charset="0"/>
                          </a:rPr>
                          <m:t>19</m:t>
                        </m:r>
                      </m:sup>
                    </m:sSup>
                    <m:r>
                      <m:rPr>
                        <m:sty m:val="p"/>
                      </m:rPr>
                      <a:rPr lang="en-US" altLang="zh-CN" sz="1800" b="0" i="0" smtClean="0">
                        <a:effectLst/>
                        <a:latin typeface="Cambria Math" panose="02040503050406030204" pitchFamily="18" charset="0"/>
                        <a:ea typeface="DengXian" panose="02010600030101010101" pitchFamily="2" charset="-122"/>
                        <a:cs typeface="Times New Roman" panose="02020603050405020304" pitchFamily="18" charset="0"/>
                      </a:rPr>
                      <m:t>F</m:t>
                    </m:r>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r>
                      <m:rPr>
                        <m:sty m:val="p"/>
                      </m:rPr>
                      <a:rPr lang="en-US" altLang="zh-CN" sz="1800" b="0" i="0" smtClean="0">
                        <a:effectLst/>
                        <a:latin typeface="Cambria Math" panose="02040503050406030204" pitchFamily="18" charset="0"/>
                        <a:ea typeface="DengXian" panose="02010600030101010101" pitchFamily="2" charset="-122"/>
                        <a:cs typeface="Times New Roman" panose="02020603050405020304" pitchFamily="18" charset="0"/>
                      </a:rPr>
                      <m:t>p</m:t>
                    </m:r>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DengXian" panose="02010600030101010101" pitchFamily="2" charset="-122"/>
                        <a:cs typeface="Times New Roman" panose="02020603050405020304" pitchFamily="18" charset="0"/>
                      </a:rPr>
                      <m:t>𝛾</m:t>
                    </m:r>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m:t>
                        </m:r>
                      </m:e>
                      <m:sup>
                        <m: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16</m:t>
                        </m:r>
                      </m:sup>
                    </m:sSup>
                    <m:r>
                      <m:rPr>
                        <m:sty m:val="p"/>
                      </m:rPr>
                      <a:rPr lang="en-US" altLang="zh-CN" sz="1800">
                        <a:effectLst/>
                        <a:latin typeface="Cambria Math" panose="02040503050406030204" pitchFamily="18" charset="0"/>
                        <a:ea typeface="DengXian" panose="02010600030101010101" pitchFamily="2" charset="-122"/>
                        <a:cs typeface="Times New Roman" panose="02020603050405020304" pitchFamily="18" charset="0"/>
                      </a:rPr>
                      <m:t>O</m:t>
                    </m:r>
                  </m:oMath>
                </a14:m>
                <a:r>
                  <a:rPr lang="zh-CN" altLang="en-US" dirty="0"/>
                  <a:t> </a:t>
                </a:r>
                <a:r>
                  <a:rPr lang="en" altLang="zh-CN" i="1" dirty="0"/>
                  <a:t>Nature</a:t>
                </a:r>
                <a:r>
                  <a:rPr lang="en" altLang="zh-CN" dirty="0"/>
                  <a:t> 610 (2022) 7933, 656-660</a:t>
                </a:r>
              </a:p>
            </p:txBody>
          </p:sp>
        </mc:Choice>
        <mc:Fallback xmlns="">
          <p:sp>
            <p:nvSpPr>
              <p:cNvPr id="21" name="文本框 20">
                <a:extLst>
                  <a:ext uri="{FF2B5EF4-FFF2-40B4-BE49-F238E27FC236}">
                    <a16:creationId xmlns:a16="http://schemas.microsoft.com/office/drawing/2014/main" id="{18B9A3A5-3A33-BB12-1182-47C3ABFE140F}"/>
                  </a:ext>
                </a:extLst>
              </p:cNvPr>
              <p:cNvSpPr txBox="1">
                <a:spLocks noRot="1" noChangeAspect="1" noMove="1" noResize="1" noEditPoints="1" noAdjustHandles="1" noChangeArrowheads="1" noChangeShapeType="1" noTextEdit="1"/>
              </p:cNvSpPr>
              <p:nvPr/>
            </p:nvSpPr>
            <p:spPr>
              <a:xfrm>
                <a:off x="3344940" y="5969371"/>
                <a:ext cx="5068732" cy="369332"/>
              </a:xfrm>
              <a:prstGeom prst="rect">
                <a:avLst/>
              </a:prstGeom>
              <a:blipFill>
                <a:blip r:embed="rId8"/>
                <a:stretch>
                  <a:fillRect l="-500" t="-3226" b="-22581"/>
                </a:stretch>
              </a:blipFill>
            </p:spPr>
            <p:txBody>
              <a:bodyPr/>
              <a:lstStyle/>
              <a:p>
                <a:r>
                  <a:rPr lang="zh-CN" altLang="en-US">
                    <a:noFill/>
                  </a:rPr>
                  <a:t> </a:t>
                </a:r>
              </a:p>
            </p:txBody>
          </p:sp>
        </mc:Fallback>
      </mc:AlternateContent>
      <p:pic>
        <p:nvPicPr>
          <p:cNvPr id="25" name="图片 24">
            <a:extLst>
              <a:ext uri="{FF2B5EF4-FFF2-40B4-BE49-F238E27FC236}">
                <a16:creationId xmlns:a16="http://schemas.microsoft.com/office/drawing/2014/main" id="{12E39CED-BBC4-854E-4B94-4E917BC0A5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4873" y="1771492"/>
            <a:ext cx="3303500" cy="4025272"/>
          </a:xfrm>
          <a:prstGeom prst="rect">
            <a:avLst/>
          </a:prstGeom>
        </p:spPr>
      </p:pic>
      <p:pic>
        <p:nvPicPr>
          <p:cNvPr id="27" name="图片 26">
            <a:extLst>
              <a:ext uri="{FF2B5EF4-FFF2-40B4-BE49-F238E27FC236}">
                <a16:creationId xmlns:a16="http://schemas.microsoft.com/office/drawing/2014/main" id="{4DF9C316-EFA1-9BC4-C910-978AA20E44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7128" y="1685793"/>
            <a:ext cx="3127058" cy="2293861"/>
          </a:xfrm>
          <a:prstGeom prst="rect">
            <a:avLst/>
          </a:prstGeom>
        </p:spPr>
      </p:pic>
      <p:pic>
        <p:nvPicPr>
          <p:cNvPr id="29" name="图片 28">
            <a:extLst>
              <a:ext uri="{FF2B5EF4-FFF2-40B4-BE49-F238E27FC236}">
                <a16:creationId xmlns:a16="http://schemas.microsoft.com/office/drawing/2014/main" id="{0FFF51DF-7D46-9FDA-D9C2-FC20FA7FB4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7128" y="4595754"/>
            <a:ext cx="3516640" cy="1907529"/>
          </a:xfrm>
          <a:prstGeom prst="rect">
            <a:avLst/>
          </a:prstGeom>
        </p:spPr>
      </p:pic>
      <p:pic>
        <p:nvPicPr>
          <p:cNvPr id="1030" name="Picture 6" descr="See the source image">
            <a:extLst>
              <a:ext uri="{FF2B5EF4-FFF2-40B4-BE49-F238E27FC236}">
                <a16:creationId xmlns:a16="http://schemas.microsoft.com/office/drawing/2014/main" id="{92F0B709-4109-2A2A-4A05-68F7A374E4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354" y="4997321"/>
            <a:ext cx="2130736" cy="159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92008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idx="4294967295"/>
          </p:nvPr>
        </p:nvSpPr>
        <p:spPr>
          <a:xfrm>
            <a:off x="0" y="390525"/>
            <a:ext cx="9144000" cy="549275"/>
          </a:xfrm>
        </p:spPr>
        <p:txBody>
          <a:bodyPr>
            <a:noAutofit/>
          </a:bodyPr>
          <a:lstStyle/>
          <a:p>
            <a:r>
              <a:rPr lang="en-US" altLang="zh-CN" sz="3225" b="1" dirty="0">
                <a:latin typeface="Microsoft YaHei" charset="-122"/>
                <a:ea typeface="Microsoft YaHei" charset="-122"/>
                <a:cs typeface="Microsoft YaHei" charset="-122"/>
              </a:rPr>
              <a:t>Why</a:t>
            </a:r>
            <a:r>
              <a:rPr lang="zh-CN" altLang="en-US" sz="3225" b="1" dirty="0">
                <a:latin typeface="Microsoft YaHei" charset="-122"/>
                <a:ea typeface="Microsoft YaHei" charset="-122"/>
                <a:cs typeface="Microsoft YaHei" charset="-122"/>
              </a:rPr>
              <a:t> </a:t>
            </a:r>
            <a:r>
              <a:rPr lang="en-US" altLang="zh-CN" sz="3225" b="1" dirty="0">
                <a:latin typeface="Microsoft YaHei" charset="-122"/>
                <a:ea typeface="Microsoft YaHei" charset="-122"/>
                <a:cs typeface="Microsoft YaHei" charset="-122"/>
              </a:rPr>
              <a:t>covariant/relativistic</a:t>
            </a:r>
            <a:endParaRPr lang="zh-CN" altLang="en-US" sz="3225" b="1" dirty="0">
              <a:latin typeface="Microsoft YaHei" charset="-122"/>
              <a:ea typeface="Microsoft YaHei" charset="-122"/>
              <a:cs typeface="Microsoft YaHei" charset="-122"/>
            </a:endParaRPr>
          </a:p>
        </p:txBody>
      </p:sp>
      <p:sp>
        <p:nvSpPr>
          <p:cNvPr id="5" name="内容占位符 2"/>
          <p:cNvSpPr>
            <a:spLocks noGrp="1"/>
          </p:cNvSpPr>
          <p:nvPr>
            <p:ph idx="4294967295"/>
          </p:nvPr>
        </p:nvSpPr>
        <p:spPr>
          <a:xfrm>
            <a:off x="742028" y="1329618"/>
            <a:ext cx="10963275" cy="1093787"/>
          </a:xfrm>
        </p:spPr>
        <p:txBody>
          <a:bodyPr>
            <a:noAutofit/>
          </a:bodyPr>
          <a:lstStyle/>
          <a:p>
            <a:pPr indent="-360000">
              <a:lnSpc>
                <a:spcPct val="150000"/>
              </a:lnSpc>
              <a:buFont typeface="Wingdings" charset="2"/>
              <a:buChar char="p"/>
            </a:pPr>
            <a:r>
              <a:rPr lang="en-US" altLang="zh-CN" sz="2000" b="1" dirty="0">
                <a:latin typeface="Microsoft YaHei" charset="-122"/>
                <a:ea typeface="Microsoft YaHei" charset="-122"/>
                <a:cs typeface="Microsoft YaHei" charset="-122"/>
              </a:rPr>
              <a:t>Lorentz</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invariance</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or</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relativistic</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corrections</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might</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play</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an</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important</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role</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in</a:t>
            </a:r>
            <a:r>
              <a:rPr lang="zh-CN" altLang="en-US" sz="2000" b="1" dirty="0">
                <a:latin typeface="Microsoft YaHei" charset="-122"/>
                <a:ea typeface="Microsoft YaHei" charset="-122"/>
                <a:cs typeface="Microsoft YaHei" charset="-122"/>
              </a:rPr>
              <a:t> </a:t>
            </a:r>
            <a:r>
              <a:rPr lang="en-US" altLang="zh-CN" sz="2000" b="1" dirty="0">
                <a:solidFill>
                  <a:srgbClr val="FF0000"/>
                </a:solidFill>
                <a:latin typeface="Microsoft YaHei" charset="-122"/>
                <a:ea typeface="Microsoft YaHei" charset="-122"/>
                <a:cs typeface="Microsoft YaHei" charset="-122"/>
              </a:rPr>
              <a:t>speeding</a:t>
            </a:r>
            <a:r>
              <a:rPr lang="zh-CN" altLang="en-US" sz="2000" b="1" dirty="0">
                <a:solidFill>
                  <a:srgbClr val="FF0000"/>
                </a:solidFill>
                <a:latin typeface="Microsoft YaHei" charset="-122"/>
                <a:ea typeface="Microsoft YaHei" charset="-122"/>
                <a:cs typeface="Microsoft YaHei" charset="-122"/>
              </a:rPr>
              <a:t> </a:t>
            </a:r>
            <a:r>
              <a:rPr lang="en-US" altLang="zh-CN" sz="2000" b="1" dirty="0">
                <a:solidFill>
                  <a:srgbClr val="FF0000"/>
                </a:solidFill>
                <a:latin typeface="Microsoft YaHei" charset="-122"/>
                <a:ea typeface="Microsoft YaHei" charset="-122"/>
                <a:cs typeface="Microsoft YaHei" charset="-122"/>
              </a:rPr>
              <a:t>up</a:t>
            </a:r>
            <a:r>
              <a:rPr lang="zh-CN" altLang="en-US" sz="2000" b="1" dirty="0">
                <a:solidFill>
                  <a:srgbClr val="FF0000"/>
                </a:solidFill>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the</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convergence</a:t>
            </a:r>
            <a:r>
              <a:rPr lang="zh-CN" altLang="en-US" sz="2000" b="1" dirty="0">
                <a:latin typeface="Microsoft YaHei" charset="-122"/>
                <a:ea typeface="Microsoft YaHei" charset="-122"/>
                <a:cs typeface="Microsoft YaHei" charset="-122"/>
              </a:rPr>
              <a:t> </a:t>
            </a:r>
            <a:r>
              <a:rPr lang="en-US" altLang="zh-CN" sz="2000" b="1" dirty="0">
                <a:latin typeface="Microsoft YaHei" charset="-122"/>
                <a:ea typeface="Microsoft YaHei" charset="-122"/>
                <a:cs typeface="Microsoft YaHei" charset="-122"/>
              </a:rPr>
              <a:t>of</a:t>
            </a:r>
            <a:r>
              <a:rPr lang="zh-CN" altLang="en-US" sz="2000" b="1" dirty="0">
                <a:latin typeface="Microsoft YaHei" charset="-122"/>
                <a:ea typeface="Microsoft YaHei" charset="-122"/>
                <a:cs typeface="Microsoft YaHei" charset="-122"/>
              </a:rPr>
              <a:t> </a:t>
            </a:r>
            <a:r>
              <a:rPr lang="en-US" altLang="zh-CN" sz="2000" b="1" dirty="0" err="1">
                <a:latin typeface="Microsoft YaHei" charset="-122"/>
                <a:ea typeface="Microsoft YaHei" charset="-122"/>
                <a:cs typeface="Microsoft YaHei" charset="-122"/>
              </a:rPr>
              <a:t>ChEFT</a:t>
            </a:r>
            <a:r>
              <a:rPr lang="zh-CN" altLang="en-US" sz="2000" b="1" dirty="0">
                <a:latin typeface="Microsoft YaHei" charset="-122"/>
                <a:ea typeface="Microsoft YaHei" charset="-122"/>
                <a:cs typeface="Microsoft YaHei" charset="-122"/>
              </a:rPr>
              <a:t> </a:t>
            </a:r>
            <a:endParaRPr lang="en-US" altLang="zh-CN" sz="2000" b="1" dirty="0">
              <a:latin typeface="Microsoft YaHei" charset="-122"/>
              <a:ea typeface="Microsoft YaHei" charset="-122"/>
              <a:cs typeface="Microsoft YaHei" charset="-122"/>
            </a:endParaRPr>
          </a:p>
        </p:txBody>
      </p:sp>
      <p:graphicFrame>
        <p:nvGraphicFramePr>
          <p:cNvPr id="7" name="表格 6"/>
          <p:cNvGraphicFramePr>
            <a:graphicFrameLocks noGrp="1"/>
          </p:cNvGraphicFramePr>
          <p:nvPr/>
        </p:nvGraphicFramePr>
        <p:xfrm>
          <a:off x="3314702" y="2813223"/>
          <a:ext cx="5562596" cy="2870789"/>
        </p:xfrm>
        <a:graphic>
          <a:graphicData uri="http://schemas.openxmlformats.org/drawingml/2006/table">
            <a:tbl>
              <a:tblPr/>
              <a:tblGrid>
                <a:gridCol w="688272">
                  <a:extLst>
                    <a:ext uri="{9D8B030D-6E8A-4147-A177-3AD203B41FA5}">
                      <a16:colId xmlns:a16="http://schemas.microsoft.com/office/drawing/2014/main" val="20000"/>
                    </a:ext>
                  </a:extLst>
                </a:gridCol>
                <a:gridCol w="699556">
                  <a:extLst>
                    <a:ext uri="{9D8B030D-6E8A-4147-A177-3AD203B41FA5}">
                      <a16:colId xmlns:a16="http://schemas.microsoft.com/office/drawing/2014/main" val="20001"/>
                    </a:ext>
                  </a:extLst>
                </a:gridCol>
                <a:gridCol w="688272">
                  <a:extLst>
                    <a:ext uri="{9D8B030D-6E8A-4147-A177-3AD203B41FA5}">
                      <a16:colId xmlns:a16="http://schemas.microsoft.com/office/drawing/2014/main" val="20002"/>
                    </a:ext>
                  </a:extLst>
                </a:gridCol>
                <a:gridCol w="699556">
                  <a:extLst>
                    <a:ext uri="{9D8B030D-6E8A-4147-A177-3AD203B41FA5}">
                      <a16:colId xmlns:a16="http://schemas.microsoft.com/office/drawing/2014/main" val="20003"/>
                    </a:ext>
                  </a:extLst>
                </a:gridCol>
                <a:gridCol w="699556">
                  <a:extLst>
                    <a:ext uri="{9D8B030D-6E8A-4147-A177-3AD203B41FA5}">
                      <a16:colId xmlns:a16="http://schemas.microsoft.com/office/drawing/2014/main" val="20004"/>
                    </a:ext>
                  </a:extLst>
                </a:gridCol>
                <a:gridCol w="688272">
                  <a:extLst>
                    <a:ext uri="{9D8B030D-6E8A-4147-A177-3AD203B41FA5}">
                      <a16:colId xmlns:a16="http://schemas.microsoft.com/office/drawing/2014/main" val="20005"/>
                    </a:ext>
                  </a:extLst>
                </a:gridCol>
                <a:gridCol w="699556">
                  <a:extLst>
                    <a:ext uri="{9D8B030D-6E8A-4147-A177-3AD203B41FA5}">
                      <a16:colId xmlns:a16="http://schemas.microsoft.com/office/drawing/2014/main" val="20006"/>
                    </a:ext>
                  </a:extLst>
                </a:gridCol>
                <a:gridCol w="699556">
                  <a:extLst>
                    <a:ext uri="{9D8B030D-6E8A-4147-A177-3AD203B41FA5}">
                      <a16:colId xmlns:a16="http://schemas.microsoft.com/office/drawing/2014/main" val="20007"/>
                    </a:ext>
                  </a:extLst>
                </a:gridCol>
              </a:tblGrid>
              <a:tr h="890461">
                <a:tc>
                  <a:txBody>
                    <a:bodyPr/>
                    <a:lstStyle/>
                    <a:p>
                      <a:pPr algn="ctr"/>
                      <a:r>
                        <a:rPr lang="en-US" sz="1400" i="1">
                          <a:solidFill>
                            <a:srgbClr val="000000"/>
                          </a:solidFill>
                          <a:effectLst/>
                          <a:latin typeface="Helvetica" charset="0"/>
                        </a:rPr>
                        <a:t>T</a:t>
                      </a:r>
                      <a:r>
                        <a:rPr lang="en-US" sz="1400" i="1" baseline="-25000">
                          <a:solidFill>
                            <a:srgbClr val="000000"/>
                          </a:solidFill>
                          <a:effectLst/>
                          <a:latin typeface="Helvetica" charset="0"/>
                        </a:rPr>
                        <a:t>lab</a:t>
                      </a:r>
                      <a:r>
                        <a:rPr lang="en-US" sz="1400" i="1">
                          <a:solidFill>
                            <a:srgbClr val="000000"/>
                          </a:solidFill>
                          <a:effectLst/>
                          <a:latin typeface="Helvetica" charset="0"/>
                        </a:rPr>
                        <a:t> [MeV]</a:t>
                      </a:r>
                      <a:endParaRPr lang="en-US" sz="1400">
                        <a:effectLst/>
                      </a:endParaRPr>
                    </a:p>
                  </a:txBody>
                  <a:tcPr marL="38100" marR="38100" marT="38100" marB="38100" anchor="ctr">
                    <a:lnL w="25400" cap="flat" cmpd="sng" algn="ctr">
                      <a:solidFill>
                        <a:srgbClr val="3797C6"/>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3797C6"/>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en-US" altLang="zh-CN" sz="1400" i="1">
                          <a:solidFill>
                            <a:srgbClr val="000000"/>
                          </a:solidFill>
                          <a:effectLst/>
                          <a:latin typeface="Helvetica" charset="0"/>
                        </a:rPr>
                        <a:t>1</a:t>
                      </a:r>
                      <a:endParaRPr lang="zh-CN" altLang="en-US"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3797C6"/>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en-US" altLang="zh-CN" sz="1400" i="1" dirty="0">
                          <a:solidFill>
                            <a:srgbClr val="C00000"/>
                          </a:solidFill>
                          <a:effectLst/>
                          <a:latin typeface="Helvetica" charset="0"/>
                        </a:rPr>
                        <a:t>50</a:t>
                      </a:r>
                      <a:endParaRPr lang="zh-CN" altLang="en-US" sz="1400" dirty="0">
                        <a:solidFill>
                          <a:srgbClr val="C00000"/>
                        </a:solidFill>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3797C6"/>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is-IS" sz="1400" i="1">
                          <a:solidFill>
                            <a:srgbClr val="000000"/>
                          </a:solidFill>
                          <a:effectLst/>
                          <a:latin typeface="Helvetica" charset="0"/>
                        </a:rPr>
                        <a:t>100</a:t>
                      </a:r>
                      <a:endParaRPr lang="is-IS"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3797C6"/>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en-US" altLang="zh-CN" sz="1400" i="1">
                          <a:solidFill>
                            <a:srgbClr val="000000"/>
                          </a:solidFill>
                          <a:effectLst/>
                          <a:latin typeface="Helvetica" charset="0"/>
                        </a:rPr>
                        <a:t>150</a:t>
                      </a:r>
                      <a:endParaRPr lang="zh-CN" altLang="en-US"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3797C6"/>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is-IS" sz="1400" i="1">
                          <a:solidFill>
                            <a:srgbClr val="000000"/>
                          </a:solidFill>
                          <a:effectLst/>
                          <a:latin typeface="Helvetica" charset="0"/>
                        </a:rPr>
                        <a:t>200</a:t>
                      </a:r>
                      <a:endParaRPr lang="is-IS"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3797C6"/>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is-IS" sz="1400" i="1" dirty="0">
                          <a:solidFill>
                            <a:srgbClr val="000000"/>
                          </a:solidFill>
                          <a:effectLst/>
                          <a:latin typeface="Helvetica" charset="0"/>
                        </a:rPr>
                        <a:t>250</a:t>
                      </a:r>
                      <a:endParaRPr lang="is-IS" sz="1400" dirty="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3797C6"/>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is-IS" sz="1400" i="1">
                          <a:solidFill>
                            <a:srgbClr val="000000"/>
                          </a:solidFill>
                          <a:effectLst/>
                          <a:latin typeface="Helvetica" charset="0"/>
                        </a:rPr>
                        <a:t>300</a:t>
                      </a:r>
                      <a:endParaRPr lang="is-IS"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3797C6"/>
                      </a:solidFill>
                      <a:prstDash val="solid"/>
                      <a:round/>
                      <a:headEnd type="none" w="med" len="med"/>
                      <a:tailEnd type="none" w="med" len="med"/>
                    </a:lnR>
                    <a:lnT w="25400" cap="flat" cmpd="sng" algn="ctr">
                      <a:solidFill>
                        <a:srgbClr val="3797C6"/>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89867">
                <a:tc>
                  <a:txBody>
                    <a:bodyPr/>
                    <a:lstStyle/>
                    <a:p>
                      <a:pPr algn="ctr"/>
                      <a:r>
                        <a:rPr lang="en-US" sz="1400" i="1">
                          <a:solidFill>
                            <a:srgbClr val="000000"/>
                          </a:solidFill>
                          <a:effectLst/>
                          <a:latin typeface="Helvetica" charset="0"/>
                        </a:rPr>
                        <a:t>P</a:t>
                      </a:r>
                      <a:r>
                        <a:rPr lang="en-US" sz="1400" i="1" baseline="-25000">
                          <a:solidFill>
                            <a:srgbClr val="000000"/>
                          </a:solidFill>
                          <a:effectLst/>
                          <a:latin typeface="Helvetica" charset="0"/>
                        </a:rPr>
                        <a:t>cm</a:t>
                      </a:r>
                      <a:endParaRPr lang="en-US" sz="1400">
                        <a:effectLst/>
                      </a:endParaRPr>
                    </a:p>
                    <a:p>
                      <a:pPr algn="ctr"/>
                      <a:r>
                        <a:rPr lang="en-US" sz="1400" i="1">
                          <a:solidFill>
                            <a:srgbClr val="000000"/>
                          </a:solidFill>
                          <a:effectLst/>
                          <a:latin typeface="Helvetica" charset="0"/>
                        </a:rPr>
                        <a:t>[MeV/c]</a:t>
                      </a:r>
                      <a:endParaRPr lang="en-US" sz="1400">
                        <a:effectLst/>
                      </a:endParaRPr>
                    </a:p>
                  </a:txBody>
                  <a:tcPr marL="38100" marR="38100" marT="38100" marB="38100" anchor="ctr">
                    <a:lnL w="25400" cap="flat" cmpd="sng" algn="ctr">
                      <a:solidFill>
                        <a:srgbClr val="3797C6"/>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nb-NO" sz="1400" i="1">
                          <a:solidFill>
                            <a:srgbClr val="000000"/>
                          </a:solidFill>
                          <a:effectLst/>
                          <a:latin typeface="Helvetica" charset="0"/>
                        </a:rPr>
                        <a:t>21.67</a:t>
                      </a:r>
                      <a:endParaRPr lang="nb-NO"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hr-HR" sz="1400" i="1" dirty="0">
                          <a:solidFill>
                            <a:srgbClr val="C00000"/>
                          </a:solidFill>
                          <a:effectLst/>
                          <a:latin typeface="Helvetica" charset="0"/>
                        </a:rPr>
                        <a:t>153.22</a:t>
                      </a:r>
                      <a:endParaRPr lang="hr-HR" sz="1400" dirty="0">
                        <a:solidFill>
                          <a:srgbClr val="C00000"/>
                        </a:solidFill>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hr-HR" sz="1400" i="1">
                          <a:solidFill>
                            <a:srgbClr val="000000"/>
                          </a:solidFill>
                          <a:effectLst/>
                          <a:latin typeface="Helvetica" charset="0"/>
                        </a:rPr>
                        <a:t>216.68</a:t>
                      </a:r>
                      <a:endParaRPr lang="hr-HR"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hr-HR" sz="1400" i="1">
                          <a:solidFill>
                            <a:srgbClr val="000000"/>
                          </a:solidFill>
                          <a:effectLst/>
                          <a:latin typeface="Helvetica" charset="0"/>
                        </a:rPr>
                        <a:t>265.38</a:t>
                      </a:r>
                      <a:endParaRPr lang="hr-HR"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hr-HR" sz="1400" i="1">
                          <a:solidFill>
                            <a:srgbClr val="000000"/>
                          </a:solidFill>
                          <a:effectLst/>
                          <a:latin typeface="Helvetica" charset="0"/>
                        </a:rPr>
                        <a:t>306.43</a:t>
                      </a:r>
                      <a:endParaRPr lang="hr-HR"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hr-HR" sz="1400" i="1">
                          <a:solidFill>
                            <a:srgbClr val="000000"/>
                          </a:solidFill>
                          <a:effectLst/>
                          <a:latin typeface="Helvetica" charset="0"/>
                        </a:rPr>
                        <a:t>342.60</a:t>
                      </a:r>
                      <a:endParaRPr lang="hr-HR"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a:r>
                        <a:rPr lang="nb-NO" sz="1400" i="1" dirty="0">
                          <a:solidFill>
                            <a:srgbClr val="000000"/>
                          </a:solidFill>
                          <a:effectLst/>
                          <a:latin typeface="Helvetica" charset="0"/>
                        </a:rPr>
                        <a:t>375.30</a:t>
                      </a:r>
                      <a:endParaRPr lang="nb-NO" sz="1400" dirty="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3797C6"/>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90461">
                <a:tc>
                  <a:txBody>
                    <a:bodyPr/>
                    <a:lstStyle/>
                    <a:p>
                      <a:pPr algn="ctr"/>
                      <a:r>
                        <a:rPr lang="en-US" sz="1400" i="1">
                          <a:solidFill>
                            <a:srgbClr val="000000"/>
                          </a:solidFill>
                          <a:effectLst/>
                          <a:latin typeface="Helvetica" charset="0"/>
                        </a:rPr>
                        <a:t>P</a:t>
                      </a:r>
                      <a:r>
                        <a:rPr lang="en-US" sz="1400" i="1" baseline="-25000">
                          <a:solidFill>
                            <a:srgbClr val="000000"/>
                          </a:solidFill>
                          <a:effectLst/>
                          <a:latin typeface="Helvetica" charset="0"/>
                        </a:rPr>
                        <a:t>cm</a:t>
                      </a:r>
                      <a:r>
                        <a:rPr lang="en-US" sz="1400" i="1">
                          <a:solidFill>
                            <a:srgbClr val="000000"/>
                          </a:solidFill>
                          <a:effectLst/>
                          <a:latin typeface="Helvetica" charset="0"/>
                        </a:rPr>
                        <a:t>/M</a:t>
                      </a:r>
                      <a:r>
                        <a:rPr lang="en-US" sz="1400" i="1" baseline="-25000">
                          <a:solidFill>
                            <a:srgbClr val="000000"/>
                          </a:solidFill>
                          <a:effectLst/>
                          <a:latin typeface="Helvetica" charset="0"/>
                        </a:rPr>
                        <a:t>N</a:t>
                      </a:r>
                      <a:endParaRPr lang="en-US" sz="1400">
                        <a:effectLst/>
                      </a:endParaRPr>
                    </a:p>
                  </a:txBody>
                  <a:tcPr marL="38100" marR="38100" marT="38100" marB="38100" anchor="ctr">
                    <a:lnL w="25400" cap="flat" cmpd="sng" algn="ctr">
                      <a:solidFill>
                        <a:srgbClr val="3797C6"/>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3797C6"/>
                      </a:solidFill>
                      <a:prstDash val="solid"/>
                      <a:round/>
                      <a:headEnd type="none" w="med" len="med"/>
                      <a:tailEnd type="none" w="med" len="med"/>
                    </a:lnB>
                  </a:tcPr>
                </a:tc>
                <a:tc>
                  <a:txBody>
                    <a:bodyPr/>
                    <a:lstStyle/>
                    <a:p>
                      <a:pPr algn="ctr"/>
                      <a:r>
                        <a:rPr lang="nb-NO" sz="1400" i="1">
                          <a:solidFill>
                            <a:srgbClr val="000000"/>
                          </a:solidFill>
                          <a:effectLst/>
                          <a:latin typeface="Helvetica" charset="0"/>
                        </a:rPr>
                        <a:t>0.023c</a:t>
                      </a:r>
                      <a:endParaRPr lang="nb-NO"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3797C6"/>
                      </a:solidFill>
                      <a:prstDash val="solid"/>
                      <a:round/>
                      <a:headEnd type="none" w="med" len="med"/>
                      <a:tailEnd type="none" w="med" len="med"/>
                    </a:lnB>
                  </a:tcPr>
                </a:tc>
                <a:tc>
                  <a:txBody>
                    <a:bodyPr/>
                    <a:lstStyle/>
                    <a:p>
                      <a:pPr algn="ctr"/>
                      <a:r>
                        <a:rPr lang="nb-NO" sz="1400" i="1" dirty="0">
                          <a:solidFill>
                            <a:srgbClr val="C00000"/>
                          </a:solidFill>
                          <a:effectLst/>
                          <a:latin typeface="Helvetica" charset="0"/>
                        </a:rPr>
                        <a:t>0.16c</a:t>
                      </a:r>
                      <a:endParaRPr lang="nb-NO" sz="1400" dirty="0">
                        <a:solidFill>
                          <a:srgbClr val="C00000"/>
                        </a:solidFill>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3797C6"/>
                      </a:solidFill>
                      <a:prstDash val="solid"/>
                      <a:round/>
                      <a:headEnd type="none" w="med" len="med"/>
                      <a:tailEnd type="none" w="med" len="med"/>
                    </a:lnB>
                  </a:tcPr>
                </a:tc>
                <a:tc>
                  <a:txBody>
                    <a:bodyPr/>
                    <a:lstStyle/>
                    <a:p>
                      <a:pPr algn="ctr"/>
                      <a:r>
                        <a:rPr lang="hr-HR" sz="1400" i="1">
                          <a:solidFill>
                            <a:srgbClr val="000000"/>
                          </a:solidFill>
                          <a:effectLst/>
                          <a:latin typeface="Helvetica" charset="0"/>
                        </a:rPr>
                        <a:t>0.23c</a:t>
                      </a:r>
                      <a:endParaRPr lang="hr-HR" sz="140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3797C6"/>
                      </a:solidFill>
                      <a:prstDash val="solid"/>
                      <a:round/>
                      <a:headEnd type="none" w="med" len="med"/>
                      <a:tailEnd type="none" w="med" len="med"/>
                    </a:lnB>
                  </a:tcPr>
                </a:tc>
                <a:tc>
                  <a:txBody>
                    <a:bodyPr/>
                    <a:lstStyle/>
                    <a:p>
                      <a:pPr algn="ctr"/>
                      <a:r>
                        <a:rPr lang="nb-NO" sz="1400" i="1" dirty="0">
                          <a:solidFill>
                            <a:srgbClr val="000000"/>
                          </a:solidFill>
                          <a:effectLst/>
                          <a:latin typeface="Helvetica" charset="0"/>
                        </a:rPr>
                        <a:t>0.28c</a:t>
                      </a:r>
                      <a:endParaRPr lang="nb-NO" sz="1400" dirty="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3797C6"/>
                      </a:solidFill>
                      <a:prstDash val="solid"/>
                      <a:round/>
                      <a:headEnd type="none" w="med" len="med"/>
                      <a:tailEnd type="none" w="med" len="med"/>
                    </a:lnB>
                  </a:tcPr>
                </a:tc>
                <a:tc>
                  <a:txBody>
                    <a:bodyPr/>
                    <a:lstStyle/>
                    <a:p>
                      <a:pPr algn="ctr"/>
                      <a:r>
                        <a:rPr lang="nb-NO" sz="1400" i="1" dirty="0">
                          <a:solidFill>
                            <a:srgbClr val="000000"/>
                          </a:solidFill>
                          <a:effectLst/>
                          <a:latin typeface="Helvetica" charset="0"/>
                        </a:rPr>
                        <a:t>0.33c</a:t>
                      </a:r>
                      <a:endParaRPr lang="nb-NO" sz="1400" dirty="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3797C6"/>
                      </a:solidFill>
                      <a:prstDash val="solid"/>
                      <a:round/>
                      <a:headEnd type="none" w="med" len="med"/>
                      <a:tailEnd type="none" w="med" len="med"/>
                    </a:lnB>
                  </a:tcPr>
                </a:tc>
                <a:tc>
                  <a:txBody>
                    <a:bodyPr/>
                    <a:lstStyle/>
                    <a:p>
                      <a:pPr algn="ctr"/>
                      <a:r>
                        <a:rPr lang="nb-NO" sz="1400" i="1" dirty="0">
                          <a:solidFill>
                            <a:srgbClr val="000000"/>
                          </a:solidFill>
                          <a:effectLst/>
                          <a:latin typeface="Helvetica" charset="0"/>
                        </a:rPr>
                        <a:t>0.36c</a:t>
                      </a:r>
                      <a:endParaRPr lang="nb-NO" sz="1400" dirty="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3797C6"/>
                      </a:solidFill>
                      <a:prstDash val="solid"/>
                      <a:round/>
                      <a:headEnd type="none" w="med" len="med"/>
                      <a:tailEnd type="none" w="med" len="med"/>
                    </a:lnB>
                  </a:tcPr>
                </a:tc>
                <a:tc>
                  <a:txBody>
                    <a:bodyPr/>
                    <a:lstStyle/>
                    <a:p>
                      <a:pPr algn="ctr"/>
                      <a:r>
                        <a:rPr lang="nb-NO" sz="1400" i="1" dirty="0">
                          <a:solidFill>
                            <a:srgbClr val="000000"/>
                          </a:solidFill>
                          <a:effectLst/>
                          <a:latin typeface="Helvetica" charset="0"/>
                        </a:rPr>
                        <a:t>0.40c</a:t>
                      </a:r>
                      <a:endParaRPr lang="nb-NO" sz="1400" dirty="0">
                        <a:effectLst/>
                      </a:endParaRPr>
                    </a:p>
                  </a:txBody>
                  <a:tcPr marL="38100" marR="38100" marT="38100" marB="38100" anchor="ctr">
                    <a:lnL w="25400" cap="flat" cmpd="sng" algn="ctr">
                      <a:solidFill>
                        <a:srgbClr val="000000"/>
                      </a:solidFill>
                      <a:prstDash val="solid"/>
                      <a:round/>
                      <a:headEnd type="none" w="med" len="med"/>
                      <a:tailEnd type="none" w="med" len="med"/>
                    </a:lnL>
                    <a:lnR w="25400" cap="flat" cmpd="sng" algn="ctr">
                      <a:solidFill>
                        <a:srgbClr val="3797C6"/>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3797C6"/>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矩形 8"/>
          <p:cNvSpPr/>
          <p:nvPr/>
        </p:nvSpPr>
        <p:spPr>
          <a:xfrm>
            <a:off x="3914776" y="6020734"/>
            <a:ext cx="6905625" cy="669414"/>
          </a:xfrm>
          <a:prstGeom prst="rect">
            <a:avLst/>
          </a:prstGeom>
        </p:spPr>
        <p:txBody>
          <a:bodyPr wrap="square">
            <a:spAutoFit/>
          </a:bodyPr>
          <a:lstStyle/>
          <a:p>
            <a:r>
              <a:rPr lang="zh-CN" altLang="en-US" sz="2400" b="1" dirty="0">
                <a:solidFill>
                  <a:srgbClr val="C00000"/>
                </a:solidFill>
                <a:latin typeface="Microsoft YaHei" charset="-122"/>
                <a:ea typeface="Microsoft YaHei" charset="-122"/>
                <a:cs typeface="Microsoft YaHei" charset="-122"/>
              </a:rPr>
              <a:t>In comparison m</a:t>
            </a:r>
            <a:r>
              <a:rPr lang="zh-CN" altLang="en-US" sz="2400" b="1" baseline="-25000" dirty="0">
                <a:solidFill>
                  <a:srgbClr val="C00000"/>
                </a:solidFill>
                <a:latin typeface="Microsoft YaHei" charset="-122"/>
                <a:ea typeface="Microsoft YaHei" charset="-122"/>
                <a:cs typeface="Microsoft YaHei" charset="-122"/>
              </a:rPr>
              <a:t>π</a:t>
            </a:r>
            <a:r>
              <a:rPr lang="zh-CN" altLang="en-US" sz="2400" b="1" dirty="0">
                <a:solidFill>
                  <a:srgbClr val="C00000"/>
                </a:solidFill>
                <a:latin typeface="Microsoft YaHei" charset="-122"/>
                <a:ea typeface="Microsoft YaHei" charset="-122"/>
                <a:cs typeface="Microsoft YaHei" charset="-122"/>
              </a:rPr>
              <a:t>/m</a:t>
            </a:r>
            <a:r>
              <a:rPr lang="zh-CN" altLang="en-US" sz="2400" b="1" baseline="-25000" dirty="0">
                <a:solidFill>
                  <a:srgbClr val="C00000"/>
                </a:solidFill>
                <a:latin typeface="Microsoft YaHei" charset="-122"/>
                <a:ea typeface="Microsoft YaHei" charset="-122"/>
                <a:cs typeface="Microsoft YaHei" charset="-122"/>
              </a:rPr>
              <a:t>N</a:t>
            </a:r>
            <a:r>
              <a:rPr lang="zh-CN" altLang="en-US" sz="2400" b="1" dirty="0">
                <a:solidFill>
                  <a:srgbClr val="C00000"/>
                </a:solidFill>
                <a:latin typeface="Microsoft YaHei" charset="-122"/>
                <a:ea typeface="Microsoft YaHei" charset="-122"/>
                <a:cs typeface="Microsoft YaHei" charset="-122"/>
              </a:rPr>
              <a:t>=138/939~0.15</a:t>
            </a:r>
          </a:p>
          <a:p>
            <a:endParaRPr lang="zh-CN" altLang="en-US" sz="1350" dirty="0"/>
          </a:p>
        </p:txBody>
      </p:sp>
      <p:sp>
        <p:nvSpPr>
          <p:cNvPr id="3" name="灯片编号占位符 2">
            <a:extLst>
              <a:ext uri="{FF2B5EF4-FFF2-40B4-BE49-F238E27FC236}">
                <a16:creationId xmlns:a16="http://schemas.microsoft.com/office/drawing/2014/main" id="{0D1B915E-486B-4D0E-AAED-2CCC3F2B8A53}"/>
              </a:ext>
            </a:extLst>
          </p:cNvPr>
          <p:cNvSpPr>
            <a:spLocks noGrp="1"/>
          </p:cNvSpPr>
          <p:nvPr>
            <p:ph type="sldNum" sz="quarter" idx="12"/>
          </p:nvPr>
        </p:nvSpPr>
        <p:spPr/>
        <p:txBody>
          <a:bodyPr/>
          <a:lstStyle/>
          <a:p>
            <a:pPr>
              <a:defRPr/>
            </a:pPr>
            <a:fld id="{C4FB67F1-DEA0-4505-A3D7-68170254FAEF}" type="slidenum">
              <a:rPr lang="zh-CN" altLang="en-US" smtClean="0"/>
              <a:pPr>
                <a:defRPr/>
              </a:pPr>
              <a:t>54</a:t>
            </a:fld>
            <a:endParaRPr lang="zh-CN" altLang="en-US"/>
          </a:p>
        </p:txBody>
      </p:sp>
    </p:spTree>
    <p:extLst>
      <p:ext uri="{BB962C8B-B14F-4D97-AF65-F5344CB8AC3E}">
        <p14:creationId xmlns:p14="http://schemas.microsoft.com/office/powerpoint/2010/main" val="382260395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66141"/>
            <a:ext cx="12430125" cy="1325563"/>
          </a:xfrm>
        </p:spPr>
        <p:txBody>
          <a:bodyPr>
            <a:normAutofit/>
          </a:bodyPr>
          <a:lstStyle/>
          <a:p>
            <a:r>
              <a:rPr lang="en-US" altLang="zh-CN" sz="3600" b="1" dirty="0">
                <a:latin typeface="Microsoft YaHei" charset="-122"/>
                <a:ea typeface="Microsoft YaHei" charset="-122"/>
              </a:rPr>
              <a:t>NNLO</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relativistic</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chiral</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nuclear</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force</a:t>
            </a:r>
            <a:endParaRPr lang="zh-CN" altLang="en-US" sz="3600" b="1" dirty="0">
              <a:latin typeface="Microsoft YaHei" charset="-122"/>
              <a:ea typeface="Microsoft YaHei" charset="-122"/>
            </a:endParaRPr>
          </a:p>
        </p:txBody>
      </p:sp>
      <p:sp>
        <p:nvSpPr>
          <p:cNvPr id="12" name="文本框 11">
            <a:extLst>
              <a:ext uri="{FF2B5EF4-FFF2-40B4-BE49-F238E27FC236}">
                <a16:creationId xmlns:a16="http://schemas.microsoft.com/office/drawing/2014/main" id="{769C9DE5-CC50-4403-A97E-6998449C712F}"/>
              </a:ext>
            </a:extLst>
          </p:cNvPr>
          <p:cNvSpPr txBox="1"/>
          <p:nvPr/>
        </p:nvSpPr>
        <p:spPr>
          <a:xfrm>
            <a:off x="391654" y="1322155"/>
            <a:ext cx="6225230" cy="461665"/>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LECs</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at</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different</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orders (</a:t>
            </a:r>
            <a:r>
              <a:rPr lang="en-US" altLang="zh-CN" sz="2400" b="1" dirty="0">
                <a:solidFill>
                  <a:srgbClr val="C00000"/>
                </a:solidFill>
                <a:latin typeface="微软雅黑" panose="020B0503020204020204" pitchFamily="34" charset="-122"/>
                <a:ea typeface="微软雅黑" panose="020B0503020204020204" pitchFamily="34" charset="-122"/>
              </a:rPr>
              <a:t>natural size</a:t>
            </a:r>
            <a:r>
              <a:rPr lang="en-US" altLang="zh-CN"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sp>
        <p:nvSpPr>
          <p:cNvPr id="9" name="灯片编号占位符 8">
            <a:extLst>
              <a:ext uri="{FF2B5EF4-FFF2-40B4-BE49-F238E27FC236}">
                <a16:creationId xmlns:a16="http://schemas.microsoft.com/office/drawing/2014/main" id="{DE0ACBD2-7A52-4CA1-82D7-726C15FAA6D4}"/>
              </a:ext>
            </a:extLst>
          </p:cNvPr>
          <p:cNvSpPr>
            <a:spLocks noGrp="1"/>
          </p:cNvSpPr>
          <p:nvPr>
            <p:ph type="sldNum" sz="quarter" idx="12"/>
          </p:nvPr>
        </p:nvSpPr>
        <p:spPr/>
        <p:txBody>
          <a:bodyPr/>
          <a:lstStyle/>
          <a:p>
            <a:pPr>
              <a:defRPr/>
            </a:pPr>
            <a:fld id="{C4FB67F1-DEA0-4505-A3D7-68170254FAEF}" type="slidenum">
              <a:rPr lang="zh-CN" altLang="en-US" smtClean="0"/>
              <a:pPr>
                <a:defRPr/>
              </a:pPr>
              <a:t>55</a:t>
            </a:fld>
            <a:endParaRPr lang="zh-CN" altLang="en-US"/>
          </a:p>
        </p:txBody>
      </p:sp>
      <p:sp>
        <p:nvSpPr>
          <p:cNvPr id="8" name="文本框 7">
            <a:extLst>
              <a:ext uri="{FF2B5EF4-FFF2-40B4-BE49-F238E27FC236}">
                <a16:creationId xmlns:a16="http://schemas.microsoft.com/office/drawing/2014/main" id="{477EB8FD-59EF-4F36-A6AD-5946D874D2E8}"/>
              </a:ext>
            </a:extLst>
          </p:cNvPr>
          <p:cNvSpPr txBox="1"/>
          <p:nvPr/>
        </p:nvSpPr>
        <p:spPr>
          <a:xfrm>
            <a:off x="391653" y="3692700"/>
            <a:ext cx="9234947" cy="461665"/>
          </a:xfrm>
          <a:prstGeom prst="rect">
            <a:avLst/>
          </a:prstGeom>
          <a:noFill/>
        </p:spPr>
        <p:txBody>
          <a:bodyPr wrap="square" rtlCol="0">
            <a:spAutoFit/>
          </a:bodyPr>
          <a:lstStyle/>
          <a:p>
            <a:pPr marL="342900" indent="-34290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Fitting</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quality</a:t>
            </a:r>
            <a:r>
              <a:rPr lang="zh-CN" altLang="en-US" sz="2400" b="1" dirty="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comparable</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to</a:t>
            </a:r>
            <a:r>
              <a:rPr lang="zh-CN" altLang="en-US" sz="2400" b="1" dirty="0">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NR-N3LO</a:t>
            </a:r>
            <a:r>
              <a:rPr lang="zh-CN" altLang="en-US" sz="2400" b="1" dirty="0">
                <a:solidFill>
                  <a:srgbClr val="C00000"/>
                </a:solidFill>
                <a:latin typeface="微软雅黑" panose="020B0503020204020204" pitchFamily="34" charset="-122"/>
                <a:ea typeface="微软雅黑" panose="020B0503020204020204" pitchFamily="34" charset="-122"/>
              </a:rPr>
              <a:t>）</a:t>
            </a:r>
          </a:p>
        </p:txBody>
      </p:sp>
      <p:pic>
        <p:nvPicPr>
          <p:cNvPr id="3" name="图片 2">
            <a:extLst>
              <a:ext uri="{FF2B5EF4-FFF2-40B4-BE49-F238E27FC236}">
                <a16:creationId xmlns:a16="http://schemas.microsoft.com/office/drawing/2014/main" id="{78E0AB79-7529-4F3F-9AC5-796A853D2724}"/>
              </a:ext>
            </a:extLst>
          </p:cNvPr>
          <p:cNvPicPr>
            <a:picLocks noChangeAspect="1"/>
          </p:cNvPicPr>
          <p:nvPr/>
        </p:nvPicPr>
        <p:blipFill>
          <a:blip r:embed="rId3"/>
          <a:stretch>
            <a:fillRect/>
          </a:stretch>
        </p:blipFill>
        <p:spPr>
          <a:xfrm>
            <a:off x="546512" y="4367306"/>
            <a:ext cx="10656391" cy="2117349"/>
          </a:xfrm>
          <a:prstGeom prst="rect">
            <a:avLst/>
          </a:prstGeom>
        </p:spPr>
      </p:pic>
      <p:pic>
        <p:nvPicPr>
          <p:cNvPr id="5" name="图片 4">
            <a:extLst>
              <a:ext uri="{FF2B5EF4-FFF2-40B4-BE49-F238E27FC236}">
                <a16:creationId xmlns:a16="http://schemas.microsoft.com/office/drawing/2014/main" id="{B7EE0FFA-F3B6-4889-B5B2-260E758F1B5A}"/>
              </a:ext>
            </a:extLst>
          </p:cNvPr>
          <p:cNvPicPr>
            <a:picLocks noChangeAspect="1"/>
          </p:cNvPicPr>
          <p:nvPr/>
        </p:nvPicPr>
        <p:blipFill>
          <a:blip r:embed="rId4"/>
          <a:stretch>
            <a:fillRect/>
          </a:stretch>
        </p:blipFill>
        <p:spPr>
          <a:xfrm>
            <a:off x="546512" y="1999170"/>
            <a:ext cx="10656391" cy="1248552"/>
          </a:xfrm>
          <a:prstGeom prst="rect">
            <a:avLst/>
          </a:prstGeom>
        </p:spPr>
      </p:pic>
      <p:sp>
        <p:nvSpPr>
          <p:cNvPr id="7" name="矩形 6">
            <a:extLst>
              <a:ext uri="{FF2B5EF4-FFF2-40B4-BE49-F238E27FC236}">
                <a16:creationId xmlns:a16="http://schemas.microsoft.com/office/drawing/2014/main" id="{A3405817-81E7-4924-A689-E931C918F610}"/>
              </a:ext>
            </a:extLst>
          </p:cNvPr>
          <p:cNvSpPr/>
          <p:nvPr/>
        </p:nvSpPr>
        <p:spPr>
          <a:xfrm>
            <a:off x="2913961" y="6402977"/>
            <a:ext cx="8522110" cy="369332"/>
          </a:xfrm>
          <a:prstGeom prst="rect">
            <a:avLst/>
          </a:prstGeom>
        </p:spPr>
        <p:txBody>
          <a:bodyPr wrap="square">
            <a:spAutoFit/>
          </a:bodyPr>
          <a:lstStyle/>
          <a:p>
            <a:r>
              <a:rPr lang="de-DE" altLang="zh-CN" i="1" dirty="0">
                <a:solidFill>
                  <a:srgbClr val="0432FF"/>
                </a:solidFill>
                <a:latin typeface="Arial" panose="020B0604020202020204" pitchFamily="34" charset="0"/>
              </a:rPr>
              <a:t>NR-N3LO-</a:t>
            </a:r>
            <a:r>
              <a:rPr lang="en-US" altLang="zh-CN" i="1" dirty="0">
                <a:solidFill>
                  <a:srgbClr val="0432FF"/>
                </a:solidFill>
                <a:latin typeface="Arial" panose="020B0604020202020204" pitchFamily="34" charset="0"/>
              </a:rPr>
              <a:t>EKM: </a:t>
            </a:r>
            <a:r>
              <a:rPr lang="de-DE" altLang="zh-CN" i="1" dirty="0">
                <a:solidFill>
                  <a:srgbClr val="0432FF"/>
                </a:solidFill>
              </a:rPr>
              <a:t>E. Epelbaum, H. Krebs, and U. G. Meißner, Eur. Phys. J.A51,53 (2015</a:t>
            </a:r>
            <a:r>
              <a:rPr lang="en-US" altLang="zh-CN" i="1" dirty="0">
                <a:solidFill>
                  <a:srgbClr val="0432FF"/>
                </a:solidFill>
              </a:rPr>
              <a:t>)</a:t>
            </a:r>
            <a:endParaRPr lang="zh-CN" altLang="en-US" dirty="0"/>
          </a:p>
        </p:txBody>
      </p:sp>
      <p:sp>
        <p:nvSpPr>
          <p:cNvPr id="6" name="文本框 5">
            <a:extLst>
              <a:ext uri="{FF2B5EF4-FFF2-40B4-BE49-F238E27FC236}">
                <a16:creationId xmlns:a16="http://schemas.microsoft.com/office/drawing/2014/main" id="{F1B98B4F-F5F5-742B-71FA-0679F13F52C2}"/>
              </a:ext>
            </a:extLst>
          </p:cNvPr>
          <p:cNvSpPr txBox="1"/>
          <p:nvPr/>
        </p:nvSpPr>
        <p:spPr>
          <a:xfrm>
            <a:off x="10167341" y="1610863"/>
            <a:ext cx="1268730" cy="369332"/>
          </a:xfrm>
          <a:prstGeom prst="rect">
            <a:avLst/>
          </a:prstGeom>
          <a:noFill/>
        </p:spPr>
        <p:txBody>
          <a:bodyPr wrap="square">
            <a:spAutoFit/>
          </a:bodyPr>
          <a:lstStyle/>
          <a:p>
            <a:r>
              <a:rPr lang="en" altLang="zh-CN" sz="1800" dirty="0">
                <a:effectLst/>
                <a:latin typeface="CMR9"/>
              </a:rPr>
              <a:t>1</a:t>
            </a:r>
            <a:r>
              <a:rPr lang="en-US" altLang="zh-CN" sz="1800" dirty="0">
                <a:effectLst/>
                <a:latin typeface="CMR9"/>
              </a:rPr>
              <a:t>0</a:t>
            </a:r>
            <a:r>
              <a:rPr lang="en-US" altLang="zh-CN" sz="1800" baseline="30000" dirty="0">
                <a:effectLst/>
                <a:latin typeface="CMR9"/>
              </a:rPr>
              <a:t>4</a:t>
            </a:r>
            <a:r>
              <a:rPr lang="en" altLang="zh-CN" sz="1800" dirty="0">
                <a:effectLst/>
                <a:latin typeface="NimbusRomNo9L"/>
              </a:rPr>
              <a:t>Ge</a:t>
            </a:r>
            <a:r>
              <a:rPr lang="en-US" altLang="zh-CN" sz="1800" dirty="0">
                <a:effectLst/>
                <a:latin typeface="NimbusRomNo9L"/>
              </a:rPr>
              <a:t>V</a:t>
            </a:r>
            <a:r>
              <a:rPr lang="en-US" altLang="zh-CN" sz="1800" baseline="30000" dirty="0">
                <a:effectLst/>
                <a:latin typeface="NimbusRomNo9L"/>
              </a:rPr>
              <a:t>-2</a:t>
            </a:r>
            <a:r>
              <a:rPr lang="en" altLang="zh-CN" sz="800" dirty="0">
                <a:effectLst/>
                <a:latin typeface="CMR6"/>
              </a:rPr>
              <a:t> </a:t>
            </a:r>
            <a:endParaRPr lang="en" altLang="zh-CN" dirty="0"/>
          </a:p>
        </p:txBody>
      </p:sp>
    </p:spTree>
    <p:extLst>
      <p:ext uri="{BB962C8B-B14F-4D97-AF65-F5344CB8AC3E}">
        <p14:creationId xmlns:p14="http://schemas.microsoft.com/office/powerpoint/2010/main" val="16825750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4C21E9F-AE05-4368-B488-75AE1148FC88}"/>
              </a:ext>
            </a:extLst>
          </p:cNvPr>
          <p:cNvSpPr>
            <a:spLocks noGrp="1"/>
          </p:cNvSpPr>
          <p:nvPr>
            <p:ph type="sldNum" sz="quarter" idx="12"/>
          </p:nvPr>
        </p:nvSpPr>
        <p:spPr/>
        <p:txBody>
          <a:bodyPr/>
          <a:lstStyle/>
          <a:p>
            <a:pPr>
              <a:defRPr/>
            </a:pPr>
            <a:fld id="{C4FB67F1-DEA0-4505-A3D7-68170254FAEF}" type="slidenum">
              <a:rPr lang="zh-CN" altLang="en-US" smtClean="0"/>
              <a:pPr>
                <a:defRPr/>
              </a:pPr>
              <a:t>56</a:t>
            </a:fld>
            <a:endParaRPr lang="zh-CN" altLang="en-US"/>
          </a:p>
        </p:txBody>
      </p:sp>
      <p:sp>
        <p:nvSpPr>
          <p:cNvPr id="3" name="文本框 2">
            <a:extLst>
              <a:ext uri="{FF2B5EF4-FFF2-40B4-BE49-F238E27FC236}">
                <a16:creationId xmlns:a16="http://schemas.microsoft.com/office/drawing/2014/main" id="{60075911-1646-49E4-957C-E5368CDC7844}"/>
              </a:ext>
            </a:extLst>
          </p:cNvPr>
          <p:cNvSpPr txBox="1"/>
          <p:nvPr/>
        </p:nvSpPr>
        <p:spPr>
          <a:xfrm>
            <a:off x="145343" y="269014"/>
            <a:ext cx="9541651" cy="646331"/>
          </a:xfrm>
          <a:prstGeom prst="rect">
            <a:avLst/>
          </a:prstGeom>
          <a:noFill/>
        </p:spPr>
        <p:txBody>
          <a:bodyPr wrap="none" rtlCol="0">
            <a:spAutoFit/>
          </a:bodyPr>
          <a:lstStyle/>
          <a:p>
            <a:r>
              <a:rPr lang="en-US" altLang="zh-CN" sz="3600" b="1" dirty="0">
                <a:latin typeface="微软雅黑" panose="020B0503020204020204" pitchFamily="34" charset="-122"/>
                <a:ea typeface="微软雅黑" panose="020B0503020204020204" pitchFamily="34" charset="-122"/>
              </a:rPr>
              <a:t>Whether</a:t>
            </a:r>
            <a:r>
              <a:rPr lang="zh-CN" altLang="en-US" sz="3600" b="1" dirty="0">
                <a:latin typeface="微软雅黑" panose="020B0503020204020204" pitchFamily="34" charset="-122"/>
                <a:ea typeface="微软雅黑" panose="020B0503020204020204" pitchFamily="34" charset="-122"/>
              </a:rPr>
              <a:t> </a:t>
            </a:r>
            <a:r>
              <a:rPr lang="en-US" altLang="zh-CN" sz="3600" b="1" dirty="0">
                <a:latin typeface="微软雅黑" panose="020B0503020204020204" pitchFamily="34" charset="-122"/>
                <a:ea typeface="微软雅黑" panose="020B0503020204020204" pitchFamily="34" charset="-122"/>
              </a:rPr>
              <a:t>four-neutron</a:t>
            </a:r>
            <a:r>
              <a:rPr lang="zh-CN" altLang="en-US" sz="3600" b="1" dirty="0">
                <a:latin typeface="微软雅黑" panose="020B0503020204020204" pitchFamily="34" charset="-122"/>
                <a:ea typeface="微软雅黑" panose="020B0503020204020204" pitchFamily="34" charset="-122"/>
              </a:rPr>
              <a:t> </a:t>
            </a:r>
            <a:r>
              <a:rPr lang="en-US" altLang="zh-CN" sz="3600" b="1" dirty="0">
                <a:latin typeface="微软雅黑" panose="020B0503020204020204" pitchFamily="34" charset="-122"/>
                <a:ea typeface="微软雅黑" panose="020B0503020204020204" pitchFamily="34" charset="-122"/>
              </a:rPr>
              <a:t>resonance</a:t>
            </a:r>
            <a:r>
              <a:rPr lang="zh-CN" altLang="en-US" sz="3600" b="1" dirty="0">
                <a:latin typeface="微软雅黑" panose="020B0503020204020204" pitchFamily="34" charset="-122"/>
                <a:ea typeface="微软雅黑" panose="020B0503020204020204" pitchFamily="34" charset="-122"/>
              </a:rPr>
              <a:t> </a:t>
            </a:r>
            <a:r>
              <a:rPr lang="en-US" altLang="zh-CN" sz="3600" b="1" dirty="0">
                <a:latin typeface="微软雅黑" panose="020B0503020204020204" pitchFamily="34" charset="-122"/>
                <a:ea typeface="微软雅黑" panose="020B0503020204020204" pitchFamily="34" charset="-122"/>
              </a:rPr>
              <a:t>exists?</a:t>
            </a:r>
            <a:endParaRPr lang="zh-CN" altLang="en-US" sz="3600" b="1"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D5FA27D8-4CBE-45F4-9677-5CD9600A40AC}"/>
              </a:ext>
            </a:extLst>
          </p:cNvPr>
          <p:cNvPicPr>
            <a:picLocks noChangeAspect="1"/>
          </p:cNvPicPr>
          <p:nvPr/>
        </p:nvPicPr>
        <p:blipFill>
          <a:blip r:embed="rId3"/>
          <a:stretch>
            <a:fillRect/>
          </a:stretch>
        </p:blipFill>
        <p:spPr>
          <a:xfrm>
            <a:off x="1923636" y="1404778"/>
            <a:ext cx="8167747" cy="22002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图片 6">
            <a:extLst>
              <a:ext uri="{FF2B5EF4-FFF2-40B4-BE49-F238E27FC236}">
                <a16:creationId xmlns:a16="http://schemas.microsoft.com/office/drawing/2014/main" id="{0A66034B-0F83-451D-96DE-EE49FAD1C046}"/>
              </a:ext>
            </a:extLst>
          </p:cNvPr>
          <p:cNvPicPr>
            <a:picLocks noChangeAspect="1"/>
          </p:cNvPicPr>
          <p:nvPr/>
        </p:nvPicPr>
        <p:blipFill>
          <a:blip r:embed="rId4"/>
          <a:stretch>
            <a:fillRect/>
          </a:stretch>
        </p:blipFill>
        <p:spPr>
          <a:xfrm>
            <a:off x="6338064" y="4069653"/>
            <a:ext cx="4996460" cy="235674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图片 7">
            <a:extLst>
              <a:ext uri="{FF2B5EF4-FFF2-40B4-BE49-F238E27FC236}">
                <a16:creationId xmlns:a16="http://schemas.microsoft.com/office/drawing/2014/main" id="{86423DD5-9211-4788-8F4C-BBC2E63F7AE3}"/>
              </a:ext>
            </a:extLst>
          </p:cNvPr>
          <p:cNvPicPr>
            <a:picLocks noChangeAspect="1"/>
          </p:cNvPicPr>
          <p:nvPr/>
        </p:nvPicPr>
        <p:blipFill>
          <a:blip r:embed="rId5"/>
          <a:stretch>
            <a:fillRect/>
          </a:stretch>
        </p:blipFill>
        <p:spPr>
          <a:xfrm>
            <a:off x="857476" y="3959260"/>
            <a:ext cx="4088119" cy="239709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98547617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31640"/>
            <a:ext cx="12430125" cy="1325563"/>
          </a:xfrm>
        </p:spPr>
        <p:txBody>
          <a:bodyPr>
            <a:normAutofit/>
          </a:bodyPr>
          <a:lstStyle/>
          <a:p>
            <a:r>
              <a:rPr lang="en-US" altLang="zh-CN" sz="3600" b="1" dirty="0">
                <a:latin typeface="Microsoft YaHei" charset="-122"/>
                <a:ea typeface="Microsoft YaHei" charset="-122"/>
              </a:rPr>
              <a:t>Much</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better</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than</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Bonn</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potentials</a:t>
            </a:r>
            <a:endParaRPr lang="zh-CN" altLang="en-US" sz="3600" b="1" dirty="0">
              <a:latin typeface="Microsoft YaHei" charset="-122"/>
              <a:ea typeface="Microsoft YaHei" charset="-122"/>
            </a:endParaRPr>
          </a:p>
        </p:txBody>
      </p:sp>
      <p:pic>
        <p:nvPicPr>
          <p:cNvPr id="3" name="图片 2">
            <a:extLst>
              <a:ext uri="{FF2B5EF4-FFF2-40B4-BE49-F238E27FC236}">
                <a16:creationId xmlns:a16="http://schemas.microsoft.com/office/drawing/2014/main" id="{495F641A-0751-4F34-9D51-145854DBC720}"/>
              </a:ext>
            </a:extLst>
          </p:cNvPr>
          <p:cNvPicPr>
            <a:picLocks noChangeAspect="1"/>
          </p:cNvPicPr>
          <p:nvPr/>
        </p:nvPicPr>
        <p:blipFill>
          <a:blip r:embed="rId3"/>
          <a:stretch>
            <a:fillRect/>
          </a:stretch>
        </p:blipFill>
        <p:spPr>
          <a:xfrm>
            <a:off x="89006" y="1243573"/>
            <a:ext cx="5605503" cy="5538828"/>
          </a:xfrm>
          <a:prstGeom prst="rect">
            <a:avLst/>
          </a:prstGeom>
        </p:spPr>
      </p:pic>
      <p:pic>
        <p:nvPicPr>
          <p:cNvPr id="5" name="图片 4">
            <a:extLst>
              <a:ext uri="{FF2B5EF4-FFF2-40B4-BE49-F238E27FC236}">
                <a16:creationId xmlns:a16="http://schemas.microsoft.com/office/drawing/2014/main" id="{B78075DD-8BE6-4582-A799-2D93931FEC62}"/>
              </a:ext>
            </a:extLst>
          </p:cNvPr>
          <p:cNvPicPr>
            <a:picLocks noChangeAspect="1"/>
          </p:cNvPicPr>
          <p:nvPr/>
        </p:nvPicPr>
        <p:blipFill>
          <a:blip r:embed="rId4"/>
          <a:stretch>
            <a:fillRect/>
          </a:stretch>
        </p:blipFill>
        <p:spPr>
          <a:xfrm>
            <a:off x="5783515" y="1243573"/>
            <a:ext cx="6127110" cy="5538828"/>
          </a:xfrm>
          <a:prstGeom prst="rect">
            <a:avLst/>
          </a:prstGeom>
        </p:spPr>
      </p:pic>
      <p:sp>
        <p:nvSpPr>
          <p:cNvPr id="7" name="矩形 6">
            <a:extLst>
              <a:ext uri="{FF2B5EF4-FFF2-40B4-BE49-F238E27FC236}">
                <a16:creationId xmlns:a16="http://schemas.microsoft.com/office/drawing/2014/main" id="{94608E6D-5421-4316-BDDC-77EDEEAC8773}"/>
              </a:ext>
            </a:extLst>
          </p:cNvPr>
          <p:cNvSpPr/>
          <p:nvPr/>
        </p:nvSpPr>
        <p:spPr>
          <a:xfrm>
            <a:off x="4259485" y="874241"/>
            <a:ext cx="7932516" cy="369332"/>
          </a:xfrm>
          <a:prstGeom prst="rect">
            <a:avLst/>
          </a:prstGeom>
        </p:spPr>
        <p:txBody>
          <a:bodyPr wrap="square">
            <a:spAutoFit/>
          </a:bodyPr>
          <a:lstStyle/>
          <a:p>
            <a:pPr algn="just"/>
            <a:r>
              <a:rPr lang="en-US" altLang="zh-CN" i="1" dirty="0">
                <a:solidFill>
                  <a:srgbClr val="0432FF"/>
                </a:solidFill>
              </a:rPr>
              <a:t> R. </a:t>
            </a:r>
            <a:r>
              <a:rPr lang="en-US" altLang="zh-CN" i="1" dirty="0" err="1">
                <a:solidFill>
                  <a:srgbClr val="0432FF"/>
                </a:solidFill>
              </a:rPr>
              <a:t>Machleidt</a:t>
            </a:r>
            <a:r>
              <a:rPr lang="en-US" altLang="zh-CN" i="1" dirty="0">
                <a:solidFill>
                  <a:srgbClr val="0432FF"/>
                </a:solidFill>
              </a:rPr>
              <a:t>, K. </a:t>
            </a:r>
            <a:r>
              <a:rPr lang="en-US" altLang="zh-CN" i="1" dirty="0" err="1">
                <a:solidFill>
                  <a:srgbClr val="0432FF"/>
                </a:solidFill>
              </a:rPr>
              <a:t>Holinde</a:t>
            </a:r>
            <a:r>
              <a:rPr lang="en-US" altLang="zh-CN" i="1" dirty="0">
                <a:solidFill>
                  <a:srgbClr val="0432FF"/>
                </a:solidFill>
              </a:rPr>
              <a:t>, C. </a:t>
            </a:r>
            <a:r>
              <a:rPr lang="en-US" altLang="zh-CN" i="1" dirty="0" err="1">
                <a:solidFill>
                  <a:srgbClr val="0432FF"/>
                </a:solidFill>
              </a:rPr>
              <a:t>Elster</a:t>
            </a:r>
            <a:r>
              <a:rPr lang="en-US" altLang="zh-CN" i="1" dirty="0">
                <a:solidFill>
                  <a:srgbClr val="0432FF"/>
                </a:solidFill>
              </a:rPr>
              <a:t>, </a:t>
            </a:r>
            <a:r>
              <a:rPr lang="en-US" altLang="zh-CN" i="1" dirty="0" err="1">
                <a:solidFill>
                  <a:srgbClr val="0432FF"/>
                </a:solidFill>
              </a:rPr>
              <a:t>Phys.Rept</a:t>
            </a:r>
            <a:r>
              <a:rPr lang="en-US" altLang="zh-CN" i="1" dirty="0">
                <a:solidFill>
                  <a:srgbClr val="0432FF"/>
                </a:solidFill>
              </a:rPr>
              <a:t>. 149 (1987) 1-89—</a:t>
            </a:r>
            <a:r>
              <a:rPr lang="en-US" altLang="zh-CN" i="1" dirty="0">
                <a:solidFill>
                  <a:srgbClr val="C00000"/>
                </a:solidFill>
              </a:rPr>
              <a:t>2427</a:t>
            </a:r>
            <a:r>
              <a:rPr lang="zh-CN" altLang="en-US" i="1" dirty="0">
                <a:solidFill>
                  <a:srgbClr val="0432FF"/>
                </a:solidFill>
              </a:rPr>
              <a:t> </a:t>
            </a:r>
            <a:r>
              <a:rPr lang="en-US" altLang="zh-CN" i="1" dirty="0">
                <a:solidFill>
                  <a:srgbClr val="0432FF"/>
                </a:solidFill>
              </a:rPr>
              <a:t>citations</a:t>
            </a:r>
            <a:endParaRPr lang="zh-CN" altLang="en-US" i="1" dirty="0">
              <a:solidFill>
                <a:srgbClr val="0432FF"/>
              </a:solidFill>
            </a:endParaRPr>
          </a:p>
        </p:txBody>
      </p:sp>
      <p:sp>
        <p:nvSpPr>
          <p:cNvPr id="11" name="矩形 10">
            <a:extLst>
              <a:ext uri="{FF2B5EF4-FFF2-40B4-BE49-F238E27FC236}">
                <a16:creationId xmlns:a16="http://schemas.microsoft.com/office/drawing/2014/main" id="{30D64A9A-4D7E-4B2F-9104-C6325D146A07}"/>
              </a:ext>
            </a:extLst>
          </p:cNvPr>
          <p:cNvSpPr/>
          <p:nvPr/>
        </p:nvSpPr>
        <p:spPr>
          <a:xfrm>
            <a:off x="2238703" y="1344273"/>
            <a:ext cx="1500878" cy="10899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CBC760B7-0866-4C8C-8CE0-E0F44D043BA6}"/>
              </a:ext>
            </a:extLst>
          </p:cNvPr>
          <p:cNvSpPr/>
          <p:nvPr/>
        </p:nvSpPr>
        <p:spPr>
          <a:xfrm>
            <a:off x="413416" y="1344273"/>
            <a:ext cx="1500878" cy="10899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A96480A-B922-4543-8460-36FF77366C76}"/>
              </a:ext>
            </a:extLst>
          </p:cNvPr>
          <p:cNvSpPr/>
          <p:nvPr/>
        </p:nvSpPr>
        <p:spPr>
          <a:xfrm>
            <a:off x="5827985" y="1325563"/>
            <a:ext cx="1500878" cy="10899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DA3038B9-1612-4EDA-AF9A-032A67AE9266}"/>
              </a:ext>
            </a:extLst>
          </p:cNvPr>
          <p:cNvSpPr/>
          <p:nvPr/>
        </p:nvSpPr>
        <p:spPr>
          <a:xfrm>
            <a:off x="4112698" y="4012987"/>
            <a:ext cx="1500878" cy="10899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4AF60AEB-CE46-4688-82A5-85C71CBBFC0B}"/>
              </a:ext>
            </a:extLst>
          </p:cNvPr>
          <p:cNvSpPr/>
          <p:nvPr/>
        </p:nvSpPr>
        <p:spPr>
          <a:xfrm>
            <a:off x="5909967" y="3429000"/>
            <a:ext cx="1500878" cy="10899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5D1A43A4-1A7F-403A-9A3B-8D21396559FB}"/>
              </a:ext>
            </a:extLst>
          </p:cNvPr>
          <p:cNvSpPr/>
          <p:nvPr/>
        </p:nvSpPr>
        <p:spPr>
          <a:xfrm>
            <a:off x="10341510" y="1287358"/>
            <a:ext cx="1500878" cy="1089923"/>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432FF"/>
              </a:solidFill>
            </a:endParaRPr>
          </a:p>
        </p:txBody>
      </p:sp>
      <p:sp>
        <p:nvSpPr>
          <p:cNvPr id="17" name="矩形 16">
            <a:extLst>
              <a:ext uri="{FF2B5EF4-FFF2-40B4-BE49-F238E27FC236}">
                <a16:creationId xmlns:a16="http://schemas.microsoft.com/office/drawing/2014/main" id="{C34F9E39-A19F-4809-B9AD-A1417E68FBC0}"/>
              </a:ext>
            </a:extLst>
          </p:cNvPr>
          <p:cNvSpPr/>
          <p:nvPr/>
        </p:nvSpPr>
        <p:spPr>
          <a:xfrm>
            <a:off x="2238703" y="5407572"/>
            <a:ext cx="1500878" cy="1089923"/>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灯片编号占位符 5">
            <a:extLst>
              <a:ext uri="{FF2B5EF4-FFF2-40B4-BE49-F238E27FC236}">
                <a16:creationId xmlns:a16="http://schemas.microsoft.com/office/drawing/2014/main" id="{DBED9985-E158-4CDB-BF04-5AAE066E1BAB}"/>
              </a:ext>
            </a:extLst>
          </p:cNvPr>
          <p:cNvSpPr>
            <a:spLocks noGrp="1"/>
          </p:cNvSpPr>
          <p:nvPr>
            <p:ph type="sldNum" sz="quarter" idx="12"/>
          </p:nvPr>
        </p:nvSpPr>
        <p:spPr>
          <a:xfrm>
            <a:off x="9448800" y="6599838"/>
            <a:ext cx="2743200" cy="365125"/>
          </a:xfrm>
        </p:spPr>
        <p:txBody>
          <a:bodyPr/>
          <a:lstStyle/>
          <a:p>
            <a:pPr>
              <a:defRPr/>
            </a:pPr>
            <a:fld id="{C4FB67F1-DEA0-4505-A3D7-68170254FAEF}" type="slidenum">
              <a:rPr lang="zh-CN" altLang="en-US" smtClean="0"/>
              <a:pPr>
                <a:defRPr/>
              </a:pPr>
              <a:t>57</a:t>
            </a:fld>
            <a:endParaRPr lang="zh-CN" altLang="en-US" dirty="0"/>
          </a:p>
        </p:txBody>
      </p:sp>
    </p:spTree>
    <p:extLst>
      <p:ext uri="{BB962C8B-B14F-4D97-AF65-F5344CB8AC3E}">
        <p14:creationId xmlns:p14="http://schemas.microsoft.com/office/powerpoint/2010/main" val="219303346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B767991-39AC-42C8-AD5F-ECA43D69725C}"/>
              </a:ext>
            </a:extLst>
          </p:cNvPr>
          <p:cNvSpPr>
            <a:spLocks noGrp="1"/>
          </p:cNvSpPr>
          <p:nvPr>
            <p:ph type="sldNum" sz="quarter" idx="12"/>
          </p:nvPr>
        </p:nvSpPr>
        <p:spPr/>
        <p:txBody>
          <a:bodyPr/>
          <a:lstStyle/>
          <a:p>
            <a:pPr>
              <a:defRPr/>
            </a:pPr>
            <a:fld id="{C4FB67F1-DEA0-4505-A3D7-68170254FAEF}" type="slidenum">
              <a:rPr lang="zh-CN" altLang="en-US" smtClean="0"/>
              <a:pPr>
                <a:defRPr/>
              </a:pPr>
              <a:t>58</a:t>
            </a:fld>
            <a:endParaRPr lang="zh-CN" altLang="en-US"/>
          </a:p>
        </p:txBody>
      </p:sp>
      <p:pic>
        <p:nvPicPr>
          <p:cNvPr id="4" name="图片 3">
            <a:extLst>
              <a:ext uri="{FF2B5EF4-FFF2-40B4-BE49-F238E27FC236}">
                <a16:creationId xmlns:a16="http://schemas.microsoft.com/office/drawing/2014/main" id="{355409CD-EBB7-9F8C-52D0-2810FBAF2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1"/>
            <a:ext cx="3721060" cy="2622049"/>
          </a:xfrm>
          <a:prstGeom prst="rect">
            <a:avLst/>
          </a:prstGeom>
        </p:spPr>
      </p:pic>
      <p:pic>
        <p:nvPicPr>
          <p:cNvPr id="6" name="图片 5">
            <a:extLst>
              <a:ext uri="{FF2B5EF4-FFF2-40B4-BE49-F238E27FC236}">
                <a16:creationId xmlns:a16="http://schemas.microsoft.com/office/drawing/2014/main" id="{E646BA9C-A3ED-A1BC-BD07-668D633F3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914" y="632218"/>
            <a:ext cx="8106347" cy="5833896"/>
          </a:xfrm>
          <a:prstGeom prst="rect">
            <a:avLst/>
          </a:prstGeom>
        </p:spPr>
      </p:pic>
    </p:spTree>
    <p:extLst>
      <p:ext uri="{BB962C8B-B14F-4D97-AF65-F5344CB8AC3E}">
        <p14:creationId xmlns:p14="http://schemas.microsoft.com/office/powerpoint/2010/main" val="80318380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D8A0268-72AD-8F60-F50E-9CAAEEA793F7}"/>
              </a:ext>
            </a:extLst>
          </p:cNvPr>
          <p:cNvSpPr/>
          <p:nvPr/>
        </p:nvSpPr>
        <p:spPr>
          <a:xfrm>
            <a:off x="9871756" y="4270423"/>
            <a:ext cx="2118188" cy="228364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8">
            <a:extLst>
              <a:ext uri="{FF2B5EF4-FFF2-40B4-BE49-F238E27FC236}">
                <a16:creationId xmlns:a16="http://schemas.microsoft.com/office/drawing/2014/main" id="{2659714B-A9D7-4EB0-B577-5166BCD1EB1F}"/>
              </a:ext>
            </a:extLst>
          </p:cNvPr>
          <p:cNvSpPr/>
          <p:nvPr/>
        </p:nvSpPr>
        <p:spPr>
          <a:xfrm>
            <a:off x="1894389" y="4270423"/>
            <a:ext cx="7837377" cy="23780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9189629-68AA-4141-A0A6-139B5ECA4F7C}"/>
              </a:ext>
            </a:extLst>
          </p:cNvPr>
          <p:cNvSpPr/>
          <p:nvPr/>
        </p:nvSpPr>
        <p:spPr>
          <a:xfrm>
            <a:off x="1922302" y="2042955"/>
            <a:ext cx="7781553" cy="21677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1">
            <a:extLst>
              <a:ext uri="{FF2B5EF4-FFF2-40B4-BE49-F238E27FC236}">
                <a16:creationId xmlns:a16="http://schemas.microsoft.com/office/drawing/2014/main" id="{5D73E06E-FC0D-48E0-90AB-C92CE56BEE54}"/>
              </a:ext>
            </a:extLst>
          </p:cNvPr>
          <p:cNvSpPr txBox="1">
            <a:spLocks/>
          </p:cNvSpPr>
          <p:nvPr/>
        </p:nvSpPr>
        <p:spPr>
          <a:xfrm>
            <a:off x="0" y="285584"/>
            <a:ext cx="11989944"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atin typeface="Microsoft YaHei" charset="-122"/>
                <a:ea typeface="Microsoft YaHei" charset="-122"/>
                <a:cs typeface="Microsoft YaHei" charset="-122"/>
              </a:rPr>
              <a:t>Central to developments in nuclear physics</a:t>
            </a:r>
            <a:endParaRPr lang="zh-CN" altLang="en-US" sz="3600" b="1" dirty="0">
              <a:latin typeface="Microsoft YaHei" charset="-122"/>
              <a:ea typeface="Microsoft YaHei" charset="-122"/>
              <a:cs typeface="Microsoft YaHei" charset="-122"/>
            </a:endParaRPr>
          </a:p>
        </p:txBody>
      </p:sp>
      <p:sp>
        <p:nvSpPr>
          <p:cNvPr id="3" name="灯片编号占位符 2">
            <a:extLst>
              <a:ext uri="{FF2B5EF4-FFF2-40B4-BE49-F238E27FC236}">
                <a16:creationId xmlns:a16="http://schemas.microsoft.com/office/drawing/2014/main" id="{A1AF53AE-B468-41F4-A1FA-E060DA8F752C}"/>
              </a:ext>
            </a:extLst>
          </p:cNvPr>
          <p:cNvSpPr>
            <a:spLocks noGrp="1"/>
          </p:cNvSpPr>
          <p:nvPr>
            <p:ph type="sldNum" sz="quarter" idx="12"/>
          </p:nvPr>
        </p:nvSpPr>
        <p:spPr>
          <a:xfrm>
            <a:off x="8226558" y="6188939"/>
            <a:ext cx="2743200" cy="365125"/>
          </a:xfrm>
        </p:spPr>
        <p:txBody>
          <a:bodyPr/>
          <a:lstStyle/>
          <a:p>
            <a:pPr>
              <a:defRPr/>
            </a:pPr>
            <a:fld id="{C4FB67F1-DEA0-4505-A3D7-68170254FAEF}" type="slidenum">
              <a:rPr lang="zh-CN" altLang="en-US" smtClean="0"/>
              <a:pPr>
                <a:defRPr/>
              </a:pPr>
              <a:t>59</a:t>
            </a:fld>
            <a:endParaRPr lang="zh-CN" altLang="en-US" dirty="0"/>
          </a:p>
        </p:txBody>
      </p:sp>
      <p:pic>
        <p:nvPicPr>
          <p:cNvPr id="2" name="图片 1">
            <a:extLst>
              <a:ext uri="{FF2B5EF4-FFF2-40B4-BE49-F238E27FC236}">
                <a16:creationId xmlns:a16="http://schemas.microsoft.com/office/drawing/2014/main" id="{D0638C9E-524F-41B8-8A72-A910CFDE06F0}"/>
              </a:ext>
            </a:extLst>
          </p:cNvPr>
          <p:cNvPicPr>
            <a:picLocks noChangeAspect="1"/>
          </p:cNvPicPr>
          <p:nvPr/>
        </p:nvPicPr>
        <p:blipFill>
          <a:blip r:embed="rId3"/>
          <a:stretch>
            <a:fillRect/>
          </a:stretch>
        </p:blipFill>
        <p:spPr>
          <a:xfrm>
            <a:off x="511734" y="1171700"/>
            <a:ext cx="2801082" cy="901498"/>
          </a:xfrm>
          <a:prstGeom prst="rect">
            <a:avLst/>
          </a:prstGeom>
        </p:spPr>
      </p:pic>
      <p:sp>
        <p:nvSpPr>
          <p:cNvPr id="8" name="文本框 7">
            <a:extLst>
              <a:ext uri="{FF2B5EF4-FFF2-40B4-BE49-F238E27FC236}">
                <a16:creationId xmlns:a16="http://schemas.microsoft.com/office/drawing/2014/main" id="{75A7005C-1F15-458E-9577-C8EBBA077FD4}"/>
              </a:ext>
            </a:extLst>
          </p:cNvPr>
          <p:cNvSpPr txBox="1"/>
          <p:nvPr/>
        </p:nvSpPr>
        <p:spPr>
          <a:xfrm flipH="1">
            <a:off x="11101930" y="1472463"/>
            <a:ext cx="906388" cy="461665"/>
          </a:xfrm>
          <a:prstGeom prst="rect">
            <a:avLst/>
          </a:prstGeom>
          <a:noFill/>
          <a:effectLst>
            <a:glow rad="101600">
              <a:schemeClr val="accent2">
                <a:satMod val="175000"/>
                <a:alpha val="40000"/>
              </a:schemeClr>
            </a:glow>
          </a:effectLst>
        </p:spPr>
        <p:txBody>
          <a:bodyPr wrap="square" rtlCol="0">
            <a:spAutoFit/>
          </a:bodyPr>
          <a:lstStyle/>
          <a:p>
            <a:r>
              <a:rPr lang="en-US" altLang="zh-CN"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7/41</a:t>
            </a:r>
            <a:endParaRPr lang="zh-CN" altLang="en-US"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9" name="矩形 8">
            <a:extLst>
              <a:ext uri="{FF2B5EF4-FFF2-40B4-BE49-F238E27FC236}">
                <a16:creationId xmlns:a16="http://schemas.microsoft.com/office/drawing/2014/main" id="{097A103E-BD13-4673-9FF7-9D47DCE1C9EC}"/>
              </a:ext>
            </a:extLst>
          </p:cNvPr>
          <p:cNvSpPr/>
          <p:nvPr/>
        </p:nvSpPr>
        <p:spPr>
          <a:xfrm>
            <a:off x="3524748" y="1248045"/>
            <a:ext cx="7500783" cy="707886"/>
          </a:xfrm>
          <a:prstGeom prst="rect">
            <a:avLst/>
          </a:prstGeom>
          <a:ln>
            <a:noFill/>
          </a:ln>
          <a:effectLst>
            <a:glow rad="139700">
              <a:schemeClr val="accent4">
                <a:satMod val="175000"/>
                <a:alpha val="40000"/>
              </a:schemeClr>
            </a:glow>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altLang="zh-CN" sz="2000" b="1" dirty="0">
                <a:solidFill>
                  <a:schemeClr val="accent2">
                    <a:lumMod val="75000"/>
                  </a:schemeClr>
                </a:solidFill>
                <a:highlight>
                  <a:srgbClr val="EAEFF7"/>
                </a:highlight>
              </a:rPr>
              <a:t>Remain central to developments in the field of nuclear physics</a:t>
            </a:r>
            <a:endParaRPr lang="en-US" altLang="zh-CN" sz="2000" b="1" dirty="0">
              <a:solidFill>
                <a:srgbClr val="222222"/>
              </a:solidFill>
              <a:highlight>
                <a:srgbClr val="EAEFF7"/>
              </a:highlight>
            </a:endParaRPr>
          </a:p>
          <a:p>
            <a:r>
              <a:rPr lang="en-US" altLang="zh-CN" sz="2000" b="1" dirty="0">
                <a:solidFill>
                  <a:schemeClr val="accent2">
                    <a:lumMod val="75000"/>
                  </a:schemeClr>
                </a:solidFill>
                <a:highlight>
                  <a:srgbClr val="EAEFF7"/>
                </a:highlight>
              </a:rPr>
              <a:t>Announcing major discoveries/opening up new avenues of research</a:t>
            </a:r>
            <a:endParaRPr lang="zh-CN" altLang="en-US" sz="2000" b="1" dirty="0">
              <a:solidFill>
                <a:schemeClr val="accent2">
                  <a:lumMod val="75000"/>
                </a:schemeClr>
              </a:solidFill>
              <a:highlight>
                <a:srgbClr val="EAEFF7"/>
              </a:highlight>
            </a:endParaRPr>
          </a:p>
        </p:txBody>
      </p:sp>
      <p:pic>
        <p:nvPicPr>
          <p:cNvPr id="1026" name="Picture 2" descr="https://cdn.journals.aps.org/test/91fe0b76-87dc-4843-aa75-4b396d7bbe97/TwoNucleon.png">
            <a:extLst>
              <a:ext uri="{FF2B5EF4-FFF2-40B4-BE49-F238E27FC236}">
                <a16:creationId xmlns:a16="http://schemas.microsoft.com/office/drawing/2014/main" id="{B71D7534-4737-40F0-8C55-C48AE51C6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884" y="2452898"/>
            <a:ext cx="1905000"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A48D3615-87CE-468B-B8E7-B2038DF50563}"/>
              </a:ext>
            </a:extLst>
          </p:cNvPr>
          <p:cNvSpPr/>
          <p:nvPr/>
        </p:nvSpPr>
        <p:spPr>
          <a:xfrm>
            <a:off x="2404362" y="3847596"/>
            <a:ext cx="2254046" cy="400110"/>
          </a:xfrm>
          <a:prstGeom prst="rect">
            <a:avLst/>
          </a:prstGeom>
        </p:spPr>
        <p:txBody>
          <a:bodyPr wrap="square">
            <a:spAutoFit/>
          </a:bodyPr>
          <a:lstStyle/>
          <a:p>
            <a:r>
              <a:rPr lang="en-US" altLang="zh-CN" sz="1000" dirty="0" err="1">
                <a:solidFill>
                  <a:srgbClr val="222222"/>
                </a:solidFill>
                <a:latin typeface="Helvetica Neue"/>
              </a:rPr>
              <a:t>Ordóñez</a:t>
            </a:r>
            <a:r>
              <a:rPr lang="en-US" altLang="zh-CN" sz="1000" dirty="0">
                <a:solidFill>
                  <a:srgbClr val="222222"/>
                </a:solidFill>
                <a:latin typeface="Helvetica Neue"/>
              </a:rPr>
              <a:t>, Ray, van </a:t>
            </a:r>
            <a:r>
              <a:rPr lang="en-US" altLang="zh-CN" sz="1000" dirty="0" err="1">
                <a:solidFill>
                  <a:srgbClr val="222222"/>
                </a:solidFill>
                <a:latin typeface="Helvetica Neue"/>
              </a:rPr>
              <a:t>Kolck</a:t>
            </a:r>
            <a:br>
              <a:rPr lang="en-US" altLang="zh-CN" sz="1000" dirty="0"/>
            </a:br>
            <a:r>
              <a:rPr lang="en-US" altLang="zh-CN" sz="1000" dirty="0">
                <a:solidFill>
                  <a:srgbClr val="3294D8"/>
                </a:solidFill>
                <a:latin typeface="Helvetica Neue"/>
              </a:rPr>
              <a:t>Phys. Rev. C </a:t>
            </a:r>
            <a:r>
              <a:rPr lang="en-US" altLang="zh-CN" sz="1000" b="1" dirty="0">
                <a:solidFill>
                  <a:srgbClr val="3294D8"/>
                </a:solidFill>
                <a:latin typeface="Helvetica Neue"/>
              </a:rPr>
              <a:t>53</a:t>
            </a:r>
            <a:r>
              <a:rPr lang="en-US" altLang="zh-CN" sz="1000" dirty="0">
                <a:solidFill>
                  <a:srgbClr val="3294D8"/>
                </a:solidFill>
                <a:latin typeface="Helvetica Neue"/>
              </a:rPr>
              <a:t>, 2086 (1996)</a:t>
            </a:r>
            <a:endParaRPr lang="zh-CN" altLang="en-US" sz="1000" dirty="0"/>
          </a:p>
        </p:txBody>
      </p:sp>
      <p:pic>
        <p:nvPicPr>
          <p:cNvPr id="1028" name="Picture 4" descr="https://cdn.journals.aps.org/test/b574c430-13be-4d5d-bba3-1b45e8dcb10d/ThreeNucleon.png">
            <a:extLst>
              <a:ext uri="{FF2B5EF4-FFF2-40B4-BE49-F238E27FC236}">
                <a16:creationId xmlns:a16="http://schemas.microsoft.com/office/drawing/2014/main" id="{7B5CFEC6-2BEA-4A18-9B6C-9F995C4AD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870" y="2262398"/>
            <a:ext cx="1905000" cy="14859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424AAB26-EF22-442B-8214-A59CBDFBBEBC}"/>
              </a:ext>
            </a:extLst>
          </p:cNvPr>
          <p:cNvSpPr/>
          <p:nvPr/>
        </p:nvSpPr>
        <p:spPr>
          <a:xfrm>
            <a:off x="4499918" y="3693708"/>
            <a:ext cx="2054942" cy="553998"/>
          </a:xfrm>
          <a:prstGeom prst="rect">
            <a:avLst/>
          </a:prstGeom>
        </p:spPr>
        <p:txBody>
          <a:bodyPr wrap="square">
            <a:spAutoFit/>
          </a:bodyPr>
          <a:lstStyle/>
          <a:p>
            <a:r>
              <a:rPr lang="en-US" altLang="zh-CN" sz="1000" dirty="0" err="1">
                <a:solidFill>
                  <a:srgbClr val="222222"/>
                </a:solidFill>
                <a:latin typeface="Helvetica Neue"/>
              </a:rPr>
              <a:t>Epelbaum</a:t>
            </a:r>
            <a:r>
              <a:rPr lang="en-US" altLang="zh-CN" sz="1000" dirty="0">
                <a:solidFill>
                  <a:srgbClr val="222222"/>
                </a:solidFill>
                <a:latin typeface="Helvetica Neue"/>
              </a:rPr>
              <a:t>, </a:t>
            </a:r>
            <a:r>
              <a:rPr lang="en-US" altLang="zh-CN" sz="1000" dirty="0" err="1">
                <a:solidFill>
                  <a:srgbClr val="222222"/>
                </a:solidFill>
                <a:latin typeface="Helvetica Neue"/>
              </a:rPr>
              <a:t>Nogga</a:t>
            </a:r>
            <a:r>
              <a:rPr lang="en-US" altLang="zh-CN" sz="1000" dirty="0">
                <a:solidFill>
                  <a:srgbClr val="222222"/>
                </a:solidFill>
                <a:latin typeface="Helvetica Neue"/>
              </a:rPr>
              <a:t>, </a:t>
            </a:r>
            <a:r>
              <a:rPr lang="en-US" altLang="zh-CN" sz="1000" dirty="0" err="1">
                <a:solidFill>
                  <a:srgbClr val="222222"/>
                </a:solidFill>
                <a:latin typeface="Helvetica Neue"/>
              </a:rPr>
              <a:t>Glöckle</a:t>
            </a:r>
            <a:r>
              <a:rPr lang="en-US" altLang="zh-CN" sz="1000" dirty="0">
                <a:solidFill>
                  <a:srgbClr val="222222"/>
                </a:solidFill>
                <a:latin typeface="Helvetica Neue"/>
              </a:rPr>
              <a:t>,  </a:t>
            </a:r>
            <a:r>
              <a:rPr lang="en-US" altLang="zh-CN" sz="1000" dirty="0" err="1">
                <a:solidFill>
                  <a:srgbClr val="222222"/>
                </a:solidFill>
                <a:latin typeface="Helvetica Neue"/>
              </a:rPr>
              <a:t>Kamada</a:t>
            </a:r>
            <a:r>
              <a:rPr lang="en-US" altLang="zh-CN" sz="1000" dirty="0">
                <a:solidFill>
                  <a:srgbClr val="222222"/>
                </a:solidFill>
                <a:latin typeface="Helvetica Neue"/>
              </a:rPr>
              <a:t>, </a:t>
            </a:r>
            <a:r>
              <a:rPr lang="en-US" altLang="zh-CN" sz="1000" dirty="0" err="1">
                <a:solidFill>
                  <a:srgbClr val="222222"/>
                </a:solidFill>
                <a:latin typeface="Helvetica Neue"/>
              </a:rPr>
              <a:t>Meißner</a:t>
            </a:r>
            <a:r>
              <a:rPr lang="en-US" altLang="zh-CN" sz="1000" dirty="0">
                <a:solidFill>
                  <a:srgbClr val="222222"/>
                </a:solidFill>
                <a:latin typeface="Helvetica Neue"/>
              </a:rPr>
              <a:t>, </a:t>
            </a:r>
            <a:r>
              <a:rPr lang="en-US" altLang="zh-CN" sz="1000" dirty="0" err="1">
                <a:solidFill>
                  <a:srgbClr val="222222"/>
                </a:solidFill>
                <a:latin typeface="Helvetica Neue"/>
              </a:rPr>
              <a:t>Witała</a:t>
            </a:r>
            <a:br>
              <a:rPr lang="en-US" altLang="zh-CN" sz="1000" dirty="0"/>
            </a:br>
            <a:r>
              <a:rPr lang="en-US" altLang="zh-CN" sz="1000" dirty="0">
                <a:solidFill>
                  <a:srgbClr val="3294D8"/>
                </a:solidFill>
                <a:latin typeface="Helvetica Neue"/>
              </a:rPr>
              <a:t>Phys. Rev. C </a:t>
            </a:r>
            <a:r>
              <a:rPr lang="en-US" altLang="zh-CN" sz="1000" b="1" dirty="0">
                <a:solidFill>
                  <a:srgbClr val="3294D8"/>
                </a:solidFill>
                <a:latin typeface="Helvetica Neue"/>
              </a:rPr>
              <a:t>66</a:t>
            </a:r>
            <a:r>
              <a:rPr lang="en-US" altLang="zh-CN" sz="1000" dirty="0">
                <a:solidFill>
                  <a:srgbClr val="3294D8"/>
                </a:solidFill>
                <a:latin typeface="Helvetica Neue"/>
              </a:rPr>
              <a:t>, 064001 (2002)</a:t>
            </a:r>
            <a:endParaRPr lang="zh-CN" altLang="en-US" sz="1000" dirty="0"/>
          </a:p>
        </p:txBody>
      </p:sp>
      <p:pic>
        <p:nvPicPr>
          <p:cNvPr id="1030" name="Picture 6" descr="https://cdn.journals.aps.org/test/57acf637-4d9f-4517-9c6f-5a4b59756a7d/AccurateCharge.png">
            <a:extLst>
              <a:ext uri="{FF2B5EF4-FFF2-40B4-BE49-F238E27FC236}">
                <a16:creationId xmlns:a16="http://schemas.microsoft.com/office/drawing/2014/main" id="{928F9BAF-68D0-4F0B-9202-AE6735913A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6609" y="2062373"/>
            <a:ext cx="1905000" cy="168592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45A370EE-BFB5-456A-8530-39AE0452A852}"/>
              </a:ext>
            </a:extLst>
          </p:cNvPr>
          <p:cNvSpPr/>
          <p:nvPr/>
        </p:nvSpPr>
        <p:spPr>
          <a:xfrm>
            <a:off x="7147150" y="3847596"/>
            <a:ext cx="2197510" cy="400110"/>
          </a:xfrm>
          <a:prstGeom prst="rect">
            <a:avLst/>
          </a:prstGeom>
        </p:spPr>
        <p:txBody>
          <a:bodyPr wrap="square">
            <a:spAutoFit/>
          </a:bodyPr>
          <a:lstStyle/>
          <a:p>
            <a:r>
              <a:rPr lang="en-US" altLang="zh-CN" sz="1000" dirty="0" err="1">
                <a:solidFill>
                  <a:srgbClr val="222222"/>
                </a:solidFill>
                <a:latin typeface="Helvetica Neue"/>
              </a:rPr>
              <a:t>Entem</a:t>
            </a:r>
            <a:r>
              <a:rPr lang="en-US" altLang="zh-CN" sz="1000" dirty="0">
                <a:solidFill>
                  <a:srgbClr val="222222"/>
                </a:solidFill>
                <a:latin typeface="Helvetica Neue"/>
              </a:rPr>
              <a:t>,</a:t>
            </a:r>
            <a:r>
              <a:rPr lang="zh-CN" altLang="en-US" sz="1000" dirty="0">
                <a:solidFill>
                  <a:srgbClr val="222222"/>
                </a:solidFill>
                <a:latin typeface="Helvetica Neue"/>
              </a:rPr>
              <a:t> </a:t>
            </a:r>
            <a:r>
              <a:rPr lang="en-US" altLang="zh-CN" sz="1000" dirty="0" err="1">
                <a:solidFill>
                  <a:srgbClr val="222222"/>
                </a:solidFill>
                <a:latin typeface="Helvetica Neue"/>
              </a:rPr>
              <a:t>Machleidt</a:t>
            </a:r>
            <a:br>
              <a:rPr lang="en-US" altLang="zh-CN" sz="1000" dirty="0"/>
            </a:br>
            <a:r>
              <a:rPr lang="en-US" altLang="zh-CN" sz="1000" dirty="0">
                <a:solidFill>
                  <a:srgbClr val="3294D8"/>
                </a:solidFill>
                <a:latin typeface="Helvetica Neue"/>
              </a:rPr>
              <a:t>Phys. Rev. C </a:t>
            </a:r>
            <a:r>
              <a:rPr lang="en-US" altLang="zh-CN" sz="1000" b="1" dirty="0">
                <a:solidFill>
                  <a:srgbClr val="3294D8"/>
                </a:solidFill>
                <a:latin typeface="Helvetica Neue"/>
              </a:rPr>
              <a:t>68</a:t>
            </a:r>
            <a:r>
              <a:rPr lang="en-US" altLang="zh-CN" sz="1000" dirty="0">
                <a:solidFill>
                  <a:srgbClr val="3294D8"/>
                </a:solidFill>
                <a:latin typeface="Helvetica Neue"/>
              </a:rPr>
              <a:t>, 041001 (2003)</a:t>
            </a:r>
            <a:endParaRPr lang="zh-CN" altLang="en-US" sz="1000" dirty="0"/>
          </a:p>
        </p:txBody>
      </p:sp>
      <p:pic>
        <p:nvPicPr>
          <p:cNvPr id="1032" name="Picture 8" descr="https://cdn.journals.aps.org/test/71c44ce0-6d6b-49d2-aa53-85a1638fb811/Construction.png">
            <a:extLst>
              <a:ext uri="{FF2B5EF4-FFF2-40B4-BE49-F238E27FC236}">
                <a16:creationId xmlns:a16="http://schemas.microsoft.com/office/drawing/2014/main" id="{5F25F57C-F4F8-4777-9515-436CDCC22E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6975" y="4336789"/>
            <a:ext cx="1905000" cy="195262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74672D96-40CE-4B0C-9FB2-4A58BA36BB41}"/>
              </a:ext>
            </a:extLst>
          </p:cNvPr>
          <p:cNvSpPr/>
          <p:nvPr/>
        </p:nvSpPr>
        <p:spPr>
          <a:xfrm>
            <a:off x="2169099" y="6280042"/>
            <a:ext cx="2116392" cy="400110"/>
          </a:xfrm>
          <a:prstGeom prst="rect">
            <a:avLst/>
          </a:prstGeom>
        </p:spPr>
        <p:txBody>
          <a:bodyPr wrap="square">
            <a:spAutoFit/>
          </a:bodyPr>
          <a:lstStyle/>
          <a:p>
            <a:r>
              <a:rPr lang="en-US" altLang="zh-CN" sz="1000" dirty="0" err="1">
                <a:solidFill>
                  <a:srgbClr val="222222"/>
                </a:solidFill>
                <a:latin typeface="Helvetica Neue"/>
              </a:rPr>
              <a:t>Stoks</a:t>
            </a:r>
            <a:r>
              <a:rPr lang="en-US" altLang="zh-CN" sz="1000" dirty="0">
                <a:solidFill>
                  <a:srgbClr val="222222"/>
                </a:solidFill>
                <a:latin typeface="Helvetica Neue"/>
              </a:rPr>
              <a:t>, </a:t>
            </a:r>
            <a:r>
              <a:rPr lang="en-US" altLang="zh-CN" sz="1000" dirty="0" err="1">
                <a:solidFill>
                  <a:srgbClr val="222222"/>
                </a:solidFill>
                <a:latin typeface="Helvetica Neue"/>
              </a:rPr>
              <a:t>Klomp</a:t>
            </a:r>
            <a:r>
              <a:rPr lang="en-US" altLang="zh-CN" sz="1000" dirty="0">
                <a:solidFill>
                  <a:srgbClr val="222222"/>
                </a:solidFill>
                <a:latin typeface="Helvetica Neue"/>
              </a:rPr>
              <a:t>, </a:t>
            </a:r>
            <a:r>
              <a:rPr lang="en-US" altLang="zh-CN" sz="1000" dirty="0" err="1">
                <a:solidFill>
                  <a:srgbClr val="222222"/>
                </a:solidFill>
                <a:latin typeface="Helvetica Neue"/>
              </a:rPr>
              <a:t>Terheggen</a:t>
            </a:r>
            <a:r>
              <a:rPr lang="en-US" altLang="zh-CN" sz="1000" dirty="0">
                <a:solidFill>
                  <a:srgbClr val="222222"/>
                </a:solidFill>
                <a:latin typeface="Helvetica Neue"/>
              </a:rPr>
              <a:t>, </a:t>
            </a:r>
            <a:r>
              <a:rPr lang="en-US" altLang="zh-CN" sz="1000" dirty="0" err="1">
                <a:solidFill>
                  <a:srgbClr val="222222"/>
                </a:solidFill>
                <a:latin typeface="Helvetica Neue"/>
              </a:rPr>
              <a:t>Swart</a:t>
            </a:r>
            <a:br>
              <a:rPr lang="en-US" altLang="zh-CN" sz="1000" dirty="0"/>
            </a:br>
            <a:r>
              <a:rPr lang="en-US" altLang="zh-CN" sz="1000" dirty="0">
                <a:solidFill>
                  <a:srgbClr val="3294D8"/>
                </a:solidFill>
                <a:latin typeface="Helvetica Neue"/>
              </a:rPr>
              <a:t>Phys. Rev. C </a:t>
            </a:r>
            <a:r>
              <a:rPr lang="en-US" altLang="zh-CN" sz="1000" b="1" dirty="0">
                <a:solidFill>
                  <a:srgbClr val="3294D8"/>
                </a:solidFill>
                <a:latin typeface="Helvetica Neue"/>
              </a:rPr>
              <a:t>49</a:t>
            </a:r>
            <a:r>
              <a:rPr lang="en-US" altLang="zh-CN" sz="1000" dirty="0">
                <a:solidFill>
                  <a:srgbClr val="3294D8"/>
                </a:solidFill>
                <a:latin typeface="Helvetica Neue"/>
              </a:rPr>
              <a:t>, 2950 (1994)</a:t>
            </a:r>
            <a:endParaRPr lang="zh-CN" altLang="en-US" sz="1000" dirty="0"/>
          </a:p>
        </p:txBody>
      </p:sp>
      <p:pic>
        <p:nvPicPr>
          <p:cNvPr id="1034" name="Picture 10" descr="https://cdn.journals.aps.org/test/e7131f77-2b70-48d7-8f98-72dabccbafb3/Accurate.png">
            <a:extLst>
              <a:ext uri="{FF2B5EF4-FFF2-40B4-BE49-F238E27FC236}">
                <a16:creationId xmlns:a16="http://schemas.microsoft.com/office/drawing/2014/main" id="{27F4D406-EA03-4931-A5B5-7D8522EA00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4109" y="4864655"/>
            <a:ext cx="1905000" cy="139065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D6ED22A6-7FBE-4A3C-8601-232E8085376E}"/>
              </a:ext>
            </a:extLst>
          </p:cNvPr>
          <p:cNvSpPr/>
          <p:nvPr/>
        </p:nvSpPr>
        <p:spPr>
          <a:xfrm>
            <a:off x="4915518" y="6240302"/>
            <a:ext cx="1913924" cy="400110"/>
          </a:xfrm>
          <a:prstGeom prst="rect">
            <a:avLst/>
          </a:prstGeom>
        </p:spPr>
        <p:txBody>
          <a:bodyPr wrap="square">
            <a:spAutoFit/>
          </a:bodyPr>
          <a:lstStyle/>
          <a:p>
            <a:r>
              <a:rPr lang="en-US" altLang="zh-CN" sz="1000" dirty="0" err="1">
                <a:solidFill>
                  <a:srgbClr val="222222"/>
                </a:solidFill>
                <a:latin typeface="Helvetica Neue"/>
              </a:rPr>
              <a:t>Wiringa</a:t>
            </a:r>
            <a:r>
              <a:rPr lang="en-US" altLang="zh-CN" sz="1000" dirty="0">
                <a:solidFill>
                  <a:srgbClr val="222222"/>
                </a:solidFill>
                <a:latin typeface="Helvetica Neue"/>
              </a:rPr>
              <a:t>, </a:t>
            </a:r>
            <a:r>
              <a:rPr lang="en-US" altLang="zh-CN" sz="1000" dirty="0" err="1">
                <a:solidFill>
                  <a:srgbClr val="222222"/>
                </a:solidFill>
                <a:latin typeface="Helvetica Neue"/>
              </a:rPr>
              <a:t>Stoks</a:t>
            </a:r>
            <a:r>
              <a:rPr lang="en-US" altLang="zh-CN" sz="1000" dirty="0">
                <a:solidFill>
                  <a:srgbClr val="222222"/>
                </a:solidFill>
                <a:latin typeface="Helvetica Neue"/>
              </a:rPr>
              <a:t>, </a:t>
            </a:r>
            <a:r>
              <a:rPr lang="en-US" altLang="zh-CN" sz="1000" dirty="0" err="1">
                <a:solidFill>
                  <a:srgbClr val="222222"/>
                </a:solidFill>
                <a:latin typeface="Helvetica Neue"/>
              </a:rPr>
              <a:t>Schiavilla</a:t>
            </a:r>
            <a:br>
              <a:rPr lang="en-US" altLang="zh-CN" sz="1000" dirty="0"/>
            </a:br>
            <a:r>
              <a:rPr lang="en-US" altLang="zh-CN" sz="1000" dirty="0">
                <a:solidFill>
                  <a:srgbClr val="3294D8"/>
                </a:solidFill>
                <a:latin typeface="Helvetica Neue"/>
              </a:rPr>
              <a:t>Phys. Rev. C </a:t>
            </a:r>
            <a:r>
              <a:rPr lang="en-US" altLang="zh-CN" sz="1000" b="1" dirty="0">
                <a:solidFill>
                  <a:srgbClr val="3294D8"/>
                </a:solidFill>
                <a:latin typeface="Helvetica Neue"/>
              </a:rPr>
              <a:t>51</a:t>
            </a:r>
            <a:r>
              <a:rPr lang="en-US" altLang="zh-CN" sz="1000" dirty="0">
                <a:solidFill>
                  <a:srgbClr val="3294D8"/>
                </a:solidFill>
                <a:latin typeface="Helvetica Neue"/>
              </a:rPr>
              <a:t>, 38 (1995)</a:t>
            </a:r>
            <a:endParaRPr lang="zh-CN" altLang="en-US" sz="1000" dirty="0"/>
          </a:p>
        </p:txBody>
      </p:sp>
      <p:pic>
        <p:nvPicPr>
          <p:cNvPr id="1036" name="Picture 12" descr="https://cdn.journals.aps.org/test/52aacf78-95ca-4f2c-bb07-89092a52b9d0/HighPrecision.png">
            <a:extLst>
              <a:ext uri="{FF2B5EF4-FFF2-40B4-BE49-F238E27FC236}">
                <a16:creationId xmlns:a16="http://schemas.microsoft.com/office/drawing/2014/main" id="{181FC41A-C80E-4C5A-B435-C47897EB42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7095" y="4455080"/>
            <a:ext cx="1905000" cy="1800225"/>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F0B39D7A-FCE8-4B65-B869-B5A0BFC5588D}"/>
              </a:ext>
            </a:extLst>
          </p:cNvPr>
          <p:cNvSpPr/>
          <p:nvPr/>
        </p:nvSpPr>
        <p:spPr>
          <a:xfrm>
            <a:off x="7108139" y="6255305"/>
            <a:ext cx="2595716" cy="400110"/>
          </a:xfrm>
          <a:prstGeom prst="rect">
            <a:avLst/>
          </a:prstGeom>
        </p:spPr>
        <p:txBody>
          <a:bodyPr wrap="square">
            <a:spAutoFit/>
          </a:bodyPr>
          <a:lstStyle/>
          <a:p>
            <a:r>
              <a:rPr lang="de-DE" altLang="zh-CN" sz="1000" dirty="0">
                <a:solidFill>
                  <a:srgbClr val="222222"/>
                </a:solidFill>
                <a:latin typeface="Helvetica Neue"/>
              </a:rPr>
              <a:t>R. Machleidt</a:t>
            </a:r>
            <a:br>
              <a:rPr lang="de-DE" altLang="zh-CN" sz="1000" dirty="0"/>
            </a:br>
            <a:r>
              <a:rPr lang="de-DE" altLang="zh-CN" sz="1000" dirty="0">
                <a:solidFill>
                  <a:srgbClr val="3294D8"/>
                </a:solidFill>
                <a:latin typeface="Helvetica Neue"/>
              </a:rPr>
              <a:t>Phys. Rev. C </a:t>
            </a:r>
            <a:r>
              <a:rPr lang="de-DE" altLang="zh-CN" sz="1000" b="1" dirty="0">
                <a:solidFill>
                  <a:srgbClr val="3294D8"/>
                </a:solidFill>
                <a:latin typeface="Helvetica Neue"/>
              </a:rPr>
              <a:t>63</a:t>
            </a:r>
            <a:r>
              <a:rPr lang="de-DE" altLang="zh-CN" sz="1000" dirty="0">
                <a:solidFill>
                  <a:srgbClr val="3294D8"/>
                </a:solidFill>
                <a:latin typeface="Helvetica Neue"/>
              </a:rPr>
              <a:t>, 024001 (2001)</a:t>
            </a:r>
            <a:endParaRPr lang="zh-CN" altLang="en-US" sz="1000" dirty="0"/>
          </a:p>
        </p:txBody>
      </p:sp>
      <p:pic>
        <p:nvPicPr>
          <p:cNvPr id="1038" name="Picture 14" descr="https://cdn.journals.aps.org/test/b5255d4b-75ec-4163-ad51-e19b168724bd/Partial.png">
            <a:extLst>
              <a:ext uri="{FF2B5EF4-FFF2-40B4-BE49-F238E27FC236}">
                <a16:creationId xmlns:a16="http://schemas.microsoft.com/office/drawing/2014/main" id="{8D749F8D-9924-421B-8B79-1503F8F142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4352" y="4534678"/>
            <a:ext cx="1905000" cy="169545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B35C30C5-F55F-47B8-B0B0-79C06F639FAD}"/>
              </a:ext>
            </a:extLst>
          </p:cNvPr>
          <p:cNvSpPr/>
          <p:nvPr/>
        </p:nvSpPr>
        <p:spPr>
          <a:xfrm>
            <a:off x="9902732" y="6220756"/>
            <a:ext cx="2262650" cy="400110"/>
          </a:xfrm>
          <a:prstGeom prst="rect">
            <a:avLst/>
          </a:prstGeom>
        </p:spPr>
        <p:txBody>
          <a:bodyPr wrap="square">
            <a:spAutoFit/>
          </a:bodyPr>
          <a:lstStyle/>
          <a:p>
            <a:r>
              <a:rPr lang="en-US" altLang="zh-CN" sz="1000" dirty="0" err="1">
                <a:solidFill>
                  <a:srgbClr val="222222"/>
                </a:solidFill>
                <a:latin typeface="Helvetica Neue"/>
              </a:rPr>
              <a:t>Stoks</a:t>
            </a:r>
            <a:r>
              <a:rPr lang="en-US" altLang="zh-CN" sz="1000" dirty="0">
                <a:solidFill>
                  <a:srgbClr val="222222"/>
                </a:solidFill>
                <a:latin typeface="Helvetica Neue"/>
              </a:rPr>
              <a:t>, </a:t>
            </a:r>
            <a:r>
              <a:rPr lang="en-US" altLang="zh-CN" sz="1000" dirty="0" err="1">
                <a:solidFill>
                  <a:srgbClr val="222222"/>
                </a:solidFill>
                <a:latin typeface="Helvetica Neue"/>
              </a:rPr>
              <a:t>Klomp</a:t>
            </a:r>
            <a:r>
              <a:rPr lang="en-US" altLang="zh-CN" sz="1000" dirty="0">
                <a:solidFill>
                  <a:srgbClr val="222222"/>
                </a:solidFill>
                <a:latin typeface="Helvetica Neue"/>
              </a:rPr>
              <a:t>, </a:t>
            </a:r>
            <a:r>
              <a:rPr lang="en-US" altLang="zh-CN" sz="1000" dirty="0" err="1">
                <a:solidFill>
                  <a:srgbClr val="222222"/>
                </a:solidFill>
                <a:latin typeface="Helvetica Neue"/>
              </a:rPr>
              <a:t>Rentmeester</a:t>
            </a:r>
            <a:r>
              <a:rPr lang="en-US" altLang="zh-CN" sz="1000" dirty="0">
                <a:solidFill>
                  <a:srgbClr val="222222"/>
                </a:solidFill>
                <a:latin typeface="Helvetica Neue"/>
              </a:rPr>
              <a:t>, </a:t>
            </a:r>
            <a:r>
              <a:rPr lang="en-US" altLang="zh-CN" sz="1000" dirty="0" err="1">
                <a:solidFill>
                  <a:srgbClr val="222222"/>
                </a:solidFill>
                <a:latin typeface="Helvetica Neue"/>
              </a:rPr>
              <a:t>Swart</a:t>
            </a:r>
            <a:br>
              <a:rPr lang="en-US" altLang="zh-CN" sz="1000" dirty="0"/>
            </a:br>
            <a:r>
              <a:rPr lang="en-US" altLang="zh-CN" sz="1000" dirty="0">
                <a:solidFill>
                  <a:srgbClr val="3294D8"/>
                </a:solidFill>
                <a:latin typeface="Helvetica Neue"/>
              </a:rPr>
              <a:t>Phys. Rev. C </a:t>
            </a:r>
            <a:r>
              <a:rPr lang="en-US" altLang="zh-CN" sz="1000" b="1" dirty="0">
                <a:solidFill>
                  <a:srgbClr val="3294D8"/>
                </a:solidFill>
                <a:latin typeface="Helvetica Neue"/>
              </a:rPr>
              <a:t>48</a:t>
            </a:r>
            <a:r>
              <a:rPr lang="en-US" altLang="zh-CN" sz="1000" dirty="0">
                <a:solidFill>
                  <a:srgbClr val="3294D8"/>
                </a:solidFill>
                <a:latin typeface="Helvetica Neue"/>
              </a:rPr>
              <a:t>, 792 (1993)</a:t>
            </a:r>
            <a:endParaRPr lang="zh-CN" altLang="en-US" sz="1000" dirty="0"/>
          </a:p>
        </p:txBody>
      </p:sp>
      <p:sp>
        <p:nvSpPr>
          <p:cNvPr id="19" name="文本框 18">
            <a:extLst>
              <a:ext uri="{FF2B5EF4-FFF2-40B4-BE49-F238E27FC236}">
                <a16:creationId xmlns:a16="http://schemas.microsoft.com/office/drawing/2014/main" id="{5E5E6642-9434-4281-883C-B119ACB8078D}"/>
              </a:ext>
            </a:extLst>
          </p:cNvPr>
          <p:cNvSpPr txBox="1"/>
          <p:nvPr/>
        </p:nvSpPr>
        <p:spPr>
          <a:xfrm>
            <a:off x="91716" y="2864683"/>
            <a:ext cx="1802673" cy="584775"/>
          </a:xfrm>
          <a:prstGeom prst="rect">
            <a:avLst/>
          </a:prstGeom>
          <a:noFill/>
        </p:spPr>
        <p:txBody>
          <a:bodyPr wrap="none" rtlCol="0">
            <a:spAutoFit/>
          </a:bodyPr>
          <a:lstStyle/>
          <a:p>
            <a:r>
              <a:rPr lang="en-US" altLang="zh-CN" sz="3200" b="1" dirty="0"/>
              <a:t>chiral EFT</a:t>
            </a:r>
            <a:endParaRPr lang="zh-CN" altLang="en-US" sz="3200" b="1" dirty="0"/>
          </a:p>
        </p:txBody>
      </p:sp>
      <p:sp>
        <p:nvSpPr>
          <p:cNvPr id="27" name="文本框 26">
            <a:extLst>
              <a:ext uri="{FF2B5EF4-FFF2-40B4-BE49-F238E27FC236}">
                <a16:creationId xmlns:a16="http://schemas.microsoft.com/office/drawing/2014/main" id="{F6586F96-9214-4F6B-87EF-4F37B8450710}"/>
              </a:ext>
            </a:extLst>
          </p:cNvPr>
          <p:cNvSpPr txBox="1"/>
          <p:nvPr/>
        </p:nvSpPr>
        <p:spPr>
          <a:xfrm>
            <a:off x="119356" y="5119576"/>
            <a:ext cx="1510735" cy="584775"/>
          </a:xfrm>
          <a:prstGeom prst="rect">
            <a:avLst/>
          </a:prstGeom>
          <a:noFill/>
        </p:spPr>
        <p:txBody>
          <a:bodyPr wrap="none" rtlCol="0">
            <a:spAutoFit/>
          </a:bodyPr>
          <a:lstStyle/>
          <a:p>
            <a:r>
              <a:rPr lang="en-US" altLang="zh-CN" sz="3200" b="1" dirty="0"/>
              <a:t>realistic</a:t>
            </a:r>
            <a:endParaRPr lang="zh-CN" altLang="en-US" sz="3200" b="1" dirty="0"/>
          </a:p>
        </p:txBody>
      </p:sp>
    </p:spTree>
    <p:extLst>
      <p:ext uri="{BB962C8B-B14F-4D97-AF65-F5344CB8AC3E}">
        <p14:creationId xmlns:p14="http://schemas.microsoft.com/office/powerpoint/2010/main" val="270338718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b="1" smtClean="0">
                <a:solidFill>
                  <a:schemeClr val="bg1"/>
                </a:solidFill>
              </a:rPr>
              <a:t>6</a:t>
            </a:fld>
            <a:endParaRPr lang="zh-CN" altLang="en-US" b="1" dirty="0">
              <a:solidFill>
                <a:schemeClr val="bg1"/>
              </a:solidFill>
            </a:endParaRPr>
          </a:p>
        </p:txBody>
      </p:sp>
      <p:sp>
        <p:nvSpPr>
          <p:cNvPr id="37" name="文本框 56"/>
          <p:cNvSpPr txBox="1"/>
          <p:nvPr/>
        </p:nvSpPr>
        <p:spPr>
          <a:xfrm>
            <a:off x="52599" y="188220"/>
            <a:ext cx="7254591"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latin typeface="微软雅黑" panose="020B0503020204020204" pitchFamily="34" charset="-122"/>
                <a:ea typeface="微软雅黑" panose="020B0503020204020204" pitchFamily="34" charset="-122"/>
              </a:rPr>
              <a:t>Meson-baryon</a:t>
            </a:r>
            <a:r>
              <a:rPr lang="zh-CN" altLang="en-US" sz="3600" b="1" dirty="0">
                <a:latin typeface="微软雅黑" panose="020B0503020204020204" pitchFamily="34" charset="-122"/>
                <a:ea typeface="微软雅黑" panose="020B0503020204020204" pitchFamily="34" charset="-122"/>
              </a:rPr>
              <a:t> </a:t>
            </a:r>
            <a:r>
              <a:rPr lang="en-US" altLang="zh-CN" sz="3600" b="1" dirty="0">
                <a:latin typeface="微软雅黑" panose="020B0503020204020204" pitchFamily="34" charset="-122"/>
                <a:ea typeface="微软雅黑" panose="020B0503020204020204" pitchFamily="34" charset="-122"/>
              </a:rPr>
              <a:t>interactions</a:t>
            </a:r>
            <a:endParaRPr lang="en-US" sz="3600" b="1"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437660" y="1336982"/>
            <a:ext cx="3632846" cy="584775"/>
          </a:xfrm>
          <a:prstGeom prst="rect">
            <a:avLst/>
          </a:prstGeom>
          <a:noFill/>
        </p:spPr>
        <p:txBody>
          <a:bodyPr wrap="square" rtlCol="0">
            <a:spAutoFit/>
          </a:bodyPr>
          <a:lstStyle/>
          <a:p>
            <a:pPr marL="285750" indent="-285750">
              <a:buFont typeface="Arial" panose="020B0604020202020204" pitchFamily="34" charset="0"/>
              <a:buChar char="•"/>
            </a:pPr>
            <a:r>
              <a:rPr lang="en-US" altLang="zh-CN" sz="3200" b="1" dirty="0">
                <a:latin typeface="微软雅黑" panose="020B0503020204020204" pitchFamily="34" charset="-122"/>
                <a:ea typeface="微软雅黑" panose="020B0503020204020204" pitchFamily="34" charset="-122"/>
              </a:rPr>
              <a:t>Spectroscopy</a:t>
            </a:r>
            <a:endParaRPr lang="zh-CN" altLang="en-US" sz="3200"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960332" y="2102059"/>
            <a:ext cx="4787189" cy="369332"/>
          </a:xfrm>
          <a:prstGeom prst="rect">
            <a:avLst/>
          </a:prstGeom>
          <a:noFill/>
        </p:spPr>
        <p:txBody>
          <a:bodyPr wrap="square" rtlCol="0">
            <a:spAutoFit/>
          </a:bodyPr>
          <a:lstStyle/>
          <a:p>
            <a:r>
              <a:rPr lang="en-US" altLang="zh-CN" dirty="0"/>
              <a:t>N(1440), N(1535), </a:t>
            </a:r>
            <a:r>
              <a:rPr lang="en-US" altLang="zh-CN" dirty="0">
                <a:solidFill>
                  <a:srgbClr val="FF0000"/>
                </a:solidFill>
                <a:latin typeface="Calibri" panose="020F0502020204030204" pitchFamily="34" charset="0"/>
                <a:cs typeface="Calibri" panose="020F0502020204030204" pitchFamily="34" charset="0"/>
              </a:rPr>
              <a:t>Λ</a:t>
            </a:r>
            <a:r>
              <a:rPr lang="en-US" altLang="zh-CN" dirty="0">
                <a:solidFill>
                  <a:srgbClr val="FF0000"/>
                </a:solidFill>
              </a:rPr>
              <a:t>(1380), </a:t>
            </a:r>
            <a:r>
              <a:rPr lang="en-US" altLang="zh-CN" dirty="0">
                <a:solidFill>
                  <a:srgbClr val="FF0000"/>
                </a:solidFill>
                <a:latin typeface="Calibri" panose="020F0502020204030204" pitchFamily="34" charset="0"/>
                <a:cs typeface="Calibri" panose="020F0502020204030204" pitchFamily="34" charset="0"/>
              </a:rPr>
              <a:t>Λ</a:t>
            </a:r>
            <a:r>
              <a:rPr lang="en-US" altLang="zh-CN" dirty="0">
                <a:solidFill>
                  <a:srgbClr val="FF0000"/>
                </a:solidFill>
              </a:rPr>
              <a:t>(1405)</a:t>
            </a:r>
            <a:r>
              <a:rPr lang="en-US" altLang="zh-CN" dirty="0"/>
              <a:t>, Σ(1385)…</a:t>
            </a:r>
            <a:r>
              <a:rPr lang="en-US" altLang="zh-CN" dirty="0">
                <a:latin typeface="Calibri" panose="020F0502020204030204" pitchFamily="34" charset="0"/>
                <a:cs typeface="Calibri" panose="020F0502020204030204" pitchFamily="34" charset="0"/>
              </a:rPr>
              <a:t> </a:t>
            </a:r>
            <a:endParaRPr lang="zh-CN" altLang="en-US" dirty="0"/>
          </a:p>
        </p:txBody>
      </p:sp>
      <p:sp>
        <p:nvSpPr>
          <p:cNvPr id="35" name="文本框 34"/>
          <p:cNvSpPr txBox="1"/>
          <p:nvPr/>
        </p:nvSpPr>
        <p:spPr>
          <a:xfrm>
            <a:off x="422722" y="2881066"/>
            <a:ext cx="4787189" cy="584775"/>
          </a:xfrm>
          <a:prstGeom prst="rect">
            <a:avLst/>
          </a:prstGeom>
          <a:noFill/>
        </p:spPr>
        <p:txBody>
          <a:bodyPr wrap="square" rtlCol="0">
            <a:spAutoFit/>
          </a:bodyPr>
          <a:lstStyle/>
          <a:p>
            <a:pPr marL="285750" indent="-285750">
              <a:buFont typeface="Arial" panose="020B0604020202020204" pitchFamily="34" charset="0"/>
              <a:buChar char="•"/>
            </a:pPr>
            <a:r>
              <a:rPr lang="en-US" altLang="zh-CN" sz="3200" b="1" dirty="0">
                <a:latin typeface="微软雅黑" panose="020B0503020204020204" pitchFamily="34" charset="-122"/>
                <a:ea typeface="微软雅黑" panose="020B0503020204020204" pitchFamily="34" charset="-122"/>
              </a:rPr>
              <a:t>Baryon</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sigma</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terms</a:t>
            </a:r>
            <a:endParaRPr lang="zh-CN" altLang="en-US" sz="3200" b="1" dirty="0">
              <a:latin typeface="微软雅黑" panose="020B0503020204020204" pitchFamily="34" charset="-122"/>
              <a:ea typeface="微软雅黑" panose="020B0503020204020204" pitchFamily="34" charset="-122"/>
            </a:endParaRPr>
          </a:p>
        </p:txBody>
      </p:sp>
      <p:pic>
        <p:nvPicPr>
          <p:cNvPr id="36" name="图片 35"/>
          <p:cNvPicPr>
            <a:picLocks noChangeAspect="1"/>
          </p:cNvPicPr>
          <p:nvPr/>
        </p:nvPicPr>
        <p:blipFill>
          <a:blip r:embed="rId3"/>
          <a:stretch>
            <a:fillRect/>
          </a:stretch>
        </p:blipFill>
        <p:spPr>
          <a:xfrm>
            <a:off x="1461515" y="3839995"/>
            <a:ext cx="3246997" cy="450236"/>
          </a:xfrm>
          <a:prstGeom prst="rect">
            <a:avLst/>
          </a:prstGeom>
        </p:spPr>
      </p:pic>
      <p:sp>
        <p:nvSpPr>
          <p:cNvPr id="48" name="文本框 47"/>
          <p:cNvSpPr txBox="1"/>
          <p:nvPr/>
        </p:nvSpPr>
        <p:spPr>
          <a:xfrm>
            <a:off x="439013" y="4537560"/>
            <a:ext cx="5670111" cy="584775"/>
          </a:xfrm>
          <a:prstGeom prst="rect">
            <a:avLst/>
          </a:prstGeom>
          <a:noFill/>
        </p:spPr>
        <p:txBody>
          <a:bodyPr wrap="square" rtlCol="0">
            <a:spAutoFit/>
          </a:bodyPr>
          <a:lstStyle/>
          <a:p>
            <a:pPr marL="285750" indent="-285750">
              <a:buFont typeface="Arial" panose="020B0604020202020204" pitchFamily="34" charset="0"/>
              <a:buChar char="•"/>
            </a:pPr>
            <a:r>
              <a:rPr lang="en-US" altLang="zh-CN" sz="3200" b="1" dirty="0">
                <a:latin typeface="微软雅黑" panose="020B0503020204020204" pitchFamily="34" charset="-122"/>
                <a:ea typeface="微软雅黑" panose="020B0503020204020204" pitchFamily="34" charset="-122"/>
              </a:rPr>
              <a:t>Kaon</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condensation</a:t>
            </a:r>
            <a:endParaRPr lang="zh-CN" altLang="en-US" sz="3200" b="1" dirty="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923918" y="5454928"/>
            <a:ext cx="3304644" cy="550206"/>
            <a:chOff x="802461" y="4906433"/>
            <a:chExt cx="3304644" cy="550206"/>
          </a:xfrm>
        </p:grpSpPr>
        <p:grpSp>
          <p:nvGrpSpPr>
            <p:cNvPr id="53" name="组合 52"/>
            <p:cNvGrpSpPr/>
            <p:nvPr/>
          </p:nvGrpSpPr>
          <p:grpSpPr>
            <a:xfrm>
              <a:off x="980700" y="4954434"/>
              <a:ext cx="340351" cy="379846"/>
              <a:chOff x="6637856" y="1995731"/>
              <a:chExt cx="193523" cy="215979"/>
            </a:xfrm>
          </p:grpSpPr>
          <p:sp>
            <p:nvSpPr>
              <p:cNvPr id="54" name="椭圆 53"/>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56" name="组合 55"/>
            <p:cNvGrpSpPr/>
            <p:nvPr/>
          </p:nvGrpSpPr>
          <p:grpSpPr>
            <a:xfrm>
              <a:off x="802461" y="5049111"/>
              <a:ext cx="340351" cy="379846"/>
              <a:chOff x="6637856" y="1995731"/>
              <a:chExt cx="193523" cy="215979"/>
            </a:xfrm>
          </p:grpSpPr>
          <p:sp>
            <p:nvSpPr>
              <p:cNvPr id="57" name="椭圆 56"/>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59" name="组合 58"/>
            <p:cNvGrpSpPr/>
            <p:nvPr/>
          </p:nvGrpSpPr>
          <p:grpSpPr>
            <a:xfrm>
              <a:off x="1864655" y="4926364"/>
              <a:ext cx="340351" cy="379846"/>
              <a:chOff x="6637856" y="1995731"/>
              <a:chExt cx="193523" cy="215979"/>
            </a:xfrm>
          </p:grpSpPr>
          <p:sp>
            <p:nvSpPr>
              <p:cNvPr id="60" name="椭圆 59"/>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62" name="组合 61"/>
            <p:cNvGrpSpPr/>
            <p:nvPr/>
          </p:nvGrpSpPr>
          <p:grpSpPr>
            <a:xfrm>
              <a:off x="1686416" y="5021041"/>
              <a:ext cx="340351" cy="379846"/>
              <a:chOff x="6637856" y="1995731"/>
              <a:chExt cx="193523" cy="215979"/>
            </a:xfrm>
          </p:grpSpPr>
          <p:sp>
            <p:nvSpPr>
              <p:cNvPr id="63" name="椭圆 62"/>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65" name="组合 64"/>
            <p:cNvGrpSpPr/>
            <p:nvPr/>
          </p:nvGrpSpPr>
          <p:grpSpPr>
            <a:xfrm>
              <a:off x="1932140" y="5076793"/>
              <a:ext cx="340351" cy="379846"/>
              <a:chOff x="6637856" y="1995731"/>
              <a:chExt cx="193523" cy="215979"/>
            </a:xfrm>
          </p:grpSpPr>
          <p:sp>
            <p:nvSpPr>
              <p:cNvPr id="66" name="椭圆 65"/>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68" name="组合 67"/>
            <p:cNvGrpSpPr/>
            <p:nvPr/>
          </p:nvGrpSpPr>
          <p:grpSpPr>
            <a:xfrm>
              <a:off x="2750853" y="4926364"/>
              <a:ext cx="340351" cy="379846"/>
              <a:chOff x="6637856" y="1995731"/>
              <a:chExt cx="193523" cy="215979"/>
            </a:xfrm>
          </p:grpSpPr>
          <p:sp>
            <p:nvSpPr>
              <p:cNvPr id="69" name="椭圆 68"/>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72" name="组合 71"/>
            <p:cNvGrpSpPr/>
            <p:nvPr/>
          </p:nvGrpSpPr>
          <p:grpSpPr>
            <a:xfrm>
              <a:off x="2572614" y="5021041"/>
              <a:ext cx="340351" cy="379846"/>
              <a:chOff x="6637856" y="1995731"/>
              <a:chExt cx="193523" cy="215979"/>
            </a:xfrm>
          </p:grpSpPr>
          <p:sp>
            <p:nvSpPr>
              <p:cNvPr id="73" name="椭圆 72"/>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75" name="组合 74"/>
            <p:cNvGrpSpPr/>
            <p:nvPr/>
          </p:nvGrpSpPr>
          <p:grpSpPr>
            <a:xfrm>
              <a:off x="2818338" y="5087302"/>
              <a:ext cx="340351" cy="369332"/>
              <a:chOff x="6637856" y="2001709"/>
              <a:chExt cx="193523" cy="210001"/>
            </a:xfrm>
          </p:grpSpPr>
          <p:sp>
            <p:nvSpPr>
              <p:cNvPr id="76" name="椭圆 75"/>
              <p:cNvSpPr/>
              <p:nvPr/>
            </p:nvSpPr>
            <p:spPr>
              <a:xfrm>
                <a:off x="6637856" y="2018187"/>
                <a:ext cx="193523" cy="193523"/>
              </a:xfrm>
              <a:prstGeom prst="ellipse">
                <a:avLst/>
              </a:prstGeom>
              <a:solidFill>
                <a:schemeClr val="accent2">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6648183" y="2001709"/>
                <a:ext cx="179741" cy="210001"/>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Λ</a:t>
                </a:r>
                <a:endParaRPr lang="zh-CN" altLang="en-US" b="1" dirty="0"/>
              </a:p>
            </p:txBody>
          </p:sp>
        </p:grpSp>
        <p:grpSp>
          <p:nvGrpSpPr>
            <p:cNvPr id="78" name="组合 77"/>
            <p:cNvGrpSpPr/>
            <p:nvPr/>
          </p:nvGrpSpPr>
          <p:grpSpPr>
            <a:xfrm>
              <a:off x="3696345" y="4906433"/>
              <a:ext cx="340351" cy="379846"/>
              <a:chOff x="6637856" y="1995731"/>
              <a:chExt cx="193523" cy="215979"/>
            </a:xfrm>
          </p:grpSpPr>
          <p:sp>
            <p:nvSpPr>
              <p:cNvPr id="79" name="椭圆 78"/>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81" name="组合 80"/>
            <p:cNvGrpSpPr/>
            <p:nvPr/>
          </p:nvGrpSpPr>
          <p:grpSpPr>
            <a:xfrm>
              <a:off x="3518106" y="5001110"/>
              <a:ext cx="340351" cy="379846"/>
              <a:chOff x="6637856" y="1995731"/>
              <a:chExt cx="193523" cy="215979"/>
            </a:xfrm>
          </p:grpSpPr>
          <p:sp>
            <p:nvSpPr>
              <p:cNvPr id="82" name="椭圆 81"/>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82"/>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84" name="组合 83"/>
            <p:cNvGrpSpPr/>
            <p:nvPr/>
          </p:nvGrpSpPr>
          <p:grpSpPr>
            <a:xfrm>
              <a:off x="3763831" y="5087300"/>
              <a:ext cx="343274" cy="369332"/>
              <a:chOff x="6637856" y="2013041"/>
              <a:chExt cx="195185" cy="210001"/>
            </a:xfrm>
          </p:grpSpPr>
          <p:sp>
            <p:nvSpPr>
              <p:cNvPr id="85" name="椭圆 84"/>
              <p:cNvSpPr/>
              <p:nvPr/>
            </p:nvSpPr>
            <p:spPr>
              <a:xfrm>
                <a:off x="6637856" y="2018187"/>
                <a:ext cx="193523" cy="193523"/>
              </a:xfrm>
              <a:prstGeom prst="ellipse">
                <a:avLst/>
              </a:prstGeom>
              <a:solidFill>
                <a:schemeClr val="accent1">
                  <a:lumMod val="60000"/>
                  <a:lumOff val="4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p:cNvSpPr txBox="1"/>
              <p:nvPr/>
            </p:nvSpPr>
            <p:spPr>
              <a:xfrm>
                <a:off x="6653300" y="2013041"/>
                <a:ext cx="179741" cy="210001"/>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K</a:t>
                </a:r>
                <a:endParaRPr lang="zh-CN" altLang="en-US" b="1" dirty="0"/>
              </a:p>
            </p:txBody>
          </p:sp>
        </p:grpSp>
      </p:grpSp>
      <p:grpSp>
        <p:nvGrpSpPr>
          <p:cNvPr id="29" name="组合 28"/>
          <p:cNvGrpSpPr/>
          <p:nvPr/>
        </p:nvGrpSpPr>
        <p:grpSpPr>
          <a:xfrm>
            <a:off x="5907978" y="2365032"/>
            <a:ext cx="2798425" cy="1875610"/>
            <a:chOff x="6207965" y="2297321"/>
            <a:chExt cx="2454805" cy="1875610"/>
          </a:xfrm>
        </p:grpSpPr>
        <p:pic>
          <p:nvPicPr>
            <p:cNvPr id="14" name="图片 13"/>
            <p:cNvPicPr>
              <a:picLocks noChangeAspect="1"/>
            </p:cNvPicPr>
            <p:nvPr/>
          </p:nvPicPr>
          <p:blipFill>
            <a:blip r:embed="rId4"/>
            <a:stretch>
              <a:fillRect/>
            </a:stretch>
          </p:blipFill>
          <p:spPr>
            <a:xfrm>
              <a:off x="6207965" y="2519954"/>
              <a:ext cx="2454805" cy="1652977"/>
            </a:xfrm>
            <a:prstGeom prst="rect">
              <a:avLst/>
            </a:prstGeom>
          </p:spPr>
        </p:pic>
        <p:sp>
          <p:nvSpPr>
            <p:cNvPr id="16" name="文本框 15"/>
            <p:cNvSpPr txBox="1"/>
            <p:nvPr/>
          </p:nvSpPr>
          <p:spPr>
            <a:xfrm>
              <a:off x="6226438" y="2297321"/>
              <a:ext cx="2430002" cy="338554"/>
            </a:xfrm>
            <a:prstGeom prst="rect">
              <a:avLst/>
            </a:prstGeom>
            <a:solidFill>
              <a:schemeClr val="bg1"/>
            </a:solidFill>
            <a:ln w="25400">
              <a:solidFill>
                <a:schemeClr val="tx1"/>
              </a:solidFill>
            </a:ln>
          </p:spPr>
          <p:txBody>
            <a:bodyPr wrap="none" rtlCol="0">
              <a:spAutoFit/>
            </a:bodyPr>
            <a:lstStyle/>
            <a:p>
              <a:pPr algn="ctr"/>
              <a:r>
                <a:rPr lang="en-US" altLang="zh-CN" sz="1600" b="1" dirty="0">
                  <a:latin typeface="微软雅黑" panose="020B0503020204020204" pitchFamily="34" charset="-122"/>
                  <a:ea typeface="微软雅黑" panose="020B0503020204020204" pitchFamily="34" charset="-122"/>
                </a:rPr>
                <a:t>“</a:t>
              </a:r>
              <a:r>
                <a:rPr lang="en-US" altLang="zh-CN" sz="1600" b="1" dirty="0" err="1">
                  <a:latin typeface="微软雅黑" panose="020B0503020204020204" pitchFamily="34" charset="-122"/>
                  <a:ea typeface="微软雅黑" panose="020B0503020204020204" pitchFamily="34" charset="-122"/>
                </a:rPr>
                <a:t>PandaX</a:t>
              </a:r>
              <a:r>
                <a:rPr lang="en-US" altLang="zh-CN"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grpSp>
      <p:sp>
        <p:nvSpPr>
          <p:cNvPr id="92" name="矩形 91"/>
          <p:cNvSpPr/>
          <p:nvPr/>
        </p:nvSpPr>
        <p:spPr>
          <a:xfrm>
            <a:off x="2556060" y="5403152"/>
            <a:ext cx="2082242" cy="71093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a:off x="6262904" y="846453"/>
            <a:ext cx="5144647" cy="1579701"/>
            <a:chOff x="4733772" y="3731628"/>
            <a:chExt cx="4090296" cy="1255955"/>
          </a:xfrm>
        </p:grpSpPr>
        <p:pic>
          <p:nvPicPr>
            <p:cNvPr id="94" name="图片 93"/>
            <p:cNvPicPr>
              <a:picLocks noChangeAspect="1"/>
            </p:cNvPicPr>
            <p:nvPr/>
          </p:nvPicPr>
          <p:blipFill rotWithShape="1">
            <a:blip r:embed="rId5"/>
            <a:srcRect r="9773"/>
            <a:stretch/>
          </p:blipFill>
          <p:spPr>
            <a:xfrm>
              <a:off x="7108942" y="3731628"/>
              <a:ext cx="1715126" cy="1255955"/>
            </a:xfrm>
            <a:prstGeom prst="rect">
              <a:avLst/>
            </a:prstGeom>
          </p:spPr>
        </p:pic>
        <mc:AlternateContent xmlns:mc="http://schemas.openxmlformats.org/markup-compatibility/2006" xmlns:a14="http://schemas.microsoft.com/office/drawing/2010/main">
          <mc:Choice Requires="a14">
            <p:sp>
              <p:nvSpPr>
                <p:cNvPr id="95" name="矩形 94"/>
                <p:cNvSpPr/>
                <p:nvPr/>
              </p:nvSpPr>
              <p:spPr>
                <a:xfrm>
                  <a:off x="7407994" y="3795886"/>
                  <a:ext cx="1320776" cy="253916"/>
                </a:xfrm>
                <a:prstGeom prst="rect">
                  <a:avLst/>
                </a:prstGeom>
              </p:spPr>
              <p:txBody>
                <a:bodyPr wrap="square">
                  <a:spAutoFit/>
                </a:bodyPr>
                <a:lstStyle/>
                <a:p>
                  <a:pPr algn="ctr"/>
                  <a14:m>
                    <m:oMath xmlns:m="http://schemas.openxmlformats.org/officeDocument/2006/math">
                      <m:r>
                        <a:rPr lang="el-GR" altLang="zh-CN" sz="1000" b="1" i="0">
                          <a:solidFill>
                            <a:srgbClr val="FF0000"/>
                          </a:solidFill>
                          <a:latin typeface="Cambria Math" panose="02040503050406030204" pitchFamily="18" charset="0"/>
                          <a:ea typeface="Cambria Math" panose="02040503050406030204" pitchFamily="18" charset="0"/>
                        </a:rPr>
                        <m:t>𝚲</m:t>
                      </m:r>
                    </m:oMath>
                  </a14:m>
                  <a:r>
                    <a:rPr lang="en-US" altLang="zh-CN" sz="1000" b="1" dirty="0">
                      <a:solidFill>
                        <a:srgbClr val="FF0000"/>
                      </a:solidFill>
                      <a:latin typeface="微软雅黑" panose="020B0503020204020204" pitchFamily="34" charset="-122"/>
                      <a:ea typeface="微软雅黑" panose="020B0503020204020204" pitchFamily="34" charset="-122"/>
                    </a:rPr>
                    <a:t>(1405)</a:t>
                  </a:r>
                  <a:r>
                    <a:rPr lang="zh-CN" altLang="en-US" sz="1000" dirty="0">
                      <a:solidFill>
                        <a:srgbClr val="FF0000"/>
                      </a:solidFill>
                      <a:latin typeface="微软雅黑" panose="020B0503020204020204" pitchFamily="34" charset="-122"/>
                      <a:ea typeface="微软雅黑" panose="020B0503020204020204" pitchFamily="34" charset="-122"/>
                    </a:rPr>
                    <a:t>双峰结构</a:t>
                  </a:r>
                  <a:endParaRPr lang="zh-CN" altLang="en-US" sz="1000" dirty="0"/>
                </a:p>
              </p:txBody>
            </p:sp>
          </mc:Choice>
          <mc:Fallback xmlns="">
            <p:sp>
              <p:nvSpPr>
                <p:cNvPr id="25" name="矩形 24"/>
                <p:cNvSpPr>
                  <a:spLocks noRot="1" noChangeAspect="1" noMove="1" noResize="1" noEditPoints="1" noAdjustHandles="1" noChangeArrowheads="1" noChangeShapeType="1" noTextEdit="1"/>
                </p:cNvSpPr>
                <p:nvPr/>
              </p:nvSpPr>
              <p:spPr>
                <a:xfrm>
                  <a:off x="7407994" y="3795886"/>
                  <a:ext cx="1320776" cy="253916"/>
                </a:xfrm>
                <a:prstGeom prst="rect">
                  <a:avLst/>
                </a:prstGeom>
                <a:blipFill>
                  <a:blip r:embed="rId6"/>
                  <a:stretch>
                    <a:fillRect b="-9524"/>
                  </a:stretch>
                </a:blipFill>
              </p:spPr>
              <p:txBody>
                <a:bodyPr/>
                <a:lstStyle/>
                <a:p>
                  <a:r>
                    <a:rPr lang="zh-CN" altLang="en-US">
                      <a:noFill/>
                    </a:rPr>
                    <a:t> </a:t>
                  </a:r>
                </a:p>
              </p:txBody>
            </p:sp>
          </mc:Fallback>
        </mc:AlternateContent>
        <p:pic>
          <p:nvPicPr>
            <p:cNvPr id="96" name="图片 95">
              <a:extLst>
                <a:ext uri="{FF2B5EF4-FFF2-40B4-BE49-F238E27FC236}">
                  <a16:creationId xmlns:a16="http://schemas.microsoft.com/office/drawing/2014/main" id="{699C7B2A-67DD-4CDE-B2B6-24A370BAE3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152" y="3850940"/>
              <a:ext cx="1191323" cy="953058"/>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3772" y="3844012"/>
              <a:ext cx="1256231" cy="1020937"/>
            </a:xfrm>
            <a:prstGeom prst="rect">
              <a:avLst/>
            </a:prstGeom>
          </p:spPr>
        </p:pic>
      </p:grpSp>
      <p:grpSp>
        <p:nvGrpSpPr>
          <p:cNvPr id="32" name="组合 31"/>
          <p:cNvGrpSpPr/>
          <p:nvPr/>
        </p:nvGrpSpPr>
        <p:grpSpPr>
          <a:xfrm>
            <a:off x="9096680" y="2365032"/>
            <a:ext cx="2774728" cy="1885351"/>
            <a:chOff x="9096680" y="2355796"/>
            <a:chExt cx="2453937" cy="1885351"/>
          </a:xfrm>
        </p:grpSpPr>
        <p:pic>
          <p:nvPicPr>
            <p:cNvPr id="15" name="图片 14"/>
            <p:cNvPicPr>
              <a:picLocks noChangeAspect="1"/>
            </p:cNvPicPr>
            <p:nvPr/>
          </p:nvPicPr>
          <p:blipFill rotWithShape="1">
            <a:blip r:embed="rId9"/>
            <a:srcRect t="14686"/>
            <a:stretch/>
          </p:blipFill>
          <p:spPr>
            <a:xfrm>
              <a:off x="9096680" y="2588170"/>
              <a:ext cx="2453937" cy="1652977"/>
            </a:xfrm>
            <a:prstGeom prst="rect">
              <a:avLst/>
            </a:prstGeom>
          </p:spPr>
        </p:pic>
        <p:sp>
          <p:nvSpPr>
            <p:cNvPr id="90" name="文本框 89"/>
            <p:cNvSpPr txBox="1"/>
            <p:nvPr/>
          </p:nvSpPr>
          <p:spPr>
            <a:xfrm>
              <a:off x="9109308" y="2355796"/>
              <a:ext cx="2441309" cy="338554"/>
            </a:xfrm>
            <a:prstGeom prst="rect">
              <a:avLst/>
            </a:prstGeom>
            <a:solidFill>
              <a:schemeClr val="bg1"/>
            </a:solidFill>
            <a:ln w="25400">
              <a:solidFill>
                <a:schemeClr val="tx1"/>
              </a:solidFill>
            </a:ln>
          </p:spPr>
          <p:txBody>
            <a:bodyPr wrap="none" rtlCol="0">
              <a:spAutoFit/>
            </a:bodyPr>
            <a:lstStyle/>
            <a:p>
              <a:r>
                <a:rPr lang="en-US" altLang="zh-CN" sz="1600" b="1" dirty="0">
                  <a:latin typeface="微软雅黑" panose="020B0503020204020204" pitchFamily="34" charset="-122"/>
                  <a:ea typeface="微软雅黑" panose="020B0503020204020204" pitchFamily="34" charset="-122"/>
                </a:rPr>
                <a:t>“CDEX”,</a:t>
              </a:r>
              <a:r>
                <a:rPr lang="zh-CN" altLang="en-US" sz="1600" b="1" dirty="0">
                  <a:latin typeface="微软雅黑" panose="020B0503020204020204" pitchFamily="34" charset="-122"/>
                  <a:ea typeface="微软雅黑" panose="020B0503020204020204" pitchFamily="34" charset="-122"/>
                </a:rPr>
                <a:t>“盘古”实验</a:t>
              </a:r>
            </a:p>
          </p:txBody>
        </p:sp>
      </p:grpSp>
      <p:pic>
        <p:nvPicPr>
          <p:cNvPr id="39" name="图片 38"/>
          <p:cNvPicPr>
            <a:picLocks noChangeAspect="1"/>
          </p:cNvPicPr>
          <p:nvPr/>
        </p:nvPicPr>
        <p:blipFill>
          <a:blip r:embed="rId10"/>
          <a:stretch>
            <a:fillRect/>
          </a:stretch>
        </p:blipFill>
        <p:spPr>
          <a:xfrm>
            <a:off x="6099141" y="4330927"/>
            <a:ext cx="5365317" cy="2209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文本框 4">
            <a:extLst>
              <a:ext uri="{FF2B5EF4-FFF2-40B4-BE49-F238E27FC236}">
                <a16:creationId xmlns:a16="http://schemas.microsoft.com/office/drawing/2014/main" id="{1071E069-9D7A-F543-D276-ADD804171AA0}"/>
              </a:ext>
            </a:extLst>
          </p:cNvPr>
          <p:cNvSpPr txBox="1"/>
          <p:nvPr/>
        </p:nvSpPr>
        <p:spPr>
          <a:xfrm>
            <a:off x="8202499" y="130869"/>
            <a:ext cx="3668909" cy="646331"/>
          </a:xfrm>
          <a:prstGeom prst="rect">
            <a:avLst/>
          </a:prstGeom>
          <a:noFill/>
        </p:spPr>
        <p:txBody>
          <a:bodyPr wrap="square">
            <a:spAutoFit/>
          </a:bodyPr>
          <a:lstStyle/>
          <a:p>
            <a:pPr algn="r"/>
            <a:r>
              <a:rPr lang="en-US" altLang="zh-CN" sz="1800" b="1" i="1" dirty="0" err="1">
                <a:solidFill>
                  <a:srgbClr val="7030A0"/>
                </a:solidFill>
                <a:latin typeface="Times New Roman" panose="02020603050405020304" pitchFamily="18" charset="0"/>
                <a:ea typeface="宋体" panose="02010600030101010101" pitchFamily="2" charset="-122"/>
              </a:rPr>
              <a:t>Geng</a:t>
            </a:r>
            <a:r>
              <a:rPr lang="zh-CN" altLang="en-US" sz="1800" b="1" i="1" dirty="0">
                <a:solidFill>
                  <a:srgbClr val="7030A0"/>
                </a:solidFill>
                <a:latin typeface="Times New Roman" panose="02020603050405020304" pitchFamily="18" charset="0"/>
                <a:ea typeface="宋体" panose="02010600030101010101" pitchFamily="2" charset="-122"/>
              </a:rPr>
              <a:t> </a:t>
            </a:r>
            <a:r>
              <a:rPr lang="en-US" altLang="zh-CN" b="1" i="1" dirty="0">
                <a:solidFill>
                  <a:srgbClr val="7030A0"/>
                </a:solidFill>
                <a:latin typeface="Times New Roman" panose="02020603050405020304" pitchFamily="18" charset="0"/>
                <a:ea typeface="宋体" panose="02010600030101010101" pitchFamily="2" charset="-122"/>
              </a:rPr>
              <a:t>et</a:t>
            </a:r>
            <a:r>
              <a:rPr lang="zh-CN" altLang="en-US" b="1" i="1" dirty="0">
                <a:solidFill>
                  <a:srgbClr val="7030A0"/>
                </a:solidFill>
                <a:latin typeface="Times New Roman" panose="02020603050405020304" pitchFamily="18" charset="0"/>
                <a:ea typeface="宋体" panose="02010600030101010101" pitchFamily="2" charset="-122"/>
              </a:rPr>
              <a:t> </a:t>
            </a:r>
            <a:r>
              <a:rPr lang="en-US" altLang="zh-CN" b="1" i="1" dirty="0">
                <a:solidFill>
                  <a:srgbClr val="7030A0"/>
                </a:solidFill>
                <a:latin typeface="Times New Roman" panose="02020603050405020304" pitchFamily="18" charset="0"/>
                <a:ea typeface="宋体" panose="02010600030101010101" pitchFamily="2" charset="-122"/>
              </a:rPr>
              <a:t>al.,</a:t>
            </a:r>
            <a:r>
              <a:rPr lang="zh-CN" altLang="en-US" b="1" i="1" dirty="0">
                <a:solidFill>
                  <a:srgbClr val="7030A0"/>
                </a:solidFill>
                <a:latin typeface="Times New Roman" panose="02020603050405020304" pitchFamily="18" charset="0"/>
                <a:ea typeface="宋体" panose="02010600030101010101" pitchFamily="2" charset="-122"/>
              </a:rPr>
              <a:t> </a:t>
            </a:r>
            <a:r>
              <a:rPr lang="en-US" altLang="zh-CN" sz="1800" b="1" i="1" dirty="0">
                <a:solidFill>
                  <a:srgbClr val="7030A0"/>
                </a:solidFill>
                <a:latin typeface="Times New Roman" panose="02020603050405020304" pitchFamily="18" charset="0"/>
                <a:ea typeface="宋体" panose="02010600030101010101" pitchFamily="2" charset="-122"/>
              </a:rPr>
              <a:t>PRD99(2019)054024</a:t>
            </a:r>
          </a:p>
          <a:p>
            <a:pPr algn="r"/>
            <a:r>
              <a:rPr lang="en-US" altLang="zh-CN" sz="1800" b="1" i="1" dirty="0" err="1">
                <a:solidFill>
                  <a:srgbClr val="7030A0"/>
                </a:solidFill>
                <a:latin typeface="Times New Roman" panose="02020603050405020304" pitchFamily="18" charset="0"/>
                <a:ea typeface="宋体" panose="02010600030101010101" pitchFamily="2" charset="-122"/>
              </a:rPr>
              <a:t>Geng</a:t>
            </a:r>
            <a:r>
              <a:rPr lang="zh-CN" altLang="en-US" sz="1800" b="1" i="1" dirty="0">
                <a:solidFill>
                  <a:srgbClr val="7030A0"/>
                </a:solidFill>
                <a:latin typeface="Times New Roman" panose="02020603050405020304" pitchFamily="18" charset="0"/>
                <a:ea typeface="宋体" panose="02010600030101010101" pitchFamily="2" charset="-122"/>
              </a:rPr>
              <a:t> </a:t>
            </a:r>
            <a:r>
              <a:rPr lang="en-US" altLang="zh-CN" b="1" i="1" dirty="0">
                <a:solidFill>
                  <a:srgbClr val="7030A0"/>
                </a:solidFill>
                <a:latin typeface="Times New Roman" panose="02020603050405020304" pitchFamily="18" charset="0"/>
                <a:ea typeface="宋体" panose="02010600030101010101" pitchFamily="2" charset="-122"/>
              </a:rPr>
              <a:t>et</a:t>
            </a:r>
            <a:r>
              <a:rPr lang="zh-CN" altLang="en-US" b="1" i="1" dirty="0">
                <a:solidFill>
                  <a:srgbClr val="7030A0"/>
                </a:solidFill>
                <a:latin typeface="Times New Roman" panose="02020603050405020304" pitchFamily="18" charset="0"/>
                <a:ea typeface="宋体" panose="02010600030101010101" pitchFamily="2" charset="-122"/>
              </a:rPr>
              <a:t> </a:t>
            </a:r>
            <a:r>
              <a:rPr lang="en-US" altLang="zh-CN" b="1" i="1" dirty="0">
                <a:solidFill>
                  <a:srgbClr val="7030A0"/>
                </a:solidFill>
                <a:latin typeface="Times New Roman" panose="02020603050405020304" pitchFamily="18" charset="0"/>
                <a:ea typeface="宋体" panose="02010600030101010101" pitchFamily="2" charset="-122"/>
              </a:rPr>
              <a:t>al.,</a:t>
            </a:r>
            <a:r>
              <a:rPr lang="zh-CN" altLang="en-US" b="1" i="1" dirty="0">
                <a:solidFill>
                  <a:srgbClr val="7030A0"/>
                </a:solidFill>
                <a:latin typeface="Times New Roman" panose="02020603050405020304" pitchFamily="18" charset="0"/>
                <a:ea typeface="宋体" panose="02010600030101010101" pitchFamily="2" charset="-122"/>
              </a:rPr>
              <a:t> </a:t>
            </a:r>
            <a:r>
              <a:rPr lang="en-US" altLang="zh-CN" sz="1800" b="1" i="1" dirty="0">
                <a:solidFill>
                  <a:srgbClr val="7030A0"/>
                </a:solidFill>
                <a:latin typeface="Times New Roman" panose="02020603050405020304" pitchFamily="18" charset="0"/>
                <a:ea typeface="宋体" panose="02010600030101010101" pitchFamily="2" charset="-122"/>
              </a:rPr>
              <a:t>PRL130(2023)</a:t>
            </a:r>
            <a:r>
              <a:rPr lang="zh-CN" altLang="en-US" sz="1800" b="0" i="0" u="none" strike="noStrike" dirty="0">
                <a:effectLst/>
                <a:latin typeface="-apple-system"/>
              </a:rPr>
              <a:t> </a:t>
            </a:r>
            <a:r>
              <a:rPr lang="en-US" altLang="zh-CN" sz="1800" b="1" i="1" dirty="0">
                <a:solidFill>
                  <a:srgbClr val="7030A0"/>
                </a:solidFill>
                <a:latin typeface="Times New Roman" panose="02020603050405020304" pitchFamily="18" charset="0"/>
                <a:ea typeface="宋体" panose="02010600030101010101" pitchFamily="2" charset="-122"/>
              </a:rPr>
              <a:t>071902</a:t>
            </a:r>
            <a:r>
              <a:rPr lang="en-US" altLang="zh-CN" sz="1800" i="1" dirty="0">
                <a:solidFill>
                  <a:schemeClr val="accent6"/>
                </a:solidFill>
                <a:latin typeface="Times New Roman" panose="02020603050405020304" pitchFamily="18" charset="0"/>
                <a:ea typeface="宋体" panose="02010600030101010101" pitchFamily="2" charset="-122"/>
              </a:rPr>
              <a:t> </a:t>
            </a:r>
          </a:p>
        </p:txBody>
      </p:sp>
    </p:spTree>
    <p:extLst>
      <p:ext uri="{BB962C8B-B14F-4D97-AF65-F5344CB8AC3E}">
        <p14:creationId xmlns:p14="http://schemas.microsoft.com/office/powerpoint/2010/main" val="168317626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DD9A500-6FCE-41FE-8437-26110EF5FD90}"/>
              </a:ext>
            </a:extLst>
          </p:cNvPr>
          <p:cNvSpPr>
            <a:spLocks noGrp="1"/>
          </p:cNvSpPr>
          <p:nvPr>
            <p:ph type="sldNum" sz="quarter" idx="12"/>
          </p:nvPr>
        </p:nvSpPr>
        <p:spPr/>
        <p:txBody>
          <a:bodyPr/>
          <a:lstStyle/>
          <a:p>
            <a:pPr>
              <a:defRPr/>
            </a:pPr>
            <a:fld id="{C4FB67F1-DEA0-4505-A3D7-68170254FAEF}" type="slidenum">
              <a:rPr lang="zh-CN" altLang="en-US" smtClean="0"/>
              <a:pPr>
                <a:defRPr/>
              </a:pPr>
              <a:t>60</a:t>
            </a:fld>
            <a:endParaRPr lang="zh-CN" altLang="en-US"/>
          </a:p>
        </p:txBody>
      </p:sp>
      <p:pic>
        <p:nvPicPr>
          <p:cNvPr id="1026" name="Picture 2" descr="ce2c2efeaff1997842000fa435f782a3.png">
            <a:extLst>
              <a:ext uri="{FF2B5EF4-FFF2-40B4-BE49-F238E27FC236}">
                <a16:creationId xmlns:a16="http://schemas.microsoft.com/office/drawing/2014/main" id="{9522F9DB-90E9-41E9-A157-C03FC822E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35" y="1885336"/>
            <a:ext cx="4986030" cy="338113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161E8398-1F6F-4E8A-A0D0-4DE2567DB165}"/>
              </a:ext>
            </a:extLst>
          </p:cNvPr>
          <p:cNvSpPr/>
          <p:nvPr/>
        </p:nvSpPr>
        <p:spPr>
          <a:xfrm>
            <a:off x="699457" y="5615582"/>
            <a:ext cx="3704860" cy="923330"/>
          </a:xfrm>
          <a:prstGeom prst="rect">
            <a:avLst/>
          </a:prstGeom>
        </p:spPr>
        <p:txBody>
          <a:bodyPr wrap="none">
            <a:spAutoFit/>
          </a:bodyPr>
          <a:lstStyle/>
          <a:p>
            <a:pPr marL="285750" indent="-285750">
              <a:buFont typeface="Arial" panose="020B0604020202020204" pitchFamily="34" charset="0"/>
              <a:buChar char="•"/>
            </a:pPr>
            <a:r>
              <a:rPr lang="zh-CN" altLang="en-US" b="1" dirty="0">
                <a:solidFill>
                  <a:srgbClr val="C00000"/>
                </a:solidFill>
                <a:latin typeface="Times New Roman" panose="02020603050405020304" pitchFamily="18" charset="0"/>
              </a:rPr>
              <a:t>认识原子核内有效相互作用。</a:t>
            </a:r>
            <a:endParaRPr lang="en-US" altLang="zh-CN" b="1" dirty="0">
              <a:solidFill>
                <a:srgbClr val="C00000"/>
              </a:solidFill>
              <a:latin typeface="Times New Roman" panose="02020603050405020304" pitchFamily="18" charset="0"/>
            </a:endParaRPr>
          </a:p>
          <a:p>
            <a:pPr marL="285750" indent="-285750">
              <a:buFont typeface="Arial" panose="020B0604020202020204" pitchFamily="34" charset="0"/>
              <a:buChar char="•"/>
            </a:pPr>
            <a:r>
              <a:rPr lang="zh-CN" altLang="en-US" b="1" dirty="0"/>
              <a:t>探索宇宙中从铁到铀元素的来源</a:t>
            </a:r>
            <a:endParaRPr lang="en-US" altLang="zh-CN" b="1" dirty="0"/>
          </a:p>
          <a:p>
            <a:pPr marL="285750" indent="-285750">
              <a:buFont typeface="Arial" panose="020B0604020202020204" pitchFamily="34" charset="0"/>
              <a:buChar char="•"/>
            </a:pPr>
            <a:r>
              <a:rPr lang="zh-CN" altLang="en-US" b="1" dirty="0"/>
              <a:t>粒子辐照应用研究</a:t>
            </a:r>
            <a:endParaRPr lang="zh-CN" altLang="en-US" dirty="0"/>
          </a:p>
        </p:txBody>
      </p:sp>
      <p:sp>
        <p:nvSpPr>
          <p:cNvPr id="4" name="矩形 3">
            <a:extLst>
              <a:ext uri="{FF2B5EF4-FFF2-40B4-BE49-F238E27FC236}">
                <a16:creationId xmlns:a16="http://schemas.microsoft.com/office/drawing/2014/main" id="{B1759E85-84BF-4A4E-98A0-0ACA15546B7F}"/>
              </a:ext>
            </a:extLst>
          </p:cNvPr>
          <p:cNvSpPr/>
          <p:nvPr/>
        </p:nvSpPr>
        <p:spPr>
          <a:xfrm>
            <a:off x="883176" y="1071208"/>
            <a:ext cx="4113306" cy="646331"/>
          </a:xfrm>
          <a:prstGeom prst="rect">
            <a:avLst/>
          </a:prstGeom>
        </p:spPr>
        <p:txBody>
          <a:bodyPr wrap="none">
            <a:spAutoFit/>
          </a:bodyPr>
          <a:lstStyle/>
          <a:p>
            <a:pPr algn="ctr"/>
            <a:r>
              <a:rPr lang="zh-CN" altLang="en-US" dirty="0"/>
              <a:t>十二五”国家重大科技基础设施</a:t>
            </a:r>
            <a:endParaRPr lang="en-US" altLang="zh-CN" dirty="0"/>
          </a:p>
          <a:p>
            <a:pPr algn="ctr"/>
            <a:r>
              <a:rPr lang="zh-CN" altLang="en-US" dirty="0"/>
              <a:t>“强流重离子加速器装置“</a:t>
            </a:r>
            <a:r>
              <a:rPr lang="en-US" altLang="zh-CN" dirty="0"/>
              <a:t>|impcas.ac.cn)</a:t>
            </a:r>
            <a:endParaRPr lang="zh-CN" altLang="en-US" dirty="0"/>
          </a:p>
        </p:txBody>
      </p:sp>
      <p:pic>
        <p:nvPicPr>
          <p:cNvPr id="1028" name="Picture 4" descr="FRIB">
            <a:extLst>
              <a:ext uri="{FF2B5EF4-FFF2-40B4-BE49-F238E27FC236}">
                <a16:creationId xmlns:a16="http://schemas.microsoft.com/office/drawing/2014/main" id="{F2298633-817A-441E-8E2A-688C8C75C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284" y="1688179"/>
            <a:ext cx="4891476" cy="377544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0A119B2C-4D10-4308-98D9-C592E74882F6}"/>
              </a:ext>
            </a:extLst>
          </p:cNvPr>
          <p:cNvSpPr/>
          <p:nvPr/>
        </p:nvSpPr>
        <p:spPr>
          <a:xfrm>
            <a:off x="7037439" y="1071208"/>
            <a:ext cx="4517922" cy="646331"/>
          </a:xfrm>
          <a:prstGeom prst="rect">
            <a:avLst/>
          </a:prstGeom>
        </p:spPr>
        <p:txBody>
          <a:bodyPr wrap="square">
            <a:spAutoFit/>
          </a:bodyPr>
          <a:lstStyle/>
          <a:p>
            <a:r>
              <a:rPr lang="en-US" altLang="zh-CN" b="1" dirty="0">
                <a:solidFill>
                  <a:srgbClr val="000000"/>
                </a:solidFill>
                <a:latin typeface="Microsoft YaHei" panose="020B0503020204020204" pitchFamily="34" charset="-122"/>
                <a:ea typeface="Microsoft YaHei" panose="020B0503020204020204" pitchFamily="34" charset="-122"/>
              </a:rPr>
              <a:t>Facility for Rare Isotope Beams</a:t>
            </a:r>
            <a:br>
              <a:rPr lang="en-US" altLang="zh-CN" b="1" dirty="0">
                <a:solidFill>
                  <a:srgbClr val="000000"/>
                </a:solidFill>
                <a:latin typeface="Microsoft YaHei" panose="020B0503020204020204" pitchFamily="34" charset="-122"/>
                <a:ea typeface="Microsoft YaHei" panose="020B0503020204020204" pitchFamily="34" charset="-122"/>
              </a:rPr>
            </a:br>
            <a:r>
              <a:rPr lang="en-US" altLang="zh-CN" b="1" dirty="0">
                <a:solidFill>
                  <a:srgbClr val="000000"/>
                </a:solidFill>
                <a:latin typeface="Microsoft YaHei" panose="020B0503020204020204" pitchFamily="34" charset="-122"/>
                <a:ea typeface="Microsoft YaHei" panose="020B0503020204020204" pitchFamily="34" charset="-122"/>
              </a:rPr>
              <a:t>at Michigan State University</a:t>
            </a:r>
            <a:endParaRPr lang="en-US" altLang="zh-CN" b="1" i="0" dirty="0">
              <a:solidFill>
                <a:srgbClr val="000000"/>
              </a:solidFill>
              <a:effectLst/>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id="{79242700-9416-4D4F-B3EC-B800AF36F6C7}"/>
              </a:ext>
            </a:extLst>
          </p:cNvPr>
          <p:cNvSpPr/>
          <p:nvPr/>
        </p:nvSpPr>
        <p:spPr>
          <a:xfrm>
            <a:off x="5459360" y="5477082"/>
            <a:ext cx="6575323" cy="1200329"/>
          </a:xfrm>
          <a:prstGeom prst="rect">
            <a:avLst/>
          </a:prstGeom>
        </p:spPr>
        <p:txBody>
          <a:bodyPr wrap="square">
            <a:spAutoFit/>
          </a:bodyPr>
          <a:lstStyle/>
          <a:p>
            <a:pPr marL="285750" indent="-285750">
              <a:buFont typeface="Arial" panose="020B0604020202020204" pitchFamily="34" charset="0"/>
              <a:buChar char="•"/>
            </a:pPr>
            <a:r>
              <a:rPr lang="en-US" altLang="zh-CN" dirty="0"/>
              <a:t>map the nuclear landscape,</a:t>
            </a:r>
          </a:p>
          <a:p>
            <a:pPr marL="285750" indent="-285750">
              <a:buFont typeface="Arial" panose="020B0604020202020204" pitchFamily="34" charset="0"/>
              <a:buChar char="•"/>
            </a:pPr>
            <a:r>
              <a:rPr lang="en-US" altLang="zh-CN" b="1" dirty="0">
                <a:solidFill>
                  <a:srgbClr val="FF0000"/>
                </a:solidFill>
              </a:rPr>
              <a:t>understand the forces that bind nucleons into nuclei,</a:t>
            </a:r>
          </a:p>
          <a:p>
            <a:pPr marL="285750" indent="-285750">
              <a:buFont typeface="Arial" panose="020B0604020202020204" pitchFamily="34" charset="0"/>
              <a:buChar char="•"/>
            </a:pPr>
            <a:r>
              <a:rPr lang="en-US" altLang="zh-CN" dirty="0"/>
              <a:t>answer questions about the astrophysical origin of nuclear matter,</a:t>
            </a:r>
          </a:p>
          <a:p>
            <a:pPr marL="285750" indent="-285750">
              <a:buFont typeface="Arial" panose="020B0604020202020204" pitchFamily="34" charset="0"/>
              <a:buChar char="•"/>
            </a:pPr>
            <a:r>
              <a:rPr lang="en-US" altLang="zh-CN" dirty="0"/>
              <a:t>address societal needs related to nuclear science and technology.</a:t>
            </a:r>
            <a:endParaRPr lang="zh-CN" altLang="en-US" dirty="0"/>
          </a:p>
        </p:txBody>
      </p:sp>
      <p:sp>
        <p:nvSpPr>
          <p:cNvPr id="8" name="文本框 7">
            <a:extLst>
              <a:ext uri="{FF2B5EF4-FFF2-40B4-BE49-F238E27FC236}">
                <a16:creationId xmlns:a16="http://schemas.microsoft.com/office/drawing/2014/main" id="{0E84582E-E9C6-4F98-8CB5-0C2CFCFCDCF6}"/>
              </a:ext>
            </a:extLst>
          </p:cNvPr>
          <p:cNvSpPr txBox="1"/>
          <p:nvPr/>
        </p:nvSpPr>
        <p:spPr>
          <a:xfrm>
            <a:off x="5459360" y="5178491"/>
            <a:ext cx="3005566" cy="369332"/>
          </a:xfrm>
          <a:prstGeom prst="rect">
            <a:avLst/>
          </a:prstGeom>
          <a:noFill/>
        </p:spPr>
        <p:txBody>
          <a:bodyPr wrap="none" rtlCol="0">
            <a:spAutoFit/>
          </a:bodyPr>
          <a:lstStyle/>
          <a:p>
            <a:r>
              <a:rPr lang="en-US" altLang="zh-CN" b="1" dirty="0"/>
              <a:t>Experimental nuclear physics </a:t>
            </a:r>
            <a:endParaRPr lang="zh-CN" altLang="en-US" b="1" dirty="0"/>
          </a:p>
        </p:txBody>
      </p:sp>
      <p:pic>
        <p:nvPicPr>
          <p:cNvPr id="1030" name="Picture 6" descr="FRIB logo">
            <a:extLst>
              <a:ext uri="{FF2B5EF4-FFF2-40B4-BE49-F238E27FC236}">
                <a16:creationId xmlns:a16="http://schemas.microsoft.com/office/drawing/2014/main" id="{F5CFF538-EC74-4E28-8052-1AFCCCEFF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5911" y="95622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BB5BDD59-4884-479E-BA09-90C5AFB59CA6}"/>
              </a:ext>
            </a:extLst>
          </p:cNvPr>
          <p:cNvSpPr txBox="1"/>
          <p:nvPr/>
        </p:nvSpPr>
        <p:spPr>
          <a:xfrm>
            <a:off x="145343" y="269014"/>
            <a:ext cx="9756966" cy="646331"/>
          </a:xfrm>
          <a:prstGeom prst="rect">
            <a:avLst/>
          </a:prstGeom>
          <a:noFill/>
        </p:spPr>
        <p:txBody>
          <a:bodyPr wrap="none" rtlCol="0">
            <a:spAutoFit/>
          </a:bodyPr>
          <a:lstStyle/>
          <a:p>
            <a:r>
              <a:rPr lang="en-US" altLang="zh-CN" sz="3600" b="1" dirty="0">
                <a:latin typeface="微软雅黑" panose="020B0503020204020204" pitchFamily="34" charset="-122"/>
                <a:ea typeface="微软雅黑" panose="020B0503020204020204" pitchFamily="34" charset="-122"/>
              </a:rPr>
              <a:t>Always at the frontiers of nuclear physics</a:t>
            </a:r>
            <a:endParaRPr lang="zh-CN" altLang="en-US" sz="3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4586372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9F44B144-41E1-F747-80FF-302E42BCCA26}"/>
              </a:ext>
            </a:extLst>
          </p:cNvPr>
          <p:cNvSpPr>
            <a:spLocks noGrp="1"/>
          </p:cNvSpPr>
          <p:nvPr>
            <p:ph type="title" idx="4294967295"/>
          </p:nvPr>
        </p:nvSpPr>
        <p:spPr>
          <a:xfrm>
            <a:off x="85458" y="325819"/>
            <a:ext cx="12106542" cy="496887"/>
          </a:xfrm>
        </p:spPr>
        <p:txBody>
          <a:bodyPr>
            <a:noAutofit/>
          </a:bodyPr>
          <a:lstStyle/>
          <a:p>
            <a:r>
              <a:rPr lang="en-US" altLang="zh-CN" sz="3600" b="1" dirty="0">
                <a:latin typeface="Microsoft YaHei" charset="-122"/>
                <a:ea typeface="Microsoft YaHei" charset="-122"/>
                <a:cs typeface="Microsoft YaHei" charset="-122"/>
              </a:rPr>
              <a:t>What</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is</a:t>
            </a:r>
            <a:r>
              <a:rPr lang="zh-CN" altLang="en-US" sz="3600" b="1" dirty="0">
                <a:latin typeface="Microsoft YaHei" charset="-122"/>
                <a:ea typeface="Microsoft YaHei" charset="-122"/>
                <a:cs typeface="Microsoft YaHei" charset="-122"/>
              </a:rPr>
              <a:t> </a:t>
            </a:r>
            <a:r>
              <a:rPr lang="en-US" altLang="zh-CN" sz="3600" b="1" dirty="0">
                <a:solidFill>
                  <a:srgbClr val="C00000"/>
                </a:solidFill>
                <a:latin typeface="Microsoft YaHei" charset="-122"/>
                <a:ea typeface="Microsoft YaHei" charset="-122"/>
                <a:cs typeface="Microsoft YaHei" charset="-122"/>
              </a:rPr>
              <a:t>high</a:t>
            </a:r>
            <a:r>
              <a:rPr lang="zh-CN" altLang="en-US" sz="3600" b="1" dirty="0">
                <a:solidFill>
                  <a:srgbClr val="C00000"/>
                </a:solidFill>
                <a:latin typeface="Microsoft YaHei" charset="-122"/>
                <a:ea typeface="Microsoft YaHei" charset="-122"/>
                <a:cs typeface="Microsoft YaHei" charset="-122"/>
              </a:rPr>
              <a:t> </a:t>
            </a:r>
            <a:r>
              <a:rPr lang="en-US" altLang="zh-CN" sz="3600" b="1" dirty="0">
                <a:solidFill>
                  <a:srgbClr val="C00000"/>
                </a:solidFill>
                <a:latin typeface="Microsoft YaHei" charset="-122"/>
                <a:ea typeface="Microsoft YaHei" charset="-122"/>
                <a:cs typeface="Microsoft YaHei" charset="-122"/>
              </a:rPr>
              <a:t>precision</a:t>
            </a:r>
            <a:endParaRPr lang="zh-CN" altLang="en-US" sz="3600" b="1" dirty="0">
              <a:solidFill>
                <a:srgbClr val="C00000"/>
              </a:solidFill>
              <a:latin typeface="Microsoft YaHei" charset="-122"/>
              <a:ea typeface="Microsoft YaHei" charset="-122"/>
              <a:cs typeface="Microsoft YaHei" charset="-122"/>
            </a:endParaRPr>
          </a:p>
        </p:txBody>
      </p:sp>
      <p:pic>
        <p:nvPicPr>
          <p:cNvPr id="2" name="图片 1">
            <a:extLst>
              <a:ext uri="{FF2B5EF4-FFF2-40B4-BE49-F238E27FC236}">
                <a16:creationId xmlns:a16="http://schemas.microsoft.com/office/drawing/2014/main" id="{4D95D336-EBED-4292-80CB-B47F9CDCC7F5}"/>
              </a:ext>
            </a:extLst>
          </p:cNvPr>
          <p:cNvPicPr>
            <a:picLocks noChangeAspect="1"/>
          </p:cNvPicPr>
          <p:nvPr/>
        </p:nvPicPr>
        <p:blipFill>
          <a:blip r:embed="rId3"/>
          <a:stretch>
            <a:fillRect/>
          </a:stretch>
        </p:blipFill>
        <p:spPr>
          <a:xfrm>
            <a:off x="2131271" y="1503922"/>
            <a:ext cx="6867575" cy="4529171"/>
          </a:xfrm>
          <a:prstGeom prst="rect">
            <a:avLst/>
          </a:prstGeom>
        </p:spPr>
      </p:pic>
      <p:sp>
        <p:nvSpPr>
          <p:cNvPr id="5" name="文本框 4">
            <a:extLst>
              <a:ext uri="{FF2B5EF4-FFF2-40B4-BE49-F238E27FC236}">
                <a16:creationId xmlns:a16="http://schemas.microsoft.com/office/drawing/2014/main" id="{49D96E69-AB69-4DE9-AF94-F2CFF569CA52}"/>
              </a:ext>
            </a:extLst>
          </p:cNvPr>
          <p:cNvSpPr txBox="1"/>
          <p:nvPr/>
        </p:nvSpPr>
        <p:spPr>
          <a:xfrm>
            <a:off x="2965657" y="1190053"/>
            <a:ext cx="1246238" cy="369332"/>
          </a:xfrm>
          <a:prstGeom prst="rect">
            <a:avLst/>
          </a:prstGeom>
          <a:noFill/>
        </p:spPr>
        <p:txBody>
          <a:bodyPr wrap="square" rtlCol="0">
            <a:spAutoFit/>
          </a:bodyPr>
          <a:lstStyle/>
          <a:p>
            <a:r>
              <a:rPr lang="en-US" altLang="zh-CN" b="1" dirty="0"/>
              <a:t>full data</a:t>
            </a:r>
            <a:endParaRPr lang="zh-CN" altLang="en-US" b="1" dirty="0"/>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F6EC54B3-3C6D-4092-8AC8-37BE1C13DBD9}"/>
                  </a:ext>
                </a:extLst>
              </p:cNvPr>
              <p:cNvSpPr txBox="1"/>
              <p:nvPr/>
            </p:nvSpPr>
            <p:spPr>
              <a:xfrm>
                <a:off x="4911214" y="1190053"/>
                <a:ext cx="1543664" cy="369332"/>
              </a:xfrm>
              <a:prstGeom prst="rect">
                <a:avLst/>
              </a:prstGeom>
              <a:noFill/>
            </p:spPr>
            <p:txBody>
              <a:bodyPr wrap="square" rtlCol="0">
                <a:spAutoFit/>
              </a:bodyPr>
              <a:lstStyle/>
              <a:p>
                <a:r>
                  <a:rPr lang="en-US" altLang="zh-CN" b="1" dirty="0"/>
                  <a:t>standard </a:t>
                </a:r>
                <a14:m>
                  <m:oMath xmlns:m="http://schemas.openxmlformats.org/officeDocument/2006/math">
                    <m:r>
                      <a:rPr lang="en-US" altLang="zh-CN" b="1" i="1" smtClean="0">
                        <a:latin typeface="Cambria Math" panose="02040503050406030204" pitchFamily="18" charset="0"/>
                      </a:rPr>
                      <m:t>𝟑</m:t>
                    </m:r>
                    <m:r>
                      <a:rPr lang="zh-CN" altLang="en-US" b="1" i="1" smtClean="0">
                        <a:latin typeface="Cambria Math" panose="02040503050406030204" pitchFamily="18" charset="0"/>
                      </a:rPr>
                      <m:t>𝝈</m:t>
                    </m:r>
                  </m:oMath>
                </a14:m>
                <a:endParaRPr lang="zh-CN" altLang="en-US" b="1" dirty="0"/>
              </a:p>
            </p:txBody>
          </p:sp>
        </mc:Choice>
        <mc:Fallback xmlns="">
          <p:sp>
            <p:nvSpPr>
              <p:cNvPr id="13" name="文本框 12">
                <a:extLst>
                  <a:ext uri="{FF2B5EF4-FFF2-40B4-BE49-F238E27FC236}">
                    <a16:creationId xmlns:a16="http://schemas.microsoft.com/office/drawing/2014/main" id="{F6EC54B3-3C6D-4092-8AC8-37BE1C13DBD9}"/>
                  </a:ext>
                </a:extLst>
              </p:cNvPr>
              <p:cNvSpPr txBox="1">
                <a:spLocks noRot="1" noChangeAspect="1" noMove="1" noResize="1" noEditPoints="1" noAdjustHandles="1" noChangeArrowheads="1" noChangeShapeType="1" noTextEdit="1"/>
              </p:cNvSpPr>
              <p:nvPr/>
            </p:nvSpPr>
            <p:spPr>
              <a:xfrm>
                <a:off x="4911214" y="1190053"/>
                <a:ext cx="1543664" cy="369332"/>
              </a:xfrm>
              <a:prstGeom prst="rect">
                <a:avLst/>
              </a:prstGeom>
              <a:blipFill>
                <a:blip r:embed="rId4"/>
                <a:stretch>
                  <a:fillRect l="-3252" t="-6667"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B0213652-4093-4FD6-9633-E0A06044B0D2}"/>
                  </a:ext>
                </a:extLst>
              </p:cNvPr>
              <p:cNvSpPr txBox="1"/>
              <p:nvPr/>
            </p:nvSpPr>
            <p:spPr>
              <a:xfrm>
                <a:off x="6885038" y="1190053"/>
                <a:ext cx="1995949" cy="369332"/>
              </a:xfrm>
              <a:prstGeom prst="rect">
                <a:avLst/>
              </a:prstGeom>
              <a:noFill/>
            </p:spPr>
            <p:txBody>
              <a:bodyPr wrap="square" rtlCol="0">
                <a:spAutoFit/>
              </a:bodyPr>
              <a:lstStyle/>
              <a:p>
                <a:r>
                  <a:rPr lang="en-US" altLang="zh-CN" b="1" dirty="0"/>
                  <a:t>self-consistent </a:t>
                </a:r>
                <a14:m>
                  <m:oMath xmlns:m="http://schemas.openxmlformats.org/officeDocument/2006/math">
                    <m:r>
                      <a:rPr lang="en-US" altLang="zh-CN" b="1" i="1" smtClean="0">
                        <a:latin typeface="Cambria Math" panose="02040503050406030204" pitchFamily="18" charset="0"/>
                      </a:rPr>
                      <m:t>𝟑</m:t>
                    </m:r>
                    <m:r>
                      <a:rPr lang="zh-CN" altLang="en-US" b="1" i="1" smtClean="0">
                        <a:latin typeface="Cambria Math" panose="02040503050406030204" pitchFamily="18" charset="0"/>
                      </a:rPr>
                      <m:t>𝝈</m:t>
                    </m:r>
                  </m:oMath>
                </a14:m>
                <a:endParaRPr lang="zh-CN" altLang="en-US" b="1" dirty="0"/>
              </a:p>
            </p:txBody>
          </p:sp>
        </mc:Choice>
        <mc:Fallback xmlns="">
          <p:sp>
            <p:nvSpPr>
              <p:cNvPr id="14" name="文本框 13">
                <a:extLst>
                  <a:ext uri="{FF2B5EF4-FFF2-40B4-BE49-F238E27FC236}">
                    <a16:creationId xmlns:a16="http://schemas.microsoft.com/office/drawing/2014/main" id="{B0213652-4093-4FD6-9633-E0A06044B0D2}"/>
                  </a:ext>
                </a:extLst>
              </p:cNvPr>
              <p:cNvSpPr txBox="1">
                <a:spLocks noRot="1" noChangeAspect="1" noMove="1" noResize="1" noEditPoints="1" noAdjustHandles="1" noChangeArrowheads="1" noChangeShapeType="1" noTextEdit="1"/>
              </p:cNvSpPr>
              <p:nvPr/>
            </p:nvSpPr>
            <p:spPr>
              <a:xfrm>
                <a:off x="6885038" y="1190053"/>
                <a:ext cx="1995949" cy="369332"/>
              </a:xfrm>
              <a:prstGeom prst="rect">
                <a:avLst/>
              </a:prstGeom>
              <a:blipFill>
                <a:blip r:embed="rId5"/>
                <a:stretch>
                  <a:fillRect l="-1887" t="-6667" b="-26667"/>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0C18717A-2D8D-430E-8766-27A8CDA4210D}"/>
              </a:ext>
            </a:extLst>
          </p:cNvPr>
          <p:cNvSpPr txBox="1"/>
          <p:nvPr/>
        </p:nvSpPr>
        <p:spPr>
          <a:xfrm>
            <a:off x="3215149" y="6224169"/>
            <a:ext cx="652743" cy="369332"/>
          </a:xfrm>
          <a:prstGeom prst="rect">
            <a:avLst/>
          </a:prstGeom>
          <a:noFill/>
        </p:spPr>
        <p:txBody>
          <a:bodyPr wrap="none" rtlCol="0">
            <a:spAutoFit/>
          </a:bodyPr>
          <a:lstStyle/>
          <a:p>
            <a:r>
              <a:rPr lang="en-US" altLang="zh-CN" dirty="0"/>
              <a:t>8125</a:t>
            </a:r>
            <a:endParaRPr lang="zh-CN" altLang="en-US" dirty="0"/>
          </a:p>
        </p:txBody>
      </p:sp>
      <p:sp>
        <p:nvSpPr>
          <p:cNvPr id="15" name="文本框 14">
            <a:extLst>
              <a:ext uri="{FF2B5EF4-FFF2-40B4-BE49-F238E27FC236}">
                <a16:creationId xmlns:a16="http://schemas.microsoft.com/office/drawing/2014/main" id="{5EB18245-4580-4212-BF47-4DBA1FAB56E4}"/>
              </a:ext>
            </a:extLst>
          </p:cNvPr>
          <p:cNvSpPr txBox="1"/>
          <p:nvPr/>
        </p:nvSpPr>
        <p:spPr>
          <a:xfrm>
            <a:off x="7337323" y="6224169"/>
            <a:ext cx="1543664" cy="369332"/>
          </a:xfrm>
          <a:prstGeom prst="rect">
            <a:avLst/>
          </a:prstGeom>
          <a:noFill/>
        </p:spPr>
        <p:txBody>
          <a:bodyPr wrap="square" rtlCol="0">
            <a:spAutoFit/>
          </a:bodyPr>
          <a:lstStyle/>
          <a:p>
            <a:r>
              <a:rPr lang="en-US" altLang="zh-CN" b="1" dirty="0"/>
              <a:t>6713</a:t>
            </a:r>
            <a:endParaRPr lang="zh-CN" altLang="en-US" b="1" dirty="0"/>
          </a:p>
        </p:txBody>
      </p:sp>
      <p:pic>
        <p:nvPicPr>
          <p:cNvPr id="17" name="图片 16" descr="屏幕剪辑">
            <a:extLst>
              <a:ext uri="{FF2B5EF4-FFF2-40B4-BE49-F238E27FC236}">
                <a16:creationId xmlns:a16="http://schemas.microsoft.com/office/drawing/2014/main" id="{229D8AE0-462A-40FD-89D3-5C01E992CB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7085" y="3978736"/>
            <a:ext cx="1656184" cy="361064"/>
          </a:xfrm>
          <a:prstGeom prst="rect">
            <a:avLst/>
          </a:prstGeom>
        </p:spPr>
      </p:pic>
      <p:graphicFrame>
        <p:nvGraphicFramePr>
          <p:cNvPr id="18" name="Object 2">
            <a:extLst>
              <a:ext uri="{FF2B5EF4-FFF2-40B4-BE49-F238E27FC236}">
                <a16:creationId xmlns:a16="http://schemas.microsoft.com/office/drawing/2014/main" id="{1E56D2D5-CEEC-4736-AC4F-F2AF9D43C2EB}"/>
              </a:ext>
            </a:extLst>
          </p:cNvPr>
          <p:cNvGraphicFramePr>
            <a:graphicFrameLocks noChangeAspect="1"/>
          </p:cNvGraphicFramePr>
          <p:nvPr/>
        </p:nvGraphicFramePr>
        <p:xfrm>
          <a:off x="9417085" y="2799343"/>
          <a:ext cx="1940522" cy="779890"/>
        </p:xfrm>
        <a:graphic>
          <a:graphicData uri="http://schemas.openxmlformats.org/presentationml/2006/ole">
            <mc:AlternateContent xmlns:mc="http://schemas.openxmlformats.org/markup-compatibility/2006">
              <mc:Choice xmlns:v="urn:schemas-microsoft-com:vml" Requires="v">
                <p:oleObj name="Equation" r:id="rId7" imgW="1422400" imgH="571500" progId="Equation.DSMT4">
                  <p:embed/>
                </p:oleObj>
              </mc:Choice>
              <mc:Fallback>
                <p:oleObj name="Equation" r:id="rId7" imgW="1422400" imgH="571500" progId="Equation.DSMT4">
                  <p:embed/>
                  <p:pic>
                    <p:nvPicPr>
                      <p:cNvPr id="18" name="Object 2">
                        <a:extLst>
                          <a:ext uri="{FF2B5EF4-FFF2-40B4-BE49-F238E27FC236}">
                            <a16:creationId xmlns:a16="http://schemas.microsoft.com/office/drawing/2014/main" id="{1E56D2D5-CEEC-4736-AC4F-F2AF9D43C2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7085" y="2799343"/>
                        <a:ext cx="1940522" cy="779890"/>
                      </a:xfrm>
                      <a:prstGeom prst="rect">
                        <a:avLst/>
                      </a:prstGeom>
                      <a:noFill/>
                      <a:ln>
                        <a:noFill/>
                      </a:ln>
                    </p:spPr>
                  </p:pic>
                </p:oleObj>
              </mc:Fallback>
            </mc:AlternateContent>
          </a:graphicData>
        </a:graphic>
      </p:graphicFrame>
      <p:sp>
        <p:nvSpPr>
          <p:cNvPr id="19" name="矩形 18">
            <a:extLst>
              <a:ext uri="{FF2B5EF4-FFF2-40B4-BE49-F238E27FC236}">
                <a16:creationId xmlns:a16="http://schemas.microsoft.com/office/drawing/2014/main" id="{DE42C5EF-502A-4DF0-8CBD-65ADFCDC5E46}"/>
              </a:ext>
            </a:extLst>
          </p:cNvPr>
          <p:cNvSpPr/>
          <p:nvPr/>
        </p:nvSpPr>
        <p:spPr>
          <a:xfrm>
            <a:off x="9422689" y="2142508"/>
            <a:ext cx="1831399" cy="369332"/>
          </a:xfrm>
          <a:prstGeom prst="rect">
            <a:avLst/>
          </a:prstGeom>
        </p:spPr>
        <p:txBody>
          <a:bodyPr wrap="none">
            <a:spAutoFit/>
          </a:bodyPr>
          <a:lstStyle/>
          <a:p>
            <a:r>
              <a:rPr lang="en-US" altLang="zh-CN" b="1" dirty="0">
                <a:solidFill>
                  <a:srgbClr val="FF0000"/>
                </a:solidFill>
                <a:latin typeface="Microsoft YaHei" charset="-122"/>
                <a:ea typeface="Microsoft YaHei" charset="-122"/>
                <a:cs typeface="Microsoft YaHei" charset="-122"/>
              </a:rPr>
              <a:t>high precision</a:t>
            </a:r>
            <a:endParaRPr lang="zh-CN" altLang="en-US" dirty="0"/>
          </a:p>
        </p:txBody>
      </p:sp>
      <p:sp>
        <p:nvSpPr>
          <p:cNvPr id="20" name="文本框 19">
            <a:extLst>
              <a:ext uri="{FF2B5EF4-FFF2-40B4-BE49-F238E27FC236}">
                <a16:creationId xmlns:a16="http://schemas.microsoft.com/office/drawing/2014/main" id="{6AC9308A-9C93-4A47-9AF2-2DEABDD374C8}"/>
              </a:ext>
            </a:extLst>
          </p:cNvPr>
          <p:cNvSpPr txBox="1"/>
          <p:nvPr/>
        </p:nvSpPr>
        <p:spPr>
          <a:xfrm>
            <a:off x="329124" y="2423350"/>
            <a:ext cx="1649747" cy="369332"/>
          </a:xfrm>
          <a:prstGeom prst="rect">
            <a:avLst/>
          </a:prstGeom>
          <a:noFill/>
        </p:spPr>
        <p:txBody>
          <a:bodyPr wrap="none" rtlCol="0">
            <a:spAutoFit/>
          </a:bodyPr>
          <a:lstStyle/>
          <a:p>
            <a:r>
              <a:rPr lang="en-US" altLang="zh-CN" dirty="0"/>
              <a:t>neutron-proton</a:t>
            </a:r>
            <a:endParaRPr lang="zh-CN" altLang="en-US" dirty="0"/>
          </a:p>
        </p:txBody>
      </p:sp>
      <p:sp>
        <p:nvSpPr>
          <p:cNvPr id="21" name="文本框 20">
            <a:extLst>
              <a:ext uri="{FF2B5EF4-FFF2-40B4-BE49-F238E27FC236}">
                <a16:creationId xmlns:a16="http://schemas.microsoft.com/office/drawing/2014/main" id="{2F12ABC2-E502-473D-96CD-00EA8A96EB8F}"/>
              </a:ext>
            </a:extLst>
          </p:cNvPr>
          <p:cNvSpPr txBox="1"/>
          <p:nvPr/>
        </p:nvSpPr>
        <p:spPr>
          <a:xfrm>
            <a:off x="329123" y="4339800"/>
            <a:ext cx="1532086" cy="369332"/>
          </a:xfrm>
          <a:prstGeom prst="rect">
            <a:avLst/>
          </a:prstGeom>
          <a:noFill/>
        </p:spPr>
        <p:txBody>
          <a:bodyPr wrap="none" rtlCol="0">
            <a:spAutoFit/>
          </a:bodyPr>
          <a:lstStyle/>
          <a:p>
            <a:r>
              <a:rPr lang="en-US" altLang="zh-CN" dirty="0"/>
              <a:t>proton-proton</a:t>
            </a:r>
            <a:endParaRPr lang="zh-CN" altLang="en-US" dirty="0"/>
          </a:p>
        </p:txBody>
      </p:sp>
      <p:sp>
        <p:nvSpPr>
          <p:cNvPr id="22" name="矩形 21">
            <a:extLst>
              <a:ext uri="{FF2B5EF4-FFF2-40B4-BE49-F238E27FC236}">
                <a16:creationId xmlns:a16="http://schemas.microsoft.com/office/drawing/2014/main" id="{EF6FFE8D-A0F5-4161-AE9C-BE785BD8954F}"/>
              </a:ext>
            </a:extLst>
          </p:cNvPr>
          <p:cNvSpPr/>
          <p:nvPr/>
        </p:nvSpPr>
        <p:spPr>
          <a:xfrm>
            <a:off x="8589706" y="6085669"/>
            <a:ext cx="3677675" cy="646331"/>
          </a:xfrm>
          <a:prstGeom prst="rect">
            <a:avLst/>
          </a:prstGeom>
        </p:spPr>
        <p:txBody>
          <a:bodyPr wrap="square">
            <a:spAutoFit/>
          </a:bodyPr>
          <a:lstStyle/>
          <a:p>
            <a:r>
              <a:rPr lang="en-US" altLang="zh-CN" dirty="0">
                <a:latin typeface="-apple-system"/>
              </a:rPr>
              <a:t>R. Navarro Perez, J.E. Amaro, E. Ruiz Arriola: </a:t>
            </a:r>
            <a:r>
              <a:rPr lang="en-US" altLang="zh-CN" dirty="0" err="1">
                <a:latin typeface="-apple-system"/>
              </a:rPr>
              <a:t>Phys</a:t>
            </a:r>
            <a:r>
              <a:rPr lang="en-US" altLang="zh-CN" i="1" dirty="0" err="1">
                <a:latin typeface="-apple-system"/>
              </a:rPr>
              <a:t>.Rev.C</a:t>
            </a:r>
            <a:r>
              <a:rPr lang="en-US" altLang="zh-CN" dirty="0">
                <a:latin typeface="-apple-system"/>
              </a:rPr>
              <a:t> 89 (2014) 064006</a:t>
            </a:r>
          </a:p>
        </p:txBody>
      </p:sp>
    </p:spTree>
    <p:extLst>
      <p:ext uri="{BB962C8B-B14F-4D97-AF65-F5344CB8AC3E}">
        <p14:creationId xmlns:p14="http://schemas.microsoft.com/office/powerpoint/2010/main" val="41306336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2E5C2B06-37D7-A932-46CB-E43047F14E72}"/>
              </a:ext>
            </a:extLst>
          </p:cNvPr>
          <p:cNvSpPr/>
          <p:nvPr/>
        </p:nvSpPr>
        <p:spPr>
          <a:xfrm>
            <a:off x="732023" y="1806321"/>
            <a:ext cx="3469976" cy="234417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矩形 20">
            <a:extLst>
              <a:ext uri="{FF2B5EF4-FFF2-40B4-BE49-F238E27FC236}">
                <a16:creationId xmlns:a16="http://schemas.microsoft.com/office/drawing/2014/main" id="{1E58E541-EAE4-6450-0903-183D9D57FC97}"/>
              </a:ext>
            </a:extLst>
          </p:cNvPr>
          <p:cNvSpPr/>
          <p:nvPr/>
        </p:nvSpPr>
        <p:spPr>
          <a:xfrm>
            <a:off x="4862624" y="1815638"/>
            <a:ext cx="6597353" cy="204563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0" name="矩形 19">
            <a:extLst>
              <a:ext uri="{FF2B5EF4-FFF2-40B4-BE49-F238E27FC236}">
                <a16:creationId xmlns:a16="http://schemas.microsoft.com/office/drawing/2014/main" id="{021F6BE0-40A8-6CF9-E139-A0CC04CB278F}"/>
              </a:ext>
            </a:extLst>
          </p:cNvPr>
          <p:cNvSpPr/>
          <p:nvPr/>
        </p:nvSpPr>
        <p:spPr>
          <a:xfrm>
            <a:off x="4862624" y="3942443"/>
            <a:ext cx="6597353" cy="256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29E87FA3-E017-7428-CEF5-2413E549C047}"/>
              </a:ext>
            </a:extLst>
          </p:cNvPr>
          <p:cNvSpPr/>
          <p:nvPr/>
        </p:nvSpPr>
        <p:spPr>
          <a:xfrm>
            <a:off x="732023" y="4179592"/>
            <a:ext cx="3469976" cy="232439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标题 1">
            <a:extLst>
              <a:ext uri="{FF2B5EF4-FFF2-40B4-BE49-F238E27FC236}">
                <a16:creationId xmlns:a16="http://schemas.microsoft.com/office/drawing/2014/main" id="{9F44B144-41E1-F747-80FF-302E42BCCA26}"/>
              </a:ext>
            </a:extLst>
          </p:cNvPr>
          <p:cNvSpPr>
            <a:spLocks noGrp="1"/>
          </p:cNvSpPr>
          <p:nvPr>
            <p:ph type="title" idx="4294967295"/>
          </p:nvPr>
        </p:nvSpPr>
        <p:spPr>
          <a:xfrm>
            <a:off x="85458" y="254558"/>
            <a:ext cx="12106542" cy="496887"/>
          </a:xfrm>
        </p:spPr>
        <p:txBody>
          <a:bodyPr>
            <a:noAutofit/>
          </a:bodyPr>
          <a:lstStyle/>
          <a:p>
            <a:r>
              <a:rPr lang="en-US" altLang="zh-CN" sz="3600" b="1" dirty="0">
                <a:latin typeface="Microsoft YaHei" charset="-122"/>
                <a:ea typeface="Microsoft YaHei" charset="-122"/>
                <a:cs typeface="Microsoft YaHei" charset="-122"/>
              </a:rPr>
              <a:t>Why</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high</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precision</a:t>
            </a:r>
            <a:r>
              <a:rPr lang="en-US" altLang="zh-CN" sz="3600" b="1" dirty="0">
                <a:solidFill>
                  <a:srgbClr val="C00000"/>
                </a:solidFill>
                <a:latin typeface="Microsoft YaHei" charset="-122"/>
                <a:ea typeface="Microsoft YaHei" charset="-122"/>
                <a:cs typeface="Microsoft YaHei" charset="-122"/>
              </a:rPr>
              <a:t>—ab</a:t>
            </a:r>
            <a:r>
              <a:rPr lang="zh-CN" altLang="en-US" sz="3600" b="1" dirty="0">
                <a:solidFill>
                  <a:srgbClr val="C00000"/>
                </a:solidFill>
                <a:latin typeface="Microsoft YaHei" charset="-122"/>
                <a:ea typeface="Microsoft YaHei" charset="-122"/>
                <a:cs typeface="Microsoft YaHei" charset="-122"/>
              </a:rPr>
              <a:t> </a:t>
            </a:r>
            <a:r>
              <a:rPr lang="en-US" altLang="zh-CN" sz="3600" b="1" dirty="0">
                <a:solidFill>
                  <a:srgbClr val="C00000"/>
                </a:solidFill>
                <a:latin typeface="Microsoft YaHei" charset="-122"/>
                <a:ea typeface="Microsoft YaHei" charset="-122"/>
                <a:cs typeface="Microsoft YaHei" charset="-122"/>
              </a:rPr>
              <a:t>initio</a:t>
            </a:r>
            <a:r>
              <a:rPr lang="zh-CN" altLang="en-US" sz="3600" b="1" dirty="0">
                <a:solidFill>
                  <a:srgbClr val="C00000"/>
                </a:solidFill>
                <a:latin typeface="Microsoft YaHei" charset="-122"/>
                <a:ea typeface="Microsoft YaHei" charset="-122"/>
                <a:cs typeface="Microsoft YaHei" charset="-122"/>
              </a:rPr>
              <a:t> </a:t>
            </a:r>
            <a:r>
              <a:rPr lang="en-US" altLang="zh-CN" sz="3600" b="1" dirty="0">
                <a:solidFill>
                  <a:srgbClr val="C00000"/>
                </a:solidFill>
                <a:latin typeface="Microsoft YaHei" charset="-122"/>
                <a:ea typeface="Microsoft YaHei" charset="-122"/>
                <a:cs typeface="Microsoft YaHei" charset="-122"/>
              </a:rPr>
              <a:t>structure</a:t>
            </a:r>
            <a:r>
              <a:rPr lang="zh-CN" altLang="en-US" sz="3600" b="1" dirty="0">
                <a:solidFill>
                  <a:srgbClr val="C00000"/>
                </a:solidFill>
                <a:latin typeface="Microsoft YaHei" charset="-122"/>
                <a:ea typeface="Microsoft YaHei" charset="-122"/>
                <a:cs typeface="Microsoft YaHei" charset="-122"/>
              </a:rPr>
              <a:t> </a:t>
            </a:r>
            <a:r>
              <a:rPr lang="en-US" altLang="zh-CN" sz="3600" b="1" dirty="0">
                <a:solidFill>
                  <a:srgbClr val="C00000"/>
                </a:solidFill>
                <a:latin typeface="Microsoft YaHei" charset="-122"/>
                <a:ea typeface="Microsoft YaHei" charset="-122"/>
                <a:cs typeface="Microsoft YaHei" charset="-122"/>
              </a:rPr>
              <a:t>studies</a:t>
            </a:r>
            <a:endParaRPr lang="zh-CN" altLang="en-US" sz="3600" b="1" dirty="0">
              <a:solidFill>
                <a:srgbClr val="C00000"/>
              </a:solidFill>
              <a:latin typeface="Microsoft YaHei" charset="-122"/>
              <a:ea typeface="Microsoft YaHei" charset="-122"/>
              <a:cs typeface="Microsoft YaHei" charset="-122"/>
            </a:endParaRPr>
          </a:p>
        </p:txBody>
      </p:sp>
      <p:sp>
        <p:nvSpPr>
          <p:cNvPr id="12" name="矩形 11">
            <a:extLst>
              <a:ext uri="{FF2B5EF4-FFF2-40B4-BE49-F238E27FC236}">
                <a16:creationId xmlns:a16="http://schemas.microsoft.com/office/drawing/2014/main" id="{82E1363C-536C-5B44-878F-241226449DC6}"/>
              </a:ext>
            </a:extLst>
          </p:cNvPr>
          <p:cNvSpPr/>
          <p:nvPr/>
        </p:nvSpPr>
        <p:spPr>
          <a:xfrm>
            <a:off x="5688590" y="2453498"/>
            <a:ext cx="1479892" cy="646331"/>
          </a:xfrm>
          <a:prstGeom prst="rect">
            <a:avLst/>
          </a:prstGeom>
        </p:spPr>
        <p:txBody>
          <a:bodyPr wrap="none">
            <a:spAutoFit/>
          </a:bodyPr>
          <a:lstStyle/>
          <a:p>
            <a:pPr algn="ctr"/>
            <a:r>
              <a:rPr lang="en-US" altLang="zh-CN" b="1" dirty="0">
                <a:solidFill>
                  <a:srgbClr val="0000FF"/>
                </a:solidFill>
                <a:latin typeface="Arial" panose="020B0604020202020204" pitchFamily="34" charset="0"/>
              </a:rPr>
              <a:t>Hoyle state </a:t>
            </a:r>
          </a:p>
          <a:p>
            <a:pPr algn="ctr"/>
            <a:r>
              <a:rPr lang="en-US" altLang="zh-CN" b="1" dirty="0">
                <a:solidFill>
                  <a:srgbClr val="0000FF"/>
                </a:solidFill>
                <a:latin typeface="Arial" panose="020B0604020202020204" pitchFamily="34" charset="0"/>
              </a:rPr>
              <a:t>of Carbon</a:t>
            </a:r>
            <a:endParaRPr lang="en-US" altLang="zh-CN" dirty="0">
              <a:solidFill>
                <a:srgbClr val="0000FF"/>
              </a:solidFill>
              <a:latin typeface="Arial" panose="020B0604020202020204" pitchFamily="34" charset="0"/>
            </a:endParaRPr>
          </a:p>
        </p:txBody>
      </p:sp>
      <p:pic>
        <p:nvPicPr>
          <p:cNvPr id="4" name="图片 3">
            <a:extLst>
              <a:ext uri="{FF2B5EF4-FFF2-40B4-BE49-F238E27FC236}">
                <a16:creationId xmlns:a16="http://schemas.microsoft.com/office/drawing/2014/main" id="{F0CED524-058B-47AD-CB77-905909966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803" y="860216"/>
            <a:ext cx="6152994" cy="946105"/>
          </a:xfrm>
          <a:prstGeom prst="rect">
            <a:avLst/>
          </a:prstGeom>
        </p:spPr>
      </p:pic>
      <p:pic>
        <p:nvPicPr>
          <p:cNvPr id="6" name="图片 5">
            <a:extLst>
              <a:ext uri="{FF2B5EF4-FFF2-40B4-BE49-F238E27FC236}">
                <a16:creationId xmlns:a16="http://schemas.microsoft.com/office/drawing/2014/main" id="{9964365F-495A-675A-C3A3-AF32F8844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248" y="2355214"/>
            <a:ext cx="1843525" cy="1715607"/>
          </a:xfrm>
          <a:prstGeom prst="rect">
            <a:avLst/>
          </a:prstGeom>
        </p:spPr>
      </p:pic>
      <p:pic>
        <p:nvPicPr>
          <p:cNvPr id="14" name="图片 13">
            <a:extLst>
              <a:ext uri="{FF2B5EF4-FFF2-40B4-BE49-F238E27FC236}">
                <a16:creationId xmlns:a16="http://schemas.microsoft.com/office/drawing/2014/main" id="{D203C22F-0544-166A-DFDF-AD2528060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613" y="4288363"/>
            <a:ext cx="2884903" cy="2106853"/>
          </a:xfrm>
          <a:prstGeom prst="rect">
            <a:avLst/>
          </a:prstGeom>
          <a:ln w="25400">
            <a:noFill/>
          </a:ln>
        </p:spPr>
      </p:pic>
      <p:pic>
        <p:nvPicPr>
          <p:cNvPr id="16" name="图片 15">
            <a:extLst>
              <a:ext uri="{FF2B5EF4-FFF2-40B4-BE49-F238E27FC236}">
                <a16:creationId xmlns:a16="http://schemas.microsoft.com/office/drawing/2014/main" id="{DA1224E0-0E03-52C6-02BC-59437E8C31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4895" y="4104781"/>
            <a:ext cx="4786291" cy="2290435"/>
          </a:xfrm>
          <a:prstGeom prst="rect">
            <a:avLst/>
          </a:prstGeom>
        </p:spPr>
      </p:pic>
      <p:pic>
        <p:nvPicPr>
          <p:cNvPr id="18" name="图片 17">
            <a:extLst>
              <a:ext uri="{FF2B5EF4-FFF2-40B4-BE49-F238E27FC236}">
                <a16:creationId xmlns:a16="http://schemas.microsoft.com/office/drawing/2014/main" id="{EFD7340A-3E96-F933-5A27-CAC4D10B94AD}"/>
              </a:ext>
            </a:extLst>
          </p:cNvPr>
          <p:cNvPicPr>
            <a:picLocks noChangeAspect="1"/>
          </p:cNvPicPr>
          <p:nvPr/>
        </p:nvPicPr>
        <p:blipFill>
          <a:blip r:embed="rId7"/>
          <a:stretch>
            <a:fillRect/>
          </a:stretch>
        </p:blipFill>
        <p:spPr>
          <a:xfrm>
            <a:off x="7854268" y="1870495"/>
            <a:ext cx="2876227" cy="1884604"/>
          </a:xfrm>
          <a:prstGeom prst="rect">
            <a:avLst/>
          </a:prstGeom>
        </p:spPr>
      </p:pic>
      <p:sp>
        <p:nvSpPr>
          <p:cNvPr id="22" name="矩形 21">
            <a:extLst>
              <a:ext uri="{FF2B5EF4-FFF2-40B4-BE49-F238E27FC236}">
                <a16:creationId xmlns:a16="http://schemas.microsoft.com/office/drawing/2014/main" id="{72EC508A-62D0-3C77-2354-A8F72C6B2AA7}"/>
              </a:ext>
            </a:extLst>
          </p:cNvPr>
          <p:cNvSpPr/>
          <p:nvPr/>
        </p:nvSpPr>
        <p:spPr>
          <a:xfrm>
            <a:off x="1096764" y="1985033"/>
            <a:ext cx="2740494" cy="369332"/>
          </a:xfrm>
          <a:prstGeom prst="rect">
            <a:avLst/>
          </a:prstGeom>
        </p:spPr>
        <p:txBody>
          <a:bodyPr wrap="square">
            <a:spAutoFit/>
          </a:bodyPr>
          <a:lstStyle/>
          <a:p>
            <a:pPr algn="ctr"/>
            <a:r>
              <a:rPr lang="en-US" altLang="zh-CN" b="1" dirty="0">
                <a:solidFill>
                  <a:schemeClr val="bg1"/>
                </a:solidFill>
                <a:latin typeface="Arial" panose="020B0604020202020204" pitchFamily="34" charset="0"/>
              </a:rPr>
              <a:t>Initial</a:t>
            </a:r>
            <a:r>
              <a:rPr lang="zh-CN" altLang="en-US" b="1" dirty="0">
                <a:solidFill>
                  <a:schemeClr val="bg1"/>
                </a:solidFill>
                <a:latin typeface="Arial" panose="020B0604020202020204" pitchFamily="34" charset="0"/>
              </a:rPr>
              <a:t> </a:t>
            </a:r>
            <a:r>
              <a:rPr lang="en-US" altLang="zh-CN" b="1" dirty="0">
                <a:solidFill>
                  <a:schemeClr val="bg1"/>
                </a:solidFill>
                <a:latin typeface="Arial" panose="020B0604020202020204" pitchFamily="34" charset="0"/>
              </a:rPr>
              <a:t>configurations</a:t>
            </a:r>
            <a:endParaRPr lang="en-US" altLang="zh-CN" dirty="0">
              <a:solidFill>
                <a:schemeClr val="bg1"/>
              </a:solidFill>
              <a:latin typeface="Arial" panose="020B0604020202020204" pitchFamily="34" charset="0"/>
            </a:endParaRPr>
          </a:p>
        </p:txBody>
      </p:sp>
      <p:sp>
        <p:nvSpPr>
          <p:cNvPr id="23" name="椭圆 22">
            <a:extLst>
              <a:ext uri="{FF2B5EF4-FFF2-40B4-BE49-F238E27FC236}">
                <a16:creationId xmlns:a16="http://schemas.microsoft.com/office/drawing/2014/main" id="{8700A95B-48EB-AAB7-A6C5-1668C06BDD7A}"/>
              </a:ext>
            </a:extLst>
          </p:cNvPr>
          <p:cNvSpPr/>
          <p:nvPr/>
        </p:nvSpPr>
        <p:spPr>
          <a:xfrm>
            <a:off x="6531429" y="4580599"/>
            <a:ext cx="1506611" cy="415636"/>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椭圆 25">
            <a:extLst>
              <a:ext uri="{FF2B5EF4-FFF2-40B4-BE49-F238E27FC236}">
                <a16:creationId xmlns:a16="http://schemas.microsoft.com/office/drawing/2014/main" id="{1BD5BE9E-E253-1125-A459-F54206FE7170}"/>
              </a:ext>
            </a:extLst>
          </p:cNvPr>
          <p:cNvSpPr/>
          <p:nvPr/>
        </p:nvSpPr>
        <p:spPr>
          <a:xfrm>
            <a:off x="8325451" y="4580599"/>
            <a:ext cx="1715087" cy="415636"/>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8617181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4CBFBE43-39D3-B46C-98EF-065CA949C6E0}"/>
              </a:ext>
            </a:extLst>
          </p:cNvPr>
          <p:cNvSpPr/>
          <p:nvPr/>
        </p:nvSpPr>
        <p:spPr>
          <a:xfrm>
            <a:off x="8060149" y="2941353"/>
            <a:ext cx="3349722" cy="307864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0" name="矩形 19">
            <a:extLst>
              <a:ext uri="{FF2B5EF4-FFF2-40B4-BE49-F238E27FC236}">
                <a16:creationId xmlns:a16="http://schemas.microsoft.com/office/drawing/2014/main" id="{1508539B-B544-FD4A-9534-90B8F71DDCDB}"/>
              </a:ext>
            </a:extLst>
          </p:cNvPr>
          <p:cNvSpPr/>
          <p:nvPr/>
        </p:nvSpPr>
        <p:spPr>
          <a:xfrm>
            <a:off x="4464467" y="2941353"/>
            <a:ext cx="3349722" cy="307864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a:extLst>
              <a:ext uri="{FF2B5EF4-FFF2-40B4-BE49-F238E27FC236}">
                <a16:creationId xmlns:a16="http://schemas.microsoft.com/office/drawing/2014/main" id="{0335756A-34B0-4677-4D06-C01CCC1BB073}"/>
              </a:ext>
            </a:extLst>
          </p:cNvPr>
          <p:cNvSpPr/>
          <p:nvPr/>
        </p:nvSpPr>
        <p:spPr>
          <a:xfrm>
            <a:off x="868785" y="2944810"/>
            <a:ext cx="3349722" cy="307864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标题 1">
            <a:extLst>
              <a:ext uri="{FF2B5EF4-FFF2-40B4-BE49-F238E27FC236}">
                <a16:creationId xmlns:a16="http://schemas.microsoft.com/office/drawing/2014/main" id="{79000988-60BC-47F4-A955-4B2AE40E74CB}"/>
              </a:ext>
            </a:extLst>
          </p:cNvPr>
          <p:cNvSpPr>
            <a:spLocks noGrp="1"/>
          </p:cNvSpPr>
          <p:nvPr>
            <p:ph type="title" idx="4294967295"/>
          </p:nvPr>
        </p:nvSpPr>
        <p:spPr>
          <a:xfrm>
            <a:off x="0" y="322263"/>
            <a:ext cx="12192000" cy="496887"/>
          </a:xfrm>
        </p:spPr>
        <p:txBody>
          <a:bodyPr>
            <a:noAutofit/>
          </a:bodyPr>
          <a:lstStyle/>
          <a:p>
            <a:r>
              <a:rPr lang="en-US" altLang="zh-CN" sz="3600" b="1" dirty="0">
                <a:latin typeface="Microsoft YaHei" charset="-122"/>
                <a:ea typeface="Microsoft YaHei" charset="-122"/>
                <a:cs typeface="Microsoft YaHei" charset="-122"/>
              </a:rPr>
              <a:t>Why</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high</a:t>
            </a:r>
            <a:r>
              <a:rPr lang="zh-CN" altLang="en-US" sz="3600" b="1" dirty="0">
                <a:latin typeface="Microsoft YaHei" charset="-122"/>
                <a:ea typeface="Microsoft YaHei" charset="-122"/>
                <a:cs typeface="Microsoft YaHei" charset="-122"/>
              </a:rPr>
              <a:t> </a:t>
            </a:r>
            <a:r>
              <a:rPr lang="en-US" altLang="zh-CN" sz="3600" b="1" dirty="0">
                <a:latin typeface="Microsoft YaHei" charset="-122"/>
                <a:ea typeface="Microsoft YaHei" charset="-122"/>
                <a:cs typeface="Microsoft YaHei" charset="-122"/>
              </a:rPr>
              <a:t>precision</a:t>
            </a:r>
            <a:r>
              <a:rPr lang="en-US" altLang="zh-CN" sz="3600" b="1" dirty="0">
                <a:solidFill>
                  <a:srgbClr val="C00000"/>
                </a:solidFill>
                <a:latin typeface="Microsoft YaHei" charset="-122"/>
                <a:ea typeface="Microsoft YaHei" charset="-122"/>
                <a:cs typeface="Microsoft YaHei" charset="-122"/>
              </a:rPr>
              <a:t>—ab</a:t>
            </a:r>
            <a:r>
              <a:rPr lang="zh-CN" altLang="en-US" sz="3600" b="1" dirty="0">
                <a:solidFill>
                  <a:srgbClr val="C00000"/>
                </a:solidFill>
                <a:latin typeface="Microsoft YaHei" charset="-122"/>
                <a:ea typeface="Microsoft YaHei" charset="-122"/>
                <a:cs typeface="Microsoft YaHei" charset="-122"/>
              </a:rPr>
              <a:t> </a:t>
            </a:r>
            <a:r>
              <a:rPr lang="en-US" altLang="zh-CN" sz="3600" b="1" dirty="0">
                <a:solidFill>
                  <a:srgbClr val="C00000"/>
                </a:solidFill>
                <a:latin typeface="Microsoft YaHei" charset="-122"/>
                <a:ea typeface="Microsoft YaHei" charset="-122"/>
                <a:cs typeface="Microsoft YaHei" charset="-122"/>
              </a:rPr>
              <a:t>initio</a:t>
            </a:r>
            <a:r>
              <a:rPr lang="zh-CN" altLang="en-US" sz="3600" b="1" dirty="0">
                <a:solidFill>
                  <a:srgbClr val="C00000"/>
                </a:solidFill>
                <a:latin typeface="Microsoft YaHei" charset="-122"/>
                <a:ea typeface="Microsoft YaHei" charset="-122"/>
                <a:cs typeface="Microsoft YaHei" charset="-122"/>
              </a:rPr>
              <a:t> </a:t>
            </a:r>
            <a:r>
              <a:rPr lang="en-US" altLang="zh-CN" sz="3600" b="1" dirty="0">
                <a:solidFill>
                  <a:srgbClr val="C00000"/>
                </a:solidFill>
                <a:latin typeface="Microsoft YaHei" charset="-122"/>
                <a:ea typeface="Microsoft YaHei" charset="-122"/>
                <a:cs typeface="Microsoft YaHei" charset="-122"/>
              </a:rPr>
              <a:t>reaction</a:t>
            </a:r>
            <a:r>
              <a:rPr lang="zh-CN" altLang="en-US" sz="3600" b="1" dirty="0">
                <a:solidFill>
                  <a:srgbClr val="C00000"/>
                </a:solidFill>
                <a:latin typeface="Microsoft YaHei" charset="-122"/>
                <a:ea typeface="Microsoft YaHei" charset="-122"/>
                <a:cs typeface="Microsoft YaHei" charset="-122"/>
              </a:rPr>
              <a:t> </a:t>
            </a:r>
            <a:r>
              <a:rPr lang="en-US" altLang="zh-CN" sz="3600" b="1" dirty="0">
                <a:solidFill>
                  <a:srgbClr val="C00000"/>
                </a:solidFill>
                <a:latin typeface="Microsoft YaHei" charset="-122"/>
                <a:ea typeface="Microsoft YaHei" charset="-122"/>
                <a:cs typeface="Microsoft YaHei" charset="-122"/>
              </a:rPr>
              <a:t>studies</a:t>
            </a:r>
            <a:endParaRPr lang="zh-CN" altLang="en-US" sz="3600" b="1" dirty="0">
              <a:solidFill>
                <a:srgbClr val="0432FF"/>
              </a:solidFill>
              <a:latin typeface="Microsoft YaHei" charset="-122"/>
              <a:ea typeface="Microsoft YaHei" charset="-122"/>
              <a:cs typeface="Microsoft YaHei" charset="-122"/>
            </a:endParaRPr>
          </a:p>
        </p:txBody>
      </p:sp>
      <p:pic>
        <p:nvPicPr>
          <p:cNvPr id="7" name="图片 6">
            <a:extLst>
              <a:ext uri="{FF2B5EF4-FFF2-40B4-BE49-F238E27FC236}">
                <a16:creationId xmlns:a16="http://schemas.microsoft.com/office/drawing/2014/main" id="{BA0D4F39-D483-0AB6-BABE-BEAD5E69D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868" y="3100853"/>
            <a:ext cx="3228919" cy="2759640"/>
          </a:xfrm>
          <a:prstGeom prst="rect">
            <a:avLst/>
          </a:prstGeom>
        </p:spPr>
      </p:pic>
      <p:pic>
        <p:nvPicPr>
          <p:cNvPr id="10" name="图片 9">
            <a:extLst>
              <a:ext uri="{FF2B5EF4-FFF2-40B4-BE49-F238E27FC236}">
                <a16:creationId xmlns:a16="http://schemas.microsoft.com/office/drawing/2014/main" id="{FD712498-DA25-E6C4-58B9-350B2665A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027" y="3084615"/>
            <a:ext cx="3185079" cy="2792115"/>
          </a:xfrm>
          <a:prstGeom prst="rect">
            <a:avLst/>
          </a:prstGeom>
        </p:spPr>
      </p:pic>
      <p:pic>
        <p:nvPicPr>
          <p:cNvPr id="12" name="图片 11">
            <a:extLst>
              <a:ext uri="{FF2B5EF4-FFF2-40B4-BE49-F238E27FC236}">
                <a16:creationId xmlns:a16="http://schemas.microsoft.com/office/drawing/2014/main" id="{BE9F01DB-C198-ED4A-1885-3F979CF609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852" y="3008670"/>
            <a:ext cx="3185079" cy="2944007"/>
          </a:xfrm>
          <a:prstGeom prst="rect">
            <a:avLst/>
          </a:prstGeom>
        </p:spPr>
      </p:pic>
      <p:sp>
        <p:nvSpPr>
          <p:cNvPr id="13" name="文本框 12">
            <a:extLst>
              <a:ext uri="{FF2B5EF4-FFF2-40B4-BE49-F238E27FC236}">
                <a16:creationId xmlns:a16="http://schemas.microsoft.com/office/drawing/2014/main" id="{A55A0258-71BE-195E-9AEA-07C63CEE1F67}"/>
              </a:ext>
            </a:extLst>
          </p:cNvPr>
          <p:cNvSpPr txBox="1"/>
          <p:nvPr/>
        </p:nvSpPr>
        <p:spPr>
          <a:xfrm>
            <a:off x="1383396" y="6087310"/>
            <a:ext cx="2035814" cy="369332"/>
          </a:xfrm>
          <a:prstGeom prst="rect">
            <a:avLst/>
          </a:prstGeom>
          <a:noFill/>
        </p:spPr>
        <p:txBody>
          <a:bodyPr wrap="none" rtlCol="0">
            <a:spAutoFit/>
          </a:bodyPr>
          <a:lstStyle/>
          <a:p>
            <a:r>
              <a:rPr kumimoji="1" lang="en-US" altLang="zh-CN" b="1" dirty="0"/>
              <a:t>Initial</a:t>
            </a:r>
            <a:r>
              <a:rPr kumimoji="1" lang="zh-CN" altLang="en-US" b="1" dirty="0"/>
              <a:t> </a:t>
            </a:r>
            <a:r>
              <a:rPr kumimoji="1" lang="en-US" altLang="zh-CN" b="1" dirty="0"/>
              <a:t>state</a:t>
            </a:r>
            <a:r>
              <a:rPr kumimoji="1" lang="zh-CN" altLang="en-US" b="1" dirty="0"/>
              <a:t> </a:t>
            </a:r>
            <a:r>
              <a:rPr kumimoji="1" lang="en-US" altLang="zh-CN" b="1" dirty="0"/>
              <a:t>clusters</a:t>
            </a:r>
            <a:endParaRPr kumimoji="1" lang="zh-CN" altLang="en-US" b="1" dirty="0"/>
          </a:p>
        </p:txBody>
      </p:sp>
      <p:sp>
        <p:nvSpPr>
          <p:cNvPr id="14" name="文本框 13">
            <a:extLst>
              <a:ext uri="{FF2B5EF4-FFF2-40B4-BE49-F238E27FC236}">
                <a16:creationId xmlns:a16="http://schemas.microsoft.com/office/drawing/2014/main" id="{55862341-2C63-3620-F597-FEE3AD9D07C9}"/>
              </a:ext>
            </a:extLst>
          </p:cNvPr>
          <p:cNvSpPr txBox="1"/>
          <p:nvPr/>
        </p:nvSpPr>
        <p:spPr>
          <a:xfrm>
            <a:off x="5103210" y="6073302"/>
            <a:ext cx="2072234" cy="369332"/>
          </a:xfrm>
          <a:prstGeom prst="rect">
            <a:avLst/>
          </a:prstGeom>
          <a:noFill/>
        </p:spPr>
        <p:txBody>
          <a:bodyPr wrap="none" rtlCol="0">
            <a:spAutoFit/>
          </a:bodyPr>
          <a:lstStyle/>
          <a:p>
            <a:r>
              <a:rPr kumimoji="1" lang="en-US" altLang="zh-CN" b="1" dirty="0"/>
              <a:t>S-wave</a:t>
            </a:r>
            <a:r>
              <a:rPr kumimoji="1" lang="zh-CN" altLang="en-US" b="1" dirty="0"/>
              <a:t> </a:t>
            </a:r>
            <a:r>
              <a:rPr kumimoji="1" lang="en-US" altLang="zh-CN" b="1" dirty="0"/>
              <a:t>phase-shifts</a:t>
            </a:r>
            <a:endParaRPr kumimoji="1" lang="zh-CN" altLang="en-US" b="1" dirty="0"/>
          </a:p>
        </p:txBody>
      </p:sp>
      <p:sp>
        <p:nvSpPr>
          <p:cNvPr id="15" name="文本框 14">
            <a:extLst>
              <a:ext uri="{FF2B5EF4-FFF2-40B4-BE49-F238E27FC236}">
                <a16:creationId xmlns:a16="http://schemas.microsoft.com/office/drawing/2014/main" id="{34632B5E-2F0D-16F4-1B23-8CAD9ED331E4}"/>
              </a:ext>
            </a:extLst>
          </p:cNvPr>
          <p:cNvSpPr txBox="1"/>
          <p:nvPr/>
        </p:nvSpPr>
        <p:spPr>
          <a:xfrm>
            <a:off x="8559404" y="6073302"/>
            <a:ext cx="2110001" cy="369332"/>
          </a:xfrm>
          <a:prstGeom prst="rect">
            <a:avLst/>
          </a:prstGeom>
          <a:noFill/>
        </p:spPr>
        <p:txBody>
          <a:bodyPr wrap="none" rtlCol="0">
            <a:spAutoFit/>
          </a:bodyPr>
          <a:lstStyle/>
          <a:p>
            <a:r>
              <a:rPr kumimoji="1" lang="en-US" altLang="zh-CN" b="1" dirty="0"/>
              <a:t>D-wave</a:t>
            </a:r>
            <a:r>
              <a:rPr kumimoji="1" lang="zh-CN" altLang="en-US" b="1" dirty="0"/>
              <a:t> </a:t>
            </a:r>
            <a:r>
              <a:rPr kumimoji="1" lang="en-US" altLang="zh-CN" b="1" dirty="0"/>
              <a:t>phase-shifts</a:t>
            </a:r>
            <a:endParaRPr kumimoji="1" lang="zh-CN" altLang="en-US" b="1" dirty="0"/>
          </a:p>
        </p:txBody>
      </p:sp>
      <p:pic>
        <p:nvPicPr>
          <p:cNvPr id="17" name="图片 16">
            <a:extLst>
              <a:ext uri="{FF2B5EF4-FFF2-40B4-BE49-F238E27FC236}">
                <a16:creationId xmlns:a16="http://schemas.microsoft.com/office/drawing/2014/main" id="{D2B3C951-FC43-2947-30C2-5C9638047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29" y="1090224"/>
            <a:ext cx="6549688" cy="1580055"/>
          </a:xfrm>
          <a:prstGeom prst="rect">
            <a:avLst/>
          </a:prstGeom>
        </p:spPr>
      </p:pic>
    </p:spTree>
    <p:extLst>
      <p:ext uri="{BB962C8B-B14F-4D97-AF65-F5344CB8AC3E}">
        <p14:creationId xmlns:p14="http://schemas.microsoft.com/office/powerpoint/2010/main" val="396758723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66141"/>
            <a:ext cx="12430125" cy="1325563"/>
          </a:xfrm>
        </p:spPr>
        <p:txBody>
          <a:bodyPr>
            <a:normAutofit/>
          </a:bodyPr>
          <a:lstStyle/>
          <a:p>
            <a:r>
              <a:rPr lang="en-US" altLang="zh-CN" sz="3600" b="1" dirty="0">
                <a:latin typeface="Microsoft YaHei" charset="-122"/>
                <a:ea typeface="Microsoft YaHei" charset="-122"/>
              </a:rPr>
              <a:t>Why</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uncertainty</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estimates</a:t>
            </a:r>
            <a:r>
              <a:rPr lang="zh-CN" altLang="en-US" sz="3600" b="1" dirty="0">
                <a:latin typeface="Microsoft YaHei" charset="-122"/>
                <a:ea typeface="Microsoft YaHei" charset="-122"/>
              </a:rPr>
              <a:t> </a:t>
            </a:r>
            <a:r>
              <a:rPr lang="en-US" altLang="zh-CN" sz="3600" b="1" dirty="0">
                <a:latin typeface="Microsoft YaHei" charset="-122"/>
                <a:ea typeface="Microsoft YaHei" charset="-122"/>
              </a:rPr>
              <a:t>important</a:t>
            </a:r>
            <a:endParaRPr lang="zh-CN" altLang="en-US" sz="3600" b="1" dirty="0">
              <a:latin typeface="Microsoft YaHei" charset="-122"/>
              <a:ea typeface="Microsoft YaHei" charset="-122"/>
            </a:endParaRPr>
          </a:p>
        </p:txBody>
      </p:sp>
      <p:sp>
        <p:nvSpPr>
          <p:cNvPr id="12" name="文本框 11">
            <a:extLst>
              <a:ext uri="{FF2B5EF4-FFF2-40B4-BE49-F238E27FC236}">
                <a16:creationId xmlns:a16="http://schemas.microsoft.com/office/drawing/2014/main" id="{769C9DE5-CC50-4403-A97E-6998449C712F}"/>
              </a:ext>
            </a:extLst>
          </p:cNvPr>
          <p:cNvSpPr txBox="1"/>
          <p:nvPr/>
        </p:nvSpPr>
        <p:spPr>
          <a:xfrm>
            <a:off x="570850" y="2168395"/>
            <a:ext cx="11050295" cy="1631216"/>
          </a:xfrm>
          <a:prstGeom prst="rect">
            <a:avLst/>
          </a:prstGeom>
          <a:noFill/>
        </p:spPr>
        <p:txBody>
          <a:bodyPr wrap="square" rtlCol="0">
            <a:spAutoFit/>
          </a:bodyPr>
          <a:lstStyle/>
          <a:p>
            <a:pPr marL="342900" indent="-342900">
              <a:buFont typeface="Wingdings" panose="05000000000000000000" pitchFamily="2" charset="2"/>
              <a:buChar char="ü"/>
            </a:pPr>
            <a:r>
              <a:rPr lang="en-US" altLang="zh-CN" sz="2000" dirty="0">
                <a:latin typeface="微软雅黑" panose="020B0503020204020204" pitchFamily="34" charset="-122"/>
                <a:ea typeface="微软雅黑" panose="020B0503020204020204" pitchFamily="34" charset="-122"/>
              </a:rPr>
              <a:t>If the authors claim high accuracy, or improvements on the accuracy of previous work.</a:t>
            </a:r>
          </a:p>
          <a:p>
            <a:pPr marL="342900" indent="-342900">
              <a:buFont typeface="Wingdings" panose="05000000000000000000" pitchFamily="2" charset="2"/>
              <a:buChar char="ü"/>
            </a:pPr>
            <a:r>
              <a:rPr lang="en-US" altLang="zh-CN" sz="2000" dirty="0">
                <a:latin typeface="微软雅黑" panose="020B0503020204020204" pitchFamily="34" charset="-122"/>
                <a:ea typeface="微软雅黑" panose="020B0503020204020204" pitchFamily="34" charset="-122"/>
              </a:rPr>
              <a:t>If the primary motivation for the paper is to make comparisons with present or future high precision experimental measurements.</a:t>
            </a:r>
          </a:p>
          <a:p>
            <a:pPr marL="342900" indent="-342900">
              <a:buFont typeface="Wingdings" panose="05000000000000000000" pitchFamily="2" charset="2"/>
              <a:buChar char="ü"/>
            </a:pPr>
            <a:r>
              <a:rPr lang="en-US" altLang="zh-CN" sz="2000" dirty="0">
                <a:latin typeface="微软雅黑" panose="020B0503020204020204" pitchFamily="34" charset="-122"/>
                <a:ea typeface="微软雅黑" panose="020B0503020204020204" pitchFamily="34" charset="-122"/>
              </a:rPr>
              <a:t>If the primary motivation is to provide interpolations or extrapolations of known experimental measurements.</a:t>
            </a:r>
            <a:endParaRPr lang="zh-CN" altLang="en-US" sz="2000"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66D90A70-87A4-42E2-BC3A-69BB99A6060F}"/>
              </a:ext>
            </a:extLst>
          </p:cNvPr>
          <p:cNvSpPr txBox="1"/>
          <p:nvPr/>
        </p:nvSpPr>
        <p:spPr>
          <a:xfrm>
            <a:off x="182068" y="1371516"/>
            <a:ext cx="11264046" cy="523220"/>
          </a:xfrm>
          <a:prstGeom prst="rect">
            <a:avLst/>
          </a:prstGeom>
          <a:noFill/>
        </p:spPr>
        <p:txBody>
          <a:bodyPr wrap="none" rtlCol="0">
            <a:spAutoFit/>
          </a:bodyPr>
          <a:lstStyle/>
          <a:p>
            <a:pPr marL="457200" indent="-457200">
              <a:buFont typeface="Wingdings" panose="05000000000000000000" pitchFamily="2" charset="2"/>
              <a:buChar char="p"/>
            </a:pPr>
            <a:r>
              <a:rPr lang="en-US" altLang="zh-CN" sz="2800" b="1" dirty="0">
                <a:solidFill>
                  <a:srgbClr val="C00000"/>
                </a:solidFill>
                <a:latin typeface="微软雅黑" panose="020B0503020204020204" pitchFamily="34" charset="-122"/>
                <a:ea typeface="微软雅黑" panose="020B0503020204020204" pitchFamily="34" charset="-122"/>
              </a:rPr>
              <a:t>PRA editorial</a:t>
            </a:r>
            <a:r>
              <a:rPr lang="en-US" altLang="zh-CN" sz="2800" b="1" dirty="0">
                <a:latin typeface="微软雅黑" panose="020B0503020204020204" pitchFamily="34" charset="-122"/>
                <a:ea typeface="微软雅黑" panose="020B0503020204020204" pitchFamily="34" charset="-122"/>
              </a:rPr>
              <a:t>: Uncertainty estimates—PRA83(2011)040001</a:t>
            </a:r>
            <a:endParaRPr lang="zh-CN" altLang="en-US" sz="2800" b="1"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9818B160-9643-4E41-B5C9-2B11F29A6546}"/>
              </a:ext>
            </a:extLst>
          </p:cNvPr>
          <p:cNvPicPr>
            <a:picLocks noChangeAspect="1"/>
          </p:cNvPicPr>
          <p:nvPr/>
        </p:nvPicPr>
        <p:blipFill>
          <a:blip r:embed="rId3"/>
          <a:stretch>
            <a:fillRect/>
          </a:stretch>
        </p:blipFill>
        <p:spPr>
          <a:xfrm>
            <a:off x="3360802" y="4845874"/>
            <a:ext cx="1542582" cy="1609236"/>
          </a:xfrm>
          <a:prstGeom prst="rect">
            <a:avLst/>
          </a:prstGeom>
        </p:spPr>
      </p:pic>
      <p:pic>
        <p:nvPicPr>
          <p:cNvPr id="13" name="图片 12">
            <a:extLst>
              <a:ext uri="{FF2B5EF4-FFF2-40B4-BE49-F238E27FC236}">
                <a16:creationId xmlns:a16="http://schemas.microsoft.com/office/drawing/2014/main" id="{37979210-3A8F-4EA8-A5AA-D7419D1A7264}"/>
              </a:ext>
            </a:extLst>
          </p:cNvPr>
          <p:cNvPicPr>
            <a:picLocks noChangeAspect="1"/>
          </p:cNvPicPr>
          <p:nvPr/>
        </p:nvPicPr>
        <p:blipFill>
          <a:blip r:embed="rId4"/>
          <a:stretch>
            <a:fillRect/>
          </a:stretch>
        </p:blipFill>
        <p:spPr>
          <a:xfrm>
            <a:off x="7423499" y="4844873"/>
            <a:ext cx="2999463" cy="1609236"/>
          </a:xfrm>
          <a:prstGeom prst="rect">
            <a:avLst/>
          </a:prstGeom>
        </p:spPr>
      </p:pic>
      <p:sp>
        <p:nvSpPr>
          <p:cNvPr id="15" name="文本框 14">
            <a:extLst>
              <a:ext uri="{FF2B5EF4-FFF2-40B4-BE49-F238E27FC236}">
                <a16:creationId xmlns:a16="http://schemas.microsoft.com/office/drawing/2014/main" id="{4D8B134F-B4DD-460C-8C36-8B6F5A7D1B0B}"/>
              </a:ext>
            </a:extLst>
          </p:cNvPr>
          <p:cNvSpPr txBox="1"/>
          <p:nvPr/>
        </p:nvSpPr>
        <p:spPr>
          <a:xfrm>
            <a:off x="182068" y="3953321"/>
            <a:ext cx="7099188" cy="523220"/>
          </a:xfrm>
          <a:prstGeom prst="rect">
            <a:avLst/>
          </a:prstGeom>
          <a:noFill/>
        </p:spPr>
        <p:txBody>
          <a:bodyPr wrap="none" rtlCol="0">
            <a:spAutoFit/>
          </a:bodyPr>
          <a:lstStyle/>
          <a:p>
            <a:pPr marL="457200" indent="-457200">
              <a:buFont typeface="Wingdings" panose="05000000000000000000" pitchFamily="2" charset="2"/>
              <a:buChar char="p"/>
            </a:pPr>
            <a:r>
              <a:rPr lang="en-US" altLang="zh-CN" sz="2800" b="1" dirty="0">
                <a:latin typeface="微软雅黑" panose="020B0503020204020204" pitchFamily="34" charset="-122"/>
                <a:ea typeface="微软雅黑" panose="020B0503020204020204" pitchFamily="34" charset="-122"/>
              </a:rPr>
              <a:t>Bayesian Uncertainty quantification</a:t>
            </a:r>
            <a:endParaRPr lang="zh-CN" altLang="en-US" sz="2800" b="1" dirty="0">
              <a:latin typeface="微软雅黑" panose="020B0503020204020204" pitchFamily="34" charset="-122"/>
              <a:ea typeface="微软雅黑" panose="020B0503020204020204" pitchFamily="34" charset="-122"/>
            </a:endParaRPr>
          </a:p>
        </p:txBody>
      </p:sp>
      <p:pic>
        <p:nvPicPr>
          <p:cNvPr id="1026" name="Picture 2" descr="https://buqeye.github.io/assets/images/furnstahl2_21Jun2017_headshot.jpg">
            <a:extLst>
              <a:ext uri="{FF2B5EF4-FFF2-40B4-BE49-F238E27FC236}">
                <a16:creationId xmlns:a16="http://schemas.microsoft.com/office/drawing/2014/main" id="{53E4E52F-6212-47E4-9417-B004AFB71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1283" y="4845874"/>
            <a:ext cx="1378506" cy="1611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buqeye.github.io/assets/images/PHILLIPS_Daniel-480x281px_cropped.jpg">
            <a:extLst>
              <a:ext uri="{FF2B5EF4-FFF2-40B4-BE49-F238E27FC236}">
                <a16:creationId xmlns:a16="http://schemas.microsoft.com/office/drawing/2014/main" id="{C897867C-C128-4689-8363-AECB382D34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2499" y="4845373"/>
            <a:ext cx="1821885" cy="1609236"/>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9420DFA2-1195-4580-9EA3-8AD0E8E37BD5}"/>
              </a:ext>
            </a:extLst>
          </p:cNvPr>
          <p:cNvSpPr/>
          <p:nvPr/>
        </p:nvSpPr>
        <p:spPr>
          <a:xfrm>
            <a:off x="1630133" y="6454109"/>
            <a:ext cx="1540806" cy="369332"/>
          </a:xfrm>
          <a:prstGeom prst="rect">
            <a:avLst/>
          </a:prstGeom>
        </p:spPr>
        <p:txBody>
          <a:bodyPr wrap="none">
            <a:spAutoFit/>
          </a:bodyPr>
          <a:lstStyle/>
          <a:p>
            <a:r>
              <a:rPr lang="en-US" altLang="zh-CN" b="1" dirty="0">
                <a:solidFill>
                  <a:srgbClr val="222831"/>
                </a:solidFill>
                <a:latin typeface="-apple-system"/>
              </a:rPr>
              <a:t>Dick </a:t>
            </a:r>
            <a:r>
              <a:rPr lang="en-US" altLang="zh-CN" b="1" dirty="0" err="1">
                <a:solidFill>
                  <a:srgbClr val="222831"/>
                </a:solidFill>
                <a:latin typeface="-apple-system"/>
              </a:rPr>
              <a:t>Furnstahl</a:t>
            </a:r>
            <a:endParaRPr lang="en-US" altLang="zh-CN" b="1" i="0" dirty="0">
              <a:solidFill>
                <a:srgbClr val="222831"/>
              </a:solidFill>
              <a:effectLst/>
              <a:latin typeface="-apple-system"/>
            </a:endParaRPr>
          </a:p>
        </p:txBody>
      </p:sp>
      <p:sp>
        <p:nvSpPr>
          <p:cNvPr id="17" name="矩形 16">
            <a:extLst>
              <a:ext uri="{FF2B5EF4-FFF2-40B4-BE49-F238E27FC236}">
                <a16:creationId xmlns:a16="http://schemas.microsoft.com/office/drawing/2014/main" id="{2DBD069C-50CB-4996-B3A7-321C60AD255D}"/>
              </a:ext>
            </a:extLst>
          </p:cNvPr>
          <p:cNvSpPr/>
          <p:nvPr/>
        </p:nvSpPr>
        <p:spPr>
          <a:xfrm>
            <a:off x="5329378" y="6454109"/>
            <a:ext cx="1533240" cy="369332"/>
          </a:xfrm>
          <a:prstGeom prst="rect">
            <a:avLst/>
          </a:prstGeom>
        </p:spPr>
        <p:txBody>
          <a:bodyPr wrap="none">
            <a:spAutoFit/>
          </a:bodyPr>
          <a:lstStyle/>
          <a:p>
            <a:r>
              <a:rPr lang="en-US" altLang="zh-CN" b="1" dirty="0">
                <a:solidFill>
                  <a:srgbClr val="222831"/>
                </a:solidFill>
                <a:latin typeface="-apple-system"/>
              </a:rPr>
              <a:t>Daniel Phillips</a:t>
            </a:r>
            <a:endParaRPr lang="en-US" altLang="zh-CN" b="1" i="0" dirty="0">
              <a:solidFill>
                <a:srgbClr val="222831"/>
              </a:solidFill>
              <a:effectLst/>
              <a:latin typeface="-apple-system"/>
            </a:endParaRPr>
          </a:p>
        </p:txBody>
      </p:sp>
      <p:sp>
        <p:nvSpPr>
          <p:cNvPr id="3" name="矩形 2">
            <a:extLst>
              <a:ext uri="{FF2B5EF4-FFF2-40B4-BE49-F238E27FC236}">
                <a16:creationId xmlns:a16="http://schemas.microsoft.com/office/drawing/2014/main" id="{83F15144-7A82-4B49-85F8-AC1BFBEFD842}"/>
              </a:ext>
            </a:extLst>
          </p:cNvPr>
          <p:cNvSpPr/>
          <p:nvPr/>
        </p:nvSpPr>
        <p:spPr>
          <a:xfrm>
            <a:off x="7333046" y="4030265"/>
            <a:ext cx="4074192" cy="369332"/>
          </a:xfrm>
          <a:prstGeom prst="rect">
            <a:avLst/>
          </a:prstGeom>
        </p:spPr>
        <p:txBody>
          <a:bodyPr wrap="none">
            <a:spAutoFit/>
          </a:bodyPr>
          <a:lstStyle/>
          <a:p>
            <a:r>
              <a:rPr lang="en-US" altLang="zh-CN" dirty="0">
                <a:hlinkClick r:id="rId7"/>
              </a:rPr>
              <a:t>What is BUQEYE? - BUQEYE Collaboration</a:t>
            </a:r>
            <a:endParaRPr lang="zh-CN" altLang="en-US" dirty="0"/>
          </a:p>
        </p:txBody>
      </p:sp>
      <p:sp>
        <p:nvSpPr>
          <p:cNvPr id="5" name="灯片编号占位符 4">
            <a:extLst>
              <a:ext uri="{FF2B5EF4-FFF2-40B4-BE49-F238E27FC236}">
                <a16:creationId xmlns:a16="http://schemas.microsoft.com/office/drawing/2014/main" id="{CDAA2C12-E1CB-483F-B896-AAD7BAA31FEE}"/>
              </a:ext>
            </a:extLst>
          </p:cNvPr>
          <p:cNvSpPr>
            <a:spLocks noGrp="1"/>
          </p:cNvSpPr>
          <p:nvPr>
            <p:ph type="sldNum" sz="quarter" idx="12"/>
          </p:nvPr>
        </p:nvSpPr>
        <p:spPr/>
        <p:txBody>
          <a:bodyPr/>
          <a:lstStyle/>
          <a:p>
            <a:pPr>
              <a:defRPr/>
            </a:pPr>
            <a:fld id="{C4FB67F1-DEA0-4505-A3D7-68170254FAEF}" type="slidenum">
              <a:rPr lang="zh-CN" altLang="en-US" smtClean="0"/>
              <a:pPr>
                <a:defRPr/>
              </a:pPr>
              <a:t>64</a:t>
            </a:fld>
            <a:endParaRPr lang="zh-CN" altLang="en-US"/>
          </a:p>
        </p:txBody>
      </p:sp>
    </p:spTree>
    <p:extLst>
      <p:ext uri="{BB962C8B-B14F-4D97-AF65-F5344CB8AC3E}">
        <p14:creationId xmlns:p14="http://schemas.microsoft.com/office/powerpoint/2010/main" val="173259154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6DE53C34-1AA1-4AB3-A96F-01890984CFFF}" type="slidenum">
              <a:rPr lang="zh-CN" altLang="en-US" smtClean="0"/>
              <a:t>7</a:t>
            </a:fld>
            <a:endParaRPr lang="zh-CN" altLang="en-US"/>
          </a:p>
        </p:txBody>
      </p:sp>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9" name="TextBox 64">
            <a:extLst>
              <a:ext uri="{FF2B5EF4-FFF2-40B4-BE49-F238E27FC236}">
                <a16:creationId xmlns:a16="http://schemas.microsoft.com/office/drawing/2014/main" id="{CBD0793E-DC21-4E1A-8315-0C871EF6F8BB}"/>
              </a:ext>
            </a:extLst>
          </p:cNvPr>
          <p:cNvSpPr txBox="1"/>
          <p:nvPr/>
        </p:nvSpPr>
        <p:spPr>
          <a:xfrm>
            <a:off x="2972858" y="4826423"/>
            <a:ext cx="9214510"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marL="0" lvl="1" indent="0">
              <a:spcBef>
                <a:spcPts val="0"/>
              </a:spcBef>
              <a:buNone/>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First relativistic high-precision chiral nuclear force</a:t>
            </a:r>
          </a:p>
        </p:txBody>
      </p:sp>
      <p:sp>
        <p:nvSpPr>
          <p:cNvPr id="10" name="TextBox 64">
            <a:extLst>
              <a:ext uri="{FF2B5EF4-FFF2-40B4-BE49-F238E27FC236}">
                <a16:creationId xmlns:a16="http://schemas.microsoft.com/office/drawing/2014/main" id="{DE0D0B1A-8330-48B4-8890-7419CEBAF5D8}"/>
              </a:ext>
            </a:extLst>
          </p:cNvPr>
          <p:cNvSpPr txBox="1"/>
          <p:nvPr/>
        </p:nvSpPr>
        <p:spPr>
          <a:xfrm>
            <a:off x="2972858" y="3910215"/>
            <a:ext cx="358444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Two-fold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purposes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relativistic/covariant chiral nuclear forces</a:t>
            </a:r>
          </a:p>
        </p:txBody>
      </p:sp>
      <p:grpSp>
        <p:nvGrpSpPr>
          <p:cNvPr id="12" name="组合 11">
            <a:extLst>
              <a:ext uri="{FF2B5EF4-FFF2-40B4-BE49-F238E27FC236}">
                <a16:creationId xmlns:a16="http://schemas.microsoft.com/office/drawing/2014/main" id="{F83DE350-3D38-414B-9C24-299FAB4F8957}"/>
              </a:ext>
            </a:extLst>
          </p:cNvPr>
          <p:cNvGrpSpPr>
            <a:grpSpLocks noChangeAspect="1"/>
          </p:cNvGrpSpPr>
          <p:nvPr/>
        </p:nvGrpSpPr>
        <p:grpSpPr>
          <a:xfrm>
            <a:off x="2207627" y="4750630"/>
            <a:ext cx="630000" cy="630000"/>
            <a:chOff x="4840168" y="2373480"/>
            <a:chExt cx="522572" cy="522572"/>
          </a:xfrm>
          <a:solidFill>
            <a:srgbClr val="1F8EB9"/>
          </a:solidFill>
        </p:grpSpPr>
        <p:sp>
          <p:nvSpPr>
            <p:cNvPr id="13" name="椭圆 12">
              <a:extLst>
                <a:ext uri="{FF2B5EF4-FFF2-40B4-BE49-F238E27FC236}">
                  <a16:creationId xmlns:a16="http://schemas.microsoft.com/office/drawing/2014/main" id="{634FEBC9-90B0-4592-9BA3-40628F6765D3}"/>
                </a:ext>
              </a:extLst>
            </p:cNvPr>
            <p:cNvSpPr/>
            <p:nvPr/>
          </p:nvSpPr>
          <p:spPr>
            <a:xfrm>
              <a:off x="4840168" y="2373480"/>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14" name="Freeform 55">
              <a:extLst>
                <a:ext uri="{FF2B5EF4-FFF2-40B4-BE49-F238E27FC236}">
                  <a16:creationId xmlns:a16="http://schemas.microsoft.com/office/drawing/2014/main" id="{C43CBE12-3EE2-4A61-BFB7-FBD2AE8C031C}"/>
                </a:ext>
              </a:extLst>
            </p:cNvPr>
            <p:cNvSpPr>
              <a:spLocks noEditPoints="1"/>
            </p:cNvSpPr>
            <p:nvPr/>
          </p:nvSpPr>
          <p:spPr bwMode="auto">
            <a:xfrm>
              <a:off x="4955059" y="2481562"/>
              <a:ext cx="292790" cy="306409"/>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solidFill>
                  <a:schemeClr val="accent1"/>
                </a:solidFill>
              </a:endParaRPr>
            </a:p>
          </p:txBody>
        </p:sp>
      </p:gr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207627" y="3855331"/>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42314855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6DE53C34-1AA1-4AB3-A96F-01890984CFFF}" type="slidenum">
              <a:rPr lang="zh-CN" altLang="en-US" smtClean="0"/>
              <a:t>8</a:t>
            </a:fld>
            <a:endParaRPr lang="zh-CN" altLang="en-US"/>
          </a:p>
        </p:txBody>
      </p:sp>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9" name="TextBox 64">
            <a:extLst>
              <a:ext uri="{FF2B5EF4-FFF2-40B4-BE49-F238E27FC236}">
                <a16:creationId xmlns:a16="http://schemas.microsoft.com/office/drawing/2014/main" id="{CBD0793E-DC21-4E1A-8315-0C871EF6F8BB}"/>
              </a:ext>
            </a:extLst>
          </p:cNvPr>
          <p:cNvSpPr txBox="1"/>
          <p:nvPr/>
        </p:nvSpPr>
        <p:spPr>
          <a:xfrm>
            <a:off x="2972858" y="4826423"/>
            <a:ext cx="9214510"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marL="0" lvl="1" indent="0">
              <a:spcBef>
                <a:spcPts val="0"/>
              </a:spcBef>
              <a:buNone/>
            </a:pP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First relativistic high-precision chiral nuclear force</a:t>
            </a:r>
          </a:p>
        </p:txBody>
      </p:sp>
      <p:sp>
        <p:nvSpPr>
          <p:cNvPr id="10" name="TextBox 64">
            <a:extLst>
              <a:ext uri="{FF2B5EF4-FFF2-40B4-BE49-F238E27FC236}">
                <a16:creationId xmlns:a16="http://schemas.microsoft.com/office/drawing/2014/main" id="{DE0D0B1A-8330-48B4-8890-7419CEBAF5D8}"/>
              </a:ext>
            </a:extLst>
          </p:cNvPr>
          <p:cNvSpPr txBox="1"/>
          <p:nvPr/>
        </p:nvSpPr>
        <p:spPr>
          <a:xfrm>
            <a:off x="2972858" y="3910215"/>
            <a:ext cx="358444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Two-fold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purposes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solidFill>
                  <a:srgbClr val="C00000"/>
                </a:solidFill>
                <a:latin typeface="微软雅黑" panose="020B0503020204020204" pitchFamily="34" charset="-122"/>
                <a:ea typeface="微软雅黑" panose="020B0503020204020204" pitchFamily="34" charset="-122"/>
              </a:rPr>
              <a:t>Why relativistic/covariant chiral nuclear forces</a:t>
            </a:r>
          </a:p>
        </p:txBody>
      </p:sp>
      <p:grpSp>
        <p:nvGrpSpPr>
          <p:cNvPr id="12" name="组合 11">
            <a:extLst>
              <a:ext uri="{FF2B5EF4-FFF2-40B4-BE49-F238E27FC236}">
                <a16:creationId xmlns:a16="http://schemas.microsoft.com/office/drawing/2014/main" id="{F83DE350-3D38-414B-9C24-299FAB4F8957}"/>
              </a:ext>
            </a:extLst>
          </p:cNvPr>
          <p:cNvGrpSpPr>
            <a:grpSpLocks noChangeAspect="1"/>
          </p:cNvGrpSpPr>
          <p:nvPr/>
        </p:nvGrpSpPr>
        <p:grpSpPr>
          <a:xfrm>
            <a:off x="2207627" y="4750630"/>
            <a:ext cx="630000" cy="630000"/>
            <a:chOff x="4840168" y="2373480"/>
            <a:chExt cx="522572" cy="522572"/>
          </a:xfrm>
          <a:solidFill>
            <a:srgbClr val="1F8EB9"/>
          </a:solidFill>
        </p:grpSpPr>
        <p:sp>
          <p:nvSpPr>
            <p:cNvPr id="13" name="椭圆 12">
              <a:extLst>
                <a:ext uri="{FF2B5EF4-FFF2-40B4-BE49-F238E27FC236}">
                  <a16:creationId xmlns:a16="http://schemas.microsoft.com/office/drawing/2014/main" id="{634FEBC9-90B0-4592-9BA3-40628F6765D3}"/>
                </a:ext>
              </a:extLst>
            </p:cNvPr>
            <p:cNvSpPr/>
            <p:nvPr/>
          </p:nvSpPr>
          <p:spPr>
            <a:xfrm>
              <a:off x="4840168" y="2373480"/>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14" name="Freeform 55">
              <a:extLst>
                <a:ext uri="{FF2B5EF4-FFF2-40B4-BE49-F238E27FC236}">
                  <a16:creationId xmlns:a16="http://schemas.microsoft.com/office/drawing/2014/main" id="{C43CBE12-3EE2-4A61-BFB7-FBD2AE8C031C}"/>
                </a:ext>
              </a:extLst>
            </p:cNvPr>
            <p:cNvSpPr>
              <a:spLocks noEditPoints="1"/>
            </p:cNvSpPr>
            <p:nvPr/>
          </p:nvSpPr>
          <p:spPr bwMode="auto">
            <a:xfrm>
              <a:off x="4955059" y="2481562"/>
              <a:ext cx="292790" cy="306409"/>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dirty="0">
                <a:solidFill>
                  <a:schemeClr val="accent1"/>
                </a:solidFill>
              </a:endParaRPr>
            </a:p>
          </p:txBody>
        </p:sp>
      </p:gr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207627" y="3855331"/>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173741315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20C97EC-35E4-D144-8D10-9B053BC66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974" y="1066377"/>
            <a:ext cx="3495843" cy="5571066"/>
          </a:xfrm>
          <a:prstGeom prst="rect">
            <a:avLst/>
          </a:prstGeom>
        </p:spPr>
      </p:pic>
      <p:sp>
        <p:nvSpPr>
          <p:cNvPr id="14" name="文本框 13">
            <a:extLst>
              <a:ext uri="{FF2B5EF4-FFF2-40B4-BE49-F238E27FC236}">
                <a16:creationId xmlns:a16="http://schemas.microsoft.com/office/drawing/2014/main" id="{36BCF8EF-48C8-7D4D-BE1A-FA82238DB215}"/>
              </a:ext>
            </a:extLst>
          </p:cNvPr>
          <p:cNvSpPr txBox="1"/>
          <p:nvPr/>
        </p:nvSpPr>
        <p:spPr>
          <a:xfrm>
            <a:off x="3710176" y="5834508"/>
            <a:ext cx="8481824" cy="523220"/>
          </a:xfrm>
          <a:prstGeom prst="rect">
            <a:avLst/>
          </a:prstGeom>
          <a:noFill/>
        </p:spPr>
        <p:txBody>
          <a:bodyPr wrap="square" rtlCol="0">
            <a:spAutoFit/>
          </a:bodyPr>
          <a:lstStyle/>
          <a:p>
            <a:r>
              <a:rPr kumimoji="1" lang="en-US" altLang="zh-CN" sz="2800" b="1" dirty="0">
                <a:latin typeface="Microsoft YaHei" panose="020B0503020204020204" pitchFamily="34" charset="-122"/>
                <a:ea typeface="Microsoft YaHei" panose="020B0503020204020204" pitchFamily="34" charset="-122"/>
              </a:rPr>
              <a:t>Nuclei</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latin typeface="Microsoft YaHei" panose="020B0503020204020204" pitchFamily="34" charset="-122"/>
                <a:ea typeface="Microsoft YaHei" panose="020B0503020204020204" pitchFamily="34" charset="-122"/>
              </a:rPr>
              <a:t>are</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latin typeface="Microsoft YaHei" panose="020B0503020204020204" pitchFamily="34" charset="-122"/>
                <a:ea typeface="Microsoft YaHei" panose="020B0503020204020204" pitchFamily="34" charset="-122"/>
              </a:rPr>
              <a:t>essential</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latin typeface="Microsoft YaHei" panose="020B0503020204020204" pitchFamily="34" charset="-122"/>
                <a:ea typeface="Microsoft YaHei" panose="020B0503020204020204" pitchFamily="34" charset="-122"/>
              </a:rPr>
              <a:t>building</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latin typeface="Microsoft YaHei" panose="020B0503020204020204" pitchFamily="34" charset="-122"/>
                <a:ea typeface="Microsoft YaHei" panose="020B0503020204020204" pitchFamily="34" charset="-122"/>
              </a:rPr>
              <a:t>blocks</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latin typeface="Microsoft YaHei" panose="020B0503020204020204" pitchFamily="34" charset="-122"/>
                <a:ea typeface="Microsoft YaHei" panose="020B0503020204020204" pitchFamily="34" charset="-122"/>
              </a:rPr>
              <a:t>of</a:t>
            </a:r>
            <a:r>
              <a:rPr kumimoji="1" lang="zh-CN" altLang="en-US" sz="2800" b="1" dirty="0">
                <a:latin typeface="Microsoft YaHei" panose="020B0503020204020204" pitchFamily="34" charset="-122"/>
                <a:ea typeface="Microsoft YaHei" panose="020B0503020204020204" pitchFamily="34" charset="-122"/>
              </a:rPr>
              <a:t> </a:t>
            </a:r>
            <a:r>
              <a:rPr kumimoji="1" lang="en-US" altLang="zh-CN" sz="2800" b="1" dirty="0">
                <a:latin typeface="Microsoft YaHei" panose="020B0503020204020204" pitchFamily="34" charset="-122"/>
                <a:ea typeface="Microsoft YaHei" panose="020B0503020204020204" pitchFamily="34" charset="-122"/>
              </a:rPr>
              <a:t>Matter!</a:t>
            </a:r>
            <a:endParaRPr kumimoji="1" lang="zh-CN" altLang="en-US" sz="2800" b="1" dirty="0">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02FD3670-8472-7E4D-8004-E294280659BB}"/>
              </a:ext>
            </a:extLst>
          </p:cNvPr>
          <p:cNvSpPr txBox="1"/>
          <p:nvPr/>
        </p:nvSpPr>
        <p:spPr>
          <a:xfrm>
            <a:off x="1059234" y="1399094"/>
            <a:ext cx="622286" cy="369332"/>
          </a:xfrm>
          <a:prstGeom prst="rect">
            <a:avLst/>
          </a:prstGeom>
          <a:noFill/>
        </p:spPr>
        <p:txBody>
          <a:bodyPr wrap="none" rtlCol="0">
            <a:spAutoFit/>
          </a:bodyPr>
          <a:lstStyle/>
          <a:p>
            <a:r>
              <a:rPr kumimoji="1" lang="en-US" altLang="zh-CN" dirty="0"/>
              <a:t>10</a:t>
            </a:r>
            <a:r>
              <a:rPr kumimoji="1" lang="en-US" altLang="zh-CN" baseline="30000" dirty="0"/>
              <a:t>-15</a:t>
            </a:r>
            <a:endParaRPr kumimoji="1" lang="zh-CN" altLang="en-US" baseline="30000" dirty="0"/>
          </a:p>
        </p:txBody>
      </p:sp>
      <p:sp>
        <p:nvSpPr>
          <p:cNvPr id="6" name="文本框 5">
            <a:extLst>
              <a:ext uri="{FF2B5EF4-FFF2-40B4-BE49-F238E27FC236}">
                <a16:creationId xmlns:a16="http://schemas.microsoft.com/office/drawing/2014/main" id="{093D4991-3A47-2E45-81E3-F05CD7FC7440}"/>
              </a:ext>
            </a:extLst>
          </p:cNvPr>
          <p:cNvSpPr txBox="1"/>
          <p:nvPr/>
        </p:nvSpPr>
        <p:spPr>
          <a:xfrm>
            <a:off x="1059234" y="2106044"/>
            <a:ext cx="622286" cy="369332"/>
          </a:xfrm>
          <a:prstGeom prst="rect">
            <a:avLst/>
          </a:prstGeom>
          <a:noFill/>
        </p:spPr>
        <p:txBody>
          <a:bodyPr wrap="none" rtlCol="0">
            <a:spAutoFit/>
          </a:bodyPr>
          <a:lstStyle/>
          <a:p>
            <a:r>
              <a:rPr kumimoji="1" lang="en-US" altLang="zh-CN" dirty="0"/>
              <a:t>10</a:t>
            </a:r>
            <a:r>
              <a:rPr kumimoji="1" lang="en-US" altLang="zh-CN" baseline="30000" dirty="0"/>
              <a:t>-14</a:t>
            </a:r>
            <a:endParaRPr kumimoji="1" lang="zh-CN" altLang="en-US" baseline="30000" dirty="0"/>
          </a:p>
        </p:txBody>
      </p:sp>
      <p:sp>
        <p:nvSpPr>
          <p:cNvPr id="7" name="文本框 6">
            <a:extLst>
              <a:ext uri="{FF2B5EF4-FFF2-40B4-BE49-F238E27FC236}">
                <a16:creationId xmlns:a16="http://schemas.microsoft.com/office/drawing/2014/main" id="{0A66D0BA-420E-5C46-8FFF-1ED7FFEF37FC}"/>
              </a:ext>
            </a:extLst>
          </p:cNvPr>
          <p:cNvSpPr txBox="1"/>
          <p:nvPr/>
        </p:nvSpPr>
        <p:spPr>
          <a:xfrm>
            <a:off x="1059234" y="3123417"/>
            <a:ext cx="622286" cy="369332"/>
          </a:xfrm>
          <a:prstGeom prst="rect">
            <a:avLst/>
          </a:prstGeom>
          <a:noFill/>
        </p:spPr>
        <p:txBody>
          <a:bodyPr wrap="none" rtlCol="0">
            <a:spAutoFit/>
          </a:bodyPr>
          <a:lstStyle/>
          <a:p>
            <a:r>
              <a:rPr kumimoji="1" lang="en-US" altLang="zh-CN" dirty="0"/>
              <a:t>10</a:t>
            </a:r>
            <a:r>
              <a:rPr kumimoji="1" lang="en-US" altLang="zh-CN" baseline="30000" dirty="0"/>
              <a:t>-10</a:t>
            </a:r>
            <a:endParaRPr kumimoji="1" lang="zh-CN" altLang="en-US" baseline="30000" dirty="0"/>
          </a:p>
        </p:txBody>
      </p:sp>
      <p:sp>
        <p:nvSpPr>
          <p:cNvPr id="8" name="文本框 7">
            <a:extLst>
              <a:ext uri="{FF2B5EF4-FFF2-40B4-BE49-F238E27FC236}">
                <a16:creationId xmlns:a16="http://schemas.microsoft.com/office/drawing/2014/main" id="{1E17BC7D-5543-8F48-93F1-4D8E75E11DDD}"/>
              </a:ext>
            </a:extLst>
          </p:cNvPr>
          <p:cNvSpPr txBox="1"/>
          <p:nvPr/>
        </p:nvSpPr>
        <p:spPr>
          <a:xfrm>
            <a:off x="1059235" y="4026406"/>
            <a:ext cx="543739" cy="369332"/>
          </a:xfrm>
          <a:prstGeom prst="rect">
            <a:avLst/>
          </a:prstGeom>
          <a:noFill/>
        </p:spPr>
        <p:txBody>
          <a:bodyPr wrap="none" rtlCol="0">
            <a:spAutoFit/>
          </a:bodyPr>
          <a:lstStyle/>
          <a:p>
            <a:r>
              <a:rPr kumimoji="1" lang="en-US" altLang="zh-CN" dirty="0"/>
              <a:t>10</a:t>
            </a:r>
            <a:r>
              <a:rPr kumimoji="1" lang="en-US" altLang="zh-CN" baseline="30000" dirty="0"/>
              <a:t>-6</a:t>
            </a:r>
            <a:endParaRPr kumimoji="1" lang="zh-CN" altLang="en-US" baseline="30000" dirty="0"/>
          </a:p>
        </p:txBody>
      </p:sp>
      <p:cxnSp>
        <p:nvCxnSpPr>
          <p:cNvPr id="4" name="直线箭头连接符 3">
            <a:extLst>
              <a:ext uri="{FF2B5EF4-FFF2-40B4-BE49-F238E27FC236}">
                <a16:creationId xmlns:a16="http://schemas.microsoft.com/office/drawing/2014/main" id="{90F37470-C93B-FA4B-B1EA-096044DC5D4A}"/>
              </a:ext>
            </a:extLst>
          </p:cNvPr>
          <p:cNvCxnSpPr/>
          <p:nvPr/>
        </p:nvCxnSpPr>
        <p:spPr>
          <a:xfrm>
            <a:off x="1691558" y="1399095"/>
            <a:ext cx="0" cy="5112209"/>
          </a:xfrm>
          <a:prstGeom prst="straightConnector1">
            <a:avLst/>
          </a:prstGeom>
          <a:ln w="25400">
            <a:solidFill>
              <a:srgbClr val="FF0000"/>
            </a:solidFill>
            <a:round/>
            <a:headEnd type="triangle"/>
            <a:tailEnd type="non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F0E4E65B-4470-2F4B-9759-B8217B456279}"/>
              </a:ext>
            </a:extLst>
          </p:cNvPr>
          <p:cNvSpPr txBox="1"/>
          <p:nvPr/>
        </p:nvSpPr>
        <p:spPr>
          <a:xfrm>
            <a:off x="1059235" y="5988396"/>
            <a:ext cx="543739" cy="369332"/>
          </a:xfrm>
          <a:prstGeom prst="rect">
            <a:avLst/>
          </a:prstGeom>
          <a:noFill/>
        </p:spPr>
        <p:txBody>
          <a:bodyPr wrap="none" rtlCol="0">
            <a:spAutoFit/>
          </a:bodyPr>
          <a:lstStyle/>
          <a:p>
            <a:r>
              <a:rPr kumimoji="1" lang="en-US" altLang="zh-CN" dirty="0"/>
              <a:t>10</a:t>
            </a:r>
            <a:r>
              <a:rPr kumimoji="1" lang="en-US" altLang="zh-CN" baseline="30000" dirty="0"/>
              <a:t>-1</a:t>
            </a:r>
            <a:endParaRPr kumimoji="1" lang="zh-CN" altLang="en-US" baseline="30000" dirty="0"/>
          </a:p>
        </p:txBody>
      </p:sp>
      <p:pic>
        <p:nvPicPr>
          <p:cNvPr id="10" name="图片 9">
            <a:extLst>
              <a:ext uri="{FF2B5EF4-FFF2-40B4-BE49-F238E27FC236}">
                <a16:creationId xmlns:a16="http://schemas.microsoft.com/office/drawing/2014/main" id="{81A3724B-B265-BB41-BAF7-10A359D36A99}"/>
              </a:ext>
            </a:extLst>
          </p:cNvPr>
          <p:cNvPicPr>
            <a:picLocks noChangeAspect="1"/>
          </p:cNvPicPr>
          <p:nvPr/>
        </p:nvPicPr>
        <p:blipFill>
          <a:blip r:embed="rId4"/>
          <a:stretch>
            <a:fillRect/>
          </a:stretch>
        </p:blipFill>
        <p:spPr>
          <a:xfrm>
            <a:off x="5642556" y="1399094"/>
            <a:ext cx="6166153" cy="4277500"/>
          </a:xfrm>
          <a:prstGeom prst="rect">
            <a:avLst/>
          </a:prstGeom>
        </p:spPr>
      </p:pic>
      <p:sp>
        <p:nvSpPr>
          <p:cNvPr id="5" name="标题 4">
            <a:extLst>
              <a:ext uri="{FF2B5EF4-FFF2-40B4-BE49-F238E27FC236}">
                <a16:creationId xmlns:a16="http://schemas.microsoft.com/office/drawing/2014/main" id="{7E73338B-6EF0-833D-8024-5AB61E194621}"/>
              </a:ext>
            </a:extLst>
          </p:cNvPr>
          <p:cNvSpPr>
            <a:spLocks noGrp="1"/>
          </p:cNvSpPr>
          <p:nvPr>
            <p:ph type="title"/>
          </p:nvPr>
        </p:nvSpPr>
        <p:spPr>
          <a:xfrm>
            <a:off x="160031" y="-146854"/>
            <a:ext cx="12031969" cy="1325563"/>
          </a:xfrm>
        </p:spPr>
        <p:txBody>
          <a:bodyPr>
            <a:normAutofit/>
          </a:bodyPr>
          <a:lstStyle/>
          <a:p>
            <a:r>
              <a:rPr lang="en-US" altLang="zh-CN" sz="3600" dirty="0"/>
              <a:t>Physics:</a:t>
            </a:r>
            <a:r>
              <a:rPr lang="zh-CN" altLang="en-US" sz="3600" dirty="0"/>
              <a:t> </a:t>
            </a:r>
            <a:r>
              <a:rPr lang="en-US" altLang="zh-CN" sz="3600" dirty="0"/>
              <a:t>constituents,</a:t>
            </a:r>
            <a:r>
              <a:rPr lang="zh-CN" altLang="en-US" sz="3600" dirty="0"/>
              <a:t> </a:t>
            </a:r>
            <a:r>
              <a:rPr lang="en-US" altLang="zh-CN" sz="3600" dirty="0"/>
              <a:t>interactions,</a:t>
            </a:r>
            <a:r>
              <a:rPr lang="zh-CN" altLang="en-US" sz="3600" dirty="0"/>
              <a:t> </a:t>
            </a:r>
            <a:r>
              <a:rPr lang="en-US" altLang="zh-CN" sz="3600" dirty="0"/>
              <a:t>and</a:t>
            </a:r>
            <a:r>
              <a:rPr lang="zh-CN" altLang="en-US" sz="3600" dirty="0"/>
              <a:t> </a:t>
            </a:r>
            <a:r>
              <a:rPr lang="en-US" altLang="zh-CN" sz="3600" dirty="0"/>
              <a:t>Motion</a:t>
            </a:r>
            <a:endParaRPr lang="zh-CN" altLang="en-US" sz="3600" dirty="0"/>
          </a:p>
        </p:txBody>
      </p:sp>
    </p:spTree>
    <p:extLst>
      <p:ext uri="{BB962C8B-B14F-4D97-AF65-F5344CB8AC3E}">
        <p14:creationId xmlns:p14="http://schemas.microsoft.com/office/powerpoint/2010/main" val="373944879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21067</TotalTime>
  <Words>4817</Words>
  <Application>Microsoft Macintosh PowerPoint</Application>
  <PresentationFormat>宽屏</PresentationFormat>
  <Paragraphs>722</Paragraphs>
  <Slides>64</Slides>
  <Notes>57</Notes>
  <HiddenSlides>0</HiddenSlides>
  <MMClips>0</MMClips>
  <ScaleCrop>false</ScaleCrop>
  <HeadingPairs>
    <vt:vector size="8" baseType="variant">
      <vt:variant>
        <vt:lpstr>已用的字体</vt:lpstr>
      </vt:variant>
      <vt:variant>
        <vt:i4>35</vt:i4>
      </vt:variant>
      <vt:variant>
        <vt:lpstr>主题</vt:lpstr>
      </vt:variant>
      <vt:variant>
        <vt:i4>1</vt:i4>
      </vt:variant>
      <vt:variant>
        <vt:lpstr>嵌入 OLE 服务器</vt:lpstr>
      </vt:variant>
      <vt:variant>
        <vt:i4>1</vt:i4>
      </vt:variant>
      <vt:variant>
        <vt:lpstr>幻灯片标题</vt:lpstr>
      </vt:variant>
      <vt:variant>
        <vt:i4>64</vt:i4>
      </vt:variant>
    </vt:vector>
  </HeadingPairs>
  <TitlesOfParts>
    <vt:vector size="101" baseType="lpstr">
      <vt:lpstr>-apple-system</vt:lpstr>
      <vt:lpstr>等线</vt:lpstr>
      <vt:lpstr>方正小标宋简体</vt:lpstr>
      <vt:lpstr>黑体</vt:lpstr>
      <vt:lpstr>思源黑体 CN ExtraLight</vt:lpstr>
      <vt:lpstr>Microsoft YaHei</vt:lpstr>
      <vt:lpstr>Microsoft YaHei</vt:lpstr>
      <vt:lpstr>Alfred Sans Regular</vt:lpstr>
      <vt:lpstr>canada-type-gibson</vt:lpstr>
      <vt:lpstr>CMMI10</vt:lpstr>
      <vt:lpstr>CMR10</vt:lpstr>
      <vt:lpstr>CMR12</vt:lpstr>
      <vt:lpstr>CMR6</vt:lpstr>
      <vt:lpstr>CMR9</vt:lpstr>
      <vt:lpstr>CMSY10</vt:lpstr>
      <vt:lpstr>GraphikNaturel</vt:lpstr>
      <vt:lpstr>inherit</vt:lpstr>
      <vt:lpstr>Ivar Regular</vt:lpstr>
      <vt:lpstr>Jost</vt:lpstr>
      <vt:lpstr>LMSans8-Regular-Identity-H</vt:lpstr>
      <vt:lpstr>NimbusRomNo9L</vt:lpstr>
      <vt:lpstr>Times</vt:lpstr>
      <vt:lpstr>Arial</vt:lpstr>
      <vt:lpstr>Bradley Hand ITC</vt:lpstr>
      <vt:lpstr>Calibri</vt:lpstr>
      <vt:lpstr>Calibri Light</vt:lpstr>
      <vt:lpstr>Cambria</vt:lpstr>
      <vt:lpstr>Cambria Math</vt:lpstr>
      <vt:lpstr>Georgia</vt:lpstr>
      <vt:lpstr>Helvetica</vt:lpstr>
      <vt:lpstr>Helvetica Neue</vt:lpstr>
      <vt:lpstr>Lato</vt:lpstr>
      <vt:lpstr>Times New Roman</vt:lpstr>
      <vt:lpstr>Wingdings</vt:lpstr>
      <vt:lpstr>Wingdings 2</vt:lpstr>
      <vt:lpstr>Office 主题</vt:lpstr>
      <vt:lpstr>Equation</vt:lpstr>
      <vt:lpstr>PowerPoint 演示文稿</vt:lpstr>
      <vt:lpstr>Four fundamental interactions in Nature</vt:lpstr>
      <vt:lpstr>QCD: the theory of the strong interaction</vt:lpstr>
      <vt:lpstr>PowerPoint 演示文稿</vt:lpstr>
      <vt:lpstr>Systematic studies of hadron-hadron interactions in rBChPT</vt:lpstr>
      <vt:lpstr>PowerPoint 演示文稿</vt:lpstr>
      <vt:lpstr>PowerPoint 演示文稿</vt:lpstr>
      <vt:lpstr>PowerPoint 演示文稿</vt:lpstr>
      <vt:lpstr>Physics: constituents, interactions, and Motion</vt:lpstr>
      <vt:lpstr>PowerPoint 演示文稿</vt:lpstr>
      <vt:lpstr>PowerPoint 演示文稿</vt:lpstr>
      <vt:lpstr>Why chiral （effective field theory)</vt:lpstr>
      <vt:lpstr>PowerPoint 演示文稿</vt:lpstr>
      <vt:lpstr>PowerPoint 演示文稿</vt:lpstr>
      <vt:lpstr>Why relativistic/covariant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P1: inputs for ab initio covariant nuclear physics studies </vt:lpstr>
      <vt:lpstr>PowerPoint 演示文稿</vt:lpstr>
      <vt:lpstr>PowerPoint 演示文稿</vt:lpstr>
      <vt:lpstr>How to become relativistic/covariant </vt:lpstr>
      <vt:lpstr>Power counting rules</vt:lpstr>
      <vt:lpstr>PowerPoint 演示文稿</vt:lpstr>
      <vt:lpstr>Accurate relativistic chiral NN interaction up to NNLO</vt:lpstr>
      <vt:lpstr>NNLO high precision relativistic chiral force</vt:lpstr>
      <vt:lpstr>Fit results for J≤2 partial waves</vt:lpstr>
      <vt:lpstr>Fit results for J≤2 partial waves</vt:lpstr>
      <vt:lpstr>Better for higher partial waves</vt:lpstr>
      <vt:lpstr>PowerPoint 演示文稿</vt:lpstr>
      <vt:lpstr>PowerPoint 演示文稿</vt:lpstr>
      <vt:lpstr>Renormalization Group Invariance</vt:lpstr>
      <vt:lpstr>RGI vs. self-similarity</vt:lpstr>
      <vt:lpstr>RGI-Heated discussions</vt:lpstr>
      <vt:lpstr>More renormalizable: 3P0</vt:lpstr>
      <vt:lpstr>LO NR cannot describe 1S0—unnatural</vt:lpstr>
      <vt:lpstr>Relativistic more natural</vt:lpstr>
      <vt:lpstr>PowerPoint 演示文稿</vt:lpstr>
      <vt:lpstr>Summary：high-precision rela. chiral nuclearforce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Promising three-body potential</vt:lpstr>
      <vt:lpstr>PowerPoint 演示文稿</vt:lpstr>
      <vt:lpstr>PowerPoint 演示文稿</vt:lpstr>
      <vt:lpstr>Why covariant/relativistic</vt:lpstr>
      <vt:lpstr>NNLO relativistic chiral nuclear force</vt:lpstr>
      <vt:lpstr>PowerPoint 演示文稿</vt:lpstr>
      <vt:lpstr>Much better than Bonn potentials</vt:lpstr>
      <vt:lpstr>PowerPoint 演示文稿</vt:lpstr>
      <vt:lpstr>PowerPoint 演示文稿</vt:lpstr>
      <vt:lpstr>PowerPoint 演示文稿</vt:lpstr>
      <vt:lpstr>What is high precision</vt:lpstr>
      <vt:lpstr>Why high precision—ab initio structure studies</vt:lpstr>
      <vt:lpstr>Why high precision—ab initio reaction studies</vt:lpstr>
      <vt:lpstr>Why uncertainty estimates important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Li-Sheng Geng</dc:creator>
  <cp:lastModifiedBy>Microsoft Office User</cp:lastModifiedBy>
  <cp:revision>484</cp:revision>
  <dcterms:created xsi:type="dcterms:W3CDTF">2022-03-30T06:37:53Z</dcterms:created>
  <dcterms:modified xsi:type="dcterms:W3CDTF">2023-05-20T00:49:19Z</dcterms:modified>
</cp:coreProperties>
</file>