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62" r:id="rId3"/>
    <p:sldId id="526" r:id="rId4"/>
    <p:sldId id="512" r:id="rId5"/>
    <p:sldId id="597" r:id="rId6"/>
    <p:sldId id="508" r:id="rId7"/>
    <p:sldId id="509" r:id="rId8"/>
    <p:sldId id="349" r:id="rId9"/>
    <p:sldId id="487" r:id="rId10"/>
    <p:sldId id="594" r:id="rId11"/>
    <p:sldId id="498" r:id="rId12"/>
    <p:sldId id="500" r:id="rId13"/>
    <p:sldId id="515" r:id="rId14"/>
    <p:sldId id="516" r:id="rId15"/>
    <p:sldId id="595" r:id="rId16"/>
    <p:sldId id="502" r:id="rId17"/>
    <p:sldId id="596" r:id="rId18"/>
    <p:sldId id="258" r:id="rId19"/>
    <p:sldId id="517" r:id="rId20"/>
    <p:sldId id="518" r:id="rId21"/>
    <p:sldId id="527" r:id="rId22"/>
    <p:sldId id="528" r:id="rId23"/>
    <p:sldId id="519" r:id="rId24"/>
    <p:sldId id="586" r:id="rId25"/>
    <p:sldId id="587" r:id="rId26"/>
    <p:sldId id="588" r:id="rId27"/>
    <p:sldId id="589" r:id="rId28"/>
    <p:sldId id="590" r:id="rId29"/>
    <p:sldId id="591" r:id="rId30"/>
    <p:sldId id="592" r:id="rId31"/>
    <p:sldId id="593" r:id="rId32"/>
    <p:sldId id="525" r:id="rId33"/>
    <p:sldId id="257" r:id="rId3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469921-ED2E-3B9F-A027-713BC0CFCD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977C7EB-D151-2470-E7C0-8501BCE6C9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52C4942-56B9-D0CD-4BAC-D28F6DB74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6258D-04FD-46E2-8536-B12F84F06B1D}" type="datetimeFigureOut">
              <a:rPr lang="zh-CN" altLang="en-US" smtClean="0"/>
              <a:t>2023/5/20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3BE1566-892E-2E05-ED22-7848CAE68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73B577-E0CD-4408-60CC-4E49EDFBA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1719-925E-4194-99BA-42644A2344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8297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9BEB4C-4FC5-D77D-AAA6-9E532F1EC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8750FBF-A6AE-E4FE-C1E7-DC20E7E475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33989B5-5B8B-2B63-68D8-ECFCBF555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6258D-04FD-46E2-8536-B12F84F06B1D}" type="datetimeFigureOut">
              <a:rPr lang="zh-CN" altLang="en-US" smtClean="0"/>
              <a:t>2023/5/20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7B7EE2-3355-0138-7A23-2C1C583BD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BA749B-7836-2447-AEBE-0943F4041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1719-925E-4194-99BA-42644A2344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3991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53BACCF-4086-5CD8-AE9F-ABD36A9810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7421C5A-E68F-DA46-9F4A-419B7BD18F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C2F9DA-D90A-C6EC-E9FB-BB328A135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6258D-04FD-46E2-8536-B12F84F06B1D}" type="datetimeFigureOut">
              <a:rPr lang="zh-CN" altLang="en-US" smtClean="0"/>
              <a:t>2023/5/20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EF4E8D9-920D-4741-597A-CDA4D5C73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CFF0FD6-3528-09C5-2EA3-B40ADA212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1719-925E-4194-99BA-42644A2344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0288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72D3440-1D1C-5230-3D43-288568ED3B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CD5A259-5E41-DC37-1EFF-A5E15F2F65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KITPC, Jun 14th, 2012</a:t>
            </a:r>
            <a:endParaRPr lang="en-US" altLang="zh-C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45DA8B2-EF89-1724-C633-063363EE3F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1A53B-F1CA-49AD-BE4C-F37E3A0EF72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55972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F7958D3-105D-2442-3D3F-53B027F1A4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909DDC2-ECD7-4CB4-F789-C840501186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zh-CN"/>
              <a:t>KITPC, Jun 14th, 2012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F0686466-7E14-A651-256A-A594A2581A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EB8E7C-96BE-4D24-8D42-71DD2EECBFC7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349996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7388D1-E82B-0724-4CBA-6B9B958A4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51A13CA-4868-2B39-E4D4-06773D331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365F332-B026-84AC-921F-24A87221D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6258D-04FD-46E2-8536-B12F84F06B1D}" type="datetimeFigureOut">
              <a:rPr lang="zh-CN" altLang="en-US" smtClean="0"/>
              <a:t>2023/5/20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A28B45-8E32-C6A4-0D7A-EFED784E2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516E930-D403-A1CB-866E-AB0634232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1719-925E-4194-99BA-42644A2344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9116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921E88-AD71-A809-036A-8F0A6033C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9182B10-01F2-35DF-2877-3FAE1C0E3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09DBEA-3C67-86B4-F373-1AE76952E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6258D-04FD-46E2-8536-B12F84F06B1D}" type="datetimeFigureOut">
              <a:rPr lang="zh-CN" altLang="en-US" smtClean="0"/>
              <a:t>2023/5/20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8D638B-949B-5695-88D7-B512CF969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6832362-95E6-3A52-C8FD-E23EB98FE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1719-925E-4194-99BA-42644A2344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032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DC2602-261B-1F1E-1A6A-0507795BC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3AAA23-866F-BC84-A064-920E1F9B62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F15477C-7B00-5592-C0CE-0B7FBC4B56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B01238C-70B1-1E94-143E-8CA7571BB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6258D-04FD-46E2-8536-B12F84F06B1D}" type="datetimeFigureOut">
              <a:rPr lang="zh-CN" altLang="en-US" smtClean="0"/>
              <a:t>2023/5/20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C656FBA-EF75-03E6-110F-576F8AF75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E98B7D7-BAAC-E468-0AF8-A7672B27F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1719-925E-4194-99BA-42644A2344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0915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F1893C-BC10-B83C-5A5B-E4C800E3D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EB76799-237E-054A-E109-CB7F8C969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BF5ABD2-74EE-74EA-9744-4289AAC4FE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AAC7DBA-BBF1-3247-0828-68270598D2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EC44FC0-9FD9-7BBF-3689-E1DB4263A3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DFC1E32-7684-118D-5398-7245B793B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6258D-04FD-46E2-8536-B12F84F06B1D}" type="datetimeFigureOut">
              <a:rPr lang="zh-CN" altLang="en-US" smtClean="0"/>
              <a:t>2023/5/20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B9A9A80-B8F2-ADE9-0B0F-F3EE0603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99FFA8C-1DD8-E8E9-FF79-9E0929AE0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1719-925E-4194-99BA-42644A2344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5683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7CBC0D-907B-08C8-EEA0-4782F8FC3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5DAD161-F0BB-E0B2-4FD5-EF2B854DB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6258D-04FD-46E2-8536-B12F84F06B1D}" type="datetimeFigureOut">
              <a:rPr lang="zh-CN" altLang="en-US" smtClean="0"/>
              <a:t>2023/5/20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0872373-3908-3068-49B5-B41A5F617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83663B1-83C5-EE5B-2135-8EBF3E424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1719-925E-4194-99BA-42644A2344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961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8703AE0-EB05-A0CC-C5AC-809B62288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6258D-04FD-46E2-8536-B12F84F06B1D}" type="datetimeFigureOut">
              <a:rPr lang="zh-CN" altLang="en-US" smtClean="0"/>
              <a:t>2023/5/20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AA02AB9-ADD8-E70D-10E0-87AC63554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5046616-B3C8-DD9E-F727-6E5F356DA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1719-925E-4194-99BA-42644A2344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484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B2AFD4-41B9-87C8-D070-1C627E4AD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42F0314-1484-DB38-6317-615EB735C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35F6E3F-A492-A61B-8023-29BCE12D16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DEF51F5-7249-CA54-0311-F03BE3D2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6258D-04FD-46E2-8536-B12F84F06B1D}" type="datetimeFigureOut">
              <a:rPr lang="zh-CN" altLang="en-US" smtClean="0"/>
              <a:t>2023/5/20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22B59B2-BDFF-47E1-20E1-2FB7F6D7D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1CE91EE-D862-3C19-D817-87F107FDC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1719-925E-4194-99BA-42644A2344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0249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DB1937-32B6-9829-A4F8-A027B3DFC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39A563E-D6A6-4F29-4475-A77B621488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F13D66B-C3EA-9C7A-EB87-5F57D9E87D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716C8DD-33F3-5530-8E3D-41E571177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6258D-04FD-46E2-8536-B12F84F06B1D}" type="datetimeFigureOut">
              <a:rPr lang="zh-CN" altLang="en-US" smtClean="0"/>
              <a:t>2023/5/20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D816AF8-A2D3-880E-3B18-B0DB4F287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AD814C-229E-E4A3-5D8E-E1C652C11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1719-925E-4194-99BA-42644A2344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2308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C389458-BE65-100E-ACF1-B97E10594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C450152-609D-AD5E-F6CC-78DC420A67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0AC5860-E03C-F594-1EC0-42DA65C93F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6258D-04FD-46E2-8536-B12F84F06B1D}" type="datetimeFigureOut">
              <a:rPr lang="zh-CN" altLang="en-US" smtClean="0"/>
              <a:t>2023/5/20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BE58EF-52B6-C3D6-2A8E-413D38C63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91689D-E49E-6753-E62E-F18CFB20F4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D1719-925E-4194-99BA-42644A2344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9124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image" Target="../media/image46.emf"/><Relationship Id="rId7" Type="http://schemas.openxmlformats.org/officeDocument/2006/relationships/image" Target="../media/image50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7" Type="http://schemas.openxmlformats.org/officeDocument/2006/relationships/image" Target="../media/image61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emf"/><Relationship Id="rId5" Type="http://schemas.openxmlformats.org/officeDocument/2006/relationships/image" Target="../media/image59.emf"/><Relationship Id="rId4" Type="http://schemas.openxmlformats.org/officeDocument/2006/relationships/image" Target="../media/image58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7BBEC5-0433-3107-CF4A-65CCE35123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33116"/>
            <a:ext cx="9144000" cy="174213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CN" altLang="zh-CN" sz="4400" kern="100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基于密度泛函理论对双贝塔衰变</a:t>
            </a:r>
            <a:br>
              <a:rPr lang="en-US" altLang="zh-CN" sz="4400" kern="100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</a:br>
            <a:r>
              <a:rPr lang="zh-CN" altLang="zh-CN" sz="4400" kern="100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和中间态的研究</a:t>
            </a:r>
            <a:endParaRPr lang="zh-CN" altLang="en-US" sz="4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C30FD9A-16A0-E5D8-33D8-321FF36139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00822"/>
            <a:ext cx="9144000" cy="1912354"/>
          </a:xfrm>
        </p:spPr>
        <p:txBody>
          <a:bodyPr>
            <a:noAutofit/>
          </a:bodyPr>
          <a:lstStyle/>
          <a:p>
            <a:r>
              <a:rPr lang="zh-CN" altLang="en-US" sz="3600" dirty="0"/>
              <a:t>白春林</a:t>
            </a:r>
            <a:endParaRPr lang="en-US" altLang="zh-CN" sz="3600" dirty="0"/>
          </a:p>
          <a:p>
            <a:endParaRPr lang="en-US" altLang="zh-CN" sz="3600" dirty="0"/>
          </a:p>
          <a:p>
            <a:r>
              <a:rPr lang="zh-CN" altLang="en-US" sz="3600" dirty="0"/>
              <a:t>四川大学物理学院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B353DAE-5B38-363C-52B2-3AF98AFFDACA}"/>
              </a:ext>
            </a:extLst>
          </p:cNvPr>
          <p:cNvSpPr txBox="1"/>
          <p:nvPr/>
        </p:nvSpPr>
        <p:spPr>
          <a:xfrm>
            <a:off x="0" y="562635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2800" kern="100" dirty="0">
                <a:solidFill>
                  <a:srgbClr val="0000FF"/>
                </a:solidFill>
                <a:effectLst/>
                <a:ea typeface="黑体" panose="02010609060101010101" pitchFamily="49" charset="-122"/>
                <a:cs typeface="Times New Roman" panose="02020603050405020304" pitchFamily="18" charset="0"/>
              </a:rPr>
              <a:t>第二届无中微子双贝塔衰变及相关物理研讨会</a:t>
            </a:r>
            <a:r>
              <a:rPr lang="en-US" altLang="zh-CN" sz="2800" kern="100" dirty="0">
                <a:solidFill>
                  <a:srgbClr val="0000FF"/>
                </a:solidFill>
                <a:effectLst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800" kern="100" dirty="0">
                <a:solidFill>
                  <a:srgbClr val="0000FF"/>
                </a:solidFill>
                <a:effectLst/>
                <a:ea typeface="黑体" panose="02010609060101010101" pitchFamily="49" charset="-122"/>
                <a:cs typeface="Times New Roman" panose="02020603050405020304" pitchFamily="18" charset="0"/>
              </a:rPr>
              <a:t>珠海</a:t>
            </a:r>
            <a:endParaRPr lang="zh-CN" alt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249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25DE62-E93B-8D67-FF5F-4BF776633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/>
              <a:t>Strength  of </a:t>
            </a:r>
            <a:r>
              <a:rPr lang="en-US" altLang="zh-CN" dirty="0" err="1"/>
              <a:t>pn</a:t>
            </a:r>
            <a:r>
              <a:rPr lang="en-US" altLang="zh-CN" dirty="0"/>
              <a:t> pairing</a:t>
            </a:r>
            <a:endParaRPr lang="zh-CN" altLang="en-US" dirty="0"/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90AC15D5-55B7-417A-D47F-F747128746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315038"/>
              </p:ext>
            </p:extLst>
          </p:nvPr>
        </p:nvGraphicFramePr>
        <p:xfrm>
          <a:off x="1854718" y="2763069"/>
          <a:ext cx="9499080" cy="2163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9816">
                  <a:extLst>
                    <a:ext uri="{9D8B030D-6E8A-4147-A177-3AD203B41FA5}">
                      <a16:colId xmlns:a16="http://schemas.microsoft.com/office/drawing/2014/main" val="3842855970"/>
                    </a:ext>
                  </a:extLst>
                </a:gridCol>
                <a:gridCol w="1899816">
                  <a:extLst>
                    <a:ext uri="{9D8B030D-6E8A-4147-A177-3AD203B41FA5}">
                      <a16:colId xmlns:a16="http://schemas.microsoft.com/office/drawing/2014/main" val="3990483914"/>
                    </a:ext>
                  </a:extLst>
                </a:gridCol>
                <a:gridCol w="1899816">
                  <a:extLst>
                    <a:ext uri="{9D8B030D-6E8A-4147-A177-3AD203B41FA5}">
                      <a16:colId xmlns:a16="http://schemas.microsoft.com/office/drawing/2014/main" val="1813194379"/>
                    </a:ext>
                  </a:extLst>
                </a:gridCol>
                <a:gridCol w="1899816">
                  <a:extLst>
                    <a:ext uri="{9D8B030D-6E8A-4147-A177-3AD203B41FA5}">
                      <a16:colId xmlns:a16="http://schemas.microsoft.com/office/drawing/2014/main" val="3912972673"/>
                    </a:ext>
                  </a:extLst>
                </a:gridCol>
                <a:gridCol w="1899816">
                  <a:extLst>
                    <a:ext uri="{9D8B030D-6E8A-4147-A177-3AD203B41FA5}">
                      <a16:colId xmlns:a16="http://schemas.microsoft.com/office/drawing/2014/main" val="3624119374"/>
                    </a:ext>
                  </a:extLst>
                </a:gridCol>
              </a:tblGrid>
              <a:tr h="721164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Nuclei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76Ge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82Se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130Te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136Xe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8356520"/>
                  </a:ext>
                </a:extLst>
              </a:tr>
              <a:tr h="721164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w/o tensor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0.90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0.866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1.0495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0.92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836180"/>
                  </a:ext>
                </a:extLst>
              </a:tr>
              <a:tr h="721164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w/</a:t>
                      </a:r>
                      <a:r>
                        <a:rPr lang="en-US" altLang="zh-CN" dirty="0" err="1"/>
                        <a:t>i</a:t>
                      </a:r>
                      <a:r>
                        <a:rPr lang="en-US" altLang="zh-CN" dirty="0"/>
                        <a:t> tensor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1.075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1.0375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1.274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1.21135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9131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9545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1">
            <a:extLst>
              <a:ext uri="{FF2B5EF4-FFF2-40B4-BE49-F238E27FC236}">
                <a16:creationId xmlns:a16="http://schemas.microsoft.com/office/drawing/2014/main" id="{BEAE877E-D556-BE0C-48C6-3AA57B1B8B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65126"/>
            <a:ext cx="12192000" cy="661242"/>
          </a:xfrm>
        </p:spPr>
        <p:txBody>
          <a:bodyPr/>
          <a:lstStyle/>
          <a:p>
            <a:pPr algn="ctr"/>
            <a:r>
              <a:rPr lang="en-US" altLang="zh-CN" sz="3200" b="1" dirty="0"/>
              <a:t>0v</a:t>
            </a:r>
            <a:r>
              <a:rPr lang="el-GR" altLang="zh-CN" sz="3200" b="1" dirty="0"/>
              <a:t>ββ</a:t>
            </a:r>
            <a:r>
              <a:rPr lang="en-US" altLang="zh-CN" sz="3200" b="1" dirty="0"/>
              <a:t> NME for </a:t>
            </a:r>
            <a:r>
              <a:rPr lang="en-US" altLang="zh-CN" sz="3200" b="1" baseline="30000" dirty="0"/>
              <a:t>76</a:t>
            </a:r>
            <a:r>
              <a:rPr lang="en-US" altLang="zh-CN" sz="3200" b="1" dirty="0"/>
              <a:t>Ge</a:t>
            </a:r>
            <a:endParaRPr lang="zh-CN" altLang="en-US" sz="3200" b="1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E3F0035-80C0-4F7E-9D2D-3AD05E669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724" y="1112110"/>
            <a:ext cx="4574513" cy="244285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6DDAE09-1042-DA94-DFA8-31EA01766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1274" y="1079628"/>
            <a:ext cx="4641689" cy="234937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D32C4EE-734F-7E42-BB7E-94985A05AA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9967" y="3564295"/>
            <a:ext cx="5324159" cy="316550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1">
            <a:extLst>
              <a:ext uri="{FF2B5EF4-FFF2-40B4-BE49-F238E27FC236}">
                <a16:creationId xmlns:a16="http://schemas.microsoft.com/office/drawing/2014/main" id="{01FD924B-BBC0-02D6-85E1-2D048086F2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12192000" cy="577850"/>
          </a:xfrm>
        </p:spPr>
        <p:txBody>
          <a:bodyPr/>
          <a:lstStyle/>
          <a:p>
            <a:pPr algn="ctr"/>
            <a:r>
              <a:rPr lang="en-US" altLang="zh-CN" sz="3200" b="1" dirty="0"/>
              <a:t>0v</a:t>
            </a:r>
            <a:r>
              <a:rPr lang="el-GR" altLang="zh-CN" sz="3200" b="1" dirty="0"/>
              <a:t>ββ</a:t>
            </a:r>
            <a:r>
              <a:rPr lang="en-US" altLang="zh-CN" sz="3200" b="1" dirty="0"/>
              <a:t> NME for </a:t>
            </a:r>
            <a:r>
              <a:rPr lang="en-US" altLang="zh-CN" sz="3200" b="1" baseline="30000" dirty="0"/>
              <a:t>82</a:t>
            </a:r>
            <a:r>
              <a:rPr lang="en-US" altLang="zh-CN" sz="3200" b="1" dirty="0"/>
              <a:t>Se</a:t>
            </a:r>
            <a:endParaRPr lang="zh-CN" altLang="en-US" sz="3200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A673A82-A398-DD38-6D66-3629135E9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358" y="3967825"/>
            <a:ext cx="6071277" cy="261553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12D1CA8-B44A-73ED-18B0-B4C103C64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809" y="852488"/>
            <a:ext cx="5054187" cy="283310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8C8FF69-A947-7D9E-50DF-3A7C2CB2E2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8913" y="852488"/>
            <a:ext cx="5313178" cy="283310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标题 1">
            <a:extLst>
              <a:ext uri="{FF2B5EF4-FFF2-40B4-BE49-F238E27FC236}">
                <a16:creationId xmlns:a16="http://schemas.microsoft.com/office/drawing/2014/main" id="{E56C9B2F-DFE8-735A-3DEF-703580BBEF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4639"/>
            <a:ext cx="12192000" cy="777875"/>
          </a:xfrm>
        </p:spPr>
        <p:txBody>
          <a:bodyPr/>
          <a:lstStyle/>
          <a:p>
            <a:pPr algn="ctr"/>
            <a:r>
              <a:rPr lang="en-US" altLang="zh-CN" sz="3200" b="1" dirty="0"/>
              <a:t>0v</a:t>
            </a:r>
            <a:r>
              <a:rPr lang="el-GR" altLang="zh-CN" sz="3200" b="1" dirty="0"/>
              <a:t>ββ</a:t>
            </a:r>
            <a:r>
              <a:rPr lang="en-US" altLang="zh-CN" sz="3200" b="1" dirty="0"/>
              <a:t> NME for </a:t>
            </a:r>
            <a:r>
              <a:rPr lang="en-US" altLang="zh-CN" sz="3200" b="1" baseline="30000" dirty="0"/>
              <a:t>130</a:t>
            </a:r>
            <a:r>
              <a:rPr lang="en-US" altLang="zh-CN" sz="3200" b="1" dirty="0"/>
              <a:t>Te</a:t>
            </a:r>
            <a:endParaRPr lang="zh-CN" altLang="en-US" sz="3200" b="1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7FD4EE4-FA1F-FD03-5FEC-742ACBBDA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8924" y="1099169"/>
            <a:ext cx="5916979" cy="287005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18DFDAF-B1E5-3C61-B3E1-D19D10589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277" y="4064429"/>
            <a:ext cx="5419136" cy="249688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C7B5A9F-E492-529D-D34F-CDA200AD7D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12" y="1052515"/>
            <a:ext cx="5317499" cy="287006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标题 1">
            <a:extLst>
              <a:ext uri="{FF2B5EF4-FFF2-40B4-BE49-F238E27FC236}">
                <a16:creationId xmlns:a16="http://schemas.microsoft.com/office/drawing/2014/main" id="{3F3EFC48-8132-29D3-F308-C5EB1502B3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25791"/>
            <a:ext cx="12192000" cy="777875"/>
          </a:xfrm>
        </p:spPr>
        <p:txBody>
          <a:bodyPr/>
          <a:lstStyle/>
          <a:p>
            <a:pPr algn="ctr"/>
            <a:r>
              <a:rPr lang="en-US" altLang="zh-CN" sz="3200" b="1" dirty="0"/>
              <a:t>0v</a:t>
            </a:r>
            <a:r>
              <a:rPr lang="el-GR" altLang="zh-CN" sz="3200" b="1" dirty="0"/>
              <a:t>ββ</a:t>
            </a:r>
            <a:r>
              <a:rPr lang="en-US" altLang="zh-CN" sz="3200" b="1" dirty="0"/>
              <a:t> NME for </a:t>
            </a:r>
            <a:r>
              <a:rPr lang="en-US" altLang="zh-CN" sz="3200" b="1" baseline="30000" dirty="0"/>
              <a:t>136</a:t>
            </a:r>
            <a:r>
              <a:rPr lang="en-US" altLang="zh-CN" sz="3200" b="1" dirty="0"/>
              <a:t>Xe</a:t>
            </a:r>
            <a:endParaRPr lang="zh-CN" altLang="en-US" sz="3200" b="1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819DD87-5CD4-BC81-82E0-5C9C9D203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110" y="998559"/>
            <a:ext cx="4859298" cy="243044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FE82E77-E361-701F-EC7B-C97E9864B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8408" y="998559"/>
            <a:ext cx="5388139" cy="243044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175ADA8-360D-0EA8-3168-CAAF786585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0873" y="3635054"/>
            <a:ext cx="5805697" cy="289715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BC8EE7-8776-D726-F1C6-0BD0485D4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877" y="202039"/>
            <a:ext cx="10515600" cy="913068"/>
          </a:xfrm>
        </p:spPr>
        <p:txBody>
          <a:bodyPr/>
          <a:lstStyle/>
          <a:p>
            <a:pPr algn="ctr"/>
            <a:r>
              <a:rPr lang="en-US" altLang="zh-CN" dirty="0"/>
              <a:t>Mechanism of tensor force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3B819DC-6A9F-43FD-5BFD-0D2FC3BBB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5" y="3428996"/>
            <a:ext cx="10" cy="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2BCA596-2E10-D2C7-320B-7DA461E58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859" y="1293556"/>
            <a:ext cx="5084579" cy="33008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D495397-FA3B-4178-4496-261FB8B7F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024" y="1278192"/>
            <a:ext cx="5269859" cy="3215134"/>
          </a:xfrm>
          <a:prstGeom prst="rect">
            <a:avLst/>
          </a:prstGeom>
        </p:spPr>
      </p:pic>
      <p:sp>
        <p:nvSpPr>
          <p:cNvPr id="10" name="椭圆 9">
            <a:extLst>
              <a:ext uri="{FF2B5EF4-FFF2-40B4-BE49-F238E27FC236}">
                <a16:creationId xmlns:a16="http://schemas.microsoft.com/office/drawing/2014/main" id="{17267C6B-4B20-0D29-0B5B-28E6CBE494E9}"/>
              </a:ext>
            </a:extLst>
          </p:cNvPr>
          <p:cNvSpPr/>
          <p:nvPr/>
        </p:nvSpPr>
        <p:spPr>
          <a:xfrm>
            <a:off x="1681316" y="3428996"/>
            <a:ext cx="757074" cy="10643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7D700485-8A06-64D2-DC71-B3F16DB3E6D9}"/>
              </a:ext>
            </a:extLst>
          </p:cNvPr>
          <p:cNvSpPr/>
          <p:nvPr/>
        </p:nvSpPr>
        <p:spPr>
          <a:xfrm>
            <a:off x="6765895" y="3598515"/>
            <a:ext cx="757074" cy="10643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13E0C4F-817B-985B-7D7A-5B1A822A840E}"/>
              </a:ext>
            </a:extLst>
          </p:cNvPr>
          <p:cNvSpPr txBox="1"/>
          <p:nvPr/>
        </p:nvSpPr>
        <p:spPr>
          <a:xfrm>
            <a:off x="6599188" y="4591665"/>
            <a:ext cx="5325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</a:rPr>
              <a:t>Bai, Zhang, Sagawa, Zhang, Colo, Xu, PRL 105(2010)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39E6E84-4686-BB92-D8B8-4BCE7C21982E}"/>
              </a:ext>
            </a:extLst>
          </p:cNvPr>
          <p:cNvSpPr txBox="1"/>
          <p:nvPr/>
        </p:nvSpPr>
        <p:spPr>
          <a:xfrm>
            <a:off x="964124" y="4609812"/>
            <a:ext cx="4895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</a:rPr>
              <a:t>Bai, Sagawa, Zhang, Zhang, Colo, Xu, 675(2009)</a:t>
            </a:r>
            <a:endParaRPr lang="zh-CN" altLang="en-US" dirty="0">
              <a:solidFill>
                <a:srgbClr val="0000FF"/>
              </a:solidFill>
            </a:endParaRPr>
          </a:p>
        </p:txBody>
      </p:sp>
      <p:pic>
        <p:nvPicPr>
          <p:cNvPr id="14" name="Picture 7">
            <a:extLst>
              <a:ext uri="{FF2B5EF4-FFF2-40B4-BE49-F238E27FC236}">
                <a16:creationId xmlns:a16="http://schemas.microsoft.com/office/drawing/2014/main" id="{E376D459-0EB6-DE7E-0D81-44466FF82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053" y="5059336"/>
            <a:ext cx="8607942" cy="144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E4A8B74D-EA51-562D-1A1F-B3ACB8C73E27}"/>
              </a:ext>
            </a:extLst>
          </p:cNvPr>
          <p:cNvSpPr txBox="1"/>
          <p:nvPr/>
        </p:nvSpPr>
        <p:spPr>
          <a:xfrm>
            <a:off x="4650658" y="1579322"/>
            <a:ext cx="5838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1</a:t>
            </a:r>
            <a:r>
              <a:rPr lang="en-US" altLang="zh-CN" sz="3200" baseline="30000" dirty="0">
                <a:solidFill>
                  <a:srgbClr val="FF0000"/>
                </a:solidFill>
              </a:rPr>
              <a:t>+</a:t>
            </a:r>
            <a:endParaRPr lang="zh-CN" altLang="en-US" sz="3200" baseline="30000" dirty="0">
              <a:solidFill>
                <a:srgbClr val="FF0000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5495FD8-4E25-D6A8-3C45-220A9BED8A9B}"/>
              </a:ext>
            </a:extLst>
          </p:cNvPr>
          <p:cNvSpPr txBox="1"/>
          <p:nvPr/>
        </p:nvSpPr>
        <p:spPr>
          <a:xfrm>
            <a:off x="8210695" y="3376390"/>
            <a:ext cx="537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2</a:t>
            </a:r>
            <a:r>
              <a:rPr lang="en-US" altLang="zh-CN" sz="3200" baseline="30000" dirty="0">
                <a:solidFill>
                  <a:srgbClr val="FF0000"/>
                </a:solidFill>
              </a:rPr>
              <a:t>-</a:t>
            </a:r>
            <a:endParaRPr lang="zh-CN" altLang="en-US" sz="3200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370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1">
            <a:extLst>
              <a:ext uri="{FF2B5EF4-FFF2-40B4-BE49-F238E27FC236}">
                <a16:creationId xmlns:a16="http://schemas.microsoft.com/office/drawing/2014/main" id="{A891030A-F4B6-0AB0-24B0-BFDACF46A1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79992"/>
            <a:ext cx="10515600" cy="987814"/>
          </a:xfrm>
        </p:spPr>
        <p:txBody>
          <a:bodyPr/>
          <a:lstStyle/>
          <a:p>
            <a:pPr algn="ctr"/>
            <a:r>
              <a:rPr lang="en-US" altLang="zh-CN" dirty="0"/>
              <a:t>0v</a:t>
            </a:r>
            <a:r>
              <a:rPr lang="el-GR" altLang="zh-CN" dirty="0"/>
              <a:t>ββ</a:t>
            </a:r>
            <a:r>
              <a:rPr lang="en-US" altLang="zh-CN" dirty="0"/>
              <a:t> NME </a:t>
            </a:r>
            <a:endParaRPr lang="zh-CN" altLang="en-US" dirty="0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7011851B-AF20-52F1-3EB3-AC72C45D5F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479147"/>
              </p:ext>
            </p:extLst>
          </p:nvPr>
        </p:nvGraphicFramePr>
        <p:xfrm>
          <a:off x="2206523" y="960601"/>
          <a:ext cx="8510638" cy="547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8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3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14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14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14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14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14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214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41951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altLang="zh-CN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en-US" altLang="zh-CN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nuclei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34" marB="4573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altLang="zh-CN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en-US" altLang="zh-CN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34" marB="4573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w/o tensor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34" marB="4573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w/</a:t>
                      </a:r>
                      <a:r>
                        <a:rPr lang="en-US" altLang="zh-CN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tensor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34" marB="4573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379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6" marR="9144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GT</a:t>
                      </a:r>
                      <a:endParaRPr lang="zh-CN" altLang="en-US" sz="1800" dirty="0"/>
                    </a:p>
                  </a:txBody>
                  <a:tcPr marL="91443" marR="91443" marT="45734" marB="4573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FM</a:t>
                      </a:r>
                      <a:endParaRPr lang="zh-CN" altLang="en-US" sz="1800" dirty="0"/>
                    </a:p>
                  </a:txBody>
                  <a:tcPr marL="91443" marR="91443" marT="45734" marB="4573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total</a:t>
                      </a:r>
                      <a:endParaRPr lang="zh-CN" altLang="en-US" sz="1800" dirty="0"/>
                    </a:p>
                  </a:txBody>
                  <a:tcPr marL="91443" marR="91443" marT="45734" marB="4573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GT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34" marB="4573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FM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34" marB="4573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34" marB="4573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2733">
                <a:tc rowSpan="2">
                  <a:txBody>
                    <a:bodyPr/>
                    <a:lstStyle/>
                    <a:p>
                      <a:pPr algn="ctr"/>
                      <a:endParaRPr lang="en-US" altLang="zh-CN" sz="1800" dirty="0"/>
                    </a:p>
                    <a:p>
                      <a:pPr algn="ctr"/>
                      <a:endParaRPr lang="en-US" altLang="zh-CN" sz="1800" baseline="30000" dirty="0"/>
                    </a:p>
                    <a:p>
                      <a:pPr algn="ctr"/>
                      <a:r>
                        <a:rPr lang="en-US" altLang="zh-CN" sz="1800" baseline="30000" dirty="0"/>
                        <a:t>76</a:t>
                      </a:r>
                      <a:r>
                        <a:rPr lang="en-US" altLang="zh-CN" sz="1800" dirty="0"/>
                        <a:t>Ge</a:t>
                      </a:r>
                      <a:endParaRPr lang="zh-CN" altLang="en-US" sz="1800" dirty="0"/>
                    </a:p>
                  </a:txBody>
                  <a:tcPr marL="91443" marR="91443" marT="45734" marB="4573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0.90</a:t>
                      </a:r>
                      <a:endParaRPr lang="zh-CN" altLang="en-US" sz="1800" dirty="0"/>
                    </a:p>
                  </a:txBody>
                  <a:tcPr marL="91443" marR="91443" marT="45734" marB="4573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4.38</a:t>
                      </a:r>
                      <a:endParaRPr lang="zh-CN" altLang="en-US" sz="1800" dirty="0"/>
                    </a:p>
                  </a:txBody>
                  <a:tcPr marL="91443" marR="91443" marT="45734" marB="4573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1.50</a:t>
                      </a:r>
                      <a:endParaRPr lang="zh-CN" altLang="en-US" sz="1800" dirty="0"/>
                    </a:p>
                  </a:txBody>
                  <a:tcPr marL="91443" marR="91443" marT="45734" marB="4573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5.88</a:t>
                      </a:r>
                      <a:endParaRPr lang="zh-CN" altLang="en-US" sz="1800" dirty="0"/>
                    </a:p>
                  </a:txBody>
                  <a:tcPr marL="91443" marR="91443" marT="45734" marB="4573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5.00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34" marB="4573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1.52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34" marB="4573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6.52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34" marB="4573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6114">
                <a:tc vMerge="1"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37" marR="91437" marT="45722" marB="45722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1.075</a:t>
                      </a:r>
                      <a:endParaRPr lang="zh-CN" altLang="en-US" sz="1800" dirty="0"/>
                    </a:p>
                  </a:txBody>
                  <a:tcPr marL="91443" marR="91443" marT="45734" marB="4573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3.48</a:t>
                      </a:r>
                      <a:endParaRPr lang="zh-CN" altLang="en-US" sz="1800" dirty="0"/>
                    </a:p>
                  </a:txBody>
                  <a:tcPr marL="91443" marR="91443" marT="45734" marB="4573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1.50</a:t>
                      </a:r>
                      <a:endParaRPr lang="zh-CN" altLang="en-US" sz="1800" dirty="0"/>
                    </a:p>
                  </a:txBody>
                  <a:tcPr marL="91443" marR="91443" marT="45734" marB="4573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4.98</a:t>
                      </a:r>
                      <a:endParaRPr lang="zh-CN" altLang="en-US" sz="1800" dirty="0"/>
                    </a:p>
                  </a:txBody>
                  <a:tcPr marL="91443" marR="91443" marT="45734" marB="4573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4.15</a:t>
                      </a:r>
                      <a:endParaRPr lang="zh-CN" altLang="en-US" sz="1800" dirty="0"/>
                    </a:p>
                  </a:txBody>
                  <a:tcPr marL="91443" marR="91443" marT="45734" marB="4573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1.53</a:t>
                      </a:r>
                      <a:endParaRPr lang="zh-CN" altLang="en-US" sz="1800" dirty="0"/>
                    </a:p>
                  </a:txBody>
                  <a:tcPr marL="91443" marR="91443" marT="45734" marB="4573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5.68</a:t>
                      </a:r>
                      <a:endParaRPr lang="zh-CN" altLang="en-US" sz="1800" dirty="0"/>
                    </a:p>
                  </a:txBody>
                  <a:tcPr marL="91443" marR="91443" marT="45734" marB="45734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259">
                <a:tc rowSpan="2">
                  <a:txBody>
                    <a:bodyPr/>
                    <a:lstStyle/>
                    <a:p>
                      <a:pPr algn="ctr"/>
                      <a:endParaRPr lang="en-US" altLang="zh-CN" sz="1800" baseline="300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aseline="30000" dirty="0"/>
                        <a:t>82</a:t>
                      </a:r>
                      <a:r>
                        <a:rPr lang="en-US" altLang="zh-CN" sz="1800" dirty="0"/>
                        <a:t>Se</a:t>
                      </a:r>
                      <a:endParaRPr lang="zh-CN" altLang="en-US" sz="1800" dirty="0"/>
                    </a:p>
                    <a:p>
                      <a:pPr algn="ctr"/>
                      <a:endParaRPr lang="en-US" altLang="zh-CN" sz="1800" baseline="30000" dirty="0"/>
                    </a:p>
                  </a:txBody>
                  <a:tcPr marL="91443" marR="91443" marT="45734" marB="4573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0.866</a:t>
                      </a:r>
                      <a:endParaRPr lang="zh-CN" altLang="en-US" sz="1800" dirty="0"/>
                    </a:p>
                  </a:txBody>
                  <a:tcPr marL="91443" marR="91443" marT="45734" marB="4573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4.30</a:t>
                      </a:r>
                      <a:endParaRPr lang="zh-CN" altLang="en-US" sz="1800" dirty="0"/>
                    </a:p>
                  </a:txBody>
                  <a:tcPr marL="91443" marR="91443" marT="45734" marB="4573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1.49</a:t>
                      </a:r>
                      <a:endParaRPr lang="zh-CN" altLang="en-US" sz="1800" dirty="0"/>
                    </a:p>
                  </a:txBody>
                  <a:tcPr marL="91443" marR="91443" marT="45734" marB="4573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5.79</a:t>
                      </a:r>
                      <a:endParaRPr lang="zh-CN" altLang="en-US" sz="1800" dirty="0"/>
                    </a:p>
                  </a:txBody>
                  <a:tcPr marL="91443" marR="91443" marT="45734" marB="4573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4.80</a:t>
                      </a:r>
                      <a:endParaRPr lang="zh-CN" altLang="en-US" sz="1800" dirty="0"/>
                    </a:p>
                  </a:txBody>
                  <a:tcPr marL="91443" marR="91443" marT="45734" marB="4573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1.51</a:t>
                      </a:r>
                      <a:endParaRPr lang="zh-CN" altLang="en-US" sz="1800" dirty="0"/>
                    </a:p>
                  </a:txBody>
                  <a:tcPr marL="91443" marR="91443" marT="45734" marB="4573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6.31</a:t>
                      </a:r>
                      <a:endParaRPr lang="zh-CN" altLang="en-US" sz="1800" dirty="0"/>
                    </a:p>
                  </a:txBody>
                  <a:tcPr marL="91443" marR="91443" marT="45734" marB="4573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9638">
                <a:tc vMerge="1"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37" marR="91437" marT="45722" marB="45722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1.0375</a:t>
                      </a:r>
                      <a:endParaRPr lang="zh-CN" altLang="en-US" sz="1800" dirty="0"/>
                    </a:p>
                  </a:txBody>
                  <a:tcPr marL="91443" marR="91443" marT="45734" marB="4573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3.59</a:t>
                      </a:r>
                      <a:endParaRPr lang="zh-CN" altLang="en-US" sz="1800" dirty="0"/>
                    </a:p>
                  </a:txBody>
                  <a:tcPr marL="91443" marR="91443" marT="45734" marB="4573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1.50</a:t>
                      </a:r>
                      <a:endParaRPr lang="zh-CN" altLang="en-US" sz="1800" dirty="0"/>
                    </a:p>
                  </a:txBody>
                  <a:tcPr marL="91443" marR="91443" marT="45734" marB="4573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5.09</a:t>
                      </a:r>
                      <a:endParaRPr lang="zh-CN" altLang="en-US" sz="1800" dirty="0"/>
                    </a:p>
                  </a:txBody>
                  <a:tcPr marL="91443" marR="91443" marT="45734" marB="4573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4.12</a:t>
                      </a:r>
                      <a:endParaRPr lang="zh-CN" altLang="en-US" sz="1800" dirty="0"/>
                    </a:p>
                  </a:txBody>
                  <a:tcPr marL="91443" marR="91443" marT="45734" marB="4573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1.51</a:t>
                      </a:r>
                      <a:endParaRPr lang="zh-CN" altLang="en-US" sz="1800" dirty="0"/>
                    </a:p>
                  </a:txBody>
                  <a:tcPr marL="91443" marR="91443" marT="45734" marB="4573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5.63</a:t>
                      </a:r>
                      <a:endParaRPr lang="zh-CN" altLang="en-US" sz="1800" dirty="0"/>
                    </a:p>
                  </a:txBody>
                  <a:tcPr marL="91443" marR="91443" marT="45734" marB="45734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96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aseline="30000" dirty="0"/>
                        <a:t>130</a:t>
                      </a:r>
                      <a:r>
                        <a:rPr lang="en-US" altLang="zh-CN" sz="1800" dirty="0"/>
                        <a:t>Te</a:t>
                      </a:r>
                      <a:endParaRPr lang="zh-CN" altLang="en-US" sz="1800" dirty="0"/>
                    </a:p>
                    <a:p>
                      <a:pPr algn="ctr"/>
                      <a:endParaRPr lang="zh-CN" altLang="en-US" sz="1800" dirty="0"/>
                    </a:p>
                  </a:txBody>
                  <a:tcPr marL="91443" marR="91443" marT="45734" marB="4573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1.0495</a:t>
                      </a:r>
                      <a:endParaRPr lang="zh-CN" altLang="en-US" sz="1800" dirty="0"/>
                    </a:p>
                  </a:txBody>
                  <a:tcPr marL="91443" marR="91443" marT="45734" marB="4573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4.33</a:t>
                      </a:r>
                      <a:endParaRPr lang="zh-CN" altLang="en-US" sz="1800" dirty="0"/>
                    </a:p>
                  </a:txBody>
                  <a:tcPr marL="91443" marR="91443" marT="45734" marB="4573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1.82</a:t>
                      </a:r>
                      <a:endParaRPr lang="zh-CN" altLang="en-US" sz="1800" dirty="0"/>
                    </a:p>
                  </a:txBody>
                  <a:tcPr marL="91443" marR="91443" marT="45734" marB="4573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6.15</a:t>
                      </a:r>
                      <a:endParaRPr lang="zh-CN" altLang="en-US" sz="1800" dirty="0"/>
                    </a:p>
                  </a:txBody>
                  <a:tcPr marL="91443" marR="91443" marT="45734" marB="4573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5.56</a:t>
                      </a:r>
                      <a:endParaRPr lang="zh-CN" altLang="en-US" sz="1800" dirty="0"/>
                    </a:p>
                  </a:txBody>
                  <a:tcPr marL="91443" marR="91443" marT="45734" marB="4573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1.96</a:t>
                      </a:r>
                      <a:endParaRPr lang="zh-CN" altLang="en-US" sz="1800" dirty="0"/>
                    </a:p>
                  </a:txBody>
                  <a:tcPr marL="91443" marR="91443" marT="45734" marB="4573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7.52</a:t>
                      </a:r>
                      <a:endParaRPr lang="zh-CN" altLang="en-US" sz="1800" dirty="0"/>
                    </a:p>
                  </a:txBody>
                  <a:tcPr marL="91443" marR="91443" marT="45734" marB="4573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913261"/>
                  </a:ext>
                </a:extLst>
              </a:tr>
              <a:tr h="509638">
                <a:tc vMerge="1"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43" marR="91443" marT="45734" marB="45734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1.274</a:t>
                      </a:r>
                      <a:endParaRPr lang="zh-CN" altLang="en-US" sz="1800" dirty="0"/>
                    </a:p>
                  </a:txBody>
                  <a:tcPr marL="91443" marR="91443" marT="45734" marB="4573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2.76</a:t>
                      </a:r>
                      <a:endParaRPr lang="zh-CN" altLang="en-US" sz="1800" dirty="0"/>
                    </a:p>
                  </a:txBody>
                  <a:tcPr marL="91443" marR="91443" marT="45734" marB="4573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1.83</a:t>
                      </a:r>
                      <a:endParaRPr lang="zh-CN" altLang="en-US" sz="1800" dirty="0"/>
                    </a:p>
                  </a:txBody>
                  <a:tcPr marL="91443" marR="91443" marT="45734" marB="4573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4.59</a:t>
                      </a:r>
                      <a:endParaRPr lang="zh-CN" altLang="en-US" sz="1800" dirty="0"/>
                    </a:p>
                  </a:txBody>
                  <a:tcPr marL="91443" marR="91443" marT="45734" marB="4573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3.78</a:t>
                      </a:r>
                      <a:endParaRPr lang="zh-CN" altLang="en-US" sz="1800" dirty="0"/>
                    </a:p>
                  </a:txBody>
                  <a:tcPr marL="91443" marR="91443" marT="45734" marB="4573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1.97</a:t>
                      </a:r>
                      <a:endParaRPr lang="zh-CN" altLang="en-US" sz="1800" dirty="0"/>
                    </a:p>
                  </a:txBody>
                  <a:tcPr marL="91443" marR="91443" marT="45734" marB="4573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5.75</a:t>
                      </a:r>
                      <a:endParaRPr lang="zh-CN" altLang="en-US" sz="1800" dirty="0"/>
                    </a:p>
                  </a:txBody>
                  <a:tcPr marL="91443" marR="91443" marT="45734" marB="45734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789575"/>
                  </a:ext>
                </a:extLst>
              </a:tr>
              <a:tr h="5096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aseline="30000" dirty="0"/>
                        <a:t>136</a:t>
                      </a:r>
                      <a:r>
                        <a:rPr lang="en-US" altLang="zh-CN" sz="1800" dirty="0"/>
                        <a:t>Xe</a:t>
                      </a:r>
                      <a:endParaRPr lang="zh-CN" altLang="en-US" sz="1800" dirty="0"/>
                    </a:p>
                    <a:p>
                      <a:pPr algn="ctr"/>
                      <a:endParaRPr lang="zh-CN" altLang="en-US" sz="1800" dirty="0"/>
                    </a:p>
                  </a:txBody>
                  <a:tcPr marL="91443" marR="91443" marT="45734" marB="4573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0.92</a:t>
                      </a:r>
                      <a:endParaRPr lang="zh-CN" altLang="en-US" sz="1800" dirty="0"/>
                    </a:p>
                  </a:txBody>
                  <a:tcPr marL="91443" marR="91443" marT="45734" marB="4573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1.54</a:t>
                      </a:r>
                      <a:endParaRPr lang="zh-CN" altLang="en-US" sz="1800" dirty="0"/>
                    </a:p>
                  </a:txBody>
                  <a:tcPr marL="91443" marR="91443" marT="45734" marB="4573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0.50</a:t>
                      </a:r>
                      <a:endParaRPr lang="zh-CN" altLang="en-US" sz="1800" dirty="0"/>
                    </a:p>
                  </a:txBody>
                  <a:tcPr marL="91443" marR="91443" marT="45734" marB="4573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2.04</a:t>
                      </a:r>
                      <a:endParaRPr lang="zh-CN" altLang="en-US" sz="1800" dirty="0"/>
                    </a:p>
                  </a:txBody>
                  <a:tcPr marL="91443" marR="91443" marT="45734" marB="4573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2.06</a:t>
                      </a:r>
                      <a:endParaRPr lang="zh-CN" altLang="en-US" sz="1800" dirty="0"/>
                    </a:p>
                  </a:txBody>
                  <a:tcPr marL="91443" marR="91443" marT="45734" marB="4573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0.59</a:t>
                      </a:r>
                      <a:endParaRPr lang="zh-CN" altLang="en-US" sz="1800" dirty="0"/>
                    </a:p>
                  </a:txBody>
                  <a:tcPr marL="91443" marR="91443" marT="45734" marB="4573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2.65</a:t>
                      </a:r>
                      <a:endParaRPr lang="zh-CN" altLang="en-US" sz="1800" dirty="0"/>
                    </a:p>
                  </a:txBody>
                  <a:tcPr marL="91443" marR="91443" marT="45734" marB="4573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129072"/>
                  </a:ext>
                </a:extLst>
              </a:tr>
              <a:tr h="509638">
                <a:tc vMerge="1"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43" marR="91443" marT="45734" marB="45734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1.2113</a:t>
                      </a:r>
                      <a:endParaRPr lang="zh-CN" altLang="en-US" sz="1800" dirty="0"/>
                    </a:p>
                  </a:txBody>
                  <a:tcPr marL="91443" marR="91443" marT="45734" marB="4573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0.91</a:t>
                      </a:r>
                      <a:endParaRPr lang="zh-CN" altLang="en-US" sz="1800" dirty="0"/>
                    </a:p>
                  </a:txBody>
                  <a:tcPr marL="91443" marR="91443" marT="45734" marB="4573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0.51</a:t>
                      </a:r>
                      <a:endParaRPr lang="zh-CN" altLang="en-US" sz="1800" dirty="0"/>
                    </a:p>
                  </a:txBody>
                  <a:tcPr marL="91443" marR="91443" marT="45734" marB="4573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1.42</a:t>
                      </a:r>
                      <a:endParaRPr lang="zh-CN" altLang="en-US" sz="1800" dirty="0"/>
                    </a:p>
                  </a:txBody>
                  <a:tcPr marL="91443" marR="91443" marT="45734" marB="4573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1.29</a:t>
                      </a:r>
                      <a:endParaRPr lang="zh-CN" altLang="en-US" sz="1800" dirty="0"/>
                    </a:p>
                  </a:txBody>
                  <a:tcPr marL="91443" marR="91443" marT="45734" marB="4573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0.59</a:t>
                      </a:r>
                      <a:endParaRPr lang="zh-CN" altLang="en-US" sz="1800" dirty="0"/>
                    </a:p>
                  </a:txBody>
                  <a:tcPr marL="91443" marR="91443" marT="45734" marB="4573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1.88</a:t>
                      </a:r>
                      <a:endParaRPr lang="zh-CN" altLang="en-US" sz="1800" dirty="0"/>
                    </a:p>
                  </a:txBody>
                  <a:tcPr marL="91443" marR="91443" marT="45734" marB="45734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14784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2E7C799C-FE70-865E-0CA1-DB2E68D700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79992"/>
            <a:ext cx="10515600" cy="987814"/>
          </a:xfrm>
        </p:spPr>
        <p:txBody>
          <a:bodyPr/>
          <a:lstStyle/>
          <a:p>
            <a:pPr algn="ctr"/>
            <a:r>
              <a:rPr lang="en-US" altLang="zh-CN" dirty="0"/>
              <a:t>0v</a:t>
            </a:r>
            <a:r>
              <a:rPr lang="el-GR" altLang="zh-CN" dirty="0"/>
              <a:t>ββ</a:t>
            </a:r>
            <a:r>
              <a:rPr lang="en-US" altLang="zh-CN" dirty="0"/>
              <a:t> NME 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8B4E9E1-E98D-612B-4DBB-C0DD5A54E553}"/>
              </a:ext>
            </a:extLst>
          </p:cNvPr>
          <p:cNvSpPr txBox="1"/>
          <p:nvPr/>
        </p:nvSpPr>
        <p:spPr>
          <a:xfrm>
            <a:off x="2674230" y="6031918"/>
            <a:ext cx="6843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000FF"/>
                </a:solidFill>
              </a:rPr>
              <a:t>J.M. Yao, </a:t>
            </a:r>
            <a:r>
              <a:rPr lang="en-US" altLang="zh-CN" sz="2400" dirty="0" err="1">
                <a:solidFill>
                  <a:srgbClr val="0000FF"/>
                </a:solidFill>
              </a:rPr>
              <a:t>J.Meng</a:t>
            </a:r>
            <a:r>
              <a:rPr lang="en-US" altLang="zh-CN" sz="2400" dirty="0">
                <a:solidFill>
                  <a:srgbClr val="0000FF"/>
                </a:solidFill>
              </a:rPr>
              <a:t>, P. Ring, PPNP 126, 103965(2022)</a:t>
            </a:r>
            <a:endParaRPr lang="zh-CN" altLang="en-US" sz="2400" dirty="0">
              <a:solidFill>
                <a:srgbClr val="0000FF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4F013D3-E653-FD22-07E5-6C5B4C4B2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348" y="887840"/>
            <a:ext cx="8780208" cy="508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369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337D26A7-23F2-7295-5034-CC220DE7A187}"/>
              </a:ext>
            </a:extLst>
          </p:cNvPr>
          <p:cNvSpPr txBox="1"/>
          <p:nvPr/>
        </p:nvSpPr>
        <p:spPr>
          <a:xfrm>
            <a:off x="0" y="662469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Summary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D92A8DE-8842-9B82-A600-E08C3EC7FF2F}"/>
              </a:ext>
            </a:extLst>
          </p:cNvPr>
          <p:cNvSpPr txBox="1"/>
          <p:nvPr/>
        </p:nvSpPr>
        <p:spPr>
          <a:xfrm>
            <a:off x="1250304" y="1474235"/>
            <a:ext cx="9514143" cy="2205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en-US" altLang="zh-CN" sz="2400" dirty="0"/>
              <a:t>Tensor force affects largely the strength of IS pairing in fitting </a:t>
            </a:r>
            <a:r>
              <a:rPr lang="en-US" altLang="zh-CN" sz="2400" dirty="0">
                <a:solidFill>
                  <a:srgbClr val="0000FF"/>
                </a:solidFill>
              </a:rPr>
              <a:t>M</a:t>
            </a:r>
            <a:r>
              <a:rPr lang="en-US" altLang="zh-CN" sz="2400" baseline="-25000" dirty="0">
                <a:solidFill>
                  <a:srgbClr val="0000FF"/>
                </a:solidFill>
              </a:rPr>
              <a:t>2v</a:t>
            </a:r>
            <a:r>
              <a:rPr lang="en-US" altLang="zh-CN" sz="2400" dirty="0"/>
              <a:t>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en-US" altLang="zh-CN" sz="2400" dirty="0"/>
              <a:t>In studying 0</a:t>
            </a:r>
            <a:r>
              <a:rPr lang="el-GR" altLang="zh-CN" sz="2400" dirty="0"/>
              <a:t>νββ</a:t>
            </a:r>
            <a:r>
              <a:rPr lang="en-US" altLang="zh-CN" sz="2400" dirty="0"/>
              <a:t>, the different IS pairing changing the </a:t>
            </a:r>
            <a:r>
              <a:rPr lang="en-US" altLang="zh-CN" sz="2400" dirty="0">
                <a:solidFill>
                  <a:srgbClr val="0000FF"/>
                </a:solidFill>
              </a:rPr>
              <a:t>M</a:t>
            </a:r>
            <a:r>
              <a:rPr lang="en-US" altLang="zh-CN" sz="2400" baseline="-25000" dirty="0">
                <a:solidFill>
                  <a:srgbClr val="0000FF"/>
                </a:solidFill>
              </a:rPr>
              <a:t>0v</a:t>
            </a:r>
            <a:r>
              <a:rPr lang="en-US" altLang="zh-CN" sz="2400" dirty="0"/>
              <a:t> largely.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en-US" altLang="zh-CN" sz="2400" dirty="0"/>
              <a:t>The tensor force affect most </a:t>
            </a:r>
            <a:r>
              <a:rPr lang="en-US" altLang="zh-CN" sz="2400" dirty="0">
                <a:solidFill>
                  <a:srgbClr val="0000FF"/>
                </a:solidFill>
              </a:rPr>
              <a:t>M</a:t>
            </a:r>
            <a:r>
              <a:rPr lang="en-US" altLang="zh-CN" sz="2400" baseline="-25000" dirty="0">
                <a:solidFill>
                  <a:srgbClr val="0000FF"/>
                </a:solidFill>
              </a:rPr>
              <a:t>0v  </a:t>
            </a:r>
            <a:r>
              <a:rPr lang="en-US" altLang="zh-CN" sz="2400" dirty="0"/>
              <a:t>through 1</a:t>
            </a:r>
            <a:r>
              <a:rPr lang="en-US" altLang="zh-CN" sz="2400" baseline="30000" dirty="0"/>
              <a:t>+</a:t>
            </a:r>
            <a:r>
              <a:rPr lang="en-US" altLang="zh-CN" sz="2400" dirty="0"/>
              <a:t> , 2</a:t>
            </a:r>
            <a:r>
              <a:rPr lang="en-US" altLang="zh-CN" sz="2400" baseline="30000" dirty="0"/>
              <a:t>+</a:t>
            </a:r>
            <a:r>
              <a:rPr lang="en-US" altLang="zh-CN" sz="2400" dirty="0"/>
              <a:t>intermediate state. </a:t>
            </a:r>
            <a:endParaRPr lang="zh-CN" altLang="en-US" sz="2400" dirty="0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3394ADA8-BA8B-425A-E7CE-45CBE1DE750A}"/>
              </a:ext>
            </a:extLst>
          </p:cNvPr>
          <p:cNvSpPr/>
          <p:nvPr/>
        </p:nvSpPr>
        <p:spPr>
          <a:xfrm>
            <a:off x="2118049" y="4040154"/>
            <a:ext cx="1614195" cy="84908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Tensor force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4420B1CA-1036-78D1-666D-1E3761902ED0}"/>
              </a:ext>
            </a:extLst>
          </p:cNvPr>
          <p:cNvSpPr/>
          <p:nvPr/>
        </p:nvSpPr>
        <p:spPr>
          <a:xfrm>
            <a:off x="7327641" y="4040154"/>
            <a:ext cx="1614195" cy="84908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IS pairing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" name="箭头: 右 9">
            <a:extLst>
              <a:ext uri="{FF2B5EF4-FFF2-40B4-BE49-F238E27FC236}">
                <a16:creationId xmlns:a16="http://schemas.microsoft.com/office/drawing/2014/main" id="{4447924D-628A-6E84-4DD9-E95C13411598}"/>
              </a:ext>
            </a:extLst>
          </p:cNvPr>
          <p:cNvSpPr/>
          <p:nvPr/>
        </p:nvSpPr>
        <p:spPr>
          <a:xfrm>
            <a:off x="3732245" y="4252426"/>
            <a:ext cx="1281668" cy="424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2C7943A-A127-4C7C-6063-553FF82D4922}"/>
              </a:ext>
            </a:extLst>
          </p:cNvPr>
          <p:cNvSpPr/>
          <p:nvPr/>
        </p:nvSpPr>
        <p:spPr>
          <a:xfrm>
            <a:off x="4805265" y="5917516"/>
            <a:ext cx="1380931" cy="77444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rgbClr val="0000FF"/>
                </a:solidFill>
              </a:rPr>
              <a:t>M</a:t>
            </a:r>
            <a:r>
              <a:rPr lang="en-US" altLang="zh-CN" sz="3200" baseline="-25000" dirty="0">
                <a:solidFill>
                  <a:srgbClr val="0000FF"/>
                </a:solidFill>
              </a:rPr>
              <a:t>0v</a:t>
            </a:r>
            <a:endParaRPr lang="zh-CN" altLang="en-US" sz="3200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D4C82F3-70B7-6D72-F7E4-BF8400011472}"/>
              </a:ext>
            </a:extLst>
          </p:cNvPr>
          <p:cNvSpPr/>
          <p:nvPr/>
        </p:nvSpPr>
        <p:spPr>
          <a:xfrm>
            <a:off x="5094125" y="4530501"/>
            <a:ext cx="871635" cy="47669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0000FF"/>
                </a:solidFill>
              </a:rPr>
              <a:t>M</a:t>
            </a:r>
            <a:r>
              <a:rPr lang="en-US" altLang="zh-CN" sz="2400" baseline="-25000" dirty="0">
                <a:solidFill>
                  <a:srgbClr val="0000FF"/>
                </a:solidFill>
              </a:rPr>
              <a:t>2v</a:t>
            </a:r>
            <a:endParaRPr lang="zh-CN" altLang="en-US" sz="2400" dirty="0"/>
          </a:p>
        </p:txBody>
      </p:sp>
      <p:sp>
        <p:nvSpPr>
          <p:cNvPr id="15" name="箭头: 右 14">
            <a:extLst>
              <a:ext uri="{FF2B5EF4-FFF2-40B4-BE49-F238E27FC236}">
                <a16:creationId xmlns:a16="http://schemas.microsoft.com/office/drawing/2014/main" id="{1307E993-B072-B262-A945-FB8169B38C3D}"/>
              </a:ext>
            </a:extLst>
          </p:cNvPr>
          <p:cNvSpPr/>
          <p:nvPr/>
        </p:nvSpPr>
        <p:spPr>
          <a:xfrm>
            <a:off x="6005866" y="4305246"/>
            <a:ext cx="1281668" cy="424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9CD144EA-6A0E-C999-20C3-0B0CC20CC1A6}"/>
              </a:ext>
            </a:extLst>
          </p:cNvPr>
          <p:cNvSpPr/>
          <p:nvPr/>
        </p:nvSpPr>
        <p:spPr>
          <a:xfrm>
            <a:off x="5043900" y="4023826"/>
            <a:ext cx="943080" cy="4572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</a:rPr>
              <a:t>1</a:t>
            </a:r>
            <a:r>
              <a:rPr lang="en-US" altLang="zh-CN" sz="2400" baseline="30000" dirty="0">
                <a:solidFill>
                  <a:srgbClr val="FF0000"/>
                </a:solidFill>
              </a:rPr>
              <a:t>+ </a:t>
            </a:r>
            <a:r>
              <a:rPr lang="en-US" altLang="zh-CN" sz="2400" dirty="0">
                <a:solidFill>
                  <a:srgbClr val="FF0000"/>
                </a:solidFill>
              </a:rPr>
              <a:t>GT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A29116DB-D328-B927-11F3-38477F5CABC4}"/>
              </a:ext>
            </a:extLst>
          </p:cNvPr>
          <p:cNvCxnSpPr>
            <a:stCxn id="9" idx="4"/>
            <a:endCxn id="11" idx="3"/>
          </p:cNvCxnSpPr>
          <p:nvPr/>
        </p:nvCxnSpPr>
        <p:spPr>
          <a:xfrm flipH="1">
            <a:off x="6186196" y="4889240"/>
            <a:ext cx="1948543" cy="1415497"/>
          </a:xfrm>
          <a:prstGeom prst="straightConnector1">
            <a:avLst/>
          </a:prstGeom>
          <a:ln w="190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299203BE-B0ED-5EB1-F9D2-C1CFFF2B3A4D}"/>
              </a:ext>
            </a:extLst>
          </p:cNvPr>
          <p:cNvSpPr txBox="1"/>
          <p:nvPr/>
        </p:nvSpPr>
        <p:spPr>
          <a:xfrm>
            <a:off x="7390095" y="5313426"/>
            <a:ext cx="742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20%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4CC20234-FAFD-6BE4-EF89-EC0DE9397DC5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4043848" y="5917516"/>
            <a:ext cx="761417" cy="387221"/>
          </a:xfrm>
          <a:prstGeom prst="straightConnector1">
            <a:avLst/>
          </a:prstGeom>
          <a:ln w="190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2D623D10-6DFA-D79F-4205-FB1B47CE82A2}"/>
              </a:ext>
            </a:extLst>
          </p:cNvPr>
          <p:cNvSpPr/>
          <p:nvPr/>
        </p:nvSpPr>
        <p:spPr>
          <a:xfrm>
            <a:off x="3221876" y="5368388"/>
            <a:ext cx="1151203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</a:rPr>
              <a:t>1</a:t>
            </a:r>
            <a:r>
              <a:rPr lang="en-US" altLang="zh-CN" sz="2000" baseline="30000" dirty="0">
                <a:solidFill>
                  <a:srgbClr val="FF0000"/>
                </a:solidFill>
              </a:rPr>
              <a:t>+ </a:t>
            </a:r>
            <a:r>
              <a:rPr lang="en-US" altLang="zh-CN" sz="2000" dirty="0">
                <a:solidFill>
                  <a:srgbClr val="FF0000"/>
                </a:solidFill>
              </a:rPr>
              <a:t>state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7AF4C93F-CC29-CDDA-CDE5-0F5FC637C7C6}"/>
              </a:ext>
            </a:extLst>
          </p:cNvPr>
          <p:cNvCxnSpPr>
            <a:cxnSpLocks/>
          </p:cNvCxnSpPr>
          <p:nvPr/>
        </p:nvCxnSpPr>
        <p:spPr>
          <a:xfrm>
            <a:off x="2927886" y="4949039"/>
            <a:ext cx="761417" cy="387221"/>
          </a:xfrm>
          <a:prstGeom prst="straightConnector1">
            <a:avLst/>
          </a:prstGeom>
          <a:ln w="190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8448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4CAC68-DB9A-64A7-FCA7-1FFBC2277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827"/>
            <a:ext cx="12192000" cy="1325563"/>
          </a:xfrm>
        </p:spPr>
        <p:txBody>
          <a:bodyPr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Status of QRPA research on GT states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1722DDC-3253-3D71-F8CF-C4102DC09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397" y="1421220"/>
            <a:ext cx="5261591" cy="434048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712F975-994D-45C3-4DA1-CA6A4DE89454}"/>
              </a:ext>
            </a:extLst>
          </p:cNvPr>
          <p:cNvSpPr txBox="1"/>
          <p:nvPr/>
        </p:nvSpPr>
        <p:spPr>
          <a:xfrm>
            <a:off x="2487358" y="5873443"/>
            <a:ext cx="7353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1"/>
                </a:solidFill>
              </a:rPr>
              <a:t>D. </a:t>
            </a:r>
            <a:r>
              <a:rPr lang="en-US" altLang="zh-CN" sz="2400" dirty="0" err="1">
                <a:solidFill>
                  <a:schemeClr val="accent1"/>
                </a:solidFill>
              </a:rPr>
              <a:t>Navas</a:t>
            </a:r>
            <a:r>
              <a:rPr lang="en-US" altLang="zh-CN" sz="2400" dirty="0">
                <a:solidFill>
                  <a:schemeClr val="accent1"/>
                </a:solidFill>
              </a:rPr>
              <a:t>-Nicolas, P. </a:t>
            </a:r>
            <a:r>
              <a:rPr lang="en-US" altLang="zh-CN" sz="2400" dirty="0" err="1">
                <a:solidFill>
                  <a:schemeClr val="accent1"/>
                </a:solidFill>
              </a:rPr>
              <a:t>Sarriguren</a:t>
            </a:r>
            <a:r>
              <a:rPr lang="en-US" altLang="zh-CN" sz="2400" dirty="0">
                <a:solidFill>
                  <a:schemeClr val="accent1"/>
                </a:solidFill>
              </a:rPr>
              <a:t>, PRC 91, 024317(2015)</a:t>
            </a:r>
            <a:endParaRPr lang="zh-CN" altLang="en-US" sz="2400" dirty="0">
              <a:solidFill>
                <a:schemeClr val="accent1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BE57806-F70A-C31D-6A40-E8DF436A9DBD}"/>
              </a:ext>
            </a:extLst>
          </p:cNvPr>
          <p:cNvSpPr txBox="1"/>
          <p:nvPr/>
        </p:nvSpPr>
        <p:spPr>
          <a:xfrm>
            <a:off x="8613967" y="1434656"/>
            <a:ext cx="2449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Bare </a:t>
            </a:r>
            <a:r>
              <a:rPr lang="en-US" altLang="zh-C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CN" sz="2800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8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1.273</a:t>
            </a:r>
            <a:endParaRPr lang="zh-CN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4D464C6-6C09-E2AB-9EF4-61A2CD69841C}"/>
              </a:ext>
            </a:extLst>
          </p:cNvPr>
          <p:cNvSpPr txBox="1"/>
          <p:nvPr/>
        </p:nvSpPr>
        <p:spPr>
          <a:xfrm>
            <a:off x="8469568" y="2153266"/>
            <a:ext cx="2738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Quenched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CN" sz="2400" b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q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CN" sz="2400" b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sz="2400" b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6847C0A-CF41-A682-D59B-F0EF0237CDC6}"/>
              </a:ext>
            </a:extLst>
          </p:cNvPr>
          <p:cNvSpPr txBox="1"/>
          <p:nvPr/>
        </p:nvSpPr>
        <p:spPr>
          <a:xfrm>
            <a:off x="7983794" y="3657599"/>
            <a:ext cx="3709670" cy="2205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zh-CN" sz="2400" b="1" dirty="0">
                <a:solidFill>
                  <a:srgbClr val="0000FF"/>
                </a:solidFill>
              </a:rPr>
              <a:t>q=0.6±0.2           QRPA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zh-CN" sz="2400" b="1" dirty="0">
                <a:solidFill>
                  <a:srgbClr val="0000FF"/>
                </a:solidFill>
              </a:rPr>
              <a:t>q≈0.32	         IBM-2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zh-CN" sz="2400" b="1" dirty="0">
                <a:solidFill>
                  <a:srgbClr val="0000FF"/>
                </a:solidFill>
              </a:rPr>
              <a:t>q=0.45∽0.74      SM</a:t>
            </a:r>
            <a:endParaRPr lang="zh-CN" altLang="en-US" sz="2400" b="1" dirty="0">
              <a:solidFill>
                <a:srgbClr val="0000FF"/>
              </a:solidFill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9AC23E0E-42AF-876F-B79E-503CDD207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2956" y="2931823"/>
            <a:ext cx="2271347" cy="57648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16208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2">
            <a:extLst>
              <a:ext uri="{FF2B5EF4-FFF2-40B4-BE49-F238E27FC236}">
                <a16:creationId xmlns:a16="http://schemas.microsoft.com/office/drawing/2014/main" id="{C23989B4-5433-8516-076C-8221F22ED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5199"/>
            <a:ext cx="12192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4000" dirty="0">
                <a:latin typeface="Times New Roman" panose="02020603050405020304" pitchFamily="18" charset="0"/>
                <a:ea typeface="隶书" pitchFamily="49" charset="-122"/>
              </a:rPr>
              <a:t>Collaborators</a:t>
            </a:r>
          </a:p>
        </p:txBody>
      </p:sp>
      <p:sp>
        <p:nvSpPr>
          <p:cNvPr id="126979" name="Text Box 3">
            <a:extLst>
              <a:ext uri="{FF2B5EF4-FFF2-40B4-BE49-F238E27FC236}">
                <a16:creationId xmlns:a16="http://schemas.microsoft.com/office/drawing/2014/main" id="{EA75115D-DA3B-FA80-7CDB-95B633B2B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5368" y="2164151"/>
            <a:ext cx="777295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D.L. Fang,		 IMP, CAS, China</a:t>
            </a:r>
          </a:p>
          <a:p>
            <a:pPr>
              <a:spcBef>
                <a:spcPct val="0"/>
              </a:spcBef>
              <a:buNone/>
            </a:pPr>
            <a:endParaRPr lang="en-US" altLang="zh-CN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H. Q. Zhang,           CIAE. China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H. Sagawa,              Aizu Univ. and RIKEN, Japan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M.J. Yang,	            SCU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193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769827-2AFC-588A-967E-D648B523D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942565"/>
          </a:xfrm>
        </p:spPr>
        <p:txBody>
          <a:bodyPr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 of improving quenching factor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D563461-394D-8A23-7002-AEDB16E10A25}"/>
              </a:ext>
            </a:extLst>
          </p:cNvPr>
          <p:cNvSpPr txBox="1"/>
          <p:nvPr/>
        </p:nvSpPr>
        <p:spPr>
          <a:xfrm>
            <a:off x="3062743" y="3756836"/>
            <a:ext cx="420339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400" dirty="0"/>
              <a:t>Configuration Mixing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altLang="zh-CN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altLang="zh-CN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400" dirty="0"/>
              <a:t>Particle-Vibration-Coupling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altLang="zh-CN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altLang="zh-CN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400" dirty="0"/>
              <a:t>Second RPA</a:t>
            </a:r>
            <a:endParaRPr lang="zh-CN" altLang="en-US" sz="2400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2BE3BC0-488E-AA01-8FCF-7FC0DBD1F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350" y="1606531"/>
            <a:ext cx="4675414" cy="106809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4DF27BC8-0056-0245-1A33-19D9D9D51054}"/>
              </a:ext>
            </a:extLst>
          </p:cNvPr>
          <p:cNvSpPr txBox="1"/>
          <p:nvPr/>
        </p:nvSpPr>
        <p:spPr>
          <a:xfrm>
            <a:off x="700488" y="2964602"/>
            <a:ext cx="2932213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Fragmentation width</a:t>
            </a:r>
            <a:endParaRPr lang="zh-CN" altLang="en-US" sz="24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6E932D5-694E-9406-C26C-27202F012B2A}"/>
              </a:ext>
            </a:extLst>
          </p:cNvPr>
          <p:cNvSpPr txBox="1"/>
          <p:nvPr/>
        </p:nvSpPr>
        <p:spPr>
          <a:xfrm>
            <a:off x="3836307" y="2948673"/>
            <a:ext cx="3248005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Coupling to continuum</a:t>
            </a:r>
            <a:endParaRPr lang="zh-CN" altLang="en-US" sz="2400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242D1D5-D1EA-2501-813A-6278E029B62F}"/>
              </a:ext>
            </a:extLst>
          </p:cNvPr>
          <p:cNvSpPr txBox="1"/>
          <p:nvPr/>
        </p:nvSpPr>
        <p:spPr>
          <a:xfrm>
            <a:off x="7266138" y="2948673"/>
            <a:ext cx="464742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Coupling to higher configurations</a:t>
            </a:r>
            <a:endParaRPr lang="zh-CN" altLang="en-US" sz="2400" dirty="0"/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4C98AD55-4953-506D-B9B9-C7ACF7B97D70}"/>
              </a:ext>
            </a:extLst>
          </p:cNvPr>
          <p:cNvCxnSpPr>
            <a:endCxn id="13" idx="0"/>
          </p:cNvCxnSpPr>
          <p:nvPr/>
        </p:nvCxnSpPr>
        <p:spPr>
          <a:xfrm flipH="1">
            <a:off x="2166595" y="2593910"/>
            <a:ext cx="2573356" cy="370692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0BDCE01A-739E-0CD2-1CF4-B6805442569F}"/>
              </a:ext>
            </a:extLst>
          </p:cNvPr>
          <p:cNvCxnSpPr>
            <a:endCxn id="14" idx="0"/>
          </p:cNvCxnSpPr>
          <p:nvPr/>
        </p:nvCxnSpPr>
        <p:spPr>
          <a:xfrm flipH="1">
            <a:off x="5460310" y="2593910"/>
            <a:ext cx="517703" cy="354763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A1049D68-24EC-12FF-1F28-C0FE66417096}"/>
              </a:ext>
            </a:extLst>
          </p:cNvPr>
          <p:cNvCxnSpPr>
            <a:endCxn id="15" idx="0"/>
          </p:cNvCxnSpPr>
          <p:nvPr/>
        </p:nvCxnSpPr>
        <p:spPr>
          <a:xfrm>
            <a:off x="7266138" y="2593910"/>
            <a:ext cx="2323713" cy="354763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8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876143-DF1B-C2C0-2A67-7D471B1E3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7855"/>
          </a:xfrm>
        </p:spPr>
        <p:txBody>
          <a:bodyPr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 Mixing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79F9827-30FB-2634-73DA-DE5852030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209" y="1759927"/>
            <a:ext cx="4757400" cy="247972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B325784-64CE-B73E-9DB1-0DD849C681E7}"/>
              </a:ext>
            </a:extLst>
          </p:cNvPr>
          <p:cNvSpPr txBox="1"/>
          <p:nvPr/>
        </p:nvSpPr>
        <p:spPr>
          <a:xfrm>
            <a:off x="1158209" y="4749293"/>
            <a:ext cx="4841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</a:rPr>
              <a:t>G.F. Bertsch, I. Hamamoto, PRC 26, 1323(1982).</a:t>
            </a:r>
            <a:endParaRPr lang="zh-CN" altLang="en-US" dirty="0">
              <a:solidFill>
                <a:srgbClr val="0000FF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ADB5540-E423-BA93-4474-A84FD09B5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3268" y="1759928"/>
            <a:ext cx="4570523" cy="236420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72C13B85-337D-C1B2-6D2B-DB974758E4D8}"/>
              </a:ext>
            </a:extLst>
          </p:cNvPr>
          <p:cNvSpPr txBox="1"/>
          <p:nvPr/>
        </p:nvSpPr>
        <p:spPr>
          <a:xfrm>
            <a:off x="6575261" y="4749293"/>
            <a:ext cx="5166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rgbClr val="0000FF"/>
                </a:solidFill>
              </a:rPr>
              <a:t>Takayanagi</a:t>
            </a:r>
            <a:r>
              <a:rPr lang="en-US" altLang="zh-CN" dirty="0">
                <a:solidFill>
                  <a:srgbClr val="0000FF"/>
                </a:solidFill>
              </a:rPr>
              <a:t>, Shimizu, A. Arima, NPA481, 313(1988)</a:t>
            </a:r>
            <a:endParaRPr lang="zh-CN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92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F7037B-05E7-6E0D-7474-C62D04E1E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8524"/>
          </a:xfrm>
        </p:spPr>
        <p:txBody>
          <a:bodyPr/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RPA+PVC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5B49FB8-73AB-459F-B6BF-94C311C1C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263" y="1542635"/>
            <a:ext cx="5304902" cy="393848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A116E0C-96E1-98D8-0784-5030BBAF0758}"/>
              </a:ext>
            </a:extLst>
          </p:cNvPr>
          <p:cNvSpPr txBox="1"/>
          <p:nvPr/>
        </p:nvSpPr>
        <p:spPr>
          <a:xfrm>
            <a:off x="0" y="597549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0000FF"/>
                </a:solidFill>
              </a:rPr>
              <a:t>Y.F. </a:t>
            </a:r>
            <a:r>
              <a:rPr lang="en-US" altLang="zh-CN" sz="2400" dirty="0" err="1">
                <a:solidFill>
                  <a:srgbClr val="0000FF"/>
                </a:solidFill>
              </a:rPr>
              <a:t>Niu</a:t>
            </a:r>
            <a:r>
              <a:rPr lang="en-US" altLang="zh-CN" sz="2400" dirty="0">
                <a:solidFill>
                  <a:srgbClr val="0000FF"/>
                </a:solidFill>
              </a:rPr>
              <a:t>, </a:t>
            </a:r>
            <a:r>
              <a:rPr lang="en-US" altLang="zh-CN" sz="2400" dirty="0" err="1">
                <a:solidFill>
                  <a:srgbClr val="0000FF"/>
                </a:solidFill>
              </a:rPr>
              <a:t>G.Colo</a:t>
            </a:r>
            <a:r>
              <a:rPr lang="en-US" altLang="zh-CN" sz="2400" dirty="0">
                <a:solidFill>
                  <a:srgbClr val="0000FF"/>
                </a:solidFill>
              </a:rPr>
              <a:t>, </a:t>
            </a:r>
            <a:r>
              <a:rPr lang="en-US" altLang="zh-CN" sz="2400" dirty="0" err="1">
                <a:solidFill>
                  <a:srgbClr val="0000FF"/>
                </a:solidFill>
              </a:rPr>
              <a:t>M.Brenna</a:t>
            </a:r>
            <a:r>
              <a:rPr lang="en-US" altLang="zh-CN" sz="2400" dirty="0">
                <a:solidFill>
                  <a:srgbClr val="0000FF"/>
                </a:solidFill>
              </a:rPr>
              <a:t>, P.F. </a:t>
            </a:r>
            <a:r>
              <a:rPr lang="en-US" altLang="zh-CN" sz="2400" dirty="0" err="1">
                <a:solidFill>
                  <a:srgbClr val="0000FF"/>
                </a:solidFill>
              </a:rPr>
              <a:t>Bortignon</a:t>
            </a:r>
            <a:r>
              <a:rPr lang="en-US" altLang="zh-CN" sz="2400" dirty="0">
                <a:solidFill>
                  <a:srgbClr val="0000FF"/>
                </a:solidFill>
              </a:rPr>
              <a:t>, </a:t>
            </a:r>
            <a:r>
              <a:rPr lang="en-US" altLang="zh-CN" sz="2400" dirty="0" err="1">
                <a:solidFill>
                  <a:srgbClr val="0000FF"/>
                </a:solidFill>
              </a:rPr>
              <a:t>J.Meng</a:t>
            </a:r>
            <a:r>
              <a:rPr lang="en-US" altLang="zh-CN" sz="2400" dirty="0">
                <a:solidFill>
                  <a:srgbClr val="0000FF"/>
                </a:solidFill>
              </a:rPr>
              <a:t>, PRC 85, 034314(2012)</a:t>
            </a:r>
            <a:endParaRPr lang="zh-CN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8482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5C0E24-E9A9-8E80-F461-3EBB9C243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883572"/>
          </a:xfrm>
        </p:spPr>
        <p:txBody>
          <a:bodyPr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SRPA model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4E2246B8-8562-6171-40D8-001BD7A44E88}"/>
              </a:ext>
            </a:extLst>
          </p:cNvPr>
          <p:cNvGrpSpPr/>
          <p:nvPr/>
        </p:nvGrpSpPr>
        <p:grpSpPr>
          <a:xfrm>
            <a:off x="1138042" y="1457882"/>
            <a:ext cx="8698881" cy="889022"/>
            <a:chOff x="1138042" y="1762681"/>
            <a:chExt cx="8698881" cy="889022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ABFF9F68-AD21-E0ED-8CBC-93F343BA81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8042" y="1762681"/>
              <a:ext cx="6167325" cy="889022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E226B851-4A2A-4E82-9F0C-987D43FBF6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05367" y="1831507"/>
              <a:ext cx="2531556" cy="499423"/>
            </a:xfrm>
            <a:prstGeom prst="rect">
              <a:avLst/>
            </a:prstGeom>
          </p:spPr>
        </p:pic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9D5882F7-899F-A7E1-B028-D8B1EDFD96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4025" y="2771705"/>
            <a:ext cx="3520115" cy="73708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B979E34-C6DC-9919-5A82-DF9BE01F71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4762" y="4791728"/>
            <a:ext cx="2980508" cy="77772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9061B83-252C-ACF5-354A-8E2E67A6B5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4025" y="3787208"/>
            <a:ext cx="4290364" cy="72388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DA2707A7-B287-2C93-8275-02029D5798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6966" y="2705577"/>
            <a:ext cx="2618879" cy="42193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43AE1647-AE95-E56D-A9C3-30D448C2C9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36907" y="3230712"/>
            <a:ext cx="4733983" cy="2581361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4536854F-FA9A-54BF-EEB1-574CF4DB5DA9}"/>
              </a:ext>
            </a:extLst>
          </p:cNvPr>
          <p:cNvSpPr txBox="1"/>
          <p:nvPr/>
        </p:nvSpPr>
        <p:spPr>
          <a:xfrm>
            <a:off x="1330191" y="5951401"/>
            <a:ext cx="6040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</a:rPr>
              <a:t>Yang, Bai, </a:t>
            </a:r>
            <a:r>
              <a:rPr lang="en-US" altLang="zh-CN" sz="2000" b="1" dirty="0" err="1">
                <a:solidFill>
                  <a:srgbClr val="0000FF"/>
                </a:solidFill>
              </a:rPr>
              <a:t>Sagawa,Zhang</a:t>
            </a:r>
            <a:r>
              <a:rPr lang="en-US" altLang="zh-CN" sz="2000" b="1" dirty="0">
                <a:solidFill>
                  <a:srgbClr val="0000FF"/>
                </a:solidFill>
              </a:rPr>
              <a:t>, PRC 103, 054308(2021).</a:t>
            </a:r>
            <a:endParaRPr lang="zh-CN" alt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4815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图片 8">
            <a:extLst>
              <a:ext uri="{FF2B5EF4-FFF2-40B4-BE49-F238E27FC236}">
                <a16:creationId xmlns:a16="http://schemas.microsoft.com/office/drawing/2014/main" id="{0A33AC13-2614-4099-B2F8-8852B1841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425" y="1355088"/>
            <a:ext cx="5840963" cy="3922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文本框 9">
            <a:extLst>
              <a:ext uri="{FF2B5EF4-FFF2-40B4-BE49-F238E27FC236}">
                <a16:creationId xmlns:a16="http://schemas.microsoft.com/office/drawing/2014/main" id="{87AB31E0-3770-4A8C-9AD2-A35CD31D9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0604" y="5510892"/>
            <a:ext cx="54589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rgbClr val="0000FF"/>
                </a:solidFill>
                <a:latin typeface="+mn-lt"/>
                <a:ea typeface="+mn-ea"/>
              </a:rPr>
              <a:t>Yang, Bai, Sagawa, Zhang, PRC 103, 054308(2021).</a:t>
            </a:r>
            <a:endParaRPr lang="zh-CN" altLang="en-US" sz="1800" dirty="0">
              <a:solidFill>
                <a:srgbClr val="0000FF"/>
              </a:solidFill>
              <a:latin typeface="+mn-lt"/>
              <a:ea typeface="+mn-ea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A98EDC3-13A4-D7FE-D552-16FA601137E3}"/>
              </a:ext>
            </a:extLst>
          </p:cNvPr>
          <p:cNvSpPr txBox="1"/>
          <p:nvPr/>
        </p:nvSpPr>
        <p:spPr>
          <a:xfrm>
            <a:off x="0" y="223935"/>
            <a:ext cx="121919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on 0</a:t>
            </a:r>
            <a:r>
              <a:rPr lang="en-US" altLang="zh-CN" sz="32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states</a:t>
            </a:r>
          </a:p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3103111-A45D-493A-0991-B592A63EF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612" y="970827"/>
            <a:ext cx="4767152" cy="430707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377A367-3640-AC46-7AA1-8FE883B7AB80}"/>
              </a:ext>
            </a:extLst>
          </p:cNvPr>
          <p:cNvSpPr txBox="1"/>
          <p:nvPr/>
        </p:nvSpPr>
        <p:spPr>
          <a:xfrm>
            <a:off x="422454" y="5510376"/>
            <a:ext cx="5888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rgbClr val="0000FF"/>
                </a:solidFill>
              </a:rPr>
              <a:t>Gambacurta</a:t>
            </a:r>
            <a:r>
              <a:rPr lang="en-US" altLang="zh-CN" dirty="0">
                <a:solidFill>
                  <a:srgbClr val="0000FF"/>
                </a:solidFill>
              </a:rPr>
              <a:t>, Grasso, and </a:t>
            </a:r>
            <a:r>
              <a:rPr lang="en-US" altLang="zh-CN" dirty="0" err="1">
                <a:solidFill>
                  <a:srgbClr val="0000FF"/>
                </a:solidFill>
              </a:rPr>
              <a:t>Catara</a:t>
            </a:r>
            <a:r>
              <a:rPr lang="en-US" altLang="zh-CN" dirty="0">
                <a:solidFill>
                  <a:srgbClr val="0000FF"/>
                </a:solidFill>
              </a:rPr>
              <a:t>, PRC 81, 054312(2010)</a:t>
            </a:r>
            <a:endParaRPr lang="zh-CN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6518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2BD857-5FC0-C6DE-1DFA-B9F7F9165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5846"/>
          </a:xfrm>
        </p:spPr>
        <p:txBody>
          <a:bodyPr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SRPA on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electric 2</a:t>
            </a:r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3</a:t>
            </a:r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zh-CN" alt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B58FDEC-71A9-E949-454F-020CA4F93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888" y="1520893"/>
            <a:ext cx="5435348" cy="3387577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CA116A3D-BB8F-1648-52D9-8732EB4A3E1F}"/>
              </a:ext>
            </a:extLst>
          </p:cNvPr>
          <p:cNvSpPr txBox="1"/>
          <p:nvPr/>
        </p:nvSpPr>
        <p:spPr>
          <a:xfrm>
            <a:off x="9328" y="554295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00FF"/>
                </a:solidFill>
              </a:rPr>
              <a:t>M.J. Yang, C.L. Bai, H. Sagawa, H.Q. Zhang, PRC 103, 054308(2021).</a:t>
            </a:r>
            <a:endParaRPr lang="zh-CN" altLang="en-US" sz="2400" b="1" dirty="0">
              <a:solidFill>
                <a:srgbClr val="0000FF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67C6A20-B10A-DBE4-F53C-CFB792CD3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328" y="1427584"/>
            <a:ext cx="5413277" cy="346180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F42EDDA-DF36-BA5B-6235-5E62C2CEABF6}"/>
              </a:ext>
            </a:extLst>
          </p:cNvPr>
          <p:cNvSpPr txBox="1"/>
          <p:nvPr/>
        </p:nvSpPr>
        <p:spPr>
          <a:xfrm>
            <a:off x="2006081" y="3429000"/>
            <a:ext cx="11993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</a:rPr>
              <a:t>B(E2)=0.55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CB311CF9-22E7-E3EA-D3B7-E7F29E2C8495}"/>
              </a:ext>
            </a:extLst>
          </p:cNvPr>
          <p:cNvCxnSpPr/>
          <p:nvPr/>
        </p:nvCxnSpPr>
        <p:spPr>
          <a:xfrm>
            <a:off x="2629728" y="4002833"/>
            <a:ext cx="0" cy="31724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3277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0B2503-84C4-606C-1718-3D7211C05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6927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SRPA studies on GT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46F688F-7A19-BB27-6F1C-28079A20C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02" y="1285173"/>
            <a:ext cx="5302692" cy="342166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D9822FD-12B2-728F-3F78-B5BAE9D9D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984" y="1285173"/>
            <a:ext cx="4980122" cy="354394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BF341C1-86A9-399D-A3F9-553718E1BB8D}"/>
              </a:ext>
            </a:extLst>
          </p:cNvPr>
          <p:cNvSpPr txBox="1"/>
          <p:nvPr/>
        </p:nvSpPr>
        <p:spPr>
          <a:xfrm>
            <a:off x="3066877" y="5033586"/>
            <a:ext cx="6489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err="1">
                <a:solidFill>
                  <a:srgbClr val="0000FF"/>
                </a:solidFill>
              </a:rPr>
              <a:t>D.Gambancurta</a:t>
            </a:r>
            <a:r>
              <a:rPr lang="en-US" altLang="zh-CN" sz="2000" dirty="0">
                <a:solidFill>
                  <a:srgbClr val="0000FF"/>
                </a:solidFill>
              </a:rPr>
              <a:t>, </a:t>
            </a:r>
            <a:r>
              <a:rPr lang="en-US" altLang="zh-CN" sz="2000" dirty="0" err="1">
                <a:solidFill>
                  <a:srgbClr val="0000FF"/>
                </a:solidFill>
              </a:rPr>
              <a:t>M.Grasso</a:t>
            </a:r>
            <a:r>
              <a:rPr lang="en-US" altLang="zh-CN" sz="2000" dirty="0">
                <a:solidFill>
                  <a:srgbClr val="0000FF"/>
                </a:solidFill>
              </a:rPr>
              <a:t>, </a:t>
            </a:r>
            <a:r>
              <a:rPr lang="en-US" altLang="zh-CN" sz="2000" dirty="0" err="1">
                <a:solidFill>
                  <a:srgbClr val="0000FF"/>
                </a:solidFill>
              </a:rPr>
              <a:t>J.Engel</a:t>
            </a:r>
            <a:r>
              <a:rPr lang="en-US" altLang="zh-CN" sz="2000" dirty="0">
                <a:solidFill>
                  <a:srgbClr val="0000FF"/>
                </a:solidFill>
              </a:rPr>
              <a:t>, PRL 125,212501(2021)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425E78C-C7B5-8BFC-808C-A6716FB7FB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686" y="5603123"/>
            <a:ext cx="7315200" cy="31513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A798C57-AA00-DB7E-D528-A9BA7053FF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9382" y="5588625"/>
            <a:ext cx="867905" cy="30996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2AAEE05-BE23-B8B2-5642-5555424E64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4686" y="5992722"/>
            <a:ext cx="7335864" cy="31513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B499DE8-CED9-C7A0-0638-69F3B2034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10562" y="6011427"/>
            <a:ext cx="2996339" cy="28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704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1077C6-4A77-D022-04DD-CD33E7483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9153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SRPA study on GT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1121C8C-682C-8382-1449-66B788CEB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071" y="1191287"/>
            <a:ext cx="7397858" cy="492329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44880D4-1456-D0D0-546B-A58AB4643C9A}"/>
              </a:ext>
            </a:extLst>
          </p:cNvPr>
          <p:cNvSpPr txBox="1"/>
          <p:nvPr/>
        </p:nvSpPr>
        <p:spPr>
          <a:xfrm>
            <a:off x="3059545" y="6114582"/>
            <a:ext cx="6841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zh-C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Gambacurta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 Grasso, PRC 105, 014321(2022)</a:t>
            </a:r>
            <a:endParaRPr lang="zh-CN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2089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FC4C29-5E2D-0A21-B438-AA85C495A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5752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studies with SRPA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272A999-8CEE-9005-C2D7-6A37E96C9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667" y="1120878"/>
            <a:ext cx="9011939" cy="483747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4E1351BF-4E46-D308-3ED6-FA4C98FBE9E9}"/>
              </a:ext>
            </a:extLst>
          </p:cNvPr>
          <p:cNvSpPr txBox="1"/>
          <p:nvPr/>
        </p:nvSpPr>
        <p:spPr>
          <a:xfrm>
            <a:off x="2625213" y="6086170"/>
            <a:ext cx="7215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M.J.Yang</a:t>
            </a: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C.L.Bai</a:t>
            </a: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H.Sagawa</a:t>
            </a: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H.Q.Zhang</a:t>
            </a: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PRC 106, 014319(2022)</a:t>
            </a:r>
            <a:endParaRPr lang="zh-CN" alt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5347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4FBFD4-3EA1-015D-5D89-C3A1C2127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483"/>
            <a:ext cx="10515600" cy="952398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the Quenching in GT strength 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1DDF2BA-2ACD-A204-C85F-6B7A835A4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348" y="1120881"/>
            <a:ext cx="6071003" cy="390935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1283DBA-3C45-A81A-959D-1A11BB1C8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5074" y="5237323"/>
            <a:ext cx="3595607" cy="56310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7986DC6E-9AF7-B61D-AFAD-74A5BBB209C8}"/>
              </a:ext>
            </a:extLst>
          </p:cNvPr>
          <p:cNvSpPr txBox="1"/>
          <p:nvPr/>
        </p:nvSpPr>
        <p:spPr>
          <a:xfrm>
            <a:off x="2625213" y="6086170"/>
            <a:ext cx="6872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M.J.Yang</a:t>
            </a: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C.L.Bai</a:t>
            </a: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H.Sagawa</a:t>
            </a: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C.L.Bai</a:t>
            </a: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PRC 106, 014319(2022)</a:t>
            </a:r>
            <a:endParaRPr lang="zh-CN" alt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553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EA3B71-AEFF-BADF-5FFC-EFA85A79E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outline</a:t>
            </a:r>
            <a:endParaRPr lang="zh-CN" altLang="en-US" b="1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A735BFB-2557-5995-8447-DC16A7FD7503}"/>
              </a:ext>
            </a:extLst>
          </p:cNvPr>
          <p:cNvSpPr txBox="1"/>
          <p:nvPr/>
        </p:nvSpPr>
        <p:spPr>
          <a:xfrm>
            <a:off x="1268963" y="1838131"/>
            <a:ext cx="10488769" cy="38952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zh-CN" sz="3200" dirty="0"/>
              <a:t>Research of DBD by HFB+QRPA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zh-CN" sz="3200" dirty="0"/>
              <a:t>Present status of QRPA study on the intermediate states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zh-CN" sz="3200" dirty="0"/>
              <a:t>SRPA research on the GT states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zh-CN" sz="3200" dirty="0"/>
              <a:t>Summary and perspective</a:t>
            </a:r>
          </a:p>
        </p:txBody>
      </p:sp>
    </p:spTree>
    <p:extLst>
      <p:ext uri="{BB962C8B-B14F-4D97-AF65-F5344CB8AC3E}">
        <p14:creationId xmlns:p14="http://schemas.microsoft.com/office/powerpoint/2010/main" val="32124394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14F7E0-9F16-7378-9361-EDDC652C4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5920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SRPA Research on</a:t>
            </a:r>
            <a:r>
              <a:rPr lang="zh-C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beta-decay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F7850C0-726C-2887-7D0E-92DD976AD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36" y="1415847"/>
            <a:ext cx="5273645" cy="408351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6326F08-EAC0-5752-4508-5AB1A3EFD3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3907" y="1415847"/>
            <a:ext cx="5549893" cy="398277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2B5A1201-CC25-C3FF-8617-B943DD8C6D16}"/>
              </a:ext>
            </a:extLst>
          </p:cNvPr>
          <p:cNvSpPr txBox="1"/>
          <p:nvPr/>
        </p:nvSpPr>
        <p:spPr>
          <a:xfrm>
            <a:off x="1917291" y="5804160"/>
            <a:ext cx="8776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M.J. Yang, </a:t>
            </a:r>
            <a:r>
              <a:rPr lang="en-US" altLang="zh-C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H.Sagawa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C.L.Bai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H.Q. Zhang, PRC 107, 014325(2023)</a:t>
            </a:r>
            <a:endParaRPr lang="zh-CN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7006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4985C0B-4EC3-81F3-FF11-815F3CF74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033" y="1654964"/>
            <a:ext cx="9587579" cy="3548072"/>
          </a:xfrm>
          <a:prstGeom prst="rect">
            <a:avLst/>
          </a:prstGeom>
        </p:spPr>
      </p:pic>
      <p:sp>
        <p:nvSpPr>
          <p:cNvPr id="8" name="标题 1">
            <a:extLst>
              <a:ext uri="{FF2B5EF4-FFF2-40B4-BE49-F238E27FC236}">
                <a16:creationId xmlns:a16="http://schemas.microsoft.com/office/drawing/2014/main" id="{75D45D7A-2192-A337-F29E-1B9CC35BA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5920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SRPA Research on</a:t>
            </a:r>
            <a:r>
              <a:rPr lang="zh-C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beta-decay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7A599AC-E414-6051-7A18-4D4AADB2FBC9}"/>
              </a:ext>
            </a:extLst>
          </p:cNvPr>
          <p:cNvSpPr txBox="1"/>
          <p:nvPr/>
        </p:nvSpPr>
        <p:spPr>
          <a:xfrm>
            <a:off x="1917291" y="5804160"/>
            <a:ext cx="8776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M.J. Yang, </a:t>
            </a:r>
            <a:r>
              <a:rPr lang="en-US" altLang="zh-C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H.Sagawa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C.L.Bai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H.Q. Zhang, PRC 107, 014325(2023)</a:t>
            </a:r>
            <a:endParaRPr lang="zh-CN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6347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7851E5-D4F4-EAAF-3486-B171F3A25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6927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 and perspective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9DAE21F-F6F3-D31E-3471-2CEB1BF58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3161"/>
            <a:ext cx="10515600" cy="460380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p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1+ states is important for IS pairing and then M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2v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M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0v</a:t>
            </a:r>
          </a:p>
          <a:p>
            <a:pPr>
              <a:buFont typeface="Wingdings" panose="05000000000000000000" pitchFamily="2" charset="2"/>
              <a:buChar char="p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p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strength expanding is needed for GT</a:t>
            </a:r>
          </a:p>
          <a:p>
            <a:pPr>
              <a:buFont typeface="Wingdings" panose="05000000000000000000" pitchFamily="2" charset="2"/>
              <a:buChar char="p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p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SRPA with tensor force can reproduce the GT Resonances , improve largely the quenching factor and beta decay description</a:t>
            </a:r>
          </a:p>
          <a:p>
            <a:pPr>
              <a:buFont typeface="Wingdings" panose="05000000000000000000" pitchFamily="2" charset="2"/>
              <a:buChar char="p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p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SQRPA should be developed for double-beta decay</a:t>
            </a:r>
          </a:p>
          <a:p>
            <a:pPr>
              <a:buFont typeface="Wingdings" panose="05000000000000000000" pitchFamily="2" charset="2"/>
              <a:buChar char="p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p"/>
            </a:pP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Deformation will be included</a:t>
            </a:r>
            <a:endParaRPr lang="zh-CN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7878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2A99C3B5-DC06-7126-987D-9E2ED687AA8B}"/>
              </a:ext>
            </a:extLst>
          </p:cNvPr>
          <p:cNvSpPr/>
          <p:nvPr/>
        </p:nvSpPr>
        <p:spPr>
          <a:xfrm>
            <a:off x="1238749" y="2967335"/>
            <a:ext cx="9714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Thank your for your attention!</a:t>
            </a:r>
            <a:endParaRPr lang="zh-CN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8879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5">
            <a:extLst>
              <a:ext uri="{FF2B5EF4-FFF2-40B4-BE49-F238E27FC236}">
                <a16:creationId xmlns:a16="http://schemas.microsoft.com/office/drawing/2014/main" id="{8B7F5618-E944-D2BB-7BD9-99D48AEC8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98" y="2228850"/>
            <a:ext cx="38163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7">
            <a:extLst>
              <a:ext uri="{FF2B5EF4-FFF2-40B4-BE49-F238E27FC236}">
                <a16:creationId xmlns:a16="http://schemas.microsoft.com/office/drawing/2014/main" id="{233D4D92-C0A7-1121-0263-8C59D6231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976687"/>
            <a:ext cx="9963154" cy="16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2">
            <a:extLst>
              <a:ext uri="{FF2B5EF4-FFF2-40B4-BE49-F238E27FC236}">
                <a16:creationId xmlns:a16="http://schemas.microsoft.com/office/drawing/2014/main" id="{586826C7-0268-B851-22C7-69DFF6A32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55639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</a:rPr>
              <a:t>Calculation of NME in nuclear physics</a:t>
            </a:r>
          </a:p>
        </p:txBody>
      </p:sp>
      <p:pic>
        <p:nvPicPr>
          <p:cNvPr id="5126" name="图片 8">
            <a:extLst>
              <a:ext uri="{FF2B5EF4-FFF2-40B4-BE49-F238E27FC236}">
                <a16:creationId xmlns:a16="http://schemas.microsoft.com/office/drawing/2014/main" id="{34214806-5E2B-3715-8A37-745A5E3FD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458" y="1122363"/>
            <a:ext cx="47625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32F84D56-FFCE-9B1E-98B4-E2C2DE1DF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55639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</a:rPr>
              <a:t>Factors largely affect 0vNME as I know  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5E32AA7-27D7-375F-4DB8-BC167A568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912" y="1705020"/>
            <a:ext cx="5141379" cy="333976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03CFD66-12B9-74E1-52FC-FF0FD454B5ED}"/>
              </a:ext>
            </a:extLst>
          </p:cNvPr>
          <p:cNvSpPr txBox="1"/>
          <p:nvPr/>
        </p:nvSpPr>
        <p:spPr>
          <a:xfrm>
            <a:off x="2646098" y="1021055"/>
            <a:ext cx="1853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Deformation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FA338B1-CFA2-8A18-5A96-03F88D5CE934}"/>
              </a:ext>
            </a:extLst>
          </p:cNvPr>
          <p:cNvSpPr txBox="1"/>
          <p:nvPr/>
        </p:nvSpPr>
        <p:spPr>
          <a:xfrm>
            <a:off x="902695" y="5102941"/>
            <a:ext cx="5112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000FF"/>
                </a:solidFill>
              </a:rPr>
              <a:t>Song, Yao, Ring, Meng, PRC 90(2014)</a:t>
            </a:r>
            <a:endParaRPr lang="zh-CN" altLang="en-US" sz="2400" dirty="0">
              <a:solidFill>
                <a:srgbClr val="0000FF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412B6B5-5F18-C6C0-779E-18EA1DF13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0434" y="1705019"/>
            <a:ext cx="3967566" cy="3339761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2A9CD0CD-C499-ED60-BBD4-02F9705B9466}"/>
              </a:ext>
            </a:extLst>
          </p:cNvPr>
          <p:cNvSpPr txBox="1"/>
          <p:nvPr/>
        </p:nvSpPr>
        <p:spPr>
          <a:xfrm>
            <a:off x="8268929" y="942399"/>
            <a:ext cx="1534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>
                <a:solidFill>
                  <a:srgbClr val="C00000"/>
                </a:solidFill>
              </a:rPr>
              <a:t>pn</a:t>
            </a:r>
            <a:r>
              <a:rPr lang="en-US" altLang="zh-CN" sz="2400" dirty="0">
                <a:solidFill>
                  <a:srgbClr val="C00000"/>
                </a:solidFill>
              </a:rPr>
              <a:t> pairing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A451EA9-F339-6C57-1D8A-5E919B092D6F}"/>
              </a:ext>
            </a:extLst>
          </p:cNvPr>
          <p:cNvSpPr txBox="1"/>
          <p:nvPr/>
        </p:nvSpPr>
        <p:spPr>
          <a:xfrm>
            <a:off x="6558648" y="5114455"/>
            <a:ext cx="5142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000FF"/>
                </a:solidFill>
              </a:rPr>
              <a:t>M.T. </a:t>
            </a:r>
            <a:r>
              <a:rPr lang="en-US" altLang="zh-CN" sz="2400" dirty="0" err="1">
                <a:solidFill>
                  <a:srgbClr val="0000FF"/>
                </a:solidFill>
              </a:rPr>
              <a:t>Mustonen</a:t>
            </a:r>
            <a:r>
              <a:rPr lang="en-US" altLang="zh-CN" sz="2400" dirty="0">
                <a:solidFill>
                  <a:srgbClr val="0000FF"/>
                </a:solidFill>
              </a:rPr>
              <a:t>, </a:t>
            </a:r>
            <a:r>
              <a:rPr lang="en-US" altLang="zh-CN" sz="2400" dirty="0" err="1">
                <a:solidFill>
                  <a:srgbClr val="0000FF"/>
                </a:solidFill>
              </a:rPr>
              <a:t>J.Engel</a:t>
            </a:r>
            <a:r>
              <a:rPr lang="en-US" altLang="zh-CN" sz="2400" dirty="0">
                <a:solidFill>
                  <a:srgbClr val="0000FF"/>
                </a:solidFill>
              </a:rPr>
              <a:t>, PRC 87(2013)</a:t>
            </a:r>
            <a:endParaRPr lang="zh-CN" altLang="en-US" sz="2400" dirty="0">
              <a:solidFill>
                <a:srgbClr val="0000FF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293810F-C352-06AA-F348-C460176C455C}"/>
              </a:ext>
            </a:extLst>
          </p:cNvPr>
          <p:cNvSpPr txBox="1"/>
          <p:nvPr/>
        </p:nvSpPr>
        <p:spPr>
          <a:xfrm>
            <a:off x="5538374" y="5914722"/>
            <a:ext cx="1287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Others…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952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F0719ED-B3FA-0F91-9F8A-47E96B3E57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12192000" cy="799803"/>
          </a:xfrm>
        </p:spPr>
        <p:txBody>
          <a:bodyPr/>
          <a:lstStyle/>
          <a:p>
            <a:pPr algn="ctr" eaLnBrk="1" hangingPunct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Intermediate states</a:t>
            </a:r>
          </a:p>
        </p:txBody>
      </p:sp>
      <p:pic>
        <p:nvPicPr>
          <p:cNvPr id="7171" name="Picture 3">
            <a:extLst>
              <a:ext uri="{FF2B5EF4-FFF2-40B4-BE49-F238E27FC236}">
                <a16:creationId xmlns:a16="http://schemas.microsoft.com/office/drawing/2014/main" id="{3BB2855E-367D-DA68-66E3-66E746374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1296078"/>
            <a:ext cx="2757488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01FB6929-73E9-F9E6-0D57-23FCBDD11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284" y="3675476"/>
            <a:ext cx="4824413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5">
            <a:extLst>
              <a:ext uri="{FF2B5EF4-FFF2-40B4-BE49-F238E27FC236}">
                <a16:creationId xmlns:a16="http://schemas.microsoft.com/office/drawing/2014/main" id="{A67AE6F7-4A16-14CD-DCA8-5E68CD44A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2094" y="1543371"/>
            <a:ext cx="4559300" cy="120032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Realistic excitation is the superposition of single-particle excitations in (Q)RPA model.</a:t>
            </a:r>
          </a:p>
        </p:txBody>
      </p:sp>
      <p:sp>
        <p:nvSpPr>
          <p:cNvPr id="7174" name="Text Box 6">
            <a:extLst>
              <a:ext uri="{FF2B5EF4-FFF2-40B4-BE49-F238E27FC236}">
                <a16:creationId xmlns:a16="http://schemas.microsoft.com/office/drawing/2014/main" id="{E2239714-7E00-68BB-46E0-2830B47EE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7849" y="3782623"/>
            <a:ext cx="2504788" cy="46166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dirty="0">
                <a:latin typeface="Times New Roman" panose="02020603050405020304" pitchFamily="18" charset="0"/>
              </a:rPr>
              <a:t>Closed-shell  RPA</a:t>
            </a:r>
            <a:r>
              <a:rPr lang="en-US" altLang="zh-CN" sz="1800" dirty="0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7175" name="Picture 7">
            <a:extLst>
              <a:ext uri="{FF2B5EF4-FFF2-40B4-BE49-F238E27FC236}">
                <a16:creationId xmlns:a16="http://schemas.microsoft.com/office/drawing/2014/main" id="{59F4B595-E751-F11B-9C37-F24AE0D7F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949" y="4804840"/>
            <a:ext cx="4608513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 Box 8">
            <a:extLst>
              <a:ext uri="{FF2B5EF4-FFF2-40B4-BE49-F238E27FC236}">
                <a16:creationId xmlns:a16="http://schemas.microsoft.com/office/drawing/2014/main" id="{0AAFAA31-5F3C-9ADD-4249-BED67862A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5847" y="4904466"/>
            <a:ext cx="2463110" cy="46166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>
                <a:latin typeface="Times New Roman" panose="02020603050405020304" pitchFamily="18" charset="0"/>
              </a:rPr>
              <a:t>Open-shell QRPA</a:t>
            </a:r>
            <a:r>
              <a:rPr lang="en-US" altLang="zh-CN" sz="1800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7177" name="Picture 9">
            <a:extLst>
              <a:ext uri="{FF2B5EF4-FFF2-40B4-BE49-F238E27FC236}">
                <a16:creationId xmlns:a16="http://schemas.microsoft.com/office/drawing/2014/main" id="{64C77CE6-FA97-114C-9F7A-79C36F741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497" y="5806778"/>
            <a:ext cx="2916238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Text Box 10">
            <a:extLst>
              <a:ext uri="{FF2B5EF4-FFF2-40B4-BE49-F238E27FC236}">
                <a16:creationId xmlns:a16="http://schemas.microsoft.com/office/drawing/2014/main" id="{F69E780F-263F-AD35-E6AB-FA531D275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9327" y="5999711"/>
            <a:ext cx="3650358" cy="46166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>
                <a:latin typeface="Times New Roman" panose="02020603050405020304" pitchFamily="18" charset="0"/>
              </a:rPr>
              <a:t>Bogolyubov transformation</a:t>
            </a:r>
            <a:r>
              <a:rPr lang="en-US" altLang="zh-CN" sz="1800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14046381-A1B6-25F4-021E-6466B3429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3600">
                <a:latin typeface="Times New Roman" panose="02020603050405020304" pitchFamily="18" charset="0"/>
                <a:ea typeface="隶书"/>
                <a:cs typeface="隶书"/>
              </a:rPr>
              <a:t>HFB+QRPA theory for open-shell nuclei </a:t>
            </a:r>
            <a:r>
              <a:rPr lang="en-US" altLang="zh-CN" sz="3600">
                <a:latin typeface="Times New Roman" panose="02020603050405020304" pitchFamily="18" charset="0"/>
              </a:rPr>
              <a:t> </a:t>
            </a:r>
            <a:r>
              <a:rPr lang="en-US" altLang="zh-CN" sz="3600">
                <a:latin typeface="Times New Roman" panose="02020603050405020304" pitchFamily="18" charset="0"/>
                <a:ea typeface="隶书"/>
                <a:cs typeface="隶书"/>
              </a:rPr>
              <a:t>I</a:t>
            </a:r>
          </a:p>
        </p:txBody>
      </p:sp>
      <p:sp>
        <p:nvSpPr>
          <p:cNvPr id="8195" name="Text Box 3">
            <a:extLst>
              <a:ext uri="{FF2B5EF4-FFF2-40B4-BE49-F238E27FC236}">
                <a16:creationId xmlns:a16="http://schemas.microsoft.com/office/drawing/2014/main" id="{BE69725D-2E3D-35AE-549C-2BB22BE73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4" y="692151"/>
            <a:ext cx="4303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>
                <a:latin typeface="Times New Roman" panose="02020603050405020304" pitchFamily="18" charset="0"/>
              </a:rPr>
              <a:t>HFB+pnQRPA in canonical basis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A224E7B8-9BD4-CE0C-6A7A-3B8D29C8EC97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5550" y="2171701"/>
            <a:ext cx="3384550" cy="536575"/>
          </a:xfrm>
        </p:spPr>
      </p:pic>
      <p:pic>
        <p:nvPicPr>
          <p:cNvPr id="8197" name="Picture 5">
            <a:extLst>
              <a:ext uri="{FF2B5EF4-FFF2-40B4-BE49-F238E27FC236}">
                <a16:creationId xmlns:a16="http://schemas.microsoft.com/office/drawing/2014/main" id="{4194A923-22A7-8F7D-DF28-686BF361C1B2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5050" y="1131889"/>
            <a:ext cx="3816350" cy="954087"/>
          </a:xfrm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BD6277A1-502B-6B22-CA64-3CE07614A1A8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51538" y="2133600"/>
            <a:ext cx="4248150" cy="577850"/>
          </a:xfrm>
        </p:spPr>
      </p:pic>
      <p:pic>
        <p:nvPicPr>
          <p:cNvPr id="8199" name="Picture 7">
            <a:extLst>
              <a:ext uri="{FF2B5EF4-FFF2-40B4-BE49-F238E27FC236}">
                <a16:creationId xmlns:a16="http://schemas.microsoft.com/office/drawing/2014/main" id="{C3ED3C5A-94F6-FE51-D62D-5E6489AFEE9A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19514" y="2636838"/>
            <a:ext cx="4752975" cy="646112"/>
          </a:xfrm>
        </p:spPr>
      </p:pic>
      <p:pic>
        <p:nvPicPr>
          <p:cNvPr id="8200" name="Picture 8">
            <a:extLst>
              <a:ext uri="{FF2B5EF4-FFF2-40B4-BE49-F238E27FC236}">
                <a16:creationId xmlns:a16="http://schemas.microsoft.com/office/drawing/2014/main" id="{E894686D-6D62-E423-E6F2-D8257FF3E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4" y="3284539"/>
            <a:ext cx="604837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>
            <a:extLst>
              <a:ext uri="{FF2B5EF4-FFF2-40B4-BE49-F238E27FC236}">
                <a16:creationId xmlns:a16="http://schemas.microsoft.com/office/drawing/2014/main" id="{84ABC502-4AFD-8F4C-EE7B-B95587A2C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6" y="3937001"/>
            <a:ext cx="4392613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Oval 10">
            <a:extLst>
              <a:ext uri="{FF2B5EF4-FFF2-40B4-BE49-F238E27FC236}">
                <a16:creationId xmlns:a16="http://schemas.microsoft.com/office/drawing/2014/main" id="{BAD41983-FA3D-3F35-92D0-59D072579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0450" y="2708276"/>
            <a:ext cx="3602038" cy="5762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latin typeface="Times New Roman" panose="02020603050405020304" pitchFamily="18" charset="0"/>
            </a:endParaRPr>
          </a:p>
        </p:txBody>
      </p:sp>
      <p:sp>
        <p:nvSpPr>
          <p:cNvPr id="8203" name="Oval 11">
            <a:extLst>
              <a:ext uri="{FF2B5EF4-FFF2-40B4-BE49-F238E27FC236}">
                <a16:creationId xmlns:a16="http://schemas.microsoft.com/office/drawing/2014/main" id="{6A207051-DB36-7784-EC65-44E55C6FE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5139" y="2133601"/>
            <a:ext cx="3602037" cy="5762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latin typeface="Times New Roman" panose="02020603050405020304" pitchFamily="18" charset="0"/>
            </a:endParaRPr>
          </a:p>
        </p:txBody>
      </p:sp>
      <p:sp>
        <p:nvSpPr>
          <p:cNvPr id="8204" name="Line 12">
            <a:extLst>
              <a:ext uri="{FF2B5EF4-FFF2-40B4-BE49-F238E27FC236}">
                <a16:creationId xmlns:a16="http://schemas.microsoft.com/office/drawing/2014/main" id="{69162B22-F58A-74F6-EDB4-7C4EF43852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43926" y="1773238"/>
            <a:ext cx="73025" cy="36036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05" name="Text Box 13">
            <a:extLst>
              <a:ext uri="{FF2B5EF4-FFF2-40B4-BE49-F238E27FC236}">
                <a16:creationId xmlns:a16="http://schemas.microsoft.com/office/drawing/2014/main" id="{DD959A62-ED77-8D7F-FA54-4E10F8C9E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5563" y="1341438"/>
            <a:ext cx="24801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rgbClr val="FF0000"/>
                </a:solidFill>
                <a:latin typeface="Times New Roman" panose="02020603050405020304" pitchFamily="18" charset="0"/>
              </a:rPr>
              <a:t>Receive p-h contribution</a:t>
            </a:r>
          </a:p>
        </p:txBody>
      </p:sp>
      <p:sp>
        <p:nvSpPr>
          <p:cNvPr id="8206" name="Line 14">
            <a:extLst>
              <a:ext uri="{FF2B5EF4-FFF2-40B4-BE49-F238E27FC236}">
                <a16:creationId xmlns:a16="http://schemas.microsoft.com/office/drawing/2014/main" id="{B2314C73-FD7B-7501-E3A8-C33446662D15}"/>
              </a:ext>
            </a:extLst>
          </p:cNvPr>
          <p:cNvSpPr>
            <a:spLocks noChangeShapeType="1"/>
          </p:cNvSpPr>
          <p:nvPr/>
        </p:nvSpPr>
        <p:spPr bwMode="auto">
          <a:xfrm>
            <a:off x="8183564" y="3213101"/>
            <a:ext cx="433387" cy="360363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07" name="Text Box 15">
            <a:extLst>
              <a:ext uri="{FF2B5EF4-FFF2-40B4-BE49-F238E27FC236}">
                <a16:creationId xmlns:a16="http://schemas.microsoft.com/office/drawing/2014/main" id="{323EFEF5-3D31-697B-818B-B0C499059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50" y="3306764"/>
            <a:ext cx="13131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rgbClr val="FF0000"/>
                </a:solidFill>
                <a:latin typeface="Times New Roman" panose="02020603050405020304" pitchFamily="18" charset="0"/>
              </a:rPr>
              <a:t>Receive p-p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rgbClr val="FF0000"/>
                </a:solidFill>
                <a:latin typeface="Times New Roman" panose="02020603050405020304" pitchFamily="18" charset="0"/>
              </a:rPr>
              <a:t>contribution</a:t>
            </a:r>
          </a:p>
        </p:txBody>
      </p:sp>
      <p:pic>
        <p:nvPicPr>
          <p:cNvPr id="8208" name="Picture 16">
            <a:extLst>
              <a:ext uri="{FF2B5EF4-FFF2-40B4-BE49-F238E27FC236}">
                <a16:creationId xmlns:a16="http://schemas.microsoft.com/office/drawing/2014/main" id="{116DA190-F8F7-A1E4-D0C5-6569DAFE7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1" y="5229225"/>
            <a:ext cx="6480175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9" name="Text Box 17">
            <a:extLst>
              <a:ext uri="{FF2B5EF4-FFF2-40B4-BE49-F238E27FC236}">
                <a16:creationId xmlns:a16="http://schemas.microsoft.com/office/drawing/2014/main" id="{BC4D6367-0529-C3D0-A17A-244C4608F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413" y="4797425"/>
            <a:ext cx="29917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Transition strength: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id="{12E24413-D45A-4C53-E998-ADDF7ADC5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3600">
                <a:latin typeface="Times New Roman" panose="02020603050405020304" pitchFamily="18" charset="0"/>
                <a:ea typeface="隶书"/>
                <a:cs typeface="隶书"/>
              </a:rPr>
              <a:t>Skyrme pairing force used in HFB+QRPA</a:t>
            </a:r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F32BB3CE-17BC-1988-C679-25A1933B2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4914" y="2060576"/>
            <a:ext cx="40495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>
                <a:latin typeface="Times New Roman" panose="02020603050405020304" pitchFamily="18" charset="0"/>
              </a:rPr>
              <a:t>The surface pairing interaction:</a:t>
            </a: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AC2B3AD3-0622-5CDA-88B1-4533A4C89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4" y="2565401"/>
            <a:ext cx="5761037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>
            <a:extLst>
              <a:ext uri="{FF2B5EF4-FFF2-40B4-BE49-F238E27FC236}">
                <a16:creationId xmlns:a16="http://schemas.microsoft.com/office/drawing/2014/main" id="{4DC3007A-5DBA-7735-0BA2-A9F718D57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3357563"/>
            <a:ext cx="5543550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6">
            <a:extLst>
              <a:ext uri="{FF2B5EF4-FFF2-40B4-BE49-F238E27FC236}">
                <a16:creationId xmlns:a16="http://schemas.microsoft.com/office/drawing/2014/main" id="{C81856B5-1C0F-48C4-AFAD-D8ADA4DB2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7463" y="5300663"/>
            <a:ext cx="6423746" cy="707886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>
                <a:solidFill>
                  <a:srgbClr val="0000FF"/>
                </a:solidFill>
                <a:latin typeface="Times New Roman" panose="02020603050405020304" pitchFamily="18" charset="0"/>
              </a:rPr>
              <a:t>The strength of the T=0 pairing is not yet determined, so f is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>
                <a:solidFill>
                  <a:srgbClr val="0000FF"/>
                </a:solidFill>
                <a:latin typeface="Times New Roman" panose="02020603050405020304" pitchFamily="18" charset="0"/>
              </a:rPr>
              <a:t>treated as a free Parameter at present.</a:t>
            </a:r>
          </a:p>
        </p:txBody>
      </p:sp>
      <p:sp>
        <p:nvSpPr>
          <p:cNvPr id="9223" name="Text Box 7">
            <a:extLst>
              <a:ext uri="{FF2B5EF4-FFF2-40B4-BE49-F238E27FC236}">
                <a16:creationId xmlns:a16="http://schemas.microsoft.com/office/drawing/2014/main" id="{48E38712-85AF-BE57-5BCC-2593449C4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1" y="692151"/>
            <a:ext cx="37970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>
                <a:latin typeface="Times New Roman" panose="02020603050405020304" pitchFamily="18" charset="0"/>
              </a:rPr>
              <a:t>Skyrme effective interactions</a:t>
            </a:r>
          </a:p>
        </p:txBody>
      </p:sp>
      <p:pic>
        <p:nvPicPr>
          <p:cNvPr id="9224" name="Picture 8">
            <a:extLst>
              <a:ext uri="{FF2B5EF4-FFF2-40B4-BE49-F238E27FC236}">
                <a16:creationId xmlns:a16="http://schemas.microsoft.com/office/drawing/2014/main" id="{0EF2B3C2-1A4A-8718-C40F-6A287762A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125538"/>
            <a:ext cx="84248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9">
            <a:extLst>
              <a:ext uri="{FF2B5EF4-FFF2-40B4-BE49-F238E27FC236}">
                <a16:creationId xmlns:a16="http://schemas.microsoft.com/office/drawing/2014/main" id="{2758D420-C4ED-27BA-3F2C-4310FE711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1" y="4344988"/>
            <a:ext cx="6693051" cy="40011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</a:rPr>
              <a:t>The strength of T=1 pairing is determined to fit the pairing gap.</a:t>
            </a:r>
          </a:p>
        </p:txBody>
      </p:sp>
      <p:sp>
        <p:nvSpPr>
          <p:cNvPr id="9226" name="Line 11">
            <a:extLst>
              <a:ext uri="{FF2B5EF4-FFF2-40B4-BE49-F238E27FC236}">
                <a16:creationId xmlns:a16="http://schemas.microsoft.com/office/drawing/2014/main" id="{7AE6424D-F506-97AF-760E-4CA4CD8B5B65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0464" y="1844675"/>
            <a:ext cx="93503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7" name="Line 12">
            <a:extLst>
              <a:ext uri="{FF2B5EF4-FFF2-40B4-BE49-F238E27FC236}">
                <a16:creationId xmlns:a16="http://schemas.microsoft.com/office/drawing/2014/main" id="{C262D37B-54A1-0A89-E7E0-9A3C5CFB1066}"/>
              </a:ext>
            </a:extLst>
          </p:cNvPr>
          <p:cNvSpPr>
            <a:spLocks noChangeShapeType="1"/>
          </p:cNvSpPr>
          <p:nvPr/>
        </p:nvSpPr>
        <p:spPr bwMode="auto">
          <a:xfrm>
            <a:off x="9409114" y="1844675"/>
            <a:ext cx="93503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1">
            <a:extLst>
              <a:ext uri="{FF2B5EF4-FFF2-40B4-BE49-F238E27FC236}">
                <a16:creationId xmlns:a16="http://schemas.microsoft.com/office/drawing/2014/main" id="{ACD73825-0ABD-5C29-7AD3-47BEFBA872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587539"/>
            <a:ext cx="12192000" cy="582612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b="1" dirty="0"/>
              <a:t>QRPA results on the 2vββ matrix elements</a:t>
            </a:r>
            <a:endParaRPr lang="zh-CN" altLang="en-US" sz="3200" b="1" dirty="0"/>
          </a:p>
        </p:txBody>
      </p:sp>
      <p:cxnSp>
        <p:nvCxnSpPr>
          <p:cNvPr id="18435" name="直接连接符 5">
            <a:extLst>
              <a:ext uri="{FF2B5EF4-FFF2-40B4-BE49-F238E27FC236}">
                <a16:creationId xmlns:a16="http://schemas.microsoft.com/office/drawing/2014/main" id="{1911250B-832B-2558-0AEE-48A091C92E7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336926" y="2997200"/>
            <a:ext cx="222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id="{AE031D60-E4A6-FDCB-83F6-650DEF52D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342" y="1179510"/>
            <a:ext cx="3881587" cy="265593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AF48882-9107-5EC5-EC6B-24B414FC2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345" y="1170151"/>
            <a:ext cx="3881587" cy="266529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EF9B4BF-7C2F-E3C9-E2D7-0C1CC1CB38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753" y="3844806"/>
            <a:ext cx="3952168" cy="272486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1A5A172-31F7-05EC-BDBE-6737DA0161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0015" y="3872799"/>
            <a:ext cx="3952168" cy="254225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1545</TotalTime>
  <Words>926</Words>
  <Application>Microsoft Office PowerPoint</Application>
  <PresentationFormat>宽屏</PresentationFormat>
  <Paragraphs>213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0" baseType="lpstr">
      <vt:lpstr>等线</vt:lpstr>
      <vt:lpstr>等线 Light</vt:lpstr>
      <vt:lpstr>黑体</vt:lpstr>
      <vt:lpstr>Arial</vt:lpstr>
      <vt:lpstr>Times New Roman</vt:lpstr>
      <vt:lpstr>Wingdings</vt:lpstr>
      <vt:lpstr>Office 主题​​</vt:lpstr>
      <vt:lpstr>基于密度泛函理论对双贝塔衰变 和中间态的研究</vt:lpstr>
      <vt:lpstr>PowerPoint 演示文稿</vt:lpstr>
      <vt:lpstr>outline</vt:lpstr>
      <vt:lpstr>PowerPoint 演示文稿</vt:lpstr>
      <vt:lpstr>PowerPoint 演示文稿</vt:lpstr>
      <vt:lpstr>Intermediate states</vt:lpstr>
      <vt:lpstr>PowerPoint 演示文稿</vt:lpstr>
      <vt:lpstr>PowerPoint 演示文稿</vt:lpstr>
      <vt:lpstr>QRPA results on the 2vββ matrix elements</vt:lpstr>
      <vt:lpstr>Strength  of pn pairing</vt:lpstr>
      <vt:lpstr>0vββ NME for 76Ge</vt:lpstr>
      <vt:lpstr>0vββ NME for 82Se</vt:lpstr>
      <vt:lpstr>0vββ NME for 130Te</vt:lpstr>
      <vt:lpstr>0vββ NME for 136Xe</vt:lpstr>
      <vt:lpstr>Mechanism of tensor force</vt:lpstr>
      <vt:lpstr>0vββ NME </vt:lpstr>
      <vt:lpstr>0vββ NME </vt:lpstr>
      <vt:lpstr>PowerPoint 演示文稿</vt:lpstr>
      <vt:lpstr>Status of QRPA research on GT states</vt:lpstr>
      <vt:lpstr>Methods of improving quenching factor</vt:lpstr>
      <vt:lpstr>Configuration Mixing</vt:lpstr>
      <vt:lpstr>RPA+PVC</vt:lpstr>
      <vt:lpstr>SRPA model</vt:lpstr>
      <vt:lpstr>PowerPoint 演示文稿</vt:lpstr>
      <vt:lpstr>SRPA on electric 2+ and 3-</vt:lpstr>
      <vt:lpstr>SRPA studies on GT</vt:lpstr>
      <vt:lpstr>SRPA study on GT</vt:lpstr>
      <vt:lpstr>Our studies with SRPA</vt:lpstr>
      <vt:lpstr>About the Quenching in GT strength </vt:lpstr>
      <vt:lpstr>SRPA Research on beta-decay</vt:lpstr>
      <vt:lpstr>SRPA Research on beta-decay</vt:lpstr>
      <vt:lpstr>Summary and perspective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Chunlin Bai</dc:creator>
  <cp:lastModifiedBy>Chunlin Bai</cp:lastModifiedBy>
  <cp:revision>36</cp:revision>
  <dcterms:created xsi:type="dcterms:W3CDTF">2023-03-17T07:23:35Z</dcterms:created>
  <dcterms:modified xsi:type="dcterms:W3CDTF">2023-05-20T04:15:27Z</dcterms:modified>
</cp:coreProperties>
</file>