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  <p:sldMasterId id="2147483864" r:id="rId2"/>
    <p:sldMasterId id="2147483852" r:id="rId3"/>
  </p:sldMasterIdLst>
  <p:notesMasterIdLst>
    <p:notesMasterId r:id="rId58"/>
  </p:notesMasterIdLst>
  <p:sldIdLst>
    <p:sldId id="258" r:id="rId4"/>
    <p:sldId id="542" r:id="rId5"/>
    <p:sldId id="1430" r:id="rId6"/>
    <p:sldId id="1475" r:id="rId7"/>
    <p:sldId id="1476" r:id="rId8"/>
    <p:sldId id="1478" r:id="rId9"/>
    <p:sldId id="1480" r:id="rId10"/>
    <p:sldId id="1511" r:id="rId11"/>
    <p:sldId id="1512" r:id="rId12"/>
    <p:sldId id="1483" r:id="rId13"/>
    <p:sldId id="1513" r:id="rId14"/>
    <p:sldId id="1485" r:id="rId15"/>
    <p:sldId id="1486" r:id="rId16"/>
    <p:sldId id="1488" r:id="rId17"/>
    <p:sldId id="1487" r:id="rId18"/>
    <p:sldId id="1489" r:id="rId19"/>
    <p:sldId id="1490" r:id="rId20"/>
    <p:sldId id="1491" r:id="rId21"/>
    <p:sldId id="1492" r:id="rId22"/>
    <p:sldId id="1514" r:id="rId23"/>
    <p:sldId id="1494" r:id="rId24"/>
    <p:sldId id="1516" r:id="rId25"/>
    <p:sldId id="1496" r:id="rId26"/>
    <p:sldId id="1497" r:id="rId27"/>
    <p:sldId id="1509" r:id="rId28"/>
    <p:sldId id="1508" r:id="rId29"/>
    <p:sldId id="552" r:id="rId30"/>
    <p:sldId id="700" r:id="rId31"/>
    <p:sldId id="1458" r:id="rId32"/>
    <p:sldId id="1517" r:id="rId33"/>
    <p:sldId id="1459" r:id="rId34"/>
    <p:sldId id="1466" r:id="rId35"/>
    <p:sldId id="1468" r:id="rId36"/>
    <p:sldId id="1474" r:id="rId37"/>
    <p:sldId id="1471" r:id="rId38"/>
    <p:sldId id="1426" r:id="rId39"/>
    <p:sldId id="1428" r:id="rId40"/>
    <p:sldId id="1437" r:id="rId41"/>
    <p:sldId id="1385" r:id="rId42"/>
    <p:sldId id="1464" r:id="rId43"/>
    <p:sldId id="1518" r:id="rId44"/>
    <p:sldId id="1470" r:id="rId45"/>
    <p:sldId id="1467" r:id="rId46"/>
    <p:sldId id="1469" r:id="rId47"/>
    <p:sldId id="1502" r:id="rId48"/>
    <p:sldId id="1499" r:id="rId49"/>
    <p:sldId id="1498" r:id="rId50"/>
    <p:sldId id="1500" r:id="rId51"/>
    <p:sldId id="1501" r:id="rId52"/>
    <p:sldId id="1503" r:id="rId53"/>
    <p:sldId id="1504" r:id="rId54"/>
    <p:sldId id="1505" r:id="rId55"/>
    <p:sldId id="1506" r:id="rId56"/>
    <p:sldId id="1507" r:id="rId5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82720E2-5ABE-42E8-8F55-26AF5CD77D05}">
          <p14:sldIdLst>
            <p14:sldId id="258"/>
            <p14:sldId id="542"/>
            <p14:sldId id="1430"/>
            <p14:sldId id="1475"/>
            <p14:sldId id="1476"/>
            <p14:sldId id="1478"/>
            <p14:sldId id="1480"/>
            <p14:sldId id="1511"/>
            <p14:sldId id="1512"/>
            <p14:sldId id="1483"/>
            <p14:sldId id="1513"/>
            <p14:sldId id="1485"/>
            <p14:sldId id="1486"/>
            <p14:sldId id="1488"/>
            <p14:sldId id="1487"/>
            <p14:sldId id="1489"/>
            <p14:sldId id="1490"/>
            <p14:sldId id="1491"/>
            <p14:sldId id="1492"/>
            <p14:sldId id="1514"/>
            <p14:sldId id="1494"/>
            <p14:sldId id="1516"/>
            <p14:sldId id="1496"/>
            <p14:sldId id="1497"/>
            <p14:sldId id="1509"/>
            <p14:sldId id="1508"/>
            <p14:sldId id="552"/>
          </p14:sldIdLst>
        </p14:section>
        <p14:section name="appendix" id="{C63B9E89-EE83-4DEE-B67C-34443247D430}">
          <p14:sldIdLst>
            <p14:sldId id="700"/>
            <p14:sldId id="1458"/>
            <p14:sldId id="1517"/>
            <p14:sldId id="1459"/>
            <p14:sldId id="1466"/>
            <p14:sldId id="1468"/>
            <p14:sldId id="1474"/>
            <p14:sldId id="1471"/>
            <p14:sldId id="1426"/>
            <p14:sldId id="1428"/>
            <p14:sldId id="1437"/>
            <p14:sldId id="1385"/>
            <p14:sldId id="1464"/>
            <p14:sldId id="1518"/>
            <p14:sldId id="1470"/>
            <p14:sldId id="1467"/>
            <p14:sldId id="1469"/>
            <p14:sldId id="1502"/>
            <p14:sldId id="1499"/>
            <p14:sldId id="1498"/>
            <p14:sldId id="1500"/>
            <p14:sldId id="1501"/>
            <p14:sldId id="1503"/>
            <p14:sldId id="1504"/>
            <p14:sldId id="1505"/>
            <p14:sldId id="1506"/>
            <p14:sldId id="15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482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  <p15:guide id="6" pos="5602" userDrawn="1">
          <p15:clr>
            <a:srgbClr val="A4A3A4"/>
          </p15:clr>
        </p15:guide>
        <p15:guide id="7" orient="horz" pos="845" userDrawn="1">
          <p15:clr>
            <a:srgbClr val="A4A3A4"/>
          </p15:clr>
        </p15:guide>
        <p15:guide id="8" orient="horz" pos="27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2" autoAdjust="0"/>
    <p:restoredTop sz="96405" autoAdjust="0"/>
  </p:normalViewPr>
  <p:slideViewPr>
    <p:cSldViewPr>
      <p:cViewPr varScale="1">
        <p:scale>
          <a:sx n="116" d="100"/>
          <a:sy n="116" d="100"/>
        </p:scale>
        <p:origin x="1776" y="184"/>
      </p:cViewPr>
      <p:guideLst>
        <p:guide orient="horz" pos="2160"/>
        <p:guide pos="2880"/>
        <p:guide pos="340"/>
        <p:guide orient="horz" pos="482"/>
        <p:guide orient="horz" pos="4201"/>
        <p:guide pos="5602"/>
        <p:guide orient="horz" pos="845"/>
        <p:guide orient="horz" pos="27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9E7E2-BC46-4FD8-A599-DE263D0AE454}" type="datetimeFigureOut">
              <a:rPr lang="zh-CN" altLang="en-US" smtClean="0"/>
              <a:pPr/>
              <a:t>2023/5/19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B5061-00FC-4AC8-9E80-E69BB674E0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28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B5061-00FC-4AC8-9E80-E69BB674E09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89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B5061-00FC-4AC8-9E80-E69BB674E09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72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B5061-00FC-4AC8-9E80-E69BB674E09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763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B5061-00FC-4AC8-9E80-E69BB674E09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00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B5061-00FC-4AC8-9E80-E69BB674E09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192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B5061-00FC-4AC8-9E80-E69BB674E09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008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Difference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Jyvaskyla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Tubingen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82Se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100Mo?</a:t>
            </a:r>
          </a:p>
          <a:p>
            <a:pPr marL="228600" indent="-228600">
              <a:buAutoNum type="arabicPeriod"/>
            </a:pPr>
            <a:r>
              <a:rPr lang="en-US" altLang="zh-CN" dirty="0"/>
              <a:t>Universal</a:t>
            </a:r>
            <a:r>
              <a:rPr lang="zh-CN" altLang="en-US" dirty="0"/>
              <a:t> </a:t>
            </a:r>
            <a:r>
              <a:rPr lang="en-US" altLang="zh-CN" dirty="0"/>
              <a:t>underestimation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Stoiica</a:t>
            </a:r>
            <a:r>
              <a:rPr lang="en-US" altLang="zh-CN" dirty="0"/>
              <a:t>?</a:t>
            </a:r>
          </a:p>
          <a:p>
            <a:pPr marL="228600" indent="-228600">
              <a:buAutoNum type="arabicPeriod"/>
            </a:pPr>
            <a:r>
              <a:rPr lang="en-US" altLang="zh-CN" dirty="0"/>
              <a:t>Difference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 err="1"/>
              <a:t>Terasaki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Engel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 err="1"/>
              <a:t>SkM</a:t>
            </a:r>
            <a:r>
              <a:rPr lang="zh-CN" altLang="en-US" dirty="0"/>
              <a:t>*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130Te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136Xe?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B5061-00FC-4AC8-9E80-E69BB674E091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629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Difference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Jyvaskyla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Tubingen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82Se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100Mo?</a:t>
            </a:r>
          </a:p>
          <a:p>
            <a:pPr marL="228600" indent="-228600">
              <a:buAutoNum type="arabicPeriod"/>
            </a:pPr>
            <a:r>
              <a:rPr lang="en-US" altLang="zh-CN" dirty="0"/>
              <a:t>Universal</a:t>
            </a:r>
            <a:r>
              <a:rPr lang="zh-CN" altLang="en-US" dirty="0"/>
              <a:t> </a:t>
            </a:r>
            <a:r>
              <a:rPr lang="en-US" altLang="zh-CN" dirty="0"/>
              <a:t>underestimation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Stoiica</a:t>
            </a:r>
            <a:r>
              <a:rPr lang="en-US" altLang="zh-CN" dirty="0"/>
              <a:t>?</a:t>
            </a:r>
          </a:p>
          <a:p>
            <a:pPr marL="228600" indent="-228600">
              <a:buAutoNum type="arabicPeriod"/>
            </a:pPr>
            <a:r>
              <a:rPr lang="en-US" altLang="zh-CN" dirty="0"/>
              <a:t>Difference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 err="1"/>
              <a:t>Terasaki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Engel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 err="1"/>
              <a:t>SkM</a:t>
            </a:r>
            <a:r>
              <a:rPr lang="zh-CN" altLang="en-US" dirty="0"/>
              <a:t>*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130Te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136Xe?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B5061-00FC-4AC8-9E80-E69BB674E091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64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B5061-00FC-4AC8-9E80-E69BB674E091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52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CC2-5C41-475A-92D6-DBFA3A3F77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CC2-5C41-475A-92D6-DBFA3A3F77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CC2-5C41-475A-92D6-DBFA3A3F77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CC2-5C41-475A-92D6-DBFA3A3F77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CC2-5C41-475A-92D6-DBFA3A3F77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CC2-5C41-475A-92D6-DBFA3A3F77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CC2-5C41-475A-92D6-DBFA3A3F77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CC2-5C41-475A-92D6-DBFA3A3F77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CC2-5C41-475A-92D6-DBFA3A3F77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CC2-5C41-475A-92D6-DBFA3A3F77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CC2-5C41-475A-92D6-DBFA3A3F77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Nuclear Collective Vibrations: From Labs to Stars @ CCNU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97755"/>
            <a:ext cx="8640960" cy="634082"/>
          </a:xfrm>
        </p:spPr>
        <p:txBody>
          <a:bodyPr>
            <a:norm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5496" y="6597352"/>
            <a:ext cx="2133600" cy="2160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411760" y="6597352"/>
            <a:ext cx="4320480" cy="2160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>
                <a:solidFill>
                  <a:prstClr val="black"/>
                </a:solidFill>
              </a:rPr>
              <a:t>Nuclear Collective Vibrations: From Labs to Stars @ CCNU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74904" y="6597352"/>
            <a:ext cx="2133600" cy="216024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44016" y="678706"/>
            <a:ext cx="8892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Nuclear Collective Vibrations: From Labs to Stars @ CCNU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Nuclear Collective Vibrations: From Labs to Stars @ CCNU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Nuclear Collective Vibrations: From Labs to Stars @ CCNU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Nuclear Collective Vibrations: From Labs to Stars @ CCNU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Nuclear Collective Vibrations: From Labs to Stars @ CCNU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Nuclear Collective Vibrations: From Labs to Stars @ CCNU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Nuclear Collective Vibrations: From Labs to Stars @ CCNU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Nuclear Collective Vibrations: From Labs to Stars @ CCNU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Nuclear Collective Vibrations: From Labs to Stars @ CCNU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Nuclear Collective Vibrations: From Labs to Stars @ CCNU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80550-D1BB-4666-953B-EAC0EFD89C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Nuclear Collective Vibrations: From Labs to Stars @ CCNU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62CC2-5C41-475A-92D6-DBFA3A3F77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Nuclear Collective Vibrations: From Labs to Stars @ CCNU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80550-D1BB-4666-953B-EAC0EFD89C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emf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44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2.jp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6.png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png"/><Relationship Id="rId5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png"/><Relationship Id="rId7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7.png"/><Relationship Id="rId5" Type="http://schemas.openxmlformats.org/officeDocument/2006/relationships/image" Target="../media/image60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.png"/><Relationship Id="rId7" Type="http://schemas.openxmlformats.org/officeDocument/2006/relationships/image" Target="../media/image81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70.png"/><Relationship Id="rId10" Type="http://schemas.openxmlformats.org/officeDocument/2006/relationships/image" Target="../media/image79.png"/><Relationship Id="rId9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4.png"/><Relationship Id="rId4" Type="http://schemas.openxmlformats.org/officeDocument/2006/relationships/image" Target="../media/image10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7.png"/><Relationship Id="rId9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9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1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0.png"/><Relationship Id="rId4" Type="http://schemas.openxmlformats.org/officeDocument/2006/relationships/image" Target="../media/image9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4.png"/><Relationship Id="rId4" Type="http://schemas.openxmlformats.org/officeDocument/2006/relationships/image" Target="../media/image10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7.jpeg"/><Relationship Id="rId4" Type="http://schemas.openxmlformats.org/officeDocument/2006/relationships/image" Target="../media/image10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109.jpg"/><Relationship Id="rId7" Type="http://schemas.openxmlformats.org/officeDocument/2006/relationships/image" Target="../media/image77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60.png"/><Relationship Id="rId5" Type="http://schemas.openxmlformats.org/officeDocument/2006/relationships/image" Target="../media/image750.png"/><Relationship Id="rId4" Type="http://schemas.openxmlformats.org/officeDocument/2006/relationships/image" Target="../media/image110.jpg"/><Relationship Id="rId9" Type="http://schemas.openxmlformats.org/officeDocument/2006/relationships/image" Target="../media/image79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hart1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4664"/>
            <a:ext cx="9108504" cy="61405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3" y="1400033"/>
            <a:ext cx="8136904" cy="2664296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b="1" dirty="0">
                <a:solidFill>
                  <a:srgbClr val="FF0000"/>
                </a:solidFill>
              </a:rPr>
              <a:t>0𝜈𝛽𝛽-decay nuclear matrix elements: uncertainty from pairing interactions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35984" y="5408298"/>
            <a:ext cx="3132480" cy="1189352"/>
          </a:xfrm>
        </p:spPr>
        <p:txBody>
          <a:bodyPr anchor="ctr">
            <a:normAutofit/>
          </a:bodyPr>
          <a:lstStyle/>
          <a:p>
            <a:pPr algn="r"/>
            <a:r>
              <a:rPr lang="en-US" altLang="zh-CN" sz="2800" b="1" dirty="0" err="1">
                <a:solidFill>
                  <a:schemeClr val="tx1"/>
                </a:solidFill>
                <a:ea typeface="华文行楷" pitchFamily="2" charset="-122"/>
              </a:rPr>
              <a:t>Yifei</a:t>
            </a:r>
            <a:r>
              <a:rPr lang="en-US" altLang="zh-CN" sz="2800" b="1" dirty="0">
                <a:solidFill>
                  <a:schemeClr val="tx1"/>
                </a:solidFill>
                <a:ea typeface="华文行楷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ea typeface="华文行楷" pitchFamily="2" charset="-122"/>
              </a:rPr>
              <a:t>Niu</a:t>
            </a:r>
            <a:r>
              <a:rPr lang="zh-CN" altLang="en-US" sz="2800" b="1" dirty="0">
                <a:solidFill>
                  <a:schemeClr val="tx1"/>
                </a:solidFill>
                <a:ea typeface="华文行楷" pitchFamily="2" charset="-122"/>
              </a:rPr>
              <a:t>  牛一斐</a:t>
            </a:r>
            <a:endParaRPr lang="en-US" altLang="zh-CN" sz="2800" b="1" dirty="0">
              <a:solidFill>
                <a:schemeClr val="tx1"/>
              </a:solidFill>
              <a:ea typeface="华文行楷" pitchFamily="2" charset="-122"/>
            </a:endParaRPr>
          </a:p>
          <a:p>
            <a:pPr algn="r"/>
            <a:r>
              <a:rPr lang="en-US" altLang="zh-CN" sz="2800" b="1" dirty="0">
                <a:solidFill>
                  <a:schemeClr val="tx1"/>
                </a:solidFill>
                <a:ea typeface="华文行楷" pitchFamily="2" charset="-122"/>
              </a:rPr>
              <a:t>Lanzhou University</a:t>
            </a:r>
            <a:endParaRPr lang="zh-CN" altLang="en-US" sz="2800" b="1" dirty="0">
              <a:solidFill>
                <a:schemeClr val="tx1"/>
              </a:solidFill>
              <a:ea typeface="华文行楷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3" y="153809"/>
            <a:ext cx="878497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2400" b="1" i="1">
                <a:solidFill>
                  <a:srgbClr val="0000CC"/>
                </a:solidFill>
                <a:latin typeface="+mj-lt"/>
                <a:ea typeface="SimHei" panose="02010609060101010101" pitchFamily="49" charset="-122"/>
              </a:rPr>
              <a:t>第二届无中微子双贝塔衰变及相关物理研讨会</a:t>
            </a:r>
            <a:endParaRPr lang="en-US" sz="2400" b="1" dirty="0">
              <a:solidFill>
                <a:srgbClr val="0000CC"/>
              </a:solidFill>
              <a:latin typeface="+mj-lt"/>
              <a:ea typeface="SimHei" panose="02010609060101010101" pitchFamily="49" charset="-122"/>
            </a:endParaRPr>
          </a:p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May 19</a:t>
            </a:r>
            <a:r>
              <a:rPr lang="en-US" sz="2000" b="1" i="1" baseline="30000" dirty="0">
                <a:solidFill>
                  <a:srgbClr val="0000CC"/>
                </a:solidFill>
              </a:rPr>
              <a:t>th</a:t>
            </a:r>
            <a:r>
              <a:rPr lang="en-US" sz="2000" b="1" i="1" dirty="0">
                <a:solidFill>
                  <a:srgbClr val="0000CC"/>
                </a:solidFill>
              </a:rPr>
              <a:t> – 23</a:t>
            </a:r>
            <a:r>
              <a:rPr lang="en-US" sz="2000" b="1" i="1" baseline="30000" dirty="0">
                <a:solidFill>
                  <a:srgbClr val="0000CC"/>
                </a:solidFill>
              </a:rPr>
              <a:t>rd</a:t>
            </a:r>
            <a:r>
              <a:rPr lang="en-US" sz="2000" b="1" i="1" dirty="0">
                <a:solidFill>
                  <a:srgbClr val="0000CC"/>
                </a:solidFill>
              </a:rPr>
              <a:t> 20</a:t>
            </a:r>
            <a:r>
              <a:rPr lang="en-US" altLang="zh-CN" sz="2000" b="1" i="1" dirty="0">
                <a:solidFill>
                  <a:srgbClr val="0000CC"/>
                </a:solidFill>
              </a:rPr>
              <a:t>23</a:t>
            </a:r>
            <a:r>
              <a:rPr lang="en-US" sz="2000" b="1" i="1" dirty="0">
                <a:solidFill>
                  <a:srgbClr val="0000CC"/>
                </a:solidFill>
              </a:rPr>
              <a:t>,  Zhuhai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EF48DC8-60B8-4D56-B072-44A2A652E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80" y="5462974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67E0-0002-37E2-6D3F-3E02D64F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Uncertainties of NMEs: Nuclear interactions (pp)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381EF-9A75-DE6E-C879-A440A659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矩形 19">
            <a:extLst>
              <a:ext uri="{FF2B5EF4-FFF2-40B4-BE49-F238E27FC236}">
                <a16:creationId xmlns:a16="http://schemas.microsoft.com/office/drawing/2014/main" id="{116F0658-291B-ED87-7636-CC20A1543BB2}"/>
              </a:ext>
            </a:extLst>
          </p:cNvPr>
          <p:cNvSpPr/>
          <p:nvPr/>
        </p:nvSpPr>
        <p:spPr>
          <a:xfrm>
            <a:off x="250825" y="77911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N" sz="2400" b="1" spc="-70" dirty="0"/>
              <a:t>Uncertainty sources:  nuclear interactions --- particle-particle channel</a:t>
            </a:r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3E1DB988-C010-47B0-CE8E-46BAF7E7A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260" y="1484784"/>
            <a:ext cx="3585540" cy="4796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23">
                <a:extLst>
                  <a:ext uri="{FF2B5EF4-FFF2-40B4-BE49-F238E27FC236}">
                    <a16:creationId xmlns:a16="http://schemas.microsoft.com/office/drawing/2014/main" id="{9280851A-53E9-DF3B-F1D7-9F71B21C091F}"/>
                  </a:ext>
                </a:extLst>
              </p:cNvPr>
              <p:cNvSpPr txBox="1"/>
              <p:nvPr/>
            </p:nvSpPr>
            <p:spPr>
              <a:xfrm>
                <a:off x="539552" y="1435368"/>
                <a:ext cx="4620328" cy="733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dirty="0"/>
                  <a:t>Correlation between </a:t>
                </a:r>
                <a:r>
                  <a:rPr lang="en-US" altLang="zh-CN" dirty="0">
                    <a:solidFill>
                      <a:srgbClr val="3366FF"/>
                    </a:solidFill>
                  </a:rPr>
                  <a:t>pairing energy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altLang="zh-CN" dirty="0"/>
                  <a:t> studied by GCM with </a:t>
                </a:r>
                <a:r>
                  <a:rPr lang="en-US" altLang="zh-CN" dirty="0" err="1"/>
                  <a:t>Gogny</a:t>
                </a:r>
                <a:r>
                  <a:rPr lang="en-US" altLang="zh-CN" dirty="0"/>
                  <a:t> interaction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23">
                <a:extLst>
                  <a:ext uri="{FF2B5EF4-FFF2-40B4-BE49-F238E27FC236}">
                    <a16:creationId xmlns:a16="http://schemas.microsoft.com/office/drawing/2014/main" id="{9280851A-53E9-DF3B-F1D7-9F71B21C0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35368"/>
                <a:ext cx="4620328" cy="733086"/>
              </a:xfrm>
              <a:prstGeom prst="rect">
                <a:avLst/>
              </a:prstGeom>
              <a:blipFill>
                <a:blip r:embed="rId3"/>
                <a:stretch>
                  <a:fillRect l="-925" r="-1189" b="-12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24">
            <a:extLst>
              <a:ext uri="{FF2B5EF4-FFF2-40B4-BE49-F238E27FC236}">
                <a16:creationId xmlns:a16="http://schemas.microsoft.com/office/drawing/2014/main" id="{C02CE24D-352E-683F-2700-757DBED9C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06" y="2323909"/>
            <a:ext cx="3832594" cy="3957638"/>
          </a:xfrm>
          <a:prstGeom prst="rect">
            <a:avLst/>
          </a:prstGeom>
        </p:spPr>
      </p:pic>
      <p:sp>
        <p:nvSpPr>
          <p:cNvPr id="8" name="文本框 25">
            <a:extLst>
              <a:ext uri="{FF2B5EF4-FFF2-40B4-BE49-F238E27FC236}">
                <a16:creationId xmlns:a16="http://schemas.microsoft.com/office/drawing/2014/main" id="{0F30C5A0-A996-20A2-3DBC-77D5FE4C7ECC}"/>
              </a:ext>
            </a:extLst>
          </p:cNvPr>
          <p:cNvSpPr txBox="1"/>
          <p:nvPr/>
        </p:nvSpPr>
        <p:spPr>
          <a:xfrm>
            <a:off x="2509204" y="6289873"/>
            <a:ext cx="6382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i="1" dirty="0">
                <a:solidFill>
                  <a:srgbClr val="002060"/>
                </a:solidFill>
              </a:rPr>
              <a:t>T. R. Rodríguez et al. Phys. Lett. B 719, 174 (2013); Phys. Rev. Lett. 105, 252503 (2010)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3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67E0-0002-37E2-6D3F-3E02D64F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Uncertainties of NMEs: Nuclear interactions (pp)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381EF-9A75-DE6E-C879-A440A659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矩形 19">
            <a:extLst>
              <a:ext uri="{FF2B5EF4-FFF2-40B4-BE49-F238E27FC236}">
                <a16:creationId xmlns:a16="http://schemas.microsoft.com/office/drawing/2014/main" id="{116F0658-291B-ED87-7636-CC20A1543BB2}"/>
              </a:ext>
            </a:extLst>
          </p:cNvPr>
          <p:cNvSpPr/>
          <p:nvPr/>
        </p:nvSpPr>
        <p:spPr>
          <a:xfrm>
            <a:off x="250825" y="77911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N" sz="2400" b="1" spc="-70" dirty="0"/>
              <a:t>Uncertainty sources:  nuclear interactions --- particle-particle channel</a:t>
            </a:r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3E1DB988-C010-47B0-CE8E-46BAF7E7A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260" y="1484784"/>
            <a:ext cx="3585540" cy="4796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23">
                <a:extLst>
                  <a:ext uri="{FF2B5EF4-FFF2-40B4-BE49-F238E27FC236}">
                    <a16:creationId xmlns:a16="http://schemas.microsoft.com/office/drawing/2014/main" id="{9280851A-53E9-DF3B-F1D7-9F71B21C091F}"/>
                  </a:ext>
                </a:extLst>
              </p:cNvPr>
              <p:cNvSpPr txBox="1"/>
              <p:nvPr/>
            </p:nvSpPr>
            <p:spPr>
              <a:xfrm>
                <a:off x="539552" y="1435368"/>
                <a:ext cx="4620328" cy="733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dirty="0"/>
                  <a:t>Correlation between </a:t>
                </a:r>
                <a:r>
                  <a:rPr lang="en-US" altLang="zh-CN" dirty="0">
                    <a:solidFill>
                      <a:srgbClr val="3366FF"/>
                    </a:solidFill>
                  </a:rPr>
                  <a:t>pairing energy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altLang="zh-CN" dirty="0"/>
                  <a:t> studied by GCM with </a:t>
                </a:r>
                <a:r>
                  <a:rPr lang="en-US" altLang="zh-CN" dirty="0" err="1"/>
                  <a:t>Gogny</a:t>
                </a:r>
                <a:r>
                  <a:rPr lang="en-US" altLang="zh-CN" dirty="0"/>
                  <a:t> interaction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23">
                <a:extLst>
                  <a:ext uri="{FF2B5EF4-FFF2-40B4-BE49-F238E27FC236}">
                    <a16:creationId xmlns:a16="http://schemas.microsoft.com/office/drawing/2014/main" id="{9280851A-53E9-DF3B-F1D7-9F71B21C0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35368"/>
                <a:ext cx="4620328" cy="733086"/>
              </a:xfrm>
              <a:prstGeom prst="rect">
                <a:avLst/>
              </a:prstGeom>
              <a:blipFill>
                <a:blip r:embed="rId3"/>
                <a:stretch>
                  <a:fillRect l="-925" r="-1189" b="-12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24">
            <a:extLst>
              <a:ext uri="{FF2B5EF4-FFF2-40B4-BE49-F238E27FC236}">
                <a16:creationId xmlns:a16="http://schemas.microsoft.com/office/drawing/2014/main" id="{C02CE24D-352E-683F-2700-757DBED9C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06" y="2323909"/>
            <a:ext cx="3832594" cy="3957638"/>
          </a:xfrm>
          <a:prstGeom prst="rect">
            <a:avLst/>
          </a:prstGeom>
        </p:spPr>
      </p:pic>
      <p:sp>
        <p:nvSpPr>
          <p:cNvPr id="8" name="文本框 25">
            <a:extLst>
              <a:ext uri="{FF2B5EF4-FFF2-40B4-BE49-F238E27FC236}">
                <a16:creationId xmlns:a16="http://schemas.microsoft.com/office/drawing/2014/main" id="{0F30C5A0-A996-20A2-3DBC-77D5FE4C7ECC}"/>
              </a:ext>
            </a:extLst>
          </p:cNvPr>
          <p:cNvSpPr txBox="1"/>
          <p:nvPr/>
        </p:nvSpPr>
        <p:spPr>
          <a:xfrm>
            <a:off x="2509204" y="6289873"/>
            <a:ext cx="6382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i="1" dirty="0">
                <a:solidFill>
                  <a:srgbClr val="002060"/>
                </a:solidFill>
              </a:rPr>
              <a:t>T. R. Rodríguez et al. Phys. Lett. B 719, 174 (2013); Phys. Rev. Lett. 105, 252503 (2010)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F647F-79AA-4599-883E-88AC1E754B4C}"/>
              </a:ext>
            </a:extLst>
          </p:cNvPr>
          <p:cNvSpPr txBox="1"/>
          <p:nvPr/>
        </p:nvSpPr>
        <p:spPr>
          <a:xfrm>
            <a:off x="1179695" y="4132143"/>
            <a:ext cx="7118518" cy="7740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2000" b="1" i="1" dirty="0">
                <a:solidFill>
                  <a:srgbClr val="FF0000"/>
                </a:solidFill>
              </a:rPr>
              <a:t>What are the uncertainties caused by different particle-particle interactions? </a:t>
            </a:r>
            <a:endParaRPr lang="en-CN" sz="2000" b="1" i="1" dirty="0"/>
          </a:p>
        </p:txBody>
      </p:sp>
    </p:spTree>
    <p:extLst>
      <p:ext uri="{BB962C8B-B14F-4D97-AF65-F5344CB8AC3E}">
        <p14:creationId xmlns:p14="http://schemas.microsoft.com/office/powerpoint/2010/main" val="152698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6CBE-F592-AFE1-217C-B089D90E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Motivation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2E3C6-A873-80F8-BED0-8780E945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39C0F60B-D986-BBA7-2BE4-FF764BBEA36F}"/>
              </a:ext>
            </a:extLst>
          </p:cNvPr>
          <p:cNvSpPr txBox="1"/>
          <p:nvPr/>
        </p:nvSpPr>
        <p:spPr>
          <a:xfrm>
            <a:off x="773190" y="2301598"/>
            <a:ext cx="264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Spherical </a:t>
            </a:r>
            <a:r>
              <a:rPr lang="en-US" altLang="zh-CN" dirty="0" err="1"/>
              <a:t>Skyrme</a:t>
            </a:r>
            <a:r>
              <a:rPr lang="en-US" altLang="zh-CN" dirty="0"/>
              <a:t> QRPA</a:t>
            </a:r>
            <a:endParaRPr lang="zh-CN" altLang="en-US" dirty="0"/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C9E5BAB1-81C6-8C58-A5E9-401AF19705A9}"/>
              </a:ext>
            </a:extLst>
          </p:cNvPr>
          <p:cNvSpPr txBox="1"/>
          <p:nvPr/>
        </p:nvSpPr>
        <p:spPr>
          <a:xfrm>
            <a:off x="773190" y="2743342"/>
            <a:ext cx="813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Axially deformed </a:t>
            </a:r>
            <a:r>
              <a:rPr lang="en-US" altLang="zh-CN" dirty="0" err="1"/>
              <a:t>Skyrme</a:t>
            </a:r>
            <a:r>
              <a:rPr lang="en-US" altLang="zh-CN" dirty="0"/>
              <a:t> QRPA (matrix diagonalization / finite amplitude method)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9D0DC47-2239-DD17-81A9-C05CE87D2C97}"/>
              </a:ext>
            </a:extLst>
          </p:cNvPr>
          <p:cNvSpPr/>
          <p:nvPr/>
        </p:nvSpPr>
        <p:spPr>
          <a:xfrm>
            <a:off x="3470868" y="2353142"/>
            <a:ext cx="5421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altLang="zh-CN" sz="1400" i="1" spc="-40" dirty="0">
                <a:solidFill>
                  <a:srgbClr val="002060"/>
                </a:solidFill>
              </a:rPr>
              <a:t>J. Terasaki, Phys. Rev. C 86, 021301(R) (2012); Phys. Rev. C 102, 044303 (2020)</a:t>
            </a:r>
            <a:endParaRPr lang="zh-CN" altLang="en-US" sz="1400" i="1" spc="-40" dirty="0">
              <a:solidFill>
                <a:srgbClr val="00206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7BB6C3-5045-4CB1-B27A-111A450998F5}"/>
              </a:ext>
            </a:extLst>
          </p:cNvPr>
          <p:cNvGrpSpPr/>
          <p:nvPr/>
        </p:nvGrpSpPr>
        <p:grpSpPr>
          <a:xfrm>
            <a:off x="773190" y="3742906"/>
            <a:ext cx="8119290" cy="369332"/>
            <a:chOff x="773190" y="3742906"/>
            <a:chExt cx="8119290" cy="369332"/>
          </a:xfrm>
        </p:grpSpPr>
        <p:sp>
          <p:nvSpPr>
            <p:cNvPr id="8" name="文本框 5">
              <a:extLst>
                <a:ext uri="{FF2B5EF4-FFF2-40B4-BE49-F238E27FC236}">
                  <a16:creationId xmlns:a16="http://schemas.microsoft.com/office/drawing/2014/main" id="{57F50167-BCEF-A45F-CB95-E79DE116603D}"/>
                </a:ext>
              </a:extLst>
            </p:cNvPr>
            <p:cNvSpPr txBox="1"/>
            <p:nvPr/>
          </p:nvSpPr>
          <p:spPr>
            <a:xfrm>
              <a:off x="773190" y="3742906"/>
              <a:ext cx="2907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dirty="0"/>
                <a:t>Spherical relativistic QRPA</a:t>
              </a:r>
              <a:endParaRPr lang="zh-CN" altLang="en-US" dirty="0"/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EF095900-6837-03E4-B76C-0E349E50748E}"/>
                </a:ext>
              </a:extLst>
            </p:cNvPr>
            <p:cNvSpPr/>
            <p:nvPr/>
          </p:nvSpPr>
          <p:spPr>
            <a:xfrm>
              <a:off x="3926055" y="3779403"/>
              <a:ext cx="49664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i="1" dirty="0">
                  <a:solidFill>
                    <a:srgbClr val="002060"/>
                  </a:solidFill>
                </a:rPr>
                <a:t>N. </a:t>
              </a:r>
              <a:r>
                <a:rPr lang="en-US" altLang="zh-CN" sz="1400" i="1" dirty="0" err="1">
                  <a:solidFill>
                    <a:srgbClr val="002060"/>
                  </a:solidFill>
                </a:rPr>
                <a:t>Popara</a:t>
              </a:r>
              <a:r>
                <a:rPr lang="en-US" altLang="zh-CN" sz="1400" i="1" dirty="0">
                  <a:solidFill>
                    <a:srgbClr val="002060"/>
                  </a:solidFill>
                </a:rPr>
                <a:t>, A. </a:t>
              </a:r>
              <a:r>
                <a:rPr lang="en-US" altLang="zh-CN" sz="1400" i="1" dirty="0" err="1">
                  <a:solidFill>
                    <a:srgbClr val="002060"/>
                  </a:solidFill>
                </a:rPr>
                <a:t>Ravlić</a:t>
              </a:r>
              <a:r>
                <a:rPr lang="en-US" altLang="zh-CN" sz="1400" i="1" dirty="0">
                  <a:solidFill>
                    <a:srgbClr val="002060"/>
                  </a:solidFill>
                </a:rPr>
                <a:t>, and N. </a:t>
              </a:r>
              <a:r>
                <a:rPr lang="en-US" altLang="zh-CN" sz="1400" i="1" dirty="0" err="1">
                  <a:solidFill>
                    <a:srgbClr val="002060"/>
                  </a:solidFill>
                </a:rPr>
                <a:t>Paar</a:t>
              </a:r>
              <a:r>
                <a:rPr lang="en-US" altLang="zh-CN" sz="1400" i="1" dirty="0">
                  <a:solidFill>
                    <a:srgbClr val="002060"/>
                  </a:solidFill>
                </a:rPr>
                <a:t>, Phys. Rev. C 105, 064315 (2022)</a:t>
              </a:r>
              <a:endParaRPr lang="zh-CN" altLang="en-US" sz="1400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C6EA3BE-D0A7-46D7-93F3-CB3445F3031F}"/>
              </a:ext>
            </a:extLst>
          </p:cNvPr>
          <p:cNvGrpSpPr/>
          <p:nvPr/>
        </p:nvGrpSpPr>
        <p:grpSpPr>
          <a:xfrm>
            <a:off x="4405028" y="3096699"/>
            <a:ext cx="4487452" cy="585922"/>
            <a:chOff x="1232092" y="3037547"/>
            <a:chExt cx="4487452" cy="585922"/>
          </a:xfrm>
        </p:grpSpPr>
        <p:sp>
          <p:nvSpPr>
            <p:cNvPr id="11" name="矩形 11">
              <a:extLst>
                <a:ext uri="{FF2B5EF4-FFF2-40B4-BE49-F238E27FC236}">
                  <a16:creationId xmlns:a16="http://schemas.microsoft.com/office/drawing/2014/main" id="{57D08C08-8FFB-11CF-37CF-459E2BA19EAD}"/>
                </a:ext>
              </a:extLst>
            </p:cNvPr>
            <p:cNvSpPr/>
            <p:nvPr/>
          </p:nvSpPr>
          <p:spPr>
            <a:xfrm>
              <a:off x="1232092" y="3037547"/>
              <a:ext cx="44874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i="1" dirty="0">
                  <a:solidFill>
                    <a:srgbClr val="002060"/>
                  </a:solidFill>
                </a:rPr>
                <a:t>M. T. </a:t>
              </a:r>
              <a:r>
                <a:rPr lang="en-US" altLang="zh-CN" sz="1400" i="1" dirty="0" err="1">
                  <a:solidFill>
                    <a:srgbClr val="002060"/>
                  </a:solidFill>
                </a:rPr>
                <a:t>Mustonen</a:t>
              </a:r>
              <a:r>
                <a:rPr lang="en-US" altLang="zh-CN" sz="1400" i="1" dirty="0">
                  <a:solidFill>
                    <a:srgbClr val="002060"/>
                  </a:solidFill>
                </a:rPr>
                <a:t> and J. Engel, Phys. Rev. C 87, 064302 (2013)</a:t>
              </a:r>
              <a:endParaRPr lang="zh-CN" altLang="en-US" sz="1400" i="1" dirty="0">
                <a:solidFill>
                  <a:srgbClr val="002060"/>
                </a:solidFill>
              </a:endParaRPr>
            </a:p>
          </p:txBody>
        </p:sp>
        <p:sp>
          <p:nvSpPr>
            <p:cNvPr id="13" name="矩形 15">
              <a:extLst>
                <a:ext uri="{FF2B5EF4-FFF2-40B4-BE49-F238E27FC236}">
                  <a16:creationId xmlns:a16="http://schemas.microsoft.com/office/drawing/2014/main" id="{ADC01588-A559-2CD5-A3D4-15CC34638035}"/>
                </a:ext>
              </a:extLst>
            </p:cNvPr>
            <p:cNvSpPr/>
            <p:nvPr/>
          </p:nvSpPr>
          <p:spPr>
            <a:xfrm>
              <a:off x="1351742" y="3315692"/>
              <a:ext cx="436780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i="1" dirty="0">
                  <a:solidFill>
                    <a:srgbClr val="002060"/>
                  </a:solidFill>
                </a:rPr>
                <a:t>N. </a:t>
              </a:r>
              <a:r>
                <a:rPr lang="en-US" altLang="zh-CN" sz="1400" i="1" dirty="0" err="1">
                  <a:solidFill>
                    <a:srgbClr val="002060"/>
                  </a:solidFill>
                </a:rPr>
                <a:t>Hinohara</a:t>
              </a:r>
              <a:r>
                <a:rPr lang="en-US" altLang="zh-CN" sz="1400" i="1" dirty="0">
                  <a:solidFill>
                    <a:srgbClr val="002060"/>
                  </a:solidFill>
                </a:rPr>
                <a:t> and J. Engel, Phys. Rev. C 105, 044314 (2022)</a:t>
              </a:r>
              <a:endParaRPr lang="zh-CN" altLang="en-US" sz="1400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4" name="文本框 16">
            <a:extLst>
              <a:ext uri="{FF2B5EF4-FFF2-40B4-BE49-F238E27FC236}">
                <a16:creationId xmlns:a16="http://schemas.microsoft.com/office/drawing/2014/main" id="{A18AADAA-32FF-C6E5-561C-0DF4C5395FF4}"/>
              </a:ext>
            </a:extLst>
          </p:cNvPr>
          <p:cNvSpPr txBox="1"/>
          <p:nvPr/>
        </p:nvSpPr>
        <p:spPr>
          <a:xfrm>
            <a:off x="517286" y="4701986"/>
            <a:ext cx="1817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/>
              <a:t>In this work:</a:t>
            </a:r>
            <a:endParaRPr lang="zh-CN" altLang="en-US" sz="2000" dirty="0"/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id="{4588F02A-04E4-D7E3-95F4-D87D0ED60742}"/>
              </a:ext>
            </a:extLst>
          </p:cNvPr>
          <p:cNvSpPr txBox="1"/>
          <p:nvPr/>
        </p:nvSpPr>
        <p:spPr>
          <a:xfrm>
            <a:off x="773190" y="5140666"/>
            <a:ext cx="8104939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/>
              <a:t>With self-consistent </a:t>
            </a:r>
            <a:r>
              <a:rPr lang="en-US" altLang="zh-CN" dirty="0" err="1"/>
              <a:t>Skyrme</a:t>
            </a:r>
            <a:r>
              <a:rPr lang="en-US" altLang="zh-CN" dirty="0"/>
              <a:t> QRPA, we study the NMEs for </a:t>
            </a:r>
            <a:r>
              <a:rPr lang="en-US" altLang="zh-CN" baseline="30000" dirty="0"/>
              <a:t>76</a:t>
            </a:r>
            <a:r>
              <a:rPr lang="en-US" altLang="zh-CN" dirty="0"/>
              <a:t>Ge, </a:t>
            </a:r>
            <a:r>
              <a:rPr lang="en-US" altLang="zh-CN" baseline="30000" dirty="0"/>
              <a:t>82</a:t>
            </a:r>
            <a:r>
              <a:rPr lang="en-US" altLang="zh-CN" dirty="0"/>
              <a:t>Se, </a:t>
            </a:r>
            <a:r>
              <a:rPr lang="en-US" altLang="zh-CN" baseline="30000" dirty="0"/>
              <a:t>128</a:t>
            </a:r>
            <a:r>
              <a:rPr lang="en-US" altLang="zh-CN" dirty="0"/>
              <a:t>Te, </a:t>
            </a:r>
            <a:r>
              <a:rPr lang="en-US" altLang="zh-CN" baseline="30000" dirty="0"/>
              <a:t>130</a:t>
            </a:r>
            <a:r>
              <a:rPr lang="en-US" altLang="zh-CN" dirty="0"/>
              <a:t>Te, and </a:t>
            </a:r>
            <a:r>
              <a:rPr lang="en-US" altLang="zh-CN" baseline="30000" dirty="0"/>
              <a:t>136</a:t>
            </a:r>
            <a:r>
              <a:rPr lang="en-US" altLang="zh-CN" dirty="0"/>
              <a:t>Xe. The </a:t>
            </a:r>
            <a:r>
              <a:rPr lang="en-US" altLang="zh-CN" dirty="0">
                <a:solidFill>
                  <a:srgbClr val="FF0000"/>
                </a:solidFill>
              </a:rPr>
              <a:t>uncertainties</a:t>
            </a:r>
            <a:r>
              <a:rPr lang="en-US" altLang="zh-CN" dirty="0"/>
              <a:t> from </a:t>
            </a:r>
            <a:r>
              <a:rPr lang="en-US" altLang="zh-CN" dirty="0">
                <a:solidFill>
                  <a:srgbClr val="FF0000"/>
                </a:solidFill>
              </a:rPr>
              <a:t>nuclear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effective interaction</a:t>
            </a:r>
            <a:r>
              <a:rPr lang="en-US" altLang="zh-CN" dirty="0"/>
              <a:t> will be emphasized.</a:t>
            </a:r>
            <a:endParaRPr lang="zh-CN" altLang="en-US" dirty="0"/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A7CA7E18-3944-0CB2-2426-E33ED7B612A9}"/>
              </a:ext>
            </a:extLst>
          </p:cNvPr>
          <p:cNvSpPr txBox="1"/>
          <p:nvPr/>
        </p:nvSpPr>
        <p:spPr>
          <a:xfrm>
            <a:off x="773190" y="6015284"/>
            <a:ext cx="380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3366FF"/>
                </a:solidFill>
              </a:rPr>
              <a:t>ph</a:t>
            </a:r>
            <a:r>
              <a:rPr lang="en-US" altLang="zh-CN" dirty="0">
                <a:solidFill>
                  <a:srgbClr val="3366FF"/>
                </a:solidFill>
              </a:rPr>
              <a:t> channel</a:t>
            </a:r>
            <a:r>
              <a:rPr lang="en-US" altLang="zh-CN" dirty="0"/>
              <a:t>: 18 </a:t>
            </a:r>
            <a:r>
              <a:rPr lang="en-US" altLang="zh-CN" dirty="0" err="1"/>
              <a:t>Skyrme</a:t>
            </a:r>
            <a:r>
              <a:rPr lang="en-US" altLang="zh-CN" dirty="0"/>
              <a:t> interactions</a:t>
            </a:r>
            <a:endParaRPr lang="zh-CN" altLang="en-US" dirty="0"/>
          </a:p>
        </p:txBody>
      </p:sp>
      <p:sp>
        <p:nvSpPr>
          <p:cNvPr id="17" name="文本框 19">
            <a:extLst>
              <a:ext uri="{FF2B5EF4-FFF2-40B4-BE49-F238E27FC236}">
                <a16:creationId xmlns:a16="http://schemas.microsoft.com/office/drawing/2014/main" id="{9FE95C0C-7EF3-2C84-B400-FA9FBCC17B38}"/>
              </a:ext>
            </a:extLst>
          </p:cNvPr>
          <p:cNvSpPr txBox="1"/>
          <p:nvPr/>
        </p:nvSpPr>
        <p:spPr>
          <a:xfrm>
            <a:off x="5016679" y="6015284"/>
            <a:ext cx="391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3366FF"/>
                </a:solidFill>
              </a:rPr>
              <a:t>pp channel</a:t>
            </a:r>
            <a:r>
              <a:rPr lang="en-US" altLang="zh-CN" dirty="0"/>
              <a:t>: 2 kinds of pairing forces</a:t>
            </a:r>
            <a:endParaRPr lang="zh-CN" altLang="en-US" dirty="0"/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id="{A2689502-5DA9-6FC9-AB08-DDC3EA53257B}"/>
              </a:ext>
            </a:extLst>
          </p:cNvPr>
          <p:cNvSpPr txBox="1"/>
          <p:nvPr/>
        </p:nvSpPr>
        <p:spPr>
          <a:xfrm>
            <a:off x="255743" y="776035"/>
            <a:ext cx="8636737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altLang="zh-CN" i="1" dirty="0"/>
              <a:t>In order to study the </a:t>
            </a:r>
            <a:r>
              <a:rPr lang="en-US" altLang="zh-CN" i="1" dirty="0">
                <a:solidFill>
                  <a:srgbClr val="C00000"/>
                </a:solidFill>
              </a:rPr>
              <a:t>uncertainties</a:t>
            </a:r>
            <a:r>
              <a:rPr lang="en-US" altLang="zh-CN" i="1" dirty="0"/>
              <a:t> caused by </a:t>
            </a:r>
            <a:r>
              <a:rPr lang="en-US" altLang="zh-CN" i="1" dirty="0">
                <a:solidFill>
                  <a:srgbClr val="C00000"/>
                </a:solidFill>
              </a:rPr>
              <a:t>particle-hole channel </a:t>
            </a:r>
            <a:r>
              <a:rPr lang="en-US" altLang="zh-CN" i="1" dirty="0"/>
              <a:t>and </a:t>
            </a:r>
            <a:r>
              <a:rPr lang="en-US" altLang="zh-CN" i="1" dirty="0">
                <a:solidFill>
                  <a:srgbClr val="C00000"/>
                </a:solidFill>
              </a:rPr>
              <a:t>particle-particle channel</a:t>
            </a:r>
            <a:r>
              <a:rPr lang="en-US" altLang="zh-CN" i="1" dirty="0"/>
              <a:t> of nuclear effective interaction, we need </a:t>
            </a:r>
            <a:r>
              <a:rPr lang="en-US" altLang="zh-CN" i="1" dirty="0">
                <a:solidFill>
                  <a:srgbClr val="C00000"/>
                </a:solidFill>
              </a:rPr>
              <a:t>self-consistent QRPA models </a:t>
            </a:r>
            <a:r>
              <a:rPr lang="en-US" altLang="zh-CN" i="1" dirty="0"/>
              <a:t>with large variety of different interactions </a:t>
            </a:r>
            <a:endParaRPr lang="zh-CN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">
                <a:extLst>
                  <a:ext uri="{FF2B5EF4-FFF2-40B4-BE49-F238E27FC236}">
                    <a16:creationId xmlns:a16="http://schemas.microsoft.com/office/drawing/2014/main" id="{7FAC4A54-4853-ADCB-9F4B-9F791CB26C28}"/>
                  </a:ext>
                </a:extLst>
              </p:cNvPr>
              <p:cNvSpPr txBox="1"/>
              <p:nvPr/>
            </p:nvSpPr>
            <p:spPr>
              <a:xfrm>
                <a:off x="517286" y="1899632"/>
                <a:ext cx="45676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FF0000"/>
                    </a:solidFill>
                  </a:rPr>
                  <a:t>Self-consistent QRPA </a:t>
                </a:r>
                <a:r>
                  <a:rPr lang="en-US" altLang="zh-CN" sz="2000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altLang="zh-CN" sz="2000" dirty="0"/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">
                <a:extLst>
                  <a:ext uri="{FF2B5EF4-FFF2-40B4-BE49-F238E27FC236}">
                    <a16:creationId xmlns:a16="http://schemas.microsoft.com/office/drawing/2014/main" id="{7FAC4A54-4853-ADCB-9F4B-9F791CB26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86" y="1899632"/>
                <a:ext cx="4567661" cy="400110"/>
              </a:xfrm>
              <a:prstGeom prst="rect">
                <a:avLst/>
              </a:prstGeom>
              <a:blipFill>
                <a:blip r:embed="rId3"/>
                <a:stretch>
                  <a:fillRect l="-1202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9514C63-C3CE-C446-9794-BEF3B21CE5DE}"/>
              </a:ext>
            </a:extLst>
          </p:cNvPr>
          <p:cNvSpPr txBox="1"/>
          <p:nvPr/>
        </p:nvSpPr>
        <p:spPr>
          <a:xfrm>
            <a:off x="1021605" y="4245622"/>
            <a:ext cx="710079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N" b="1" dirty="0">
                <a:solidFill>
                  <a:srgbClr val="C00000"/>
                </a:solidFill>
              </a:rPr>
              <a:t>Uncertainties from nuclear effective interactions are not discussed so far</a:t>
            </a:r>
          </a:p>
        </p:txBody>
      </p:sp>
    </p:spTree>
    <p:extLst>
      <p:ext uri="{BB962C8B-B14F-4D97-AF65-F5344CB8AC3E}">
        <p14:creationId xmlns:p14="http://schemas.microsoft.com/office/powerpoint/2010/main" val="3134812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1AFE9-65CC-FE42-820C-568FA177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1F20D-3819-DC43-B2DD-AF43499E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C60A8-BCC9-E04B-B83C-4A6A15465064}"/>
              </a:ext>
            </a:extLst>
          </p:cNvPr>
          <p:cNvSpPr txBox="1"/>
          <p:nvPr/>
        </p:nvSpPr>
        <p:spPr>
          <a:xfrm>
            <a:off x="611560" y="980728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200" b="1" dirty="0"/>
              <a:t> 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endParaRPr lang="en-US" altLang="zh-CN" sz="2600" b="1" dirty="0"/>
          </a:p>
          <a:p>
            <a:pPr>
              <a:buFont typeface="Arial" pitchFamily="34" charset="0"/>
              <a:buChar char="•"/>
            </a:pPr>
            <a:r>
              <a:rPr lang="en-US" altLang="zh-CN" sz="2600" b="1" dirty="0"/>
              <a:t> Theoretical Framework</a:t>
            </a:r>
          </a:p>
          <a:p>
            <a:pPr>
              <a:buFont typeface="Arial" pitchFamily="34" charset="0"/>
              <a:buChar char="•"/>
            </a:pPr>
            <a:endParaRPr lang="en-US" altLang="zh-CN" sz="2600" b="1" dirty="0"/>
          </a:p>
          <a:p>
            <a:pPr>
              <a:buFont typeface="Arial" pitchFamily="34" charset="0"/>
              <a:buChar char="•"/>
            </a:pPr>
            <a:r>
              <a:rPr lang="zh-CN" altLang="en-US" sz="2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Uncertainties from pairing interactions</a:t>
            </a:r>
          </a:p>
          <a:p>
            <a:pPr>
              <a:buFont typeface="Arial" pitchFamily="34" charset="0"/>
              <a:buChar char="•"/>
            </a:pPr>
            <a:endParaRPr lang="en-US" altLang="zh-CN" sz="26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 Quasiparticle vibration coupling effects (preliminary)</a:t>
            </a:r>
          </a:p>
          <a:p>
            <a:endParaRPr lang="zh-CN" altLang="en-US" sz="2600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Summary</a:t>
            </a:r>
            <a:r>
              <a:rPr lang="zh-CN" altLang="en-US" sz="2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zh-CN" altLang="en-US" sz="2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Perspective</a:t>
            </a:r>
            <a:endParaRPr lang="zh-CN" altLang="en-US" sz="2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57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9">
            <a:extLst>
              <a:ext uri="{FF2B5EF4-FFF2-40B4-BE49-F238E27FC236}">
                <a16:creationId xmlns:a16="http://schemas.microsoft.com/office/drawing/2014/main" id="{01A7D0DF-7629-5B48-0AD8-1D5640350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616" y="4080177"/>
            <a:ext cx="3122559" cy="24070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6869493-F45C-FBBF-A02F-3761CDDF0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14" y="5904626"/>
            <a:ext cx="1170400" cy="5125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0ED18-42FD-4FE4-3A9C-6B978570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NME calculated by QRPA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FB5A9-0582-28D3-EC07-C1217687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6E719A93-3DF4-4F5E-14A4-D07454F4D0F3}"/>
              </a:ext>
            </a:extLst>
          </p:cNvPr>
          <p:cNvSpPr txBox="1"/>
          <p:nvPr/>
        </p:nvSpPr>
        <p:spPr>
          <a:xfrm>
            <a:off x="250825" y="768896"/>
            <a:ext cx="8450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zh-CN" altLang="en-US" sz="2200" b="1" dirty="0">
                <a:solidFill>
                  <a:srgbClr val="C00000"/>
                </a:solidFill>
              </a:rPr>
              <a:t> </a:t>
            </a:r>
            <a:r>
              <a:rPr lang="en-US" altLang="zh-CN" sz="2200" b="1" dirty="0">
                <a:solidFill>
                  <a:srgbClr val="C00000"/>
                </a:solidFill>
              </a:rPr>
              <a:t>QRPA:</a:t>
            </a:r>
            <a:r>
              <a:rPr lang="en-US" altLang="zh-CN" sz="2200" b="1" dirty="0"/>
              <a:t> </a:t>
            </a:r>
            <a:r>
              <a:rPr lang="en-US" altLang="zh-CN" sz="2000" dirty="0"/>
              <a:t>widely used for the description of spin-isospin excitations</a:t>
            </a:r>
            <a:endParaRPr lang="zh-CN" altLang="en-US" sz="2000" dirty="0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E48C229E-02B0-C2F1-FAF7-280C82F29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29190"/>
            <a:ext cx="2239764" cy="2082034"/>
          </a:xfrm>
          <a:prstGeom prst="rect">
            <a:avLst/>
          </a:prstGeom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634865EE-AB8F-BC01-DA0D-3898590DCDAC}"/>
              </a:ext>
            </a:extLst>
          </p:cNvPr>
          <p:cNvSpPr/>
          <p:nvPr/>
        </p:nvSpPr>
        <p:spPr>
          <a:xfrm>
            <a:off x="695476" y="1200944"/>
            <a:ext cx="63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000" b="1" dirty="0"/>
              <a:t>The RPA excited state is generated by</a:t>
            </a:r>
            <a:endParaRPr lang="zh-CN" altLang="en-US" sz="2000" b="1" dirty="0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7896AD1D-5ECA-2281-5E58-8C868C40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2358" y="1569639"/>
            <a:ext cx="4046205" cy="87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E767DE7C-78E8-BCF1-DA6C-CEA0DC0EA62F}"/>
              </a:ext>
            </a:extLst>
          </p:cNvPr>
          <p:cNvSpPr/>
          <p:nvPr/>
        </p:nvSpPr>
        <p:spPr>
          <a:xfrm>
            <a:off x="695476" y="2459742"/>
            <a:ext cx="4472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zh-CN" sz="2000" b="1" dirty="0"/>
              <a:t>Full 1p1h configuration space  ⇒     </a:t>
            </a:r>
          </a:p>
          <a:p>
            <a:r>
              <a:rPr lang="en-US" altLang="zh-CN" sz="2000" b="1" dirty="0"/>
              <a:t>      almost whole nuclear chart </a:t>
            </a:r>
            <a:endParaRPr lang="zh-CN" altLang="en-US" sz="2000" b="1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9CDBBB9-5128-4403-85E6-220CF446E3DC}"/>
              </a:ext>
            </a:extLst>
          </p:cNvPr>
          <p:cNvGrpSpPr/>
          <p:nvPr/>
        </p:nvGrpSpPr>
        <p:grpSpPr>
          <a:xfrm>
            <a:off x="263173" y="3211205"/>
            <a:ext cx="3973458" cy="430887"/>
            <a:chOff x="263173" y="3211205"/>
            <a:chExt cx="3973458" cy="430887"/>
          </a:xfrm>
        </p:grpSpPr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18E360C3-7233-3A0A-58AE-02728560E4E3}"/>
                </a:ext>
              </a:extLst>
            </p:cNvPr>
            <p:cNvSpPr txBox="1"/>
            <p:nvPr/>
          </p:nvSpPr>
          <p:spPr>
            <a:xfrm>
              <a:off x="263173" y="3211205"/>
              <a:ext cx="12844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q"/>
              </a:pPr>
              <a:r>
                <a:rPr lang="zh-CN" altLang="en-US" sz="2200" b="1" dirty="0">
                  <a:solidFill>
                    <a:srgbClr val="C00000"/>
                  </a:solidFill>
                </a:rPr>
                <a:t> </a:t>
              </a:r>
              <a:r>
                <a:rPr lang="en-US" altLang="zh-CN" sz="2200" b="1" dirty="0">
                  <a:solidFill>
                    <a:srgbClr val="C00000"/>
                  </a:solidFill>
                </a:rPr>
                <a:t>NME</a:t>
              </a:r>
              <a:endParaRPr lang="zh-CN" altLang="en-US" sz="2000" dirty="0"/>
            </a:p>
          </p:txBody>
        </p:sp>
        <p:pic>
          <p:nvPicPr>
            <p:cNvPr id="13" name="图片 23">
              <a:extLst>
                <a:ext uri="{FF2B5EF4-FFF2-40B4-BE49-F238E27FC236}">
                  <a16:creationId xmlns:a16="http://schemas.microsoft.com/office/drawing/2014/main" id="{ECF9698E-BF74-C7DF-D8B2-A8CA90141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41866" y="3257306"/>
              <a:ext cx="2594765" cy="33868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8FCAFF-F6AA-38FE-D21A-00820E1EF512}"/>
              </a:ext>
            </a:extLst>
          </p:cNvPr>
          <p:cNvGrpSpPr/>
          <p:nvPr/>
        </p:nvGrpSpPr>
        <p:grpSpPr>
          <a:xfrm>
            <a:off x="761914" y="4515289"/>
            <a:ext cx="4674018" cy="602008"/>
            <a:chOff x="481315" y="4649680"/>
            <a:chExt cx="4674018" cy="6020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53967AB-4E9B-F7CB-B0CB-30C9FDFB3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1315" y="4649680"/>
              <a:ext cx="4674018" cy="60200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BA9AC5D-1D44-71C8-FB1B-A993F008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26886" y="4663106"/>
              <a:ext cx="518200" cy="21679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0365DEC-9D35-41DB-B05A-9AB33E1371FC}"/>
              </a:ext>
            </a:extLst>
          </p:cNvPr>
          <p:cNvGrpSpPr/>
          <p:nvPr/>
        </p:nvGrpSpPr>
        <p:grpSpPr>
          <a:xfrm>
            <a:off x="427230" y="3758707"/>
            <a:ext cx="6133713" cy="643177"/>
            <a:chOff x="471466" y="3806595"/>
            <a:chExt cx="6353659" cy="66624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93606A3-6353-CB73-58FF-C27BB1912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1466" y="3806595"/>
              <a:ext cx="6353659" cy="66624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92C79D3-F96B-00B4-33EB-FDA0FCFF0FD7}"/>
                </a:ext>
              </a:extLst>
            </p:cNvPr>
            <p:cNvSpPr/>
            <p:nvPr/>
          </p:nvSpPr>
          <p:spPr>
            <a:xfrm>
              <a:off x="3531483" y="3861048"/>
              <a:ext cx="608469" cy="4320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D32B486-0CB4-F5C3-556F-18AEE76570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916" y="5188733"/>
            <a:ext cx="1900839" cy="663242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1D63EF15-A3EA-486D-BA80-ABA8A41F5612}"/>
              </a:ext>
            </a:extLst>
          </p:cNvPr>
          <p:cNvGrpSpPr/>
          <p:nvPr/>
        </p:nvGrpSpPr>
        <p:grpSpPr>
          <a:xfrm>
            <a:off x="2249075" y="5465779"/>
            <a:ext cx="3339970" cy="985257"/>
            <a:chOff x="2249075" y="5520492"/>
            <a:chExt cx="3339970" cy="985257"/>
          </a:xfrm>
        </p:grpSpPr>
        <p:sp>
          <p:nvSpPr>
            <p:cNvPr id="15" name="文本框 26">
              <a:extLst>
                <a:ext uri="{FF2B5EF4-FFF2-40B4-BE49-F238E27FC236}">
                  <a16:creationId xmlns:a16="http://schemas.microsoft.com/office/drawing/2014/main" id="{F37A684E-5CFA-A92A-2700-4DE2ADD14C99}"/>
                </a:ext>
              </a:extLst>
            </p:cNvPr>
            <p:cNvSpPr txBox="1"/>
            <p:nvPr/>
          </p:nvSpPr>
          <p:spPr>
            <a:xfrm>
              <a:off x="3494087" y="5520492"/>
              <a:ext cx="1684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3366FF"/>
                  </a:solidFill>
                </a:rPr>
                <a:t>induced current</a:t>
              </a:r>
              <a:endParaRPr lang="zh-CN" altLang="en-US" dirty="0">
                <a:solidFill>
                  <a:srgbClr val="3366FF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376FFAD-EA5D-74FC-BE11-F833C25DF1AB}"/>
                </a:ext>
              </a:extLst>
            </p:cNvPr>
            <p:cNvGrpSpPr/>
            <p:nvPr/>
          </p:nvGrpSpPr>
          <p:grpSpPr>
            <a:xfrm>
              <a:off x="2249075" y="5926437"/>
              <a:ext cx="3339970" cy="579312"/>
              <a:chOff x="2193524" y="6013581"/>
              <a:chExt cx="3339970" cy="57931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210BDC8-9D3F-C4DE-BD0A-E5F3407FA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3524" y="6020519"/>
                <a:ext cx="3339970" cy="572374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422803C-8362-CB97-9636-CA0697663945}"/>
                  </a:ext>
                </a:extLst>
              </p:cNvPr>
              <p:cNvSpPr/>
              <p:nvPr/>
            </p:nvSpPr>
            <p:spPr>
              <a:xfrm>
                <a:off x="3332030" y="6013581"/>
                <a:ext cx="2192531" cy="5793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</p:grpSp>
      <p:sp>
        <p:nvSpPr>
          <p:cNvPr id="12" name="文本框 22">
            <a:extLst>
              <a:ext uri="{FF2B5EF4-FFF2-40B4-BE49-F238E27FC236}">
                <a16:creationId xmlns:a16="http://schemas.microsoft.com/office/drawing/2014/main" id="{FF17FAFB-DBAD-0801-6018-68206FD2B54E}"/>
              </a:ext>
            </a:extLst>
          </p:cNvPr>
          <p:cNvSpPr txBox="1"/>
          <p:nvPr/>
        </p:nvSpPr>
        <p:spPr>
          <a:xfrm>
            <a:off x="6560943" y="3758720"/>
            <a:ext cx="1492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overlap factor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56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F5C2-2920-E29F-B93B-46AD6718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Nuclear effective interaction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CE7AF-EB28-09BE-B557-939EC3C2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id="{572FD2D4-6DE2-E695-A09B-730C1E335673}"/>
              </a:ext>
            </a:extLst>
          </p:cNvPr>
          <p:cNvSpPr/>
          <p:nvPr/>
        </p:nvSpPr>
        <p:spPr>
          <a:xfrm>
            <a:off x="3884695" y="6289575"/>
            <a:ext cx="5008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altLang="zh-CN" sz="1400" i="1" dirty="0">
                <a:solidFill>
                  <a:srgbClr val="002060"/>
                </a:solidFill>
              </a:rPr>
              <a:t>K. Bennaceur, J. Dobaczewski</a:t>
            </a:r>
            <a:r>
              <a:rPr lang="en-US" altLang="zh-CN" sz="1400" i="1" dirty="0">
                <a:solidFill>
                  <a:srgbClr val="002060"/>
                </a:solidFill>
              </a:rPr>
              <a:t>, </a:t>
            </a:r>
            <a:r>
              <a:rPr lang="fr-FR" altLang="zh-CN" sz="1400" i="1" dirty="0">
                <a:solidFill>
                  <a:srgbClr val="002060"/>
                </a:solidFill>
              </a:rPr>
              <a:t>Comput. Phys. Comm. 168, 96 (2005)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0E01CED0-1616-F511-0036-855F6DD43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886" y="3554920"/>
            <a:ext cx="3829049" cy="617753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FDE38354-8E39-994B-F1E0-75B642D5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042" y="1449072"/>
            <a:ext cx="5905500" cy="1293035"/>
          </a:xfrm>
          <a:prstGeom prst="rect">
            <a:avLst/>
          </a:prstGeom>
        </p:spPr>
      </p:pic>
      <p:sp>
        <p:nvSpPr>
          <p:cNvPr id="10" name="文本框 10">
            <a:extLst>
              <a:ext uri="{FF2B5EF4-FFF2-40B4-BE49-F238E27FC236}">
                <a16:creationId xmlns:a16="http://schemas.microsoft.com/office/drawing/2014/main" id="{23449AC5-E595-90B4-B21C-376D154DF94E}"/>
              </a:ext>
            </a:extLst>
          </p:cNvPr>
          <p:cNvSpPr txBox="1"/>
          <p:nvPr/>
        </p:nvSpPr>
        <p:spPr>
          <a:xfrm>
            <a:off x="251520" y="765175"/>
            <a:ext cx="3718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err="1"/>
              <a:t>ph</a:t>
            </a:r>
            <a:r>
              <a:rPr lang="en-US" altLang="zh-CN" sz="2000" dirty="0"/>
              <a:t> channel: </a:t>
            </a:r>
            <a:r>
              <a:rPr lang="en-US" altLang="zh-CN" sz="2000" dirty="0" err="1"/>
              <a:t>Skyrme</a:t>
            </a:r>
            <a:r>
              <a:rPr lang="en-US" altLang="zh-CN" sz="2000" dirty="0"/>
              <a:t> interaction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1">
                <a:extLst>
                  <a:ext uri="{FF2B5EF4-FFF2-40B4-BE49-F238E27FC236}">
                    <a16:creationId xmlns:a16="http://schemas.microsoft.com/office/drawing/2014/main" id="{3251417F-53E9-3A0D-860A-CFC25E9E2B88}"/>
                  </a:ext>
                </a:extLst>
              </p:cNvPr>
              <p:cNvSpPr txBox="1"/>
              <p:nvPr/>
            </p:nvSpPr>
            <p:spPr>
              <a:xfrm>
                <a:off x="250825" y="3028890"/>
                <a:ext cx="309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pp channel: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interaction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1">
                <a:extLst>
                  <a:ext uri="{FF2B5EF4-FFF2-40B4-BE49-F238E27FC236}">
                    <a16:creationId xmlns:a16="http://schemas.microsoft.com/office/drawing/2014/main" id="{3251417F-53E9-3A0D-860A-CFC25E9E2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3028890"/>
                <a:ext cx="3092129" cy="400110"/>
              </a:xfrm>
              <a:prstGeom prst="rect">
                <a:avLst/>
              </a:prstGeom>
              <a:blipFill>
                <a:blip r:embed="rId4"/>
                <a:stretch>
                  <a:fillRect l="-1775" t="-9091" r="-1775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A2CC4B06-3438-42B0-AB9A-90E8A616910D}"/>
              </a:ext>
            </a:extLst>
          </p:cNvPr>
          <p:cNvGrpSpPr/>
          <p:nvPr/>
        </p:nvGrpSpPr>
        <p:grpSpPr>
          <a:xfrm>
            <a:off x="611560" y="4279305"/>
            <a:ext cx="7347192" cy="1717854"/>
            <a:chOff x="611560" y="4396317"/>
            <a:chExt cx="7347192" cy="17178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5">
                  <a:extLst>
                    <a:ext uri="{FF2B5EF4-FFF2-40B4-BE49-F238E27FC236}">
                      <a16:creationId xmlns:a16="http://schemas.microsoft.com/office/drawing/2014/main" id="{534F4A1A-2B89-E44A-10E6-FD6DB58A5674}"/>
                    </a:ext>
                  </a:extLst>
                </p:cNvPr>
                <p:cNvSpPr txBox="1"/>
                <p:nvPr/>
              </p:nvSpPr>
              <p:spPr>
                <a:xfrm>
                  <a:off x="611560" y="4396317"/>
                  <a:ext cx="73471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i) Volume pairing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(the pairing field follows the shape of the density),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altLang="zh-CN" dirty="0"/>
                    <a:t>.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文本框 5">
                  <a:extLst>
                    <a:ext uri="{FF2B5EF4-FFF2-40B4-BE49-F238E27FC236}">
                      <a16:creationId xmlns:a16="http://schemas.microsoft.com/office/drawing/2014/main" id="{534F4A1A-2B89-E44A-10E6-FD6DB58A56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4396317"/>
                  <a:ext cx="7347192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663" t="-9836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6">
                  <a:extLst>
                    <a:ext uri="{FF2B5EF4-FFF2-40B4-BE49-F238E27FC236}">
                      <a16:creationId xmlns:a16="http://schemas.microsoft.com/office/drawing/2014/main" id="{65AD6486-363F-BCEE-7EEE-23556315AC7A}"/>
                    </a:ext>
                  </a:extLst>
                </p:cNvPr>
                <p:cNvSpPr txBox="1"/>
                <p:nvPr/>
              </p:nvSpPr>
              <p:spPr>
                <a:xfrm>
                  <a:off x="611560" y="4932078"/>
                  <a:ext cx="718255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ii) Surface pairing (the pairing field is peaked at the surface and follows roughly the variations of the density),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−37.5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altLang="zh-CN" dirty="0"/>
                    <a:t>.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6" name="文本框 6">
                  <a:extLst>
                    <a:ext uri="{FF2B5EF4-FFF2-40B4-BE49-F238E27FC236}">
                      <a16:creationId xmlns:a16="http://schemas.microsoft.com/office/drawing/2014/main" id="{65AD6486-363F-BCEE-7EEE-23556315AC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4932078"/>
                  <a:ext cx="7182551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679" t="-5660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597589-8BE3-CFC0-787F-869BAF942CE1}"/>
                </a:ext>
              </a:extLst>
            </p:cNvPr>
            <p:cNvSpPr txBox="1"/>
            <p:nvPr/>
          </p:nvSpPr>
          <p:spPr>
            <a:xfrm>
              <a:off x="611560" y="5744839"/>
              <a:ext cx="7312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The pairing strengths are determined by fitting the experimental pairing gap</a:t>
              </a:r>
              <a:r>
                <a:rPr lang="en-US" dirty="0"/>
                <a:t>.</a:t>
              </a:r>
              <a:endParaRPr lang="en-CN" dirty="0"/>
            </a:p>
          </p:txBody>
        </p:sp>
      </p:grpSp>
    </p:spTree>
    <p:extLst>
      <p:ext uri="{BB962C8B-B14F-4D97-AF65-F5344CB8AC3E}">
        <p14:creationId xmlns:p14="http://schemas.microsoft.com/office/powerpoint/2010/main" val="999290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1AFE9-65CC-FE42-820C-568FA177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1F20D-3819-DC43-B2DD-AF43499E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C60A8-BCC9-E04B-B83C-4A6A15465064}"/>
              </a:ext>
            </a:extLst>
          </p:cNvPr>
          <p:cNvSpPr txBox="1"/>
          <p:nvPr/>
        </p:nvSpPr>
        <p:spPr>
          <a:xfrm>
            <a:off x="611560" y="980728"/>
            <a:ext cx="75608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endParaRPr lang="en-US" altLang="zh-CN" sz="26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 Theoretical Framework</a:t>
            </a:r>
          </a:p>
          <a:p>
            <a:pPr>
              <a:buFont typeface="Arial" pitchFamily="34" charset="0"/>
              <a:buChar char="•"/>
            </a:pPr>
            <a:endParaRPr lang="en-US" altLang="zh-CN" sz="2600" b="1" dirty="0"/>
          </a:p>
          <a:p>
            <a:pPr>
              <a:buFont typeface="Arial" pitchFamily="34" charset="0"/>
              <a:buChar char="•"/>
            </a:pPr>
            <a:r>
              <a:rPr lang="zh-CN" altLang="en-US" sz="2600" b="1" dirty="0"/>
              <a:t> </a:t>
            </a:r>
            <a:r>
              <a:rPr lang="en-US" altLang="zh-CN" sz="2600" b="1" dirty="0"/>
              <a:t>Uncertainties from pairing interactions</a:t>
            </a:r>
          </a:p>
          <a:p>
            <a:endParaRPr lang="zh-CN" altLang="en-US" sz="2600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Summary</a:t>
            </a:r>
            <a:r>
              <a:rPr lang="zh-CN" altLang="en-US" sz="2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zh-CN" altLang="en-US" sz="2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Perspective</a:t>
            </a:r>
            <a:endParaRPr lang="zh-CN" altLang="en-US" sz="2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71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939AAA-8329-BF77-FEC7-7328267CE9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by different </a:t>
                </a:r>
                <a:r>
                  <a:rPr lang="en-US" altLang="zh-CN" sz="3200" dirty="0" err="1"/>
                  <a:t>ph</a:t>
                </a:r>
                <a:r>
                  <a:rPr lang="en-US" altLang="zh-CN" sz="3200" dirty="0"/>
                  <a:t> and pp interactions</a:t>
                </a:r>
                <a:endParaRPr lang="en-C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939AAA-8329-BF77-FEC7-7328267CE9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40" t="-7843" b="-2352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6D784-2B3E-D39F-A021-58C46BC0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5" name="内容占位符 5">
            <a:extLst>
              <a:ext uri="{FF2B5EF4-FFF2-40B4-BE49-F238E27FC236}">
                <a16:creationId xmlns:a16="http://schemas.microsoft.com/office/drawing/2014/main" id="{01491AFF-BB20-50F6-6510-6D1BC4600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32" y="1006188"/>
            <a:ext cx="5641936" cy="417819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27793DBC-89A3-4E4D-9896-BA53AA0434B4}"/>
              </a:ext>
            </a:extLst>
          </p:cNvPr>
          <p:cNvGrpSpPr/>
          <p:nvPr/>
        </p:nvGrpSpPr>
        <p:grpSpPr>
          <a:xfrm>
            <a:off x="323528" y="5426681"/>
            <a:ext cx="8632491" cy="824389"/>
            <a:chOff x="323528" y="5484931"/>
            <a:chExt cx="8632491" cy="8243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文本框 12">
                  <a:extLst>
                    <a:ext uri="{FF2B5EF4-FFF2-40B4-BE49-F238E27FC236}">
                      <a16:creationId xmlns:a16="http://schemas.microsoft.com/office/drawing/2014/main" id="{191D3DBD-B48B-54B5-3B5D-1F7EAC6E0EC6}"/>
                    </a:ext>
                  </a:extLst>
                </p:cNvPr>
                <p:cNvSpPr txBox="1"/>
                <p:nvPr/>
              </p:nvSpPr>
              <p:spPr>
                <a:xfrm>
                  <a:off x="323528" y="5484931"/>
                  <a:ext cx="86324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:r>
                    <a:rPr lang="en-US" altLang="zh-CN" spc="-20" dirty="0"/>
                    <a:t>For the same kind of pp interaction,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pc="-2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pc="-20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b="0" i="1" spc="-2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b="0" i="1" spc="-20" dirty="0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</m:oMath>
                  </a14:m>
                  <a:r>
                    <a:rPr lang="en-US" altLang="zh-CN" spc="-20" dirty="0"/>
                    <a:t> obtained by different</a:t>
                  </a:r>
                  <a:r>
                    <a:rPr lang="zh-CN" altLang="en-US" spc="-20" dirty="0"/>
                    <a:t> </a:t>
                  </a:r>
                  <a:r>
                    <a:rPr lang="en-US" altLang="zh-CN" spc="-20" dirty="0" err="1"/>
                    <a:t>ph</a:t>
                  </a:r>
                  <a:r>
                    <a:rPr lang="en-US" altLang="zh-CN" spc="-20" dirty="0"/>
                    <a:t> interactions are close.</a:t>
                  </a:r>
                  <a:endParaRPr lang="zh-CN" altLang="en-US" spc="-20" dirty="0"/>
                </a:p>
              </p:txBody>
            </p:sp>
          </mc:Choice>
          <mc:Fallback>
            <p:sp>
              <p:nvSpPr>
                <p:cNvPr id="6" name="文本框 12">
                  <a:extLst>
                    <a:ext uri="{FF2B5EF4-FFF2-40B4-BE49-F238E27FC236}">
                      <a16:creationId xmlns:a16="http://schemas.microsoft.com/office/drawing/2014/main" id="{191D3DBD-B48B-54B5-3B5D-1F7EAC6E0E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5484931"/>
                  <a:ext cx="863249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41" t="-6667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13">
                  <a:extLst>
                    <a:ext uri="{FF2B5EF4-FFF2-40B4-BE49-F238E27FC236}">
                      <a16:creationId xmlns:a16="http://schemas.microsoft.com/office/drawing/2014/main" id="{D3108DE1-E818-4E9B-864D-9205492BA2B8}"/>
                    </a:ext>
                  </a:extLst>
                </p:cNvPr>
                <p:cNvSpPr txBox="1"/>
                <p:nvPr/>
              </p:nvSpPr>
              <p:spPr>
                <a:xfrm>
                  <a:off x="323528" y="5939988"/>
                  <a:ext cx="63863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:r>
                    <a:rPr lang="en-US" altLang="zh-CN" dirty="0"/>
                    <a:t>Except for </a:t>
                  </a:r>
                  <a:r>
                    <a:rPr lang="en-US" altLang="zh-CN" baseline="30000" dirty="0"/>
                    <a:t>136</a:t>
                  </a:r>
                  <a:r>
                    <a:rPr lang="en-US" altLang="zh-CN" dirty="0"/>
                    <a:t>Xe,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</m:oMath>
                  </a14:m>
                  <a:r>
                    <a:rPr lang="zh-CN" altLang="en-US" dirty="0"/>
                    <a:t> </a:t>
                  </a:r>
                  <a:r>
                    <a:rPr lang="en-US" altLang="zh-CN" dirty="0"/>
                    <a:t>calculated by surface pairing are larger.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文本框 13">
                  <a:extLst>
                    <a:ext uri="{FF2B5EF4-FFF2-40B4-BE49-F238E27FC236}">
                      <a16:creationId xmlns:a16="http://schemas.microsoft.com/office/drawing/2014/main" id="{D3108DE1-E818-4E9B-864D-9205492BA2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5939988"/>
                  <a:ext cx="638630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573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74485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43289F-4536-2C80-3482-2992F4E0BE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Isoscalar pairing dependence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43289F-4536-2C80-3482-2992F4E0BE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60" t="-7843" b="-2352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8695B-A0CA-0E73-1613-098974F8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5" name="内容占位符 5">
            <a:extLst>
              <a:ext uri="{FF2B5EF4-FFF2-40B4-BE49-F238E27FC236}">
                <a16:creationId xmlns:a16="http://schemas.microsoft.com/office/drawing/2014/main" id="{C901A9C4-FEA1-8A35-F8C8-643EE642F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8" y="977657"/>
            <a:ext cx="8402637" cy="3232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9">
                <a:extLst>
                  <a:ext uri="{FF2B5EF4-FFF2-40B4-BE49-F238E27FC236}">
                    <a16:creationId xmlns:a16="http://schemas.microsoft.com/office/drawing/2014/main" id="{D085472F-4A93-1F5C-ABC5-0DF08855EB6E}"/>
                  </a:ext>
                </a:extLst>
              </p:cNvPr>
              <p:cNvSpPr/>
              <p:nvPr/>
            </p:nvSpPr>
            <p:spPr>
              <a:xfrm>
                <a:off x="1321568" y="5815600"/>
                <a:ext cx="6499275" cy="73494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LMRoman10-Regular-Identity-H"/>
                  </a:rPr>
                  <a:t>T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LMRoman10-Regular-Identity-H"/>
                  </a:rPr>
                  <a:t>he difference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l-GR" sz="1800" dirty="0">
                    <a:solidFill>
                      <a:srgbClr val="FF0000"/>
                    </a:solidFill>
                    <a:effectLst/>
                    <a:latin typeface="rtxmi"/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LMRoman10-Regular-Identity-H"/>
                  </a:rPr>
                  <a:t>from the different form of pairing interaction should be caused by the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LMRoman10-Regular-Identity-H"/>
                  </a:rPr>
                  <a:t>isovector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LMRoman10-Regular-Identity-H"/>
                  </a:rPr>
                  <a:t> pairing part.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9">
                <a:extLst>
                  <a:ext uri="{FF2B5EF4-FFF2-40B4-BE49-F238E27FC236}">
                    <a16:creationId xmlns:a16="http://schemas.microsoft.com/office/drawing/2014/main" id="{D085472F-4A93-1F5C-ABC5-0DF08855E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68" y="5815600"/>
                <a:ext cx="6499275" cy="734945"/>
              </a:xfrm>
              <a:prstGeom prst="rect">
                <a:avLst/>
              </a:prstGeom>
              <a:blipFill>
                <a:blip r:embed="rId5"/>
                <a:stretch>
                  <a:fillRect l="-469" r="-938" b="-12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0">
                <a:extLst>
                  <a:ext uri="{FF2B5EF4-FFF2-40B4-BE49-F238E27FC236}">
                    <a16:creationId xmlns:a16="http://schemas.microsoft.com/office/drawing/2014/main" id="{06ED7274-9343-047B-A80D-7659BF5F5353}"/>
                  </a:ext>
                </a:extLst>
              </p:cNvPr>
              <p:cNvSpPr/>
              <p:nvPr/>
            </p:nvSpPr>
            <p:spPr>
              <a:xfrm>
                <a:off x="250825" y="4149080"/>
                <a:ext cx="8642350" cy="1570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2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spc="-90" dirty="0"/>
                  <a:t>By adjusting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pc="-9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pc="-9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pc="-90" smtClean="0">
                            <a:latin typeface="Cambria Math" panose="02040503050406030204" pitchFamily="18" charset="0"/>
                          </a:rPr>
                          <m:t>IS</m:t>
                        </m:r>
                      </m:sub>
                    </m:sSub>
                  </m:oMath>
                </a14:m>
                <a:r>
                  <a:rPr lang="zh-CN" altLang="en-US" spc="-90" dirty="0"/>
                  <a:t> </a:t>
                </a:r>
                <a:r>
                  <a:rPr lang="en-US" altLang="zh-CN" spc="-90" dirty="0"/>
                  <a:t>to reproduce the experimental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pc="-9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pc="-9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pc="-90" smtClean="0">
                            <a:latin typeface="Cambria Math" panose="02040503050406030204" pitchFamily="18" charset="0"/>
                          </a:rPr>
                          <m:t>GT</m:t>
                        </m:r>
                      </m:sub>
                      <m:sup>
                        <m:r>
                          <a:rPr lang="en-US" altLang="zh-CN" b="0" i="1" spc="-9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pc="-90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bSup>
                  </m:oMath>
                </a14:m>
                <a:r>
                  <a:rPr lang="en-US" altLang="zh-CN" spc="-9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pc="-9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pc="-90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pc="-90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b="0" i="1" spc="-90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altLang="zh-CN" b="0" i="0" spc="-90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pc="-9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pc="-9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0" spc="-90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0" spc="-9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pc="-90" dirty="0"/>
                  <a:t> </a:t>
                </a:r>
                <a:r>
                  <a:rPr lang="en-US" altLang="zh-CN" spc="-90" dirty="0"/>
                  <a:t>by different pp interactions are close.</a:t>
                </a:r>
              </a:p>
              <a:p>
                <a:pPr marL="285750" indent="-285750" algn="just">
                  <a:lnSpc>
                    <a:spcPct val="12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The difference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between volume pairing and surface pairing mainly comes from contributions of other multipoles rather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</a:p>
              <a:p>
                <a:pPr marL="285750" indent="-285750" algn="just">
                  <a:lnSpc>
                    <a:spcPct val="12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Contributions from other multipoles are almost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IS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矩形 10">
                <a:extLst>
                  <a:ext uri="{FF2B5EF4-FFF2-40B4-BE49-F238E27FC236}">
                    <a16:creationId xmlns:a16="http://schemas.microsoft.com/office/drawing/2014/main" id="{06ED7274-9343-047B-A80D-7659BF5F5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4149080"/>
                <a:ext cx="8642350" cy="1570173"/>
              </a:xfrm>
              <a:prstGeom prst="rect">
                <a:avLst/>
              </a:prstGeom>
              <a:blipFill>
                <a:blip r:embed="rId6"/>
                <a:stretch>
                  <a:fillRect l="-423" r="-635" b="-54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257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5BBD-3C59-2A0F-6210-15AAD33D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Isovector pairing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CD2D8-9EB9-EAB0-D92E-9F7CE13A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F016D-427F-A16E-89A2-1234CF63C0D4}"/>
              </a:ext>
            </a:extLst>
          </p:cNvPr>
          <p:cNvSpPr txBox="1"/>
          <p:nvPr/>
        </p:nvSpPr>
        <p:spPr>
          <a:xfrm>
            <a:off x="251520" y="777768"/>
            <a:ext cx="7537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CN" sz="2000" dirty="0"/>
              <a:t>Isovector pairing plays its role on NME through the following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8F7C20-FB93-01CC-779D-F73A5A8BFA81}"/>
                  </a:ext>
                </a:extLst>
              </p:cNvPr>
              <p:cNvSpPr txBox="1"/>
              <p:nvPr/>
            </p:nvSpPr>
            <p:spPr>
              <a:xfrm>
                <a:off x="535956" y="1268760"/>
                <a:ext cx="6969087" cy="1047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14000"/>
                  </a:lnSpc>
                  <a:buFont typeface="Wingdings" pitchFamily="2" charset="2"/>
                  <a:buChar char="ü"/>
                </a:pPr>
                <a:r>
                  <a:rPr lang="en-US" dirty="0"/>
                  <a:t>t</a:t>
                </a:r>
                <a:r>
                  <a:rPr lang="en-CN" dirty="0"/>
                  <a:t>he overlap of HFB wavefunctions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HFB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HFB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⟩</m:t>
                    </m:r>
                  </m:oMath>
                </a14:m>
                <a:r>
                  <a:rPr lang="en-US" dirty="0"/>
                  <a:t>.</a:t>
                </a:r>
                <a:endParaRPr lang="en-CN" dirty="0"/>
              </a:p>
              <a:p>
                <a:pPr marL="285750" indent="-285750">
                  <a:lnSpc>
                    <a:spcPct val="114000"/>
                  </a:lnSpc>
                  <a:buFont typeface="Wingdings" pitchFamily="2" charset="2"/>
                  <a:buChar char="ü"/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LMRoman10-Regular-Identity-H"/>
                  </a:rPr>
                  <a:t>one-body transition densities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lnSpc>
                    <a:spcPct val="114000"/>
                  </a:lnSpc>
                  <a:buFont typeface="Wingdings" pitchFamily="2" charset="2"/>
                  <a:buChar char="ü"/>
                </a:pPr>
                <a:r>
                  <a:rPr lang="en-US" sz="1800" dirty="0">
                    <a:solidFill>
                      <a:srgbClr val="0070C0"/>
                    </a:solidFill>
                    <a:effectLst/>
                    <a:latin typeface="LMRoman10-Regular-Identity-H"/>
                  </a:rPr>
                  <a:t>the number of two quasiparticle (2qp) proton-neutron configurations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8F7C20-FB93-01CC-779D-F73A5A8BF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56" y="1268760"/>
                <a:ext cx="6969087" cy="1047018"/>
              </a:xfrm>
              <a:prstGeom prst="rect">
                <a:avLst/>
              </a:prstGeom>
              <a:blipFill>
                <a:blip r:embed="rId2"/>
                <a:stretch>
                  <a:fillRect l="-612" b="-8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内容占位符 3">
            <a:extLst>
              <a:ext uri="{FF2B5EF4-FFF2-40B4-BE49-F238E27FC236}">
                <a16:creationId xmlns:a16="http://schemas.microsoft.com/office/drawing/2014/main" id="{F6C24671-0A4C-463E-7F81-BBCE2D392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57" y="3128977"/>
            <a:ext cx="7326686" cy="258209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0FB3092B-5F51-49AB-801A-142DD1214510}"/>
              </a:ext>
            </a:extLst>
          </p:cNvPr>
          <p:cNvGrpSpPr/>
          <p:nvPr/>
        </p:nvGrpSpPr>
        <p:grpSpPr>
          <a:xfrm>
            <a:off x="1165499" y="2342661"/>
            <a:ext cx="6813002" cy="675779"/>
            <a:chOff x="1165499" y="2342661"/>
            <a:chExt cx="6813002" cy="67577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2162CCE-1F74-4ADB-007B-D23B545A3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1541" y="2365432"/>
              <a:ext cx="2906960" cy="63023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EC04EE7-4A33-0B47-261C-DEFBA1909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5499" y="2342661"/>
              <a:ext cx="4034194" cy="675779"/>
            </a:xfrm>
            <a:prstGeom prst="rect">
              <a:avLst/>
            </a:prstGeom>
          </p:spPr>
        </p:pic>
      </p:grpSp>
      <p:sp>
        <p:nvSpPr>
          <p:cNvPr id="14" name="文本框 12">
            <a:extLst>
              <a:ext uri="{FF2B5EF4-FFF2-40B4-BE49-F238E27FC236}">
                <a16:creationId xmlns:a16="http://schemas.microsoft.com/office/drawing/2014/main" id="{7CFFCBAB-24AD-9153-A1C4-8E5944CC1656}"/>
              </a:ext>
            </a:extLst>
          </p:cNvPr>
          <p:cNvSpPr txBox="1"/>
          <p:nvPr/>
        </p:nvSpPr>
        <p:spPr>
          <a:xfrm>
            <a:off x="250825" y="5834595"/>
            <a:ext cx="5257279" cy="64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CN" spc="-40" dirty="0"/>
              <a:t>The distribution of occupation probability is more diffuse for the surface pairing than the volume pairing.</a:t>
            </a:r>
            <a:endParaRPr lang="zh-CN" altLang="en-US" spc="-40" dirty="0"/>
          </a:p>
        </p:txBody>
      </p:sp>
      <p:sp>
        <p:nvSpPr>
          <p:cNvPr id="16" name="文本框 14">
            <a:extLst>
              <a:ext uri="{FF2B5EF4-FFF2-40B4-BE49-F238E27FC236}">
                <a16:creationId xmlns:a16="http://schemas.microsoft.com/office/drawing/2014/main" id="{BF4C183E-BBB4-B66C-10B1-D3A31CB1453F}"/>
              </a:ext>
            </a:extLst>
          </p:cNvPr>
          <p:cNvSpPr txBox="1"/>
          <p:nvPr/>
        </p:nvSpPr>
        <p:spPr>
          <a:xfrm>
            <a:off x="6229432" y="5976577"/>
            <a:ext cx="266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/>
              <a:t>Larger configuration space</a:t>
            </a:r>
            <a:endParaRPr lang="zh-CN" altLang="en-US" dirty="0"/>
          </a:p>
        </p:txBody>
      </p:sp>
      <p:sp>
        <p:nvSpPr>
          <p:cNvPr id="19" name="虚尾箭头 13">
            <a:extLst>
              <a:ext uri="{FF2B5EF4-FFF2-40B4-BE49-F238E27FC236}">
                <a16:creationId xmlns:a16="http://schemas.microsoft.com/office/drawing/2014/main" id="{8C65C557-82BB-C8D2-4CC6-314672991C26}"/>
              </a:ext>
            </a:extLst>
          </p:cNvPr>
          <p:cNvSpPr/>
          <p:nvPr/>
        </p:nvSpPr>
        <p:spPr>
          <a:xfrm>
            <a:off x="5542769" y="6009762"/>
            <a:ext cx="651998" cy="295904"/>
          </a:xfrm>
          <a:prstGeom prst="stripedRightArrow">
            <a:avLst/>
          </a:prstGeom>
          <a:gradFill flip="none" rotWithShape="1">
            <a:gsLst>
              <a:gs pos="66000">
                <a:schemeClr val="accent2">
                  <a:lumMod val="75000"/>
                </a:schemeClr>
              </a:gs>
              <a:gs pos="0">
                <a:srgbClr val="3366FF"/>
              </a:gs>
              <a:gs pos="61000">
                <a:srgbClr val="FF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48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1AFE9-65CC-FE42-820C-568FA177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1F20D-3819-DC43-B2DD-AF43499E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C60A8-BCC9-E04B-B83C-4A6A15465064}"/>
              </a:ext>
            </a:extLst>
          </p:cNvPr>
          <p:cNvSpPr txBox="1"/>
          <p:nvPr/>
        </p:nvSpPr>
        <p:spPr>
          <a:xfrm>
            <a:off x="611560" y="980728"/>
            <a:ext cx="75608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200" b="1" dirty="0"/>
              <a:t> </a:t>
            </a:r>
            <a:r>
              <a:rPr lang="en-US" altLang="zh-CN" sz="2600" b="1" dirty="0"/>
              <a:t>Introduction</a:t>
            </a:r>
          </a:p>
          <a:p>
            <a:pPr lvl="1"/>
            <a:endParaRPr lang="en-US" altLang="zh-CN" sz="2600" b="1" dirty="0"/>
          </a:p>
          <a:p>
            <a:pPr>
              <a:buFont typeface="Arial" pitchFamily="34" charset="0"/>
              <a:buChar char="•"/>
            </a:pPr>
            <a:r>
              <a:rPr lang="en-US" altLang="zh-CN" sz="2600" b="1" dirty="0"/>
              <a:t> Theoretical Framework</a:t>
            </a:r>
          </a:p>
          <a:p>
            <a:pPr>
              <a:buFont typeface="Arial" pitchFamily="34" charset="0"/>
              <a:buChar char="•"/>
            </a:pPr>
            <a:endParaRPr lang="en-US" altLang="zh-CN" sz="2600" b="1" dirty="0"/>
          </a:p>
          <a:p>
            <a:pPr>
              <a:buFont typeface="Arial" pitchFamily="34" charset="0"/>
              <a:buChar char="•"/>
            </a:pPr>
            <a:r>
              <a:rPr lang="zh-CN" altLang="en-US" sz="2600" b="1" dirty="0"/>
              <a:t> </a:t>
            </a:r>
            <a:r>
              <a:rPr lang="en-US" altLang="zh-CN" sz="2600" b="1" dirty="0"/>
              <a:t>Uncertainties from pairing interactions</a:t>
            </a:r>
          </a:p>
          <a:p>
            <a:pPr>
              <a:buFont typeface="Arial" pitchFamily="34" charset="0"/>
              <a:buChar char="•"/>
            </a:pPr>
            <a:endParaRPr lang="en-US" altLang="zh-CN" sz="2600" b="1" dirty="0"/>
          </a:p>
          <a:p>
            <a:pPr>
              <a:buFont typeface="Arial" pitchFamily="34" charset="0"/>
              <a:buChar char="•"/>
            </a:pPr>
            <a:r>
              <a:rPr lang="en-US" altLang="zh-CN" sz="2600" b="1" dirty="0"/>
              <a:t> Summary</a:t>
            </a:r>
            <a:r>
              <a:rPr lang="zh-CN" altLang="en-US" sz="2600" b="1" dirty="0"/>
              <a:t> </a:t>
            </a:r>
            <a:r>
              <a:rPr lang="en-US" altLang="zh-CN" sz="2600" b="1" dirty="0"/>
              <a:t>and</a:t>
            </a:r>
            <a:r>
              <a:rPr lang="zh-CN" altLang="en-US" sz="2600" b="1" dirty="0"/>
              <a:t> </a:t>
            </a:r>
            <a:r>
              <a:rPr lang="en-US" altLang="zh-CN" sz="2600" b="1" dirty="0"/>
              <a:t>Perspective</a:t>
            </a:r>
            <a:endParaRPr lang="zh-CN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177255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5BBD-3C59-2A0F-6210-15AAD33D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Isovector pairing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CD2D8-9EB9-EAB0-D92E-9F7CE13A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F016D-427F-A16E-89A2-1234CF63C0D4}"/>
              </a:ext>
            </a:extLst>
          </p:cNvPr>
          <p:cNvSpPr txBox="1"/>
          <p:nvPr/>
        </p:nvSpPr>
        <p:spPr>
          <a:xfrm>
            <a:off x="251520" y="777768"/>
            <a:ext cx="7537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CN" sz="2000" dirty="0"/>
              <a:t>Isovector pairing plays its role on NME through the following factors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2478217-BD71-40BD-83C5-0DF291FD7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24" y="2514446"/>
            <a:ext cx="2232248" cy="259405"/>
          </a:xfrm>
          <a:prstGeom prst="rect">
            <a:avLst/>
          </a:prstGeom>
        </p:spPr>
      </p:pic>
      <p:sp>
        <p:nvSpPr>
          <p:cNvPr id="20" name="TextBox 7">
            <a:extLst>
              <a:ext uri="{FF2B5EF4-FFF2-40B4-BE49-F238E27FC236}">
                <a16:creationId xmlns:a16="http://schemas.microsoft.com/office/drawing/2014/main" id="{784620D4-71C4-4C17-8D2B-DAB29F7ED0AE}"/>
              </a:ext>
            </a:extLst>
          </p:cNvPr>
          <p:cNvSpPr txBox="1"/>
          <p:nvPr/>
        </p:nvSpPr>
        <p:spPr>
          <a:xfrm>
            <a:off x="5580112" y="2459482"/>
            <a:ext cx="304737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CN" dirty="0"/>
              <a:t>for volume and surface pairing</a:t>
            </a:r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19BEB2D3-CEFF-40BE-B478-233C8E024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24" y="2972248"/>
            <a:ext cx="2189894" cy="254483"/>
          </a:xfrm>
          <a:prstGeom prst="rect">
            <a:avLst/>
          </a:prstGeom>
        </p:spPr>
      </p:pic>
      <p:sp>
        <p:nvSpPr>
          <p:cNvPr id="23" name="TextBox 11">
            <a:extLst>
              <a:ext uri="{FF2B5EF4-FFF2-40B4-BE49-F238E27FC236}">
                <a16:creationId xmlns:a16="http://schemas.microsoft.com/office/drawing/2014/main" id="{721F80E8-B5F8-44AD-B195-F1376528ADCF}"/>
              </a:ext>
            </a:extLst>
          </p:cNvPr>
          <p:cNvSpPr txBox="1"/>
          <p:nvPr/>
        </p:nvSpPr>
        <p:spPr>
          <a:xfrm>
            <a:off x="1030833" y="2459482"/>
            <a:ext cx="2051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N" baseline="30000" dirty="0"/>
              <a:t>76</a:t>
            </a:r>
            <a:r>
              <a:rPr lang="en-CN" dirty="0"/>
              <a:t>Ge, </a:t>
            </a:r>
            <a:r>
              <a:rPr lang="en-CN" baseline="30000" dirty="0"/>
              <a:t>82</a:t>
            </a:r>
            <a:r>
              <a:rPr lang="en-CN" dirty="0"/>
              <a:t>Se, </a:t>
            </a:r>
            <a:r>
              <a:rPr lang="en-CN" baseline="30000" dirty="0"/>
              <a:t>128,130</a:t>
            </a:r>
            <a:r>
              <a:rPr lang="en-CN" dirty="0"/>
              <a:t>Te: </a:t>
            </a: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940BDEBD-6D99-4A50-A931-9F3AD8F862F9}"/>
              </a:ext>
            </a:extLst>
          </p:cNvPr>
          <p:cNvSpPr txBox="1"/>
          <p:nvPr/>
        </p:nvSpPr>
        <p:spPr>
          <a:xfrm>
            <a:off x="2307618" y="2914823"/>
            <a:ext cx="775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N" baseline="30000" dirty="0"/>
              <a:t>136</a:t>
            </a:r>
            <a:r>
              <a:rPr lang="en-CN" dirty="0"/>
              <a:t>Xe:</a:t>
            </a:r>
          </a:p>
        </p:txBody>
      </p:sp>
      <p:pic>
        <p:nvPicPr>
          <p:cNvPr id="25" name="Picture 19">
            <a:extLst>
              <a:ext uri="{FF2B5EF4-FFF2-40B4-BE49-F238E27FC236}">
                <a16:creationId xmlns:a16="http://schemas.microsoft.com/office/drawing/2014/main" id="{BEF40FD0-B64B-4C05-9ED3-513DB00F7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424" y="3403888"/>
            <a:ext cx="2189892" cy="254483"/>
          </a:xfrm>
          <a:prstGeom prst="rect">
            <a:avLst/>
          </a:prstGeom>
        </p:spPr>
      </p:pic>
      <p:sp>
        <p:nvSpPr>
          <p:cNvPr id="26" name="TextBox 20">
            <a:extLst>
              <a:ext uri="{FF2B5EF4-FFF2-40B4-BE49-F238E27FC236}">
                <a16:creationId xmlns:a16="http://schemas.microsoft.com/office/drawing/2014/main" id="{8E266887-F3D4-4501-B9D8-A794E14F6F7F}"/>
              </a:ext>
            </a:extLst>
          </p:cNvPr>
          <p:cNvSpPr txBox="1"/>
          <p:nvPr/>
        </p:nvSpPr>
        <p:spPr>
          <a:xfrm>
            <a:off x="5580112" y="2914823"/>
            <a:ext cx="190571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CN" dirty="0"/>
              <a:t>for volume pairing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1EB16E4C-B68E-48BB-ABB3-5A4A19E8F200}"/>
              </a:ext>
            </a:extLst>
          </p:cNvPr>
          <p:cNvSpPr txBox="1"/>
          <p:nvPr/>
        </p:nvSpPr>
        <p:spPr>
          <a:xfrm>
            <a:off x="5580112" y="3346463"/>
            <a:ext cx="188891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CN" dirty="0"/>
              <a:t>for surface pairing</a:t>
            </a:r>
          </a:p>
        </p:txBody>
      </p:sp>
      <p:pic>
        <p:nvPicPr>
          <p:cNvPr id="28" name="Picture 22">
            <a:extLst>
              <a:ext uri="{FF2B5EF4-FFF2-40B4-BE49-F238E27FC236}">
                <a16:creationId xmlns:a16="http://schemas.microsoft.com/office/drawing/2014/main" id="{14E44169-9DB7-43DA-9919-369AA5687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818520"/>
            <a:ext cx="3600400" cy="260133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BEB7CDE9-7F2D-40CA-A4F3-8E81FD314152}"/>
              </a:ext>
            </a:extLst>
          </p:cNvPr>
          <p:cNvGrpSpPr/>
          <p:nvPr/>
        </p:nvGrpSpPr>
        <p:grpSpPr>
          <a:xfrm>
            <a:off x="4580978" y="3905367"/>
            <a:ext cx="3165045" cy="2343907"/>
            <a:chOff x="4580978" y="3905367"/>
            <a:chExt cx="3165045" cy="2343907"/>
          </a:xfrm>
        </p:grpSpPr>
        <p:pic>
          <p:nvPicPr>
            <p:cNvPr id="21" name="内容占位符 5">
              <a:extLst>
                <a:ext uri="{FF2B5EF4-FFF2-40B4-BE49-F238E27FC236}">
                  <a16:creationId xmlns:a16="http://schemas.microsoft.com/office/drawing/2014/main" id="{A9FD0073-EF6B-4C89-976F-EE470262E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80978" y="3905367"/>
              <a:ext cx="3165045" cy="2343907"/>
            </a:xfrm>
            <a:prstGeom prst="rect">
              <a:avLst/>
            </a:prstGeom>
          </p:spPr>
        </p:pic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6557A6F8-1F9D-4369-BFB1-F4C6C0775861}"/>
                </a:ext>
              </a:extLst>
            </p:cNvPr>
            <p:cNvSpPr/>
            <p:nvPr/>
          </p:nvSpPr>
          <p:spPr>
            <a:xfrm>
              <a:off x="7261354" y="5517232"/>
              <a:ext cx="415345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">
                <a:extLst>
                  <a:ext uri="{FF2B5EF4-FFF2-40B4-BE49-F238E27FC236}">
                    <a16:creationId xmlns:a16="http://schemas.microsoft.com/office/drawing/2014/main" id="{1D2B80E8-48B9-4231-8C55-D49BDF1E7D4A}"/>
                  </a:ext>
                </a:extLst>
              </p:cNvPr>
              <p:cNvSpPr txBox="1"/>
              <p:nvPr/>
            </p:nvSpPr>
            <p:spPr>
              <a:xfrm>
                <a:off x="535956" y="1268760"/>
                <a:ext cx="6969087" cy="1047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14000"/>
                  </a:lnSpc>
                  <a:buFont typeface="Wingdings" pitchFamily="2" charset="2"/>
                  <a:buChar char="ü"/>
                </a:pPr>
                <a:r>
                  <a:rPr lang="en-US" dirty="0"/>
                  <a:t>t</a:t>
                </a:r>
                <a:r>
                  <a:rPr lang="en-CN" dirty="0"/>
                  <a:t>he overlap of HFB wavefunctions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HFB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HFB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⟩</m:t>
                    </m:r>
                  </m:oMath>
                </a14:m>
                <a:r>
                  <a:rPr lang="en-US" dirty="0"/>
                  <a:t>.</a:t>
                </a:r>
                <a:endParaRPr lang="en-CN" dirty="0"/>
              </a:p>
              <a:p>
                <a:pPr marL="285750" indent="-285750">
                  <a:lnSpc>
                    <a:spcPct val="114000"/>
                  </a:lnSpc>
                  <a:buFont typeface="Wingdings" pitchFamily="2" charset="2"/>
                  <a:buChar char="ü"/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LMRoman10-Regular-Identity-H"/>
                  </a:rPr>
                  <a:t>one-body transition densities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lnSpc>
                    <a:spcPct val="114000"/>
                  </a:lnSpc>
                  <a:buFont typeface="Wingdings" pitchFamily="2" charset="2"/>
                  <a:buChar char="ü"/>
                </a:pPr>
                <a:r>
                  <a:rPr lang="en-US" sz="1800" dirty="0">
                    <a:solidFill>
                      <a:srgbClr val="0070C0"/>
                    </a:solidFill>
                    <a:effectLst/>
                    <a:latin typeface="LMRoman10-Regular-Identity-H"/>
                  </a:rPr>
                  <a:t>the number of two quasiparticle (2qp) proton-neutron configurations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5">
                <a:extLst>
                  <a:ext uri="{FF2B5EF4-FFF2-40B4-BE49-F238E27FC236}">
                    <a16:creationId xmlns:a16="http://schemas.microsoft.com/office/drawing/2014/main" id="{1D2B80E8-48B9-4231-8C55-D49BDF1E7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56" y="1268760"/>
                <a:ext cx="6969087" cy="1047018"/>
              </a:xfrm>
              <a:prstGeom prst="rect">
                <a:avLst/>
              </a:prstGeom>
              <a:blipFill>
                <a:blip r:embed="rId7"/>
                <a:stretch>
                  <a:fillRect l="-612" b="-8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811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D39A7D-B019-E359-90E4-82E757B3FA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by 18 </a:t>
                </a:r>
                <a:r>
                  <a:rPr lang="en-US" altLang="zh-CN" sz="3200" dirty="0" err="1"/>
                  <a:t>Skyrme</a:t>
                </a:r>
                <a:r>
                  <a:rPr lang="en-US" altLang="zh-CN" sz="3200" dirty="0"/>
                  <a:t> interactions</a:t>
                </a:r>
                <a:endParaRPr lang="en-C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D39A7D-B019-E359-90E4-82E757B3F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40" t="-7843" b="-2352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6697D-1969-8359-3291-2CA3450E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9B0D4FF2-7C55-8830-69B5-E1CE3815F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1" y="5140712"/>
            <a:ext cx="4096939" cy="125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5">
                <a:extLst>
                  <a:ext uri="{FF2B5EF4-FFF2-40B4-BE49-F238E27FC236}">
                    <a16:creationId xmlns:a16="http://schemas.microsoft.com/office/drawing/2014/main" id="{B6619849-15AD-18ED-8933-64EB1492711A}"/>
                  </a:ext>
                </a:extLst>
              </p:cNvPr>
              <p:cNvSpPr txBox="1"/>
              <p:nvPr/>
            </p:nvSpPr>
            <p:spPr>
              <a:xfrm>
                <a:off x="4631269" y="1052736"/>
                <a:ext cx="4261211" cy="139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Although the effective mass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and Landau parameter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/>
                  <a:t> span a wide range, for each kind of pp interaction,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only around 10%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5">
                <a:extLst>
                  <a:ext uri="{FF2B5EF4-FFF2-40B4-BE49-F238E27FC236}">
                    <a16:creationId xmlns:a16="http://schemas.microsoft.com/office/drawing/2014/main" id="{B6619849-15AD-18ED-8933-64EB14927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269" y="1052736"/>
                <a:ext cx="4261211" cy="1397883"/>
              </a:xfrm>
              <a:prstGeom prst="rect">
                <a:avLst/>
              </a:prstGeom>
              <a:blipFill>
                <a:blip r:embed="rId4"/>
                <a:stretch>
                  <a:fillRect l="-1001" r="-1144" b="-65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7">
                <a:extLst>
                  <a:ext uri="{FF2B5EF4-FFF2-40B4-BE49-F238E27FC236}">
                    <a16:creationId xmlns:a16="http://schemas.microsoft.com/office/drawing/2014/main" id="{A20B6792-54D1-4FC2-DFE9-4D0D7C84F0C9}"/>
                  </a:ext>
                </a:extLst>
              </p:cNvPr>
              <p:cNvSpPr txBox="1"/>
              <p:nvPr/>
            </p:nvSpPr>
            <p:spPr>
              <a:xfrm>
                <a:off x="4631964" y="3140968"/>
                <a:ext cx="4261211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altLang="zh-CN" baseline="30000" dirty="0"/>
                  <a:t>76</a:t>
                </a:r>
                <a:r>
                  <a:rPr lang="en-US" altLang="zh-CN" dirty="0"/>
                  <a:t>Ge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285750" indent="-285750" algn="just">
                  <a:spcAft>
                    <a:spcPts val="12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spherical </a:t>
                </a:r>
                <a:r>
                  <a:rPr lang="en-US" altLang="zh-CN" i="1" dirty="0"/>
                  <a:t>G-</a:t>
                </a:r>
                <a:r>
                  <a:rPr lang="en-US" altLang="zh-CN" dirty="0"/>
                  <a:t>QRPA, relativistic and non-relativistic GCM, and IBM2 results lie within 1.0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altLang="zh-CN" dirty="0"/>
                  <a:t>2.0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from 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by volume pairing.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marL="285750" indent="-285750" algn="just">
                  <a:spcAft>
                    <a:spcPts val="12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spc="-10" dirty="0"/>
                  <a:t>deformed </a:t>
                </a:r>
                <a:r>
                  <a:rPr lang="en-US" altLang="zh-CN" i="1" spc="-10" dirty="0"/>
                  <a:t>G</a:t>
                </a:r>
                <a:r>
                  <a:rPr lang="en-US" altLang="zh-CN" spc="-10" dirty="0"/>
                  <a:t>-QRPA, ISM, triaxial projected SM, and ab initio approaches are much smaller, since they consider more many-body correlations.</a:t>
                </a:r>
              </a:p>
            </p:txBody>
          </p:sp>
        </mc:Choice>
        <mc:Fallback xmlns="">
          <p:sp>
            <p:nvSpPr>
              <p:cNvPr id="9" name="文本框 7">
                <a:extLst>
                  <a:ext uri="{FF2B5EF4-FFF2-40B4-BE49-F238E27FC236}">
                    <a16:creationId xmlns:a16="http://schemas.microsoft.com/office/drawing/2014/main" id="{A20B6792-54D1-4FC2-DFE9-4D0D7C84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964" y="3140968"/>
                <a:ext cx="4261211" cy="2893100"/>
              </a:xfrm>
              <a:prstGeom prst="rect">
                <a:avLst/>
              </a:prstGeom>
              <a:blipFill>
                <a:blip r:embed="rId5"/>
                <a:stretch>
                  <a:fillRect l="-1001" t="-1053" r="-1144" b="-2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0333C7E-3488-FCC1-F47F-EED3361ED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5" y="930677"/>
            <a:ext cx="4362289" cy="40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75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D39A7D-B019-E359-90E4-82E757B3FA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by 18 </a:t>
                </a:r>
                <a:r>
                  <a:rPr lang="en-US" altLang="zh-CN" sz="3200" dirty="0" err="1"/>
                  <a:t>Skyrme</a:t>
                </a:r>
                <a:r>
                  <a:rPr lang="en-US" altLang="zh-CN" sz="3200" dirty="0"/>
                  <a:t> interactions</a:t>
                </a:r>
                <a:endParaRPr lang="en-C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D39A7D-B019-E359-90E4-82E757B3F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40" t="-7843" b="-2352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6697D-1969-8359-3291-2CA3450E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9B0D4FF2-7C55-8830-69B5-E1CE3815F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1" y="5140712"/>
            <a:ext cx="4096939" cy="1252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333C7E-3488-FCC1-F47F-EED3361ED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5" y="930677"/>
            <a:ext cx="4362289" cy="4016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F7FB050-01E2-430C-8537-DD962F41F5BA}"/>
                  </a:ext>
                </a:extLst>
              </p:cNvPr>
              <p:cNvSpPr txBox="1"/>
              <p:nvPr/>
            </p:nvSpPr>
            <p:spPr>
              <a:xfrm>
                <a:off x="4631964" y="3437222"/>
                <a:ext cx="4261211" cy="1796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pc="-10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pc="-1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pc="-1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pc="-1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b="0" i="1" spc="-10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altLang="zh-CN" b="0" i="1" spc="-1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altLang="zh-CN" spc="-10" baseline="30000" dirty="0"/>
                  <a:t>136</a:t>
                </a:r>
                <a:r>
                  <a:rPr lang="en-US" altLang="zh-CN" spc="-10" dirty="0"/>
                  <a:t>Xe</a:t>
                </a:r>
                <a14:m>
                  <m:oMath xmlns:m="http://schemas.openxmlformats.org/officeDocument/2006/math">
                    <m:r>
                      <a:rPr lang="en-US" altLang="zh-CN" i="1" spc="-1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i="0" spc="-10" dirty="0">
                    <a:latin typeface="+mj-lt"/>
                  </a:rPr>
                  <a:t>, </a:t>
                </a:r>
                <a:r>
                  <a:rPr lang="en-US" altLang="zh-CN" spc="-10" dirty="0"/>
                  <a:t>either by volume pairing or surface pairing, our results are smaller than many other models, which could caused by the sharp neutron Fermi surface in </a:t>
                </a:r>
                <a:r>
                  <a:rPr lang="en-US" altLang="zh-CN" spc="-10" baseline="30000" dirty="0"/>
                  <a:t>136</a:t>
                </a:r>
                <a:r>
                  <a:rPr lang="en-US" altLang="zh-CN" spc="-10" dirty="0"/>
                  <a:t>Xe that suppresses the NMEs through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〉"/>
                        <m:ctrlPr>
                          <a:rPr lang="en-US" altLang="zh-CN" b="0" i="1" spc="-1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pc="-1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pc="-1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pc="-10" smtClean="0">
                                <a:latin typeface="Cambria Math" panose="02040503050406030204" pitchFamily="18" charset="0"/>
                              </a:rPr>
                              <m:t>HFB</m:t>
                            </m:r>
                          </m:e>
                          <m:sub>
                            <m:r>
                              <a:rPr lang="en-US" altLang="zh-CN" b="0" i="1" spc="-1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b="0" i="1" spc="-1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pc="-10" smtClean="0">
                                <a:latin typeface="Cambria Math" panose="02040503050406030204" pitchFamily="18" charset="0"/>
                              </a:rPr>
                              <m:t>HFB</m:t>
                            </m:r>
                          </m:e>
                          <m:sub>
                            <m:r>
                              <a:rPr lang="en-US" altLang="zh-CN" b="0" i="1" spc="-1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pc="-1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pc="-10" dirty="0"/>
                  <a:t>.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F7FB050-01E2-430C-8537-DD962F41F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964" y="3437222"/>
                <a:ext cx="4261211" cy="1796326"/>
              </a:xfrm>
              <a:prstGeom prst="rect">
                <a:avLst/>
              </a:prstGeom>
              <a:blipFill>
                <a:blip r:embed="rId5"/>
                <a:stretch>
                  <a:fillRect l="-1001" t="-2034" r="-1144"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5">
                <a:extLst>
                  <a:ext uri="{FF2B5EF4-FFF2-40B4-BE49-F238E27FC236}">
                    <a16:creationId xmlns:a16="http://schemas.microsoft.com/office/drawing/2014/main" id="{4CBCD43A-7F65-4E85-AAB9-55754BB1AE8A}"/>
                  </a:ext>
                </a:extLst>
              </p:cNvPr>
              <p:cNvSpPr txBox="1"/>
              <p:nvPr/>
            </p:nvSpPr>
            <p:spPr>
              <a:xfrm>
                <a:off x="4631269" y="1052736"/>
                <a:ext cx="4261211" cy="139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Although the effective mass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and Landau parameter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/>
                  <a:t> span a wide range, for each kind of pp interaction,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only around 10%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5">
                <a:extLst>
                  <a:ext uri="{FF2B5EF4-FFF2-40B4-BE49-F238E27FC236}">
                    <a16:creationId xmlns:a16="http://schemas.microsoft.com/office/drawing/2014/main" id="{4CBCD43A-7F65-4E85-AAB9-55754BB1A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269" y="1052736"/>
                <a:ext cx="4261211" cy="1397883"/>
              </a:xfrm>
              <a:prstGeom prst="rect">
                <a:avLst/>
              </a:prstGeom>
              <a:blipFill>
                <a:blip r:embed="rId6"/>
                <a:stretch>
                  <a:fillRect l="-1001" r="-1144" b="-65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11B17B6-A5BD-9C27-A34B-B9C8814B81D4}"/>
              </a:ext>
            </a:extLst>
          </p:cNvPr>
          <p:cNvSpPr txBox="1"/>
          <p:nvPr/>
        </p:nvSpPr>
        <p:spPr>
          <a:xfrm>
            <a:off x="4817658" y="559228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00CC"/>
                </a:solidFill>
              </a:rPr>
              <a:t>W. L. </a:t>
            </a:r>
            <a:r>
              <a:rPr lang="en-US" altLang="zh-CN" sz="1800" dirty="0" err="1">
                <a:solidFill>
                  <a:srgbClr val="0000CC"/>
                </a:solidFill>
              </a:rPr>
              <a:t>Lv</a:t>
            </a:r>
            <a:r>
              <a:rPr lang="en-US" altLang="zh-CN" sz="1800" dirty="0">
                <a:solidFill>
                  <a:srgbClr val="0000CC"/>
                </a:solidFill>
              </a:rPr>
              <a:t>, Y. </a:t>
            </a:r>
            <a:r>
              <a:rPr lang="en-US" altLang="zh-CN" dirty="0">
                <a:solidFill>
                  <a:srgbClr val="0000CC"/>
                </a:solidFill>
              </a:rPr>
              <a:t>F. </a:t>
            </a:r>
            <a:r>
              <a:rPr lang="en-US" altLang="zh-CN" sz="1800" dirty="0" err="1">
                <a:solidFill>
                  <a:srgbClr val="0000CC"/>
                </a:solidFill>
              </a:rPr>
              <a:t>Niu</a:t>
            </a:r>
            <a:r>
              <a:rPr lang="en-US" altLang="zh-CN" sz="1800" dirty="0">
                <a:solidFill>
                  <a:srgbClr val="0000CC"/>
                </a:solidFill>
              </a:rPr>
              <a:t>, D.L. Fang, J. M. Yao, C. L. Bai, and J. Meng, arXiv:2302.04423</a:t>
            </a:r>
            <a:endParaRPr lang="en-CN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26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553CAAA-E81E-7B0F-1541-EB6A508BED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Correlation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DGT</m:t>
                        </m:r>
                      </m:sup>
                    </m:sSup>
                  </m:oMath>
                </a14:m>
                <a:r>
                  <a:rPr lang="en-US" altLang="zh-CN" sz="32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553CAAA-E81E-7B0F-1541-EB6A508BED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60" t="-7843" b="-2549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17EBC-47AD-0933-4356-98FF25F3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28DBE1A4-5CFD-8CCA-1F19-BB3ABF16C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976" y="1275487"/>
            <a:ext cx="4176999" cy="315568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6036690-A273-3C7C-8E3F-FC97E702F811}"/>
              </a:ext>
            </a:extLst>
          </p:cNvPr>
          <p:cNvSpPr/>
          <p:nvPr/>
        </p:nvSpPr>
        <p:spPr>
          <a:xfrm>
            <a:off x="873610" y="4534143"/>
            <a:ext cx="3929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i="1" dirty="0">
                <a:solidFill>
                  <a:srgbClr val="002060"/>
                </a:solidFill>
              </a:rPr>
              <a:t>N. Shimizu et al. Phys. Rev. Lett. 120, 142502 (2018)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10">
                <a:extLst>
                  <a:ext uri="{FF2B5EF4-FFF2-40B4-BE49-F238E27FC236}">
                    <a16:creationId xmlns:a16="http://schemas.microsoft.com/office/drawing/2014/main" id="{5A481F1A-4643-6C6D-497F-5226356EF244}"/>
                  </a:ext>
                </a:extLst>
              </p:cNvPr>
              <p:cNvSpPr txBox="1"/>
              <p:nvPr/>
            </p:nvSpPr>
            <p:spPr>
              <a:xfrm>
                <a:off x="250825" y="5252671"/>
                <a:ext cx="8640960" cy="74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DGT</m:t>
                        </m:r>
                      </m:sup>
                    </m:sSup>
                  </m:oMath>
                </a14:m>
                <a:r>
                  <a:rPr lang="en-US" altLang="zh-CN" dirty="0"/>
                  <a:t> is strongly affected by the choice of </a:t>
                </a:r>
                <a:r>
                  <a:rPr lang="en-US" altLang="zh-CN" dirty="0" err="1"/>
                  <a:t>ph</a:t>
                </a:r>
                <a:r>
                  <a:rPr lang="en-US" altLang="zh-CN" i="1" dirty="0"/>
                  <a:t> </a:t>
                </a:r>
                <a:r>
                  <a:rPr lang="en-US" altLang="zh-CN" dirty="0"/>
                  <a:t>interactions. There seems no correlation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DGT</m:t>
                        </m:r>
                      </m:sup>
                    </m:sSup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altLang="zh-CN" dirty="0"/>
                  <a:t> in QRPA model.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10">
                <a:extLst>
                  <a:ext uri="{FF2B5EF4-FFF2-40B4-BE49-F238E27FC236}">
                    <a16:creationId xmlns:a16="http://schemas.microsoft.com/office/drawing/2014/main" id="{5A481F1A-4643-6C6D-497F-5226356EF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5252671"/>
                <a:ext cx="8640960" cy="746679"/>
              </a:xfrm>
              <a:prstGeom prst="rect">
                <a:avLst/>
              </a:prstGeom>
              <a:blipFill>
                <a:blip r:embed="rId5"/>
                <a:stretch>
                  <a:fillRect l="-423" r="-564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C36134D-74B2-3201-EA1E-9BDEE83BB3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457535"/>
            <a:ext cx="4555476" cy="302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8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EA2022-6FD3-605F-D2C5-725F9167FF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Correlation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DGT</m:t>
                        </m:r>
                      </m:sup>
                    </m:sSup>
                  </m:oMath>
                </a14:m>
                <a:r>
                  <a:rPr lang="en-US" altLang="zh-CN" sz="32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EA2022-6FD3-605F-D2C5-725F9167FF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60" t="-7843" b="-2549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A51C0-B0FF-D6E1-C7D2-A0276D6C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id="{CA6C2619-8363-BD0D-BD0E-A08456B3C9D9}"/>
              </a:ext>
            </a:extLst>
          </p:cNvPr>
          <p:cNvSpPr/>
          <p:nvPr/>
        </p:nvSpPr>
        <p:spPr>
          <a:xfrm>
            <a:off x="940941" y="5125639"/>
            <a:ext cx="363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i="1" dirty="0">
                <a:solidFill>
                  <a:srgbClr val="002060"/>
                </a:solidFill>
              </a:rPr>
              <a:t>F. </a:t>
            </a:r>
            <a:r>
              <a:rPr lang="en-US" altLang="zh-CN" sz="14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Š</a:t>
            </a:r>
            <a:r>
              <a:rPr lang="en-US" altLang="zh-CN" sz="1400" i="1" dirty="0" err="1">
                <a:solidFill>
                  <a:srgbClr val="002060"/>
                </a:solidFill>
              </a:rPr>
              <a:t>imkovic</a:t>
            </a:r>
            <a:r>
              <a:rPr lang="en-US" altLang="zh-CN" sz="1400" i="1" dirty="0">
                <a:solidFill>
                  <a:srgbClr val="002060"/>
                </a:solidFill>
              </a:rPr>
              <a:t> et al. Phys. Rev. C 83, 015502 (2011)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61A4715-533F-4915-9D55-DAB70533C217}"/>
              </a:ext>
            </a:extLst>
          </p:cNvPr>
          <p:cNvGrpSpPr/>
          <p:nvPr/>
        </p:nvGrpSpPr>
        <p:grpSpPr>
          <a:xfrm>
            <a:off x="323528" y="5635800"/>
            <a:ext cx="6552804" cy="755528"/>
            <a:chOff x="1642973" y="5913832"/>
            <a:chExt cx="6552804" cy="755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9">
                  <a:extLst>
                    <a:ext uri="{FF2B5EF4-FFF2-40B4-BE49-F238E27FC236}">
                      <a16:creationId xmlns:a16="http://schemas.microsoft.com/office/drawing/2014/main" id="{FFFB631E-D03A-1AB1-D7FA-0EF25FE0AFCA}"/>
                    </a:ext>
                  </a:extLst>
                </p:cNvPr>
                <p:cNvSpPr txBox="1"/>
                <p:nvPr/>
              </p:nvSpPr>
              <p:spPr>
                <a:xfrm>
                  <a:off x="1642974" y="5913832"/>
                  <a:ext cx="6552803" cy="375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i="0" dirty="0" smtClean="0">
                              <a:latin typeface="Cambria Math" panose="02040503050406030204" pitchFamily="18" charset="0"/>
                            </a:rPr>
                            <m:t>DGT</m:t>
                          </m:r>
                        </m:sup>
                      </m:sSup>
                    </m:oMath>
                  </a14:m>
                  <a:r>
                    <a:rPr lang="en-US" altLang="zh-CN" dirty="0"/>
                    <a:t> : both short range and long range physics matter.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9">
                  <a:extLst>
                    <a:ext uri="{FF2B5EF4-FFF2-40B4-BE49-F238E27FC236}">
                      <a16:creationId xmlns:a16="http://schemas.microsoft.com/office/drawing/2014/main" id="{FFFB631E-D03A-1AB1-D7FA-0EF25FE0AF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974" y="5913832"/>
                  <a:ext cx="6552803" cy="375872"/>
                </a:xfrm>
                <a:prstGeom prst="rect">
                  <a:avLst/>
                </a:prstGeom>
                <a:blipFill>
                  <a:blip r:embed="rId3"/>
                  <a:stretch>
                    <a:fillRect l="-558" t="-8197" b="-262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10">
                  <a:extLst>
                    <a:ext uri="{FF2B5EF4-FFF2-40B4-BE49-F238E27FC236}">
                      <a16:creationId xmlns:a16="http://schemas.microsoft.com/office/drawing/2014/main" id="{9B224449-A6FA-055D-96C5-6573A1F4A400}"/>
                    </a:ext>
                  </a:extLst>
                </p:cNvPr>
                <p:cNvSpPr txBox="1"/>
                <p:nvPr/>
              </p:nvSpPr>
              <p:spPr>
                <a:xfrm>
                  <a:off x="1642973" y="6289704"/>
                  <a:ext cx="4205377" cy="379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</m:oMath>
                  </a14:m>
                  <a:r>
                    <a:rPr lang="en-US" altLang="zh-CN" dirty="0"/>
                    <a:t> : only short range physics matters.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10">
                  <a:extLst>
                    <a:ext uri="{FF2B5EF4-FFF2-40B4-BE49-F238E27FC236}">
                      <a16:creationId xmlns:a16="http://schemas.microsoft.com/office/drawing/2014/main" id="{9B224449-A6FA-055D-96C5-6573A1F4A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973" y="6289704"/>
                  <a:ext cx="4205377" cy="379656"/>
                </a:xfrm>
                <a:prstGeom prst="rect">
                  <a:avLst/>
                </a:prstGeom>
                <a:blipFill>
                  <a:blip r:embed="rId4"/>
                  <a:stretch>
                    <a:fillRect l="-870" t="-8065" b="-225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图片 1">
            <a:extLst>
              <a:ext uri="{FF2B5EF4-FFF2-40B4-BE49-F238E27FC236}">
                <a16:creationId xmlns:a16="http://schemas.microsoft.com/office/drawing/2014/main" id="{F097B919-5A40-7AC9-043D-505ADA2E4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41" y="798272"/>
            <a:ext cx="3339629" cy="4286250"/>
          </a:xfrm>
          <a:prstGeom prst="rect">
            <a:avLst/>
          </a:prstGeom>
        </p:spPr>
      </p:pic>
      <p:pic>
        <p:nvPicPr>
          <p:cNvPr id="16" name="内容占位符 3">
            <a:extLst>
              <a:ext uri="{FF2B5EF4-FFF2-40B4-BE49-F238E27FC236}">
                <a16:creationId xmlns:a16="http://schemas.microsoft.com/office/drawing/2014/main" id="{F654BE72-F0EA-C49B-E587-1DB940035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978641"/>
            <a:ext cx="4176999" cy="315568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71597D70-0B4F-4036-A79B-1BA30C7E1883}"/>
              </a:ext>
            </a:extLst>
          </p:cNvPr>
          <p:cNvGrpSpPr/>
          <p:nvPr/>
        </p:nvGrpSpPr>
        <p:grpSpPr>
          <a:xfrm>
            <a:off x="5364088" y="4184347"/>
            <a:ext cx="2127262" cy="1359269"/>
            <a:chOff x="5508104" y="4478543"/>
            <a:chExt cx="2127262" cy="13592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77AD57-A025-BEEB-68A2-DF8DDD5A0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20131" y="4478543"/>
              <a:ext cx="1631950" cy="4699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8612945-13D4-9A6A-6FFB-E4FD35BB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8104" y="4905493"/>
              <a:ext cx="2127262" cy="932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0910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1AFE9-65CC-FE42-820C-568FA177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1F20D-3819-DC43-B2DD-AF43499E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C60A8-BCC9-E04B-B83C-4A6A15465064}"/>
              </a:ext>
            </a:extLst>
          </p:cNvPr>
          <p:cNvSpPr txBox="1"/>
          <p:nvPr/>
        </p:nvSpPr>
        <p:spPr>
          <a:xfrm>
            <a:off x="611560" y="980728"/>
            <a:ext cx="75608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endParaRPr lang="en-US" altLang="zh-CN" sz="26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 Theoretical Framework</a:t>
            </a:r>
          </a:p>
          <a:p>
            <a:pPr>
              <a:buFont typeface="Arial" pitchFamily="34" charset="0"/>
              <a:buChar char="•"/>
            </a:pPr>
            <a:endParaRPr lang="en-US" altLang="zh-CN" sz="26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Uncertainties from pairing interactions</a:t>
            </a:r>
          </a:p>
          <a:p>
            <a:pPr>
              <a:buFont typeface="Arial" pitchFamily="34" charset="0"/>
              <a:buChar char="•"/>
            </a:pPr>
            <a:endParaRPr lang="en-US" altLang="zh-CN" sz="26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600" b="1" dirty="0"/>
              <a:t> Summary</a:t>
            </a:r>
            <a:r>
              <a:rPr lang="zh-CN" altLang="en-US" sz="2600" b="1" dirty="0"/>
              <a:t> </a:t>
            </a:r>
            <a:r>
              <a:rPr lang="en-US" altLang="zh-CN" sz="2600" b="1" dirty="0"/>
              <a:t>and</a:t>
            </a:r>
            <a:r>
              <a:rPr lang="zh-CN" altLang="en-US" sz="2600" b="1" dirty="0"/>
              <a:t> </a:t>
            </a:r>
            <a:r>
              <a:rPr lang="en-US" altLang="zh-CN" sz="2600" b="1" dirty="0"/>
              <a:t>Perspective</a:t>
            </a:r>
            <a:endParaRPr lang="zh-CN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910060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214C-436F-B46D-A36A-5B8F567E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Summary and Perspectives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41EEB-6F7B-2DBD-9EC9-F39BC352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1ABB4-4920-C855-0E50-AD3D7329AEBC}"/>
              </a:ext>
            </a:extLst>
          </p:cNvPr>
          <p:cNvSpPr txBox="1"/>
          <p:nvPr/>
        </p:nvSpPr>
        <p:spPr>
          <a:xfrm>
            <a:off x="251520" y="764704"/>
            <a:ext cx="172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CN" sz="2400" dirty="0"/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5234F-0FCA-36A7-8F8A-D500B8BC72EA}"/>
              </a:ext>
            </a:extLst>
          </p:cNvPr>
          <p:cNvSpPr txBox="1"/>
          <p:nvPr/>
        </p:nvSpPr>
        <p:spPr>
          <a:xfrm>
            <a:off x="683567" y="1361121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N" dirty="0"/>
              <a:t>Uncertainties raising from nuclear effective interactions within Skyrme QRPA model are investigated</a:t>
            </a:r>
          </a:p>
          <a:p>
            <a:pPr marL="742950" lvl="1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en-CN" dirty="0"/>
              <a:t>NME are not sensitive to ph interactions</a:t>
            </a:r>
          </a:p>
          <a:p>
            <a:pPr marL="742950" lvl="1" indent="-285750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en-CN" dirty="0"/>
              <a:t>NME are very sensitive to pp interactions: surface pairing with more diffused Fermi surface gives larger NMEs.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7C26FA-C570-8C8C-E111-554D1AB3AD3D}"/>
              </a:ext>
            </a:extLst>
          </p:cNvPr>
          <p:cNvSpPr txBox="1"/>
          <p:nvPr/>
        </p:nvSpPr>
        <p:spPr>
          <a:xfrm>
            <a:off x="258808" y="4019475"/>
            <a:ext cx="20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CN" sz="2400" dirty="0"/>
              <a:t>Perspective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C82B1B-D61E-9565-7F72-5BDA5AFC8D4F}"/>
              </a:ext>
            </a:extLst>
          </p:cNvPr>
          <p:cNvSpPr txBox="1"/>
          <p:nvPr/>
        </p:nvSpPr>
        <p:spPr>
          <a:xfrm>
            <a:off x="683567" y="4589243"/>
            <a:ext cx="820960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N" dirty="0"/>
              <a:t>Which pairing is more suitable for NME calculation? </a:t>
            </a:r>
          </a:p>
          <a:p>
            <a:pPr marL="742950" lvl="1" indent="-285750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en-US" altLang="zh-CN" dirty="0"/>
              <a:t>Besides the mean pairing gaps, other constraints on the pairing interactions need to be considered.</a:t>
            </a:r>
          </a:p>
        </p:txBody>
      </p:sp>
    </p:spTree>
    <p:extLst>
      <p:ext uri="{BB962C8B-B14F-4D97-AF65-F5344CB8AC3E}">
        <p14:creationId xmlns:p14="http://schemas.microsoft.com/office/powerpoint/2010/main" val="3141962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04D2-EE43-254D-A7E7-BBC14614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Acknowledgment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CABBB-712A-884C-A961-FDD8B483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C79A3BE-0C57-0346-A14B-AA4CE2E2B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946" y="3861048"/>
            <a:ext cx="7039094" cy="18585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altLang="zh-CN" sz="12000" dirty="0">
                <a:latin typeface="Edwardian Script ITC" pitchFamily="66" charset="0"/>
              </a:rPr>
              <a:t>Thank you!</a:t>
            </a:r>
            <a:endParaRPr lang="zh-CN" altLang="en-US" sz="12000" dirty="0">
              <a:latin typeface="Edwardian Script ITC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6DFB96-FD49-DB54-839F-E45F9C2AFE16}"/>
              </a:ext>
            </a:extLst>
          </p:cNvPr>
          <p:cNvSpPr txBox="1"/>
          <p:nvPr/>
        </p:nvSpPr>
        <p:spPr>
          <a:xfrm>
            <a:off x="605212" y="836712"/>
            <a:ext cx="633628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CN" sz="2400" dirty="0"/>
              <a:t>Collaborators</a:t>
            </a:r>
          </a:p>
          <a:p>
            <a:r>
              <a:rPr lang="en-CN" sz="2400" dirty="0"/>
              <a:t>      Lv Wanli  </a:t>
            </a:r>
            <a:r>
              <a:rPr lang="zh-CN" altLang="en-US" sz="2400" dirty="0"/>
              <a:t>              </a:t>
            </a:r>
            <a:r>
              <a:rPr lang="en-US" altLang="zh-CN" sz="2400" dirty="0"/>
              <a:t>	</a:t>
            </a:r>
            <a:r>
              <a:rPr lang="en-CN" sz="2400" dirty="0"/>
              <a:t>Lanzhou University</a:t>
            </a:r>
          </a:p>
          <a:p>
            <a:r>
              <a:rPr lang="en-CN" sz="2400" dirty="0"/>
              <a:t>      Bai Chunlin </a:t>
            </a:r>
            <a:r>
              <a:rPr lang="zh-CN" altLang="en-US" sz="2400" dirty="0"/>
              <a:t>          </a:t>
            </a:r>
            <a:r>
              <a:rPr lang="en-US" altLang="zh-CN" sz="2400" dirty="0"/>
              <a:t>	</a:t>
            </a:r>
            <a:r>
              <a:rPr lang="en-CN" sz="2400" dirty="0"/>
              <a:t>Sichuan University</a:t>
            </a:r>
          </a:p>
          <a:p>
            <a:r>
              <a:rPr lang="en-CN" sz="2400" dirty="0"/>
              <a:t>      Fang Dongliang </a:t>
            </a:r>
            <a:r>
              <a:rPr lang="zh-CN" altLang="en-US" sz="2400" dirty="0"/>
              <a:t> </a:t>
            </a:r>
            <a:r>
              <a:rPr lang="en-US" altLang="zh-CN" sz="2400" dirty="0"/>
              <a:t>	</a:t>
            </a:r>
            <a:r>
              <a:rPr lang="en-CN" sz="2400" dirty="0"/>
              <a:t>Insitute of Modern Physics </a:t>
            </a:r>
          </a:p>
          <a:p>
            <a:r>
              <a:rPr lang="en-CN" sz="2400" dirty="0"/>
              <a:t>      Meng Jie </a:t>
            </a:r>
            <a:r>
              <a:rPr lang="zh-CN" altLang="en-US" sz="2400" dirty="0"/>
              <a:t>        </a:t>
            </a:r>
            <a:r>
              <a:rPr lang="en-US" altLang="zh-CN" sz="2400" dirty="0"/>
              <a:t>	</a:t>
            </a:r>
            <a:r>
              <a:rPr lang="en-CN" sz="2400" dirty="0"/>
              <a:t>Peking University</a:t>
            </a:r>
          </a:p>
          <a:p>
            <a:r>
              <a:rPr lang="en-CN" sz="2400" dirty="0"/>
              <a:t>      Yao Jiangming  </a:t>
            </a:r>
            <a:r>
              <a:rPr lang="zh-CN" altLang="en-US" sz="2400" dirty="0"/>
              <a:t>  </a:t>
            </a:r>
            <a:r>
              <a:rPr lang="en-US" altLang="zh-CN" sz="2400" dirty="0"/>
              <a:t>	</a:t>
            </a:r>
            <a:r>
              <a:rPr lang="en-US" sz="2400" dirty="0"/>
              <a:t>Sun </a:t>
            </a:r>
            <a:r>
              <a:rPr lang="en-US" sz="2400" dirty="0" err="1"/>
              <a:t>Yat-sen</a:t>
            </a:r>
            <a:r>
              <a:rPr lang="en-US" sz="2400" dirty="0"/>
              <a:t> University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3761422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640F-F9C6-2E42-8B06-B1E89CD4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Isovector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isoscalar</a:t>
            </a:r>
            <a:r>
              <a:rPr lang="zh-CN" altLang="en-US" dirty="0"/>
              <a:t> </a:t>
            </a:r>
            <a:r>
              <a:rPr lang="en-US" altLang="zh-CN" dirty="0"/>
              <a:t>pairing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68E96-8B3E-3345-9B06-6B2FBDCD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E5859F-691A-2E46-BCC7-D35A41497AAD}"/>
              </a:ext>
            </a:extLst>
          </p:cNvPr>
          <p:cNvSpPr/>
          <p:nvPr/>
        </p:nvSpPr>
        <p:spPr>
          <a:xfrm>
            <a:off x="251520" y="4581342"/>
            <a:ext cx="2061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err="1">
                <a:solidFill>
                  <a:srgbClr val="FF0000"/>
                </a:solidFill>
              </a:rPr>
              <a:t>Isovector</a:t>
            </a:r>
            <a:r>
              <a:rPr lang="en-US" altLang="zh-CN" b="1" dirty="0">
                <a:solidFill>
                  <a:srgbClr val="FF0000"/>
                </a:solidFill>
              </a:rPr>
              <a:t> Pairing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ED80FD-537C-494C-B0F3-6B22C72D85B7}"/>
              </a:ext>
            </a:extLst>
          </p:cNvPr>
          <p:cNvSpPr/>
          <p:nvPr/>
        </p:nvSpPr>
        <p:spPr>
          <a:xfrm>
            <a:off x="4545656" y="4581342"/>
            <a:ext cx="2012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err="1">
                <a:solidFill>
                  <a:srgbClr val="FF0000"/>
                </a:solidFill>
              </a:rPr>
              <a:t>Isoscalar</a:t>
            </a:r>
            <a:r>
              <a:rPr lang="en-US" altLang="zh-CN" b="1" dirty="0">
                <a:solidFill>
                  <a:srgbClr val="FF0000"/>
                </a:solidFill>
              </a:rPr>
              <a:t> Pairing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11105C-BEB2-2D48-BC6D-DF1791A97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56"/>
          <a:stretch/>
        </p:blipFill>
        <p:spPr>
          <a:xfrm>
            <a:off x="549440" y="5089095"/>
            <a:ext cx="3425275" cy="43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368C3C-37E5-8241-A1AE-484132CCF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039" y="5089095"/>
            <a:ext cx="3437756" cy="4315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5B9192-D4E5-1641-BADE-048CF0F3E257}"/>
              </a:ext>
            </a:extLst>
          </p:cNvPr>
          <p:cNvSpPr txBox="1"/>
          <p:nvPr/>
        </p:nvSpPr>
        <p:spPr>
          <a:xfrm>
            <a:off x="479409" y="5667767"/>
            <a:ext cx="4092591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pc="-20" dirty="0"/>
              <a:t>For</a:t>
            </a:r>
            <a:r>
              <a:rPr lang="zh-CN" altLang="en-US" spc="-20" dirty="0"/>
              <a:t> </a:t>
            </a:r>
            <a:r>
              <a:rPr lang="en-US" altLang="zh-CN" spc="-20" dirty="0"/>
              <a:t>ground</a:t>
            </a:r>
            <a:r>
              <a:rPr lang="zh-CN" altLang="en-US" spc="-20" dirty="0"/>
              <a:t> </a:t>
            </a:r>
            <a:r>
              <a:rPr lang="en-US" altLang="zh-CN" spc="-20" dirty="0"/>
              <a:t>state:</a:t>
            </a:r>
            <a:r>
              <a:rPr lang="zh-CN" altLang="en-US" spc="-20" dirty="0"/>
              <a:t> </a:t>
            </a:r>
            <a:r>
              <a:rPr lang="en-US" altLang="zh-CN" spc="-20" dirty="0"/>
              <a:t>pairing</a:t>
            </a:r>
            <a:r>
              <a:rPr lang="zh-CN" altLang="en-US" spc="-20" dirty="0"/>
              <a:t> </a:t>
            </a:r>
            <a:r>
              <a:rPr lang="en-US" altLang="zh-CN" spc="-20" dirty="0"/>
              <a:t>strength</a:t>
            </a:r>
            <a:r>
              <a:rPr lang="zh-CN" altLang="en-US" spc="-20" dirty="0"/>
              <a:t> </a:t>
            </a:r>
            <a:r>
              <a:rPr lang="en-US" altLang="zh-CN" spc="-20" dirty="0"/>
              <a:t>adjusted</a:t>
            </a:r>
            <a:r>
              <a:rPr lang="zh-CN" altLang="en-US" spc="-20" dirty="0"/>
              <a:t> </a:t>
            </a:r>
            <a:r>
              <a:rPr lang="en-US" altLang="zh-CN" spc="-20" dirty="0"/>
              <a:t>to</a:t>
            </a:r>
            <a:r>
              <a:rPr lang="zh-CN" altLang="en-US" spc="-20" dirty="0"/>
              <a:t> </a:t>
            </a:r>
            <a:r>
              <a:rPr lang="en-US" altLang="zh-CN" spc="-20" dirty="0"/>
              <a:t>reproduce</a:t>
            </a:r>
            <a:r>
              <a:rPr lang="zh-CN" altLang="en-US" spc="-20" dirty="0"/>
              <a:t> </a:t>
            </a:r>
            <a:r>
              <a:rPr lang="en-US" altLang="zh-CN" spc="-20" dirty="0"/>
              <a:t>empirical</a:t>
            </a:r>
            <a:r>
              <a:rPr lang="zh-CN" altLang="en-US" spc="-20" dirty="0"/>
              <a:t> </a:t>
            </a:r>
            <a:r>
              <a:rPr lang="en-US" altLang="zh-CN" spc="-20" dirty="0"/>
              <a:t>pairing</a:t>
            </a:r>
            <a:r>
              <a:rPr lang="zh-CN" altLang="en-US" spc="-20" dirty="0"/>
              <a:t> </a:t>
            </a:r>
            <a:r>
              <a:rPr lang="en-US" altLang="zh-CN" spc="-20" dirty="0"/>
              <a:t>gap.</a:t>
            </a:r>
            <a:endParaRPr lang="en-CN" spc="-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2C41F-4B4E-714B-9569-1B448F920AFD}"/>
              </a:ext>
            </a:extLst>
          </p:cNvPr>
          <p:cNvSpPr txBox="1"/>
          <p:nvPr/>
        </p:nvSpPr>
        <p:spPr>
          <a:xfrm>
            <a:off x="4806683" y="5667767"/>
            <a:ext cx="4092591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GT: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form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IV</a:t>
            </a:r>
            <a:r>
              <a:rPr lang="zh-CN" altLang="en-US" dirty="0"/>
              <a:t> </a:t>
            </a:r>
            <a:r>
              <a:rPr lang="en-US" altLang="zh-CN" dirty="0"/>
              <a:t>pairing,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adjustable</a:t>
            </a:r>
            <a:r>
              <a:rPr lang="zh-CN" altLang="en-US" dirty="0"/>
              <a:t> </a:t>
            </a:r>
            <a:r>
              <a:rPr lang="en-US" altLang="zh-CN" dirty="0"/>
              <a:t>pairing</a:t>
            </a:r>
            <a:r>
              <a:rPr lang="zh-CN" altLang="en-US" dirty="0"/>
              <a:t> </a:t>
            </a:r>
            <a:r>
              <a:rPr lang="en-US" altLang="zh-CN" dirty="0"/>
              <a:t>strength</a:t>
            </a:r>
            <a:r>
              <a:rPr lang="zh-CN" altLang="en-US" dirty="0"/>
              <a:t> </a:t>
            </a:r>
            <a:r>
              <a:rPr lang="en-US" altLang="zh-CN" i="1" dirty="0"/>
              <a:t>f</a:t>
            </a:r>
            <a:r>
              <a:rPr lang="en-US" altLang="zh-CN" dirty="0"/>
              <a:t>.</a:t>
            </a:r>
            <a:endParaRPr lang="en-C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C7B8CB-D3FC-AB4B-A866-0DF92FC13AB4}"/>
              </a:ext>
            </a:extLst>
          </p:cNvPr>
          <p:cNvSpPr txBox="1"/>
          <p:nvPr/>
        </p:nvSpPr>
        <p:spPr>
          <a:xfrm>
            <a:off x="4296418" y="2742853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C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31E838-2235-F849-AEA5-228860EC2D75}"/>
              </a:ext>
            </a:extLst>
          </p:cNvPr>
          <p:cNvSpPr txBox="1"/>
          <p:nvPr/>
        </p:nvSpPr>
        <p:spPr>
          <a:xfrm>
            <a:off x="2351052" y="2458362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/>
              <a:t>g.s.</a:t>
            </a:r>
            <a:r>
              <a:rPr lang="zh-CN" altLang="en-US" sz="2000" b="1" dirty="0"/>
              <a:t> </a:t>
            </a:r>
            <a:endParaRPr lang="en-CN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BB377D-B7E8-A849-A06B-2BC3A381FD4C}"/>
              </a:ext>
            </a:extLst>
          </p:cNvPr>
          <p:cNvSpPr txBox="1"/>
          <p:nvPr/>
        </p:nvSpPr>
        <p:spPr>
          <a:xfrm>
            <a:off x="6344299" y="2452562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/>
              <a:t>g.s.</a:t>
            </a:r>
            <a:r>
              <a:rPr lang="zh-CN" altLang="en-US" sz="2000" b="1" dirty="0"/>
              <a:t> </a:t>
            </a:r>
            <a:endParaRPr lang="en-CN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340166-D5B8-5948-8F79-CCE500451E0D}"/>
              </a:ext>
            </a:extLst>
          </p:cNvPr>
          <p:cNvSpPr txBox="1"/>
          <p:nvPr/>
        </p:nvSpPr>
        <p:spPr>
          <a:xfrm>
            <a:off x="4172474" y="2452562"/>
            <a:ext cx="1062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Fermi 0</a:t>
            </a:r>
            <a:r>
              <a:rPr lang="en-US" altLang="zh-CN" sz="2000" b="1" baseline="30000" dirty="0"/>
              <a:t>+</a:t>
            </a:r>
            <a:endParaRPr lang="en-CN" sz="2000" b="1" baseline="30000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10425CF-C1FB-43D5-83B5-5D7433678D11}"/>
              </a:ext>
            </a:extLst>
          </p:cNvPr>
          <p:cNvGrpSpPr/>
          <p:nvPr/>
        </p:nvGrpSpPr>
        <p:grpSpPr>
          <a:xfrm>
            <a:off x="1043609" y="740267"/>
            <a:ext cx="6408712" cy="3660032"/>
            <a:chOff x="1043608" y="740267"/>
            <a:chExt cx="6729905" cy="384346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D2AB35D-B6F9-40A7-95AA-F096CD579786}"/>
                </a:ext>
              </a:extLst>
            </p:cNvPr>
            <p:cNvGrpSpPr/>
            <p:nvPr/>
          </p:nvGrpSpPr>
          <p:grpSpPr>
            <a:xfrm>
              <a:off x="1043608" y="740267"/>
              <a:ext cx="6729905" cy="3466968"/>
              <a:chOff x="1043608" y="740267"/>
              <a:chExt cx="6729905" cy="346696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544CB41-F650-4743-B16A-68A09A869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3608" y="1063214"/>
                <a:ext cx="6729905" cy="3144021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AF39B0-230E-5B48-88C4-60407F1A9252}"/>
                  </a:ext>
                </a:extLst>
              </p:cNvPr>
              <p:cNvSpPr txBox="1"/>
              <p:nvPr/>
            </p:nvSpPr>
            <p:spPr>
              <a:xfrm>
                <a:off x="6320500" y="806697"/>
                <a:ext cx="542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1">
                        <a:lumMod val="75000"/>
                      </a:schemeClr>
                    </a:solidFill>
                  </a:rPr>
                  <a:t>NN</a:t>
                </a:r>
                <a:r>
                  <a:rPr lang="zh-CN" alt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CN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91C43E-C271-104C-939F-3B7ADBD5756D}"/>
                  </a:ext>
                </a:extLst>
              </p:cNvPr>
              <p:cNvSpPr txBox="1"/>
              <p:nvPr/>
            </p:nvSpPr>
            <p:spPr>
              <a:xfrm>
                <a:off x="2314695" y="740267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C00000"/>
                    </a:solidFill>
                  </a:rPr>
                  <a:t>PP</a:t>
                </a:r>
                <a:endParaRPr lang="en-CN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9EF001-2875-034B-9B5E-20B3A691BA99}"/>
                  </a:ext>
                </a:extLst>
              </p:cNvPr>
              <p:cNvSpPr txBox="1"/>
              <p:nvPr/>
            </p:nvSpPr>
            <p:spPr>
              <a:xfrm>
                <a:off x="4339580" y="740267"/>
                <a:ext cx="542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C00000"/>
                    </a:solidFill>
                  </a:rPr>
                  <a:t>P</a:t>
                </a:r>
                <a:r>
                  <a:rPr lang="en-US" altLang="zh-CN" b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zh-CN" alt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CN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075CBF-AA49-914B-B488-C1A644741815}"/>
                </a:ext>
              </a:extLst>
            </p:cNvPr>
            <p:cNvSpPr txBox="1"/>
            <p:nvPr/>
          </p:nvSpPr>
          <p:spPr>
            <a:xfrm>
              <a:off x="3523908" y="4183623"/>
              <a:ext cx="2489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/>
                <a:t>Gamow-Teller (GT) 1</a:t>
              </a:r>
              <a:r>
                <a:rPr lang="en-US" altLang="zh-CN" sz="2000" b="1" baseline="30000" dirty="0"/>
                <a:t>+</a:t>
              </a:r>
              <a:endParaRPr lang="en-CN" sz="2000" b="1" baseline="30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B6C9A36-5B16-F048-B429-2610DB9F0884}"/>
              </a:ext>
            </a:extLst>
          </p:cNvPr>
          <p:cNvSpPr txBox="1"/>
          <p:nvPr/>
        </p:nvSpPr>
        <p:spPr>
          <a:xfrm>
            <a:off x="5637824" y="4312665"/>
            <a:ext cx="3255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i="1" dirty="0">
                <a:solidFill>
                  <a:srgbClr val="002060"/>
                </a:solidFill>
              </a:rPr>
              <a:t>Warner</a:t>
            </a:r>
            <a:r>
              <a:rPr lang="zh-CN" altLang="en-US" sz="1400" i="1" dirty="0">
                <a:solidFill>
                  <a:srgbClr val="002060"/>
                </a:solidFill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</a:rPr>
              <a:t>et</a:t>
            </a:r>
            <a:r>
              <a:rPr lang="zh-CN" altLang="en-US" sz="1400" i="1" dirty="0">
                <a:solidFill>
                  <a:srgbClr val="002060"/>
                </a:solidFill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</a:rPr>
              <a:t>al.,</a:t>
            </a:r>
            <a:r>
              <a:rPr lang="zh-CN" altLang="en-US" sz="1400" i="1" dirty="0">
                <a:solidFill>
                  <a:srgbClr val="002060"/>
                </a:solidFill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</a:rPr>
              <a:t>Nature</a:t>
            </a:r>
            <a:r>
              <a:rPr lang="zh-CN" altLang="en-US" sz="1400" i="1" dirty="0">
                <a:solidFill>
                  <a:srgbClr val="002060"/>
                </a:solidFill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</a:rPr>
              <a:t>Physics</a:t>
            </a:r>
            <a:r>
              <a:rPr lang="zh-CN" altLang="en-US" sz="1400" i="1" dirty="0">
                <a:solidFill>
                  <a:srgbClr val="002060"/>
                </a:solidFill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</a:rPr>
              <a:t>2,</a:t>
            </a:r>
            <a:r>
              <a:rPr lang="zh-CN" altLang="en-US" sz="1400" i="1" dirty="0">
                <a:solidFill>
                  <a:srgbClr val="002060"/>
                </a:solidFill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</a:rPr>
              <a:t>311</a:t>
            </a:r>
            <a:r>
              <a:rPr lang="zh-CN" altLang="en-US" sz="1400" i="1" dirty="0">
                <a:solidFill>
                  <a:srgbClr val="002060"/>
                </a:solidFill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</a:rPr>
              <a:t>(2006)</a:t>
            </a:r>
            <a:endParaRPr lang="en-CN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18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7CAB-8C02-9643-8700-01931C97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CN" dirty="0"/>
              <a:t>etermination of isoscalar pairing strength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70729-B59F-C045-89F3-65B8E0F56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273F9C-B7F8-124F-B30A-0AD5141701BC}"/>
                  </a:ext>
                </a:extLst>
              </p:cNvPr>
              <p:cNvSpPr txBox="1"/>
              <p:nvPr/>
            </p:nvSpPr>
            <p:spPr>
              <a:xfrm>
                <a:off x="260816" y="5875746"/>
                <a:ext cx="86316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CN" sz="2000" dirty="0"/>
                  <a:t>The isoscalar pairing strength can be determined by </a:t>
                </a:r>
                <a:r>
                  <a:rPr lang="en-US" altLang="zh-CN" sz="2000" dirty="0"/>
                  <a:t>reproducing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experimental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NME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neutrino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double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beta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decay</a:t>
                </a:r>
                <a:r>
                  <a:rPr lang="zh-CN" altLang="en-US" sz="2000" dirty="0"/>
                  <a:t> </a:t>
                </a:r>
                <a:r>
                  <a:rPr lang="en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0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baseline="30000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CN" sz="2000" i="1" dirty="0">
                    <a:latin typeface="Symbol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273F9C-B7F8-124F-B30A-0AD514170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6" y="5875746"/>
                <a:ext cx="8631664" cy="707886"/>
              </a:xfrm>
              <a:prstGeom prst="rect">
                <a:avLst/>
              </a:prstGeom>
              <a:blipFill>
                <a:blip r:embed="rId2"/>
                <a:stretch>
                  <a:fillRect l="-636" t="-5172" r="-706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EE1DC491-662F-4262-88A0-023A9F10B0C8}"/>
              </a:ext>
            </a:extLst>
          </p:cNvPr>
          <p:cNvGrpSpPr/>
          <p:nvPr/>
        </p:nvGrpSpPr>
        <p:grpSpPr>
          <a:xfrm>
            <a:off x="676908" y="826859"/>
            <a:ext cx="7790184" cy="4844517"/>
            <a:chOff x="1102296" y="826859"/>
            <a:chExt cx="7790184" cy="484451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A5AA04F-FBD7-4BE7-8457-B48D39C27566}"/>
                </a:ext>
              </a:extLst>
            </p:cNvPr>
            <p:cNvGrpSpPr/>
            <p:nvPr/>
          </p:nvGrpSpPr>
          <p:grpSpPr>
            <a:xfrm>
              <a:off x="1102296" y="826859"/>
              <a:ext cx="7790184" cy="4844517"/>
              <a:chOff x="1102296" y="826859"/>
              <a:chExt cx="7790184" cy="484451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797B01A-C533-0A4D-8AAD-54F92D254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2296" y="826859"/>
                <a:ext cx="6134000" cy="4844517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505CCB-4B3B-3243-8724-7A7A3126C4B2}"/>
                  </a:ext>
                </a:extLst>
              </p:cNvPr>
              <p:cNvSpPr txBox="1"/>
              <p:nvPr/>
            </p:nvSpPr>
            <p:spPr>
              <a:xfrm>
                <a:off x="7452319" y="2166111"/>
                <a:ext cx="14401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Exp.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NME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i="1" dirty="0" err="1"/>
                  <a:t>g</a:t>
                </a:r>
                <a:r>
                  <a:rPr lang="en-US" altLang="zh-CN" baseline="-25000" dirty="0" err="1"/>
                  <a:t>A</a:t>
                </a:r>
                <a:r>
                  <a:rPr lang="en-US" altLang="zh-CN" dirty="0"/>
                  <a:t>=1.27</a:t>
                </a:r>
                <a:endParaRPr lang="en-CN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BFD17D-9B23-FB4C-BC9C-9D60DC34D79C}"/>
                  </a:ext>
                </a:extLst>
              </p:cNvPr>
              <p:cNvSpPr txBox="1"/>
              <p:nvPr/>
            </p:nvSpPr>
            <p:spPr>
              <a:xfrm>
                <a:off x="7452318" y="1358064"/>
                <a:ext cx="144016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Exp.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NME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i="1" dirty="0" err="1"/>
                  <a:t>g</a:t>
                </a:r>
                <a:r>
                  <a:rPr lang="en-US" altLang="zh-CN" baseline="-25000" dirty="0" err="1"/>
                  <a:t>A</a:t>
                </a:r>
                <a:r>
                  <a:rPr lang="en-US" altLang="zh-CN" dirty="0"/>
                  <a:t>=1.0</a:t>
                </a:r>
                <a:endParaRPr lang="en-CN" dirty="0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D22DCE8-97E9-8347-982D-D049A0F1762D}"/>
                  </a:ext>
                </a:extLst>
              </p:cNvPr>
              <p:cNvCxnSpPr>
                <a:cxnSpLocks/>
                <a:endCxn id="10" idx="1"/>
              </p:cNvCxnSpPr>
              <p:nvPr/>
            </p:nvCxnSpPr>
            <p:spPr>
              <a:xfrm flipV="1">
                <a:off x="7164288" y="1681230"/>
                <a:ext cx="288030" cy="9158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3CEB41A-D190-2A46-A86A-D27B3BCE8587}"/>
                  </a:ext>
                </a:extLst>
              </p:cNvPr>
              <p:cNvCxnSpPr>
                <a:cxnSpLocks/>
                <a:endCxn id="8" idx="1"/>
              </p:cNvCxnSpPr>
              <p:nvPr/>
            </p:nvCxnSpPr>
            <p:spPr>
              <a:xfrm>
                <a:off x="7164288" y="1988840"/>
                <a:ext cx="288031" cy="50043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FDA8C-9B59-7942-A7C9-C970A567E09E}"/>
                </a:ext>
              </a:extLst>
            </p:cNvPr>
            <p:cNvSpPr txBox="1"/>
            <p:nvPr/>
          </p:nvSpPr>
          <p:spPr>
            <a:xfrm>
              <a:off x="2771800" y="1186624"/>
              <a:ext cx="1227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QRPA</a:t>
              </a:r>
              <a:r>
                <a:rPr lang="zh-CN" altLang="en-US" dirty="0"/>
                <a:t>  </a:t>
              </a:r>
              <a:r>
                <a:rPr lang="en-US" altLang="zh-CN" dirty="0" err="1"/>
                <a:t>SkO</a:t>
              </a:r>
              <a:r>
                <a:rPr lang="en-US" altLang="zh-CN" dirty="0"/>
                <a:t>’</a:t>
              </a:r>
              <a:endParaRPr lang="en-CN" dirty="0"/>
            </a:p>
          </p:txBody>
        </p:sp>
      </p:grpSp>
      <p:sp>
        <p:nvSpPr>
          <p:cNvPr id="7" name="Simkovic, Pantis, Vergados, &amp; Faessler 1999, PRC 60, 055502">
            <a:extLst>
              <a:ext uri="{FF2B5EF4-FFF2-40B4-BE49-F238E27FC236}">
                <a16:creationId xmlns:a16="http://schemas.microsoft.com/office/drawing/2014/main" id="{1C2AA67D-070B-EE45-894C-99EC1A41B4E0}"/>
              </a:ext>
            </a:extLst>
          </p:cNvPr>
          <p:cNvSpPr/>
          <p:nvPr/>
        </p:nvSpPr>
        <p:spPr>
          <a:xfrm>
            <a:off x="5868144" y="5473383"/>
            <a:ext cx="3024336" cy="341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3429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6858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287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3716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145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0574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4003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7432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8" indent="0" algn="r">
              <a:defRPr sz="2100"/>
            </a:pPr>
            <a:r>
              <a:rPr lang="en-US" altLang="zh-CN" sz="1400" i="1" dirty="0" err="1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Lv</a:t>
            </a:r>
            <a:r>
              <a:rPr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,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YFN,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et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al.,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PRC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105</a:t>
            </a:r>
            <a:r>
              <a:rPr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, 0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44331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(2022)</a:t>
            </a:r>
            <a:endParaRPr sz="1400" i="1" dirty="0">
              <a:solidFill>
                <a:srgbClr val="002060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340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861A-9F64-724A-A34B-49396A0E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Neutrinoless</a:t>
            </a:r>
            <a:r>
              <a:rPr lang="en-US" altLang="zh-CN" dirty="0"/>
              <a:t> double beta decay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1C4A0-FF47-B44A-B50D-CAB337B4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6B3CA08B-7503-60AC-F6BE-04223B96F178}"/>
              </a:ext>
            </a:extLst>
          </p:cNvPr>
          <p:cNvSpPr txBox="1"/>
          <p:nvPr/>
        </p:nvSpPr>
        <p:spPr>
          <a:xfrm>
            <a:off x="2717767" y="6361583"/>
            <a:ext cx="6175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i="1" dirty="0">
                <a:solidFill>
                  <a:srgbClr val="002060"/>
                </a:solidFill>
              </a:rPr>
              <a:t>J. M. Yao</a:t>
            </a:r>
            <a:r>
              <a:rPr lang="en-US" sz="1400" i="1" dirty="0">
                <a:solidFill>
                  <a:srgbClr val="002060"/>
                </a:solidFill>
              </a:rPr>
              <a:t>, J. </a:t>
            </a:r>
            <a:r>
              <a:rPr lang="en-US" sz="1400" i="1" dirty="0" err="1">
                <a:solidFill>
                  <a:srgbClr val="002060"/>
                </a:solidFill>
              </a:rPr>
              <a:t>Meng</a:t>
            </a:r>
            <a:r>
              <a:rPr lang="en-US" sz="1400" i="1" dirty="0">
                <a:solidFill>
                  <a:srgbClr val="002060"/>
                </a:solidFill>
              </a:rPr>
              <a:t>, Y. F. </a:t>
            </a:r>
            <a:r>
              <a:rPr lang="en-US" sz="1400" i="1" dirty="0" err="1">
                <a:solidFill>
                  <a:srgbClr val="002060"/>
                </a:solidFill>
              </a:rPr>
              <a:t>Niu</a:t>
            </a:r>
            <a:r>
              <a:rPr lang="en-US" sz="1400" i="1" dirty="0">
                <a:solidFill>
                  <a:srgbClr val="002060"/>
                </a:solidFill>
              </a:rPr>
              <a:t>, and P. Ring, </a:t>
            </a:r>
            <a:r>
              <a:rPr lang="en-US" sz="1400" i="1" dirty="0" err="1">
                <a:solidFill>
                  <a:srgbClr val="002060"/>
                </a:solidFill>
              </a:rPr>
              <a:t>P</a:t>
            </a:r>
            <a:r>
              <a:rPr lang="en-US" altLang="zh-CN" sz="1400" i="1" dirty="0" err="1">
                <a:solidFill>
                  <a:srgbClr val="002060"/>
                </a:solidFill>
              </a:rPr>
              <a:t>rog</a:t>
            </a:r>
            <a:r>
              <a:rPr lang="en-US" altLang="zh-CN" sz="1400" i="1" dirty="0">
                <a:solidFill>
                  <a:srgbClr val="002060"/>
                </a:solidFill>
              </a:rPr>
              <a:t>. </a:t>
            </a:r>
            <a:r>
              <a:rPr lang="en-US" sz="1400" i="1" dirty="0">
                <a:solidFill>
                  <a:srgbClr val="002060"/>
                </a:solidFill>
              </a:rPr>
              <a:t>Phys. </a:t>
            </a:r>
            <a:r>
              <a:rPr lang="en-US" sz="1400" i="1" dirty="0" err="1">
                <a:solidFill>
                  <a:srgbClr val="002060"/>
                </a:solidFill>
              </a:rPr>
              <a:t>Nucl</a:t>
            </a:r>
            <a:r>
              <a:rPr lang="en-US" sz="1400" i="1" dirty="0">
                <a:solidFill>
                  <a:srgbClr val="002060"/>
                </a:solidFill>
              </a:rPr>
              <a:t>. Phys. 126, 103965 (2022)</a:t>
            </a: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6FE519C3-22FE-440D-415E-330E7325F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24" y="3138600"/>
            <a:ext cx="4718320" cy="314667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2A09011A-4936-C166-1748-BFD970E3E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397" y="1015178"/>
            <a:ext cx="1872208" cy="1788063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D2F1A754-A4A3-E2B2-2900-E7A0FD0D64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2" y="1111958"/>
            <a:ext cx="2126005" cy="1594503"/>
          </a:xfrm>
          <a:prstGeom prst="rect">
            <a:avLst/>
          </a:prstGeom>
        </p:spPr>
      </p:pic>
      <p:sp>
        <p:nvSpPr>
          <p:cNvPr id="17" name="矩形 19">
            <a:extLst>
              <a:ext uri="{FF2B5EF4-FFF2-40B4-BE49-F238E27FC236}">
                <a16:creationId xmlns:a16="http://schemas.microsoft.com/office/drawing/2014/main" id="{FAFB9E12-02E9-F3C8-89E7-07F69E3C8DCC}"/>
              </a:ext>
            </a:extLst>
          </p:cNvPr>
          <p:cNvSpPr/>
          <p:nvPr/>
        </p:nvSpPr>
        <p:spPr>
          <a:xfrm>
            <a:off x="261324" y="765175"/>
            <a:ext cx="6535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altLang="zh-CN" sz="2400" b="1" dirty="0">
                <a:cs typeface="Calibri"/>
              </a:rPr>
              <a:t>0ν</a:t>
            </a:r>
            <a:r>
              <a:rPr lang="el-GR" altLang="zh-CN" sz="2400" b="1" dirty="0">
                <a:cs typeface="Calibri"/>
              </a:rPr>
              <a:t>ββ</a:t>
            </a:r>
            <a:r>
              <a:rPr lang="en-US" altLang="zh-CN" sz="2400" b="1" dirty="0">
                <a:cs typeface="Times New Roman" pitchFamily="18" charset="0"/>
              </a:rPr>
              <a:t> decay   </a:t>
            </a: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22D7EB88-B933-D3C8-04D0-B276585D2FE4}"/>
              </a:ext>
            </a:extLst>
          </p:cNvPr>
          <p:cNvSpPr txBox="1"/>
          <p:nvPr/>
        </p:nvSpPr>
        <p:spPr>
          <a:xfrm>
            <a:off x="5292080" y="1032046"/>
            <a:ext cx="32394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Neutrino</a:t>
            </a:r>
          </a:p>
          <a:p>
            <a:pPr>
              <a:lnSpc>
                <a:spcPct val="150000"/>
              </a:lnSpc>
            </a:pPr>
            <a:r>
              <a:rPr lang="en-US" dirty="0"/>
              <a:t>      Majorana or Dirac nature?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Neutrino Mass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Lepton number conservation </a:t>
            </a:r>
          </a:p>
        </p:txBody>
      </p:sp>
      <p:sp>
        <p:nvSpPr>
          <p:cNvPr id="21" name="TextBox 35">
            <a:extLst>
              <a:ext uri="{FF2B5EF4-FFF2-40B4-BE49-F238E27FC236}">
                <a16:creationId xmlns:a16="http://schemas.microsoft.com/office/drawing/2014/main" id="{A721E642-93F7-2385-A673-9C4A0CC40C80}"/>
              </a:ext>
            </a:extLst>
          </p:cNvPr>
          <p:cNvSpPr txBox="1"/>
          <p:nvPr/>
        </p:nvSpPr>
        <p:spPr>
          <a:xfrm>
            <a:off x="4962686" y="2768642"/>
            <a:ext cx="3929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i="1" dirty="0">
                <a:solidFill>
                  <a:srgbClr val="002060"/>
                </a:solidFill>
              </a:rPr>
              <a:t>F. T. </a:t>
            </a:r>
            <a:r>
              <a:rPr lang="en-US" sz="1400" i="1" dirty="0" err="1">
                <a:solidFill>
                  <a:srgbClr val="002060"/>
                </a:solidFill>
              </a:rPr>
              <a:t>Avignone</a:t>
            </a:r>
            <a:r>
              <a:rPr lang="en-US" sz="1400" i="1" dirty="0">
                <a:solidFill>
                  <a:srgbClr val="002060"/>
                </a:solidFill>
              </a:rPr>
              <a:t>, et al., Rev. Mod. Phys. 80, 481 (2008)</a:t>
            </a:r>
          </a:p>
        </p:txBody>
      </p:sp>
      <p:sp>
        <p:nvSpPr>
          <p:cNvPr id="29" name="文本框 12">
            <a:extLst>
              <a:ext uri="{FF2B5EF4-FFF2-40B4-BE49-F238E27FC236}">
                <a16:creationId xmlns:a16="http://schemas.microsoft.com/office/drawing/2014/main" id="{0B9544EE-55DE-5999-F548-ABE7BE760C25}"/>
              </a:ext>
            </a:extLst>
          </p:cNvPr>
          <p:cNvSpPr txBox="1"/>
          <p:nvPr/>
        </p:nvSpPr>
        <p:spPr>
          <a:xfrm>
            <a:off x="4810662" y="3381472"/>
            <a:ext cx="427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FF0000"/>
                </a:solidFill>
                <a:latin typeface="+mj-lt"/>
              </a:rPr>
              <a:t>Challenge to nuclear physicists:</a:t>
            </a:r>
            <a:endParaRPr lang="zh-CN" alt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文本框 13">
            <a:extLst>
              <a:ext uri="{FF2B5EF4-FFF2-40B4-BE49-F238E27FC236}">
                <a16:creationId xmlns:a16="http://schemas.microsoft.com/office/drawing/2014/main" id="{ED36FE3A-23B3-3417-AC4A-509EBBB3CE5F}"/>
              </a:ext>
            </a:extLst>
          </p:cNvPr>
          <p:cNvSpPr txBox="1"/>
          <p:nvPr/>
        </p:nvSpPr>
        <p:spPr>
          <a:xfrm>
            <a:off x="5150535" y="4911724"/>
            <a:ext cx="3732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Discrepancies</a:t>
            </a:r>
            <a:r>
              <a:rPr lang="en-US" altLang="zh-CN" dirty="0"/>
              <a:t> of nuclear matrix elements (NMEs) obtained by different nuclear models are large!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14">
                <a:extLst>
                  <a:ext uri="{FF2B5EF4-FFF2-40B4-BE49-F238E27FC236}">
                    <a16:creationId xmlns:a16="http://schemas.microsoft.com/office/drawing/2014/main" id="{D4884A27-93BE-DBAC-3C11-B881103908F0}"/>
                  </a:ext>
                </a:extLst>
              </p:cNvPr>
              <p:cNvSpPr txBox="1"/>
              <p:nvPr/>
            </p:nvSpPr>
            <p:spPr>
              <a:xfrm>
                <a:off x="5505856" y="4064646"/>
                <a:ext cx="2811860" cy="479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𝛽𝛽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14">
                <a:extLst>
                  <a:ext uri="{FF2B5EF4-FFF2-40B4-BE49-F238E27FC236}">
                    <a16:creationId xmlns:a16="http://schemas.microsoft.com/office/drawing/2014/main" id="{D4884A27-93BE-DBAC-3C11-B88110390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856" y="4064646"/>
                <a:ext cx="2811860" cy="479234"/>
              </a:xfrm>
              <a:prstGeom prst="rect">
                <a:avLst/>
              </a:prstGeom>
              <a:blipFill>
                <a:blip r:embed="rId5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593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7CAB-8C02-9643-8700-01931C97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CN" dirty="0"/>
              <a:t>etermination of isoscalar pairing strength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70729-B59F-C045-89F3-65B8E0F56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E1DC491-662F-4262-88A0-023A9F10B0C8}"/>
              </a:ext>
            </a:extLst>
          </p:cNvPr>
          <p:cNvGrpSpPr/>
          <p:nvPr/>
        </p:nvGrpSpPr>
        <p:grpSpPr>
          <a:xfrm>
            <a:off x="676908" y="826859"/>
            <a:ext cx="7790184" cy="4844517"/>
            <a:chOff x="1102296" y="826859"/>
            <a:chExt cx="7790184" cy="484451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A5AA04F-FBD7-4BE7-8457-B48D39C27566}"/>
                </a:ext>
              </a:extLst>
            </p:cNvPr>
            <p:cNvGrpSpPr/>
            <p:nvPr/>
          </p:nvGrpSpPr>
          <p:grpSpPr>
            <a:xfrm>
              <a:off x="1102296" y="826859"/>
              <a:ext cx="7790184" cy="4844517"/>
              <a:chOff x="1102296" y="826859"/>
              <a:chExt cx="7790184" cy="484451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797B01A-C533-0A4D-8AAD-54F92D254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2296" y="826859"/>
                <a:ext cx="6134000" cy="4844517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505CCB-4B3B-3243-8724-7A7A3126C4B2}"/>
                  </a:ext>
                </a:extLst>
              </p:cNvPr>
              <p:cNvSpPr txBox="1"/>
              <p:nvPr/>
            </p:nvSpPr>
            <p:spPr>
              <a:xfrm>
                <a:off x="7452319" y="2166111"/>
                <a:ext cx="14401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Exp.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NME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i="1" dirty="0" err="1"/>
                  <a:t>g</a:t>
                </a:r>
                <a:r>
                  <a:rPr lang="en-US" altLang="zh-CN" baseline="-25000" dirty="0" err="1"/>
                  <a:t>A</a:t>
                </a:r>
                <a:r>
                  <a:rPr lang="en-US" altLang="zh-CN" dirty="0"/>
                  <a:t>=1.27</a:t>
                </a:r>
                <a:endParaRPr lang="en-CN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BFD17D-9B23-FB4C-BC9C-9D60DC34D79C}"/>
                  </a:ext>
                </a:extLst>
              </p:cNvPr>
              <p:cNvSpPr txBox="1"/>
              <p:nvPr/>
            </p:nvSpPr>
            <p:spPr>
              <a:xfrm>
                <a:off x="7452318" y="1358064"/>
                <a:ext cx="144016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Exp.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NME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i="1" dirty="0" err="1"/>
                  <a:t>g</a:t>
                </a:r>
                <a:r>
                  <a:rPr lang="en-US" altLang="zh-CN" baseline="-25000" dirty="0" err="1"/>
                  <a:t>A</a:t>
                </a:r>
                <a:r>
                  <a:rPr lang="en-US" altLang="zh-CN" dirty="0"/>
                  <a:t>=1.0</a:t>
                </a:r>
                <a:endParaRPr lang="en-CN" dirty="0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D22DCE8-97E9-8347-982D-D049A0F1762D}"/>
                  </a:ext>
                </a:extLst>
              </p:cNvPr>
              <p:cNvCxnSpPr>
                <a:cxnSpLocks/>
                <a:endCxn id="10" idx="1"/>
              </p:cNvCxnSpPr>
              <p:nvPr/>
            </p:nvCxnSpPr>
            <p:spPr>
              <a:xfrm flipV="1">
                <a:off x="7164288" y="1681230"/>
                <a:ext cx="288030" cy="9158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3CEB41A-D190-2A46-A86A-D27B3BCE8587}"/>
                  </a:ext>
                </a:extLst>
              </p:cNvPr>
              <p:cNvCxnSpPr>
                <a:cxnSpLocks/>
                <a:endCxn id="8" idx="1"/>
              </p:cNvCxnSpPr>
              <p:nvPr/>
            </p:nvCxnSpPr>
            <p:spPr>
              <a:xfrm>
                <a:off x="7164288" y="1988840"/>
                <a:ext cx="288031" cy="50043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FDA8C-9B59-7942-A7C9-C970A567E09E}"/>
                </a:ext>
              </a:extLst>
            </p:cNvPr>
            <p:cNvSpPr txBox="1"/>
            <p:nvPr/>
          </p:nvSpPr>
          <p:spPr>
            <a:xfrm>
              <a:off x="2771800" y="1186624"/>
              <a:ext cx="1227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QRPA</a:t>
              </a:r>
              <a:r>
                <a:rPr lang="zh-CN" altLang="en-US" dirty="0"/>
                <a:t>  </a:t>
              </a:r>
              <a:r>
                <a:rPr lang="en-US" altLang="zh-CN" dirty="0" err="1"/>
                <a:t>SkO</a:t>
              </a:r>
              <a:r>
                <a:rPr lang="en-US" altLang="zh-CN" dirty="0"/>
                <a:t>’</a:t>
              </a:r>
              <a:endParaRPr lang="en-CN" dirty="0"/>
            </a:p>
          </p:txBody>
        </p:sp>
      </p:grpSp>
      <p:sp>
        <p:nvSpPr>
          <p:cNvPr id="7" name="Simkovic, Pantis, Vergados, &amp; Faessler 1999, PRC 60, 055502">
            <a:extLst>
              <a:ext uri="{FF2B5EF4-FFF2-40B4-BE49-F238E27FC236}">
                <a16:creationId xmlns:a16="http://schemas.microsoft.com/office/drawing/2014/main" id="{1C2AA67D-070B-EE45-894C-99EC1A41B4E0}"/>
              </a:ext>
            </a:extLst>
          </p:cNvPr>
          <p:cNvSpPr/>
          <p:nvPr/>
        </p:nvSpPr>
        <p:spPr>
          <a:xfrm>
            <a:off x="5868144" y="5478761"/>
            <a:ext cx="3024336" cy="341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3429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6858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287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3716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145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0574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4003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7432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8" indent="0" algn="r">
              <a:defRPr sz="2100"/>
            </a:pPr>
            <a:r>
              <a:rPr lang="en-US" altLang="zh-CN" sz="1400" i="1" dirty="0" err="1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Lv</a:t>
            </a:r>
            <a:r>
              <a:rPr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,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YFN,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et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al.,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PRC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105</a:t>
            </a:r>
            <a:r>
              <a:rPr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, 0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44331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(2022)</a:t>
            </a:r>
            <a:endParaRPr sz="1400" i="1" dirty="0">
              <a:solidFill>
                <a:srgbClr val="002060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9A753E61-DA45-427D-8C6A-D78EF8234D44}"/>
              </a:ext>
            </a:extLst>
          </p:cNvPr>
          <p:cNvSpPr txBox="1"/>
          <p:nvPr/>
        </p:nvSpPr>
        <p:spPr>
          <a:xfrm>
            <a:off x="259456" y="5893099"/>
            <a:ext cx="863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altLang="zh-CN" sz="2000" spc="-20" dirty="0"/>
              <a:t>There</a:t>
            </a:r>
            <a:r>
              <a:rPr lang="zh-CN" altLang="en-US" sz="2000" spc="-20" dirty="0"/>
              <a:t> </a:t>
            </a:r>
            <a:r>
              <a:rPr lang="en-US" altLang="zh-CN" sz="2000" spc="-20" dirty="0"/>
              <a:t>is</a:t>
            </a:r>
            <a:r>
              <a:rPr lang="zh-CN" altLang="en-US" sz="2000" spc="-20" dirty="0"/>
              <a:t> </a:t>
            </a:r>
            <a:r>
              <a:rPr lang="en-US" altLang="zh-CN" sz="2000" spc="-20" dirty="0"/>
              <a:t>an</a:t>
            </a:r>
            <a:r>
              <a:rPr lang="zh-CN" altLang="en-US" sz="2000" spc="-20" dirty="0"/>
              <a:t> </a:t>
            </a:r>
            <a:r>
              <a:rPr lang="en-US" altLang="zh-CN" sz="2000" spc="-20" dirty="0"/>
              <a:t>uncertainty</a:t>
            </a:r>
            <a:r>
              <a:rPr lang="zh-CN" altLang="en-US" sz="2000" spc="-20" dirty="0"/>
              <a:t> </a:t>
            </a:r>
            <a:r>
              <a:rPr lang="en-US" altLang="zh-CN" sz="2000" spc="-20" dirty="0"/>
              <a:t>due</a:t>
            </a:r>
            <a:r>
              <a:rPr lang="zh-CN" altLang="en-US" sz="2000" spc="-20" dirty="0"/>
              <a:t> </a:t>
            </a:r>
            <a:r>
              <a:rPr lang="en-US" altLang="zh-CN" sz="2000" spc="-20" dirty="0"/>
              <a:t>to</a:t>
            </a:r>
            <a:r>
              <a:rPr lang="zh-CN" altLang="en-US" sz="2000" spc="-20" dirty="0"/>
              <a:t> </a:t>
            </a:r>
            <a:r>
              <a:rPr lang="en-US" altLang="zh-CN" sz="2000" spc="-20" dirty="0"/>
              <a:t>the</a:t>
            </a:r>
            <a:r>
              <a:rPr lang="zh-CN" altLang="en-US" sz="2000" spc="-20" dirty="0"/>
              <a:t> </a:t>
            </a:r>
            <a:r>
              <a:rPr lang="en-US" altLang="zh-CN" sz="2000" spc="-20" dirty="0"/>
              <a:t>quenching</a:t>
            </a:r>
            <a:r>
              <a:rPr lang="zh-CN" altLang="en-US" sz="2000" spc="-20" dirty="0"/>
              <a:t> </a:t>
            </a:r>
            <a:r>
              <a:rPr lang="en-US" altLang="zh-CN" sz="2000" spc="-20" dirty="0"/>
              <a:t>of</a:t>
            </a:r>
            <a:r>
              <a:rPr lang="zh-CN" altLang="en-US" sz="2000" spc="-20" dirty="0"/>
              <a:t> </a:t>
            </a:r>
            <a:r>
              <a:rPr lang="en-US" altLang="zh-CN" sz="2000" spc="-20" dirty="0"/>
              <a:t>axial</a:t>
            </a:r>
            <a:r>
              <a:rPr lang="zh-CN" altLang="en-US" sz="2000" spc="-20" dirty="0"/>
              <a:t> </a:t>
            </a:r>
            <a:r>
              <a:rPr lang="en-US" altLang="zh-CN" sz="2000" spc="-20" dirty="0"/>
              <a:t>vector coupling</a:t>
            </a:r>
            <a:r>
              <a:rPr lang="zh-CN" altLang="en-US" sz="2000" spc="-20" dirty="0"/>
              <a:t> </a:t>
            </a:r>
            <a:r>
              <a:rPr lang="en-US" altLang="zh-CN" sz="2000" spc="-20" dirty="0"/>
              <a:t>constant</a:t>
            </a:r>
            <a:r>
              <a:rPr lang="zh-CN" altLang="en-US" sz="2000" spc="-20" dirty="0"/>
              <a:t> </a:t>
            </a:r>
            <a:r>
              <a:rPr lang="en-US" altLang="zh-CN" sz="2000" i="1" spc="-20" dirty="0" err="1"/>
              <a:t>g</a:t>
            </a:r>
            <a:r>
              <a:rPr lang="en-US" altLang="zh-CN" sz="2000" spc="-20" baseline="-25000" dirty="0" err="1"/>
              <a:t>A</a:t>
            </a:r>
            <a:r>
              <a:rPr lang="en-US" altLang="zh-CN" sz="2000" spc="-20" dirty="0" err="1"/>
              <a:t>.</a:t>
            </a:r>
            <a:r>
              <a:rPr lang="zh-CN" altLang="en-US" sz="2000" spc="-20" baseline="-25000" dirty="0"/>
              <a:t> </a:t>
            </a:r>
            <a:endParaRPr lang="en-CN" sz="2000" spc="-20" baseline="-25000" dirty="0"/>
          </a:p>
        </p:txBody>
      </p:sp>
    </p:spTree>
    <p:extLst>
      <p:ext uri="{BB962C8B-B14F-4D97-AF65-F5344CB8AC3E}">
        <p14:creationId xmlns:p14="http://schemas.microsoft.com/office/powerpoint/2010/main" val="2850670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E839147-8992-6742-A93E-55DFF9C13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15" y="4605483"/>
            <a:ext cx="6596170" cy="1659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1EA82F-6243-AE40-A4F9-497D72B9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856984" cy="634082"/>
          </a:xfrm>
        </p:spPr>
        <p:txBody>
          <a:bodyPr>
            <a:normAutofit/>
          </a:bodyPr>
          <a:lstStyle/>
          <a:p>
            <a:r>
              <a:rPr lang="en-US" altLang="zh-CN" dirty="0"/>
              <a:t>Isospin</a:t>
            </a:r>
            <a:r>
              <a:rPr lang="zh-CN" altLang="en-US" dirty="0"/>
              <a:t> </a:t>
            </a:r>
            <a:r>
              <a:rPr lang="en-US" altLang="zh-CN" dirty="0"/>
              <a:t>symmetry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isovector</a:t>
            </a:r>
            <a:r>
              <a:rPr lang="zh-CN" altLang="en-US" dirty="0"/>
              <a:t> </a:t>
            </a:r>
            <a:r>
              <a:rPr lang="en-US" altLang="zh-CN" dirty="0"/>
              <a:t>pairing</a:t>
            </a:r>
            <a:r>
              <a:rPr lang="zh-CN" altLang="en-US" dirty="0"/>
              <a:t> </a:t>
            </a:r>
            <a:r>
              <a:rPr lang="en-US" altLang="zh-CN" dirty="0"/>
              <a:t>strength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80E6B-146A-C244-83F4-CAB93251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74C9E-14DB-D54B-8221-AC573CDB07B5}"/>
              </a:ext>
            </a:extLst>
          </p:cNvPr>
          <p:cNvSpPr txBox="1"/>
          <p:nvPr/>
        </p:nvSpPr>
        <p:spPr>
          <a:xfrm>
            <a:off x="251520" y="776210"/>
            <a:ext cx="4143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2</a:t>
            </a:r>
            <a:r>
              <a:rPr lang="zh-CN" altLang="en-US" sz="2400" dirty="0"/>
              <a:t> </a:t>
            </a:r>
            <a:r>
              <a:rPr lang="en-US" altLang="zh-CN" sz="2400" dirty="0"/>
              <a:t>neutrino</a:t>
            </a:r>
            <a:r>
              <a:rPr lang="zh-CN" altLang="en-US" sz="2400" dirty="0"/>
              <a:t> </a:t>
            </a:r>
            <a:r>
              <a:rPr lang="en-US" altLang="zh-CN" sz="2400" dirty="0"/>
              <a:t>double</a:t>
            </a:r>
            <a:r>
              <a:rPr lang="zh-CN" altLang="en-US" sz="2400" dirty="0"/>
              <a:t> </a:t>
            </a:r>
            <a:r>
              <a:rPr lang="en-US" altLang="zh-CN" sz="2400" dirty="0"/>
              <a:t>beta</a:t>
            </a:r>
            <a:r>
              <a:rPr lang="zh-CN" altLang="en-US" sz="2400" dirty="0"/>
              <a:t> </a:t>
            </a:r>
            <a:r>
              <a:rPr lang="en-US" altLang="zh-CN" sz="2400" dirty="0"/>
              <a:t>decay</a:t>
            </a:r>
            <a:endParaRPr lang="en-CN" sz="2400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F282174-C1FC-4A58-9914-82021D7A8951}"/>
              </a:ext>
            </a:extLst>
          </p:cNvPr>
          <p:cNvGrpSpPr/>
          <p:nvPr/>
        </p:nvGrpSpPr>
        <p:grpSpPr>
          <a:xfrm>
            <a:off x="413853" y="1196846"/>
            <a:ext cx="3805546" cy="2808218"/>
            <a:chOff x="413853" y="1196846"/>
            <a:chExt cx="3805546" cy="280821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43382EE-BFE0-5346-80E4-7AE80AF97531}"/>
                </a:ext>
              </a:extLst>
            </p:cNvPr>
            <p:cNvGrpSpPr/>
            <p:nvPr/>
          </p:nvGrpSpPr>
          <p:grpSpPr>
            <a:xfrm>
              <a:off x="1187624" y="1196846"/>
              <a:ext cx="3031775" cy="2517180"/>
              <a:chOff x="2195736" y="1628800"/>
              <a:chExt cx="3134348" cy="259219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93BA9E9-83E8-1041-8C70-CFD062630BC0}"/>
                  </a:ext>
                </a:extLst>
              </p:cNvPr>
              <p:cNvGrpSpPr/>
              <p:nvPr/>
            </p:nvGrpSpPr>
            <p:grpSpPr>
              <a:xfrm>
                <a:off x="2195736" y="1628800"/>
                <a:ext cx="3134348" cy="2592194"/>
                <a:chOff x="4531462" y="3474250"/>
                <a:chExt cx="3134348" cy="2592194"/>
              </a:xfrm>
            </p:grpSpPr>
            <p:pic>
              <p:nvPicPr>
                <p:cNvPr id="6" name="图片 1">
                  <a:extLst>
                    <a:ext uri="{FF2B5EF4-FFF2-40B4-BE49-F238E27FC236}">
                      <a16:creationId xmlns:a16="http://schemas.microsoft.com/office/drawing/2014/main" id="{0A21F733-6BED-F54C-8ECA-347FEA6503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31462" y="3764410"/>
                  <a:ext cx="3134348" cy="2302034"/>
                </a:xfrm>
                <a:prstGeom prst="rect">
                  <a:avLst/>
                </a:prstGeom>
              </p:spPr>
            </p:pic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4E4A648-6909-C44E-8684-13D5FB02ED9C}"/>
                    </a:ext>
                  </a:extLst>
                </p:cNvPr>
                <p:cNvSpPr txBox="1"/>
                <p:nvPr/>
              </p:nvSpPr>
              <p:spPr>
                <a:xfrm rot="18058042">
                  <a:off x="5213689" y="4222323"/>
                  <a:ext cx="5470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x-none" dirty="0">
                      <a:solidFill>
                        <a:srgbClr val="C00000"/>
                      </a:solidFill>
                    </a:rPr>
                    <a:t>GT</a:t>
                  </a:r>
                  <a:r>
                    <a:rPr lang="en-US" altLang="zh-CN" dirty="0">
                      <a:solidFill>
                        <a:srgbClr val="C00000"/>
                      </a:solidFill>
                    </a:rPr>
                    <a:t>-</a:t>
                  </a:r>
                  <a:r>
                    <a:rPr lang="zh-CN" altLang="en-US" dirty="0">
                      <a:solidFill>
                        <a:srgbClr val="C00000"/>
                      </a:solidFill>
                    </a:rPr>
                    <a:t> </a:t>
                  </a:r>
                  <a:endParaRPr lang="x-none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B9F0C9C-DC59-224B-860B-6D8B8CC018E3}"/>
                    </a:ext>
                  </a:extLst>
                </p:cNvPr>
                <p:cNvSpPr txBox="1"/>
                <p:nvPr/>
              </p:nvSpPr>
              <p:spPr>
                <a:xfrm rot="4182257" flipV="1">
                  <a:off x="5952848" y="3976330"/>
                  <a:ext cx="13734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x-none" dirty="0">
                      <a:solidFill>
                        <a:srgbClr val="00B050"/>
                      </a:solidFill>
                    </a:rPr>
                    <a:t>GT</a:t>
                  </a:r>
                  <a:r>
                    <a:rPr lang="en-US" altLang="zh-CN" dirty="0">
                      <a:solidFill>
                        <a:srgbClr val="00B050"/>
                      </a:solidFill>
                    </a:rPr>
                    <a:t>+</a:t>
                  </a:r>
                  <a:r>
                    <a:rPr lang="zh-CN" altLang="en-US" dirty="0">
                      <a:solidFill>
                        <a:srgbClr val="00B050"/>
                      </a:solidFill>
                    </a:rPr>
                    <a:t> </a:t>
                  </a:r>
                  <a:endParaRPr lang="x-none" dirty="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C3DA30-5535-A448-B5B4-B5F0BB97C355}"/>
                  </a:ext>
                </a:extLst>
              </p:cNvPr>
              <p:cNvSpPr txBox="1"/>
              <p:nvPr/>
            </p:nvSpPr>
            <p:spPr>
              <a:xfrm rot="4002206">
                <a:off x="4447112" y="2437740"/>
                <a:ext cx="719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Fermi</a:t>
                </a:r>
                <a:endParaRPr lang="en-CN" dirty="0"/>
              </a:p>
            </p:txBody>
          </p:sp>
          <p:sp>
            <p:nvSpPr>
              <p:cNvPr id="11" name="Multiply 10">
                <a:extLst>
                  <a:ext uri="{FF2B5EF4-FFF2-40B4-BE49-F238E27FC236}">
                    <a16:creationId xmlns:a16="http://schemas.microsoft.com/office/drawing/2014/main" id="{28FD5E58-8263-E04F-816E-D794A83EE857}"/>
                  </a:ext>
                </a:extLst>
              </p:cNvPr>
              <p:cNvSpPr/>
              <p:nvPr/>
            </p:nvSpPr>
            <p:spPr>
              <a:xfrm rot="3178409">
                <a:off x="4599663" y="2496661"/>
                <a:ext cx="376721" cy="257018"/>
              </a:xfrm>
              <a:prstGeom prst="mathMultiply">
                <a:avLst>
                  <a:gd name="adj1" fmla="val 14373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B90320-2ABF-F547-9CBF-AAB5495B82F1}"/>
                  </a:ext>
                </a:extLst>
              </p:cNvPr>
              <p:cNvSpPr txBox="1"/>
              <p:nvPr/>
            </p:nvSpPr>
            <p:spPr>
              <a:xfrm rot="17864531">
                <a:off x="2526826" y="2263745"/>
                <a:ext cx="719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Fermi</a:t>
                </a:r>
                <a:endParaRPr lang="en-CN" dirty="0"/>
              </a:p>
            </p:txBody>
          </p:sp>
          <p:sp>
            <p:nvSpPr>
              <p:cNvPr id="13" name="Multiply 12">
                <a:extLst>
                  <a:ext uri="{FF2B5EF4-FFF2-40B4-BE49-F238E27FC236}">
                    <a16:creationId xmlns:a16="http://schemas.microsoft.com/office/drawing/2014/main" id="{D12EEC7B-EE45-DE40-89FC-560483AEC6B8}"/>
                  </a:ext>
                </a:extLst>
              </p:cNvPr>
              <p:cNvSpPr/>
              <p:nvPr/>
            </p:nvSpPr>
            <p:spPr>
              <a:xfrm rot="18608613">
                <a:off x="2727456" y="2304121"/>
                <a:ext cx="376721" cy="257018"/>
              </a:xfrm>
              <a:prstGeom prst="mathMultiply">
                <a:avLst>
                  <a:gd name="adj1" fmla="val 14373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7577F5-ACAD-1147-AEB9-70265FA8BC2B}"/>
                </a:ext>
              </a:extLst>
            </p:cNvPr>
            <p:cNvSpPr txBox="1"/>
            <p:nvPr/>
          </p:nvSpPr>
          <p:spPr>
            <a:xfrm>
              <a:off x="1497000" y="3604954"/>
              <a:ext cx="335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T</a:t>
              </a:r>
              <a:endParaRPr lang="en-CN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29AA35-BF44-894A-BA39-99EB838C42B7}"/>
                </a:ext>
              </a:extLst>
            </p:cNvPr>
            <p:cNvSpPr txBox="1"/>
            <p:nvPr/>
          </p:nvSpPr>
          <p:spPr>
            <a:xfrm>
              <a:off x="3357939" y="3604954"/>
              <a:ext cx="5021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T-2</a:t>
              </a:r>
              <a:endParaRPr lang="en-CN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A261B7-B450-FB43-9442-DE22A6139FA8}"/>
                </a:ext>
              </a:extLst>
            </p:cNvPr>
            <p:cNvSpPr txBox="1"/>
            <p:nvPr/>
          </p:nvSpPr>
          <p:spPr>
            <a:xfrm>
              <a:off x="413853" y="3604954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isospin</a:t>
              </a:r>
              <a:endParaRPr lang="en-CN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2790E8F-11C7-5844-A1E7-3D4CE2807B6D}"/>
              </a:ext>
            </a:extLst>
          </p:cNvPr>
          <p:cNvSpPr txBox="1"/>
          <p:nvPr/>
        </p:nvSpPr>
        <p:spPr>
          <a:xfrm>
            <a:off x="251520" y="4214399"/>
            <a:ext cx="653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QRPA</a:t>
            </a:r>
            <a:r>
              <a:rPr lang="zh-CN" altLang="en-US" sz="2400" dirty="0"/>
              <a:t> </a:t>
            </a:r>
            <a:r>
              <a:rPr lang="en-US" altLang="zh-CN" sz="2400" dirty="0"/>
              <a:t>calculation: </a:t>
            </a:r>
            <a:r>
              <a:rPr lang="en-US" altLang="zh-CN" sz="2000" dirty="0"/>
              <a:t>isospin</a:t>
            </a:r>
            <a:r>
              <a:rPr lang="zh-CN" altLang="en-US" sz="2000" dirty="0"/>
              <a:t> </a:t>
            </a:r>
            <a:r>
              <a:rPr lang="en-US" altLang="zh-CN" sz="2000" dirty="0"/>
              <a:t>symmetry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almost</a:t>
            </a:r>
            <a:r>
              <a:rPr lang="zh-CN" altLang="en-US" sz="2000" dirty="0"/>
              <a:t> </a:t>
            </a:r>
            <a:r>
              <a:rPr lang="en-US" altLang="zh-CN" sz="2000" dirty="0"/>
              <a:t>satisfied</a:t>
            </a:r>
            <a:r>
              <a:rPr lang="zh-CN" altLang="en-US" sz="2400" dirty="0"/>
              <a:t> </a:t>
            </a:r>
            <a:endParaRPr lang="en-CN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B053901-BFE6-714C-85A8-92EE7AF11A4E}"/>
                  </a:ext>
                </a:extLst>
              </p:cNvPr>
              <p:cNvSpPr txBox="1"/>
              <p:nvPr/>
            </p:nvSpPr>
            <p:spPr>
              <a:xfrm>
                <a:off x="4457909" y="1357516"/>
                <a:ext cx="4435266" cy="226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Font typeface="Wingdings" pitchFamily="2" charset="2"/>
                  <a:buChar char="ü"/>
                </a:pPr>
                <a:r>
                  <a:rPr lang="en-US" altLang="zh-CN" sz="2000" dirty="0"/>
                  <a:t>Fermi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transition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altLang="zh-CN" sz="2000" dirty="0"/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zh-CN" altLang="en-US" sz="2000" dirty="0"/>
                  <a:t>     </a:t>
                </a:r>
                <a:r>
                  <a:rPr lang="en-US" altLang="zh-CN" sz="2000" dirty="0"/>
                  <a:t>just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changes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isospin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projection</a:t>
                </a:r>
              </a:p>
              <a:p>
                <a:pPr>
                  <a:spcAft>
                    <a:spcPts val="1800"/>
                  </a:spcAft>
                </a:pPr>
                <a:r>
                  <a:rPr lang="zh-CN" altLang="en-US" sz="2000" dirty="0"/>
                  <a:t>     </a:t>
                </a:r>
                <a:r>
                  <a:rPr lang="en-US" altLang="zh-CN" sz="2000" dirty="0"/>
                  <a:t>doesn’t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change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total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isospin.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1800"/>
                  </a:spcAft>
                  <a:buFont typeface="Wingdings" pitchFamily="2" charset="2"/>
                  <a:buChar char="ü"/>
                </a:pPr>
                <a:r>
                  <a:rPr lang="en-US" altLang="zh-CN" sz="2000" dirty="0"/>
                  <a:t>Its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contribution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𝜈𝛽𝛽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decay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zero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due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isospin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symmetry.</a:t>
                </a:r>
                <a:endParaRPr lang="en-CN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B053901-BFE6-714C-85A8-92EE7AF11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909" y="1357516"/>
                <a:ext cx="4435266" cy="2268313"/>
              </a:xfrm>
              <a:prstGeom prst="rect">
                <a:avLst/>
              </a:prstGeom>
              <a:blipFill>
                <a:blip r:embed="rId4"/>
                <a:stretch>
                  <a:fillRect l="-1236" t="-21774" r="-275" b="-4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844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A82F-6243-AE40-A4F9-497D72B9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856984" cy="634082"/>
          </a:xfrm>
        </p:spPr>
        <p:txBody>
          <a:bodyPr>
            <a:normAutofit/>
          </a:bodyPr>
          <a:lstStyle/>
          <a:p>
            <a:r>
              <a:rPr lang="en-US" altLang="zh-CN" dirty="0"/>
              <a:t>Isospin</a:t>
            </a:r>
            <a:r>
              <a:rPr lang="zh-CN" altLang="en-US" dirty="0"/>
              <a:t> </a:t>
            </a:r>
            <a:r>
              <a:rPr lang="en-US" altLang="zh-CN" dirty="0"/>
              <a:t>symmetry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isovector</a:t>
            </a:r>
            <a:r>
              <a:rPr lang="zh-CN" altLang="en-US" dirty="0"/>
              <a:t> </a:t>
            </a:r>
            <a:r>
              <a:rPr lang="en-US" altLang="zh-CN" dirty="0"/>
              <a:t>pairing</a:t>
            </a:r>
            <a:r>
              <a:rPr lang="zh-CN" altLang="en-US" dirty="0"/>
              <a:t> </a:t>
            </a:r>
            <a:r>
              <a:rPr lang="en-US" altLang="zh-CN" dirty="0"/>
              <a:t>strength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80E6B-146A-C244-83F4-CAB93251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790E8F-11C7-5844-A1E7-3D4CE2807B6D}"/>
                  </a:ext>
                </a:extLst>
              </p:cNvPr>
              <p:cNvSpPr txBox="1"/>
              <p:nvPr/>
            </p:nvSpPr>
            <p:spPr>
              <a:xfrm>
                <a:off x="251519" y="765175"/>
                <a:ext cx="86416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further restore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isospin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symmetry, 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 err="1"/>
                  <a:t>isovector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proton-neutron pairing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strength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can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determined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requiring</a:t>
                </a:r>
                <a:r>
                  <a:rPr lang="zh-CN" altLang="en-US" sz="2400" dirty="0"/>
                  <a:t> 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400" b="0" i="1" baseline="30000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CN" sz="2400" dirty="0"/>
                  <a:t>(Fermi)=0.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790E8F-11C7-5844-A1E7-3D4CE2807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765175"/>
                <a:ext cx="8641656" cy="1200329"/>
              </a:xfrm>
              <a:prstGeom prst="rect">
                <a:avLst/>
              </a:prstGeom>
              <a:blipFill>
                <a:blip r:embed="rId2"/>
                <a:stretch>
                  <a:fillRect l="-917" t="-4082" r="-1128" b="-11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989E6A5-FE14-2B45-AF7B-64209ECA9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398" y="2068906"/>
            <a:ext cx="5565204" cy="4213016"/>
          </a:xfrm>
          <a:prstGeom prst="rect">
            <a:avLst/>
          </a:prstGeom>
        </p:spPr>
      </p:pic>
      <p:sp>
        <p:nvSpPr>
          <p:cNvPr id="24" name="Simkovic, Pantis, Vergados, &amp; Faessler 1999, PRC 60, 055502">
            <a:extLst>
              <a:ext uri="{FF2B5EF4-FFF2-40B4-BE49-F238E27FC236}">
                <a16:creationId xmlns:a16="http://schemas.microsoft.com/office/drawing/2014/main" id="{3AFB04C6-9B73-624D-8EBC-2C2DEB5BCE26}"/>
              </a:ext>
            </a:extLst>
          </p:cNvPr>
          <p:cNvSpPr/>
          <p:nvPr/>
        </p:nvSpPr>
        <p:spPr>
          <a:xfrm>
            <a:off x="5796831" y="6041447"/>
            <a:ext cx="3096344" cy="34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3429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6858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287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3716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145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0574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4003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7432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8" indent="0" algn="r">
              <a:defRPr sz="2100"/>
            </a:pPr>
            <a:r>
              <a:rPr lang="en-US" altLang="zh-CN" sz="1400" i="1" dirty="0" err="1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Simkovic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et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al.,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PRC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87</a:t>
            </a:r>
            <a:r>
              <a:rPr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, 0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45501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(2013)</a:t>
            </a:r>
            <a:endParaRPr sz="1400" i="1" dirty="0">
              <a:solidFill>
                <a:srgbClr val="002060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2844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BA0A0-E510-F64F-B733-D33B81D5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Deformation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B79E6-C75F-9A4A-9E3E-92569CEC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33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D50FE-4F13-4148-B21C-70D72674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462" y="1686451"/>
            <a:ext cx="6588000" cy="1902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74F155-FFF2-244E-82D9-BEEF7EC73394}"/>
              </a:ext>
            </a:extLst>
          </p:cNvPr>
          <p:cNvSpPr txBox="1"/>
          <p:nvPr/>
        </p:nvSpPr>
        <p:spPr>
          <a:xfrm>
            <a:off x="614237" y="1239147"/>
            <a:ext cx="41167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aseline="30000" dirty="0"/>
              <a:t>150</a:t>
            </a:r>
            <a:r>
              <a:rPr lang="en-US" altLang="zh-CN" sz="2200" dirty="0"/>
              <a:t>Nd:</a:t>
            </a:r>
            <a:r>
              <a:rPr lang="zh-CN" altLang="en-US" sz="2200" dirty="0"/>
              <a:t>  </a:t>
            </a:r>
            <a:r>
              <a:rPr lang="en-US" altLang="zh-CN" sz="2200" dirty="0"/>
              <a:t>strongly</a:t>
            </a:r>
            <a:r>
              <a:rPr lang="zh-CN" altLang="en-US" sz="2200" dirty="0"/>
              <a:t> </a:t>
            </a:r>
            <a:r>
              <a:rPr lang="en-US" altLang="zh-CN" sz="2200" dirty="0"/>
              <a:t>deformed</a:t>
            </a:r>
            <a:r>
              <a:rPr lang="zh-CN" altLang="en-US" sz="2200" dirty="0"/>
              <a:t> </a:t>
            </a:r>
            <a:r>
              <a:rPr lang="en-US" altLang="zh-CN" sz="2200" dirty="0"/>
              <a:t>nucleus</a:t>
            </a:r>
            <a:r>
              <a:rPr lang="zh-CN" altLang="en-US" sz="2200" dirty="0"/>
              <a:t> </a:t>
            </a:r>
            <a:endParaRPr lang="en-CN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B7D92-D7B5-1A42-93FF-6CF3199FE0E1}"/>
              </a:ext>
            </a:extLst>
          </p:cNvPr>
          <p:cNvSpPr txBox="1"/>
          <p:nvPr/>
        </p:nvSpPr>
        <p:spPr>
          <a:xfrm>
            <a:off x="250825" y="777482"/>
            <a:ext cx="607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QRPA</a:t>
            </a:r>
            <a:r>
              <a:rPr lang="zh-CN" altLang="en-US" sz="2400" dirty="0"/>
              <a:t> </a:t>
            </a:r>
            <a:r>
              <a:rPr lang="en-US" altLang="zh-CN" sz="2400" dirty="0"/>
              <a:t>calculation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realistic</a:t>
            </a:r>
            <a:r>
              <a:rPr lang="zh-CN" altLang="en-US" sz="2400" dirty="0"/>
              <a:t> </a:t>
            </a:r>
            <a:r>
              <a:rPr lang="en-US" altLang="zh-CN" sz="2400" dirty="0"/>
              <a:t>interaction</a:t>
            </a:r>
            <a:r>
              <a:rPr lang="zh-CN" altLang="en-US" sz="2400" dirty="0"/>
              <a:t>  </a:t>
            </a:r>
            <a:endParaRPr lang="en-CN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C8C67D-2377-2E4E-86B0-1320D5C10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62" y="3771183"/>
            <a:ext cx="6588000" cy="1652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3E1540-A257-EA4A-9E2D-7B0F5667D485}"/>
              </a:ext>
            </a:extLst>
          </p:cNvPr>
          <p:cNvSpPr txBox="1"/>
          <p:nvPr/>
        </p:nvSpPr>
        <p:spPr>
          <a:xfrm>
            <a:off x="539552" y="5517713"/>
            <a:ext cx="8352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/>
              <a:t>NME</a:t>
            </a:r>
            <a:r>
              <a:rPr lang="zh-CN" altLang="en-US" sz="2000" dirty="0"/>
              <a:t> </a:t>
            </a:r>
            <a:r>
              <a:rPr lang="en-US" sz="2000" dirty="0"/>
              <a:t>is suppressed by about 40% as compared with  QRPA result for </a:t>
            </a:r>
            <a:r>
              <a:rPr lang="en-US" sz="2000" baseline="30000" dirty="0"/>
              <a:t>150</a:t>
            </a:r>
            <a:r>
              <a:rPr lang="en-US" sz="2000" dirty="0"/>
              <a:t>Nd obtained with neglect of deformation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sz="2000" dirty="0"/>
              <a:t>mainly due to the overlap between the quasiparticle </a:t>
            </a:r>
            <a:r>
              <a:rPr lang="en-US" sz="2000" dirty="0" err="1"/>
              <a:t>vacua</a:t>
            </a:r>
            <a:r>
              <a:rPr lang="en-US" sz="2000" dirty="0"/>
              <a:t> of initial and final nucle</a:t>
            </a:r>
            <a:r>
              <a:rPr lang="en-US" altLang="zh-CN" sz="2000" dirty="0"/>
              <a:t>us</a:t>
            </a:r>
            <a:r>
              <a:rPr lang="en-US" sz="2000" dirty="0"/>
              <a:t>. </a:t>
            </a:r>
          </a:p>
        </p:txBody>
      </p:sp>
      <p:sp>
        <p:nvSpPr>
          <p:cNvPr id="12" name="Simkovic, Pantis, Vergados, &amp; Faessler 1999, PRC 60, 055502">
            <a:extLst>
              <a:ext uri="{FF2B5EF4-FFF2-40B4-BE49-F238E27FC236}">
                <a16:creationId xmlns:a16="http://schemas.microsoft.com/office/drawing/2014/main" id="{8DB5DF7C-7648-F642-9239-BCC6622F0E5E}"/>
              </a:ext>
            </a:extLst>
          </p:cNvPr>
          <p:cNvSpPr/>
          <p:nvPr/>
        </p:nvSpPr>
        <p:spPr>
          <a:xfrm>
            <a:off x="6012160" y="3460668"/>
            <a:ext cx="2880320" cy="34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3429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6858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287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3716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145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0574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4003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7432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8" indent="0" algn="r">
              <a:defRPr sz="2100"/>
            </a:pP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Fang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et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al.,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PRC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82</a:t>
            </a:r>
            <a:r>
              <a:rPr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, </a:t>
            </a:r>
            <a:r>
              <a:rPr 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051301(R) (2010)</a:t>
            </a:r>
          </a:p>
        </p:txBody>
      </p:sp>
    </p:spTree>
    <p:extLst>
      <p:ext uri="{BB962C8B-B14F-4D97-AF65-F5344CB8AC3E}">
        <p14:creationId xmlns:p14="http://schemas.microsoft.com/office/powerpoint/2010/main" val="4044683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6FE9-547C-F946-95C3-060C5BD6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NME status by QRPA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B71DC-55F9-7F44-926B-11844357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34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D71ACA0-A1F0-44F5-8A3C-28A626ED321E}"/>
              </a:ext>
            </a:extLst>
          </p:cNvPr>
          <p:cNvGrpSpPr/>
          <p:nvPr/>
        </p:nvGrpSpPr>
        <p:grpSpPr>
          <a:xfrm>
            <a:off x="206610" y="765175"/>
            <a:ext cx="8640960" cy="5582552"/>
            <a:chOff x="0" y="732153"/>
            <a:chExt cx="9137801" cy="59035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918218-BE6E-2B42-B721-3B86382EB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2153"/>
              <a:ext cx="8498968" cy="5903538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0D4179A-89AC-114A-9B22-08E4B1BF3AB6}"/>
                </a:ext>
              </a:extLst>
            </p:cNvPr>
            <p:cNvCxnSpPr>
              <a:cxnSpLocks/>
            </p:cNvCxnSpPr>
            <p:nvPr/>
          </p:nvCxnSpPr>
          <p:spPr>
            <a:xfrm>
              <a:off x="4355976" y="2204864"/>
              <a:ext cx="0" cy="93610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39D028E-D8F5-2040-8442-668D7B02B361}"/>
                </a:ext>
              </a:extLst>
            </p:cNvPr>
            <p:cNvCxnSpPr/>
            <p:nvPr/>
          </p:nvCxnSpPr>
          <p:spPr>
            <a:xfrm>
              <a:off x="2960076" y="2780928"/>
              <a:ext cx="0" cy="50405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9196C47-3C96-5F43-821B-2227C7BA9591}"/>
                </a:ext>
              </a:extLst>
            </p:cNvPr>
            <p:cNvCxnSpPr/>
            <p:nvPr/>
          </p:nvCxnSpPr>
          <p:spPr>
            <a:xfrm>
              <a:off x="3111040" y="2780928"/>
              <a:ext cx="0" cy="108012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477570-FAAB-3947-BFD8-953E8AE3266D}"/>
                </a:ext>
              </a:extLst>
            </p:cNvPr>
            <p:cNvSpPr txBox="1"/>
            <p:nvPr/>
          </p:nvSpPr>
          <p:spPr>
            <a:xfrm>
              <a:off x="2123728" y="4237756"/>
              <a:ext cx="1353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C00000"/>
                  </a:solidFill>
                </a:rPr>
                <a:t>deformation</a:t>
              </a:r>
              <a:endParaRPr lang="en-CN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E88A4B-0008-AE4B-BF9B-94E02BFEB9D9}"/>
                </a:ext>
              </a:extLst>
            </p:cNvPr>
            <p:cNvSpPr txBox="1"/>
            <p:nvPr/>
          </p:nvSpPr>
          <p:spPr>
            <a:xfrm>
              <a:off x="1259632" y="3941268"/>
              <a:ext cx="1353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C00000"/>
                  </a:solidFill>
                </a:rPr>
                <a:t>deformation</a:t>
              </a:r>
              <a:endParaRPr lang="en-CN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8668F96-AA6A-F148-9D0C-4569CA6A27E9}"/>
                </a:ext>
              </a:extLst>
            </p:cNvPr>
            <p:cNvCxnSpPr/>
            <p:nvPr/>
          </p:nvCxnSpPr>
          <p:spPr>
            <a:xfrm>
              <a:off x="2298151" y="2517327"/>
              <a:ext cx="0" cy="93610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491031A-001B-CA4C-B39E-833A56AF931B}"/>
                </a:ext>
              </a:extLst>
            </p:cNvPr>
            <p:cNvCxnSpPr/>
            <p:nvPr/>
          </p:nvCxnSpPr>
          <p:spPr>
            <a:xfrm>
              <a:off x="6300192" y="4125934"/>
              <a:ext cx="0" cy="815234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C38831-487E-294B-861C-03EFC83B4D36}"/>
                </a:ext>
              </a:extLst>
            </p:cNvPr>
            <p:cNvSpPr txBox="1"/>
            <p:nvPr/>
          </p:nvSpPr>
          <p:spPr>
            <a:xfrm>
              <a:off x="5957644" y="4338654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0B050"/>
                  </a:solidFill>
                </a:rPr>
                <a:t>?</a:t>
              </a:r>
              <a:endParaRPr lang="en-CN" dirty="0">
                <a:solidFill>
                  <a:srgbClr val="00B050"/>
                </a:solidFill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33A6C92-BB13-4A48-AAB4-189DD4A3CFBB}"/>
                </a:ext>
              </a:extLst>
            </p:cNvPr>
            <p:cNvCxnSpPr/>
            <p:nvPr/>
          </p:nvCxnSpPr>
          <p:spPr>
            <a:xfrm>
              <a:off x="6516216" y="3429000"/>
              <a:ext cx="0" cy="1512168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4973F66-82C3-F443-8C76-CF15C9E74CFA}"/>
                </a:ext>
              </a:extLst>
            </p:cNvPr>
            <p:cNvCxnSpPr>
              <a:cxnSpLocks/>
            </p:cNvCxnSpPr>
            <p:nvPr/>
          </p:nvCxnSpPr>
          <p:spPr>
            <a:xfrm>
              <a:off x="7236296" y="3861048"/>
              <a:ext cx="0" cy="108012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CCF2181-3BC2-854E-B981-6A74AA07C2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3028" y="1603565"/>
              <a:ext cx="216024" cy="13581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DC84D9C-007A-3B49-B6EF-350151C9CE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49568" y="1539144"/>
              <a:ext cx="662392" cy="1081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A98C8D-FEA5-2043-BD80-62FF88CA441D}"/>
                </a:ext>
              </a:extLst>
            </p:cNvPr>
            <p:cNvSpPr txBox="1"/>
            <p:nvPr/>
          </p:nvSpPr>
          <p:spPr>
            <a:xfrm>
              <a:off x="1539705" y="1197482"/>
              <a:ext cx="3184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Different</a:t>
              </a:r>
              <a:r>
                <a:rPr lang="zh-CN" alt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treatment</a:t>
              </a:r>
              <a:r>
                <a:rPr lang="zh-CN" alt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of</a:t>
              </a:r>
              <a:r>
                <a:rPr lang="zh-CN" alt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overlap</a:t>
              </a:r>
              <a:r>
                <a:rPr lang="zh-CN" alt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endParaRPr lang="en-CN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1454C3-9FA6-D148-A918-B2F9D1D8515D}"/>
                </a:ext>
              </a:extLst>
            </p:cNvPr>
            <p:cNvSpPr txBox="1"/>
            <p:nvPr/>
          </p:nvSpPr>
          <p:spPr>
            <a:xfrm>
              <a:off x="6582037" y="2492896"/>
              <a:ext cx="2555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7030A0"/>
                  </a:solidFill>
                </a:rPr>
                <a:t>Different</a:t>
              </a:r>
              <a:r>
                <a:rPr lang="zh-CN" altLang="en-US" dirty="0">
                  <a:solidFill>
                    <a:srgbClr val="7030A0"/>
                  </a:solidFill>
                </a:rPr>
                <a:t> </a:t>
              </a:r>
              <a:r>
                <a:rPr lang="en-US" altLang="zh-CN" dirty="0">
                  <a:solidFill>
                    <a:srgbClr val="7030A0"/>
                  </a:solidFill>
                </a:rPr>
                <a:t>pairing</a:t>
              </a:r>
              <a:r>
                <a:rPr lang="zh-CN" altLang="en-US" dirty="0">
                  <a:solidFill>
                    <a:srgbClr val="7030A0"/>
                  </a:solidFill>
                </a:rPr>
                <a:t> </a:t>
              </a:r>
              <a:r>
                <a:rPr lang="en-US" altLang="zh-CN" dirty="0">
                  <a:solidFill>
                    <a:srgbClr val="7030A0"/>
                  </a:solidFill>
                </a:rPr>
                <a:t>strength</a:t>
              </a:r>
              <a:endParaRPr lang="en-CN" dirty="0">
                <a:solidFill>
                  <a:srgbClr val="7030A0"/>
                </a:solidFill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DE74EB7-4D27-5040-86E1-8DE0B5F665EA}"/>
                </a:ext>
              </a:extLst>
            </p:cNvPr>
            <p:cNvCxnSpPr/>
            <p:nvPr/>
          </p:nvCxnSpPr>
          <p:spPr>
            <a:xfrm flipV="1">
              <a:off x="6582037" y="2780928"/>
              <a:ext cx="654259" cy="1345006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AD3C746-CEE9-A44C-93DE-59B3A65A08F0}"/>
                </a:ext>
              </a:extLst>
            </p:cNvPr>
            <p:cNvCxnSpPr/>
            <p:nvPr/>
          </p:nvCxnSpPr>
          <p:spPr>
            <a:xfrm flipV="1">
              <a:off x="7308304" y="2907858"/>
              <a:ext cx="144016" cy="103341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FA39E8-2FA3-D44F-84D8-EFE685515F45}"/>
                </a:ext>
              </a:extLst>
            </p:cNvPr>
            <p:cNvSpPr txBox="1"/>
            <p:nvPr/>
          </p:nvSpPr>
          <p:spPr>
            <a:xfrm>
              <a:off x="1874929" y="5603685"/>
              <a:ext cx="6267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Systematic</a:t>
              </a:r>
              <a:r>
                <a:rPr lang="zh-CN" altLang="en-US" dirty="0"/>
                <a:t> </a:t>
              </a:r>
              <a:r>
                <a:rPr lang="en-US" altLang="zh-CN" dirty="0"/>
                <a:t>small</a:t>
              </a:r>
              <a:r>
                <a:rPr lang="zh-CN" altLang="en-US" dirty="0"/>
                <a:t> </a:t>
              </a:r>
              <a:r>
                <a:rPr lang="en-US" altLang="zh-CN" dirty="0"/>
                <a:t>values</a:t>
              </a:r>
              <a:r>
                <a:rPr lang="zh-CN" altLang="en-US" dirty="0"/>
                <a:t> </a:t>
              </a:r>
              <a:r>
                <a:rPr lang="en-US" altLang="zh-CN" dirty="0"/>
                <a:t>of</a:t>
              </a:r>
              <a:r>
                <a:rPr lang="zh-CN" altLang="en-US" dirty="0"/>
                <a:t> </a:t>
              </a:r>
              <a:r>
                <a:rPr lang="en-US" altLang="zh-CN" dirty="0" err="1"/>
                <a:t>Stoica</a:t>
              </a:r>
              <a:r>
                <a:rPr lang="en-US" altLang="zh-CN" dirty="0"/>
                <a:t>:</a:t>
              </a:r>
              <a:r>
                <a:rPr lang="zh-CN" altLang="en-US" dirty="0"/>
                <a:t> </a:t>
              </a:r>
              <a:r>
                <a:rPr lang="en-US" altLang="zh-CN" dirty="0"/>
                <a:t>higher-order</a:t>
              </a:r>
              <a:r>
                <a:rPr lang="zh-CN" altLang="en-US" dirty="0"/>
                <a:t> </a:t>
              </a:r>
              <a:r>
                <a:rPr lang="en-US" altLang="zh-CN" dirty="0"/>
                <a:t>QRPA</a:t>
              </a:r>
              <a:r>
                <a:rPr lang="zh-CN" altLang="en-US" dirty="0"/>
                <a:t> </a:t>
              </a:r>
              <a:r>
                <a:rPr lang="en-US" altLang="zh-CN" dirty="0"/>
                <a:t>correlations</a:t>
              </a:r>
              <a:endParaRPr lang="en-CN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79659CF-7528-6B4B-82EA-D877A877D40B}"/>
                </a:ext>
              </a:extLst>
            </p:cNvPr>
            <p:cNvCxnSpPr>
              <a:cxnSpLocks/>
            </p:cNvCxnSpPr>
            <p:nvPr/>
          </p:nvCxnSpPr>
          <p:spPr>
            <a:xfrm>
              <a:off x="6295382" y="3284984"/>
              <a:ext cx="0" cy="5760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5C2B01-305E-CD49-BC76-89B2871C57A1}"/>
                </a:ext>
              </a:extLst>
            </p:cNvPr>
            <p:cNvSpPr txBox="1"/>
            <p:nvPr/>
          </p:nvSpPr>
          <p:spPr>
            <a:xfrm>
              <a:off x="4907826" y="3353142"/>
              <a:ext cx="1353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C00000"/>
                  </a:solidFill>
                </a:rPr>
                <a:t>deformation</a:t>
              </a:r>
              <a:endParaRPr lang="en-CN" dirty="0">
                <a:solidFill>
                  <a:srgbClr val="C00000"/>
                </a:solidFill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72C00A75-0C98-B477-CE63-A1F8D7C228E4}"/>
                </a:ext>
              </a:extLst>
            </p:cNvPr>
            <p:cNvCxnSpPr>
              <a:cxnSpLocks/>
            </p:cNvCxnSpPr>
            <p:nvPr/>
          </p:nvCxnSpPr>
          <p:spPr>
            <a:xfrm>
              <a:off x="6974904" y="4365104"/>
              <a:ext cx="0" cy="86409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59D26C-9FEB-ED26-E2BF-92BC62F4DB50}"/>
                </a:ext>
              </a:extLst>
            </p:cNvPr>
            <p:cNvSpPr txBox="1"/>
            <p:nvPr/>
          </p:nvSpPr>
          <p:spPr>
            <a:xfrm>
              <a:off x="7117616" y="4979767"/>
              <a:ext cx="1353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C00000"/>
                  </a:solidFill>
                </a:rPr>
                <a:t>deformation</a:t>
              </a:r>
              <a:endParaRPr lang="en-CN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57FB3E-7623-8503-BEF7-F29B63F80533}"/>
                </a:ext>
              </a:extLst>
            </p:cNvPr>
            <p:cNvSpPr txBox="1"/>
            <p:nvPr/>
          </p:nvSpPr>
          <p:spPr>
            <a:xfrm>
              <a:off x="1146123" y="2178773"/>
              <a:ext cx="9299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600" dirty="0">
                  <a:solidFill>
                    <a:srgbClr val="0000CC"/>
                  </a:solidFill>
                </a:rPr>
                <a:t>spherical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0166658-BBFE-194C-9693-F4A2AD1E1618}"/>
              </a:ext>
            </a:extLst>
          </p:cNvPr>
          <p:cNvSpPr txBox="1"/>
          <p:nvPr/>
        </p:nvSpPr>
        <p:spPr>
          <a:xfrm>
            <a:off x="7391161" y="6289299"/>
            <a:ext cx="1502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2060"/>
                </a:solidFill>
              </a:rPr>
              <a:t>Figure</a:t>
            </a:r>
            <a:r>
              <a:rPr lang="zh-CN" altLang="en-US" sz="1400" dirty="0">
                <a:solidFill>
                  <a:srgbClr val="002060"/>
                </a:solidFill>
              </a:rPr>
              <a:t> </a:t>
            </a:r>
            <a:r>
              <a:rPr lang="en-US" altLang="zh-CN" sz="1400" dirty="0">
                <a:solidFill>
                  <a:srgbClr val="002060"/>
                </a:solidFill>
              </a:rPr>
              <a:t>by</a:t>
            </a:r>
            <a:r>
              <a:rPr lang="zh-CN" altLang="en-US" sz="1400" dirty="0">
                <a:solidFill>
                  <a:srgbClr val="002060"/>
                </a:solidFill>
              </a:rPr>
              <a:t> </a:t>
            </a:r>
            <a:r>
              <a:rPr lang="en-US" altLang="zh-CN" sz="1400" dirty="0" err="1">
                <a:solidFill>
                  <a:srgbClr val="002060"/>
                </a:solidFill>
              </a:rPr>
              <a:t>Lv</a:t>
            </a:r>
            <a:r>
              <a:rPr lang="zh-CN" altLang="en-US" sz="1400" dirty="0">
                <a:solidFill>
                  <a:srgbClr val="002060"/>
                </a:solidFill>
              </a:rPr>
              <a:t> </a:t>
            </a:r>
            <a:r>
              <a:rPr lang="en-US" altLang="zh-CN" sz="1400" dirty="0" err="1">
                <a:solidFill>
                  <a:srgbClr val="002060"/>
                </a:solidFill>
              </a:rPr>
              <a:t>Wanli</a:t>
            </a:r>
            <a:endParaRPr lang="en-CN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48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60C2-E0BD-094F-91F1-B77B4383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Comparison between QRPA and shell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BF2A4-F00E-FB40-B968-89E31489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899A5-B74C-5147-B352-C874EF28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79850"/>
            <a:ext cx="6768752" cy="4258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C7DF01-3240-2240-A836-73D789058848}"/>
              </a:ext>
            </a:extLst>
          </p:cNvPr>
          <p:cNvSpPr txBox="1"/>
          <p:nvPr/>
        </p:nvSpPr>
        <p:spPr>
          <a:xfrm>
            <a:off x="252215" y="5121737"/>
            <a:ext cx="86409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20" dirty="0"/>
              <a:t>To compensate the drawbacks of each model,  a phenomenological way is proposed to modify each result by introducing an enhancing or quenching factor.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With this factor, the predicted NMEs by the two models, which originally differ from each other by a factor of two, agree with each other. </a:t>
            </a:r>
          </a:p>
        </p:txBody>
      </p:sp>
      <p:sp>
        <p:nvSpPr>
          <p:cNvPr id="8" name="Simkovic, Pantis, Vergados, &amp; Faessler 1999, PRC 60, 055502">
            <a:extLst>
              <a:ext uri="{FF2B5EF4-FFF2-40B4-BE49-F238E27FC236}">
                <a16:creationId xmlns:a16="http://schemas.microsoft.com/office/drawing/2014/main" id="{47128CD4-2D47-9649-99F8-318592C4E2C3}"/>
              </a:ext>
            </a:extLst>
          </p:cNvPr>
          <p:cNvSpPr/>
          <p:nvPr/>
        </p:nvSpPr>
        <p:spPr>
          <a:xfrm>
            <a:off x="5126590" y="4692822"/>
            <a:ext cx="3766585" cy="34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3429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6858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287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3716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145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0574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4003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7432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8" indent="0" algn="r">
              <a:defRPr sz="2100"/>
            </a:pPr>
            <a:r>
              <a:rPr lang="en-US" altLang="zh-CN" sz="1400" i="1" dirty="0" err="1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Terasaki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and Iwata,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arXiv</a:t>
            </a:r>
            <a:r>
              <a:rPr 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: 2104.08250v2 (2021)</a:t>
            </a:r>
            <a:endParaRPr lang="en-US" altLang="zh-CN" sz="1400" i="1" dirty="0">
              <a:solidFill>
                <a:srgbClr val="002060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77496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861A-9F64-724A-A34B-49396A0E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Double</a:t>
            </a:r>
            <a:r>
              <a:rPr lang="zh-CN" altLang="en-US" dirty="0"/>
              <a:t> </a:t>
            </a:r>
            <a:r>
              <a:rPr lang="en-US" altLang="zh-CN" i="1" dirty="0">
                <a:latin typeface="Symbol" pitchFamily="2" charset="2"/>
              </a:rPr>
              <a:t>b</a:t>
            </a:r>
            <a:r>
              <a:rPr lang="zh-CN" altLang="en-US" dirty="0"/>
              <a:t> </a:t>
            </a:r>
            <a:r>
              <a:rPr lang="en-US" altLang="zh-CN" dirty="0"/>
              <a:t>decay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1C4A0-FF47-B44A-B50D-CAB337B4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36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A6597F-4CDF-3E4F-9BAF-E481441CE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041" y="3488224"/>
            <a:ext cx="2370327" cy="22828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CECC61-55DB-C049-9548-022051E5FD95}"/>
              </a:ext>
            </a:extLst>
          </p:cNvPr>
          <p:cNvSpPr txBox="1"/>
          <p:nvPr/>
        </p:nvSpPr>
        <p:spPr>
          <a:xfrm>
            <a:off x="5606180" y="5843631"/>
            <a:ext cx="218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second order </a:t>
            </a:r>
            <a:r>
              <a:rPr lang="en-US" altLang="zh-CN" dirty="0">
                <a:solidFill>
                  <a:srgbClr val="0070C0"/>
                </a:solidFill>
              </a:rPr>
              <a:t>process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A7410FC-067D-4F03-A006-5FA04E170F2F}"/>
              </a:ext>
            </a:extLst>
          </p:cNvPr>
          <p:cNvGrpSpPr/>
          <p:nvPr/>
        </p:nvGrpSpPr>
        <p:grpSpPr>
          <a:xfrm>
            <a:off x="240140" y="765175"/>
            <a:ext cx="8743204" cy="2334577"/>
            <a:chOff x="240140" y="696575"/>
            <a:chExt cx="8743204" cy="23345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977A98-566F-F14C-8FD4-8BC7A9DFF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794" y="696575"/>
              <a:ext cx="8288550" cy="222136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A8B826-17CF-E64C-8207-7B5A3C2BA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40" y="1000954"/>
              <a:ext cx="1496437" cy="2030198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20D785-11FF-6A4D-A5A5-C88AB83790B2}"/>
                </a:ext>
              </a:extLst>
            </p:cNvPr>
            <p:cNvCxnSpPr/>
            <p:nvPr/>
          </p:nvCxnSpPr>
          <p:spPr>
            <a:xfrm>
              <a:off x="3059832" y="1772816"/>
              <a:ext cx="144016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D92049-C516-FC40-A276-42E8DECAC899}"/>
                </a:ext>
              </a:extLst>
            </p:cNvPr>
            <p:cNvSpPr/>
            <p:nvPr/>
          </p:nvSpPr>
          <p:spPr>
            <a:xfrm>
              <a:off x="2411760" y="808439"/>
              <a:ext cx="462532" cy="24429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5B7C1DC-C17B-DF41-835B-0A8FBFEF1CA4}"/>
                </a:ext>
              </a:extLst>
            </p:cNvPr>
            <p:cNvCxnSpPr>
              <a:cxnSpLocks/>
            </p:cNvCxnSpPr>
            <p:nvPr/>
          </p:nvCxnSpPr>
          <p:spPr>
            <a:xfrm>
              <a:off x="5940152" y="2348880"/>
              <a:ext cx="1944216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1EE6CA8-4C24-0B47-9F86-08EFBB374FD4}"/>
                </a:ext>
              </a:extLst>
            </p:cNvPr>
            <p:cNvCxnSpPr>
              <a:cxnSpLocks/>
            </p:cNvCxnSpPr>
            <p:nvPr/>
          </p:nvCxnSpPr>
          <p:spPr>
            <a:xfrm>
              <a:off x="1762524" y="2492896"/>
              <a:ext cx="1944216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366EAB0-47AA-5744-BEAA-DA84239648F9}"/>
                </a:ext>
              </a:extLst>
            </p:cNvPr>
            <p:cNvCxnSpPr>
              <a:cxnSpLocks/>
            </p:cNvCxnSpPr>
            <p:nvPr/>
          </p:nvCxnSpPr>
          <p:spPr>
            <a:xfrm>
              <a:off x="3216816" y="2708920"/>
              <a:ext cx="1944216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7">
                <a:extLst>
                  <a:ext uri="{FF2B5EF4-FFF2-40B4-BE49-F238E27FC236}">
                    <a16:creationId xmlns:a16="http://schemas.microsoft.com/office/drawing/2014/main" id="{75C75BDF-31F2-E940-8194-1B6D9C5218F4}"/>
                  </a:ext>
                </a:extLst>
              </p:cNvPr>
              <p:cNvSpPr txBox="1"/>
              <p:nvPr/>
            </p:nvSpPr>
            <p:spPr>
              <a:xfrm>
                <a:off x="1510388" y="5725849"/>
                <a:ext cx="1787733" cy="399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18−24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yr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7">
                <a:extLst>
                  <a:ext uri="{FF2B5EF4-FFF2-40B4-BE49-F238E27FC236}">
                    <a16:creationId xmlns:a16="http://schemas.microsoft.com/office/drawing/2014/main" id="{75C75BDF-31F2-E940-8194-1B6D9C521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388" y="5725849"/>
                <a:ext cx="1787733" cy="399725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8">
            <a:extLst>
              <a:ext uri="{FF2B5EF4-FFF2-40B4-BE49-F238E27FC236}">
                <a16:creationId xmlns:a16="http://schemas.microsoft.com/office/drawing/2014/main" id="{2D303A5A-549B-CD41-B646-4AA12CDA1C76}"/>
              </a:ext>
            </a:extLst>
          </p:cNvPr>
          <p:cNvSpPr/>
          <p:nvPr/>
        </p:nvSpPr>
        <p:spPr>
          <a:xfrm>
            <a:off x="1035839" y="6290230"/>
            <a:ext cx="3536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i="1" dirty="0">
                <a:solidFill>
                  <a:srgbClr val="002060"/>
                </a:solidFill>
              </a:rPr>
              <a:t>A. S. </a:t>
            </a:r>
            <a:r>
              <a:rPr lang="en-US" altLang="zh-CN" sz="1400" i="1" dirty="0" err="1">
                <a:solidFill>
                  <a:srgbClr val="002060"/>
                </a:solidFill>
              </a:rPr>
              <a:t>Barabash</a:t>
            </a:r>
            <a:r>
              <a:rPr lang="en-US" altLang="zh-CN" sz="1400" i="1" dirty="0">
                <a:solidFill>
                  <a:srgbClr val="002060"/>
                </a:solidFill>
              </a:rPr>
              <a:t>, Phys. Rev. C 81, 035501 (2010)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6">
                <a:extLst>
                  <a:ext uri="{FF2B5EF4-FFF2-40B4-BE49-F238E27FC236}">
                    <a16:creationId xmlns:a16="http://schemas.microsoft.com/office/drawing/2014/main" id="{DFCB2109-CE75-DC4C-8F7F-5C4711DE148B}"/>
                  </a:ext>
                </a:extLst>
              </p:cNvPr>
              <p:cNvSpPr/>
              <p:nvPr/>
            </p:nvSpPr>
            <p:spPr>
              <a:xfrm>
                <a:off x="308517" y="3573016"/>
                <a:ext cx="4191475" cy="407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sPre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  <m:sup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sPre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6" name="矩形 6">
                <a:extLst>
                  <a:ext uri="{FF2B5EF4-FFF2-40B4-BE49-F238E27FC236}">
                    <a16:creationId xmlns:a16="http://schemas.microsoft.com/office/drawing/2014/main" id="{DFCB2109-CE75-DC4C-8F7F-5C4711DE1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17" y="3573016"/>
                <a:ext cx="4191475" cy="407676"/>
              </a:xfrm>
              <a:prstGeom prst="rect">
                <a:avLst/>
              </a:prstGeom>
              <a:blipFill>
                <a:blip r:embed="rId6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F9A1118C-0B13-7C41-B88A-C85632CD2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412" y="4214563"/>
            <a:ext cx="3219685" cy="12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2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861A-9F64-724A-A34B-49396A0E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Double</a:t>
            </a:r>
            <a:r>
              <a:rPr lang="zh-CN" altLang="en-US" dirty="0"/>
              <a:t> </a:t>
            </a:r>
            <a:r>
              <a:rPr lang="en-US" altLang="zh-CN" i="1" dirty="0">
                <a:latin typeface="Symbol" pitchFamily="2" charset="2"/>
              </a:rPr>
              <a:t>b</a:t>
            </a:r>
            <a:r>
              <a:rPr lang="zh-CN" altLang="en-US" dirty="0"/>
              <a:t> </a:t>
            </a:r>
            <a:r>
              <a:rPr lang="en-US" altLang="zh-CN" dirty="0"/>
              <a:t>decay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1C4A0-FF47-B44A-B50D-CAB337B4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37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文本框 9">
            <a:extLst>
              <a:ext uri="{FF2B5EF4-FFF2-40B4-BE49-F238E27FC236}">
                <a16:creationId xmlns:a16="http://schemas.microsoft.com/office/drawing/2014/main" id="{5D857AB9-9BB9-7549-B98B-B9DA1E980519}"/>
              </a:ext>
            </a:extLst>
          </p:cNvPr>
          <p:cNvSpPr txBox="1"/>
          <p:nvPr/>
        </p:nvSpPr>
        <p:spPr>
          <a:xfrm>
            <a:off x="4931139" y="6272341"/>
            <a:ext cx="3961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4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无中微子双贝塔衰变实验</a:t>
            </a:r>
            <a:r>
              <a:rPr lang="en-US" altLang="zh-CN" sz="14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4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科学出版社</a:t>
            </a:r>
            <a:r>
              <a:rPr lang="en-US" altLang="zh-CN" sz="1400" dirty="0">
                <a:solidFill>
                  <a:srgbClr val="002060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(2020)</a:t>
            </a:r>
            <a:endParaRPr lang="zh-CN" altLang="en-US" sz="1400" dirty="0">
              <a:solidFill>
                <a:srgbClr val="002060"/>
              </a:solidFill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6" name="图片 19">
            <a:extLst>
              <a:ext uri="{FF2B5EF4-FFF2-40B4-BE49-F238E27FC236}">
                <a16:creationId xmlns:a16="http://schemas.microsoft.com/office/drawing/2014/main" id="{124DFAC2-0BAD-E043-A5C0-3656F6131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17" y="3518265"/>
            <a:ext cx="3613535" cy="2666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542351-44C7-4B41-BCF8-5EAD7CB953DB}"/>
              </a:ext>
            </a:extLst>
          </p:cNvPr>
          <p:cNvSpPr txBox="1"/>
          <p:nvPr/>
        </p:nvSpPr>
        <p:spPr>
          <a:xfrm>
            <a:off x="251520" y="4998267"/>
            <a:ext cx="3455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zh-CN" sz="2200" b="1" dirty="0" err="1">
                <a:cs typeface="Calibri"/>
              </a:rPr>
              <a:t>ββ</a:t>
            </a:r>
            <a:r>
              <a:rPr lang="en-US" altLang="zh-CN" sz="2200" b="1" dirty="0">
                <a:cs typeface="Times New Roman" pitchFamily="18" charset="0"/>
              </a:rPr>
              <a:t>-decay</a:t>
            </a:r>
            <a:r>
              <a:rPr lang="en-US" sz="2200" b="1" dirty="0"/>
              <a:t> candidates: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4FCC87-5B9E-124E-BF54-71FEBC30F02B}"/>
              </a:ext>
            </a:extLst>
          </p:cNvPr>
          <p:cNvSpPr/>
          <p:nvPr/>
        </p:nvSpPr>
        <p:spPr>
          <a:xfrm>
            <a:off x="588872" y="5422849"/>
            <a:ext cx="3983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altLang="zh-CN" dirty="0">
                <a:solidFill>
                  <a:srgbClr val="C00000"/>
                </a:solidFill>
              </a:rPr>
              <a:t>e</a:t>
            </a:r>
            <a:r>
              <a:rPr lang="en-US" dirty="0">
                <a:solidFill>
                  <a:srgbClr val="C00000"/>
                </a:solidFill>
              </a:rPr>
              <a:t>ven-even nucleus (</a:t>
            </a:r>
            <a:r>
              <a:rPr lang="en-US" i="1" dirty="0">
                <a:solidFill>
                  <a:srgbClr val="C00000"/>
                </a:solidFill>
              </a:rPr>
              <a:t>Z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pairing forces make it more bound than its (</a:t>
            </a:r>
            <a:r>
              <a:rPr lang="en-US" i="1" dirty="0">
                <a:solidFill>
                  <a:srgbClr val="C00000"/>
                </a:solidFill>
              </a:rPr>
              <a:t>Z</a:t>
            </a:r>
            <a:r>
              <a:rPr lang="en-US" dirty="0">
                <a:solidFill>
                  <a:srgbClr val="C00000"/>
                </a:solidFill>
              </a:rPr>
              <a:t>+1, </a:t>
            </a:r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) neighbor,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but less so than the (</a:t>
            </a:r>
            <a:r>
              <a:rPr lang="en-US" i="1" dirty="0">
                <a:solidFill>
                  <a:srgbClr val="C00000"/>
                </a:solidFill>
              </a:rPr>
              <a:t>Z</a:t>
            </a:r>
            <a:r>
              <a:rPr lang="en-US" dirty="0">
                <a:solidFill>
                  <a:srgbClr val="C00000"/>
                </a:solidFill>
              </a:rPr>
              <a:t>+2, </a:t>
            </a:r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) nuclide. </a:t>
            </a:r>
            <a:endParaRPr lang="x-none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A6597F-4CDF-3E4F-9BAF-E481441CE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224" y="3155353"/>
            <a:ext cx="1443563" cy="1390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CECC61-55DB-C049-9548-022051E5FD95}"/>
              </a:ext>
            </a:extLst>
          </p:cNvPr>
          <p:cNvSpPr txBox="1"/>
          <p:nvPr/>
        </p:nvSpPr>
        <p:spPr>
          <a:xfrm>
            <a:off x="541997" y="3723025"/>
            <a:ext cx="218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second order </a:t>
            </a:r>
            <a:r>
              <a:rPr lang="en-US" altLang="zh-CN" dirty="0">
                <a:solidFill>
                  <a:srgbClr val="0070C0"/>
                </a:solidFill>
              </a:rPr>
              <a:t>process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7">
                <a:extLst>
                  <a:ext uri="{FF2B5EF4-FFF2-40B4-BE49-F238E27FC236}">
                    <a16:creationId xmlns:a16="http://schemas.microsoft.com/office/drawing/2014/main" id="{75C75BDF-31F2-E940-8194-1B6D9C5218F4}"/>
                  </a:ext>
                </a:extLst>
              </p:cNvPr>
              <p:cNvSpPr txBox="1"/>
              <p:nvPr/>
            </p:nvSpPr>
            <p:spPr>
              <a:xfrm>
                <a:off x="509153" y="4077072"/>
                <a:ext cx="1787733" cy="399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18−24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yr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7">
                <a:extLst>
                  <a:ext uri="{FF2B5EF4-FFF2-40B4-BE49-F238E27FC236}">
                    <a16:creationId xmlns:a16="http://schemas.microsoft.com/office/drawing/2014/main" id="{75C75BDF-31F2-E940-8194-1B6D9C521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3" y="4077072"/>
                <a:ext cx="1787733" cy="399725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8">
            <a:extLst>
              <a:ext uri="{FF2B5EF4-FFF2-40B4-BE49-F238E27FC236}">
                <a16:creationId xmlns:a16="http://schemas.microsoft.com/office/drawing/2014/main" id="{2D303A5A-549B-CD41-B646-4AA12CDA1C76}"/>
              </a:ext>
            </a:extLst>
          </p:cNvPr>
          <p:cNvSpPr/>
          <p:nvPr/>
        </p:nvSpPr>
        <p:spPr>
          <a:xfrm>
            <a:off x="1035839" y="4749227"/>
            <a:ext cx="3536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i="1" dirty="0">
                <a:solidFill>
                  <a:srgbClr val="002060"/>
                </a:solidFill>
              </a:rPr>
              <a:t>A. S. </a:t>
            </a:r>
            <a:r>
              <a:rPr lang="en-US" altLang="zh-CN" sz="1400" i="1" dirty="0" err="1">
                <a:solidFill>
                  <a:srgbClr val="002060"/>
                </a:solidFill>
              </a:rPr>
              <a:t>Barabash</a:t>
            </a:r>
            <a:r>
              <a:rPr lang="en-US" altLang="zh-CN" sz="1400" i="1" dirty="0">
                <a:solidFill>
                  <a:srgbClr val="002060"/>
                </a:solidFill>
              </a:rPr>
              <a:t>, Phys. Rev. C 81, 035501 (2010)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6">
                <a:extLst>
                  <a:ext uri="{FF2B5EF4-FFF2-40B4-BE49-F238E27FC236}">
                    <a16:creationId xmlns:a16="http://schemas.microsoft.com/office/drawing/2014/main" id="{DFCB2109-CE75-DC4C-8F7F-5C4711DE148B}"/>
                  </a:ext>
                </a:extLst>
              </p:cNvPr>
              <p:cNvSpPr/>
              <p:nvPr/>
            </p:nvSpPr>
            <p:spPr>
              <a:xfrm>
                <a:off x="445229" y="3260099"/>
                <a:ext cx="2934971" cy="407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sPre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  <m:sup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sPre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6" name="矩形 6">
                <a:extLst>
                  <a:ext uri="{FF2B5EF4-FFF2-40B4-BE49-F238E27FC236}">
                    <a16:creationId xmlns:a16="http://schemas.microsoft.com/office/drawing/2014/main" id="{DFCB2109-CE75-DC4C-8F7F-5C4711DE1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29" y="3260099"/>
                <a:ext cx="2934971" cy="4076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F9A1118C-0B13-7C41-B88A-C85632CD25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4011" y="2958850"/>
            <a:ext cx="2250079" cy="89272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AE86ECE2-B9EF-AA46-98C0-FC85180EF598}"/>
              </a:ext>
            </a:extLst>
          </p:cNvPr>
          <p:cNvSpPr/>
          <p:nvPr/>
        </p:nvSpPr>
        <p:spPr>
          <a:xfrm>
            <a:off x="6372201" y="5157192"/>
            <a:ext cx="1368152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C92A0B-D4E1-D940-B893-16CAC5C175B9}"/>
              </a:ext>
            </a:extLst>
          </p:cNvPr>
          <p:cNvSpPr txBox="1"/>
          <p:nvPr/>
        </p:nvSpPr>
        <p:spPr>
          <a:xfrm>
            <a:off x="548651" y="4413690"/>
            <a:ext cx="300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observed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1987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baseline="30000" dirty="0"/>
              <a:t>82</a:t>
            </a:r>
            <a:r>
              <a:rPr lang="en-US" altLang="zh-CN" dirty="0"/>
              <a:t>Se</a:t>
            </a:r>
            <a:endParaRPr lang="en-CN" dirty="0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4110C30-9A24-425D-9DC6-F56AEE229232}"/>
              </a:ext>
            </a:extLst>
          </p:cNvPr>
          <p:cNvGrpSpPr/>
          <p:nvPr/>
        </p:nvGrpSpPr>
        <p:grpSpPr>
          <a:xfrm>
            <a:off x="240140" y="765175"/>
            <a:ext cx="8743204" cy="2334577"/>
            <a:chOff x="240140" y="696575"/>
            <a:chExt cx="8743204" cy="2334577"/>
          </a:xfrm>
        </p:grpSpPr>
        <p:pic>
          <p:nvPicPr>
            <p:cNvPr id="31" name="Picture 11">
              <a:extLst>
                <a:ext uri="{FF2B5EF4-FFF2-40B4-BE49-F238E27FC236}">
                  <a16:creationId xmlns:a16="http://schemas.microsoft.com/office/drawing/2014/main" id="{79385F1D-C7F0-454E-856A-F62057658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4794" y="696575"/>
              <a:ext cx="8288550" cy="2221361"/>
            </a:xfrm>
            <a:prstGeom prst="rect">
              <a:avLst/>
            </a:prstGeom>
          </p:spPr>
        </p:pic>
        <p:pic>
          <p:nvPicPr>
            <p:cNvPr id="32" name="Picture 13">
              <a:extLst>
                <a:ext uri="{FF2B5EF4-FFF2-40B4-BE49-F238E27FC236}">
                  <a16:creationId xmlns:a16="http://schemas.microsoft.com/office/drawing/2014/main" id="{535070C2-1F7D-43FA-8666-42A5988DE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40" y="1000954"/>
              <a:ext cx="1496437" cy="2030198"/>
            </a:xfrm>
            <a:prstGeom prst="rect">
              <a:avLst/>
            </a:prstGeom>
          </p:spPr>
        </p:pic>
        <p:cxnSp>
          <p:nvCxnSpPr>
            <p:cNvPr id="33" name="Straight Connector 15">
              <a:extLst>
                <a:ext uri="{FF2B5EF4-FFF2-40B4-BE49-F238E27FC236}">
                  <a16:creationId xmlns:a16="http://schemas.microsoft.com/office/drawing/2014/main" id="{E4FC9B74-24BD-444C-983E-216B12B0326A}"/>
                </a:ext>
              </a:extLst>
            </p:cNvPr>
            <p:cNvCxnSpPr/>
            <p:nvPr/>
          </p:nvCxnSpPr>
          <p:spPr>
            <a:xfrm>
              <a:off x="3059832" y="1772816"/>
              <a:ext cx="144016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62E676C0-00E5-487C-9768-A1DB570FF611}"/>
                </a:ext>
              </a:extLst>
            </p:cNvPr>
            <p:cNvSpPr/>
            <p:nvPr/>
          </p:nvSpPr>
          <p:spPr>
            <a:xfrm>
              <a:off x="2411760" y="808439"/>
              <a:ext cx="462532" cy="24429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cxnSp>
          <p:nvCxnSpPr>
            <p:cNvPr id="35" name="Straight Connector 19">
              <a:extLst>
                <a:ext uri="{FF2B5EF4-FFF2-40B4-BE49-F238E27FC236}">
                  <a16:creationId xmlns:a16="http://schemas.microsoft.com/office/drawing/2014/main" id="{20CACD32-0F12-44BE-9902-712BCBCA7B6E}"/>
                </a:ext>
              </a:extLst>
            </p:cNvPr>
            <p:cNvCxnSpPr>
              <a:cxnSpLocks/>
            </p:cNvCxnSpPr>
            <p:nvPr/>
          </p:nvCxnSpPr>
          <p:spPr>
            <a:xfrm>
              <a:off x="5940152" y="2348880"/>
              <a:ext cx="1944216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">
              <a:extLst>
                <a:ext uri="{FF2B5EF4-FFF2-40B4-BE49-F238E27FC236}">
                  <a16:creationId xmlns:a16="http://schemas.microsoft.com/office/drawing/2014/main" id="{DE9FB080-4334-46BE-9B04-77CC7FEC2B12}"/>
                </a:ext>
              </a:extLst>
            </p:cNvPr>
            <p:cNvCxnSpPr>
              <a:cxnSpLocks/>
            </p:cNvCxnSpPr>
            <p:nvPr/>
          </p:nvCxnSpPr>
          <p:spPr>
            <a:xfrm>
              <a:off x="1762524" y="2492896"/>
              <a:ext cx="1944216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">
              <a:extLst>
                <a:ext uri="{FF2B5EF4-FFF2-40B4-BE49-F238E27FC236}">
                  <a16:creationId xmlns:a16="http://schemas.microsoft.com/office/drawing/2014/main" id="{2C0805A4-7866-4498-92C1-EA8136943574}"/>
                </a:ext>
              </a:extLst>
            </p:cNvPr>
            <p:cNvCxnSpPr>
              <a:cxnSpLocks/>
            </p:cNvCxnSpPr>
            <p:nvPr/>
          </p:nvCxnSpPr>
          <p:spPr>
            <a:xfrm>
              <a:off x="3216816" y="2708920"/>
              <a:ext cx="1944216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8035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">
            <a:extLst>
              <a:ext uri="{FF2B5EF4-FFF2-40B4-BE49-F238E27FC236}">
                <a16:creationId xmlns:a16="http://schemas.microsoft.com/office/drawing/2014/main" id="{5498E624-0E2E-3642-86E8-07E59206F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960" y="3208761"/>
            <a:ext cx="3893215" cy="3388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95AFB9-88F0-334F-9DF9-304588D8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Importance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en-CN" dirty="0"/>
              <a:t> 0</a:t>
            </a:r>
            <a:r>
              <a:rPr lang="en-CN" dirty="0">
                <a:latin typeface="Symbol" pitchFamily="2" charset="2"/>
              </a:rPr>
              <a:t>n</a:t>
            </a:r>
            <a:r>
              <a:rPr lang="en-CN" dirty="0"/>
              <a:t>2</a:t>
            </a:r>
            <a:r>
              <a:rPr lang="en-CN" dirty="0">
                <a:latin typeface="Symbol" pitchFamily="2" charset="2"/>
              </a:rPr>
              <a:t>b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20E8D-EB31-3047-95CD-2E30C0BB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38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矩形 10">
            <a:extLst>
              <a:ext uri="{FF2B5EF4-FFF2-40B4-BE49-F238E27FC236}">
                <a16:creationId xmlns:a16="http://schemas.microsoft.com/office/drawing/2014/main" id="{FF142A31-38AA-8149-BEA8-52453475C4D9}"/>
              </a:ext>
            </a:extLst>
          </p:cNvPr>
          <p:cNvSpPr/>
          <p:nvPr/>
        </p:nvSpPr>
        <p:spPr>
          <a:xfrm>
            <a:off x="1042655" y="6074132"/>
            <a:ext cx="352635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altLang="zh-CN" sz="1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KamLAND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-Zen Collaboration, Phys. Rev. Lett, 117, 082503 (2016)</a:t>
            </a:r>
            <a:endParaRPr lang="zh-CN" altLang="en-US" sz="14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F458853D-8232-1044-A268-501E78E14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17" y="774544"/>
            <a:ext cx="4175563" cy="2431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4A033A-CB0A-0D40-8472-06699D427928}"/>
                  </a:ext>
                </a:extLst>
              </p:cNvPr>
              <p:cNvSpPr/>
              <p:nvPr/>
            </p:nvSpPr>
            <p:spPr>
              <a:xfrm>
                <a:off x="251519" y="1477215"/>
                <a:ext cx="4572000" cy="22735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Neutrino</a:t>
                </a:r>
                <a:r>
                  <a:rPr lang="zh-CN" altLang="en-US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oscillation</a:t>
                </a:r>
                <a:r>
                  <a:rPr lang="zh-CN" altLang="en-US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experiment</a:t>
                </a:r>
              </a:p>
              <a:p>
                <a:pPr marL="576000" indent="-342900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Solar</a:t>
                </a:r>
                <a:r>
                  <a:rPr lang="zh-CN" altLang="en-US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neutrino</a:t>
                </a:r>
                <a:r>
                  <a:rPr lang="zh-CN" altLang="en-US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experiment: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lang="zh-CN" altLang="en-US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  </a:t>
                </a:r>
                <a:r>
                  <a:rPr lang="zh-CN" altLang="en-US" dirty="0">
                    <a:solidFill>
                      <a:srgbClr val="0070C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=7.5×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US" altLang="zh-C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solidFill>
                    <a:srgbClr val="7030A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576000" indent="-342900">
                  <a:lnSpc>
                    <a:spcPct val="120000"/>
                  </a:lnSpc>
                  <a:spcBef>
                    <a:spcPts val="1200"/>
                  </a:spcBef>
                  <a:buFont typeface="Wingdings" pitchFamily="2" charset="2"/>
                  <a:buChar char="ü"/>
                </a:pPr>
                <a:r>
                  <a:rPr lang="en-US" altLang="zh-CN" spc="-2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Atmospheric</a:t>
                </a:r>
                <a:r>
                  <a:rPr lang="zh-CN" altLang="en-US" spc="-2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lang="en-US" altLang="zh-CN" spc="-2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neutrino</a:t>
                </a:r>
                <a:r>
                  <a:rPr lang="zh-CN" altLang="en-US" spc="-2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lang="en-US" altLang="zh-CN" spc="-2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experiment: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lang="zh-CN" altLang="en-US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|=2.4×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US" altLang="zh-C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4A033A-CB0A-0D40-8472-06699D427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477215"/>
                <a:ext cx="4572000" cy="2273508"/>
              </a:xfrm>
              <a:prstGeom prst="rect">
                <a:avLst/>
              </a:prstGeom>
              <a:blipFill>
                <a:blip r:embed="rId4"/>
                <a:stretch>
                  <a:fillRect l="-800" b="-1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65DE2C8-1FB2-C242-87F5-8E3FA097028A}"/>
              </a:ext>
            </a:extLst>
          </p:cNvPr>
          <p:cNvSpPr txBox="1"/>
          <p:nvPr/>
        </p:nvSpPr>
        <p:spPr>
          <a:xfrm>
            <a:off x="251520" y="870096"/>
            <a:ext cx="3327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200" dirty="0"/>
              <a:t>Neutrino</a:t>
            </a:r>
            <a:r>
              <a:rPr lang="zh-CN" altLang="en-US" sz="2200" dirty="0"/>
              <a:t> </a:t>
            </a:r>
            <a:r>
              <a:rPr lang="en-US" altLang="zh-CN" sz="2200" dirty="0"/>
              <a:t>mass</a:t>
            </a:r>
            <a:r>
              <a:rPr lang="zh-CN" altLang="en-US" sz="2200" dirty="0"/>
              <a:t> </a:t>
            </a:r>
            <a:r>
              <a:rPr lang="en-US" altLang="zh-CN" sz="2200" dirty="0"/>
              <a:t>hierarchy</a:t>
            </a:r>
            <a:endParaRPr lang="en-CN" sz="2200" dirty="0"/>
          </a:p>
        </p:txBody>
      </p:sp>
      <p:pic>
        <p:nvPicPr>
          <p:cNvPr id="18" name="图片 11">
            <a:extLst>
              <a:ext uri="{FF2B5EF4-FFF2-40B4-BE49-F238E27FC236}">
                <a16:creationId xmlns:a16="http://schemas.microsoft.com/office/drawing/2014/main" id="{B34BE863-1248-7641-B1B9-296D9142B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034" y="4872345"/>
            <a:ext cx="2397285" cy="3827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0763CB-2857-CB44-8D21-D5CCF401F9AF}"/>
              </a:ext>
            </a:extLst>
          </p:cNvPr>
          <p:cNvSpPr/>
          <p:nvPr/>
        </p:nvSpPr>
        <p:spPr>
          <a:xfrm>
            <a:off x="251519" y="4322076"/>
            <a:ext cx="3701654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Neutrinoless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double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i="1" dirty="0">
                <a:latin typeface="Symbol" pitchFamily="2" charset="2"/>
                <a:ea typeface="Microsoft YaHei" panose="020B0503020204020204" pitchFamily="34" charset="-122"/>
              </a:rPr>
              <a:t>b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decay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41706-1CDD-1D40-AC6C-BF3EA04965FA}"/>
              </a:ext>
            </a:extLst>
          </p:cNvPr>
          <p:cNvSpPr txBox="1"/>
          <p:nvPr/>
        </p:nvSpPr>
        <p:spPr>
          <a:xfrm>
            <a:off x="611560" y="5413663"/>
            <a:ext cx="228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 dirty="0"/>
              <a:t>Majorana</a:t>
            </a:r>
            <a:r>
              <a:rPr lang="zh-CN" altLang="en-US" dirty="0"/>
              <a:t> </a:t>
            </a:r>
            <a:r>
              <a:rPr lang="en-US" altLang="zh-CN" dirty="0"/>
              <a:t>CP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  <a:endParaRPr lang="en-CN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98424B8-4576-4893-B590-CD85732B7B76}"/>
              </a:ext>
            </a:extLst>
          </p:cNvPr>
          <p:cNvSpPr/>
          <p:nvPr/>
        </p:nvSpPr>
        <p:spPr>
          <a:xfrm>
            <a:off x="2184808" y="2685323"/>
            <a:ext cx="2387192" cy="333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Ahmad PRL 89, 011301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(2002)</a:t>
            </a:r>
            <a:endParaRPr lang="en-US" altLang="zh-CN" sz="1400" i="1" dirty="0">
              <a:solidFill>
                <a:srgbClr val="00206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2505192-8806-48AD-8B1A-6F849D6D1D74}"/>
              </a:ext>
            </a:extLst>
          </p:cNvPr>
          <p:cNvSpPr/>
          <p:nvPr/>
        </p:nvSpPr>
        <p:spPr>
          <a:xfrm>
            <a:off x="2321769" y="3719338"/>
            <a:ext cx="2250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Fukuda PRL 81, 1562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(1998)</a:t>
            </a:r>
            <a:endParaRPr lang="zh-CN" altLang="en-US" sz="14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2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18F4-624A-BB40-9C6C-D063912C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Formalism: </a:t>
            </a:r>
            <a:r>
              <a:rPr lang="en-US" altLang="zh-CN" dirty="0" err="1"/>
              <a:t>Isoscalar</a:t>
            </a:r>
            <a:r>
              <a:rPr lang="en-US" altLang="zh-CN" dirty="0"/>
              <a:t> pairing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8F6B8-F40E-5F47-80BB-3FBFABE2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39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534819C5-6AF2-D141-999D-9F11132150AD}"/>
              </a:ext>
            </a:extLst>
          </p:cNvPr>
          <p:cNvSpPr txBox="1"/>
          <p:nvPr/>
        </p:nvSpPr>
        <p:spPr>
          <a:xfrm>
            <a:off x="323528" y="836712"/>
            <a:ext cx="25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err="1"/>
              <a:t>Isoscalar</a:t>
            </a:r>
            <a:r>
              <a:rPr lang="en-US" altLang="zh-CN" sz="2400" dirty="0"/>
              <a:t> pairing</a:t>
            </a:r>
            <a:endParaRPr lang="zh-CN" altLang="en-US" sz="2400" dirty="0"/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187E59CA-ADDD-AD45-8118-85E0B0BE1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636" y="2750420"/>
            <a:ext cx="3974721" cy="5654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54BCC6A0-F14B-41C2-AF97-EEC64446F581}"/>
              </a:ext>
            </a:extLst>
          </p:cNvPr>
          <p:cNvGrpSpPr/>
          <p:nvPr/>
        </p:nvGrpSpPr>
        <p:grpSpPr>
          <a:xfrm>
            <a:off x="2373517" y="3545123"/>
            <a:ext cx="4637284" cy="1320467"/>
            <a:chOff x="2373517" y="3545123"/>
            <a:chExt cx="4637284" cy="1320467"/>
          </a:xfrm>
        </p:grpSpPr>
        <p:grpSp>
          <p:nvGrpSpPr>
            <p:cNvPr id="7" name="组合 5">
              <a:extLst>
                <a:ext uri="{FF2B5EF4-FFF2-40B4-BE49-F238E27FC236}">
                  <a16:creationId xmlns:a16="http://schemas.microsoft.com/office/drawing/2014/main" id="{695531B6-0619-BF49-A8A8-513FB84DC85E}"/>
                </a:ext>
              </a:extLst>
            </p:cNvPr>
            <p:cNvGrpSpPr/>
            <p:nvPr/>
          </p:nvGrpSpPr>
          <p:grpSpPr>
            <a:xfrm>
              <a:off x="2373517" y="3545123"/>
              <a:ext cx="4036296" cy="1320467"/>
              <a:chOff x="1668872" y="2175811"/>
              <a:chExt cx="4036296" cy="1320467"/>
            </a:xfrm>
          </p:grpSpPr>
          <p:pic>
            <p:nvPicPr>
              <p:cNvPr id="8" name="图片 6">
                <a:extLst>
                  <a:ext uri="{FF2B5EF4-FFF2-40B4-BE49-F238E27FC236}">
                    <a16:creationId xmlns:a16="http://schemas.microsoft.com/office/drawing/2014/main" id="{7CD98C80-9115-2F41-9C70-D67061AA8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8872" y="2547208"/>
                <a:ext cx="3640547" cy="451746"/>
              </a:xfrm>
              <a:prstGeom prst="rect">
                <a:avLst/>
              </a:prstGeom>
            </p:spPr>
          </p:pic>
          <p:pic>
            <p:nvPicPr>
              <p:cNvPr id="9" name="图片 7">
                <a:extLst>
                  <a:ext uri="{FF2B5EF4-FFF2-40B4-BE49-F238E27FC236}">
                    <a16:creationId xmlns:a16="http://schemas.microsoft.com/office/drawing/2014/main" id="{AADF5F19-B2D3-A34F-981A-E7C414BD2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0834" y="3016327"/>
                <a:ext cx="3834334" cy="479951"/>
              </a:xfrm>
              <a:prstGeom prst="rect">
                <a:avLst/>
              </a:prstGeom>
            </p:spPr>
          </p:pic>
          <p:pic>
            <p:nvPicPr>
              <p:cNvPr id="10" name="图片 8">
                <a:extLst>
                  <a:ext uri="{FF2B5EF4-FFF2-40B4-BE49-F238E27FC236}">
                    <a16:creationId xmlns:a16="http://schemas.microsoft.com/office/drawing/2014/main" id="{C479E255-110A-A044-A820-DF374119F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0834" y="2175811"/>
                <a:ext cx="2282162" cy="242330"/>
              </a:xfrm>
              <a:prstGeom prst="rect">
                <a:avLst/>
              </a:prstGeom>
            </p:spPr>
          </p:pic>
        </p:grpSp>
        <p:sp>
          <p:nvSpPr>
            <p:cNvPr id="11" name="文本框 9">
              <a:extLst>
                <a:ext uri="{FF2B5EF4-FFF2-40B4-BE49-F238E27FC236}">
                  <a16:creationId xmlns:a16="http://schemas.microsoft.com/office/drawing/2014/main" id="{7E972F8E-F8A9-4541-B906-E7FE880381C4}"/>
                </a:ext>
              </a:extLst>
            </p:cNvPr>
            <p:cNvSpPr txBox="1"/>
            <p:nvPr/>
          </p:nvSpPr>
          <p:spPr>
            <a:xfrm>
              <a:off x="6495916" y="3973116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ea typeface="楷体" panose="02010609060101010101" pitchFamily="49" charset="-122"/>
                </a:rPr>
                <a:t>(IS)</a:t>
              </a:r>
              <a:endParaRPr lang="zh-CN" altLang="en-US" dirty="0">
                <a:solidFill>
                  <a:srgbClr val="FF0000"/>
                </a:solidFill>
                <a:ea typeface="楷体" panose="02010609060101010101" pitchFamily="49" charset="-122"/>
              </a:endParaRPr>
            </a:p>
          </p:txBody>
        </p:sp>
        <p:sp>
          <p:nvSpPr>
            <p:cNvPr id="12" name="文本框 10">
              <a:extLst>
                <a:ext uri="{FF2B5EF4-FFF2-40B4-BE49-F238E27FC236}">
                  <a16:creationId xmlns:a16="http://schemas.microsoft.com/office/drawing/2014/main" id="{3D1C75E3-678C-3D49-A0E7-0A78405FA97D}"/>
                </a:ext>
              </a:extLst>
            </p:cNvPr>
            <p:cNvSpPr txBox="1"/>
            <p:nvPr/>
          </p:nvSpPr>
          <p:spPr>
            <a:xfrm>
              <a:off x="6495916" y="4454695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ea typeface="楷体" panose="02010609060101010101" pitchFamily="49" charset="-122"/>
                </a:rPr>
                <a:t>(IV)</a:t>
              </a:r>
              <a:endParaRPr lang="zh-CN" altLang="en-US" dirty="0">
                <a:solidFill>
                  <a:srgbClr val="FF0000"/>
                </a:solidFill>
                <a:ea typeface="楷体" panose="02010609060101010101" pitchFamily="49" charset="-122"/>
              </a:endParaRPr>
            </a:p>
          </p:txBody>
        </p:sp>
      </p:grpSp>
      <p:grpSp>
        <p:nvGrpSpPr>
          <p:cNvPr id="13" name="组合 11">
            <a:extLst>
              <a:ext uri="{FF2B5EF4-FFF2-40B4-BE49-F238E27FC236}">
                <a16:creationId xmlns:a16="http://schemas.microsoft.com/office/drawing/2014/main" id="{E1FD0599-6CEE-D943-99C1-7156833D140A}"/>
              </a:ext>
            </a:extLst>
          </p:cNvPr>
          <p:cNvGrpSpPr/>
          <p:nvPr/>
        </p:nvGrpSpPr>
        <p:grpSpPr>
          <a:xfrm>
            <a:off x="1799139" y="5900625"/>
            <a:ext cx="5221511" cy="545259"/>
            <a:chOff x="1143000" y="3852617"/>
            <a:chExt cx="5221511" cy="545259"/>
          </a:xfrm>
        </p:grpSpPr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E753D90A-7CCD-9D44-BE7E-57E533216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742"/>
            <a:stretch/>
          </p:blipFill>
          <p:spPr>
            <a:xfrm>
              <a:off x="2564975" y="3852617"/>
              <a:ext cx="3799536" cy="545259"/>
            </a:xfrm>
            <a:prstGeom prst="rect">
              <a:avLst/>
            </a:pr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0C66E0DE-899A-264A-8755-20C49AB17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3000" y="3982461"/>
              <a:ext cx="1402292" cy="303481"/>
            </a:xfrm>
            <a:prstGeom prst="rect">
              <a:avLst/>
            </a:prstGeom>
          </p:spPr>
        </p:pic>
      </p:grpSp>
      <p:sp>
        <p:nvSpPr>
          <p:cNvPr id="19" name="矩形 17">
            <a:extLst>
              <a:ext uri="{FF2B5EF4-FFF2-40B4-BE49-F238E27FC236}">
                <a16:creationId xmlns:a16="http://schemas.microsoft.com/office/drawing/2014/main" id="{F3A7AB34-886C-FC47-A293-1492DBF409EE}"/>
              </a:ext>
            </a:extLst>
          </p:cNvPr>
          <p:cNvSpPr/>
          <p:nvPr/>
        </p:nvSpPr>
        <p:spPr>
          <a:xfrm>
            <a:off x="5385558" y="2184718"/>
            <a:ext cx="3506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rgbClr val="002060"/>
                </a:solidFill>
              </a:rPr>
              <a:t>C. L. Bai, et al., Phys. Rev. C 90, 054335 (2014)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  <p:sp>
        <p:nvSpPr>
          <p:cNvPr id="20" name="矩形 18">
            <a:extLst>
              <a:ext uri="{FF2B5EF4-FFF2-40B4-BE49-F238E27FC236}">
                <a16:creationId xmlns:a16="http://schemas.microsoft.com/office/drawing/2014/main" id="{1B315625-724C-014F-A197-72EE2E7254CE}"/>
              </a:ext>
            </a:extLst>
          </p:cNvPr>
          <p:cNvSpPr/>
          <p:nvPr/>
        </p:nvSpPr>
        <p:spPr>
          <a:xfrm>
            <a:off x="5549192" y="2457669"/>
            <a:ext cx="3343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rgbClr val="002060"/>
                </a:solidFill>
              </a:rPr>
              <a:t>Y. F. </a:t>
            </a:r>
            <a:r>
              <a:rPr lang="en-US" altLang="zh-CN" sz="1400" i="1" dirty="0" err="1">
                <a:solidFill>
                  <a:srgbClr val="002060"/>
                </a:solidFill>
              </a:rPr>
              <a:t>Niu</a:t>
            </a:r>
            <a:r>
              <a:rPr lang="en-US" altLang="zh-CN" sz="1400" i="1" dirty="0">
                <a:solidFill>
                  <a:srgbClr val="002060"/>
                </a:solidFill>
              </a:rPr>
              <a:t>, et al., Phys. Lett. B 780, 325 (2018)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CD408EB-AC9F-9246-B46F-753BCCE15A13}"/>
              </a:ext>
            </a:extLst>
          </p:cNvPr>
          <p:cNvSpPr txBox="1"/>
          <p:nvPr/>
        </p:nvSpPr>
        <p:spPr>
          <a:xfrm>
            <a:off x="753584" y="1303306"/>
            <a:ext cx="544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/>
              <a:t>1. No experimental constraint on </a:t>
            </a:r>
            <a:r>
              <a:rPr lang="en-US" altLang="zh-CN" sz="2000" dirty="0" err="1"/>
              <a:t>isoscalar</a:t>
            </a:r>
            <a:r>
              <a:rPr lang="en-US" altLang="zh-CN" sz="2000" dirty="0"/>
              <a:t> pairing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321AF74-5507-EB46-AA3D-446BF9775A8D}"/>
                  </a:ext>
                </a:extLst>
              </p:cNvPr>
              <p:cNvSpPr txBox="1"/>
              <p:nvPr/>
            </p:nvSpPr>
            <p:spPr>
              <a:xfrm>
                <a:off x="7185130" y="5300029"/>
                <a:ext cx="1190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IS</m:t>
                        </m:r>
                      </m:sub>
                    </m:sSub>
                  </m:oMath>
                </a14:m>
                <a:r>
                  <a:rPr lang="zh-CN" altLang="en-US" i="0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is free)</a:t>
                </a:r>
                <a:endParaRPr lang="zh-CN" altLang="en-US" dirty="0">
                  <a:solidFill>
                    <a:srgbClr val="FF0000"/>
                  </a:solidFill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321AF74-5507-EB46-AA3D-446BF9775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130" y="5300029"/>
                <a:ext cx="1190711" cy="369332"/>
              </a:xfrm>
              <a:prstGeom prst="rect">
                <a:avLst/>
              </a:prstGeom>
              <a:blipFill>
                <a:blip r:embed="rId8"/>
                <a:stretch>
                  <a:fillRect l="-4615" t="-8197" r="-6154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3">
                <a:extLst>
                  <a:ext uri="{FF2B5EF4-FFF2-40B4-BE49-F238E27FC236}">
                    <a16:creationId xmlns:a16="http://schemas.microsoft.com/office/drawing/2014/main" id="{BC8AC445-36E1-E542-855C-D425767E43A1}"/>
                  </a:ext>
                </a:extLst>
              </p:cNvPr>
              <p:cNvSpPr txBox="1"/>
              <p:nvPr/>
            </p:nvSpPr>
            <p:spPr>
              <a:xfrm>
                <a:off x="753584" y="1788732"/>
                <a:ext cx="5770619" cy="416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2. Important for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 smtClean="0">
                                <a:latin typeface="Cambria Math" panose="02040503050406030204" pitchFamily="18" charset="0"/>
                              </a:rPr>
                              <m:t>GT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zh-CN" alt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i="1" dirty="0">
                    <a:latin typeface="Symbol" pitchFamily="2" charset="2"/>
                  </a:rPr>
                  <a:t>b</a:t>
                </a:r>
                <a:r>
                  <a:rPr lang="en-US" altLang="zh-CN" sz="2000" dirty="0"/>
                  <a:t>-decay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half-lives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GT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bSup>
                  </m:oMath>
                </a14:m>
                <a:r>
                  <a:rPr lang="en-US" altLang="zh-CN" sz="2000" dirty="0"/>
                  <a:t>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3" name="文本框 23">
                <a:extLst>
                  <a:ext uri="{FF2B5EF4-FFF2-40B4-BE49-F238E27FC236}">
                    <a16:creationId xmlns:a16="http://schemas.microsoft.com/office/drawing/2014/main" id="{BC8AC445-36E1-E542-855C-D425767E4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84" y="1788732"/>
                <a:ext cx="5770619" cy="416076"/>
              </a:xfrm>
              <a:prstGeom prst="rect">
                <a:avLst/>
              </a:prstGeom>
              <a:blipFill>
                <a:blip r:embed="rId9"/>
                <a:stretch>
                  <a:fillRect l="-1163" t="-5797" r="-317" b="-24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4">
            <a:extLst>
              <a:ext uri="{FF2B5EF4-FFF2-40B4-BE49-F238E27FC236}">
                <a16:creationId xmlns:a16="http://schemas.microsoft.com/office/drawing/2014/main" id="{826F3E4E-7330-C74B-823B-6670549D4B93}"/>
              </a:ext>
            </a:extLst>
          </p:cNvPr>
          <p:cNvSpPr/>
          <p:nvPr/>
        </p:nvSpPr>
        <p:spPr>
          <a:xfrm>
            <a:off x="1799139" y="2192732"/>
            <a:ext cx="3670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rgbClr val="002060"/>
                </a:solidFill>
              </a:rPr>
              <a:t>M. K. </a:t>
            </a:r>
            <a:r>
              <a:rPr lang="en-US" altLang="zh-CN" sz="1400" i="1" dirty="0" err="1">
                <a:solidFill>
                  <a:srgbClr val="002060"/>
                </a:solidFill>
              </a:rPr>
              <a:t>Cheoun</a:t>
            </a:r>
            <a:r>
              <a:rPr lang="en-US" altLang="zh-CN" sz="1400" i="1" dirty="0">
                <a:solidFill>
                  <a:srgbClr val="002060"/>
                </a:solidFill>
              </a:rPr>
              <a:t>, et al., </a:t>
            </a:r>
            <a:r>
              <a:rPr lang="en-US" altLang="zh-CN" sz="1400" i="1" dirty="0" err="1">
                <a:solidFill>
                  <a:srgbClr val="002060"/>
                </a:solidFill>
              </a:rPr>
              <a:t>Nucl</a:t>
            </a:r>
            <a:r>
              <a:rPr lang="en-US" altLang="zh-CN" sz="1400" i="1" dirty="0">
                <a:solidFill>
                  <a:srgbClr val="002060"/>
                </a:solidFill>
              </a:rPr>
              <a:t>. Phys A 561, 74 (1993)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  <p:sp>
        <p:nvSpPr>
          <p:cNvPr id="25" name="矩形 22">
            <a:extLst>
              <a:ext uri="{FF2B5EF4-FFF2-40B4-BE49-F238E27FC236}">
                <a16:creationId xmlns:a16="http://schemas.microsoft.com/office/drawing/2014/main" id="{8813256B-AB7C-7341-9CAA-C42E8EE97C6C}"/>
              </a:ext>
            </a:extLst>
          </p:cNvPr>
          <p:cNvSpPr/>
          <p:nvPr/>
        </p:nvSpPr>
        <p:spPr>
          <a:xfrm>
            <a:off x="2104383" y="3459140"/>
            <a:ext cx="4348482" cy="143518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799139" y="5231454"/>
            <a:ext cx="5221512" cy="506483"/>
            <a:chOff x="1799139" y="5231454"/>
            <a:chExt cx="5221512" cy="506483"/>
          </a:xfrm>
        </p:grpSpPr>
        <p:grpSp>
          <p:nvGrpSpPr>
            <p:cNvPr id="16" name="组合 14">
              <a:extLst>
                <a:ext uri="{FF2B5EF4-FFF2-40B4-BE49-F238E27FC236}">
                  <a16:creationId xmlns:a16="http://schemas.microsoft.com/office/drawing/2014/main" id="{45195D6D-1773-E64E-A674-1DB5E462C8E1}"/>
                </a:ext>
              </a:extLst>
            </p:cNvPr>
            <p:cNvGrpSpPr/>
            <p:nvPr/>
          </p:nvGrpSpPr>
          <p:grpSpPr>
            <a:xfrm>
              <a:off x="1799139" y="5231454"/>
              <a:ext cx="5221512" cy="506483"/>
              <a:chOff x="1142999" y="4694797"/>
              <a:chExt cx="5221512" cy="506483"/>
            </a:xfrm>
          </p:grpSpPr>
          <p:pic>
            <p:nvPicPr>
              <p:cNvPr id="17" name="图片 15">
                <a:extLst>
                  <a:ext uri="{FF2B5EF4-FFF2-40B4-BE49-F238E27FC236}">
                    <a16:creationId xmlns:a16="http://schemas.microsoft.com/office/drawing/2014/main" id="{AA497275-3476-234A-9325-93E7F89769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2999" y="4798254"/>
                <a:ext cx="1343301" cy="293365"/>
              </a:xfrm>
              <a:prstGeom prst="rect">
                <a:avLst/>
              </a:prstGeom>
            </p:spPr>
          </p:pic>
          <p:pic>
            <p:nvPicPr>
              <p:cNvPr id="18" name="图片 16">
                <a:extLst>
                  <a:ext uri="{FF2B5EF4-FFF2-40B4-BE49-F238E27FC236}">
                    <a16:creationId xmlns:a16="http://schemas.microsoft.com/office/drawing/2014/main" id="{9BCFDFD3-4765-DF42-B7C8-5D9C23C64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86300" y="4694797"/>
                <a:ext cx="3878211" cy="506483"/>
              </a:xfrm>
              <a:prstGeom prst="rect">
                <a:avLst/>
              </a:prstGeom>
            </p:spPr>
          </p:pic>
        </p:grpSp>
        <p:sp>
          <p:nvSpPr>
            <p:cNvPr id="3" name="文本框 2"/>
            <p:cNvSpPr txBox="1"/>
            <p:nvPr/>
          </p:nvSpPr>
          <p:spPr>
            <a:xfrm>
              <a:off x="5940152" y="544522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</a:t>
              </a:r>
              <a:endParaRPr lang="zh-CN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87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67E0-0002-37E2-6D3F-3E02D64F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Uncertainties of NMEs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381EF-9A75-DE6E-C879-A440A659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矩形 19">
            <a:extLst>
              <a:ext uri="{FF2B5EF4-FFF2-40B4-BE49-F238E27FC236}">
                <a16:creationId xmlns:a16="http://schemas.microsoft.com/office/drawing/2014/main" id="{116F0658-291B-ED87-7636-CC20A1543BB2}"/>
              </a:ext>
            </a:extLst>
          </p:cNvPr>
          <p:cNvSpPr/>
          <p:nvPr/>
        </p:nvSpPr>
        <p:spPr>
          <a:xfrm>
            <a:off x="250825" y="776898"/>
            <a:ext cx="8495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altLang="zh-CN" sz="2000" i="1" dirty="0">
                <a:cs typeface="Calibri"/>
              </a:rPr>
              <a:t>To understand the discrepancies, great efforts have been made to analyze the uncertainties of NMEs</a:t>
            </a:r>
            <a:endParaRPr lang="en-US" altLang="zh-CN" sz="2000" i="1" dirty="0"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73180-D208-2E41-8644-DCB5808001C3}"/>
              </a:ext>
            </a:extLst>
          </p:cNvPr>
          <p:cNvSpPr txBox="1"/>
          <p:nvPr/>
        </p:nvSpPr>
        <p:spPr>
          <a:xfrm>
            <a:off x="611560" y="1513235"/>
            <a:ext cx="82809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200" b="1" dirty="0"/>
              <a:t>Uncertainty sources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i="1" dirty="0">
                <a:solidFill>
                  <a:srgbClr val="C00000"/>
                </a:solidFill>
                <a:effectLst/>
              </a:rPr>
              <a:t>The axial-vector coupling constant </a:t>
            </a:r>
            <a:r>
              <a:rPr lang="en-US" sz="2000" i="1" dirty="0" err="1">
                <a:solidFill>
                  <a:srgbClr val="C00000"/>
                </a:solidFill>
                <a:effectLst/>
              </a:rPr>
              <a:t>g</a:t>
            </a:r>
            <a:r>
              <a:rPr lang="en-US" sz="2000" baseline="-25000" dirty="0" err="1">
                <a:solidFill>
                  <a:srgbClr val="C00000"/>
                </a:solidFill>
                <a:effectLst/>
              </a:rPr>
              <a:t>A</a:t>
            </a:r>
            <a:r>
              <a:rPr lang="en-US" sz="2000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sz="2000" dirty="0">
                <a:effectLst/>
              </a:rPr>
              <a:t>:</a:t>
            </a:r>
            <a:r>
              <a:rPr lang="zh-CN" altLang="en-US" sz="2000" dirty="0">
                <a:effectLst/>
              </a:rPr>
              <a:t> </a:t>
            </a:r>
            <a:r>
              <a:rPr lang="en-US" sz="2000" i="1" dirty="0" err="1">
                <a:effectLst/>
              </a:rPr>
              <a:t>g</a:t>
            </a:r>
            <a:r>
              <a:rPr lang="en-US" sz="2000" baseline="-25000" dirty="0" err="1">
                <a:effectLst/>
              </a:rPr>
              <a:t>A</a:t>
            </a:r>
            <a:r>
              <a:rPr lang="en-US" sz="2000" dirty="0"/>
              <a:t>=1 or 1.25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i="1" dirty="0">
                <a:solidFill>
                  <a:srgbClr val="C00000"/>
                </a:solidFill>
                <a:effectLst/>
              </a:rPr>
              <a:t>The two-nucleon short-range correlations (</a:t>
            </a:r>
            <a:r>
              <a:rPr lang="en-US" sz="2000" i="1" dirty="0" err="1">
                <a:solidFill>
                  <a:srgbClr val="C00000"/>
                </a:solidFill>
                <a:effectLst/>
              </a:rPr>
              <a:t>s.r.c</a:t>
            </a:r>
            <a:r>
              <a:rPr lang="en-US" sz="2000" i="1" dirty="0">
                <a:solidFill>
                  <a:srgbClr val="C00000"/>
                </a:solidFill>
                <a:effectLst/>
              </a:rPr>
              <a:t>.) </a:t>
            </a:r>
            <a:r>
              <a:rPr lang="en-US" sz="2000" dirty="0">
                <a:effectLst/>
              </a:rPr>
              <a:t>:</a:t>
            </a:r>
            <a:r>
              <a:rPr lang="en-US" sz="2000" i="1" dirty="0">
                <a:effectLst/>
              </a:rPr>
              <a:t> UCOM / Jastrow</a:t>
            </a:r>
            <a:endParaRPr lang="en-US" sz="2000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i="1" dirty="0">
                <a:solidFill>
                  <a:srgbClr val="C00000"/>
                </a:solidFill>
                <a:effectLst/>
              </a:rPr>
              <a:t>The higher order terms of the nucleon current </a:t>
            </a:r>
            <a:r>
              <a:rPr lang="en-US" sz="2000" dirty="0"/>
              <a:t>:</a:t>
            </a:r>
            <a:r>
              <a:rPr lang="en-US" sz="2000" i="1" dirty="0"/>
              <a:t> weak- magnetism and pseudoscalar couplings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i="1" dirty="0">
                <a:solidFill>
                  <a:srgbClr val="C00000"/>
                </a:solidFill>
                <a:effectLst/>
              </a:rPr>
              <a:t>The finite size of the nucleon</a:t>
            </a:r>
            <a:r>
              <a:rPr lang="en-US" sz="2000" dirty="0">
                <a:effectLst/>
              </a:rPr>
              <a:t>:</a:t>
            </a:r>
            <a:r>
              <a:rPr lang="en-US" sz="2000" i="1" dirty="0">
                <a:effectLst/>
              </a:rPr>
              <a:t> nucleon form factors</a:t>
            </a:r>
            <a:endParaRPr lang="en-US" sz="2000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i="1" dirty="0">
                <a:solidFill>
                  <a:srgbClr val="C00000"/>
                </a:solidFill>
                <a:effectLst/>
              </a:rPr>
              <a:t>The size of the model space</a:t>
            </a:r>
            <a:r>
              <a:rPr lang="en-US" sz="2000" dirty="0">
                <a:effectLst/>
              </a:rPr>
              <a:t>:</a:t>
            </a:r>
            <a:r>
              <a:rPr lang="en-US" sz="2000" i="1" dirty="0">
                <a:effectLst/>
              </a:rPr>
              <a:t> </a:t>
            </a:r>
            <a:r>
              <a:rPr lang="en-US" sz="2000" dirty="0">
                <a:effectLst/>
              </a:rPr>
              <a:t>2/3/4 </a:t>
            </a:r>
            <a:r>
              <a:rPr lang="en-US" sz="2000" i="1" dirty="0">
                <a:effectLst/>
              </a:rPr>
              <a:t>oscillator shells (QRPA) </a:t>
            </a:r>
            <a:endParaRPr lang="en-US" sz="2000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i="1" dirty="0">
                <a:solidFill>
                  <a:srgbClr val="C00000"/>
                </a:solidFill>
                <a:effectLst/>
              </a:rPr>
              <a:t>The closure approximation 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CN" sz="2200" b="1" dirty="0">
                <a:solidFill>
                  <a:srgbClr val="C00000"/>
                </a:solidFill>
              </a:rPr>
              <a:t>       …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1494CD3-1D30-42D7-8845-DC6F3F1B8606}"/>
              </a:ext>
            </a:extLst>
          </p:cNvPr>
          <p:cNvGrpSpPr/>
          <p:nvPr/>
        </p:nvGrpSpPr>
        <p:grpSpPr>
          <a:xfrm>
            <a:off x="678931" y="4437112"/>
            <a:ext cx="8270239" cy="2086283"/>
            <a:chOff x="678931" y="4540531"/>
            <a:chExt cx="8270239" cy="208628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4311F3-6479-C462-E99E-05BD939817E9}"/>
                </a:ext>
              </a:extLst>
            </p:cNvPr>
            <p:cNvSpPr txBox="1"/>
            <p:nvPr/>
          </p:nvSpPr>
          <p:spPr>
            <a:xfrm>
              <a:off x="678931" y="4540531"/>
              <a:ext cx="52266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N" sz="2200" b="1" dirty="0"/>
                <a:t>These uncertainties were studied within </a:t>
              </a:r>
            </a:p>
          </p:txBody>
        </p:sp>
        <p:sp>
          <p:nvSpPr>
            <p:cNvPr id="8" name="文本框 3">
              <a:extLst>
                <a:ext uri="{FF2B5EF4-FFF2-40B4-BE49-F238E27FC236}">
                  <a16:creationId xmlns:a16="http://schemas.microsoft.com/office/drawing/2014/main" id="{2B3E07CF-85EC-FD0E-CA8D-4664437069F7}"/>
                </a:ext>
              </a:extLst>
            </p:cNvPr>
            <p:cNvSpPr txBox="1"/>
            <p:nvPr/>
          </p:nvSpPr>
          <p:spPr>
            <a:xfrm>
              <a:off x="986245" y="4941168"/>
              <a:ext cx="5311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altLang="zh-CN" dirty="0"/>
                <a:t>Quasiparticle Random Phase Approximation (QRPA)</a:t>
              </a:r>
              <a:endParaRPr lang="zh-CN" altLang="en-US" dirty="0"/>
            </a:p>
          </p:txBody>
        </p:sp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C6D80B17-CF29-BED7-F9E2-1F55CFA9F517}"/>
                </a:ext>
              </a:extLst>
            </p:cNvPr>
            <p:cNvSpPr txBox="1"/>
            <p:nvPr/>
          </p:nvSpPr>
          <p:spPr>
            <a:xfrm>
              <a:off x="986245" y="5938725"/>
              <a:ext cx="3203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altLang="zh-CN" dirty="0"/>
                <a:t>Interacting Shell Model (ISM)</a:t>
              </a:r>
              <a:endParaRPr lang="zh-CN" altLang="en-US" dirty="0"/>
            </a:p>
          </p:txBody>
        </p:sp>
        <p:sp>
          <p:nvSpPr>
            <p:cNvPr id="10" name="矩形 5">
              <a:extLst>
                <a:ext uri="{FF2B5EF4-FFF2-40B4-BE49-F238E27FC236}">
                  <a16:creationId xmlns:a16="http://schemas.microsoft.com/office/drawing/2014/main" id="{2684A57B-46A5-6F40-A752-104290F12A4B}"/>
                </a:ext>
              </a:extLst>
            </p:cNvPr>
            <p:cNvSpPr/>
            <p:nvPr/>
          </p:nvSpPr>
          <p:spPr>
            <a:xfrm>
              <a:off x="5394368" y="5310499"/>
              <a:ext cx="34981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i="1" dirty="0">
                  <a:solidFill>
                    <a:srgbClr val="002060"/>
                  </a:solidFill>
                </a:rPr>
                <a:t>V. A. Rodin et al. </a:t>
              </a:r>
              <a:r>
                <a:rPr lang="en-US" altLang="zh-CN" sz="1400" i="1" dirty="0" err="1">
                  <a:solidFill>
                    <a:srgbClr val="002060"/>
                  </a:solidFill>
                </a:rPr>
                <a:t>Nucl</a:t>
              </a:r>
              <a:r>
                <a:rPr lang="en-US" altLang="zh-CN" sz="1400" i="1" dirty="0">
                  <a:solidFill>
                    <a:srgbClr val="002060"/>
                  </a:solidFill>
                </a:rPr>
                <a:t>. Phys. A 766, 107 (2006)</a:t>
              </a:r>
              <a:endParaRPr lang="zh-CN" altLang="en-US" sz="1400" i="1" dirty="0">
                <a:solidFill>
                  <a:srgbClr val="002060"/>
                </a:solidFill>
              </a:endParaRPr>
            </a:p>
          </p:txBody>
        </p:sp>
        <p:sp>
          <p:nvSpPr>
            <p:cNvPr id="11" name="矩形 9">
              <a:extLst>
                <a:ext uri="{FF2B5EF4-FFF2-40B4-BE49-F238E27FC236}">
                  <a16:creationId xmlns:a16="http://schemas.microsoft.com/office/drawing/2014/main" id="{2797541F-0901-1B8D-3DEF-332817FED76D}"/>
                </a:ext>
              </a:extLst>
            </p:cNvPr>
            <p:cNvSpPr/>
            <p:nvPr/>
          </p:nvSpPr>
          <p:spPr>
            <a:xfrm>
              <a:off x="5259882" y="5619968"/>
              <a:ext cx="36325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400" i="1" dirty="0">
                  <a:solidFill>
                    <a:srgbClr val="002060"/>
                  </a:solidFill>
                </a:rPr>
                <a:t>F. </a:t>
              </a:r>
              <a:r>
                <a:rPr lang="en-US" altLang="zh-CN" sz="1400" i="1" dirty="0" err="1">
                  <a:solidFill>
                    <a:srgbClr val="002060"/>
                  </a:solidFill>
                  <a:cs typeface="Times New Roman" panose="02020603050405020304" pitchFamily="18" charset="0"/>
                </a:rPr>
                <a:t>Š</a:t>
              </a:r>
              <a:r>
                <a:rPr lang="en-US" altLang="zh-CN" sz="1400" i="1" dirty="0" err="1">
                  <a:solidFill>
                    <a:srgbClr val="002060"/>
                  </a:solidFill>
                </a:rPr>
                <a:t>imkovic</a:t>
              </a:r>
              <a:r>
                <a:rPr lang="en-US" altLang="zh-CN" sz="1400" i="1" dirty="0">
                  <a:solidFill>
                    <a:srgbClr val="002060"/>
                  </a:solidFill>
                </a:rPr>
                <a:t> et al. Phys. Rev. C 77, 045503 (2008)</a:t>
              </a:r>
              <a:endParaRPr lang="zh-CN" altLang="en-US" sz="1400" i="1" dirty="0">
                <a:solidFill>
                  <a:srgbClr val="002060"/>
                </a:solidFill>
              </a:endParaRPr>
            </a:p>
          </p:txBody>
        </p:sp>
        <p:sp>
          <p:nvSpPr>
            <p:cNvPr id="12" name="矩形 17">
              <a:extLst>
                <a:ext uri="{FF2B5EF4-FFF2-40B4-BE49-F238E27FC236}">
                  <a16:creationId xmlns:a16="http://schemas.microsoft.com/office/drawing/2014/main" id="{0FFDAA5E-35A2-5C0E-1F79-B65E32361BBF}"/>
                </a:ext>
              </a:extLst>
            </p:cNvPr>
            <p:cNvSpPr/>
            <p:nvPr/>
          </p:nvSpPr>
          <p:spPr>
            <a:xfrm>
              <a:off x="1761770" y="5310500"/>
              <a:ext cx="3632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i="1" dirty="0">
                  <a:solidFill>
                    <a:srgbClr val="002060"/>
                  </a:solidFill>
                </a:rPr>
                <a:t> F. </a:t>
              </a:r>
              <a:r>
                <a:rPr lang="en-US" altLang="zh-CN" sz="1400" i="1" dirty="0" err="1">
                  <a:solidFill>
                    <a:srgbClr val="002060"/>
                  </a:solidFill>
                  <a:cs typeface="Times New Roman" panose="02020603050405020304" pitchFamily="18" charset="0"/>
                </a:rPr>
                <a:t>Š</a:t>
              </a:r>
              <a:r>
                <a:rPr lang="en-US" altLang="zh-CN" sz="1400" i="1" dirty="0" err="1">
                  <a:solidFill>
                    <a:srgbClr val="002060"/>
                  </a:solidFill>
                </a:rPr>
                <a:t>imkovic</a:t>
              </a:r>
              <a:r>
                <a:rPr lang="en-US" altLang="zh-CN" sz="1400" i="1" dirty="0">
                  <a:solidFill>
                    <a:srgbClr val="002060"/>
                  </a:solidFill>
                </a:rPr>
                <a:t> et al. Phys. Rev. C 60, 055502 (1999)</a:t>
              </a:r>
              <a:endParaRPr lang="zh-CN" altLang="en-US" sz="1400" i="1" dirty="0">
                <a:solidFill>
                  <a:srgbClr val="002060"/>
                </a:solidFill>
              </a:endParaRPr>
            </a:p>
          </p:txBody>
        </p:sp>
        <p:sp>
          <p:nvSpPr>
            <p:cNvPr id="13" name="矩形 7">
              <a:extLst>
                <a:ext uri="{FF2B5EF4-FFF2-40B4-BE49-F238E27FC236}">
                  <a16:creationId xmlns:a16="http://schemas.microsoft.com/office/drawing/2014/main" id="{0BD84489-457C-4E59-97E0-2B402C5DAD3A}"/>
                </a:ext>
              </a:extLst>
            </p:cNvPr>
            <p:cNvSpPr/>
            <p:nvPr/>
          </p:nvSpPr>
          <p:spPr>
            <a:xfrm>
              <a:off x="5316572" y="6319037"/>
              <a:ext cx="3632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i="1" dirty="0">
                  <a:solidFill>
                    <a:srgbClr val="002060"/>
                  </a:solidFill>
                </a:rPr>
                <a:t>J. Menéndez et al. </a:t>
              </a:r>
              <a:r>
                <a:rPr lang="en-US" altLang="zh-CN" sz="1400" i="1" dirty="0" err="1">
                  <a:solidFill>
                    <a:srgbClr val="002060"/>
                  </a:solidFill>
                </a:rPr>
                <a:t>Nucl</a:t>
              </a:r>
              <a:r>
                <a:rPr lang="en-US" altLang="zh-CN" sz="1400" i="1" dirty="0">
                  <a:solidFill>
                    <a:srgbClr val="002060"/>
                  </a:solidFill>
                </a:rPr>
                <a:t>. Phys. A 818, 139 (2009) </a:t>
              </a:r>
              <a:endParaRPr lang="zh-CN" altLang="en-US" sz="1400" i="1" dirty="0">
                <a:solidFill>
                  <a:srgbClr val="002060"/>
                </a:solidFill>
              </a:endParaRPr>
            </a:p>
          </p:txBody>
        </p:sp>
        <p:sp>
          <p:nvSpPr>
            <p:cNvPr id="14" name="矩形 23">
              <a:extLst>
                <a:ext uri="{FF2B5EF4-FFF2-40B4-BE49-F238E27FC236}">
                  <a16:creationId xmlns:a16="http://schemas.microsoft.com/office/drawing/2014/main" id="{CC3EC2FA-8082-6789-E3A7-170E0F1F3B06}"/>
                </a:ext>
              </a:extLst>
            </p:cNvPr>
            <p:cNvSpPr/>
            <p:nvPr/>
          </p:nvSpPr>
          <p:spPr>
            <a:xfrm>
              <a:off x="1475976" y="6319037"/>
              <a:ext cx="38589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i="1" dirty="0">
                  <a:solidFill>
                    <a:srgbClr val="002060"/>
                  </a:solidFill>
                </a:rPr>
                <a:t>E. </a:t>
              </a:r>
              <a:r>
                <a:rPr lang="en-US" altLang="zh-CN" sz="1400" i="1" dirty="0" err="1">
                  <a:solidFill>
                    <a:srgbClr val="002060"/>
                  </a:solidFill>
                </a:rPr>
                <a:t>Caurier</a:t>
              </a:r>
              <a:r>
                <a:rPr lang="en-US" altLang="zh-CN" sz="1400" dirty="0">
                  <a:solidFill>
                    <a:srgbClr val="002060"/>
                  </a:solidFill>
                </a:rPr>
                <a:t> </a:t>
              </a:r>
              <a:r>
                <a:rPr lang="en-US" altLang="zh-CN" sz="1400" i="1" dirty="0">
                  <a:solidFill>
                    <a:srgbClr val="002060"/>
                  </a:solidFill>
                </a:rPr>
                <a:t>et al. Phys. Rev. Lett. 052503, 100 (2008)</a:t>
              </a:r>
              <a:endParaRPr lang="zh-CN" altLang="en-US" sz="1400" i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938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E839147-8992-6742-A93E-55DFF9C13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37" y="5026030"/>
            <a:ext cx="6596170" cy="1659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1EA82F-6243-AE40-A4F9-497D72B9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856984" cy="634082"/>
          </a:xfrm>
        </p:spPr>
        <p:txBody>
          <a:bodyPr>
            <a:normAutofit/>
          </a:bodyPr>
          <a:lstStyle/>
          <a:p>
            <a:r>
              <a:rPr lang="en-US" altLang="zh-CN" dirty="0"/>
              <a:t>Isospin</a:t>
            </a:r>
            <a:r>
              <a:rPr lang="zh-CN" altLang="en-US" dirty="0"/>
              <a:t> </a:t>
            </a:r>
            <a:r>
              <a:rPr lang="en-US" altLang="zh-CN" dirty="0"/>
              <a:t>symmetry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isovector</a:t>
            </a:r>
            <a:r>
              <a:rPr lang="zh-CN" altLang="en-US" dirty="0"/>
              <a:t> </a:t>
            </a:r>
            <a:r>
              <a:rPr lang="en-US" altLang="zh-CN" dirty="0"/>
              <a:t>pairing</a:t>
            </a:r>
            <a:r>
              <a:rPr lang="zh-CN" altLang="en-US" dirty="0"/>
              <a:t> </a:t>
            </a:r>
            <a:r>
              <a:rPr lang="en-US" altLang="zh-CN" dirty="0"/>
              <a:t>strength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80E6B-146A-C244-83F4-CAB93251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40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790E8F-11C7-5844-A1E7-3D4CE2807B6D}"/>
              </a:ext>
            </a:extLst>
          </p:cNvPr>
          <p:cNvSpPr txBox="1"/>
          <p:nvPr/>
        </p:nvSpPr>
        <p:spPr>
          <a:xfrm>
            <a:off x="250825" y="3903439"/>
            <a:ext cx="838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Self-consistent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QRPA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calculation: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isospin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symmetry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restored</a:t>
            </a:r>
            <a:endParaRPr lang="en-CN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79F9FD-7F0C-1941-AD83-95C98548F538}"/>
              </a:ext>
            </a:extLst>
          </p:cNvPr>
          <p:cNvSpPr txBox="1"/>
          <p:nvPr/>
        </p:nvSpPr>
        <p:spPr>
          <a:xfrm>
            <a:off x="580613" y="4332143"/>
            <a:ext cx="800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the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same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interaction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used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ground</a:t>
            </a:r>
            <a:r>
              <a:rPr lang="zh-CN" altLang="en-US" sz="2000" dirty="0"/>
              <a:t> </a:t>
            </a:r>
            <a:r>
              <a:rPr lang="en-US" altLang="zh-CN" sz="2000" dirty="0"/>
              <a:t>state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excited</a:t>
            </a:r>
            <a:r>
              <a:rPr lang="zh-CN" altLang="en-US" sz="2000" dirty="0"/>
              <a:t> </a:t>
            </a:r>
            <a:r>
              <a:rPr lang="en-US" altLang="zh-CN" sz="2000" dirty="0"/>
              <a:t>states</a:t>
            </a:r>
            <a:r>
              <a:rPr lang="zh-CN" altLang="en-US" sz="2000" dirty="0"/>
              <a:t> </a:t>
            </a:r>
            <a:r>
              <a:rPr lang="en-US" altLang="zh-CN" sz="2000" dirty="0"/>
              <a:t>calculation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ECBF173-D1D4-9844-ABF1-7FF192B06100}"/>
                  </a:ext>
                </a:extLst>
              </p:cNvPr>
              <p:cNvSpPr/>
              <p:nvPr/>
            </p:nvSpPr>
            <p:spPr>
              <a:xfrm>
                <a:off x="854509" y="4617626"/>
                <a:ext cx="1707006" cy="677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x-non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x-non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x-non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HF</m:t>
                              </m:r>
                            </m:sub>
                          </m:sSub>
                        </m:num>
                        <m:den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x-non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x-non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x-none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ECBF173-D1D4-9844-ABF1-7FF192B06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09" y="4617626"/>
                <a:ext cx="1707006" cy="6774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8983878-BFC9-7443-9CA5-25BF1E6119D1}"/>
                  </a:ext>
                </a:extLst>
              </p:cNvPr>
              <p:cNvSpPr/>
              <p:nvPr/>
            </p:nvSpPr>
            <p:spPr>
              <a:xfrm>
                <a:off x="2850428" y="4656964"/>
                <a:ext cx="1963936" cy="588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x-non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x-none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x-none" i="0">
                            <a:latin typeface="Cambria Math" panose="02040503050406030204" pitchFamily="18" charset="0"/>
                          </a:rPr>
                          <m:t>res</m:t>
                        </m:r>
                        <m:r>
                          <a:rPr lang="x-none" i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x-none" i="1">
                            <a:latin typeface="Cambria Math" panose="02040503050406030204" pitchFamily="18" charset="0"/>
                          </a:rPr>
                          <m:t>𝑚𝑖</m:t>
                        </m:r>
                        <m:r>
                          <a:rPr lang="x-none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none" i="1">
                            <a:latin typeface="Cambria Math" panose="02040503050406030204" pitchFamily="18" charset="0"/>
                          </a:rPr>
                          <m:t>𝑛𝑗</m:t>
                        </m:r>
                      </m:sup>
                    </m:sSubSup>
                    <m:r>
                      <a:rPr lang="x-none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non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x-non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none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x-none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x-non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x-none" i="0">
                                <a:latin typeface="Cambria Math" panose="02040503050406030204" pitchFamily="18" charset="0"/>
                              </a:rPr>
                              <m:t>HF</m:t>
                            </m:r>
                          </m:sub>
                        </m:sSub>
                      </m:num>
                      <m:den>
                        <m:r>
                          <a:rPr lang="x-none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x-non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x-none" i="1">
                                <a:latin typeface="Cambria Math" panose="02040503050406030204" pitchFamily="18" charset="0"/>
                              </a:rPr>
                              <m:t>𝑚𝑖</m:t>
                            </m:r>
                          </m:sub>
                        </m:sSub>
                        <m:r>
                          <a:rPr lang="x-none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x-non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x-none" i="1">
                                <a:latin typeface="Cambria Math" panose="02040503050406030204" pitchFamily="18" charset="0"/>
                              </a:rPr>
                              <m:t>𝑛𝑗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,</a:t>
                </a:r>
                <a:endParaRPr lang="x-none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8983878-BFC9-7443-9CA5-25BF1E611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428" y="4656964"/>
                <a:ext cx="1963936" cy="588238"/>
              </a:xfrm>
              <a:prstGeom prst="rect">
                <a:avLst/>
              </a:prstGeom>
              <a:blipFill>
                <a:blip r:embed="rId4"/>
                <a:stretch>
                  <a:fillRect r="-15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DDC4FFC-C6A8-E946-A9F2-51FF519E44EC}"/>
                  </a:ext>
                </a:extLst>
              </p:cNvPr>
              <p:cNvSpPr/>
              <p:nvPr/>
            </p:nvSpPr>
            <p:spPr>
              <a:xfrm>
                <a:off x="6056128" y="4766417"/>
                <a:ext cx="2428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HF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=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⟨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Φ</m:t>
                    </m:r>
                    <m:r>
                      <a:rPr lang="en-US" i="1" dirty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|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eff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|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Φ</m:t>
                    </m:r>
                    <m:r>
                      <a:rPr lang="en-US" i="1" dirty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⟩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x-none" dirty="0"/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DDC4FFC-C6A8-E946-A9F2-51FF519E4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128" y="4766417"/>
                <a:ext cx="2428485" cy="369332"/>
              </a:xfrm>
              <a:prstGeom prst="rect">
                <a:avLst/>
              </a:prstGeom>
              <a:blipFill>
                <a:blip r:embed="rId5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A6202BE-814F-A84C-AC9A-6B8CAEFF4AA5}"/>
              </a:ext>
            </a:extLst>
          </p:cNvPr>
          <p:cNvSpPr txBox="1"/>
          <p:nvPr/>
        </p:nvSpPr>
        <p:spPr>
          <a:xfrm>
            <a:off x="5011601" y="4766417"/>
            <a:ext cx="83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where</a:t>
            </a:r>
            <a:r>
              <a:rPr lang="zh-CN" altLang="en-US" dirty="0"/>
              <a:t> </a:t>
            </a:r>
            <a:endParaRPr lang="x-none" dirty="0"/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01BC0E9A-1092-482B-8109-A1A94376464F}"/>
              </a:ext>
            </a:extLst>
          </p:cNvPr>
          <p:cNvSpPr txBox="1"/>
          <p:nvPr/>
        </p:nvSpPr>
        <p:spPr>
          <a:xfrm>
            <a:off x="251520" y="776210"/>
            <a:ext cx="4143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2</a:t>
            </a:r>
            <a:r>
              <a:rPr lang="zh-CN" altLang="en-US" sz="2400" dirty="0"/>
              <a:t> </a:t>
            </a:r>
            <a:r>
              <a:rPr lang="en-US" altLang="zh-CN" sz="2400" dirty="0"/>
              <a:t>neutrino</a:t>
            </a:r>
            <a:r>
              <a:rPr lang="zh-CN" altLang="en-US" sz="2400" dirty="0"/>
              <a:t> </a:t>
            </a:r>
            <a:r>
              <a:rPr lang="en-US" altLang="zh-CN" sz="2400" dirty="0"/>
              <a:t>double</a:t>
            </a:r>
            <a:r>
              <a:rPr lang="zh-CN" altLang="en-US" sz="2400" dirty="0"/>
              <a:t> </a:t>
            </a:r>
            <a:r>
              <a:rPr lang="en-US" altLang="zh-CN" sz="2400" dirty="0"/>
              <a:t>beta</a:t>
            </a:r>
            <a:r>
              <a:rPr lang="zh-CN" altLang="en-US" sz="2400" dirty="0"/>
              <a:t> </a:t>
            </a:r>
            <a:r>
              <a:rPr lang="en-US" altLang="zh-CN" sz="2400" dirty="0"/>
              <a:t>decay</a:t>
            </a:r>
            <a:endParaRPr lang="en-CN" sz="2400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3D30E82-9EA0-4F29-8229-55BA0DB1B0C0}"/>
              </a:ext>
            </a:extLst>
          </p:cNvPr>
          <p:cNvGrpSpPr/>
          <p:nvPr/>
        </p:nvGrpSpPr>
        <p:grpSpPr>
          <a:xfrm>
            <a:off x="413853" y="1196846"/>
            <a:ext cx="3805546" cy="2808218"/>
            <a:chOff x="413853" y="1196846"/>
            <a:chExt cx="3805546" cy="2808218"/>
          </a:xfrm>
        </p:grpSpPr>
        <p:grpSp>
          <p:nvGrpSpPr>
            <p:cNvPr id="32" name="Group 13">
              <a:extLst>
                <a:ext uri="{FF2B5EF4-FFF2-40B4-BE49-F238E27FC236}">
                  <a16:creationId xmlns:a16="http://schemas.microsoft.com/office/drawing/2014/main" id="{FB914D5C-27A7-4AC7-A8B9-D41F567A2C5E}"/>
                </a:ext>
              </a:extLst>
            </p:cNvPr>
            <p:cNvGrpSpPr/>
            <p:nvPr/>
          </p:nvGrpSpPr>
          <p:grpSpPr>
            <a:xfrm>
              <a:off x="1187624" y="1196846"/>
              <a:ext cx="3031775" cy="2517180"/>
              <a:chOff x="2195736" y="1628800"/>
              <a:chExt cx="3134348" cy="2592194"/>
            </a:xfrm>
          </p:grpSpPr>
          <p:grpSp>
            <p:nvGrpSpPr>
              <p:cNvPr id="36" name="Group 4">
                <a:extLst>
                  <a:ext uri="{FF2B5EF4-FFF2-40B4-BE49-F238E27FC236}">
                    <a16:creationId xmlns:a16="http://schemas.microsoft.com/office/drawing/2014/main" id="{D7F58BC9-B5DD-4568-A4A3-BD4D35090AF9}"/>
                  </a:ext>
                </a:extLst>
              </p:cNvPr>
              <p:cNvGrpSpPr/>
              <p:nvPr/>
            </p:nvGrpSpPr>
            <p:grpSpPr>
              <a:xfrm>
                <a:off x="2195736" y="1628800"/>
                <a:ext cx="3134348" cy="2592194"/>
                <a:chOff x="4531462" y="3474250"/>
                <a:chExt cx="3134348" cy="2592194"/>
              </a:xfrm>
            </p:grpSpPr>
            <p:pic>
              <p:nvPicPr>
                <p:cNvPr id="41" name="图片 1">
                  <a:extLst>
                    <a:ext uri="{FF2B5EF4-FFF2-40B4-BE49-F238E27FC236}">
                      <a16:creationId xmlns:a16="http://schemas.microsoft.com/office/drawing/2014/main" id="{49913869-0D78-4D77-9613-19FE223391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31462" y="3764410"/>
                  <a:ext cx="3134348" cy="2302034"/>
                </a:xfrm>
                <a:prstGeom prst="rect">
                  <a:avLst/>
                </a:prstGeom>
              </p:spPr>
            </p:pic>
            <p:sp>
              <p:nvSpPr>
                <p:cNvPr id="42" name="TextBox 6">
                  <a:extLst>
                    <a:ext uri="{FF2B5EF4-FFF2-40B4-BE49-F238E27FC236}">
                      <a16:creationId xmlns:a16="http://schemas.microsoft.com/office/drawing/2014/main" id="{9DABE74E-1C4D-4F69-96F0-226E5F61811A}"/>
                    </a:ext>
                  </a:extLst>
                </p:cNvPr>
                <p:cNvSpPr txBox="1"/>
                <p:nvPr/>
              </p:nvSpPr>
              <p:spPr>
                <a:xfrm rot="18058042">
                  <a:off x="5213689" y="4222323"/>
                  <a:ext cx="5470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x-none" dirty="0">
                      <a:solidFill>
                        <a:srgbClr val="C00000"/>
                      </a:solidFill>
                    </a:rPr>
                    <a:t>GT</a:t>
                  </a:r>
                  <a:r>
                    <a:rPr lang="en-US" altLang="zh-CN" dirty="0">
                      <a:solidFill>
                        <a:srgbClr val="C00000"/>
                      </a:solidFill>
                    </a:rPr>
                    <a:t>-</a:t>
                  </a:r>
                  <a:r>
                    <a:rPr lang="zh-CN" altLang="en-US" dirty="0">
                      <a:solidFill>
                        <a:srgbClr val="C00000"/>
                      </a:solidFill>
                    </a:rPr>
                    <a:t> </a:t>
                  </a:r>
                  <a:endParaRPr lang="x-none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3" name="TextBox 7">
                  <a:extLst>
                    <a:ext uri="{FF2B5EF4-FFF2-40B4-BE49-F238E27FC236}">
                      <a16:creationId xmlns:a16="http://schemas.microsoft.com/office/drawing/2014/main" id="{9885199B-4313-4E2B-80D7-989AD7F516E9}"/>
                    </a:ext>
                  </a:extLst>
                </p:cNvPr>
                <p:cNvSpPr txBox="1"/>
                <p:nvPr/>
              </p:nvSpPr>
              <p:spPr>
                <a:xfrm rot="4182257" flipV="1">
                  <a:off x="5952848" y="3976330"/>
                  <a:ext cx="13734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x-none" dirty="0">
                      <a:solidFill>
                        <a:srgbClr val="00B050"/>
                      </a:solidFill>
                    </a:rPr>
                    <a:t>GT</a:t>
                  </a:r>
                  <a:r>
                    <a:rPr lang="en-US" altLang="zh-CN" dirty="0">
                      <a:solidFill>
                        <a:srgbClr val="00B050"/>
                      </a:solidFill>
                    </a:rPr>
                    <a:t>+</a:t>
                  </a:r>
                  <a:r>
                    <a:rPr lang="zh-CN" altLang="en-US" dirty="0">
                      <a:solidFill>
                        <a:srgbClr val="00B050"/>
                      </a:solidFill>
                    </a:rPr>
                    <a:t> </a:t>
                  </a:r>
                  <a:endParaRPr lang="x-none" dirty="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37" name="TextBox 9">
                <a:extLst>
                  <a:ext uri="{FF2B5EF4-FFF2-40B4-BE49-F238E27FC236}">
                    <a16:creationId xmlns:a16="http://schemas.microsoft.com/office/drawing/2014/main" id="{FDF6B924-602E-425A-B625-BFE346937E9E}"/>
                  </a:ext>
                </a:extLst>
              </p:cNvPr>
              <p:cNvSpPr txBox="1"/>
              <p:nvPr/>
            </p:nvSpPr>
            <p:spPr>
              <a:xfrm rot="4002206">
                <a:off x="4447112" y="2437740"/>
                <a:ext cx="719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Fermi</a:t>
                </a:r>
                <a:endParaRPr lang="en-CN" dirty="0"/>
              </a:p>
            </p:txBody>
          </p:sp>
          <p:sp>
            <p:nvSpPr>
              <p:cNvPr id="38" name="Multiply 10">
                <a:extLst>
                  <a:ext uri="{FF2B5EF4-FFF2-40B4-BE49-F238E27FC236}">
                    <a16:creationId xmlns:a16="http://schemas.microsoft.com/office/drawing/2014/main" id="{6EF864C9-F157-4964-BCA1-74B168DD2A6B}"/>
                  </a:ext>
                </a:extLst>
              </p:cNvPr>
              <p:cNvSpPr/>
              <p:nvPr/>
            </p:nvSpPr>
            <p:spPr>
              <a:xfrm rot="3178409">
                <a:off x="4599663" y="2496661"/>
                <a:ext cx="376721" cy="257018"/>
              </a:xfrm>
              <a:prstGeom prst="mathMultiply">
                <a:avLst>
                  <a:gd name="adj1" fmla="val 14373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sp>
            <p:nvSpPr>
              <p:cNvPr id="39" name="TextBox 11">
                <a:extLst>
                  <a:ext uri="{FF2B5EF4-FFF2-40B4-BE49-F238E27FC236}">
                    <a16:creationId xmlns:a16="http://schemas.microsoft.com/office/drawing/2014/main" id="{032A3BBE-B1C3-4100-BB12-DE68B84DA42C}"/>
                  </a:ext>
                </a:extLst>
              </p:cNvPr>
              <p:cNvSpPr txBox="1"/>
              <p:nvPr/>
            </p:nvSpPr>
            <p:spPr>
              <a:xfrm rot="17864531">
                <a:off x="2526826" y="2263745"/>
                <a:ext cx="719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Fermi</a:t>
                </a:r>
                <a:endParaRPr lang="en-CN" dirty="0"/>
              </a:p>
            </p:txBody>
          </p:sp>
          <p:sp>
            <p:nvSpPr>
              <p:cNvPr id="40" name="Multiply 12">
                <a:extLst>
                  <a:ext uri="{FF2B5EF4-FFF2-40B4-BE49-F238E27FC236}">
                    <a16:creationId xmlns:a16="http://schemas.microsoft.com/office/drawing/2014/main" id="{3CE433CA-DCF9-45D2-AECD-D4054F61FF35}"/>
                  </a:ext>
                </a:extLst>
              </p:cNvPr>
              <p:cNvSpPr/>
              <p:nvPr/>
            </p:nvSpPr>
            <p:spPr>
              <a:xfrm rot="18608613">
                <a:off x="2727456" y="2304121"/>
                <a:ext cx="376721" cy="257018"/>
              </a:xfrm>
              <a:prstGeom prst="mathMultiply">
                <a:avLst>
                  <a:gd name="adj1" fmla="val 14373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B07BCE03-7D68-46DB-9637-A253241947B9}"/>
                </a:ext>
              </a:extLst>
            </p:cNvPr>
            <p:cNvSpPr txBox="1"/>
            <p:nvPr/>
          </p:nvSpPr>
          <p:spPr>
            <a:xfrm>
              <a:off x="1497000" y="3604954"/>
              <a:ext cx="335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T</a:t>
              </a:r>
              <a:endParaRPr lang="en-CN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17">
              <a:extLst>
                <a:ext uri="{FF2B5EF4-FFF2-40B4-BE49-F238E27FC236}">
                  <a16:creationId xmlns:a16="http://schemas.microsoft.com/office/drawing/2014/main" id="{F7C6F61B-4B4C-4DBD-953A-11BA8786E09B}"/>
                </a:ext>
              </a:extLst>
            </p:cNvPr>
            <p:cNvSpPr txBox="1"/>
            <p:nvPr/>
          </p:nvSpPr>
          <p:spPr>
            <a:xfrm>
              <a:off x="3357939" y="3604954"/>
              <a:ext cx="5021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T-2</a:t>
              </a:r>
              <a:endParaRPr lang="en-CN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FFAA4BDC-2A63-4C87-8590-F6D8B730B57B}"/>
                </a:ext>
              </a:extLst>
            </p:cNvPr>
            <p:cNvSpPr txBox="1"/>
            <p:nvPr/>
          </p:nvSpPr>
          <p:spPr>
            <a:xfrm>
              <a:off x="413853" y="3604954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isospin</a:t>
              </a:r>
              <a:endParaRPr lang="en-CN" sz="20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27">
                <a:extLst>
                  <a:ext uri="{FF2B5EF4-FFF2-40B4-BE49-F238E27FC236}">
                    <a16:creationId xmlns:a16="http://schemas.microsoft.com/office/drawing/2014/main" id="{64DEB52F-B32A-48A0-8019-941F8A539E47}"/>
                  </a:ext>
                </a:extLst>
              </p:cNvPr>
              <p:cNvSpPr txBox="1"/>
              <p:nvPr/>
            </p:nvSpPr>
            <p:spPr>
              <a:xfrm>
                <a:off x="4457909" y="1357516"/>
                <a:ext cx="4435266" cy="226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Font typeface="Wingdings" pitchFamily="2" charset="2"/>
                  <a:buChar char="ü"/>
                </a:pPr>
                <a:r>
                  <a:rPr lang="en-US" altLang="zh-CN" sz="2000" dirty="0"/>
                  <a:t>Fermi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transition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altLang="zh-CN" sz="2000" dirty="0"/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zh-CN" altLang="en-US" sz="2000" dirty="0"/>
                  <a:t>     </a:t>
                </a:r>
                <a:r>
                  <a:rPr lang="en-US" altLang="zh-CN" sz="2000" dirty="0"/>
                  <a:t>just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changes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isospin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projection</a:t>
                </a:r>
              </a:p>
              <a:p>
                <a:pPr>
                  <a:spcAft>
                    <a:spcPts val="1800"/>
                  </a:spcAft>
                </a:pPr>
                <a:r>
                  <a:rPr lang="zh-CN" altLang="en-US" sz="2000" dirty="0"/>
                  <a:t>     </a:t>
                </a:r>
                <a:r>
                  <a:rPr lang="en-US" altLang="zh-CN" sz="2000" dirty="0"/>
                  <a:t>doesn’t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change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total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isospin.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1800"/>
                  </a:spcAft>
                  <a:buFont typeface="Wingdings" pitchFamily="2" charset="2"/>
                  <a:buChar char="ü"/>
                </a:pPr>
                <a:r>
                  <a:rPr lang="en-US" altLang="zh-CN" sz="2000" dirty="0"/>
                  <a:t>Its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contribution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𝜈𝛽𝛽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decay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zero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due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isospin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symmetry.</a:t>
                </a:r>
                <a:endParaRPr lang="en-CN" sz="2000" dirty="0"/>
              </a:p>
            </p:txBody>
          </p:sp>
        </mc:Choice>
        <mc:Fallback xmlns="">
          <p:sp>
            <p:nvSpPr>
              <p:cNvPr id="44" name="TextBox 27">
                <a:extLst>
                  <a:ext uri="{FF2B5EF4-FFF2-40B4-BE49-F238E27FC236}">
                    <a16:creationId xmlns:a16="http://schemas.microsoft.com/office/drawing/2014/main" id="{64DEB52F-B32A-48A0-8019-941F8A53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909" y="1357516"/>
                <a:ext cx="4435266" cy="2268313"/>
              </a:xfrm>
              <a:prstGeom prst="rect">
                <a:avLst/>
              </a:prstGeom>
              <a:blipFill>
                <a:blip r:embed="rId7"/>
                <a:stretch>
                  <a:fillRect l="-1236" t="-21774" r="-275" b="-4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933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A82F-6243-AE40-A4F9-497D72B9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856984" cy="634082"/>
          </a:xfrm>
        </p:spPr>
        <p:txBody>
          <a:bodyPr>
            <a:normAutofit/>
          </a:bodyPr>
          <a:lstStyle/>
          <a:p>
            <a:r>
              <a:rPr lang="en-US" altLang="zh-CN" dirty="0"/>
              <a:t>Isospin</a:t>
            </a:r>
            <a:r>
              <a:rPr lang="zh-CN" altLang="en-US" dirty="0"/>
              <a:t> </a:t>
            </a:r>
            <a:r>
              <a:rPr lang="en-US" altLang="zh-CN" dirty="0"/>
              <a:t>symmetry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isovector</a:t>
            </a:r>
            <a:r>
              <a:rPr lang="zh-CN" altLang="en-US" dirty="0"/>
              <a:t> </a:t>
            </a:r>
            <a:r>
              <a:rPr lang="en-US" altLang="zh-CN" dirty="0"/>
              <a:t>pairing</a:t>
            </a:r>
            <a:r>
              <a:rPr lang="zh-CN" altLang="en-US" dirty="0"/>
              <a:t> </a:t>
            </a:r>
            <a:r>
              <a:rPr lang="en-US" altLang="zh-CN" dirty="0"/>
              <a:t>strength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80E6B-146A-C244-83F4-CAB93251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41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01BC0E9A-1092-482B-8109-A1A94376464F}"/>
              </a:ext>
            </a:extLst>
          </p:cNvPr>
          <p:cNvSpPr txBox="1"/>
          <p:nvPr/>
        </p:nvSpPr>
        <p:spPr>
          <a:xfrm>
            <a:off x="251520" y="776210"/>
            <a:ext cx="4143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2</a:t>
            </a:r>
            <a:r>
              <a:rPr lang="zh-CN" altLang="en-US" sz="2400" dirty="0"/>
              <a:t> </a:t>
            </a:r>
            <a:r>
              <a:rPr lang="en-US" altLang="zh-CN" sz="2400" dirty="0"/>
              <a:t>neutrino</a:t>
            </a:r>
            <a:r>
              <a:rPr lang="zh-CN" altLang="en-US" sz="2400" dirty="0"/>
              <a:t> </a:t>
            </a:r>
            <a:r>
              <a:rPr lang="en-US" altLang="zh-CN" sz="2400" dirty="0"/>
              <a:t>double</a:t>
            </a:r>
            <a:r>
              <a:rPr lang="zh-CN" altLang="en-US" sz="2400" dirty="0"/>
              <a:t> </a:t>
            </a:r>
            <a:r>
              <a:rPr lang="en-US" altLang="zh-CN" sz="2400" dirty="0"/>
              <a:t>beta</a:t>
            </a:r>
            <a:r>
              <a:rPr lang="zh-CN" altLang="en-US" sz="2400" dirty="0"/>
              <a:t> </a:t>
            </a:r>
            <a:r>
              <a:rPr lang="en-US" altLang="zh-CN" sz="2400" dirty="0"/>
              <a:t>decay</a:t>
            </a:r>
            <a:endParaRPr lang="en-CN" sz="2400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3D30E82-9EA0-4F29-8229-55BA0DB1B0C0}"/>
              </a:ext>
            </a:extLst>
          </p:cNvPr>
          <p:cNvGrpSpPr/>
          <p:nvPr/>
        </p:nvGrpSpPr>
        <p:grpSpPr>
          <a:xfrm>
            <a:off x="413853" y="1196846"/>
            <a:ext cx="3805546" cy="2808218"/>
            <a:chOff x="413853" y="1196846"/>
            <a:chExt cx="3805546" cy="2808218"/>
          </a:xfrm>
        </p:grpSpPr>
        <p:grpSp>
          <p:nvGrpSpPr>
            <p:cNvPr id="32" name="Group 13">
              <a:extLst>
                <a:ext uri="{FF2B5EF4-FFF2-40B4-BE49-F238E27FC236}">
                  <a16:creationId xmlns:a16="http://schemas.microsoft.com/office/drawing/2014/main" id="{FB914D5C-27A7-4AC7-A8B9-D41F567A2C5E}"/>
                </a:ext>
              </a:extLst>
            </p:cNvPr>
            <p:cNvGrpSpPr/>
            <p:nvPr/>
          </p:nvGrpSpPr>
          <p:grpSpPr>
            <a:xfrm>
              <a:off x="1187624" y="1196846"/>
              <a:ext cx="3031775" cy="2517180"/>
              <a:chOff x="2195736" y="1628800"/>
              <a:chExt cx="3134348" cy="2592194"/>
            </a:xfrm>
          </p:grpSpPr>
          <p:grpSp>
            <p:nvGrpSpPr>
              <p:cNvPr id="36" name="Group 4">
                <a:extLst>
                  <a:ext uri="{FF2B5EF4-FFF2-40B4-BE49-F238E27FC236}">
                    <a16:creationId xmlns:a16="http://schemas.microsoft.com/office/drawing/2014/main" id="{D7F58BC9-B5DD-4568-A4A3-BD4D35090AF9}"/>
                  </a:ext>
                </a:extLst>
              </p:cNvPr>
              <p:cNvGrpSpPr/>
              <p:nvPr/>
            </p:nvGrpSpPr>
            <p:grpSpPr>
              <a:xfrm>
                <a:off x="2195736" y="1628800"/>
                <a:ext cx="3134348" cy="2592194"/>
                <a:chOff x="4531462" y="3474250"/>
                <a:chExt cx="3134348" cy="2592194"/>
              </a:xfrm>
            </p:grpSpPr>
            <p:pic>
              <p:nvPicPr>
                <p:cNvPr id="41" name="图片 1">
                  <a:extLst>
                    <a:ext uri="{FF2B5EF4-FFF2-40B4-BE49-F238E27FC236}">
                      <a16:creationId xmlns:a16="http://schemas.microsoft.com/office/drawing/2014/main" id="{49913869-0D78-4D77-9613-19FE223391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531462" y="3764410"/>
                  <a:ext cx="3134348" cy="2302034"/>
                </a:xfrm>
                <a:prstGeom prst="rect">
                  <a:avLst/>
                </a:prstGeom>
              </p:spPr>
            </p:pic>
            <p:sp>
              <p:nvSpPr>
                <p:cNvPr id="42" name="TextBox 6">
                  <a:extLst>
                    <a:ext uri="{FF2B5EF4-FFF2-40B4-BE49-F238E27FC236}">
                      <a16:creationId xmlns:a16="http://schemas.microsoft.com/office/drawing/2014/main" id="{9DABE74E-1C4D-4F69-96F0-226E5F61811A}"/>
                    </a:ext>
                  </a:extLst>
                </p:cNvPr>
                <p:cNvSpPr txBox="1"/>
                <p:nvPr/>
              </p:nvSpPr>
              <p:spPr>
                <a:xfrm rot="18058042">
                  <a:off x="5213689" y="4222323"/>
                  <a:ext cx="5470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x-none" dirty="0">
                      <a:solidFill>
                        <a:srgbClr val="C00000"/>
                      </a:solidFill>
                    </a:rPr>
                    <a:t>GT</a:t>
                  </a:r>
                  <a:r>
                    <a:rPr lang="en-US" altLang="zh-CN" dirty="0">
                      <a:solidFill>
                        <a:srgbClr val="C00000"/>
                      </a:solidFill>
                    </a:rPr>
                    <a:t>-</a:t>
                  </a:r>
                  <a:r>
                    <a:rPr lang="zh-CN" altLang="en-US" dirty="0">
                      <a:solidFill>
                        <a:srgbClr val="C00000"/>
                      </a:solidFill>
                    </a:rPr>
                    <a:t> </a:t>
                  </a:r>
                  <a:endParaRPr lang="x-none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3" name="TextBox 7">
                  <a:extLst>
                    <a:ext uri="{FF2B5EF4-FFF2-40B4-BE49-F238E27FC236}">
                      <a16:creationId xmlns:a16="http://schemas.microsoft.com/office/drawing/2014/main" id="{9885199B-4313-4E2B-80D7-989AD7F516E9}"/>
                    </a:ext>
                  </a:extLst>
                </p:cNvPr>
                <p:cNvSpPr txBox="1"/>
                <p:nvPr/>
              </p:nvSpPr>
              <p:spPr>
                <a:xfrm rot="4182257" flipV="1">
                  <a:off x="5952848" y="3976330"/>
                  <a:ext cx="13734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x-none" dirty="0">
                      <a:solidFill>
                        <a:srgbClr val="00B050"/>
                      </a:solidFill>
                    </a:rPr>
                    <a:t>GT</a:t>
                  </a:r>
                  <a:r>
                    <a:rPr lang="en-US" altLang="zh-CN" dirty="0">
                      <a:solidFill>
                        <a:srgbClr val="00B050"/>
                      </a:solidFill>
                    </a:rPr>
                    <a:t>+</a:t>
                  </a:r>
                  <a:r>
                    <a:rPr lang="zh-CN" altLang="en-US" dirty="0">
                      <a:solidFill>
                        <a:srgbClr val="00B050"/>
                      </a:solidFill>
                    </a:rPr>
                    <a:t> </a:t>
                  </a:r>
                  <a:endParaRPr lang="x-none" dirty="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37" name="TextBox 9">
                <a:extLst>
                  <a:ext uri="{FF2B5EF4-FFF2-40B4-BE49-F238E27FC236}">
                    <a16:creationId xmlns:a16="http://schemas.microsoft.com/office/drawing/2014/main" id="{FDF6B924-602E-425A-B625-BFE346937E9E}"/>
                  </a:ext>
                </a:extLst>
              </p:cNvPr>
              <p:cNvSpPr txBox="1"/>
              <p:nvPr/>
            </p:nvSpPr>
            <p:spPr>
              <a:xfrm rot="4002206">
                <a:off x="4447112" y="2437740"/>
                <a:ext cx="719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Fermi</a:t>
                </a:r>
                <a:endParaRPr lang="en-CN" dirty="0"/>
              </a:p>
            </p:txBody>
          </p:sp>
          <p:sp>
            <p:nvSpPr>
              <p:cNvPr id="38" name="Multiply 10">
                <a:extLst>
                  <a:ext uri="{FF2B5EF4-FFF2-40B4-BE49-F238E27FC236}">
                    <a16:creationId xmlns:a16="http://schemas.microsoft.com/office/drawing/2014/main" id="{6EF864C9-F157-4964-BCA1-74B168DD2A6B}"/>
                  </a:ext>
                </a:extLst>
              </p:cNvPr>
              <p:cNvSpPr/>
              <p:nvPr/>
            </p:nvSpPr>
            <p:spPr>
              <a:xfrm rot="3178409">
                <a:off x="4599663" y="2496661"/>
                <a:ext cx="376721" cy="257018"/>
              </a:xfrm>
              <a:prstGeom prst="mathMultiply">
                <a:avLst>
                  <a:gd name="adj1" fmla="val 14373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sp>
            <p:nvSpPr>
              <p:cNvPr id="39" name="TextBox 11">
                <a:extLst>
                  <a:ext uri="{FF2B5EF4-FFF2-40B4-BE49-F238E27FC236}">
                    <a16:creationId xmlns:a16="http://schemas.microsoft.com/office/drawing/2014/main" id="{032A3BBE-B1C3-4100-BB12-DE68B84DA42C}"/>
                  </a:ext>
                </a:extLst>
              </p:cNvPr>
              <p:cNvSpPr txBox="1"/>
              <p:nvPr/>
            </p:nvSpPr>
            <p:spPr>
              <a:xfrm rot="17864531">
                <a:off x="2526826" y="2263745"/>
                <a:ext cx="719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Fermi</a:t>
                </a:r>
                <a:endParaRPr lang="en-CN" dirty="0"/>
              </a:p>
            </p:txBody>
          </p:sp>
          <p:sp>
            <p:nvSpPr>
              <p:cNvPr id="40" name="Multiply 12">
                <a:extLst>
                  <a:ext uri="{FF2B5EF4-FFF2-40B4-BE49-F238E27FC236}">
                    <a16:creationId xmlns:a16="http://schemas.microsoft.com/office/drawing/2014/main" id="{3CE433CA-DCF9-45D2-AECD-D4054F61FF35}"/>
                  </a:ext>
                </a:extLst>
              </p:cNvPr>
              <p:cNvSpPr/>
              <p:nvPr/>
            </p:nvSpPr>
            <p:spPr>
              <a:xfrm rot="18608613">
                <a:off x="2727456" y="2304121"/>
                <a:ext cx="376721" cy="257018"/>
              </a:xfrm>
              <a:prstGeom prst="mathMultiply">
                <a:avLst>
                  <a:gd name="adj1" fmla="val 14373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B07BCE03-7D68-46DB-9637-A253241947B9}"/>
                </a:ext>
              </a:extLst>
            </p:cNvPr>
            <p:cNvSpPr txBox="1"/>
            <p:nvPr/>
          </p:nvSpPr>
          <p:spPr>
            <a:xfrm>
              <a:off x="1497000" y="3604954"/>
              <a:ext cx="335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T</a:t>
              </a:r>
              <a:endParaRPr lang="en-CN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17">
              <a:extLst>
                <a:ext uri="{FF2B5EF4-FFF2-40B4-BE49-F238E27FC236}">
                  <a16:creationId xmlns:a16="http://schemas.microsoft.com/office/drawing/2014/main" id="{F7C6F61B-4B4C-4DBD-953A-11BA8786E09B}"/>
                </a:ext>
              </a:extLst>
            </p:cNvPr>
            <p:cNvSpPr txBox="1"/>
            <p:nvPr/>
          </p:nvSpPr>
          <p:spPr>
            <a:xfrm>
              <a:off x="3357939" y="3604954"/>
              <a:ext cx="5021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T-2</a:t>
              </a:r>
              <a:endParaRPr lang="en-CN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FFAA4BDC-2A63-4C87-8590-F6D8B730B57B}"/>
                </a:ext>
              </a:extLst>
            </p:cNvPr>
            <p:cNvSpPr txBox="1"/>
            <p:nvPr/>
          </p:nvSpPr>
          <p:spPr>
            <a:xfrm>
              <a:off x="413853" y="3604954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isospin</a:t>
              </a:r>
              <a:endParaRPr lang="en-CN" sz="20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27">
                <a:extLst>
                  <a:ext uri="{FF2B5EF4-FFF2-40B4-BE49-F238E27FC236}">
                    <a16:creationId xmlns:a16="http://schemas.microsoft.com/office/drawing/2014/main" id="{64DEB52F-B32A-48A0-8019-941F8A539E47}"/>
                  </a:ext>
                </a:extLst>
              </p:cNvPr>
              <p:cNvSpPr txBox="1"/>
              <p:nvPr/>
            </p:nvSpPr>
            <p:spPr>
              <a:xfrm>
                <a:off x="4457909" y="1357516"/>
                <a:ext cx="4435266" cy="226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Font typeface="Wingdings" pitchFamily="2" charset="2"/>
                  <a:buChar char="ü"/>
                </a:pPr>
                <a:r>
                  <a:rPr lang="en-US" altLang="zh-CN" sz="2000" dirty="0"/>
                  <a:t>Fermi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transition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altLang="zh-CN" sz="2000" dirty="0"/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zh-CN" altLang="en-US" sz="2000" dirty="0"/>
                  <a:t>     </a:t>
                </a:r>
                <a:r>
                  <a:rPr lang="en-US" altLang="zh-CN" sz="2000" dirty="0"/>
                  <a:t>just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changes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isospin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projection</a:t>
                </a:r>
              </a:p>
              <a:p>
                <a:pPr>
                  <a:spcAft>
                    <a:spcPts val="1800"/>
                  </a:spcAft>
                </a:pPr>
                <a:r>
                  <a:rPr lang="zh-CN" altLang="en-US" sz="2000" dirty="0"/>
                  <a:t>     </a:t>
                </a:r>
                <a:r>
                  <a:rPr lang="en-US" altLang="zh-CN" sz="2000" dirty="0"/>
                  <a:t>doesn’t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change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total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isospin.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1800"/>
                  </a:spcAft>
                  <a:buFont typeface="Wingdings" pitchFamily="2" charset="2"/>
                  <a:buChar char="ü"/>
                </a:pPr>
                <a:r>
                  <a:rPr lang="en-US" altLang="zh-CN" sz="2000" dirty="0"/>
                  <a:t>Its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contribution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𝜈𝛽𝛽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decay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zero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due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isospin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symmetry.</a:t>
                </a:r>
                <a:endParaRPr lang="en-CN" sz="2000" dirty="0"/>
              </a:p>
            </p:txBody>
          </p:sp>
        </mc:Choice>
        <mc:Fallback xmlns="">
          <p:sp>
            <p:nvSpPr>
              <p:cNvPr id="44" name="TextBox 27">
                <a:extLst>
                  <a:ext uri="{FF2B5EF4-FFF2-40B4-BE49-F238E27FC236}">
                    <a16:creationId xmlns:a16="http://schemas.microsoft.com/office/drawing/2014/main" id="{64DEB52F-B32A-48A0-8019-941F8A53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909" y="1357516"/>
                <a:ext cx="4435266" cy="2268313"/>
              </a:xfrm>
              <a:prstGeom prst="rect">
                <a:avLst/>
              </a:prstGeom>
              <a:blipFill>
                <a:blip r:embed="rId3"/>
                <a:stretch>
                  <a:fillRect l="-1236" t="-21774" r="-275" b="-4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0">
            <a:extLst>
              <a:ext uri="{FF2B5EF4-FFF2-40B4-BE49-F238E27FC236}">
                <a16:creationId xmlns:a16="http://schemas.microsoft.com/office/drawing/2014/main" id="{2BE5A615-289D-459E-AAC8-A241DF18EE7C}"/>
              </a:ext>
            </a:extLst>
          </p:cNvPr>
          <p:cNvSpPr txBox="1"/>
          <p:nvPr/>
        </p:nvSpPr>
        <p:spPr>
          <a:xfrm>
            <a:off x="250825" y="4365104"/>
            <a:ext cx="5265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Non-self-consistent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QRPA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calculation:</a:t>
            </a:r>
            <a:endParaRPr lang="en-C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1">
                <a:extLst>
                  <a:ext uri="{FF2B5EF4-FFF2-40B4-BE49-F238E27FC236}">
                    <a16:creationId xmlns:a16="http://schemas.microsoft.com/office/drawing/2014/main" id="{AFAB9182-2D49-4509-B42E-2D6511220DEC}"/>
                  </a:ext>
                </a:extLst>
              </p:cNvPr>
              <p:cNvSpPr txBox="1"/>
              <p:nvPr/>
            </p:nvSpPr>
            <p:spPr>
              <a:xfrm>
                <a:off x="539750" y="4982733"/>
                <a:ext cx="83534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200" dirty="0"/>
                  <a:t>The</a:t>
                </a:r>
                <a:r>
                  <a:rPr lang="zh-CN" altLang="en-US" sz="2200" dirty="0"/>
                  <a:t> </a:t>
                </a:r>
                <a:r>
                  <a:rPr lang="en-US" altLang="zh-CN" sz="2200" dirty="0" err="1"/>
                  <a:t>isovector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pairing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strength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can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be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determined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by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requiring</a:t>
                </a:r>
                <a:r>
                  <a:rPr lang="zh-CN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2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200" b="0" i="1" baseline="30000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CN" sz="2200" dirty="0"/>
                  <a:t>(Fermi)=0.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9" name="TextBox 21">
                <a:extLst>
                  <a:ext uri="{FF2B5EF4-FFF2-40B4-BE49-F238E27FC236}">
                    <a16:creationId xmlns:a16="http://schemas.microsoft.com/office/drawing/2014/main" id="{AFAB9182-2D49-4509-B42E-2D6511220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4982733"/>
                <a:ext cx="8353425" cy="769441"/>
              </a:xfrm>
              <a:prstGeom prst="rect">
                <a:avLst/>
              </a:prstGeom>
              <a:blipFill>
                <a:blip r:embed="rId4"/>
                <a:stretch>
                  <a:fillRect l="-949" t="-4724" r="-949" b="-14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06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6FE9-547C-F946-95C3-060C5BD6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NME status by QRPA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B71DC-55F9-7F44-926B-11844357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42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2B408-4D0A-1A48-8739-5920B7341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006"/>
            <a:ext cx="8532440" cy="592678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D4179A-89AC-114A-9B22-08E4B1BF3AB6}"/>
              </a:ext>
            </a:extLst>
          </p:cNvPr>
          <p:cNvCxnSpPr/>
          <p:nvPr/>
        </p:nvCxnSpPr>
        <p:spPr>
          <a:xfrm>
            <a:off x="4355976" y="2204864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9D028E-D8F5-2040-8442-668D7B02B361}"/>
              </a:ext>
            </a:extLst>
          </p:cNvPr>
          <p:cNvCxnSpPr/>
          <p:nvPr/>
        </p:nvCxnSpPr>
        <p:spPr>
          <a:xfrm>
            <a:off x="2915816" y="2780928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196C47-3C96-5F43-821B-2227C7BA9591}"/>
              </a:ext>
            </a:extLst>
          </p:cNvPr>
          <p:cNvCxnSpPr/>
          <p:nvPr/>
        </p:nvCxnSpPr>
        <p:spPr>
          <a:xfrm>
            <a:off x="3131840" y="2780928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477570-FAAB-3947-BFD8-953E8AE3266D}"/>
              </a:ext>
            </a:extLst>
          </p:cNvPr>
          <p:cNvSpPr txBox="1"/>
          <p:nvPr/>
        </p:nvSpPr>
        <p:spPr>
          <a:xfrm>
            <a:off x="2123728" y="4237756"/>
            <a:ext cx="135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deformation</a:t>
            </a:r>
            <a:endParaRPr lang="en-C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E88A4B-0008-AE4B-BF9B-94E02BFEB9D9}"/>
              </a:ext>
            </a:extLst>
          </p:cNvPr>
          <p:cNvSpPr txBox="1"/>
          <p:nvPr/>
        </p:nvSpPr>
        <p:spPr>
          <a:xfrm>
            <a:off x="1259632" y="3941268"/>
            <a:ext cx="135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deformation</a:t>
            </a:r>
            <a:endParaRPr lang="en-CN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668F96-AA6A-F148-9D0C-4569CA6A27E9}"/>
              </a:ext>
            </a:extLst>
          </p:cNvPr>
          <p:cNvCxnSpPr/>
          <p:nvPr/>
        </p:nvCxnSpPr>
        <p:spPr>
          <a:xfrm>
            <a:off x="2267744" y="2492896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91031A-001B-CA4C-B39E-833A56AF931B}"/>
              </a:ext>
            </a:extLst>
          </p:cNvPr>
          <p:cNvCxnSpPr/>
          <p:nvPr/>
        </p:nvCxnSpPr>
        <p:spPr>
          <a:xfrm>
            <a:off x="6300192" y="4125934"/>
            <a:ext cx="0" cy="815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AC38831-487E-294B-861C-03EFC83B4D36}"/>
              </a:ext>
            </a:extLst>
          </p:cNvPr>
          <p:cNvSpPr txBox="1"/>
          <p:nvPr/>
        </p:nvSpPr>
        <p:spPr>
          <a:xfrm>
            <a:off x="5090950" y="4519221"/>
            <a:ext cx="1204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Different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interaction</a:t>
            </a:r>
            <a:endParaRPr lang="en-CN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33A6C92-BB13-4A48-AAB4-189DD4A3CFBB}"/>
              </a:ext>
            </a:extLst>
          </p:cNvPr>
          <p:cNvCxnSpPr/>
          <p:nvPr/>
        </p:nvCxnSpPr>
        <p:spPr>
          <a:xfrm>
            <a:off x="6516216" y="3429000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973F66-82C3-F443-8C76-CF15C9E74CFA}"/>
              </a:ext>
            </a:extLst>
          </p:cNvPr>
          <p:cNvCxnSpPr/>
          <p:nvPr/>
        </p:nvCxnSpPr>
        <p:spPr>
          <a:xfrm>
            <a:off x="7236296" y="3861048"/>
            <a:ext cx="0" cy="842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CCF2181-3BC2-854E-B981-6A74AA07C230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2915816" y="1566814"/>
            <a:ext cx="216024" cy="1358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C84D9C-007A-3B49-B6EF-350151C9CEA4}"/>
              </a:ext>
            </a:extLst>
          </p:cNvPr>
          <p:cNvCxnSpPr>
            <a:cxnSpLocks/>
          </p:cNvCxnSpPr>
          <p:nvPr/>
        </p:nvCxnSpPr>
        <p:spPr>
          <a:xfrm flipH="1" flipV="1">
            <a:off x="3549568" y="1539144"/>
            <a:ext cx="662392" cy="1081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BA98C8D-FEA5-2043-BD80-62FF88CA441D}"/>
              </a:ext>
            </a:extLst>
          </p:cNvPr>
          <p:cNvSpPr txBox="1"/>
          <p:nvPr/>
        </p:nvSpPr>
        <p:spPr>
          <a:xfrm>
            <a:off x="1539705" y="1197482"/>
            <a:ext cx="318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treatment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overlap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1454C3-9FA6-D148-A918-B2F9D1D8515D}"/>
              </a:ext>
            </a:extLst>
          </p:cNvPr>
          <p:cNvSpPr txBox="1"/>
          <p:nvPr/>
        </p:nvSpPr>
        <p:spPr>
          <a:xfrm>
            <a:off x="6582037" y="2492896"/>
            <a:ext cx="255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pairing</a:t>
            </a:r>
            <a:r>
              <a:rPr lang="zh-CN" altLang="en-US" dirty="0"/>
              <a:t> </a:t>
            </a:r>
            <a:r>
              <a:rPr lang="en-US" altLang="zh-CN" dirty="0"/>
              <a:t>strength</a:t>
            </a:r>
            <a:endParaRPr lang="en-CN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DE74EB7-4D27-5040-86E1-8DE0B5F665EA}"/>
              </a:ext>
            </a:extLst>
          </p:cNvPr>
          <p:cNvCxnSpPr/>
          <p:nvPr/>
        </p:nvCxnSpPr>
        <p:spPr>
          <a:xfrm flipV="1">
            <a:off x="6582037" y="2780928"/>
            <a:ext cx="654259" cy="1345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AD3C746-CEE9-A44C-93DE-59B3A65A08F0}"/>
              </a:ext>
            </a:extLst>
          </p:cNvPr>
          <p:cNvCxnSpPr/>
          <p:nvPr/>
        </p:nvCxnSpPr>
        <p:spPr>
          <a:xfrm flipV="1">
            <a:off x="7308304" y="2907858"/>
            <a:ext cx="144016" cy="1033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9FA39E8-2FA3-D44F-84D8-EFE685515F45}"/>
              </a:ext>
            </a:extLst>
          </p:cNvPr>
          <p:cNvSpPr txBox="1"/>
          <p:nvPr/>
        </p:nvSpPr>
        <p:spPr>
          <a:xfrm>
            <a:off x="2298151" y="5603685"/>
            <a:ext cx="626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Systematic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values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Stoica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higher-order</a:t>
            </a:r>
            <a:r>
              <a:rPr lang="zh-CN" altLang="en-US" dirty="0"/>
              <a:t> </a:t>
            </a:r>
            <a:r>
              <a:rPr lang="en-US" altLang="zh-CN" dirty="0"/>
              <a:t>QRPA</a:t>
            </a:r>
            <a:r>
              <a:rPr lang="zh-CN" altLang="en-US" dirty="0"/>
              <a:t> </a:t>
            </a:r>
            <a:r>
              <a:rPr lang="en-US" altLang="zh-CN" dirty="0"/>
              <a:t>correlations</a:t>
            </a:r>
            <a:endParaRPr lang="en-CN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166658-BBFE-194C-9693-F4A2AD1E1618}"/>
              </a:ext>
            </a:extLst>
          </p:cNvPr>
          <p:cNvSpPr txBox="1"/>
          <p:nvPr/>
        </p:nvSpPr>
        <p:spPr>
          <a:xfrm>
            <a:off x="6035448" y="6532320"/>
            <a:ext cx="18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 err="1"/>
              <a:t>Lv</a:t>
            </a:r>
            <a:r>
              <a:rPr lang="zh-CN" altLang="en-US" dirty="0"/>
              <a:t> </a:t>
            </a:r>
            <a:r>
              <a:rPr lang="en-US" altLang="zh-CN" dirty="0" err="1"/>
              <a:t>Wanli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943685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A82F-6243-AE40-A4F9-497D72B9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856984" cy="634082"/>
          </a:xfrm>
        </p:spPr>
        <p:txBody>
          <a:bodyPr>
            <a:normAutofit/>
          </a:bodyPr>
          <a:lstStyle/>
          <a:p>
            <a:r>
              <a:rPr lang="en-US" altLang="zh-CN" dirty="0"/>
              <a:t>Isospin</a:t>
            </a:r>
            <a:r>
              <a:rPr lang="zh-CN" altLang="en-US" dirty="0"/>
              <a:t> </a:t>
            </a:r>
            <a:r>
              <a:rPr lang="en-US" altLang="zh-CN" dirty="0"/>
              <a:t>symmetry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isovector</a:t>
            </a:r>
            <a:r>
              <a:rPr lang="zh-CN" altLang="en-US" dirty="0"/>
              <a:t> </a:t>
            </a:r>
            <a:r>
              <a:rPr lang="en-US" altLang="zh-CN" dirty="0"/>
              <a:t>pairing</a:t>
            </a:r>
            <a:r>
              <a:rPr lang="zh-CN" altLang="en-US" dirty="0"/>
              <a:t> </a:t>
            </a:r>
            <a:r>
              <a:rPr lang="en-US" altLang="zh-CN" dirty="0"/>
              <a:t>strength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80E6B-146A-C244-83F4-CAB93251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43</a:t>
            </a:fld>
            <a:endParaRPr lang="zh-CN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790E8F-11C7-5844-A1E7-3D4CE2807B6D}"/>
                  </a:ext>
                </a:extLst>
              </p:cNvPr>
              <p:cNvSpPr txBox="1"/>
              <p:nvPr/>
            </p:nvSpPr>
            <p:spPr>
              <a:xfrm>
                <a:off x="250825" y="764704"/>
                <a:ext cx="8268796" cy="475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effect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isospin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symmetry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restoration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on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𝜈𝛽𝛽</m:t>
                    </m:r>
                    <m:r>
                      <a:rPr lang="zh-CN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zh-CN" altLang="en-US" sz="2400" baseline="30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790E8F-11C7-5844-A1E7-3D4CE2807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764704"/>
                <a:ext cx="8268796" cy="475451"/>
              </a:xfrm>
              <a:prstGeom prst="rect">
                <a:avLst/>
              </a:prstGeom>
              <a:blipFill>
                <a:blip r:embed="rId2"/>
                <a:stretch>
                  <a:fillRect l="-958" t="-10256" b="-25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imkovic, Pantis, Vergados, &amp; Faessler 1999, PRC 60, 055502">
            <a:extLst>
              <a:ext uri="{FF2B5EF4-FFF2-40B4-BE49-F238E27FC236}">
                <a16:creationId xmlns:a16="http://schemas.microsoft.com/office/drawing/2014/main" id="{3AFB04C6-9B73-624D-8EBC-2C2DEB5BCE26}"/>
              </a:ext>
            </a:extLst>
          </p:cNvPr>
          <p:cNvSpPr/>
          <p:nvPr/>
        </p:nvSpPr>
        <p:spPr>
          <a:xfrm>
            <a:off x="6310251" y="5303239"/>
            <a:ext cx="2582924" cy="34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3429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6858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287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3716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145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0574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4003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7432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8" indent="0" algn="r">
              <a:defRPr sz="2100"/>
            </a:pP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Fang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et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al.,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PRC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92</a:t>
            </a:r>
            <a:r>
              <a:rPr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, 0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44301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(2015)</a:t>
            </a:r>
            <a:endParaRPr sz="1400" i="1" dirty="0">
              <a:solidFill>
                <a:srgbClr val="002060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FCC0141-792E-401D-9509-6EB89E0C74D2}"/>
              </a:ext>
            </a:extLst>
          </p:cNvPr>
          <p:cNvGrpSpPr/>
          <p:nvPr/>
        </p:nvGrpSpPr>
        <p:grpSpPr>
          <a:xfrm>
            <a:off x="843695" y="1382822"/>
            <a:ext cx="5466556" cy="4259084"/>
            <a:chOff x="1838722" y="1382822"/>
            <a:chExt cx="5466556" cy="42590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200C30-4B43-E94C-A171-4113525C7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8722" y="1382822"/>
              <a:ext cx="5466556" cy="425908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7C07F4-E365-1D41-8DB9-8A5DF54622AF}"/>
                </a:ext>
              </a:extLst>
            </p:cNvPr>
            <p:cNvSpPr txBox="1"/>
            <p:nvPr/>
          </p:nvSpPr>
          <p:spPr>
            <a:xfrm>
              <a:off x="2699792" y="1630207"/>
              <a:ext cx="1208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Fermi-type</a:t>
              </a:r>
              <a:endParaRPr lang="en-C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045505-697D-434A-9958-72859999EBE8}"/>
                </a:ext>
              </a:extLst>
            </p:cNvPr>
            <p:cNvSpPr txBox="1"/>
            <p:nvPr/>
          </p:nvSpPr>
          <p:spPr>
            <a:xfrm>
              <a:off x="2577270" y="3478688"/>
              <a:ext cx="1967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Gamow-Teller-type</a:t>
              </a:r>
              <a:endParaRPr lang="en-CN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C367CC1-5033-5444-A02B-AE0F8FA3313E}"/>
              </a:ext>
            </a:extLst>
          </p:cNvPr>
          <p:cNvSpPr txBox="1"/>
          <p:nvPr/>
        </p:nvSpPr>
        <p:spPr>
          <a:xfrm>
            <a:off x="6230445" y="1790793"/>
            <a:ext cx="266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ISR:</a:t>
            </a:r>
            <a:r>
              <a:rPr lang="zh-CN" altLang="en-US" dirty="0"/>
              <a:t> </a:t>
            </a:r>
            <a:r>
              <a:rPr lang="en-US" altLang="zh-CN" dirty="0"/>
              <a:t>isospin</a:t>
            </a:r>
            <a:r>
              <a:rPr lang="zh-CN" altLang="en-US" dirty="0"/>
              <a:t> </a:t>
            </a:r>
            <a:r>
              <a:rPr lang="en-US" altLang="zh-CN" dirty="0"/>
              <a:t>symmetry</a:t>
            </a:r>
            <a:r>
              <a:rPr lang="zh-CN" altLang="en-US" dirty="0"/>
              <a:t> </a:t>
            </a:r>
            <a:r>
              <a:rPr lang="en-US" altLang="zh-CN" dirty="0"/>
              <a:t>restoration</a:t>
            </a:r>
            <a:endParaRPr lang="en-C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E2F6B-D1B2-B249-87BF-2CF9FD18E303}"/>
              </a:ext>
            </a:extLst>
          </p:cNvPr>
          <p:cNvSpPr txBox="1"/>
          <p:nvPr/>
        </p:nvSpPr>
        <p:spPr>
          <a:xfrm>
            <a:off x="6230445" y="2796881"/>
            <a:ext cx="266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/>
              <a:t>MSp I: model space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/>
              <a:t>MSp II: model space 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BDECE-B322-D742-92AB-5B1784EA93BD}"/>
              </a:ext>
            </a:extLst>
          </p:cNvPr>
          <p:cNvSpPr txBox="1"/>
          <p:nvPr/>
        </p:nvSpPr>
        <p:spPr>
          <a:xfrm>
            <a:off x="250825" y="5472727"/>
            <a:ext cx="8157169" cy="11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restoration</a:t>
            </a:r>
          </a:p>
          <a:p>
            <a:pPr marL="285750" indent="-285750">
              <a:lnSpc>
                <a:spcPct val="114000"/>
              </a:lnSpc>
              <a:buFont typeface="Wingdings" pitchFamily="2" charset="2"/>
              <a:buChar char="ü"/>
            </a:pP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Fermi-type</a:t>
            </a:r>
            <a:r>
              <a:rPr lang="zh-CN" altLang="en-US" sz="2000" dirty="0"/>
              <a:t> </a:t>
            </a:r>
            <a:r>
              <a:rPr lang="en-US" altLang="zh-CN" sz="2000" dirty="0"/>
              <a:t>matrix</a:t>
            </a:r>
            <a:r>
              <a:rPr lang="zh-CN" altLang="en-US" sz="2000" dirty="0"/>
              <a:t> </a:t>
            </a:r>
            <a:r>
              <a:rPr lang="en-US" altLang="zh-CN" sz="2000" dirty="0"/>
              <a:t>elements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reduced</a:t>
            </a:r>
            <a:r>
              <a:rPr lang="zh-CN" altLang="en-US" sz="2000" dirty="0"/>
              <a:t> </a:t>
            </a:r>
            <a:r>
              <a:rPr lang="en-US" altLang="zh-CN" sz="2000" dirty="0"/>
              <a:t>by</a:t>
            </a:r>
            <a:r>
              <a:rPr lang="zh-CN" altLang="en-US" sz="2000" dirty="0"/>
              <a:t> </a:t>
            </a:r>
            <a:r>
              <a:rPr lang="en-US" altLang="zh-CN" sz="2000" dirty="0"/>
              <a:t>about</a:t>
            </a:r>
            <a:r>
              <a:rPr lang="zh-CN" altLang="en-US" sz="2000" dirty="0"/>
              <a:t> </a:t>
            </a:r>
            <a:r>
              <a:rPr lang="en-US" altLang="zh-CN" sz="2000" dirty="0"/>
              <a:t>15-20%</a:t>
            </a:r>
          </a:p>
          <a:p>
            <a:pPr marL="285750" indent="-285750">
              <a:lnSpc>
                <a:spcPct val="114000"/>
              </a:lnSpc>
              <a:buFont typeface="Wingdings" pitchFamily="2" charset="2"/>
              <a:buChar char="ü"/>
            </a:pP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more</a:t>
            </a:r>
            <a:r>
              <a:rPr lang="zh-CN" altLang="en-US" sz="2000" dirty="0"/>
              <a:t> </a:t>
            </a:r>
            <a:r>
              <a:rPr lang="en-US" altLang="zh-CN" sz="2000" dirty="0"/>
              <a:t>important</a:t>
            </a:r>
            <a:r>
              <a:rPr lang="zh-CN" altLang="en-US" sz="2000" dirty="0"/>
              <a:t> </a:t>
            </a:r>
            <a:r>
              <a:rPr lang="en-US" altLang="zh-CN" sz="2000" dirty="0"/>
              <a:t>Gamow-Teller-type</a:t>
            </a:r>
            <a:r>
              <a:rPr lang="zh-CN" altLang="en-US" sz="2000" dirty="0"/>
              <a:t> </a:t>
            </a:r>
            <a:r>
              <a:rPr lang="en-US" altLang="zh-CN" sz="2000" dirty="0"/>
              <a:t>matrix</a:t>
            </a:r>
            <a:r>
              <a:rPr lang="zh-CN" altLang="en-US" sz="2000" dirty="0"/>
              <a:t> </a:t>
            </a:r>
            <a:r>
              <a:rPr lang="en-US" altLang="zh-CN" sz="2000" dirty="0"/>
              <a:t>elements</a:t>
            </a:r>
            <a:r>
              <a:rPr lang="zh-CN" altLang="en-US" sz="2000" dirty="0"/>
              <a:t> </a:t>
            </a:r>
            <a:r>
              <a:rPr lang="en-US" altLang="zh-CN" sz="2000" dirty="0"/>
              <a:t>remain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same</a:t>
            </a:r>
            <a:endParaRPr lang="en-CN" sz="2000" dirty="0"/>
          </a:p>
        </p:txBody>
      </p:sp>
    </p:spTree>
    <p:extLst>
      <p:ext uri="{BB962C8B-B14F-4D97-AF65-F5344CB8AC3E}">
        <p14:creationId xmlns:p14="http://schemas.microsoft.com/office/powerpoint/2010/main" val="239213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AC0E0-5E0D-064D-AA46-28E63A0A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Self-consistent</a:t>
            </a:r>
            <a:r>
              <a:rPr lang="zh-CN" altLang="en-US" sz="2800" dirty="0"/>
              <a:t> </a:t>
            </a:r>
            <a:r>
              <a:rPr lang="en-US" altLang="zh-CN" sz="2800" dirty="0"/>
              <a:t>QRPA</a:t>
            </a:r>
            <a:r>
              <a:rPr lang="zh-CN" altLang="en-US" sz="2800" dirty="0"/>
              <a:t> </a:t>
            </a:r>
            <a:r>
              <a:rPr lang="en-US" altLang="zh-CN" sz="2800" dirty="0"/>
              <a:t>based</a:t>
            </a:r>
            <a:r>
              <a:rPr lang="zh-CN" altLang="en-US" sz="2800" dirty="0"/>
              <a:t> </a:t>
            </a:r>
            <a:r>
              <a:rPr lang="en-US" altLang="zh-CN" sz="2800" dirty="0"/>
              <a:t>on</a:t>
            </a:r>
            <a:r>
              <a:rPr lang="zh-CN" altLang="en-US" sz="2800" dirty="0"/>
              <a:t> </a:t>
            </a:r>
            <a:r>
              <a:rPr lang="en-US" altLang="zh-CN" sz="2800" dirty="0" err="1"/>
              <a:t>Skyrme</a:t>
            </a:r>
            <a:r>
              <a:rPr lang="zh-CN" altLang="en-US" sz="2800" dirty="0"/>
              <a:t> </a:t>
            </a:r>
            <a:r>
              <a:rPr lang="en-US" altLang="zh-CN" sz="2800" dirty="0"/>
              <a:t>density</a:t>
            </a:r>
            <a:r>
              <a:rPr lang="zh-CN" altLang="en-US" sz="2800" dirty="0"/>
              <a:t> </a:t>
            </a:r>
            <a:r>
              <a:rPr lang="en-US" altLang="zh-CN" sz="2800" dirty="0"/>
              <a:t>functional</a:t>
            </a:r>
            <a:endParaRPr lang="en-CN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B6A82-71F4-104F-A365-D1641FC3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44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6A2CF-6AF3-874F-A8D7-3231879973D7}"/>
              </a:ext>
            </a:extLst>
          </p:cNvPr>
          <p:cNvSpPr txBox="1"/>
          <p:nvPr/>
        </p:nvSpPr>
        <p:spPr>
          <a:xfrm>
            <a:off x="251520" y="773277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b="1" dirty="0"/>
              <a:t>Self-consistent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QRPA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approach: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96E028-9859-6B44-97FF-56F1D93A4BE8}"/>
                  </a:ext>
                </a:extLst>
              </p:cNvPr>
              <p:cNvSpPr/>
              <p:nvPr/>
            </p:nvSpPr>
            <p:spPr>
              <a:xfrm>
                <a:off x="980187" y="2204864"/>
                <a:ext cx="1758302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x-none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x-non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x-non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x-none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x-non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non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x-non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x-none" i="0">
                                  <a:latin typeface="Cambria Math" panose="02040503050406030204" pitchFamily="18" charset="0"/>
                                </a:rPr>
                                <m:t>HF</m:t>
                              </m:r>
                            </m:sub>
                          </m:sSub>
                        </m:num>
                        <m:den>
                          <m:r>
                            <a:rPr lang="x-none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x-non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x-non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x-non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x-none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x-none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x-none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96E028-9859-6B44-97FF-56F1D93A4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87" y="2204864"/>
                <a:ext cx="1758302" cy="6669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A2927A-2AB5-DF4F-9690-8B8ABE89CE78}"/>
                  </a:ext>
                </a:extLst>
              </p:cNvPr>
              <p:cNvSpPr/>
              <p:nvPr/>
            </p:nvSpPr>
            <p:spPr>
              <a:xfrm>
                <a:off x="980187" y="3086018"/>
                <a:ext cx="2015232" cy="588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x-none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x-none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x-none" i="0">
                            <a:latin typeface="Cambria Math" panose="02040503050406030204" pitchFamily="18" charset="0"/>
                          </a:rPr>
                          <m:t>res</m:t>
                        </m:r>
                        <m:r>
                          <a:rPr lang="x-none" i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x-none" i="1">
                            <a:latin typeface="Cambria Math" panose="02040503050406030204" pitchFamily="18" charset="0"/>
                          </a:rPr>
                          <m:t>𝑚𝑖</m:t>
                        </m:r>
                        <m:r>
                          <a:rPr lang="x-none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none" i="1">
                            <a:latin typeface="Cambria Math" panose="02040503050406030204" pitchFamily="18" charset="0"/>
                          </a:rPr>
                          <m:t>𝑛𝑗</m:t>
                        </m:r>
                      </m:sup>
                    </m:sSubSup>
                    <m:r>
                      <a:rPr lang="x-none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non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x-non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none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x-none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x-non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x-none" i="0">
                                <a:latin typeface="Cambria Math" panose="02040503050406030204" pitchFamily="18" charset="0"/>
                              </a:rPr>
                              <m:t>HF</m:t>
                            </m:r>
                          </m:sub>
                        </m:sSub>
                      </m:num>
                      <m:den>
                        <m:r>
                          <a:rPr lang="x-none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x-non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x-none" i="1">
                                <a:latin typeface="Cambria Math" panose="02040503050406030204" pitchFamily="18" charset="0"/>
                              </a:rPr>
                              <m:t>𝑚𝑖</m:t>
                            </m:r>
                          </m:sub>
                        </m:sSub>
                        <m:r>
                          <a:rPr lang="x-none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x-non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x-none" i="1">
                                <a:latin typeface="Cambria Math" panose="02040503050406030204" pitchFamily="18" charset="0"/>
                              </a:rPr>
                              <m:t>𝑛𝑗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,</a:t>
                </a:r>
                <a:endParaRPr lang="x-none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A2927A-2AB5-DF4F-9690-8B8ABE89C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87" y="3086018"/>
                <a:ext cx="2015232" cy="588238"/>
              </a:xfrm>
              <a:prstGeom prst="rect">
                <a:avLst/>
              </a:prstGeom>
              <a:blipFill>
                <a:blip r:embed="rId3"/>
                <a:stretch>
                  <a:fillRect r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822B40-0D7A-7846-BA57-DA81E64A586F}"/>
              </a:ext>
            </a:extLst>
          </p:cNvPr>
          <p:cNvSpPr txBox="1"/>
          <p:nvPr/>
        </p:nvSpPr>
        <p:spPr>
          <a:xfrm>
            <a:off x="1115616" y="3897931"/>
            <a:ext cx="83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where</a:t>
            </a:r>
            <a:r>
              <a:rPr lang="zh-CN" altLang="en-US" dirty="0"/>
              <a:t> </a:t>
            </a:r>
            <a:endParaRPr lang="x-none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0B2DCAF-792A-4790-8A3A-09F56E640E92}"/>
              </a:ext>
            </a:extLst>
          </p:cNvPr>
          <p:cNvGrpSpPr/>
          <p:nvPr/>
        </p:nvGrpSpPr>
        <p:grpSpPr>
          <a:xfrm>
            <a:off x="3707904" y="1643645"/>
            <a:ext cx="5112568" cy="4872647"/>
            <a:chOff x="3491880" y="1869869"/>
            <a:chExt cx="5112568" cy="48726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2312D1E-0105-CE4D-BE99-42E812110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1880" y="1869869"/>
              <a:ext cx="4936204" cy="4872647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1CB978C-18DF-6C4A-954F-2D7D04E33B43}"/>
                </a:ext>
              </a:extLst>
            </p:cNvPr>
            <p:cNvCxnSpPr/>
            <p:nvPr/>
          </p:nvCxnSpPr>
          <p:spPr>
            <a:xfrm flipH="1">
              <a:off x="4802055" y="2852935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100BEDD-A9A3-E24E-99CB-7C15F788DA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2055" y="2708919"/>
              <a:ext cx="216024" cy="61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5A9311D-FDB0-A64D-B389-9AC893BB9F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02055" y="2949223"/>
              <a:ext cx="216024" cy="1917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96A236-F5C6-B245-B041-22EFC9BB3C2B}"/>
                </a:ext>
              </a:extLst>
            </p:cNvPr>
            <p:cNvSpPr txBox="1"/>
            <p:nvPr/>
          </p:nvSpPr>
          <p:spPr>
            <a:xfrm>
              <a:off x="4103500" y="2564904"/>
              <a:ext cx="8082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QRPA</a:t>
              </a:r>
            </a:p>
            <a:p>
              <a:r>
                <a:rPr lang="en-US" altLang="zh-CN" dirty="0"/>
                <a:t>similar</a:t>
              </a:r>
              <a:endParaRPr lang="en-CN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FE28C70-DC36-AE45-81D3-FF03F212DBA0}"/>
                </a:ext>
              </a:extLst>
            </p:cNvPr>
            <p:cNvSpPr/>
            <p:nvPr/>
          </p:nvSpPr>
          <p:spPr>
            <a:xfrm>
              <a:off x="5796136" y="5301208"/>
              <a:ext cx="216024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0DEC795-92FC-9747-B657-567D5C627FE7}"/>
                </a:ext>
              </a:extLst>
            </p:cNvPr>
            <p:cNvSpPr/>
            <p:nvPr/>
          </p:nvSpPr>
          <p:spPr>
            <a:xfrm>
              <a:off x="6516216" y="5517232"/>
              <a:ext cx="216024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CEB06EC-F5B0-7A41-BA5F-6C9A53FF7C94}"/>
                </a:ext>
              </a:extLst>
            </p:cNvPr>
            <p:cNvCxnSpPr/>
            <p:nvPr/>
          </p:nvCxnSpPr>
          <p:spPr>
            <a:xfrm flipV="1">
              <a:off x="7596336" y="4231181"/>
              <a:ext cx="216024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545EB5F-0541-DA4F-A3EC-62578D9BDC3A}"/>
                </a:ext>
              </a:extLst>
            </p:cNvPr>
            <p:cNvCxnSpPr/>
            <p:nvPr/>
          </p:nvCxnSpPr>
          <p:spPr>
            <a:xfrm>
              <a:off x="7524328" y="4087165"/>
              <a:ext cx="288032" cy="7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8CAEB0-1065-1D4C-8051-6EA71352DF50}"/>
                </a:ext>
              </a:extLst>
            </p:cNvPr>
            <p:cNvSpPr txBox="1"/>
            <p:nvPr/>
          </p:nvSpPr>
          <p:spPr>
            <a:xfrm>
              <a:off x="7796213" y="3908015"/>
              <a:ext cx="8082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QRPA</a:t>
              </a:r>
            </a:p>
            <a:p>
              <a:r>
                <a:rPr lang="en-US" altLang="zh-CN" dirty="0"/>
                <a:t>similar</a:t>
              </a:r>
              <a:endParaRPr lang="en-CN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593A82-311C-5040-95C5-82F964A57E55}"/>
                </a:ext>
              </a:extLst>
            </p:cNvPr>
            <p:cNvSpPr txBox="1"/>
            <p:nvPr/>
          </p:nvSpPr>
          <p:spPr>
            <a:xfrm>
              <a:off x="4586958" y="6011996"/>
              <a:ext cx="1943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deformation</a:t>
              </a:r>
              <a:r>
                <a:rPr lang="zh-CN" altLang="en-US" dirty="0"/>
                <a:t> </a:t>
              </a:r>
              <a:r>
                <a:rPr lang="en-US" altLang="zh-CN" dirty="0"/>
                <a:t>effect</a:t>
              </a:r>
              <a:endParaRPr lang="en-CN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434E12-FBD3-DD4B-A0A2-7D181BE50234}"/>
                </a:ext>
              </a:extLst>
            </p:cNvPr>
            <p:cNvSpPr txBox="1"/>
            <p:nvPr/>
          </p:nvSpPr>
          <p:spPr>
            <a:xfrm>
              <a:off x="6563602" y="6011996"/>
              <a:ext cx="1951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N=82</a:t>
              </a:r>
              <a:r>
                <a:rPr lang="zh-CN" altLang="en-US" dirty="0"/>
                <a:t> </a:t>
              </a:r>
              <a:r>
                <a:rPr lang="en-US" altLang="zh-CN" dirty="0"/>
                <a:t>shell</a:t>
              </a:r>
              <a:r>
                <a:rPr lang="zh-CN" altLang="en-US" dirty="0"/>
                <a:t> </a:t>
              </a:r>
              <a:r>
                <a:rPr lang="en-US" altLang="zh-CN" dirty="0"/>
                <a:t>closure</a:t>
              </a:r>
              <a:r>
                <a:rPr lang="zh-CN" altLang="en-US" dirty="0"/>
                <a:t> </a:t>
              </a:r>
              <a:endParaRPr lang="en-CN" dirty="0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4114152-8156-604B-A857-DC9904EA9967}"/>
                </a:ext>
              </a:extLst>
            </p:cNvPr>
            <p:cNvCxnSpPr/>
            <p:nvPr/>
          </p:nvCxnSpPr>
          <p:spPr>
            <a:xfrm flipH="1">
              <a:off x="5436096" y="5667470"/>
              <a:ext cx="360040" cy="209802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3562374-D179-5D42-BF59-56EBC59CD4D2}"/>
                </a:ext>
              </a:extLst>
            </p:cNvPr>
            <p:cNvCxnSpPr>
              <a:cxnSpLocks/>
            </p:cNvCxnSpPr>
            <p:nvPr/>
          </p:nvCxnSpPr>
          <p:spPr>
            <a:xfrm>
              <a:off x="6732240" y="5827004"/>
              <a:ext cx="648072" cy="12227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B2B1568-A3D5-4B44-8E7B-63176EDD7A78}"/>
              </a:ext>
            </a:extLst>
          </p:cNvPr>
          <p:cNvSpPr txBox="1"/>
          <p:nvPr/>
        </p:nvSpPr>
        <p:spPr>
          <a:xfrm>
            <a:off x="659873" y="1274312"/>
            <a:ext cx="8112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same</a:t>
            </a:r>
            <a:r>
              <a:rPr lang="zh-CN" altLang="en-US" sz="2000" dirty="0"/>
              <a:t> </a:t>
            </a:r>
            <a:r>
              <a:rPr lang="en-US" altLang="zh-CN" sz="2000" dirty="0"/>
              <a:t>interaction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used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ground</a:t>
            </a:r>
            <a:r>
              <a:rPr lang="zh-CN" altLang="en-US" sz="2000" dirty="0"/>
              <a:t> </a:t>
            </a:r>
            <a:r>
              <a:rPr lang="en-US" altLang="zh-CN" sz="2000" dirty="0"/>
              <a:t>state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excited</a:t>
            </a:r>
            <a:r>
              <a:rPr lang="zh-CN" altLang="en-US" sz="2000" dirty="0"/>
              <a:t> </a:t>
            </a:r>
            <a:r>
              <a:rPr lang="en-US" altLang="zh-CN" sz="2000" dirty="0"/>
              <a:t>states</a:t>
            </a:r>
            <a:r>
              <a:rPr lang="zh-CN" altLang="en-US" sz="2000" dirty="0"/>
              <a:t> </a:t>
            </a:r>
            <a:r>
              <a:rPr lang="en-US" altLang="zh-CN" sz="2000" dirty="0"/>
              <a:t>calculation</a:t>
            </a:r>
            <a:endParaRPr lang="zh-CN" altLang="en-US" sz="2000" dirty="0"/>
          </a:p>
        </p:txBody>
      </p:sp>
      <p:sp>
        <p:nvSpPr>
          <p:cNvPr id="35" name="Simkovic, Pantis, Vergados, &amp; Faessler 1999, PRC 60, 055502">
            <a:extLst>
              <a:ext uri="{FF2B5EF4-FFF2-40B4-BE49-F238E27FC236}">
                <a16:creationId xmlns:a16="http://schemas.microsoft.com/office/drawing/2014/main" id="{E49BE593-DE34-BB48-8A6B-EC45F6A0F22D}"/>
              </a:ext>
            </a:extLst>
          </p:cNvPr>
          <p:cNvSpPr/>
          <p:nvPr/>
        </p:nvSpPr>
        <p:spPr>
          <a:xfrm>
            <a:off x="800009" y="6255784"/>
            <a:ext cx="3519515" cy="341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3429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6858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287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3716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145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0574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4003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743200" algn="just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8" indent="0" algn="r">
              <a:defRPr sz="2100"/>
            </a:pPr>
            <a:r>
              <a:rPr lang="en-US" altLang="zh-CN" sz="1400" i="1" dirty="0" err="1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Mustonen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and Engel,</a:t>
            </a:r>
            <a:r>
              <a:rPr lang="zh-CN" alt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PRC </a:t>
            </a:r>
            <a:r>
              <a:rPr lang="en-US" altLang="zh-CN" sz="1400" i="1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87, 064302 (2013)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B01FDD47-585A-49E3-9465-95CFDE81580A}"/>
                  </a:ext>
                </a:extLst>
              </p:cNvPr>
              <p:cNvSpPr/>
              <p:nvPr/>
            </p:nvSpPr>
            <p:spPr>
              <a:xfrm>
                <a:off x="974472" y="4474937"/>
                <a:ext cx="2428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HF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=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⟨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Φ</m:t>
                    </m:r>
                    <m:r>
                      <a:rPr lang="en-US" i="1" dirty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|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eff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|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Φ</m:t>
                    </m:r>
                    <m:r>
                      <a:rPr lang="en-US" i="1" dirty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⟩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x-none" dirty="0"/>
                  <a:t> </a:t>
                </a:r>
              </a:p>
            </p:txBody>
          </p:sp>
        </mc:Choice>
        <mc:Fallback xmlns=""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B01FDD47-585A-49E3-9465-95CFDE815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72" y="4474937"/>
                <a:ext cx="2428485" cy="369332"/>
              </a:xfrm>
              <a:prstGeom prst="rect">
                <a:avLst/>
              </a:prstGeom>
              <a:blipFill>
                <a:blip r:embed="rId5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4919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C75D-4984-830B-30C5-010CE64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Formulae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E64ED-D01D-9A00-AC51-F0AED784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45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1034CB4A-D12A-DB82-499F-AA3F1DCEC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93" y="1450583"/>
            <a:ext cx="8633261" cy="64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4500FC9F-B025-43CF-A160-4FD6271071F6}"/>
              </a:ext>
            </a:extLst>
          </p:cNvPr>
          <p:cNvGrpSpPr/>
          <p:nvPr/>
        </p:nvGrpSpPr>
        <p:grpSpPr>
          <a:xfrm>
            <a:off x="624983" y="2802152"/>
            <a:ext cx="7920880" cy="654280"/>
            <a:chOff x="1240917" y="2442230"/>
            <a:chExt cx="6419088" cy="530229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214DD3EE-2891-0AD7-28D9-0B0772A98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0917" y="2442230"/>
              <a:ext cx="2935224" cy="50569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921B635B-FD39-1385-EC81-C8343D297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3669" y="2442230"/>
              <a:ext cx="3216336" cy="530229"/>
            </a:xfrm>
            <a:prstGeom prst="rect">
              <a:avLst/>
            </a:prstGeom>
          </p:spPr>
        </p:pic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95FDD4B5-7B85-7B3E-A830-8F685C751590}"/>
              </a:ext>
            </a:extLst>
          </p:cNvPr>
          <p:cNvSpPr txBox="1"/>
          <p:nvPr/>
        </p:nvSpPr>
        <p:spPr>
          <a:xfrm>
            <a:off x="250825" y="764704"/>
            <a:ext cx="2071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/>
              <a:t>QRPA+QPVC</a:t>
            </a:r>
            <a:endParaRPr lang="zh-CN" altLang="en-US" sz="2400" dirty="0"/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78404B28-F032-40CF-93BC-C77D83550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17" y="4160000"/>
            <a:ext cx="8293013" cy="124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179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1AFE9-65CC-FE42-820C-568FA177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1F20D-3819-DC43-B2DD-AF43499E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46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C60A8-BCC9-E04B-B83C-4A6A15465064}"/>
              </a:ext>
            </a:extLst>
          </p:cNvPr>
          <p:cNvSpPr txBox="1"/>
          <p:nvPr/>
        </p:nvSpPr>
        <p:spPr>
          <a:xfrm>
            <a:off x="611560" y="980728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endParaRPr lang="en-US" altLang="zh-CN" sz="26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 Theoretical Framework</a:t>
            </a:r>
          </a:p>
          <a:p>
            <a:pPr>
              <a:buFont typeface="Arial" pitchFamily="34" charset="0"/>
              <a:buChar char="•"/>
            </a:pPr>
            <a:endParaRPr lang="en-US" altLang="zh-CN" sz="26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Uncertainties from pairing interactions</a:t>
            </a:r>
          </a:p>
          <a:p>
            <a:pPr>
              <a:buFont typeface="Arial" pitchFamily="34" charset="0"/>
              <a:buChar char="•"/>
            </a:pPr>
            <a:endParaRPr lang="en-US" altLang="zh-CN" sz="2600" b="1" dirty="0"/>
          </a:p>
          <a:p>
            <a:pPr>
              <a:buFont typeface="Arial" pitchFamily="34" charset="0"/>
              <a:buChar char="•"/>
            </a:pPr>
            <a:r>
              <a:rPr lang="en-US" altLang="zh-CN" sz="2600" b="1" dirty="0"/>
              <a:t> Quasiparticle vibration coupling effects (preliminary)</a:t>
            </a:r>
          </a:p>
          <a:p>
            <a:endParaRPr lang="zh-CN" altLang="en-US" sz="2600" i="1" dirty="0"/>
          </a:p>
          <a:p>
            <a:pPr>
              <a:buFont typeface="Arial" pitchFamily="34" charset="0"/>
              <a:buChar char="•"/>
            </a:pPr>
            <a:r>
              <a:rPr lang="zh-CN" altLang="en-US" sz="2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Summary</a:t>
            </a:r>
            <a:r>
              <a:rPr lang="zh-CN" altLang="en-US" sz="2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zh-CN" altLang="en-US" sz="2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Perspective</a:t>
            </a:r>
            <a:endParaRPr lang="zh-CN" altLang="en-US" sz="2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623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EF7A-12AB-2621-DB8A-5B55761CD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Discrepancy between QRPA and shell model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A14E6-C00E-88EA-13C5-1CE93CCB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47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46B95DF5-EE4E-AF58-85B5-3B458526F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28" y="2130311"/>
            <a:ext cx="6829543" cy="3272291"/>
          </a:xfrm>
          <a:prstGeom prst="rect">
            <a:avLst/>
          </a:prstGeom>
        </p:spPr>
      </p:pic>
      <p:sp>
        <p:nvSpPr>
          <p:cNvPr id="6" name="矩形 19">
            <a:extLst>
              <a:ext uri="{FF2B5EF4-FFF2-40B4-BE49-F238E27FC236}">
                <a16:creationId xmlns:a16="http://schemas.microsoft.com/office/drawing/2014/main" id="{1D8389A6-3ACE-1E3F-9C39-1E303EA8E759}"/>
              </a:ext>
            </a:extLst>
          </p:cNvPr>
          <p:cNvSpPr/>
          <p:nvPr/>
        </p:nvSpPr>
        <p:spPr>
          <a:xfrm>
            <a:off x="251520" y="774573"/>
            <a:ext cx="8280920" cy="1304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N" sz="2400" b="1" dirty="0"/>
              <a:t>Uncertainty sources: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i="1" dirty="0">
                <a:solidFill>
                  <a:srgbClr val="C00000"/>
                </a:solidFill>
                <a:effectLst/>
              </a:rPr>
              <a:t>Many-body approximations </a:t>
            </a:r>
            <a:endParaRPr lang="en-US" sz="2000" dirty="0">
              <a:solidFill>
                <a:srgbClr val="C00000"/>
              </a:solidFill>
              <a:effectLst/>
            </a:endParaRP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i="1" dirty="0">
                <a:solidFill>
                  <a:srgbClr val="C00000"/>
                </a:solidFill>
                <a:effectLst/>
              </a:rPr>
              <a:t>The size of the model space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EF554-BDFB-157B-503D-AB7FC5E76203}"/>
              </a:ext>
            </a:extLst>
          </p:cNvPr>
          <p:cNvSpPr txBox="1"/>
          <p:nvPr/>
        </p:nvSpPr>
        <p:spPr>
          <a:xfrm>
            <a:off x="755576" y="5678813"/>
            <a:ext cx="574227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N" sz="2000" dirty="0"/>
              <a:t>Shell model:   1p1h, 2p2h, …</a:t>
            </a:r>
            <a:r>
              <a:rPr lang="en-US" sz="2000" dirty="0"/>
              <a:t> </a:t>
            </a:r>
            <a:r>
              <a:rPr lang="en-CN" sz="2000" dirty="0"/>
              <a:t>, npnh configurations</a:t>
            </a:r>
            <a:r>
              <a:rPr lang="en-US" sz="2000" dirty="0"/>
              <a:t>.</a:t>
            </a:r>
            <a:endParaRPr lang="en-CN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N" sz="2000" dirty="0"/>
              <a:t>QRPA</a:t>
            </a:r>
            <a:r>
              <a:rPr lang="en-US" sz="2000" dirty="0"/>
              <a:t>	</a:t>
            </a:r>
            <a:r>
              <a:rPr lang="en-CN" sz="2000" dirty="0"/>
              <a:t>:              complete single particle levels</a:t>
            </a:r>
            <a:r>
              <a:rPr lang="en-US" sz="2000" dirty="0"/>
              <a:t>.</a:t>
            </a:r>
            <a:endParaRPr lang="en-CN" sz="2000" dirty="0"/>
          </a:p>
        </p:txBody>
      </p:sp>
    </p:spTree>
    <p:extLst>
      <p:ext uri="{BB962C8B-B14F-4D97-AF65-F5344CB8AC3E}">
        <p14:creationId xmlns:p14="http://schemas.microsoft.com/office/powerpoint/2010/main" val="2587591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C25744A1-C725-4246-8DB9-F26CB54604AA}"/>
              </a:ext>
            </a:extLst>
          </p:cNvPr>
          <p:cNvGrpSpPr/>
          <p:nvPr/>
        </p:nvGrpSpPr>
        <p:grpSpPr>
          <a:xfrm>
            <a:off x="323528" y="854149"/>
            <a:ext cx="3815854" cy="2639595"/>
            <a:chOff x="324098" y="860834"/>
            <a:chExt cx="4247902" cy="2938462"/>
          </a:xfrm>
        </p:grpSpPr>
        <p:graphicFrame>
          <p:nvGraphicFramePr>
            <p:cNvPr id="6" name="Object 1">
              <a:extLst>
                <a:ext uri="{FF2B5EF4-FFF2-40B4-BE49-F238E27FC236}">
                  <a16:creationId xmlns:a16="http://schemas.microsoft.com/office/drawing/2014/main" id="{ECF13FCB-13B3-90DF-8D64-4BA963FA4D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4098" y="860834"/>
            <a:ext cx="4103687" cy="293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2" imgW="5476473" imgH="3914689" progId="Acrobat.Document.DC">
                    <p:embed/>
                  </p:oleObj>
                </mc:Choice>
                <mc:Fallback>
                  <p:oleObj name="Acrobat Document" r:id="rId2" imgW="5476473" imgH="3914689" progId="Acrobat.Document.DC">
                    <p:embed/>
                    <p:pic>
                      <p:nvPicPr>
                        <p:cNvPr id="6" name="Object 1">
                          <a:extLst>
                            <a:ext uri="{FF2B5EF4-FFF2-40B4-BE49-F238E27FC236}">
                              <a16:creationId xmlns:a16="http://schemas.microsoft.com/office/drawing/2014/main" id="{ECF13FCB-13B3-90DF-8D64-4BA963FA4DF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98" y="860834"/>
                          <a:ext cx="4103687" cy="2938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2">
              <a:extLst>
                <a:ext uri="{FF2B5EF4-FFF2-40B4-BE49-F238E27FC236}">
                  <a16:creationId xmlns:a16="http://schemas.microsoft.com/office/drawing/2014/main" id="{DB02FB08-7123-430C-A33C-47851FC596A0}"/>
                </a:ext>
              </a:extLst>
            </p:cNvPr>
            <p:cNvSpPr/>
            <p:nvPr/>
          </p:nvSpPr>
          <p:spPr>
            <a:xfrm>
              <a:off x="357158" y="1855102"/>
              <a:ext cx="4214842" cy="5715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9DCA9645-0CB4-2484-C8BD-BE9AACABBD92}"/>
                </a:ext>
              </a:extLst>
            </p:cNvPr>
            <p:cNvSpPr/>
            <p:nvPr/>
          </p:nvSpPr>
          <p:spPr>
            <a:xfrm>
              <a:off x="357158" y="2712358"/>
              <a:ext cx="4214842" cy="5715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9B2F58-4879-EA10-913E-24D4CA46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Quasiparticle vibration coupling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2FC85-54E8-3566-9DF5-6A6CC548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48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3DB017D-6F55-6087-9737-E327060AB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801376"/>
            <a:ext cx="3697478" cy="88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D:\software\JaxoDraw-2.0-1\PVCwide.jpg">
            <a:extLst>
              <a:ext uri="{FF2B5EF4-FFF2-40B4-BE49-F238E27FC236}">
                <a16:creationId xmlns:a16="http://schemas.microsoft.com/office/drawing/2014/main" id="{860CD4DA-6859-C4A1-1286-C0D17F163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3380" y="3334250"/>
            <a:ext cx="5600908" cy="1536341"/>
          </a:xfrm>
          <a:prstGeom prst="rect">
            <a:avLst/>
          </a:prstGeom>
          <a:noFill/>
        </p:spPr>
      </p:pic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04C57599-9A43-212C-4DFD-8973678903CD}"/>
              </a:ext>
            </a:extLst>
          </p:cNvPr>
          <p:cNvSpPr txBox="1">
            <a:spLocks/>
          </p:cNvSpPr>
          <p:nvPr/>
        </p:nvSpPr>
        <p:spPr>
          <a:xfrm>
            <a:off x="6974904" y="6597352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48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EF9D0A3-4819-3D7B-C0AF-6AB098BBE708}"/>
              </a:ext>
            </a:extLst>
          </p:cNvPr>
          <p:cNvCxnSpPr>
            <a:endCxn id="10" idx="0"/>
          </p:cNvCxnSpPr>
          <p:nvPr/>
        </p:nvCxnSpPr>
        <p:spPr>
          <a:xfrm>
            <a:off x="2051720" y="4503224"/>
            <a:ext cx="0" cy="41667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C4E46C4-3067-C216-8625-EBABB5FA125F}"/>
              </a:ext>
            </a:extLst>
          </p:cNvPr>
          <p:cNvSpPr txBox="1"/>
          <p:nvPr/>
        </p:nvSpPr>
        <p:spPr>
          <a:xfrm>
            <a:off x="1043608" y="4919894"/>
            <a:ext cx="2016224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</a:rPr>
              <a:t>Low-lying vibration phonons |N&gt;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13" name="矩形 14">
            <a:extLst>
              <a:ext uri="{FF2B5EF4-FFF2-40B4-BE49-F238E27FC236}">
                <a16:creationId xmlns:a16="http://schemas.microsoft.com/office/drawing/2014/main" id="{FE2E0697-7718-FFC1-C9D2-470FA96D4926}"/>
              </a:ext>
            </a:extLst>
          </p:cNvPr>
          <p:cNvSpPr/>
          <p:nvPr/>
        </p:nvSpPr>
        <p:spPr>
          <a:xfrm>
            <a:off x="4577900" y="1811366"/>
            <a:ext cx="507896" cy="384721"/>
          </a:xfrm>
          <a:prstGeom prst="rect">
            <a:avLst/>
          </a:prstGeom>
        </p:spPr>
        <p:txBody>
          <a:bodyPr wrap="none" lIns="0" rIns="0" bIns="0">
            <a:spAutoFit/>
          </a:bodyPr>
          <a:lstStyle/>
          <a:p>
            <a:r>
              <a:rPr lang="en-US" altLang="zh-CN" sz="2200" b="1" spc="120" dirty="0">
                <a:solidFill>
                  <a:srgbClr val="FF0000"/>
                </a:solidFill>
              </a:rPr>
              <a:t>RPA</a:t>
            </a:r>
            <a:endParaRPr lang="zh-CN" altLang="en-US" sz="2200" b="1" spc="12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DA585F-C328-5DF5-8036-668972BF6ED1}"/>
              </a:ext>
            </a:extLst>
          </p:cNvPr>
          <p:cNvSpPr txBox="1"/>
          <p:nvPr/>
        </p:nvSpPr>
        <p:spPr>
          <a:xfrm>
            <a:off x="262311" y="5665602"/>
            <a:ext cx="478464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US" altLang="zh-CN" sz="2000" dirty="0"/>
              <a:t>RPA+PVC model based on Skyrme  DFT </a:t>
            </a:r>
          </a:p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US" altLang="zh-CN" sz="2000" dirty="0"/>
              <a:t>RPA+PVC model based on relativistic DFT</a:t>
            </a:r>
            <a:endParaRPr lang="zh-CN" altLang="en-US" sz="1600" dirty="0">
              <a:solidFill>
                <a:srgbClr val="0000CC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EBADFA0-A082-4AD0-8F6B-056DC6D3C317}"/>
              </a:ext>
            </a:extLst>
          </p:cNvPr>
          <p:cNvSpPr/>
          <p:nvPr/>
        </p:nvSpPr>
        <p:spPr>
          <a:xfrm>
            <a:off x="4716016" y="2438562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i="1" dirty="0" err="1">
                <a:solidFill>
                  <a:srgbClr val="002060"/>
                </a:solidFill>
              </a:rPr>
              <a:t>drozdz</a:t>
            </a:r>
            <a:r>
              <a:rPr lang="en-US" altLang="zh-CN" sz="1400" i="1" dirty="0">
                <a:solidFill>
                  <a:srgbClr val="002060"/>
                </a:solidFill>
              </a:rPr>
              <a:t> et al., PR 197, 1 (1990); </a:t>
            </a:r>
          </a:p>
          <a:p>
            <a:pPr algn="r"/>
            <a:r>
              <a:rPr lang="en-US" altLang="zh-CN" sz="1400" i="1" dirty="0" err="1">
                <a:solidFill>
                  <a:srgbClr val="002060"/>
                </a:solidFill>
              </a:rPr>
              <a:t>Gambacurta</a:t>
            </a:r>
            <a:r>
              <a:rPr lang="en-US" altLang="zh-CN" sz="1400" i="1" dirty="0">
                <a:solidFill>
                  <a:srgbClr val="002060"/>
                </a:solidFill>
              </a:rPr>
              <a:t> et al., PRC 81, 054312 (2010)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FC52860-2248-444C-8A1A-923622A7B8AE}"/>
              </a:ext>
            </a:extLst>
          </p:cNvPr>
          <p:cNvSpPr/>
          <p:nvPr/>
        </p:nvSpPr>
        <p:spPr>
          <a:xfrm>
            <a:off x="4150038" y="2903695"/>
            <a:ext cx="47431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200" b="1" spc="-50" dirty="0"/>
              <a:t>RPA + PVC (particle vibration coupling)</a:t>
            </a:r>
            <a:endParaRPr lang="zh-CN" altLang="en-US" sz="2200" b="1" spc="-5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7D8C7A5-38E8-4965-AB23-4860D44E1A62}"/>
              </a:ext>
            </a:extLst>
          </p:cNvPr>
          <p:cNvSpPr/>
          <p:nvPr/>
        </p:nvSpPr>
        <p:spPr>
          <a:xfrm>
            <a:off x="4139382" y="2308109"/>
            <a:ext cx="19034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200" b="1" dirty="0"/>
              <a:t>Second RPA</a:t>
            </a:r>
            <a:endParaRPr lang="en-US" altLang="zh-CN" sz="2200" dirty="0">
              <a:solidFill>
                <a:srgbClr val="0000CC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9C0A625-A3C3-45B1-9E37-D9A3AB9C733E}"/>
              </a:ext>
            </a:extLst>
          </p:cNvPr>
          <p:cNvSpPr/>
          <p:nvPr/>
        </p:nvSpPr>
        <p:spPr>
          <a:xfrm>
            <a:off x="3877154" y="5984323"/>
            <a:ext cx="50153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i="1" dirty="0">
                <a:solidFill>
                  <a:srgbClr val="002060"/>
                </a:solidFill>
              </a:rPr>
              <a:t> Colo et al., PRC 50, 1496 (1994);  </a:t>
            </a:r>
            <a:r>
              <a:rPr lang="en-US" altLang="zh-CN" sz="1400" i="1" dirty="0" err="1">
                <a:solidFill>
                  <a:srgbClr val="002060"/>
                </a:solidFill>
              </a:rPr>
              <a:t>Niu</a:t>
            </a:r>
            <a:r>
              <a:rPr lang="en-US" altLang="zh-CN" sz="1400" i="1" dirty="0">
                <a:solidFill>
                  <a:srgbClr val="002060"/>
                </a:solidFill>
              </a:rPr>
              <a:t> et al., PRC 85, 034314 (2012)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6C2FBC9-FEC3-478D-AB9A-1E23EC9AB70B}"/>
              </a:ext>
            </a:extLst>
          </p:cNvPr>
          <p:cNvSpPr/>
          <p:nvPr/>
        </p:nvSpPr>
        <p:spPr>
          <a:xfrm>
            <a:off x="5908522" y="6294625"/>
            <a:ext cx="29839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i="1" dirty="0" err="1">
                <a:solidFill>
                  <a:srgbClr val="002060"/>
                </a:solidFill>
              </a:rPr>
              <a:t>Litvinova</a:t>
            </a:r>
            <a:r>
              <a:rPr lang="en-US" altLang="zh-CN" sz="1400" i="1" dirty="0">
                <a:solidFill>
                  <a:srgbClr val="002060"/>
                </a:solidFill>
              </a:rPr>
              <a:t> et al., PRC 75,064308 (2007)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668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7AE173-E0B9-7D6D-7992-400B06991F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altLang="zh-CN" sz="3200" dirty="0"/>
                  <a:t> by QRPA+QPVC</a:t>
                </a:r>
                <a:endParaRPr lang="en-C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7AE173-E0B9-7D6D-7992-400B06991F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40" t="-7843" b="-2352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58EFF-FA80-98CD-3D76-CD3405E3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49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068860-C920-A9E0-38B0-AD0F3F05C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190" y="1916832"/>
            <a:ext cx="5713620" cy="4410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998BBB-56CE-43FA-26B9-857F0FBD9055}"/>
                  </a:ext>
                </a:extLst>
              </p:cNvPr>
              <p:cNvSpPr txBox="1"/>
              <p:nvPr/>
            </p:nvSpPr>
            <p:spPr>
              <a:xfrm>
                <a:off x="251520" y="769864"/>
                <a:ext cx="8712968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𝝂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calculated by QRPA and QRPA+QPVC as a function of </a:t>
                </a:r>
                <a:r>
                  <a:rPr lang="en-US" altLang="zh-CN" sz="24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isoscalar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pairing strength</a:t>
                </a:r>
                <a:endParaRPr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998BBB-56CE-43FA-26B9-857F0FBD9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9864"/>
                <a:ext cx="8712968" cy="839332"/>
              </a:xfrm>
              <a:prstGeom prst="rect">
                <a:avLst/>
              </a:prstGeom>
              <a:blipFill>
                <a:blip r:embed="rId4"/>
                <a:stretch>
                  <a:fillRect l="-872" t="-4478" b="-1492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13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67E0-0002-37E2-6D3F-3E02D64F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Uncertainties of NMEs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381EF-9A75-DE6E-C879-A440A659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矩形 19">
            <a:extLst>
              <a:ext uri="{FF2B5EF4-FFF2-40B4-BE49-F238E27FC236}">
                <a16:creationId xmlns:a16="http://schemas.microsoft.com/office/drawing/2014/main" id="{116F0658-291B-ED87-7636-CC20A1543BB2}"/>
              </a:ext>
            </a:extLst>
          </p:cNvPr>
          <p:cNvSpPr/>
          <p:nvPr/>
        </p:nvSpPr>
        <p:spPr>
          <a:xfrm>
            <a:off x="253480" y="764704"/>
            <a:ext cx="8495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altLang="zh-CN" sz="2000" i="1" dirty="0">
                <a:cs typeface="Calibri"/>
              </a:rPr>
              <a:t>To understand the discrepancies, great efforts have been made to analyze the uncertainties of NMEs</a:t>
            </a:r>
            <a:endParaRPr lang="en-US" altLang="zh-CN" sz="2000" i="1" dirty="0">
              <a:cs typeface="Times New Roman" pitchFamily="18" charset="0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D9A64BFF-9880-2791-F8D8-F7464B261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781" y="2169564"/>
            <a:ext cx="6679352" cy="32003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2E834B-8CC3-6D1A-9851-9AB8BE313752}"/>
              </a:ext>
            </a:extLst>
          </p:cNvPr>
          <p:cNvSpPr txBox="1"/>
          <p:nvPr/>
        </p:nvSpPr>
        <p:spPr>
          <a:xfrm>
            <a:off x="436338" y="1642346"/>
            <a:ext cx="869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>
                <a:solidFill>
                  <a:srgbClr val="C00000"/>
                </a:solidFill>
              </a:rPr>
              <a:t>The NMEs of QRPA and ISM with error bar evaluated from those uncertainties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C6DD5-5308-4A0A-E12A-9D8D3260B8FC}"/>
              </a:ext>
            </a:extLst>
          </p:cNvPr>
          <p:cNvSpPr txBox="1"/>
          <p:nvPr/>
        </p:nvSpPr>
        <p:spPr>
          <a:xfrm>
            <a:off x="1225854" y="5712781"/>
            <a:ext cx="117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  <a:r>
              <a:rPr lang="en-CN" i="1" dirty="0"/>
              <a:t>ata from </a:t>
            </a:r>
          </a:p>
        </p:txBody>
      </p:sp>
      <p:sp>
        <p:nvSpPr>
          <p:cNvPr id="17" name="矩形 7">
            <a:extLst>
              <a:ext uri="{FF2B5EF4-FFF2-40B4-BE49-F238E27FC236}">
                <a16:creationId xmlns:a16="http://schemas.microsoft.com/office/drawing/2014/main" id="{62970380-D210-CEA1-257D-620294859FCA}"/>
              </a:ext>
            </a:extLst>
          </p:cNvPr>
          <p:cNvSpPr/>
          <p:nvPr/>
        </p:nvSpPr>
        <p:spPr>
          <a:xfrm>
            <a:off x="2386995" y="5743559"/>
            <a:ext cx="36325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rgbClr val="002060"/>
                </a:solidFill>
              </a:rPr>
              <a:t>J. Menéndez et al. </a:t>
            </a:r>
            <a:r>
              <a:rPr lang="en-US" altLang="zh-CN" sz="1400" i="1" dirty="0" err="1">
                <a:solidFill>
                  <a:srgbClr val="002060"/>
                </a:solidFill>
              </a:rPr>
              <a:t>Nucl</a:t>
            </a:r>
            <a:r>
              <a:rPr lang="en-US" altLang="zh-CN" sz="1400" i="1" dirty="0">
                <a:solidFill>
                  <a:srgbClr val="002060"/>
                </a:solidFill>
              </a:rPr>
              <a:t>. Phys. A 818, 139 (2009) 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  <p:sp>
        <p:nvSpPr>
          <p:cNvPr id="18" name="矩形 9">
            <a:extLst>
              <a:ext uri="{FF2B5EF4-FFF2-40B4-BE49-F238E27FC236}">
                <a16:creationId xmlns:a16="http://schemas.microsoft.com/office/drawing/2014/main" id="{2EDDB7CD-42F0-46BA-3FE8-F7AB82B42C48}"/>
              </a:ext>
            </a:extLst>
          </p:cNvPr>
          <p:cNvSpPr/>
          <p:nvPr/>
        </p:nvSpPr>
        <p:spPr>
          <a:xfrm>
            <a:off x="2386995" y="6157675"/>
            <a:ext cx="3632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rgbClr val="002060"/>
                </a:solidFill>
              </a:rPr>
              <a:t>F. </a:t>
            </a:r>
            <a:r>
              <a:rPr lang="en-US" altLang="zh-CN" sz="14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Š</a:t>
            </a:r>
            <a:r>
              <a:rPr lang="en-US" altLang="zh-CN" sz="1400" i="1" dirty="0" err="1">
                <a:solidFill>
                  <a:srgbClr val="002060"/>
                </a:solidFill>
              </a:rPr>
              <a:t>imkovic</a:t>
            </a:r>
            <a:r>
              <a:rPr lang="en-US" altLang="zh-CN" sz="1400" i="1" dirty="0">
                <a:solidFill>
                  <a:srgbClr val="002060"/>
                </a:solidFill>
              </a:rPr>
              <a:t> et al. Phys. Rev. C 77, 045503 (2008)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F8495D-B345-1A1D-4E38-3F89B4E7162A}"/>
              </a:ext>
            </a:extLst>
          </p:cNvPr>
          <p:cNvSpPr txBox="1"/>
          <p:nvPr/>
        </p:nvSpPr>
        <p:spPr>
          <a:xfrm>
            <a:off x="6119100" y="5712781"/>
            <a:ext cx="16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  <a:r>
              <a:rPr lang="en-CN" i="1" dirty="0"/>
              <a:t>or shell model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6FF8CE-A937-60AF-EA8D-28325FBE7D99}"/>
              </a:ext>
            </a:extLst>
          </p:cNvPr>
          <p:cNvSpPr txBox="1"/>
          <p:nvPr/>
        </p:nvSpPr>
        <p:spPr>
          <a:xfrm>
            <a:off x="6119100" y="6126897"/>
            <a:ext cx="101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  <a:r>
              <a:rPr lang="en-CN" i="1" dirty="0"/>
              <a:t>or QRPA</a:t>
            </a:r>
          </a:p>
        </p:txBody>
      </p:sp>
    </p:spTree>
    <p:extLst>
      <p:ext uri="{BB962C8B-B14F-4D97-AF65-F5344CB8AC3E}">
        <p14:creationId xmlns:p14="http://schemas.microsoft.com/office/powerpoint/2010/main" val="3696616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36EC26-092A-297D-53B3-3FEEE7B072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altLang="zh-CN" sz="3200" dirty="0"/>
                  <a:t> by QRPA+QPVC</a:t>
                </a:r>
                <a:endParaRPr lang="en-C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36EC26-092A-297D-53B3-3FEEE7B07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40" t="-7843" b="-2352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C1246-E378-D8C6-2F7D-8785CE72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50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F0F2B-1DE9-AE98-97C0-CD3B93FC3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04" y="1196936"/>
            <a:ext cx="4772871" cy="2695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9FF68E-C9BB-172A-32C7-1A2BF4E6B0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15" y="3867106"/>
            <a:ext cx="4798860" cy="2709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6">
                <a:extLst>
                  <a:ext uri="{FF2B5EF4-FFF2-40B4-BE49-F238E27FC236}">
                    <a16:creationId xmlns:a16="http://schemas.microsoft.com/office/drawing/2014/main" id="{6C382017-A2F1-3B8C-9D96-F1A6D174464F}"/>
                  </a:ext>
                </a:extLst>
              </p:cNvPr>
              <p:cNvSpPr txBox="1"/>
              <p:nvPr/>
            </p:nvSpPr>
            <p:spPr>
              <a:xfrm>
                <a:off x="561018" y="1458902"/>
                <a:ext cx="3559286" cy="112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QRPA: </a:t>
                </a:r>
              </a:p>
              <a:p>
                <a:r>
                  <a:rPr lang="en-US" altLang="zh-CN" sz="2000" b="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IS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=1.05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=0.100</m:t>
                    </m:r>
                  </m:oMath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20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IS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=1.0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=0.1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38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6">
                <a:extLst>
                  <a:ext uri="{FF2B5EF4-FFF2-40B4-BE49-F238E27FC236}">
                    <a16:creationId xmlns:a16="http://schemas.microsoft.com/office/drawing/2014/main" id="{6C382017-A2F1-3B8C-9D96-F1A6D1744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18" y="1458902"/>
                <a:ext cx="3559286" cy="1123384"/>
              </a:xfrm>
              <a:prstGeom prst="rect">
                <a:avLst/>
              </a:prstGeom>
              <a:blipFill>
                <a:blip r:embed="rId5"/>
                <a:stretch>
                  <a:fillRect l="-1884" t="-3243" b="-8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7">
                <a:extLst>
                  <a:ext uri="{FF2B5EF4-FFF2-40B4-BE49-F238E27FC236}">
                    <a16:creationId xmlns:a16="http://schemas.microsoft.com/office/drawing/2014/main" id="{7DC376DA-28B9-FE6F-F363-0CF1D94B761B}"/>
                  </a:ext>
                </a:extLst>
              </p:cNvPr>
              <p:cNvSpPr txBox="1"/>
              <p:nvPr/>
            </p:nvSpPr>
            <p:spPr>
              <a:xfrm>
                <a:off x="561018" y="2698558"/>
                <a:ext cx="3110788" cy="815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QRPA+QPVC: </a:t>
                </a:r>
                <a:endParaRPr lang="en-US" altLang="zh-CN" sz="22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2000" b="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IS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=1.00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=0.102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0" name="文本框 7">
                <a:extLst>
                  <a:ext uri="{FF2B5EF4-FFF2-40B4-BE49-F238E27FC236}">
                    <a16:creationId xmlns:a16="http://schemas.microsoft.com/office/drawing/2014/main" id="{7DC376DA-28B9-FE6F-F363-0CF1D94B7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18" y="2698558"/>
                <a:ext cx="3110788" cy="815608"/>
              </a:xfrm>
              <a:prstGeom prst="rect">
                <a:avLst/>
              </a:prstGeom>
              <a:blipFill>
                <a:blip r:embed="rId6"/>
                <a:stretch>
                  <a:fillRect l="-2157" t="-5263" b="-135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6">
                <a:extLst>
                  <a:ext uri="{FF2B5EF4-FFF2-40B4-BE49-F238E27FC236}">
                    <a16:creationId xmlns:a16="http://schemas.microsoft.com/office/drawing/2014/main" id="{E1A5DB58-52B8-C76B-E095-E223E103187B}"/>
                  </a:ext>
                </a:extLst>
              </p:cNvPr>
              <p:cNvSpPr txBox="1"/>
              <p:nvPr/>
            </p:nvSpPr>
            <p:spPr>
              <a:xfrm>
                <a:off x="561018" y="4072445"/>
                <a:ext cx="3434918" cy="112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QRPA: </a:t>
                </a:r>
              </a:p>
              <a:p>
                <a:r>
                  <a:rPr lang="en-US" altLang="zh-CN" sz="2000" b="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IS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=1.05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=3.432</m:t>
                    </m:r>
                  </m:oMath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20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IS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=1.0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.777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6">
                <a:extLst>
                  <a:ext uri="{FF2B5EF4-FFF2-40B4-BE49-F238E27FC236}">
                    <a16:creationId xmlns:a16="http://schemas.microsoft.com/office/drawing/2014/main" id="{E1A5DB58-52B8-C76B-E095-E223E1031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18" y="4072445"/>
                <a:ext cx="3434918" cy="1123384"/>
              </a:xfrm>
              <a:prstGeom prst="rect">
                <a:avLst/>
              </a:prstGeom>
              <a:blipFill>
                <a:blip r:embed="rId7"/>
                <a:stretch>
                  <a:fillRect l="-1950" t="-3804" b="-9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7">
                <a:extLst>
                  <a:ext uri="{FF2B5EF4-FFF2-40B4-BE49-F238E27FC236}">
                    <a16:creationId xmlns:a16="http://schemas.microsoft.com/office/drawing/2014/main" id="{DF482ABF-0E74-3B7E-E4B9-D0198E971C87}"/>
                  </a:ext>
                </a:extLst>
              </p:cNvPr>
              <p:cNvSpPr txBox="1"/>
              <p:nvPr/>
            </p:nvSpPr>
            <p:spPr>
              <a:xfrm>
                <a:off x="561018" y="5322154"/>
                <a:ext cx="3434918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QRPA+QPVC: </a:t>
                </a:r>
                <a:endParaRPr lang="en-US" altLang="zh-CN" sz="22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2000" b="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IS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=1.00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=3.808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2" name="文本框 7">
                <a:extLst>
                  <a:ext uri="{FF2B5EF4-FFF2-40B4-BE49-F238E27FC236}">
                    <a16:creationId xmlns:a16="http://schemas.microsoft.com/office/drawing/2014/main" id="{DF482ABF-0E74-3B7E-E4B9-D0198E971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18" y="5322154"/>
                <a:ext cx="3434918" cy="815608"/>
              </a:xfrm>
              <a:prstGeom prst="rect">
                <a:avLst/>
              </a:prstGeom>
              <a:blipFill>
                <a:blip r:embed="rId8"/>
                <a:stretch>
                  <a:fillRect l="-1950" t="-5224" b="-12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2FF3C8-EEB4-D2C0-6A45-32227D585515}"/>
                  </a:ext>
                </a:extLst>
              </p:cNvPr>
              <p:cNvSpPr txBox="1"/>
              <p:nvPr/>
            </p:nvSpPr>
            <p:spPr>
              <a:xfrm>
                <a:off x="251520" y="769864"/>
                <a:ext cx="5425781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Contribution from 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𝝂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2FF3C8-EEB4-D2C0-6A45-32227D585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9864"/>
                <a:ext cx="5425781" cy="470000"/>
              </a:xfrm>
              <a:prstGeom prst="rect">
                <a:avLst/>
              </a:prstGeom>
              <a:blipFill>
                <a:blip r:embed="rId9"/>
                <a:stretch>
                  <a:fillRect l="-1461" t="-7792" b="-29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9341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328E-159C-1E70-EA47-001FAE81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Transition strengths by QRPA+QPVC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484C5-1A91-B8CB-3B6D-5E31D983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51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8F86CF9D-9D59-B544-1B07-016C99FDB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970583"/>
            <a:ext cx="8638560" cy="49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914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328E-159C-1E70-EA47-001FAE81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Transition strengths by QRPA+QPVC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484C5-1A91-B8CB-3B6D-5E31D983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52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0E1F9188-91B6-1982-7CC3-1757CB03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4" y="939287"/>
            <a:ext cx="8640959" cy="49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44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D63696-DE21-FCBA-9BF4-E110774C04C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Running sum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D63696-DE21-FCBA-9BF4-E110774C04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60" t="-7843" b="-2352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8334F-E1CB-C706-35D8-F762D06D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53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7A285C92-2C56-BAB0-D64A-615A697E6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48" y="844095"/>
            <a:ext cx="8136904" cy="57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643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D63696-DE21-FCBA-9BF4-E110774C04C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Running sum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D63696-DE21-FCBA-9BF4-E110774C04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60" t="-7843" b="-2352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8334F-E1CB-C706-35D8-F762D06D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54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1069D419-0087-37EE-AF26-6FEB69AA4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6" y="1347288"/>
            <a:ext cx="8618887" cy="41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0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67E0-0002-37E2-6D3F-3E02D64F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Uncertainties of NMEs: Nuclear interactions</a:t>
            </a:r>
            <a:r>
              <a:rPr lang="zh-CN" altLang="en-US" sz="3200" dirty="0"/>
              <a:t> </a:t>
            </a:r>
            <a:r>
              <a:rPr lang="en-US" altLang="zh-CN" sz="3200" dirty="0"/>
              <a:t>(</a:t>
            </a:r>
            <a:r>
              <a:rPr lang="en-US" altLang="zh-CN" sz="3200" dirty="0" err="1"/>
              <a:t>ph</a:t>
            </a:r>
            <a:r>
              <a:rPr lang="en-US" altLang="zh-CN" sz="3200" dirty="0"/>
              <a:t>)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381EF-9A75-DE6E-C879-A440A659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矩形 19">
            <a:extLst>
              <a:ext uri="{FF2B5EF4-FFF2-40B4-BE49-F238E27FC236}">
                <a16:creationId xmlns:a16="http://schemas.microsoft.com/office/drawing/2014/main" id="{116F0658-291B-ED87-7636-CC20A1543BB2}"/>
              </a:ext>
            </a:extLst>
          </p:cNvPr>
          <p:cNvSpPr/>
          <p:nvPr/>
        </p:nvSpPr>
        <p:spPr>
          <a:xfrm>
            <a:off x="251520" y="764704"/>
            <a:ext cx="9061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400" b="1" dirty="0"/>
              <a:t>Uncertainty sources:  nuclear interactions --- particle-hole channel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12246A7B-B86C-CBBD-ECA3-EEEFD0D8C82E}"/>
              </a:ext>
            </a:extLst>
          </p:cNvPr>
          <p:cNvSpPr/>
          <p:nvPr/>
        </p:nvSpPr>
        <p:spPr>
          <a:xfrm>
            <a:off x="4283968" y="6289575"/>
            <a:ext cx="4603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i="1" dirty="0">
                <a:solidFill>
                  <a:srgbClr val="002060"/>
                </a:solidFill>
              </a:rPr>
              <a:t>V. A. Rodin, F. </a:t>
            </a:r>
            <a:r>
              <a:rPr lang="en-US" altLang="zh-CN" sz="14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Š</a:t>
            </a:r>
            <a:r>
              <a:rPr lang="en-US" altLang="zh-CN" sz="1400" i="1" dirty="0" err="1">
                <a:solidFill>
                  <a:srgbClr val="002060"/>
                </a:solidFill>
              </a:rPr>
              <a:t>imkovic</a:t>
            </a:r>
            <a:r>
              <a:rPr lang="en-US" altLang="zh-CN" sz="1400" i="1" dirty="0">
                <a:solidFill>
                  <a:srgbClr val="002060"/>
                </a:solidFill>
              </a:rPr>
              <a:t> , et al. Phys. Rev. C 68, 044302 (2003)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6">
                <a:extLst>
                  <a:ext uri="{FF2B5EF4-FFF2-40B4-BE49-F238E27FC236}">
                    <a16:creationId xmlns:a16="http://schemas.microsoft.com/office/drawing/2014/main" id="{49AFAF01-F907-E51F-6619-33798D095232}"/>
                  </a:ext>
                </a:extLst>
              </p:cNvPr>
              <p:cNvSpPr/>
              <p:nvPr/>
            </p:nvSpPr>
            <p:spPr>
              <a:xfrm>
                <a:off x="4676007" y="4765880"/>
                <a:ext cx="421716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u="none" strike="noStrike" baseline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u="none" strike="noStrike" baseline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b="0" i="1" u="none" strike="noStrike" baseline="0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altLang="zh-CN" b="0" i="0" u="none" strike="noStrike" baseline="0" dirty="0"/>
                  <a:t> values are essentially </a:t>
                </a:r>
                <a:r>
                  <a:rPr lang="en-US" altLang="zh-CN" b="0" i="0" u="none" strike="noStrike" baseline="0" dirty="0">
                    <a:solidFill>
                      <a:srgbClr val="FF0000"/>
                    </a:solidFill>
                  </a:rPr>
                  <a:t>independent of the form of different realistic </a:t>
                </a:r>
                <a:r>
                  <a:rPr lang="en-US" altLang="zh-CN" b="0" i="1" u="none" strike="noStrike" baseline="0" dirty="0">
                    <a:solidFill>
                      <a:srgbClr val="FF0000"/>
                    </a:solidFill>
                  </a:rPr>
                  <a:t>NN</a:t>
                </a:r>
                <a:r>
                  <a:rPr lang="en-US" altLang="zh-CN" b="0" i="0" u="none" strike="noStrike" baseline="0" dirty="0">
                    <a:solidFill>
                      <a:srgbClr val="FF0000"/>
                    </a:solidFill>
                  </a:rPr>
                  <a:t> potentials</a:t>
                </a:r>
                <a:r>
                  <a:rPr lang="en-US" altLang="zh-CN" b="0" i="0" u="none" strike="noStrike" baseline="0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矩形 16">
                <a:extLst>
                  <a:ext uri="{FF2B5EF4-FFF2-40B4-BE49-F238E27FC236}">
                    <a16:creationId xmlns:a16="http://schemas.microsoft.com/office/drawing/2014/main" id="{49AFAF01-F907-E51F-6619-33798D095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007" y="4765880"/>
                <a:ext cx="4217167" cy="923330"/>
              </a:xfrm>
              <a:prstGeom prst="rect">
                <a:avLst/>
              </a:prstGeom>
              <a:blipFill>
                <a:blip r:embed="rId2"/>
                <a:stretch>
                  <a:fillRect l="-867" t="-3974" r="-1301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>
            <a:extLst>
              <a:ext uri="{FF2B5EF4-FFF2-40B4-BE49-F238E27FC236}">
                <a16:creationId xmlns:a16="http://schemas.microsoft.com/office/drawing/2014/main" id="{97D6A09F-3592-4E21-B8E7-D7B5CA46579E}"/>
              </a:ext>
            </a:extLst>
          </p:cNvPr>
          <p:cNvGrpSpPr/>
          <p:nvPr/>
        </p:nvGrpSpPr>
        <p:grpSpPr>
          <a:xfrm>
            <a:off x="835251" y="1751913"/>
            <a:ext cx="7894020" cy="809549"/>
            <a:chOff x="557997" y="1926016"/>
            <a:chExt cx="7894020" cy="809549"/>
          </a:xfrm>
        </p:grpSpPr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FCBEABE2-2183-1632-94CD-2F13C88AB55D}"/>
                </a:ext>
              </a:extLst>
            </p:cNvPr>
            <p:cNvSpPr txBox="1"/>
            <p:nvPr/>
          </p:nvSpPr>
          <p:spPr>
            <a:xfrm>
              <a:off x="557997" y="2366233"/>
              <a:ext cx="789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3366FF"/>
                  </a:solidFill>
                </a:rPr>
                <a:t>Residual interaction</a:t>
              </a:r>
              <a:r>
                <a:rPr lang="en-US" altLang="zh-CN" dirty="0"/>
                <a:t>: Bonn, Argonne, Nijmegen renormalized by </a:t>
              </a:r>
              <a:r>
                <a:rPr lang="en-US" altLang="zh-CN" dirty="0" err="1"/>
                <a:t>Br</a:t>
              </a:r>
              <a:r>
                <a:rPr lang="en-US" altLang="zh-CN" dirty="0" err="1">
                  <a:cs typeface="Times New Roman" panose="02020603050405020304" pitchFamily="18" charset="0"/>
                </a:rPr>
                <a:t>ü</a:t>
              </a:r>
              <a:r>
                <a:rPr lang="en-US" altLang="zh-CN" dirty="0" err="1"/>
                <a:t>ckner</a:t>
              </a:r>
              <a:r>
                <a:rPr lang="en-US" altLang="zh-CN" dirty="0"/>
                <a:t> </a:t>
              </a:r>
              <a:r>
                <a:rPr lang="en-US" altLang="zh-CN" i="1" dirty="0"/>
                <a:t>G</a:t>
              </a:r>
              <a:r>
                <a:rPr lang="en-US" altLang="zh-CN" dirty="0"/>
                <a:t> matrix</a:t>
              </a:r>
              <a:endParaRPr lang="zh-CN" altLang="en-US" dirty="0"/>
            </a:p>
          </p:txBody>
        </p: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B6A7EF33-3D9F-9EE2-5D24-08D28F9F6260}"/>
                </a:ext>
              </a:extLst>
            </p:cNvPr>
            <p:cNvSpPr txBox="1"/>
            <p:nvPr/>
          </p:nvSpPr>
          <p:spPr>
            <a:xfrm>
              <a:off x="557997" y="1926016"/>
              <a:ext cx="533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3366FF"/>
                  </a:solidFill>
                </a:rPr>
                <a:t>Mean field</a:t>
              </a:r>
              <a:r>
                <a:rPr lang="en-US" altLang="zh-CN" dirty="0"/>
                <a:t>: Coulomb corrected Woods-Saxon potential</a:t>
              </a:r>
              <a:endParaRPr lang="zh-CN" altLang="en-US" dirty="0"/>
            </a:p>
          </p:txBody>
        </p:sp>
      </p:grpSp>
      <p:sp>
        <p:nvSpPr>
          <p:cNvPr id="10" name="文本框 18">
            <a:extLst>
              <a:ext uri="{FF2B5EF4-FFF2-40B4-BE49-F238E27FC236}">
                <a16:creationId xmlns:a16="http://schemas.microsoft.com/office/drawing/2014/main" id="{CC507762-E419-B3D1-76A4-258BECAB425B}"/>
              </a:ext>
            </a:extLst>
          </p:cNvPr>
          <p:cNvSpPr txBox="1"/>
          <p:nvPr/>
        </p:nvSpPr>
        <p:spPr>
          <a:xfrm>
            <a:off x="557997" y="1350069"/>
            <a:ext cx="192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i="1" dirty="0"/>
              <a:t>G</a:t>
            </a:r>
            <a:r>
              <a:rPr lang="en-US" altLang="zh-CN" dirty="0"/>
              <a:t>-matrix QRPA: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3F6D5-5D22-2550-6A50-399BCCC5A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3244145"/>
            <a:ext cx="4375913" cy="3063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DF6914-0281-84B1-2F6D-E50965200E31}"/>
              </a:ext>
            </a:extLst>
          </p:cNvPr>
          <p:cNvSpPr txBox="1"/>
          <p:nvPr/>
        </p:nvSpPr>
        <p:spPr>
          <a:xfrm>
            <a:off x="557997" y="2757337"/>
            <a:ext cx="75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CN" dirty="0"/>
              <a:t>veraged over three potentials and three choices of the s.p.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147E81-77B3-E267-ED3D-FE0830E3DF4B}"/>
                  </a:ext>
                </a:extLst>
              </p:cNvPr>
              <p:cNvSpPr txBox="1"/>
              <p:nvPr/>
            </p:nvSpPr>
            <p:spPr>
              <a:xfrm>
                <a:off x="4676007" y="3542368"/>
                <a:ext cx="42119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itchFamily="2" charset="2"/>
                  <a:buChar char="ü"/>
                </a:pPr>
                <a:r>
                  <a:rPr lang="en-US" dirty="0"/>
                  <a:t>The strength of the particle-particle interaction is adjusted so that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𝜈𝛽𝛽</m:t>
                    </m:r>
                  </m:oMath>
                </a14:m>
                <a:r>
                  <a:rPr lang="en-CN" dirty="0"/>
                  <a:t> </a:t>
                </a:r>
                <a:r>
                  <a:rPr lang="en-US" dirty="0"/>
                  <a:t>decay rate is correctly reproduced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147E81-77B3-E267-ED3D-FE0830E3D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007" y="3542368"/>
                <a:ext cx="4211915" cy="923330"/>
              </a:xfrm>
              <a:prstGeom prst="rect">
                <a:avLst/>
              </a:prstGeom>
              <a:blipFill>
                <a:blip r:embed="rId4"/>
                <a:stretch>
                  <a:fillRect l="-868" t="-3289" r="-1302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55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67E0-0002-37E2-6D3F-3E02D64F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Uncertainties of NMEs: Nuclear interactions (</a:t>
            </a:r>
            <a:r>
              <a:rPr lang="en-US" altLang="zh-CN" sz="3200" dirty="0" err="1"/>
              <a:t>ph</a:t>
            </a:r>
            <a:r>
              <a:rPr lang="en-US" altLang="zh-CN" sz="3200" dirty="0"/>
              <a:t>)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381EF-9A75-DE6E-C879-A440A659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矩形 19">
            <a:extLst>
              <a:ext uri="{FF2B5EF4-FFF2-40B4-BE49-F238E27FC236}">
                <a16:creationId xmlns:a16="http://schemas.microsoft.com/office/drawing/2014/main" id="{116F0658-291B-ED87-7636-CC20A1543BB2}"/>
              </a:ext>
            </a:extLst>
          </p:cNvPr>
          <p:cNvSpPr/>
          <p:nvPr/>
        </p:nvSpPr>
        <p:spPr>
          <a:xfrm>
            <a:off x="251520" y="764704"/>
            <a:ext cx="8952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400" b="1" spc="-10" dirty="0"/>
              <a:t>Uncertainty sources:  nuclear interactions --- particle-hole channel</a:t>
            </a:r>
          </a:p>
        </p:txBody>
      </p:sp>
      <p:sp>
        <p:nvSpPr>
          <p:cNvPr id="11" name="文本框 8">
            <a:extLst>
              <a:ext uri="{FF2B5EF4-FFF2-40B4-BE49-F238E27FC236}">
                <a16:creationId xmlns:a16="http://schemas.microsoft.com/office/drawing/2014/main" id="{EE26C844-0C30-14B5-58D4-3D81DD455E99}"/>
              </a:ext>
            </a:extLst>
          </p:cNvPr>
          <p:cNvSpPr txBox="1"/>
          <p:nvPr/>
        </p:nvSpPr>
        <p:spPr>
          <a:xfrm>
            <a:off x="539552" y="1340768"/>
            <a:ext cx="2474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Self-consistent QRPA:</a:t>
            </a:r>
            <a:endParaRPr lang="zh-CN" altLang="en-US" dirty="0"/>
          </a:p>
        </p:txBody>
      </p:sp>
      <p:sp>
        <p:nvSpPr>
          <p:cNvPr id="12" name="文本框 12">
            <a:extLst>
              <a:ext uri="{FF2B5EF4-FFF2-40B4-BE49-F238E27FC236}">
                <a16:creationId xmlns:a16="http://schemas.microsoft.com/office/drawing/2014/main" id="{7096E9CB-D393-05D9-AC2B-0D8DF7E8B633}"/>
              </a:ext>
            </a:extLst>
          </p:cNvPr>
          <p:cNvSpPr txBox="1"/>
          <p:nvPr/>
        </p:nvSpPr>
        <p:spPr>
          <a:xfrm>
            <a:off x="827584" y="1740656"/>
            <a:ext cx="7892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3366FF"/>
                </a:solidFill>
              </a:rPr>
              <a:t>Mean field, residual interaction</a:t>
            </a:r>
            <a:r>
              <a:rPr lang="en-US" altLang="zh-CN" dirty="0"/>
              <a:t>: same interaction from energy density functionals</a:t>
            </a:r>
            <a:endParaRPr lang="zh-CN" altLang="en-US" dirty="0"/>
          </a:p>
        </p:txBody>
      </p:sp>
      <p:sp>
        <p:nvSpPr>
          <p:cNvPr id="13" name="文本框 13">
            <a:extLst>
              <a:ext uri="{FF2B5EF4-FFF2-40B4-BE49-F238E27FC236}">
                <a16:creationId xmlns:a16="http://schemas.microsoft.com/office/drawing/2014/main" id="{00398202-0859-A6E7-6675-29FE201D1C2F}"/>
              </a:ext>
            </a:extLst>
          </p:cNvPr>
          <p:cNvSpPr txBox="1"/>
          <p:nvPr/>
        </p:nvSpPr>
        <p:spPr>
          <a:xfrm>
            <a:off x="6191389" y="2100117"/>
            <a:ext cx="237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rgbClr val="FF0000"/>
                </a:solidFill>
              </a:rPr>
              <a:t>Ikeda sum rule fulfilled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矩形 19">
            <a:extLst>
              <a:ext uri="{FF2B5EF4-FFF2-40B4-BE49-F238E27FC236}">
                <a16:creationId xmlns:a16="http://schemas.microsoft.com/office/drawing/2014/main" id="{C6191672-8986-301F-07EA-C989FA8CCD45}"/>
              </a:ext>
            </a:extLst>
          </p:cNvPr>
          <p:cNvSpPr/>
          <p:nvPr/>
        </p:nvSpPr>
        <p:spPr>
          <a:xfrm>
            <a:off x="557997" y="2204864"/>
            <a:ext cx="3269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cs typeface="Times New Roman" pitchFamily="18" charset="0"/>
              </a:rPr>
              <a:t>Particle-hole (</a:t>
            </a:r>
            <a:r>
              <a:rPr lang="en-US" altLang="zh-CN" dirty="0" err="1">
                <a:cs typeface="Times New Roman" pitchFamily="18" charset="0"/>
              </a:rPr>
              <a:t>ph</a:t>
            </a:r>
            <a:r>
              <a:rPr lang="en-US" altLang="zh-CN" dirty="0">
                <a:cs typeface="Times New Roman" pitchFamily="18" charset="0"/>
              </a:rPr>
              <a:t>) channel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65E2C-0E68-B2D0-19AF-C260AF931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842551"/>
            <a:ext cx="3725329" cy="2754802"/>
          </a:xfrm>
          <a:prstGeom prst="rect">
            <a:avLst/>
          </a:prstGeom>
        </p:spPr>
      </p:pic>
      <p:sp>
        <p:nvSpPr>
          <p:cNvPr id="6" name="矩形 9">
            <a:extLst>
              <a:ext uri="{FF2B5EF4-FFF2-40B4-BE49-F238E27FC236}">
                <a16:creationId xmlns:a16="http://schemas.microsoft.com/office/drawing/2014/main" id="{34E85921-2D9A-8D9B-8608-690BE5F5A68A}"/>
              </a:ext>
            </a:extLst>
          </p:cNvPr>
          <p:cNvSpPr/>
          <p:nvPr/>
        </p:nvSpPr>
        <p:spPr>
          <a:xfrm>
            <a:off x="5489017" y="6289575"/>
            <a:ext cx="34041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rgbClr val="002060"/>
                </a:solidFill>
              </a:rPr>
              <a:t>Y. F. </a:t>
            </a:r>
            <a:r>
              <a:rPr lang="en-US" altLang="zh-CN" sz="1400" i="1" dirty="0" err="1">
                <a:solidFill>
                  <a:srgbClr val="002060"/>
                </a:solidFill>
              </a:rPr>
              <a:t>Niu</a:t>
            </a:r>
            <a:r>
              <a:rPr lang="en-US" altLang="zh-CN" sz="1400" i="1" dirty="0">
                <a:solidFill>
                  <a:srgbClr val="002060"/>
                </a:solidFill>
              </a:rPr>
              <a:t> et al. Phys. Rev. C 85, 034313 (2012)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FCFCA6-950B-4F25-B8DC-043787CD08D5}"/>
              </a:ext>
            </a:extLst>
          </p:cNvPr>
          <p:cNvGrpSpPr/>
          <p:nvPr/>
        </p:nvGrpSpPr>
        <p:grpSpPr>
          <a:xfrm>
            <a:off x="827583" y="2564904"/>
            <a:ext cx="7952472" cy="1153440"/>
            <a:chOff x="827583" y="2654879"/>
            <a:chExt cx="7952472" cy="1153440"/>
          </a:xfrm>
        </p:grpSpPr>
        <p:sp>
          <p:nvSpPr>
            <p:cNvPr id="22" name="文本框 19">
              <a:extLst>
                <a:ext uri="{FF2B5EF4-FFF2-40B4-BE49-F238E27FC236}">
                  <a16:creationId xmlns:a16="http://schemas.microsoft.com/office/drawing/2014/main" id="{CBC0C503-8BC8-F3B8-B412-0DF2154E7973}"/>
                </a:ext>
              </a:extLst>
            </p:cNvPr>
            <p:cNvSpPr txBox="1"/>
            <p:nvPr/>
          </p:nvSpPr>
          <p:spPr>
            <a:xfrm>
              <a:off x="827584" y="2654879"/>
              <a:ext cx="3315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Hundreds of </a:t>
              </a:r>
              <a:r>
                <a:rPr lang="en-US" altLang="zh-CN" dirty="0" err="1">
                  <a:solidFill>
                    <a:srgbClr val="FF0000"/>
                  </a:solidFill>
                </a:rPr>
                <a:t>Skyrme</a:t>
              </a:r>
              <a:r>
                <a:rPr lang="en-US" altLang="zh-CN" dirty="0">
                  <a:solidFill>
                    <a:srgbClr val="FF0000"/>
                  </a:solidFill>
                </a:rPr>
                <a:t> interactions: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0">
                  <a:extLst>
                    <a:ext uri="{FF2B5EF4-FFF2-40B4-BE49-F238E27FC236}">
                      <a16:creationId xmlns:a16="http://schemas.microsoft.com/office/drawing/2014/main" id="{A686BCCC-86A5-4C73-F787-4BFEF43ADDD9}"/>
                    </a:ext>
                  </a:extLst>
                </p:cNvPr>
                <p:cNvSpPr txBox="1"/>
                <p:nvPr/>
              </p:nvSpPr>
              <p:spPr>
                <a:xfrm>
                  <a:off x="827584" y="3009304"/>
                  <a:ext cx="79524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 algn="just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solidFill>
                        <a:srgbClr val="3366FF"/>
                      </a:solidFill>
                    </a:rPr>
                    <a:t>Nucleon effective mass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altLang="zh-CN" dirty="0"/>
                    <a:t> : single-particle level density near Fermi level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0">
                  <a:extLst>
                    <a:ext uri="{FF2B5EF4-FFF2-40B4-BE49-F238E27FC236}">
                      <a16:creationId xmlns:a16="http://schemas.microsoft.com/office/drawing/2014/main" id="{A686BCCC-86A5-4C73-F787-4BFEF43ADD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009304"/>
                  <a:ext cx="7952471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537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1">
                  <a:extLst>
                    <a:ext uri="{FF2B5EF4-FFF2-40B4-BE49-F238E27FC236}">
                      <a16:creationId xmlns:a16="http://schemas.microsoft.com/office/drawing/2014/main" id="{C472C6C5-CB36-FE52-3187-F9E314AA8502}"/>
                    </a:ext>
                  </a:extLst>
                </p:cNvPr>
                <p:cNvSpPr txBox="1"/>
                <p:nvPr/>
              </p:nvSpPr>
              <p:spPr>
                <a:xfrm>
                  <a:off x="827583" y="3438987"/>
                  <a:ext cx="78921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solidFill>
                        <a:srgbClr val="3366FF"/>
                      </a:solidFill>
                    </a:rPr>
                    <a:t>Landau parameter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dirty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dirty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 dirty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dirty="0"/>
                    <a:t>: the strength of spin-isospin part of nuclear interactions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1">
                  <a:extLst>
                    <a:ext uri="{FF2B5EF4-FFF2-40B4-BE49-F238E27FC236}">
                      <a16:creationId xmlns:a16="http://schemas.microsoft.com/office/drawing/2014/main" id="{C472C6C5-CB36-FE52-3187-F9E314AA85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3" y="3438987"/>
                  <a:ext cx="789216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541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2232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67E0-0002-37E2-6D3F-3E02D64F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Uncertainties of NMEs: Nuclear interactions (</a:t>
            </a:r>
            <a:r>
              <a:rPr lang="en-US" altLang="zh-CN" sz="3200" dirty="0" err="1"/>
              <a:t>ph</a:t>
            </a:r>
            <a:r>
              <a:rPr lang="en-US" altLang="zh-CN" sz="3200" dirty="0"/>
              <a:t>)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381EF-9A75-DE6E-C879-A440A659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" name="文本框 8">
            <a:extLst>
              <a:ext uri="{FF2B5EF4-FFF2-40B4-BE49-F238E27FC236}">
                <a16:creationId xmlns:a16="http://schemas.microsoft.com/office/drawing/2014/main" id="{EE26C844-0C30-14B5-58D4-3D81DD455E99}"/>
              </a:ext>
            </a:extLst>
          </p:cNvPr>
          <p:cNvSpPr txBox="1"/>
          <p:nvPr/>
        </p:nvSpPr>
        <p:spPr>
          <a:xfrm>
            <a:off x="539552" y="1340768"/>
            <a:ext cx="2474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Self-consistent QRPA:</a:t>
            </a:r>
            <a:endParaRPr lang="zh-CN" altLang="en-US" dirty="0"/>
          </a:p>
        </p:txBody>
      </p:sp>
      <p:sp>
        <p:nvSpPr>
          <p:cNvPr id="12" name="文本框 12">
            <a:extLst>
              <a:ext uri="{FF2B5EF4-FFF2-40B4-BE49-F238E27FC236}">
                <a16:creationId xmlns:a16="http://schemas.microsoft.com/office/drawing/2014/main" id="{7096E9CB-D393-05D9-AC2B-0D8DF7E8B633}"/>
              </a:ext>
            </a:extLst>
          </p:cNvPr>
          <p:cNvSpPr txBox="1"/>
          <p:nvPr/>
        </p:nvSpPr>
        <p:spPr>
          <a:xfrm>
            <a:off x="827584" y="1740656"/>
            <a:ext cx="7892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3366FF"/>
                </a:solidFill>
              </a:rPr>
              <a:t>Mead field, residual interaction</a:t>
            </a:r>
            <a:r>
              <a:rPr lang="en-US" altLang="zh-CN" dirty="0"/>
              <a:t>: same interaction from energy density functionals</a:t>
            </a:r>
            <a:endParaRPr lang="zh-CN" altLang="en-US" dirty="0"/>
          </a:p>
        </p:txBody>
      </p:sp>
      <p:sp>
        <p:nvSpPr>
          <p:cNvPr id="13" name="文本框 13">
            <a:extLst>
              <a:ext uri="{FF2B5EF4-FFF2-40B4-BE49-F238E27FC236}">
                <a16:creationId xmlns:a16="http://schemas.microsoft.com/office/drawing/2014/main" id="{00398202-0859-A6E7-6675-29FE201D1C2F}"/>
              </a:ext>
            </a:extLst>
          </p:cNvPr>
          <p:cNvSpPr txBox="1"/>
          <p:nvPr/>
        </p:nvSpPr>
        <p:spPr>
          <a:xfrm>
            <a:off x="6191389" y="2100117"/>
            <a:ext cx="237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rgbClr val="FF0000"/>
                </a:solidFill>
              </a:rPr>
              <a:t>Ikeda sum rule fulfilled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矩形 19">
            <a:extLst>
              <a:ext uri="{FF2B5EF4-FFF2-40B4-BE49-F238E27FC236}">
                <a16:creationId xmlns:a16="http://schemas.microsoft.com/office/drawing/2014/main" id="{C6191672-8986-301F-07EA-C989FA8CCD45}"/>
              </a:ext>
            </a:extLst>
          </p:cNvPr>
          <p:cNvSpPr/>
          <p:nvPr/>
        </p:nvSpPr>
        <p:spPr>
          <a:xfrm>
            <a:off x="557997" y="2204864"/>
            <a:ext cx="3269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cs typeface="Times New Roman" pitchFamily="18" charset="0"/>
              </a:rPr>
              <a:t>Particle-hole (</a:t>
            </a:r>
            <a:r>
              <a:rPr lang="en-US" altLang="zh-CN" dirty="0" err="1">
                <a:cs typeface="Times New Roman" pitchFamily="18" charset="0"/>
              </a:rPr>
              <a:t>ph</a:t>
            </a:r>
            <a:r>
              <a:rPr lang="en-US" altLang="zh-CN" dirty="0">
                <a:cs typeface="Times New Roman" pitchFamily="18" charset="0"/>
              </a:rPr>
              <a:t>) channel</a:t>
            </a:r>
          </a:p>
        </p:txBody>
      </p:sp>
      <p:pic>
        <p:nvPicPr>
          <p:cNvPr id="17" name="图片 20">
            <a:extLst>
              <a:ext uri="{FF2B5EF4-FFF2-40B4-BE49-F238E27FC236}">
                <a16:creationId xmlns:a16="http://schemas.microsoft.com/office/drawing/2014/main" id="{162E54DC-0934-4AB6-8165-9AE7B9A18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4" y="3733061"/>
            <a:ext cx="3993069" cy="2874592"/>
          </a:xfrm>
          <a:prstGeom prst="rect">
            <a:avLst/>
          </a:prstGeom>
        </p:spPr>
      </p:pic>
      <p:sp>
        <p:nvSpPr>
          <p:cNvPr id="18" name="矩形 5">
            <a:extLst>
              <a:ext uri="{FF2B5EF4-FFF2-40B4-BE49-F238E27FC236}">
                <a16:creationId xmlns:a16="http://schemas.microsoft.com/office/drawing/2014/main" id="{AB5F1520-E375-4E8D-A4B4-D6893CEDFE68}"/>
              </a:ext>
            </a:extLst>
          </p:cNvPr>
          <p:cNvSpPr/>
          <p:nvPr/>
        </p:nvSpPr>
        <p:spPr>
          <a:xfrm>
            <a:off x="5391062" y="6289575"/>
            <a:ext cx="3502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rgbClr val="002060"/>
                </a:solidFill>
              </a:rPr>
              <a:t>M. Dutra et al. Phys. Rev. C 85, 035201 (2012)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32524C1-C9E3-48C7-AB75-E4CFF495DAD1}"/>
              </a:ext>
            </a:extLst>
          </p:cNvPr>
          <p:cNvGrpSpPr/>
          <p:nvPr/>
        </p:nvGrpSpPr>
        <p:grpSpPr>
          <a:xfrm>
            <a:off x="4432160" y="4200373"/>
            <a:ext cx="4460320" cy="1939968"/>
            <a:chOff x="4259424" y="4159576"/>
            <a:chExt cx="4777072" cy="2077736"/>
          </a:xfrm>
        </p:grpSpPr>
        <p:pic>
          <p:nvPicPr>
            <p:cNvPr id="20" name="图片 21">
              <a:extLst>
                <a:ext uri="{FF2B5EF4-FFF2-40B4-BE49-F238E27FC236}">
                  <a16:creationId xmlns:a16="http://schemas.microsoft.com/office/drawing/2014/main" id="{D8F5C8F7-B72A-41FB-8972-6E2CCCEDE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9424" y="4159576"/>
              <a:ext cx="4777072" cy="1625015"/>
            </a:xfrm>
            <a:prstGeom prst="rect">
              <a:avLst/>
            </a:prstGeom>
          </p:spPr>
        </p:pic>
        <p:pic>
          <p:nvPicPr>
            <p:cNvPr id="25" name="图片 7">
              <a:extLst>
                <a:ext uri="{FF2B5EF4-FFF2-40B4-BE49-F238E27FC236}">
                  <a16:creationId xmlns:a16="http://schemas.microsoft.com/office/drawing/2014/main" id="{99C3721A-2472-4EAF-A87F-EBECD02AC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2606" y="5678087"/>
              <a:ext cx="3330943" cy="559225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673CFE3-0CF5-4A1B-9B0B-7A1D5AC3967F}"/>
              </a:ext>
            </a:extLst>
          </p:cNvPr>
          <p:cNvGrpSpPr/>
          <p:nvPr/>
        </p:nvGrpSpPr>
        <p:grpSpPr>
          <a:xfrm>
            <a:off x="827583" y="2564904"/>
            <a:ext cx="7952472" cy="1153440"/>
            <a:chOff x="827583" y="2654879"/>
            <a:chExt cx="7952472" cy="1153440"/>
          </a:xfrm>
        </p:grpSpPr>
        <p:sp>
          <p:nvSpPr>
            <p:cNvPr id="22" name="文本框 19">
              <a:extLst>
                <a:ext uri="{FF2B5EF4-FFF2-40B4-BE49-F238E27FC236}">
                  <a16:creationId xmlns:a16="http://schemas.microsoft.com/office/drawing/2014/main" id="{CBC0C503-8BC8-F3B8-B412-0DF2154E7973}"/>
                </a:ext>
              </a:extLst>
            </p:cNvPr>
            <p:cNvSpPr txBox="1"/>
            <p:nvPr/>
          </p:nvSpPr>
          <p:spPr>
            <a:xfrm>
              <a:off x="827584" y="2654879"/>
              <a:ext cx="3315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Hundreds of </a:t>
              </a:r>
              <a:r>
                <a:rPr lang="en-US" altLang="zh-CN" dirty="0" err="1">
                  <a:solidFill>
                    <a:srgbClr val="FF0000"/>
                  </a:solidFill>
                </a:rPr>
                <a:t>Skyrme</a:t>
              </a:r>
              <a:r>
                <a:rPr lang="en-US" altLang="zh-CN" dirty="0">
                  <a:solidFill>
                    <a:srgbClr val="FF0000"/>
                  </a:solidFill>
                </a:rPr>
                <a:t> interactions: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0">
                  <a:extLst>
                    <a:ext uri="{FF2B5EF4-FFF2-40B4-BE49-F238E27FC236}">
                      <a16:creationId xmlns:a16="http://schemas.microsoft.com/office/drawing/2014/main" id="{A686BCCC-86A5-4C73-F787-4BFEF43ADDD9}"/>
                    </a:ext>
                  </a:extLst>
                </p:cNvPr>
                <p:cNvSpPr txBox="1"/>
                <p:nvPr/>
              </p:nvSpPr>
              <p:spPr>
                <a:xfrm>
                  <a:off x="827584" y="3009304"/>
                  <a:ext cx="79524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 algn="just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solidFill>
                        <a:srgbClr val="3366FF"/>
                      </a:solidFill>
                    </a:rPr>
                    <a:t>Nucleon effective mass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altLang="zh-CN" dirty="0"/>
                    <a:t> : single-particle level density near Fermi level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0">
                  <a:extLst>
                    <a:ext uri="{FF2B5EF4-FFF2-40B4-BE49-F238E27FC236}">
                      <a16:creationId xmlns:a16="http://schemas.microsoft.com/office/drawing/2014/main" id="{A686BCCC-86A5-4C73-F787-4BFEF43ADD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009304"/>
                  <a:ext cx="795247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537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1">
                  <a:extLst>
                    <a:ext uri="{FF2B5EF4-FFF2-40B4-BE49-F238E27FC236}">
                      <a16:creationId xmlns:a16="http://schemas.microsoft.com/office/drawing/2014/main" id="{C472C6C5-CB36-FE52-3187-F9E314AA8502}"/>
                    </a:ext>
                  </a:extLst>
                </p:cNvPr>
                <p:cNvSpPr txBox="1"/>
                <p:nvPr/>
              </p:nvSpPr>
              <p:spPr>
                <a:xfrm>
                  <a:off x="827583" y="3438987"/>
                  <a:ext cx="78921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solidFill>
                        <a:srgbClr val="3366FF"/>
                      </a:solidFill>
                    </a:rPr>
                    <a:t>Landau parameter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dirty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dirty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 dirty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dirty="0"/>
                    <a:t>: the strength of spin-isospin part of nuclear interactions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1">
                  <a:extLst>
                    <a:ext uri="{FF2B5EF4-FFF2-40B4-BE49-F238E27FC236}">
                      <a16:creationId xmlns:a16="http://schemas.microsoft.com/office/drawing/2014/main" id="{C472C6C5-CB36-FE52-3187-F9E314AA85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3" y="3438987"/>
                  <a:ext cx="789216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541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矩形 19">
            <a:extLst>
              <a:ext uri="{FF2B5EF4-FFF2-40B4-BE49-F238E27FC236}">
                <a16:creationId xmlns:a16="http://schemas.microsoft.com/office/drawing/2014/main" id="{A8BE15EF-0A86-4A28-AFCC-329622A68691}"/>
              </a:ext>
            </a:extLst>
          </p:cNvPr>
          <p:cNvSpPr/>
          <p:nvPr/>
        </p:nvSpPr>
        <p:spPr>
          <a:xfrm>
            <a:off x="251520" y="764704"/>
            <a:ext cx="8952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400" b="1" spc="-10" dirty="0"/>
              <a:t>Uncertainty sources:  nuclear interactions --- particle-hole channel</a:t>
            </a:r>
          </a:p>
        </p:txBody>
      </p:sp>
    </p:spTree>
    <p:extLst>
      <p:ext uri="{BB962C8B-B14F-4D97-AF65-F5344CB8AC3E}">
        <p14:creationId xmlns:p14="http://schemas.microsoft.com/office/powerpoint/2010/main" val="107097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67E0-0002-37E2-6D3F-3E02D64F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Uncertainties of NMEs: Nuclear interactions (</a:t>
            </a:r>
            <a:r>
              <a:rPr lang="en-US" altLang="zh-CN" sz="3200" dirty="0" err="1"/>
              <a:t>ph</a:t>
            </a:r>
            <a:r>
              <a:rPr lang="en-US" altLang="zh-CN" sz="3200" dirty="0"/>
              <a:t>)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381EF-9A75-DE6E-C879-A440A659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0550-D1BB-4666-953B-EAC0EFD89CB3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" name="文本框 8">
            <a:extLst>
              <a:ext uri="{FF2B5EF4-FFF2-40B4-BE49-F238E27FC236}">
                <a16:creationId xmlns:a16="http://schemas.microsoft.com/office/drawing/2014/main" id="{EE26C844-0C30-14B5-58D4-3D81DD455E99}"/>
              </a:ext>
            </a:extLst>
          </p:cNvPr>
          <p:cNvSpPr txBox="1"/>
          <p:nvPr/>
        </p:nvSpPr>
        <p:spPr>
          <a:xfrm>
            <a:off x="539552" y="1340768"/>
            <a:ext cx="2474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Self-consistent QRPA:</a:t>
            </a:r>
            <a:endParaRPr lang="zh-CN" altLang="en-US" dirty="0"/>
          </a:p>
        </p:txBody>
      </p:sp>
      <p:sp>
        <p:nvSpPr>
          <p:cNvPr id="12" name="文本框 12">
            <a:extLst>
              <a:ext uri="{FF2B5EF4-FFF2-40B4-BE49-F238E27FC236}">
                <a16:creationId xmlns:a16="http://schemas.microsoft.com/office/drawing/2014/main" id="{7096E9CB-D393-05D9-AC2B-0D8DF7E8B633}"/>
              </a:ext>
            </a:extLst>
          </p:cNvPr>
          <p:cNvSpPr txBox="1"/>
          <p:nvPr/>
        </p:nvSpPr>
        <p:spPr>
          <a:xfrm>
            <a:off x="827584" y="1740656"/>
            <a:ext cx="7892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3366FF"/>
                </a:solidFill>
              </a:rPr>
              <a:t>Mean field, residual interaction</a:t>
            </a:r>
            <a:r>
              <a:rPr lang="en-US" altLang="zh-CN" dirty="0"/>
              <a:t>: same interaction from energy density functionals</a:t>
            </a:r>
            <a:endParaRPr lang="zh-CN" altLang="en-US" dirty="0"/>
          </a:p>
        </p:txBody>
      </p:sp>
      <p:sp>
        <p:nvSpPr>
          <p:cNvPr id="13" name="文本框 13">
            <a:extLst>
              <a:ext uri="{FF2B5EF4-FFF2-40B4-BE49-F238E27FC236}">
                <a16:creationId xmlns:a16="http://schemas.microsoft.com/office/drawing/2014/main" id="{00398202-0859-A6E7-6675-29FE201D1C2F}"/>
              </a:ext>
            </a:extLst>
          </p:cNvPr>
          <p:cNvSpPr txBox="1"/>
          <p:nvPr/>
        </p:nvSpPr>
        <p:spPr>
          <a:xfrm>
            <a:off x="6191389" y="2100117"/>
            <a:ext cx="237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rgbClr val="FF0000"/>
                </a:solidFill>
              </a:rPr>
              <a:t>Ikeda sum rule fulfilled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矩形 19">
            <a:extLst>
              <a:ext uri="{FF2B5EF4-FFF2-40B4-BE49-F238E27FC236}">
                <a16:creationId xmlns:a16="http://schemas.microsoft.com/office/drawing/2014/main" id="{C6191672-8986-301F-07EA-C989FA8CCD45}"/>
              </a:ext>
            </a:extLst>
          </p:cNvPr>
          <p:cNvSpPr/>
          <p:nvPr/>
        </p:nvSpPr>
        <p:spPr>
          <a:xfrm>
            <a:off x="557997" y="2204864"/>
            <a:ext cx="3269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cs typeface="Times New Roman" pitchFamily="18" charset="0"/>
              </a:rPr>
              <a:t>Particle-hole (</a:t>
            </a:r>
            <a:r>
              <a:rPr lang="en-US" altLang="zh-CN" dirty="0" err="1">
                <a:cs typeface="Times New Roman" pitchFamily="18" charset="0"/>
              </a:rPr>
              <a:t>ph</a:t>
            </a:r>
            <a:r>
              <a:rPr lang="en-US" altLang="zh-CN" dirty="0">
                <a:cs typeface="Times New Roman" pitchFamily="18" charset="0"/>
              </a:rPr>
              <a:t>) channel</a:t>
            </a:r>
          </a:p>
        </p:txBody>
      </p:sp>
      <p:pic>
        <p:nvPicPr>
          <p:cNvPr id="17" name="图片 20">
            <a:extLst>
              <a:ext uri="{FF2B5EF4-FFF2-40B4-BE49-F238E27FC236}">
                <a16:creationId xmlns:a16="http://schemas.microsoft.com/office/drawing/2014/main" id="{162E54DC-0934-4AB6-8165-9AE7B9A18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4" y="3733061"/>
            <a:ext cx="3993069" cy="2874592"/>
          </a:xfrm>
          <a:prstGeom prst="rect">
            <a:avLst/>
          </a:prstGeom>
        </p:spPr>
      </p:pic>
      <p:sp>
        <p:nvSpPr>
          <p:cNvPr id="18" name="矩形 5">
            <a:extLst>
              <a:ext uri="{FF2B5EF4-FFF2-40B4-BE49-F238E27FC236}">
                <a16:creationId xmlns:a16="http://schemas.microsoft.com/office/drawing/2014/main" id="{AB5F1520-E375-4E8D-A4B4-D6893CEDFE68}"/>
              </a:ext>
            </a:extLst>
          </p:cNvPr>
          <p:cNvSpPr/>
          <p:nvPr/>
        </p:nvSpPr>
        <p:spPr>
          <a:xfrm>
            <a:off x="5391062" y="6289575"/>
            <a:ext cx="3502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rgbClr val="002060"/>
                </a:solidFill>
              </a:rPr>
              <a:t>M. Dutra et al. Phys. Rev. C 85, 035201 (2012)</a:t>
            </a:r>
            <a:endParaRPr lang="zh-CN" altLang="en-US" sz="1400" i="1" dirty="0">
              <a:solidFill>
                <a:srgbClr val="002060"/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32524C1-C9E3-48C7-AB75-E4CFF495DAD1}"/>
              </a:ext>
            </a:extLst>
          </p:cNvPr>
          <p:cNvGrpSpPr/>
          <p:nvPr/>
        </p:nvGrpSpPr>
        <p:grpSpPr>
          <a:xfrm>
            <a:off x="4432160" y="4200373"/>
            <a:ext cx="4460320" cy="1939968"/>
            <a:chOff x="4259424" y="4159576"/>
            <a:chExt cx="4777072" cy="2077736"/>
          </a:xfrm>
        </p:grpSpPr>
        <p:pic>
          <p:nvPicPr>
            <p:cNvPr id="20" name="图片 21">
              <a:extLst>
                <a:ext uri="{FF2B5EF4-FFF2-40B4-BE49-F238E27FC236}">
                  <a16:creationId xmlns:a16="http://schemas.microsoft.com/office/drawing/2014/main" id="{D8F5C8F7-B72A-41FB-8972-6E2CCCEDE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9424" y="4159576"/>
              <a:ext cx="4777072" cy="1625015"/>
            </a:xfrm>
            <a:prstGeom prst="rect">
              <a:avLst/>
            </a:prstGeom>
          </p:spPr>
        </p:pic>
        <p:pic>
          <p:nvPicPr>
            <p:cNvPr id="25" name="图片 7">
              <a:extLst>
                <a:ext uri="{FF2B5EF4-FFF2-40B4-BE49-F238E27FC236}">
                  <a16:creationId xmlns:a16="http://schemas.microsoft.com/office/drawing/2014/main" id="{99C3721A-2472-4EAF-A87F-EBECD02AC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2606" y="5678087"/>
              <a:ext cx="3330943" cy="559225"/>
            </a:xfrm>
            <a:prstGeom prst="rect">
              <a:avLst/>
            </a:prstGeom>
          </p:spPr>
        </p:pic>
      </p:grpSp>
      <p:sp>
        <p:nvSpPr>
          <p:cNvPr id="26" name="TextBox 2">
            <a:extLst>
              <a:ext uri="{FF2B5EF4-FFF2-40B4-BE49-F238E27FC236}">
                <a16:creationId xmlns:a16="http://schemas.microsoft.com/office/drawing/2014/main" id="{A578E085-6F7A-48AA-9DE8-A72B11DF2D8F}"/>
              </a:ext>
            </a:extLst>
          </p:cNvPr>
          <p:cNvSpPr txBox="1"/>
          <p:nvPr/>
        </p:nvSpPr>
        <p:spPr>
          <a:xfrm>
            <a:off x="1068563" y="4346823"/>
            <a:ext cx="7118518" cy="11249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2000" b="1" i="1" dirty="0">
                <a:solidFill>
                  <a:srgbClr val="FF0000"/>
                </a:solidFill>
              </a:rPr>
              <a:t>What are the uncertainties caused by different </a:t>
            </a:r>
            <a:r>
              <a:rPr lang="en-US" altLang="zh-CN" sz="2000" b="1" i="1" dirty="0" err="1">
                <a:solidFill>
                  <a:srgbClr val="FF0000"/>
                </a:solidFill>
              </a:rPr>
              <a:t>Skyrme</a:t>
            </a:r>
            <a:r>
              <a:rPr lang="en-US" altLang="zh-CN" sz="2000" b="1" i="1" dirty="0">
                <a:solidFill>
                  <a:srgbClr val="FF0000"/>
                </a:solidFill>
              </a:rPr>
              <a:t> interactions with a wide span over nucleon effective mass and Landau parameter? </a:t>
            </a:r>
            <a:endParaRPr lang="en-CN" sz="2000" b="1" i="1" dirty="0"/>
          </a:p>
        </p:txBody>
      </p:sp>
      <p:sp>
        <p:nvSpPr>
          <p:cNvPr id="27" name="矩形 19">
            <a:extLst>
              <a:ext uri="{FF2B5EF4-FFF2-40B4-BE49-F238E27FC236}">
                <a16:creationId xmlns:a16="http://schemas.microsoft.com/office/drawing/2014/main" id="{7368CDB6-039D-4A2F-8A3E-5413CC96DE79}"/>
              </a:ext>
            </a:extLst>
          </p:cNvPr>
          <p:cNvSpPr/>
          <p:nvPr/>
        </p:nvSpPr>
        <p:spPr>
          <a:xfrm>
            <a:off x="251520" y="764704"/>
            <a:ext cx="8952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400" b="1" spc="-10" dirty="0"/>
              <a:t>Uncertainty sources:  nuclear interactions --- particle-hole channel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403B4A4-F50E-494B-9A34-D7C38A0B19BB}"/>
              </a:ext>
            </a:extLst>
          </p:cNvPr>
          <p:cNvGrpSpPr/>
          <p:nvPr/>
        </p:nvGrpSpPr>
        <p:grpSpPr>
          <a:xfrm>
            <a:off x="827583" y="2564904"/>
            <a:ext cx="7952472" cy="1153440"/>
            <a:chOff x="827583" y="2654879"/>
            <a:chExt cx="7952472" cy="1153440"/>
          </a:xfrm>
        </p:grpSpPr>
        <p:sp>
          <p:nvSpPr>
            <p:cNvPr id="29" name="文本框 19">
              <a:extLst>
                <a:ext uri="{FF2B5EF4-FFF2-40B4-BE49-F238E27FC236}">
                  <a16:creationId xmlns:a16="http://schemas.microsoft.com/office/drawing/2014/main" id="{CC00D46C-87D2-4550-A788-12D63EF62BB8}"/>
                </a:ext>
              </a:extLst>
            </p:cNvPr>
            <p:cNvSpPr txBox="1"/>
            <p:nvPr/>
          </p:nvSpPr>
          <p:spPr>
            <a:xfrm>
              <a:off x="827584" y="2654879"/>
              <a:ext cx="3315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Hundreds of </a:t>
              </a:r>
              <a:r>
                <a:rPr lang="en-US" altLang="zh-CN" dirty="0" err="1">
                  <a:solidFill>
                    <a:srgbClr val="FF0000"/>
                  </a:solidFill>
                </a:rPr>
                <a:t>Skyrme</a:t>
              </a:r>
              <a:r>
                <a:rPr lang="en-US" altLang="zh-CN" dirty="0">
                  <a:solidFill>
                    <a:srgbClr val="FF0000"/>
                  </a:solidFill>
                </a:rPr>
                <a:t> interactions: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0">
                  <a:extLst>
                    <a:ext uri="{FF2B5EF4-FFF2-40B4-BE49-F238E27FC236}">
                      <a16:creationId xmlns:a16="http://schemas.microsoft.com/office/drawing/2014/main" id="{D2142AA6-08A8-404F-8488-E2495D3A9D9F}"/>
                    </a:ext>
                  </a:extLst>
                </p:cNvPr>
                <p:cNvSpPr txBox="1"/>
                <p:nvPr/>
              </p:nvSpPr>
              <p:spPr>
                <a:xfrm>
                  <a:off x="827584" y="3009304"/>
                  <a:ext cx="79524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 algn="just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solidFill>
                        <a:srgbClr val="3366FF"/>
                      </a:solidFill>
                    </a:rPr>
                    <a:t>Nucleon effective mass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altLang="zh-CN" dirty="0"/>
                    <a:t> : single-particle level density near Fermi level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30" name="文本框 20">
                  <a:extLst>
                    <a:ext uri="{FF2B5EF4-FFF2-40B4-BE49-F238E27FC236}">
                      <a16:creationId xmlns:a16="http://schemas.microsoft.com/office/drawing/2014/main" id="{D2142AA6-08A8-404F-8488-E2495D3A9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009304"/>
                  <a:ext cx="795247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537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21">
                  <a:extLst>
                    <a:ext uri="{FF2B5EF4-FFF2-40B4-BE49-F238E27FC236}">
                      <a16:creationId xmlns:a16="http://schemas.microsoft.com/office/drawing/2014/main" id="{3F186EBD-5C38-47A7-A749-F61D2571B6B4}"/>
                    </a:ext>
                  </a:extLst>
                </p:cNvPr>
                <p:cNvSpPr txBox="1"/>
                <p:nvPr/>
              </p:nvSpPr>
              <p:spPr>
                <a:xfrm>
                  <a:off x="827583" y="3438987"/>
                  <a:ext cx="78921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solidFill>
                        <a:srgbClr val="3366FF"/>
                      </a:solidFill>
                    </a:rPr>
                    <a:t>Landau parameter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dirty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dirty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 dirty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dirty="0"/>
                    <a:t>: the strength of spin-isospin part of nuclear interactions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文本框 21">
                  <a:extLst>
                    <a:ext uri="{FF2B5EF4-FFF2-40B4-BE49-F238E27FC236}">
                      <a16:creationId xmlns:a16="http://schemas.microsoft.com/office/drawing/2014/main" id="{3F186EBD-5C38-47A7-A749-F61D2571B6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3" y="3438987"/>
                  <a:ext cx="789216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541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1828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90791</TotalTime>
  <Words>3423</Words>
  <Application>Microsoft Macintosh PowerPoint</Application>
  <PresentationFormat>On-screen Show (4:3)</PresentationFormat>
  <Paragraphs>497</Paragraphs>
  <Slides>54</Slides>
  <Notes>9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9" baseType="lpstr">
      <vt:lpstr>楷体</vt:lpstr>
      <vt:lpstr>LMRoman10-Regular-Identity-H</vt:lpstr>
      <vt:lpstr>Microsoft YaHei</vt:lpstr>
      <vt:lpstr>rtxmi</vt:lpstr>
      <vt:lpstr>Arial</vt:lpstr>
      <vt:lpstr>Calibri</vt:lpstr>
      <vt:lpstr>Cambria Math</vt:lpstr>
      <vt:lpstr>Edwardian Script ITC</vt:lpstr>
      <vt:lpstr>Symbol</vt:lpstr>
      <vt:lpstr>Times New Roman</vt:lpstr>
      <vt:lpstr>Wingdings</vt:lpstr>
      <vt:lpstr>Office 主题</vt:lpstr>
      <vt:lpstr>自定义设计方案</vt:lpstr>
      <vt:lpstr>1_Office 主题</vt:lpstr>
      <vt:lpstr>Acrobat Document</vt:lpstr>
      <vt:lpstr>0𝜈𝛽𝛽-decay nuclear matrix elements: uncertainty from pairing interactions</vt:lpstr>
      <vt:lpstr>Outline</vt:lpstr>
      <vt:lpstr>Neutrinoless double beta decay</vt:lpstr>
      <vt:lpstr>Uncertainties of NMEs</vt:lpstr>
      <vt:lpstr>Uncertainties of NMEs</vt:lpstr>
      <vt:lpstr>Uncertainties of NMEs: Nuclear interactions (ph)</vt:lpstr>
      <vt:lpstr>Uncertainties of NMEs: Nuclear interactions (ph)</vt:lpstr>
      <vt:lpstr>Uncertainties of NMEs: Nuclear interactions (ph)</vt:lpstr>
      <vt:lpstr>Uncertainties of NMEs: Nuclear interactions (ph)</vt:lpstr>
      <vt:lpstr>Uncertainties of NMEs: Nuclear interactions (pp)</vt:lpstr>
      <vt:lpstr>Uncertainties of NMEs: Nuclear interactions (pp)</vt:lpstr>
      <vt:lpstr>Motivation </vt:lpstr>
      <vt:lpstr>Outline</vt:lpstr>
      <vt:lpstr>NME calculated by QRPA</vt:lpstr>
      <vt:lpstr>Nuclear effective interaction</vt:lpstr>
      <vt:lpstr>Outline</vt:lpstr>
      <vt:lpstr>M^0ν by different ph and pp interactions</vt:lpstr>
      <vt:lpstr>Isoscalar pairing dependence of M^0ν</vt:lpstr>
      <vt:lpstr>Isovector pairing effects</vt:lpstr>
      <vt:lpstr>Isovector pairing effects</vt:lpstr>
      <vt:lpstr>M^0ν by 18 Skyrme interactions</vt:lpstr>
      <vt:lpstr>M^0ν by 18 Skyrme interactions</vt:lpstr>
      <vt:lpstr>Correlation between M^DGT and M^0ν</vt:lpstr>
      <vt:lpstr>Correlation between M^DGT and M^0ν</vt:lpstr>
      <vt:lpstr>Outline</vt:lpstr>
      <vt:lpstr>Summary and Perspectives</vt:lpstr>
      <vt:lpstr>Acknowledgment </vt:lpstr>
      <vt:lpstr>Isovector and isoscalar pairing</vt:lpstr>
      <vt:lpstr>Determination of isoscalar pairing strength</vt:lpstr>
      <vt:lpstr>Determination of isoscalar pairing strength</vt:lpstr>
      <vt:lpstr>Isospin symmetry and isovector pairing strength</vt:lpstr>
      <vt:lpstr>Isospin symmetry and isovector pairing strength</vt:lpstr>
      <vt:lpstr>Deformation effect</vt:lpstr>
      <vt:lpstr>NME status by QRPA models</vt:lpstr>
      <vt:lpstr>Comparison between QRPA and shell model</vt:lpstr>
      <vt:lpstr>Double b decay</vt:lpstr>
      <vt:lpstr>Double b decay</vt:lpstr>
      <vt:lpstr>Importance of 0n2b </vt:lpstr>
      <vt:lpstr>Formalism: Isoscalar pairing</vt:lpstr>
      <vt:lpstr>Isospin symmetry and isovector pairing strength</vt:lpstr>
      <vt:lpstr>Isospin symmetry and isovector pairing strength</vt:lpstr>
      <vt:lpstr>NME status by QRPA models</vt:lpstr>
      <vt:lpstr>Isospin symmetry and isovector pairing strength</vt:lpstr>
      <vt:lpstr>Self-consistent QRPA based on Skyrme density functional</vt:lpstr>
      <vt:lpstr>Formulae</vt:lpstr>
      <vt:lpstr>Outline</vt:lpstr>
      <vt:lpstr>Discrepancy between QRPA and shell model </vt:lpstr>
      <vt:lpstr>Quasiparticle vibration coupling approach</vt:lpstr>
      <vt:lpstr>M^2ν by QRPA+QPVC</vt:lpstr>
      <vt:lpstr>M^0ν by QRPA+QPVC</vt:lpstr>
      <vt:lpstr>Transition strengths by QRPA+QPVC</vt:lpstr>
      <vt:lpstr>Transition strengths by QRPA+QPVC</vt:lpstr>
      <vt:lpstr>Running sum of M^0ν</vt:lpstr>
      <vt:lpstr>Running sum of M^0ν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Collective Vibrations:  From Labs to Stars</dc:title>
  <dc:creator>yfniu</dc:creator>
  <cp:lastModifiedBy>Microsoft Office User</cp:lastModifiedBy>
  <cp:revision>2077</cp:revision>
  <cp:lastPrinted>2018-10-15T15:46:26Z</cp:lastPrinted>
  <dcterms:created xsi:type="dcterms:W3CDTF">2015-10-31T10:03:20Z</dcterms:created>
  <dcterms:modified xsi:type="dcterms:W3CDTF">2023-05-20T04:20:37Z</dcterms:modified>
</cp:coreProperties>
</file>