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410" r:id="rId2"/>
    <p:sldId id="813" r:id="rId3"/>
    <p:sldId id="822" r:id="rId4"/>
    <p:sldId id="750" r:id="rId5"/>
    <p:sldId id="816" r:id="rId6"/>
    <p:sldId id="824" r:id="rId7"/>
    <p:sldId id="825" r:id="rId8"/>
    <p:sldId id="788" r:id="rId9"/>
    <p:sldId id="780" r:id="rId10"/>
    <p:sldId id="845" r:id="rId11"/>
    <p:sldId id="861" r:id="rId12"/>
    <p:sldId id="848" r:id="rId13"/>
    <p:sldId id="862" r:id="rId14"/>
    <p:sldId id="865" r:id="rId15"/>
    <p:sldId id="817" r:id="rId16"/>
    <p:sldId id="860" r:id="rId17"/>
    <p:sldId id="864" r:id="rId18"/>
    <p:sldId id="866" r:id="rId19"/>
    <p:sldId id="867" r:id="rId20"/>
    <p:sldId id="857" r:id="rId21"/>
    <p:sldId id="852" r:id="rId22"/>
    <p:sldId id="855" r:id="rId23"/>
    <p:sldId id="871" r:id="rId24"/>
    <p:sldId id="868" r:id="rId25"/>
    <p:sldId id="839" r:id="rId26"/>
    <p:sldId id="821" r:id="rId27"/>
    <p:sldId id="840" r:id="rId28"/>
    <p:sldId id="858" r:id="rId29"/>
    <p:sldId id="770" r:id="rId30"/>
    <p:sldId id="771" r:id="rId31"/>
    <p:sldId id="785" r:id="rId32"/>
  </p:sldIdLst>
  <p:sldSz cx="9144000" cy="6858000" type="screen4x3"/>
  <p:notesSz cx="6797675" cy="9928225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 yufeng" initials="ly" lastIdx="1" clrIdx="0">
    <p:extLst>
      <p:ext uri="{19B8F6BF-5375-455C-9EA6-DF929625EA0E}">
        <p15:presenceInfo xmlns:p15="http://schemas.microsoft.com/office/powerpoint/2012/main" userId="39b51aa5c638965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CC66"/>
    <a:srgbClr val="00FFCC"/>
    <a:srgbClr val="00FF00"/>
    <a:srgbClr val="003300"/>
    <a:srgbClr val="FFFF99"/>
    <a:srgbClr val="FFFFFF"/>
    <a:srgbClr val="00A7FA"/>
    <a:srgbClr val="EEB5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主题样式 2 - 强调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84" autoAdjust="0"/>
    <p:restoredTop sz="94548" autoAdjust="0"/>
  </p:normalViewPr>
  <p:slideViewPr>
    <p:cSldViewPr>
      <p:cViewPr>
        <p:scale>
          <a:sx n="81" d="100"/>
          <a:sy n="81" d="100"/>
        </p:scale>
        <p:origin x="794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60E532-D1D0-4BC8-BAD9-D64A936D8121}" type="datetimeFigureOut">
              <a:rPr lang="zh-CN" altLang="en-US" smtClean="0"/>
              <a:t>2023/5/20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49688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4BD20C-BD70-45BA-AC32-31D3D02BE1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983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3C9EDA7C-EDC1-4573-A39D-F1471709185D}" type="datetimeFigureOut">
              <a:rPr lang="zh-CN" altLang="en-US"/>
              <a:pPr>
                <a:defRPr/>
              </a:pPr>
              <a:t>2023/5/20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450" y="4715629"/>
            <a:ext cx="5438775" cy="4467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49688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0F4E7F45-9E4F-4867-98CF-DC8088E36F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68234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E7F45-9E4F-4867-98CF-DC8088E36FA3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52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E7F45-9E4F-4867-98CF-DC8088E36FA3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807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E7F45-9E4F-4867-98CF-DC8088E36FA3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087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4E7F45-9E4F-4867-98CF-DC8088E36FA3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650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4E7F45-9E4F-4867-98CF-DC8088E36FA3}" type="slidenum">
              <a:rPr lang="zh-CN" altLang="en-US" smtClean="0"/>
              <a:pPr>
                <a:defRPr/>
              </a:pPr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259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4E7F45-9E4F-4867-98CF-DC8088E36FA3}" type="slidenum">
              <a:rPr lang="zh-CN" altLang="en-US" smtClean="0"/>
              <a:pPr>
                <a:defRPr/>
              </a:pPr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1485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E7F45-9E4F-4867-98CF-DC8088E36FA3}" type="slidenum">
              <a:rPr lang="zh-CN" altLang="en-US" smtClean="0"/>
              <a:pPr>
                <a:defRPr/>
              </a:pPr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425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4E7F45-9E4F-4867-98CF-DC8088E36FA3}" type="slidenum">
              <a:rPr lang="zh-CN" altLang="en-US" smtClean="0"/>
              <a:pPr>
                <a:defRPr/>
              </a:pPr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773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 descr="PPT标题页模板副本2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31640" y="5107632"/>
            <a:ext cx="6400800" cy="98566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95536" y="1094879"/>
            <a:ext cx="8424936" cy="1470025"/>
          </a:xfrm>
        </p:spPr>
        <p:txBody>
          <a:bodyPr/>
          <a:lstStyle>
            <a:lvl1pPr algn="ctr">
              <a:defRPr sz="5400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EEB500"/>
                </a:soli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transition spd="med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 spd="med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692150"/>
            <a:ext cx="2057400" cy="543401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692150"/>
            <a:ext cx="6019800" cy="543401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 spd="med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692150"/>
            <a:ext cx="8229600" cy="64928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C8A1B642-96BA-4221-9CE2-FA7E6E97670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65DDB52C-F51D-4B53-B0E6-A0C2FAA4B3F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 spd="med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 spd="med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3" descr="PPT标题页模板副本3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65113"/>
            <a:ext cx="82296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85875"/>
            <a:ext cx="8229600" cy="484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3" name="灯片编号占位符 5"/>
          <p:cNvSpPr txBox="1">
            <a:spLocks/>
          </p:cNvSpPr>
          <p:nvPr/>
        </p:nvSpPr>
        <p:spPr>
          <a:xfrm>
            <a:off x="285750" y="6597650"/>
            <a:ext cx="500063" cy="260350"/>
          </a:xfrm>
          <a:prstGeom prst="rect">
            <a:avLst/>
          </a:prstGeom>
          <a:solidFill>
            <a:schemeClr val="bg1"/>
          </a:solidFill>
        </p:spPr>
        <p:txBody>
          <a:bodyPr anchor="ctr" anchorCtr="1"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FAE55A9-6D9B-4CD1-B774-1DD214A7F4FF}" type="slidenum">
              <a:rPr lang="en-US" altLang="zh-CN" smtClean="0">
                <a:latin typeface="+mn-lt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lang="en-US" altLang="zh-CN" dirty="0">
                <a:latin typeface="+mn-lt"/>
                <a:ea typeface="+mn-ea"/>
              </a:rPr>
              <a:t>  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7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ransition spd="med">
    <p:zoom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zh-CN" altLang="en-US" sz="3600" b="1" dirty="0">
          <a:solidFill>
            <a:schemeClr val="bg1"/>
          </a:solidFill>
          <a:latin typeface="微软雅黑" pitchFamily="34" charset="-122"/>
          <a:ea typeface="微软雅黑" pitchFamily="34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微软雅黑" pitchFamily="34" charset="-122"/>
          <a:ea typeface="微软雅黑" pitchFamily="34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3300"/>
          </a:solidFill>
          <a:latin typeface="Arial" pitchFamily="34" charset="0"/>
          <a:ea typeface="华文新魏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3300"/>
          </a:solidFill>
          <a:latin typeface="Arial" pitchFamily="34" charset="0"/>
          <a:ea typeface="华文新魏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3300"/>
          </a:solidFill>
          <a:latin typeface="Arial" pitchFamily="34" charset="0"/>
          <a:ea typeface="华文新魏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3300"/>
          </a:solidFill>
          <a:latin typeface="Arial" pitchFamily="34" charset="0"/>
          <a:ea typeface="华文新魏" pitchFamily="2" charset="-122"/>
        </a:defRPr>
      </a:lvl9pPr>
    </p:titleStyle>
    <p:bodyStyle>
      <a:lvl1pPr marL="342900" indent="-342900" algn="l" rtl="0" eaLnBrk="0" fontAlgn="base" hangingPunct="0">
        <a:spcBef>
          <a:spcPct val="10000"/>
        </a:spcBef>
        <a:spcAft>
          <a:spcPct val="30000"/>
        </a:spcAft>
        <a:buClr>
          <a:srgbClr val="FFC000"/>
        </a:buClr>
        <a:buSzPct val="80000"/>
        <a:buFont typeface="Wingdings" pitchFamily="2" charset="2"/>
        <a:buChar char="n"/>
        <a:defRPr sz="2600" b="1">
          <a:solidFill>
            <a:schemeClr val="tx1"/>
          </a:solidFill>
          <a:latin typeface="微软雅黑" pitchFamily="34" charset="-122"/>
          <a:ea typeface="微软雅黑" pitchFamily="34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B050"/>
        </a:buClr>
        <a:buSzPct val="80000"/>
        <a:buFont typeface="Wingdings" pitchFamily="2" charset="2"/>
        <a:buChar char="n"/>
        <a:defRPr sz="2400">
          <a:solidFill>
            <a:schemeClr val="accent2"/>
          </a:solidFill>
          <a:latin typeface="微软雅黑" pitchFamily="34" charset="-122"/>
          <a:ea typeface="微软雅黑" pitchFamily="34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宋体" pitchFamily="2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宋体" pitchFamily="2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7" Type="http://schemas.openxmlformats.org/officeDocument/2006/relationships/image" Target="../media/image6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0" y="380504"/>
            <a:ext cx="91440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3200" dirty="0" err="1">
                <a:solidFill>
                  <a:schemeClr val="tx1"/>
                </a:solidFill>
                <a:effectLst/>
              </a:rPr>
              <a:t>Neutrinoless</a:t>
            </a:r>
            <a:r>
              <a:rPr lang="en-US" altLang="zh-CN" sz="3200" dirty="0">
                <a:solidFill>
                  <a:schemeClr val="tx1"/>
                </a:solidFill>
                <a:effectLst/>
              </a:rPr>
              <a:t> double beta decay in the Type-I Seesaw model</a:t>
            </a:r>
          </a:p>
        </p:txBody>
      </p:sp>
      <p:sp>
        <p:nvSpPr>
          <p:cNvPr id="6" name="副标题 4"/>
          <p:cNvSpPr>
            <a:spLocks noGrp="1"/>
          </p:cNvSpPr>
          <p:nvPr>
            <p:ph type="subTitle" idx="1"/>
          </p:nvPr>
        </p:nvSpPr>
        <p:spPr>
          <a:xfrm>
            <a:off x="467544" y="4581128"/>
            <a:ext cx="7992888" cy="2160240"/>
          </a:xfrm>
        </p:spPr>
        <p:txBody>
          <a:bodyPr/>
          <a:lstStyle/>
          <a:p>
            <a:pPr eaLnBrk="1" hangingPunct="1"/>
            <a:r>
              <a:rPr lang="en-US" altLang="zh-CN" sz="2000" dirty="0"/>
              <a:t>Yu-Feng Li (</a:t>
            </a:r>
            <a:r>
              <a:rPr lang="zh-CN" altLang="en-US" sz="2000" dirty="0"/>
              <a:t>李玉峰</a:t>
            </a:r>
            <a:r>
              <a:rPr lang="en-US" altLang="zh-CN" sz="2000" dirty="0"/>
              <a:t>)</a:t>
            </a:r>
          </a:p>
          <a:p>
            <a:pPr eaLnBrk="1" hangingPunct="1"/>
            <a:r>
              <a:rPr lang="en-US" altLang="zh-CN" sz="2000" dirty="0"/>
              <a:t>Institute of High Energy Physics &amp;</a:t>
            </a:r>
          </a:p>
          <a:p>
            <a:pPr eaLnBrk="1" hangingPunct="1"/>
            <a:r>
              <a:rPr lang="en-US" altLang="zh-CN" sz="2000" dirty="0"/>
              <a:t>University of Chinese Academy of Sciences</a:t>
            </a:r>
          </a:p>
          <a:p>
            <a:pPr eaLnBrk="1" hangingPunct="1"/>
            <a:r>
              <a:rPr lang="en-US" altLang="zh-CN" sz="2000" dirty="0"/>
              <a:t>2023-05-20@</a:t>
            </a:r>
            <a:r>
              <a:rPr lang="zh-CN" altLang="en-US" sz="2000" dirty="0"/>
              <a:t>珠海</a:t>
            </a:r>
            <a:endParaRPr lang="en-US" altLang="zh-CN" sz="2000" dirty="0"/>
          </a:p>
          <a:p>
            <a:pPr eaLnBrk="1" hangingPunct="1"/>
            <a:r>
              <a:rPr lang="zh-CN" altLang="en-US" sz="2000" i="0" dirty="0">
                <a:effectLst/>
                <a:latin typeface="Roboto" panose="02000000000000000000" pitchFamily="2" charset="0"/>
              </a:rPr>
              <a:t>第二届“无中微子双贝塔衰变及相关物理研讨会”</a:t>
            </a:r>
            <a:endParaRPr lang="en-US" altLang="zh-CN" sz="20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171FDF0-7DB7-4BB5-8505-E48EB87C15DD}"/>
              </a:ext>
            </a:extLst>
          </p:cNvPr>
          <p:cNvSpPr txBox="1"/>
          <p:nvPr/>
        </p:nvSpPr>
        <p:spPr>
          <a:xfrm>
            <a:off x="6084168" y="4428401"/>
            <a:ext cx="302433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Based on, Fang, YFL, Zhang</a:t>
            </a:r>
          </a:p>
          <a:p>
            <a:r>
              <a:rPr lang="zh-CN" altLang="en-US" sz="1600" b="1" i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-apple-system"/>
              </a:rPr>
              <a:t> </a:t>
            </a:r>
            <a:r>
              <a:rPr lang="en-US" altLang="zh-CN" sz="1600" b="1" i="1" u="none" strike="noStrike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-apple-system"/>
              </a:rPr>
              <a:t>2112.12779</a:t>
            </a:r>
            <a:r>
              <a:rPr lang="zh-CN" altLang="en-US" sz="1600" b="1" i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-apple-system"/>
              </a:rPr>
              <a:t> </a:t>
            </a:r>
            <a:r>
              <a:rPr lang="en-US" altLang="zh-CN" sz="1600" b="1" i="1" u="none" strike="noStrike" dirty="0">
                <a:solidFill>
                  <a:schemeClr val="tx2">
                    <a:lumMod val="75000"/>
                    <a:lumOff val="25000"/>
                  </a:schemeClr>
                </a:solidFill>
                <a:latin typeface="-apple-system"/>
              </a:rPr>
              <a:t>&amp; 2305.xxxxx</a:t>
            </a:r>
            <a:r>
              <a:rPr lang="en-US" altLang="zh-CN" sz="1600" b="1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endParaRPr lang="zh-CN" altLang="en-US" sz="1600" b="1" i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 spd="med" advTm="7118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Fine structure: </a:t>
            </a:r>
            <a:r>
              <a:rPr lang="en-US" altLang="zh-CN" sz="2400" dirty="0">
                <a:solidFill>
                  <a:srgbClr val="FF0000"/>
                </a:solidFill>
              </a:rPr>
              <a:t>towards the </a:t>
            </a:r>
            <a:r>
              <a:rPr lang="en-US" altLang="zh-CN" sz="2400" dirty="0" err="1">
                <a:solidFill>
                  <a:srgbClr val="FF0000"/>
                </a:solidFill>
              </a:rPr>
              <a:t>meV</a:t>
            </a:r>
            <a:r>
              <a:rPr lang="en-US" altLang="zh-CN" sz="2400" dirty="0">
                <a:solidFill>
                  <a:srgbClr val="FF0000"/>
                </a:solidFill>
              </a:rPr>
              <a:t> goal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5" y="1124745"/>
            <a:ext cx="4853885" cy="331236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406990" y="4098558"/>
            <a:ext cx="25250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J. Cao, et al, </a:t>
            </a:r>
            <a:r>
              <a:rPr kumimoji="0" lang="zh-CN" alt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1908.08355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609" y="1196752"/>
            <a:ext cx="2549629" cy="197783"/>
          </a:xfrm>
          <a:prstGeom prst="rect">
            <a:avLst/>
          </a:prstGeom>
        </p:spPr>
      </p:pic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5004048" y="1052736"/>
            <a:ext cx="4104456" cy="3384376"/>
          </a:xfrm>
          <a:solidFill>
            <a:schemeClr val="bg1"/>
          </a:solidFill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2000" dirty="0"/>
              <a:t>The </a:t>
            </a:r>
            <a:r>
              <a:rPr lang="en-US" altLang="zh-CN" sz="2000" kern="1200" dirty="0">
                <a:latin typeface="Arial" charset="0"/>
                <a:ea typeface="宋体" charset="-122"/>
              </a:rPr>
              <a:t>critical threshold point could serve as the </a:t>
            </a:r>
            <a:r>
              <a:rPr lang="en-US" altLang="zh-CN" sz="2000" kern="1200" dirty="0">
                <a:solidFill>
                  <a:srgbClr val="FF0000"/>
                </a:solidFill>
                <a:latin typeface="Arial" charset="0"/>
                <a:ea typeface="宋体" charset="-122"/>
              </a:rPr>
              <a:t>ultimate goal </a:t>
            </a:r>
            <a:r>
              <a:rPr lang="en-US" altLang="zh-CN" sz="2000" kern="1200" dirty="0">
                <a:latin typeface="Arial" charset="0"/>
                <a:ea typeface="宋体" charset="-122"/>
              </a:rPr>
              <a:t>for 0</a:t>
            </a:r>
            <a:r>
              <a:rPr lang="el-GR" altLang="zh-CN" sz="2000" dirty="0"/>
              <a:t>ν</a:t>
            </a:r>
            <a:r>
              <a:rPr lang="en-US" altLang="zh-CN" sz="2000" dirty="0"/>
              <a:t>2</a:t>
            </a:r>
            <a:r>
              <a:rPr lang="zh-CN" altLang="en-US" sz="2000" kern="1200" dirty="0">
                <a:latin typeface="Arial" charset="0"/>
                <a:ea typeface="宋体" charset="-122"/>
              </a:rPr>
              <a:t>𝜷 </a:t>
            </a:r>
            <a:r>
              <a:rPr lang="en-US" altLang="zh-CN" sz="2000" kern="1200" dirty="0">
                <a:latin typeface="Arial" charset="0"/>
                <a:ea typeface="宋体" charset="-122"/>
              </a:rPr>
              <a:t>searches.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000" kern="1200" dirty="0">
              <a:latin typeface="Arial" charset="0"/>
              <a:ea typeface="宋体" charset="-122"/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2000" dirty="0"/>
              <a:t>The possibility of </a:t>
            </a:r>
            <a:r>
              <a:rPr lang="en-US" altLang="zh-CN" sz="2000" dirty="0">
                <a:solidFill>
                  <a:srgbClr val="FF0000"/>
                </a:solidFill>
              </a:rPr>
              <a:t>falling into the well</a:t>
            </a:r>
            <a:r>
              <a:rPr lang="en-US" altLang="zh-CN" sz="2000" dirty="0"/>
              <a:t> is very small.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2000" dirty="0"/>
              <a:t>Have </a:t>
            </a:r>
            <a:r>
              <a:rPr lang="en-US" altLang="zh-CN" sz="2000" dirty="0">
                <a:solidFill>
                  <a:srgbClr val="FF0000"/>
                </a:solidFill>
              </a:rPr>
              <a:t>unique (otherwise impossible) constraints </a:t>
            </a:r>
            <a:r>
              <a:rPr lang="en-US" altLang="zh-CN" sz="2000" dirty="0"/>
              <a:t>on non-oscillation parameters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2000" dirty="0"/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20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20" y="4454374"/>
            <a:ext cx="4848020" cy="214297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BBE34E8-595D-4239-81B5-642F89343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080" y="4509120"/>
            <a:ext cx="3312368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63498"/>
      </p:ext>
    </p:extLst>
  </p:cSld>
  <p:clrMapOvr>
    <a:masterClrMapping/>
  </p:clrMapOvr>
  <p:transition spd="med"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3CDB4B-6DC2-4F09-B663-30D521A5B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Nuclear Matrix Element (light </a:t>
            </a:r>
            <a:r>
              <a:rPr lang="el-GR" altLang="zh-CN" sz="2800" dirty="0"/>
              <a:t>ν</a:t>
            </a:r>
            <a:r>
              <a:rPr lang="en-US" altLang="zh-CN" sz="2800" dirty="0"/>
              <a:t>s)</a:t>
            </a:r>
            <a:endParaRPr lang="zh-CN" altLang="en-US" sz="28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8E4CDDA-7F7E-4224-86C9-7AB3E0790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16" y="1068832"/>
            <a:ext cx="8892480" cy="552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34244"/>
      </p:ext>
    </p:extLst>
  </p:cSld>
  <p:clrMapOvr>
    <a:masterClrMapping/>
  </p:clrMapOvr>
  <p:transition spd="med"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411CF7B-6A00-4307-B3A7-09645A878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6002829" cy="554461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78A4824-0310-479D-A063-9F8428ED822A}"/>
              </a:ext>
            </a:extLst>
          </p:cNvPr>
          <p:cNvSpPr txBox="1"/>
          <p:nvPr/>
        </p:nvSpPr>
        <p:spPr>
          <a:xfrm>
            <a:off x="2627784" y="1063769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i="1" dirty="0"/>
              <a:t>Fang, YFL, Zhang, (2023)</a:t>
            </a:r>
            <a:endParaRPr lang="zh-CN" altLang="en-US" sz="1400" b="1" i="1" dirty="0"/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DD3AA6B6-6345-4630-ABD6-7CE1E1BA9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2828" y="1060704"/>
            <a:ext cx="3105676" cy="5608656"/>
          </a:xfrm>
          <a:solidFill>
            <a:schemeClr val="bg1"/>
          </a:solidFill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1800" dirty="0"/>
              <a:t>Correlation of different isotopes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1800" dirty="0"/>
              <a:t>Each model has rather small uncertainty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1800" dirty="0"/>
              <a:t>Different models differ by a factor of 3</a:t>
            </a:r>
          </a:p>
          <a:p>
            <a:pPr marL="0" indent="0">
              <a:buClrTx/>
              <a:buNone/>
            </a:pP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1800" dirty="0"/>
              <a:t>CDFT tends to have the largest values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1800" dirty="0"/>
              <a:t>ISM predicts most of the lowest values 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1800" dirty="0"/>
              <a:t>QRPA has the lowest value for Xe</a:t>
            </a: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7F6E4DC8-4945-4A0A-9A36-9F26047EE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/>
          <a:p>
            <a:r>
              <a:rPr lang="en-US" altLang="zh-CN" sz="2800" dirty="0"/>
              <a:t>Nuclear Matrix Element (light </a:t>
            </a:r>
            <a:r>
              <a:rPr lang="el-GR" altLang="zh-CN" sz="2800" dirty="0"/>
              <a:t>ν</a:t>
            </a:r>
            <a:r>
              <a:rPr lang="en-US" altLang="zh-CN" sz="2800" dirty="0"/>
              <a:t>s)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760226733"/>
      </p:ext>
    </p:extLst>
  </p:cSld>
  <p:clrMapOvr>
    <a:masterClrMapping/>
  </p:clrMapOvr>
  <p:transition spd="med"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8712A852-9EBD-43F1-B8E3-ADE5E9CC2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/>
          <a:p>
            <a:r>
              <a:rPr lang="en-US" altLang="zh-CN" sz="2800" dirty="0"/>
              <a:t>Current experimental results</a:t>
            </a:r>
            <a:endParaRPr lang="zh-CN" altLang="en-US" sz="28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C1FA812-C414-4A29-96D7-37A7CB2FD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92" y="1052736"/>
            <a:ext cx="4542986" cy="28803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F89D1D1-547A-4842-BE08-C91AA05E0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5" y="2420888"/>
            <a:ext cx="4517883" cy="266429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E3339FA-B9AC-483E-82E7-ED5326EC0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015" y="1052736"/>
            <a:ext cx="4542986" cy="230425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371448D-E52B-4F68-AFC1-785816B5B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43" y="3720140"/>
            <a:ext cx="4517884" cy="196822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545531D-5A0E-4062-842C-C3A349442C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7929" y="2315423"/>
            <a:ext cx="4531656" cy="226570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FB97187-2E0E-4584-B017-A030A2A1AE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4009" y="3429000"/>
            <a:ext cx="4469248" cy="3150416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4209004"/>
      </p:ext>
    </p:extLst>
  </p:cSld>
  <p:clrMapOvr>
    <a:masterClrMapping/>
  </p:clrMapOvr>
  <p:transition spd="med"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10358905-C320-4517-AAE8-C8C01F48C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/>
          <a:p>
            <a:r>
              <a:rPr lang="en-US" altLang="zh-CN" sz="2800" dirty="0"/>
              <a:t>Current experimental results</a:t>
            </a:r>
            <a:endParaRPr lang="zh-CN" altLang="en-US" sz="28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89831ED-0227-401F-AB7A-4E7E59D12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2736"/>
            <a:ext cx="5743248" cy="5555328"/>
          </a:xfrm>
          <a:prstGeom prst="rect">
            <a:avLst/>
          </a:prstGeom>
        </p:spPr>
      </p:pic>
      <p:sp>
        <p:nvSpPr>
          <p:cNvPr id="9" name="内容占位符 2">
            <a:extLst>
              <a:ext uri="{FF2B5EF4-FFF2-40B4-BE49-F238E27FC236}">
                <a16:creationId xmlns:a16="http://schemas.microsoft.com/office/drawing/2014/main" id="{45BBC350-22F6-408C-B7B3-F9BC9A89F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3248" y="1052736"/>
            <a:ext cx="3365256" cy="5555328"/>
          </a:xfrm>
          <a:solidFill>
            <a:schemeClr val="bg1"/>
          </a:solidFill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1800" dirty="0"/>
              <a:t>Results of Both Ge &amp; Xe have reached 100 </a:t>
            </a:r>
            <a:r>
              <a:rPr lang="en-US" altLang="zh-CN" sz="1800" dirty="0" err="1"/>
              <a:t>meV</a:t>
            </a:r>
            <a:r>
              <a:rPr lang="en-US" altLang="zh-CN" sz="1800" dirty="0"/>
              <a:t> </a:t>
            </a: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1800" dirty="0" err="1"/>
              <a:t>KamLAND</a:t>
            </a:r>
            <a:r>
              <a:rPr lang="en-US" altLang="zh-CN" sz="1800" dirty="0"/>
              <a:t>-Zen even entered the boundary of IMO (50 </a:t>
            </a:r>
            <a:r>
              <a:rPr lang="en-US" altLang="zh-CN" sz="1800" dirty="0" err="1"/>
              <a:t>meV</a:t>
            </a:r>
            <a:r>
              <a:rPr lang="en-US" altLang="zh-CN" sz="1800" dirty="0"/>
              <a:t>)</a:t>
            </a: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1800" dirty="0"/>
              <a:t>Important implications on the parameter space, and even additional contributions!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14B68B7-4A33-4C7E-B213-50657C714991}"/>
              </a:ext>
            </a:extLst>
          </p:cNvPr>
          <p:cNvSpPr txBox="1"/>
          <p:nvPr/>
        </p:nvSpPr>
        <p:spPr>
          <a:xfrm>
            <a:off x="2987824" y="3265239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i="1" dirty="0"/>
              <a:t>Fang, YFL, Zhang, (2023)</a:t>
            </a:r>
            <a:endParaRPr lang="zh-CN" altLang="en-US" sz="1400" b="1" i="1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92B221B-D798-4DE4-950F-87FB455332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093" y="3885046"/>
            <a:ext cx="3261395" cy="2640298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872043540"/>
      </p:ext>
    </p:extLst>
  </p:cSld>
  <p:clrMapOvr>
    <a:masterClrMapping/>
  </p:clrMapOvr>
  <p:transition spd="med"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8787E7D4-8FB8-4225-9D1D-5E92E7787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16632"/>
            <a:ext cx="8352928" cy="740600"/>
          </a:xfrm>
        </p:spPr>
        <p:txBody>
          <a:bodyPr/>
          <a:lstStyle/>
          <a:p>
            <a:r>
              <a:rPr lang="en-US" altLang="zh-CN" sz="2800" dirty="0"/>
              <a:t>Dirac and Majorana mass </a:t>
            </a:r>
            <a:r>
              <a:rPr lang="en-US" altLang="zh-CN" sz="2800" dirty="0" err="1"/>
              <a:t>Lagrangian</a:t>
            </a:r>
            <a:r>
              <a:rPr lang="en-US" altLang="zh-CN" sz="2800" dirty="0"/>
              <a:t>  </a:t>
            </a:r>
            <a:endParaRPr lang="zh-CN" altLang="en-US" sz="28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9306AD5-8E61-4598-A88C-C6457AF1C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9144000" cy="218310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19A3A67-6639-4930-8988-2A33183DA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" y="3212976"/>
            <a:ext cx="9144000" cy="341633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5CFB9E8-9B71-4D5C-9663-32EE4156D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4727876"/>
            <a:ext cx="2880320" cy="40011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0216933"/>
      </p:ext>
    </p:extLst>
  </p:cSld>
  <p:clrMapOvr>
    <a:masterClrMapping/>
  </p:clrMapOvr>
  <p:transition spd="med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CBB664AF-DCCB-4325-A4AF-EBD95166D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16632"/>
            <a:ext cx="8352928" cy="740600"/>
          </a:xfrm>
        </p:spPr>
        <p:txBody>
          <a:bodyPr/>
          <a:lstStyle/>
          <a:p>
            <a:r>
              <a:rPr lang="en-US" altLang="zh-CN" sz="2800" dirty="0"/>
              <a:t>Seesaw Mechanism</a:t>
            </a:r>
            <a:endParaRPr lang="zh-CN" altLang="en-US" sz="2800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36AE5F26-E078-4C9D-A6AF-5460C2157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52736"/>
            <a:ext cx="9144000" cy="55399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smallness of light neutrino masses  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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/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/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/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/>
            <a:endParaRPr lang="en-US" altLang="zh-CN" sz="1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0" hangingPunct="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 general, the light and heavy mass eigenstates are mixed:</a:t>
            </a:r>
          </a:p>
          <a:p>
            <a:pPr marL="342900" indent="-342900" eaLnBrk="0" hangingPunct="0">
              <a:buFont typeface="Wingdings" panose="05000000000000000000" pitchFamily="2" charset="2"/>
              <a:buChar char="Ø"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0" hangingPunct="0">
              <a:buFont typeface="Wingdings" panose="05000000000000000000" pitchFamily="2" charset="2"/>
              <a:buChar char="Ø"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0" hangingPunct="0">
              <a:buFont typeface="Wingdings" panose="05000000000000000000" pitchFamily="2" charset="2"/>
              <a:buChar char="Ø"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0" hangingPunct="0">
              <a:buFont typeface="Wingdings" panose="05000000000000000000" pitchFamily="2" charset="2"/>
              <a:buChar char="Ø"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0" hangingPunct="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Exact seesaw relation:</a:t>
            </a:r>
          </a:p>
          <a:p>
            <a:pPr marL="342900" indent="-342900" eaLnBrk="0" hangingPunct="0">
              <a:buFont typeface="Wingdings" panose="05000000000000000000" pitchFamily="2" charset="2"/>
              <a:buChar char="Ø"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0" hangingPunct="0">
              <a:buFont typeface="Wingdings" panose="05000000000000000000" pitchFamily="2" charset="2"/>
              <a:buChar char="Ø"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/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0" hangingPunct="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Connection of the low energy and high energy parameters</a:t>
            </a:r>
          </a:p>
          <a:p>
            <a:pPr marL="342900" indent="-342900" eaLnBrk="0" hangingPunct="0">
              <a:buFont typeface="Wingdings" panose="05000000000000000000" pitchFamily="2" charset="2"/>
              <a:buChar char="Ø"/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0" hangingPunct="0">
              <a:buFont typeface="Wingdings" panose="05000000000000000000" pitchFamily="2" charset="2"/>
              <a:buChar char="Ø"/>
            </a:pPr>
            <a:endParaRPr lang="en-US" altLang="zh-CN" sz="1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0" hangingPunct="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 minimal (3+2) seesaw: two heavy neutrinos </a:t>
            </a:r>
            <a:r>
              <a:rPr lang="en-US" altLang="zh-CN" sz="1600" b="1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(hep-</a:t>
            </a:r>
            <a:r>
              <a:rPr lang="en-US" altLang="zh-CN" sz="1600" b="1" i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ph</a:t>
            </a:r>
            <a:r>
              <a:rPr lang="en-US" altLang="zh-CN" sz="1600" b="1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/0208157)</a:t>
            </a:r>
          </a:p>
          <a:p>
            <a:pPr eaLnBrk="0" hangingPunct="0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“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Seesaw fair play rule”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[0706.0052]: one massless active neutrino !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B05B6F43-5803-416F-BB92-E7F4424E291E}"/>
              </a:ext>
            </a:extLst>
          </p:cNvPr>
          <p:cNvGrpSpPr/>
          <p:nvPr/>
        </p:nvGrpSpPr>
        <p:grpSpPr>
          <a:xfrm>
            <a:off x="6012160" y="1124744"/>
            <a:ext cx="2376264" cy="400110"/>
            <a:chOff x="5148064" y="3964994"/>
            <a:chExt cx="2376264" cy="400110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A439033B-38DC-43A3-8DB5-5A6BDAA5F006}"/>
                </a:ext>
              </a:extLst>
            </p:cNvPr>
            <p:cNvSpPr txBox="1"/>
            <p:nvPr/>
          </p:nvSpPr>
          <p:spPr>
            <a:xfrm>
              <a:off x="5148064" y="3964994"/>
              <a:ext cx="2376264" cy="40011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rgbClr val="FF0000"/>
                  </a:solidFill>
                </a:rPr>
                <a:t>Seesaw: </a:t>
              </a:r>
              <a:endParaRPr lang="zh-CN" altLang="en-US" sz="2000" dirty="0">
                <a:solidFill>
                  <a:srgbClr val="FF0000"/>
                </a:solidFill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794C822-1687-4711-A05B-0D198EC0E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28184" y="3995772"/>
              <a:ext cx="1280125" cy="360000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920DAD32-41D8-449E-B14A-A721F0189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80" y="1565182"/>
            <a:ext cx="7452320" cy="78369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95F71D7-1179-4BAA-AD60-414123A10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596" y="2882370"/>
            <a:ext cx="6264696" cy="109326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6397627-FDE0-41F5-85E4-2418BC827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696" y="4357173"/>
            <a:ext cx="3384376" cy="80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485729"/>
      </p:ext>
    </p:extLst>
  </p:cSld>
  <p:clrMapOvr>
    <a:masterClrMapping/>
  </p:clrMapOvr>
  <p:transition spd="med"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FEEF713F-0E69-4235-98A5-5816D9C18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/>
          <a:p>
            <a:r>
              <a:rPr lang="en-US" altLang="zh-CN" sz="2800" dirty="0"/>
              <a:t>How to include heavy neutrinos?</a:t>
            </a:r>
            <a:endParaRPr lang="zh-CN" altLang="en-US" sz="2800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3BDA4A00-C9D8-43CC-9796-ECD283025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60704"/>
            <a:ext cx="9144000" cy="5536648"/>
          </a:xfrm>
          <a:solidFill>
            <a:schemeClr val="bg1"/>
          </a:solidFill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1800" dirty="0"/>
              <a:t>To include the contribution of heavy neutrinos (aka, right handed neutrinos, or sterile neutrinos): </a:t>
            </a: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1800" dirty="0">
                <a:solidFill>
                  <a:srgbClr val="0000FF"/>
                </a:solidFill>
              </a:rPr>
              <a:t>Mass Dependent Nuclear Matrix Elements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000" dirty="0"/>
          </a:p>
          <a:p>
            <a:pPr marL="0" indent="0">
              <a:buClrTx/>
              <a:buNone/>
            </a:pPr>
            <a:endParaRPr lang="en-US" altLang="zh-CN" sz="1800" dirty="0"/>
          </a:p>
          <a:p>
            <a:pPr marL="0" indent="0">
              <a:buClrTx/>
              <a:buNone/>
            </a:pPr>
            <a:r>
              <a:rPr lang="en-US" altLang="zh-CN" sz="1800" dirty="0"/>
              <a:t>(a) When the masses are small enough </a:t>
            </a:r>
          </a:p>
          <a:p>
            <a:pPr marL="0" indent="0">
              <a:buClrTx/>
              <a:buNone/>
            </a:pPr>
            <a:endParaRPr lang="en-US" altLang="zh-CN" sz="1000" dirty="0"/>
          </a:p>
          <a:p>
            <a:pPr marL="0" indent="0">
              <a:buClrTx/>
              <a:buNone/>
            </a:pPr>
            <a:endParaRPr lang="en-US" altLang="zh-CN" sz="1000" dirty="0"/>
          </a:p>
          <a:p>
            <a:pPr marL="0" indent="0">
              <a:buClrTx/>
              <a:buNone/>
            </a:pPr>
            <a:endParaRPr lang="en-US" altLang="zh-CN" sz="1000" dirty="0"/>
          </a:p>
          <a:p>
            <a:pPr marL="0" indent="0">
              <a:buClrTx/>
              <a:buNone/>
            </a:pPr>
            <a:r>
              <a:rPr lang="en-US" altLang="zh-CN" sz="1800" dirty="0"/>
              <a:t>(b) When the masses are large enough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000" dirty="0"/>
          </a:p>
          <a:p>
            <a:pPr marL="0" indent="0">
              <a:buClrTx/>
              <a:buNone/>
            </a:pPr>
            <a:r>
              <a:rPr lang="en-US" altLang="zh-CN" sz="1800" dirty="0"/>
              <a:t>(c) One light enough &amp; others large enough (e.g., eV sterile neutrino)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000" dirty="0"/>
          </a:p>
          <a:p>
            <a:pPr marL="0" indent="0">
              <a:buClrTx/>
              <a:buNone/>
            </a:pPr>
            <a:r>
              <a:rPr lang="en-US" altLang="zh-CN" sz="1800" dirty="0"/>
              <a:t>(d) Minimal 3+2 seesaw for a general study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159DF80-F35F-4EFC-85C5-ABD33EDC0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504" y="2056506"/>
            <a:ext cx="3456384" cy="80507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4A82408-59DC-4885-9774-0B10025BE263}"/>
              </a:ext>
            </a:extLst>
          </p:cNvPr>
          <p:cNvSpPr txBox="1"/>
          <p:nvPr/>
        </p:nvSpPr>
        <p:spPr>
          <a:xfrm>
            <a:off x="5796136" y="2268161"/>
            <a:ext cx="26809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i="1" dirty="0"/>
              <a:t>Faessler et al, 1408.6077</a:t>
            </a:r>
            <a:endParaRPr lang="en-US" altLang="zh-CN" sz="1600" b="1" dirty="0">
              <a:solidFill>
                <a:srgbClr val="000000"/>
              </a:solidFill>
              <a:latin typeface="Lucida Grande"/>
            </a:endParaRPr>
          </a:p>
          <a:p>
            <a:r>
              <a:rPr lang="en-US" altLang="zh-CN" sz="1600" b="1" i="1" dirty="0">
                <a:solidFill>
                  <a:srgbClr val="000000"/>
                </a:solidFill>
                <a:latin typeface="Lucida Grande"/>
              </a:rPr>
              <a:t>See also 2303.04168</a:t>
            </a:r>
            <a:endParaRPr lang="zh-CN" altLang="en-US" sz="1600" b="1" i="1" dirty="0">
              <a:solidFill>
                <a:srgbClr val="000000"/>
              </a:solidFill>
              <a:latin typeface="Lucida Grande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4E4184C-AFB2-461E-B886-DB451A8D7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504" y="3284984"/>
            <a:ext cx="2952328" cy="69788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DFD3101-404E-4472-B9C6-F630B75A6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504" y="4310858"/>
            <a:ext cx="1677010" cy="65283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0BAAA80-200A-4A13-AF72-25E7A0B12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744" y="5949280"/>
            <a:ext cx="5724128" cy="57052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FD61B98E-A0DD-4B84-B9B1-2B6B3A934888}"/>
              </a:ext>
            </a:extLst>
          </p:cNvPr>
          <p:cNvSpPr txBox="1"/>
          <p:nvPr/>
        </p:nvSpPr>
        <p:spPr>
          <a:xfrm>
            <a:off x="4339288" y="4356393"/>
            <a:ext cx="26809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i="1" dirty="0"/>
              <a:t>e.g., Xing, 0907.3014</a:t>
            </a:r>
            <a:endParaRPr lang="en-US" altLang="zh-CN" sz="1600" b="1" dirty="0">
              <a:solidFill>
                <a:srgbClr val="000000"/>
              </a:solidFill>
              <a:latin typeface="Lucida Grande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30F4D82-2B69-41C1-A77A-A859246F36FF}"/>
              </a:ext>
            </a:extLst>
          </p:cNvPr>
          <p:cNvSpPr txBox="1"/>
          <p:nvPr/>
        </p:nvSpPr>
        <p:spPr>
          <a:xfrm>
            <a:off x="251520" y="6002124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i="1" dirty="0"/>
              <a:t>Fang, YFL, Zhang, 2112.12779</a:t>
            </a:r>
            <a:endParaRPr lang="zh-CN" alt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447229798"/>
      </p:ext>
    </p:extLst>
  </p:cSld>
  <p:clrMapOvr>
    <a:masterClrMapping/>
  </p:clrMapOvr>
  <p:transition spd="med"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7876C0C-226F-4B48-BCA8-8957EA43B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1" y="1052736"/>
            <a:ext cx="8884777" cy="5472608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278DB08C-E383-48E9-A0E5-825E4D506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/>
          <a:p>
            <a:r>
              <a:rPr lang="en-US" altLang="zh-CN" sz="2800" dirty="0"/>
              <a:t>Generalized m</a:t>
            </a:r>
            <a:r>
              <a:rPr lang="zh-CN" altLang="en-US" sz="2800" baseline="-25000" dirty="0"/>
              <a:t>𝜷𝜷</a:t>
            </a:r>
            <a:r>
              <a:rPr lang="en-US" altLang="zh-CN" sz="2800" dirty="0"/>
              <a:t> </a:t>
            </a:r>
            <a:endParaRPr lang="zh-CN" altLang="en-US" sz="28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D060C3C-DC93-4B84-8F80-C6225881D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968" y="476672"/>
            <a:ext cx="2865512" cy="45892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0DEDD4D-DA02-49C6-9F01-3AF1F9581805}"/>
              </a:ext>
            </a:extLst>
          </p:cNvPr>
          <p:cNvSpPr txBox="1"/>
          <p:nvPr/>
        </p:nvSpPr>
        <p:spPr>
          <a:xfrm>
            <a:off x="251520" y="3645024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i="1" dirty="0"/>
              <a:t>Fang, YFL, Zhang, 2112.12779</a:t>
            </a:r>
            <a:endParaRPr lang="zh-CN" alt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3478926999"/>
      </p:ext>
    </p:extLst>
  </p:cSld>
  <p:clrMapOvr>
    <a:masterClrMapping/>
  </p:clrMapOvr>
  <p:transition spd="med"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D4EC2B8-2B13-403F-B6C1-EB48C9ECD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/>
          <a:p>
            <a:r>
              <a:rPr lang="en-US" altLang="zh-CN" sz="2800" dirty="0"/>
              <a:t>Nuclear Matrix Element (heavy </a:t>
            </a:r>
            <a:r>
              <a:rPr lang="el-GR" altLang="zh-CN" sz="2800" dirty="0"/>
              <a:t>ν</a:t>
            </a:r>
            <a:r>
              <a:rPr lang="en-US" altLang="zh-CN" sz="2800" dirty="0"/>
              <a:t>s)</a:t>
            </a:r>
            <a:endParaRPr lang="zh-CN" altLang="en-US" sz="28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456B1D8-7E9F-4C5A-B766-34054FC16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9144000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5840"/>
      </p:ext>
    </p:extLst>
  </p:cSld>
  <p:clrMapOvr>
    <a:masterClrMapping/>
  </p:clrMapOvr>
  <p:transition spd="med"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85CF86-9D40-4899-912F-E109E11B4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zh-CN" dirty="0"/>
              <a:t>ν</a:t>
            </a:r>
            <a:r>
              <a:rPr lang="en-US" altLang="zh-CN" sz="3200" dirty="0"/>
              <a:t>s do oscillate!</a:t>
            </a:r>
            <a:endParaRPr lang="zh-CN" altLang="en-US" sz="32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81D5EE4-1B36-4DFA-9BAC-C15AA1A86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8" y="1052736"/>
            <a:ext cx="9082946" cy="558599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CA0AC30-020E-4A2A-90AE-B545721645A2}"/>
              </a:ext>
            </a:extLst>
          </p:cNvPr>
          <p:cNvSpPr txBox="1"/>
          <p:nvPr/>
        </p:nvSpPr>
        <p:spPr>
          <a:xfrm>
            <a:off x="323528" y="6330806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i="1" dirty="0"/>
              <a:t>From </a:t>
            </a:r>
            <a:r>
              <a:rPr lang="en-US" altLang="zh-CN" sz="1400" b="1" i="1" dirty="0" err="1"/>
              <a:t>Lisi</a:t>
            </a:r>
            <a:endParaRPr lang="zh-CN" alt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3600180306"/>
      </p:ext>
    </p:extLst>
  </p:cSld>
  <p:clrMapOvr>
    <a:masterClrMapping/>
  </p:clrMapOvr>
  <p:transition spd="med"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69C05D54-B2BC-4326-BD0A-C668B2484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/>
          <a:p>
            <a:r>
              <a:rPr lang="en-US" altLang="zh-CN" sz="2800" dirty="0"/>
              <a:t>Mass Dependent Nuclear Matrix Elements</a:t>
            </a:r>
            <a:endParaRPr lang="zh-CN" altLang="en-US" sz="28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127FFCD-474D-4637-B806-01B6F21FC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052736"/>
            <a:ext cx="5942822" cy="5544616"/>
          </a:xfrm>
          <a:prstGeom prst="rect">
            <a:avLst/>
          </a:prstGeom>
        </p:spPr>
      </p:pic>
      <p:sp>
        <p:nvSpPr>
          <p:cNvPr id="7" name="内容占位符 2">
            <a:extLst>
              <a:ext uri="{FF2B5EF4-FFF2-40B4-BE49-F238E27FC236}">
                <a16:creationId xmlns:a16="http://schemas.microsoft.com/office/drawing/2014/main" id="{93223555-1BB5-4ED4-91FF-7DC6B2234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3248" y="1052736"/>
            <a:ext cx="3365256" cy="5555328"/>
          </a:xfrm>
          <a:solidFill>
            <a:schemeClr val="bg1"/>
          </a:solidFill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1800" dirty="0" err="1">
                <a:solidFill>
                  <a:srgbClr val="FF0000"/>
                </a:solidFill>
              </a:rPr>
              <a:t>dQRPA</a:t>
            </a:r>
            <a:r>
              <a:rPr lang="en-US" altLang="zh-CN" sz="1800" dirty="0">
                <a:solidFill>
                  <a:srgbClr val="FF0000"/>
                </a:solidFill>
              </a:rPr>
              <a:t>: </a:t>
            </a:r>
            <a:r>
              <a:rPr lang="en-US" altLang="zh-CN" sz="1800" dirty="0"/>
              <a:t>Numerical calculation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1800" dirty="0">
                <a:solidFill>
                  <a:srgbClr val="FF0000"/>
                </a:solidFill>
              </a:rPr>
              <a:t>Others: </a:t>
            </a:r>
            <a:r>
              <a:rPr lang="en-US" altLang="zh-CN" sz="1800" dirty="0"/>
              <a:t>interpolation with two extreme values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800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1800" dirty="0" err="1">
                <a:solidFill>
                  <a:srgbClr val="FF0000"/>
                </a:solidFill>
              </a:rPr>
              <a:t>dQRPA</a:t>
            </a:r>
            <a:r>
              <a:rPr lang="en-US" altLang="zh-CN" sz="1800" dirty="0"/>
              <a:t>, agrees with ISM for light </a:t>
            </a:r>
            <a:r>
              <a:rPr lang="el-GR" altLang="zh-CN" sz="1800" dirty="0"/>
              <a:t>ν</a:t>
            </a:r>
            <a:r>
              <a:rPr lang="en-US" altLang="zh-CN" sz="1800" dirty="0"/>
              <a:t>s and tends to be consistent with CDFT for heavy </a:t>
            </a:r>
            <a:r>
              <a:rPr lang="el-GR" altLang="zh-CN" sz="1800" dirty="0"/>
              <a:t>ν</a:t>
            </a:r>
            <a:r>
              <a:rPr lang="en-US" altLang="zh-CN" sz="1800" dirty="0"/>
              <a:t>s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800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1800" dirty="0"/>
              <a:t>At high mass region, IBM-2 tends to have the smallest values 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800" dirty="0"/>
          </a:p>
          <a:p>
            <a:pPr marL="0" indent="0">
              <a:buClrTx/>
              <a:buNone/>
            </a:pPr>
            <a:endParaRPr lang="en-US" altLang="zh-CN" sz="18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438BCEA-B9AB-49DB-A7BA-00EB00B5B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728" y="2708920"/>
            <a:ext cx="2664296" cy="62058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A5BF60C-1DFA-4AD4-A0D7-D7FA3D83AB1C}"/>
              </a:ext>
            </a:extLst>
          </p:cNvPr>
          <p:cNvSpPr txBox="1"/>
          <p:nvPr/>
        </p:nvSpPr>
        <p:spPr>
          <a:xfrm>
            <a:off x="251520" y="3697287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i="1" dirty="0"/>
              <a:t>Fang, YFL, Zhang (2023)</a:t>
            </a:r>
            <a:endParaRPr lang="zh-CN" alt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2548939145"/>
      </p:ext>
    </p:extLst>
  </p:cSld>
  <p:clrMapOvr>
    <a:masterClrMapping/>
  </p:clrMapOvr>
  <p:transition spd="med"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CE8462D-1152-4B27-97FE-F58ED01A7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0" y="1052736"/>
            <a:ext cx="9108504" cy="3458991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FFFC13E0-C219-4883-8AC6-7A7AC365C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/>
          <a:p>
            <a:r>
              <a:rPr lang="en-US" altLang="zh-CN" sz="2800" dirty="0"/>
              <a:t>Minimal seesaw: current limits </a:t>
            </a:r>
            <a:endParaRPr lang="zh-CN" altLang="en-US" sz="2800" dirty="0"/>
          </a:p>
        </p:txBody>
      </p:sp>
      <p:sp>
        <p:nvSpPr>
          <p:cNvPr id="18" name="内容占位符 2">
            <a:extLst>
              <a:ext uri="{FF2B5EF4-FFF2-40B4-BE49-F238E27FC236}">
                <a16:creationId xmlns:a16="http://schemas.microsoft.com/office/drawing/2014/main" id="{E4CA94EB-2185-464B-B39C-D91202B06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4511727"/>
            <a:ext cx="9108504" cy="2096337"/>
          </a:xfrm>
          <a:solidFill>
            <a:schemeClr val="bg1"/>
          </a:solidFill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1800" dirty="0"/>
              <a:t>Different choices of parameters and models are scanned (not as </a:t>
            </a:r>
            <a:r>
              <a:rPr lang="en-US" altLang="zh-CN" sz="1800" dirty="0" err="1"/>
              <a:t>Guassian</a:t>
            </a:r>
            <a:r>
              <a:rPr lang="en-US" altLang="zh-CN" sz="1800" dirty="0"/>
              <a:t>) </a:t>
            </a: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1800" dirty="0"/>
              <a:t>Both the </a:t>
            </a:r>
            <a:r>
              <a:rPr lang="zh-CN" altLang="en-US" sz="1800" dirty="0"/>
              <a:t>𝟎</a:t>
            </a:r>
            <a:r>
              <a:rPr lang="el-GR" altLang="zh-CN" sz="1800" dirty="0"/>
              <a:t>ν</a:t>
            </a:r>
            <a:r>
              <a:rPr lang="zh-CN" altLang="en-US" sz="1800" dirty="0"/>
              <a:t>𝟐𝜷</a:t>
            </a:r>
            <a:r>
              <a:rPr lang="en-US" altLang="zh-CN" sz="1800" dirty="0"/>
              <a:t>-decay and oscillation data are used</a:t>
            </a: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1800" dirty="0"/>
              <a:t>Interpretations of three benchmark scenarios: two different roles!</a:t>
            </a:r>
          </a:p>
          <a:p>
            <a:pPr>
              <a:buClrTx/>
              <a:buAutoNum type="alphaLcParenBoth"/>
            </a:pPr>
            <a:endParaRPr lang="en-US" altLang="zh-CN" sz="18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BA52595-CD2B-4368-80FB-003AC5E2B033}"/>
              </a:ext>
            </a:extLst>
          </p:cNvPr>
          <p:cNvSpPr txBox="1"/>
          <p:nvPr/>
        </p:nvSpPr>
        <p:spPr>
          <a:xfrm>
            <a:off x="-36512" y="980728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Normal ordering </a:t>
            </a:r>
            <a:endParaRPr lang="zh-CN" altLang="en-US" sz="1200" b="1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95F440E-0715-4EB0-B18D-15524A3800B4}"/>
              </a:ext>
            </a:extLst>
          </p:cNvPr>
          <p:cNvSpPr txBox="1"/>
          <p:nvPr/>
        </p:nvSpPr>
        <p:spPr>
          <a:xfrm>
            <a:off x="6372200" y="4293096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i="1" dirty="0"/>
              <a:t>Fang, YFL, Zhang, To appear</a:t>
            </a:r>
            <a:endParaRPr lang="zh-CN" altLang="en-US" sz="1400" b="1" i="1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3BC94A6E-330C-4256-B806-A8DF92AC4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5854602"/>
            <a:ext cx="5152415" cy="51354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FA79B0C-FBD6-401F-83F1-1E1BE5917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5854602"/>
            <a:ext cx="2520280" cy="526726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599129473"/>
      </p:ext>
    </p:extLst>
  </p:cSld>
  <p:clrMapOvr>
    <a:masterClrMapping/>
  </p:clrMapOvr>
  <p:transition spd="med"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id="{5AEA2437-6F34-4014-8451-ABAF4EF2B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/>
          <a:p>
            <a:r>
              <a:rPr lang="en-US" altLang="zh-CN" sz="2800" dirty="0"/>
              <a:t>Heavy </a:t>
            </a:r>
            <a:r>
              <a:rPr lang="el-GR" altLang="zh-CN" sz="2800" dirty="0"/>
              <a:t>ν</a:t>
            </a:r>
            <a:r>
              <a:rPr lang="en-US" altLang="zh-CN" sz="2800" dirty="0"/>
              <a:t>s: different probes</a:t>
            </a:r>
            <a:endParaRPr lang="zh-CN" altLang="en-US" sz="28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28D3073-2857-43A1-9DAF-A52B69C1F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2737"/>
            <a:ext cx="9108504" cy="554461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2FD049A-8293-4CC5-A8AF-79523DE5B9A1}"/>
              </a:ext>
            </a:extLst>
          </p:cNvPr>
          <p:cNvSpPr txBox="1"/>
          <p:nvPr/>
        </p:nvSpPr>
        <p:spPr>
          <a:xfrm>
            <a:off x="107504" y="6167045"/>
            <a:ext cx="37444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i="1" dirty="0"/>
              <a:t>Bolton, </a:t>
            </a:r>
            <a:r>
              <a:rPr lang="en-US" altLang="zh-CN" sz="1400" b="1" i="1" dirty="0" err="1"/>
              <a:t>Deppisch</a:t>
            </a:r>
            <a:r>
              <a:rPr lang="en-US" altLang="zh-CN" sz="1400" b="1" i="1" dirty="0"/>
              <a:t>, Dev, arXiv:1912.03058</a:t>
            </a:r>
          </a:p>
        </p:txBody>
      </p:sp>
    </p:spTree>
    <p:extLst>
      <p:ext uri="{BB962C8B-B14F-4D97-AF65-F5344CB8AC3E}">
        <p14:creationId xmlns:p14="http://schemas.microsoft.com/office/powerpoint/2010/main" val="1971019392"/>
      </p:ext>
    </p:extLst>
  </p:cSld>
  <p:clrMapOvr>
    <a:masterClrMapping/>
  </p:clrMapOvr>
  <p:transition spd="med"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4562549-E39B-4936-8975-024C00BFD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/>
          <a:p>
            <a:r>
              <a:rPr lang="en-US" altLang="zh-CN" sz="2800" dirty="0"/>
              <a:t>Conclusion</a:t>
            </a:r>
            <a:endParaRPr lang="zh-CN" altLang="en-US" sz="2800" dirty="0"/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E8AF3A48-C4B9-4F13-B75D-471724FC7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1052736"/>
            <a:ext cx="9073008" cy="5602588"/>
          </a:xfrm>
          <a:solidFill>
            <a:schemeClr val="bg1"/>
          </a:solidFill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2000" dirty="0"/>
              <a:t>Neutrino-less double decay: </a:t>
            </a:r>
          </a:p>
          <a:p>
            <a:pPr marL="0" indent="0">
              <a:buClrTx/>
              <a:buNone/>
            </a:pPr>
            <a:r>
              <a:rPr lang="en-US" altLang="zh-CN" sz="2000" dirty="0"/>
              <a:t>	A smoking gun of the neutrino Majorana nature! </a:t>
            </a:r>
          </a:p>
          <a:p>
            <a:pPr marL="0" indent="0">
              <a:buClrTx/>
              <a:buNone/>
            </a:pPr>
            <a:endParaRPr lang="en-US" altLang="zh-CN" sz="1000" dirty="0"/>
          </a:p>
          <a:p>
            <a:pPr marL="0" indent="0">
              <a:buClrTx/>
              <a:buNone/>
            </a:pPr>
            <a:endParaRPr lang="en-US" altLang="zh-CN" sz="1000" dirty="0"/>
          </a:p>
          <a:p>
            <a:pPr marL="0" indent="0">
              <a:buClrTx/>
              <a:buNone/>
            </a:pPr>
            <a:endParaRPr lang="en-US" altLang="zh-CN" sz="1000" dirty="0"/>
          </a:p>
          <a:p>
            <a:pPr marL="0" indent="0">
              <a:buClrTx/>
              <a:buNone/>
            </a:pPr>
            <a:endParaRPr lang="en-US" altLang="zh-CN" sz="1000" dirty="0"/>
          </a:p>
          <a:p>
            <a:pPr marL="0" indent="0">
              <a:buClrTx/>
              <a:buNone/>
            </a:pPr>
            <a:endParaRPr lang="en-US" altLang="zh-CN" sz="1000" dirty="0"/>
          </a:p>
          <a:p>
            <a:pPr marL="0" indent="0">
              <a:buClrTx/>
              <a:buNone/>
            </a:pPr>
            <a:endParaRPr lang="en-US" altLang="zh-CN" sz="1000" dirty="0"/>
          </a:p>
          <a:p>
            <a:pPr marL="0" indent="0">
              <a:buClrTx/>
              <a:buNone/>
            </a:pPr>
            <a:endParaRPr lang="en-US" altLang="zh-CN" sz="1000" dirty="0"/>
          </a:p>
          <a:p>
            <a:pPr marL="0" indent="0">
              <a:buClrTx/>
              <a:buNone/>
            </a:pPr>
            <a:endParaRPr lang="en-US" altLang="zh-CN" sz="1000" dirty="0"/>
          </a:p>
          <a:p>
            <a:pPr marL="0" indent="0">
              <a:buClrTx/>
              <a:buNone/>
            </a:pPr>
            <a:endParaRPr lang="en-US" altLang="zh-CN" sz="1000" dirty="0"/>
          </a:p>
          <a:p>
            <a:pPr marL="0" indent="0">
              <a:buClrTx/>
              <a:buNone/>
            </a:pPr>
            <a:endParaRPr lang="en-US" altLang="zh-CN" sz="1000" dirty="0"/>
          </a:p>
          <a:p>
            <a:pPr marL="0" indent="0">
              <a:buClrTx/>
              <a:buNone/>
            </a:pPr>
            <a:endParaRPr lang="en-US" altLang="zh-CN" sz="1000" dirty="0"/>
          </a:p>
          <a:p>
            <a:pPr marL="0" indent="0">
              <a:buClrTx/>
              <a:buNone/>
            </a:pP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2000" dirty="0"/>
              <a:t>In the type-I seesaw model, we have obtained the experimental limits on the seesaw parameters by using</a:t>
            </a:r>
          </a:p>
          <a:p>
            <a:pPr marL="457200" lvl="1" indent="0">
              <a:buClrTx/>
              <a:buNone/>
            </a:pPr>
            <a:r>
              <a:rPr lang="en-US" altLang="zh-CN" sz="2000" b="1" dirty="0">
                <a:solidFill>
                  <a:srgbClr val="0000FF"/>
                </a:solidFill>
              </a:rPr>
              <a:t>a) the </a:t>
            </a:r>
            <a:r>
              <a:rPr lang="zh-CN" altLang="en-US" sz="2000" b="1" dirty="0">
                <a:solidFill>
                  <a:srgbClr val="0000FF"/>
                </a:solidFill>
              </a:rPr>
              <a:t>𝟎</a:t>
            </a:r>
            <a:r>
              <a:rPr lang="el-GR" altLang="zh-CN" sz="2000" b="1" dirty="0">
                <a:solidFill>
                  <a:srgbClr val="0000FF"/>
                </a:solidFill>
              </a:rPr>
              <a:t>ν</a:t>
            </a:r>
            <a:r>
              <a:rPr lang="zh-CN" altLang="en-US" sz="2000" b="1" dirty="0">
                <a:solidFill>
                  <a:srgbClr val="0000FF"/>
                </a:solidFill>
              </a:rPr>
              <a:t>𝟐𝜷 </a:t>
            </a:r>
            <a:r>
              <a:rPr lang="en-US" altLang="zh-CN" sz="2000" b="1" dirty="0">
                <a:solidFill>
                  <a:srgbClr val="0000FF"/>
                </a:solidFill>
              </a:rPr>
              <a:t>data and neutrino oscillation data,</a:t>
            </a:r>
          </a:p>
          <a:p>
            <a:pPr marL="457200" lvl="1" indent="0">
              <a:buClrTx/>
              <a:buNone/>
            </a:pPr>
            <a:r>
              <a:rPr lang="en-US" altLang="zh-CN" sz="2000" b="1" dirty="0">
                <a:solidFill>
                  <a:srgbClr val="0000FF"/>
                </a:solidFill>
              </a:rPr>
              <a:t>b) global model predictions of nuclear matrix elements,</a:t>
            </a:r>
          </a:p>
          <a:p>
            <a:pPr marL="0" indent="0">
              <a:buClrTx/>
              <a:buNone/>
            </a:pPr>
            <a:r>
              <a:rPr lang="en-US" altLang="zh-CN" sz="2000" dirty="0">
                <a:solidFill>
                  <a:srgbClr val="0000FF"/>
                </a:solidFill>
              </a:rPr>
              <a:t>      c) and seesaw relation of light and heavy neutrino masses.</a:t>
            </a:r>
          </a:p>
          <a:p>
            <a:pPr marL="0" indent="0">
              <a:buClrTx/>
              <a:buNone/>
            </a:pPr>
            <a:endParaRPr lang="en-US" altLang="zh-CN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1DAE2F4-4B7C-4C59-92F6-7473050CD4C3}"/>
              </a:ext>
            </a:extLst>
          </p:cNvPr>
          <p:cNvSpPr txBox="1"/>
          <p:nvPr/>
        </p:nvSpPr>
        <p:spPr>
          <a:xfrm>
            <a:off x="35496" y="2348880"/>
            <a:ext cx="388843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Tx/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After the observation of </a:t>
            </a:r>
            <a:r>
              <a:rPr lang="zh-CN" altLang="en-US" sz="2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𝟎</a:t>
            </a:r>
            <a:r>
              <a:rPr lang="el-GR" altLang="zh-CN" sz="2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ν</a:t>
            </a:r>
            <a:r>
              <a:rPr lang="zh-CN" altLang="en-US" sz="2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𝟐𝜷</a:t>
            </a:r>
            <a:r>
              <a:rPr lang="en-US" altLang="zh-CN" sz="2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, </a:t>
            </a:r>
            <a:r>
              <a:rPr lang="en-US" altLang="zh-CN" sz="2000" b="1" dirty="0">
                <a:latin typeface="微软雅黑" pitchFamily="34" charset="-122"/>
                <a:ea typeface="微软雅黑" pitchFamily="34" charset="-122"/>
              </a:rPr>
              <a:t>what is the true mechanism for neutrino mass generation and the 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𝟎</a:t>
            </a:r>
            <a:r>
              <a:rPr lang="el-GR" altLang="zh-CN" sz="2000" b="1" dirty="0">
                <a:latin typeface="微软雅黑" pitchFamily="34" charset="-122"/>
                <a:ea typeface="微软雅黑" pitchFamily="34" charset="-122"/>
              </a:rPr>
              <a:t>ν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𝟐𝜷 </a:t>
            </a:r>
            <a:r>
              <a:rPr lang="en-US" altLang="zh-CN" sz="2000" b="1" dirty="0">
                <a:latin typeface="微软雅黑" pitchFamily="34" charset="-122"/>
                <a:ea typeface="微软雅黑" pitchFamily="34" charset="-122"/>
              </a:rPr>
              <a:t>process ? 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639DCC8-8D4B-41E5-99DC-76B689ECC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43" y="1988840"/>
            <a:ext cx="4534529" cy="242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82266"/>
      </p:ext>
    </p:extLst>
  </p:cSld>
  <p:clrMapOvr>
    <a:masterClrMapping/>
  </p:clrMapOvr>
  <p:transition spd="med"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52D7CC-5938-49CF-B314-B0C08543C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sz="3200" dirty="0"/>
          </a:p>
          <a:p>
            <a:pPr marL="0" indent="0" algn="ctr">
              <a:buNone/>
            </a:pPr>
            <a:r>
              <a:rPr lang="en-US" altLang="zh-CN" sz="3200" dirty="0"/>
              <a:t>Thank you!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89598139"/>
      </p:ext>
    </p:extLst>
  </p:cSld>
  <p:clrMapOvr>
    <a:masterClrMapping/>
  </p:clrMapOvr>
  <p:transition spd="med"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0C3F69D-6829-45FA-B3BF-521677546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9144000" cy="5544616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24CA725C-B4FC-495A-AE22-B124C322A116}"/>
              </a:ext>
            </a:extLst>
          </p:cNvPr>
          <p:cNvSpPr txBox="1">
            <a:spLocks/>
          </p:cNvSpPr>
          <p:nvPr/>
        </p:nvSpPr>
        <p:spPr>
          <a:xfrm>
            <a:off x="428596" y="194340"/>
            <a:ext cx="8319868" cy="57036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zh-CN" altLang="en-US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</a:rPr>
              <a:t>Schechter-Valle theorem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281CDC0-9455-4ECA-BC92-58D08F66F714}"/>
              </a:ext>
            </a:extLst>
          </p:cNvPr>
          <p:cNvSpPr txBox="1"/>
          <p:nvPr/>
        </p:nvSpPr>
        <p:spPr>
          <a:xfrm>
            <a:off x="2627784" y="6300028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Liu, Zhang, Zhou 10</a:t>
            </a:r>
            <a:r>
              <a:rPr kumimoji="0" lang="en-US" altLang="zh-CN" sz="1400" b="1" i="1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-28</a:t>
            </a:r>
            <a:r>
              <a:rPr kumimoji="0" lang="en-US" altLang="zh-CN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t> eV (2016)</a:t>
            </a:r>
            <a:endParaRPr kumimoji="0" lang="zh-CN" altLang="en-US" sz="1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397199"/>
      </p:ext>
    </p:extLst>
  </p:cSld>
  <p:clrMapOvr>
    <a:masterClrMapping/>
  </p:clrMapOvr>
  <p:transition spd="med"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50CE09-BC89-45CA-8EB7-973BC36DB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rgbClr val="FF0000"/>
                </a:solidFill>
              </a:rPr>
              <a:t>Majorana-Dirac confusion </a:t>
            </a:r>
            <a:r>
              <a:rPr lang="en-US" altLang="zh-CN" sz="2800" dirty="0"/>
              <a:t>theorem</a:t>
            </a:r>
            <a:endParaRPr lang="zh-CN" altLang="en-US" sz="28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0BA4832-73F3-469C-872C-54E4E9CD5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052736"/>
            <a:ext cx="5688632" cy="5632310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BA45D67B-E6AF-482B-99E2-BFB1B657E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128" y="1052736"/>
            <a:ext cx="3419872" cy="56323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Practical Majorana-Dirac Confusion Theorem</a:t>
            </a:r>
          </a:p>
          <a:p>
            <a:pPr eaLnBrk="0" hangingPunct="0"/>
            <a:endParaRPr lang="en-US" altLang="zh-CN" sz="1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0" hangingPunct="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Only left-handed weak interactions exist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/>
            <a:endParaRPr lang="en-US" altLang="zh-CN" sz="1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0" hangingPunct="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Experiments with neutrinos of negative helicity and antineutrinos of positive helicity</a:t>
            </a:r>
            <a:endParaRPr lang="en-US" altLang="zh-CN" sz="1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0" hangingPunct="0">
              <a:buFont typeface="Wingdings" panose="05000000000000000000" pitchFamily="2" charset="2"/>
              <a:buChar char="Ø"/>
            </a:pPr>
            <a:endParaRPr lang="en-US" altLang="zh-CN" sz="1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0" hangingPunct="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Majorana Dirac difference ~ m</a:t>
            </a:r>
            <a:r>
              <a:rPr lang="en-US" altLang="zh-CN" sz="2000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l-GR" altLang="zh-CN" sz="2000" b="1" baseline="-25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endParaRPr lang="en-US" altLang="zh-CN" sz="2000" b="1" baseline="-25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/>
            <a:endParaRPr lang="en-US" altLang="zh-CN" sz="2000" b="1" baseline="-25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/>
            <a:endParaRPr lang="en-US" altLang="zh-CN" sz="2000" b="1" baseline="-25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/>
            <a:endParaRPr lang="en-US" altLang="zh-CN" sz="2000" b="1" baseline="-25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/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0" hangingPunct="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Best Bet: </a:t>
            </a:r>
            <a:r>
              <a:rPr lang="zh-CN" altLang="el-GR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𝟎</a:t>
            </a:r>
            <a:r>
              <a:rPr lang="el-GR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ν</a:t>
            </a:r>
            <a:r>
              <a:rPr lang="zh-CN" altLang="el-GR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𝟐𝜷</a:t>
            </a:r>
            <a:r>
              <a:rPr lang="el-GR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decay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198B7AC-075A-4C97-A6B5-7A352FD88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5445224"/>
            <a:ext cx="2376264" cy="589101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47437927"/>
      </p:ext>
    </p:extLst>
  </p:cSld>
  <p:clrMapOvr>
    <a:masterClrMapping/>
  </p:clrMapOvr>
  <p:transition spd="med"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/>
          <a:p>
            <a:r>
              <a:rPr lang="en-US" altLang="zh-CN" sz="2800" dirty="0"/>
              <a:t>Other mechanisms</a:t>
            </a:r>
            <a:endParaRPr lang="zh-CN" altLang="en-US" sz="28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24744"/>
            <a:ext cx="7990897" cy="547260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660232" y="6361583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i="1" dirty="0"/>
              <a:t>From </a:t>
            </a:r>
            <a:r>
              <a:rPr lang="en-US" altLang="zh-CN" sz="1400" b="1" i="1" dirty="0" err="1"/>
              <a:t>Rodejohann</a:t>
            </a:r>
            <a:endParaRPr lang="zh-CN" alt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1693099494"/>
      </p:ext>
    </p:extLst>
  </p:cSld>
  <p:clrMapOvr>
    <a:masterClrMapping/>
  </p:clrMapOvr>
  <p:transition spd="med"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576C72-2E8A-4D6E-A9FA-12B213277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Convention of nuclear matrix element </a:t>
            </a:r>
            <a:endParaRPr lang="zh-CN" altLang="en-US" sz="28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3B4C1EC-600E-43A2-B9F3-7B79231D8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24744"/>
            <a:ext cx="8496944" cy="386829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30502320"/>
      </p:ext>
    </p:extLst>
  </p:cSld>
  <p:clrMapOvr>
    <a:masterClrMapping/>
  </p:clrMapOvr>
  <p:transition spd="med"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196752"/>
            <a:ext cx="3149582" cy="559436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0E15D165-596C-46C6-ADEB-6C4F864736B7}"/>
              </a:ext>
            </a:extLst>
          </p:cNvPr>
          <p:cNvGrpSpPr/>
          <p:nvPr/>
        </p:nvGrpSpPr>
        <p:grpSpPr>
          <a:xfrm>
            <a:off x="35496" y="1872514"/>
            <a:ext cx="4104456" cy="4724838"/>
            <a:chOff x="147560" y="1872514"/>
            <a:chExt cx="3920384" cy="4508813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560" y="4437112"/>
              <a:ext cx="3920384" cy="1944215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7560" y="1872514"/>
              <a:ext cx="3920384" cy="2448272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1660692" y="5350591"/>
              <a:ext cx="2157859" cy="7930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b="1" i="1" dirty="0">
                  <a:solidFill>
                    <a:srgbClr val="0000FF"/>
                  </a:solidFill>
                </a:rPr>
                <a:t>2105.08533</a:t>
              </a:r>
            </a:p>
            <a:p>
              <a:endParaRPr lang="en-US" altLang="zh-CN" sz="1600" b="1" i="1" dirty="0">
                <a:solidFill>
                  <a:srgbClr val="0000FF"/>
                </a:solidFill>
              </a:endParaRPr>
            </a:p>
            <a:p>
              <a:r>
                <a:rPr lang="en-US" altLang="zh-CN" sz="1600" b="1" i="1" dirty="0">
                  <a:solidFill>
                    <a:srgbClr val="FF0000"/>
                  </a:solidFill>
                </a:rPr>
                <a:t>&lt;0.8 eV (90 C.L.)</a:t>
              </a:r>
              <a:endParaRPr lang="zh-CN" altLang="en-US" sz="1600" b="1" i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1960" y="3284984"/>
            <a:ext cx="4824536" cy="3309684"/>
          </a:xfrm>
          <a:prstGeom prst="rect">
            <a:avLst/>
          </a:prstGeom>
        </p:spPr>
      </p:pic>
      <p:sp>
        <p:nvSpPr>
          <p:cNvPr id="11" name="内容占位符 2"/>
          <p:cNvSpPr>
            <a:spLocks noGrp="1"/>
          </p:cNvSpPr>
          <p:nvPr>
            <p:ph idx="1"/>
          </p:nvPr>
        </p:nvSpPr>
        <p:spPr>
          <a:xfrm>
            <a:off x="4283968" y="1196752"/>
            <a:ext cx="4536504" cy="2232248"/>
          </a:xfrm>
        </p:spPr>
        <p:txBody>
          <a:bodyPr/>
          <a:lstStyle/>
          <a:p>
            <a:pPr marL="0" indent="0">
              <a:buClrTx/>
              <a:buNone/>
            </a:pPr>
            <a:r>
              <a:rPr lang="en-US" altLang="zh-CN" sz="2000" dirty="0">
                <a:solidFill>
                  <a:srgbClr val="0000FF"/>
                </a:solidFill>
              </a:rPr>
              <a:t>Future Prospect: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2000" dirty="0"/>
              <a:t>KATRIN: 200 </a:t>
            </a:r>
            <a:r>
              <a:rPr lang="en-US" altLang="zh-CN" sz="2000" dirty="0" err="1"/>
              <a:t>meV</a:t>
            </a:r>
            <a:endParaRPr lang="en-US" altLang="zh-CN" sz="2000" dirty="0"/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2000" dirty="0"/>
              <a:t>Systematic limit: ~100 </a:t>
            </a:r>
            <a:r>
              <a:rPr lang="en-US" altLang="zh-CN" sz="2000" dirty="0" err="1"/>
              <a:t>meV</a:t>
            </a:r>
            <a:endParaRPr lang="en-US" altLang="zh-CN" sz="2000" dirty="0"/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2000" dirty="0"/>
              <a:t>Project 8: 40 </a:t>
            </a:r>
            <a:r>
              <a:rPr lang="en-US" altLang="zh-CN" sz="2000" dirty="0" err="1"/>
              <a:t>meV</a:t>
            </a:r>
            <a:endParaRPr lang="en-US" altLang="zh-CN" sz="2000" dirty="0"/>
          </a:p>
        </p:txBody>
      </p:sp>
      <p:sp>
        <p:nvSpPr>
          <p:cNvPr id="12" name="矩形 11"/>
          <p:cNvSpPr/>
          <p:nvPr/>
        </p:nvSpPr>
        <p:spPr>
          <a:xfrm>
            <a:off x="6175193" y="5610726"/>
            <a:ext cx="18261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i="1" dirty="0">
                <a:solidFill>
                  <a:srgbClr val="0000FF"/>
                </a:solidFill>
              </a:rPr>
              <a:t>Snowmass 2021 </a:t>
            </a:r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/>
          <a:p>
            <a:r>
              <a:rPr lang="en-US" altLang="zh-CN" sz="3200" dirty="0"/>
              <a:t>Absolute neutrino masses:</a:t>
            </a:r>
            <a:r>
              <a:rPr lang="en-US" altLang="zh-CN" sz="2800" dirty="0"/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beta-decay</a:t>
            </a:r>
            <a:endParaRPr lang="zh-CN" altLang="en-US" sz="2800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6256" y="1167203"/>
            <a:ext cx="1348162" cy="42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66566"/>
      </p:ext>
    </p:extLst>
  </p:cSld>
  <p:clrMapOvr>
    <a:masterClrMapping/>
  </p:clrMapOvr>
  <p:transition spd="med"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87984" y="2997152"/>
            <a:ext cx="4140000" cy="18000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图片 5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680472" y="2996952"/>
            <a:ext cx="4140000" cy="18000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图片 6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87984" y="4838914"/>
            <a:ext cx="4140000" cy="18000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图片 7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680472" y="1124744"/>
            <a:ext cx="4140000" cy="180000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9" name="图片 8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273736" y="1115453"/>
            <a:ext cx="4140000" cy="18000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内容占位符 2"/>
          <p:cNvSpPr>
            <a:spLocks noGrp="1"/>
          </p:cNvSpPr>
          <p:nvPr>
            <p:ph idx="1"/>
          </p:nvPr>
        </p:nvSpPr>
        <p:spPr>
          <a:xfrm>
            <a:off x="4572000" y="4869160"/>
            <a:ext cx="4392488" cy="1584176"/>
          </a:xfrm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2000" dirty="0"/>
              <a:t>5 parameters: measured with  high precision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2000" dirty="0"/>
              <a:t>Mass ordering &amp; CP violation </a:t>
            </a:r>
            <a:r>
              <a:rPr lang="en-US" altLang="zh-CN" sz="2000" dirty="0">
                <a:solidFill>
                  <a:srgbClr val="FF0000"/>
                </a:solidFill>
              </a:rPr>
              <a:t>to be determined</a:t>
            </a: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4CE405FC-D4C2-407F-A785-84AF32D3B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534" y="125963"/>
            <a:ext cx="8295929" cy="731269"/>
          </a:xfrm>
        </p:spPr>
        <p:txBody>
          <a:bodyPr/>
          <a:lstStyle/>
          <a:p>
            <a:r>
              <a:rPr lang="en-US" altLang="zh-CN" sz="3200" dirty="0"/>
              <a:t>The current global picture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436080923"/>
      </p:ext>
    </p:extLst>
  </p:cSld>
  <p:clrMapOvr>
    <a:masterClrMapping/>
  </p:clrMapOvr>
  <p:transition spd="med"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内容占位符 2"/>
          <p:cNvSpPr>
            <a:spLocks noGrp="1"/>
          </p:cNvSpPr>
          <p:nvPr>
            <p:ph idx="1"/>
          </p:nvPr>
        </p:nvSpPr>
        <p:spPr>
          <a:xfrm>
            <a:off x="35496" y="4005064"/>
            <a:ext cx="5292080" cy="2592288"/>
          </a:xfrm>
          <a:solidFill>
            <a:schemeClr val="bg1"/>
          </a:solidFill>
        </p:spPr>
        <p:txBody>
          <a:bodyPr/>
          <a:lstStyle/>
          <a:p>
            <a:pPr marL="0" indent="0">
              <a:buClrTx/>
              <a:buNone/>
            </a:pPr>
            <a:r>
              <a:rPr lang="en-US" altLang="zh-CN" sz="2000" dirty="0"/>
              <a:t>Cosmology: </a:t>
            </a:r>
            <a:r>
              <a:rPr lang="en-US" altLang="zh-CN" sz="2000" dirty="0">
                <a:solidFill>
                  <a:srgbClr val="FF0000"/>
                </a:solidFill>
              </a:rPr>
              <a:t>sum of neutrino masses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2000" dirty="0"/>
              <a:t>Data sets and model dependence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2000" dirty="0"/>
              <a:t>Current best limit: ~120 </a:t>
            </a:r>
            <a:r>
              <a:rPr lang="en-US" altLang="zh-CN" sz="2000" dirty="0" err="1"/>
              <a:t>meV</a:t>
            </a:r>
            <a:endParaRPr lang="en-US" altLang="zh-CN" sz="2000" dirty="0"/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000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2000" dirty="0"/>
              <a:t>Future projection  </a:t>
            </a:r>
            <a:r>
              <a:rPr lang="en-US" altLang="zh-CN" sz="2000" dirty="0">
                <a:sym typeface="Wingdings" panose="05000000000000000000" pitchFamily="2" charset="2"/>
              </a:rPr>
              <a:t> 60 </a:t>
            </a:r>
            <a:r>
              <a:rPr lang="en-US" altLang="zh-CN" sz="2000" dirty="0" err="1">
                <a:sym typeface="Wingdings" panose="05000000000000000000" pitchFamily="2" charset="2"/>
              </a:rPr>
              <a:t>meV</a:t>
            </a:r>
            <a:endParaRPr lang="en-US" altLang="zh-CN" sz="2000" dirty="0"/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/>
          <a:p>
            <a:r>
              <a:rPr lang="en-US" altLang="zh-CN" sz="3200" dirty="0"/>
              <a:t>Absolute neutrino masses:</a:t>
            </a:r>
            <a:r>
              <a:rPr lang="en-US" altLang="zh-CN" sz="2800" dirty="0"/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cosmology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220" y="3969060"/>
            <a:ext cx="3882260" cy="26642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124744"/>
            <a:ext cx="7128792" cy="288032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483768" y="1124744"/>
            <a:ext cx="11416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i="1" dirty="0">
                <a:solidFill>
                  <a:srgbClr val="0000FF"/>
                </a:solidFill>
              </a:rPr>
              <a:t>PDG 2020</a:t>
            </a:r>
          </a:p>
        </p:txBody>
      </p:sp>
      <p:sp>
        <p:nvSpPr>
          <p:cNvPr id="12" name="矩形 11"/>
          <p:cNvSpPr/>
          <p:nvPr/>
        </p:nvSpPr>
        <p:spPr>
          <a:xfrm>
            <a:off x="5292080" y="3933056"/>
            <a:ext cx="12666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i="1" dirty="0">
                <a:solidFill>
                  <a:srgbClr val="0000FF"/>
                </a:solidFill>
              </a:rPr>
              <a:t>1903.03689</a:t>
            </a:r>
            <a:endParaRPr lang="zh-CN" altLang="en-US" sz="16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822056"/>
      </p:ext>
    </p:extLst>
  </p:cSld>
  <p:clrMapOvr>
    <a:masterClrMapping/>
  </p:clrMapOvr>
  <p:transition spd="med"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931AC9B-642E-4345-95A8-6DEE40BA5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9144000" cy="5544616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/>
          <a:p>
            <a:r>
              <a:rPr lang="en-US" altLang="zh-CN" sz="2800" dirty="0"/>
              <a:t>Low energy 3</a:t>
            </a:r>
            <a:r>
              <a:rPr lang="el-GR" altLang="zh-CN" sz="2800" dirty="0"/>
              <a:t>ν</a:t>
            </a:r>
            <a:r>
              <a:rPr lang="en-US" altLang="zh-CN" sz="2800" dirty="0"/>
              <a:t> mixing</a:t>
            </a:r>
            <a:endParaRPr lang="zh-CN" altLang="en-US" sz="2800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18AC9B3-A404-47E1-988A-0FD24498FCF9}"/>
              </a:ext>
            </a:extLst>
          </p:cNvPr>
          <p:cNvSpPr/>
          <p:nvPr/>
        </p:nvSpPr>
        <p:spPr bwMode="auto">
          <a:xfrm>
            <a:off x="5580112" y="1268760"/>
            <a:ext cx="2160240" cy="72008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5290364"/>
      </p:ext>
    </p:extLst>
  </p:cSld>
  <p:clrMapOvr>
    <a:masterClrMapping/>
  </p:clrMapOvr>
  <p:transition spd="med"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Neutrino mass spectrum</a:t>
            </a:r>
            <a:endParaRPr lang="zh-CN" altLang="en-US" sz="3200" dirty="0"/>
          </a:p>
        </p:txBody>
      </p:sp>
      <p:pic>
        <p:nvPicPr>
          <p:cNvPr id="4" name="图片 3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1125352"/>
            <a:ext cx="7920000" cy="54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70096"/>
      </p:ext>
    </p:extLst>
  </p:cSld>
  <p:clrMapOvr>
    <a:masterClrMapping/>
  </p:clrMapOvr>
  <p:transition spd="med"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8F232E-EB47-4158-8C68-F5A2EB8CC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zh-CN" dirty="0"/>
              <a:t>ν</a:t>
            </a:r>
            <a:r>
              <a:rPr lang="en-US" altLang="zh-CN" dirty="0"/>
              <a:t> masses: </a:t>
            </a:r>
            <a:r>
              <a:rPr lang="en-US" altLang="zh-CN" sz="3200" dirty="0">
                <a:solidFill>
                  <a:srgbClr val="FF0000"/>
                </a:solidFill>
              </a:rPr>
              <a:t>Dirac </a:t>
            </a:r>
            <a:r>
              <a:rPr lang="en-US" altLang="zh-CN" sz="3200" dirty="0"/>
              <a:t>versus</a:t>
            </a:r>
            <a:r>
              <a:rPr lang="en-US" altLang="zh-CN" sz="3200" dirty="0">
                <a:solidFill>
                  <a:srgbClr val="FF0000"/>
                </a:solidFill>
              </a:rPr>
              <a:t> Majorana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FDA4143-14FB-4BAB-B78C-4202059E4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1052736"/>
            <a:ext cx="5688632" cy="5544310"/>
          </a:xfrm>
          <a:prstGeom prst="rect">
            <a:avLst/>
          </a:prstGeom>
        </p:spPr>
      </p:pic>
      <p:sp>
        <p:nvSpPr>
          <p:cNvPr id="7" name="内容占位符 2">
            <a:extLst>
              <a:ext uri="{FF2B5EF4-FFF2-40B4-BE49-F238E27FC236}">
                <a16:creationId xmlns:a16="http://schemas.microsoft.com/office/drawing/2014/main" id="{CCB0E9C0-9B58-4BCB-8A49-DA501D55F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129" y="1052736"/>
            <a:ext cx="3456383" cy="5472607"/>
          </a:xfrm>
          <a:solidFill>
            <a:schemeClr val="bg1"/>
          </a:solidFill>
        </p:spPr>
        <p:txBody>
          <a:bodyPr/>
          <a:lstStyle/>
          <a:p>
            <a:pPr marL="0" indent="0">
              <a:buClrTx/>
              <a:buNone/>
            </a:pPr>
            <a:r>
              <a:rPr lang="en-US" altLang="zh-CN" sz="2000" dirty="0"/>
              <a:t>Two possibilities to define neutrino mass: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00FF"/>
                </a:solidFill>
              </a:rPr>
              <a:t>Dirac mass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2000" dirty="0">
              <a:solidFill>
                <a:srgbClr val="0000FF"/>
              </a:solidFill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2000" dirty="0">
              <a:solidFill>
                <a:srgbClr val="0000FF"/>
              </a:solidFill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2000" dirty="0">
              <a:solidFill>
                <a:srgbClr val="0000FF"/>
              </a:solidFill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2000" dirty="0">
              <a:solidFill>
                <a:srgbClr val="0000FF"/>
              </a:solidFill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1000" dirty="0">
              <a:solidFill>
                <a:srgbClr val="0000FF"/>
              </a:solidFill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00FF"/>
                </a:solidFill>
              </a:rPr>
              <a:t>Majorana mass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C2F77EE-1445-4D7B-A099-8479BD47E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2204864"/>
            <a:ext cx="1512168" cy="189367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93FB0C0-9830-4EEF-8040-8694B2454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4607637"/>
            <a:ext cx="1512167" cy="192602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7FB4AE5A-A621-42AC-8817-27D253081751}"/>
              </a:ext>
            </a:extLst>
          </p:cNvPr>
          <p:cNvSpPr txBox="1"/>
          <p:nvPr/>
        </p:nvSpPr>
        <p:spPr>
          <a:xfrm>
            <a:off x="7452320" y="2250738"/>
            <a:ext cx="172819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Left &amp; right handed </a:t>
            </a:r>
            <a:r>
              <a:rPr lang="el-GR" altLang="zh-CN" b="1" dirty="0"/>
              <a:t>ν</a:t>
            </a:r>
            <a:r>
              <a:rPr lang="en-US" altLang="zh-CN" b="1" dirty="0"/>
              <a:t>’s</a:t>
            </a:r>
          </a:p>
          <a:p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Lepton number conservation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9C31380-D9B7-4826-8E37-765EBCC0C89C}"/>
              </a:ext>
            </a:extLst>
          </p:cNvPr>
          <p:cNvSpPr txBox="1"/>
          <p:nvPr/>
        </p:nvSpPr>
        <p:spPr>
          <a:xfrm>
            <a:off x="7452320" y="4638035"/>
            <a:ext cx="154766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Only left handed </a:t>
            </a:r>
            <a:r>
              <a:rPr lang="el-GR" altLang="zh-CN" b="1" dirty="0"/>
              <a:t>ν</a:t>
            </a:r>
            <a:r>
              <a:rPr lang="en-US" altLang="zh-CN" b="1" dirty="0"/>
              <a:t>’s</a:t>
            </a:r>
          </a:p>
          <a:p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Lepton number violation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29848620"/>
      </p:ext>
    </p:extLst>
  </p:cSld>
  <p:clrMapOvr>
    <a:masterClrMapping/>
  </p:clrMapOvr>
  <p:transition spd="med"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FF35799-5D32-4907-A03E-1DD1860A7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728"/>
            <a:ext cx="9144000" cy="561662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E2E9877-B4DF-4579-A7AF-69F9ED773C26}"/>
              </a:ext>
            </a:extLst>
          </p:cNvPr>
          <p:cNvSpPr txBox="1"/>
          <p:nvPr/>
        </p:nvSpPr>
        <p:spPr>
          <a:xfrm>
            <a:off x="288032" y="1938318"/>
            <a:ext cx="25557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i="1" dirty="0">
                <a:solidFill>
                  <a:srgbClr val="000000"/>
                </a:solidFill>
              </a:rPr>
              <a:t>Goeppert Mayer (1935)</a:t>
            </a:r>
            <a:endParaRPr lang="zh-CN" altLang="en-US" sz="1600" b="1" i="1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7AB8A32-2ED0-45D1-910B-136FF252CD53}"/>
              </a:ext>
            </a:extLst>
          </p:cNvPr>
          <p:cNvSpPr txBox="1"/>
          <p:nvPr/>
        </p:nvSpPr>
        <p:spPr>
          <a:xfrm>
            <a:off x="4427984" y="4530606"/>
            <a:ext cx="14401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i="1" dirty="0">
                <a:solidFill>
                  <a:srgbClr val="000000"/>
                </a:solidFill>
              </a:rPr>
              <a:t>Furry (1939)</a:t>
            </a:r>
            <a:endParaRPr lang="zh-CN" altLang="en-US" sz="1600" b="1" i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627AF29-703D-451A-9E1F-AE5F9671DA56}"/>
              </a:ext>
            </a:extLst>
          </p:cNvPr>
          <p:cNvSpPr txBox="1"/>
          <p:nvPr/>
        </p:nvSpPr>
        <p:spPr>
          <a:xfrm>
            <a:off x="1475656" y="623731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7803B79-FF91-4D37-956F-0F55CBDB5768}"/>
              </a:ext>
            </a:extLst>
          </p:cNvPr>
          <p:cNvSpPr txBox="1"/>
          <p:nvPr/>
        </p:nvSpPr>
        <p:spPr>
          <a:xfrm>
            <a:off x="35496" y="6300028"/>
            <a:ext cx="6408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u="sng" dirty="0">
                <a:latin typeface="-apple-system"/>
              </a:rPr>
              <a:t>See recent reviews: </a:t>
            </a:r>
            <a:r>
              <a:rPr lang="en-US" altLang="zh-CN" b="0" i="1" u="sng" strike="noStrike" dirty="0">
                <a:effectLst/>
                <a:latin typeface="-apple-system"/>
              </a:rPr>
              <a:t>2203.12169, 2203.12169, 1902.04097 etc. </a:t>
            </a:r>
            <a:endParaRPr lang="zh-CN" altLang="en-US" i="1" u="sng" dirty="0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70AAAB54-AD66-47B1-9DA4-7774AA0A7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/>
          <a:p>
            <a:r>
              <a:rPr lang="en-US" altLang="zh-CN" sz="3200" dirty="0"/>
              <a:t>Double beta decay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068899885"/>
      </p:ext>
    </p:extLst>
  </p:cSld>
  <p:clrMapOvr>
    <a:masterClrMapping/>
  </p:clrMapOvr>
  <p:transition spd="med"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>
            <a:extLst>
              <a:ext uri="{FF2B5EF4-FFF2-40B4-BE49-F238E27FC236}">
                <a16:creationId xmlns:a16="http://schemas.microsoft.com/office/drawing/2014/main" id="{4CD799EC-9304-4EDF-AAEE-F5FBE2054819}"/>
              </a:ext>
            </a:extLst>
          </p:cNvPr>
          <p:cNvSpPr txBox="1"/>
          <p:nvPr/>
        </p:nvSpPr>
        <p:spPr>
          <a:xfrm>
            <a:off x="4132428" y="1052736"/>
            <a:ext cx="4976076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 eaLnBrk="0" hangingPunct="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gives a propagator only if ν and ν</a:t>
            </a:r>
            <a:r>
              <a:rPr lang="en-US" altLang="zh-CN" sz="2000" b="1" baseline="30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are the same field</a:t>
            </a:r>
          </a:p>
          <a:p>
            <a:pPr eaLnBrk="0" hangingPunct="0"/>
            <a:endParaRPr lang="en-US" altLang="zh-CN" sz="2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0" hangingPunct="0">
              <a:buFont typeface="Wingdings" panose="05000000000000000000" pitchFamily="2" charset="2"/>
              <a:buChar char="à"/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Majorana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neutrinos</a:t>
            </a:r>
          </a:p>
          <a:p>
            <a:pPr marL="342900" indent="-342900" eaLnBrk="0" hangingPunct="0">
              <a:buFont typeface="Wingdings" panose="05000000000000000000" pitchFamily="2" charset="2"/>
              <a:buChar char="à"/>
            </a:pPr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 eaLnBrk="0" hangingPunct="0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</a:t>
            </a:r>
          </a:p>
          <a:p>
            <a:pPr marL="342900" indent="-342900" eaLnBrk="0" hangingPunct="0">
              <a:buFont typeface="Wingdings" panose="05000000000000000000" pitchFamily="2" charset="2"/>
              <a:buChar char="à"/>
            </a:pP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 marL="342900" indent="-342900" eaLnBrk="0" hangingPunct="0">
              <a:buFont typeface="Wingdings" panose="05000000000000000000" pitchFamily="2" charset="2"/>
              <a:buChar char="à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For light active neutrinos: </a:t>
            </a: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764EF4AB-A563-4A44-B7B3-CF3F5080F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6" y="142852"/>
            <a:ext cx="8319868" cy="714380"/>
          </a:xfrm>
        </p:spPr>
        <p:txBody>
          <a:bodyPr/>
          <a:lstStyle/>
          <a:p>
            <a:r>
              <a:rPr lang="en-US" altLang="zh-CN" sz="3200" dirty="0"/>
              <a:t>The</a:t>
            </a:r>
            <a:r>
              <a:rPr lang="en-US" altLang="zh-CN" sz="3200" dirty="0">
                <a:solidFill>
                  <a:srgbClr val="FF0000"/>
                </a:solidFill>
              </a:rPr>
              <a:t> </a:t>
            </a:r>
            <a:r>
              <a:rPr lang="zh-CN" altLang="en-US" sz="3200" dirty="0">
                <a:solidFill>
                  <a:srgbClr val="FF0000"/>
                </a:solidFill>
              </a:rPr>
              <a:t>𝟎</a:t>
            </a:r>
            <a:r>
              <a:rPr lang="el-GR" altLang="zh-CN" sz="3200" dirty="0">
                <a:solidFill>
                  <a:srgbClr val="FF0000"/>
                </a:solidFill>
              </a:rPr>
              <a:t>ν</a:t>
            </a:r>
            <a:r>
              <a:rPr lang="zh-CN" altLang="en-US" sz="3200" dirty="0">
                <a:solidFill>
                  <a:srgbClr val="FF0000"/>
                </a:solidFill>
              </a:rPr>
              <a:t>𝟐𝜷</a:t>
            </a:r>
            <a:r>
              <a:rPr lang="en-US" altLang="zh-CN" sz="3200" dirty="0"/>
              <a:t>-decay rate</a:t>
            </a:r>
            <a:endParaRPr lang="zh-CN" altLang="en-US" sz="24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BAF3E73-583B-44E4-AE46-2000A6D3A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052736"/>
            <a:ext cx="4031928" cy="337634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DD54FF9-D186-4260-AE31-7CEB90A16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1" y="5818282"/>
            <a:ext cx="9110940" cy="94667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905E92-B9DA-4401-AB24-5715B6E0A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2428" y="3645024"/>
            <a:ext cx="4995041" cy="82983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16AC443-F165-4B1B-85BB-C729C75DB3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30" y="4501092"/>
            <a:ext cx="9110939" cy="131719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D334AE5-0B2C-489F-9869-820D15B2C1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1434" y="1054222"/>
            <a:ext cx="1500726" cy="35855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F8F59FEE-210D-4F81-AB5A-17CB043077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2406510"/>
            <a:ext cx="2279121" cy="64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71203"/>
      </p:ext>
    </p:extLst>
  </p:cSld>
  <p:clrMapOvr>
    <a:masterClrMapping/>
  </p:clrMapOvr>
  <p:transition spd="med"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Effective Majorana Neutrino Mass</a:t>
            </a:r>
            <a:endParaRPr lang="zh-CN" altLang="en-US" sz="28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5496" y="4966136"/>
            <a:ext cx="9108504" cy="16312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eaLnBrk="0" hangingPunct="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 out of 9 parameters </a:t>
            </a:r>
            <a:r>
              <a: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of light </a:t>
            </a:r>
            <a:r>
              <a:rPr lang="en-US" altLang="zh-CN" sz="2000" b="1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Majorana</a:t>
            </a:r>
            <a:r>
              <a: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neutrinos !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/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eaLnBrk="0" hangingPunct="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Neutrino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oscillation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and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non-oscillation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measurements contribute to the prediction of m</a:t>
            </a:r>
            <a:r>
              <a:rPr lang="zh-CN" altLang="en-US" sz="2000" baseline="-25000" dirty="0"/>
              <a:t>𝜷𝜷</a:t>
            </a:r>
            <a:r>
              <a:rPr lang="en-US" altLang="zh-CN" sz="2000" baseline="-25000" dirty="0"/>
              <a:t> </a:t>
            </a:r>
            <a:r>
              <a:rPr lang="en-US" altLang="zh-CN" sz="2000" dirty="0"/>
              <a:t>!</a:t>
            </a:r>
          </a:p>
          <a:p>
            <a:pPr eaLnBrk="0" hangingPunct="0"/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6084" y="1196752"/>
            <a:ext cx="4301309" cy="79208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56" y="2015412"/>
            <a:ext cx="7992888" cy="29138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118" y="1146160"/>
            <a:ext cx="2428299" cy="842680"/>
          </a:xfrm>
          <a:prstGeom prst="rect">
            <a:avLst/>
          </a:prstGeom>
        </p:spPr>
      </p:pic>
      <p:sp>
        <p:nvSpPr>
          <p:cNvPr id="9" name="右箭头 8"/>
          <p:cNvSpPr/>
          <p:nvPr/>
        </p:nvSpPr>
        <p:spPr bwMode="auto">
          <a:xfrm>
            <a:off x="3275856" y="1412776"/>
            <a:ext cx="648072" cy="288032"/>
          </a:xfrm>
          <a:prstGeom prst="rightArrow">
            <a:avLst/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02169846"/>
      </p:ext>
    </p:extLst>
  </p:cSld>
  <p:clrMapOvr>
    <a:masterClrMapping/>
  </p:clrMapOvr>
  <p:transition spd="med"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214150"/>
            <a:ext cx="6696744" cy="538320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m</a:t>
            </a:r>
            <a:r>
              <a:rPr lang="zh-CN" altLang="en-US" sz="3200" baseline="-25000" dirty="0"/>
              <a:t>𝜷𝜷</a:t>
            </a:r>
            <a:r>
              <a:rPr lang="zh-CN" altLang="en-US" sz="3200" dirty="0"/>
              <a:t> </a:t>
            </a:r>
            <a:r>
              <a:rPr lang="en-US" altLang="zh-CN" sz="3200" dirty="0"/>
              <a:t>: </a:t>
            </a:r>
            <a:r>
              <a:rPr lang="en-US" altLang="zh-CN" sz="2800" dirty="0"/>
              <a:t>Decomposition </a:t>
            </a:r>
            <a:endParaRPr lang="zh-CN" altLang="en-US" sz="2800" dirty="0"/>
          </a:p>
        </p:txBody>
      </p:sp>
      <p:sp>
        <p:nvSpPr>
          <p:cNvPr id="5" name="矩形 4"/>
          <p:cNvSpPr/>
          <p:nvPr/>
        </p:nvSpPr>
        <p:spPr>
          <a:xfrm>
            <a:off x="2987824" y="6300028"/>
            <a:ext cx="12666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i="1" dirty="0">
                <a:solidFill>
                  <a:srgbClr val="0000FF"/>
                </a:solidFill>
              </a:rPr>
              <a:t>1505.00978</a:t>
            </a:r>
          </a:p>
        </p:txBody>
      </p:sp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6804248" y="1196752"/>
            <a:ext cx="2304256" cy="5400600"/>
          </a:xfrm>
          <a:solidFill>
            <a:schemeClr val="bg1"/>
          </a:solidFill>
        </p:spPr>
        <p:txBody>
          <a:bodyPr/>
          <a:lstStyle/>
          <a:p>
            <a:pPr marL="0" indent="0">
              <a:buClrTx/>
              <a:buNone/>
            </a:pPr>
            <a:r>
              <a:rPr lang="en-US" altLang="zh-CN" sz="2000" dirty="0"/>
              <a:t>Three different regions: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altLang="zh-CN" sz="2000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2000" dirty="0"/>
              <a:t>QD: </a:t>
            </a:r>
          </a:p>
          <a:p>
            <a:pPr marL="0" indent="0">
              <a:buClrTx/>
              <a:buNone/>
            </a:pPr>
            <a:r>
              <a:rPr lang="en-US" altLang="zh-CN" sz="2000" dirty="0"/>
              <a:t>   </a:t>
            </a:r>
            <a:r>
              <a:rPr lang="en-US" altLang="zh-CN" sz="2000" dirty="0">
                <a:solidFill>
                  <a:srgbClr val="FF0000"/>
                </a:solidFill>
              </a:rPr>
              <a:t>m</a:t>
            </a:r>
            <a:r>
              <a:rPr lang="en-US" altLang="zh-CN" sz="2000" baseline="-25000" dirty="0">
                <a:solidFill>
                  <a:srgbClr val="FF0000"/>
                </a:solidFill>
              </a:rPr>
              <a:t>1/3</a:t>
            </a:r>
            <a:r>
              <a:rPr lang="en-US" altLang="zh-CN" sz="2000" dirty="0">
                <a:solidFill>
                  <a:srgbClr val="FF0000"/>
                </a:solidFill>
              </a:rPr>
              <a:t>&gt;10 </a:t>
            </a:r>
            <a:r>
              <a:rPr lang="en-US" altLang="zh-CN" sz="2000" dirty="0" err="1">
                <a:solidFill>
                  <a:srgbClr val="FF0000"/>
                </a:solidFill>
              </a:rPr>
              <a:t>meV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 marL="0" indent="0">
              <a:buClrTx/>
              <a:buNone/>
            </a:pPr>
            <a:endParaRPr lang="en-US" altLang="zh-CN" sz="2000" dirty="0">
              <a:solidFill>
                <a:srgbClr val="FF0000"/>
              </a:solidFill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2000" dirty="0"/>
              <a:t>Hierarchical:</a:t>
            </a:r>
          </a:p>
          <a:p>
            <a:pPr marL="0" indent="0">
              <a:buClrTx/>
              <a:buNone/>
            </a:pPr>
            <a:r>
              <a:rPr lang="en-US" altLang="zh-CN" sz="2000" dirty="0"/>
              <a:t>   </a:t>
            </a:r>
            <a:r>
              <a:rPr lang="en-US" altLang="zh-CN" sz="2000" dirty="0">
                <a:solidFill>
                  <a:srgbClr val="FF0000"/>
                </a:solidFill>
              </a:rPr>
              <a:t>m</a:t>
            </a:r>
            <a:r>
              <a:rPr lang="en-US" altLang="zh-CN" sz="2000" baseline="-25000" dirty="0">
                <a:solidFill>
                  <a:srgbClr val="FF0000"/>
                </a:solidFill>
              </a:rPr>
              <a:t>1/3</a:t>
            </a:r>
            <a:r>
              <a:rPr lang="en-US" altLang="zh-CN" sz="2000" dirty="0">
                <a:solidFill>
                  <a:srgbClr val="FF0000"/>
                </a:solidFill>
              </a:rPr>
              <a:t>&lt;1 </a:t>
            </a:r>
            <a:r>
              <a:rPr lang="en-US" altLang="zh-CN" sz="2000" dirty="0" err="1">
                <a:solidFill>
                  <a:srgbClr val="FF0000"/>
                </a:solidFill>
              </a:rPr>
              <a:t>meV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 marL="0" indent="0">
              <a:buClrTx/>
              <a:buNone/>
            </a:pPr>
            <a:endParaRPr lang="en-US" altLang="zh-CN" sz="2000" dirty="0"/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2000" dirty="0"/>
              <a:t>Cancelation:</a:t>
            </a:r>
          </a:p>
          <a:p>
            <a:pPr marL="0" indent="0">
              <a:buClrTx/>
              <a:buNone/>
            </a:pPr>
            <a:r>
              <a:rPr lang="en-US" altLang="zh-CN" sz="2000" dirty="0"/>
              <a:t>   </a:t>
            </a:r>
            <a:r>
              <a:rPr lang="en-US" altLang="zh-CN" sz="2000" dirty="0">
                <a:solidFill>
                  <a:srgbClr val="FF0000"/>
                </a:solidFill>
              </a:rPr>
              <a:t> [1, 10] </a:t>
            </a:r>
            <a:r>
              <a:rPr lang="en-US" altLang="zh-CN" sz="2000" dirty="0" err="1">
                <a:solidFill>
                  <a:srgbClr val="FF0000"/>
                </a:solidFill>
              </a:rPr>
              <a:t>meV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 marL="0" indent="0">
              <a:buClrTx/>
              <a:buNone/>
            </a:pPr>
            <a:endParaRPr lang="en-US" altLang="zh-CN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179952"/>
      </p:ext>
    </p:extLst>
  </p:cSld>
  <p:clrMapOvr>
    <a:masterClrMapping/>
  </p:clrMapOvr>
  <p:transition spd="med">
    <p:zoom/>
  </p:transition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华文新魏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rgbClr val="FFC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rgbClr val="FFC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20470</TotalTime>
  <Words>936</Words>
  <Application>Microsoft Office PowerPoint</Application>
  <PresentationFormat>全屏显示(4:3)</PresentationFormat>
  <Paragraphs>219</Paragraphs>
  <Slides>31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9" baseType="lpstr">
      <vt:lpstr>-apple-system</vt:lpstr>
      <vt:lpstr>Lucida Grande</vt:lpstr>
      <vt:lpstr>微软雅黑</vt:lpstr>
      <vt:lpstr>Arial</vt:lpstr>
      <vt:lpstr>Calibri</vt:lpstr>
      <vt:lpstr>Roboto</vt:lpstr>
      <vt:lpstr>Wingdings</vt:lpstr>
      <vt:lpstr>默认设计模板</vt:lpstr>
      <vt:lpstr>Neutrinoless double beta decay in the Type-I Seesaw model</vt:lpstr>
      <vt:lpstr>νs do oscillate!</vt:lpstr>
      <vt:lpstr>The current global picture</vt:lpstr>
      <vt:lpstr>Neutrino mass spectrum</vt:lpstr>
      <vt:lpstr>ν masses: Dirac versus Majorana </vt:lpstr>
      <vt:lpstr>Double beta decay</vt:lpstr>
      <vt:lpstr>The 𝟎ν𝟐𝜷-decay rate</vt:lpstr>
      <vt:lpstr>Effective Majorana Neutrino Mass</vt:lpstr>
      <vt:lpstr>m𝜷𝜷 : Decomposition </vt:lpstr>
      <vt:lpstr>Fine structure: towards the meV goal</vt:lpstr>
      <vt:lpstr>Nuclear Matrix Element (light νs)</vt:lpstr>
      <vt:lpstr>Nuclear Matrix Element (light νs)</vt:lpstr>
      <vt:lpstr>Current experimental results</vt:lpstr>
      <vt:lpstr>Current experimental results</vt:lpstr>
      <vt:lpstr>Dirac and Majorana mass Lagrangian  </vt:lpstr>
      <vt:lpstr>Seesaw Mechanism</vt:lpstr>
      <vt:lpstr>How to include heavy neutrinos?</vt:lpstr>
      <vt:lpstr>Generalized m𝜷𝜷 </vt:lpstr>
      <vt:lpstr>Nuclear Matrix Element (heavy νs)</vt:lpstr>
      <vt:lpstr>Mass Dependent Nuclear Matrix Elements</vt:lpstr>
      <vt:lpstr>Minimal seesaw: current limits </vt:lpstr>
      <vt:lpstr>Heavy νs: different probes</vt:lpstr>
      <vt:lpstr>Conclusion</vt:lpstr>
      <vt:lpstr>PowerPoint 演示文稿</vt:lpstr>
      <vt:lpstr>PowerPoint 演示文稿</vt:lpstr>
      <vt:lpstr>Majorana-Dirac confusion theorem</vt:lpstr>
      <vt:lpstr>Other mechanisms</vt:lpstr>
      <vt:lpstr>Convention of nuclear matrix element </vt:lpstr>
      <vt:lpstr>Absolute neutrino masses: beta-decay</vt:lpstr>
      <vt:lpstr>Absolute neutrino masses: cosmology</vt:lpstr>
      <vt:lpstr>Low energy 3ν mixing</vt:lpstr>
    </vt:vector>
  </TitlesOfParts>
  <Company>soft.netnest.com.cn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软件仓库</dc:creator>
  <cp:lastModifiedBy>li yufeng</cp:lastModifiedBy>
  <cp:revision>3367</cp:revision>
  <cp:lastPrinted>2019-10-23T01:54:33Z</cp:lastPrinted>
  <dcterms:created xsi:type="dcterms:W3CDTF">2011-04-13T06:46:14Z</dcterms:created>
  <dcterms:modified xsi:type="dcterms:W3CDTF">2023-05-20T04:02:03Z</dcterms:modified>
</cp:coreProperties>
</file>