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6" r:id="rId2"/>
    <p:sldId id="381" r:id="rId3"/>
    <p:sldId id="383" r:id="rId4"/>
    <p:sldId id="384" r:id="rId5"/>
    <p:sldId id="386" r:id="rId6"/>
    <p:sldId id="387" r:id="rId7"/>
    <p:sldId id="257" r:id="rId8"/>
    <p:sldId id="388" r:id="rId9"/>
    <p:sldId id="382" r:id="rId10"/>
    <p:sldId id="390" r:id="rId11"/>
    <p:sldId id="376" r:id="rId12"/>
    <p:sldId id="391" r:id="rId13"/>
    <p:sldId id="380" r:id="rId14"/>
    <p:sldId id="377" r:id="rId15"/>
    <p:sldId id="392" r:id="rId16"/>
    <p:sldId id="385" r:id="rId17"/>
    <p:sldId id="394" r:id="rId18"/>
    <p:sldId id="393" r:id="rId19"/>
    <p:sldId id="395" r:id="rId20"/>
    <p:sldId id="396" r:id="rId21"/>
    <p:sldId id="397" r:id="rId22"/>
    <p:sldId id="398" r:id="rId23"/>
    <p:sldId id="264" r:id="rId24"/>
    <p:sldId id="288" r:id="rId25"/>
    <p:sldId id="277" r:id="rId26"/>
    <p:sldId id="280" r:id="rId27"/>
    <p:sldId id="281" r:id="rId28"/>
    <p:sldId id="284" r:id="rId29"/>
    <p:sldId id="283" r:id="rId30"/>
    <p:sldId id="289" r:id="rId31"/>
    <p:sldId id="313" r:id="rId32"/>
    <p:sldId id="314" r:id="rId33"/>
    <p:sldId id="279" r:id="rId34"/>
    <p:sldId id="310" r:id="rId35"/>
    <p:sldId id="278" r:id="rId36"/>
    <p:sldId id="309" r:id="rId37"/>
    <p:sldId id="290" r:id="rId38"/>
    <p:sldId id="312" r:id="rId39"/>
    <p:sldId id="285" r:id="rId40"/>
    <p:sldId id="286" r:id="rId41"/>
    <p:sldId id="304" r:id="rId42"/>
    <p:sldId id="305" r:id="rId43"/>
    <p:sldId id="282" r:id="rId44"/>
    <p:sldId id="306" r:id="rId45"/>
    <p:sldId id="291" r:id="rId46"/>
    <p:sldId id="307" r:id="rId47"/>
    <p:sldId id="295" r:id="rId48"/>
    <p:sldId id="302" r:id="rId49"/>
    <p:sldId id="315" r:id="rId50"/>
    <p:sldId id="308" r:id="rId51"/>
    <p:sldId id="301" r:id="rId52"/>
    <p:sldId id="292" r:id="rId53"/>
    <p:sldId id="297" r:id="rId54"/>
    <p:sldId id="298" r:id="rId55"/>
    <p:sldId id="296" r:id="rId56"/>
    <p:sldId id="316" r:id="rId57"/>
    <p:sldId id="299" r:id="rId58"/>
    <p:sldId id="294" r:id="rId59"/>
    <p:sldId id="303" r:id="rId60"/>
    <p:sldId id="293" r:id="rId61"/>
    <p:sldId id="311" r:id="rId62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432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03"/>
    <p:restoredTop sz="81565"/>
  </p:normalViewPr>
  <p:slideViewPr>
    <p:cSldViewPr snapToGrid="0" snapToObjects="1">
      <p:cViewPr varScale="1">
        <p:scale>
          <a:sx n="83" d="100"/>
          <a:sy n="83" d="100"/>
        </p:scale>
        <p:origin x="76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429DF-DAAC-3841-9A38-C2567DE86714}" type="datetimeFigureOut">
              <a:rPr lang="en-CN" smtClean="0"/>
              <a:t>05/22/2023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C37B8-6739-0F41-9464-3CC5EFB9BA5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0292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24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02683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37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23373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38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63543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39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95720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40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99603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41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49130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42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21612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43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78990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44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51138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45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82214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47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27310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26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004089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48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979158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49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3440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50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62214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51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891183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52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05968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53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22168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54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598670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55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067981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56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737590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57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19162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27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606129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58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312567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59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482275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60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97078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28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9949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29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7576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30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80357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31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44383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35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02722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C37B8-6739-0F41-9464-3CC5EFB9BA5A}" type="slidenum">
              <a:rPr lang="en-CN" smtClean="0"/>
              <a:t>36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49593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02686-916B-7E47-B142-4F9B9E399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25084D-C1F3-4245-9E34-9570A66B0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2AEE9-8D3C-524B-A021-00FF34647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D0A1-0E8D-6348-8668-A751A199988C}" type="datetimeFigureOut">
              <a:rPr lang="en-CN" smtClean="0"/>
              <a:t>05/22/2023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D2A0F-1DA8-2C4F-AC82-B4859DDD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D0D1C-CC8B-C343-B66A-0ABB105FD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6765B-367F-DE49-9528-23F9A5BB074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5133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DABE9-D822-744F-9DE4-805E65099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D8BEE0-B12B-634D-8022-1ED40A7F8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1B7B6-483A-1845-B7DD-A74202A1B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D0A1-0E8D-6348-8668-A751A199988C}" type="datetimeFigureOut">
              <a:rPr lang="en-CN" smtClean="0"/>
              <a:t>05/22/2023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D3F30-120C-604D-9576-63C90FB3A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A763F-147F-3044-B66C-0859CE4F8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6765B-367F-DE49-9528-23F9A5BB074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11307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D24852-1E72-EE48-BBE2-4366A86318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BF446A-2162-354A-A1E7-5460573F6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84CB6-9C7F-4247-B53F-C2C4EDF32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D0A1-0E8D-6348-8668-A751A199988C}" type="datetimeFigureOut">
              <a:rPr lang="en-CN" smtClean="0"/>
              <a:t>05/22/2023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78007-D9AC-844B-A0D7-7196D32C9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CCD0-40EB-9C45-A60F-F5C551D5B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6765B-367F-DE49-9528-23F9A5BB074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65240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0B5FE-E7AD-5E4D-B9AF-014FE3D3A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DE98D-2058-E743-840F-68FBCA4B5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A4F43-9BF3-934B-9287-F8DB5769C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D0A1-0E8D-6348-8668-A751A199988C}" type="datetimeFigureOut">
              <a:rPr lang="en-CN" smtClean="0"/>
              <a:t>05/22/2023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9F712-FCDA-E841-B4A0-51937344E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45AC8-B6EA-B343-AC3D-8CEB28FAA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6765B-367F-DE49-9528-23F9A5BB074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8359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C73A7-3744-F94F-A3EC-80791A9D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84AFA-B5E7-414F-982A-94DDFFC1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A290-68AF-ED46-B856-4AF76852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D0A1-0E8D-6348-8668-A751A199988C}" type="datetimeFigureOut">
              <a:rPr lang="en-CN" smtClean="0"/>
              <a:t>05/22/2023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81ED3-29B5-1C43-8B26-DE4F1BD19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89C7C-7E45-B644-9F37-93F71ACF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6765B-367F-DE49-9528-23F9A5BB074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36772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76A0A-EBD5-D94A-B2F4-A2B7656AB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FA04F-B3D5-1D45-9FBD-EF7773BE5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CDCC3-4F2D-5F46-81CB-A745DCBA9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A54F1-91CC-0A4F-A762-1F26CF5B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D0A1-0E8D-6348-8668-A751A199988C}" type="datetimeFigureOut">
              <a:rPr lang="en-CN" smtClean="0"/>
              <a:t>05/22/2023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D7755-E9C9-9B40-A74B-E2EF21E2D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B7D2F-F060-F64D-9239-149084B8D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6765B-367F-DE49-9528-23F9A5BB074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16269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55BC0-D8BE-F443-97BE-29EC74AE2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17C51-E5F5-5B4C-9B19-3EE79117C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8E939-5E29-6C44-8CA9-C54B70270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CF84D5-EEE5-234A-9860-4099D2479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4140FF-F636-4046-B667-4B6FD6B8F9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D5E141-0D4D-F042-B37A-0C8CE5176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D0A1-0E8D-6348-8668-A751A199988C}" type="datetimeFigureOut">
              <a:rPr lang="en-CN" smtClean="0"/>
              <a:t>05/22/2023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6402C0-F487-FC46-B07C-71226F1D2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8D586-A3E2-7248-9AB9-29808062A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6765B-367F-DE49-9528-23F9A5BB074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83228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AB0F6-5C5B-954D-8DC6-B9AD1A553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722892-C150-CD40-87D8-7099C6CD0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D0A1-0E8D-6348-8668-A751A199988C}" type="datetimeFigureOut">
              <a:rPr lang="en-CN" smtClean="0"/>
              <a:t>05/22/2023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44B483-8248-4C41-BEED-64CFE8E4C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A4E95-EC2A-5A4F-B155-85F30149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6765B-367F-DE49-9528-23F9A5BB074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635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85866F-335E-384A-878D-2F549DCF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D0A1-0E8D-6348-8668-A751A199988C}" type="datetimeFigureOut">
              <a:rPr lang="en-CN" smtClean="0"/>
              <a:t>05/22/2023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BED741-76E8-6E44-B262-D1578919E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CEFF7-4AE9-F24D-B31D-DF4C68634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6765B-367F-DE49-9528-23F9A5BB074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11309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349F8-0E78-AE4F-8994-64BDE96AC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7936A-F1E9-7946-A51E-8789E6094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30C90-5561-7444-B2B7-3647CF182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6B5A9-E39B-8749-94B5-03472842A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D0A1-0E8D-6348-8668-A751A199988C}" type="datetimeFigureOut">
              <a:rPr lang="en-CN" smtClean="0"/>
              <a:t>05/22/2023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7DE914-B0AD-274D-8C8A-8222D9523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4F9AE-AE33-4C48-BBBD-453CDBFA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6765B-367F-DE49-9528-23F9A5BB074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72807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E67CD-E41F-494A-82E2-B97A63DCF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F0E51D-7143-F54D-91BE-2C07749F2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39134-A24F-CA4C-883B-01C189DCD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E2F36-34A1-7742-A8F0-158D0F36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D0A1-0E8D-6348-8668-A751A199988C}" type="datetimeFigureOut">
              <a:rPr lang="en-CN" smtClean="0"/>
              <a:t>05/22/2023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3F9AFE-59DE-F249-B76D-B5C4B1E4E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1964B-FA43-674A-B41E-987C260DD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6765B-367F-DE49-9528-23F9A5BB074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27916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7836CC-1E9A-A345-8D0D-741679DB8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35626-78DE-A34B-B615-EFDC655C4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34E80-D353-EA4C-9109-22CD2DEE56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BD0A1-0E8D-6348-8668-A751A199988C}" type="datetimeFigureOut">
              <a:rPr lang="en-CN" smtClean="0"/>
              <a:t>05/22/2023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8066E-595F-7F4B-B095-C9730E2E2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58E06-754B-FC45-A9D7-DA5BF4BFC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6765B-367F-DE49-9528-23F9A5BB074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1894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F0CFE-9730-D545-B636-3EFA21461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6558" y="2469548"/>
            <a:ext cx="5970494" cy="1166156"/>
          </a:xfrm>
          <a:solidFill>
            <a:srgbClr val="00B0F0"/>
          </a:solidFill>
        </p:spPr>
        <p:txBody>
          <a:bodyPr/>
          <a:lstStyle/>
          <a:p>
            <a:r>
              <a:rPr lang="en-CN" dirty="0">
                <a:latin typeface="KaiTi" panose="02010609060101010101" pitchFamily="49" charset="-122"/>
                <a:ea typeface="KaiTi" panose="02010609060101010101" pitchFamily="49" charset="-122"/>
              </a:rPr>
              <a:t>总结报告</a:t>
            </a:r>
          </a:p>
        </p:txBody>
      </p:sp>
      <p:sp>
        <p:nvSpPr>
          <p:cNvPr id="4" name="“无中微子双贝塔衰变”研讨会  2021年5月19-23日 珠海">
            <a:extLst>
              <a:ext uri="{FF2B5EF4-FFF2-40B4-BE49-F238E27FC236}">
                <a16:creationId xmlns:a16="http://schemas.microsoft.com/office/drawing/2014/main" id="{8A0154D8-B03E-0441-8595-53A719649645}"/>
              </a:ext>
            </a:extLst>
          </p:cNvPr>
          <p:cNvSpPr txBox="1"/>
          <p:nvPr/>
        </p:nvSpPr>
        <p:spPr>
          <a:xfrm>
            <a:off x="262319" y="184689"/>
            <a:ext cx="11643931" cy="1333698"/>
          </a:xfrm>
          <a:prstGeom prst="rect">
            <a:avLst/>
          </a:prstGeom>
          <a:solidFill>
            <a:srgbClr val="66CC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000" b="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第二届</a:t>
            </a:r>
            <a:r>
              <a:rPr b="1" dirty="0" err="1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“无中微子双贝塔衰变</a:t>
            </a:r>
            <a:r>
              <a:rPr lang="en-CN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及相关物理</a:t>
            </a:r>
            <a:r>
              <a:rPr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”</a:t>
            </a:r>
            <a:r>
              <a:rPr b="1" dirty="0" err="1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研讨会</a:t>
            </a:r>
            <a:r>
              <a:rPr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endParaRPr lang="en-US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202</a:t>
            </a:r>
            <a:r>
              <a:rPr lang="en-US" altLang="zh-CN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年5月19-23日 </a:t>
            </a:r>
            <a:r>
              <a:rPr b="1" dirty="0" err="1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珠海</a:t>
            </a:r>
            <a:endParaRPr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8F60FEA-DB07-41A7-8C8C-DF0E7BD407AE}"/>
              </a:ext>
            </a:extLst>
          </p:cNvPr>
          <p:cNvSpPr txBox="1"/>
          <p:nvPr/>
        </p:nvSpPr>
        <p:spPr>
          <a:xfrm>
            <a:off x="2320579" y="4510528"/>
            <a:ext cx="8106656" cy="1077218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廖益                  尧江明</a:t>
            </a:r>
            <a:endParaRPr lang="en-US" altLang="zh-CN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华南师大量子物质院    中山大学物天学院 </a:t>
            </a:r>
          </a:p>
        </p:txBody>
      </p:sp>
    </p:spTree>
    <p:extLst>
      <p:ext uri="{BB962C8B-B14F-4D97-AF65-F5344CB8AC3E}">
        <p14:creationId xmlns:p14="http://schemas.microsoft.com/office/powerpoint/2010/main" val="1816703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C3CFBB-45FB-48D5-B12B-E1291840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47+1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个报告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1C63F1D-B355-4B0B-805A-CB1F28E764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</m:t>
                    </m:r>
                    <m:r>
                      <a:rPr lang="en-US" altLang="zh-CN" sz="2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′</m:t>
                    </m:r>
                    <m:r>
                      <m:rPr>
                        <m:sty m:val="p"/>
                      </m:rPr>
                      <a:rPr lang="en-US" altLang="zh-CN" sz="2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s</m:t>
                    </m:r>
                  </m:oMath>
                </a14:m>
                <a:r>
                  <a:rPr lang="en-US" altLang="zh-CN" sz="2600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 friends </a:t>
                </a: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+2</a:t>
                </a:r>
                <a:endParaRPr lang="zh-CN" altLang="zh-CN" sz="26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晁伟，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Axionlike dark matter arising from type-II seesaw mechanism</a:t>
                </a:r>
              </a:p>
              <a:p>
                <a:pPr marL="0" indent="0">
                  <a:buNone/>
                </a:pP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郭怀珂，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Gravitational waves related to particle physics and connections to neutrino physics</a:t>
                </a:r>
                <a:endParaRPr lang="zh-CN" altLang="zh-CN" sz="26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r>
                  <a:rPr lang="zh-CN" altLang="zh-CN" sz="2600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“四海之内，皆兄弟也”</a:t>
                </a:r>
                <a:r>
                  <a:rPr lang="en-US" altLang="zh-CN" sz="2600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  </a:t>
                </a: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+4</a:t>
                </a:r>
                <a:endParaRPr lang="zh-CN" altLang="zh-CN" sz="26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边立功，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Constraining phase transitions with cosmological observations</a:t>
                </a: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岩斌，喷注电荷在电弱以及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Higgs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物理中的应用</a:t>
                </a:r>
                <a:endParaRPr lang="en-US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苏伟，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Probing EWPT in 2HDM with LHC and future lepton colliders</a:t>
                </a: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孙向东，基于天文观测的超子核子相互作用以及超子星性质研究</a:t>
                </a:r>
                <a:endParaRPr lang="en-US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1C63F1D-B355-4B0B-805A-CB1F28E764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612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solidFill>
                      <a:srgbClr val="00B050"/>
                    </a:solidFill>
                    <a:latin typeface="FangSong" panose="02010609060101010101" pitchFamily="49" charset="-122"/>
                    <a:ea typeface="FangSong" panose="02010609060101010101" pitchFamily="49" charset="-122"/>
                  </a:rPr>
                  <a:t>实验：挑选核同位素靶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  <a:blipFill>
                <a:blip r:embed="rId2"/>
                <a:stretch>
                  <a:fillRect t="-4790" b="-11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2958575-4AC8-4DEE-979C-5AC19C1E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31FAB-05A1-46FE-BA66-E7D5660624E2}" type="slidenum">
              <a:rPr lang="zh-CN" altLang="en-US" smtClean="0"/>
              <a:t>11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6">
                <a:extLst>
                  <a:ext uri="{FF2B5EF4-FFF2-40B4-BE49-F238E27FC236}">
                    <a16:creationId xmlns:a16="http://schemas.microsoft.com/office/drawing/2014/main" id="{C9C7249E-9C0E-460C-846B-8DD4532E25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8972" y="1385456"/>
                <a:ext cx="11234056" cy="53360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(1)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𝛽</m:t>
                    </m:r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衰变禁戒，只可能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（信号）和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2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（背景）衰变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  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分别有</a:t>
                </a: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30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余个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p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𝛽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𝛽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、</a:t>
                </a:r>
                <a:r>
                  <a:rPr lang="en-US" altLang="zh-CN" dirty="0">
                    <a:ea typeface="KaiTi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𝛽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𝛽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                </a:t>
                </a:r>
                <a:r>
                  <a:rPr lang="zh-CN" altLang="en-US" sz="2600" dirty="0">
                    <a:solidFill>
                      <a:srgbClr val="C0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初末态质量之差</a:t>
                </a:r>
                <a:endParaRPr lang="en-US" altLang="zh-CN" sz="2600" dirty="0">
                  <a:solidFill>
                    <a:srgbClr val="C00000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(2)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𝑄</m:t>
                    </m:r>
                  </m:oMath>
                </a14:m>
                <a:r>
                  <a:rPr lang="zh-CN" altLang="en-US" dirty="0">
                    <a:solidFill>
                      <a:srgbClr val="C0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值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大，衰变率大（运动学，如</a:t>
                </a: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,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标准机制</a:t>
                </a: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: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Γ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𝑄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5</m:t>
                        </m:r>
                      </m:sup>
                    </m:sSup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）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(3)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易于获得，数千</a:t>
                </a: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mol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水平（数百</a:t>
                </a: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kg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）：自然丰度高，易于富集，价优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常见的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𝛽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𝛽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如：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260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</a:rPr>
                          <m:t>48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2600" b="0" i="0" smtClean="0">
                            <a:latin typeface="Cambria Math" panose="02040503050406030204" pitchFamily="18" charset="0"/>
                          </a:rPr>
                          <m:t>Ca</m:t>
                        </m:r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Pre>
                          <m:sPrePr>
                            <m:ctrlPr>
                              <a:rPr lang="en-US" altLang="zh-CN" sz="2600" i="1"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zh-CN" sz="2600" i="1">
                                <a:latin typeface="Cambria Math" panose="02040503050406030204" pitchFamily="18" charset="0"/>
                              </a:rPr>
                              <m:t>48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zh-CN" sz="2600" b="0" i="0" smtClean="0">
                                <a:latin typeface="Cambria Math" panose="02040503050406030204" pitchFamily="18" charset="0"/>
                              </a:rPr>
                              <m:t>Ti</m:t>
                            </m:r>
                          </m:e>
                        </m:sPre>
                      </m:e>
                    </m:sPre>
                  </m:oMath>
                </a14:m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,</a:t>
                </a:r>
                <a:r>
                  <a:rPr lang="en-US" altLang="zh-CN" sz="2600" dirty="0">
                    <a:ea typeface="KaiTi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600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𝑄</m:t>
                    </m:r>
                    <m:r>
                      <a:rPr lang="en-US" altLang="zh-CN" sz="260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≈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4.3 </m:t>
                    </m:r>
                    <m:r>
                      <m:rPr>
                        <m:sty m:val="p"/>
                      </m:rPr>
                      <a:rPr lang="en-US" altLang="zh-CN" sz="2600" b="0" i="0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MeV</m:t>
                    </m:r>
                  </m:oMath>
                </a14:m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i="1" smtClean="0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SupPr>
                      <m:e>
                        <m:r>
                          <a:rPr lang="en-US" altLang="zh-CN" sz="2600" b="0" i="1" smtClean="0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𝑇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1/2</m:t>
                        </m:r>
                      </m:sub>
                      <m:sup>
                        <m:r>
                          <a:rPr lang="en-US" altLang="zh-CN" sz="2600" b="0" i="1" smtClean="0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altLang="zh-CN" sz="2600" b="0" i="1" smtClean="0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ν</m:t>
                        </m:r>
                      </m:sup>
                    </m:sSubSup>
                    <m:r>
                      <a:rPr lang="en-US" altLang="zh-CN" sz="2600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≈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6.4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19</m:t>
                        </m:r>
                      </m:sup>
                    </m:sSup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yr</m:t>
                    </m:r>
                  </m:oMath>
                </a14:m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,</a:t>
                </a:r>
                <a:r>
                  <a:rPr lang="en-US" altLang="zh-CN" sz="2600" dirty="0">
                    <a:ea typeface="KaiTi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𝑇</m:t>
                        </m:r>
                      </m:e>
                      <m:sub>
                        <m: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1/2</m:t>
                        </m:r>
                      </m:sub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ν</m:t>
                        </m:r>
                      </m:sup>
                    </m:sSubSup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&gt;5</m:t>
                    </m:r>
                    <m:r>
                      <a:rPr lang="en-US" altLang="zh-CN" sz="2600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.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8</m:t>
                    </m:r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22</m:t>
                        </m:r>
                      </m:sup>
                    </m:sSup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yr</m:t>
                    </m:r>
                  </m:oMath>
                </a14:m>
                <a:endParaRPr lang="en-US" altLang="zh-CN" sz="26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600" dirty="0">
                    <a:ea typeface="KaiTi" panose="02010609060101010101" pitchFamily="49" charset="-122"/>
                  </a:rPr>
                  <a:t> 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76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2600" i="1" smtClean="0">
                            <a:latin typeface="Cambria Math" panose="02040503050406030204" pitchFamily="18" charset="0"/>
                          </a:rPr>
                          <m:t>Ge</m:t>
                        </m:r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Pre>
                          <m:sPrePr>
                            <m:ctrlPr>
                              <a:rPr lang="en-US" altLang="zh-CN" sz="2600" i="1"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zh-CN" sz="2600" b="0" i="1" smtClean="0">
                                <a:latin typeface="Cambria Math" panose="02040503050406030204" pitchFamily="18" charset="0"/>
                              </a:rPr>
                              <m:t>76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zh-CN" sz="2600" b="0" i="0" smtClean="0">
                                <a:latin typeface="Cambria Math" panose="02040503050406030204" pitchFamily="18" charset="0"/>
                              </a:rPr>
                              <m:t>Se</m:t>
                            </m:r>
                          </m:e>
                        </m:sPre>
                      </m:e>
                    </m:sPre>
                  </m:oMath>
                </a14:m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,</a:t>
                </a:r>
                <a:r>
                  <a:rPr lang="en-US" altLang="zh-CN" sz="2600" dirty="0">
                    <a:ea typeface="KaiTi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600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𝑄</m:t>
                    </m:r>
                    <m:r>
                      <a:rPr lang="en-US" altLang="zh-CN" sz="2600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≈2.0 </m:t>
                    </m:r>
                    <m:r>
                      <m:rPr>
                        <m:sty m:val="p"/>
                      </m:rPr>
                      <a:rPr lang="en-US" altLang="zh-CN" sz="260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MeV</m:t>
                    </m:r>
                  </m:oMath>
                </a14:m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𝑇</m:t>
                        </m:r>
                      </m:e>
                      <m:sub>
                        <m: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1/2</m:t>
                        </m:r>
                      </m:sub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ν</m:t>
                        </m:r>
                      </m:sup>
                    </m:sSubSup>
                    <m:r>
                      <a:rPr lang="en-US" altLang="zh-CN" sz="2600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≈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1</m:t>
                    </m:r>
                    <m:r>
                      <a:rPr lang="en-US" altLang="zh-CN" sz="2600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.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9</m:t>
                    </m:r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yr</m:t>
                    </m:r>
                  </m:oMath>
                </a14:m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,</a:t>
                </a:r>
                <a:r>
                  <a:rPr lang="en-US" altLang="zh-CN" sz="2600" dirty="0">
                    <a:ea typeface="KaiTi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𝑇</m:t>
                        </m:r>
                      </m:e>
                      <m:sub>
                        <m: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1/2</m:t>
                        </m:r>
                      </m:sub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ν</m:t>
                        </m:r>
                      </m:sup>
                    </m:sSubSup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&gt;1</m:t>
                    </m:r>
                    <m:r>
                      <a:rPr lang="en-US" altLang="zh-CN" sz="2600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.8</m:t>
                    </m:r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yr</m:t>
                    </m:r>
                  </m:oMath>
                </a14:m>
                <a:endParaRPr lang="en-US" altLang="zh-CN" sz="26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600" dirty="0">
                    <a:ea typeface="KaiTi" panose="02010609060101010101" pitchFamily="49" charset="-122"/>
                  </a:rPr>
                  <a:t> 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2600" b="0" i="0" smtClean="0">
                            <a:latin typeface="Cambria Math" panose="02040503050406030204" pitchFamily="18" charset="0"/>
                          </a:rPr>
                          <m:t>Xe</m:t>
                        </m:r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Pre>
                          <m:sPrePr>
                            <m:ctrlPr>
                              <a:rPr lang="en-US" altLang="zh-CN" sz="2600" i="1"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zh-CN" sz="2600" b="0" i="1" smtClean="0">
                                <a:latin typeface="Cambria Math" panose="02040503050406030204" pitchFamily="18" charset="0"/>
                              </a:rPr>
                              <m:t>136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zh-CN" sz="2600" b="0" i="0" smtClean="0">
                                <a:latin typeface="Cambria Math" panose="02040503050406030204" pitchFamily="18" charset="0"/>
                              </a:rPr>
                              <m:t>Ba</m:t>
                            </m:r>
                          </m:e>
                        </m:sPre>
                      </m:e>
                    </m:sPre>
                  </m:oMath>
                </a14:m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,</a:t>
                </a:r>
                <a:r>
                  <a:rPr lang="en-US" altLang="zh-CN" sz="2600" dirty="0">
                    <a:ea typeface="KaiTi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600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𝑄</m:t>
                    </m:r>
                    <m:r>
                      <a:rPr lang="en-US" altLang="zh-CN" sz="2600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≈2.5 </m:t>
                    </m:r>
                    <m:r>
                      <m:rPr>
                        <m:sty m:val="p"/>
                      </m:rPr>
                      <a:rPr lang="en-US" altLang="zh-CN" sz="260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MeV</m:t>
                    </m:r>
                  </m:oMath>
                </a14:m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𝑇</m:t>
                        </m:r>
                      </m:e>
                      <m:sub>
                        <m: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1/2</m:t>
                        </m:r>
                      </m:sub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ν</m:t>
                        </m:r>
                      </m:sup>
                    </m:sSubSup>
                    <m:r>
                      <a:rPr lang="en-US" altLang="zh-CN" sz="2600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≈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2</m:t>
                    </m:r>
                    <m:r>
                      <a:rPr lang="en-US" altLang="zh-CN" sz="2600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.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2</m:t>
                    </m:r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yr</m:t>
                    </m:r>
                  </m:oMath>
                </a14:m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,</a:t>
                </a:r>
                <a:r>
                  <a:rPr lang="en-US" altLang="zh-CN" sz="2600" dirty="0">
                    <a:ea typeface="KaiTi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𝑇</m:t>
                        </m:r>
                      </m:e>
                      <m:sub>
                        <m: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1/2</m:t>
                        </m:r>
                      </m:sub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ν</m:t>
                        </m:r>
                      </m:sup>
                    </m:sSubSup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&gt;2</m:t>
                    </m:r>
                    <m:r>
                      <a:rPr lang="en-US" altLang="zh-CN" sz="2600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.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3</m:t>
                    </m:r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yr</m:t>
                    </m:r>
                  </m:oMath>
                </a14:m>
                <a:endParaRPr lang="en-US" altLang="zh-CN" sz="26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                           </a:t>
                </a:r>
                <a:r>
                  <a:rPr lang="zh-CN" altLang="en-US" sz="2600" dirty="0">
                    <a:solidFill>
                      <a:srgbClr val="0168CF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半衰期</a:t>
                </a:r>
                <a:endParaRPr lang="en-US" altLang="zh-CN" sz="2600" dirty="0">
                  <a:solidFill>
                    <a:srgbClr val="0168CF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(4)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实验技术的可靠性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7" name="内容占位符 6">
                <a:extLst>
                  <a:ext uri="{FF2B5EF4-FFF2-40B4-BE49-F238E27FC236}">
                    <a16:creationId xmlns:a16="http://schemas.microsoft.com/office/drawing/2014/main" id="{C9C7249E-9C0E-460C-846B-8DD4532E25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8972" y="1385456"/>
                <a:ext cx="11234056" cy="5336019"/>
              </a:xfrm>
              <a:blipFill>
                <a:blip r:embed="rId3"/>
                <a:stretch>
                  <a:fillRect l="-1140" t="-2169" r="-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9103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solidFill>
                      <a:srgbClr val="00B050"/>
                    </a:solidFill>
                    <a:latin typeface="FangSong" panose="02010609060101010101" pitchFamily="49" charset="-122"/>
                    <a:ea typeface="FangSong" panose="02010609060101010101" pitchFamily="49" charset="-122"/>
                  </a:rPr>
                  <a:t>实验：特征信号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  <a:blipFill>
                <a:blip r:embed="rId2"/>
                <a:stretch>
                  <a:fillRect t="-4790" b="-11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2958575-4AC8-4DEE-979C-5AC19C1E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31FAB-05A1-46FE-BA66-E7D5660624E2}" type="slidenum">
              <a:rPr lang="zh-CN" altLang="en-US" smtClean="0"/>
              <a:t>12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6">
                <a:extLst>
                  <a:ext uri="{FF2B5EF4-FFF2-40B4-BE49-F238E27FC236}">
                    <a16:creationId xmlns:a16="http://schemas.microsoft.com/office/drawing/2014/main" id="{C9C7249E-9C0E-460C-846B-8DD4532E25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6187" y="1289958"/>
                <a:ext cx="11234056" cy="520291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ea typeface="FangSong" panose="02010609060101010101" pitchFamily="49" charset="-122"/>
                  </a:rPr>
                  <a:t>：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P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𝐴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,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𝑍</m:t>
                        </m:r>
                      </m:e>
                    </m:d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D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𝐴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,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𝑍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+2</m:t>
                        </m:r>
                      </m:e>
                    </m:d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+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+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−</m:t>
                        </m:r>
                      </m:sup>
                    </m:sSup>
                    <m: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 </m:t>
                    </m:r>
                  </m:oMath>
                </a14:m>
                <a:r>
                  <a:rPr lang="en-US" altLang="zh-CN" b="0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FangSong" panose="02010609060101010101" pitchFamily="49" charset="-122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P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D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e</m:t>
                        </m:r>
                      </m:sub>
                    </m:sSub>
                  </m:oMath>
                </a14:m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在</a:t>
                </a: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P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静止系，</a:t>
                </a: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D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反冲可以忽略，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即：</a:t>
                </a: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D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也几乎静止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zh-CN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→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电子能量之和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𝐸</m:t>
                        </m:r>
                      </m:e>
                      <m:sub>
                        <m:r>
                          <a:rPr lang="zh-CN" altLang="en-US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𝛽𝛽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zh-CN" dirty="0">
                    <a:ea typeface="KaiTi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𝑄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𝛽𝛽</m:t>
                        </m:r>
                      </m:sub>
                    </m:sSub>
                  </m:oMath>
                </a14:m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背景</a:t>
                </a: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168CF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2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0168CF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solidFill>
                      <a:srgbClr val="0168CF"/>
                    </a:solidFill>
                    <a:ea typeface="FangSong" panose="02010609060101010101" pitchFamily="49" charset="-122"/>
                  </a:rPr>
                  <a:t>：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solidFill>
                          <a:srgbClr val="0168CF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P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𝐴</m:t>
                        </m:r>
                        <m: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,</m:t>
                        </m:r>
                        <m: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𝑍</m:t>
                        </m:r>
                      </m:e>
                    </m:d>
                    <m:r>
                      <a:rPr lang="en-US" altLang="zh-CN" i="1">
                        <a:solidFill>
                          <a:srgbClr val="0168CF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0168CF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D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𝐴</m:t>
                        </m:r>
                        <m: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,</m:t>
                        </m:r>
                        <m: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𝑍</m:t>
                        </m:r>
                        <m: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+2</m:t>
                        </m:r>
                      </m:e>
                    </m:d>
                    <m:r>
                      <a:rPr lang="en-US" altLang="zh-CN" i="1">
                        <a:solidFill>
                          <a:srgbClr val="0168CF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+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altLang="zh-CN" i="1">
                                <a:solidFill>
                                  <a:srgbClr val="0168CF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bar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rgbClr val="0168CF"/>
                                </a:solidFill>
                                <a:latin typeface="Cambria Math" panose="02040503050406030204" pitchFamily="18" charset="0"/>
                                <a:ea typeface="FangSong" panose="02010609060101010101" pitchFamily="49" charset="-122"/>
                              </a:rPr>
                              <m:t>ν</m:t>
                            </m:r>
                          </m:e>
                        </m:bar>
                      </m:e>
                      <m:sub>
                        <m: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𝑒</m:t>
                        </m:r>
                      </m:sub>
                    </m:sSub>
                    <m:r>
                      <a:rPr lang="en-US" altLang="zh-CN" i="1">
                        <a:solidFill>
                          <a:srgbClr val="0168CF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+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altLang="zh-CN" i="1">
                                <a:solidFill>
                                  <a:srgbClr val="0168CF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bar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rgbClr val="0168CF"/>
                                </a:solidFill>
                                <a:latin typeface="Cambria Math" panose="02040503050406030204" pitchFamily="18" charset="0"/>
                                <a:ea typeface="FangSong" panose="02010609060101010101" pitchFamily="49" charset="-122"/>
                              </a:rPr>
                              <m:t>ν</m:t>
                            </m:r>
                          </m:e>
                        </m:bar>
                      </m:e>
                      <m:sub>
                        <m: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𝑒</m:t>
                        </m:r>
                      </m:sub>
                    </m:sSub>
                    <m:r>
                      <a:rPr lang="en-US" altLang="zh-CN" i="1">
                        <a:solidFill>
                          <a:srgbClr val="0168CF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+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solidFill>
                          <a:srgbClr val="0168CF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+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SM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允许的衰变，弱作用高阶，很小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𝑄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𝛽𝛽</m:t>
                        </m:r>
                      </m:sub>
                    </m:sSub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被</a:t>
                </a:r>
                <a:r>
                  <a:rPr lang="en-US" altLang="zh-CN" dirty="0">
                    <a:solidFill>
                      <a:srgbClr val="0168CF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2</a:t>
                </a:r>
                <a:r>
                  <a:rPr lang="en-US" altLang="zh-CN" dirty="0">
                    <a:solidFill>
                      <a:srgbClr val="0168CF"/>
                    </a:solidFill>
                    <a:ea typeface="KaiTi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altLang="zh-CN" i="1">
                                <a:solidFill>
                                  <a:srgbClr val="0168CF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bar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rgbClr val="0168CF"/>
                                </a:solidFill>
                                <a:latin typeface="Cambria Math" panose="02040503050406030204" pitchFamily="18" charset="0"/>
                                <a:ea typeface="FangSong" panose="02010609060101010101" pitchFamily="49" charset="-122"/>
                              </a:rPr>
                              <m:t>ν</m:t>
                            </m:r>
                          </m:e>
                        </m:bar>
                      </m:e>
                      <m:sub>
                        <m: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和</a:t>
                </a:r>
                <a:r>
                  <a:rPr lang="en-US" altLang="zh-CN" dirty="0">
                    <a:solidFill>
                      <a:srgbClr val="0168CF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2</a:t>
                </a:r>
                <a:r>
                  <a:rPr lang="en-US" altLang="zh-CN" dirty="0">
                    <a:solidFill>
                      <a:srgbClr val="0168CF"/>
                    </a:solidFill>
                    <a:ea typeface="FangSong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168CF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分配，</a:t>
                </a:r>
                <a:r>
                  <a:rPr lang="en-US" altLang="zh-CN" dirty="0">
                    <a:ea typeface="KaiTi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𝐸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𝛽𝛽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CN" dirty="0">
                    <a:ea typeface="KaiTi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𝑄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𝛽𝛽</m:t>
                        </m:r>
                      </m:sub>
                    </m:sSub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连续谱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7" name="内容占位符 6">
                <a:extLst>
                  <a:ext uri="{FF2B5EF4-FFF2-40B4-BE49-F238E27FC236}">
                    <a16:creationId xmlns:a16="http://schemas.microsoft.com/office/drawing/2014/main" id="{C9C7249E-9C0E-460C-846B-8DD4532E25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6187" y="1289958"/>
                <a:ext cx="11234056" cy="5202916"/>
              </a:xfrm>
              <a:blipFill>
                <a:blip r:embed="rId3"/>
                <a:stretch>
                  <a:fillRect l="-1085" t="-2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7FE3ED3E-BF1D-4C06-B1DC-1711DE316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673" y="2040429"/>
            <a:ext cx="4912734" cy="220756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275FA19-A9FF-4141-8A6C-EB778F43F8E1}"/>
              </a:ext>
            </a:extLst>
          </p:cNvPr>
          <p:cNvSpPr txBox="1"/>
          <p:nvPr/>
        </p:nvSpPr>
        <p:spPr>
          <a:xfrm flipH="1">
            <a:off x="9720398" y="2179864"/>
            <a:ext cx="150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2202.01787</a:t>
            </a:r>
            <a:endParaRPr lang="zh-CN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55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solidFill>
                      <a:srgbClr val="00B050"/>
                    </a:solidFill>
                    <a:latin typeface="FangSong" panose="02010609060101010101" pitchFamily="49" charset="-122"/>
                    <a:ea typeface="FangSong" panose="02010609060101010101" pitchFamily="49" charset="-122"/>
                  </a:rPr>
                  <a:t>实验：为什么高精度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  <a:blipFill>
                <a:blip r:embed="rId2"/>
                <a:stretch>
                  <a:fillRect t="-4790" b="-11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2958575-4AC8-4DEE-979C-5AC19C1E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31FAB-05A1-46FE-BA66-E7D5660624E2}" type="slidenum">
              <a:rPr lang="zh-CN" altLang="en-US" smtClean="0"/>
              <a:t>13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6">
                <a:extLst>
                  <a:ext uri="{FF2B5EF4-FFF2-40B4-BE49-F238E27FC236}">
                    <a16:creationId xmlns:a16="http://schemas.microsoft.com/office/drawing/2014/main" id="{C9C7249E-9C0E-460C-846B-8DD4532E25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6187" y="1289958"/>
                <a:ext cx="11234056" cy="520291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宇宙年龄约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1.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4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yr</m:t>
                    </m:r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，半衰期下限怎么可能高达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26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yr</m:t>
                    </m:r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？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 </a:t>
                </a:r>
                <a:r>
                  <a:rPr lang="zh-CN" altLang="en-US" dirty="0">
                    <a:solidFill>
                      <a:srgbClr val="00B0F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不是观察一个原子核，而是天量个核！</a:t>
                </a:r>
                <a:endParaRPr lang="en-US" altLang="zh-CN" dirty="0">
                  <a:solidFill>
                    <a:srgbClr val="00B0F0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如：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100 kg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，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PrePr>
                      <m:sub/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，大约有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𝑁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=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A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/136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≈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4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.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4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个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PrePr>
                      <m:sub/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</m:oMath>
                </a14:m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经过时间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zh-CN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，</m:t>
                    </m:r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发生衰变的原子核数为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𝑁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(1−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2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𝑡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1/2</m:t>
                            </m:r>
                          </m:sub>
                        </m:sSub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)</m:t>
                    </m:r>
                  </m:oMath>
                </a14:m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funcPr>
                      <m:fName>
                        <m:r>
                          <a:rPr lang="en-US" altLang="zh-CN" b="0" i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ln</m:t>
                        </m:r>
                      </m:fName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2)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𝑡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</a:rPr>
                              <m:t>1/2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随时间均匀增长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→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积累</a:t>
                </a: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1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年数据，能看到的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信号不超过</a:t>
                </a: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1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个！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 </a:t>
                </a:r>
                <a:r>
                  <a:rPr lang="zh-CN" altLang="en-US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典型的大样本、高灵敏度实验</a:t>
                </a:r>
                <a:r>
                  <a:rPr lang="en-US" altLang="zh-CN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——</a:t>
                </a:r>
                <a:r>
                  <a:rPr lang="zh-CN" altLang="en-US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亿万年虽久，我等得起！</a:t>
                </a:r>
                <a:endParaRPr lang="en-US" altLang="zh-CN" dirty="0">
                  <a:solidFill>
                    <a:srgbClr val="FF0000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 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其他类实验难以企及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7" name="内容占位符 6">
                <a:extLst>
                  <a:ext uri="{FF2B5EF4-FFF2-40B4-BE49-F238E27FC236}">
                    <a16:creationId xmlns:a16="http://schemas.microsoft.com/office/drawing/2014/main" id="{C9C7249E-9C0E-460C-846B-8DD4532E25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6187" y="1289958"/>
                <a:ext cx="11234056" cy="5202916"/>
              </a:xfrm>
              <a:blipFill>
                <a:blip r:embed="rId3"/>
                <a:stretch>
                  <a:fillRect l="-1085" t="-23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43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solidFill>
                      <a:srgbClr val="00B050"/>
                    </a:solidFill>
                    <a:latin typeface="FangSong" panose="02010609060101010101" pitchFamily="49" charset="-122"/>
                    <a:ea typeface="FangSong" panose="02010609060101010101" pitchFamily="49" charset="-122"/>
                  </a:rPr>
                  <a:t>实验：现状及展望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  <a:blipFill>
                <a:blip r:embed="rId2"/>
                <a:stretch>
                  <a:fillRect t="-4790" b="-11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C1E8C55-3F22-4E97-8DF5-242E15DB3D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3964" y="1433512"/>
                <a:ext cx="10804071" cy="51054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①有</a:t>
                </a: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35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个原子核可以发生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ββ</m:t>
                    </m:r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衰变，原则上可用于寻找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。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②不同原子核的性质、可获得性等不同，实验技术也不一样，采用多种原子核实验的好处：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理解、降低原子核矩阵元的理论不确定性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理解实验背景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如果发现信号，理解其可能的机制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③遍地开花，代表性的如：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GERDA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：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𝑇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1/2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ν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(</m:t>
                    </m:r>
                    <m:sPre>
                      <m:sPre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PrePr>
                      <m:sub/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76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Ge</m:t>
                        </m:r>
                      </m:e>
                    </m:sPre>
                    <m:r>
                      <a:rPr lang="en-US" altLang="zh-CN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)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&gt;1.8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26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yr</m:t>
                    </m:r>
                  </m:oMath>
                </a14:m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(90% CL)</a:t>
                </a: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</a:t>
                </a:r>
                <a:r>
                  <a:rPr lang="en-US" altLang="zh-CN" dirty="0" err="1">
                    <a:latin typeface="KaiTi" panose="02010609060101010101" pitchFamily="49" charset="-122"/>
                    <a:ea typeface="KaiTi" panose="02010609060101010101" pitchFamily="49" charset="-122"/>
                  </a:rPr>
                  <a:t>KamLAND</a:t>
                </a: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-Zen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：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𝑇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1/2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ν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(</m:t>
                    </m:r>
                    <m:sPre>
                      <m:sPre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PrePr>
                      <m:sub/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  <m:r>
                      <a:rPr lang="en-US" altLang="zh-CN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)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&gt;2.3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26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yr</m:t>
                    </m:r>
                  </m:oMath>
                </a14:m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(90% CL)</a:t>
                </a:r>
              </a:p>
              <a:p>
                <a:pPr marL="0" indent="0">
                  <a:buNone/>
                </a:pP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C1E8C55-3F22-4E97-8DF5-242E15DB3D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3964" y="1433512"/>
                <a:ext cx="10804071" cy="5105400"/>
              </a:xfrm>
              <a:blipFill>
                <a:blip r:embed="rId3"/>
                <a:stretch>
                  <a:fillRect l="-1185" t="-22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2958575-4AC8-4DEE-979C-5AC19C1E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31FAB-05A1-46FE-BA66-E7D5660624E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766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solidFill>
                      <a:srgbClr val="00B050"/>
                    </a:solidFill>
                    <a:latin typeface="FangSong" panose="02010609060101010101" pitchFamily="49" charset="-122"/>
                    <a:ea typeface="FangSong" panose="02010609060101010101" pitchFamily="49" charset="-122"/>
                  </a:rPr>
                  <a:t>实验：现状及展望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  <a:blipFill>
                <a:blip r:embed="rId2"/>
                <a:stretch>
                  <a:fillRect t="-4790" b="-11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C1E8C55-3F22-4E97-8DF5-242E15DB3D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3964" y="1433512"/>
                <a:ext cx="10804071" cy="5105400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zh-CN" altLang="en-US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④未来计划：</a:t>
                </a:r>
                <a:endParaRPr lang="en-US" altLang="zh-CN" sz="3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GERDA+MAJORANA→LEGEND</a:t>
                </a:r>
                <a:r>
                  <a:rPr lang="zh-CN" altLang="en-US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：</a:t>
                </a:r>
                <a:r>
                  <a:rPr lang="en-US" altLang="zh-CN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1</a:t>
                </a:r>
                <a:r>
                  <a:rPr lang="zh-CN" altLang="en-US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吨富集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30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30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76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3000" i="1">
                            <a:latin typeface="Cambria Math" panose="02040503050406030204" pitchFamily="18" charset="0"/>
                          </a:rPr>
                          <m:t>Ge</m:t>
                        </m:r>
                      </m:e>
                    </m:sPre>
                  </m:oMath>
                </a14:m>
                <a:endParaRPr lang="en-US" altLang="zh-CN" sz="3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SNO+</a:t>
                </a:r>
                <a:r>
                  <a:rPr lang="zh-CN" altLang="en-US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：</a:t>
                </a:r>
                <a:r>
                  <a:rPr lang="en-US" altLang="zh-CN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1.3</a:t>
                </a:r>
                <a:r>
                  <a:rPr lang="zh-CN" altLang="en-US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吨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30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3000" i="1">
                            <a:latin typeface="Cambria Math" panose="02040503050406030204" pitchFamily="18" charset="0"/>
                          </a:rPr>
                          <m:t>130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3000">
                            <a:latin typeface="Cambria Math" panose="02040503050406030204" pitchFamily="18" charset="0"/>
                          </a:rPr>
                          <m:t>Te</m:t>
                        </m:r>
                      </m:e>
                    </m:sPre>
                  </m:oMath>
                </a14:m>
                <a:endParaRPr lang="en-US" altLang="zh-CN" sz="3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3000" dirty="0" err="1">
                    <a:latin typeface="KaiTi" panose="02010609060101010101" pitchFamily="49" charset="-122"/>
                    <a:ea typeface="KaiTi" panose="02010609060101010101" pitchFamily="49" charset="-122"/>
                  </a:rPr>
                  <a:t>nEXO</a:t>
                </a:r>
                <a:r>
                  <a:rPr lang="zh-CN" altLang="en-US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：</a:t>
                </a:r>
                <a:r>
                  <a:rPr lang="en-US" altLang="zh-CN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5</a:t>
                </a:r>
                <a:r>
                  <a:rPr lang="zh-CN" altLang="en-US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吨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30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3000" i="1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3000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</m:oMath>
                </a14:m>
                <a:r>
                  <a:rPr lang="zh-CN" altLang="en-US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（</a:t>
                </a:r>
                <a:r>
                  <a:rPr lang="en-US" altLang="zh-CN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90%</a:t>
                </a:r>
                <a:r>
                  <a:rPr lang="zh-CN" altLang="en-US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富集）</a:t>
                </a:r>
                <a:endParaRPr lang="en-US" altLang="zh-CN" sz="3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…</a:t>
                </a:r>
              </a:p>
              <a:p>
                <a:pPr marL="0" indent="0">
                  <a:buNone/>
                </a:pPr>
                <a:r>
                  <a:rPr lang="en-US" altLang="zh-CN" sz="3000" dirty="0" err="1">
                    <a:latin typeface="KaiTi" panose="02010609060101010101" pitchFamily="49" charset="-122"/>
                    <a:ea typeface="KaiTi" panose="02010609060101010101" pitchFamily="49" charset="-122"/>
                  </a:rPr>
                  <a:t>PandaX</a:t>
                </a:r>
                <a:r>
                  <a:rPr lang="en-US" altLang="zh-CN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-II</a:t>
                </a:r>
                <a:r>
                  <a:rPr lang="zh-CN" altLang="en-US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：交大，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0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SupPr>
                      <m:e>
                        <m:r>
                          <a:rPr lang="en-US" altLang="zh-CN" sz="30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𝑇</m:t>
                        </m:r>
                      </m:e>
                      <m:sub>
                        <m:r>
                          <a:rPr lang="en-US" altLang="zh-CN" sz="30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1/2</m:t>
                        </m:r>
                      </m:sub>
                      <m:sup>
                        <m:r>
                          <a:rPr lang="en-US" altLang="zh-CN" sz="30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l-GR" altLang="zh-CN" sz="30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ν</m:t>
                        </m:r>
                      </m:sup>
                    </m:sSubSup>
                    <m:r>
                      <a:rPr lang="en-US" altLang="zh-CN" sz="3000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(</m:t>
                    </m:r>
                    <m:sPre>
                      <m:sPrePr>
                        <m:ctrlPr>
                          <a:rPr lang="en-US" altLang="zh-CN" sz="30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3000" i="1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3000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  <m:r>
                      <a:rPr lang="en-US" altLang="zh-CN" sz="3000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)&gt;2.</m:t>
                    </m:r>
                    <m:r>
                      <a:rPr lang="en-US" altLang="zh-CN" sz="3000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4</m:t>
                    </m:r>
                    <m:r>
                      <a:rPr lang="en-US" altLang="zh-CN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3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3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yr</m:t>
                    </m:r>
                  </m:oMath>
                </a14:m>
                <a:r>
                  <a:rPr lang="en-US" altLang="zh-CN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(90% CL)</a:t>
                </a:r>
              </a:p>
              <a:p>
                <a:pPr marL="0" indent="0">
                  <a:buNone/>
                </a:pPr>
                <a:r>
                  <a:rPr lang="en-US" altLang="zh-CN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CUPID-China</a:t>
                </a:r>
                <a:r>
                  <a:rPr lang="zh-CN" altLang="en-US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：复旦，</a:t>
                </a:r>
                <a:r>
                  <a:rPr lang="en-US" altLang="zh-CN" sz="3000" dirty="0">
                    <a:ea typeface="KaiTi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30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3000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100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3000" b="0" i="0" smtClean="0">
                            <a:latin typeface="Cambria Math" panose="02040503050406030204" pitchFamily="18" charset="0"/>
                          </a:rPr>
                          <m:t>Mo</m:t>
                        </m:r>
                      </m:e>
                    </m:sPre>
                  </m:oMath>
                </a14:m>
                <a:endParaRPr lang="en-US" altLang="zh-CN" sz="3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CDEX</a:t>
                </a:r>
                <a:r>
                  <a:rPr lang="zh-CN" altLang="en-US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：清华，</a:t>
                </a:r>
                <a:r>
                  <a:rPr lang="en-US" altLang="zh-CN" sz="3000" dirty="0">
                    <a:ea typeface="KaiTi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30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30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76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3000" i="1">
                            <a:latin typeface="Cambria Math" panose="02040503050406030204" pitchFamily="18" charset="0"/>
                          </a:rPr>
                          <m:t>Ge</m:t>
                        </m:r>
                      </m:e>
                    </m:sPre>
                  </m:oMath>
                </a14:m>
                <a:endParaRPr lang="en-US" altLang="zh-CN" sz="3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N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3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</m:t>
                    </m:r>
                  </m:oMath>
                </a14:m>
                <a:r>
                  <a:rPr lang="en-US" altLang="zh-CN" sz="3000" dirty="0" err="1">
                    <a:latin typeface="KaiTi" panose="02010609060101010101" pitchFamily="49" charset="-122"/>
                    <a:ea typeface="KaiTi" panose="02010609060101010101" pitchFamily="49" charset="-122"/>
                  </a:rPr>
                  <a:t>DEx</a:t>
                </a:r>
                <a:r>
                  <a:rPr lang="zh-CN" altLang="en-US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：近物所，</a:t>
                </a:r>
                <a:r>
                  <a:rPr lang="en-US" altLang="zh-CN" sz="3000" dirty="0">
                    <a:ea typeface="KaiTi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30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3000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92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3000" i="1">
                            <a:latin typeface="Cambria Math" panose="02040503050406030204" pitchFamily="18" charset="0"/>
                          </a:rPr>
                          <m:t>Se</m:t>
                        </m:r>
                      </m:e>
                    </m:sPre>
                  </m:oMath>
                </a14:m>
                <a:endParaRPr lang="en-US" altLang="zh-CN" sz="3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JUNO</a:t>
                </a:r>
                <a:r>
                  <a:rPr lang="zh-CN" altLang="en-US" sz="3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：远期计划，</a:t>
                </a:r>
                <a:r>
                  <a:rPr lang="en-US" altLang="zh-CN" sz="3000" dirty="0">
                    <a:ea typeface="KaiTi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3000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3000" i="1">
                            <a:latin typeface="Cambria Math" panose="02040503050406030204" pitchFamily="18" charset="0"/>
                          </a:rPr>
                          <m:t>130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3000">
                            <a:latin typeface="Cambria Math" panose="02040503050406030204" pitchFamily="18" charset="0"/>
                          </a:rPr>
                          <m:t>Te</m:t>
                        </m:r>
                      </m:e>
                    </m:sPre>
                  </m:oMath>
                </a14:m>
                <a:endParaRPr lang="en-US" altLang="zh-CN" sz="3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C1E8C55-3F22-4E97-8DF5-242E15DB3D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3964" y="1433512"/>
                <a:ext cx="10804071" cy="5105400"/>
              </a:xfrm>
              <a:blipFill>
                <a:blip r:embed="rId3"/>
                <a:stretch>
                  <a:fillRect l="-1185" t="-2864" b="-1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2958575-4AC8-4DEE-979C-5AC19C1E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31FAB-05A1-46FE-BA66-E7D5660624E2}" type="slidenum">
              <a:rPr lang="zh-CN" altLang="en-US" smtClean="0"/>
              <a:t>15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51BBEA9-5A4F-4FB9-A03A-B27495623723}"/>
                  </a:ext>
                </a:extLst>
              </p:cNvPr>
              <p:cNvSpPr txBox="1"/>
              <p:nvPr/>
            </p:nvSpPr>
            <p:spPr>
              <a:xfrm>
                <a:off x="7890781" y="2196193"/>
                <a:ext cx="2445205" cy="531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𝑇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1/2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l-GR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ν</m:t>
                        </m:r>
                      </m:sup>
                    </m:sSubSup>
                  </m:oMath>
                </a14:m>
                <a:r>
                  <a:rPr lang="zh-CN" altLang="en-US" sz="2400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提高约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100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倍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51BBEA9-5A4F-4FB9-A03A-B27495623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0781" y="2196193"/>
                <a:ext cx="2445205" cy="531043"/>
              </a:xfrm>
              <a:prstGeom prst="rect">
                <a:avLst/>
              </a:prstGeom>
              <a:blipFill>
                <a:blip r:embed="rId4"/>
                <a:stretch>
                  <a:fillRect t="-10345" r="-995" b="-11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5166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solidFill>
                      <a:srgbClr val="00B050"/>
                    </a:solidFill>
                    <a:latin typeface="FangSong" panose="02010609060101010101" pitchFamily="49" charset="-122"/>
                    <a:ea typeface="FangSong" panose="02010609060101010101" pitchFamily="49" charset="-122"/>
                  </a:rPr>
                  <a:t>衰变的有效理论方法</a:t>
                </a:r>
              </a:p>
            </p:txBody>
          </p:sp>
        </mc:Choice>
        <mc:Fallback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  <a:blipFill>
                <a:blip r:embed="rId2"/>
                <a:stretch>
                  <a:fillRect t="-4790" b="-11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C1E8C55-3F22-4E97-8DF5-242E15DB3D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1886" y="1385456"/>
                <a:ext cx="11106149" cy="4970894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zh-CN" altLang="en-US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KaiTi" panose="02010609060101010101" pitchFamily="49" charset="-122"/>
                  </a:rPr>
                  <a:t>                                                       </a:t>
                </a:r>
                <a:endParaRPr lang="en-US" altLang="zh-CN" sz="4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zh-CN" altLang="en-US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KaiTi" panose="02010609060101010101" pitchFamily="49" charset="-122"/>
                  </a:rPr>
                  <a:t>                                                       新物理</a:t>
                </a:r>
                <a:r>
                  <a:rPr lang="en-US" altLang="zh-CN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KaiTi" panose="02010609060101010101" pitchFamily="49" charset="-122"/>
                  </a:rPr>
                  <a:t>——</a:t>
                </a:r>
                <a:r>
                  <a:rPr lang="zh-CN" altLang="en-US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KaiTi" panose="02010609060101010101" pitchFamily="49" charset="-122"/>
                  </a:rPr>
                  <a:t>轻子数破坏机制</a:t>
                </a:r>
                <a:endParaRPr lang="en-US" altLang="zh-CN" b="0" dirty="0">
                  <a:solidFill>
                    <a:srgbClr val="C00000"/>
                  </a:solidFill>
                  <a:latin typeface="Cambria Math" panose="02040503050406030204" pitchFamily="18" charset="0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endParaRPr lang="en-US" altLang="zh-CN" i="1" dirty="0">
                  <a:solidFill>
                    <a:srgbClr val="00B050"/>
                  </a:solidFill>
                  <a:latin typeface="Cambria Math" panose="02040503050406030204" pitchFamily="18" charset="0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zh-CN" altLang="en-US" b="0" dirty="0">
                    <a:solidFill>
                      <a:srgbClr val="0427BC"/>
                    </a:solidFill>
                    <a:latin typeface="Cambria Math" panose="02040503050406030204" pitchFamily="18" charset="0"/>
                    <a:ea typeface="KaiTi" panose="02010609060101010101" pitchFamily="49" charset="-122"/>
                  </a:rPr>
                  <a:t>                                                       标准模型有效场论</a:t>
                </a:r>
                <a:endParaRPr lang="en-US" altLang="zh-CN" b="0" dirty="0">
                  <a:solidFill>
                    <a:srgbClr val="0427BC"/>
                  </a:solidFill>
                  <a:latin typeface="Cambria Math" panose="02040503050406030204" pitchFamily="18" charset="0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endParaRPr lang="en-US" altLang="zh-CN" b="0" i="1" dirty="0">
                  <a:solidFill>
                    <a:srgbClr val="00B050"/>
                  </a:solidFill>
                  <a:latin typeface="Cambria Math" panose="02040503050406030204" pitchFamily="18" charset="0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𝑑</m:t>
                    </m:r>
                    <m:r>
                      <a:rPr lang="en-US" altLang="zh-CN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+</m:t>
                    </m:r>
                    <m:r>
                      <a:rPr lang="en-US" altLang="zh-CN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𝑑</m:t>
                    </m:r>
                    <m:r>
                      <a:rPr lang="en-US" altLang="zh-CN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→</m:t>
                    </m:r>
                    <m:r>
                      <a:rPr lang="en-US" altLang="zh-CN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𝑢</m:t>
                    </m:r>
                    <m:r>
                      <a:rPr lang="en-US" altLang="zh-CN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+</m:t>
                    </m:r>
                    <m:r>
                      <a:rPr lang="en-US" altLang="zh-CN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𝑢</m:t>
                    </m:r>
                    <m:r>
                      <a:rPr lang="en-US" altLang="zh-CN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+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+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00B05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  </a:t>
                </a:r>
                <a:r>
                  <a:rPr lang="zh-CN" altLang="en-US" dirty="0">
                    <a:solidFill>
                      <a:srgbClr val="00B05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夸克</a:t>
                </a:r>
                <a:r>
                  <a:rPr lang="en-US" altLang="zh-CN" dirty="0">
                    <a:solidFill>
                      <a:srgbClr val="00B05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𝑢</m:t>
                    </m:r>
                    <m:r>
                      <a:rPr lang="en-US" altLang="zh-CN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,</m:t>
                    </m:r>
                    <m:r>
                      <a:rPr lang="en-US" altLang="zh-CN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𝑑</m:t>
                    </m:r>
                  </m:oMath>
                </a14:m>
                <a:r>
                  <a:rPr lang="en-US" altLang="zh-CN" dirty="0">
                    <a:solidFill>
                      <a:srgbClr val="00B05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)</a:t>
                </a:r>
                <a:r>
                  <a:rPr lang="zh-CN" altLang="en-US" dirty="0">
                    <a:solidFill>
                      <a:srgbClr val="00B05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低能有效场论</a:t>
                </a:r>
                <a:endParaRPr lang="en-US" altLang="zh-CN" dirty="0">
                  <a:solidFill>
                    <a:srgbClr val="00B050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endParaRPr lang="en-US" altLang="zh-CN" sz="1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endParaRPr lang="en-US" altLang="zh-CN" sz="1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𝑛</m:t>
                    </m:r>
                    <m:r>
                      <a:rPr lang="en-US" altLang="zh-CN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+</m:t>
                    </m:r>
                    <m:r>
                      <a:rPr lang="en-US" altLang="zh-CN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𝑛</m:t>
                    </m:r>
                    <m:r>
                      <a:rPr lang="en-US" altLang="zh-CN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→</m:t>
                    </m:r>
                    <m:r>
                      <a:rPr lang="en-US" altLang="zh-CN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𝑝</m:t>
                    </m:r>
                    <m:r>
                      <a:rPr lang="en-US" altLang="zh-CN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+</m:t>
                    </m:r>
                    <m:r>
                      <a:rPr lang="en-US" altLang="zh-CN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𝑝</m:t>
                    </m:r>
                    <m:r>
                      <a:rPr lang="en-US" altLang="zh-CN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+</m:t>
                    </m:r>
                    <m:sSup>
                      <m:sSupPr>
                        <m:ctrlPr>
                          <a:rPr lang="en-US" altLang="zh-CN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+</m:t>
                    </m:r>
                    <m:sSup>
                      <m:sSupPr>
                        <m:ctrlPr>
                          <a:rPr lang="en-US" altLang="zh-CN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chemeClr val="accent6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  </a:t>
                </a:r>
                <a:r>
                  <a:rPr lang="zh-CN" altLang="en-US" dirty="0">
                    <a:solidFill>
                      <a:schemeClr val="accent6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强子</a:t>
                </a:r>
                <a:r>
                  <a:rPr lang="en-US" altLang="zh-CN" dirty="0">
                    <a:solidFill>
                      <a:schemeClr val="accent6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(</a:t>
                </a:r>
                <a:r>
                  <a:rPr lang="zh-CN" altLang="en-US" dirty="0">
                    <a:solidFill>
                      <a:schemeClr val="accent6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核子，</a:t>
                </a:r>
                <a14:m>
                  <m:oMath xmlns:m="http://schemas.openxmlformats.org/officeDocument/2006/math">
                    <m:r>
                      <a:rPr lang="zh-CN" altLang="el-GR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𝜋</m:t>
                    </m:r>
                  </m:oMath>
                </a14:m>
                <a:r>
                  <a:rPr lang="zh-CN" altLang="en-US" dirty="0">
                    <a:solidFill>
                      <a:schemeClr val="accent6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介子</a:t>
                </a:r>
                <a:r>
                  <a:rPr lang="en-US" altLang="zh-CN" dirty="0">
                    <a:solidFill>
                      <a:schemeClr val="accent6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)</a:t>
                </a:r>
                <a:r>
                  <a:rPr lang="zh-CN" altLang="en-US" dirty="0">
                    <a:solidFill>
                      <a:schemeClr val="accent6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低能有效场论</a:t>
                </a:r>
                <a:endParaRPr lang="en-US" altLang="zh-CN" dirty="0">
                  <a:solidFill>
                    <a:schemeClr val="accent6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endParaRPr lang="en-US" altLang="zh-CN" sz="1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endParaRPr lang="en-US" altLang="zh-CN" sz="1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FB9E97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𝑃</m:t>
                    </m:r>
                    <m:r>
                      <a:rPr lang="en-US" altLang="zh-CN" i="1">
                        <a:solidFill>
                          <a:srgbClr val="FB9E97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→</m:t>
                    </m:r>
                    <m:r>
                      <a:rPr lang="en-US" altLang="zh-CN" i="1">
                        <a:solidFill>
                          <a:srgbClr val="FB9E97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𝐷</m:t>
                    </m:r>
                    <m:r>
                      <a:rPr lang="en-US" altLang="zh-CN" i="1">
                        <a:solidFill>
                          <a:srgbClr val="FB9E97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+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FB9E97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B9E97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B9E97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solidFill>
                          <a:srgbClr val="FB9E97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+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FB9E97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B9E97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B9E97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FB9E97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         </a:t>
                </a:r>
                <a:r>
                  <a:rPr lang="zh-CN" altLang="en-US" dirty="0">
                    <a:solidFill>
                      <a:srgbClr val="FB9E97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原子核的有效理论</a:t>
                </a:r>
                <a:endParaRPr lang="en-US" altLang="zh-CN" dirty="0">
                  <a:solidFill>
                    <a:srgbClr val="FB9E97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C1E8C55-3F22-4E97-8DF5-242E15DB3D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1886" y="1385456"/>
                <a:ext cx="11106149" cy="4970894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2958575-4AC8-4DEE-979C-5AC19C1E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31FAB-05A1-46FE-BA66-E7D5660624E2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FC0792-C477-4EBA-AA9E-3B6519389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57" y="1214006"/>
            <a:ext cx="1423306" cy="1423306"/>
          </a:xfrm>
          <a:prstGeom prst="rect">
            <a:avLst/>
          </a:prstGeom>
        </p:spPr>
      </p:pic>
      <p:sp>
        <p:nvSpPr>
          <p:cNvPr id="7" name="箭头: 下 6">
            <a:extLst>
              <a:ext uri="{FF2B5EF4-FFF2-40B4-BE49-F238E27FC236}">
                <a16:creationId xmlns:a16="http://schemas.microsoft.com/office/drawing/2014/main" id="{6AD2CB37-98BE-42F9-A513-29B80356700B}"/>
              </a:ext>
            </a:extLst>
          </p:cNvPr>
          <p:cNvSpPr/>
          <p:nvPr/>
        </p:nvSpPr>
        <p:spPr>
          <a:xfrm flipV="1">
            <a:off x="9931305" y="2019036"/>
            <a:ext cx="199209" cy="39613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AF91157-F81F-4E77-A63D-B2F8EF7307EC}"/>
              </a:ext>
            </a:extLst>
          </p:cNvPr>
          <p:cNvSpPr txBox="1"/>
          <p:nvPr/>
        </p:nvSpPr>
        <p:spPr>
          <a:xfrm flipH="1">
            <a:off x="9629226" y="6066135"/>
            <a:ext cx="80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427B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能标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F49FC65-4565-42AE-96B9-2D9A10A1C447}"/>
                  </a:ext>
                </a:extLst>
              </p:cNvPr>
              <p:cNvSpPr txBox="1"/>
              <p:nvPr/>
            </p:nvSpPr>
            <p:spPr>
              <a:xfrm>
                <a:off x="10130514" y="1866577"/>
                <a:ext cx="9171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NP</m:t>
                        </m:r>
                      </m:sub>
                    </m:sSub>
                  </m:oMath>
                </a14:m>
                <a:r>
                  <a:rPr lang="zh-CN" altLang="en-US" dirty="0"/>
                  <a:t> ？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F49FC65-4565-42AE-96B9-2D9A10A1C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0514" y="1866577"/>
                <a:ext cx="917122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715C8DD-E4EC-4F8B-B0DA-3630BF842F5B}"/>
                  </a:ext>
                </a:extLst>
              </p:cNvPr>
              <p:cNvSpPr txBox="1"/>
              <p:nvPr/>
            </p:nvSpPr>
            <p:spPr>
              <a:xfrm>
                <a:off x="10130514" y="3161620"/>
                <a:ext cx="1815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EW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100 GeV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715C8DD-E4EC-4F8B-B0DA-3630BF842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0514" y="3161620"/>
                <a:ext cx="1815193" cy="369332"/>
              </a:xfrm>
              <a:prstGeom prst="rect">
                <a:avLst/>
              </a:prstGeom>
              <a:blipFill>
                <a:blip r:embed="rId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CE29C77-CF22-4A41-8D14-CF0F2AAA9C4A}"/>
                  </a:ext>
                </a:extLst>
              </p:cNvPr>
              <p:cNvSpPr txBox="1"/>
              <p:nvPr/>
            </p:nvSpPr>
            <p:spPr>
              <a:xfrm>
                <a:off x="10140039" y="3999723"/>
                <a:ext cx="1815193" cy="393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</a:rPr>
                          <m:t>χ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1 GeV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CE29C77-CF22-4A41-8D14-CF0F2AAA9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0039" y="3999723"/>
                <a:ext cx="1815193" cy="393569"/>
              </a:xfrm>
              <a:prstGeom prst="rect">
                <a:avLst/>
              </a:prstGeom>
              <a:blipFill>
                <a:blip r:embed="rId7"/>
                <a:stretch>
                  <a:fillRect t="-6154" b="-18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BEBE693-8BBA-4DDD-9075-0DCE4F052EA3}"/>
                  </a:ext>
                </a:extLst>
              </p:cNvPr>
              <p:cNvSpPr txBox="1"/>
              <p:nvPr/>
            </p:nvSpPr>
            <p:spPr>
              <a:xfrm>
                <a:off x="10140039" y="5063539"/>
                <a:ext cx="1815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100 MeV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BEBE693-8BBA-4DDD-9075-0DCE4F052E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0039" y="5063539"/>
                <a:ext cx="1815193" cy="369332"/>
              </a:xfrm>
              <a:prstGeom prst="rect">
                <a:avLst/>
              </a:prstGeom>
              <a:blipFill>
                <a:blip r:embed="rId8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BC283663-DE41-42FD-8708-99324F81A6E6}"/>
              </a:ext>
            </a:extLst>
          </p:cNvPr>
          <p:cNvCxnSpPr>
            <a:cxnSpLocks/>
          </p:cNvCxnSpPr>
          <p:nvPr/>
        </p:nvCxnSpPr>
        <p:spPr>
          <a:xfrm>
            <a:off x="5334001" y="3196464"/>
            <a:ext cx="0" cy="4242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8F95BFBE-CB90-467B-A12E-7C26637CA825}"/>
              </a:ext>
            </a:extLst>
          </p:cNvPr>
          <p:cNvCxnSpPr>
            <a:cxnSpLocks/>
          </p:cNvCxnSpPr>
          <p:nvPr/>
        </p:nvCxnSpPr>
        <p:spPr>
          <a:xfrm>
            <a:off x="5344886" y="2235909"/>
            <a:ext cx="0" cy="4242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D090F74-168C-4580-AC19-0F6423A3877A}"/>
              </a:ext>
            </a:extLst>
          </p:cNvPr>
          <p:cNvCxnSpPr>
            <a:cxnSpLocks/>
          </p:cNvCxnSpPr>
          <p:nvPr/>
        </p:nvCxnSpPr>
        <p:spPr>
          <a:xfrm>
            <a:off x="5334001" y="4213925"/>
            <a:ext cx="0" cy="4242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4A29E50-7D7A-47D1-B19D-193ABF5429EC}"/>
              </a:ext>
            </a:extLst>
          </p:cNvPr>
          <p:cNvCxnSpPr>
            <a:cxnSpLocks/>
          </p:cNvCxnSpPr>
          <p:nvPr/>
        </p:nvCxnSpPr>
        <p:spPr>
          <a:xfrm>
            <a:off x="5309508" y="5063539"/>
            <a:ext cx="0" cy="4242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D78BFF29-B7C3-45BD-8682-715A489886B6}"/>
              </a:ext>
            </a:extLst>
          </p:cNvPr>
          <p:cNvSpPr txBox="1"/>
          <p:nvPr/>
        </p:nvSpPr>
        <p:spPr>
          <a:xfrm flipH="1">
            <a:off x="5400672" y="2235909"/>
            <a:ext cx="1857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匹配 </a:t>
            </a:r>
            <a:r>
              <a:rPr lang="en-US" altLang="zh-CN" sz="2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matching</a:t>
            </a:r>
            <a:endParaRPr lang="zh-CN" altLang="en-US" sz="20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684649B-5CBE-4D86-BE95-71719391320B}"/>
              </a:ext>
            </a:extLst>
          </p:cNvPr>
          <p:cNvSpPr txBox="1"/>
          <p:nvPr/>
        </p:nvSpPr>
        <p:spPr>
          <a:xfrm flipH="1">
            <a:off x="5379998" y="3208557"/>
            <a:ext cx="1857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匹配 </a:t>
            </a:r>
            <a:r>
              <a:rPr lang="en-US" altLang="zh-CN" sz="2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matching</a:t>
            </a:r>
            <a:endParaRPr lang="zh-CN" altLang="en-US" sz="20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D6D7DF6-D1E5-433A-A164-1C4326098708}"/>
              </a:ext>
            </a:extLst>
          </p:cNvPr>
          <p:cNvSpPr txBox="1"/>
          <p:nvPr/>
        </p:nvSpPr>
        <p:spPr>
          <a:xfrm flipH="1">
            <a:off x="5379997" y="4181205"/>
            <a:ext cx="1857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匹配 </a:t>
            </a:r>
            <a:r>
              <a:rPr lang="en-US" altLang="zh-CN" sz="2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matching</a:t>
            </a:r>
            <a:endParaRPr lang="zh-CN" altLang="en-US" sz="20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7E2CBE3-7433-4539-A030-4115B2BE64BA}"/>
              </a:ext>
            </a:extLst>
          </p:cNvPr>
          <p:cNvSpPr txBox="1"/>
          <p:nvPr/>
        </p:nvSpPr>
        <p:spPr>
          <a:xfrm flipH="1">
            <a:off x="5363670" y="5087725"/>
            <a:ext cx="1857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匹配 </a:t>
            </a:r>
            <a:r>
              <a:rPr lang="en-US" altLang="zh-CN" sz="2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matching</a:t>
            </a:r>
            <a:endParaRPr lang="zh-CN" altLang="en-US" sz="20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0398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solidFill>
                      <a:srgbClr val="00B050"/>
                    </a:solidFill>
                    <a:latin typeface="FangSong" panose="02010609060101010101" pitchFamily="49" charset="-122"/>
                    <a:ea typeface="FangSong" panose="02010609060101010101" pitchFamily="49" charset="-122"/>
                  </a:rPr>
                  <a:t>衰变理论：标准机制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  <a:blipFill>
                <a:blip r:embed="rId2"/>
                <a:stretch>
                  <a:fillRect t="-4790" b="-11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2958575-4AC8-4DEE-979C-5AC19C1E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31FAB-05A1-46FE-BA66-E7D5660624E2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12" name="内容占位符 11">
            <a:extLst>
              <a:ext uri="{FF2B5EF4-FFF2-40B4-BE49-F238E27FC236}">
                <a16:creationId xmlns:a16="http://schemas.microsoft.com/office/drawing/2014/main" id="{A12A35F2-E112-49A8-A59F-16249B44B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10" y="1256740"/>
            <a:ext cx="9577365" cy="4930541"/>
          </a:xfr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81E6C76-9963-41C6-BA61-502BF9D45021}"/>
              </a:ext>
            </a:extLst>
          </p:cNvPr>
          <p:cNvSpPr txBox="1"/>
          <p:nvPr/>
        </p:nvSpPr>
        <p:spPr>
          <a:xfrm flipH="1">
            <a:off x="8245928" y="3991692"/>
            <a:ext cx="3646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solidFill>
                  <a:srgbClr val="FF0000"/>
                </a:solidFill>
              </a:rPr>
              <a:t>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3DA9400-F404-40BF-BCDA-2B6A070B9ADE}"/>
                  </a:ext>
                </a:extLst>
              </p:cNvPr>
              <p:cNvSpPr txBox="1"/>
              <p:nvPr/>
            </p:nvSpPr>
            <p:spPr>
              <a:xfrm>
                <a:off x="7461811" y="4422579"/>
                <a:ext cx="306160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2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𝑛𝑛</m:t>
                    </m:r>
                    <m:r>
                      <a:rPr lang="en-US" altLang="zh-CN" sz="22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2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zh-CN" altLang="en-US" sz="2200" dirty="0">
                    <a:solidFill>
                      <a:srgbClr val="00B0F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跃迁算符</a:t>
                </a: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3DA9400-F404-40BF-BCDA-2B6A070B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811" y="4422579"/>
                <a:ext cx="3061607" cy="430887"/>
              </a:xfrm>
              <a:prstGeom prst="rect">
                <a:avLst/>
              </a:prstGeom>
              <a:blipFill>
                <a:blip r:embed="rId4"/>
                <a:stretch>
                  <a:fillRect t="-12676" b="-239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2B51C99E-6BFB-4381-8017-68FCA724F6D4}"/>
              </a:ext>
            </a:extLst>
          </p:cNvPr>
          <p:cNvSpPr txBox="1"/>
          <p:nvPr/>
        </p:nvSpPr>
        <p:spPr>
          <a:xfrm flipH="1">
            <a:off x="8245928" y="4825057"/>
            <a:ext cx="3646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solidFill>
                  <a:srgbClr val="FF0000"/>
                </a:solidFill>
              </a:rPr>
              <a:t>↓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9793FE8-CCB9-494D-B47B-FB85682D90E6}"/>
              </a:ext>
            </a:extLst>
          </p:cNvPr>
          <p:cNvSpPr txBox="1"/>
          <p:nvPr/>
        </p:nvSpPr>
        <p:spPr>
          <a:xfrm>
            <a:off x="7062108" y="5307540"/>
            <a:ext cx="3371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solidFill>
                  <a:srgbClr val="00B05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计算其核矩阵元：核物理</a:t>
            </a:r>
          </a:p>
        </p:txBody>
      </p:sp>
    </p:spTree>
    <p:extLst>
      <p:ext uri="{BB962C8B-B14F-4D97-AF65-F5344CB8AC3E}">
        <p14:creationId xmlns:p14="http://schemas.microsoft.com/office/powerpoint/2010/main" val="707809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solidFill>
                      <a:srgbClr val="00B050"/>
                    </a:solidFill>
                    <a:latin typeface="FangSong" panose="02010609060101010101" pitchFamily="49" charset="-122"/>
                    <a:ea typeface="FangSong" panose="02010609060101010101" pitchFamily="49" charset="-122"/>
                  </a:rPr>
                  <a:t>衰变理论：标准机制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  <a:blipFill>
                <a:blip r:embed="rId2"/>
                <a:stretch>
                  <a:fillRect t="-4790" b="-11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C1E8C55-3F22-4E97-8DF5-242E15DB3D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3964" y="1385456"/>
                <a:ext cx="10804071" cy="489288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轻中微子质量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导致的半衰期为：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endParaRPr lang="en-US" altLang="zh-CN" i="1" dirty="0">
                  <a:latin typeface="Cambria Math" panose="02040503050406030204" pitchFamily="18" charset="0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𝑚</m:t>
                        </m:r>
                      </m:e>
                      <m:sub>
                        <m:r>
                          <a:rPr lang="zh-CN" altLang="en-US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𝛽𝛽</m:t>
                        </m:r>
                      </m:sub>
                    </m:sSub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依赖于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𝑖</m:t>
                        </m:r>
                      </m:sub>
                    </m:sSub>
                    <m:r>
                      <a:rPr lang="zh-CN" altLang="en-US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及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𝑈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𝑒𝑖</m:t>
                        </m:r>
                      </m:sub>
                    </m:sSub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中所有参数：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 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混合角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12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3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1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3</m:t>
                        </m:r>
                      </m:sub>
                    </m:sSub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，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 Dirac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型</a:t>
                </a: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CP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破坏相位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CP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,</m:t>
                    </m:r>
                  </m:oMath>
                </a14:m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 Majorana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型</a:t>
                </a: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CP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破坏相位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,</m:t>
                    </m:r>
                    <m:sSub>
                      <m:sSubPr>
                        <m:ctrlPr>
                          <a:rPr lang="el-GR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2</m:t>
                        </m:r>
                      </m:sub>
                    </m:sSub>
                  </m:oMath>
                </a14:m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C1E8C55-3F22-4E97-8DF5-242E15DB3D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3964" y="1385456"/>
                <a:ext cx="10804071" cy="4892880"/>
              </a:xfrm>
              <a:blipFill>
                <a:blip r:embed="rId3"/>
                <a:stretch>
                  <a:fillRect l="-1185" t="-23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2958575-4AC8-4DEE-979C-5AC19C1E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31FAB-05A1-46FE-BA66-E7D5660624E2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E00CC75-52C8-46EE-913E-6F8A68573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03" y="1891307"/>
            <a:ext cx="8045863" cy="167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66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solidFill>
                      <a:srgbClr val="00B050"/>
                    </a:solidFill>
                    <a:latin typeface="FangSong" panose="02010609060101010101" pitchFamily="49" charset="-122"/>
                    <a:ea typeface="FangSong" panose="02010609060101010101" pitchFamily="49" charset="-122"/>
                  </a:rPr>
                  <a:t>衰变理论：标准机制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  <a:blipFill>
                <a:blip r:embed="rId2"/>
                <a:stretch>
                  <a:fillRect t="-4790" b="-11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2958575-4AC8-4DEE-979C-5AC19C1E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31FAB-05A1-46FE-BA66-E7D5660624E2}" type="slidenum">
              <a:rPr lang="zh-CN" altLang="en-US" smtClean="0"/>
              <a:t>19</a:t>
            </a:fld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1C3B64AF-42BB-41BF-96A9-83E589CE3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0" y="1311978"/>
            <a:ext cx="11137299" cy="3504951"/>
          </a:xfr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A232846-861F-4CE5-8BB6-456F28F437B3}"/>
              </a:ext>
            </a:extLst>
          </p:cNvPr>
          <p:cNvSpPr txBox="1"/>
          <p:nvPr/>
        </p:nvSpPr>
        <p:spPr>
          <a:xfrm flipH="1">
            <a:off x="1506036" y="3228945"/>
            <a:ext cx="951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正序</a:t>
            </a:r>
            <a:r>
              <a:rPr lang="en-US" altLang="zh-CN" sz="2000" dirty="0">
                <a:latin typeface="KaiTi" panose="02010609060101010101" pitchFamily="49" charset="-122"/>
                <a:ea typeface="KaiTi" panose="02010609060101010101" pitchFamily="49" charset="-122"/>
              </a:rPr>
              <a:t>NH</a:t>
            </a:r>
            <a:endParaRPr lang="zh-CN" altLang="en-US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B395880-DF73-48FE-9FF9-767CC3B78534}"/>
              </a:ext>
            </a:extLst>
          </p:cNvPr>
          <p:cNvSpPr txBox="1"/>
          <p:nvPr/>
        </p:nvSpPr>
        <p:spPr>
          <a:xfrm flipH="1">
            <a:off x="946510" y="2332308"/>
            <a:ext cx="111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反序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IH</a:t>
            </a:r>
            <a:endParaRPr lang="zh-CN" alt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B072B2F-1C55-41EF-8DA8-3CDEE73510D1}"/>
              </a:ext>
            </a:extLst>
          </p:cNvPr>
          <p:cNvSpPr txBox="1"/>
          <p:nvPr/>
        </p:nvSpPr>
        <p:spPr>
          <a:xfrm>
            <a:off x="9642021" y="1028700"/>
            <a:ext cx="1461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B0F0"/>
                </a:solidFill>
              </a:rPr>
              <a:t>2202.01787</a:t>
            </a:r>
            <a:endParaRPr lang="zh-CN" altLang="en-US" sz="2000" dirty="0">
              <a:solidFill>
                <a:srgbClr val="00B0F0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5354781-4687-46A8-B59F-25B82C17D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51" y="4803034"/>
            <a:ext cx="4464279" cy="14859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2738FCD-C6D5-476D-93F6-A3C33BEF5799}"/>
                  </a:ext>
                </a:extLst>
              </p:cNvPr>
              <p:cNvSpPr txBox="1"/>
              <p:nvPr/>
            </p:nvSpPr>
            <p:spPr>
              <a:xfrm>
                <a:off x="5183130" y="4915541"/>
                <a:ext cx="6883683" cy="1128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sz="2000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取自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KamLAND-Zen 2016: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𝑇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1/2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l-GR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ν</m:t>
                        </m:r>
                      </m:sup>
                    </m:sSubSup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&gt;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1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.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07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yr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 (90% CL)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zh-CN" altLang="en-US" sz="2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&lt;0.8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altLang="zh-CN" sz="2000" dirty="0">
                    <a:solidFill>
                      <a:srgbClr val="00B0F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(90% CL)</a:t>
                </a:r>
                <a:r>
                  <a:rPr lang="zh-CN" altLang="en-US" sz="2000" dirty="0">
                    <a:solidFill>
                      <a:srgbClr val="00B0F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取自</a:t>
                </a:r>
                <a:r>
                  <a:rPr lang="en-US" altLang="zh-CN" sz="2000" dirty="0">
                    <a:solidFill>
                      <a:srgbClr val="00B0F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Katrin 2022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zh-CN" alt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&lt;0.</m:t>
                    </m:r>
                    <m:r>
                      <a:rPr lang="en-US" altLang="zh-CN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altLang="zh-CN" sz="2000" dirty="0">
                    <a:solidFill>
                      <a:srgbClr val="00B05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 Katrin</a:t>
                </a:r>
                <a:r>
                  <a:rPr lang="zh-CN" altLang="en-US" sz="2000" dirty="0">
                    <a:solidFill>
                      <a:srgbClr val="00B05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预期的灵敏度</a:t>
                </a:r>
                <a:r>
                  <a:rPr lang="en-US" altLang="zh-CN" sz="2000" dirty="0">
                    <a:solidFill>
                      <a:srgbClr val="00B05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&lt;0.</m:t>
                    </m:r>
                    <m:r>
                      <a:rPr lang="en-US" altLang="zh-CN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04</m:t>
                    </m:r>
                    <m:r>
                      <a:rPr lang="en-US" altLang="zh-CN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altLang="zh-CN" sz="2000" dirty="0">
                    <a:solidFill>
                      <a:srgbClr val="00B05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@Project 8)</a:t>
                </a:r>
                <a:endParaRPr lang="zh-CN" altLang="en-US" sz="2000" dirty="0">
                  <a:solidFill>
                    <a:srgbClr val="FF0000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2738FCD-C6D5-476D-93F6-A3C33BEF5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130" y="4915541"/>
                <a:ext cx="6883683" cy="1128066"/>
              </a:xfrm>
              <a:prstGeom prst="rect">
                <a:avLst/>
              </a:prstGeom>
              <a:blipFill>
                <a:blip r:embed="rId5"/>
                <a:stretch>
                  <a:fillRect t="-2703" r="-886" b="-70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70966064-E883-4CAC-98EF-0C57BF0B2905}"/>
              </a:ext>
            </a:extLst>
          </p:cNvPr>
          <p:cNvSpPr txBox="1"/>
          <p:nvPr/>
        </p:nvSpPr>
        <p:spPr>
          <a:xfrm>
            <a:off x="3912053" y="6031209"/>
            <a:ext cx="719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KamLAND</a:t>
            </a:r>
            <a:r>
              <a:rPr lang="en-US" altLang="zh-CN" sz="2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-Zen</a:t>
            </a:r>
            <a:r>
              <a:rPr lang="zh-CN" altLang="en-US" sz="2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最新结果的排除线已经进入反序区域！</a:t>
            </a:r>
          </a:p>
        </p:txBody>
      </p:sp>
    </p:spTree>
    <p:extLst>
      <p:ext uri="{BB962C8B-B14F-4D97-AF65-F5344CB8AC3E}">
        <p14:creationId xmlns:p14="http://schemas.microsoft.com/office/powerpoint/2010/main" val="1905806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C3CFBB-45FB-48D5-B12B-E1291840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47+1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个报告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1C63F1D-B355-4B0B-805A-CB1F28E764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02884"/>
              </a:xfrm>
            </p:spPr>
            <p:txBody>
              <a:bodyPr>
                <a:noAutofit/>
              </a:bodyPr>
              <a:lstStyle/>
              <a:p>
                <a:r>
                  <a:rPr lang="zh-CN" altLang="en-US" sz="2600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中微子物理</a:t>
                </a:r>
                <a:r>
                  <a:rPr lang="zh-CN" altLang="zh-CN" sz="2600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综述 </a:t>
                </a: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+1</a:t>
                </a:r>
                <a:endParaRPr lang="zh-CN" altLang="zh-CN" sz="26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endParaRPr lang="zh-CN" altLang="zh-CN" sz="26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sz="2600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实验</a:t>
                </a:r>
                <a:endParaRPr lang="en-US" altLang="zh-CN" sz="2600" dirty="0">
                  <a:solidFill>
                    <a:srgbClr val="FF0000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  <a:r>
                  <a:rPr lang="zh-CN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国内实验</a:t>
                </a: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+9</a:t>
                </a:r>
              </a:p>
              <a:p>
                <a:pPr marL="0" indent="0">
                  <a:buNone/>
                </a:pP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CDEX, </a:t>
                </a:r>
                <a:r>
                  <a:rPr lang="en-US" altLang="zh-CN" sz="2600" dirty="0" err="1">
                    <a:latin typeface="KaiTi" panose="02010609060101010101" pitchFamily="49" charset="-122"/>
                    <a:ea typeface="KaiTi" panose="02010609060101010101" pitchFamily="49" charset="-122"/>
                  </a:rPr>
                  <a:t>PandaX</a:t>
                </a:r>
                <a:r>
                  <a:rPr lang="en-US" altLang="zh-CN" sz="2600" dirty="0">
                    <a:solidFill>
                      <a:schemeClr val="tx1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,</a:t>
                </a:r>
                <a:r>
                  <a:rPr lang="en-US" altLang="zh-CN" sz="2600" dirty="0">
                    <a:solidFill>
                      <a:schemeClr val="tx1"/>
                    </a:solidFill>
                    <a:ea typeface="FangSong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</m:t>
                    </m:r>
                    <m:r>
                      <m:rPr>
                        <m:sty m:val="p"/>
                      </m:rPr>
                      <a:rPr lang="en-US" altLang="zh-CN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DEx</m:t>
                    </m:r>
                  </m:oMath>
                </a14:m>
                <a:r>
                  <a:rPr lang="zh-CN" altLang="en-US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，</a:t>
                </a: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CUPID-China</a:t>
                </a:r>
                <a:r>
                  <a:rPr lang="zh-CN" altLang="en-US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，</a:t>
                </a: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JUNO</a:t>
                </a:r>
                <a:r>
                  <a:rPr lang="zh-CN" altLang="en-US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，</a:t>
                </a: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JNE</a:t>
                </a:r>
              </a:p>
              <a:p>
                <a:pPr marL="0" indent="0">
                  <a:buNone/>
                </a:pP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第一个半衰期下限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;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目前最佳下限；</a:t>
                </a:r>
                <a:endParaRPr lang="en-US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硬件研发，探索新技术</a:t>
                </a:r>
                <a:endParaRPr lang="zh-CN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  <a:r>
                  <a:rPr lang="zh-CN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国外实验</a:t>
                </a: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+1</a:t>
                </a: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EXO-200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，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  <m:r>
                      <a:rPr lang="zh-CN" altLang="en-US" sz="2000" i="1" smtClean="0">
                        <a:latin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</a:rPr>
                          <m:t>Ba</m:t>
                        </m:r>
                      </m:e>
                    </m:sPre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i="1">
                        <a:latin typeface="Cambria Math" panose="02040503050406030204" pitchFamily="18" charset="0"/>
                      </a:rPr>
                      <m:t>excited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i="1">
                        <a:latin typeface="Cambria Math" panose="02040503050406030204" pitchFamily="18" charset="0"/>
                      </a:rPr>
                      <m:t>state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2</m:t>
                    </m:r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endParaRPr lang="zh-CN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1C63F1D-B355-4B0B-805A-CB1F28E764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02884"/>
              </a:xfrm>
              <a:blipFill>
                <a:blip r:embed="rId2"/>
                <a:stretch>
                  <a:fillRect l="-928" t="-19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045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solidFill>
                      <a:srgbClr val="00B050"/>
                    </a:solidFill>
                    <a:latin typeface="FangSong" panose="02010609060101010101" pitchFamily="49" charset="-122"/>
                    <a:ea typeface="FangSong" panose="02010609060101010101" pitchFamily="49" charset="-122"/>
                  </a:rPr>
                  <a:t>衰变理论：超越标准机制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  <a:blipFill>
                <a:blip r:embed="rId2"/>
                <a:stretch>
                  <a:fillRect t="-4790" b="-11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C1E8C55-3F22-4E97-8DF5-242E15DB3D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3964" y="1385456"/>
                <a:ext cx="10804071" cy="489288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以上讨论基于理论假设：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         标准机制主导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solidFill>
                      <a:srgbClr val="00B05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衰变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不能排除是理论偏见的可能性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ν</m:t>
                        </m:r>
                      </m:sub>
                    </m:sSub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极小并不必然意味着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NP</m:t>
                        </m:r>
                      </m:sub>
                    </m:sSub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极高→高量纲算符贡献不可忽略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C1E8C55-3F22-4E97-8DF5-242E15DB3D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3964" y="1385456"/>
                <a:ext cx="10804071" cy="4892880"/>
              </a:xfrm>
              <a:blipFill>
                <a:blip r:embed="rId3"/>
                <a:stretch>
                  <a:fillRect l="-1185" t="-2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2958575-4AC8-4DEE-979C-5AC19C1E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31FAB-05A1-46FE-BA66-E7D5660624E2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7" name="内容占位符 8">
            <a:extLst>
              <a:ext uri="{FF2B5EF4-FFF2-40B4-BE49-F238E27FC236}">
                <a16:creationId xmlns:a16="http://schemas.microsoft.com/office/drawing/2014/main" id="{D84910BB-6AB7-4091-9EBE-2079A9ACA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554" y="3625933"/>
            <a:ext cx="6064396" cy="299158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2DBED43-7486-4966-9ECC-40B5F331E4BB}"/>
              </a:ext>
            </a:extLst>
          </p:cNvPr>
          <p:cNvSpPr txBox="1"/>
          <p:nvPr/>
        </p:nvSpPr>
        <p:spPr>
          <a:xfrm flipH="1">
            <a:off x="8528412" y="3831896"/>
            <a:ext cx="1391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2203.12169</a:t>
            </a:r>
            <a:endParaRPr lang="zh-CN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29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solidFill>
                      <a:srgbClr val="00B050"/>
                    </a:solidFill>
                    <a:latin typeface="FangSong" panose="02010609060101010101" pitchFamily="49" charset="-122"/>
                    <a:ea typeface="FangSong" panose="02010609060101010101" pitchFamily="49" charset="-122"/>
                  </a:rPr>
                  <a:t>衰变理论：</a:t>
                </a:r>
                <a:r>
                  <a:rPr lang="en-US" altLang="zh-CN" dirty="0">
                    <a:solidFill>
                      <a:srgbClr val="00B050"/>
                    </a:solidFill>
                    <a:latin typeface="FangSong" panose="02010609060101010101" pitchFamily="49" charset="-122"/>
                    <a:ea typeface="FangSong" panose="02010609060101010101" pitchFamily="49" charset="-122"/>
                  </a:rPr>
                  <a:t>EFT</a:t>
                </a:r>
                <a:r>
                  <a:rPr lang="zh-CN" altLang="en-US" dirty="0">
                    <a:solidFill>
                      <a:srgbClr val="00B050"/>
                    </a:solidFill>
                    <a:latin typeface="FangSong" panose="02010609060101010101" pitchFamily="49" charset="-122"/>
                    <a:ea typeface="FangSong" panose="02010609060101010101" pitchFamily="49" charset="-122"/>
                  </a:rPr>
                  <a:t>一般分析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  <a:blipFill>
                <a:blip r:embed="rId2"/>
                <a:stretch>
                  <a:fillRect t="-4790" b="-11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2958575-4AC8-4DEE-979C-5AC19C1E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31FAB-05A1-46FE-BA66-E7D5660624E2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3FD9DC88-74BD-4603-9D38-BFF29E2E7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07" y="1552806"/>
            <a:ext cx="6481228" cy="4866376"/>
          </a:xfr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9509385-A045-47D3-9BA5-C34159E66167}"/>
              </a:ext>
            </a:extLst>
          </p:cNvPr>
          <p:cNvSpPr txBox="1"/>
          <p:nvPr/>
        </p:nvSpPr>
        <p:spPr>
          <a:xfrm flipH="1">
            <a:off x="678577" y="6049850"/>
            <a:ext cx="1391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2203.12169</a:t>
            </a:r>
            <a:endParaRPr lang="zh-CN" altLang="en-US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0907CE9-8ECF-4CB0-9280-9FC7B1FB2351}"/>
                  </a:ext>
                </a:extLst>
              </p:cNvPr>
              <p:cNvSpPr txBox="1"/>
              <p:nvPr/>
            </p:nvSpPr>
            <p:spPr>
              <a:xfrm>
                <a:off x="8343900" y="2628901"/>
                <a:ext cx="881743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92D05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SMEFT</a:t>
                </a:r>
              </a:p>
              <a:p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endParaRPr lang="en-US" altLang="zh-CN" sz="8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r>
                  <a:rPr lang="en-US" altLang="zh-CN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LEFT</a:t>
                </a:r>
              </a:p>
              <a:p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χ</m:t>
                    </m:r>
                  </m:oMath>
                </a14:m>
                <a:r>
                  <a:rPr lang="en-US" altLang="zh-CN" dirty="0">
                    <a:solidFill>
                      <a:schemeClr val="bg2">
                        <a:lumMod val="75000"/>
                      </a:schemeClr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EFT</a:t>
                </a:r>
              </a:p>
              <a:p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endParaRPr lang="en-US" altLang="zh-CN" sz="8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r>
                  <a:rPr lang="zh-CN" altLang="en-US" dirty="0">
                    <a:solidFill>
                      <a:schemeClr val="accent2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核物理</a:t>
                </a:r>
                <a:endParaRPr lang="en-US" altLang="zh-CN" dirty="0">
                  <a:solidFill>
                    <a:schemeClr val="accent2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0907CE9-8ECF-4CB0-9280-9FC7B1FB2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900" y="2628901"/>
                <a:ext cx="881743" cy="3108543"/>
              </a:xfrm>
              <a:prstGeom prst="rect">
                <a:avLst/>
              </a:prstGeom>
              <a:blipFill>
                <a:blip r:embed="rId4"/>
                <a:stretch>
                  <a:fillRect l="-6250" t="-980" r="-4167" b="-21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4341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solidFill>
                      <a:srgbClr val="00B050"/>
                    </a:solidFill>
                    <a:latin typeface="FangSong" panose="02010609060101010101" pitchFamily="49" charset="-122"/>
                    <a:ea typeface="FangSong" panose="02010609060101010101" pitchFamily="49" charset="-122"/>
                  </a:rPr>
                  <a:t>衰变理论：</a:t>
                </a:r>
                <a:r>
                  <a:rPr lang="en-US" altLang="zh-CN" dirty="0">
                    <a:solidFill>
                      <a:srgbClr val="00B050"/>
                    </a:solidFill>
                    <a:latin typeface="FangSong" panose="02010609060101010101" pitchFamily="49" charset="-122"/>
                    <a:ea typeface="FangSong" panose="02010609060101010101" pitchFamily="49" charset="-122"/>
                  </a:rPr>
                  <a:t>EFT</a:t>
                </a:r>
                <a:r>
                  <a:rPr lang="zh-CN" altLang="en-US" dirty="0">
                    <a:solidFill>
                      <a:srgbClr val="00B050"/>
                    </a:solidFill>
                    <a:latin typeface="FangSong" panose="02010609060101010101" pitchFamily="49" charset="-122"/>
                    <a:ea typeface="FangSong" panose="02010609060101010101" pitchFamily="49" charset="-122"/>
                  </a:rPr>
                  <a:t>一般分析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A9453-C7EE-4BDE-B5DD-A6EBAC12EB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1020330"/>
              </a:xfrm>
              <a:blipFill>
                <a:blip r:embed="rId2"/>
                <a:stretch>
                  <a:fillRect t="-4790" b="-11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2958575-4AC8-4DEE-979C-5AC19C1E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31FAB-05A1-46FE-BA66-E7D5660624E2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C0E77B66-6986-451E-BAEE-3D38D5972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8"/>
            <a:ext cx="10515600" cy="5066392"/>
          </a:xfrm>
        </p:spPr>
        <p:txBody>
          <a:bodyPr>
            <a:normAutofit fontScale="92500" lnSpcReduction="10000"/>
          </a:bodyPr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sz="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altLang="zh-CN" sz="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dirty="0">
                <a:solidFill>
                  <a:srgbClr val="00B05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SMEFT WC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：轻子数破坏的高能标物理             </a:t>
            </a:r>
            <a:r>
              <a:rPr lang="en-US" altLang="zh-CN" dirty="0">
                <a:solidFill>
                  <a:srgbClr val="00B05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Wilson</a:t>
            </a:r>
            <a:r>
              <a:rPr lang="zh-CN" altLang="en-US" dirty="0">
                <a:solidFill>
                  <a:srgbClr val="00B05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系数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dirty="0">
                <a:solidFill>
                  <a:srgbClr val="00B0F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LEC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：低能强相互作用；实验、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lattice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计算       </a:t>
            </a:r>
            <a:r>
              <a:rPr lang="zh-CN" altLang="en-US" dirty="0">
                <a:solidFill>
                  <a:srgbClr val="00B0F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低能常数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NME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：核物理 </a:t>
            </a:r>
            <a:r>
              <a:rPr lang="en-US" altLang="zh-CN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                             </a:t>
            </a:r>
            <a:r>
              <a:rPr lang="zh-CN" altLang="en-US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原子核矩阵元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多种原子核实验的必要性：</a:t>
            </a:r>
            <a:endParaRPr lang="en-US" altLang="zh-CN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   各种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NME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以不同的权重进入  ，“调制”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SMEFT WC,</a:t>
            </a:r>
          </a:p>
          <a:p>
            <a:pPr marL="0" indent="0">
              <a:buNone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检验不同的有效相互作用</a:t>
            </a:r>
          </a:p>
        </p:txBody>
      </p:sp>
      <p:pic>
        <p:nvPicPr>
          <p:cNvPr id="8" name="内容占位符 5">
            <a:extLst>
              <a:ext uri="{FF2B5EF4-FFF2-40B4-BE49-F238E27FC236}">
                <a16:creationId xmlns:a16="http://schemas.microsoft.com/office/drawing/2014/main" id="{80CE8CBB-104F-4090-AFB3-709976405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87" y="1385456"/>
            <a:ext cx="7309509" cy="21552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B9786AF-AC9A-43B4-8343-8C9E08971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382" y="5272508"/>
            <a:ext cx="342918" cy="40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98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AA9453-C7EE-4BDE-B5DD-A6EBAC12E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0330"/>
          </a:xfrm>
        </p:spPr>
        <p:txBody>
          <a:bodyPr/>
          <a:lstStyle/>
          <a:p>
            <a:r>
              <a:rPr lang="zh-CN" altLang="en-US" dirty="0">
                <a:solidFill>
                  <a:srgbClr val="00B05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总结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C1E8C55-3F22-4E97-8DF5-242E15DB3D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8582"/>
                <a:ext cx="10515600" cy="51054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中微子质量起源及其属性是粒子物理的重大问题</a:t>
                </a:r>
                <a:endParaRPr lang="en-US" altLang="zh-CN" sz="8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如果是</a:t>
                </a: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Majorana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中微子，</a:t>
                </a:r>
                <a:r>
                  <a:rPr lang="zh-CN" altLang="en-US" dirty="0">
                    <a:solidFill>
                      <a:srgbClr val="00B05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轻子数将不守恒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，或许可以解释</a:t>
                </a:r>
                <a:r>
                  <a:rPr lang="zh-CN" altLang="en-US" dirty="0">
                    <a:solidFill>
                      <a:srgbClr val="00B05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宇宙中重子数不对称性</a:t>
                </a:r>
                <a:r>
                  <a:rPr lang="en-US" altLang="zh-CN" dirty="0">
                    <a:solidFill>
                      <a:srgbClr val="00B05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—</a:t>
                </a:r>
                <a:r>
                  <a:rPr lang="zh-CN" altLang="en-US" dirty="0">
                    <a:solidFill>
                      <a:srgbClr val="00B05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物质远多于反物质</a:t>
                </a:r>
                <a:endParaRPr lang="en-US" altLang="zh-CN" dirty="0">
                  <a:solidFill>
                    <a:srgbClr val="00B050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r>
                  <a:rPr lang="zh-CN" altLang="en-US" dirty="0">
                    <a:solidFill>
                      <a:schemeClr val="tx1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原子核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衰变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是检验</a:t>
                </a:r>
                <a:r>
                  <a:rPr lang="zh-CN" altLang="en-US" dirty="0">
                    <a:solidFill>
                      <a:srgbClr val="00B0F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轻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中微子导致轻子数破坏的唯一现实实验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原子核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衰变实验结果可以证伪但很难确认高能标物理起源，仍需要其他实验手段如高能对撞机进行综合研究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有效场论提供了有力的研究方法：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能标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χ</m:t>
                        </m:r>
                      </m:sub>
                    </m:sSub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以上的有效场论相对完善；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一些强作用低能常数有待确定，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χ</m:t>
                    </m:r>
                    <m:r>
                      <m:rPr>
                        <m:sty m:val="p"/>
                      </m:rPr>
                      <a:rPr lang="en-US" altLang="zh-CN" i="1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EFT</m:t>
                    </m:r>
                    <m:r>
                      <a:rPr lang="zh-CN" altLang="en-US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需要</m:t>
                    </m:r>
                  </m:oMath>
                </a14:m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改进；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核矩阵元仍有几倍的不确定性。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r>
                  <a:rPr lang="zh-CN" altLang="en-US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其他带电轻子的轻子数破坏？</a:t>
                </a:r>
                <a:endParaRPr lang="en-US" altLang="zh-CN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C1E8C55-3F22-4E97-8DF5-242E15DB3D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8582"/>
                <a:ext cx="10515600" cy="5105400"/>
              </a:xfrm>
              <a:blipFill>
                <a:blip r:embed="rId2"/>
                <a:stretch>
                  <a:fillRect l="-1217" t="-2987" r="-2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CBC975A-8EA9-466F-8448-33BC4374B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31FAB-05A1-46FE-BA66-E7D5660624E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000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85692F-F334-8145-A474-078EBFD976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189"/>
          <a:stretch/>
        </p:blipFill>
        <p:spPr>
          <a:xfrm>
            <a:off x="171025" y="1601932"/>
            <a:ext cx="11014837" cy="2717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4783D8-F450-2943-8CBD-C7ED3A85348A}"/>
              </a:ext>
            </a:extLst>
          </p:cNvPr>
          <p:cNvSpPr txBox="1"/>
          <p:nvPr/>
        </p:nvSpPr>
        <p:spPr>
          <a:xfrm>
            <a:off x="3028950" y="2406134"/>
            <a:ext cx="1028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(</a:t>
            </a:r>
            <a:r>
              <a:rPr lang="en-US" altLang="zh-CN" sz="2400" dirty="0"/>
              <a:t>10</a:t>
            </a:r>
            <a:r>
              <a:rPr lang="en-US" sz="2400" dirty="0"/>
              <a:t>)</a:t>
            </a:r>
            <a:endParaRPr lang="en-CN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ED660C-41D3-B849-B586-87BEC3ACD97A}"/>
              </a:ext>
            </a:extLst>
          </p:cNvPr>
          <p:cNvSpPr txBox="1"/>
          <p:nvPr/>
        </p:nvSpPr>
        <p:spPr>
          <a:xfrm>
            <a:off x="3048000" y="3036918"/>
            <a:ext cx="1028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(</a:t>
            </a:r>
            <a:r>
              <a:rPr lang="en-US" altLang="zh-CN" sz="2400" dirty="0"/>
              <a:t>10</a:t>
            </a:r>
            <a:r>
              <a:rPr lang="en-US" sz="2400" dirty="0"/>
              <a:t>)</a:t>
            </a:r>
            <a:endParaRPr lang="en-CN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7F052-5B30-6F40-BB06-C17228150A2C}"/>
              </a:ext>
            </a:extLst>
          </p:cNvPr>
          <p:cNvSpPr txBox="1"/>
          <p:nvPr/>
        </p:nvSpPr>
        <p:spPr>
          <a:xfrm>
            <a:off x="3120189" y="3536683"/>
            <a:ext cx="1028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(</a:t>
            </a:r>
            <a:r>
              <a:rPr lang="en-US" altLang="zh-CN" sz="2400" dirty="0"/>
              <a:t>2</a:t>
            </a:r>
            <a:r>
              <a:rPr lang="en-US" sz="2400" dirty="0"/>
              <a:t>)</a:t>
            </a:r>
            <a:endParaRPr lang="en-CN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679BBC-7A85-FA4A-8336-92E4B40DA4DF}"/>
              </a:ext>
            </a:extLst>
          </p:cNvPr>
          <p:cNvSpPr txBox="1"/>
          <p:nvPr/>
        </p:nvSpPr>
        <p:spPr>
          <a:xfrm>
            <a:off x="8743950" y="3460483"/>
            <a:ext cx="1028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(</a:t>
            </a:r>
            <a:r>
              <a:rPr lang="en-US" altLang="zh-CN" sz="2400" dirty="0"/>
              <a:t>2</a:t>
            </a:r>
            <a:r>
              <a:rPr lang="en-US" sz="2400" dirty="0"/>
              <a:t>)</a:t>
            </a:r>
            <a:endParaRPr lang="en-CN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595F4-5706-5F42-8C59-85E749742D9C}"/>
              </a:ext>
            </a:extLst>
          </p:cNvPr>
          <p:cNvSpPr txBox="1"/>
          <p:nvPr/>
        </p:nvSpPr>
        <p:spPr>
          <a:xfrm>
            <a:off x="7867652" y="2482334"/>
            <a:ext cx="1028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(</a:t>
            </a:r>
            <a:r>
              <a:rPr lang="en-US" altLang="zh-CN" sz="2400" dirty="0"/>
              <a:t>8</a:t>
            </a:r>
            <a:r>
              <a:rPr lang="en-US" sz="2400" dirty="0"/>
              <a:t>)</a:t>
            </a:r>
            <a:endParaRPr lang="en-CN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32359-23D3-9549-A041-EBAF6388B254}"/>
              </a:ext>
            </a:extLst>
          </p:cNvPr>
          <p:cNvSpPr txBox="1"/>
          <p:nvPr/>
        </p:nvSpPr>
        <p:spPr>
          <a:xfrm>
            <a:off x="7886704" y="2956431"/>
            <a:ext cx="1028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altLang="zh-CN" sz="2400" dirty="0">
                <a:solidFill>
                  <a:srgbClr val="FF0000"/>
                </a:solidFill>
              </a:rPr>
              <a:t>8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endParaRPr lang="en-CN" sz="2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69DB311-D738-0842-A76A-5E73D9DCC9D7}"/>
              </a:ext>
            </a:extLst>
          </p:cNvPr>
          <p:cNvSpPr/>
          <p:nvPr/>
        </p:nvSpPr>
        <p:spPr>
          <a:xfrm>
            <a:off x="304375" y="372230"/>
            <a:ext cx="2638056" cy="775252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会议主题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E4D930-6B70-4043-AB3B-DB9349F2A7AD}"/>
              </a:ext>
            </a:extLst>
          </p:cNvPr>
          <p:cNvSpPr txBox="1"/>
          <p:nvPr/>
        </p:nvSpPr>
        <p:spPr>
          <a:xfrm>
            <a:off x="560472" y="5256068"/>
            <a:ext cx="3939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800" dirty="0"/>
              <a:t>报告总数</a:t>
            </a:r>
            <a:r>
              <a:rPr lang="zh-CN" altLang="en-US" sz="2800" dirty="0"/>
              <a:t>： </a:t>
            </a:r>
            <a:r>
              <a:rPr lang="en-US" altLang="zh-CN" sz="2800" dirty="0"/>
              <a:t>48</a:t>
            </a:r>
            <a:endParaRPr lang="en-CN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BA7E8E-CEDC-6144-8DE9-7ABCBC6A1836}"/>
              </a:ext>
            </a:extLst>
          </p:cNvPr>
          <p:cNvSpPr txBox="1"/>
          <p:nvPr/>
        </p:nvSpPr>
        <p:spPr>
          <a:xfrm>
            <a:off x="1054264" y="4111296"/>
            <a:ext cx="1950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2400" dirty="0"/>
              <a:t>有效场论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F8F092-4BBB-F742-A673-048AAFEEDB60}"/>
              </a:ext>
            </a:extLst>
          </p:cNvPr>
          <p:cNvSpPr txBox="1"/>
          <p:nvPr/>
        </p:nvSpPr>
        <p:spPr>
          <a:xfrm>
            <a:off x="3103145" y="4062076"/>
            <a:ext cx="1028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(</a:t>
            </a:r>
            <a:r>
              <a:rPr lang="en-US" altLang="zh-CN" sz="2400" dirty="0"/>
              <a:t>4</a:t>
            </a:r>
            <a:r>
              <a:rPr lang="en-US" sz="2400" dirty="0"/>
              <a:t>)</a:t>
            </a:r>
            <a:endParaRPr lang="en-CN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549CC9-DD7D-3D45-B444-417E65D278CF}"/>
              </a:ext>
            </a:extLst>
          </p:cNvPr>
          <p:cNvSpPr txBox="1"/>
          <p:nvPr/>
        </p:nvSpPr>
        <p:spPr>
          <a:xfrm>
            <a:off x="5417717" y="4043879"/>
            <a:ext cx="2642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2400" dirty="0"/>
              <a:t>宇宙学</a:t>
            </a:r>
            <a:r>
              <a:rPr lang="zh-CN" altLang="en-US" sz="2400" dirty="0"/>
              <a:t>、引力波</a:t>
            </a:r>
            <a:endParaRPr lang="en-CN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10648B-A6C0-A649-83AC-9BEEE1D0AB82}"/>
              </a:ext>
            </a:extLst>
          </p:cNvPr>
          <p:cNvSpPr txBox="1"/>
          <p:nvPr/>
        </p:nvSpPr>
        <p:spPr>
          <a:xfrm>
            <a:off x="8757908" y="4043879"/>
            <a:ext cx="1028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(</a:t>
            </a:r>
            <a:r>
              <a:rPr lang="en-US" altLang="zh-CN" sz="2400" dirty="0"/>
              <a:t>4</a:t>
            </a:r>
            <a:r>
              <a:rPr lang="en-US" sz="2400" dirty="0"/>
              <a:t>)</a:t>
            </a:r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3405292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17D1770-2E16-224A-ABAB-434058F7B349}"/>
              </a:ext>
            </a:extLst>
          </p:cNvPr>
          <p:cNvSpPr/>
          <p:nvPr/>
        </p:nvSpPr>
        <p:spPr>
          <a:xfrm>
            <a:off x="1524882" y="207480"/>
            <a:ext cx="2638056" cy="775252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实验进展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7A2D4B5-2159-1848-BB2B-7BBDD5E2FC43}"/>
              </a:ext>
            </a:extLst>
          </p:cNvPr>
          <p:cNvSpPr/>
          <p:nvPr/>
        </p:nvSpPr>
        <p:spPr>
          <a:xfrm>
            <a:off x="7414533" y="138064"/>
            <a:ext cx="2638055" cy="775252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理论进展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F153DA-7BE8-1045-A536-FAE772D492B9}"/>
              </a:ext>
            </a:extLst>
          </p:cNvPr>
          <p:cNvSpPr/>
          <p:nvPr/>
        </p:nvSpPr>
        <p:spPr>
          <a:xfrm>
            <a:off x="286160" y="3071192"/>
            <a:ext cx="1202635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000" dirty="0"/>
              <a:t>CDEX (76Ge)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6E50615-4A11-AA44-842E-642C92803E27}"/>
              </a:ext>
            </a:extLst>
          </p:cNvPr>
          <p:cNvSpPr/>
          <p:nvPr/>
        </p:nvSpPr>
        <p:spPr>
          <a:xfrm>
            <a:off x="2242593" y="1997766"/>
            <a:ext cx="1202635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000" dirty="0"/>
              <a:t>PandaX</a:t>
            </a:r>
          </a:p>
          <a:p>
            <a:pPr algn="ctr"/>
            <a:r>
              <a:rPr lang="en-CN" sz="2000" dirty="0"/>
              <a:t>(136Xe)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D7A6306-0FD9-A449-8D9D-139D8ABB60DF}"/>
              </a:ext>
            </a:extLst>
          </p:cNvPr>
          <p:cNvSpPr/>
          <p:nvPr/>
        </p:nvSpPr>
        <p:spPr>
          <a:xfrm>
            <a:off x="4170006" y="2934529"/>
            <a:ext cx="1202635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000" dirty="0"/>
              <a:t>JUNO</a:t>
            </a:r>
          </a:p>
          <a:p>
            <a:pPr algn="ctr"/>
            <a:r>
              <a:rPr lang="en-CN" sz="2000" dirty="0"/>
              <a:t>(130Te)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C765287-2A41-4B42-9FC5-56108E964CB7}"/>
              </a:ext>
            </a:extLst>
          </p:cNvPr>
          <p:cNvSpPr/>
          <p:nvPr/>
        </p:nvSpPr>
        <p:spPr>
          <a:xfrm>
            <a:off x="597278" y="4797138"/>
            <a:ext cx="1202635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000" dirty="0"/>
              <a:t>NuDEX</a:t>
            </a:r>
          </a:p>
          <a:p>
            <a:pPr algn="ctr"/>
            <a:r>
              <a:rPr lang="en-CN" sz="2000" dirty="0"/>
              <a:t>(82Se)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D7A8385-C1C3-CD40-8698-0931A4EB62FC}"/>
              </a:ext>
            </a:extLst>
          </p:cNvPr>
          <p:cNvSpPr/>
          <p:nvPr/>
        </p:nvSpPr>
        <p:spPr>
          <a:xfrm>
            <a:off x="6612691" y="3355359"/>
            <a:ext cx="2077279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000" dirty="0"/>
              <a:t>中微子质量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7E89239-CAA7-1746-A6C9-11D3C2C2A18D}"/>
              </a:ext>
            </a:extLst>
          </p:cNvPr>
          <p:cNvSpPr/>
          <p:nvPr/>
        </p:nvSpPr>
        <p:spPr>
          <a:xfrm>
            <a:off x="9484480" y="1603101"/>
            <a:ext cx="1873020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000" dirty="0"/>
              <a:t>有效场论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8DB540-9D0D-C34D-A3A8-EDC4D15D872B}"/>
              </a:ext>
            </a:extLst>
          </p:cNvPr>
          <p:cNvSpPr/>
          <p:nvPr/>
        </p:nvSpPr>
        <p:spPr>
          <a:xfrm>
            <a:off x="9507489" y="4871832"/>
            <a:ext cx="1829628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000" dirty="0"/>
              <a:t>核矩阵元计算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C12BC90-2E4E-E842-BA91-1EF026532112}"/>
              </a:ext>
            </a:extLst>
          </p:cNvPr>
          <p:cNvSpPr/>
          <p:nvPr/>
        </p:nvSpPr>
        <p:spPr>
          <a:xfrm>
            <a:off x="6533635" y="1708825"/>
            <a:ext cx="2235393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000" dirty="0"/>
              <a:t>宇宙学</a:t>
            </a:r>
            <a:r>
              <a:rPr lang="zh-CN" altLang="en-US" sz="2000" dirty="0"/>
              <a:t>、引力波</a:t>
            </a:r>
            <a:endParaRPr lang="en-CN" sz="20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B9420B-55DB-094C-A2C9-2066EEA9B076}"/>
              </a:ext>
            </a:extLst>
          </p:cNvPr>
          <p:cNvSpPr/>
          <p:nvPr/>
        </p:nvSpPr>
        <p:spPr>
          <a:xfrm>
            <a:off x="9508227" y="2683566"/>
            <a:ext cx="1828801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000" dirty="0"/>
              <a:t>格点QCD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8E86ABA-BEF9-0941-9513-A5EFE9D69F36}"/>
              </a:ext>
            </a:extLst>
          </p:cNvPr>
          <p:cNvSpPr/>
          <p:nvPr/>
        </p:nvSpPr>
        <p:spPr>
          <a:xfrm>
            <a:off x="6618966" y="4871831"/>
            <a:ext cx="2077279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000" dirty="0"/>
              <a:t>核矩阵元应用与新物理限制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73DDD3C-1DEF-A949-A960-C589FDD7D873}"/>
              </a:ext>
            </a:extLst>
          </p:cNvPr>
          <p:cNvSpPr/>
          <p:nvPr/>
        </p:nvSpPr>
        <p:spPr>
          <a:xfrm>
            <a:off x="9557105" y="3791367"/>
            <a:ext cx="1728585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000" dirty="0"/>
              <a:t>原子核模型</a:t>
            </a:r>
          </a:p>
        </p:txBody>
      </p:sp>
      <p:pic>
        <p:nvPicPr>
          <p:cNvPr id="29698" name="Picture 2" descr="Nuclear Spectroscopy Group | RESEARCH | Non-accelerator Group | CANDLES  experiments">
            <a:extLst>
              <a:ext uri="{FF2B5EF4-FFF2-40B4-BE49-F238E27FC236}">
                <a16:creationId xmlns:a16="http://schemas.microsoft.com/office/drawing/2014/main" id="{91CB98BA-55C0-BB49-A62E-C541F1300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6" t="2836" b="1253"/>
          <a:stretch/>
        </p:blipFill>
        <p:spPr bwMode="auto">
          <a:xfrm>
            <a:off x="2062888" y="3155259"/>
            <a:ext cx="1728585" cy="175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95E55E1-ECE9-B741-8C78-42E745F491D8}"/>
              </a:ext>
            </a:extLst>
          </p:cNvPr>
          <p:cNvSpPr/>
          <p:nvPr/>
        </p:nvSpPr>
        <p:spPr>
          <a:xfrm>
            <a:off x="3877192" y="4800001"/>
            <a:ext cx="1614330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000" dirty="0"/>
              <a:t>CUPID-China</a:t>
            </a:r>
          </a:p>
          <a:p>
            <a:pPr algn="ctr"/>
            <a:r>
              <a:rPr lang="en-CN" sz="2000" dirty="0"/>
              <a:t>(100Mo)</a:t>
            </a: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2FD1277B-B027-6C4C-9760-2106416420A8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 rot="16200000" flipH="1">
            <a:off x="10269203" y="2530140"/>
            <a:ext cx="305213" cy="1638"/>
          </a:xfrm>
          <a:prstGeom prst="bentConnector3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FA4E96D1-3A56-7E4E-8193-8EB05A1B3719}"/>
              </a:ext>
            </a:extLst>
          </p:cNvPr>
          <p:cNvCxnSpPr>
            <a:cxnSpLocks/>
            <a:stCxn id="12" idx="2"/>
            <a:endCxn id="14" idx="0"/>
          </p:cNvCxnSpPr>
          <p:nvPr/>
        </p:nvCxnSpPr>
        <p:spPr>
          <a:xfrm rot="5400000">
            <a:off x="10255739" y="3624477"/>
            <a:ext cx="332549" cy="1230"/>
          </a:xfrm>
          <a:prstGeom prst="bentConnector3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EDC16FE7-5070-EB43-BF62-73C66BA04421}"/>
              </a:ext>
            </a:extLst>
          </p:cNvPr>
          <p:cNvCxnSpPr>
            <a:cxnSpLocks/>
            <a:stCxn id="14" idx="2"/>
            <a:endCxn id="10" idx="0"/>
          </p:cNvCxnSpPr>
          <p:nvPr/>
        </p:nvCxnSpPr>
        <p:spPr>
          <a:xfrm rot="16200000" flipH="1">
            <a:off x="10269244" y="4718772"/>
            <a:ext cx="305213" cy="905"/>
          </a:xfrm>
          <a:prstGeom prst="bentConnector3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771A1307-3632-9640-8A0B-FDB73FACEE10}"/>
              </a:ext>
            </a:extLst>
          </p:cNvPr>
          <p:cNvCxnSpPr>
            <a:cxnSpLocks/>
            <a:stCxn id="10" idx="1"/>
            <a:endCxn id="13" idx="3"/>
          </p:cNvCxnSpPr>
          <p:nvPr/>
        </p:nvCxnSpPr>
        <p:spPr>
          <a:xfrm rot="10800000">
            <a:off x="8696245" y="5259458"/>
            <a:ext cx="811244" cy="1"/>
          </a:xfrm>
          <a:prstGeom prst="bentConnector3">
            <a:avLst>
              <a:gd name="adj1" fmla="val 5000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A4D92BD1-9252-4641-A647-9294BF312B76}"/>
              </a:ext>
            </a:extLst>
          </p:cNvPr>
          <p:cNvCxnSpPr>
            <a:cxnSpLocks/>
            <a:stCxn id="13" idx="0"/>
            <a:endCxn id="8" idx="2"/>
          </p:cNvCxnSpPr>
          <p:nvPr/>
        </p:nvCxnSpPr>
        <p:spPr>
          <a:xfrm rot="16200000" flipV="1">
            <a:off x="7283859" y="4498083"/>
            <a:ext cx="741220" cy="6275"/>
          </a:xfrm>
          <a:prstGeom prst="bentConnector3">
            <a:avLst>
              <a:gd name="adj1" fmla="val 50000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10DEBF5E-B37C-AB4F-A619-85056A7A6A95}"/>
              </a:ext>
            </a:extLst>
          </p:cNvPr>
          <p:cNvCxnSpPr>
            <a:cxnSpLocks/>
            <a:stCxn id="11" idx="2"/>
            <a:endCxn id="8" idx="0"/>
          </p:cNvCxnSpPr>
          <p:nvPr/>
        </p:nvCxnSpPr>
        <p:spPr>
          <a:xfrm rot="5400000">
            <a:off x="7215691" y="2919718"/>
            <a:ext cx="871282" cy="1"/>
          </a:xfrm>
          <a:prstGeom prst="bentConnector3">
            <a:avLst>
              <a:gd name="adj1" fmla="val 50000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AE2C124-5128-C246-B3AD-C4EB41B48EC1}"/>
              </a:ext>
            </a:extLst>
          </p:cNvPr>
          <p:cNvSpPr/>
          <p:nvPr/>
        </p:nvSpPr>
        <p:spPr>
          <a:xfrm>
            <a:off x="2292047" y="5647083"/>
            <a:ext cx="1202635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000" dirty="0"/>
              <a:t>JNE</a:t>
            </a:r>
          </a:p>
          <a:p>
            <a:pPr algn="ctr"/>
            <a:r>
              <a:rPr lang="en-CN" sz="2000" dirty="0"/>
              <a:t>(150Nd)</a:t>
            </a:r>
          </a:p>
        </p:txBody>
      </p:sp>
    </p:spTree>
    <p:extLst>
      <p:ext uri="{BB962C8B-B14F-4D97-AF65-F5344CB8AC3E}">
        <p14:creationId xmlns:p14="http://schemas.microsoft.com/office/powerpoint/2010/main" val="1189183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8CC99D9-73C5-7F4B-A050-151CC1BCF21E}"/>
              </a:ext>
            </a:extLst>
          </p:cNvPr>
          <p:cNvSpPr txBox="1"/>
          <p:nvPr/>
        </p:nvSpPr>
        <p:spPr>
          <a:xfrm>
            <a:off x="387342" y="1229434"/>
            <a:ext cx="43099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CDEX</a:t>
            </a:r>
            <a:r>
              <a:rPr lang="zh-CN" altLang="en-US" sz="2800" b="1" dirty="0">
                <a:solidFill>
                  <a:srgbClr val="0432FF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合作组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4CDE8-25C4-2642-9962-73EFDAD69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42" y="1938988"/>
            <a:ext cx="9309028" cy="2980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116294-7D09-5345-A1E9-B919ACBBF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315" y="5380094"/>
            <a:ext cx="3954964" cy="1072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CBEA2B-AB10-A543-88F9-D380AD1F3F36}"/>
              </a:ext>
            </a:extLst>
          </p:cNvPr>
          <p:cNvSpPr txBox="1"/>
          <p:nvPr/>
        </p:nvSpPr>
        <p:spPr>
          <a:xfrm>
            <a:off x="562974" y="5654842"/>
            <a:ext cx="1801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物理目标 </a:t>
            </a:r>
            <a:endParaRPr lang="zh-CN" altLang="en-US" sz="2800" dirty="0"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BD5C73-B864-B242-875B-3927F654A4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78" r="18815"/>
          <a:stretch/>
        </p:blipFill>
        <p:spPr>
          <a:xfrm>
            <a:off x="9418677" y="150259"/>
            <a:ext cx="2645080" cy="2922295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51D3BC7-F41C-C643-8A08-29F26C9981D9}"/>
              </a:ext>
            </a:extLst>
          </p:cNvPr>
          <p:cNvSpPr/>
          <p:nvPr/>
        </p:nvSpPr>
        <p:spPr>
          <a:xfrm>
            <a:off x="144870" y="105978"/>
            <a:ext cx="26380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实验进展</a:t>
            </a:r>
          </a:p>
        </p:txBody>
      </p:sp>
    </p:spTree>
    <p:extLst>
      <p:ext uri="{BB962C8B-B14F-4D97-AF65-F5344CB8AC3E}">
        <p14:creationId xmlns:p14="http://schemas.microsoft.com/office/powerpoint/2010/main" val="732131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DD96F5-9194-5546-90E5-21EF0D2AF428}"/>
              </a:ext>
            </a:extLst>
          </p:cNvPr>
          <p:cNvSpPr txBox="1"/>
          <p:nvPr/>
        </p:nvSpPr>
        <p:spPr>
          <a:xfrm>
            <a:off x="152968" y="1239238"/>
            <a:ext cx="5525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PandaX</a:t>
            </a:r>
            <a:r>
              <a:rPr lang="en-US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zh-CN" altLang="en-US" sz="2800" b="1" dirty="0">
                <a:solidFill>
                  <a:srgbClr val="0432FF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合作组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D20AE6-33B4-A04D-8338-F18635C44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26" y="3146717"/>
            <a:ext cx="66802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63F5EA-E839-5147-A108-17739FF1D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294" y="3188997"/>
            <a:ext cx="4773706" cy="2514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1B5859-AEEF-974E-88F7-209CFA936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861" y="1983448"/>
            <a:ext cx="7088465" cy="1062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2CE5A-D920-FE43-ABD6-689996AC3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8919" y="166763"/>
            <a:ext cx="2021999" cy="2636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C03AE6-659E-1C47-818A-37EA398E1E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881"/>
          <a:stretch/>
        </p:blipFill>
        <p:spPr>
          <a:xfrm>
            <a:off x="847486" y="4088690"/>
            <a:ext cx="6288044" cy="1394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B7ED79-5990-6842-B9EF-373E431FD8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4421" y="198137"/>
            <a:ext cx="2054611" cy="2605422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04A7ABD-D90F-C441-B8FC-74D97914B85C}"/>
              </a:ext>
            </a:extLst>
          </p:cNvPr>
          <p:cNvSpPr/>
          <p:nvPr/>
        </p:nvSpPr>
        <p:spPr>
          <a:xfrm>
            <a:off x="144870" y="105978"/>
            <a:ext cx="26380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实验进展</a:t>
            </a:r>
          </a:p>
        </p:txBody>
      </p:sp>
    </p:spTree>
    <p:extLst>
      <p:ext uri="{BB962C8B-B14F-4D97-AF65-F5344CB8AC3E}">
        <p14:creationId xmlns:p14="http://schemas.microsoft.com/office/powerpoint/2010/main" val="2436158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DD96F5-9194-5546-90E5-21EF0D2AF428}"/>
              </a:ext>
            </a:extLst>
          </p:cNvPr>
          <p:cNvSpPr txBox="1"/>
          <p:nvPr/>
        </p:nvSpPr>
        <p:spPr>
          <a:xfrm>
            <a:off x="306658" y="1282379"/>
            <a:ext cx="5525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JUNO </a:t>
            </a:r>
            <a:r>
              <a:rPr lang="zh-CN" altLang="en-US" sz="2800" b="1" dirty="0">
                <a:solidFill>
                  <a:srgbClr val="0432FF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合作组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17D24E-2898-F744-8E18-C93E8CE1C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58" y="3899433"/>
            <a:ext cx="4373970" cy="28525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C36D96-31D1-3049-B50B-736372766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617" y="233509"/>
            <a:ext cx="3290637" cy="1775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770AED-73AE-0946-B3C3-40FBF0C41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70" y="2008720"/>
            <a:ext cx="8279961" cy="1775213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4A3B728-8134-CC47-B3AD-554A37BCEA7D}"/>
              </a:ext>
            </a:extLst>
          </p:cNvPr>
          <p:cNvSpPr/>
          <p:nvPr/>
        </p:nvSpPr>
        <p:spPr>
          <a:xfrm>
            <a:off x="144870" y="105978"/>
            <a:ext cx="26380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实验进展</a:t>
            </a:r>
          </a:p>
        </p:txBody>
      </p:sp>
    </p:spTree>
    <p:extLst>
      <p:ext uri="{BB962C8B-B14F-4D97-AF65-F5344CB8AC3E}">
        <p14:creationId xmlns:p14="http://schemas.microsoft.com/office/powerpoint/2010/main" val="1180841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439FB6-09B5-5941-92F5-47A3A411B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70" y="1957516"/>
            <a:ext cx="11266080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894D8D-020B-6745-85B0-192736B59033}"/>
              </a:ext>
            </a:extLst>
          </p:cNvPr>
          <p:cNvSpPr txBox="1"/>
          <p:nvPr/>
        </p:nvSpPr>
        <p:spPr>
          <a:xfrm>
            <a:off x="215900" y="1157763"/>
            <a:ext cx="5525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NuDEX</a:t>
            </a:r>
            <a:r>
              <a:rPr lang="en-US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zh-CN" altLang="en-US" sz="2800" b="1" dirty="0">
                <a:solidFill>
                  <a:srgbClr val="0432FF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合作组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1C431-7F93-4E4B-8F0F-B36B6EAFA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7500" y="2670210"/>
            <a:ext cx="1961030" cy="268941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D5DB60-DA5C-0D43-A0F3-895BB6174110}"/>
              </a:ext>
            </a:extLst>
          </p:cNvPr>
          <p:cNvSpPr/>
          <p:nvPr/>
        </p:nvSpPr>
        <p:spPr>
          <a:xfrm>
            <a:off x="144870" y="105978"/>
            <a:ext cx="26380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实验进展</a:t>
            </a:r>
          </a:p>
        </p:txBody>
      </p:sp>
    </p:spTree>
    <p:extLst>
      <p:ext uri="{BB962C8B-B14F-4D97-AF65-F5344CB8AC3E}">
        <p14:creationId xmlns:p14="http://schemas.microsoft.com/office/powerpoint/2010/main" val="2065608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C3CFBB-45FB-48D5-B12B-E1291840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47+1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个报告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1C63F1D-B355-4B0B-805A-CB1F28E764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sz="2600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理论</a:t>
                </a:r>
                <a:endParaRPr lang="en-US" altLang="zh-CN" sz="2600" dirty="0">
                  <a:solidFill>
                    <a:srgbClr val="FF0000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EFT approach +4</a:t>
                </a:r>
              </a:p>
              <a:p>
                <a:pPr marL="0" indent="0">
                  <a:buNone/>
                </a:pP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于江浩，有效场论观点下的中微子质量和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endParaRPr lang="en-US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</a:t>
                </a:r>
                <a:r>
                  <a:rPr lang="en-US" altLang="zh-CN" sz="2000" dirty="0" err="1">
                    <a:latin typeface="KaiTi" panose="02010609060101010101" pitchFamily="49" charset="-122"/>
                    <a:ea typeface="KaiTi" panose="02010609060101010101" pitchFamily="49" charset="-122"/>
                  </a:rPr>
                  <a:t>Menendez,Test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and predict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with other observables</a:t>
                </a: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de Vries, An EFT framework for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endParaRPr lang="en-US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Ramsey-</a:t>
                </a:r>
                <a:r>
                  <a:rPr lang="en-US" altLang="zh-CN" sz="2000" dirty="0" err="1">
                    <a:latin typeface="KaiTi" panose="02010609060101010101" pitchFamily="49" charset="-122"/>
                    <a:ea typeface="KaiTi" panose="02010609060101010101" pitchFamily="49" charset="-122"/>
                  </a:rPr>
                  <a:t>Musolf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, </a:t>
                </a:r>
                <a:r>
                  <a:rPr lang="en-US" altLang="zh-CN" sz="2000" dirty="0" err="1">
                    <a:latin typeface="KaiTi" panose="02010609060101010101" pitchFamily="49" charset="-122"/>
                    <a:ea typeface="KaiTi" panose="02010609060101010101" pitchFamily="49" charset="-122"/>
                  </a:rPr>
                  <a:t>TeV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scale LNV: connecting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, colliders and cosmology</a:t>
                </a:r>
              </a:p>
              <a:p>
                <a:pPr marL="0" indent="0">
                  <a:buNone/>
                </a:pP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  <a:endParaRPr lang="zh-CN" altLang="zh-CN" sz="26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1C63F1D-B355-4B0B-805A-CB1F28E764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9116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894D8D-020B-6745-85B0-192736B59033}"/>
              </a:ext>
            </a:extLst>
          </p:cNvPr>
          <p:cNvSpPr txBox="1"/>
          <p:nvPr/>
        </p:nvSpPr>
        <p:spPr>
          <a:xfrm>
            <a:off x="215900" y="1157763"/>
            <a:ext cx="5525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CUPID-China </a:t>
            </a:r>
            <a:r>
              <a:rPr lang="zh-CN" altLang="en-US" sz="2800" b="1" dirty="0">
                <a:solidFill>
                  <a:srgbClr val="0432FF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合作组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D5DB60-DA5C-0D43-A0F3-895BB6174110}"/>
              </a:ext>
            </a:extLst>
          </p:cNvPr>
          <p:cNvSpPr/>
          <p:nvPr/>
        </p:nvSpPr>
        <p:spPr>
          <a:xfrm>
            <a:off x="144870" y="105978"/>
            <a:ext cx="26380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实验进展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67BD5-B98A-3B4D-A098-81ACD3D397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26"/>
          <a:stretch/>
        </p:blipFill>
        <p:spPr>
          <a:xfrm>
            <a:off x="8194682" y="4691384"/>
            <a:ext cx="1953779" cy="1813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2D2CAF-6F4C-1842-91EA-96DC2A4DC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00" y="1919416"/>
            <a:ext cx="6685998" cy="2614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137F5C-603C-CD40-BF7B-FB7521E34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369" y="353046"/>
            <a:ext cx="2688258" cy="3799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0A7A2-8B4D-F14B-84F4-FC5E7B895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556" y="1723666"/>
            <a:ext cx="1625600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30CB8C-D7DB-DA49-BB24-C17D7FABB4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556" y="4583326"/>
            <a:ext cx="1625600" cy="1999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B3B484-81A4-7E40-84A2-59AA7853B7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681"/>
          <a:stretch/>
        </p:blipFill>
        <p:spPr>
          <a:xfrm>
            <a:off x="0" y="4768941"/>
            <a:ext cx="8066587" cy="181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37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894D8D-020B-6745-85B0-192736B59033}"/>
              </a:ext>
            </a:extLst>
          </p:cNvPr>
          <p:cNvSpPr txBox="1"/>
          <p:nvPr/>
        </p:nvSpPr>
        <p:spPr>
          <a:xfrm>
            <a:off x="215900" y="1157763"/>
            <a:ext cx="5525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JNE </a:t>
            </a:r>
            <a:r>
              <a:rPr lang="zh-CN" altLang="en-US" sz="2800" b="1" dirty="0">
                <a:solidFill>
                  <a:srgbClr val="0432FF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合作组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D5DB60-DA5C-0D43-A0F3-895BB6174110}"/>
              </a:ext>
            </a:extLst>
          </p:cNvPr>
          <p:cNvSpPr/>
          <p:nvPr/>
        </p:nvSpPr>
        <p:spPr>
          <a:xfrm>
            <a:off x="144870" y="105978"/>
            <a:ext cx="26380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实验进展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D7415-6B69-D14A-8D0D-096EA5F4B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659" y="3632340"/>
            <a:ext cx="2631267" cy="27424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BC15DD-740C-EA45-A3AE-72440595E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926" y="690303"/>
            <a:ext cx="4655634" cy="2660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9EC705-E05B-B74D-9A6C-008720E7A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343" y="483213"/>
            <a:ext cx="2243583" cy="23955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7EA118-5B54-5F47-ADDC-4FA363FFC4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900" y="3507335"/>
            <a:ext cx="7221716" cy="324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27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A1D20E-E3A0-F34E-8960-474676B4F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242" y="588697"/>
            <a:ext cx="2231371" cy="236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7F619F-72E4-C641-84CD-1A4730130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951" y="3224366"/>
            <a:ext cx="4098271" cy="3347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0E86A0-7C6A-2546-9DC9-9E1907CFFD45}"/>
              </a:ext>
            </a:extLst>
          </p:cNvPr>
          <p:cNvSpPr txBox="1"/>
          <p:nvPr/>
        </p:nvSpPr>
        <p:spPr>
          <a:xfrm>
            <a:off x="215900" y="1157763"/>
            <a:ext cx="5525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EXO</a:t>
            </a:r>
            <a:r>
              <a:rPr lang="en-US" altLang="zh-CN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-200</a:t>
            </a:r>
            <a:r>
              <a:rPr lang="en-US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zh-CN" altLang="en-US" sz="2800" b="1" dirty="0">
                <a:solidFill>
                  <a:srgbClr val="0432FF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合作组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BDB40D9-7A5F-D049-A6A3-195858F459ED}"/>
              </a:ext>
            </a:extLst>
          </p:cNvPr>
          <p:cNvSpPr/>
          <p:nvPr/>
        </p:nvSpPr>
        <p:spPr>
          <a:xfrm>
            <a:off x="144870" y="105978"/>
            <a:ext cx="26380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实验进展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227F87-FE72-ED48-88CD-49324C20B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70" y="1957516"/>
            <a:ext cx="5525181" cy="218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39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4">
            <a:extLst>
              <a:ext uri="{FF2B5EF4-FFF2-40B4-BE49-F238E27FC236}">
                <a16:creationId xmlns:a16="http://schemas.microsoft.com/office/drawing/2014/main" id="{0BCD8608-855F-3B47-AF66-1013286756E8}"/>
              </a:ext>
            </a:extLst>
          </p:cNvPr>
          <p:cNvGrpSpPr>
            <a:grpSpLocks/>
          </p:cNvGrpSpPr>
          <p:nvPr/>
        </p:nvGrpSpPr>
        <p:grpSpPr bwMode="auto">
          <a:xfrm>
            <a:off x="173526" y="3275644"/>
            <a:ext cx="9144000" cy="2617787"/>
            <a:chOff x="0" y="2196000"/>
            <a:chExt cx="9144000" cy="2617358"/>
          </a:xfrm>
        </p:grpSpPr>
        <p:sp>
          <p:nvSpPr>
            <p:cNvPr id="4" name="矩形 58">
              <a:extLst>
                <a:ext uri="{FF2B5EF4-FFF2-40B4-BE49-F238E27FC236}">
                  <a16:creationId xmlns:a16="http://schemas.microsoft.com/office/drawing/2014/main" id="{773256BD-ABFF-6945-9D20-A0C21FF6A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196000"/>
              <a:ext cx="91440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The </a:t>
              </a:r>
              <a:r>
                <a:rPr lang="en-US" altLang="zh-CN" sz="1400" dirty="0">
                  <a:solidFill>
                    <a:srgbClr val="0000FF"/>
                  </a:solidFill>
                  <a:ea typeface="隶书" pitchFamily="49" charset="-122"/>
                  <a:sym typeface="Symbol" pitchFamily="2" charset="2"/>
                </a:rPr>
                <a:t>basis transformation 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related to the origin of active </a:t>
              </a:r>
              <a:r>
                <a:rPr lang="en-US" altLang="zh-CN" sz="1400" dirty="0">
                  <a:solidFill>
                    <a:srgbClr val="0000FF"/>
                  </a:solidFill>
                  <a:ea typeface="隶书" pitchFamily="49" charset="-122"/>
                  <a:sym typeface="Symbol" pitchFamily="2" charset="2"/>
                </a:rPr>
                <a:t>Majorana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 neutrino masses </a:t>
              </a:r>
              <a:r>
                <a:rPr lang="en-US" altLang="zh-CN" sz="1400" dirty="0">
                  <a:solidFill>
                    <a:srgbClr val="C00000"/>
                  </a:solidFill>
                  <a:ea typeface="隶书" pitchFamily="49" charset="-122"/>
                  <a:sym typeface="Symbol" pitchFamily="2" charset="2"/>
                </a:rPr>
                <a:t>before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 </a:t>
              </a:r>
              <a:r>
                <a:rPr lang="en-US" altLang="zh-CN" sz="1400" dirty="0">
                  <a:solidFill>
                    <a:srgbClr val="C00000"/>
                  </a:solidFill>
                  <a:ea typeface="隶书" pitchFamily="49" charset="-122"/>
                  <a:sym typeface="Symbol" pitchFamily="2" charset="2"/>
                </a:rPr>
                <a:t>SSB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: </a:t>
              </a:r>
              <a:r>
                <a:rPr lang="en-US" altLang="zh-CN" sz="1400" dirty="0">
                  <a:solidFill>
                    <a:srgbClr val="C00000"/>
                  </a:solidFill>
                  <a:ea typeface="隶书" pitchFamily="49" charset="-122"/>
                  <a:sym typeface="Symbol" pitchFamily="2" charset="2"/>
                </a:rPr>
                <a:t> </a:t>
              </a:r>
              <a:endParaRPr lang="zh-CN" altLang="en-US" sz="1400" dirty="0">
                <a:solidFill>
                  <a:srgbClr val="C00000"/>
                </a:solidFill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7FE276B2-CC01-3448-8FCD-FBFC1E133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" y="2484438"/>
              <a:ext cx="3888000" cy="767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135EDD78-E496-7E49-927A-8B40A40A1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000" y="2519367"/>
              <a:ext cx="2412000" cy="30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587B85D6-9BFB-1D45-978B-A69D63AF9B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000" y="2916239"/>
              <a:ext cx="2412000" cy="294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7">
              <a:extLst>
                <a:ext uri="{FF2B5EF4-FFF2-40B4-BE49-F238E27FC236}">
                  <a16:creationId xmlns:a16="http://schemas.microsoft.com/office/drawing/2014/main" id="{5BBB1A27-4EAB-0443-B6D3-F56AC84E2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000" y="2592000"/>
              <a:ext cx="14401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 sz="1400">
                  <a:solidFill>
                    <a:srgbClr val="0000FF"/>
                  </a:solidFill>
                  <a:ea typeface="隶书" pitchFamily="49" charset="-122"/>
                  <a:sym typeface="Symbol" pitchFamily="2" charset="2"/>
                </a:rPr>
                <a:t>working </a:t>
              </a:r>
              <a:r>
                <a:rPr lang="en-US" altLang="zh-CN" sz="1400">
                  <a:ea typeface="隶书" pitchFamily="49" charset="-122"/>
                  <a:sym typeface="Symbol" pitchFamily="2" charset="2"/>
                </a:rPr>
                <a:t>masses: </a:t>
              </a:r>
              <a:endParaRPr lang="zh-CN" altLang="en-US" sz="1400"/>
            </a:p>
          </p:txBody>
        </p:sp>
        <p:sp>
          <p:nvSpPr>
            <p:cNvPr id="9" name="左大括号 18">
              <a:extLst>
                <a:ext uri="{FF2B5EF4-FFF2-40B4-BE49-F238E27FC236}">
                  <a16:creationId xmlns:a16="http://schemas.microsoft.com/office/drawing/2014/main" id="{6CC55C90-28EF-D74B-91BF-2673A73D06D6}"/>
                </a:ext>
              </a:extLst>
            </p:cNvPr>
            <p:cNvSpPr/>
            <p:nvPr/>
          </p:nvSpPr>
          <p:spPr bwMode="auto">
            <a:xfrm>
              <a:off x="5759450" y="2591222"/>
              <a:ext cx="215900" cy="576169"/>
            </a:xfrm>
            <a:prstGeom prst="leftBrace">
              <a:avLst/>
            </a:prstGeom>
            <a:noFill/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pPr eaLnBrk="1" hangingPunct="1">
                <a:buFont typeface="Symbol" panose="05050102010706020507" pitchFamily="18" charset="2"/>
                <a:buChar char="·"/>
                <a:defRPr/>
              </a:pPr>
              <a:endParaRPr kumimoji="1" lang="zh-CN" altLang="en-US"/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6371C0B7-8C28-DC4A-A540-855D4C8F93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00" y="3816398"/>
              <a:ext cx="1224000" cy="733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矩形 58">
              <a:extLst>
                <a:ext uri="{FF2B5EF4-FFF2-40B4-BE49-F238E27FC236}">
                  <a16:creationId xmlns:a16="http://schemas.microsoft.com/office/drawing/2014/main" id="{E52508CA-5D84-5447-8369-3E12D35BA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536359"/>
              <a:ext cx="230346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 sz="1200">
                  <a:solidFill>
                    <a:srgbClr val="0000FF"/>
                  </a:solidFill>
                  <a:ea typeface="隶书" pitchFamily="49" charset="-122"/>
                  <a:sym typeface="Symbol" pitchFamily="2" charset="2"/>
                </a:rPr>
                <a:t>           </a:t>
              </a:r>
              <a:r>
                <a:rPr lang="en-US" altLang="zh-CN" sz="1200">
                  <a:solidFill>
                    <a:srgbClr val="C00000"/>
                  </a:solidFill>
                  <a:ea typeface="隶书" pitchFamily="49" charset="-122"/>
                  <a:sym typeface="Symbol" pitchFamily="2" charset="2"/>
                </a:rPr>
                <a:t>6×6 mass matrix               </a:t>
              </a:r>
              <a:r>
                <a:rPr lang="en-US" altLang="zh-CN" sz="1200">
                  <a:ea typeface="隶书" pitchFamily="49" charset="-122"/>
                  <a:sym typeface="Symbol" pitchFamily="2" charset="2"/>
                </a:rPr>
                <a:t>  </a:t>
              </a:r>
              <a:endParaRPr lang="zh-CN" altLang="en-US" sz="1200"/>
            </a:p>
          </p:txBody>
        </p:sp>
        <p:sp>
          <p:nvSpPr>
            <p:cNvPr id="12" name="箭头: 右 22">
              <a:extLst>
                <a:ext uri="{FF2B5EF4-FFF2-40B4-BE49-F238E27FC236}">
                  <a16:creationId xmlns:a16="http://schemas.microsoft.com/office/drawing/2014/main" id="{2B4A70CF-E07B-1041-9C5C-2C150BB607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990015" y="3438414"/>
              <a:ext cx="539971" cy="180000"/>
            </a:xfrm>
            <a:prstGeom prst="rightArrow">
              <a:avLst>
                <a:gd name="adj1" fmla="val 50000"/>
                <a:gd name="adj2" fmla="val 49817"/>
              </a:avLst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>
                <a:buFont typeface="Symbol" pitchFamily="2" charset="2"/>
                <a:buChar char="·"/>
              </a:pPr>
              <a:endParaRPr kumimoji="1" lang="zh-CN" altLang="en-US"/>
            </a:p>
          </p:txBody>
        </p:sp>
        <p:sp>
          <p:nvSpPr>
            <p:cNvPr id="13" name="矩形 7">
              <a:extLst>
                <a:ext uri="{FF2B5EF4-FFF2-40B4-BE49-F238E27FC236}">
                  <a16:creationId xmlns:a16="http://schemas.microsoft.com/office/drawing/2014/main" id="{B9AAE58A-3028-0E4F-9C92-5C2A55383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000" y="3384422"/>
              <a:ext cx="4857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 sz="1200">
                  <a:solidFill>
                    <a:srgbClr val="C00000"/>
                  </a:solidFill>
                  <a:ea typeface="隶书" pitchFamily="49" charset="-122"/>
                  <a:sym typeface="Symbol" pitchFamily="2" charset="2"/>
                </a:rPr>
                <a:t>SSB</a:t>
              </a:r>
              <a:endParaRPr lang="zh-CN" altLang="en-US" sz="1200">
                <a:solidFill>
                  <a:srgbClr val="C00000"/>
                </a:solidFill>
              </a:endParaRPr>
            </a:p>
          </p:txBody>
        </p:sp>
      </p:grpSp>
      <p:grpSp>
        <p:nvGrpSpPr>
          <p:cNvPr id="14" name="组合 41">
            <a:extLst>
              <a:ext uri="{FF2B5EF4-FFF2-40B4-BE49-F238E27FC236}">
                <a16:creationId xmlns:a16="http://schemas.microsoft.com/office/drawing/2014/main" id="{1A35E3FD-1D0B-0946-B2DF-E0CF0F4D71BA}"/>
              </a:ext>
            </a:extLst>
          </p:cNvPr>
          <p:cNvGrpSpPr>
            <a:grpSpLocks/>
          </p:cNvGrpSpPr>
          <p:nvPr/>
        </p:nvGrpSpPr>
        <p:grpSpPr bwMode="auto">
          <a:xfrm>
            <a:off x="173209" y="1367295"/>
            <a:ext cx="9072563" cy="1584325"/>
            <a:chOff x="0" y="503238"/>
            <a:chExt cx="9072563" cy="1584325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8F94367D-C7BD-1742-85CD-BD32503EB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2" y="755580"/>
              <a:ext cx="8749255" cy="1272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矩形 27">
              <a:extLst>
                <a:ext uri="{FF2B5EF4-FFF2-40B4-BE49-F238E27FC236}">
                  <a16:creationId xmlns:a16="http://schemas.microsoft.com/office/drawing/2014/main" id="{D80D69C7-6B4F-1A4F-B7D1-DFE47BF32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3238"/>
              <a:ext cx="9072563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Symbol" pitchFamily="2" charset="2"/>
                <a:buNone/>
              </a:pP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The </a:t>
              </a:r>
              <a:r>
                <a:rPr lang="en-US" altLang="zh-CN" sz="1400" dirty="0">
                  <a:solidFill>
                    <a:srgbClr val="C00000"/>
                  </a:solidFill>
                  <a:ea typeface="隶书" pitchFamily="49" charset="-122"/>
                  <a:sym typeface="Symbol" pitchFamily="2" charset="2"/>
                </a:rPr>
                <a:t>canonical seesaw 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mechanism </a:t>
              </a:r>
              <a:r>
                <a:rPr lang="en-US" altLang="zh-CN" sz="1400" dirty="0">
                  <a:solidFill>
                    <a:srgbClr val="0000FF"/>
                  </a:solidFill>
                  <a:ea typeface="隶书" pitchFamily="49" charset="-122"/>
                  <a:sym typeface="Symbol" pitchFamily="2" charset="2"/>
                </a:rPr>
                <a:t>formally 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works </a:t>
              </a:r>
              <a:r>
                <a:rPr lang="en-US" altLang="zh-CN" sz="1400" dirty="0">
                  <a:solidFill>
                    <a:srgbClr val="C00000"/>
                  </a:solidFill>
                  <a:ea typeface="隶书" pitchFamily="49" charset="-122"/>
                  <a:sym typeface="Symbol" pitchFamily="2" charset="2"/>
                </a:rPr>
                <a:t>far above 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the</a:t>
              </a:r>
              <a:r>
                <a:rPr lang="en-US" altLang="zh-CN" sz="1400" dirty="0">
                  <a:solidFill>
                    <a:srgbClr val="0000FF"/>
                  </a:solidFill>
                  <a:ea typeface="隶书" pitchFamily="49" charset="-122"/>
                  <a:sym typeface="Symbol" pitchFamily="2" charset="2"/>
                </a:rPr>
                <a:t> Fermi 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scale</a:t>
              </a:r>
              <a:r>
                <a:rPr lang="en-US" altLang="zh-CN" sz="1400" dirty="0">
                  <a:ea typeface="隶书" pitchFamily="49" charset="-122"/>
                  <a:sym typeface="Wingdings" pitchFamily="2" charset="2"/>
                </a:rPr>
                <a:t> (</a:t>
              </a:r>
              <a:r>
                <a:rPr lang="en-US" altLang="zh-CN" sz="1400" dirty="0">
                  <a:solidFill>
                    <a:srgbClr val="0000FF"/>
                  </a:solidFill>
                  <a:ea typeface="隶书" pitchFamily="49" charset="-122"/>
                  <a:sym typeface="Wingdings" pitchFamily="2" charset="2"/>
                </a:rPr>
                <a:t>ZZX</a:t>
              </a:r>
              <a:r>
                <a:rPr lang="en-US" altLang="zh-CN" sz="1400" dirty="0">
                  <a:ea typeface="隶书" pitchFamily="49" charset="-122"/>
                  <a:sym typeface="Wingdings" pitchFamily="2" charset="2"/>
                </a:rPr>
                <a:t>, 2203.14185, NPB)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 </a:t>
              </a:r>
            </a:p>
          </p:txBody>
        </p:sp>
        <p:cxnSp>
          <p:nvCxnSpPr>
            <p:cNvPr id="17" name="直接箭头连接符 35">
              <a:extLst>
                <a:ext uri="{FF2B5EF4-FFF2-40B4-BE49-F238E27FC236}">
                  <a16:creationId xmlns:a16="http://schemas.microsoft.com/office/drawing/2014/main" id="{277511BE-1B19-9C41-9086-90A1B2C03B3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800112" y="1799642"/>
              <a:ext cx="0" cy="287921"/>
            </a:xfrm>
            <a:prstGeom prst="straightConnector1">
              <a:avLst/>
            </a:prstGeom>
            <a:noFill/>
            <a:ln w="2540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直接箭头连接符 35">
              <a:extLst>
                <a:ext uri="{FF2B5EF4-FFF2-40B4-BE49-F238E27FC236}">
                  <a16:creationId xmlns:a16="http://schemas.microsoft.com/office/drawing/2014/main" id="{9DF93EAD-1820-4A48-BC93-2020BC05E2C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804670" y="1799642"/>
              <a:ext cx="0" cy="287921"/>
            </a:xfrm>
            <a:prstGeom prst="straightConnector1">
              <a:avLst/>
            </a:prstGeom>
            <a:noFill/>
            <a:ln w="2540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直接箭头连接符 35">
              <a:extLst>
                <a:ext uri="{FF2B5EF4-FFF2-40B4-BE49-F238E27FC236}">
                  <a16:creationId xmlns:a16="http://schemas.microsoft.com/office/drawing/2014/main" id="{7FEB21AC-BB61-1A4C-89CE-D8BFC711786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8028882" y="1799642"/>
              <a:ext cx="0" cy="287921"/>
            </a:xfrm>
            <a:prstGeom prst="straightConnector1">
              <a:avLst/>
            </a:prstGeom>
            <a:noFill/>
            <a:ln w="2540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直接连接符 16">
              <a:extLst>
                <a:ext uri="{FF2B5EF4-FFF2-40B4-BE49-F238E27FC236}">
                  <a16:creationId xmlns:a16="http://schemas.microsoft.com/office/drawing/2014/main" id="{F37DEC60-1349-0642-8B0A-505FFBF3D9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64221" y="2051573"/>
              <a:ext cx="1476092" cy="0"/>
            </a:xfrm>
            <a:prstGeom prst="line">
              <a:avLst/>
            </a:prstGeom>
            <a:noFill/>
            <a:ln w="254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组合 6">
            <a:extLst>
              <a:ext uri="{FF2B5EF4-FFF2-40B4-BE49-F238E27FC236}">
                <a16:creationId xmlns:a16="http://schemas.microsoft.com/office/drawing/2014/main" id="{E9975BD7-9743-AE4A-952B-0F224CC90195}"/>
              </a:ext>
            </a:extLst>
          </p:cNvPr>
          <p:cNvGrpSpPr>
            <a:grpSpLocks/>
          </p:cNvGrpSpPr>
          <p:nvPr/>
        </p:nvGrpSpPr>
        <p:grpSpPr bwMode="auto">
          <a:xfrm>
            <a:off x="374038" y="4628995"/>
            <a:ext cx="9167813" cy="1739900"/>
            <a:chOff x="0" y="3384000"/>
            <a:chExt cx="9167860" cy="1741166"/>
          </a:xfrm>
        </p:grpSpPr>
        <p:grpSp>
          <p:nvGrpSpPr>
            <p:cNvPr id="23" name="组合 2">
              <a:extLst>
                <a:ext uri="{FF2B5EF4-FFF2-40B4-BE49-F238E27FC236}">
                  <a16:creationId xmlns:a16="http://schemas.microsoft.com/office/drawing/2014/main" id="{6FA98496-2005-A049-B5FF-C6F9EC4A32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000" y="3384000"/>
              <a:ext cx="2098662" cy="1620000"/>
              <a:chOff x="2699954" y="3348000"/>
              <a:chExt cx="2098662" cy="1620000"/>
            </a:xfrm>
          </p:grpSpPr>
          <p:grpSp>
            <p:nvGrpSpPr>
              <p:cNvPr id="30" name="Group 47">
                <a:extLst>
                  <a:ext uri="{FF2B5EF4-FFF2-40B4-BE49-F238E27FC236}">
                    <a16:creationId xmlns:a16="http://schemas.microsoft.com/office/drawing/2014/main" id="{160F4516-14E4-B740-85EF-2C0D211498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99954" y="3600000"/>
                <a:ext cx="2098662" cy="1152000"/>
                <a:chOff x="463" y="2005"/>
                <a:chExt cx="1787" cy="987"/>
              </a:xfrm>
            </p:grpSpPr>
            <p:pic>
              <p:nvPicPr>
                <p:cNvPr id="32" name="Picture 48">
                  <a:extLst>
                    <a:ext uri="{FF2B5EF4-FFF2-40B4-BE49-F238E27FC236}">
                      <a16:creationId xmlns:a16="http://schemas.microsoft.com/office/drawing/2014/main" id="{4C334EC2-1C9A-D443-A732-FE57BFA6A6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3" y="2737"/>
                  <a:ext cx="1778" cy="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49">
                  <a:extLst>
                    <a:ext uri="{FF2B5EF4-FFF2-40B4-BE49-F238E27FC236}">
                      <a16:creationId xmlns:a16="http://schemas.microsoft.com/office/drawing/2014/main" id="{F36B58EB-590F-D444-A5F1-E24174E6E5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6" y="2191"/>
                  <a:ext cx="53" cy="5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" name="Picture 50">
                  <a:extLst>
                    <a:ext uri="{FF2B5EF4-FFF2-40B4-BE49-F238E27FC236}">
                      <a16:creationId xmlns:a16="http://schemas.microsoft.com/office/drawing/2014/main" id="{2907D23A-9A51-5042-9E7F-8E046B7D84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4" y="2191"/>
                  <a:ext cx="53" cy="5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105">
                  <a:extLst>
                    <a:ext uri="{FF2B5EF4-FFF2-40B4-BE49-F238E27FC236}">
                      <a16:creationId xmlns:a16="http://schemas.microsoft.com/office/drawing/2014/main" id="{341317D8-B8AB-0242-811C-11643581BC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8" y="2560"/>
                  <a:ext cx="162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106">
                  <a:extLst>
                    <a:ext uri="{FF2B5EF4-FFF2-40B4-BE49-F238E27FC236}">
                      <a16:creationId xmlns:a16="http://schemas.microsoft.com/office/drawing/2014/main" id="{AD120578-5EBE-9D41-A3A4-9B68DDF951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3" y="2560"/>
                  <a:ext cx="162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107">
                  <a:extLst>
                    <a:ext uri="{FF2B5EF4-FFF2-40B4-BE49-F238E27FC236}">
                      <a16:creationId xmlns:a16="http://schemas.microsoft.com/office/drawing/2014/main" id="{E299AF41-7475-FB46-88DD-65E5A23A9E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3" y="2527"/>
                  <a:ext cx="194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111">
                  <a:extLst>
                    <a:ext uri="{FF2B5EF4-FFF2-40B4-BE49-F238E27FC236}">
                      <a16:creationId xmlns:a16="http://schemas.microsoft.com/office/drawing/2014/main" id="{BC3E9A83-1CD4-024E-9583-D9DFD4D4E6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95" y="2814"/>
                  <a:ext cx="194" cy="1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112">
                  <a:extLst>
                    <a:ext uri="{FF2B5EF4-FFF2-40B4-BE49-F238E27FC236}">
                      <a16:creationId xmlns:a16="http://schemas.microsoft.com/office/drawing/2014/main" id="{2FF4ECAB-AE1D-E94E-BE7C-C93598DBD9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3" y="2822"/>
                  <a:ext cx="162" cy="1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113">
                  <a:extLst>
                    <a:ext uri="{FF2B5EF4-FFF2-40B4-BE49-F238E27FC236}">
                      <a16:creationId xmlns:a16="http://schemas.microsoft.com/office/drawing/2014/main" id="{C66A36F7-9168-9447-BE8B-BC0487F53C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0" y="2005"/>
                  <a:ext cx="200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114">
                  <a:extLst>
                    <a:ext uri="{FF2B5EF4-FFF2-40B4-BE49-F238E27FC236}">
                      <a16:creationId xmlns:a16="http://schemas.microsoft.com/office/drawing/2014/main" id="{EF50D095-9C00-0840-B435-DFDD674825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4" y="2005"/>
                  <a:ext cx="200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1" name="椭圆 1">
                <a:extLst>
                  <a:ext uri="{FF2B5EF4-FFF2-40B4-BE49-F238E27FC236}">
                    <a16:creationId xmlns:a16="http://schemas.microsoft.com/office/drawing/2014/main" id="{A0E43CF5-F6D8-E44C-B0DA-72FD089C5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0000" y="3348000"/>
                <a:ext cx="1404000" cy="1620000"/>
              </a:xfrm>
              <a:prstGeom prst="ellipse">
                <a:avLst/>
              </a:prstGeom>
              <a:noFill/>
              <a:ln w="15875" algn="ctr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>
                  <a:buFont typeface="Symbol" pitchFamily="2" charset="2"/>
                  <a:buChar char="·"/>
                </a:pPr>
                <a:endParaRPr kumimoji="1" lang="zh-CN" altLang="en-US"/>
              </a:p>
            </p:txBody>
          </p:sp>
        </p:grpSp>
        <p:sp>
          <p:nvSpPr>
            <p:cNvPr id="24" name="矩形 3">
              <a:extLst>
                <a:ext uri="{FF2B5EF4-FFF2-40B4-BE49-F238E27FC236}">
                  <a16:creationId xmlns:a16="http://schemas.microsoft.com/office/drawing/2014/main" id="{CAE580B3-3179-8A4C-9E42-2533ECFB5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000" y="3528000"/>
              <a:ext cx="44518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 sz="1400">
                  <a:ea typeface="隶书" pitchFamily="49" charset="-122"/>
                  <a:sym typeface="Symbol" pitchFamily="2" charset="2"/>
                </a:rPr>
                <a:t>Integrating out the heavy degrees of freedom: </a:t>
              </a:r>
              <a:endParaRPr lang="zh-CN" altLang="en-US" sz="1400"/>
            </a:p>
          </p:txBody>
        </p:sp>
        <p:pic>
          <p:nvPicPr>
            <p:cNvPr id="25" name="Picture 8">
              <a:extLst>
                <a:ext uri="{FF2B5EF4-FFF2-40B4-BE49-F238E27FC236}">
                  <a16:creationId xmlns:a16="http://schemas.microsoft.com/office/drawing/2014/main" id="{E60DE165-5B7A-934C-A2A0-E70027A5C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632" y="3860015"/>
              <a:ext cx="2171368" cy="446811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图片 4">
              <a:extLst>
                <a:ext uri="{FF2B5EF4-FFF2-40B4-BE49-F238E27FC236}">
                  <a16:creationId xmlns:a16="http://schemas.microsoft.com/office/drawing/2014/main" id="{50E7A179-BDD3-964B-98DD-C766F66EF9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3816000"/>
              <a:ext cx="1656000" cy="534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直接箭头连接符 35">
              <a:extLst>
                <a:ext uri="{FF2B5EF4-FFF2-40B4-BE49-F238E27FC236}">
                  <a16:creationId xmlns:a16="http://schemas.microsoft.com/office/drawing/2014/main" id="{21EDD789-5258-CB4E-A67B-363204391E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068000" y="4104000"/>
              <a:ext cx="756000" cy="1"/>
            </a:xfrm>
            <a:prstGeom prst="straightConnector1">
              <a:avLst/>
            </a:prstGeom>
            <a:noFill/>
            <a:ln w="19050" algn="ctr">
              <a:solidFill>
                <a:srgbClr val="FF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矩形 65">
              <a:extLst>
                <a:ext uri="{FF2B5EF4-FFF2-40B4-BE49-F238E27FC236}">
                  <a16:creationId xmlns:a16="http://schemas.microsoft.com/office/drawing/2014/main" id="{1BBE60F5-C8CC-C24E-9760-8F9FC6BAB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000" y="4320000"/>
              <a:ext cx="436048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consistent with the </a:t>
              </a:r>
              <a:r>
                <a:rPr lang="en-US" altLang="zh-CN" sz="1400" dirty="0">
                  <a:solidFill>
                    <a:srgbClr val="0000FF"/>
                  </a:solidFill>
                  <a:ea typeface="隶书" pitchFamily="49" charset="-122"/>
                  <a:sym typeface="Symbol" pitchFamily="2" charset="2"/>
                </a:rPr>
                <a:t>Weinberg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 operator (</a:t>
              </a:r>
              <a:r>
                <a:rPr lang="en-US" altLang="zh-CN" sz="1400" dirty="0">
                  <a:solidFill>
                    <a:srgbClr val="C00000"/>
                  </a:solidFill>
                  <a:ea typeface="隶书" pitchFamily="49" charset="-122"/>
                  <a:sym typeface="Symbol" pitchFamily="2" charset="2"/>
                </a:rPr>
                <a:t>1979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)</a:t>
              </a:r>
              <a:endParaRPr lang="zh-CN" altLang="en-US" sz="1400" dirty="0"/>
            </a:p>
          </p:txBody>
        </p:sp>
        <p:sp>
          <p:nvSpPr>
            <p:cNvPr id="29" name="矩形 66">
              <a:extLst>
                <a:ext uri="{FF2B5EF4-FFF2-40B4-BE49-F238E27FC236}">
                  <a16:creationId xmlns:a16="http://schemas.microsoft.com/office/drawing/2014/main" id="{BA4A49C7-F018-6845-A1FB-A43638550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817389"/>
              <a:ext cx="91310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 sz="1400">
                  <a:ea typeface="隶书" pitchFamily="49" charset="-122"/>
                  <a:sym typeface="Symbol" pitchFamily="2" charset="2"/>
                </a:rPr>
                <a:t>If you can untie </a:t>
              </a:r>
              <a:r>
                <a:rPr lang="en-US" altLang="zh-CN" sz="1400">
                  <a:solidFill>
                    <a:srgbClr val="0000FF"/>
                  </a:solidFill>
                  <a:ea typeface="隶书" pitchFamily="49" charset="-122"/>
                  <a:sym typeface="Symbol" pitchFamily="2" charset="2"/>
                </a:rPr>
                <a:t>Weinberg</a:t>
              </a:r>
              <a:r>
                <a:rPr lang="en-US" altLang="zh-CN" sz="1400">
                  <a:ea typeface="隶书" pitchFamily="49" charset="-122"/>
                  <a:sym typeface="Symbol" pitchFamily="2" charset="2"/>
                </a:rPr>
                <a:t>’s knot, you will find new heavy Majorana neutrinos at a superhigh scale.</a:t>
              </a:r>
              <a:endParaRPr lang="zh-CN" altLang="en-US" sz="1400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A7EEB4FF-7F6D-A449-ADE7-3F9D430BE3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61180" y="252952"/>
            <a:ext cx="1885950" cy="206204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05CB838-D1B1-1B42-889C-CE5EBAE4880F}"/>
              </a:ext>
            </a:extLst>
          </p:cNvPr>
          <p:cNvSpPr txBox="1"/>
          <p:nvPr/>
        </p:nvSpPr>
        <p:spPr>
          <a:xfrm>
            <a:off x="2985120" y="266200"/>
            <a:ext cx="5525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432FF"/>
                </a:solidFill>
                <a:effectLst/>
              </a:rPr>
              <a:t>中微子质量起源</a:t>
            </a:r>
          </a:p>
        </p:txBody>
      </p:sp>
    </p:spTree>
    <p:extLst>
      <p:ext uri="{BB962C8B-B14F-4D97-AF65-F5344CB8AC3E}">
        <p14:creationId xmlns:p14="http://schemas.microsoft.com/office/powerpoint/2010/main" val="84459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4">
            <a:extLst>
              <a:ext uri="{FF2B5EF4-FFF2-40B4-BE49-F238E27FC236}">
                <a16:creationId xmlns:a16="http://schemas.microsoft.com/office/drawing/2014/main" id="{0BCD8608-855F-3B47-AF66-1013286756E8}"/>
              </a:ext>
            </a:extLst>
          </p:cNvPr>
          <p:cNvGrpSpPr>
            <a:grpSpLocks/>
          </p:cNvGrpSpPr>
          <p:nvPr/>
        </p:nvGrpSpPr>
        <p:grpSpPr bwMode="auto">
          <a:xfrm>
            <a:off x="173526" y="3275644"/>
            <a:ext cx="9144000" cy="2617787"/>
            <a:chOff x="0" y="2196000"/>
            <a:chExt cx="9144000" cy="2617358"/>
          </a:xfrm>
        </p:grpSpPr>
        <p:sp>
          <p:nvSpPr>
            <p:cNvPr id="4" name="矩形 58">
              <a:extLst>
                <a:ext uri="{FF2B5EF4-FFF2-40B4-BE49-F238E27FC236}">
                  <a16:creationId xmlns:a16="http://schemas.microsoft.com/office/drawing/2014/main" id="{773256BD-ABFF-6945-9D20-A0C21FF6A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196000"/>
              <a:ext cx="91440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The </a:t>
              </a:r>
              <a:r>
                <a:rPr lang="en-US" altLang="zh-CN" sz="1400" dirty="0">
                  <a:solidFill>
                    <a:srgbClr val="0000FF"/>
                  </a:solidFill>
                  <a:ea typeface="隶书" pitchFamily="49" charset="-122"/>
                  <a:sym typeface="Symbol" pitchFamily="2" charset="2"/>
                </a:rPr>
                <a:t>basis transformation 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related to the origin of active </a:t>
              </a:r>
              <a:r>
                <a:rPr lang="en-US" altLang="zh-CN" sz="1400" dirty="0">
                  <a:solidFill>
                    <a:srgbClr val="0000FF"/>
                  </a:solidFill>
                  <a:ea typeface="隶书" pitchFamily="49" charset="-122"/>
                  <a:sym typeface="Symbol" pitchFamily="2" charset="2"/>
                </a:rPr>
                <a:t>Majorana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 neutrino masses </a:t>
              </a:r>
              <a:r>
                <a:rPr lang="en-US" altLang="zh-CN" sz="1400" dirty="0">
                  <a:solidFill>
                    <a:srgbClr val="C00000"/>
                  </a:solidFill>
                  <a:ea typeface="隶书" pitchFamily="49" charset="-122"/>
                  <a:sym typeface="Symbol" pitchFamily="2" charset="2"/>
                </a:rPr>
                <a:t>before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 </a:t>
              </a:r>
              <a:r>
                <a:rPr lang="en-US" altLang="zh-CN" sz="1400" dirty="0">
                  <a:solidFill>
                    <a:srgbClr val="C00000"/>
                  </a:solidFill>
                  <a:ea typeface="隶书" pitchFamily="49" charset="-122"/>
                  <a:sym typeface="Symbol" pitchFamily="2" charset="2"/>
                </a:rPr>
                <a:t>SSB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: </a:t>
              </a:r>
              <a:r>
                <a:rPr lang="en-US" altLang="zh-CN" sz="1400" dirty="0">
                  <a:solidFill>
                    <a:srgbClr val="C00000"/>
                  </a:solidFill>
                  <a:ea typeface="隶书" pitchFamily="49" charset="-122"/>
                  <a:sym typeface="Symbol" pitchFamily="2" charset="2"/>
                </a:rPr>
                <a:t> </a:t>
              </a:r>
              <a:endParaRPr lang="zh-CN" altLang="en-US" sz="1400" dirty="0">
                <a:solidFill>
                  <a:srgbClr val="C00000"/>
                </a:solidFill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7FE276B2-CC01-3448-8FCD-FBFC1E133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" y="2484438"/>
              <a:ext cx="3888000" cy="767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135EDD78-E496-7E49-927A-8B40A40A1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000" y="2519367"/>
              <a:ext cx="2412000" cy="30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587B85D6-9BFB-1D45-978B-A69D63AF9B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000" y="2916239"/>
              <a:ext cx="2412000" cy="294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7">
              <a:extLst>
                <a:ext uri="{FF2B5EF4-FFF2-40B4-BE49-F238E27FC236}">
                  <a16:creationId xmlns:a16="http://schemas.microsoft.com/office/drawing/2014/main" id="{5BBB1A27-4EAB-0443-B6D3-F56AC84E2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000" y="2592000"/>
              <a:ext cx="14401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 sz="1400">
                  <a:solidFill>
                    <a:srgbClr val="0000FF"/>
                  </a:solidFill>
                  <a:ea typeface="隶书" pitchFamily="49" charset="-122"/>
                  <a:sym typeface="Symbol" pitchFamily="2" charset="2"/>
                </a:rPr>
                <a:t>working </a:t>
              </a:r>
              <a:r>
                <a:rPr lang="en-US" altLang="zh-CN" sz="1400">
                  <a:ea typeface="隶书" pitchFamily="49" charset="-122"/>
                  <a:sym typeface="Symbol" pitchFamily="2" charset="2"/>
                </a:rPr>
                <a:t>masses: </a:t>
              </a:r>
              <a:endParaRPr lang="zh-CN" altLang="en-US" sz="1400"/>
            </a:p>
          </p:txBody>
        </p:sp>
        <p:sp>
          <p:nvSpPr>
            <p:cNvPr id="9" name="左大括号 18">
              <a:extLst>
                <a:ext uri="{FF2B5EF4-FFF2-40B4-BE49-F238E27FC236}">
                  <a16:creationId xmlns:a16="http://schemas.microsoft.com/office/drawing/2014/main" id="{6CC55C90-28EF-D74B-91BF-2673A73D06D6}"/>
                </a:ext>
              </a:extLst>
            </p:cNvPr>
            <p:cNvSpPr/>
            <p:nvPr/>
          </p:nvSpPr>
          <p:spPr bwMode="auto">
            <a:xfrm>
              <a:off x="5759450" y="2591222"/>
              <a:ext cx="215900" cy="576169"/>
            </a:xfrm>
            <a:prstGeom prst="leftBrace">
              <a:avLst/>
            </a:prstGeom>
            <a:noFill/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pPr eaLnBrk="1" hangingPunct="1">
                <a:buFont typeface="Symbol" panose="05050102010706020507" pitchFamily="18" charset="2"/>
                <a:buChar char="·"/>
                <a:defRPr/>
              </a:pPr>
              <a:endParaRPr kumimoji="1" lang="zh-CN" altLang="en-US"/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6371C0B7-8C28-DC4A-A540-855D4C8F93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00" y="3816398"/>
              <a:ext cx="1224000" cy="733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矩形 58">
              <a:extLst>
                <a:ext uri="{FF2B5EF4-FFF2-40B4-BE49-F238E27FC236}">
                  <a16:creationId xmlns:a16="http://schemas.microsoft.com/office/drawing/2014/main" id="{E52508CA-5D84-5447-8369-3E12D35BA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536359"/>
              <a:ext cx="230346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 sz="1200">
                  <a:solidFill>
                    <a:srgbClr val="0000FF"/>
                  </a:solidFill>
                  <a:ea typeface="隶书" pitchFamily="49" charset="-122"/>
                  <a:sym typeface="Symbol" pitchFamily="2" charset="2"/>
                </a:rPr>
                <a:t>           </a:t>
              </a:r>
              <a:r>
                <a:rPr lang="en-US" altLang="zh-CN" sz="1200">
                  <a:solidFill>
                    <a:srgbClr val="C00000"/>
                  </a:solidFill>
                  <a:ea typeface="隶书" pitchFamily="49" charset="-122"/>
                  <a:sym typeface="Symbol" pitchFamily="2" charset="2"/>
                </a:rPr>
                <a:t>6×6 mass matrix               </a:t>
              </a:r>
              <a:r>
                <a:rPr lang="en-US" altLang="zh-CN" sz="1200">
                  <a:ea typeface="隶书" pitchFamily="49" charset="-122"/>
                  <a:sym typeface="Symbol" pitchFamily="2" charset="2"/>
                </a:rPr>
                <a:t>  </a:t>
              </a:r>
              <a:endParaRPr lang="zh-CN" altLang="en-US" sz="1200"/>
            </a:p>
          </p:txBody>
        </p:sp>
        <p:sp>
          <p:nvSpPr>
            <p:cNvPr id="12" name="箭头: 右 22">
              <a:extLst>
                <a:ext uri="{FF2B5EF4-FFF2-40B4-BE49-F238E27FC236}">
                  <a16:creationId xmlns:a16="http://schemas.microsoft.com/office/drawing/2014/main" id="{2B4A70CF-E07B-1041-9C5C-2C150BB607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990015" y="3438414"/>
              <a:ext cx="539971" cy="180000"/>
            </a:xfrm>
            <a:prstGeom prst="rightArrow">
              <a:avLst>
                <a:gd name="adj1" fmla="val 50000"/>
                <a:gd name="adj2" fmla="val 49817"/>
              </a:avLst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>
                <a:buFont typeface="Symbol" pitchFamily="2" charset="2"/>
                <a:buChar char="·"/>
              </a:pPr>
              <a:endParaRPr kumimoji="1" lang="zh-CN" altLang="en-US"/>
            </a:p>
          </p:txBody>
        </p:sp>
        <p:sp>
          <p:nvSpPr>
            <p:cNvPr id="13" name="矩形 7">
              <a:extLst>
                <a:ext uri="{FF2B5EF4-FFF2-40B4-BE49-F238E27FC236}">
                  <a16:creationId xmlns:a16="http://schemas.microsoft.com/office/drawing/2014/main" id="{B9AAE58A-3028-0E4F-9C92-5C2A55383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000" y="3384422"/>
              <a:ext cx="4857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 sz="1200">
                  <a:solidFill>
                    <a:srgbClr val="C00000"/>
                  </a:solidFill>
                  <a:ea typeface="隶书" pitchFamily="49" charset="-122"/>
                  <a:sym typeface="Symbol" pitchFamily="2" charset="2"/>
                </a:rPr>
                <a:t>SSB</a:t>
              </a:r>
              <a:endParaRPr lang="zh-CN" altLang="en-US" sz="1200">
                <a:solidFill>
                  <a:srgbClr val="C00000"/>
                </a:solidFill>
              </a:endParaRPr>
            </a:p>
          </p:txBody>
        </p:sp>
      </p:grpSp>
      <p:grpSp>
        <p:nvGrpSpPr>
          <p:cNvPr id="14" name="组合 41">
            <a:extLst>
              <a:ext uri="{FF2B5EF4-FFF2-40B4-BE49-F238E27FC236}">
                <a16:creationId xmlns:a16="http://schemas.microsoft.com/office/drawing/2014/main" id="{1A35E3FD-1D0B-0946-B2DF-E0CF0F4D71BA}"/>
              </a:ext>
            </a:extLst>
          </p:cNvPr>
          <p:cNvGrpSpPr>
            <a:grpSpLocks/>
          </p:cNvGrpSpPr>
          <p:nvPr/>
        </p:nvGrpSpPr>
        <p:grpSpPr bwMode="auto">
          <a:xfrm>
            <a:off x="173209" y="1367295"/>
            <a:ext cx="9072563" cy="1584325"/>
            <a:chOff x="0" y="503238"/>
            <a:chExt cx="9072563" cy="1584325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8F94367D-C7BD-1742-85CD-BD32503EB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2" y="755580"/>
              <a:ext cx="8749255" cy="1272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矩形 27">
              <a:extLst>
                <a:ext uri="{FF2B5EF4-FFF2-40B4-BE49-F238E27FC236}">
                  <a16:creationId xmlns:a16="http://schemas.microsoft.com/office/drawing/2014/main" id="{D80D69C7-6B4F-1A4F-B7D1-DFE47BF32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3238"/>
              <a:ext cx="9072563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Symbol" pitchFamily="2" charset="2"/>
                <a:buNone/>
              </a:pP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The </a:t>
              </a:r>
              <a:r>
                <a:rPr lang="en-US" altLang="zh-CN" sz="1400" dirty="0">
                  <a:solidFill>
                    <a:srgbClr val="C00000"/>
                  </a:solidFill>
                  <a:ea typeface="隶书" pitchFamily="49" charset="-122"/>
                  <a:sym typeface="Symbol" pitchFamily="2" charset="2"/>
                </a:rPr>
                <a:t>canonical seesaw 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mechanism </a:t>
              </a:r>
              <a:r>
                <a:rPr lang="en-US" altLang="zh-CN" sz="1400" dirty="0">
                  <a:solidFill>
                    <a:srgbClr val="0000FF"/>
                  </a:solidFill>
                  <a:ea typeface="隶书" pitchFamily="49" charset="-122"/>
                  <a:sym typeface="Symbol" pitchFamily="2" charset="2"/>
                </a:rPr>
                <a:t>formally 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works </a:t>
              </a:r>
              <a:r>
                <a:rPr lang="en-US" altLang="zh-CN" sz="1400" dirty="0">
                  <a:solidFill>
                    <a:srgbClr val="C00000"/>
                  </a:solidFill>
                  <a:ea typeface="隶书" pitchFamily="49" charset="-122"/>
                  <a:sym typeface="Symbol" pitchFamily="2" charset="2"/>
                </a:rPr>
                <a:t>far above 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the</a:t>
              </a:r>
              <a:r>
                <a:rPr lang="en-US" altLang="zh-CN" sz="1400" dirty="0">
                  <a:solidFill>
                    <a:srgbClr val="0000FF"/>
                  </a:solidFill>
                  <a:ea typeface="隶书" pitchFamily="49" charset="-122"/>
                  <a:sym typeface="Symbol" pitchFamily="2" charset="2"/>
                </a:rPr>
                <a:t> Fermi 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scale</a:t>
              </a:r>
              <a:r>
                <a:rPr lang="en-US" altLang="zh-CN" sz="1400" dirty="0">
                  <a:ea typeface="隶书" pitchFamily="49" charset="-122"/>
                  <a:sym typeface="Wingdings" pitchFamily="2" charset="2"/>
                </a:rPr>
                <a:t> (</a:t>
              </a:r>
              <a:r>
                <a:rPr lang="en-US" altLang="zh-CN" sz="1400" dirty="0">
                  <a:solidFill>
                    <a:srgbClr val="0000FF"/>
                  </a:solidFill>
                  <a:ea typeface="隶书" pitchFamily="49" charset="-122"/>
                  <a:sym typeface="Wingdings" pitchFamily="2" charset="2"/>
                </a:rPr>
                <a:t>ZZX</a:t>
              </a:r>
              <a:r>
                <a:rPr lang="en-US" altLang="zh-CN" sz="1400" dirty="0">
                  <a:ea typeface="隶书" pitchFamily="49" charset="-122"/>
                  <a:sym typeface="Wingdings" pitchFamily="2" charset="2"/>
                </a:rPr>
                <a:t>, 2203.14185, NPB)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 </a:t>
              </a:r>
            </a:p>
          </p:txBody>
        </p:sp>
        <p:cxnSp>
          <p:nvCxnSpPr>
            <p:cNvPr id="17" name="直接箭头连接符 35">
              <a:extLst>
                <a:ext uri="{FF2B5EF4-FFF2-40B4-BE49-F238E27FC236}">
                  <a16:creationId xmlns:a16="http://schemas.microsoft.com/office/drawing/2014/main" id="{277511BE-1B19-9C41-9086-90A1B2C03B3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800112" y="1799642"/>
              <a:ext cx="0" cy="287921"/>
            </a:xfrm>
            <a:prstGeom prst="straightConnector1">
              <a:avLst/>
            </a:prstGeom>
            <a:noFill/>
            <a:ln w="2540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直接箭头连接符 35">
              <a:extLst>
                <a:ext uri="{FF2B5EF4-FFF2-40B4-BE49-F238E27FC236}">
                  <a16:creationId xmlns:a16="http://schemas.microsoft.com/office/drawing/2014/main" id="{9DF93EAD-1820-4A48-BC93-2020BC05E2C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804670" y="1799642"/>
              <a:ext cx="0" cy="287921"/>
            </a:xfrm>
            <a:prstGeom prst="straightConnector1">
              <a:avLst/>
            </a:prstGeom>
            <a:noFill/>
            <a:ln w="2540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直接箭头连接符 35">
              <a:extLst>
                <a:ext uri="{FF2B5EF4-FFF2-40B4-BE49-F238E27FC236}">
                  <a16:creationId xmlns:a16="http://schemas.microsoft.com/office/drawing/2014/main" id="{7FEB21AC-BB61-1A4C-89CE-D8BFC711786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8028882" y="1799642"/>
              <a:ext cx="0" cy="287921"/>
            </a:xfrm>
            <a:prstGeom prst="straightConnector1">
              <a:avLst/>
            </a:prstGeom>
            <a:noFill/>
            <a:ln w="2540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直接连接符 16">
              <a:extLst>
                <a:ext uri="{FF2B5EF4-FFF2-40B4-BE49-F238E27FC236}">
                  <a16:creationId xmlns:a16="http://schemas.microsoft.com/office/drawing/2014/main" id="{F37DEC60-1349-0642-8B0A-505FFBF3D9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64221" y="2051573"/>
              <a:ext cx="1476092" cy="0"/>
            </a:xfrm>
            <a:prstGeom prst="line">
              <a:avLst/>
            </a:prstGeom>
            <a:noFill/>
            <a:ln w="254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组合 6">
            <a:extLst>
              <a:ext uri="{FF2B5EF4-FFF2-40B4-BE49-F238E27FC236}">
                <a16:creationId xmlns:a16="http://schemas.microsoft.com/office/drawing/2014/main" id="{E9975BD7-9743-AE4A-952B-0F224CC90195}"/>
              </a:ext>
            </a:extLst>
          </p:cNvPr>
          <p:cNvGrpSpPr>
            <a:grpSpLocks/>
          </p:cNvGrpSpPr>
          <p:nvPr/>
        </p:nvGrpSpPr>
        <p:grpSpPr bwMode="auto">
          <a:xfrm>
            <a:off x="374038" y="4628995"/>
            <a:ext cx="9167813" cy="1739900"/>
            <a:chOff x="0" y="3384000"/>
            <a:chExt cx="9167860" cy="1741166"/>
          </a:xfrm>
        </p:grpSpPr>
        <p:grpSp>
          <p:nvGrpSpPr>
            <p:cNvPr id="23" name="组合 2">
              <a:extLst>
                <a:ext uri="{FF2B5EF4-FFF2-40B4-BE49-F238E27FC236}">
                  <a16:creationId xmlns:a16="http://schemas.microsoft.com/office/drawing/2014/main" id="{6FA98496-2005-A049-B5FF-C6F9EC4A32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000" y="3384000"/>
              <a:ext cx="2098662" cy="1620000"/>
              <a:chOff x="2699954" y="3348000"/>
              <a:chExt cx="2098662" cy="1620000"/>
            </a:xfrm>
          </p:grpSpPr>
          <p:grpSp>
            <p:nvGrpSpPr>
              <p:cNvPr id="30" name="Group 47">
                <a:extLst>
                  <a:ext uri="{FF2B5EF4-FFF2-40B4-BE49-F238E27FC236}">
                    <a16:creationId xmlns:a16="http://schemas.microsoft.com/office/drawing/2014/main" id="{160F4516-14E4-B740-85EF-2C0D211498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99954" y="3600000"/>
                <a:ext cx="2098662" cy="1152000"/>
                <a:chOff x="463" y="2005"/>
                <a:chExt cx="1787" cy="987"/>
              </a:xfrm>
            </p:grpSpPr>
            <p:pic>
              <p:nvPicPr>
                <p:cNvPr id="32" name="Picture 48">
                  <a:extLst>
                    <a:ext uri="{FF2B5EF4-FFF2-40B4-BE49-F238E27FC236}">
                      <a16:creationId xmlns:a16="http://schemas.microsoft.com/office/drawing/2014/main" id="{4C334EC2-1C9A-D443-A732-FE57BFA6A6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3" y="2737"/>
                  <a:ext cx="1778" cy="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49">
                  <a:extLst>
                    <a:ext uri="{FF2B5EF4-FFF2-40B4-BE49-F238E27FC236}">
                      <a16:creationId xmlns:a16="http://schemas.microsoft.com/office/drawing/2014/main" id="{F36B58EB-590F-D444-A5F1-E24174E6E5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6" y="2191"/>
                  <a:ext cx="53" cy="5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" name="Picture 50">
                  <a:extLst>
                    <a:ext uri="{FF2B5EF4-FFF2-40B4-BE49-F238E27FC236}">
                      <a16:creationId xmlns:a16="http://schemas.microsoft.com/office/drawing/2014/main" id="{2907D23A-9A51-5042-9E7F-8E046B7D84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4" y="2191"/>
                  <a:ext cx="53" cy="5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105">
                  <a:extLst>
                    <a:ext uri="{FF2B5EF4-FFF2-40B4-BE49-F238E27FC236}">
                      <a16:creationId xmlns:a16="http://schemas.microsoft.com/office/drawing/2014/main" id="{341317D8-B8AB-0242-811C-11643581BC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8" y="2560"/>
                  <a:ext cx="162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106">
                  <a:extLst>
                    <a:ext uri="{FF2B5EF4-FFF2-40B4-BE49-F238E27FC236}">
                      <a16:creationId xmlns:a16="http://schemas.microsoft.com/office/drawing/2014/main" id="{AD120578-5EBE-9D41-A3A4-9B68DDF951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3" y="2560"/>
                  <a:ext cx="162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107">
                  <a:extLst>
                    <a:ext uri="{FF2B5EF4-FFF2-40B4-BE49-F238E27FC236}">
                      <a16:creationId xmlns:a16="http://schemas.microsoft.com/office/drawing/2014/main" id="{E299AF41-7475-FB46-88DD-65E5A23A9E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3" y="2527"/>
                  <a:ext cx="194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111">
                  <a:extLst>
                    <a:ext uri="{FF2B5EF4-FFF2-40B4-BE49-F238E27FC236}">
                      <a16:creationId xmlns:a16="http://schemas.microsoft.com/office/drawing/2014/main" id="{BC3E9A83-1CD4-024E-9583-D9DFD4D4E6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95" y="2814"/>
                  <a:ext cx="194" cy="1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112">
                  <a:extLst>
                    <a:ext uri="{FF2B5EF4-FFF2-40B4-BE49-F238E27FC236}">
                      <a16:creationId xmlns:a16="http://schemas.microsoft.com/office/drawing/2014/main" id="{2FF4ECAB-AE1D-E94E-BE7C-C93598DBD9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3" y="2822"/>
                  <a:ext cx="162" cy="1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113">
                  <a:extLst>
                    <a:ext uri="{FF2B5EF4-FFF2-40B4-BE49-F238E27FC236}">
                      <a16:creationId xmlns:a16="http://schemas.microsoft.com/office/drawing/2014/main" id="{C66A36F7-9168-9447-BE8B-BC0487F53C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0" y="2005"/>
                  <a:ext cx="200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114">
                  <a:extLst>
                    <a:ext uri="{FF2B5EF4-FFF2-40B4-BE49-F238E27FC236}">
                      <a16:creationId xmlns:a16="http://schemas.microsoft.com/office/drawing/2014/main" id="{EF50D095-9C00-0840-B435-DFDD674825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4" y="2005"/>
                  <a:ext cx="200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1" name="椭圆 1">
                <a:extLst>
                  <a:ext uri="{FF2B5EF4-FFF2-40B4-BE49-F238E27FC236}">
                    <a16:creationId xmlns:a16="http://schemas.microsoft.com/office/drawing/2014/main" id="{A0E43CF5-F6D8-E44C-B0DA-72FD089C5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0000" y="3348000"/>
                <a:ext cx="1404000" cy="1620000"/>
              </a:xfrm>
              <a:prstGeom prst="ellipse">
                <a:avLst/>
              </a:prstGeom>
              <a:noFill/>
              <a:ln w="15875" algn="ctr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ahoma" panose="020B060403050404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>
                  <a:buFont typeface="Symbol" pitchFamily="2" charset="2"/>
                  <a:buChar char="·"/>
                </a:pPr>
                <a:endParaRPr kumimoji="1" lang="zh-CN" altLang="en-US"/>
              </a:p>
            </p:txBody>
          </p:sp>
        </p:grpSp>
        <p:sp>
          <p:nvSpPr>
            <p:cNvPr id="24" name="矩形 3">
              <a:extLst>
                <a:ext uri="{FF2B5EF4-FFF2-40B4-BE49-F238E27FC236}">
                  <a16:creationId xmlns:a16="http://schemas.microsoft.com/office/drawing/2014/main" id="{CAE580B3-3179-8A4C-9E42-2533ECFB5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000" y="3528000"/>
              <a:ext cx="44518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 sz="1400">
                  <a:ea typeface="隶书" pitchFamily="49" charset="-122"/>
                  <a:sym typeface="Symbol" pitchFamily="2" charset="2"/>
                </a:rPr>
                <a:t>Integrating out the heavy degrees of freedom: </a:t>
              </a:r>
              <a:endParaRPr lang="zh-CN" altLang="en-US" sz="1400"/>
            </a:p>
          </p:txBody>
        </p:sp>
        <p:pic>
          <p:nvPicPr>
            <p:cNvPr id="25" name="Picture 8">
              <a:extLst>
                <a:ext uri="{FF2B5EF4-FFF2-40B4-BE49-F238E27FC236}">
                  <a16:creationId xmlns:a16="http://schemas.microsoft.com/office/drawing/2014/main" id="{E60DE165-5B7A-934C-A2A0-E70027A5C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632" y="3860015"/>
              <a:ext cx="2171368" cy="446811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图片 4">
              <a:extLst>
                <a:ext uri="{FF2B5EF4-FFF2-40B4-BE49-F238E27FC236}">
                  <a16:creationId xmlns:a16="http://schemas.microsoft.com/office/drawing/2014/main" id="{50E7A179-BDD3-964B-98DD-C766F66EF9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3816000"/>
              <a:ext cx="1656000" cy="534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直接箭头连接符 35">
              <a:extLst>
                <a:ext uri="{FF2B5EF4-FFF2-40B4-BE49-F238E27FC236}">
                  <a16:creationId xmlns:a16="http://schemas.microsoft.com/office/drawing/2014/main" id="{21EDD789-5258-CB4E-A67B-363204391E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068000" y="4104000"/>
              <a:ext cx="756000" cy="1"/>
            </a:xfrm>
            <a:prstGeom prst="straightConnector1">
              <a:avLst/>
            </a:prstGeom>
            <a:noFill/>
            <a:ln w="19050" algn="ctr">
              <a:solidFill>
                <a:srgbClr val="FF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矩形 65">
              <a:extLst>
                <a:ext uri="{FF2B5EF4-FFF2-40B4-BE49-F238E27FC236}">
                  <a16:creationId xmlns:a16="http://schemas.microsoft.com/office/drawing/2014/main" id="{1BBE60F5-C8CC-C24E-9760-8F9FC6BAB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000" y="4320000"/>
              <a:ext cx="436048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consistent with the </a:t>
              </a:r>
              <a:r>
                <a:rPr lang="en-US" altLang="zh-CN" sz="1400" dirty="0">
                  <a:solidFill>
                    <a:srgbClr val="0000FF"/>
                  </a:solidFill>
                  <a:ea typeface="隶书" pitchFamily="49" charset="-122"/>
                  <a:sym typeface="Symbol" pitchFamily="2" charset="2"/>
                </a:rPr>
                <a:t>Weinberg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 operator (</a:t>
              </a:r>
              <a:r>
                <a:rPr lang="en-US" altLang="zh-CN" sz="1400" dirty="0">
                  <a:solidFill>
                    <a:srgbClr val="C00000"/>
                  </a:solidFill>
                  <a:ea typeface="隶书" pitchFamily="49" charset="-122"/>
                  <a:sym typeface="Symbol" pitchFamily="2" charset="2"/>
                </a:rPr>
                <a:t>1979</a:t>
              </a:r>
              <a:r>
                <a:rPr lang="en-US" altLang="zh-CN" sz="1400" dirty="0">
                  <a:ea typeface="隶书" pitchFamily="49" charset="-122"/>
                  <a:sym typeface="Symbol" pitchFamily="2" charset="2"/>
                </a:rPr>
                <a:t>)</a:t>
              </a:r>
              <a:endParaRPr lang="zh-CN" altLang="en-US" sz="1400" dirty="0"/>
            </a:p>
          </p:txBody>
        </p:sp>
        <p:sp>
          <p:nvSpPr>
            <p:cNvPr id="29" name="矩形 66">
              <a:extLst>
                <a:ext uri="{FF2B5EF4-FFF2-40B4-BE49-F238E27FC236}">
                  <a16:creationId xmlns:a16="http://schemas.microsoft.com/office/drawing/2014/main" id="{BA4A49C7-F018-6845-A1FB-A43638550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817389"/>
              <a:ext cx="91310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 sz="1400">
                  <a:ea typeface="隶书" pitchFamily="49" charset="-122"/>
                  <a:sym typeface="Symbol" pitchFamily="2" charset="2"/>
                </a:rPr>
                <a:t>If you can untie </a:t>
              </a:r>
              <a:r>
                <a:rPr lang="en-US" altLang="zh-CN" sz="1400">
                  <a:solidFill>
                    <a:srgbClr val="0000FF"/>
                  </a:solidFill>
                  <a:ea typeface="隶书" pitchFamily="49" charset="-122"/>
                  <a:sym typeface="Symbol" pitchFamily="2" charset="2"/>
                </a:rPr>
                <a:t>Weinberg</a:t>
              </a:r>
              <a:r>
                <a:rPr lang="en-US" altLang="zh-CN" sz="1400">
                  <a:ea typeface="隶书" pitchFamily="49" charset="-122"/>
                  <a:sym typeface="Symbol" pitchFamily="2" charset="2"/>
                </a:rPr>
                <a:t>’s knot, you will find new heavy Majorana neutrinos at a superhigh scale.</a:t>
              </a:r>
              <a:endParaRPr lang="zh-CN" altLang="en-US" sz="1400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A7EEB4FF-7F6D-A449-ADE7-3F9D430BE3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61180" y="252952"/>
            <a:ext cx="1885950" cy="2062048"/>
          </a:xfrm>
          <a:prstGeom prst="rect">
            <a:avLst/>
          </a:prstGeom>
        </p:spPr>
      </p:pic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F0536EA-9877-9249-B9B8-84C59A8BB2A6}"/>
              </a:ext>
            </a:extLst>
          </p:cNvPr>
          <p:cNvSpPr/>
          <p:nvPr/>
        </p:nvSpPr>
        <p:spPr>
          <a:xfrm>
            <a:off x="144869" y="105978"/>
            <a:ext cx="3175847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Overview Talk</a:t>
            </a:r>
            <a:endParaRPr lang="zh-CN" altLang="en-US" sz="3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A50FAC-E5F9-3A46-8F5E-A896E48223E5}"/>
              </a:ext>
            </a:extLst>
          </p:cNvPr>
          <p:cNvSpPr txBox="1"/>
          <p:nvPr/>
        </p:nvSpPr>
        <p:spPr>
          <a:xfrm>
            <a:off x="3901126" y="297886"/>
            <a:ext cx="5525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432FF"/>
                </a:solidFill>
                <a:effectLst/>
              </a:rPr>
              <a:t>中微子质量起源</a:t>
            </a:r>
          </a:p>
        </p:txBody>
      </p:sp>
    </p:spTree>
    <p:extLst>
      <p:ext uri="{BB962C8B-B14F-4D97-AF65-F5344CB8AC3E}">
        <p14:creationId xmlns:p14="http://schemas.microsoft.com/office/powerpoint/2010/main" val="205644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7">
            <a:extLst>
              <a:ext uri="{FF2B5EF4-FFF2-40B4-BE49-F238E27FC236}">
                <a16:creationId xmlns:a16="http://schemas.microsoft.com/office/drawing/2014/main" id="{FF9926A8-C176-8D42-8CB7-FE1377DB9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870" y="1067235"/>
            <a:ext cx="47946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Symbol" pitchFamily="2" charset="2"/>
              <a:buNone/>
            </a:pPr>
            <a:r>
              <a:rPr lang="en-US" altLang="zh-CN" sz="1400" dirty="0">
                <a:ea typeface="隶书" pitchFamily="49" charset="-122"/>
                <a:sym typeface="Symbol" pitchFamily="2" charset="2"/>
              </a:rPr>
              <a:t>A </a:t>
            </a:r>
            <a:r>
              <a:rPr lang="en-US" altLang="zh-CN" sz="1400" dirty="0">
                <a:solidFill>
                  <a:srgbClr val="0000FF"/>
                </a:solidFill>
                <a:ea typeface="隶书" pitchFamily="49" charset="-122"/>
                <a:sym typeface="Symbol" pitchFamily="2" charset="2"/>
              </a:rPr>
              <a:t>block parametrization </a:t>
            </a:r>
            <a:r>
              <a:rPr lang="en-US" altLang="zh-CN" sz="1400" dirty="0">
                <a:ea typeface="隶书" pitchFamily="49" charset="-122"/>
                <a:sym typeface="Symbol" pitchFamily="2" charset="2"/>
              </a:rPr>
              <a:t>of active-sterile flavor mixing in the seesaw framework:</a:t>
            </a:r>
          </a:p>
          <a:p>
            <a:pPr eaLnBrk="1" hangingPunct="1">
              <a:spcBef>
                <a:spcPct val="50000"/>
              </a:spcBef>
              <a:buFont typeface="Symbol" pitchFamily="2" charset="2"/>
              <a:buNone/>
            </a:pPr>
            <a:r>
              <a:rPr lang="en-US" altLang="zh-CN" sz="1400" dirty="0">
                <a:solidFill>
                  <a:srgbClr val="C00000"/>
                </a:solidFill>
                <a:ea typeface="隶书" pitchFamily="49" charset="-122"/>
                <a:sym typeface="Symbol" pitchFamily="2" charset="2"/>
              </a:rPr>
              <a:t> </a:t>
            </a:r>
            <a:r>
              <a:rPr lang="en-US" altLang="zh-CN" sz="1400" dirty="0">
                <a:ea typeface="隶书" pitchFamily="49" charset="-122"/>
                <a:sym typeface="Symbol" pitchFamily="2" charset="2"/>
              </a:rPr>
              <a:t> reflects salient features of the seesaw dynamics;</a:t>
            </a:r>
          </a:p>
          <a:p>
            <a:pPr eaLnBrk="1" hangingPunct="1">
              <a:spcBef>
                <a:spcPct val="50000"/>
              </a:spcBef>
              <a:buFont typeface="Symbol" pitchFamily="2" charset="2"/>
              <a:buNone/>
            </a:pPr>
            <a:r>
              <a:rPr lang="en-US" altLang="zh-CN" sz="1400" dirty="0">
                <a:solidFill>
                  <a:srgbClr val="C00000"/>
                </a:solidFill>
                <a:ea typeface="隶书" pitchFamily="49" charset="-122"/>
                <a:sym typeface="Symbol" pitchFamily="2" charset="2"/>
              </a:rPr>
              <a:t></a:t>
            </a:r>
            <a:r>
              <a:rPr lang="en-US" altLang="zh-CN" sz="1400" dirty="0">
                <a:ea typeface="隶书" pitchFamily="49" charset="-122"/>
                <a:sym typeface="Symbol" pitchFamily="2" charset="2"/>
              </a:rPr>
              <a:t>  offers generic + explicit expressions of observables using the Euler-like angles and phases </a:t>
            </a:r>
            <a:r>
              <a:rPr lang="en-US" altLang="zh-CN" sz="1200" dirty="0">
                <a:ea typeface="隶书" pitchFamily="49" charset="-122"/>
                <a:sym typeface="Symbol" pitchFamily="2" charset="2"/>
              </a:rPr>
              <a:t>(</a:t>
            </a:r>
            <a:r>
              <a:rPr lang="en-US" altLang="zh-CN" sz="1200" dirty="0">
                <a:solidFill>
                  <a:srgbClr val="0000FF"/>
                </a:solidFill>
                <a:ea typeface="隶书" pitchFamily="49" charset="-122"/>
                <a:sym typeface="Symbol" pitchFamily="2" charset="2"/>
              </a:rPr>
              <a:t>ZZX</a:t>
            </a:r>
            <a:r>
              <a:rPr lang="en-US" altLang="zh-CN" sz="1200" dirty="0">
                <a:ea typeface="隶书" pitchFamily="49" charset="-122"/>
                <a:sym typeface="Symbol" pitchFamily="2" charset="2"/>
              </a:rPr>
              <a:t>, 1110.0083)</a:t>
            </a: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F7AB083F-0AAE-3548-8064-327CBCECF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839" y="1317985"/>
            <a:ext cx="4424398" cy="281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17">
            <a:extLst>
              <a:ext uri="{FF2B5EF4-FFF2-40B4-BE49-F238E27FC236}">
                <a16:creationId xmlns:a16="http://schemas.microsoft.com/office/drawing/2014/main" id="{A6BABFF1-AEC0-F143-A163-E1334FCA845E}"/>
              </a:ext>
            </a:extLst>
          </p:cNvPr>
          <p:cNvGrpSpPr>
            <a:grpSpLocks/>
          </p:cNvGrpSpPr>
          <p:nvPr/>
        </p:nvGrpSpPr>
        <p:grpSpPr bwMode="auto">
          <a:xfrm>
            <a:off x="221081" y="2861600"/>
            <a:ext cx="5456643" cy="1752083"/>
            <a:chOff x="-158979" y="3457548"/>
            <a:chExt cx="5244727" cy="1191397"/>
          </a:xfrm>
        </p:grpSpPr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D965317A-A737-F246-9408-5845F04658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979" y="3457548"/>
              <a:ext cx="4608396" cy="791902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 20">
              <a:extLst>
                <a:ext uri="{FF2B5EF4-FFF2-40B4-BE49-F238E27FC236}">
                  <a16:creationId xmlns:a16="http://schemas.microsoft.com/office/drawing/2014/main" id="{12E65765-A816-FE4E-97B8-8CD648D22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9659" y="4372720"/>
              <a:ext cx="5810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 sz="1200">
                  <a:solidFill>
                    <a:srgbClr val="C00000"/>
                  </a:solidFill>
                  <a:ea typeface="隶书" pitchFamily="49" charset="-122"/>
                  <a:sym typeface="Symbol" pitchFamily="2" charset="2"/>
                </a:rPr>
                <a:t>light </a:t>
              </a:r>
              <a:endParaRPr lang="zh-CN" altLang="en-US" sz="1200">
                <a:solidFill>
                  <a:srgbClr val="C00000"/>
                </a:solidFill>
              </a:endParaRPr>
            </a:p>
          </p:txBody>
        </p:sp>
        <p:sp>
          <p:nvSpPr>
            <p:cNvPr id="8" name="矩形 21">
              <a:extLst>
                <a:ext uri="{FF2B5EF4-FFF2-40B4-BE49-F238E27FC236}">
                  <a16:creationId xmlns:a16="http://schemas.microsoft.com/office/drawing/2014/main" id="{EA210A81-1476-ED43-B97D-65C220F05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3660" y="4372720"/>
              <a:ext cx="6889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 sz="1200">
                  <a:solidFill>
                    <a:srgbClr val="C00000"/>
                  </a:solidFill>
                  <a:ea typeface="隶书" pitchFamily="49" charset="-122"/>
                  <a:sym typeface="Symbol" pitchFamily="2" charset="2"/>
                </a:rPr>
                <a:t>heavy</a:t>
              </a:r>
              <a:r>
                <a:rPr lang="en-US" altLang="zh-CN" sz="1200">
                  <a:solidFill>
                    <a:srgbClr val="0000FF"/>
                  </a:solidFill>
                  <a:ea typeface="隶书" pitchFamily="49" charset="-122"/>
                  <a:sym typeface="Symbol" pitchFamily="2" charset="2"/>
                </a:rPr>
                <a:t> </a:t>
              </a:r>
              <a:endParaRPr lang="zh-CN" altLang="en-US" sz="1200">
                <a:solidFill>
                  <a:srgbClr val="0000FF"/>
                </a:solidFill>
              </a:endParaRPr>
            </a:p>
          </p:txBody>
        </p:sp>
        <p:sp>
          <p:nvSpPr>
            <p:cNvPr id="9" name="矩形 50">
              <a:extLst>
                <a:ext uri="{FF2B5EF4-FFF2-40B4-BE49-F238E27FC236}">
                  <a16:creationId xmlns:a16="http://schemas.microsoft.com/office/drawing/2014/main" id="{A344D685-A4CB-6446-AF0D-72289FB7F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660" y="4372720"/>
              <a:ext cx="1080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 sz="1200">
                  <a:solidFill>
                    <a:srgbClr val="00B0F0"/>
                  </a:solidFill>
                  <a:ea typeface="隶书" pitchFamily="49" charset="-122"/>
                  <a:sym typeface="Symbol" pitchFamily="2" charset="2"/>
                </a:rPr>
                <a:t>oscillations </a:t>
              </a:r>
              <a:endParaRPr lang="zh-CN" altLang="en-US" sz="1200">
                <a:solidFill>
                  <a:srgbClr val="00B0F0"/>
                </a:solidFill>
              </a:endParaRPr>
            </a:p>
          </p:txBody>
        </p:sp>
        <p:sp>
          <p:nvSpPr>
            <p:cNvPr id="10" name="矩形 51">
              <a:extLst>
                <a:ext uri="{FF2B5EF4-FFF2-40B4-BE49-F238E27FC236}">
                  <a16:creationId xmlns:a16="http://schemas.microsoft.com/office/drawing/2014/main" id="{E9416756-410F-0244-BBD4-4D3E33EB3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660" y="4372720"/>
              <a:ext cx="11880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49" charset="-122"/>
                </a:defRPr>
              </a:lvl9pPr>
            </a:lstStyle>
            <a:p>
              <a:r>
                <a:rPr lang="en-US" altLang="zh-CN" sz="1200" dirty="0" err="1">
                  <a:solidFill>
                    <a:srgbClr val="00B0F0"/>
                  </a:solidFill>
                  <a:ea typeface="隶书" pitchFamily="49" charset="-122"/>
                  <a:sym typeface="Symbol" pitchFamily="2" charset="2"/>
                </a:rPr>
                <a:t>leptogenesis</a:t>
              </a:r>
              <a:r>
                <a:rPr lang="en-US" altLang="zh-CN" sz="1200" dirty="0">
                  <a:solidFill>
                    <a:srgbClr val="00B0F0"/>
                  </a:solidFill>
                  <a:ea typeface="隶书" pitchFamily="49" charset="-122"/>
                  <a:sym typeface="Symbol" pitchFamily="2" charset="2"/>
                </a:rPr>
                <a:t> </a:t>
              </a:r>
              <a:endParaRPr lang="zh-CN" altLang="en-US" sz="1200" dirty="0">
                <a:solidFill>
                  <a:srgbClr val="00B0F0"/>
                </a:solidFill>
              </a:endParaRPr>
            </a:p>
          </p:txBody>
        </p:sp>
        <p:cxnSp>
          <p:nvCxnSpPr>
            <p:cNvPr id="11" name="直接箭头连接符 41">
              <a:extLst>
                <a:ext uri="{FF2B5EF4-FFF2-40B4-BE49-F238E27FC236}">
                  <a16:creationId xmlns:a16="http://schemas.microsoft.com/office/drawing/2014/main" id="{084B0209-BB50-2245-9272-8455482986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917659" y="4515595"/>
              <a:ext cx="288000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直接箭头连接符 41">
              <a:extLst>
                <a:ext uri="{FF2B5EF4-FFF2-40B4-BE49-F238E27FC236}">
                  <a16:creationId xmlns:a16="http://schemas.microsoft.com/office/drawing/2014/main" id="{0F33B127-ACF4-0249-9B14-7F5C1411410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H="1">
              <a:off x="3645660" y="4515595"/>
              <a:ext cx="288000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B8F9414-A05C-AA45-98F6-0F0271E809B2}"/>
              </a:ext>
            </a:extLst>
          </p:cNvPr>
          <p:cNvSpPr txBox="1"/>
          <p:nvPr/>
        </p:nvSpPr>
        <p:spPr>
          <a:xfrm>
            <a:off x="200311" y="4705286"/>
            <a:ext cx="609600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Font typeface="Symbol" pitchFamily="2" charset="2"/>
              <a:buNone/>
            </a:pPr>
            <a:r>
              <a:rPr lang="en-US" altLang="zh-CN" sz="1800" b="1" dirty="0">
                <a:sym typeface="Symbol" pitchFamily="2" charset="2"/>
              </a:rPr>
              <a:t>In most cases, the contributions from heavy </a:t>
            </a:r>
            <a:r>
              <a:rPr lang="en-US" altLang="zh-CN" sz="1800" b="1" dirty="0">
                <a:solidFill>
                  <a:srgbClr val="0000FF"/>
                </a:solidFill>
                <a:sym typeface="Symbol" pitchFamily="2" charset="2"/>
              </a:rPr>
              <a:t>Majorana</a:t>
            </a:r>
            <a:r>
              <a:rPr lang="en-US" altLang="zh-CN" sz="1800" b="1" dirty="0">
                <a:sym typeface="Symbol" pitchFamily="2" charset="2"/>
              </a:rPr>
              <a:t> neutrinos to </a:t>
            </a:r>
            <a:r>
              <a:rPr lang="en-US" altLang="zh-CN" sz="1800" b="1" dirty="0">
                <a:solidFill>
                  <a:srgbClr val="C00000"/>
                </a:solidFill>
                <a:sym typeface="Symbol" pitchFamily="2" charset="2"/>
              </a:rPr>
              <a:t>02 </a:t>
            </a:r>
            <a:r>
              <a:rPr lang="en-US" altLang="zh-CN" sz="1800" b="1" dirty="0">
                <a:sym typeface="Symbol" pitchFamily="2" charset="2"/>
              </a:rPr>
              <a:t>are negligibly small in the canonical seesaw mechanism. (</a:t>
            </a:r>
            <a:r>
              <a:rPr lang="en-US" altLang="zh-CN" sz="1800" b="1" dirty="0">
                <a:solidFill>
                  <a:srgbClr val="0000FF"/>
                </a:solidFill>
                <a:sym typeface="Symbol" pitchFamily="2" charset="2"/>
              </a:rPr>
              <a:t>ZZX</a:t>
            </a:r>
            <a:r>
              <a:rPr lang="en-US" altLang="zh-CN" sz="1800" b="1" dirty="0">
                <a:sym typeface="Symbol" pitchFamily="2" charset="2"/>
              </a:rPr>
              <a:t>, 0907.3014; </a:t>
            </a:r>
            <a:r>
              <a:rPr lang="en-US" altLang="zh-CN" sz="1800" b="1" dirty="0">
                <a:solidFill>
                  <a:srgbClr val="0000FF"/>
                </a:solidFill>
                <a:sym typeface="Symbol" pitchFamily="2" charset="2"/>
              </a:rPr>
              <a:t>W. </a:t>
            </a:r>
            <a:r>
              <a:rPr lang="en-US" altLang="zh-CN" sz="1800" b="1" dirty="0" err="1">
                <a:solidFill>
                  <a:srgbClr val="0000FF"/>
                </a:solidFill>
                <a:sym typeface="Symbol" pitchFamily="2" charset="2"/>
              </a:rPr>
              <a:t>Rodejohann</a:t>
            </a:r>
            <a:r>
              <a:rPr lang="en-US" altLang="zh-CN" sz="1800" b="1" dirty="0">
                <a:sym typeface="Symbol" pitchFamily="2" charset="2"/>
              </a:rPr>
              <a:t>, 0912.3388)</a:t>
            </a: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59BC1368-A671-0E40-9DAB-24A28D4E0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832" y="5860991"/>
            <a:ext cx="11766336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9pPr>
          </a:lstStyle>
          <a:p>
            <a:pPr>
              <a:buFont typeface="Symbol" pitchFamily="2" charset="2"/>
              <a:buNone/>
            </a:pPr>
            <a:r>
              <a:rPr lang="en-US" altLang="zh-CN" sz="1800" dirty="0">
                <a:solidFill>
                  <a:srgbClr val="C00000"/>
                </a:solidFill>
                <a:sym typeface="Symbol" pitchFamily="2" charset="2"/>
              </a:rPr>
              <a:t></a:t>
            </a:r>
            <a:r>
              <a:rPr lang="en-US" altLang="zh-CN" sz="1800" dirty="0">
                <a:sym typeface="Symbol" pitchFamily="2" charset="2"/>
              </a:rPr>
              <a:t>  </a:t>
            </a:r>
            <a:r>
              <a:rPr lang="en-US" altLang="zh-CN" sz="1800" i="1" dirty="0">
                <a:solidFill>
                  <a:srgbClr val="009900"/>
                </a:solidFill>
                <a:sym typeface="Symbol" pitchFamily="2" charset="2"/>
              </a:rPr>
              <a:t>For the first time</a:t>
            </a:r>
            <a:r>
              <a:rPr lang="en-US" altLang="zh-CN" sz="1800" dirty="0">
                <a:sym typeface="Symbol" pitchFamily="2" charset="2"/>
              </a:rPr>
              <a:t>, we have derived the </a:t>
            </a:r>
            <a:r>
              <a:rPr lang="en-US" altLang="zh-CN" sz="1800" dirty="0">
                <a:solidFill>
                  <a:srgbClr val="00B0F0"/>
                </a:solidFill>
                <a:sym typeface="Symbol" pitchFamily="2" charset="2"/>
              </a:rPr>
              <a:t>generic </a:t>
            </a:r>
            <a:r>
              <a:rPr lang="en-US" altLang="zh-CN" sz="1800" dirty="0">
                <a:sym typeface="Symbol" pitchFamily="2" charset="2"/>
              </a:rPr>
              <a:t>+</a:t>
            </a:r>
            <a:r>
              <a:rPr lang="en-US" altLang="zh-CN" sz="1800" dirty="0">
                <a:solidFill>
                  <a:srgbClr val="00B0F0"/>
                </a:solidFill>
                <a:sym typeface="Symbol" pitchFamily="2" charset="2"/>
              </a:rPr>
              <a:t> explicit </a:t>
            </a:r>
            <a:r>
              <a:rPr lang="en-US" altLang="zh-CN" sz="1800" dirty="0">
                <a:sym typeface="Symbol" pitchFamily="2" charset="2"/>
              </a:rPr>
              <a:t>expressions of the </a:t>
            </a:r>
            <a:r>
              <a:rPr lang="en-US" altLang="zh-CN" sz="1800" dirty="0" err="1">
                <a:solidFill>
                  <a:srgbClr val="0000FF"/>
                </a:solidFill>
                <a:sym typeface="Symbol" pitchFamily="2" charset="2"/>
              </a:rPr>
              <a:t>Jarlskog</a:t>
            </a:r>
            <a:r>
              <a:rPr lang="en-US" altLang="zh-CN" sz="1800" dirty="0">
                <a:sym typeface="Symbol" pitchFamily="2" charset="2"/>
              </a:rPr>
              <a:t> invariant for light neutrino oscillations in terms of the </a:t>
            </a:r>
            <a:r>
              <a:rPr lang="en-US" altLang="zh-CN" sz="1800" dirty="0">
                <a:solidFill>
                  <a:srgbClr val="009900"/>
                </a:solidFill>
                <a:sym typeface="Symbol" pitchFamily="2" charset="2"/>
              </a:rPr>
              <a:t>original</a:t>
            </a:r>
            <a:r>
              <a:rPr lang="en-US" altLang="zh-CN" sz="1800" dirty="0">
                <a:sym typeface="Symbol" pitchFamily="2" charset="2"/>
              </a:rPr>
              <a:t> seesaw flavor parameters, and of </a:t>
            </a:r>
            <a:r>
              <a:rPr lang="en-US" altLang="zh-CN" sz="1800" dirty="0">
                <a:solidFill>
                  <a:srgbClr val="C00000"/>
                </a:solidFill>
                <a:sym typeface="Symbol" pitchFamily="2" charset="2"/>
              </a:rPr>
              <a:t>CP asymmetries </a:t>
            </a:r>
            <a:r>
              <a:rPr lang="en-US" altLang="zh-CN" sz="1800" dirty="0">
                <a:sym typeface="Symbol" pitchFamily="2" charset="2"/>
              </a:rPr>
              <a:t>for heavy neutrino decays based on </a:t>
            </a:r>
            <a:r>
              <a:rPr lang="en-US" altLang="zh-CN" sz="1800" dirty="0">
                <a:solidFill>
                  <a:srgbClr val="0000FF"/>
                </a:solidFill>
                <a:sym typeface="Symbol" pitchFamily="2" charset="2"/>
              </a:rPr>
              <a:t>a block parametrization </a:t>
            </a:r>
            <a:r>
              <a:rPr lang="en-US" altLang="zh-CN" sz="1800" dirty="0">
                <a:sym typeface="Symbol" pitchFamily="2" charset="2"/>
              </a:rPr>
              <a:t>of the active-sterile flavor texture.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410C57-5096-0744-A3A9-3768685B81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41" t="686" r="47390" b="-686"/>
          <a:stretch/>
        </p:blipFill>
        <p:spPr>
          <a:xfrm>
            <a:off x="10252277" y="142242"/>
            <a:ext cx="1790550" cy="25723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BC6AEB0-F88A-1F47-9A50-A32D128C4937}"/>
              </a:ext>
            </a:extLst>
          </p:cNvPr>
          <p:cNvSpPr txBox="1"/>
          <p:nvPr/>
        </p:nvSpPr>
        <p:spPr>
          <a:xfrm>
            <a:off x="3901126" y="297886"/>
            <a:ext cx="5525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432FF"/>
                </a:solidFill>
                <a:effectLst/>
              </a:rPr>
              <a:t>中微子质量起源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29CB16-346C-C145-9BB9-28E747A953AC}"/>
              </a:ext>
            </a:extLst>
          </p:cNvPr>
          <p:cNvSpPr/>
          <p:nvPr/>
        </p:nvSpPr>
        <p:spPr>
          <a:xfrm>
            <a:off x="144869" y="105978"/>
            <a:ext cx="3175847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Overview Talk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9837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hysics Tree - Michael J. Ramsey-Musolf">
            <a:extLst>
              <a:ext uri="{FF2B5EF4-FFF2-40B4-BE49-F238E27FC236}">
                <a16:creationId xmlns:a16="http://schemas.microsoft.com/office/drawing/2014/main" id="{039D3E72-3B45-CE43-9DA4-8D0F07F87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326" y="397710"/>
            <a:ext cx="2100847" cy="210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D5AB82-1A22-C840-877B-E3A3B70C9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101" y="3089441"/>
            <a:ext cx="6107273" cy="311818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2B29B44-7711-7E4E-BF8F-42709DAB5B27}"/>
              </a:ext>
            </a:extLst>
          </p:cNvPr>
          <p:cNvSpPr/>
          <p:nvPr/>
        </p:nvSpPr>
        <p:spPr>
          <a:xfrm>
            <a:off x="144869" y="105978"/>
            <a:ext cx="3175847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Overview Talk</a:t>
            </a:r>
            <a:endParaRPr lang="zh-CN" alt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32CD26-77FA-2247-8E9D-A5E622090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75" y="3089442"/>
            <a:ext cx="5324901" cy="3118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3820E1-7AC6-F647-9B0F-6846874497A1}"/>
              </a:ext>
            </a:extLst>
          </p:cNvPr>
          <p:cNvSpPr txBox="1"/>
          <p:nvPr/>
        </p:nvSpPr>
        <p:spPr>
          <a:xfrm>
            <a:off x="345575" y="1263588"/>
            <a:ext cx="5525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0432FF"/>
                </a:solidFill>
                <a:effectLst/>
              </a:rPr>
              <a:t>TeV</a:t>
            </a:r>
            <a:r>
              <a:rPr lang="en-US" altLang="zh-CN" sz="2800" b="1" dirty="0">
                <a:solidFill>
                  <a:srgbClr val="0432FF"/>
                </a:solidFill>
                <a:effectLst/>
              </a:rPr>
              <a:t> Scale LNV</a:t>
            </a:r>
            <a:r>
              <a:rPr lang="zh-CN" altLang="en-US" sz="2800" b="1" dirty="0">
                <a:solidFill>
                  <a:srgbClr val="0432FF"/>
                </a:solidFill>
                <a:effectLst/>
              </a:rPr>
              <a:t> </a:t>
            </a:r>
            <a:r>
              <a:rPr lang="en-US" altLang="zh-CN" sz="2800" b="1" dirty="0">
                <a:solidFill>
                  <a:srgbClr val="0432FF"/>
                </a:solidFill>
                <a:effectLst/>
              </a:rPr>
              <a:t>Physics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160595-FD0B-3E41-9AF9-F96F39563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309" y="361887"/>
            <a:ext cx="3462922" cy="243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46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37C3D27-38DC-854E-A6DD-798140E2480C}"/>
              </a:ext>
            </a:extLst>
          </p:cNvPr>
          <p:cNvSpPr/>
          <p:nvPr/>
        </p:nvSpPr>
        <p:spPr>
          <a:xfrm>
            <a:off x="144870" y="105978"/>
            <a:ext cx="26380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中微子物理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C6AEB0-F88A-1F47-9A50-A32D128C4937}"/>
              </a:ext>
            </a:extLst>
          </p:cNvPr>
          <p:cNvSpPr txBox="1"/>
          <p:nvPr/>
        </p:nvSpPr>
        <p:spPr>
          <a:xfrm>
            <a:off x="2985120" y="266200"/>
            <a:ext cx="5525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432FF"/>
                </a:solidFill>
                <a:effectLst/>
              </a:rPr>
              <a:t>轻子生成</a:t>
            </a:r>
            <a:r>
              <a:rPr lang="zh-CN" altLang="en-US" sz="2800" b="1" dirty="0">
                <a:solidFill>
                  <a:srgbClr val="0432FF"/>
                </a:solidFill>
              </a:rPr>
              <a:t>机制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C75DAD-B3EE-C145-93E7-87AD68801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882" y="271434"/>
            <a:ext cx="4088780" cy="31575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DEC64E-FE81-5743-98C3-89921F46E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70" y="1333500"/>
            <a:ext cx="7248371" cy="25336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01AF8F2-F3B8-8042-8C64-F24FD12A56B2}"/>
              </a:ext>
            </a:extLst>
          </p:cNvPr>
          <p:cNvSpPr txBox="1"/>
          <p:nvPr/>
        </p:nvSpPr>
        <p:spPr>
          <a:xfrm>
            <a:off x="1620872" y="5524500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Majoron DM from type-II seesaw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859252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37C3D27-38DC-854E-A6DD-798140E2480C}"/>
              </a:ext>
            </a:extLst>
          </p:cNvPr>
          <p:cNvSpPr/>
          <p:nvPr/>
        </p:nvSpPr>
        <p:spPr>
          <a:xfrm>
            <a:off x="144870" y="105978"/>
            <a:ext cx="26380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中微子物理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1AF8F2-F3B8-8042-8C64-F24FD12A56B2}"/>
              </a:ext>
            </a:extLst>
          </p:cNvPr>
          <p:cNvSpPr txBox="1"/>
          <p:nvPr/>
        </p:nvSpPr>
        <p:spPr>
          <a:xfrm>
            <a:off x="3186854" y="296455"/>
            <a:ext cx="61000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432FF"/>
                </a:solidFill>
              </a:rPr>
              <a:t>Majoron DM </a:t>
            </a:r>
            <a:r>
              <a:rPr lang="en-US" sz="3200" dirty="0">
                <a:solidFill>
                  <a:srgbClr val="C00000"/>
                </a:solidFill>
              </a:rPr>
              <a:t>from type-II seesaw</a:t>
            </a:r>
            <a:endParaRPr lang="en-CN" sz="32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19F66-9EB6-6140-A846-3C5BF5540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516" y="3728631"/>
            <a:ext cx="3488667" cy="2822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7CC6F7-47EC-014C-95C2-C422BEAE9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70" y="1287917"/>
            <a:ext cx="8046630" cy="2925087"/>
          </a:xfrm>
          <a:prstGeom prst="rect">
            <a:avLst/>
          </a:prstGeom>
        </p:spPr>
      </p:pic>
      <p:pic>
        <p:nvPicPr>
          <p:cNvPr id="40962" name="Picture 2">
            <a:extLst>
              <a:ext uri="{FF2B5EF4-FFF2-40B4-BE49-F238E27FC236}">
                <a16:creationId xmlns:a16="http://schemas.microsoft.com/office/drawing/2014/main" id="{97E30AE4-B5DA-594A-8FE3-D2507D44C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792" y="334596"/>
            <a:ext cx="1956179" cy="23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860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CE5F220-49D6-0C46-8C86-8A52598EF6DB}"/>
              </a:ext>
            </a:extLst>
          </p:cNvPr>
          <p:cNvSpPr/>
          <p:nvPr/>
        </p:nvSpPr>
        <p:spPr>
          <a:xfrm>
            <a:off x="144870" y="105978"/>
            <a:ext cx="26380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中微子物理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1E86E7-F52E-EF46-A834-FAB6EB4E8AA4}"/>
              </a:ext>
            </a:extLst>
          </p:cNvPr>
          <p:cNvSpPr txBox="1"/>
          <p:nvPr/>
        </p:nvSpPr>
        <p:spPr>
          <a:xfrm>
            <a:off x="3168651" y="358010"/>
            <a:ext cx="3308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宇宙学方面的限制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DF23F-65F3-F847-9AF3-103236E6B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520" y="24284"/>
            <a:ext cx="2466340" cy="2239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FBE74B-6835-A343-A580-7CE0C8981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377" y="2884014"/>
            <a:ext cx="4558625" cy="3420305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F201C074-4DFF-3D48-83ED-2E896542D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870" y="1450693"/>
            <a:ext cx="6332132" cy="775252"/>
          </a:xfrm>
        </p:spPr>
        <p:txBody>
          <a:bodyPr>
            <a:normAutofit/>
          </a:bodyPr>
          <a:lstStyle/>
          <a:p>
            <a:r>
              <a:rPr lang="en-US" altLang="zh-CN" dirty="0"/>
              <a:t>Constraints on the neutrino mass sum</a:t>
            </a:r>
            <a:endParaRPr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AE253F-A278-A440-8C26-AD81FE5A7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245" y="2255422"/>
            <a:ext cx="1850681" cy="3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64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C3CFBB-45FB-48D5-B12B-E1291840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47+1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个报告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1C63F1D-B355-4B0B-805A-CB1F28E764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sz="2600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理论</a:t>
                </a:r>
                <a:endParaRPr lang="en-US" altLang="zh-CN" sz="2600" dirty="0">
                  <a:solidFill>
                    <a:srgbClr val="FF0000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nuclear matrix elements (NME), </a:t>
                </a:r>
              </a:p>
              <a:p>
                <a:pPr marL="0" indent="0">
                  <a:buNone/>
                </a:pP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and assessment of their uncertainties on </a:t>
                </a:r>
                <a14:m>
                  <m:oMath xmlns:m="http://schemas.openxmlformats.org/officeDocument/2006/math">
                    <m:r>
                      <a:rPr lang="en-US" altLang="zh-CN" sz="2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en-US" altLang="zh-CN" sz="2600" dirty="0">
                    <a:solidFill>
                      <a:schemeClr val="tx1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+6</a:t>
                </a:r>
              </a:p>
              <a:p>
                <a:pPr marL="0" indent="0">
                  <a:buNone/>
                </a:pP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白春林，基于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DFT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对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和中间态的研究</a:t>
                </a:r>
                <a:endParaRPr lang="en-US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刘一斐，</a:t>
                </a:r>
                <a:r>
                  <a:rPr lang="en-US" altLang="zh-CN" sz="2000" dirty="0">
                    <a:solidFill>
                      <a:srgbClr val="FF0000"/>
                    </a:solidFill>
                    <a:ea typeface="FangSong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NMEs in self-consistent </a:t>
                </a:r>
                <a:r>
                  <a:rPr lang="en-US" altLang="zh-CN" sz="2000" dirty="0" err="1">
                    <a:latin typeface="KaiTi" panose="02010609060101010101" pitchFamily="49" charset="-122"/>
                    <a:ea typeface="KaiTi" panose="02010609060101010101" pitchFamily="49" charset="-122"/>
                  </a:rPr>
                  <a:t>Skyrme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QRPA: uncertainty from pairing interaction</a:t>
                </a: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王亚坤，</a:t>
                </a:r>
                <a:r>
                  <a:rPr lang="en-US" altLang="zh-CN" sz="2000" dirty="0">
                    <a:solidFill>
                      <a:srgbClr val="FF0000"/>
                    </a:solidFill>
                    <a:ea typeface="FangSong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及其与双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Gamow-Teller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跃迁的关联研究</a:t>
                </a:r>
                <a:endParaRPr lang="en-US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朱景宇，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NME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计算对未来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实验的影响</a:t>
                </a:r>
                <a:endParaRPr lang="en-US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张思遥，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SD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对壳模型下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的研究</a:t>
                </a:r>
                <a:endParaRPr lang="en-US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张馨，统计方法在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NME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计算中的应用</a:t>
                </a:r>
                <a:endParaRPr lang="zh-CN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1C63F1D-B355-4B0B-805A-CB1F28E764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38" t="-2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04240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27DDA5-37D8-F746-AC49-8B956F56A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17" y="1445924"/>
            <a:ext cx="6238684" cy="3966152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F521B4A-2EC9-024A-9FC5-882415A4E5DB}"/>
              </a:ext>
            </a:extLst>
          </p:cNvPr>
          <p:cNvSpPr/>
          <p:nvPr/>
        </p:nvSpPr>
        <p:spPr>
          <a:xfrm>
            <a:off x="144870" y="105978"/>
            <a:ext cx="26380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中微子物理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CC1DE4-F678-9E45-ADC2-C3E292A4470C}"/>
              </a:ext>
            </a:extLst>
          </p:cNvPr>
          <p:cNvSpPr txBox="1"/>
          <p:nvPr/>
        </p:nvSpPr>
        <p:spPr>
          <a:xfrm>
            <a:off x="3168651" y="358010"/>
            <a:ext cx="3308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宇宙学方面的限制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76CBB3-C3DD-204A-ACE6-6715D1F38D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26" t="61680" r="38089" b="2959"/>
          <a:stretch/>
        </p:blipFill>
        <p:spPr>
          <a:xfrm>
            <a:off x="8728032" y="423549"/>
            <a:ext cx="2462229" cy="19134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EFF1D5-88FF-6040-99EF-E22458CBA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771" y="2827297"/>
            <a:ext cx="5386912" cy="351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768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CE5F220-49D6-0C46-8C86-8A52598EF6DB}"/>
              </a:ext>
            </a:extLst>
          </p:cNvPr>
          <p:cNvSpPr/>
          <p:nvPr/>
        </p:nvSpPr>
        <p:spPr>
          <a:xfrm>
            <a:off x="144870" y="105978"/>
            <a:ext cx="26380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中微子物理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1E86E7-F52E-EF46-A834-FAB6EB4E8AA4}"/>
              </a:ext>
            </a:extLst>
          </p:cNvPr>
          <p:cNvSpPr txBox="1"/>
          <p:nvPr/>
        </p:nvSpPr>
        <p:spPr>
          <a:xfrm>
            <a:off x="3168651" y="358010"/>
            <a:ext cx="3308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800" b="1" dirty="0">
                <a:solidFill>
                  <a:srgbClr val="0432FF"/>
                </a:solidFill>
                <a:latin typeface="Calibri" panose="020F0502020204030204" pitchFamily="34" charset="0"/>
              </a:rPr>
              <a:t>引力波</a:t>
            </a:r>
            <a:r>
              <a:rPr lang="en-CN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方面的限制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DD26081A-6341-8C4D-BD89-B480E10F6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463" y="105978"/>
            <a:ext cx="1964667" cy="293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B8A2DA-D02E-EA42-A4CF-AAC007AB0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1507"/>
            <a:ext cx="9889277" cy="5348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4006380-E81A-A84F-B53A-D8B68A6B47F7}"/>
              </a:ext>
            </a:extLst>
          </p:cNvPr>
          <p:cNvGrpSpPr/>
          <p:nvPr/>
        </p:nvGrpSpPr>
        <p:grpSpPr>
          <a:xfrm>
            <a:off x="3419309" y="3816236"/>
            <a:ext cx="8772691" cy="3001489"/>
            <a:chOff x="3419309" y="3816236"/>
            <a:chExt cx="8772691" cy="30014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DC9FC9-B8A4-584F-9949-AC6A041E8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9309" y="3887650"/>
              <a:ext cx="6115384" cy="293007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32772" name="Picture 4">
              <a:extLst>
                <a:ext uri="{FF2B5EF4-FFF2-40B4-BE49-F238E27FC236}">
                  <a16:creationId xmlns:a16="http://schemas.microsoft.com/office/drawing/2014/main" id="{F8DB4E50-C2D1-B248-9286-651F0FD924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9109" y="3816236"/>
              <a:ext cx="2432891" cy="2438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5306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CE5F220-49D6-0C46-8C86-8A52598EF6DB}"/>
              </a:ext>
            </a:extLst>
          </p:cNvPr>
          <p:cNvSpPr/>
          <p:nvPr/>
        </p:nvSpPr>
        <p:spPr>
          <a:xfrm>
            <a:off x="144870" y="105978"/>
            <a:ext cx="26380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中微子物理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1E86E7-F52E-EF46-A834-FAB6EB4E8AA4}"/>
              </a:ext>
            </a:extLst>
          </p:cNvPr>
          <p:cNvSpPr txBox="1"/>
          <p:nvPr/>
        </p:nvSpPr>
        <p:spPr>
          <a:xfrm>
            <a:off x="3168651" y="358010"/>
            <a:ext cx="56625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800" b="1" dirty="0">
                <a:solidFill>
                  <a:srgbClr val="0432FF"/>
                </a:solidFill>
                <a:latin typeface="Calibri" panose="020F0502020204030204" pitchFamily="34" charset="0"/>
              </a:rPr>
              <a:t>对撞机</a:t>
            </a:r>
            <a:r>
              <a:rPr lang="zh-CN" altLang="en-US" sz="2800" b="1" dirty="0">
                <a:solidFill>
                  <a:srgbClr val="0432FF"/>
                </a:solidFill>
                <a:latin typeface="Calibri" panose="020F0502020204030204" pitchFamily="34" charset="0"/>
              </a:rPr>
              <a:t>（</a:t>
            </a:r>
            <a:r>
              <a:rPr lang="en-US" altLang="zh-CN" sz="2800" b="1" dirty="0">
                <a:solidFill>
                  <a:srgbClr val="0432FF"/>
                </a:solidFill>
                <a:latin typeface="Calibri" panose="020F0502020204030204" pitchFamily="34" charset="0"/>
              </a:rPr>
              <a:t>CMS</a:t>
            </a:r>
            <a:r>
              <a:rPr lang="zh-CN" altLang="en-US" sz="2800" b="1" dirty="0">
                <a:solidFill>
                  <a:srgbClr val="0432FF"/>
                </a:solidFill>
                <a:latin typeface="Calibri" panose="020F0502020204030204" pitchFamily="34" charset="0"/>
              </a:rPr>
              <a:t>）</a:t>
            </a:r>
            <a:r>
              <a:rPr lang="en-CN" sz="2800" b="1" dirty="0">
                <a:solidFill>
                  <a:srgbClr val="0432FF"/>
                </a:solidFill>
                <a:latin typeface="Calibri" panose="020F0502020204030204" pitchFamily="34" charset="0"/>
              </a:rPr>
              <a:t>上</a:t>
            </a:r>
            <a:r>
              <a:rPr lang="en-CN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的研究进展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391D77-C70D-3E40-8F9B-E1D0C7AAC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651" y="1434056"/>
            <a:ext cx="6751940" cy="506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538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9EFB56B-0539-8D4C-B5FF-62596DFF25F9}"/>
              </a:ext>
            </a:extLst>
          </p:cNvPr>
          <p:cNvSpPr/>
          <p:nvPr/>
        </p:nvSpPr>
        <p:spPr>
          <a:xfrm>
            <a:off x="144870" y="105978"/>
            <a:ext cx="26380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有效场论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1B997B-32DC-2747-8A6B-829F5F433C10}"/>
              </a:ext>
            </a:extLst>
          </p:cNvPr>
          <p:cNvSpPr txBox="1"/>
          <p:nvPr/>
        </p:nvSpPr>
        <p:spPr>
          <a:xfrm>
            <a:off x="3232626" y="343529"/>
            <a:ext cx="3873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算符的构建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pic>
        <p:nvPicPr>
          <p:cNvPr id="5122" name="Picture 2" descr="Jordy De Vries | Department of Physics | UMass Amherst">
            <a:extLst>
              <a:ext uri="{FF2B5EF4-FFF2-40B4-BE49-F238E27FC236}">
                <a16:creationId xmlns:a16="http://schemas.microsoft.com/office/drawing/2014/main" id="{F8C4CEDE-8266-B94D-B0D1-FA8CE9226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370" y="105978"/>
            <a:ext cx="1715760" cy="21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6C613CD-7D56-CA4A-A992-BA12EAE7E1D1}"/>
              </a:ext>
            </a:extLst>
          </p:cNvPr>
          <p:cNvGrpSpPr/>
          <p:nvPr/>
        </p:nvGrpSpPr>
        <p:grpSpPr>
          <a:xfrm>
            <a:off x="854551" y="2500060"/>
            <a:ext cx="3859155" cy="1435728"/>
            <a:chOff x="376276" y="1993272"/>
            <a:chExt cx="3859155" cy="14357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F9F400-A651-C040-9AFE-2061F5C6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276" y="1993272"/>
              <a:ext cx="3859155" cy="143572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073CE5-1888-8647-A170-29B50A936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6382"/>
            <a:stretch/>
          </p:blipFill>
          <p:spPr>
            <a:xfrm>
              <a:off x="2754351" y="1993272"/>
              <a:ext cx="1448696" cy="1419858"/>
            </a:xfrm>
            <a:prstGeom prst="rect">
              <a:avLst/>
            </a:prstGeom>
          </p:spPr>
        </p:pic>
      </p:grp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61C23AFD-B8FE-644C-A04C-747ED4775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870" y="1450693"/>
            <a:ext cx="7897694" cy="775252"/>
          </a:xfrm>
        </p:spPr>
        <p:txBody>
          <a:bodyPr>
            <a:normAutofit/>
          </a:bodyPr>
          <a:lstStyle/>
          <a:p>
            <a:r>
              <a:rPr lang="en-US" altLang="zh-CN" dirty="0"/>
              <a:t>NLDBD transition operator in Chiral EFT</a:t>
            </a:r>
            <a:endParaRPr lang="zh-CN" alt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10A158-CFFA-DC41-8963-3308C7275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5087" y="4177339"/>
            <a:ext cx="2798360" cy="20987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DA8E758-8125-3F48-8C25-9977B1FBA888}"/>
              </a:ext>
            </a:extLst>
          </p:cNvPr>
          <p:cNvSpPr txBox="1"/>
          <p:nvPr/>
        </p:nvSpPr>
        <p:spPr>
          <a:xfrm>
            <a:off x="182895" y="3016976"/>
            <a:ext cx="609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/>
              <a:t>LO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8A75E5-AE69-2E47-90B8-BB9DC89B8063}"/>
              </a:ext>
            </a:extLst>
          </p:cNvPr>
          <p:cNvSpPr txBox="1"/>
          <p:nvPr/>
        </p:nvSpPr>
        <p:spPr>
          <a:xfrm>
            <a:off x="182895" y="4972573"/>
            <a:ext cx="609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/>
              <a:t>N2LO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252CD48-756F-6B42-AAA3-7FAD0A4A4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8238" y="2176656"/>
            <a:ext cx="2262442" cy="22410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059707-C8B9-BC4F-B42E-8B3A8FFEAD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7495" y="4632056"/>
            <a:ext cx="4229100" cy="20447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810608E-BBDA-F24A-B1DA-A4AB4A9DA446}"/>
              </a:ext>
            </a:extLst>
          </p:cNvPr>
          <p:cNvSpPr txBox="1"/>
          <p:nvPr/>
        </p:nvSpPr>
        <p:spPr>
          <a:xfrm>
            <a:off x="7729924" y="3063142"/>
            <a:ext cx="34299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An important contribution from the contact operator!</a:t>
            </a:r>
          </a:p>
        </p:txBody>
      </p:sp>
    </p:spTree>
    <p:extLst>
      <p:ext uri="{BB962C8B-B14F-4D97-AF65-F5344CB8AC3E}">
        <p14:creationId xmlns:p14="http://schemas.microsoft.com/office/powerpoint/2010/main" val="2250882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9EFB56B-0539-8D4C-B5FF-62596DFF25F9}"/>
              </a:ext>
            </a:extLst>
          </p:cNvPr>
          <p:cNvSpPr/>
          <p:nvPr/>
        </p:nvSpPr>
        <p:spPr>
          <a:xfrm>
            <a:off x="144870" y="105978"/>
            <a:ext cx="26380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有效场论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FF7C90-DDA2-1E4F-A16A-CF2D312D6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63" y="2173997"/>
            <a:ext cx="8443819" cy="43404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1B997B-32DC-2747-8A6B-829F5F433C10}"/>
              </a:ext>
            </a:extLst>
          </p:cNvPr>
          <p:cNvSpPr txBox="1"/>
          <p:nvPr/>
        </p:nvSpPr>
        <p:spPr>
          <a:xfrm>
            <a:off x="3232626" y="343529"/>
            <a:ext cx="3873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算符的构建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FCDB3B-A0F7-A045-8685-341CFECB9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460" y="2425430"/>
            <a:ext cx="2387600" cy="2590800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6D7360CF-FD2B-7B44-A762-0ED4A4CD5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870" y="1450693"/>
            <a:ext cx="7897694" cy="775252"/>
          </a:xfrm>
        </p:spPr>
        <p:txBody>
          <a:bodyPr>
            <a:normAutofit/>
          </a:bodyPr>
          <a:lstStyle/>
          <a:p>
            <a:r>
              <a:rPr lang="en-US" altLang="zh-CN" dirty="0"/>
              <a:t>For more general processes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19970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9F2E19-9E44-CF49-873D-B622508D3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89" y="2329854"/>
            <a:ext cx="9249097" cy="2689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86E555-2915-CD45-8CD0-DFF5B2128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450" y="105978"/>
            <a:ext cx="1969680" cy="2851503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AE2EB21-6177-0A4A-9A55-D997DA349A2B}"/>
              </a:ext>
            </a:extLst>
          </p:cNvPr>
          <p:cNvSpPr/>
          <p:nvPr/>
        </p:nvSpPr>
        <p:spPr>
          <a:xfrm>
            <a:off x="144870" y="105978"/>
            <a:ext cx="26380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有效场论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499FF9-6F1E-4541-BA0B-5C9F0BD86500}"/>
              </a:ext>
            </a:extLst>
          </p:cNvPr>
          <p:cNvSpPr txBox="1"/>
          <p:nvPr/>
        </p:nvSpPr>
        <p:spPr>
          <a:xfrm>
            <a:off x="3232626" y="343529"/>
            <a:ext cx="3873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算符的构建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94B6D468-17BE-C948-A317-91C73E3B4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870" y="1450693"/>
            <a:ext cx="7897694" cy="775252"/>
          </a:xfrm>
        </p:spPr>
        <p:txBody>
          <a:bodyPr>
            <a:normAutofit/>
          </a:bodyPr>
          <a:lstStyle/>
          <a:p>
            <a:r>
              <a:rPr lang="en-US" altLang="zh-CN" dirty="0"/>
              <a:t>For more general processes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9094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4C60AD-3858-C645-B52A-E5E0B596B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4" y="3472977"/>
            <a:ext cx="5691056" cy="322633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D33E780-282D-0140-B7A0-9384CB9C20ED}"/>
              </a:ext>
            </a:extLst>
          </p:cNvPr>
          <p:cNvSpPr/>
          <p:nvPr/>
        </p:nvSpPr>
        <p:spPr>
          <a:xfrm>
            <a:off x="144870" y="105978"/>
            <a:ext cx="4427130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模型依赖的算符构建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72C83A-9BAD-F64E-AD1A-63E8497CF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44" y="1305947"/>
            <a:ext cx="7455806" cy="1899311"/>
          </a:xfrm>
          <a:prstGeom prst="rect">
            <a:avLst/>
          </a:prstGeom>
        </p:spPr>
      </p:pic>
      <p:pic>
        <p:nvPicPr>
          <p:cNvPr id="35842" name="Picture 2" descr="专家介绍">
            <a:extLst>
              <a:ext uri="{FF2B5EF4-FFF2-40B4-BE49-F238E27FC236}">
                <a16:creationId xmlns:a16="http://schemas.microsoft.com/office/drawing/2014/main" id="{7B57A10D-B96E-9740-982B-3D55D7A36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164" y="493604"/>
            <a:ext cx="2133600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461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9EFB56B-0539-8D4C-B5FF-62596DFF25F9}"/>
              </a:ext>
            </a:extLst>
          </p:cNvPr>
          <p:cNvSpPr/>
          <p:nvPr/>
        </p:nvSpPr>
        <p:spPr>
          <a:xfrm>
            <a:off x="144870" y="105978"/>
            <a:ext cx="26380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格点QCD计算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61F30-3C06-E64A-A9D4-9F8F72327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44600"/>
            <a:ext cx="6827521" cy="4164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CD6F02-AF88-A948-AC69-AD69673CA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6750" y="695960"/>
            <a:ext cx="1770380" cy="2321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38D846-1283-F346-8A9A-7CA4090D6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6750" y="3429000"/>
            <a:ext cx="1612900" cy="214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98A00-4D93-3E42-9831-21AA74544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481" y="1383470"/>
            <a:ext cx="3177430" cy="253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671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88618B-5FED-644E-BB99-6A3114951B0D}"/>
              </a:ext>
            </a:extLst>
          </p:cNvPr>
          <p:cNvSpPr txBox="1"/>
          <p:nvPr/>
        </p:nvSpPr>
        <p:spPr>
          <a:xfrm>
            <a:off x="5099482" y="334991"/>
            <a:ext cx="4593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CN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核物理</a:t>
            </a:r>
            <a:r>
              <a:rPr lang="zh-CN" altLang="en-US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模型发展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A494BC7-63D3-E341-B7B7-95688F2F3F43}"/>
              </a:ext>
            </a:extLst>
          </p:cNvPr>
          <p:cNvSpPr/>
          <p:nvPr/>
        </p:nvSpPr>
        <p:spPr>
          <a:xfrm>
            <a:off x="144869" y="105978"/>
            <a:ext cx="4593561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核矩阵元（</a:t>
            </a:r>
            <a:r>
              <a:rPr lang="en-US" sz="3200" b="1" dirty="0"/>
              <a:t>NME）</a:t>
            </a:r>
            <a:r>
              <a:rPr lang="zh-CN" altLang="en-US" sz="3200" b="1" dirty="0"/>
              <a:t>计算</a:t>
            </a:r>
            <a:endParaRPr lang="en-CN" sz="3200" b="1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C17635F5-E973-614A-89A2-DD85789BE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870" y="1268586"/>
            <a:ext cx="6318276" cy="775252"/>
          </a:xfrm>
        </p:spPr>
        <p:txBody>
          <a:bodyPr>
            <a:normAutofit/>
          </a:bodyPr>
          <a:lstStyle/>
          <a:p>
            <a:r>
              <a:rPr lang="en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Development of </a:t>
            </a:r>
            <a:r>
              <a:rPr lang="en" altLang="zh-CN" sz="1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high-precision nuclear force at N2LO in the covariant chiral effective theory.</a:t>
            </a:r>
            <a:endParaRPr lang="en-US" altLang="zh-CN" sz="1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72AEF-3A80-F849-A7FD-9BBEAB458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5" y="3218160"/>
            <a:ext cx="6611964" cy="2849742"/>
          </a:xfrm>
          <a:prstGeom prst="rect">
            <a:avLst/>
          </a:prstGeom>
        </p:spPr>
      </p:pic>
      <p:pic>
        <p:nvPicPr>
          <p:cNvPr id="26626" name="Picture 2" descr="Lisheng GENG | Professor | Doctor of Philosophy | Beihang University  (BUAA), Beijing | BUAA | School of Physics | Research profile">
            <a:extLst>
              <a:ext uri="{FF2B5EF4-FFF2-40B4-BE49-F238E27FC236}">
                <a16:creationId xmlns:a16="http://schemas.microsoft.com/office/drawing/2014/main" id="{32C001AF-D55F-BF4C-BD22-960C7D6C3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241" y="1187550"/>
            <a:ext cx="1860227" cy="186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内容占位符 2">
            <a:extLst>
              <a:ext uri="{FF2B5EF4-FFF2-40B4-BE49-F238E27FC236}">
                <a16:creationId xmlns:a16="http://schemas.microsoft.com/office/drawing/2014/main" id="{EBC9DEF2-FD1C-0646-8506-94F364008262}"/>
              </a:ext>
            </a:extLst>
          </p:cNvPr>
          <p:cNvSpPr txBox="1">
            <a:spLocks/>
          </p:cNvSpPr>
          <p:nvPr/>
        </p:nvSpPr>
        <p:spPr>
          <a:xfrm>
            <a:off x="144870" y="2243373"/>
            <a:ext cx="6318276" cy="775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Application to the NME of NLDBD in the future.</a:t>
            </a:r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22590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88618B-5FED-644E-BB99-6A3114951B0D}"/>
              </a:ext>
            </a:extLst>
          </p:cNvPr>
          <p:cNvSpPr txBox="1"/>
          <p:nvPr/>
        </p:nvSpPr>
        <p:spPr>
          <a:xfrm>
            <a:off x="5099482" y="334991"/>
            <a:ext cx="4593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CN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核物理</a:t>
            </a:r>
            <a:r>
              <a:rPr lang="zh-CN" altLang="en-US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模型发展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A494BC7-63D3-E341-B7B7-95688F2F3F43}"/>
              </a:ext>
            </a:extLst>
          </p:cNvPr>
          <p:cNvSpPr/>
          <p:nvPr/>
        </p:nvSpPr>
        <p:spPr>
          <a:xfrm>
            <a:off x="144869" y="105978"/>
            <a:ext cx="4593561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核矩阵元（</a:t>
            </a:r>
            <a:r>
              <a:rPr lang="en-US" sz="3200" b="1" dirty="0"/>
              <a:t>NME）</a:t>
            </a:r>
            <a:r>
              <a:rPr lang="zh-CN" altLang="en-US" sz="3200" b="1" dirty="0"/>
              <a:t>计算</a:t>
            </a:r>
            <a:endParaRPr lang="en-CN" sz="3200" b="1" dirty="0"/>
          </a:p>
        </p:txBody>
      </p:sp>
      <p:sp>
        <p:nvSpPr>
          <p:cNvPr id="13" name="Extracting reaction info from energy levels of trapped nucleons w/ energy-dependent EFT…">
            <a:extLst>
              <a:ext uri="{FF2B5EF4-FFF2-40B4-BE49-F238E27FC236}">
                <a16:creationId xmlns:a16="http://schemas.microsoft.com/office/drawing/2014/main" id="{60EB777E-9DDF-AF4D-8B8D-F153FB40F908}"/>
              </a:ext>
            </a:extLst>
          </p:cNvPr>
          <p:cNvSpPr txBox="1">
            <a:spLocks/>
          </p:cNvSpPr>
          <p:nvPr/>
        </p:nvSpPr>
        <p:spPr>
          <a:xfrm>
            <a:off x="144869" y="1414477"/>
            <a:ext cx="11099800" cy="656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发展核物理中的</a:t>
            </a:r>
            <a:r>
              <a:rPr lang="zh-CN" altLang="en-US" dirty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Songti SC Bold"/>
                <a:ea typeface="Songti SC Bold"/>
                <a:cs typeface="Songti SC Bold"/>
                <a:sym typeface="Songti SC Bold"/>
              </a:rPr>
              <a:t>有效场论</a:t>
            </a:r>
            <a:r>
              <a:rPr lang="zh-CN" altLang="en-US" dirty="0"/>
              <a:t>和</a:t>
            </a:r>
            <a:r>
              <a:rPr lang="zh-CN" altLang="en-US" dirty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Songti SC Bold"/>
                <a:ea typeface="Songti SC Bold"/>
                <a:cs typeface="Songti SC Bold"/>
                <a:sym typeface="Songti SC Bold"/>
              </a:rPr>
              <a:t>少体方法</a:t>
            </a:r>
            <a:endParaRPr lang="en-US" altLang="zh-CN" dirty="0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atin typeface="Songti SC Bold"/>
              <a:ea typeface="Songti SC Bold"/>
              <a:cs typeface="Songti SC Bold"/>
              <a:sym typeface="Songti SC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7DBEED-D132-9B47-B1AE-8C2B3137E6F2}"/>
              </a:ext>
            </a:extLst>
          </p:cNvPr>
          <p:cNvSpPr txBox="1"/>
          <p:nvPr/>
        </p:nvSpPr>
        <p:spPr>
          <a:xfrm>
            <a:off x="696359" y="1998820"/>
            <a:ext cx="81809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Extracting reaction info from energy levels of trapped nucleons w/ energy-dependent EFT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Halo EFT He isotope chain → neutron-rich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Stage for EW physics in nuclei</a:t>
            </a:r>
            <a:r>
              <a:rPr lang="zh-CN" altLang="en-US" sz="2400" dirty="0"/>
              <a:t> </a:t>
            </a:r>
            <a:endParaRPr lang="en-CN" sz="2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EB855D-3E81-D544-A4F8-A1ADA11A8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450" y="1206500"/>
            <a:ext cx="1727200" cy="2222500"/>
          </a:xfrm>
          <a:prstGeom prst="rect">
            <a:avLst/>
          </a:prstGeom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032888F7-3E9B-754F-BFD4-44DF0E973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711" y="3392349"/>
            <a:ext cx="3695113" cy="279001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1/Q">
            <a:extLst>
              <a:ext uri="{FF2B5EF4-FFF2-40B4-BE49-F238E27FC236}">
                <a16:creationId xmlns:a16="http://schemas.microsoft.com/office/drawing/2014/main" id="{878D1AC4-F51B-C541-A80C-557A8B267B8D}"/>
              </a:ext>
            </a:extLst>
          </p:cNvPr>
          <p:cNvSpPr txBox="1"/>
          <p:nvPr/>
        </p:nvSpPr>
        <p:spPr>
          <a:xfrm>
            <a:off x="8551790" y="6353458"/>
            <a:ext cx="535353" cy="339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normAutofit fontScale="92500" lnSpcReduction="10000"/>
          </a:bodyPr>
          <a:lstStyle>
            <a:lvl1pPr marL="0" indent="0">
              <a:buSzTx/>
              <a:buNone/>
            </a:lvl1pPr>
          </a:lstStyle>
          <a:p>
            <a:r>
              <a:rPr dirty="0"/>
              <a:t>1/Q</a:t>
            </a:r>
          </a:p>
        </p:txBody>
      </p:sp>
      <p:sp>
        <p:nvSpPr>
          <p:cNvPr id="20" name="1/Mhi">
            <a:extLst>
              <a:ext uri="{FF2B5EF4-FFF2-40B4-BE49-F238E27FC236}">
                <a16:creationId xmlns:a16="http://schemas.microsoft.com/office/drawing/2014/main" id="{61CD5833-0BB7-E249-AF7A-E057FBE5037F}"/>
              </a:ext>
            </a:extLst>
          </p:cNvPr>
          <p:cNvSpPr txBox="1"/>
          <p:nvPr/>
        </p:nvSpPr>
        <p:spPr>
          <a:xfrm>
            <a:off x="6061081" y="6316057"/>
            <a:ext cx="736848" cy="339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normAutofit fontScale="92500" lnSpcReduction="10000"/>
          </a:bodyPr>
          <a:lstStyle/>
          <a:p>
            <a:pPr marL="0" indent="0">
              <a:buSzTx/>
              <a:buNone/>
            </a:pPr>
            <a:r>
              <a:t>1/M</a:t>
            </a:r>
            <a:r>
              <a:rPr baseline="-5999"/>
              <a:t>hi</a:t>
            </a:r>
          </a:p>
        </p:txBody>
      </p:sp>
    </p:spTree>
    <p:extLst>
      <p:ext uri="{BB962C8B-B14F-4D97-AF65-F5344CB8AC3E}">
        <p14:creationId xmlns:p14="http://schemas.microsoft.com/office/powerpoint/2010/main" val="2194947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C3CFBB-45FB-48D5-B12B-E1291840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47+1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个报告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1C63F1D-B355-4B0B-805A-CB1F28E764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sz="2600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理论</a:t>
                </a:r>
                <a:endParaRPr lang="en-US" altLang="zh-CN" sz="2600" dirty="0">
                  <a:solidFill>
                    <a:srgbClr val="FF0000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hadronic low energy constants +3</a:t>
                </a:r>
                <a:endParaRPr lang="zh-CN" altLang="zh-CN" sz="26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脱心宇，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Lattice QCD calculation of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王子毓，</a:t>
                </a:r>
                <a:r>
                  <a:rPr lang="en-US" altLang="zh-CN" sz="2000" dirty="0">
                    <a:solidFill>
                      <a:srgbClr val="FF0000"/>
                    </a:solidFill>
                    <a:ea typeface="FangSong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的格点计算</a:t>
                </a:r>
                <a:endParaRPr lang="en-US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杜勇，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β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衰变与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之间的密切关系</a:t>
                </a:r>
                <a:endParaRPr lang="en-US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</a:t>
                </a: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1C63F1D-B355-4B0B-805A-CB1F28E764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21459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88618B-5FED-644E-BB99-6A3114951B0D}"/>
              </a:ext>
            </a:extLst>
          </p:cNvPr>
          <p:cNvSpPr txBox="1"/>
          <p:nvPr/>
        </p:nvSpPr>
        <p:spPr>
          <a:xfrm>
            <a:off x="5099482" y="334991"/>
            <a:ext cx="4593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CN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核物理</a:t>
            </a:r>
            <a:r>
              <a:rPr lang="zh-CN" altLang="en-US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模型发展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A494BC7-63D3-E341-B7B7-95688F2F3F43}"/>
              </a:ext>
            </a:extLst>
          </p:cNvPr>
          <p:cNvSpPr/>
          <p:nvPr/>
        </p:nvSpPr>
        <p:spPr>
          <a:xfrm>
            <a:off x="144869" y="105978"/>
            <a:ext cx="4593561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核矩阵元（</a:t>
            </a:r>
            <a:r>
              <a:rPr lang="en-US" sz="3200" b="1" dirty="0"/>
              <a:t>NME）</a:t>
            </a:r>
            <a:r>
              <a:rPr lang="zh-CN" altLang="en-US" sz="3200" b="1" dirty="0"/>
              <a:t>计算</a:t>
            </a:r>
            <a:endParaRPr lang="en-CN" sz="3200" b="1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C17635F5-E973-614A-89A2-DD85789BE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869" y="1268586"/>
            <a:ext cx="9037231" cy="775252"/>
          </a:xfrm>
        </p:spPr>
        <p:txBody>
          <a:bodyPr>
            <a:normAutofit/>
          </a:bodyPr>
          <a:lstStyle/>
          <a:p>
            <a:r>
              <a:rPr lang="zh-CN" altLang="en-US" dirty="0"/>
              <a:t>格点有效场论最新进展</a:t>
            </a:r>
            <a:endParaRPr lang="en-US" altLang="zh-C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EAEC0A-19F6-4A4D-B0D3-7CC1DAE50AAC}"/>
              </a:ext>
            </a:extLst>
          </p:cNvPr>
          <p:cNvSpPr txBox="1"/>
          <p:nvPr/>
        </p:nvSpPr>
        <p:spPr>
          <a:xfrm>
            <a:off x="647959" y="2033597"/>
            <a:ext cx="8180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  <a:effectLst/>
                <a:latin typeface="LMSans17"/>
              </a:rPr>
              <a:t>Ab initio </a:t>
            </a:r>
            <a:r>
              <a:rPr lang="en-US" sz="1800" dirty="0">
                <a:solidFill>
                  <a:srgbClr val="0000FF"/>
                </a:solidFill>
                <a:effectLst/>
                <a:latin typeface="LMSans17"/>
              </a:rPr>
              <a:t>nuclear thermodynamics </a:t>
            </a:r>
            <a:endParaRPr lang="en-US" sz="2400" dirty="0"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FCFA5B-DBA5-C642-9004-E13AF2EE6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2683422"/>
            <a:ext cx="4978400" cy="3543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671397-B752-3E41-9F76-CB034FBC6DE7}"/>
              </a:ext>
            </a:extLst>
          </p:cNvPr>
          <p:cNvSpPr txBox="1"/>
          <p:nvPr/>
        </p:nvSpPr>
        <p:spPr>
          <a:xfrm>
            <a:off x="5780900" y="62267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FF"/>
                </a:solidFill>
                <a:effectLst/>
                <a:latin typeface="LMSans17"/>
              </a:rPr>
              <a:t>Perturbative Quantum Monte Carlo Method for Nuclear Physics</a:t>
            </a:r>
            <a:endParaRPr lang="en-US" dirty="0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55B62C-1BF4-AE49-A33D-B77DDDE0C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490" y="1296350"/>
            <a:ext cx="3873500" cy="4648200"/>
          </a:xfrm>
          <a:prstGeom prst="rect">
            <a:avLst/>
          </a:prstGeom>
        </p:spPr>
      </p:pic>
      <p:pic>
        <p:nvPicPr>
          <p:cNvPr id="25602" name="Picture 2" descr="吕炳楠(中国工程物理研究院)：First-principles nuclear physics on the lattice">
            <a:extLst>
              <a:ext uri="{FF2B5EF4-FFF2-40B4-BE49-F238E27FC236}">
                <a16:creationId xmlns:a16="http://schemas.microsoft.com/office/drawing/2014/main" id="{9CECEE6C-79E0-6441-9FB5-C40963ADB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822" y="105978"/>
            <a:ext cx="14224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3575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88618B-5FED-644E-BB99-6A3114951B0D}"/>
              </a:ext>
            </a:extLst>
          </p:cNvPr>
          <p:cNvSpPr txBox="1"/>
          <p:nvPr/>
        </p:nvSpPr>
        <p:spPr>
          <a:xfrm>
            <a:off x="5099482" y="334991"/>
            <a:ext cx="4593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CN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核物理</a:t>
            </a:r>
            <a:r>
              <a:rPr lang="zh-CN" altLang="en-US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模型发展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A494BC7-63D3-E341-B7B7-95688F2F3F43}"/>
              </a:ext>
            </a:extLst>
          </p:cNvPr>
          <p:cNvSpPr/>
          <p:nvPr/>
        </p:nvSpPr>
        <p:spPr>
          <a:xfrm>
            <a:off x="144869" y="105978"/>
            <a:ext cx="4593561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核矩阵元（</a:t>
            </a:r>
            <a:r>
              <a:rPr lang="en-US" sz="3200" b="1" dirty="0"/>
              <a:t>NME）</a:t>
            </a:r>
            <a:r>
              <a:rPr lang="zh-CN" altLang="en-US" sz="3200" b="1" dirty="0"/>
              <a:t>计算</a:t>
            </a:r>
            <a:endParaRPr lang="en-CN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C17635F5-E973-614A-89A2-DD85789BEF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4869" y="1450693"/>
                <a:ext cx="9037231" cy="2118272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dirty="0"/>
                  <a:t>发展了</a:t>
                </a:r>
                <a:r>
                  <a:rPr lang="zh-CN" altLang="en-US" dirty="0">
                    <a:solidFill>
                      <a:srgbClr val="C00000"/>
                    </a:solidFill>
                  </a:rPr>
                  <a:t>轴对称形变的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RHFB</a:t>
                </a:r>
                <a:r>
                  <a:rPr lang="zh-CN" altLang="en-US" dirty="0"/>
                  <a:t>研究不稳定原子核结构</a:t>
                </a:r>
                <a:endParaRPr lang="en-US" altLang="zh-CN" dirty="0"/>
              </a:p>
              <a:p>
                <a:pPr lvl="1"/>
                <a:r>
                  <a:rPr lang="en-US" altLang="zh-CN" dirty="0"/>
                  <a:t>A uniform RHFB framework is provided, which makes the extension convenient</a:t>
                </a:r>
              </a:p>
              <a:p>
                <a:pPr lvl="1"/>
                <a:r>
                  <a:rPr lang="en-US" altLang="zh-CN" dirty="0"/>
                  <a:t>Qualitatively,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/>
                  <a:t>-PV &amp;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dirty="0"/>
                  <a:t>-T couplings may enhance the deformation effects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C17635F5-E973-614A-89A2-DD85789BEF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4869" y="1450693"/>
                <a:ext cx="9037231" cy="2118272"/>
              </a:xfrm>
              <a:blipFill>
                <a:blip r:embed="rId3"/>
                <a:stretch>
                  <a:fillRect l="-1264" t="-4790" r="-112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82C68FB-93E2-C045-BCCB-F71362860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9979" y="191156"/>
            <a:ext cx="2437152" cy="2118272"/>
          </a:xfrm>
          <a:prstGeom prst="rect">
            <a:avLst/>
          </a:prstGeom>
        </p:spPr>
      </p:pic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D594F580-C121-BD41-A020-98B94DF8F42C}"/>
              </a:ext>
            </a:extLst>
          </p:cNvPr>
          <p:cNvSpPr txBox="1">
            <a:spLocks/>
          </p:cNvSpPr>
          <p:nvPr/>
        </p:nvSpPr>
        <p:spPr>
          <a:xfrm>
            <a:off x="178198" y="3808479"/>
            <a:ext cx="9037231" cy="979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CN"/>
              <a:t>张</a:t>
            </a:r>
            <a:r>
              <a:rPr lang="zh-CN" altLang="en-US"/>
              <a:t>量力与对关联</a:t>
            </a:r>
            <a:endParaRPr lang="zh-CN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61800F-A43E-144F-848B-44BEBEB07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5674" y="3568965"/>
            <a:ext cx="5095688" cy="25278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15E73E-988D-9A4F-AC50-CBE923893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0331" y="3568965"/>
            <a:ext cx="23368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186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EAFF3-DBE9-454A-8C14-FF2EA5249E4F}"/>
              </a:ext>
            </a:extLst>
          </p:cNvPr>
          <p:cNvSpPr/>
          <p:nvPr/>
        </p:nvSpPr>
        <p:spPr>
          <a:xfrm>
            <a:off x="144869" y="105978"/>
            <a:ext cx="4593561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核矩阵元（</a:t>
            </a:r>
            <a:r>
              <a:rPr lang="en-US" sz="3200" b="1" dirty="0"/>
              <a:t>NME）</a:t>
            </a:r>
            <a:r>
              <a:rPr lang="zh-CN" altLang="en-US" sz="3200" b="1" dirty="0"/>
              <a:t>计算</a:t>
            </a:r>
            <a:endParaRPr lang="en-CN" sz="3200" b="1" dirty="0"/>
          </a:p>
        </p:txBody>
      </p:sp>
      <p:pic>
        <p:nvPicPr>
          <p:cNvPr id="15364" name="Picture 4" descr="Menéndez Sánchez, Javier | ICCUB">
            <a:extLst>
              <a:ext uri="{FF2B5EF4-FFF2-40B4-BE49-F238E27FC236}">
                <a16:creationId xmlns:a16="http://schemas.microsoft.com/office/drawing/2014/main" id="{88FF3979-5541-2D41-9E71-37F727017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375" y="105978"/>
            <a:ext cx="2276162" cy="227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F037D8-9111-CB4D-A2DC-01DC85F8E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63" y="1441618"/>
            <a:ext cx="4804037" cy="36675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641E3E-CA81-B54C-BC35-2CE1F9EB5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4957" y="3628197"/>
            <a:ext cx="4333095" cy="30723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66DFBC-AAA9-5749-B7D2-57E7B2331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152" y="881804"/>
            <a:ext cx="4254500" cy="26543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D085F77-2102-084E-A043-6EACD71F43FB}"/>
              </a:ext>
            </a:extLst>
          </p:cNvPr>
          <p:cNvSpPr txBox="1"/>
          <p:nvPr/>
        </p:nvSpPr>
        <p:spPr>
          <a:xfrm>
            <a:off x="339463" y="55462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b="1" dirty="0">
                <a:solidFill>
                  <a:srgbClr val="FF0000"/>
                </a:solidFill>
              </a:rPr>
              <a:t>探讨了核矩阵元与其他观测量之间的关联性</a:t>
            </a:r>
          </a:p>
        </p:txBody>
      </p:sp>
    </p:spTree>
    <p:extLst>
      <p:ext uri="{BB962C8B-B14F-4D97-AF65-F5344CB8AC3E}">
        <p14:creationId xmlns:p14="http://schemas.microsoft.com/office/powerpoint/2010/main" val="23852130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EAFF3-DBE9-454A-8C14-FF2EA5249E4F}"/>
              </a:ext>
            </a:extLst>
          </p:cNvPr>
          <p:cNvSpPr/>
          <p:nvPr/>
        </p:nvSpPr>
        <p:spPr>
          <a:xfrm>
            <a:off x="144869" y="105978"/>
            <a:ext cx="4593561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核矩阵元（</a:t>
            </a:r>
            <a:r>
              <a:rPr lang="en-US" sz="3200" b="1" dirty="0"/>
              <a:t>NME）</a:t>
            </a:r>
            <a:r>
              <a:rPr lang="zh-CN" altLang="en-US" sz="3200" b="1" dirty="0"/>
              <a:t>计算</a:t>
            </a:r>
            <a:endParaRPr lang="en-CN" sz="32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60384A-BB46-8041-8DFD-DA548445C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0" y="1384288"/>
            <a:ext cx="8892453" cy="4036760"/>
          </a:xfrm>
          <a:prstGeom prst="rect">
            <a:avLst/>
          </a:prstGeom>
        </p:spPr>
      </p:pic>
      <p:pic>
        <p:nvPicPr>
          <p:cNvPr id="15362" name="Picture 2" descr="白春林- 四川大学- 物理学院">
            <a:extLst>
              <a:ext uri="{FF2B5EF4-FFF2-40B4-BE49-F238E27FC236}">
                <a16:creationId xmlns:a16="http://schemas.microsoft.com/office/drawing/2014/main" id="{C6292429-EFBA-A744-8DCF-E95702495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057" y="493603"/>
            <a:ext cx="1690579" cy="279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6915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EAFF3-DBE9-454A-8C14-FF2EA5249E4F}"/>
              </a:ext>
            </a:extLst>
          </p:cNvPr>
          <p:cNvSpPr/>
          <p:nvPr/>
        </p:nvSpPr>
        <p:spPr>
          <a:xfrm>
            <a:off x="144869" y="105978"/>
            <a:ext cx="4593561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核矩阵元（</a:t>
            </a:r>
            <a:r>
              <a:rPr lang="en-US" sz="3200" b="1" dirty="0"/>
              <a:t>NME）</a:t>
            </a:r>
            <a:r>
              <a:rPr lang="zh-CN" altLang="en-US" sz="3200" b="1" dirty="0"/>
              <a:t>计算</a:t>
            </a:r>
            <a:endParaRPr lang="en-CN" sz="3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B907A0-F5E1-AF40-9838-28A352C56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4960" y="493604"/>
            <a:ext cx="2623820" cy="25631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6A82FC-D74B-DC42-B870-275E95368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69" y="1181100"/>
            <a:ext cx="8651142" cy="1695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F8FC62-5D0D-F041-840E-1215FD43D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040" y="3315384"/>
            <a:ext cx="4339478" cy="32593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3D5264-83D9-CC4A-89BC-BD16EE06C3F8}"/>
              </a:ext>
            </a:extLst>
          </p:cNvPr>
          <p:cNvSpPr txBox="1"/>
          <p:nvPr/>
        </p:nvSpPr>
        <p:spPr>
          <a:xfrm>
            <a:off x="855980" y="331538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400" dirty="0"/>
              <a:t>QRPA计算中</a:t>
            </a:r>
            <a:r>
              <a:rPr lang="zh-CN" altLang="en-US" sz="2400" dirty="0"/>
              <a:t>，</a:t>
            </a:r>
            <a:r>
              <a:rPr lang="en-CN" sz="2400" dirty="0"/>
              <a:t>同位旋矢量配对的影响</a:t>
            </a:r>
          </a:p>
        </p:txBody>
      </p:sp>
    </p:spTree>
    <p:extLst>
      <p:ext uri="{BB962C8B-B14F-4D97-AF65-F5344CB8AC3E}">
        <p14:creationId xmlns:p14="http://schemas.microsoft.com/office/powerpoint/2010/main" val="13102045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EAFF3-DBE9-454A-8C14-FF2EA5249E4F}"/>
              </a:ext>
            </a:extLst>
          </p:cNvPr>
          <p:cNvSpPr/>
          <p:nvPr/>
        </p:nvSpPr>
        <p:spPr>
          <a:xfrm>
            <a:off x="144869" y="105978"/>
            <a:ext cx="4593561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核矩阵元（</a:t>
            </a:r>
            <a:r>
              <a:rPr lang="en-US" sz="3200" b="1" dirty="0"/>
              <a:t>NME）</a:t>
            </a:r>
            <a:r>
              <a:rPr lang="zh-CN" altLang="en-US" sz="3200" b="1" dirty="0"/>
              <a:t>计算</a:t>
            </a:r>
            <a:endParaRPr lang="en-CN" sz="3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28C7C7-8331-8E44-84FC-4C9502CEE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80" y="1110575"/>
            <a:ext cx="7284958" cy="42643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E97A1C-E0DD-A949-A64D-347F69625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438" y="3508041"/>
            <a:ext cx="4507170" cy="2690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3E41E6-8EDD-694E-8B17-23743B59F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399" y="881230"/>
            <a:ext cx="1890163" cy="2153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DA952-C3A5-1644-8AC5-CBB77BFC7247}"/>
              </a:ext>
            </a:extLst>
          </p:cNvPr>
          <p:cNvSpPr txBox="1"/>
          <p:nvPr/>
        </p:nvSpPr>
        <p:spPr>
          <a:xfrm>
            <a:off x="723900" y="582897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>
                <a:solidFill>
                  <a:srgbClr val="C00000"/>
                </a:solidFill>
              </a:rPr>
              <a:t>ReCD模型中</a:t>
            </a:r>
            <a:r>
              <a:rPr lang="zh-CN" altLang="en-US" dirty="0">
                <a:solidFill>
                  <a:srgbClr val="C00000"/>
                </a:solidFill>
              </a:rPr>
              <a:t>，</a:t>
            </a:r>
            <a:r>
              <a:rPr lang="en-CN" dirty="0">
                <a:solidFill>
                  <a:srgbClr val="C00000"/>
                </a:solidFill>
              </a:rPr>
              <a:t>DGT与NLDBD核矩阵元存在关联性</a:t>
            </a:r>
            <a:r>
              <a:rPr lang="zh-CN" altLang="en-US" dirty="0">
                <a:solidFill>
                  <a:srgbClr val="C00000"/>
                </a:solidFill>
              </a:rPr>
              <a:t>。</a:t>
            </a:r>
            <a:endParaRPr lang="en-CN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1445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EAFF3-DBE9-454A-8C14-FF2EA5249E4F}"/>
              </a:ext>
            </a:extLst>
          </p:cNvPr>
          <p:cNvSpPr/>
          <p:nvPr/>
        </p:nvSpPr>
        <p:spPr>
          <a:xfrm>
            <a:off x="144869" y="105978"/>
            <a:ext cx="4593561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核矩阵元（</a:t>
            </a:r>
            <a:r>
              <a:rPr lang="en-US" sz="3200" b="1" dirty="0"/>
              <a:t>NME）</a:t>
            </a:r>
            <a:r>
              <a:rPr lang="zh-CN" altLang="en-US" sz="3200" b="1" dirty="0"/>
              <a:t>计算</a:t>
            </a:r>
            <a:endParaRPr lang="en-CN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DDA952-C3A5-1644-8AC5-CBB77BFC7247}"/>
              </a:ext>
            </a:extLst>
          </p:cNvPr>
          <p:cNvSpPr txBox="1"/>
          <p:nvPr/>
        </p:nvSpPr>
        <p:spPr>
          <a:xfrm>
            <a:off x="5342689" y="358010"/>
            <a:ext cx="34644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800" dirty="0">
                <a:solidFill>
                  <a:srgbClr val="C00000"/>
                </a:solidFill>
              </a:rPr>
              <a:t>SD配对壳模型计算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F8D3D-196B-0A40-82C7-3728F3F45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995" y="438779"/>
            <a:ext cx="1651000" cy="2527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500DB0-5065-D64D-84EE-6CB87EC6E4E6}"/>
              </a:ext>
            </a:extLst>
          </p:cNvPr>
          <p:cNvSpPr txBox="1"/>
          <p:nvPr/>
        </p:nvSpPr>
        <p:spPr>
          <a:xfrm>
            <a:off x="337552" y="1552073"/>
            <a:ext cx="825299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2800" dirty="0"/>
              <a:t>Study the change of the NME as a function of the parameters of pairing interactions and quadrupole-quadrupole interaction.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2800" dirty="0"/>
              <a:t>The NME is sensitive to the pairing strengths, but not to the type of interactions.</a:t>
            </a:r>
          </a:p>
        </p:txBody>
      </p:sp>
    </p:spTree>
    <p:extLst>
      <p:ext uri="{BB962C8B-B14F-4D97-AF65-F5344CB8AC3E}">
        <p14:creationId xmlns:p14="http://schemas.microsoft.com/office/powerpoint/2010/main" val="23065466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A494BC7-63D3-E341-B7B7-95688F2F3F43}"/>
              </a:ext>
            </a:extLst>
          </p:cNvPr>
          <p:cNvSpPr/>
          <p:nvPr/>
        </p:nvSpPr>
        <p:spPr>
          <a:xfrm>
            <a:off x="144869" y="105978"/>
            <a:ext cx="5951131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机器学习在</a:t>
            </a:r>
            <a:r>
              <a:rPr lang="en-US" altLang="zh-CN" sz="3200" b="1" dirty="0"/>
              <a:t>NLDBD</a:t>
            </a:r>
            <a:r>
              <a:rPr lang="zh-CN" altLang="en-US" sz="3200" b="1" dirty="0"/>
              <a:t>方面</a:t>
            </a:r>
            <a:r>
              <a:rPr lang="zh-CN" altLang="en-CN" sz="3200" b="1" dirty="0"/>
              <a:t>的</a:t>
            </a:r>
            <a:r>
              <a:rPr lang="zh-CN" altLang="en-US" sz="3200" b="1" dirty="0"/>
              <a:t>应用</a:t>
            </a:r>
            <a:endParaRPr lang="en-CN" sz="3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6738D1-3F4E-B944-BF3D-EA88DB341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68" b="12217"/>
          <a:stretch/>
        </p:blipFill>
        <p:spPr>
          <a:xfrm>
            <a:off x="1098548" y="1575682"/>
            <a:ext cx="1801915" cy="2362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3D721D-A18C-FF4D-8615-730F09D46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549" y="4543434"/>
            <a:ext cx="1801915" cy="2170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705CC-CB62-504B-8BDE-26321131D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999" y="1575682"/>
            <a:ext cx="5978445" cy="18533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640693-3639-274B-83E9-3B49AFEDD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5999" y="4123452"/>
            <a:ext cx="3687012" cy="261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802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0FE0E-05DC-CE4B-812F-D5AC36203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804" y="144237"/>
            <a:ext cx="1917326" cy="275932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EAFF3-DBE9-454A-8C14-FF2EA5249E4F}"/>
              </a:ext>
            </a:extLst>
          </p:cNvPr>
          <p:cNvSpPr/>
          <p:nvPr/>
        </p:nvSpPr>
        <p:spPr>
          <a:xfrm>
            <a:off x="144870" y="105978"/>
            <a:ext cx="26380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新物理进展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88618B-5FED-644E-BB99-6A3114951B0D}"/>
              </a:ext>
            </a:extLst>
          </p:cNvPr>
          <p:cNvSpPr txBox="1"/>
          <p:nvPr/>
        </p:nvSpPr>
        <p:spPr>
          <a:xfrm>
            <a:off x="3232626" y="343529"/>
            <a:ext cx="4593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核矩阵元计算 （</a:t>
            </a:r>
            <a:r>
              <a:rPr lang="en-US" altLang="zh-CN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NME</a:t>
            </a:r>
            <a:r>
              <a:rPr lang="zh-CN" altLang="en-US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） 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2ADF5B-94C6-7A4F-AA0A-DC367B35E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482" y="4431617"/>
            <a:ext cx="5030322" cy="23979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BB3B27-4741-BB43-88B2-3BEF86C68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70" y="1227427"/>
            <a:ext cx="9698377" cy="20634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17527AC-28C5-814F-82E3-4DF67752D6FF}"/>
              </a:ext>
            </a:extLst>
          </p:cNvPr>
          <p:cNvGrpSpPr/>
          <p:nvPr/>
        </p:nvGrpSpPr>
        <p:grpSpPr>
          <a:xfrm>
            <a:off x="160968" y="3253854"/>
            <a:ext cx="8125488" cy="1018244"/>
            <a:chOff x="3371769" y="4215511"/>
            <a:chExt cx="8125488" cy="10182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50F236-5423-9B45-90E0-C3926162D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683"/>
            <a:stretch/>
          </p:blipFill>
          <p:spPr>
            <a:xfrm>
              <a:off x="8803310" y="4215511"/>
              <a:ext cx="2693947" cy="101824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6094BAE-3217-9E43-BFFB-0AC91A06A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5318"/>
            <a:stretch/>
          </p:blipFill>
          <p:spPr>
            <a:xfrm>
              <a:off x="5627682" y="4244979"/>
              <a:ext cx="3156578" cy="98877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E6199F-508D-ED46-93C8-E152CA1BC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71769" y="4215511"/>
              <a:ext cx="2258865" cy="101824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463F835-341E-334C-86DE-28C693C23867}"/>
              </a:ext>
            </a:extLst>
          </p:cNvPr>
          <p:cNvSpPr txBox="1"/>
          <p:nvPr/>
        </p:nvSpPr>
        <p:spPr>
          <a:xfrm>
            <a:off x="160968" y="4758333"/>
            <a:ext cx="47874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Constraint on LR symmetric model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Decay to 2+ could be used as an important probe for the existence of the right-handed current </a:t>
            </a:r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29437462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9EFB56B-0539-8D4C-B5FF-62596DFF25F9}"/>
              </a:ext>
            </a:extLst>
          </p:cNvPr>
          <p:cNvSpPr/>
          <p:nvPr/>
        </p:nvSpPr>
        <p:spPr>
          <a:xfrm>
            <a:off x="144870" y="105978"/>
            <a:ext cx="26380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新物理进展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1B997B-32DC-2747-8A6B-829F5F433C10}"/>
              </a:ext>
            </a:extLst>
          </p:cNvPr>
          <p:cNvSpPr txBox="1"/>
          <p:nvPr/>
        </p:nvSpPr>
        <p:spPr>
          <a:xfrm>
            <a:off x="3232626" y="343529"/>
            <a:ext cx="3873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核矩阵元的应用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1FC795-3116-1048-9C49-4703A6019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26" y="3479303"/>
            <a:ext cx="8839200" cy="1892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AA48AE-D32B-664A-9CFD-E1B37B2EB247}"/>
              </a:ext>
            </a:extLst>
          </p:cNvPr>
          <p:cNvSpPr txBox="1"/>
          <p:nvPr/>
        </p:nvSpPr>
        <p:spPr>
          <a:xfrm>
            <a:off x="184626" y="1348851"/>
            <a:ext cx="84107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zh-CN" altLang="en-US" sz="2400" dirty="0"/>
              <a:t> </a:t>
            </a:r>
            <a:r>
              <a:rPr lang="en-US" altLang="zh-CN" sz="2400" dirty="0"/>
              <a:t>In the type-I seesaw model, we have obtained the experimental limits on the seesaw parameters by using</a:t>
            </a:r>
          </a:p>
          <a:p>
            <a:pPr marL="457200" lvl="1" indent="0">
              <a:buClrTx/>
              <a:buNone/>
            </a:pPr>
            <a:r>
              <a:rPr lang="en-US" altLang="zh-CN" sz="2400" b="1" dirty="0">
                <a:solidFill>
                  <a:srgbClr val="0000FF"/>
                </a:solidFill>
              </a:rPr>
              <a:t>a) the </a:t>
            </a:r>
            <a:r>
              <a:rPr lang="zh-CN" altLang="en-US" sz="2400" b="1" dirty="0">
                <a:solidFill>
                  <a:srgbClr val="0000FF"/>
                </a:solidFill>
              </a:rPr>
              <a:t>𝟎</a:t>
            </a:r>
            <a:r>
              <a:rPr lang="el-GR" altLang="zh-CN" sz="2400" b="1" dirty="0">
                <a:solidFill>
                  <a:srgbClr val="0000FF"/>
                </a:solidFill>
              </a:rPr>
              <a:t>ν</a:t>
            </a:r>
            <a:r>
              <a:rPr lang="zh-CN" altLang="en-US" sz="2400" b="1" dirty="0">
                <a:solidFill>
                  <a:srgbClr val="0000FF"/>
                </a:solidFill>
              </a:rPr>
              <a:t>𝟐𝜷 </a:t>
            </a:r>
            <a:r>
              <a:rPr lang="en-US" altLang="zh-CN" sz="2400" b="1" dirty="0">
                <a:solidFill>
                  <a:srgbClr val="0000FF"/>
                </a:solidFill>
              </a:rPr>
              <a:t>data and neutrino oscillation data,</a:t>
            </a:r>
          </a:p>
          <a:p>
            <a:pPr marL="457200" lvl="1" indent="0">
              <a:buClrTx/>
              <a:buNone/>
            </a:pPr>
            <a:r>
              <a:rPr lang="en-US" altLang="zh-CN" sz="2400" b="1" dirty="0">
                <a:solidFill>
                  <a:srgbClr val="0000FF"/>
                </a:solidFill>
              </a:rPr>
              <a:t>b) global model predictions of nuclear matrix elements,</a:t>
            </a:r>
          </a:p>
          <a:p>
            <a:pPr marL="0" indent="0">
              <a:buClrTx/>
              <a:buNone/>
            </a:pPr>
            <a:r>
              <a:rPr lang="en-US" altLang="zh-CN" sz="2400" dirty="0">
                <a:solidFill>
                  <a:srgbClr val="0000FF"/>
                </a:solidFill>
              </a:rPr>
              <a:t>      c) and seesaw relation of light and heavy neutrino masses.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6B1ADE-08C2-E14C-93C3-37D7C5C5C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0190" y="1002803"/>
            <a:ext cx="2527300" cy="2476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5C3E51-8D3D-E94A-8051-790FB2B61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9909" y="3948545"/>
            <a:ext cx="2687581" cy="224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41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C3CFBB-45FB-48D5-B12B-E1291840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47+1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个报告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1C63F1D-B355-4B0B-805A-CB1F28E764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sz="2600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理论</a:t>
                </a:r>
                <a:endParaRPr lang="en-US" altLang="zh-CN" sz="2600" dirty="0">
                  <a:solidFill>
                    <a:srgbClr val="FF0000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possible underlying theories for LNV, </a:t>
                </a:r>
              </a:p>
              <a:p>
                <a:pPr marL="0" indent="0">
                  <a:buNone/>
                </a:pP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and calculations in specific UV models +4</a:t>
                </a:r>
              </a:p>
              <a:p>
                <a:pPr marL="0" indent="0">
                  <a:buNone/>
                </a:pP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丁桂军，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UV completions of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operators at one loop</a:t>
                </a: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李玉峰，</a:t>
                </a:r>
                <a:r>
                  <a:rPr lang="en-US" altLang="zh-CN" sz="2000" dirty="0">
                    <a:solidFill>
                      <a:srgbClr val="FF0000"/>
                    </a:solidFill>
                    <a:ea typeface="FangSong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in seesaw model</a:t>
                </a: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肖雨奇，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Colored Zee-</a:t>
                </a:r>
                <a:r>
                  <a:rPr lang="en-US" altLang="zh-CN" sz="2000" dirty="0" err="1">
                    <a:latin typeface="KaiTi" panose="02010609060101010101" pitchFamily="49" charset="-122"/>
                    <a:ea typeface="KaiTi" panose="02010609060101010101" pitchFamily="49" charset="-122"/>
                  </a:rPr>
                  <a:t>Babu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模型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endParaRPr lang="en-US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房栋梁，通过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约束左右手对称模型</a:t>
                </a:r>
                <a:endParaRPr lang="zh-CN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1C63F1D-B355-4B0B-805A-CB1F28E764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7652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9EFB56B-0539-8D4C-B5FF-62596DFF25F9}"/>
              </a:ext>
            </a:extLst>
          </p:cNvPr>
          <p:cNvSpPr/>
          <p:nvPr/>
        </p:nvSpPr>
        <p:spPr>
          <a:xfrm>
            <a:off x="144870" y="105978"/>
            <a:ext cx="2638056" cy="775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3200" dirty="0"/>
              <a:t>新物理进展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1B997B-32DC-2747-8A6B-829F5F433C10}"/>
              </a:ext>
            </a:extLst>
          </p:cNvPr>
          <p:cNvSpPr txBox="1"/>
          <p:nvPr/>
        </p:nvSpPr>
        <p:spPr>
          <a:xfrm>
            <a:off x="3232626" y="343529"/>
            <a:ext cx="3873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800" b="1" dirty="0">
                <a:solidFill>
                  <a:srgbClr val="0432FF"/>
                </a:solidFill>
                <a:effectLst/>
                <a:latin typeface="Calibri" panose="020F0502020204030204" pitchFamily="34" charset="0"/>
              </a:rPr>
              <a:t>核矩阵元的应用</a:t>
            </a:r>
            <a:endParaRPr lang="zh-CN" altLang="en-US" sz="2800" b="1" dirty="0">
              <a:solidFill>
                <a:srgbClr val="0432FF"/>
              </a:solidFill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08A1E2-3AF9-584A-A263-02411BB56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70" y="1670050"/>
            <a:ext cx="7785100" cy="3517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7ECD1-30A6-3C4C-A855-0CA5AC6E0D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658" r="85343" b="7568"/>
          <a:stretch/>
        </p:blipFill>
        <p:spPr>
          <a:xfrm>
            <a:off x="9372600" y="229657"/>
            <a:ext cx="1504950" cy="2341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CB9370-480B-C24F-892C-1BF499A7A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896" y="2514599"/>
            <a:ext cx="4199103" cy="423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214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5E9D1-F2A3-5342-8B86-76E53F25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83824"/>
            <a:ext cx="10515600" cy="1325563"/>
          </a:xfrm>
        </p:spPr>
        <p:txBody>
          <a:bodyPr/>
          <a:lstStyle/>
          <a:p>
            <a:r>
              <a:rPr lang="en-CN" dirty="0"/>
              <a:t>others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B606C-334C-204C-BC76-4FEF3FC67662}"/>
              </a:ext>
            </a:extLst>
          </p:cNvPr>
          <p:cNvSpPr txBox="1"/>
          <p:nvPr/>
        </p:nvSpPr>
        <p:spPr>
          <a:xfrm>
            <a:off x="476250" y="1690688"/>
            <a:ext cx="56197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i="0" dirty="0">
                <a:solidFill>
                  <a:srgbClr val="151515"/>
                </a:solidFill>
                <a:effectLst/>
                <a:latin typeface="Liberation Sans"/>
              </a:rPr>
              <a:t>贝塔衰变与无中微子贝塔衰变的联系</a:t>
            </a:r>
            <a:endParaRPr lang="en-US" altLang="zh-CN" sz="2400" b="1" i="0" dirty="0">
              <a:solidFill>
                <a:srgbClr val="151515"/>
              </a:solidFill>
              <a:effectLst/>
              <a:latin typeface="Liberatio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151515"/>
              </a:solidFill>
              <a:latin typeface="Liberatio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i="0" dirty="0">
              <a:solidFill>
                <a:srgbClr val="151515"/>
              </a:solidFill>
              <a:effectLst/>
              <a:latin typeface="Liberation Sans"/>
            </a:endParaRPr>
          </a:p>
          <a:p>
            <a:endParaRPr lang="en-US" altLang="zh-CN" sz="2400" b="1" i="0" dirty="0">
              <a:solidFill>
                <a:srgbClr val="151515"/>
              </a:solidFill>
              <a:effectLst/>
              <a:latin typeface="Liberatio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/>
              <a:t>用于</a:t>
            </a:r>
            <a:r>
              <a:rPr lang="en-US" altLang="zh-CN" sz="2400" dirty="0"/>
              <a:t>0</a:t>
            </a:r>
            <a:r>
              <a:rPr lang="el-GR" sz="2400" dirty="0" err="1"/>
              <a:t>νββ</a:t>
            </a:r>
            <a:r>
              <a:rPr lang="zh-CN" altLang="en-US" sz="2400" dirty="0"/>
              <a:t>衰变实验的超导转变边沿传感器</a:t>
            </a:r>
            <a:r>
              <a:rPr lang="en-US" altLang="zh-CN" sz="2400" dirty="0"/>
              <a:t>(</a:t>
            </a:r>
            <a:r>
              <a:rPr lang="en-US" sz="2400" dirty="0"/>
              <a:t>TES)</a:t>
            </a:r>
            <a:endParaRPr lang="en-CN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796957-F903-5A40-B87F-9DFE6ADD8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203" y="83824"/>
            <a:ext cx="4920393" cy="2365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B25204-8ECA-3A4F-BA69-2246768DE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911" y="2668824"/>
            <a:ext cx="2397220" cy="2365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39D5AA-A6BD-6D45-A97C-B8A72021F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889" y="2940434"/>
            <a:ext cx="1437022" cy="135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22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C3CFBB-45FB-48D5-B12B-E1291840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47+1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个报告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1C63F1D-B355-4B0B-805A-CB1F28E764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</m:t>
                    </m:r>
                    <m:sSup>
                      <m:sSupPr>
                        <m:ctrlPr>
                          <a:rPr lang="en-US" altLang="zh-CN" sz="2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2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β</m:t>
                        </m:r>
                      </m:e>
                      <m:sup>
                        <m:r>
                          <a:rPr lang="en-US" altLang="zh-CN" sz="2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2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s</m:t>
                    </m:r>
                  </m:oMath>
                </a14:m>
                <a:r>
                  <a:rPr lang="en-US" altLang="zh-CN" sz="2600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 friends: </a:t>
                </a:r>
              </a:p>
              <a:p>
                <a:pPr marL="0" indent="0">
                  <a:buNone/>
                </a:pP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Collider </a:t>
                </a:r>
                <a:r>
                  <a:rPr lang="en-US" altLang="zh-CN" sz="2600" dirty="0" err="1">
                    <a:latin typeface="KaiTi" panose="02010609060101010101" pitchFamily="49" charset="-122"/>
                    <a:ea typeface="KaiTi" panose="02010609060101010101" pitchFamily="49" charset="-122"/>
                  </a:rPr>
                  <a:t>search@CMS</a:t>
                </a: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for LNV +1</a:t>
                </a:r>
              </a:p>
              <a:p>
                <a:pPr marL="0" indent="0">
                  <a:buNone/>
                </a:pP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彭靖，重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Majorana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中微子与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Weinberg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算符</a:t>
                </a:r>
                <a:endParaRPr lang="zh-CN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Search for LNV in LNV K and tau decays +1</a:t>
                </a:r>
              </a:p>
              <a:p>
                <a:pPr marL="0" indent="0">
                  <a:buNone/>
                </a:pP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马小东，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EFT approach for LNV processes beyond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νββ</m:t>
                    </m:r>
                  </m:oMath>
                </a14:m>
                <a:endParaRPr lang="zh-CN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</a:t>
                </a:r>
                <a:r>
                  <a:rPr lang="en-US" altLang="zh-CN" sz="2600" dirty="0" err="1">
                    <a:latin typeface="KaiTi" panose="02010609060101010101" pitchFamily="49" charset="-122"/>
                    <a:ea typeface="KaiTi" panose="02010609060101010101" pitchFamily="49" charset="-122"/>
                  </a:rPr>
                  <a:t>Leptogenesis</a:t>
                </a: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+2</a:t>
                </a:r>
              </a:p>
              <a:p>
                <a:pPr marL="0" indent="0">
                  <a:buNone/>
                </a:pP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赵振华，轻子生成介绍</a:t>
                </a:r>
                <a:endParaRPr lang="en-US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韩成成，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Type-II seesaw </a:t>
                </a:r>
                <a:r>
                  <a:rPr lang="en-US" altLang="zh-CN" sz="2000" dirty="0" err="1">
                    <a:latin typeface="KaiTi" panose="02010609060101010101" pitchFamily="49" charset="-122"/>
                    <a:ea typeface="KaiTi" panose="02010609060101010101" pitchFamily="49" charset="-122"/>
                  </a:rPr>
                  <a:t>leptogenesis</a:t>
                </a:r>
                <a:endParaRPr lang="zh-CN" altLang="zh-CN" sz="26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1C63F1D-B355-4B0B-805A-CB1F28E764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1877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C3CFBB-45FB-48D5-B12B-E1291840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47+1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个报告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1C63F1D-B355-4B0B-805A-CB1F28E764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0</m:t>
                    </m:r>
                    <m:r>
                      <m:rPr>
                        <m:sty m:val="p"/>
                      </m:rPr>
                      <a:rPr lang="el-GR" altLang="zh-CN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νβ</m:t>
                    </m:r>
                    <m:sSup>
                      <m:sSupPr>
                        <m:ctrlPr>
                          <a:rPr lang="en-US" altLang="zh-CN" sz="2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2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β</m:t>
                        </m:r>
                      </m:e>
                      <m:sup>
                        <m:r>
                          <a:rPr lang="en-US" altLang="zh-CN" sz="2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FangSong" panose="02010609060101010101" pitchFamily="49" charset="-122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2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angSong" panose="02010609060101010101" pitchFamily="49" charset="-122"/>
                      </a:rPr>
                      <m:t>s</m:t>
                    </m:r>
                  </m:oMath>
                </a14:m>
                <a:r>
                  <a:rPr lang="en-US" altLang="zh-CN" sz="2600" dirty="0">
                    <a:solidFill>
                      <a:srgbClr val="FF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 friends: </a:t>
                </a:r>
              </a:p>
              <a:p>
                <a:pPr marL="0" indent="0">
                  <a:buNone/>
                </a:pP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Various topics in nuclear </a:t>
                </a:r>
                <a:r>
                  <a:rPr lang="en-US" altLang="zh-CN" sz="2600" dirty="0" err="1">
                    <a:latin typeface="KaiTi" panose="02010609060101010101" pitchFamily="49" charset="-122"/>
                    <a:ea typeface="KaiTi" panose="02010609060101010101" pitchFamily="49" charset="-122"/>
                  </a:rPr>
                  <a:t>phys</a:t>
                </a:r>
                <a:r>
                  <a:rPr lang="en-US" altLang="zh-CN" sz="26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+6</a:t>
                </a:r>
              </a:p>
              <a:p>
                <a:pPr marL="0" indent="0">
                  <a:buNone/>
                </a:pP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耿立升，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Hadron-hadron interactions in covariant baryon chiral perturbation  theory</a:t>
                </a:r>
              </a:p>
              <a:p>
                <a:pPr marL="0" indent="0">
                  <a:buNone/>
                </a:pP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龙文辉，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Axially deformed relativistic HFB model and applications in unstable nuclei</a:t>
                </a: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龙炳蔚，有效场论方法在核物理重的应用</a:t>
                </a:r>
                <a:endParaRPr lang="en-US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吕松林，共振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P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波相互作用的有效理论</a:t>
                </a:r>
                <a:endParaRPr lang="en-US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吕炳南，原子核格点有效场论进展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  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王之恒，基于相对论</a:t>
                </a:r>
                <a:r>
                  <a:rPr lang="en-US" altLang="zh-CN" sz="2000" dirty="0" err="1">
                    <a:latin typeface="KaiTi" panose="02010609060101010101" pitchFamily="49" charset="-122"/>
                    <a:ea typeface="KaiTi" panose="02010609060101010101" pitchFamily="49" charset="-122"/>
                  </a:rPr>
                  <a:t>Hatree-Fock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理论的张量力研究</a:t>
                </a:r>
                <a:endParaRPr lang="en-US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1C63F1D-B355-4B0B-805A-CB1F28E764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38" t="-2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4953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C3CFBB-45FB-48D5-B12B-E1291840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47+1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个报告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C63F1D-B355-4B0B-805A-CB1F28E76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600" dirty="0">
                <a:latin typeface="KaiTi" panose="02010609060101010101" pitchFamily="49" charset="-122"/>
                <a:ea typeface="KaiTi" panose="02010609060101010101" pitchFamily="49" charset="-122"/>
              </a:rPr>
              <a:t>     </a:t>
            </a:r>
            <a:r>
              <a:rPr lang="zh-CN" altLang="zh-CN" sz="2600" dirty="0">
                <a:latin typeface="KaiTi" panose="02010609060101010101" pitchFamily="49" charset="-122"/>
                <a:ea typeface="KaiTi" panose="02010609060101010101" pitchFamily="49" charset="-122"/>
              </a:rPr>
              <a:t>以上是中微子隐身物理</a:t>
            </a:r>
            <a:r>
              <a:rPr lang="en-US" altLang="zh-CN" sz="26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2600" dirty="0" err="1">
                <a:latin typeface="KaiTi" panose="02010609060101010101" pitchFamily="49" charset="-122"/>
                <a:ea typeface="KaiTi" panose="02010609060101010101" pitchFamily="49" charset="-122"/>
              </a:rPr>
              <a:t>neutrinoless</a:t>
            </a:r>
            <a:r>
              <a:rPr lang="en-US" altLang="zh-CN" sz="2600" dirty="0">
                <a:latin typeface="KaiTi" panose="02010609060101010101" pitchFamily="49" charset="-122"/>
                <a:ea typeface="KaiTi" panose="02010609060101010101" pitchFamily="49" charset="-122"/>
              </a:rPr>
              <a:t> neutrino </a:t>
            </a:r>
            <a:r>
              <a:rPr lang="en-US" altLang="zh-CN" sz="2600" dirty="0" err="1">
                <a:latin typeface="KaiTi" panose="02010609060101010101" pitchFamily="49" charset="-122"/>
                <a:ea typeface="KaiTi" panose="02010609060101010101" pitchFamily="49" charset="-122"/>
              </a:rPr>
              <a:t>phys</a:t>
            </a:r>
            <a:endParaRPr lang="zh-CN" altLang="zh-CN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KaiTi" panose="02010609060101010101" pitchFamily="49" charset="-122"/>
                <a:ea typeface="KaiTi" panose="02010609060101010101" pitchFamily="49" charset="-122"/>
              </a:rPr>
              <a:t>     </a:t>
            </a:r>
            <a:r>
              <a:rPr lang="zh-CN" altLang="zh-CN" sz="2600" dirty="0">
                <a:latin typeface="KaiTi" panose="02010609060101010101" pitchFamily="49" charset="-122"/>
                <a:ea typeface="KaiTi" panose="02010609060101010101" pitchFamily="49" charset="-122"/>
              </a:rPr>
              <a:t>接下来是中微子亲自出席物理</a:t>
            </a:r>
            <a:endParaRPr lang="en-US" altLang="zh-CN" sz="26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2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Neutrino effects in cosmology</a:t>
            </a:r>
            <a:r>
              <a:rPr lang="en-US" altLang="zh-CN" sz="2600" dirty="0">
                <a:latin typeface="KaiTi" panose="02010609060101010101" pitchFamily="49" charset="-122"/>
                <a:ea typeface="KaiTi" panose="02010609060101010101" pitchFamily="49" charset="-122"/>
              </a:rPr>
              <a:t> +2</a:t>
            </a:r>
          </a:p>
          <a:p>
            <a:pPr marL="0" indent="0">
              <a:buNone/>
            </a:pPr>
            <a:r>
              <a:rPr lang="en-US" altLang="zh-CN" sz="2000" dirty="0">
                <a:latin typeface="KaiTi" panose="02010609060101010101" pitchFamily="49" charset="-122"/>
                <a:ea typeface="KaiTi" panose="02010609060101010101" pitchFamily="49" charset="-122"/>
              </a:rPr>
              <a:t>   Wong, Cosmological implications for neutrino mass</a:t>
            </a:r>
          </a:p>
          <a:p>
            <a:pPr marL="0" indent="0">
              <a:buNone/>
            </a:pPr>
            <a:r>
              <a:rPr lang="zh-CN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   许勋杰，</a:t>
            </a:r>
            <a:r>
              <a:rPr lang="en-US" altLang="zh-CN" sz="2000" dirty="0">
                <a:latin typeface="KaiTi" panose="02010609060101010101" pitchFamily="49" charset="-122"/>
                <a:ea typeface="KaiTi" panose="02010609060101010101" pitchFamily="49" charset="-122"/>
              </a:rPr>
              <a:t>Neutrino </a:t>
            </a:r>
            <a:r>
              <a:rPr lang="en-US" altLang="zh-CN" sz="2000" dirty="0" err="1">
                <a:latin typeface="KaiTi" panose="02010609060101010101" pitchFamily="49" charset="-122"/>
                <a:ea typeface="KaiTi" panose="02010609060101010101" pitchFamily="49" charset="-122"/>
              </a:rPr>
              <a:t>phys</a:t>
            </a:r>
            <a:r>
              <a:rPr lang="en-US" altLang="zh-CN" sz="2000" dirty="0">
                <a:latin typeface="KaiTi" panose="02010609060101010101" pitchFamily="49" charset="-122"/>
                <a:ea typeface="KaiTi" panose="02010609060101010101" pitchFamily="49" charset="-122"/>
              </a:rPr>
              <a:t> in cosmology</a:t>
            </a:r>
          </a:p>
          <a:p>
            <a:pPr marL="0" indent="0">
              <a:buNone/>
            </a:pPr>
            <a:endParaRPr lang="zh-CN" altLang="zh-CN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2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Oscillation</a:t>
            </a:r>
            <a:r>
              <a:rPr lang="en-US" altLang="zh-CN" sz="2600" dirty="0">
                <a:latin typeface="KaiTi" panose="02010609060101010101" pitchFamily="49" charset="-122"/>
                <a:ea typeface="KaiTi" panose="02010609060101010101" pitchFamily="49" charset="-122"/>
              </a:rPr>
              <a:t> +1</a:t>
            </a:r>
            <a:endParaRPr lang="zh-CN" altLang="zh-CN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000" dirty="0"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altLang="zh-CN" sz="2000" dirty="0" err="1">
                <a:latin typeface="KaiTi" panose="02010609060101010101" pitchFamily="49" charset="-122"/>
                <a:ea typeface="KaiTi" panose="02010609060101010101" pitchFamily="49" charset="-122"/>
              </a:rPr>
              <a:t>Ciuffoli</a:t>
            </a:r>
            <a:r>
              <a:rPr lang="en-US" altLang="zh-CN" sz="2000" dirty="0">
                <a:latin typeface="KaiTi" panose="02010609060101010101" pitchFamily="49" charset="-122"/>
                <a:ea typeface="KaiTi" panose="02010609060101010101" pitchFamily="49" charset="-122"/>
              </a:rPr>
              <a:t>, Decoherence in neutrino oscillations</a:t>
            </a:r>
            <a:endParaRPr lang="zh-CN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079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2784</TotalTime>
  <Words>2654</Words>
  <Application>Microsoft Office PowerPoint</Application>
  <PresentationFormat>宽屏</PresentationFormat>
  <Paragraphs>431</Paragraphs>
  <Slides>61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80" baseType="lpstr">
      <vt:lpstr>FangSong</vt:lpstr>
      <vt:lpstr>Helvetica Neue Medium</vt:lpstr>
      <vt:lpstr>KaiTi</vt:lpstr>
      <vt:lpstr>Liberation Sans</vt:lpstr>
      <vt:lpstr>LMSans17</vt:lpstr>
      <vt:lpstr>Songti SC Bold</vt:lpstr>
      <vt:lpstr>等线</vt:lpstr>
      <vt:lpstr>黑体</vt:lpstr>
      <vt:lpstr>黑体</vt:lpstr>
      <vt:lpstr>隶书</vt:lpstr>
      <vt:lpstr>Microsoft YaHei</vt:lpstr>
      <vt:lpstr>Arial</vt:lpstr>
      <vt:lpstr>Calibri</vt:lpstr>
      <vt:lpstr>Calibri Light</vt:lpstr>
      <vt:lpstr>Cambria Math</vt:lpstr>
      <vt:lpstr>Symbol</vt:lpstr>
      <vt:lpstr>Tahoma</vt:lpstr>
      <vt:lpstr>Wingdings</vt:lpstr>
      <vt:lpstr>Office Theme</vt:lpstr>
      <vt:lpstr>总结报告</vt:lpstr>
      <vt:lpstr>47+1个报告</vt:lpstr>
      <vt:lpstr>47+1个报告</vt:lpstr>
      <vt:lpstr>47+1个报告</vt:lpstr>
      <vt:lpstr>47+1个报告</vt:lpstr>
      <vt:lpstr>47+1个报告</vt:lpstr>
      <vt:lpstr>47+1个报告</vt:lpstr>
      <vt:lpstr>47+1个报告</vt:lpstr>
      <vt:lpstr>47+1个报告</vt:lpstr>
      <vt:lpstr>47+1个报告</vt:lpstr>
      <vt:lpstr>0νββ实验：挑选核同位素靶</vt:lpstr>
      <vt:lpstr>0νββ实验：特征信号</vt:lpstr>
      <vt:lpstr>0νββ实验：为什么高精度</vt:lpstr>
      <vt:lpstr>0νββ实验：现状及展望</vt:lpstr>
      <vt:lpstr>0νββ实验：现状及展望</vt:lpstr>
      <vt:lpstr>0νββ衰变的有效理论方法</vt:lpstr>
      <vt:lpstr>0νββ衰变理论：标准机制</vt:lpstr>
      <vt:lpstr>0νββ衰变理论：标准机制</vt:lpstr>
      <vt:lpstr>0νββ衰变理论：标准机制</vt:lpstr>
      <vt:lpstr>0νββ衰变理论：超越标准机制</vt:lpstr>
      <vt:lpstr>0νββ衰变理论：EFT一般分析</vt:lpstr>
      <vt:lpstr>0νββ衰变理论：EFT一般分析</vt:lpstr>
      <vt:lpstr>总结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others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总结报告</dc:title>
  <dc:creator>Microsoft Office User</dc:creator>
  <cp:lastModifiedBy>didizq00</cp:lastModifiedBy>
  <cp:revision>265</cp:revision>
  <dcterms:created xsi:type="dcterms:W3CDTF">2023-05-20T01:55:58Z</dcterms:created>
  <dcterms:modified xsi:type="dcterms:W3CDTF">2023-05-22T09:00:49Z</dcterms:modified>
</cp:coreProperties>
</file>