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6" r:id="rId11"/>
    <p:sldId id="268" r:id="rId12"/>
    <p:sldId id="264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6BCAF3-F105-4429-240B-106D8E39BD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8C31C42-90F7-4F0A-AE78-D08893023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9587E1B-3403-3343-B680-8ED8BA2AA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DDF5-A039-4DCC-8C9B-47D339E55BA1}" type="datetimeFigureOut">
              <a:rPr lang="zh-CN" altLang="en-US" smtClean="0"/>
              <a:t>2023/2/14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F6395BB-5700-5A58-B924-46AAD8A59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4277F77-1E2E-F3B7-0430-32D9CE34C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1190-37A1-47F4-B845-806DFFBD0B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5380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B2D830-B4B2-102E-F653-CCEF3B402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3EA14C1-4A3B-AF84-4490-7316EB4400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9F6BCC7-0E59-13D9-793C-752E31B0C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DDF5-A039-4DCC-8C9B-47D339E55BA1}" type="datetimeFigureOut">
              <a:rPr lang="zh-CN" altLang="en-US" smtClean="0"/>
              <a:t>2023/2/14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2F0EE4F-9B37-B5AF-F6D1-A4431980C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E05226B-F32E-CEF3-1D60-5FB408655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1190-37A1-47F4-B845-806DFFBD0B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405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1458385-D4C0-DDB2-FC1C-331938E248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2AFF839-5D4C-FD7F-B56C-FF1D1E1255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7CBA2A1-58A8-DD59-FBF2-C4FC3FCAA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DDF5-A039-4DCC-8C9B-47D339E55BA1}" type="datetimeFigureOut">
              <a:rPr lang="zh-CN" altLang="en-US" smtClean="0"/>
              <a:t>2023/2/14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3CC93F-4292-5A77-78A5-9952A68D8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C8C1E27-FE4F-3A87-7194-752851B71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1190-37A1-47F4-B845-806DFFBD0B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5311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DF81A7-CA2C-391C-4A89-8FBF8D5CA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318B32-4D07-87EA-3466-8140F26AD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75B211C-53B2-24CE-AC31-C8E4176D8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DDF5-A039-4DCC-8C9B-47D339E55BA1}" type="datetimeFigureOut">
              <a:rPr lang="zh-CN" altLang="en-US" smtClean="0"/>
              <a:t>2023/2/14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0480C19-346F-FFE8-55D0-7906F2906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1CA1314-543A-7A70-58A6-F9A4E62BC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1190-37A1-47F4-B845-806DFFBD0B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4138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B90222-72F9-15FD-7E3E-8B4BE77F9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F4F116E-EE57-2B1F-F352-6D10C6A10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66A6D6E-E456-43F4-CF6A-EFFCC2A55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DDF5-A039-4DCC-8C9B-47D339E55BA1}" type="datetimeFigureOut">
              <a:rPr lang="zh-CN" altLang="en-US" smtClean="0"/>
              <a:t>2023/2/14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CF5DF2C-CFD8-A2E3-C175-262B2D4E1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A1EDE98-FFCD-0A4F-6CC9-5D011CF65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1190-37A1-47F4-B845-806DFFBD0B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5343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12FEBD-5658-6330-9E19-0044B4F88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A6425BA-04FE-3FC9-963C-3488F01991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F02502E-6897-9A9E-767E-3D2EB7CFD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22B029A-42DF-CFAF-7287-82354787C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DDF5-A039-4DCC-8C9B-47D339E55BA1}" type="datetimeFigureOut">
              <a:rPr lang="zh-CN" altLang="en-US" smtClean="0"/>
              <a:t>2023/2/14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3477A56-E144-142D-4FE3-8830B087C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B8EA482-1298-D208-C9A8-177B35883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1190-37A1-47F4-B845-806DFFBD0B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382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B3B21F-CF7C-33F1-2768-D75C765B8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DE54915-596F-F6C7-9948-7224F0FAB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842A055-5222-0B4E-98B9-3B9505FAB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7E5A467-FFD9-9646-C5BE-CDB73F3B23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2BB9AB1-1BE5-8725-084C-767089939A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E43C928-1BC2-1643-8784-C427A2046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DDF5-A039-4DCC-8C9B-47D339E55BA1}" type="datetimeFigureOut">
              <a:rPr lang="zh-CN" altLang="en-US" smtClean="0"/>
              <a:t>2023/2/14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23C7750-BD49-BE83-4C84-FFE69CEB2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91C1538-F475-70D5-A111-52952C3E6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1190-37A1-47F4-B845-806DFFBD0B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518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7BF1CA-A0DD-FA81-86CC-1B2F729FE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08707BC-2618-9727-A91D-D30F268B9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DDF5-A039-4DCC-8C9B-47D339E55BA1}" type="datetimeFigureOut">
              <a:rPr lang="zh-CN" altLang="en-US" smtClean="0"/>
              <a:t>2023/2/14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4BEDD44-1DBD-BBD6-7A2F-F1FCCEA1A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3D0B1D0-F8CB-BED0-7529-712C3805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1190-37A1-47F4-B845-806DFFBD0B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9432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36D1E6F-5052-3283-F1E9-38A68A9AE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DDF5-A039-4DCC-8C9B-47D339E55BA1}" type="datetimeFigureOut">
              <a:rPr lang="zh-CN" altLang="en-US" smtClean="0"/>
              <a:t>2023/2/14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EC1FD97-DD63-8F65-57FF-AB7056986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C97D7C5-9C80-DCB6-037A-3A6075B45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1190-37A1-47F4-B845-806DFFBD0B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7154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114A1C-C98E-DC96-7381-825610080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2878819-1C1D-EEB4-CC88-135BA76F6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BAAB175-D428-508C-4693-C5DB95AC71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7B5740B-95CD-0E2D-5DB8-11D5AB798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DDF5-A039-4DCC-8C9B-47D339E55BA1}" type="datetimeFigureOut">
              <a:rPr lang="zh-CN" altLang="en-US" smtClean="0"/>
              <a:t>2023/2/14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03DAB6F-3F64-F330-4834-A321E3406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630ABE1-667D-867C-B11E-121C850E2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1190-37A1-47F4-B845-806DFFBD0B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2504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800F62-DF43-942F-82FE-75021691E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F53375A-DC14-C5FD-4B6F-EFD0C4E2AD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1DF4C2C-EC0B-94BC-4C0F-7814C35FBE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685E74C-275B-637F-C5BE-F40F1EF73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DDF5-A039-4DCC-8C9B-47D339E55BA1}" type="datetimeFigureOut">
              <a:rPr lang="zh-CN" altLang="en-US" smtClean="0"/>
              <a:t>2023/2/14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5745474-E90F-AEFA-FC95-969F7F0F3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E299685-907A-40D7-F5B8-8AD0A9542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1190-37A1-47F4-B845-806DFFBD0B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4012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8384669-6C0B-A2AB-B470-615195FFE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9E9F28D-ACE0-94D2-14AB-E517F4C72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B14522E-C3EE-F531-8EA9-0AD173059E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7DDF5-A039-4DCC-8C9B-47D339E55BA1}" type="datetimeFigureOut">
              <a:rPr lang="zh-CN" altLang="en-US" smtClean="0"/>
              <a:t>2023/2/14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49B264-635F-4F9F-2F37-DC11220121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BA6A13E-62EA-FC24-0BFD-A382DBFCA9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F1190-37A1-47F4-B845-806DFFBD0B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6479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A04DDC-68B8-7CDF-9DDF-C59579301A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More simulation results of particle loss in BSR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F0E1426-0AD1-85FB-2F27-9CB9C56BD5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zh-CN" altLang="en-US" dirty="0"/>
              <a:t>付泓瑾</a:t>
            </a:r>
            <a:endParaRPr lang="en-US" altLang="zh-CN" dirty="0"/>
          </a:p>
          <a:p>
            <a:r>
              <a:rPr lang="zh-CN" altLang="en-US" dirty="0"/>
              <a:t>加速器中心物理组</a:t>
            </a:r>
          </a:p>
        </p:txBody>
      </p:sp>
    </p:spTree>
    <p:extLst>
      <p:ext uri="{BB962C8B-B14F-4D97-AF65-F5344CB8AC3E}">
        <p14:creationId xmlns:p14="http://schemas.microsoft.com/office/powerpoint/2010/main" val="518150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50FA4800-12BB-DD54-0737-56E9FA71A7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93059"/>
                <a:ext cx="10515600" cy="5683904"/>
              </a:xfrm>
            </p:spPr>
            <p:txBody>
              <a:bodyPr/>
              <a:lstStyle/>
              <a:p>
                <a:r>
                  <a:rPr kumimoji="0" lang="en-US" altLang="zh-CN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(4)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altLang="zh-CN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𝑃</m:t>
                        </m:r>
                      </m:e>
                      <m:sub>
                        <m:r>
                          <a:rPr kumimoji="0" lang="en-US" altLang="zh-CN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𝑥</m:t>
                        </m:r>
                      </m:sub>
                    </m:sSub>
                    <m:r>
                      <a:rPr kumimoji="0" lang="en-US" altLang="zh-CN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,</m:t>
                    </m:r>
                    <m:sSub>
                      <m:sSubPr>
                        <m:ctrlPr>
                          <a:rPr kumimoji="0" lang="en-US" altLang="zh-CN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altLang="zh-CN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𝑃</m:t>
                        </m:r>
                      </m:e>
                      <m:sub>
                        <m:r>
                          <a:rPr kumimoji="0" lang="en-US" altLang="zh-CN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𝑦</m:t>
                        </m:r>
                      </m:sub>
                    </m:sSub>
                    <m:r>
                      <a:rPr kumimoji="0" lang="en-US" altLang="zh-CN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r>
                      <a:rPr kumimoji="0" lang="en-US" altLang="zh-CN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𝐶</m:t>
                    </m:r>
                    <m:r>
                      <a:rPr kumimoji="0" lang="en-US" altLang="zh-CN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,</m:t>
                    </m:r>
                    <m:sSub>
                      <m:sSubPr>
                        <m:ctrlPr>
                          <a:rPr kumimoji="0" lang="en-US" altLang="zh-CN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altLang="zh-CN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𝑃</m:t>
                        </m:r>
                      </m:e>
                      <m:sub>
                        <m:r>
                          <a:rPr kumimoji="0" lang="en-US" altLang="zh-CN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𝑧</m:t>
                        </m:r>
                      </m:sub>
                    </m:sSub>
                    <m:r>
                      <a:rPr kumimoji="0" lang="en-US" altLang="zh-CN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≠0</m:t>
                    </m:r>
                    <m:r>
                      <a:rPr kumimoji="0" lang="en-US" altLang="zh-CN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,</m:t>
                    </m:r>
                    <m:r>
                      <m:rPr>
                        <m:sty m:val="p"/>
                      </m:rPr>
                      <a:rPr kumimoji="0" lang="en-US" altLang="zh-CN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others</m:t>
                    </m:r>
                    <m:r>
                      <a:rPr kumimoji="0" lang="en-US" altLang="zh-CN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=0</m:t>
                    </m:r>
                  </m:oMath>
                </a14:m>
                <a:endParaRPr lang="en-US" altLang="zh-CN" dirty="0"/>
              </a:p>
              <a:p>
                <a:r>
                  <a:rPr lang="en-US" altLang="zh-CN" dirty="0"/>
                  <a:t>    </a:t>
                </a:r>
                <a:r>
                  <a:rPr lang="zh-CN" altLang="en-US" dirty="0"/>
                  <a:t>这种情况下，与前面不同的是当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altLang="zh-CN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𝑃</m:t>
                        </m:r>
                      </m:e>
                      <m:sub>
                        <m:r>
                          <a:rPr kumimoji="0" lang="en-US" altLang="zh-CN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𝑧</m:t>
                        </m:r>
                      </m:sub>
                    </m:sSub>
                    <m:r>
                      <a:rPr lang="zh-CN" alt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在</m:t>
                    </m:r>
                  </m:oMath>
                </a14:m>
                <a:r>
                  <a:rPr lang="en-US" altLang="zh-CN" dirty="0"/>
                  <a:t>0</a:t>
                </a:r>
                <a:r>
                  <a:rPr lang="zh-CN" altLang="en-US" dirty="0"/>
                  <a:t>附近时，尽管</a:t>
                </a:r>
                <a:r>
                  <a:rPr lang="en-US" altLang="zh-CN" dirty="0"/>
                  <a:t>R3OQ08</a:t>
                </a:r>
                <a:r>
                  <a:rPr lang="zh-CN" altLang="en-US" dirty="0"/>
                  <a:t>的计数没有或者很小，但是总的丢失计数是比较大的。</a:t>
                </a:r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50FA4800-12BB-DD54-0737-56E9FA71A7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93059"/>
                <a:ext cx="10515600" cy="5683904"/>
              </a:xfrm>
              <a:blipFill>
                <a:blip r:embed="rId2"/>
                <a:stretch>
                  <a:fillRect l="-1043" t="-1717" r="-5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>
            <a:extLst>
              <a:ext uri="{FF2B5EF4-FFF2-40B4-BE49-F238E27FC236}">
                <a16:creationId xmlns:a16="http://schemas.microsoft.com/office/drawing/2014/main" id="{897646AF-6BDA-F185-5427-658CE90680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9868" y="2074439"/>
            <a:ext cx="2815809" cy="2145251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E2915C4A-E0B7-2C4B-F864-3479AC18B3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0543" y="2567563"/>
            <a:ext cx="4435751" cy="3797378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A8AD4420-5515-CD77-642A-1F877925E3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29868" y="4407949"/>
            <a:ext cx="2868116" cy="2228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044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E0C0A662-4EFF-DCA8-B618-69E06F1F16C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35106"/>
                <a:ext cx="11243302" cy="5441857"/>
              </a:xfrm>
            </p:spPr>
            <p:txBody>
              <a:bodyPr>
                <a:normAutofit/>
              </a:bodyPr>
              <a:lstStyle/>
              <a:p>
                <a:r>
                  <a:rPr lang="zh-CN" altLang="en-US" dirty="0"/>
                  <a:t>当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altLang="zh-CN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𝑃</m:t>
                        </m:r>
                      </m:e>
                      <m:sub>
                        <m:r>
                          <a:rPr kumimoji="0" lang="en-US" altLang="zh-CN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𝑧</m:t>
                        </m:r>
                      </m:sub>
                    </m:sSub>
                    <m:r>
                      <a:rPr kumimoji="0" lang="en-US" altLang="zh-CN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=0.015</m:t>
                    </m:r>
                  </m:oMath>
                </a14:m>
                <a:r>
                  <a:rPr lang="zh-CN" altLang="en-US" dirty="0"/>
                  <a:t>附近时，</a:t>
                </a:r>
                <a:r>
                  <a:rPr lang="en-US" altLang="zh-CN" dirty="0"/>
                  <a:t>R3OQ08</a:t>
                </a:r>
                <a:r>
                  <a:rPr lang="zh-CN" altLang="en-US" dirty="0"/>
                  <a:t>的绝对计数和计数占比迅速上升，达到极大值；当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zh-CN" altLang="en-US" dirty="0"/>
                  <a:t>较大时，</a:t>
                </a:r>
                <a:r>
                  <a:rPr lang="en-US" altLang="zh-CN" dirty="0"/>
                  <a:t>R3OQ08</a:t>
                </a:r>
                <a:r>
                  <a:rPr lang="zh-CN" altLang="en-US" dirty="0"/>
                  <a:t>的计数又快速下降。</a:t>
                </a:r>
                <a:endParaRPr lang="en-US" altLang="zh-CN" dirty="0"/>
              </a:p>
              <a:p>
                <a:r>
                  <a:rPr lang="zh-CN" altLang="en-US" dirty="0"/>
                  <a:t>下面分别选取了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altLang="zh-CN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𝑃</m:t>
                        </m:r>
                      </m:e>
                      <m:sub>
                        <m:r>
                          <a:rPr kumimoji="0" lang="en-US" altLang="zh-CN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zh-CN" altLang="en-US" dirty="0"/>
                  <a:t>较小时和较大时的计数前三的元件和</a:t>
                </a:r>
                <a:r>
                  <a:rPr lang="en-US" altLang="zh-CN" dirty="0"/>
                  <a:t>R3OQ08</a:t>
                </a:r>
                <a:r>
                  <a:rPr lang="zh-CN" altLang="en-US" dirty="0"/>
                  <a:t>的计数情况。</a:t>
                </a:r>
                <a:r>
                  <a:rPr lang="en-US" altLang="zh-CN" dirty="0"/>
                  <a:t>R10MB07</a:t>
                </a:r>
                <a:r>
                  <a:rPr lang="zh-CN" altLang="en-US" dirty="0"/>
                  <a:t>在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n-US" altLang="zh-CN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=0.03~0.04</m:t>
                    </m:r>
                  </m:oMath>
                </a14:m>
                <a:r>
                  <a:rPr lang="zh-CN" altLang="en-US" dirty="0"/>
                  <a:t>这个范围内计数较多，但如果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zh-CN" alt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取</m:t>
                    </m:r>
                  </m:oMath>
                </a14:m>
                <a:r>
                  <a:rPr lang="zh-CN" altLang="en-US" dirty="0"/>
                  <a:t>更大值，其计数也会变得较少。</a:t>
                </a:r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E0C0A662-4EFF-DCA8-B618-69E06F1F16C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35106"/>
                <a:ext cx="11243302" cy="5441857"/>
              </a:xfrm>
              <a:blipFill>
                <a:blip r:embed="rId2"/>
                <a:stretch>
                  <a:fillRect l="-976" t="-2018" r="-27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>
            <a:extLst>
              <a:ext uri="{FF2B5EF4-FFF2-40B4-BE49-F238E27FC236}">
                <a16:creationId xmlns:a16="http://schemas.microsoft.com/office/drawing/2014/main" id="{C7A5C86A-D99C-BBC0-54D0-D75E5FF942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2133" y="3021105"/>
            <a:ext cx="4647734" cy="367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794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A838BF-4888-7351-5F2A-F7DFB528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总结与联系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96F9674-4DCE-3D79-2E83-A10A9CF98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1004176" cy="4979053"/>
          </a:xfrm>
        </p:spPr>
        <p:txBody>
          <a:bodyPr/>
          <a:lstStyle/>
          <a:p>
            <a:r>
              <a:rPr lang="zh-CN" altLang="en-US" dirty="0"/>
              <a:t>当</a:t>
            </a:r>
            <a:r>
              <a:rPr lang="en-US" altLang="zh-CN" dirty="0" err="1"/>
              <a:t>Pz</a:t>
            </a:r>
            <a:r>
              <a:rPr lang="zh-CN" altLang="en-US" dirty="0"/>
              <a:t>取值范围较小时，</a:t>
            </a:r>
            <a:r>
              <a:rPr lang="en-US" altLang="zh-CN" dirty="0"/>
              <a:t>R3OQ08</a:t>
            </a:r>
            <a:r>
              <a:rPr lang="zh-CN" altLang="en-US" dirty="0"/>
              <a:t>的计数较大，且在某个范围内具有显著优势；当</a:t>
            </a:r>
            <a:r>
              <a:rPr lang="en-US" altLang="zh-CN" dirty="0" err="1"/>
              <a:t>Pz</a:t>
            </a:r>
            <a:r>
              <a:rPr lang="zh-CN" altLang="en-US" dirty="0"/>
              <a:t>的取值范围较大时，</a:t>
            </a:r>
            <a:r>
              <a:rPr lang="en-US" altLang="zh-CN" dirty="0"/>
              <a:t>R3OQ08</a:t>
            </a:r>
            <a:r>
              <a:rPr lang="zh-CN" altLang="en-US" dirty="0"/>
              <a:t>的计数极少，而</a:t>
            </a:r>
            <a:r>
              <a:rPr lang="en-US" altLang="zh-CN" dirty="0"/>
              <a:t>R1OMB07</a:t>
            </a:r>
            <a:r>
              <a:rPr lang="zh-CN" altLang="en-US" dirty="0"/>
              <a:t>等其他元件处的丢失计数较大。</a:t>
            </a:r>
            <a:endParaRPr lang="en-US" altLang="zh-CN" dirty="0"/>
          </a:p>
          <a:p>
            <a:r>
              <a:rPr lang="zh-CN" altLang="en-US" dirty="0"/>
              <a:t>这种计数是赋予每个元件等权重。若与</a:t>
            </a:r>
            <a:r>
              <a:rPr lang="en-US" altLang="zh-CN" dirty="0" err="1"/>
              <a:t>Tousheck</a:t>
            </a:r>
            <a:r>
              <a:rPr lang="zh-CN" altLang="en-US" dirty="0"/>
              <a:t>效应联系，一方面在固定跟踪的相空间坐标时，每个元件处的束流物理参数是不同的，散射发生速率是不等的，需要（根据局域</a:t>
            </a:r>
            <a:r>
              <a:rPr lang="en-US" altLang="zh-CN" dirty="0" err="1"/>
              <a:t>Touschek</a:t>
            </a:r>
            <a:r>
              <a:rPr lang="zh-CN" altLang="en-US" dirty="0"/>
              <a:t>寿命）赋予不同权重，另一方面，散射后进入相空间坐标邻域的概率不同，不能直接比较不同坐标下的计数。</a:t>
            </a:r>
            <a:endParaRPr lang="en-US" altLang="zh-CN" dirty="0"/>
          </a:p>
          <a:p>
            <a:r>
              <a:rPr lang="zh-CN" altLang="en-US" dirty="0"/>
              <a:t>考虑到</a:t>
            </a:r>
            <a:r>
              <a:rPr lang="en-US" altLang="zh-CN" dirty="0"/>
              <a:t>Moller</a:t>
            </a:r>
            <a:r>
              <a:rPr lang="zh-CN" altLang="en-US" dirty="0"/>
              <a:t>散射引起的较大动量转移的概率比较小动量转移的概率低，且前述几种情况下</a:t>
            </a:r>
            <a:r>
              <a:rPr lang="en-US" altLang="zh-CN" dirty="0" err="1"/>
              <a:t>Pz</a:t>
            </a:r>
            <a:r>
              <a:rPr lang="zh-CN" altLang="en-US" dirty="0"/>
              <a:t>不是很大时都是</a:t>
            </a:r>
            <a:r>
              <a:rPr lang="en-US" altLang="zh-CN" dirty="0"/>
              <a:t>R3OQ08</a:t>
            </a:r>
            <a:r>
              <a:rPr lang="zh-CN" altLang="en-US" dirty="0"/>
              <a:t>计数较大，还是优先考虑在</a:t>
            </a:r>
            <a:r>
              <a:rPr lang="en-US" altLang="zh-CN" dirty="0"/>
              <a:t>R3OQ08</a:t>
            </a:r>
            <a:r>
              <a:rPr lang="zh-CN" altLang="en-US" dirty="0"/>
              <a:t>放置探测较好。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129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668D2E-61D6-C4F1-BEA8-A6412BD46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/>
              <a:t>物理孔径更新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143BCD2-8A29-3407-761D-A0F540FA8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6540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上次的物理孔径输入是相对中心对称的，在此基础上仅将</a:t>
            </a:r>
            <a:r>
              <a:rPr lang="en-US" altLang="zh-CN" dirty="0"/>
              <a:t>R3OQ08</a:t>
            </a:r>
            <a:r>
              <a:rPr lang="zh-CN" altLang="en-US" dirty="0"/>
              <a:t>和</a:t>
            </a:r>
            <a:r>
              <a:rPr lang="en-US" altLang="zh-CN" dirty="0"/>
              <a:t>R3OQ09</a:t>
            </a:r>
            <a:r>
              <a:rPr lang="zh-CN" altLang="en-US" dirty="0"/>
              <a:t>附近真空盒内侧的水平物理半径修改回最初统一输入的</a:t>
            </a:r>
            <a:r>
              <a:rPr lang="en-US" altLang="zh-CN" dirty="0"/>
              <a:t>55mm</a:t>
            </a:r>
            <a:r>
              <a:rPr lang="zh-CN" altLang="en-US" dirty="0"/>
              <a:t>，外侧的水平物理半径仍分别为</a:t>
            </a:r>
            <a:r>
              <a:rPr lang="en-US" altLang="zh-CN" dirty="0"/>
              <a:t>19mm</a:t>
            </a:r>
            <a:r>
              <a:rPr lang="zh-CN" altLang="en-US" dirty="0"/>
              <a:t>和</a:t>
            </a:r>
            <a:r>
              <a:rPr lang="en-US" altLang="zh-CN" dirty="0"/>
              <a:t>16mm</a:t>
            </a:r>
            <a:r>
              <a:rPr lang="zh-CN" altLang="en-US" dirty="0"/>
              <a:t>。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0AD382E-EEEB-B6D2-E278-45040EFD4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4456" y="3281082"/>
            <a:ext cx="3698356" cy="2772522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2718FB08-D0F1-0510-7EA6-E8BB4DC23C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9190" y="3185739"/>
            <a:ext cx="3958037" cy="2963208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138589E1-8759-4595-5B10-DEB7482FD341}"/>
              </a:ext>
            </a:extLst>
          </p:cNvPr>
          <p:cNvSpPr txBox="1"/>
          <p:nvPr/>
        </p:nvSpPr>
        <p:spPr>
          <a:xfrm>
            <a:off x="3101788" y="6162346"/>
            <a:ext cx="2241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上次的水平半径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91C4986-995D-A986-1ECD-6B662CD27811}"/>
              </a:ext>
            </a:extLst>
          </p:cNvPr>
          <p:cNvSpPr txBox="1"/>
          <p:nvPr/>
        </p:nvSpPr>
        <p:spPr>
          <a:xfrm>
            <a:off x="7606553" y="6099218"/>
            <a:ext cx="2241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上次的垂直半径</a:t>
            </a:r>
          </a:p>
        </p:txBody>
      </p:sp>
    </p:spTree>
    <p:extLst>
      <p:ext uri="{BB962C8B-B14F-4D97-AF65-F5344CB8AC3E}">
        <p14:creationId xmlns:p14="http://schemas.microsoft.com/office/powerpoint/2010/main" val="2397895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32AA5C-26A7-6821-E6B9-A11F49287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</a:t>
            </a:r>
            <a:r>
              <a:rPr lang="zh-CN" altLang="en-US" dirty="0"/>
              <a:t>粒子丢失统计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C06BC2F-F4CE-5128-BE70-CD08A0D6842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550894"/>
                <a:ext cx="11273119" cy="5307106"/>
              </a:xfrm>
            </p:spPr>
            <p:txBody>
              <a:bodyPr>
                <a:normAutofit/>
              </a:bodyPr>
              <a:lstStyle/>
              <a:p>
                <a:r>
                  <a:rPr lang="zh-CN" altLang="en-US" dirty="0"/>
                  <a:t>   从某个元件跟踪一定初始相空间的单粒子，看其在哪个元件出口处超出物理边界（视为在该位置丢失），从每个元件都开始跟踪一次，统计各个元件出口处粒子丢失的计数。</a:t>
                </a:r>
                <a:endParaRPr lang="en-US" altLang="zh-CN" dirty="0"/>
              </a:p>
              <a:p>
                <a:r>
                  <a:rPr lang="en-US" altLang="zh-CN" dirty="0"/>
                  <a:t>    </a:t>
                </a:r>
                <a:r>
                  <a:rPr lang="zh-CN" altLang="en-US" dirty="0"/>
                  <a:t>由于</a:t>
                </a:r>
                <a:r>
                  <a:rPr lang="en-US" altLang="zh-CN" dirty="0" err="1"/>
                  <a:t>Touschek</a:t>
                </a:r>
                <a:r>
                  <a:rPr lang="zh-CN" altLang="en-US" dirty="0"/>
                  <a:t>寿命跟</a:t>
                </a:r>
                <a:r>
                  <a:rPr lang="en-US" altLang="zh-CN" dirty="0"/>
                  <a:t>Moller</a:t>
                </a:r>
                <a:r>
                  <a:rPr lang="zh-CN" altLang="en-US" dirty="0"/>
                  <a:t>散射后电子纵向动量转移相关，主要关注纵向动量的差异。</a:t>
                </a:r>
                <a:endParaRPr lang="en-US" altLang="zh-CN" dirty="0"/>
              </a:p>
              <a:p>
                <a:r>
                  <a:rPr lang="en-US" altLang="zh-CN" dirty="0"/>
                  <a:t>    </a:t>
                </a:r>
                <a:r>
                  <a:rPr lang="en-US" altLang="zh-CN" dirty="0" err="1"/>
                  <a:t>Bmad</a:t>
                </a:r>
                <a:r>
                  <a:rPr lang="zh-CN" altLang="en-US" dirty="0"/>
                  <a:t>采用的六维相空间坐标定义为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dirty="0"/>
                  <a:t> ,</a:t>
                </a:r>
                <a:r>
                  <a:rPr lang="zh-CN" altLang="en-US" dirty="0"/>
                  <a:t>其中动量分量满足：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CN" dirty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CN" dirty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CN" dirty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均为</m:t>
                    </m:r>
                  </m:oMath>
                </a14:m>
                <a:r>
                  <a:rPr lang="zh-CN" altLang="en-US" dirty="0"/>
                  <a:t>正则动量，</a:t>
                </a:r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zh-CN" altLang="en-US" dirty="0"/>
                  <a:t>为总动量</a:t>
                </a:r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dirty="0"/>
                  <a:t>     </a:t>
                </a:r>
                <a:r>
                  <a:rPr lang="zh-CN" altLang="en-US" dirty="0"/>
                  <a:t>下面将初始相空间坐标分四类情况进行讨论：</a:t>
                </a:r>
                <a:endParaRPr lang="en-US" altLang="zh-CN" dirty="0"/>
              </a:p>
              <a:p>
                <a:r>
                  <a:rPr lang="en-US" altLang="zh-CN" dirty="0"/>
                  <a:t>   (1)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others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altLang="zh-CN" dirty="0"/>
                  <a:t>                  (2)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  <m:r>
                      <a:rPr lang="en-US" altLang="zh-CN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others</m:t>
                    </m:r>
                    <m:r>
                      <a:rPr lang="en-US" altLang="zh-CN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altLang="zh-CN" dirty="0"/>
                  <a:t> </a:t>
                </a:r>
              </a:p>
              <a:p>
                <a:r>
                  <a:rPr lang="en-US" altLang="zh-CN" dirty="0"/>
                  <a:t>   (3)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  <m:r>
                      <a:rPr lang="en-US" altLang="zh-CN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others</m:t>
                    </m:r>
                    <m:r>
                      <a:rPr lang="en-US" altLang="zh-CN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altLang="zh-CN" dirty="0"/>
                  <a:t>     (4)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  <m:r>
                      <a:rPr lang="en-US" altLang="zh-CN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others</m:t>
                    </m:r>
                    <m:r>
                      <a:rPr lang="en-US" altLang="zh-CN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altLang="zh-CN" dirty="0"/>
                  <a:t> 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C06BC2F-F4CE-5128-BE70-CD08A0D684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550894"/>
                <a:ext cx="11273119" cy="5307106"/>
              </a:xfrm>
              <a:blipFill>
                <a:blip r:embed="rId2"/>
                <a:stretch>
                  <a:fillRect l="-919" t="-2067" b="-10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3199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E184CD31-1C6D-117E-E947-B3CEC31513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81318"/>
                <a:ext cx="10515600" cy="6015317"/>
              </a:xfrm>
            </p:spPr>
            <p:txBody>
              <a:bodyPr/>
              <a:lstStyle/>
              <a:p>
                <a:r>
                  <a:rPr lang="en-US" altLang="zh-CN" dirty="0"/>
                  <a:t>(1)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others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altLang="zh-CN" dirty="0"/>
                  <a:t> </a:t>
                </a:r>
              </a:p>
              <a:p>
                <a:r>
                  <a:rPr lang="en-US" altLang="zh-CN" dirty="0"/>
                  <a:t>     </a:t>
                </a:r>
                <a:r>
                  <a:rPr lang="zh-CN" altLang="en-US" dirty="0"/>
                  <a:t>上次讨论这种情况，本次将最大跟踪圈数设置成</a:t>
                </a:r>
                <a:r>
                  <a:rPr lang="en-US" altLang="zh-CN" dirty="0"/>
                  <a:t>100</a:t>
                </a:r>
                <a:r>
                  <a:rPr lang="zh-CN" altLang="en-US" dirty="0"/>
                  <a:t>圈。如果粒子打到壁上丢失会立刻退出跟踪。模拟程序给出的结果如下：</a:t>
                </a:r>
                <a:endParaRPr lang="en-US" altLang="zh-CN" dirty="0"/>
              </a:p>
              <a:p>
                <a:r>
                  <a:rPr lang="en-US" altLang="zh-CN" dirty="0"/>
                  <a:t>      </a:t>
                </a:r>
                <a:r>
                  <a:rPr lang="zh-CN" altLang="en-US" dirty="0"/>
                  <a:t>当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zh-CN" altLang="en-US" dirty="0"/>
                  <a:t>较小时，</a:t>
                </a:r>
                <a:r>
                  <a:rPr lang="en-US" altLang="zh-CN" dirty="0"/>
                  <a:t>R3OQ08</a:t>
                </a:r>
                <a:r>
                  <a:rPr lang="zh-CN" altLang="en-US" dirty="0"/>
                  <a:t>处的丢失计数占比最大，当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zh-CN" altLang="en-US" dirty="0"/>
                  <a:t>较大时，粒子丢失计数占比随着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zh-CN" altLang="en-US" dirty="0"/>
                  <a:t>的增大逐渐减少至</a:t>
                </a:r>
                <a:r>
                  <a:rPr lang="en-US" altLang="zh-CN" dirty="0"/>
                  <a:t>0</a:t>
                </a:r>
                <a:r>
                  <a:rPr lang="zh-CN" altLang="en-US" dirty="0"/>
                  <a:t>。</a:t>
                </a:r>
                <a:endParaRPr lang="en-US" altLang="zh-CN" dirty="0"/>
              </a:p>
              <a:p>
                <a:r>
                  <a:rPr lang="en-US" altLang="zh-CN" dirty="0"/>
                  <a:t>     </a:t>
                </a: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E184CD31-1C6D-117E-E947-B3CEC31513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81318"/>
                <a:ext cx="10515600" cy="6015317"/>
              </a:xfrm>
              <a:blipFill>
                <a:blip r:embed="rId2"/>
                <a:stretch>
                  <a:fillRect l="-1043" t="-182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>
            <a:extLst>
              <a:ext uri="{FF2B5EF4-FFF2-40B4-BE49-F238E27FC236}">
                <a16:creationId xmlns:a16="http://schemas.microsoft.com/office/drawing/2014/main" id="{F3642FFA-8E3C-E39B-4A73-8A3C5773D9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4706" y="3193650"/>
            <a:ext cx="4077552" cy="2983032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F163F9EB-3D46-6D8F-9A22-A32B8ABED6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3056" y="2922191"/>
            <a:ext cx="3963178" cy="337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362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4F9D195-31B6-D371-9458-7A40141E0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188"/>
            <a:ext cx="10515600" cy="5970775"/>
          </a:xfrm>
        </p:spPr>
        <p:txBody>
          <a:bodyPr/>
          <a:lstStyle/>
          <a:p>
            <a:r>
              <a:rPr lang="zh-CN" altLang="en-US" dirty="0"/>
              <a:t>当</a:t>
            </a:r>
            <a:r>
              <a:rPr lang="en-US" altLang="zh-CN" dirty="0" err="1"/>
              <a:t>Pz</a:t>
            </a:r>
            <a:r>
              <a:rPr lang="en-US" altLang="zh-CN" dirty="0"/>
              <a:t>=0.00497</a:t>
            </a:r>
            <a:r>
              <a:rPr lang="zh-CN" altLang="en-US" dirty="0"/>
              <a:t>附近时，才开始出现丢失计数，且只有</a:t>
            </a:r>
            <a:r>
              <a:rPr lang="en-US" altLang="zh-CN" dirty="0"/>
              <a:t>R3OQ08</a:t>
            </a:r>
            <a:r>
              <a:rPr lang="zh-CN" altLang="en-US" dirty="0"/>
              <a:t>才有计数。当</a:t>
            </a:r>
            <a:r>
              <a:rPr lang="en-US" altLang="zh-CN" dirty="0" err="1"/>
              <a:t>Pz</a:t>
            </a:r>
            <a:r>
              <a:rPr lang="en-US" altLang="zh-CN" dirty="0"/>
              <a:t>=0.04</a:t>
            </a:r>
            <a:r>
              <a:rPr lang="zh-CN" altLang="en-US" dirty="0"/>
              <a:t>附近时，</a:t>
            </a:r>
            <a:r>
              <a:rPr lang="en-US" altLang="zh-CN" dirty="0"/>
              <a:t>R3OQ08</a:t>
            </a:r>
            <a:r>
              <a:rPr lang="zh-CN" altLang="en-US" dirty="0"/>
              <a:t>处的丢失计数已经很少了。</a:t>
            </a:r>
            <a:endParaRPr lang="en-US" altLang="zh-CN" dirty="0"/>
          </a:p>
          <a:p>
            <a:r>
              <a:rPr lang="zh-CN" altLang="en-US" dirty="0"/>
              <a:t>在附近</a:t>
            </a:r>
            <a:r>
              <a:rPr lang="en-US" altLang="zh-CN" dirty="0" err="1"/>
              <a:t>Pz</a:t>
            </a:r>
            <a:r>
              <a:rPr lang="en-US" altLang="zh-CN" dirty="0"/>
              <a:t>=0.017</a:t>
            </a:r>
            <a:r>
              <a:rPr lang="zh-CN" altLang="en-US" dirty="0"/>
              <a:t>附近， </a:t>
            </a:r>
            <a:r>
              <a:rPr lang="en-US" altLang="zh-CN" dirty="0"/>
              <a:t>R3OQ08</a:t>
            </a:r>
            <a:r>
              <a:rPr lang="zh-CN" altLang="en-US" dirty="0"/>
              <a:t>的绝对计数和计数占比都突然上升到一个很高的值。</a:t>
            </a:r>
            <a:endParaRPr lang="en-US" altLang="zh-CN" dirty="0"/>
          </a:p>
          <a:p>
            <a:r>
              <a:rPr lang="zh-CN" altLang="en-US" dirty="0"/>
              <a:t>当</a:t>
            </a:r>
            <a:r>
              <a:rPr lang="en-US" altLang="zh-CN" dirty="0" err="1"/>
              <a:t>Pz</a:t>
            </a:r>
            <a:r>
              <a:rPr lang="zh-CN" altLang="en-US" dirty="0"/>
              <a:t>取值较大时，</a:t>
            </a:r>
            <a:r>
              <a:rPr lang="en-US" altLang="zh-CN" dirty="0"/>
              <a:t>R1OBM07</a:t>
            </a:r>
            <a:r>
              <a:rPr lang="zh-CN" altLang="en-US" dirty="0"/>
              <a:t>处的计数在</a:t>
            </a:r>
            <a:r>
              <a:rPr lang="en-US" altLang="zh-CN" dirty="0" err="1"/>
              <a:t>Pz</a:t>
            </a:r>
            <a:r>
              <a:rPr lang="zh-CN" altLang="en-US" dirty="0"/>
              <a:t>较大的变化范围内维持在较大值。绿色图例表示除</a:t>
            </a:r>
            <a:r>
              <a:rPr lang="en-US" altLang="zh-CN" dirty="0"/>
              <a:t>R3OQ08</a:t>
            </a:r>
            <a:r>
              <a:rPr lang="zh-CN" altLang="en-US" dirty="0"/>
              <a:t>外计数最多的元件；紫色图例表示除</a:t>
            </a:r>
            <a:r>
              <a:rPr lang="en-US" altLang="zh-CN" dirty="0"/>
              <a:t>R3OQ08</a:t>
            </a:r>
            <a:r>
              <a:rPr lang="zh-CN" altLang="en-US" dirty="0"/>
              <a:t>外计数第二多的元件</a:t>
            </a:r>
            <a:r>
              <a:rPr lang="en-US" altLang="zh-CN" dirty="0"/>
              <a:t>.D4O25</a:t>
            </a:r>
            <a:r>
              <a:rPr lang="zh-CN" altLang="en-US" dirty="0"/>
              <a:t>有时计数也较大。</a:t>
            </a:r>
            <a:endParaRPr lang="en-US" altLang="zh-CN" dirty="0"/>
          </a:p>
          <a:p>
            <a:r>
              <a:rPr lang="en-US" altLang="zh-CN" dirty="0"/>
              <a:t>   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5FC02FC-8C7D-E449-A605-710CC17CBC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8988" y="3319534"/>
            <a:ext cx="4293918" cy="353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465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DC4D5676-BB7E-2F4C-DD30-6D8D7924B8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28918"/>
                <a:ext cx="10515600" cy="564804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altLang="zh-CN" dirty="0"/>
                  <a:t>(2)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  <m:r>
                      <a:rPr lang="en-US" altLang="zh-CN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others</m:t>
                    </m:r>
                    <m:r>
                      <a:rPr lang="en-US" altLang="zh-CN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altLang="zh-CN" dirty="0"/>
                  <a:t> </a:t>
                </a:r>
              </a:p>
              <a:p>
                <a:pPr marL="0" indent="0">
                  <a:buNone/>
                </a:pPr>
                <a:r>
                  <a:rPr lang="zh-CN" altLang="en-US" dirty="0"/>
                  <a:t>     这里固定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CN" dirty="0"/>
                  <a:t>0.001</a:t>
                </a:r>
                <a:r>
                  <a:rPr lang="zh-CN" altLang="en-US" dirty="0"/>
                  <a:t>，仍然改变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zh-CN" altLang="en-US" dirty="0"/>
                  <a:t>的取值，最多跟踪</a:t>
                </a:r>
                <a:r>
                  <a:rPr lang="en-US" altLang="zh-CN" dirty="0"/>
                  <a:t>100</a:t>
                </a:r>
                <a:r>
                  <a:rPr lang="zh-CN" altLang="en-US" dirty="0"/>
                  <a:t>圈。</a:t>
                </a:r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dirty="0"/>
                  <a:t>     </a:t>
                </a:r>
                <a:r>
                  <a:rPr lang="zh-CN" altLang="en-US" dirty="0"/>
                  <a:t>注意到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en-US" altLang="zh-CN" dirty="0"/>
                  <a:t>=0</a:t>
                </a:r>
                <a:r>
                  <a:rPr lang="zh-CN" altLang="en-US" dirty="0"/>
                  <a:t>时</a:t>
                </a:r>
                <a:r>
                  <a:rPr lang="en-US" altLang="zh-CN" dirty="0"/>
                  <a:t>R3OQ08</a:t>
                </a:r>
                <a:r>
                  <a:rPr lang="zh-CN" altLang="en-US" dirty="0"/>
                  <a:t>处的计数并不为</a:t>
                </a:r>
                <a:r>
                  <a:rPr lang="en-US" altLang="zh-CN" dirty="0"/>
                  <a:t>0</a:t>
                </a:r>
                <a:r>
                  <a:rPr lang="zh-CN" altLang="en-US" dirty="0"/>
                  <a:t>！从</a:t>
                </a:r>
                <a:r>
                  <a:rPr lang="en-US" altLang="zh-CN" dirty="0"/>
                  <a:t>0</a:t>
                </a:r>
                <a:r>
                  <a:rPr lang="zh-CN" altLang="en-US" dirty="0"/>
                  <a:t>开始</a:t>
                </a:r>
                <a:r>
                  <a:rPr lang="en-US" altLang="zh-CN" dirty="0"/>
                  <a:t>R3OQ08</a:t>
                </a:r>
                <a:r>
                  <a:rPr lang="zh-CN" altLang="en-US" dirty="0"/>
                  <a:t>就有计数且在小范围内占有全部计数。</a:t>
                </a:r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dirty="0">
                    <a:solidFill>
                      <a:prstClr val="black"/>
                    </a:solidFill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zh-CN" altLang="en-US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的</m:t>
                    </m:r>
                  </m:oMath>
                </a14:m>
                <a:r>
                  <a:rPr lang="zh-CN" altLang="en-US" dirty="0"/>
                  <a:t>效果有点像是把（</a:t>
                </a:r>
                <a:r>
                  <a:rPr lang="en-US" altLang="zh-CN" dirty="0"/>
                  <a:t>1</a:t>
                </a:r>
                <a:r>
                  <a:rPr lang="zh-CN" altLang="en-US" dirty="0"/>
                  <a:t>）的图像左移一点再在竖直方向上扭曲一些。</a:t>
                </a:r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dirty="0"/>
                  <a:t>    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DC4D5676-BB7E-2F4C-DD30-6D8D7924B8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28918"/>
                <a:ext cx="10515600" cy="5648045"/>
              </a:xfrm>
              <a:blipFill>
                <a:blip r:embed="rId2"/>
                <a:stretch>
                  <a:fillRect l="-1217" t="-1944" r="-11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图片 5">
            <a:extLst>
              <a:ext uri="{FF2B5EF4-FFF2-40B4-BE49-F238E27FC236}">
                <a16:creationId xmlns:a16="http://schemas.microsoft.com/office/drawing/2014/main" id="{2EBBC864-4E49-3808-1DA2-2A2D87146C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2916" y="3352940"/>
            <a:ext cx="4123766" cy="306707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13DF1D58-ECC4-4AAA-97DB-33A3EDDA34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9437" y="3289932"/>
            <a:ext cx="3720619" cy="300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037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58AF0A-DE41-840C-469F-A1924F5D1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4753"/>
            <a:ext cx="10515600" cy="5352210"/>
          </a:xfrm>
        </p:spPr>
        <p:txBody>
          <a:bodyPr/>
          <a:lstStyle/>
          <a:p>
            <a:r>
              <a:rPr lang="zh-CN" altLang="en-US" dirty="0"/>
              <a:t>   下图前三组是计数最多的前三名，后两组是</a:t>
            </a:r>
            <a:r>
              <a:rPr lang="en-US" altLang="zh-CN" dirty="0"/>
              <a:t>R3O108</a:t>
            </a:r>
            <a:r>
              <a:rPr lang="zh-CN" altLang="en-US" dirty="0"/>
              <a:t>和计数最多的前三名</a:t>
            </a:r>
            <a:endParaRPr lang="en-US" altLang="zh-CN" dirty="0"/>
          </a:p>
          <a:p>
            <a:r>
              <a:rPr lang="en-US" altLang="zh-CN" dirty="0"/>
              <a:t>   </a:t>
            </a:r>
            <a:r>
              <a:rPr lang="zh-CN" altLang="en-US" dirty="0"/>
              <a:t>从图像上看，当</a:t>
            </a:r>
            <a:r>
              <a:rPr lang="en-US" altLang="zh-CN" dirty="0" err="1"/>
              <a:t>Pz</a:t>
            </a:r>
            <a:r>
              <a:rPr lang="en-US" altLang="zh-CN" dirty="0"/>
              <a:t>=0.03</a:t>
            </a:r>
            <a:r>
              <a:rPr lang="zh-CN" altLang="en-US" dirty="0"/>
              <a:t>时，</a:t>
            </a:r>
            <a:r>
              <a:rPr lang="en-US" altLang="zh-CN" dirty="0"/>
              <a:t>R3OQ08</a:t>
            </a:r>
            <a:r>
              <a:rPr lang="zh-CN" altLang="en-US" dirty="0"/>
              <a:t>的计数优势就不明显了。随着</a:t>
            </a:r>
            <a:r>
              <a:rPr lang="en-US" altLang="zh-CN" dirty="0" err="1"/>
              <a:t>Pz</a:t>
            </a:r>
            <a:r>
              <a:rPr lang="zh-CN" altLang="en-US" dirty="0"/>
              <a:t>的继续增大，相对稳定具有较大计数的是</a:t>
            </a:r>
            <a:r>
              <a:rPr lang="en-US" altLang="zh-CN" dirty="0"/>
              <a:t>R1OMB07</a:t>
            </a:r>
            <a:r>
              <a:rPr lang="zh-CN" altLang="en-US" dirty="0"/>
              <a:t>和</a:t>
            </a:r>
            <a:r>
              <a:rPr lang="en-US" altLang="zh-CN" dirty="0"/>
              <a:t>D4O25</a:t>
            </a:r>
          </a:p>
          <a:p>
            <a:r>
              <a:rPr lang="en-US" altLang="zh-CN" dirty="0"/>
              <a:t>  </a:t>
            </a:r>
            <a:endParaRPr lang="zh-CN" altLang="en-US" dirty="0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B5F62449-D1D3-6527-705F-DF1B073B7D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5267" y="2819260"/>
            <a:ext cx="4618735" cy="383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064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AA04BBD-DFB9-B90C-1BAA-5E649B4AF65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30306"/>
                <a:ext cx="11120718" cy="6096000"/>
              </a:xfrm>
            </p:spPr>
            <p:txBody>
              <a:bodyPr>
                <a:normAutofit fontScale="92500"/>
              </a:bodyPr>
              <a:lstStyle/>
              <a:p>
                <a:r>
                  <a:rPr kumimoji="0" lang="en-US" altLang="zh-CN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(3)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altLang="zh-CN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𝑃</m:t>
                        </m:r>
                      </m:e>
                      <m:sub>
                        <m:r>
                          <a:rPr kumimoji="0" lang="en-US" altLang="zh-CN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𝑦</m:t>
                        </m:r>
                      </m:sub>
                    </m:sSub>
                    <m:r>
                      <a:rPr kumimoji="0" lang="en-US" altLang="zh-CN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r>
                      <a:rPr kumimoji="0" lang="en-US" altLang="zh-CN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𝐶</m:t>
                    </m:r>
                    <m:r>
                      <a:rPr kumimoji="0" lang="en-US" altLang="zh-CN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,</m:t>
                    </m:r>
                    <m:sSub>
                      <m:sSubPr>
                        <m:ctrlPr>
                          <a:rPr kumimoji="0" lang="en-US" altLang="zh-CN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altLang="zh-CN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𝑃</m:t>
                        </m:r>
                      </m:e>
                      <m:sub>
                        <m:r>
                          <a:rPr kumimoji="0" lang="en-US" altLang="zh-CN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𝑧</m:t>
                        </m:r>
                      </m:sub>
                    </m:sSub>
                    <m:r>
                      <a:rPr kumimoji="0" lang="en-US" altLang="zh-CN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≠0</m:t>
                    </m:r>
                    <m:r>
                      <a:rPr kumimoji="0" lang="en-US" altLang="zh-CN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,</m:t>
                    </m:r>
                    <m:r>
                      <m:rPr>
                        <m:sty m:val="p"/>
                      </m:rPr>
                      <a:rPr kumimoji="0" lang="en-US" altLang="zh-CN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others</m:t>
                    </m:r>
                    <m:r>
                      <a:rPr kumimoji="0" lang="en-US" altLang="zh-CN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=0</m:t>
                    </m:r>
                  </m:oMath>
                </a14:m>
                <a:endParaRPr lang="en-US" altLang="zh-CN" dirty="0"/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       固定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altLang="zh-CN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𝑃</m:t>
                        </m:r>
                      </m:e>
                      <m:sub>
                        <m:r>
                          <a:rPr kumimoji="0" lang="en-US" altLang="zh-CN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𝑦</m:t>
                        </m:r>
                      </m:sub>
                    </m:sSub>
                    <m:r>
                      <a:rPr kumimoji="0" lang="en-US" altLang="zh-CN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</m:oMath>
                </a14:m>
                <a:r>
                  <a:rPr kumimoji="0" lang="en-US" altLang="zh-CN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0.001</a:t>
                </a: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，改变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altLang="zh-CN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𝑃</m:t>
                        </m:r>
                      </m:e>
                      <m:sub>
                        <m:r>
                          <a:rPr kumimoji="0" lang="en-US" altLang="zh-CN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𝑧</m:t>
                        </m:r>
                      </m:sub>
                    </m:sSub>
                  </m:oMath>
                </a14:m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的取值，最多跟踪</a:t>
                </a:r>
                <a:r>
                  <a:rPr kumimoji="0" lang="en-US" altLang="zh-CN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100</a:t>
                </a: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圈。</a:t>
                </a:r>
                <a:endParaRPr kumimoji="0" lang="en-US" altLang="zh-CN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  <a:p>
                <a:r>
                  <a:rPr lang="zh-CN" altLang="en-US" dirty="0"/>
                  <a:t>    与前面不同的是，率先出现计数的元件是</a:t>
                </a:r>
                <a:r>
                  <a:rPr lang="en-US" altLang="zh-CN" dirty="0"/>
                  <a:t>R4OQ16</a:t>
                </a:r>
                <a:r>
                  <a:rPr lang="zh-CN" altLang="en-US" dirty="0"/>
                  <a:t>（</a:t>
                </a:r>
                <a:r>
                  <a:rPr lang="en-US" altLang="zh-CN" dirty="0" err="1"/>
                  <a:t>Pz</a:t>
                </a:r>
                <a:r>
                  <a:rPr lang="en-US" altLang="zh-CN" dirty="0"/>
                  <a:t>=0</a:t>
                </a:r>
                <a:r>
                  <a:rPr lang="zh-CN" altLang="en-US" dirty="0"/>
                  <a:t>也有计数）</a:t>
                </a:r>
                <a:r>
                  <a:rPr lang="en-US" altLang="zh-CN" dirty="0"/>
                  <a:t>,</a:t>
                </a:r>
                <a:r>
                  <a:rPr lang="zh-CN" altLang="en-US" dirty="0"/>
                  <a:t>其计数整体上偏小，先增加后减少到零；而且当</a:t>
                </a:r>
                <a:r>
                  <a:rPr lang="en-US" altLang="zh-CN" dirty="0" err="1"/>
                  <a:t>Pz</a:t>
                </a:r>
                <a:r>
                  <a:rPr lang="zh-CN" altLang="en-US" dirty="0"/>
                  <a:t>增加到足够大的值后，才变成</a:t>
                </a:r>
                <a:r>
                  <a:rPr lang="en-US" altLang="zh-CN" dirty="0"/>
                  <a:t>R3OQ08</a:t>
                </a:r>
                <a:r>
                  <a:rPr lang="zh-CN" altLang="en-US" dirty="0"/>
                  <a:t>占计数优势</a:t>
                </a:r>
                <a:r>
                  <a:rPr lang="en-US" altLang="zh-CN" dirty="0"/>
                  <a:t>,</a:t>
                </a:r>
                <a:r>
                  <a:rPr lang="zh-CN" altLang="en-US" dirty="0"/>
                  <a:t>并且也会出现计数猛增的情况。</a:t>
                </a: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AA04BBD-DFB9-B90C-1BAA-5E649B4AF65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30306"/>
                <a:ext cx="11120718" cy="6096000"/>
              </a:xfrm>
              <a:blipFill>
                <a:blip r:embed="rId2"/>
                <a:stretch>
                  <a:fillRect l="-877" t="-1400" r="-5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>
            <a:extLst>
              <a:ext uri="{FF2B5EF4-FFF2-40B4-BE49-F238E27FC236}">
                <a16:creationId xmlns:a16="http://schemas.microsoft.com/office/drawing/2014/main" id="{EB48BF33-7754-21C4-513E-BCA115DCEB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3246" y="3179731"/>
            <a:ext cx="4087905" cy="334657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16E9189B-93F5-78A1-A879-FEB1242A39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2714" y="3179731"/>
            <a:ext cx="4219381" cy="3231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392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7BDCB75-DFCC-0A32-6372-D9F11599F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1671"/>
            <a:ext cx="10515600" cy="5585292"/>
          </a:xfrm>
        </p:spPr>
        <p:txBody>
          <a:bodyPr/>
          <a:lstStyle/>
          <a:p>
            <a:r>
              <a:rPr lang="zh-CN" altLang="en-US" dirty="0"/>
              <a:t>  当</a:t>
            </a:r>
            <a:r>
              <a:rPr lang="en-US" altLang="zh-CN" dirty="0" err="1"/>
              <a:t>Pz</a:t>
            </a:r>
            <a:r>
              <a:rPr lang="zh-CN" altLang="en-US" dirty="0"/>
              <a:t>较大时，</a:t>
            </a:r>
            <a:r>
              <a:rPr lang="en-US" altLang="zh-CN" dirty="0"/>
              <a:t>R3OQ08</a:t>
            </a:r>
            <a:r>
              <a:rPr lang="zh-CN" altLang="en-US" dirty="0"/>
              <a:t>的计数逐渐减小，相对稳定地具有计数优势的仍是</a:t>
            </a:r>
            <a:r>
              <a:rPr lang="en-US" altLang="zh-CN" dirty="0"/>
              <a:t>R1OMB07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en-US" altLang="zh-CN" dirty="0"/>
              <a:t>   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3716DA4A-6204-A0FB-02DB-F998F54734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6414" y="1927411"/>
            <a:ext cx="4921352" cy="4150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910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1912</TotalTime>
  <Words>1026</Words>
  <Application>Microsoft Office PowerPoint</Application>
  <PresentationFormat>宽屏</PresentationFormat>
  <Paragraphs>44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等线</vt:lpstr>
      <vt:lpstr>等线 Light</vt:lpstr>
      <vt:lpstr>Arial</vt:lpstr>
      <vt:lpstr>Cambria Math</vt:lpstr>
      <vt:lpstr>Office 主题​​</vt:lpstr>
      <vt:lpstr>More simulation results of particle loss in BSR</vt:lpstr>
      <vt:lpstr>1.物理孔径更新</vt:lpstr>
      <vt:lpstr>2.粒子丢失统计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总结与联系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results of particle loss in BSR</dc:title>
  <dc:creator>Wen Jingda</dc:creator>
  <cp:lastModifiedBy>Wen Jingda</cp:lastModifiedBy>
  <cp:revision>22</cp:revision>
  <dcterms:created xsi:type="dcterms:W3CDTF">2023-02-05T10:04:16Z</dcterms:created>
  <dcterms:modified xsi:type="dcterms:W3CDTF">2023-02-14T02:10:06Z</dcterms:modified>
</cp:coreProperties>
</file>