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403" r:id="rId2"/>
    <p:sldId id="424" r:id="rId3"/>
    <p:sldId id="260" r:id="rId4"/>
    <p:sldId id="1054" r:id="rId5"/>
    <p:sldId id="1008" r:id="rId6"/>
    <p:sldId id="1020" r:id="rId7"/>
    <p:sldId id="1060" r:id="rId8"/>
    <p:sldId id="1055" r:id="rId9"/>
    <p:sldId id="1036" r:id="rId10"/>
    <p:sldId id="1056" r:id="rId11"/>
    <p:sldId id="1059" r:id="rId12"/>
    <p:sldId id="433" r:id="rId13"/>
    <p:sldId id="1051" r:id="rId14"/>
    <p:sldId id="1040" r:id="rId15"/>
    <p:sldId id="1058" r:id="rId16"/>
    <p:sldId id="1038" r:id="rId17"/>
    <p:sldId id="1013" r:id="rId18"/>
    <p:sldId id="435" r:id="rId19"/>
    <p:sldId id="431" r:id="rId20"/>
    <p:sldId id="1007" r:id="rId21"/>
    <p:sldId id="436" r:id="rId22"/>
    <p:sldId id="437" r:id="rId23"/>
    <p:sldId id="959" r:id="rId24"/>
    <p:sldId id="1031" r:id="rId25"/>
    <p:sldId id="405" r:id="rId26"/>
    <p:sldId id="1047" r:id="rId27"/>
    <p:sldId id="1028" r:id="rId28"/>
    <p:sldId id="1029" r:id="rId29"/>
    <p:sldId id="1057" r:id="rId30"/>
    <p:sldId id="434" r:id="rId31"/>
    <p:sldId id="432" r:id="rId32"/>
    <p:sldId id="1030" r:id="rId33"/>
    <p:sldId id="106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 autoAdjust="0"/>
    <p:restoredTop sz="84753"/>
  </p:normalViewPr>
  <p:slideViewPr>
    <p:cSldViewPr snapToGrid="0">
      <p:cViewPr varScale="1">
        <p:scale>
          <a:sx n="106" d="100"/>
          <a:sy n="106" d="100"/>
        </p:scale>
        <p:origin x="1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07227-B5D6-4731-8B68-95E4EC72E52F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93A1-6A7F-47B2-8E2E-54B4A84228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82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2756" y="3886200"/>
            <a:ext cx="982133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Accelerator Division, IHEP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95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3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12/8/2012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9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84" y="50801"/>
            <a:ext cx="12147549" cy="714375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12/8/2012</a:t>
            </a:r>
            <a:endParaRPr lang="en-US" altLang="zh-CN" sz="18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4C69B9CF-E335-4008-A251-B8F82775E69A}" type="slidenum">
              <a:rPr lang="zh-CN" altLang="en-US"/>
              <a:pPr/>
              <a:t>‹#›</a:t>
            </a:fld>
            <a:endParaRPr lang="en-US" altLang="zh-CN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2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67" y="50539"/>
            <a:ext cx="12147733" cy="714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Theme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767" y="1059769"/>
            <a:ext cx="11538807" cy="506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12/8/2012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3300C-797F-D148-A78D-320196FBAF0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1067" y="889795"/>
            <a:ext cx="12158800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26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6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2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23.emf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2D0A6-09A5-644E-B6F7-9EED3B9AE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1113" y="2130426"/>
            <a:ext cx="11615894" cy="1470025"/>
          </a:xfrm>
        </p:spPr>
        <p:txBody>
          <a:bodyPr/>
          <a:lstStyle/>
          <a:p>
            <a:r>
              <a:rPr lang="en-HK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Study</a:t>
            </a:r>
            <a:r>
              <a:rPr lang="zh-CN" altLang="en-US" dirty="0"/>
              <a:t> </a:t>
            </a:r>
            <a:r>
              <a:rPr lang="en-US" altLang="zh-CN" dirty="0"/>
              <a:t>Status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2CE80-1C2A-B949-B838-7874A6C69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Zhe</a:t>
            </a:r>
            <a:r>
              <a:rPr lang="en-US" dirty="0"/>
              <a:t> </a:t>
            </a:r>
            <a:r>
              <a:rPr lang="en-US" dirty="0" err="1"/>
              <a:t>Duan</a:t>
            </a:r>
            <a:endParaRPr lang="en-US" dirty="0"/>
          </a:p>
          <a:p>
            <a:r>
              <a:rPr lang="en-US" dirty="0"/>
              <a:t>On behalf of CEPC Beam Polarization Working Group</a:t>
            </a:r>
          </a:p>
          <a:p>
            <a:r>
              <a:rPr lang="en-US" dirty="0"/>
              <a:t>202</a:t>
            </a:r>
            <a:r>
              <a:rPr lang="en-US" altLang="zh-CN" dirty="0"/>
              <a:t>3.</a:t>
            </a:r>
            <a:r>
              <a:rPr lang="en-US" dirty="0"/>
              <a:t> </a:t>
            </a:r>
            <a:r>
              <a:rPr lang="en-US" altLang="zh-CN" dirty="0"/>
              <a:t>02.</a:t>
            </a:r>
            <a:r>
              <a:rPr lang="zh-CN" altLang="en-US" dirty="0"/>
              <a:t> </a:t>
            </a:r>
            <a:r>
              <a:rPr lang="en-US" altLang="zh-CN" dirty="0"/>
              <a:t>15</a:t>
            </a:r>
            <a:r>
              <a:rPr lang="zh-CN" altLang="en-US" dirty="0"/>
              <a:t>  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27DFD-C6DD-B343-8EF0-38C1AFC3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D97938-ADA2-6949-8B41-BE0BF6CF63BB}"/>
              </a:ext>
            </a:extLst>
          </p:cNvPr>
          <p:cNvSpPr txBox="1"/>
          <p:nvPr/>
        </p:nvSpPr>
        <p:spPr>
          <a:xfrm>
            <a:off x="814788" y="6015693"/>
            <a:ext cx="104485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/>
              <a:t>IAS</a:t>
            </a:r>
            <a:r>
              <a:rPr lang="zh-CN" altLang="en-US" sz="2200" dirty="0"/>
              <a:t> </a:t>
            </a:r>
            <a:r>
              <a:rPr lang="en-US" altLang="zh-CN" sz="2200" dirty="0"/>
              <a:t>Program</a:t>
            </a:r>
            <a:r>
              <a:rPr lang="zh-CN" altLang="en-US" sz="2200" dirty="0"/>
              <a:t> </a:t>
            </a:r>
            <a:r>
              <a:rPr lang="en-US" altLang="zh-CN" sz="2200" dirty="0"/>
              <a:t>on</a:t>
            </a:r>
            <a:r>
              <a:rPr lang="zh-CN" altLang="en-US" sz="2200" dirty="0"/>
              <a:t> </a:t>
            </a:r>
            <a:r>
              <a:rPr lang="en-US" altLang="zh-CN" sz="2200" dirty="0"/>
              <a:t>High</a:t>
            </a:r>
            <a:r>
              <a:rPr lang="zh-CN" altLang="en-US" sz="2200" dirty="0"/>
              <a:t> </a:t>
            </a:r>
            <a:r>
              <a:rPr lang="en-US" altLang="zh-CN" sz="2200" dirty="0"/>
              <a:t>Energy</a:t>
            </a:r>
            <a:r>
              <a:rPr lang="zh-CN" altLang="en-US" sz="2200" dirty="0"/>
              <a:t> </a:t>
            </a:r>
            <a:r>
              <a:rPr lang="en-US" altLang="zh-CN" sz="2200" dirty="0"/>
              <a:t>Physics</a:t>
            </a:r>
            <a:r>
              <a:rPr lang="zh-CN" altLang="en-US" sz="2200" dirty="0"/>
              <a:t> </a:t>
            </a:r>
            <a:r>
              <a:rPr lang="en-US" altLang="zh-CN" sz="2200" dirty="0"/>
              <a:t>(HEP</a:t>
            </a:r>
            <a:r>
              <a:rPr lang="zh-CN" altLang="en-US" sz="2200" dirty="0"/>
              <a:t> </a:t>
            </a:r>
            <a:r>
              <a:rPr lang="en-US" altLang="zh-CN" sz="2200" dirty="0"/>
              <a:t>2023)</a:t>
            </a:r>
            <a:endParaRPr lang="en-HK" sz="2200" dirty="0"/>
          </a:p>
          <a:p>
            <a:pPr algn="ctr"/>
            <a:r>
              <a:rPr lang="en-US" altLang="zh-CN" sz="2200" dirty="0"/>
              <a:t>Feb</a:t>
            </a:r>
            <a:r>
              <a:rPr lang="en-HK" sz="2200" dirty="0"/>
              <a:t> </a:t>
            </a:r>
            <a:r>
              <a:rPr lang="en-US" altLang="zh-CN" sz="2200" dirty="0"/>
              <a:t>14</a:t>
            </a:r>
            <a:r>
              <a:rPr lang="en-HK" sz="2200" dirty="0"/>
              <a:t>-</a:t>
            </a:r>
            <a:r>
              <a:rPr lang="en-US" altLang="zh-CN" sz="2200" dirty="0"/>
              <a:t>16,</a:t>
            </a:r>
            <a:r>
              <a:rPr lang="en-HK" sz="2200" dirty="0"/>
              <a:t> 202</a:t>
            </a:r>
            <a:r>
              <a:rPr lang="en-US" altLang="zh-CN" sz="2200" dirty="0"/>
              <a:t>3</a:t>
            </a:r>
            <a:r>
              <a:rPr lang="en-HK" sz="2200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692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75A1EF9-84FB-5B44-AD0C-BDA36F38F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266" y="2767715"/>
            <a:ext cx="2963821" cy="20346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10EA2E-6798-CF41-9CD6-CD77C4F34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effects:</a:t>
            </a:r>
            <a:r>
              <a:rPr lang="zh-CN" altLang="en-US" dirty="0"/>
              <a:t> </a:t>
            </a:r>
            <a:r>
              <a:rPr lang="en-US" altLang="zh-CN" dirty="0"/>
              <a:t>simulation</a:t>
            </a:r>
            <a:r>
              <a:rPr lang="zh-CN" altLang="en-US" dirty="0"/>
              <a:t> </a:t>
            </a:r>
            <a:r>
              <a:rPr lang="en-US" altLang="zh-CN" dirty="0"/>
              <a:t>vs.</a:t>
            </a:r>
            <a:r>
              <a:rPr lang="zh-CN" altLang="en-US" dirty="0"/>
              <a:t> </a:t>
            </a:r>
            <a:r>
              <a:rPr lang="en-US" altLang="zh-CN" dirty="0"/>
              <a:t>estimation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470A0-085F-C442-9582-692285D4C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000" y="6463640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270A6D-0716-A44F-95D0-6FC56AE465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88" y="4812082"/>
            <a:ext cx="2856908" cy="1961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D49490-1FD9-DB46-BD4B-3B9FE37382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416" y="4798541"/>
            <a:ext cx="2915205" cy="20013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1EB9CC-D7B7-144C-B04A-40F05FAEE7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231" y="4802402"/>
            <a:ext cx="2951696" cy="2026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1C07D8-3DC6-FC47-82EE-BC51030686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78" y="2773539"/>
            <a:ext cx="2969438" cy="20385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CFF753-206B-5949-BF35-FA41E5B6CC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577" y="2761317"/>
            <a:ext cx="2996667" cy="20572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F2EC29-4890-C643-AD11-564E379FF80C}"/>
              </a:ext>
            </a:extLst>
          </p:cNvPr>
          <p:cNvSpPr txBox="1"/>
          <p:nvPr/>
        </p:nvSpPr>
        <p:spPr>
          <a:xfrm>
            <a:off x="1807201" y="2491032"/>
            <a:ext cx="204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Z-mode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D8CA3-BCAA-C14D-870C-57321CED6859}"/>
              </a:ext>
            </a:extLst>
          </p:cNvPr>
          <p:cNvSpPr txBox="1"/>
          <p:nvPr/>
        </p:nvSpPr>
        <p:spPr>
          <a:xfrm>
            <a:off x="5593517" y="2464052"/>
            <a:ext cx="204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W-mode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E94145-4C17-DC4B-B3FA-248D226FF775}"/>
              </a:ext>
            </a:extLst>
          </p:cNvPr>
          <p:cNvSpPr txBox="1"/>
          <p:nvPr/>
        </p:nvSpPr>
        <p:spPr>
          <a:xfrm>
            <a:off x="9205152" y="2483459"/>
            <a:ext cx="2045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H-mode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CBA9DA6-4F36-EA43-AA35-7BB3DE311F1B}"/>
              </a:ext>
            </a:extLst>
          </p:cNvPr>
          <p:cNvSpPr/>
          <p:nvPr/>
        </p:nvSpPr>
        <p:spPr>
          <a:xfrm>
            <a:off x="668032" y="2481352"/>
            <a:ext cx="3147691" cy="434094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6BB5EE9-8EEC-5A46-BDA1-2A668C2276CD}"/>
              </a:ext>
            </a:extLst>
          </p:cNvPr>
          <p:cNvSpPr/>
          <p:nvPr/>
        </p:nvSpPr>
        <p:spPr>
          <a:xfrm>
            <a:off x="4504872" y="2454372"/>
            <a:ext cx="3102423" cy="437439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89F1827-F861-F247-8779-9AC289FB2982}"/>
              </a:ext>
            </a:extLst>
          </p:cNvPr>
          <p:cNvSpPr/>
          <p:nvPr/>
        </p:nvSpPr>
        <p:spPr>
          <a:xfrm>
            <a:off x="8187504" y="2481352"/>
            <a:ext cx="3014584" cy="434741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F4C381-B56E-1D41-9D9C-7DF061B395D9}"/>
              </a:ext>
            </a:extLst>
          </p:cNvPr>
          <p:cNvSpPr/>
          <p:nvPr/>
        </p:nvSpPr>
        <p:spPr>
          <a:xfrm>
            <a:off x="610471" y="1084092"/>
            <a:ext cx="5240112" cy="113877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acceleration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Z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spin</a:t>
            </a:r>
            <a:r>
              <a:rPr lang="zh-CN" altLang="en-US" sz="1600" dirty="0"/>
              <a:t> </a:t>
            </a:r>
            <a:r>
              <a:rPr lang="en-US" altLang="zh-CN" sz="1600" dirty="0"/>
              <a:t>resonances</a:t>
            </a:r>
            <a:r>
              <a:rPr lang="zh-CN" altLang="en-US" sz="1600" dirty="0"/>
              <a:t> </a:t>
            </a:r>
            <a:r>
              <a:rPr lang="en-US" altLang="zh-CN" sz="1600" dirty="0"/>
              <a:t>are</a:t>
            </a:r>
            <a:r>
              <a:rPr lang="zh-CN" altLang="en-US" sz="1600" dirty="0"/>
              <a:t> </a:t>
            </a:r>
            <a:r>
              <a:rPr lang="en-US" altLang="zh-CN" sz="1600" dirty="0"/>
              <a:t>generally</a:t>
            </a:r>
            <a:r>
              <a:rPr lang="zh-CN" altLang="en-US" sz="1600" dirty="0"/>
              <a:t> </a:t>
            </a:r>
            <a:r>
              <a:rPr lang="en-US" altLang="zh-CN" sz="1600" dirty="0"/>
              <a:t>weak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Polarization</a:t>
            </a:r>
            <a:r>
              <a:rPr lang="zh-CN" altLang="en-US" sz="1600" dirty="0"/>
              <a:t> </a:t>
            </a:r>
            <a:r>
              <a:rPr lang="en-US" altLang="zh-CN" sz="1600" dirty="0"/>
              <a:t>is</a:t>
            </a:r>
            <a:r>
              <a:rPr lang="zh-CN" altLang="en-US" sz="1600" dirty="0"/>
              <a:t> </a:t>
            </a:r>
            <a:r>
              <a:rPr lang="en-US" altLang="zh-CN" sz="1600" dirty="0"/>
              <a:t>mostly</a:t>
            </a:r>
            <a:r>
              <a:rPr lang="zh-CN" altLang="en-US" sz="1600" dirty="0"/>
              <a:t> </a:t>
            </a:r>
            <a:r>
              <a:rPr lang="en-US" altLang="zh-CN" sz="1600" dirty="0"/>
              <a:t>maintained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Estimations</a:t>
            </a:r>
            <a:r>
              <a:rPr lang="zh-CN" altLang="en-US" sz="1600" dirty="0"/>
              <a:t> </a:t>
            </a:r>
            <a:r>
              <a:rPr lang="en-US" altLang="zh-CN" sz="1600" dirty="0"/>
              <a:t>agree</a:t>
            </a:r>
            <a:r>
              <a:rPr lang="zh-CN" altLang="en-US" sz="1600" dirty="0"/>
              <a:t> </a:t>
            </a:r>
            <a:r>
              <a:rPr lang="en-US" altLang="zh-CN" sz="1600" dirty="0"/>
              <a:t>fairly</a:t>
            </a:r>
            <a:r>
              <a:rPr lang="zh-CN" altLang="en-US" sz="1600" dirty="0"/>
              <a:t> </a:t>
            </a:r>
            <a:r>
              <a:rPr lang="en-US" altLang="zh-CN" sz="1600" dirty="0"/>
              <a:t>well</a:t>
            </a:r>
            <a:r>
              <a:rPr lang="zh-CN" altLang="en-US" sz="1600" dirty="0"/>
              <a:t> </a:t>
            </a:r>
            <a:r>
              <a:rPr lang="en-US" altLang="zh-CN" sz="1600" dirty="0"/>
              <a:t>with</a:t>
            </a:r>
            <a:r>
              <a:rPr lang="zh-CN" altLang="en-US" sz="1600" dirty="0"/>
              <a:t> </a:t>
            </a:r>
            <a:r>
              <a:rPr lang="en-US" altLang="zh-CN" sz="1600" dirty="0"/>
              <a:t>simulations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DF041E8-5F98-B74A-AE8B-52695A08FAE9}"/>
              </a:ext>
            </a:extLst>
          </p:cNvPr>
          <p:cNvSpPr/>
          <p:nvPr/>
        </p:nvSpPr>
        <p:spPr>
          <a:xfrm>
            <a:off x="5850583" y="1089973"/>
            <a:ext cx="5743320" cy="1138773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acceleration</a:t>
            </a:r>
            <a:r>
              <a:rPr lang="zh-CN" altLang="en-US" sz="2000" dirty="0"/>
              <a:t> </a:t>
            </a:r>
            <a:r>
              <a:rPr lang="en-US" altLang="zh-CN" sz="2000" dirty="0"/>
              <a:t>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The</a:t>
            </a:r>
            <a:r>
              <a:rPr lang="zh-CN" altLang="en-US" sz="1600" dirty="0"/>
              <a:t> </a:t>
            </a:r>
            <a:r>
              <a:rPr lang="en-US" altLang="zh-CN" sz="1600" dirty="0"/>
              <a:t>spin</a:t>
            </a:r>
            <a:r>
              <a:rPr lang="zh-CN" altLang="en-US" sz="1600" dirty="0"/>
              <a:t> </a:t>
            </a:r>
            <a:r>
              <a:rPr lang="en-US" altLang="zh-CN" sz="1600" dirty="0"/>
              <a:t>resonances</a:t>
            </a:r>
            <a:r>
              <a:rPr lang="zh-CN" altLang="en-US" sz="1600" dirty="0"/>
              <a:t> </a:t>
            </a:r>
            <a:r>
              <a:rPr lang="en-US" altLang="zh-CN" sz="1600" dirty="0"/>
              <a:t>become</a:t>
            </a:r>
            <a:r>
              <a:rPr lang="zh-CN" altLang="en-US" sz="1600" dirty="0"/>
              <a:t> </a:t>
            </a:r>
            <a:r>
              <a:rPr lang="en-US" altLang="zh-CN" sz="1600" dirty="0"/>
              <a:t>stronger</a:t>
            </a:r>
            <a:r>
              <a:rPr lang="zh-CN" altLang="en-US" sz="1600" dirty="0"/>
              <a:t> </a:t>
            </a:r>
            <a:r>
              <a:rPr lang="en-US" altLang="zh-CN" sz="1600" dirty="0"/>
              <a:t>at</a:t>
            </a:r>
            <a:r>
              <a:rPr lang="zh-CN" altLang="en-US" sz="1600" dirty="0"/>
              <a:t> </a:t>
            </a:r>
            <a:r>
              <a:rPr lang="en-US" altLang="zh-CN" sz="1600" dirty="0"/>
              <a:t>higher</a:t>
            </a:r>
            <a:r>
              <a:rPr lang="zh-CN" altLang="en-US" sz="1600" dirty="0"/>
              <a:t> </a:t>
            </a:r>
            <a:r>
              <a:rPr lang="en-US" altLang="zh-CN" sz="1600" dirty="0"/>
              <a:t>energies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Severe</a:t>
            </a:r>
            <a:r>
              <a:rPr lang="zh-CN" altLang="en-US" sz="1600" dirty="0"/>
              <a:t> </a:t>
            </a:r>
            <a:r>
              <a:rPr lang="en-US" altLang="zh-CN" sz="1600" dirty="0"/>
              <a:t>depolarization</a:t>
            </a:r>
            <a:r>
              <a:rPr lang="zh-CN" altLang="en-US" sz="1600" dirty="0"/>
              <a:t> </a:t>
            </a:r>
            <a:r>
              <a:rPr lang="en-US" altLang="zh-CN" sz="1600" dirty="0"/>
              <a:t>occurs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/>
              <a:t>Mitigation</a:t>
            </a:r>
            <a:r>
              <a:rPr lang="zh-CN" altLang="en-US" sz="1600" dirty="0"/>
              <a:t> </a:t>
            </a:r>
            <a:r>
              <a:rPr lang="en-US" altLang="zh-CN" sz="1600" dirty="0"/>
              <a:t>methods</a:t>
            </a:r>
            <a:r>
              <a:rPr lang="zh-CN" altLang="en-US" sz="1600" dirty="0"/>
              <a:t> </a:t>
            </a:r>
            <a:r>
              <a:rPr lang="en-US" altLang="zh-CN" sz="1600" dirty="0"/>
              <a:t>to</a:t>
            </a:r>
            <a:r>
              <a:rPr lang="zh-CN" altLang="en-US" sz="1600" dirty="0"/>
              <a:t> </a:t>
            </a:r>
            <a:r>
              <a:rPr lang="en-US" altLang="zh-CN" sz="1600" dirty="0"/>
              <a:t>be</a:t>
            </a:r>
            <a:r>
              <a:rPr lang="zh-CN" altLang="en-US" sz="1600" dirty="0"/>
              <a:t> </a:t>
            </a:r>
            <a:r>
              <a:rPr lang="en-US" altLang="zh-CN" sz="1600" dirty="0"/>
              <a:t>explored</a:t>
            </a:r>
          </a:p>
        </p:txBody>
      </p:sp>
    </p:spTree>
    <p:extLst>
      <p:ext uri="{BB962C8B-B14F-4D97-AF65-F5344CB8AC3E}">
        <p14:creationId xmlns:p14="http://schemas.microsoft.com/office/powerpoint/2010/main" val="2391238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4B3E8-DCFB-8547-8D7B-D464125E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Radiative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0B5B7-1665-5247-8D8C-37AD1A74F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271" y="1016639"/>
            <a:ext cx="11826325" cy="631008"/>
          </a:xfrm>
        </p:spPr>
        <p:txBody>
          <a:bodyPr>
            <a:noAutofit/>
          </a:bodyPr>
          <a:lstStyle/>
          <a:p>
            <a:r>
              <a:rPr lang="en-US" altLang="zh-CN" sz="1800" dirty="0"/>
              <a:t>Two</a:t>
            </a:r>
            <a:r>
              <a:rPr lang="zh-CN" altLang="en-US" sz="1800" dirty="0"/>
              <a:t> </a:t>
            </a:r>
            <a:r>
              <a:rPr lang="en-US" altLang="zh-CN" sz="1800" dirty="0"/>
              <a:t>distinct</a:t>
            </a:r>
            <a:r>
              <a:rPr lang="zh-CN" altLang="en-US" sz="1800" dirty="0"/>
              <a:t> </a:t>
            </a:r>
            <a:r>
              <a:rPr lang="en-US" altLang="zh-CN" sz="1800" dirty="0"/>
              <a:t>spin</a:t>
            </a:r>
            <a:r>
              <a:rPr lang="zh-CN" altLang="en-US" sz="1800" dirty="0"/>
              <a:t> </a:t>
            </a:r>
            <a:r>
              <a:rPr lang="en-US" altLang="zh-CN" sz="1800" dirty="0"/>
              <a:t>diffusion</a:t>
            </a:r>
            <a:r>
              <a:rPr lang="zh-CN" altLang="en-US" sz="1800" dirty="0"/>
              <a:t> </a:t>
            </a:r>
            <a:r>
              <a:rPr lang="en-US" altLang="zh-CN" sz="1800" dirty="0"/>
              <a:t>mechanisms</a:t>
            </a:r>
            <a:r>
              <a:rPr lang="zh-CN" altLang="en-US" sz="1800" dirty="0"/>
              <a:t> </a:t>
            </a:r>
            <a:r>
              <a:rPr lang="en-US" altLang="zh-CN" sz="1800" dirty="0"/>
              <a:t>were</a:t>
            </a:r>
            <a:r>
              <a:rPr lang="zh-CN" altLang="en-US" sz="1800" dirty="0"/>
              <a:t> </a:t>
            </a:r>
            <a:r>
              <a:rPr lang="en-US" altLang="zh-CN" sz="1800" dirty="0"/>
              <a:t>proposed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[1]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1970s,</a:t>
            </a:r>
            <a:r>
              <a:rPr lang="zh-CN" altLang="en-US" sz="1800" dirty="0"/>
              <a:t> </a:t>
            </a:r>
            <a:r>
              <a:rPr lang="en-US" altLang="zh-CN" sz="1800" dirty="0"/>
              <a:t>regarding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regimes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spin</a:t>
            </a:r>
            <a:r>
              <a:rPr lang="zh-CN" altLang="en-US" sz="1800" dirty="0"/>
              <a:t> </a:t>
            </a:r>
            <a:r>
              <a:rPr lang="en-US" altLang="zh-CN" sz="1800" dirty="0"/>
              <a:t>resonance</a:t>
            </a:r>
            <a:r>
              <a:rPr lang="zh-CN" altLang="en-US" sz="1800" dirty="0"/>
              <a:t> </a:t>
            </a:r>
            <a:r>
              <a:rPr lang="en-US" altLang="zh-CN" sz="1800" dirty="0"/>
              <a:t>crossing,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combined</a:t>
            </a:r>
            <a:r>
              <a:rPr lang="zh-CN" altLang="en-US" sz="1800" dirty="0"/>
              <a:t> </a:t>
            </a:r>
            <a:r>
              <a:rPr lang="en-US" altLang="zh-CN" sz="1800" dirty="0"/>
              <a:t>effects</a:t>
            </a:r>
            <a:r>
              <a:rPr lang="zh-CN" altLang="en-US" sz="1800" dirty="0"/>
              <a:t> </a:t>
            </a:r>
            <a:r>
              <a:rPr lang="en-US" altLang="zh-CN" sz="1800" dirty="0"/>
              <a:t>of</a:t>
            </a:r>
            <a:r>
              <a:rPr lang="zh-CN" altLang="en-US" sz="1800" dirty="0"/>
              <a:t> </a:t>
            </a:r>
            <a:r>
              <a:rPr lang="en-US" altLang="zh-CN" sz="1800" dirty="0"/>
              <a:t>synchrotron</a:t>
            </a:r>
            <a:r>
              <a:rPr lang="zh-CN" altLang="en-US" sz="1800" dirty="0"/>
              <a:t> </a:t>
            </a:r>
            <a:r>
              <a:rPr lang="en-US" altLang="zh-CN" sz="1800" dirty="0"/>
              <a:t>oscillation</a:t>
            </a:r>
            <a:r>
              <a:rPr lang="zh-CN" altLang="en-US" sz="1800" dirty="0"/>
              <a:t> </a:t>
            </a:r>
            <a:r>
              <a:rPr lang="en-US" altLang="zh-CN" sz="1800" dirty="0"/>
              <a:t>and</a:t>
            </a:r>
            <a:r>
              <a:rPr lang="zh-CN" altLang="en-US" sz="1800" dirty="0"/>
              <a:t> </a:t>
            </a:r>
            <a:r>
              <a:rPr lang="en-US" altLang="zh-CN" sz="1800" dirty="0"/>
              <a:t>synchrotron</a:t>
            </a:r>
            <a:r>
              <a:rPr lang="zh-CN" altLang="en-US" sz="1800" dirty="0"/>
              <a:t> </a:t>
            </a:r>
            <a:r>
              <a:rPr lang="en-US" altLang="zh-CN" sz="1800" dirty="0"/>
              <a:t>radiation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E36F2F-71DD-4042-ACE1-8E4D7C4BD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58364" y="6019925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840B338-09FA-BA4F-B80B-92E9AA7147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255012"/>
                  </p:ext>
                </p:extLst>
              </p:nvPr>
            </p:nvGraphicFramePr>
            <p:xfrm>
              <a:off x="388188" y="1659949"/>
              <a:ext cx="11447252" cy="1693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1328">
                      <a:extLst>
                        <a:ext uri="{9D8B030D-6E8A-4147-A177-3AD203B41FA5}">
                          <a16:colId xmlns:a16="http://schemas.microsoft.com/office/drawing/2014/main" val="1484668478"/>
                        </a:ext>
                      </a:extLst>
                    </a:gridCol>
                    <a:gridCol w="5244861">
                      <a:extLst>
                        <a:ext uri="{9D8B030D-6E8A-4147-A177-3AD203B41FA5}">
                          <a16:colId xmlns:a16="http://schemas.microsoft.com/office/drawing/2014/main" val="4075759020"/>
                        </a:ext>
                      </a:extLst>
                    </a:gridCol>
                    <a:gridCol w="4201063">
                      <a:extLst>
                        <a:ext uri="{9D8B030D-6E8A-4147-A177-3AD203B41FA5}">
                          <a16:colId xmlns:a16="http://schemas.microsoft.com/office/drawing/2014/main" val="600289180"/>
                        </a:ext>
                      </a:extLst>
                    </a:gridCol>
                  </a:tblGrid>
                  <a:tr h="298062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Regime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Correlated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regime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Uncorrelated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regime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9207127"/>
                      </a:ext>
                    </a:extLst>
                  </a:tr>
                  <a:tr h="508231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Condition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𝜅</m:t>
                                </m:r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altLang="zh-CN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Sup>
                                      <m:sSub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𝜆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sub>
                                    </m:sSub>
                                  </m:num>
                                  <m:den>
                                    <m:sSubSup>
                                      <m:sSubSupPr>
                                        <m:ctrlP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  <m:sup>
                                        <m:r>
                                          <a:rPr lang="en-US" altLang="zh-CN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den>
                                </m:f>
                                <m:r>
                                  <a:rPr lang="en-US" altLang="zh-CN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≪1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𝜅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≪1</m:t>
                              </m:r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is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violated</a:t>
                          </a:r>
                          <a:r>
                            <a:rPr lang="zh-CN" altLang="en-US" sz="1600" baseline="0" dirty="0"/>
                            <a:t> </a:t>
                          </a:r>
                          <a:r>
                            <a:rPr lang="en-US" altLang="zh-CN" sz="1600" baseline="0" dirty="0"/>
                            <a:t>and</a:t>
                          </a:r>
                          <a:r>
                            <a:rPr lang="zh-CN" altLang="en-US" sz="1600" baseline="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6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altLang="zh-CN" sz="16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zh-CN" sz="160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CN" sz="16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600" i="1" baseline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𝜐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baseline="0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altLang="zh-CN" sz="16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≫</m:t>
                              </m:r>
                              <m:r>
                                <a:rPr lang="en-US" altLang="zh-CN" sz="1600" b="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20524158"/>
                      </a:ext>
                    </a:extLst>
                  </a:tr>
                  <a:tr h="401594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Theory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Non-resonant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spin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diffusion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&amp;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perturbative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treatment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of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zh-CN" sz="16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en-US" altLang="zh-CN" sz="16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𝜕𝛿</m:t>
                                  </m:r>
                                </m:den>
                              </m:f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Resonant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spin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diffusion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186281"/>
                      </a:ext>
                    </a:extLst>
                  </a:tr>
                  <a:tr h="298062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Depolarization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effect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Higher-order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synchrotron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sideband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spin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resonances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No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dependence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on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 baseline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e>
                                <m:sub>
                                  <m:r>
                                    <a:rPr lang="en-US" altLang="zh-CN" sz="1600" b="0" i="1" baseline="0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dirty="0"/>
                            <a:t>,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weaker</a:t>
                          </a:r>
                          <a:r>
                            <a:rPr lang="zh-CN" altLang="en-US" sz="1600" baseline="0" dirty="0"/>
                            <a:t> </a:t>
                          </a:r>
                          <a:r>
                            <a:rPr lang="en-US" altLang="zh-CN" sz="1600" baseline="0" dirty="0"/>
                            <a:t>depolarization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9633778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9840B338-09FA-BA4F-B80B-92E9AA7147F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97255012"/>
                  </p:ext>
                </p:extLst>
              </p:nvPr>
            </p:nvGraphicFramePr>
            <p:xfrm>
              <a:off x="388188" y="1659949"/>
              <a:ext cx="11447252" cy="169399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01328">
                      <a:extLst>
                        <a:ext uri="{9D8B030D-6E8A-4147-A177-3AD203B41FA5}">
                          <a16:colId xmlns:a16="http://schemas.microsoft.com/office/drawing/2014/main" val="1484668478"/>
                        </a:ext>
                      </a:extLst>
                    </a:gridCol>
                    <a:gridCol w="5244861">
                      <a:extLst>
                        <a:ext uri="{9D8B030D-6E8A-4147-A177-3AD203B41FA5}">
                          <a16:colId xmlns:a16="http://schemas.microsoft.com/office/drawing/2014/main" val="4075759020"/>
                        </a:ext>
                      </a:extLst>
                    </a:gridCol>
                    <a:gridCol w="4201063">
                      <a:extLst>
                        <a:ext uri="{9D8B030D-6E8A-4147-A177-3AD203B41FA5}">
                          <a16:colId xmlns:a16="http://schemas.microsoft.com/office/drawing/2014/main" val="600289180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Regime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Correlated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regime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Uncorrelated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regime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09207127"/>
                      </a:ext>
                    </a:extLst>
                  </a:tr>
                  <a:tr h="571691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Condition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499" t="-62222" r="-80630" b="-1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810" t="-62222" r="-604" b="-15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0524158"/>
                      </a:ext>
                    </a:extLst>
                  </a:tr>
                  <a:tr h="451739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Theory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499" t="-202778" r="-80630" b="-888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Resonant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spin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diffusion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29186281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dirty="0"/>
                            <a:t>Depolarization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effect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Higher-order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synchrotron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sideband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spin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resonances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72810" t="-403704" r="-604" b="-185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9633778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6F0AE0C-B65E-DE48-A16F-F5F2AD9DAE96}"/>
              </a:ext>
            </a:extLst>
          </p:cNvPr>
          <p:cNvSpPr txBox="1">
            <a:spLocks/>
          </p:cNvSpPr>
          <p:nvPr/>
        </p:nvSpPr>
        <p:spPr>
          <a:xfrm>
            <a:off x="190272" y="3437788"/>
            <a:ext cx="11911746" cy="6310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/>
              <a:t>Monte-Carlo</a:t>
            </a:r>
            <a:r>
              <a:rPr lang="zh-CN" altLang="en-US" sz="1800" dirty="0"/>
              <a:t> </a:t>
            </a:r>
            <a:r>
              <a:rPr lang="en-US" altLang="zh-CN" sz="1800" dirty="0"/>
              <a:t>simulations</a:t>
            </a:r>
            <a:r>
              <a:rPr lang="zh-CN" altLang="en-US" sz="1800" dirty="0"/>
              <a:t> </a:t>
            </a:r>
            <a:r>
              <a:rPr lang="en-US" altLang="zh-CN" sz="1800" dirty="0"/>
              <a:t>were</a:t>
            </a:r>
            <a:r>
              <a:rPr lang="zh-CN" altLang="en-US" sz="1800" dirty="0"/>
              <a:t> </a:t>
            </a:r>
            <a:r>
              <a:rPr lang="en-US" altLang="zh-CN" sz="1800" dirty="0"/>
              <a:t>compared</a:t>
            </a:r>
            <a:r>
              <a:rPr lang="zh-CN" altLang="en-US" sz="1800" dirty="0"/>
              <a:t> </a:t>
            </a:r>
            <a:r>
              <a:rPr lang="en-US" altLang="zh-CN" sz="1800" dirty="0"/>
              <a:t>with</a:t>
            </a:r>
            <a:r>
              <a:rPr lang="zh-CN" altLang="en-US" sz="1800" dirty="0"/>
              <a:t> </a:t>
            </a:r>
            <a:r>
              <a:rPr lang="en-US" altLang="zh-CN" sz="1800" dirty="0"/>
              <a:t>these</a:t>
            </a:r>
            <a:r>
              <a:rPr lang="zh-CN" altLang="en-US" sz="1800" dirty="0"/>
              <a:t> </a:t>
            </a:r>
            <a:r>
              <a:rPr lang="en-US" altLang="zh-CN" sz="1800" dirty="0"/>
              <a:t>theories[2],</a:t>
            </a:r>
            <a:r>
              <a:rPr lang="zh-CN" altLang="en-US" sz="1800" dirty="0"/>
              <a:t> </a:t>
            </a:r>
            <a:r>
              <a:rPr lang="en-US" altLang="zh-CN" sz="1800" dirty="0"/>
              <a:t>showing</a:t>
            </a:r>
            <a:r>
              <a:rPr lang="zh-CN" altLang="en-US" sz="1800" dirty="0"/>
              <a:t> </a:t>
            </a:r>
            <a:r>
              <a:rPr lang="en-US" altLang="zh-CN" sz="1800" dirty="0"/>
              <a:t>a</a:t>
            </a:r>
            <a:r>
              <a:rPr lang="zh-CN" altLang="en-US" sz="1800" dirty="0"/>
              <a:t> </a:t>
            </a:r>
            <a:r>
              <a:rPr lang="en-US" altLang="zh-CN" sz="1800" dirty="0"/>
              <a:t>gradual</a:t>
            </a:r>
            <a:r>
              <a:rPr lang="zh-CN" altLang="en-US" sz="1800" dirty="0"/>
              <a:t> </a:t>
            </a:r>
            <a:r>
              <a:rPr lang="en-US" altLang="zh-CN" sz="1800" dirty="0"/>
              <a:t>evolution</a:t>
            </a:r>
            <a:r>
              <a:rPr lang="zh-CN" altLang="en-US" sz="1800" dirty="0"/>
              <a:t> </a:t>
            </a:r>
            <a:r>
              <a:rPr lang="en-US" altLang="zh-CN" sz="1800" dirty="0"/>
              <a:t>from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correlated</a:t>
            </a:r>
            <a:r>
              <a:rPr lang="zh-CN" altLang="en-US" sz="1800" dirty="0"/>
              <a:t> </a:t>
            </a:r>
            <a:r>
              <a:rPr lang="en-US" altLang="zh-CN" sz="1800" dirty="0"/>
              <a:t>regime</a:t>
            </a:r>
            <a:r>
              <a:rPr lang="zh-CN" altLang="en-US" sz="1800" dirty="0"/>
              <a:t> </a:t>
            </a:r>
            <a:r>
              <a:rPr lang="en-US" altLang="zh-CN" sz="1800" dirty="0"/>
              <a:t>to</a:t>
            </a:r>
            <a:r>
              <a:rPr lang="zh-CN" altLang="en-US" sz="1800" dirty="0"/>
              <a:t> </a:t>
            </a:r>
            <a:r>
              <a:rPr lang="en-US" altLang="zh-CN" sz="1800" dirty="0"/>
              <a:t>the</a:t>
            </a:r>
            <a:r>
              <a:rPr lang="zh-CN" altLang="en-US" sz="1800" dirty="0"/>
              <a:t> </a:t>
            </a:r>
            <a:r>
              <a:rPr lang="en-US" altLang="zh-CN" sz="1800" dirty="0"/>
              <a:t>uncorrelated</a:t>
            </a:r>
            <a:r>
              <a:rPr lang="zh-CN" altLang="en-US" sz="1800" dirty="0"/>
              <a:t> </a:t>
            </a:r>
            <a:r>
              <a:rPr lang="en-US" altLang="zh-CN" sz="1800" dirty="0"/>
              <a:t>regime</a:t>
            </a:r>
            <a:r>
              <a:rPr lang="zh-CN" altLang="en-US" sz="1800" dirty="0"/>
              <a:t> </a:t>
            </a:r>
            <a:r>
              <a:rPr lang="en-US" altLang="zh-CN" sz="1800" dirty="0"/>
              <a:t>in</a:t>
            </a:r>
            <a:r>
              <a:rPr lang="zh-CN" altLang="en-US" sz="1800" dirty="0"/>
              <a:t> </a:t>
            </a:r>
            <a:r>
              <a:rPr lang="en-US" altLang="zh-CN" sz="1800" dirty="0"/>
              <a:t>parameter</a:t>
            </a:r>
            <a:r>
              <a:rPr lang="zh-CN" altLang="en-US" sz="1800" dirty="0"/>
              <a:t> </a:t>
            </a:r>
            <a:r>
              <a:rPr lang="en-US" altLang="zh-CN" sz="1800" dirty="0"/>
              <a:t>scan,</a:t>
            </a:r>
            <a:r>
              <a:rPr lang="zh-CN" altLang="en-US" sz="1800" dirty="0"/>
              <a:t> </a:t>
            </a:r>
            <a:r>
              <a:rPr lang="en-US" altLang="zh-CN" sz="1800" dirty="0"/>
              <a:t>suggesting</a:t>
            </a:r>
            <a:r>
              <a:rPr lang="zh-CN" altLang="en-US" sz="1800" dirty="0"/>
              <a:t> </a:t>
            </a:r>
            <a:r>
              <a:rPr lang="en-US" altLang="zh-CN" sz="1800" dirty="0"/>
              <a:t>existing</a:t>
            </a:r>
            <a:r>
              <a:rPr lang="zh-CN" altLang="en-US" sz="1800" dirty="0"/>
              <a:t> </a:t>
            </a:r>
            <a:r>
              <a:rPr lang="en-US" altLang="zh-CN" sz="1800" dirty="0"/>
              <a:t>theories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incomplete,</a:t>
            </a:r>
            <a:r>
              <a:rPr lang="zh-CN" altLang="en-US" sz="1800" dirty="0"/>
              <a:t> </a:t>
            </a:r>
            <a:r>
              <a:rPr lang="en-US" altLang="zh-CN" sz="1800" dirty="0"/>
              <a:t>requiring</a:t>
            </a:r>
            <a:r>
              <a:rPr lang="zh-CN" altLang="en-US" sz="1800" dirty="0"/>
              <a:t> </a:t>
            </a:r>
            <a:r>
              <a:rPr lang="en-US" altLang="zh-CN" sz="1800" dirty="0"/>
              <a:t>further</a:t>
            </a:r>
            <a:r>
              <a:rPr lang="zh-CN" altLang="en-US" sz="1800" dirty="0"/>
              <a:t> </a:t>
            </a:r>
            <a:r>
              <a:rPr lang="en-US" altLang="zh-CN" sz="1800" dirty="0"/>
              <a:t>development</a:t>
            </a:r>
            <a:r>
              <a:rPr lang="zh-CN" altLang="en-US" sz="1800" dirty="0"/>
              <a:t>     </a:t>
            </a:r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3A49E-8D14-E443-BB91-F35855FBA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1" y="4468886"/>
            <a:ext cx="2879261" cy="19851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529E716-3838-B14C-8F29-DE48D5ED32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877" y="4512300"/>
            <a:ext cx="2794959" cy="19417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97BF4F-825F-4B40-BECB-3E754F7A20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621" y="4504091"/>
            <a:ext cx="3236841" cy="2017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40E0D21-D33A-FA45-876E-8B7DABD23A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622" y="4397769"/>
            <a:ext cx="2960668" cy="2123805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F46496-C378-774F-9936-B4798E4F67AC}"/>
              </a:ext>
            </a:extLst>
          </p:cNvPr>
          <p:cNvSpPr/>
          <p:nvPr/>
        </p:nvSpPr>
        <p:spPr>
          <a:xfrm>
            <a:off x="120763" y="4104385"/>
            <a:ext cx="5856857" cy="241719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F6285-8767-8E4F-8A53-4A1EC9B58388}"/>
              </a:ext>
            </a:extLst>
          </p:cNvPr>
          <p:cNvSpPr txBox="1"/>
          <p:nvPr/>
        </p:nvSpPr>
        <p:spPr>
          <a:xfrm>
            <a:off x="1571461" y="4397769"/>
            <a:ext cx="1242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Z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B2C961-1B4F-6147-A3C2-07C146B5096B}"/>
              </a:ext>
            </a:extLst>
          </p:cNvPr>
          <p:cNvSpPr txBox="1"/>
          <p:nvPr/>
        </p:nvSpPr>
        <p:spPr>
          <a:xfrm>
            <a:off x="4114794" y="4463274"/>
            <a:ext cx="1556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Higgs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B19366-095C-4941-835F-406F19919E6E}"/>
              </a:ext>
            </a:extLst>
          </p:cNvPr>
          <p:cNvSpPr txBox="1"/>
          <p:nvPr/>
        </p:nvSpPr>
        <p:spPr>
          <a:xfrm>
            <a:off x="1324389" y="4138188"/>
            <a:ext cx="447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</a:t>
            </a:r>
            <a:r>
              <a:rPr lang="zh-CN" altLang="en-US" sz="1600" dirty="0"/>
              <a:t> </a:t>
            </a:r>
            <a:r>
              <a:rPr lang="en-US" altLang="zh-CN" sz="1600" dirty="0"/>
              <a:t>A:</a:t>
            </a:r>
            <a:r>
              <a:rPr lang="zh-CN" altLang="en-US" sz="1600" dirty="0"/>
              <a:t>  </a:t>
            </a:r>
            <a:r>
              <a:rPr lang="en-US" altLang="zh-CN" sz="1600" dirty="0"/>
              <a:t>dependence</a:t>
            </a:r>
            <a:r>
              <a:rPr lang="zh-CN" altLang="en-US" sz="1600" dirty="0"/>
              <a:t> </a:t>
            </a:r>
            <a:r>
              <a:rPr lang="en-US" altLang="zh-CN" sz="1600" dirty="0"/>
              <a:t>on</a:t>
            </a:r>
            <a:r>
              <a:rPr lang="zh-CN" altLang="en-US" sz="1600" dirty="0"/>
              <a:t> </a:t>
            </a:r>
            <a:r>
              <a:rPr lang="en-US" altLang="zh-CN" sz="1600" dirty="0"/>
              <a:t>beam</a:t>
            </a:r>
            <a:r>
              <a:rPr lang="zh-CN" altLang="en-US" sz="1600" dirty="0"/>
              <a:t> </a:t>
            </a:r>
            <a:r>
              <a:rPr lang="en-US" altLang="zh-CN" sz="1600" dirty="0"/>
              <a:t>energy</a:t>
            </a:r>
            <a:endParaRPr lang="en-US" sz="1600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BA5FE55-FC5F-4545-BCDA-EB605D93945F}"/>
              </a:ext>
            </a:extLst>
          </p:cNvPr>
          <p:cNvSpPr/>
          <p:nvPr/>
        </p:nvSpPr>
        <p:spPr>
          <a:xfrm>
            <a:off x="6063405" y="4104385"/>
            <a:ext cx="5979065" cy="241719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62F6D5-952B-1641-8FBB-1CEB581DCD01}"/>
              </a:ext>
            </a:extLst>
          </p:cNvPr>
          <p:cNvSpPr txBox="1"/>
          <p:nvPr/>
        </p:nvSpPr>
        <p:spPr>
          <a:xfrm>
            <a:off x="6914067" y="4124720"/>
            <a:ext cx="4477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Case</a:t>
            </a:r>
            <a:r>
              <a:rPr lang="zh-CN" altLang="en-US" sz="1600" dirty="0"/>
              <a:t> </a:t>
            </a:r>
            <a:r>
              <a:rPr lang="en-US" altLang="zh-CN" sz="1600" dirty="0"/>
              <a:t>B:</a:t>
            </a:r>
            <a:r>
              <a:rPr lang="zh-CN" altLang="en-US" sz="1600" dirty="0"/>
              <a:t>  </a:t>
            </a:r>
            <a:r>
              <a:rPr lang="en-US" altLang="zh-CN" sz="1600" dirty="0"/>
              <a:t>influence</a:t>
            </a:r>
            <a:r>
              <a:rPr lang="zh-CN" altLang="en-US" sz="1600" dirty="0"/>
              <a:t> </a:t>
            </a:r>
            <a:r>
              <a:rPr lang="en-US" altLang="zh-CN" sz="1600" dirty="0"/>
              <a:t>of</a:t>
            </a:r>
            <a:r>
              <a:rPr lang="zh-CN" altLang="en-US" sz="1600" dirty="0"/>
              <a:t> </a:t>
            </a:r>
            <a:r>
              <a:rPr lang="en-US" altLang="zh-CN" sz="1600" dirty="0"/>
              <a:t>harmonic</a:t>
            </a:r>
            <a:r>
              <a:rPr lang="zh-CN" altLang="en-US" sz="1600" dirty="0"/>
              <a:t> </a:t>
            </a:r>
            <a:r>
              <a:rPr lang="en-US" altLang="zh-CN" sz="1600" dirty="0"/>
              <a:t>RF</a:t>
            </a:r>
            <a:r>
              <a:rPr lang="zh-CN" altLang="en-US" sz="1600" dirty="0"/>
              <a:t> </a:t>
            </a:r>
            <a:r>
              <a:rPr lang="en-US" altLang="zh-CN" sz="1600" dirty="0"/>
              <a:t>cavity</a:t>
            </a:r>
            <a:endParaRPr lang="en-US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AC00FF-ECBD-504E-B7B1-357B1BE335EB}"/>
              </a:ext>
            </a:extLst>
          </p:cNvPr>
          <p:cNvSpPr txBox="1"/>
          <p:nvPr/>
        </p:nvSpPr>
        <p:spPr>
          <a:xfrm>
            <a:off x="6655721" y="4570592"/>
            <a:ext cx="331027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00FF"/>
                </a:solidFill>
              </a:rPr>
              <a:t>optimal lengthening condition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D415A-612A-5543-886A-766D42BE134C}"/>
                  </a:ext>
                </a:extLst>
              </p:cNvPr>
              <p:cNvSpPr txBox="1"/>
              <p:nvPr/>
            </p:nvSpPr>
            <p:spPr>
              <a:xfrm>
                <a:off x="6732910" y="5057375"/>
                <a:ext cx="1979525" cy="577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𝜅</m:t>
                      </m:r>
                      <m:r>
                        <a:rPr lang="en-US" sz="14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1" lang="el-GR" altLang="zh-CN" sz="1400" i="1" dirty="0">
                                  <a:solidFill>
                                    <a:srgbClr val="0000FF"/>
                                  </a:solidFill>
                                  <a:latin typeface="Times New Roman"/>
                                  <a:ea typeface="楷体"/>
                                  <a:cs typeface="Times New Roman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nor/>
                                </m:rPr>
                                <a:rPr kumimoji="1" lang="el-GR" altLang="zh-CN" sz="1400" i="1" dirty="0">
                                  <a:solidFill>
                                    <a:srgbClr val="0000FF"/>
                                  </a:solidFill>
                                  <a:latin typeface="Times New Roman"/>
                                  <a:ea typeface="楷体"/>
                                  <a:cs typeface="Times New Roman"/>
                                </a:rPr>
                                <m:t>ν</m:t>
                              </m:r>
                            </m:e>
                            <m:sub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sub>
                            <m:sup>
                              <m:r>
                                <a:rPr lang="en-US" sz="14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den>
                      </m:f>
                      <m:r>
                        <a:rPr lang="en-US" sz="140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14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ED415A-612A-5543-886A-766D42BE1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910" y="5057375"/>
                <a:ext cx="1979525" cy="5772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23C9E087-04F2-6549-AE41-3B668576D986}"/>
              </a:ext>
            </a:extLst>
          </p:cNvPr>
          <p:cNvSpPr txBox="1"/>
          <p:nvPr/>
        </p:nvSpPr>
        <p:spPr>
          <a:xfrm>
            <a:off x="9646503" y="4543179"/>
            <a:ext cx="222343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dirty="0">
                <a:solidFill>
                  <a:srgbClr val="0000FF"/>
                </a:solidFill>
              </a:rPr>
              <a:t>Scan</a:t>
            </a:r>
            <a:r>
              <a:rPr lang="zh-CN" altLang="en-US" sz="1300" dirty="0">
                <a:solidFill>
                  <a:srgbClr val="0000FF"/>
                </a:solidFill>
              </a:rPr>
              <a:t> </a:t>
            </a:r>
            <a:r>
              <a:rPr lang="en-US" altLang="zh-CN" sz="1300" dirty="0">
                <a:solidFill>
                  <a:srgbClr val="0000FF"/>
                </a:solidFill>
              </a:rPr>
              <a:t>harmonic</a:t>
            </a:r>
            <a:r>
              <a:rPr lang="zh-CN" altLang="en-US" sz="1300" dirty="0">
                <a:solidFill>
                  <a:srgbClr val="0000FF"/>
                </a:solidFill>
              </a:rPr>
              <a:t> </a:t>
            </a:r>
            <a:r>
              <a:rPr lang="en-US" altLang="zh-CN" sz="1300" dirty="0">
                <a:solidFill>
                  <a:srgbClr val="0000FF"/>
                </a:solidFill>
              </a:rPr>
              <a:t>RF</a:t>
            </a:r>
            <a:r>
              <a:rPr lang="zh-CN" altLang="en-US" sz="1300" dirty="0">
                <a:solidFill>
                  <a:srgbClr val="0000FF"/>
                </a:solidFill>
              </a:rPr>
              <a:t> </a:t>
            </a:r>
            <a:r>
              <a:rPr lang="en-US" altLang="zh-CN" sz="1300" dirty="0">
                <a:solidFill>
                  <a:srgbClr val="0000FF"/>
                </a:solidFill>
              </a:rPr>
              <a:t>voltage</a:t>
            </a:r>
            <a:endParaRPr lang="en-US" sz="1300" dirty="0">
              <a:solidFill>
                <a:srgbClr val="0000FF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5427B3-8575-3940-8F91-BB687E5D9B05}"/>
              </a:ext>
            </a:extLst>
          </p:cNvPr>
          <p:cNvSpPr/>
          <p:nvPr/>
        </p:nvSpPr>
        <p:spPr>
          <a:xfrm>
            <a:off x="190271" y="6599470"/>
            <a:ext cx="122317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[1]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Derbenev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Kondrantenko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and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Skrinsky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Part.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Accel.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9,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247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(1979)</a:t>
            </a:r>
            <a:r>
              <a:rPr lang="zh-CN" altLang="en-US" sz="1200" dirty="0">
                <a:solidFill>
                  <a:srgbClr val="00B050"/>
                </a:solidFill>
              </a:rPr>
              <a:t>  </a:t>
            </a:r>
            <a:r>
              <a:rPr lang="en-US" altLang="zh-CN" sz="1200" dirty="0">
                <a:solidFill>
                  <a:srgbClr val="00B050"/>
                </a:solidFill>
              </a:rPr>
              <a:t>[2]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H.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Xia,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Z.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Duan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D. P. Barber, Y.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Wang,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B.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Wang,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J.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Gao,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arXiv:2204.12718v1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</a:t>
            </a:r>
            <a:r>
              <a:rPr lang="en-US" altLang="zh-CN" sz="1200" dirty="0" err="1">
                <a:solidFill>
                  <a:srgbClr val="00B050"/>
                </a:solidFill>
              </a:rPr>
              <a:t>physics.acc-ph</a:t>
            </a:r>
            <a:r>
              <a:rPr lang="en-US" altLang="zh-CN" sz="1200" dirty="0">
                <a:solidFill>
                  <a:srgbClr val="00B050"/>
                </a:solidFill>
              </a:rPr>
              <a:t>], submitted to PRAB</a:t>
            </a:r>
            <a:r>
              <a:rPr lang="zh-CN" altLang="en-US" sz="1200" dirty="0">
                <a:solidFill>
                  <a:srgbClr val="00B050"/>
                </a:solidFill>
              </a:rPr>
              <a:t>  </a:t>
            </a:r>
            <a:endParaRPr lang="en-HK" altLang="zh-CN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8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2FCD-BC86-C046-B0E3-B5DB9FC6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e+</a:t>
            </a:r>
            <a:r>
              <a:rPr lang="zh-CN" altLang="en-US" dirty="0"/>
              <a:t> </a:t>
            </a:r>
            <a:r>
              <a:rPr lang="en-US" altLang="zh-CN" dirty="0"/>
              <a:t>damping/polarizing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CFF1F-39E8-3A42-BD22-260B0EEF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000" y="6481863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表格 1">
            <a:extLst>
              <a:ext uri="{FF2B5EF4-FFF2-40B4-BE49-F238E27FC236}">
                <a16:creationId xmlns:a16="http://schemas.microsoft.com/office/drawing/2014/main" id="{65648EB2-C746-A14D-B70B-188837FB0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44900"/>
              </p:ext>
            </p:extLst>
          </p:nvPr>
        </p:nvGraphicFramePr>
        <p:xfrm>
          <a:off x="8208099" y="1462117"/>
          <a:ext cx="3526032" cy="51026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499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1032812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  <a:gridCol w="940721">
                  <a:extLst>
                    <a:ext uri="{9D8B030D-6E8A-4147-A177-3AD203B41FA5}">
                      <a16:colId xmlns:a16="http://schemas.microsoft.com/office/drawing/2014/main" val="156678020"/>
                    </a:ext>
                  </a:extLst>
                </a:gridCol>
              </a:tblGrid>
              <a:tr h="2041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DR V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unpolarized</a:t>
                      </a:r>
                      <a:r>
                        <a:rPr lang="en-US" sz="11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polarized e+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1.542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2(4)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90270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1(2)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45382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43836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Wiggler strength B</a:t>
                      </a:r>
                      <a:r>
                        <a:rPr lang="en-US" sz="1100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(T)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1629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Wiggler cell length (m)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75453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190.9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7.77/7.77/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 x/y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138/14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/0.0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acceptance (%)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3.95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979256"/>
                  </a:ext>
                </a:extLst>
              </a:tr>
            </a:tbl>
          </a:graphicData>
        </a:graphic>
      </p:graphicFrame>
      <p:pic>
        <p:nvPicPr>
          <p:cNvPr id="9" name="图片 6">
            <a:extLst>
              <a:ext uri="{FF2B5EF4-FFF2-40B4-BE49-F238E27FC236}">
                <a16:creationId xmlns:a16="http://schemas.microsoft.com/office/drawing/2014/main" id="{FDC0CDCB-5F65-CD4F-8EA2-B3671FD8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970" y="1189194"/>
            <a:ext cx="4178768" cy="29508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274E2-187D-5643-A3DA-B87793B1F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1122011"/>
            <a:ext cx="3150252" cy="2714706"/>
          </a:xfrm>
          <a:prstGeom prst="rect">
            <a:avLst/>
          </a:prstGeom>
        </p:spPr>
      </p:pic>
      <p:sp>
        <p:nvSpPr>
          <p:cNvPr id="13" name="文本框 3">
            <a:extLst>
              <a:ext uri="{FF2B5EF4-FFF2-40B4-BE49-F238E27FC236}">
                <a16:creationId xmlns:a16="http://schemas.microsoft.com/office/drawing/2014/main" id="{C10490C8-C721-AD44-8CA4-1462D5C44DB3}"/>
              </a:ext>
            </a:extLst>
          </p:cNvPr>
          <p:cNvSpPr txBox="1"/>
          <p:nvPr/>
        </p:nvSpPr>
        <p:spPr>
          <a:xfrm>
            <a:off x="1118441" y="2081570"/>
            <a:ext cx="184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wigglers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=1.8T=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length=1.5m</a:t>
            </a:r>
          </a:p>
          <a:p>
            <a:pPr marL="285750" indent="-285750">
              <a:buFontTx/>
              <a:buChar char="-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2A4101-D2A4-4B44-8F0F-4CEF4239E374}"/>
              </a:ext>
            </a:extLst>
          </p:cNvPr>
          <p:cNvCxnSpPr/>
          <p:nvPr/>
        </p:nvCxnSpPr>
        <p:spPr>
          <a:xfrm flipH="1" flipV="1">
            <a:off x="1572768" y="1373860"/>
            <a:ext cx="292608" cy="707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5B0744-8299-994A-8728-0BF2C7C217DB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042525" y="1373860"/>
            <a:ext cx="399784" cy="707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D02366-1DDF-7849-A706-8F0CAE6B64B5}"/>
              </a:ext>
            </a:extLst>
          </p:cNvPr>
          <p:cNvCxnSpPr>
            <a:cxnSpLocks/>
          </p:cNvCxnSpPr>
          <p:nvPr/>
        </p:nvCxnSpPr>
        <p:spPr>
          <a:xfrm>
            <a:off x="2010546" y="2988469"/>
            <a:ext cx="488358" cy="707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87E6E9-B030-9C47-99DB-63EA8FB4CC8E}"/>
              </a:ext>
            </a:extLst>
          </p:cNvPr>
          <p:cNvCxnSpPr>
            <a:cxnSpLocks/>
          </p:cNvCxnSpPr>
          <p:nvPr/>
        </p:nvCxnSpPr>
        <p:spPr>
          <a:xfrm flipH="1">
            <a:off x="1406306" y="3035677"/>
            <a:ext cx="312766" cy="6414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FB4C5E-BBBB-5247-8E7E-F238B042B833}"/>
              </a:ext>
            </a:extLst>
          </p:cNvPr>
          <p:cNvSpPr/>
          <p:nvPr/>
        </p:nvSpPr>
        <p:spPr>
          <a:xfrm>
            <a:off x="9980167" y="1683857"/>
            <a:ext cx="1446963" cy="16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0314B-091C-D443-8EDF-94B0FFA68F9B}"/>
              </a:ext>
            </a:extLst>
          </p:cNvPr>
          <p:cNvSpPr/>
          <p:nvPr/>
        </p:nvSpPr>
        <p:spPr>
          <a:xfrm>
            <a:off x="10078386" y="4113238"/>
            <a:ext cx="1446963" cy="16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C301E9-17D2-4B49-BF74-71435BA75A01}"/>
              </a:ext>
            </a:extLst>
          </p:cNvPr>
          <p:cNvSpPr/>
          <p:nvPr/>
        </p:nvSpPr>
        <p:spPr>
          <a:xfrm>
            <a:off x="9980167" y="5328867"/>
            <a:ext cx="1617785" cy="382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3E2468-71E9-0247-AE7A-1C28907BF19A}"/>
              </a:ext>
            </a:extLst>
          </p:cNvPr>
          <p:cNvSpPr txBox="1"/>
          <p:nvPr/>
        </p:nvSpPr>
        <p:spPr>
          <a:xfrm>
            <a:off x="10846591" y="2033771"/>
            <a:ext cx="54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</a:rPr>
              <a:t>+1(2)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B2A156-824C-C747-A94A-5F09A6B8F0F8}"/>
              </a:ext>
            </a:extLst>
          </p:cNvPr>
          <p:cNvSpPr/>
          <p:nvPr/>
        </p:nvSpPr>
        <p:spPr>
          <a:xfrm>
            <a:off x="8225609" y="3061556"/>
            <a:ext cx="3508522" cy="47119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40F9903-DB06-2F41-9655-6AC8C6654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0" y="4317102"/>
            <a:ext cx="3627191" cy="24181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BDE974-B294-5D47-A589-1F87D48C7A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296" y="4416726"/>
            <a:ext cx="3962020" cy="23111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A799EB7-F772-5D43-B5A8-EAB5DDA3B1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699" y="5210355"/>
            <a:ext cx="1838643" cy="122576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1058B8F-90F3-1646-8F57-57FC13914B36}"/>
              </a:ext>
            </a:extLst>
          </p:cNvPr>
          <p:cNvCxnSpPr/>
          <p:nvPr/>
        </p:nvCxnSpPr>
        <p:spPr>
          <a:xfrm>
            <a:off x="1976042" y="4484724"/>
            <a:ext cx="0" cy="24015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44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898FF-68BB-F148-8A9A-23237FEF3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/>
              <a:t>RD</a:t>
            </a:r>
            <a:r>
              <a:rPr lang="zh-CN" altLang="en-US" sz="3600" dirty="0"/>
              <a:t> </a:t>
            </a:r>
            <a:r>
              <a:rPr lang="en-US" altLang="zh-CN" sz="3600" dirty="0"/>
              <a:t>scenario</a:t>
            </a:r>
            <a:r>
              <a:rPr lang="zh-CN" altLang="en-US" sz="3600" dirty="0"/>
              <a:t> </a:t>
            </a:r>
            <a:r>
              <a:rPr lang="en-US" altLang="zh-CN" sz="3600" dirty="0"/>
              <a:t>&amp;</a:t>
            </a:r>
            <a:r>
              <a:rPr lang="zh-CN" altLang="en-US" sz="3600" dirty="0"/>
              <a:t> </a:t>
            </a:r>
            <a:r>
              <a:rPr lang="en-US" altLang="zh-CN" sz="3600" dirty="0"/>
              <a:t>e+</a:t>
            </a:r>
            <a:r>
              <a:rPr lang="zh-CN" altLang="en-US" sz="3600" dirty="0"/>
              <a:t> </a:t>
            </a:r>
            <a:r>
              <a:rPr lang="en-US" altLang="zh-CN" sz="3600" dirty="0"/>
              <a:t>damping/polarizing</a:t>
            </a:r>
            <a:r>
              <a:rPr lang="zh-CN" altLang="en-US" sz="3600" dirty="0"/>
              <a:t> </a:t>
            </a:r>
            <a:r>
              <a:rPr lang="en-US" altLang="zh-CN" sz="3600" dirty="0"/>
              <a:t>ring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49182-4E94-E546-9FB1-4234F8E4A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000" y="6492875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174F8414-FCD1-6B4A-BB5E-22EEB2B273A1}"/>
              </a:ext>
            </a:extLst>
          </p:cNvPr>
          <p:cNvSpPr/>
          <p:nvPr/>
        </p:nvSpPr>
        <p:spPr>
          <a:xfrm>
            <a:off x="541453" y="3690007"/>
            <a:ext cx="3044651" cy="2733152"/>
          </a:xfrm>
          <a:prstGeom prst="donut">
            <a:avLst>
              <a:gd name="adj" fmla="val 21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F72F11-7CC0-F946-88AD-CAB0CDB1B813}"/>
              </a:ext>
            </a:extLst>
          </p:cNvPr>
          <p:cNvSpPr/>
          <p:nvPr/>
        </p:nvSpPr>
        <p:spPr>
          <a:xfrm>
            <a:off x="1952513" y="3649815"/>
            <a:ext cx="160773" cy="16077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4C4CD5-477B-5E4B-8BEC-AEE4072C10F2}"/>
              </a:ext>
            </a:extLst>
          </p:cNvPr>
          <p:cNvSpPr/>
          <p:nvPr/>
        </p:nvSpPr>
        <p:spPr>
          <a:xfrm>
            <a:off x="3437121" y="4684935"/>
            <a:ext cx="160773" cy="16077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1B2EA6-C000-0F45-97EF-058513FEFEDF}"/>
              </a:ext>
            </a:extLst>
          </p:cNvPr>
          <p:cNvSpPr/>
          <p:nvPr/>
        </p:nvSpPr>
        <p:spPr>
          <a:xfrm>
            <a:off x="3437523" y="5296170"/>
            <a:ext cx="160773" cy="16077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BBA4827-8623-584C-8A22-14392E6CAFF7}"/>
              </a:ext>
            </a:extLst>
          </p:cNvPr>
          <p:cNvSpPr/>
          <p:nvPr/>
        </p:nvSpPr>
        <p:spPr>
          <a:xfrm>
            <a:off x="1983391" y="6302579"/>
            <a:ext cx="160773" cy="16077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D72968C-30A2-0347-853B-4F602054B6F5}"/>
              </a:ext>
            </a:extLst>
          </p:cNvPr>
          <p:cNvSpPr/>
          <p:nvPr/>
        </p:nvSpPr>
        <p:spPr>
          <a:xfrm>
            <a:off x="541453" y="4684935"/>
            <a:ext cx="160773" cy="16077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8161B54-76F4-B14C-AAFA-6CE0972CFC74}"/>
              </a:ext>
            </a:extLst>
          </p:cNvPr>
          <p:cNvSpPr/>
          <p:nvPr/>
        </p:nvSpPr>
        <p:spPr>
          <a:xfrm>
            <a:off x="541855" y="5296170"/>
            <a:ext cx="160773" cy="160772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CB0296-0E08-7849-ACAA-8B39466C19A3}"/>
              </a:ext>
            </a:extLst>
          </p:cNvPr>
          <p:cNvSpPr txBox="1"/>
          <p:nvPr/>
        </p:nvSpPr>
        <p:spPr>
          <a:xfrm>
            <a:off x="3517506" y="3562129"/>
            <a:ext cx="8201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bunches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stay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~10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min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to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accumulate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~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20%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polarization,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for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RD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62B3BF-7594-AA45-8F05-6A53CBC0400D}"/>
              </a:ext>
            </a:extLst>
          </p:cNvPr>
          <p:cNvSpPr txBox="1"/>
          <p:nvPr/>
        </p:nvSpPr>
        <p:spPr>
          <a:xfrm>
            <a:off x="3597894" y="4844136"/>
            <a:ext cx="8120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bunches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stay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~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20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 err="1">
                <a:solidFill>
                  <a:srgbClr val="0000FF"/>
                </a:solidFill>
              </a:rPr>
              <a:t>msec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without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gaining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beam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polarization,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for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regular</a:t>
            </a:r>
            <a:r>
              <a:rPr lang="zh-CN" altLang="en-US" sz="2000" dirty="0">
                <a:solidFill>
                  <a:srgbClr val="0000FF"/>
                </a:solidFill>
              </a:rPr>
              <a:t> </a:t>
            </a:r>
            <a:r>
              <a:rPr lang="en-US" altLang="zh-CN" sz="2000" dirty="0">
                <a:solidFill>
                  <a:srgbClr val="0000FF"/>
                </a:solidFill>
              </a:rPr>
              <a:t>refill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C94B151-2F5B-CC48-A904-1F6B4F3AED5D}"/>
              </a:ext>
            </a:extLst>
          </p:cNvPr>
          <p:cNvCxnSpPr>
            <a:cxnSpLocks/>
          </p:cNvCxnSpPr>
          <p:nvPr/>
        </p:nvCxnSpPr>
        <p:spPr>
          <a:xfrm>
            <a:off x="2281962" y="3730201"/>
            <a:ext cx="1263616" cy="7275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9006D66-DC88-104C-8B92-73B9CFDD1F9E}"/>
              </a:ext>
            </a:extLst>
          </p:cNvPr>
          <p:cNvCxnSpPr>
            <a:cxnSpLocks/>
          </p:cNvCxnSpPr>
          <p:nvPr/>
        </p:nvCxnSpPr>
        <p:spPr>
          <a:xfrm flipV="1">
            <a:off x="2144164" y="4002431"/>
            <a:ext cx="1441940" cy="22146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4ACE361-66EA-A643-94F4-CA11D657F050}"/>
              </a:ext>
            </a:extLst>
          </p:cNvPr>
          <p:cNvSpPr txBox="1"/>
          <p:nvPr/>
        </p:nvSpPr>
        <p:spPr>
          <a:xfrm>
            <a:off x="925365" y="4300874"/>
            <a:ext cx="227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Positron</a:t>
            </a:r>
            <a:r>
              <a:rPr lang="zh-CN" altLang="en-US" dirty="0"/>
              <a:t> </a:t>
            </a:r>
            <a:r>
              <a:rPr lang="en-US" altLang="zh-CN" dirty="0"/>
              <a:t>damping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6A2F5E6-3C6F-104F-B4AF-AA5BFE03F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8" y="1004529"/>
            <a:ext cx="8990360" cy="231846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0841152-0699-EE45-AFB8-0EA3EAE7D21E}"/>
              </a:ext>
            </a:extLst>
          </p:cNvPr>
          <p:cNvSpPr txBox="1"/>
          <p:nvPr/>
        </p:nvSpPr>
        <p:spPr>
          <a:xfrm>
            <a:off x="2865134" y="6152289"/>
            <a:ext cx="8937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Preparation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injection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e+/e-</a:t>
            </a:r>
            <a:r>
              <a:rPr lang="zh-CN" altLang="en-US" dirty="0"/>
              <a:t> </a:t>
            </a:r>
            <a:r>
              <a:rPr lang="en-US" altLang="zh-CN" dirty="0"/>
              <a:t>bunches</a:t>
            </a:r>
            <a:r>
              <a:rPr lang="zh-CN" altLang="en-US" dirty="0"/>
              <a:t> </a:t>
            </a:r>
            <a:r>
              <a:rPr lang="en-US" altLang="zh-CN" dirty="0"/>
              <a:t>alternates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unpolarized</a:t>
            </a:r>
            <a:r>
              <a:rPr lang="zh-CN" altLang="en-US" dirty="0"/>
              <a:t> </a:t>
            </a:r>
            <a:r>
              <a:rPr lang="en-US" altLang="zh-CN" dirty="0"/>
              <a:t>bunches.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037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94578-580F-EE46-B4A4-563C9365A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we can gain from inject</a:t>
            </a:r>
            <a:r>
              <a:rPr lang="en-US" altLang="zh-CN" dirty="0"/>
              <a:t>ing</a:t>
            </a:r>
            <a:r>
              <a:rPr lang="en-US" dirty="0"/>
              <a:t> polarized beams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RD</a:t>
            </a:r>
            <a:r>
              <a:rPr lang="en-US" dirty="0"/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3EB6F-F0D1-6E4E-8451-4B1B9ECB9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E8508BE-E921-244C-A0EB-FE27F4F77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542133"/>
              </p:ext>
            </p:extLst>
          </p:nvPr>
        </p:nvGraphicFramePr>
        <p:xfrm>
          <a:off x="153547" y="1942890"/>
          <a:ext cx="1186277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4850">
                  <a:extLst>
                    <a:ext uri="{9D8B030D-6E8A-4147-A177-3AD203B41FA5}">
                      <a16:colId xmlns:a16="http://schemas.microsoft.com/office/drawing/2014/main" val="1010508738"/>
                    </a:ext>
                  </a:extLst>
                </a:gridCol>
                <a:gridCol w="3050504">
                  <a:extLst>
                    <a:ext uri="{9D8B030D-6E8A-4147-A177-3AD203B41FA5}">
                      <a16:colId xmlns:a16="http://schemas.microsoft.com/office/drawing/2014/main" val="2478490746"/>
                    </a:ext>
                  </a:extLst>
                </a:gridCol>
                <a:gridCol w="3379089">
                  <a:extLst>
                    <a:ext uri="{9D8B030D-6E8A-4147-A177-3AD203B41FA5}">
                      <a16:colId xmlns:a16="http://schemas.microsoft.com/office/drawing/2014/main" val="1065265794"/>
                    </a:ext>
                  </a:extLst>
                </a:gridCol>
                <a:gridCol w="4238328">
                  <a:extLst>
                    <a:ext uri="{9D8B030D-6E8A-4147-A177-3AD203B41FA5}">
                      <a16:colId xmlns:a16="http://schemas.microsoft.com/office/drawing/2014/main" val="32181495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Scenarios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polarized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beam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generation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Self-polarization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collider[1]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Injection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polarized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beams[2]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168116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altLang="zh-CN" dirty="0"/>
                        <a:t>Hardware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Polarized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electron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gun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48986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Asymmetric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wigglers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collider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positron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damping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00246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Polarization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level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5%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~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&gt;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70%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e-, &gt; 20%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e+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3031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Dead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time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physics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Initial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1~2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hours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each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81883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Frequency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of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measurements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Every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~10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More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frequent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e-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beam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65261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RD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colliding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beams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Possible,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especially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at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lower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bunch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charge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43275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Horizontal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polarization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free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spin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precession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method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Strong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spin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flipper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collider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Spin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rotator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in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the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transfer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line;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much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higher</a:t>
                      </a:r>
                      <a:r>
                        <a:rPr lang="zh-CN" altLang="en-US" dirty="0"/>
                        <a:t> </a:t>
                      </a:r>
                      <a:r>
                        <a:rPr lang="en-US" altLang="zh-CN" dirty="0"/>
                        <a:t>polarization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43859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D6BBF1D-E15E-9F46-9399-2057B9C8B31F}"/>
              </a:ext>
            </a:extLst>
          </p:cNvPr>
          <p:cNvSpPr txBox="1"/>
          <p:nvPr/>
        </p:nvSpPr>
        <p:spPr>
          <a:xfrm>
            <a:off x="276821" y="6246525"/>
            <a:ext cx="912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[1]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The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FCC-</a:t>
            </a:r>
            <a:r>
              <a:rPr lang="en-US" altLang="zh-CN" sz="1400" dirty="0" err="1">
                <a:solidFill>
                  <a:srgbClr val="00B050"/>
                </a:solidFill>
              </a:rPr>
              <a:t>ee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Energy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and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Polarization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Working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Group,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arXiv:1909.12245v1,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2019.</a:t>
            </a:r>
          </a:p>
          <a:p>
            <a:r>
              <a:rPr lang="en-US" altLang="zh-CN" sz="1400" dirty="0">
                <a:solidFill>
                  <a:srgbClr val="00B050"/>
                </a:solidFill>
              </a:rPr>
              <a:t>[2]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 err="1">
                <a:solidFill>
                  <a:srgbClr val="00B050"/>
                </a:solidFill>
              </a:rPr>
              <a:t>Zhe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 err="1">
                <a:solidFill>
                  <a:srgbClr val="00B050"/>
                </a:solidFill>
              </a:rPr>
              <a:t>Duan</a:t>
            </a:r>
            <a:r>
              <a:rPr lang="en-US" altLang="zh-CN" sz="1400" dirty="0">
                <a:solidFill>
                  <a:srgbClr val="00B050"/>
                </a:solidFill>
              </a:rPr>
              <a:t>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talk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on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2</a:t>
            </a:r>
            <a:r>
              <a:rPr lang="en-US" altLang="zh-CN" sz="1400" baseline="30000" dirty="0">
                <a:solidFill>
                  <a:srgbClr val="00B050"/>
                </a:solidFill>
              </a:rPr>
              <a:t>nd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EPOL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Workshop,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Sep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29,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2022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39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FD5E9F-B9DC-244E-8CB2-AC8AE53A9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2678" y="3345472"/>
            <a:ext cx="3869322" cy="29609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4F4E92-E18C-8B4D-B65F-6E2C1ABD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r>
              <a:rPr lang="zh-CN" altLang="en-US" dirty="0"/>
              <a:t>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altLang="zh-CN" dirty="0"/>
              <a:t>Z-pole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ED1460-C0EB-DA44-9116-B53825CE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DD3326-1144-AE46-B85D-677B63226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" y="3709469"/>
            <a:ext cx="4396112" cy="24728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2D1322-5103-4D4E-BF98-385E62EFFC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189" y="3792370"/>
            <a:ext cx="3836941" cy="2158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219D1-2B23-E146-917B-D6AD78B75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401" y="1037734"/>
            <a:ext cx="3630039" cy="20418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6224F8-A4FF-8D4D-941E-737F57220A4A}"/>
              </a:ext>
            </a:extLst>
          </p:cNvPr>
          <p:cNvSpPr/>
          <p:nvPr/>
        </p:nvSpPr>
        <p:spPr>
          <a:xfrm>
            <a:off x="599223" y="1061904"/>
            <a:ext cx="7783660" cy="2400657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Solenoid-based</a:t>
            </a:r>
            <a:r>
              <a:rPr lang="zh-CN" altLang="en-US" sz="2000" dirty="0"/>
              <a:t> </a:t>
            </a: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rotators</a:t>
            </a:r>
            <a:r>
              <a:rPr lang="zh-CN" altLang="en-US" sz="2000" dirty="0"/>
              <a:t>  </a:t>
            </a:r>
            <a:endParaRPr lang="en-HK" altLang="zh-CN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interleaved</a:t>
            </a:r>
            <a:r>
              <a:rPr lang="zh-CN" altLang="en-US" dirty="0"/>
              <a:t> </a:t>
            </a:r>
            <a:r>
              <a:rPr lang="en-US" altLang="zh-CN" dirty="0"/>
              <a:t>solenoid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quads</a:t>
            </a:r>
            <a:r>
              <a:rPr lang="zh-CN" altLang="en-US" dirty="0"/>
              <a:t> </a:t>
            </a:r>
            <a:r>
              <a:rPr lang="en-US" altLang="zh-CN" dirty="0"/>
              <a:t>[1]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cancel</a:t>
            </a:r>
            <a:r>
              <a:rPr lang="zh-CN" altLang="en-US" dirty="0"/>
              <a:t> </a:t>
            </a:r>
            <a:r>
              <a:rPr lang="en-US" altLang="zh-CN" dirty="0"/>
              <a:t>coupling</a:t>
            </a:r>
            <a:r>
              <a:rPr lang="zh-CN" altLang="en-US" dirty="0"/>
              <a:t> </a:t>
            </a:r>
            <a:r>
              <a:rPr lang="en-US" altLang="zh-CN" dirty="0"/>
              <a:t>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Anti-symmetric</a:t>
            </a:r>
            <a:r>
              <a:rPr lang="zh-CN" altLang="en-US" sz="2000" dirty="0"/>
              <a:t> </a:t>
            </a:r>
            <a:r>
              <a:rPr lang="en-US" altLang="zh-CN" sz="2000" dirty="0"/>
              <a:t>insertion</a:t>
            </a:r>
            <a:r>
              <a:rPr lang="zh-CN" altLang="en-US" sz="2000" dirty="0"/>
              <a:t> </a:t>
            </a:r>
            <a:r>
              <a:rPr lang="en-US" altLang="zh-CN" sz="2000" dirty="0"/>
              <a:t>just</a:t>
            </a:r>
            <a:r>
              <a:rPr lang="zh-CN" altLang="en-US" sz="2000" dirty="0"/>
              <a:t> </a:t>
            </a:r>
            <a:r>
              <a:rPr lang="en-US" altLang="zh-CN" sz="2000" dirty="0"/>
              <a:t>outside</a:t>
            </a:r>
            <a:r>
              <a:rPr lang="zh-CN" altLang="en-US" sz="2000" dirty="0"/>
              <a:t> </a:t>
            </a:r>
            <a:r>
              <a:rPr lang="en-US" altLang="zh-CN" sz="2000" dirty="0"/>
              <a:t>interaction</a:t>
            </a:r>
            <a:r>
              <a:rPr lang="zh-CN" altLang="en-US" sz="2000" dirty="0"/>
              <a:t> </a:t>
            </a:r>
            <a:r>
              <a:rPr lang="en-US" altLang="zh-CN" sz="2000" dirty="0"/>
              <a:t>region</a:t>
            </a:r>
            <a:r>
              <a:rPr lang="zh-CN" altLang="en-US" sz="2000" dirty="0"/>
              <a:t> </a:t>
            </a:r>
            <a:r>
              <a:rPr lang="en-US" altLang="zh-CN" sz="2000" dirty="0"/>
              <a:t>[2,3,4]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Influence[4]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of circumference ~ 2.8 km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optimized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DA</a:t>
            </a:r>
            <a:r>
              <a:rPr lang="zh-CN" altLang="en-US" dirty="0"/>
              <a:t> </a:t>
            </a:r>
            <a:r>
              <a:rPr lang="en-US" altLang="zh-CN" dirty="0"/>
              <a:t>shrinks</a:t>
            </a:r>
            <a:r>
              <a:rPr lang="zh-CN" altLang="en-US" dirty="0"/>
              <a:t> </a:t>
            </a:r>
            <a:r>
              <a:rPr lang="en-US" altLang="zh-CN" dirty="0"/>
              <a:t>but</a:t>
            </a:r>
            <a:r>
              <a:rPr lang="zh-CN" altLang="en-US" dirty="0"/>
              <a:t> </a:t>
            </a:r>
            <a:r>
              <a:rPr lang="en-US" altLang="zh-CN" dirty="0"/>
              <a:t>still</a:t>
            </a:r>
            <a:r>
              <a:rPr lang="zh-CN" altLang="en-US" dirty="0"/>
              <a:t> </a:t>
            </a:r>
            <a:r>
              <a:rPr lang="en-US" altLang="zh-CN" dirty="0"/>
              <a:t>sufficient,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further</a:t>
            </a:r>
            <a:r>
              <a:rPr lang="zh-CN" altLang="en-US" dirty="0"/>
              <a:t> </a:t>
            </a:r>
            <a:r>
              <a:rPr lang="en-US" altLang="zh-CN" dirty="0"/>
              <a:t>optimized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relatively</a:t>
            </a:r>
            <a:r>
              <a:rPr lang="zh-CN" altLang="en-US" dirty="0"/>
              <a:t> </a:t>
            </a:r>
            <a:r>
              <a:rPr lang="en-US" altLang="zh-CN" dirty="0"/>
              <a:t>weak</a:t>
            </a:r>
            <a:r>
              <a:rPr lang="zh-CN" altLang="en-US" dirty="0"/>
              <a:t> </a:t>
            </a:r>
            <a:r>
              <a:rPr lang="en-US" altLang="zh-CN" dirty="0"/>
              <a:t>near</a:t>
            </a:r>
            <a:r>
              <a:rPr lang="zh-CN" altLang="en-US" dirty="0"/>
              <a:t> </a:t>
            </a:r>
            <a:r>
              <a:rPr lang="en-US" altLang="zh-CN" dirty="0"/>
              <a:t>45.6</a:t>
            </a:r>
            <a:r>
              <a:rPr lang="zh-CN" altLang="en-US" dirty="0"/>
              <a:t> </a:t>
            </a:r>
            <a:r>
              <a:rPr lang="en-US" altLang="zh-CN" dirty="0"/>
              <a:t>GeV, confirmed by simulations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Cancellation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dependence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anti-symmetric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2E4ACC-E458-DC46-A86A-AACD192DFCAF}"/>
              </a:ext>
            </a:extLst>
          </p:cNvPr>
          <p:cNvSpPr txBox="1"/>
          <p:nvPr/>
        </p:nvSpPr>
        <p:spPr>
          <a:xfrm>
            <a:off x="599223" y="6071015"/>
            <a:ext cx="933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[1]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D.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Barber,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solenoid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spin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rotator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for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large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electron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storage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rings.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Part.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Accel.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17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(1985)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243.</a:t>
            </a:r>
            <a:endParaRPr lang="en-HK" altLang="zh-CN" sz="1200" dirty="0">
              <a:solidFill>
                <a:srgbClr val="00B050"/>
              </a:solidFill>
            </a:endParaRPr>
          </a:p>
          <a:p>
            <a:r>
              <a:rPr lang="en-US" altLang="zh-CN" sz="1200" dirty="0">
                <a:solidFill>
                  <a:srgbClr val="00B050"/>
                </a:solidFill>
              </a:rPr>
              <a:t>[2]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Koop,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Longitudinally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polarized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electron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SuperB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eeFACT’08</a:t>
            </a:r>
            <a:endParaRPr lang="en-HK" altLang="zh-CN" sz="1200" dirty="0">
              <a:solidFill>
                <a:srgbClr val="00B050"/>
              </a:solidFill>
            </a:endParaRPr>
          </a:p>
          <a:p>
            <a:r>
              <a:rPr lang="en-US" altLang="zh-CN" sz="1200" dirty="0">
                <a:solidFill>
                  <a:srgbClr val="00B050"/>
                </a:solidFill>
              </a:rPr>
              <a:t>[3]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Nikitin</a:t>
            </a:r>
            <a:r>
              <a:rPr lang="en-US" altLang="zh-CN" sz="1200" dirty="0">
                <a:solidFill>
                  <a:srgbClr val="00B050"/>
                </a:solidFill>
              </a:rPr>
              <a:t>, IJMPA 34, 1940004 (2019), IJMPA 45, 2041001 (2020).</a:t>
            </a:r>
            <a:endParaRPr lang="en-HK" altLang="zh-CN" sz="1200" dirty="0">
              <a:solidFill>
                <a:srgbClr val="00B050"/>
              </a:solidFill>
            </a:endParaRPr>
          </a:p>
          <a:p>
            <a:r>
              <a:rPr lang="en-US" altLang="zh-CN" sz="1200" dirty="0">
                <a:solidFill>
                  <a:srgbClr val="00B050"/>
                </a:solidFill>
              </a:rPr>
              <a:t>[4]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Xia, Z. </a:t>
            </a:r>
            <a:r>
              <a:rPr lang="en-US" altLang="zh-CN" sz="1200" dirty="0" err="1">
                <a:solidFill>
                  <a:srgbClr val="00B050"/>
                </a:solidFill>
              </a:rPr>
              <a:t>Duan</a:t>
            </a:r>
            <a:r>
              <a:rPr lang="en-US" altLang="zh-CN" sz="1200" dirty="0">
                <a:solidFill>
                  <a:srgbClr val="00B050"/>
                </a:solidFill>
              </a:rPr>
              <a:t>, J. Gao and Y. W. Wang,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RDTM (2022) </a:t>
            </a:r>
            <a:r>
              <a:rPr lang="en-US" altLang="zh-CN" sz="1200" dirty="0" err="1">
                <a:solidFill>
                  <a:srgbClr val="00B050"/>
                </a:solidFill>
              </a:rPr>
              <a:t>doi</a:t>
            </a:r>
            <a:r>
              <a:rPr lang="en-US" altLang="zh-CN" sz="1200" dirty="0">
                <a:solidFill>
                  <a:srgbClr val="00B050"/>
                </a:solidFill>
              </a:rPr>
              <a:t>:</a:t>
            </a:r>
            <a:r>
              <a:rPr lang="en-HK" sz="1200" dirty="0">
                <a:solidFill>
                  <a:srgbClr val="00B050"/>
                </a:solidFill>
              </a:rPr>
              <a:t> 10.1007/s41605-022-00344-2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14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0DAB3-877A-4647-940C-FEFB1871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E860E-B309-F043-AC25-0F12BE48B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932" y="1059771"/>
            <a:ext cx="11501015" cy="469132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/>
              <a:t>For</a:t>
            </a:r>
            <a:r>
              <a:rPr lang="zh-CN" altLang="en-US" sz="2400" dirty="0"/>
              <a:t> </a:t>
            </a:r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beam</a:t>
            </a:r>
            <a:r>
              <a:rPr lang="zh-CN" altLang="en-US" sz="2400" dirty="0"/>
              <a:t> </a:t>
            </a:r>
            <a:r>
              <a:rPr lang="en-US" altLang="zh-CN" sz="2400" dirty="0"/>
              <a:t>applications</a:t>
            </a:r>
            <a:r>
              <a:rPr lang="zh-CN" altLang="en-US" sz="2400" dirty="0"/>
              <a:t> </a:t>
            </a:r>
            <a:r>
              <a:rPr lang="en-US" altLang="zh-CN" sz="2400" dirty="0"/>
              <a:t>at</a:t>
            </a:r>
            <a:r>
              <a:rPr lang="zh-CN" altLang="en-US" sz="2400" dirty="0"/>
              <a:t> </a:t>
            </a:r>
            <a:r>
              <a:rPr lang="en-US" altLang="zh-CN" sz="2400" dirty="0"/>
              <a:t>CEPC,</a:t>
            </a:r>
            <a:r>
              <a:rPr lang="zh-CN" altLang="en-US" sz="2400" dirty="0"/>
              <a:t> </a:t>
            </a:r>
            <a:r>
              <a:rPr lang="en-US" altLang="zh-CN" sz="2400" dirty="0"/>
              <a:t>we’ve</a:t>
            </a:r>
            <a:r>
              <a:rPr lang="zh-CN" altLang="en-US" sz="2400" dirty="0"/>
              <a:t> </a:t>
            </a:r>
            <a:r>
              <a:rPr lang="en-US" altLang="zh-CN" sz="2400" dirty="0"/>
              <a:t>studied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possibility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generating</a:t>
            </a:r>
            <a:r>
              <a:rPr lang="zh-CN" altLang="en-US" sz="2400" dirty="0"/>
              <a:t> </a:t>
            </a:r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beams</a:t>
            </a:r>
            <a:r>
              <a:rPr lang="zh-CN" altLang="en-US" sz="2400" dirty="0"/>
              <a:t> </a:t>
            </a:r>
            <a:r>
              <a:rPr lang="en-US" altLang="zh-CN" sz="2400" dirty="0"/>
              <a:t>from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source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 dirty="0"/>
              <a:t>injecting</a:t>
            </a:r>
            <a:r>
              <a:rPr lang="zh-CN" altLang="en-US" sz="2400" dirty="0"/>
              <a:t> </a:t>
            </a:r>
            <a:r>
              <a:rPr lang="en-US" altLang="zh-CN" sz="2400" dirty="0"/>
              <a:t>into</a:t>
            </a:r>
            <a:r>
              <a:rPr lang="zh-CN" altLang="en-US" sz="2400" dirty="0"/>
              <a:t> </a:t>
            </a:r>
            <a:r>
              <a:rPr lang="en-US" altLang="zh-CN" sz="2400" dirty="0"/>
              <a:t>the</a:t>
            </a:r>
            <a:r>
              <a:rPr lang="zh-CN" altLang="en-US" sz="2400" dirty="0"/>
              <a:t> </a:t>
            </a:r>
            <a:r>
              <a:rPr lang="en-US" altLang="zh-CN" sz="2400" dirty="0"/>
              <a:t>collider</a:t>
            </a:r>
            <a:r>
              <a:rPr lang="zh-CN" altLang="en-US" sz="2400" dirty="0"/>
              <a:t> </a:t>
            </a:r>
            <a:r>
              <a:rPr lang="en-US" altLang="zh-CN" sz="2400" dirty="0"/>
              <a:t>rings.</a:t>
            </a:r>
            <a:r>
              <a:rPr lang="zh-CN" altLang="en-US" sz="2400" dirty="0"/>
              <a:t> </a:t>
            </a:r>
            <a:r>
              <a:rPr lang="en-US" altLang="zh-CN" sz="2400" dirty="0"/>
              <a:t>Some</a:t>
            </a:r>
            <a:r>
              <a:rPr lang="zh-CN" altLang="en-US" sz="2400" dirty="0"/>
              <a:t> </a:t>
            </a:r>
            <a:r>
              <a:rPr lang="en-US" altLang="zh-CN" sz="2400" dirty="0"/>
              <a:t>key</a:t>
            </a:r>
            <a:r>
              <a:rPr lang="zh-CN" altLang="en-US" sz="2400" dirty="0"/>
              <a:t> </a:t>
            </a:r>
            <a:r>
              <a:rPr lang="en-US" altLang="zh-CN" sz="2400" dirty="0"/>
              <a:t>issues</a:t>
            </a:r>
            <a:r>
              <a:rPr lang="zh-CN" altLang="en-US" sz="2400" dirty="0"/>
              <a:t> </a:t>
            </a:r>
            <a:r>
              <a:rPr lang="en-US" altLang="zh-CN" sz="2400" dirty="0"/>
              <a:t>have</a:t>
            </a:r>
            <a:r>
              <a:rPr lang="zh-CN" altLang="en-US" sz="2400" dirty="0"/>
              <a:t> </a:t>
            </a:r>
            <a:r>
              <a:rPr lang="en-US" altLang="zh-CN" sz="2400" dirty="0"/>
              <a:t>been</a:t>
            </a:r>
            <a:r>
              <a:rPr lang="zh-CN" altLang="en-US" sz="2400" dirty="0"/>
              <a:t> </a:t>
            </a:r>
            <a:r>
              <a:rPr lang="en-US" altLang="zh-CN" sz="2400" dirty="0"/>
              <a:t>addressed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polarization</a:t>
            </a:r>
            <a:r>
              <a:rPr lang="zh-CN" altLang="en-US" sz="2000" dirty="0"/>
              <a:t> </a:t>
            </a: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mostly</a:t>
            </a:r>
            <a:r>
              <a:rPr lang="zh-CN" altLang="en-US" sz="2000" dirty="0"/>
              <a:t> </a:t>
            </a:r>
            <a:r>
              <a:rPr lang="en-US" altLang="zh-CN" sz="2000" dirty="0"/>
              <a:t>preserved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booster</a:t>
            </a:r>
            <a:r>
              <a:rPr lang="zh-CN" altLang="en-US" sz="2000" dirty="0"/>
              <a:t> </a:t>
            </a:r>
            <a:r>
              <a:rPr lang="en-US" altLang="zh-CN" sz="2000" dirty="0"/>
              <a:t>up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45.6</a:t>
            </a:r>
            <a:r>
              <a:rPr lang="zh-CN" altLang="en-US" sz="2000" dirty="0"/>
              <a:t> </a:t>
            </a:r>
            <a:r>
              <a:rPr lang="en-US" altLang="zh-CN" sz="2000" dirty="0"/>
              <a:t>GeV</a:t>
            </a:r>
            <a:r>
              <a:rPr lang="zh-CN" altLang="en-US" sz="2000" dirty="0"/>
              <a:t> </a:t>
            </a:r>
            <a:r>
              <a:rPr lang="en-US" altLang="zh-CN" sz="2000" dirty="0"/>
              <a:t>and</a:t>
            </a:r>
            <a:r>
              <a:rPr lang="zh-CN" altLang="en-US" sz="2000" dirty="0"/>
              <a:t> </a:t>
            </a:r>
            <a:r>
              <a:rPr lang="en-US" altLang="zh-CN" sz="2000" dirty="0"/>
              <a:t>80</a:t>
            </a:r>
            <a:r>
              <a:rPr lang="zh-CN" altLang="en-US" sz="2000" dirty="0"/>
              <a:t> </a:t>
            </a:r>
            <a:r>
              <a:rPr lang="en-US" altLang="zh-CN" sz="2000" dirty="0"/>
              <a:t>GeV.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Polarized</a:t>
            </a:r>
            <a:r>
              <a:rPr lang="zh-CN" altLang="en-US" sz="2000" dirty="0"/>
              <a:t> </a:t>
            </a:r>
            <a:r>
              <a:rPr lang="en-US" altLang="zh-CN" sz="2000" dirty="0"/>
              <a:t>e+</a:t>
            </a:r>
            <a:r>
              <a:rPr lang="zh-CN" altLang="en-US" sz="2000" dirty="0"/>
              <a:t> </a:t>
            </a:r>
            <a:r>
              <a:rPr lang="en-US" altLang="zh-CN" sz="2000" dirty="0"/>
              <a:t>beam</a:t>
            </a:r>
            <a:r>
              <a:rPr lang="zh-CN" altLang="en-US" sz="2000" dirty="0"/>
              <a:t> </a:t>
            </a:r>
            <a:r>
              <a:rPr lang="en-US" altLang="zh-CN" sz="2000" dirty="0"/>
              <a:t>can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generated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e+</a:t>
            </a:r>
            <a:r>
              <a:rPr lang="zh-CN" altLang="en-US" sz="2000" dirty="0"/>
              <a:t> </a:t>
            </a:r>
            <a:r>
              <a:rPr lang="en-US" altLang="zh-CN" sz="2000" dirty="0"/>
              <a:t>damping/polarizing</a:t>
            </a:r>
            <a:r>
              <a:rPr lang="zh-CN" altLang="en-US" sz="2000" dirty="0"/>
              <a:t> </a:t>
            </a:r>
            <a:r>
              <a:rPr lang="en-US" altLang="zh-CN" sz="2000" dirty="0"/>
              <a:t>ring,</a:t>
            </a:r>
            <a:r>
              <a:rPr lang="zh-CN" altLang="en-US" sz="2000" dirty="0"/>
              <a:t> </a:t>
            </a:r>
            <a:r>
              <a:rPr lang="en-US" altLang="zh-CN" sz="2000" dirty="0"/>
              <a:t>for</a:t>
            </a:r>
            <a:r>
              <a:rPr lang="zh-CN" altLang="en-US" sz="2000" dirty="0"/>
              <a:t> </a:t>
            </a:r>
            <a:r>
              <a:rPr lang="en-US" altLang="zh-CN" sz="2000" dirty="0"/>
              <a:t>RD</a:t>
            </a:r>
            <a:r>
              <a:rPr lang="zh-CN" altLang="en-US" sz="2000" dirty="0"/>
              <a:t> </a:t>
            </a:r>
            <a:r>
              <a:rPr lang="en-US" altLang="zh-CN" sz="2000" dirty="0"/>
              <a:t>measurements.</a:t>
            </a:r>
          </a:p>
          <a:p>
            <a:pPr lvl="1">
              <a:lnSpc>
                <a:spcPct val="150000"/>
              </a:lnSpc>
            </a:pPr>
            <a:r>
              <a:rPr lang="en-US" altLang="zh-CN" sz="2000" dirty="0"/>
              <a:t>Spin</a:t>
            </a:r>
            <a:r>
              <a:rPr lang="zh-CN" altLang="en-US" sz="2000" dirty="0"/>
              <a:t> </a:t>
            </a:r>
            <a:r>
              <a:rPr lang="en-US" altLang="zh-CN" sz="2000" dirty="0"/>
              <a:t>rotators</a:t>
            </a:r>
            <a:r>
              <a:rPr lang="zh-CN" altLang="en-US" sz="2000" dirty="0"/>
              <a:t> </a:t>
            </a:r>
            <a:r>
              <a:rPr lang="en-US" altLang="zh-CN" sz="2000" dirty="0"/>
              <a:t>have</a:t>
            </a:r>
            <a:r>
              <a:rPr lang="zh-CN" altLang="en-US" sz="2000" dirty="0"/>
              <a:t> </a:t>
            </a:r>
            <a:r>
              <a:rPr lang="en-US" altLang="zh-CN" sz="2000" dirty="0"/>
              <a:t>been</a:t>
            </a:r>
            <a:r>
              <a:rPr lang="zh-CN" altLang="en-US" sz="2000" dirty="0"/>
              <a:t> </a:t>
            </a:r>
            <a:r>
              <a:rPr lang="en-US" altLang="zh-CN" sz="2000" dirty="0"/>
              <a:t>implemented</a:t>
            </a:r>
            <a:r>
              <a:rPr lang="zh-CN" altLang="en-US" sz="2000" dirty="0"/>
              <a:t> </a:t>
            </a:r>
            <a:r>
              <a:rPr lang="en-US" altLang="zh-CN" sz="2000" dirty="0"/>
              <a:t>into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collider</a:t>
            </a:r>
            <a:r>
              <a:rPr lang="zh-CN" altLang="en-US" sz="2000" dirty="0"/>
              <a:t> </a:t>
            </a:r>
            <a:r>
              <a:rPr lang="en-US" altLang="zh-CN" sz="2000" dirty="0"/>
              <a:t>rings</a:t>
            </a:r>
            <a:r>
              <a:rPr lang="zh-CN" altLang="en-US" sz="2000" dirty="0"/>
              <a:t> </a:t>
            </a:r>
            <a:r>
              <a:rPr lang="en-US" altLang="zh-CN" sz="2000" dirty="0"/>
              <a:t>@Z-pole,</a:t>
            </a:r>
            <a:r>
              <a:rPr lang="zh-CN" altLang="en-US" sz="2000" dirty="0"/>
              <a:t> </a:t>
            </a:r>
            <a:r>
              <a:rPr lang="en-US" altLang="zh-CN" sz="2000" dirty="0"/>
              <a:t>with</a:t>
            </a:r>
            <a:r>
              <a:rPr lang="zh-CN" altLang="en-US" sz="2000" dirty="0"/>
              <a:t> </a:t>
            </a:r>
            <a:r>
              <a:rPr lang="en-US" altLang="zh-CN" sz="2000" dirty="0"/>
              <a:t>promising</a:t>
            </a:r>
            <a:r>
              <a:rPr lang="zh-CN" altLang="en-US" sz="2000" dirty="0"/>
              <a:t> </a:t>
            </a:r>
            <a:r>
              <a:rPr lang="en-US" altLang="zh-CN" sz="2000" dirty="0"/>
              <a:t>performance.</a:t>
            </a:r>
          </a:p>
          <a:p>
            <a:pPr>
              <a:lnSpc>
                <a:spcPct val="150000"/>
              </a:lnSpc>
            </a:pPr>
            <a:r>
              <a:rPr lang="en-US" altLang="zh-CN" sz="2400" dirty="0"/>
              <a:t>Mechanisms</a:t>
            </a:r>
            <a:r>
              <a:rPr lang="zh-CN" altLang="en-US" sz="2400" dirty="0"/>
              <a:t> </a:t>
            </a:r>
            <a:r>
              <a:rPr lang="en-US" altLang="zh-CN" sz="2400" dirty="0"/>
              <a:t>of</a:t>
            </a:r>
            <a:r>
              <a:rPr lang="zh-CN" altLang="en-US" sz="2400" dirty="0"/>
              <a:t> </a:t>
            </a:r>
            <a:r>
              <a:rPr lang="en-US" altLang="zh-CN" sz="2400" dirty="0"/>
              <a:t>radiative</a:t>
            </a:r>
            <a:r>
              <a:rPr lang="zh-CN" altLang="en-US" sz="2400" dirty="0"/>
              <a:t> </a:t>
            </a:r>
            <a:r>
              <a:rPr lang="en-US" altLang="zh-CN" sz="2400" dirty="0"/>
              <a:t>depolarization</a:t>
            </a:r>
            <a:r>
              <a:rPr lang="zh-CN" altLang="en-US" sz="2400" dirty="0"/>
              <a:t> </a:t>
            </a:r>
            <a:r>
              <a:rPr lang="en-US" altLang="zh-CN" sz="2400" dirty="0"/>
              <a:t>effect</a:t>
            </a:r>
            <a:r>
              <a:rPr lang="zh-CN" altLang="en-US" sz="2400" dirty="0"/>
              <a:t> </a:t>
            </a:r>
            <a:r>
              <a:rPr lang="en-US" altLang="zh-CN" sz="2400" dirty="0"/>
              <a:t>still</a:t>
            </a:r>
            <a:r>
              <a:rPr lang="zh-CN" altLang="en-US" sz="2400" dirty="0"/>
              <a:t> </a:t>
            </a:r>
            <a:r>
              <a:rPr lang="en-US" altLang="zh-CN" sz="2400" dirty="0"/>
              <a:t>require</a:t>
            </a:r>
            <a:r>
              <a:rPr lang="zh-CN" altLang="en-US" sz="2400" dirty="0"/>
              <a:t> </a:t>
            </a:r>
            <a:r>
              <a:rPr lang="en-US" altLang="zh-CN" sz="2400" dirty="0"/>
              <a:t>further</a:t>
            </a:r>
            <a:r>
              <a:rPr lang="zh-CN" altLang="en-US" sz="2400" dirty="0"/>
              <a:t> </a:t>
            </a:r>
            <a:r>
              <a:rPr lang="en-US" altLang="zh-CN" sz="2400" dirty="0"/>
              <a:t>investigation.</a:t>
            </a:r>
            <a:r>
              <a:rPr lang="zh-CN" altLang="en-US" sz="2400" dirty="0"/>
              <a:t> </a:t>
            </a:r>
            <a:endParaRPr lang="en-US" altLang="zh-CN" sz="2400" dirty="0"/>
          </a:p>
          <a:p>
            <a:pPr>
              <a:lnSpc>
                <a:spcPct val="150000"/>
              </a:lnSpc>
            </a:pPr>
            <a:endParaRPr lang="en-US" altLang="zh-C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668731-2474-AB4B-8AA9-A16369E2C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772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60E9C-142D-5B46-9BB1-6DD34DAF8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489" y="3165231"/>
            <a:ext cx="8415086" cy="296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0000"/>
                </a:solidFill>
              </a:rPr>
              <a:t>Thank you for your attention!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A3CE8-00A6-5945-9B3E-7D7AF6E41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45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FD37-850D-5045-AB8F-B7B6D9628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Spin rotators </a:t>
            </a:r>
            <a:r>
              <a:rPr lang="en-US" altLang="zh-CN" dirty="0"/>
              <a:t>@</a:t>
            </a:r>
            <a:r>
              <a:rPr lang="zh-CN" altLang="en-US" dirty="0"/>
              <a:t> </a:t>
            </a:r>
            <a:r>
              <a:rPr lang="en-US" dirty="0"/>
              <a:t>Z-pole</a:t>
            </a:r>
            <a:r>
              <a:rPr lang="zh-CN" altLang="en-US" dirty="0"/>
              <a:t> </a:t>
            </a:r>
            <a:r>
              <a:rPr lang="en-US" altLang="zh-CN" dirty="0">
                <a:highlight>
                  <a:srgbClr val="00FF00"/>
                </a:highlight>
              </a:rPr>
              <a:t>for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LP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34504-9D91-2E41-AB17-5A1BDDFDE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767" y="803808"/>
            <a:ext cx="11943662" cy="20530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Solenoid-based spin rotator + anti-symmetric arrangement</a:t>
            </a:r>
            <a:r>
              <a:rPr lang="zh-CN" altLang="en-US" dirty="0"/>
              <a:t> </a:t>
            </a:r>
            <a:r>
              <a:rPr lang="en-US" altLang="zh-CN" dirty="0"/>
              <a:t>[1,2,3]</a:t>
            </a:r>
            <a:r>
              <a:rPr lang="en-US" dirty="0"/>
              <a:t> (</a:t>
            </a:r>
            <a:r>
              <a:rPr lang="en-US" altLang="zh-CN" dirty="0">
                <a:solidFill>
                  <a:srgbClr val="00B050"/>
                </a:solidFill>
              </a:rPr>
              <a:t>W.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Xia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et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al.,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RDTM (2022) </a:t>
            </a:r>
            <a:r>
              <a:rPr lang="en-US" altLang="zh-CN" dirty="0" err="1">
                <a:solidFill>
                  <a:srgbClr val="00B050"/>
                </a:solidFill>
              </a:rPr>
              <a:t>doi</a:t>
            </a:r>
            <a:r>
              <a:rPr lang="en-US" altLang="zh-CN" dirty="0">
                <a:solidFill>
                  <a:srgbClr val="00B050"/>
                </a:solidFill>
              </a:rPr>
              <a:t>:</a:t>
            </a:r>
            <a:r>
              <a:rPr lang="en-HK" dirty="0">
                <a:solidFill>
                  <a:srgbClr val="00B050"/>
                </a:solidFill>
              </a:rPr>
              <a:t> 10.1007/s41605-022-00344-2</a:t>
            </a:r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dirty="0"/>
              <a:t>)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Successfully implemented in the collider ring lattice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Now focus on Z-pole, extendable to cover higher beam energies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interleaved</a:t>
            </a:r>
            <a:r>
              <a:rPr lang="zh-CN" altLang="en-US" dirty="0"/>
              <a:t> </a:t>
            </a:r>
            <a:r>
              <a:rPr lang="en-US" altLang="zh-CN" dirty="0" err="1"/>
              <a:t>solenoid+dipole</a:t>
            </a:r>
            <a:r>
              <a:rPr lang="zh-CN" altLang="en-US" dirty="0"/>
              <a:t> </a:t>
            </a:r>
            <a:r>
              <a:rPr lang="en-US" altLang="zh-CN" dirty="0"/>
              <a:t>scheme</a:t>
            </a:r>
            <a:r>
              <a:rPr lang="zh-CN" altLang="en-US" dirty="0"/>
              <a:t> </a:t>
            </a:r>
            <a:r>
              <a:rPr lang="en-US" altLang="zh-CN" dirty="0"/>
              <a:t>[4]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67BEB-2868-8749-ADAD-214B52638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3FB63B-13B9-3647-BBF7-32D4F4395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196" y="3048435"/>
            <a:ext cx="5754624" cy="3236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606E97D-C6CC-DE4E-A75F-30C8D250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39" y="2807396"/>
            <a:ext cx="3086730" cy="3193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72B06F-D8F3-994F-AC75-C6B93EBAA3EB}"/>
              </a:ext>
            </a:extLst>
          </p:cNvPr>
          <p:cNvSpPr txBox="1"/>
          <p:nvPr/>
        </p:nvSpPr>
        <p:spPr>
          <a:xfrm>
            <a:off x="3523161" y="5843828"/>
            <a:ext cx="8723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[1]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D.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Barber,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et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al.,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solenoid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spin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rotator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for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large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electron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storage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rings.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Part.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Accel.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17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(1985)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243.</a:t>
            </a:r>
            <a:endParaRPr lang="en-HK" altLang="zh-CN" sz="1400" dirty="0">
              <a:solidFill>
                <a:srgbClr val="00B050"/>
              </a:solidFill>
            </a:endParaRPr>
          </a:p>
          <a:p>
            <a:r>
              <a:rPr lang="en-US" altLang="zh-CN" sz="1400" dirty="0">
                <a:solidFill>
                  <a:srgbClr val="00B050"/>
                </a:solidFill>
              </a:rPr>
              <a:t>[2]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I.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Koop,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Longitudinally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polarized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electron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in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 err="1">
                <a:solidFill>
                  <a:srgbClr val="00B050"/>
                </a:solidFill>
              </a:rPr>
              <a:t>SuperB</a:t>
            </a:r>
            <a:r>
              <a:rPr lang="en-US" altLang="zh-CN" sz="1400" dirty="0">
                <a:solidFill>
                  <a:srgbClr val="00B050"/>
                </a:solidFill>
              </a:rPr>
              <a:t>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eeFACT’08</a:t>
            </a:r>
            <a:endParaRPr lang="en-HK" altLang="zh-CN" sz="1400" dirty="0">
              <a:solidFill>
                <a:srgbClr val="00B050"/>
              </a:solidFill>
            </a:endParaRPr>
          </a:p>
          <a:p>
            <a:r>
              <a:rPr lang="en-US" altLang="zh-CN" sz="1400" dirty="0">
                <a:solidFill>
                  <a:srgbClr val="00B050"/>
                </a:solidFill>
              </a:rPr>
              <a:t>[3]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M.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 err="1">
                <a:solidFill>
                  <a:srgbClr val="00B050"/>
                </a:solidFill>
              </a:rPr>
              <a:t>Biagini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et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al.,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Super-B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lattice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studies,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IPAC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2010,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TUPEB004.</a:t>
            </a:r>
          </a:p>
          <a:p>
            <a:r>
              <a:rPr lang="en-US" altLang="zh-CN" sz="1400" dirty="0">
                <a:solidFill>
                  <a:srgbClr val="00B050"/>
                </a:solidFill>
              </a:rPr>
              <a:t>[4]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P.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 err="1">
                <a:solidFill>
                  <a:srgbClr val="00B050"/>
                </a:solidFill>
              </a:rPr>
              <a:t>Chevtsov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et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al.,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Universal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synchronous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spin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rotators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for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Electron-Ion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Colliders,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arXiv:1606.02419.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endParaRPr lang="en-US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481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CA02-87F5-034B-858F-CDCE876B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 @ Z-pole</a:t>
            </a:r>
            <a:r>
              <a:rPr lang="zh-CN" altLang="en-US" dirty="0"/>
              <a:t> </a:t>
            </a:r>
            <a:r>
              <a:rPr lang="en-US" altLang="zh-CN" dirty="0">
                <a:highlight>
                  <a:srgbClr val="00FF00"/>
                </a:highlight>
              </a:rPr>
              <a:t>for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8279-1F78-EB49-AC0E-23F15173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615" y="918206"/>
            <a:ext cx="11538807" cy="2144971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/>
              <a:t>Solenoid-based spin rotators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Integral solenoid field strength = 240 T m @ 45.6 GeV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Utilize the solenoid decoupling model developed for HERA </a:t>
            </a:r>
            <a:r>
              <a:rPr lang="en-US" altLang="zh-CN" dirty="0"/>
              <a:t>[1]</a:t>
            </a:r>
            <a:endParaRPr lang="en-US" dirty="0"/>
          </a:p>
          <a:p>
            <a:pPr lvl="1">
              <a:lnSpc>
                <a:spcPct val="170000"/>
              </a:lnSpc>
            </a:pPr>
            <a:r>
              <a:rPr lang="en-US" dirty="0"/>
              <a:t>Each solenoid section contains two modules (~100 m total length)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996CF-545B-3040-A7FD-E4517E8E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FB464B-A6FF-7E48-94C9-039FD205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6" y="3133957"/>
            <a:ext cx="5761464" cy="3240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14D0CC-D7A0-8846-9138-D39799C03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130" y="3133957"/>
            <a:ext cx="5602870" cy="31516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92FF806-FF47-0049-8CC9-D5C95779C166}"/>
              </a:ext>
            </a:extLst>
          </p:cNvPr>
          <p:cNvSpPr/>
          <p:nvPr/>
        </p:nvSpPr>
        <p:spPr>
          <a:xfrm>
            <a:off x="7260336" y="5872976"/>
            <a:ext cx="329927" cy="48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584405-9110-5846-A818-0819A0D4E451}"/>
              </a:ext>
            </a:extLst>
          </p:cNvPr>
          <p:cNvSpPr/>
          <p:nvPr/>
        </p:nvSpPr>
        <p:spPr>
          <a:xfrm>
            <a:off x="11252473" y="5872975"/>
            <a:ext cx="329927" cy="4833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0CCDA0-0EF4-824C-8D13-39816871F67D}"/>
              </a:ext>
            </a:extLst>
          </p:cNvPr>
          <p:cNvSpPr txBox="1"/>
          <p:nvPr/>
        </p:nvSpPr>
        <p:spPr>
          <a:xfrm>
            <a:off x="6903720" y="6356350"/>
            <a:ext cx="99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Optics matching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24DF8-828D-C746-8B42-80FF66ECA772}"/>
              </a:ext>
            </a:extLst>
          </p:cNvPr>
          <p:cNvSpPr txBox="1"/>
          <p:nvPr/>
        </p:nvSpPr>
        <p:spPr>
          <a:xfrm>
            <a:off x="11084052" y="6356350"/>
            <a:ext cx="996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Optics matching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F3F3D1-EF85-D448-9A04-9174573392F9}"/>
              </a:ext>
            </a:extLst>
          </p:cNvPr>
          <p:cNvCxnSpPr/>
          <p:nvPr/>
        </p:nvCxnSpPr>
        <p:spPr>
          <a:xfrm>
            <a:off x="9427141" y="5468112"/>
            <a:ext cx="0" cy="1253364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856FA09-8EC9-2445-A939-C93C3129FB62}"/>
              </a:ext>
            </a:extLst>
          </p:cNvPr>
          <p:cNvSpPr/>
          <p:nvPr/>
        </p:nvSpPr>
        <p:spPr>
          <a:xfrm>
            <a:off x="179435" y="6324328"/>
            <a:ext cx="6732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B050"/>
                </a:solidFill>
              </a:rPr>
              <a:t>[1]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D.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Barber,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et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al.,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solenoid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spin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rotator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for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large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electron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storage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rings.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Part.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Accel.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17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(1985)</a:t>
            </a:r>
            <a:r>
              <a:rPr lang="zh-CN" altLang="en-US" sz="1400" dirty="0">
                <a:solidFill>
                  <a:srgbClr val="00B050"/>
                </a:solidFill>
              </a:rPr>
              <a:t> </a:t>
            </a:r>
            <a:r>
              <a:rPr lang="en-US" altLang="zh-CN" sz="1400" dirty="0">
                <a:solidFill>
                  <a:srgbClr val="00B050"/>
                </a:solidFill>
              </a:rPr>
              <a:t>243.</a:t>
            </a:r>
            <a:endParaRPr lang="en-HK" altLang="zh-CN" sz="1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75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2BE4E-AB91-FF4F-97A1-72274868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working</a:t>
            </a:r>
            <a:r>
              <a:rPr lang="zh-CN" altLang="en-US" dirty="0"/>
              <a:t> </a:t>
            </a:r>
            <a:r>
              <a:rPr lang="en-US" altLang="zh-CN" dirty="0"/>
              <a:t>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A9888-0BF6-094A-BB84-9D9489624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/>
              <a:t>Physics</a:t>
            </a:r>
            <a:r>
              <a:rPr lang="zh-CN" altLang="en-US" sz="2400" dirty="0"/>
              <a:t> </a:t>
            </a:r>
            <a:r>
              <a:rPr lang="en-US" altLang="zh-CN" sz="2400" dirty="0"/>
              <a:t>design:</a:t>
            </a:r>
          </a:p>
          <a:p>
            <a:pPr lvl="1"/>
            <a:r>
              <a:rPr lang="en-US" altLang="zh-CN" sz="2400" dirty="0">
                <a:highlight>
                  <a:srgbClr val="FFFF00"/>
                </a:highlight>
              </a:rPr>
              <a:t>Tao</a:t>
            </a:r>
            <a:r>
              <a:rPr lang="zh-CN" altLang="en-US" sz="2400" dirty="0">
                <a:highlight>
                  <a:srgbClr val="FFFF00"/>
                </a:highlight>
              </a:rPr>
              <a:t> </a:t>
            </a:r>
            <a:r>
              <a:rPr lang="en-US" altLang="zh-CN" sz="2400" dirty="0">
                <a:highlight>
                  <a:srgbClr val="FFFF00"/>
                </a:highlight>
              </a:rPr>
              <a:t>Chen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Zhe</a:t>
            </a:r>
            <a:r>
              <a:rPr lang="zh-CN" altLang="en-US" sz="2400" dirty="0"/>
              <a:t> </a:t>
            </a:r>
            <a:r>
              <a:rPr lang="en-US" altLang="zh-CN" sz="2400" dirty="0" err="1"/>
              <a:t>Duan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>
                <a:highlight>
                  <a:srgbClr val="FFFF00"/>
                </a:highlight>
              </a:rPr>
              <a:t>Hongjin</a:t>
            </a:r>
            <a:r>
              <a:rPr lang="zh-CN" altLang="en-US" sz="2400" dirty="0">
                <a:highlight>
                  <a:srgbClr val="FFFF00"/>
                </a:highlight>
              </a:rPr>
              <a:t> </a:t>
            </a:r>
            <a:r>
              <a:rPr lang="en-US" altLang="zh-CN" sz="2400" dirty="0">
                <a:highlight>
                  <a:srgbClr val="FFFF00"/>
                </a:highlight>
              </a:rPr>
              <a:t>Fu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Jie</a:t>
            </a:r>
            <a:r>
              <a:rPr lang="zh-CN" altLang="en-US" sz="2400" dirty="0"/>
              <a:t> </a:t>
            </a:r>
            <a:r>
              <a:rPr lang="en-US" altLang="zh-CN" sz="2400" dirty="0"/>
              <a:t>Gao,</a:t>
            </a:r>
            <a:r>
              <a:rPr lang="zh-CN" altLang="en-US" sz="2400" dirty="0"/>
              <a:t> </a:t>
            </a:r>
            <a:r>
              <a:rPr lang="en-US" altLang="zh-CN" sz="2400" dirty="0"/>
              <a:t>Sergei</a:t>
            </a:r>
            <a:r>
              <a:rPr lang="zh-CN" altLang="en-US" sz="2400" dirty="0"/>
              <a:t> </a:t>
            </a:r>
            <a:r>
              <a:rPr lang="en-US" altLang="zh-CN" sz="2400" dirty="0" err="1"/>
              <a:t>Nikitin</a:t>
            </a:r>
            <a:r>
              <a:rPr lang="zh-CN" altLang="en-US" sz="2400" dirty="0"/>
              <a:t> </a:t>
            </a:r>
            <a:r>
              <a:rPr lang="en-US" altLang="zh-CN" sz="2400" dirty="0"/>
              <a:t>(BINP),</a:t>
            </a:r>
            <a:r>
              <a:rPr lang="zh-CN" altLang="en-US" sz="2400" dirty="0"/>
              <a:t> </a:t>
            </a:r>
            <a:r>
              <a:rPr lang="en-US" altLang="zh-CN" sz="2400" dirty="0"/>
              <a:t>Dou</a:t>
            </a:r>
            <a:r>
              <a:rPr lang="zh-CN" altLang="en-US" sz="2400" dirty="0"/>
              <a:t> </a:t>
            </a:r>
            <a:r>
              <a:rPr lang="en-US" altLang="zh-CN" sz="2400" dirty="0"/>
              <a:t>Wang,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Jiuqing</a:t>
            </a:r>
            <a:r>
              <a:rPr lang="zh-CN" altLang="en-US" sz="2400" dirty="0"/>
              <a:t> </a:t>
            </a:r>
            <a:r>
              <a:rPr lang="en-US" altLang="zh-CN" sz="2400" dirty="0"/>
              <a:t>Wang,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Yiwei</a:t>
            </a:r>
            <a:r>
              <a:rPr lang="zh-CN" altLang="en-US" sz="2400" dirty="0"/>
              <a:t> </a:t>
            </a:r>
            <a:r>
              <a:rPr lang="en-US" altLang="zh-CN" sz="2400" dirty="0"/>
              <a:t>Wang,</a:t>
            </a:r>
            <a:r>
              <a:rPr lang="zh-CN" altLang="en-US" sz="2400" dirty="0"/>
              <a:t> </a:t>
            </a:r>
            <a:r>
              <a:rPr lang="en-US" altLang="zh-CN" sz="2400" dirty="0" err="1">
                <a:highlight>
                  <a:srgbClr val="FFFF00"/>
                </a:highlight>
              </a:rPr>
              <a:t>Wenhao</a:t>
            </a:r>
            <a:r>
              <a:rPr lang="zh-CN" altLang="en-US" sz="2400" dirty="0">
                <a:highlight>
                  <a:srgbClr val="FFFF00"/>
                </a:highlight>
              </a:rPr>
              <a:t> </a:t>
            </a:r>
            <a:r>
              <a:rPr lang="en-US" altLang="zh-CN" sz="2400" dirty="0">
                <a:highlight>
                  <a:srgbClr val="FFFF00"/>
                </a:highlight>
              </a:rPr>
              <a:t>Xia(graduated)</a:t>
            </a:r>
            <a:r>
              <a:rPr lang="zh-CN" altLang="en-US" sz="2400" dirty="0">
                <a:highlight>
                  <a:srgbClr val="FFFF00"/>
                </a:highlight>
              </a:rPr>
              <a:t> </a:t>
            </a:r>
            <a:endParaRPr lang="en-HK" altLang="zh-CN" sz="2400" dirty="0">
              <a:highlight>
                <a:srgbClr val="FFFF00"/>
              </a:highlight>
            </a:endParaRPr>
          </a:p>
          <a:p>
            <a:r>
              <a:rPr lang="en-US" altLang="zh-CN" sz="2400" dirty="0"/>
              <a:t>Polarized</a:t>
            </a:r>
            <a:r>
              <a:rPr lang="zh-CN" altLang="en-US" sz="2400" dirty="0"/>
              <a:t> </a:t>
            </a:r>
            <a:r>
              <a:rPr lang="en-US" altLang="zh-CN" sz="2400" dirty="0"/>
              <a:t>electron</a:t>
            </a:r>
            <a:r>
              <a:rPr lang="zh-CN" altLang="en-US" sz="2400" dirty="0"/>
              <a:t> </a:t>
            </a:r>
            <a:r>
              <a:rPr lang="en-US" altLang="zh-CN" sz="2400" dirty="0"/>
              <a:t>source</a:t>
            </a:r>
            <a:r>
              <a:rPr lang="zh-CN" altLang="en-US" sz="2400" dirty="0"/>
              <a:t> </a:t>
            </a:r>
            <a:r>
              <a:rPr lang="en-US" altLang="zh-CN" sz="2400" dirty="0"/>
              <a:t>&amp;</a:t>
            </a:r>
            <a:r>
              <a:rPr lang="zh-CN" altLang="en-US" sz="2400" dirty="0"/>
              <a:t> </a:t>
            </a:r>
            <a:r>
              <a:rPr lang="en-US" altLang="zh-CN" sz="2400" dirty="0" err="1"/>
              <a:t>linac</a:t>
            </a:r>
            <a:r>
              <a:rPr lang="en-US" altLang="zh-CN" sz="2400" dirty="0"/>
              <a:t>:</a:t>
            </a:r>
          </a:p>
          <a:p>
            <a:pPr lvl="1"/>
            <a:r>
              <a:rPr lang="en-US" altLang="zh-CN" sz="2400" dirty="0"/>
              <a:t>Xiaoping</a:t>
            </a:r>
            <a:r>
              <a:rPr lang="zh-CN" altLang="en-US" sz="2400" dirty="0"/>
              <a:t> </a:t>
            </a:r>
            <a:r>
              <a:rPr lang="en-US" altLang="zh-CN" sz="2400" dirty="0"/>
              <a:t>Li,</a:t>
            </a:r>
            <a:r>
              <a:rPr lang="zh-CN" altLang="en-US" sz="2400" dirty="0"/>
              <a:t> </a:t>
            </a:r>
            <a:r>
              <a:rPr lang="en-US" altLang="zh-CN" sz="2400" dirty="0"/>
              <a:t>Cai</a:t>
            </a:r>
            <a:r>
              <a:rPr lang="zh-CN" altLang="en-US" sz="2400" dirty="0"/>
              <a:t> </a:t>
            </a:r>
            <a:r>
              <a:rPr lang="en-US" altLang="zh-CN" sz="2400" dirty="0"/>
              <a:t>Meng,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Jingru</a:t>
            </a:r>
            <a:r>
              <a:rPr lang="zh-CN" altLang="en-US" sz="2400" dirty="0"/>
              <a:t> </a:t>
            </a:r>
            <a:r>
              <a:rPr lang="en-US" altLang="zh-CN" sz="2400" dirty="0"/>
              <a:t>Zhang</a:t>
            </a:r>
          </a:p>
          <a:p>
            <a:r>
              <a:rPr lang="en-US" altLang="zh-CN" sz="2400" dirty="0"/>
              <a:t>Polarimeter:</a:t>
            </a:r>
          </a:p>
          <a:p>
            <a:pPr lvl="1"/>
            <a:r>
              <a:rPr lang="en-US" altLang="zh-CN" sz="2400" dirty="0" err="1">
                <a:highlight>
                  <a:srgbClr val="FFFF00"/>
                </a:highlight>
              </a:rPr>
              <a:t>Shanhong</a:t>
            </a:r>
            <a:r>
              <a:rPr lang="zh-CN" altLang="en-US" sz="2400" dirty="0">
                <a:highlight>
                  <a:srgbClr val="FFFF00"/>
                </a:highlight>
              </a:rPr>
              <a:t> </a:t>
            </a:r>
            <a:r>
              <a:rPr lang="en-US" altLang="zh-CN" sz="2400" dirty="0">
                <a:highlight>
                  <a:srgbClr val="FFFF00"/>
                </a:highlight>
              </a:rPr>
              <a:t>Chen</a:t>
            </a:r>
            <a:r>
              <a:rPr lang="en-US" altLang="zh-CN" sz="2400" dirty="0"/>
              <a:t>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Yongsheng</a:t>
            </a:r>
            <a:r>
              <a:rPr lang="zh-CN" altLang="en-US" sz="2400" dirty="0"/>
              <a:t> </a:t>
            </a:r>
            <a:r>
              <a:rPr lang="en-US" altLang="zh-CN" sz="2400" dirty="0"/>
              <a:t>Huang,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Guangyi</a:t>
            </a:r>
            <a:r>
              <a:rPr lang="zh-CN" altLang="en-US" sz="2400" dirty="0"/>
              <a:t> </a:t>
            </a:r>
            <a:r>
              <a:rPr lang="en-US" altLang="zh-CN" sz="2400" dirty="0"/>
              <a:t>Tang,</a:t>
            </a:r>
            <a:r>
              <a:rPr lang="zh-CN" altLang="en-US" sz="2400" dirty="0"/>
              <a:t> </a:t>
            </a:r>
            <a:r>
              <a:rPr lang="en-US" altLang="zh-CN" sz="2400" dirty="0" err="1"/>
              <a:t>Yuting</a:t>
            </a:r>
            <a:r>
              <a:rPr lang="zh-CN" altLang="en-US" sz="2400" dirty="0"/>
              <a:t> </a:t>
            </a:r>
            <a:r>
              <a:rPr lang="en-US" altLang="zh-CN" sz="2400" dirty="0"/>
              <a:t>Wang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7B208-EACC-1841-9753-CFB7827ED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8B718A-E2D3-C84B-989E-3D2F8E79992B}"/>
              </a:ext>
            </a:extLst>
          </p:cNvPr>
          <p:cNvSpPr txBox="1"/>
          <p:nvPr/>
        </p:nvSpPr>
        <p:spPr>
          <a:xfrm>
            <a:off x="418454" y="5726624"/>
            <a:ext cx="11163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Discussions with D. P. Barber (DESY) on polarization theories and simulations are illuminating.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Helpful discussions with E. Forest (KEK) &amp; D. Sagan (Cornell) on usage of </a:t>
            </a:r>
            <a:r>
              <a:rPr lang="en-US" sz="2000" dirty="0" err="1"/>
              <a:t>Bmad</a:t>
            </a:r>
            <a:r>
              <a:rPr lang="en-US" sz="2000" dirty="0"/>
              <a:t>/PTC are acknowledged.</a:t>
            </a:r>
          </a:p>
        </p:txBody>
      </p:sp>
    </p:spTree>
    <p:extLst>
      <p:ext uri="{BB962C8B-B14F-4D97-AF65-F5344CB8AC3E}">
        <p14:creationId xmlns:p14="http://schemas.microsoft.com/office/powerpoint/2010/main" val="2457722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8CA02-87F5-034B-858F-CDCE876B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Spin</a:t>
            </a:r>
            <a:r>
              <a:rPr lang="zh-CN" altLang="en-US" dirty="0"/>
              <a:t> </a:t>
            </a:r>
            <a:r>
              <a:rPr lang="en-US" altLang="zh-CN" dirty="0"/>
              <a:t>rotators @ Z-pole</a:t>
            </a:r>
            <a:r>
              <a:rPr lang="zh-CN" altLang="en-US" dirty="0"/>
              <a:t> </a:t>
            </a:r>
            <a:r>
              <a:rPr lang="en-US" altLang="zh-CN" dirty="0">
                <a:highlight>
                  <a:srgbClr val="00FF00"/>
                </a:highlight>
              </a:rPr>
              <a:t>for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08279-1F78-EB49-AC0E-23F151738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178" y="1141635"/>
            <a:ext cx="7249238" cy="267267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Anti-symmetric arrangement</a:t>
            </a:r>
            <a:r>
              <a:rPr lang="zh-CN" altLang="en-US" dirty="0"/>
              <a:t> </a:t>
            </a:r>
            <a:r>
              <a:rPr lang="en-US" altLang="zh-CN" dirty="0"/>
              <a:t>[1,2,3]</a:t>
            </a:r>
            <a:r>
              <a:rPr lang="en-US" dirty="0"/>
              <a:t> 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HK" dirty="0"/>
          </a:p>
          <a:p>
            <a:pPr lvl="1">
              <a:lnSpc>
                <a:spcPct val="150000"/>
              </a:lnSpc>
            </a:pPr>
            <a:r>
              <a:rPr lang="el-GR" dirty="0"/>
              <a:t>θ</a:t>
            </a:r>
            <a:r>
              <a:rPr lang="en-US" baseline="-25000" dirty="0"/>
              <a:t>c</a:t>
            </a:r>
            <a:r>
              <a:rPr lang="en-US" dirty="0"/>
              <a:t>=2*16.5 </a:t>
            </a:r>
            <a:r>
              <a:rPr lang="en-US" dirty="0" err="1"/>
              <a:t>mrad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rather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ideal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  <a:r>
              <a:rPr lang="zh-CN" altLang="en-US" dirty="0"/>
              <a:t> </a:t>
            </a:r>
            <a:r>
              <a:rPr lang="en-US" altLang="zh-CN" dirty="0"/>
              <a:t>2</a:t>
            </a:r>
            <a:r>
              <a:rPr lang="zh-CN" altLang="en-US" dirty="0"/>
              <a:t>*</a:t>
            </a:r>
            <a:r>
              <a:rPr lang="en-US" altLang="zh-CN" dirty="0"/>
              <a:t>15.17</a:t>
            </a:r>
            <a:r>
              <a:rPr lang="zh-CN" altLang="en-US" dirty="0"/>
              <a:t> </a:t>
            </a:r>
            <a:r>
              <a:rPr lang="en-US" altLang="zh-CN" dirty="0" err="1"/>
              <a:t>mrad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sz="2600" dirty="0"/>
              <a:t>Angle compensation sections </a:t>
            </a:r>
            <a:r>
              <a:rPr lang="el-GR" sz="2600" dirty="0" err="1"/>
              <a:t>Δθ</a:t>
            </a:r>
            <a:r>
              <a:rPr lang="en-US" sz="2600" baseline="-25000" dirty="0"/>
              <a:t>1</a:t>
            </a:r>
            <a:r>
              <a:rPr lang="en-US" sz="2600" dirty="0"/>
              <a:t>(1.39mrad) and </a:t>
            </a:r>
            <a:r>
              <a:rPr lang="el-GR" sz="2600" dirty="0" err="1"/>
              <a:t>Δθ</a:t>
            </a:r>
            <a:r>
              <a:rPr lang="en-US" sz="2600" baseline="-25000" dirty="0"/>
              <a:t>2</a:t>
            </a:r>
            <a:r>
              <a:rPr lang="en-US" sz="2600" dirty="0"/>
              <a:t>(2.65mrad)</a:t>
            </a:r>
          </a:p>
          <a:p>
            <a:pPr lvl="1">
              <a:lnSpc>
                <a:spcPct val="150000"/>
              </a:lnSpc>
            </a:pPr>
            <a:r>
              <a:rPr lang="en-US" sz="2600" dirty="0"/>
              <a:t>Straight sections (SS) w/o solenoids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6996CF-545B-3040-A7FD-E4517E8EA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0A53E0-90A1-3244-831E-1ACDEC1CD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260" y="1308366"/>
            <a:ext cx="4538868" cy="2553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E1A56-3BB5-204E-99FD-CC775379E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394" y="1138606"/>
            <a:ext cx="2749465" cy="10574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979743-DD3E-544B-8AA8-5656FE1C4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45" y="3840173"/>
            <a:ext cx="4026487" cy="2264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16DF41-8CAF-7C4B-AA98-880F02773C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" y="3836434"/>
            <a:ext cx="4038519" cy="22716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325F0C-1134-C84B-AC72-CB777E3A31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994" y="3856530"/>
            <a:ext cx="4033134" cy="22686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B2FDDA3-BDC6-FF43-8AA9-374FB64D8BF7}"/>
              </a:ext>
            </a:extLst>
          </p:cNvPr>
          <p:cNvSpPr txBox="1"/>
          <p:nvPr/>
        </p:nvSpPr>
        <p:spPr>
          <a:xfrm>
            <a:off x="434228" y="6211669"/>
            <a:ext cx="6969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[1]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Koop,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Ideas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for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longitudinal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polarization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the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Z/W/H/top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factory,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eeFACT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2018. </a:t>
            </a:r>
          </a:p>
          <a:p>
            <a:r>
              <a:rPr lang="en-US" altLang="zh-CN" sz="1200" dirty="0">
                <a:solidFill>
                  <a:srgbClr val="00B050"/>
                </a:solidFill>
              </a:rPr>
              <a:t>[2]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Nikitin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Opportunities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to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obtain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polarization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CEPC,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IJMPA,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34,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194004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(2019)</a:t>
            </a:r>
          </a:p>
          <a:p>
            <a:r>
              <a:rPr lang="en-US" altLang="zh-CN" sz="1200" dirty="0">
                <a:solidFill>
                  <a:srgbClr val="00B050"/>
                </a:solidFill>
              </a:rPr>
              <a:t>[3]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Nikitin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Polarization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issues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circular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electron-positron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super-colliders,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IJMPA,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35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(2020).</a:t>
            </a:r>
          </a:p>
        </p:txBody>
      </p:sp>
    </p:spTree>
    <p:extLst>
      <p:ext uri="{BB962C8B-B14F-4D97-AF65-F5344CB8AC3E}">
        <p14:creationId xmlns:p14="http://schemas.microsoft.com/office/powerpoint/2010/main" val="2110195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1D51E-563B-484A-B0D1-6845DDC7C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O</a:t>
            </a:r>
            <a:r>
              <a:rPr lang="en-US" dirty="0"/>
              <a:t>rbital motion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>
                <a:highlight>
                  <a:srgbClr val="00FF00"/>
                </a:highlight>
              </a:rPr>
              <a:t>for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LP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1A689-48EA-F440-95AD-303122023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93" y="765389"/>
            <a:ext cx="11538807" cy="2003471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000" dirty="0"/>
              <a:t>Changes in optics parameters</a:t>
            </a:r>
          </a:p>
          <a:p>
            <a:pPr lvl="1">
              <a:lnSpc>
                <a:spcPct val="170000"/>
              </a:lnSpc>
            </a:pPr>
            <a:r>
              <a:rPr lang="en-US" sz="2000" dirty="0"/>
              <a:t>Increase of circumference ~ 2.8 km, can be optimized.</a:t>
            </a:r>
          </a:p>
          <a:p>
            <a:pPr lvl="1">
              <a:lnSpc>
                <a:spcPct val="170000"/>
              </a:lnSpc>
            </a:pPr>
            <a:r>
              <a:rPr lang="en-US" sz="2000" dirty="0"/>
              <a:t>Increase of integer </a:t>
            </a:r>
            <a:r>
              <a:rPr lang="en-US" sz="2000" dirty="0" err="1"/>
              <a:t>betatron</a:t>
            </a:r>
            <a:r>
              <a:rPr lang="en-US" sz="2000" dirty="0"/>
              <a:t> tunes by 18 units</a:t>
            </a:r>
          </a:p>
          <a:p>
            <a:pPr>
              <a:lnSpc>
                <a:spcPct val="170000"/>
              </a:lnSpc>
            </a:pPr>
            <a:r>
              <a:rPr lang="en-US" sz="2000" dirty="0"/>
              <a:t>Dynamic aperture shrinks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bit</a:t>
            </a:r>
            <a:r>
              <a:rPr lang="en-US" sz="2000" dirty="0"/>
              <a:t>, but further optimization using more </a:t>
            </a:r>
            <a:r>
              <a:rPr lang="en-US" sz="2000" dirty="0" err="1"/>
              <a:t>sextupole</a:t>
            </a:r>
            <a:r>
              <a:rPr lang="en-US" sz="2000" dirty="0"/>
              <a:t> families could help recover</a:t>
            </a:r>
            <a:r>
              <a:rPr lang="en-US" altLang="zh-CN" sz="2000" dirty="0"/>
              <a:t>.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A65F1-DE08-5D4D-87AA-43644482F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D367CF-3689-9C46-A253-F8475C024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052" y="1156723"/>
            <a:ext cx="5459296" cy="1397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AB043-3A89-DF47-AEF3-9C34991EA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" y="3593592"/>
            <a:ext cx="5055616" cy="28437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524037-F81C-714B-A7EF-CFD8E254D2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696" y="3649154"/>
            <a:ext cx="4974336" cy="279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46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F590-2399-934E-B1F0-806B057B5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</a:t>
            </a:r>
            <a:r>
              <a:rPr lang="en-US" dirty="0"/>
              <a:t>olarization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>
                <a:highlight>
                  <a:srgbClr val="00FF00"/>
                </a:highlight>
              </a:rPr>
              <a:t>for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LP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490F35-BE67-FA43-AF04-CBAA0E03E1E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2767" y="914399"/>
                <a:ext cx="11749025" cy="2149523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000" dirty="0"/>
                  <a:t>Bmad/PTC simulations show: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Weak dependence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/>
                  <a:t> over energy in the working energy range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Errors in solenoid sections lead to enhanced depolarization near first-order spin resonances</a:t>
                </a:r>
              </a:p>
              <a:p>
                <a:pPr lvl="1">
                  <a:lnSpc>
                    <a:spcPct val="120000"/>
                  </a:lnSpc>
                </a:pPr>
                <a:r>
                  <a:rPr lang="en-US" altLang="zh-CN" sz="2000" dirty="0" err="1"/>
                  <a:t>Rms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relative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field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error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5e-4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solenoids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&amp;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quadrupoles,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roll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error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of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1e-4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quadrupoles</a:t>
                </a:r>
                <a:endParaRPr lang="en-US" sz="2000" dirty="0"/>
              </a:p>
              <a:p>
                <a:pPr>
                  <a:lnSpc>
                    <a:spcPct val="120000"/>
                  </a:lnSpc>
                </a:pPr>
                <a:r>
                  <a:rPr lang="en-US" sz="2000" dirty="0"/>
                  <a:t>A sufficient large safe region </a:t>
                </a:r>
                <a:r>
                  <a:rPr lang="en-US" altLang="zh-CN" sz="2000" dirty="0"/>
                  <a:t>exists,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that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enables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𝐷𝐾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zh-CN" alt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2000" dirty="0">
                    <a:solidFill>
                      <a:srgbClr val="FF0000"/>
                    </a:solidFill>
                  </a:rPr>
                  <a:t>thus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inj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490F35-BE67-FA43-AF04-CBAA0E03E1E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2767" y="914399"/>
                <a:ext cx="11749025" cy="2149523"/>
              </a:xfrm>
              <a:blipFill>
                <a:blip r:embed="rId2"/>
                <a:stretch>
                  <a:fillRect l="-649" b="-5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C6F8-EF72-1F4E-81D0-B9534F70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B89F26-0092-C946-8442-4C360DB62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5032"/>
            <a:ext cx="4144723" cy="3172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73EAA2-66DC-DA47-A648-9045FBBD8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22" y="3685032"/>
            <a:ext cx="4146389" cy="31729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98AA02B-78AF-E34D-A418-D8369F93FE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91" y="3691119"/>
            <a:ext cx="4040342" cy="309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83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5418F-BF9C-3A41-B4AF-BA8103C3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9" y="134853"/>
            <a:ext cx="12147733" cy="71485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Operation</a:t>
            </a:r>
            <a:r>
              <a:rPr lang="zh-CN" altLang="en-US" dirty="0"/>
              <a:t> </a:t>
            </a:r>
            <a:r>
              <a:rPr lang="en-US" altLang="zh-CN" dirty="0"/>
              <a:t>scenario @ Z-pole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F4F23-B2A0-854C-9DEE-10CF897B9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23</a:t>
            </a:fld>
            <a:endParaRPr lang="en-US"/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537BB9B6-29FC-5A42-B8EE-62D4918E984F}"/>
              </a:ext>
            </a:extLst>
          </p:cNvPr>
          <p:cNvCxnSpPr>
            <a:cxnSpLocks/>
          </p:cNvCxnSpPr>
          <p:nvPr/>
        </p:nvCxnSpPr>
        <p:spPr>
          <a:xfrm flipV="1">
            <a:off x="1836413" y="6334955"/>
            <a:ext cx="7856194" cy="4279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FC4FF95-111E-0A4C-A1FD-FC9FD23830DC}"/>
              </a:ext>
            </a:extLst>
          </p:cNvPr>
          <p:cNvCxnSpPr>
            <a:cxnSpLocks/>
          </p:cNvCxnSpPr>
          <p:nvPr/>
        </p:nvCxnSpPr>
        <p:spPr>
          <a:xfrm flipH="1" flipV="1">
            <a:off x="1828664" y="4869097"/>
            <a:ext cx="15358" cy="150090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2603D92F-07B0-C743-A12B-4A5E1057A3F9}"/>
              </a:ext>
            </a:extLst>
          </p:cNvPr>
          <p:cNvCxnSpPr>
            <a:cxnSpLocks/>
          </p:cNvCxnSpPr>
          <p:nvPr/>
        </p:nvCxnSpPr>
        <p:spPr>
          <a:xfrm flipV="1">
            <a:off x="1863834" y="5692787"/>
            <a:ext cx="392964" cy="665756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3E72919-4E24-B043-AB8E-8F5BE6131254}"/>
              </a:ext>
            </a:extLst>
          </p:cNvPr>
          <p:cNvCxnSpPr>
            <a:cxnSpLocks/>
          </p:cNvCxnSpPr>
          <p:nvPr/>
        </p:nvCxnSpPr>
        <p:spPr>
          <a:xfrm flipV="1">
            <a:off x="2249964" y="5684283"/>
            <a:ext cx="0" cy="689758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B784A6A-1882-294C-9C28-9FFDB44266C1}"/>
              </a:ext>
            </a:extLst>
          </p:cNvPr>
          <p:cNvCxnSpPr>
            <a:cxnSpLocks/>
          </p:cNvCxnSpPr>
          <p:nvPr/>
        </p:nvCxnSpPr>
        <p:spPr>
          <a:xfrm flipV="1">
            <a:off x="2259026" y="5692787"/>
            <a:ext cx="1757920" cy="67138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B5854D27-8A7D-0646-9F8F-DDA8310466CB}"/>
              </a:ext>
            </a:extLst>
          </p:cNvPr>
          <p:cNvCxnSpPr>
            <a:cxnSpLocks/>
          </p:cNvCxnSpPr>
          <p:nvPr/>
        </p:nvCxnSpPr>
        <p:spPr>
          <a:xfrm flipV="1">
            <a:off x="4018232" y="5696832"/>
            <a:ext cx="0" cy="66171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C52291B-65B6-264E-A7E7-E7133A90EBFD}"/>
              </a:ext>
            </a:extLst>
          </p:cNvPr>
          <p:cNvCxnSpPr>
            <a:cxnSpLocks/>
          </p:cNvCxnSpPr>
          <p:nvPr/>
        </p:nvCxnSpPr>
        <p:spPr>
          <a:xfrm flipV="1">
            <a:off x="4023340" y="5690186"/>
            <a:ext cx="1757920" cy="67138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7AF2F64-F5F9-F24C-8D51-0B6E4D3E628B}"/>
              </a:ext>
            </a:extLst>
          </p:cNvPr>
          <p:cNvCxnSpPr>
            <a:cxnSpLocks/>
          </p:cNvCxnSpPr>
          <p:nvPr/>
        </p:nvCxnSpPr>
        <p:spPr>
          <a:xfrm flipV="1">
            <a:off x="5781260" y="5684283"/>
            <a:ext cx="0" cy="66171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F88D0CDC-80BC-144C-B45E-A8D3585E78A0}"/>
              </a:ext>
            </a:extLst>
          </p:cNvPr>
          <p:cNvCxnSpPr>
            <a:cxnSpLocks/>
          </p:cNvCxnSpPr>
          <p:nvPr/>
        </p:nvCxnSpPr>
        <p:spPr>
          <a:xfrm flipV="1">
            <a:off x="5789882" y="5674807"/>
            <a:ext cx="1757920" cy="67138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2C3DECB-28FA-B84A-9E0A-841DBA6EE3B3}"/>
              </a:ext>
            </a:extLst>
          </p:cNvPr>
          <p:cNvSpPr txBox="1"/>
          <p:nvPr/>
        </p:nvSpPr>
        <p:spPr>
          <a:xfrm>
            <a:off x="9291496" y="6466792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</a:t>
            </a:r>
            <a:r>
              <a:rPr lang="en-US" altLang="zh-CN" dirty="0"/>
              <a:t>e(hour)</a:t>
            </a:r>
            <a:endParaRPr lang="en-US" dirty="0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427735CA-615F-894D-B3A1-DF91B52D8709}"/>
              </a:ext>
            </a:extLst>
          </p:cNvPr>
          <p:cNvCxnSpPr>
            <a:cxnSpLocks/>
          </p:cNvCxnSpPr>
          <p:nvPr/>
        </p:nvCxnSpPr>
        <p:spPr>
          <a:xfrm flipV="1">
            <a:off x="7546013" y="5683260"/>
            <a:ext cx="0" cy="661711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AC35EB1A-AC26-9A43-BDAC-20F78726CAA0}"/>
              </a:ext>
            </a:extLst>
          </p:cNvPr>
          <p:cNvCxnSpPr>
            <a:cxnSpLocks/>
          </p:cNvCxnSpPr>
          <p:nvPr/>
        </p:nvCxnSpPr>
        <p:spPr>
          <a:xfrm flipV="1">
            <a:off x="7554635" y="5673784"/>
            <a:ext cx="1757920" cy="671389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DEAD6960-C8B8-1343-973F-C4F959F47CDE}"/>
              </a:ext>
            </a:extLst>
          </p:cNvPr>
          <p:cNvSpPr txBox="1"/>
          <p:nvPr/>
        </p:nvSpPr>
        <p:spPr>
          <a:xfrm>
            <a:off x="287860" y="482535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Polarization(%)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3CC7C321-1081-2341-9418-D9676AA75494}"/>
              </a:ext>
            </a:extLst>
          </p:cNvPr>
          <p:cNvSpPr txBox="1"/>
          <p:nvPr/>
        </p:nvSpPr>
        <p:spPr>
          <a:xfrm>
            <a:off x="1339996" y="5498594"/>
            <a:ext cx="469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3B24E09-0C6E-A145-B6C8-74AC8C366A28}"/>
              </a:ext>
            </a:extLst>
          </p:cNvPr>
          <p:cNvSpPr txBox="1"/>
          <p:nvPr/>
        </p:nvSpPr>
        <p:spPr>
          <a:xfrm>
            <a:off x="2030852" y="6423354"/>
            <a:ext cx="66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2.6</a:t>
            </a:r>
            <a:endParaRPr lang="en-US" dirty="0"/>
          </a:p>
        </p:txBody>
      </p: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04D5C51E-548D-B346-B620-F380D0D46170}"/>
              </a:ext>
            </a:extLst>
          </p:cNvPr>
          <p:cNvCxnSpPr/>
          <p:nvPr/>
        </p:nvCxnSpPr>
        <p:spPr>
          <a:xfrm>
            <a:off x="2256798" y="5996554"/>
            <a:ext cx="1766542" cy="0"/>
          </a:xfrm>
          <a:prstGeom prst="straightConnector1">
            <a:avLst/>
          </a:prstGeom>
          <a:ln w="12700">
            <a:solidFill>
              <a:srgbClr val="0000FF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7" name="TextBox 126">
            <a:extLst>
              <a:ext uri="{FF2B5EF4-FFF2-40B4-BE49-F238E27FC236}">
                <a16:creationId xmlns:a16="http://schemas.microsoft.com/office/drawing/2014/main" id="{FE3DAC99-0751-6445-A1BB-0988150916BE}"/>
              </a:ext>
            </a:extLst>
          </p:cNvPr>
          <p:cNvSpPr txBox="1"/>
          <p:nvPr/>
        </p:nvSpPr>
        <p:spPr>
          <a:xfrm>
            <a:off x="2901156" y="5660615"/>
            <a:ext cx="667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30</a:t>
            </a:r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13314DD6-36CD-EE49-A4C1-55E4167F8114}"/>
              </a:ext>
            </a:extLst>
          </p:cNvPr>
          <p:cNvCxnSpPr>
            <a:stCxn id="123" idx="3"/>
          </p:cNvCxnSpPr>
          <p:nvPr/>
        </p:nvCxnSpPr>
        <p:spPr>
          <a:xfrm flipV="1">
            <a:off x="1809130" y="5667262"/>
            <a:ext cx="7753471" cy="15998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4552398E-6062-1E4B-996D-01682D6E898D}"/>
              </a:ext>
            </a:extLst>
          </p:cNvPr>
          <p:cNvSpPr txBox="1"/>
          <p:nvPr/>
        </p:nvSpPr>
        <p:spPr>
          <a:xfrm>
            <a:off x="2980573" y="5069366"/>
            <a:ext cx="5170851" cy="38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144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* </a:t>
            </a:r>
            <a:r>
              <a:rPr lang="en-US" altLang="zh-CN" dirty="0"/>
              <a:t>12.5</a:t>
            </a:r>
            <a:r>
              <a:rPr lang="zh-CN" altLang="en-US" dirty="0"/>
              <a:t> </a:t>
            </a:r>
            <a:r>
              <a:rPr lang="en-US" altLang="zh-CN" dirty="0"/>
              <a:t>min/bunch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30</a:t>
            </a:r>
            <a:r>
              <a:rPr lang="zh-CN" altLang="en-US" dirty="0"/>
              <a:t> </a:t>
            </a:r>
            <a:r>
              <a:rPr lang="en-US" altLang="zh-CN" dirty="0"/>
              <a:t>hours</a:t>
            </a:r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5DA3169-A4C7-3946-AB68-9A57096F83B0}"/>
              </a:ext>
            </a:extLst>
          </p:cNvPr>
          <p:cNvCxnSpPr>
            <a:cxnSpLocks/>
          </p:cNvCxnSpPr>
          <p:nvPr/>
        </p:nvCxnSpPr>
        <p:spPr>
          <a:xfrm>
            <a:off x="1854795" y="3167722"/>
            <a:ext cx="8572518" cy="0"/>
          </a:xfrm>
          <a:prstGeom prst="line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5CDE0989-8062-BD44-8AB2-CC0CEDAFE667}"/>
              </a:ext>
            </a:extLst>
          </p:cNvPr>
          <p:cNvSpPr txBox="1"/>
          <p:nvPr/>
        </p:nvSpPr>
        <p:spPr>
          <a:xfrm>
            <a:off x="995030" y="959573"/>
            <a:ext cx="7470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1.</a:t>
            </a:r>
            <a:r>
              <a:rPr lang="zh-CN" altLang="en-US" dirty="0"/>
              <a:t> </a:t>
            </a:r>
            <a:r>
              <a:rPr lang="en-US" dirty="0"/>
              <a:t>Inject 1</a:t>
            </a:r>
            <a:r>
              <a:rPr lang="en-US" altLang="zh-CN" dirty="0"/>
              <a:t>44</a:t>
            </a:r>
            <a:r>
              <a:rPr lang="en-US" dirty="0"/>
              <a:t> </a:t>
            </a:r>
            <a:r>
              <a:rPr lang="en-US" altLang="zh-CN" dirty="0"/>
              <a:t>un</a:t>
            </a:r>
            <a:r>
              <a:rPr lang="en-US" dirty="0"/>
              <a:t>polarized non-colliding </a:t>
            </a:r>
            <a:r>
              <a:rPr lang="en-US" altLang="zh-CN" dirty="0"/>
              <a:t>e+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e-</a:t>
            </a:r>
            <a:r>
              <a:rPr lang="zh-CN" altLang="en-US" dirty="0"/>
              <a:t> </a:t>
            </a:r>
            <a:r>
              <a:rPr lang="en-US" altLang="zh-CN" dirty="0"/>
              <a:t>bunches</a:t>
            </a:r>
            <a:r>
              <a:rPr lang="zh-CN" altLang="en-US" dirty="0"/>
              <a:t> </a:t>
            </a:r>
            <a:endParaRPr lang="en-US" dirty="0"/>
          </a:p>
        </p:txBody>
      </p: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30FA4371-B2D9-F54A-9B34-B524BD8E98B1}"/>
              </a:ext>
            </a:extLst>
          </p:cNvPr>
          <p:cNvCxnSpPr/>
          <p:nvPr/>
        </p:nvCxnSpPr>
        <p:spPr>
          <a:xfrm>
            <a:off x="1867227" y="2496462"/>
            <a:ext cx="0" cy="6491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4DA9067F-B069-9B43-A63B-96B46B6F4A83}"/>
              </a:ext>
            </a:extLst>
          </p:cNvPr>
          <p:cNvSpPr txBox="1"/>
          <p:nvPr/>
        </p:nvSpPr>
        <p:spPr>
          <a:xfrm>
            <a:off x="10229324" y="3267846"/>
            <a:ext cx="1990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Time of operation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14F4A2B7-56E7-ED43-8140-21B955110F47}"/>
              </a:ext>
            </a:extLst>
          </p:cNvPr>
          <p:cNvSpPr/>
          <p:nvPr/>
        </p:nvSpPr>
        <p:spPr>
          <a:xfrm>
            <a:off x="1764747" y="1279987"/>
            <a:ext cx="50128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Turn-on </a:t>
            </a:r>
            <a:r>
              <a:rPr lang="en-US" dirty="0" err="1"/>
              <a:t>asym</a:t>
            </a:r>
            <a:r>
              <a:rPr lang="en-US" dirty="0"/>
              <a:t>. wigglers to </a:t>
            </a:r>
            <a:r>
              <a:rPr lang="en-US" altLang="zh-CN" dirty="0"/>
              <a:t>boost</a:t>
            </a:r>
            <a:r>
              <a:rPr lang="zh-CN" altLang="en-US" dirty="0"/>
              <a:t> </a:t>
            </a:r>
            <a:r>
              <a:rPr lang="en-US" altLang="zh-CN" dirty="0"/>
              <a:t>self-</a:t>
            </a:r>
            <a:r>
              <a:rPr lang="en-US" dirty="0"/>
              <a:t>polariz</a:t>
            </a:r>
            <a:r>
              <a:rPr lang="en-US" altLang="zh-CN" dirty="0"/>
              <a:t>ation</a:t>
            </a:r>
            <a:endParaRPr lang="en-US" dirty="0"/>
          </a:p>
        </p:txBody>
      </p:sp>
      <p:cxnSp>
        <p:nvCxnSpPr>
          <p:cNvPr id="182" name="Straight Arrow Connector 181">
            <a:extLst>
              <a:ext uri="{FF2B5EF4-FFF2-40B4-BE49-F238E27FC236}">
                <a16:creationId xmlns:a16="http://schemas.microsoft.com/office/drawing/2014/main" id="{5B15BE9F-6002-FE49-A669-A7DE9038D7E9}"/>
              </a:ext>
            </a:extLst>
          </p:cNvPr>
          <p:cNvCxnSpPr/>
          <p:nvPr/>
        </p:nvCxnSpPr>
        <p:spPr>
          <a:xfrm>
            <a:off x="1980937" y="2506855"/>
            <a:ext cx="0" cy="64910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Arrow Connector 182">
            <a:extLst>
              <a:ext uri="{FF2B5EF4-FFF2-40B4-BE49-F238E27FC236}">
                <a16:creationId xmlns:a16="http://schemas.microsoft.com/office/drawing/2014/main" id="{D0407C52-11EA-B846-8A8A-68160D09D526}"/>
              </a:ext>
            </a:extLst>
          </p:cNvPr>
          <p:cNvCxnSpPr/>
          <p:nvPr/>
        </p:nvCxnSpPr>
        <p:spPr>
          <a:xfrm>
            <a:off x="2982577" y="2502960"/>
            <a:ext cx="0" cy="64910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ectangle 183">
            <a:extLst>
              <a:ext uri="{FF2B5EF4-FFF2-40B4-BE49-F238E27FC236}">
                <a16:creationId xmlns:a16="http://schemas.microsoft.com/office/drawing/2014/main" id="{66D74F86-DF53-1C4E-B464-5E69439DAF46}"/>
              </a:ext>
            </a:extLst>
          </p:cNvPr>
          <p:cNvSpPr/>
          <p:nvPr/>
        </p:nvSpPr>
        <p:spPr>
          <a:xfrm>
            <a:off x="2069547" y="1615652"/>
            <a:ext cx="27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Turn-off </a:t>
            </a:r>
            <a:r>
              <a:rPr lang="en-US" dirty="0" err="1"/>
              <a:t>asym</a:t>
            </a:r>
            <a:r>
              <a:rPr lang="en-US" dirty="0"/>
              <a:t>. wigglers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DEA80963-EF32-D041-A9C2-483B8885B2EF}"/>
              </a:ext>
            </a:extLst>
          </p:cNvPr>
          <p:cNvSpPr/>
          <p:nvPr/>
        </p:nvSpPr>
        <p:spPr>
          <a:xfrm>
            <a:off x="1982110" y="2606301"/>
            <a:ext cx="2733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</a:t>
            </a:r>
            <a:r>
              <a:rPr lang="en-US" altLang="zh-CN" dirty="0"/>
              <a:t>.6</a:t>
            </a:r>
            <a:r>
              <a:rPr lang="en-US" dirty="0"/>
              <a:t> hours</a:t>
            </a: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43412B25-DBDC-694A-B41D-7AAA53127E11}"/>
              </a:ext>
            </a:extLst>
          </p:cNvPr>
          <p:cNvCxnSpPr/>
          <p:nvPr/>
        </p:nvCxnSpPr>
        <p:spPr>
          <a:xfrm>
            <a:off x="3070461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591DEE45-2323-4E4F-B5CD-1B3679390E39}"/>
              </a:ext>
            </a:extLst>
          </p:cNvPr>
          <p:cNvCxnSpPr/>
          <p:nvPr/>
        </p:nvCxnSpPr>
        <p:spPr>
          <a:xfrm>
            <a:off x="4536089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851C812F-E7C9-764D-AE68-9626B2A22E19}"/>
              </a:ext>
            </a:extLst>
          </p:cNvPr>
          <p:cNvCxnSpPr/>
          <p:nvPr/>
        </p:nvCxnSpPr>
        <p:spPr>
          <a:xfrm>
            <a:off x="3803275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E69C80F-4252-7C4D-9D64-62E9E23556EE}"/>
              </a:ext>
            </a:extLst>
          </p:cNvPr>
          <p:cNvCxnSpPr/>
          <p:nvPr/>
        </p:nvCxnSpPr>
        <p:spPr>
          <a:xfrm>
            <a:off x="5268903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0A7E5A14-92ED-F345-A858-2CCD7D9E6437}"/>
              </a:ext>
            </a:extLst>
          </p:cNvPr>
          <p:cNvCxnSpPr/>
          <p:nvPr/>
        </p:nvCxnSpPr>
        <p:spPr>
          <a:xfrm>
            <a:off x="6734531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75EE2628-75B4-7742-B7B9-7A43FF2112BC}"/>
              </a:ext>
            </a:extLst>
          </p:cNvPr>
          <p:cNvCxnSpPr/>
          <p:nvPr/>
        </p:nvCxnSpPr>
        <p:spPr>
          <a:xfrm>
            <a:off x="6001717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23F418BF-7468-B942-B968-459FDFE13BD2}"/>
              </a:ext>
            </a:extLst>
          </p:cNvPr>
          <p:cNvCxnSpPr/>
          <p:nvPr/>
        </p:nvCxnSpPr>
        <p:spPr>
          <a:xfrm>
            <a:off x="7467345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19268034-12BC-4141-873D-BD22C9E0FAC9}"/>
              </a:ext>
            </a:extLst>
          </p:cNvPr>
          <p:cNvCxnSpPr/>
          <p:nvPr/>
        </p:nvCxnSpPr>
        <p:spPr>
          <a:xfrm>
            <a:off x="8932976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69E1C039-3F23-D549-BE78-2017224FF78C}"/>
              </a:ext>
            </a:extLst>
          </p:cNvPr>
          <p:cNvCxnSpPr/>
          <p:nvPr/>
        </p:nvCxnSpPr>
        <p:spPr>
          <a:xfrm>
            <a:off x="8200159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037EAF45-A624-F846-8B02-32F907AF67C5}"/>
              </a:ext>
            </a:extLst>
          </p:cNvPr>
          <p:cNvCxnSpPr/>
          <p:nvPr/>
        </p:nvCxnSpPr>
        <p:spPr>
          <a:xfrm>
            <a:off x="9652489" y="2787052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19B9FA4B-DC82-9545-BD62-F439455918AA}"/>
              </a:ext>
            </a:extLst>
          </p:cNvPr>
          <p:cNvSpPr txBox="1"/>
          <p:nvPr/>
        </p:nvSpPr>
        <p:spPr>
          <a:xfrm>
            <a:off x="4859230" y="1979450"/>
            <a:ext cx="6917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 </a:t>
            </a:r>
            <a:r>
              <a:rPr lang="en-US" altLang="zh-CN" dirty="0"/>
              <a:t>Resonant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measurements</a:t>
            </a:r>
            <a:endParaRPr lang="en-HK" altLang="zh-CN" dirty="0"/>
          </a:p>
          <a:p>
            <a:r>
              <a:rPr lang="en-US" altLang="zh-CN" dirty="0"/>
              <a:t>4. After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RD,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corresponding</a:t>
            </a:r>
            <a:r>
              <a:rPr lang="zh-CN" altLang="en-US" dirty="0"/>
              <a:t> </a:t>
            </a:r>
            <a:r>
              <a:rPr lang="en-US" altLang="zh-CN" dirty="0"/>
              <a:t>non-colliding</a:t>
            </a:r>
            <a:r>
              <a:rPr lang="zh-CN" altLang="en-US" dirty="0"/>
              <a:t> </a:t>
            </a:r>
            <a:r>
              <a:rPr lang="en-US" altLang="zh-CN" dirty="0"/>
              <a:t>bunch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refilled</a:t>
            </a:r>
            <a:endParaRPr lang="en-US" dirty="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8DD0B4B9-3895-E043-B689-39D07B5DEA52}"/>
              </a:ext>
            </a:extLst>
          </p:cNvPr>
          <p:cNvSpPr txBox="1"/>
          <p:nvPr/>
        </p:nvSpPr>
        <p:spPr>
          <a:xfrm>
            <a:off x="6685837" y="2688557"/>
            <a:ext cx="1116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 </a:t>
            </a:r>
            <a:r>
              <a:rPr lang="en-US" altLang="zh-CN" sz="1600" dirty="0"/>
              <a:t>12.5min</a:t>
            </a:r>
            <a:endParaRPr lang="en-US" sz="1600" dirty="0"/>
          </a:p>
        </p:txBody>
      </p: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1EA3B051-22A9-4047-B677-D03D0B2533EB}"/>
              </a:ext>
            </a:extLst>
          </p:cNvPr>
          <p:cNvCxnSpPr/>
          <p:nvPr/>
        </p:nvCxnSpPr>
        <p:spPr>
          <a:xfrm>
            <a:off x="7504177" y="2939316"/>
            <a:ext cx="185189" cy="0"/>
          </a:xfrm>
          <a:prstGeom prst="line">
            <a:avLst/>
          </a:prstGeom>
          <a:ln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05942526-BDA6-7340-9F59-022CD3296DCC}"/>
              </a:ext>
            </a:extLst>
          </p:cNvPr>
          <p:cNvCxnSpPr/>
          <p:nvPr/>
        </p:nvCxnSpPr>
        <p:spPr>
          <a:xfrm>
            <a:off x="6530028" y="2947338"/>
            <a:ext cx="185189" cy="0"/>
          </a:xfrm>
          <a:prstGeom prst="line">
            <a:avLst/>
          </a:pr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D03D0BE4-2A72-9C44-B15C-472ED911756D}"/>
              </a:ext>
            </a:extLst>
          </p:cNvPr>
          <p:cNvCxnSpPr/>
          <p:nvPr/>
        </p:nvCxnSpPr>
        <p:spPr>
          <a:xfrm>
            <a:off x="1982110" y="2939316"/>
            <a:ext cx="1008934" cy="0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CFC9D1B6-E39A-2846-ADEA-D4CE58539D86}"/>
              </a:ext>
            </a:extLst>
          </p:cNvPr>
          <p:cNvCxnSpPr>
            <a:cxnSpLocks/>
          </p:cNvCxnSpPr>
          <p:nvPr/>
        </p:nvCxnSpPr>
        <p:spPr>
          <a:xfrm>
            <a:off x="3141888" y="2688557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72CE45ED-E4A2-F448-A871-6C94CF012455}"/>
              </a:ext>
            </a:extLst>
          </p:cNvPr>
          <p:cNvCxnSpPr>
            <a:cxnSpLocks/>
          </p:cNvCxnSpPr>
          <p:nvPr/>
        </p:nvCxnSpPr>
        <p:spPr>
          <a:xfrm>
            <a:off x="3863105" y="2688557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>
            <a:extLst>
              <a:ext uri="{FF2B5EF4-FFF2-40B4-BE49-F238E27FC236}">
                <a16:creationId xmlns:a16="http://schemas.microsoft.com/office/drawing/2014/main" id="{59C243F0-9168-0443-9E65-8F3F340A2691}"/>
              </a:ext>
            </a:extLst>
          </p:cNvPr>
          <p:cNvCxnSpPr>
            <a:cxnSpLocks/>
          </p:cNvCxnSpPr>
          <p:nvPr/>
        </p:nvCxnSpPr>
        <p:spPr>
          <a:xfrm>
            <a:off x="4598573" y="2688557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325E22E9-51B6-C740-82A0-3D3F7F7CA60E}"/>
              </a:ext>
            </a:extLst>
          </p:cNvPr>
          <p:cNvCxnSpPr>
            <a:cxnSpLocks/>
          </p:cNvCxnSpPr>
          <p:nvPr/>
        </p:nvCxnSpPr>
        <p:spPr>
          <a:xfrm>
            <a:off x="5325674" y="2670279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BF2AAB87-33E4-A54E-83E4-64E864938DF0}"/>
              </a:ext>
            </a:extLst>
          </p:cNvPr>
          <p:cNvCxnSpPr>
            <a:cxnSpLocks/>
          </p:cNvCxnSpPr>
          <p:nvPr/>
        </p:nvCxnSpPr>
        <p:spPr>
          <a:xfrm>
            <a:off x="6059491" y="2688557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3DED9F13-D9BC-EC4B-9C74-E6D7AA779168}"/>
              </a:ext>
            </a:extLst>
          </p:cNvPr>
          <p:cNvCxnSpPr>
            <a:cxnSpLocks/>
          </p:cNvCxnSpPr>
          <p:nvPr/>
        </p:nvCxnSpPr>
        <p:spPr>
          <a:xfrm>
            <a:off x="6785732" y="2670279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D1CF42A5-0FDD-2741-AFC0-7267EC52F159}"/>
              </a:ext>
            </a:extLst>
          </p:cNvPr>
          <p:cNvCxnSpPr>
            <a:cxnSpLocks/>
          </p:cNvCxnSpPr>
          <p:nvPr/>
        </p:nvCxnSpPr>
        <p:spPr>
          <a:xfrm>
            <a:off x="7523421" y="2670279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B49A4C76-176A-4042-8C16-5D52A49389C4}"/>
              </a:ext>
            </a:extLst>
          </p:cNvPr>
          <p:cNvCxnSpPr>
            <a:cxnSpLocks/>
          </p:cNvCxnSpPr>
          <p:nvPr/>
        </p:nvCxnSpPr>
        <p:spPr>
          <a:xfrm>
            <a:off x="8263552" y="2676764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161FA01F-F907-1B4B-95A0-FB5A022ECF47}"/>
              </a:ext>
            </a:extLst>
          </p:cNvPr>
          <p:cNvCxnSpPr>
            <a:cxnSpLocks/>
          </p:cNvCxnSpPr>
          <p:nvPr/>
        </p:nvCxnSpPr>
        <p:spPr>
          <a:xfrm>
            <a:off x="8989768" y="2670279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>
            <a:extLst>
              <a:ext uri="{FF2B5EF4-FFF2-40B4-BE49-F238E27FC236}">
                <a16:creationId xmlns:a16="http://schemas.microsoft.com/office/drawing/2014/main" id="{33321E7E-EFE1-2A4D-B598-936B525565EA}"/>
              </a:ext>
            </a:extLst>
          </p:cNvPr>
          <p:cNvCxnSpPr>
            <a:cxnSpLocks/>
          </p:cNvCxnSpPr>
          <p:nvPr/>
        </p:nvCxnSpPr>
        <p:spPr>
          <a:xfrm>
            <a:off x="9720201" y="2663794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110E79AE-87CC-9241-9112-E2AA05D2D418}"/>
              </a:ext>
            </a:extLst>
          </p:cNvPr>
          <p:cNvSpPr txBox="1"/>
          <p:nvPr/>
        </p:nvSpPr>
        <p:spPr>
          <a:xfrm>
            <a:off x="59758" y="2510116"/>
            <a:ext cx="1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e-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non-colliding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bunches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43F2382-326F-AB42-8759-79279B0ED394}"/>
              </a:ext>
            </a:extLst>
          </p:cNvPr>
          <p:cNvSpPr txBox="1"/>
          <p:nvPr/>
        </p:nvSpPr>
        <p:spPr>
          <a:xfrm>
            <a:off x="34633" y="3458417"/>
            <a:ext cx="1805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e+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non-colliding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bunches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1076B8AF-8346-1149-BA5D-D202596CFA24}"/>
              </a:ext>
            </a:extLst>
          </p:cNvPr>
          <p:cNvCxnSpPr/>
          <p:nvPr/>
        </p:nvCxnSpPr>
        <p:spPr>
          <a:xfrm>
            <a:off x="1982110" y="3168108"/>
            <a:ext cx="0" cy="64910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02AB316F-0BD4-554C-B443-27A7B915B86B}"/>
              </a:ext>
            </a:extLst>
          </p:cNvPr>
          <p:cNvCxnSpPr/>
          <p:nvPr/>
        </p:nvCxnSpPr>
        <p:spPr>
          <a:xfrm>
            <a:off x="2982884" y="3168108"/>
            <a:ext cx="0" cy="649108"/>
          </a:xfrm>
          <a:prstGeom prst="straightConnector1">
            <a:avLst/>
          </a:prstGeom>
          <a:ln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93015949-3B0D-144E-8581-DE3C19C61029}"/>
              </a:ext>
            </a:extLst>
          </p:cNvPr>
          <p:cNvCxnSpPr/>
          <p:nvPr/>
        </p:nvCxnSpPr>
        <p:spPr>
          <a:xfrm>
            <a:off x="3478384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7F4728F-85C4-3149-B134-436EA7080DB8}"/>
              </a:ext>
            </a:extLst>
          </p:cNvPr>
          <p:cNvCxnSpPr/>
          <p:nvPr/>
        </p:nvCxnSpPr>
        <p:spPr>
          <a:xfrm>
            <a:off x="4944012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BB3047D-C17E-E44C-92AF-16231C1BCF7E}"/>
              </a:ext>
            </a:extLst>
          </p:cNvPr>
          <p:cNvCxnSpPr/>
          <p:nvPr/>
        </p:nvCxnSpPr>
        <p:spPr>
          <a:xfrm>
            <a:off x="4211198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14D59B7D-B64A-524B-A742-17B03D23ED7D}"/>
              </a:ext>
            </a:extLst>
          </p:cNvPr>
          <p:cNvCxnSpPr/>
          <p:nvPr/>
        </p:nvCxnSpPr>
        <p:spPr>
          <a:xfrm>
            <a:off x="5676826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8B6A16F4-B116-574A-A4CC-669F5683D760}"/>
              </a:ext>
            </a:extLst>
          </p:cNvPr>
          <p:cNvCxnSpPr/>
          <p:nvPr/>
        </p:nvCxnSpPr>
        <p:spPr>
          <a:xfrm>
            <a:off x="7142454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3C540FE5-F8ED-7C45-AB6D-060E88B27919}"/>
              </a:ext>
            </a:extLst>
          </p:cNvPr>
          <p:cNvCxnSpPr/>
          <p:nvPr/>
        </p:nvCxnSpPr>
        <p:spPr>
          <a:xfrm>
            <a:off x="6409640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156F3886-1EC3-DF4C-B710-8C6D7B316429}"/>
              </a:ext>
            </a:extLst>
          </p:cNvPr>
          <p:cNvCxnSpPr/>
          <p:nvPr/>
        </p:nvCxnSpPr>
        <p:spPr>
          <a:xfrm>
            <a:off x="7875268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458E5AC-1D04-B14E-8416-184E3BECD0AB}"/>
              </a:ext>
            </a:extLst>
          </p:cNvPr>
          <p:cNvCxnSpPr/>
          <p:nvPr/>
        </p:nvCxnSpPr>
        <p:spPr>
          <a:xfrm>
            <a:off x="9340899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4E662AA9-EAB5-2F46-9ACD-D40FC6D511A9}"/>
              </a:ext>
            </a:extLst>
          </p:cNvPr>
          <p:cNvCxnSpPr/>
          <p:nvPr/>
        </p:nvCxnSpPr>
        <p:spPr>
          <a:xfrm>
            <a:off x="8608082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E8B9FE9A-0A73-064C-BE38-AF026B868949}"/>
              </a:ext>
            </a:extLst>
          </p:cNvPr>
          <p:cNvCxnSpPr/>
          <p:nvPr/>
        </p:nvCxnSpPr>
        <p:spPr>
          <a:xfrm>
            <a:off x="10060412" y="3167722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5" name="Straight Arrow Connector 224">
            <a:extLst>
              <a:ext uri="{FF2B5EF4-FFF2-40B4-BE49-F238E27FC236}">
                <a16:creationId xmlns:a16="http://schemas.microsoft.com/office/drawing/2014/main" id="{0FD7EA83-D8C0-FC46-9E2B-D7C2E2E233D5}"/>
              </a:ext>
            </a:extLst>
          </p:cNvPr>
          <p:cNvCxnSpPr>
            <a:cxnSpLocks/>
          </p:cNvCxnSpPr>
          <p:nvPr/>
        </p:nvCxnSpPr>
        <p:spPr>
          <a:xfrm flipV="1">
            <a:off x="3535110" y="3155152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>
            <a:extLst>
              <a:ext uri="{FF2B5EF4-FFF2-40B4-BE49-F238E27FC236}">
                <a16:creationId xmlns:a16="http://schemas.microsoft.com/office/drawing/2014/main" id="{B5B2BBC5-05E8-574B-868F-C8B635200F27}"/>
              </a:ext>
            </a:extLst>
          </p:cNvPr>
          <p:cNvCxnSpPr>
            <a:cxnSpLocks/>
          </p:cNvCxnSpPr>
          <p:nvPr/>
        </p:nvCxnSpPr>
        <p:spPr>
          <a:xfrm flipV="1">
            <a:off x="4272726" y="3149056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>
            <a:extLst>
              <a:ext uri="{FF2B5EF4-FFF2-40B4-BE49-F238E27FC236}">
                <a16:creationId xmlns:a16="http://schemas.microsoft.com/office/drawing/2014/main" id="{E9E1D7BA-41DD-AD43-81D4-0C6DD55958BC}"/>
              </a:ext>
            </a:extLst>
          </p:cNvPr>
          <p:cNvCxnSpPr>
            <a:cxnSpLocks/>
          </p:cNvCxnSpPr>
          <p:nvPr/>
        </p:nvCxnSpPr>
        <p:spPr>
          <a:xfrm flipV="1">
            <a:off x="5005663" y="3161248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>
            <a:extLst>
              <a:ext uri="{FF2B5EF4-FFF2-40B4-BE49-F238E27FC236}">
                <a16:creationId xmlns:a16="http://schemas.microsoft.com/office/drawing/2014/main" id="{ACE9CF5D-3C35-F548-90E1-299733CD7773}"/>
              </a:ext>
            </a:extLst>
          </p:cNvPr>
          <p:cNvCxnSpPr>
            <a:cxnSpLocks/>
          </p:cNvCxnSpPr>
          <p:nvPr/>
        </p:nvCxnSpPr>
        <p:spPr>
          <a:xfrm flipV="1">
            <a:off x="5743279" y="3155152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>
            <a:extLst>
              <a:ext uri="{FF2B5EF4-FFF2-40B4-BE49-F238E27FC236}">
                <a16:creationId xmlns:a16="http://schemas.microsoft.com/office/drawing/2014/main" id="{89231D4C-D4AB-A940-B809-EE4C18ACC845}"/>
              </a:ext>
            </a:extLst>
          </p:cNvPr>
          <p:cNvCxnSpPr>
            <a:cxnSpLocks/>
          </p:cNvCxnSpPr>
          <p:nvPr/>
        </p:nvCxnSpPr>
        <p:spPr>
          <a:xfrm flipV="1">
            <a:off x="6482154" y="3149434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>
            <a:extLst>
              <a:ext uri="{FF2B5EF4-FFF2-40B4-BE49-F238E27FC236}">
                <a16:creationId xmlns:a16="http://schemas.microsoft.com/office/drawing/2014/main" id="{60FD0671-0A58-134B-B2DD-04EFB09A728B}"/>
              </a:ext>
            </a:extLst>
          </p:cNvPr>
          <p:cNvCxnSpPr>
            <a:cxnSpLocks/>
          </p:cNvCxnSpPr>
          <p:nvPr/>
        </p:nvCxnSpPr>
        <p:spPr>
          <a:xfrm flipV="1">
            <a:off x="7219770" y="3143338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>
            <a:extLst>
              <a:ext uri="{FF2B5EF4-FFF2-40B4-BE49-F238E27FC236}">
                <a16:creationId xmlns:a16="http://schemas.microsoft.com/office/drawing/2014/main" id="{7274E641-AAF8-0547-996B-B60F65DE8DB8}"/>
              </a:ext>
            </a:extLst>
          </p:cNvPr>
          <p:cNvCxnSpPr>
            <a:cxnSpLocks/>
          </p:cNvCxnSpPr>
          <p:nvPr/>
        </p:nvCxnSpPr>
        <p:spPr>
          <a:xfrm flipV="1">
            <a:off x="7942177" y="3149434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>
            <a:extLst>
              <a:ext uri="{FF2B5EF4-FFF2-40B4-BE49-F238E27FC236}">
                <a16:creationId xmlns:a16="http://schemas.microsoft.com/office/drawing/2014/main" id="{ACDDA844-F320-2845-9F2F-B1A512722AEF}"/>
              </a:ext>
            </a:extLst>
          </p:cNvPr>
          <p:cNvCxnSpPr>
            <a:cxnSpLocks/>
          </p:cNvCxnSpPr>
          <p:nvPr/>
        </p:nvCxnSpPr>
        <p:spPr>
          <a:xfrm flipV="1">
            <a:off x="8679793" y="3143338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>
            <a:extLst>
              <a:ext uri="{FF2B5EF4-FFF2-40B4-BE49-F238E27FC236}">
                <a16:creationId xmlns:a16="http://schemas.microsoft.com/office/drawing/2014/main" id="{7A2B8C8C-3EB1-BD42-8999-0AF4E550604B}"/>
              </a:ext>
            </a:extLst>
          </p:cNvPr>
          <p:cNvCxnSpPr>
            <a:cxnSpLocks/>
          </p:cNvCxnSpPr>
          <p:nvPr/>
        </p:nvCxnSpPr>
        <p:spPr>
          <a:xfrm flipV="1">
            <a:off x="9401153" y="3161626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>
            <a:extLst>
              <a:ext uri="{FF2B5EF4-FFF2-40B4-BE49-F238E27FC236}">
                <a16:creationId xmlns:a16="http://schemas.microsoft.com/office/drawing/2014/main" id="{3905DAF9-33B8-334A-BAF1-5EA4BBB13A61}"/>
              </a:ext>
            </a:extLst>
          </p:cNvPr>
          <p:cNvCxnSpPr>
            <a:cxnSpLocks/>
          </p:cNvCxnSpPr>
          <p:nvPr/>
        </p:nvCxnSpPr>
        <p:spPr>
          <a:xfrm flipV="1">
            <a:off x="10128721" y="3155530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Arrow Connector 234">
            <a:extLst>
              <a:ext uri="{FF2B5EF4-FFF2-40B4-BE49-F238E27FC236}">
                <a16:creationId xmlns:a16="http://schemas.microsoft.com/office/drawing/2014/main" id="{FA479FF5-8F40-8840-B0CB-84C2A13C922F}"/>
              </a:ext>
            </a:extLst>
          </p:cNvPr>
          <p:cNvCxnSpPr>
            <a:cxnSpLocks/>
          </p:cNvCxnSpPr>
          <p:nvPr/>
        </p:nvCxnSpPr>
        <p:spPr>
          <a:xfrm flipV="1">
            <a:off x="3042896" y="3167722"/>
            <a:ext cx="0" cy="109737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6" name="TextBox 235">
            <a:extLst>
              <a:ext uri="{FF2B5EF4-FFF2-40B4-BE49-F238E27FC236}">
                <a16:creationId xmlns:a16="http://schemas.microsoft.com/office/drawing/2014/main" id="{D32840B5-4F5C-6343-BD13-E22512A1A583}"/>
              </a:ext>
            </a:extLst>
          </p:cNvPr>
          <p:cNvSpPr txBox="1"/>
          <p:nvPr/>
        </p:nvSpPr>
        <p:spPr>
          <a:xfrm>
            <a:off x="3140134" y="4041865"/>
            <a:ext cx="677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2.</a:t>
            </a:r>
            <a:r>
              <a:rPr lang="zh-CN" altLang="en-US" dirty="0"/>
              <a:t> </a:t>
            </a:r>
            <a:r>
              <a:rPr lang="en-US" dirty="0"/>
              <a:t>Inject ~ 12000 unpolarized e- and e+ bunches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Start colliding beam experiments</a:t>
            </a:r>
          </a:p>
        </p:txBody>
      </p:sp>
      <p:cxnSp>
        <p:nvCxnSpPr>
          <p:cNvPr id="237" name="Straight Arrow Connector 236">
            <a:extLst>
              <a:ext uri="{FF2B5EF4-FFF2-40B4-BE49-F238E27FC236}">
                <a16:creationId xmlns:a16="http://schemas.microsoft.com/office/drawing/2014/main" id="{DE39CFF8-7438-FB49-B442-4AF4E4D81044}"/>
              </a:ext>
            </a:extLst>
          </p:cNvPr>
          <p:cNvCxnSpPr>
            <a:cxnSpLocks/>
          </p:cNvCxnSpPr>
          <p:nvPr/>
        </p:nvCxnSpPr>
        <p:spPr>
          <a:xfrm flipV="1">
            <a:off x="1913840" y="3191212"/>
            <a:ext cx="0" cy="737689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46A78EE4-8ABC-024E-99E4-93268E86CA78}"/>
              </a:ext>
            </a:extLst>
          </p:cNvPr>
          <p:cNvCxnSpPr/>
          <p:nvPr/>
        </p:nvCxnSpPr>
        <p:spPr>
          <a:xfrm>
            <a:off x="8967011" y="1979450"/>
            <a:ext cx="0" cy="35590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E6C37BF1-E2F8-F14E-9FE9-1BDE004026A9}"/>
              </a:ext>
            </a:extLst>
          </p:cNvPr>
          <p:cNvCxnSpPr/>
          <p:nvPr/>
        </p:nvCxnSpPr>
        <p:spPr>
          <a:xfrm>
            <a:off x="9147329" y="1979450"/>
            <a:ext cx="0" cy="3559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4BC4086-FC36-9340-99B1-D7AB17875B98}"/>
              </a:ext>
            </a:extLst>
          </p:cNvPr>
          <p:cNvCxnSpPr>
            <a:cxnSpLocks/>
          </p:cNvCxnSpPr>
          <p:nvPr/>
        </p:nvCxnSpPr>
        <p:spPr>
          <a:xfrm>
            <a:off x="11282728" y="2127232"/>
            <a:ext cx="0" cy="4791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959B4E3A-5ACB-8246-983B-DAEAD2ECD40E}"/>
              </a:ext>
            </a:extLst>
          </p:cNvPr>
          <p:cNvCxnSpPr>
            <a:cxnSpLocks/>
          </p:cNvCxnSpPr>
          <p:nvPr/>
        </p:nvCxnSpPr>
        <p:spPr>
          <a:xfrm flipV="1">
            <a:off x="11458973" y="2088248"/>
            <a:ext cx="0" cy="49421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FA321F47-3A66-764E-B2DD-18F97DB07A69}"/>
              </a:ext>
            </a:extLst>
          </p:cNvPr>
          <p:cNvCxnSpPr>
            <a:cxnSpLocks/>
          </p:cNvCxnSpPr>
          <p:nvPr/>
        </p:nvCxnSpPr>
        <p:spPr>
          <a:xfrm flipV="1">
            <a:off x="7875268" y="4041866"/>
            <a:ext cx="0" cy="32916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9" name="Picture 88">
            <a:extLst>
              <a:ext uri="{FF2B5EF4-FFF2-40B4-BE49-F238E27FC236}">
                <a16:creationId xmlns:a16="http://schemas.microsoft.com/office/drawing/2014/main" id="{0D37D528-F07D-6743-94BF-EC5A04188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157" y="1018480"/>
            <a:ext cx="5138670" cy="83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EDD9C-1A0C-6E46-BA8B-B2DA3A58E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9D7E9-2DFF-C247-8BFB-410D1931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4000" y="6446520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953D0-AA36-CC43-A3D7-771FB08AB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131" y="2787174"/>
            <a:ext cx="5463262" cy="35564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AB162A-214C-0B4E-B797-1F8EC92A07C2}"/>
              </a:ext>
            </a:extLst>
          </p:cNvPr>
          <p:cNvSpPr txBox="1"/>
          <p:nvPr/>
        </p:nvSpPr>
        <p:spPr>
          <a:xfrm>
            <a:off x="7612380" y="2179399"/>
            <a:ext cx="378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Imperfection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resonance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spectrum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02B6BC-EAA3-DB46-92A8-12E57CC48BD2}"/>
              </a:ext>
            </a:extLst>
          </p:cNvPr>
          <p:cNvSpPr txBox="1"/>
          <p:nvPr/>
        </p:nvSpPr>
        <p:spPr>
          <a:xfrm>
            <a:off x="1775460" y="2179399"/>
            <a:ext cx="378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Intrinsic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resonance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spectrum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592EF2-20AE-FF4E-8521-DF4A332918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" y="2867659"/>
            <a:ext cx="5514268" cy="3475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B39003-0D8B-A346-A8D7-515025F10A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1" y="2956105"/>
            <a:ext cx="2284154" cy="14673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126AF0D-55C2-394F-83C7-2E193A9B7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259" y="3067713"/>
            <a:ext cx="2337016" cy="144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72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E061C-17EA-274C-95D5-2B05BBCF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Polarized </a:t>
            </a:r>
            <a:r>
              <a:rPr lang="en-US" altLang="zh-CN" dirty="0"/>
              <a:t>e+</a:t>
            </a:r>
            <a:r>
              <a:rPr lang="zh-CN" altLang="en-US" dirty="0"/>
              <a:t> </a:t>
            </a:r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generation</a:t>
            </a:r>
            <a:r>
              <a:rPr lang="zh-CN" altLang="en-US" dirty="0"/>
              <a:t> </a:t>
            </a:r>
            <a:r>
              <a:rPr lang="en-US" altLang="zh-CN" dirty="0">
                <a:highlight>
                  <a:srgbClr val="00FF00"/>
                </a:highlight>
              </a:rPr>
              <a:t>for</a:t>
            </a:r>
            <a:r>
              <a:rPr lang="zh-CN" altLang="en-US" dirty="0">
                <a:highlight>
                  <a:srgbClr val="00FF00"/>
                </a:highlight>
              </a:rPr>
              <a:t> </a:t>
            </a:r>
            <a:r>
              <a:rPr lang="en-US" altLang="zh-CN" dirty="0">
                <a:highlight>
                  <a:srgbClr val="00FF00"/>
                </a:highlight>
              </a:rPr>
              <a:t>RD</a:t>
            </a: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3FE39-C8A9-374F-A2DD-0309F7871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41" y="1046325"/>
            <a:ext cx="6650369" cy="28248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/>
              <a:t>e+</a:t>
            </a:r>
            <a:r>
              <a:rPr lang="zh-CN" altLang="en-US" sz="2000" dirty="0"/>
              <a:t> </a:t>
            </a:r>
            <a:r>
              <a:rPr lang="en-US" altLang="zh-CN" sz="2000" dirty="0"/>
              <a:t>damping/polarizing</a:t>
            </a:r>
            <a:r>
              <a:rPr lang="zh-CN" altLang="en-US" sz="2000" dirty="0"/>
              <a:t> </a:t>
            </a:r>
            <a:r>
              <a:rPr lang="en-US" altLang="zh-CN" sz="2000" dirty="0"/>
              <a:t>ring w/ 3-pole</a:t>
            </a:r>
            <a:r>
              <a:rPr lang="zh-CN" altLang="en-US" sz="2000" dirty="0"/>
              <a:t> </a:t>
            </a:r>
            <a:r>
              <a:rPr lang="en-US" altLang="zh-CN" sz="2000" dirty="0"/>
              <a:t>asymmetric wigglers could deliver &gt; 20% polarization in 10 min</a:t>
            </a:r>
          </a:p>
          <a:p>
            <a:pPr lvl="1"/>
            <a:r>
              <a:rPr lang="en-US" altLang="zh-CN" sz="1800" dirty="0"/>
              <a:t>S</a:t>
            </a:r>
            <a:r>
              <a:rPr lang="en-US" sz="1800" dirty="0"/>
              <a:t>ufficient for </a:t>
            </a:r>
            <a:r>
              <a:rPr lang="en-US" altLang="zh-CN" sz="1800" dirty="0"/>
              <a:t>resonant</a:t>
            </a:r>
            <a:r>
              <a:rPr lang="zh-CN" altLang="en-US" sz="1800" dirty="0"/>
              <a:t> </a:t>
            </a:r>
            <a:r>
              <a:rPr lang="en-US" altLang="zh-CN" sz="1800" dirty="0"/>
              <a:t>depolarization</a:t>
            </a:r>
            <a:endParaRPr lang="en-US" sz="1800" dirty="0"/>
          </a:p>
          <a:p>
            <a:pPr lvl="1"/>
            <a:r>
              <a:rPr lang="en-US" altLang="zh-CN" sz="1800" dirty="0"/>
              <a:t>Wiggler</a:t>
            </a:r>
            <a:r>
              <a:rPr lang="zh-CN" altLang="en-US" sz="1800" dirty="0"/>
              <a:t> </a:t>
            </a:r>
            <a:r>
              <a:rPr lang="en-US" altLang="zh-CN" sz="1800" dirty="0"/>
              <a:t>parameters</a:t>
            </a:r>
            <a:r>
              <a:rPr lang="zh-CN" altLang="en-US" sz="1800" dirty="0"/>
              <a:t> </a:t>
            </a:r>
            <a:r>
              <a:rPr lang="en-US" altLang="zh-CN" sz="1800" dirty="0"/>
              <a:t>are</a:t>
            </a:r>
            <a:r>
              <a:rPr lang="zh-CN" altLang="en-US" sz="1800" dirty="0"/>
              <a:t> </a:t>
            </a:r>
            <a:r>
              <a:rPr lang="en-US" altLang="zh-CN" sz="1800" dirty="0"/>
              <a:t>moderate,</a:t>
            </a:r>
            <a:r>
              <a:rPr lang="zh-CN" altLang="en-US" sz="1800" dirty="0"/>
              <a:t> </a:t>
            </a:r>
            <a:r>
              <a:rPr lang="en-US" altLang="zh-CN" sz="1800" dirty="0"/>
              <a:t>lattice</a:t>
            </a:r>
            <a:r>
              <a:rPr lang="zh-CN" altLang="en-US" sz="1800" dirty="0"/>
              <a:t> </a:t>
            </a:r>
            <a:r>
              <a:rPr lang="en-US" altLang="zh-CN" sz="1800" dirty="0"/>
              <a:t>design</a:t>
            </a:r>
            <a:r>
              <a:rPr lang="zh-CN" altLang="en-US" sz="1800" dirty="0"/>
              <a:t> </a:t>
            </a:r>
            <a:r>
              <a:rPr lang="en-US" altLang="zh-CN" sz="1800" dirty="0"/>
              <a:t>ongoing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DED40D-18D7-F641-9796-D8EBD39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AE933CE-ECE2-154A-9751-6CE2F51A224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6515572" y="3730488"/>
              <a:ext cx="4565301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279">
                      <a:extLst>
                        <a:ext uri="{9D8B030D-6E8A-4147-A177-3AD203B41FA5}">
                          <a16:colId xmlns:a16="http://schemas.microsoft.com/office/drawing/2014/main" val="3805846554"/>
                        </a:ext>
                      </a:extLst>
                    </a:gridCol>
                    <a:gridCol w="1356528">
                      <a:extLst>
                        <a:ext uri="{9D8B030D-6E8A-4147-A177-3AD203B41FA5}">
                          <a16:colId xmlns:a16="http://schemas.microsoft.com/office/drawing/2014/main" val="859246450"/>
                        </a:ext>
                      </a:extLst>
                    </a:gridCol>
                    <a:gridCol w="1557494">
                      <a:extLst>
                        <a:ext uri="{9D8B030D-6E8A-4147-A177-3AD203B41FA5}">
                          <a16:colId xmlns:a16="http://schemas.microsoft.com/office/drawing/2014/main" val="3835513"/>
                        </a:ext>
                      </a:extLst>
                    </a:gridCol>
                  </a:tblGrid>
                  <a:tr h="272324">
                    <a:tc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44720"/>
                      </a:ext>
                    </a:extLst>
                  </a:tr>
                  <a:tr h="272324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energy,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l-GR" altLang="zh-CN" sz="1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4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1.542 GeV, 3.5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465481"/>
                      </a:ext>
                    </a:extLst>
                  </a:tr>
                  <a:tr h="272324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Circumference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145m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7823182"/>
                      </a:ext>
                    </a:extLst>
                  </a:tr>
                  <a:tr h="272324">
                    <a:tc row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Asymmetric wiggler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B+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B-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1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653195"/>
                      </a:ext>
                    </a:extLst>
                  </a:tr>
                  <a:tr h="272324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7320"/>
                      </a:ext>
                    </a:extLst>
                  </a:tr>
                  <a:tr h="272324">
                    <a:tc gridSpan="2"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the presence of wigglers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8473964"/>
                      </a:ext>
                    </a:extLst>
                  </a:tr>
                  <a:tr h="272324">
                    <a:tc row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 build-up 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𝐵𝐾𝑆</m:t>
                                  </m:r>
                                </m:sub>
                              </m:sSub>
                            </m:oMath>
                          </a14:m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w/o wigglers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332652"/>
                      </a:ext>
                    </a:extLst>
                  </a:tr>
                  <a:tr h="27232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w/ wigglers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9687854"/>
                      </a:ext>
                    </a:extLst>
                  </a:tr>
                  <a:tr h="272324">
                    <a:tc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Storage time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4835752"/>
                      </a:ext>
                    </a:extLst>
                  </a:tr>
                  <a:tr h="272324">
                    <a:tc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 of extracted beam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83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6AE933CE-ECE2-154A-9751-6CE2F51A22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315602"/>
                  </p:ext>
                </p:extLst>
              </p:nvPr>
            </p:nvGraphicFramePr>
            <p:xfrm>
              <a:off x="6515572" y="3730488"/>
              <a:ext cx="4565301" cy="3048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51279">
                      <a:extLst>
                        <a:ext uri="{9D8B030D-6E8A-4147-A177-3AD203B41FA5}">
                          <a16:colId xmlns:a16="http://schemas.microsoft.com/office/drawing/2014/main" val="3805846554"/>
                        </a:ext>
                      </a:extLst>
                    </a:gridCol>
                    <a:gridCol w="1356528">
                      <a:extLst>
                        <a:ext uri="{9D8B030D-6E8A-4147-A177-3AD203B41FA5}">
                          <a16:colId xmlns:a16="http://schemas.microsoft.com/office/drawing/2014/main" val="859246450"/>
                        </a:ext>
                      </a:extLst>
                    </a:gridCol>
                    <a:gridCol w="1557494">
                      <a:extLst>
                        <a:ext uri="{9D8B030D-6E8A-4147-A177-3AD203B41FA5}">
                          <a16:colId xmlns:a16="http://schemas.microsoft.com/office/drawing/2014/main" val="3835513"/>
                        </a:ext>
                      </a:extLst>
                    </a:gridCol>
                  </a:tblGrid>
                  <a:tr h="304800">
                    <a:tc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Value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76744720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energy,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l-GR" altLang="zh-CN" sz="1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γ</a:t>
                          </a:r>
                          <a:r>
                            <a:rPr lang="en-US" altLang="zh-CN" sz="1400" baseline="-25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en-US" sz="14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1.542 GeV, 3.5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7465481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aseline="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Circumference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baseline="-25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145m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7823182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Asymmetric wiggler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B+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B-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1.8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0.36</a:t>
                          </a:r>
                          <a:r>
                            <a:rPr lang="zh-CN" alt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en-US" sz="1400" dirty="0">
                            <a:solidFill>
                              <a:srgbClr val="0000FF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7653195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Total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length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24</a:t>
                          </a:r>
                          <a:r>
                            <a:rPr lang="zh-CN" alt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7320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22" t="-508333" r="-52321" b="-4208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90%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88473964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69" t="-304167" r="-177692" b="-1104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w/o wigglers</a:t>
                          </a:r>
                          <a:endParaRPr lang="en-US" sz="1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52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332652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w/ wigglers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rgbClr val="0000FF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34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99687854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Storage time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 min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4835752"/>
                      </a:ext>
                    </a:extLst>
                  </a:tr>
                  <a:tr h="304800">
                    <a:tc gridSpan="2"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Polarization of extracted beam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22%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5383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77287176-2B70-874D-A486-78DB72A4BA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92" y="4404458"/>
            <a:ext cx="4024032" cy="245354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AEBD47A-47E7-7349-B422-BA0B574D717A}"/>
              </a:ext>
            </a:extLst>
          </p:cNvPr>
          <p:cNvSpPr/>
          <p:nvPr/>
        </p:nvSpPr>
        <p:spPr>
          <a:xfrm>
            <a:off x="1908759" y="4654091"/>
            <a:ext cx="612949" cy="211016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D3CD698-1B9E-364C-9C80-670C04FA202F}"/>
              </a:ext>
            </a:extLst>
          </p:cNvPr>
          <p:cNvSpPr/>
          <p:nvPr/>
        </p:nvSpPr>
        <p:spPr>
          <a:xfrm>
            <a:off x="1938904" y="6374034"/>
            <a:ext cx="612949" cy="211016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7573701-87A8-694D-91EF-4916797AE3C6}"/>
              </a:ext>
            </a:extLst>
          </p:cNvPr>
          <p:cNvSpPr/>
          <p:nvPr/>
        </p:nvSpPr>
        <p:spPr>
          <a:xfrm>
            <a:off x="3034845" y="4654091"/>
            <a:ext cx="612949" cy="211016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EA7F6A-BE6A-354A-9BEE-444CB12161D4}"/>
              </a:ext>
            </a:extLst>
          </p:cNvPr>
          <p:cNvSpPr/>
          <p:nvPr/>
        </p:nvSpPr>
        <p:spPr>
          <a:xfrm>
            <a:off x="3049917" y="6374034"/>
            <a:ext cx="612949" cy="211016"/>
          </a:xfrm>
          <a:prstGeom prst="round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148BD-C23D-3043-BBB7-7B4584AEBF2C}"/>
              </a:ext>
            </a:extLst>
          </p:cNvPr>
          <p:cNvSpPr txBox="1"/>
          <p:nvPr/>
        </p:nvSpPr>
        <p:spPr>
          <a:xfrm>
            <a:off x="2215233" y="5648005"/>
            <a:ext cx="142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Asymmetric wigglers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B196A11-F77E-C34B-BFC6-B7083662851A}"/>
              </a:ext>
            </a:extLst>
          </p:cNvPr>
          <p:cNvCxnSpPr/>
          <p:nvPr/>
        </p:nvCxnSpPr>
        <p:spPr>
          <a:xfrm>
            <a:off x="6572288" y="2346933"/>
            <a:ext cx="440117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1D0CE02-4E1E-C545-9AA7-054B1B60A478}"/>
              </a:ext>
            </a:extLst>
          </p:cNvPr>
          <p:cNvCxnSpPr/>
          <p:nvPr/>
        </p:nvCxnSpPr>
        <p:spPr>
          <a:xfrm>
            <a:off x="6753157" y="1435545"/>
            <a:ext cx="0" cy="911388"/>
          </a:xfrm>
          <a:prstGeom prst="line">
            <a:avLst/>
          </a:prstGeom>
          <a:ln>
            <a:solidFill>
              <a:srgbClr val="00B050"/>
            </a:solidFill>
            <a:head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1A0FA66-3077-5648-AC47-505EEAA6022C}"/>
              </a:ext>
            </a:extLst>
          </p:cNvPr>
          <p:cNvCxnSpPr/>
          <p:nvPr/>
        </p:nvCxnSpPr>
        <p:spPr>
          <a:xfrm>
            <a:off x="6665052" y="1435545"/>
            <a:ext cx="0" cy="911388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6EB942D-90EA-9645-BA2F-0536CFE31554}"/>
              </a:ext>
            </a:extLst>
          </p:cNvPr>
          <p:cNvCxnSpPr/>
          <p:nvPr/>
        </p:nvCxnSpPr>
        <p:spPr>
          <a:xfrm>
            <a:off x="10722183" y="1435545"/>
            <a:ext cx="0" cy="911388"/>
          </a:xfrm>
          <a:prstGeom prst="line">
            <a:avLst/>
          </a:prstGeom>
          <a:ln>
            <a:solidFill>
              <a:srgbClr val="00B050"/>
            </a:solidFill>
            <a:head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B8D214-D323-B04E-82F1-539BCA9349CF}"/>
              </a:ext>
            </a:extLst>
          </p:cNvPr>
          <p:cNvCxnSpPr/>
          <p:nvPr/>
        </p:nvCxnSpPr>
        <p:spPr>
          <a:xfrm>
            <a:off x="10634078" y="1435545"/>
            <a:ext cx="0" cy="911388"/>
          </a:xfrm>
          <a:prstGeom prst="line">
            <a:avLst/>
          </a:prstGeom>
          <a:ln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9680382-5F55-7246-BE32-708FED03186B}"/>
              </a:ext>
            </a:extLst>
          </p:cNvPr>
          <p:cNvCxnSpPr>
            <a:cxnSpLocks/>
          </p:cNvCxnSpPr>
          <p:nvPr/>
        </p:nvCxnSpPr>
        <p:spPr>
          <a:xfrm flipV="1">
            <a:off x="6895001" y="2346933"/>
            <a:ext cx="0" cy="1050329"/>
          </a:xfrm>
          <a:prstGeom prst="line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AB70C59-4500-954B-9C49-8047F1F60AE0}"/>
              </a:ext>
            </a:extLst>
          </p:cNvPr>
          <p:cNvCxnSpPr>
            <a:cxnSpLocks/>
          </p:cNvCxnSpPr>
          <p:nvPr/>
        </p:nvCxnSpPr>
        <p:spPr>
          <a:xfrm flipV="1">
            <a:off x="10439957" y="2346933"/>
            <a:ext cx="0" cy="1050329"/>
          </a:xfrm>
          <a:prstGeom prst="line">
            <a:avLst/>
          </a:prstGeom>
          <a:ln>
            <a:solidFill>
              <a:srgbClr val="0000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13A47-6495-6E47-B02A-BA971CBA33C0}"/>
              </a:ext>
            </a:extLst>
          </p:cNvPr>
          <p:cNvCxnSpPr>
            <a:cxnSpLocks/>
          </p:cNvCxnSpPr>
          <p:nvPr/>
        </p:nvCxnSpPr>
        <p:spPr>
          <a:xfrm flipH="1">
            <a:off x="6868933" y="2721546"/>
            <a:ext cx="3571024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D61A99B-1FF2-1E40-A5FE-3D3EF82AFF58}"/>
              </a:ext>
            </a:extLst>
          </p:cNvPr>
          <p:cNvSpPr txBox="1"/>
          <p:nvPr/>
        </p:nvSpPr>
        <p:spPr>
          <a:xfrm>
            <a:off x="6921070" y="2812889"/>
            <a:ext cx="3633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~10 min store, extracted e+ bunches</a:t>
            </a:r>
          </a:p>
          <a:p>
            <a:r>
              <a:rPr lang="en-US" dirty="0">
                <a:solidFill>
                  <a:srgbClr val="0000FF"/>
                </a:solidFill>
              </a:rPr>
              <a:t>become polarized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16AC6F7-4B81-9D46-BEBC-8410CC52708F}"/>
              </a:ext>
            </a:extLst>
          </p:cNvPr>
          <p:cNvCxnSpPr>
            <a:cxnSpLocks/>
          </p:cNvCxnSpPr>
          <p:nvPr/>
        </p:nvCxnSpPr>
        <p:spPr>
          <a:xfrm flipH="1">
            <a:off x="6753157" y="1947226"/>
            <a:ext cx="3880921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3038B19-A496-E448-A194-351F11EF1364}"/>
              </a:ext>
            </a:extLst>
          </p:cNvPr>
          <p:cNvSpPr txBox="1"/>
          <p:nvPr/>
        </p:nvSpPr>
        <p:spPr>
          <a:xfrm>
            <a:off x="6986492" y="1947226"/>
            <a:ext cx="3633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~11 min interval in top-up operation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4BCD7DA-FC1A-774A-958A-A5A26813F380}"/>
              </a:ext>
            </a:extLst>
          </p:cNvPr>
          <p:cNvCxnSpPr>
            <a:cxnSpLocks/>
          </p:cNvCxnSpPr>
          <p:nvPr/>
        </p:nvCxnSpPr>
        <p:spPr>
          <a:xfrm flipH="1">
            <a:off x="6461214" y="1618159"/>
            <a:ext cx="203838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DB5382-0AD1-2D47-BE9B-67700D7AC8AA}"/>
              </a:ext>
            </a:extLst>
          </p:cNvPr>
          <p:cNvCxnSpPr>
            <a:cxnSpLocks/>
          </p:cNvCxnSpPr>
          <p:nvPr/>
        </p:nvCxnSpPr>
        <p:spPr>
          <a:xfrm>
            <a:off x="6751192" y="1624787"/>
            <a:ext cx="183566" cy="0"/>
          </a:xfrm>
          <a:prstGeom prst="line">
            <a:avLst/>
          </a:prstGeom>
          <a:ln w="127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8319F0E-EC81-0D4F-8D90-1B3341423D64}"/>
              </a:ext>
            </a:extLst>
          </p:cNvPr>
          <p:cNvSpPr/>
          <p:nvPr/>
        </p:nvSpPr>
        <p:spPr>
          <a:xfrm>
            <a:off x="6740446" y="1021037"/>
            <a:ext cx="2730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~20 </a:t>
            </a:r>
            <a:r>
              <a:rPr lang="en-US" dirty="0" err="1">
                <a:solidFill>
                  <a:srgbClr val="00B050"/>
                </a:solidFill>
              </a:rPr>
              <a:t>ms</a:t>
            </a:r>
            <a:r>
              <a:rPr lang="en-US" dirty="0">
                <a:solidFill>
                  <a:srgbClr val="00B050"/>
                </a:solidFill>
              </a:rPr>
              <a:t> store, extracted e+ bunches are unpolarized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1E2FD74-71F3-E34A-B0D0-78ABE3C42D25}"/>
              </a:ext>
            </a:extLst>
          </p:cNvPr>
          <p:cNvSpPr txBox="1"/>
          <p:nvPr/>
        </p:nvSpPr>
        <p:spPr>
          <a:xfrm>
            <a:off x="10767465" y="2423474"/>
            <a:ext cx="160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Timing of e+ damping ring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4F7D4-F1AB-1541-9F54-3146D115CE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2" y="2532934"/>
            <a:ext cx="4425847" cy="17286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9C27BF-3D35-B04A-A8AE-BB5A098A9C32}"/>
              </a:ext>
            </a:extLst>
          </p:cNvPr>
          <p:cNvSpPr txBox="1"/>
          <p:nvPr/>
        </p:nvSpPr>
        <p:spPr>
          <a:xfrm>
            <a:off x="2272352" y="3968685"/>
            <a:ext cx="37416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>
                <a:solidFill>
                  <a:srgbClr val="00B050"/>
                </a:solidFill>
              </a:rPr>
              <a:t>H.</a:t>
            </a:r>
            <a:r>
              <a:rPr lang="zh-CN" altLang="en-US" sz="1000" dirty="0">
                <a:solidFill>
                  <a:srgbClr val="00B050"/>
                </a:solidFill>
              </a:rPr>
              <a:t> </a:t>
            </a:r>
            <a:r>
              <a:rPr lang="en-US" altLang="zh-CN" sz="1000" dirty="0">
                <a:solidFill>
                  <a:srgbClr val="00B050"/>
                </a:solidFill>
              </a:rPr>
              <a:t>Wiedemann,</a:t>
            </a:r>
            <a:r>
              <a:rPr lang="zh-CN" altLang="en-US" sz="1000" dirty="0">
                <a:solidFill>
                  <a:srgbClr val="00B050"/>
                </a:solidFill>
              </a:rPr>
              <a:t> </a:t>
            </a:r>
            <a:r>
              <a:rPr lang="en-US" altLang="zh-CN" sz="1000" dirty="0">
                <a:solidFill>
                  <a:srgbClr val="00B050"/>
                </a:solidFill>
              </a:rPr>
              <a:t>Particle</a:t>
            </a:r>
            <a:r>
              <a:rPr lang="zh-CN" altLang="en-US" sz="1000" dirty="0">
                <a:solidFill>
                  <a:srgbClr val="00B050"/>
                </a:solidFill>
              </a:rPr>
              <a:t> </a:t>
            </a:r>
            <a:r>
              <a:rPr lang="en-US" altLang="zh-CN" sz="1000" dirty="0">
                <a:solidFill>
                  <a:srgbClr val="00B050"/>
                </a:solidFill>
              </a:rPr>
              <a:t>accelerator</a:t>
            </a:r>
            <a:r>
              <a:rPr lang="zh-CN" altLang="en-US" sz="1000" dirty="0">
                <a:solidFill>
                  <a:srgbClr val="00B050"/>
                </a:solidFill>
              </a:rPr>
              <a:t> </a:t>
            </a:r>
            <a:r>
              <a:rPr lang="en-US" altLang="zh-CN" sz="1000" dirty="0">
                <a:solidFill>
                  <a:srgbClr val="00B050"/>
                </a:solidFill>
              </a:rPr>
              <a:t>physics,</a:t>
            </a:r>
            <a:r>
              <a:rPr lang="zh-CN" altLang="en-US" sz="1000" dirty="0">
                <a:solidFill>
                  <a:srgbClr val="00B050"/>
                </a:solidFill>
              </a:rPr>
              <a:t> </a:t>
            </a:r>
            <a:r>
              <a:rPr lang="en-US" altLang="zh-CN" sz="1000" dirty="0">
                <a:solidFill>
                  <a:srgbClr val="00B050"/>
                </a:solidFill>
              </a:rPr>
              <a:t>4</a:t>
            </a:r>
            <a:r>
              <a:rPr lang="en-US" altLang="zh-CN" sz="1000" baseline="30000" dirty="0">
                <a:solidFill>
                  <a:srgbClr val="00B050"/>
                </a:solidFill>
              </a:rPr>
              <a:t>th</a:t>
            </a:r>
            <a:r>
              <a:rPr lang="zh-CN" altLang="en-US" sz="1000" dirty="0">
                <a:solidFill>
                  <a:srgbClr val="00B050"/>
                </a:solidFill>
              </a:rPr>
              <a:t> </a:t>
            </a:r>
            <a:r>
              <a:rPr lang="en-US" altLang="zh-CN" sz="1000" dirty="0">
                <a:solidFill>
                  <a:srgbClr val="00B050"/>
                </a:solidFill>
              </a:rPr>
              <a:t>edition.</a:t>
            </a:r>
            <a:endParaRPr lang="en-US" sz="1000" dirty="0">
              <a:solidFill>
                <a:srgbClr val="00B05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97B0A3-FF2E-8748-83B9-C2E741A22A10}"/>
              </a:ext>
            </a:extLst>
          </p:cNvPr>
          <p:cNvSpPr txBox="1"/>
          <p:nvPr/>
        </p:nvSpPr>
        <p:spPr>
          <a:xfrm>
            <a:off x="4466461" y="4863175"/>
            <a:ext cx="192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</a:rPr>
              <a:t>Designed by Wang Dou</a:t>
            </a:r>
          </a:p>
        </p:txBody>
      </p:sp>
    </p:spTree>
    <p:extLst>
      <p:ext uri="{BB962C8B-B14F-4D97-AF65-F5344CB8AC3E}">
        <p14:creationId xmlns:p14="http://schemas.microsoft.com/office/powerpoint/2010/main" val="27695160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A8D7-D253-2740-B5B8-ED91767A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BC006-7E17-D142-A8E4-E67274F15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479" y="3105585"/>
            <a:ext cx="4569018" cy="43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D747C-C4B3-6247-A830-7E9386554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44882" y="3399793"/>
            <a:ext cx="4581615" cy="331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B2B0D5-E286-6940-958D-3591547294C0}"/>
                  </a:ext>
                </a:extLst>
              </p:cNvPr>
              <p:cNvSpPr txBox="1"/>
              <p:nvPr/>
            </p:nvSpPr>
            <p:spPr>
              <a:xfrm>
                <a:off x="6624735" y="1020992"/>
                <a:ext cx="5534065" cy="1347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Top-up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injection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highlight>
                      <a:srgbClr val="00FF00"/>
                    </a:highlight>
                  </a:rPr>
                  <a:t>colliding</a:t>
                </a:r>
                <a:r>
                  <a:rPr lang="zh-CN" altLang="en-US" sz="2400" dirty="0">
                    <a:highlight>
                      <a:srgbClr val="00FF00"/>
                    </a:highlight>
                  </a:rPr>
                  <a:t> </a:t>
                </a:r>
                <a:r>
                  <a:rPr lang="en-US" altLang="zh-CN" sz="2400" dirty="0">
                    <a:highlight>
                      <a:srgbClr val="00FF00"/>
                    </a:highlight>
                  </a:rPr>
                  <a:t>bunch</a:t>
                </a:r>
                <a:r>
                  <a:rPr lang="en-US" altLang="zh-CN" sz="2400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DK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</a:rPr>
                              <m:t>DK</m:t>
                            </m:r>
                          </m:sub>
                        </m:s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</m:den>
                    </m:f>
                    <m:r>
                      <a:rPr lang="en-US" altLang="zh-CN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inj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b</m:t>
                            </m:r>
                          </m:sub>
                        </m:sSub>
                        <m:r>
                          <a:rPr lang="en-US" altLang="zh-CN" sz="2200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2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DK</m:t>
                            </m:r>
                          </m:sub>
                        </m:sSub>
                      </m:den>
                    </m:f>
                  </m:oMath>
                </a14:m>
                <a:endParaRPr lang="en-HK" altLang="zh-CN" sz="2000" dirty="0">
                  <a:solidFill>
                    <a:srgbClr val="FF0000"/>
                  </a:solidFill>
                </a:endParaRP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If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𝐷𝐾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inj</m:t>
                        </m:r>
                      </m:sub>
                    </m:sSub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0B2B0D5-E286-6940-958D-359154729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735" y="1020992"/>
                <a:ext cx="5534065" cy="1347420"/>
              </a:xfrm>
              <a:prstGeom prst="rect">
                <a:avLst/>
              </a:prstGeom>
              <a:blipFill>
                <a:blip r:embed="rId4"/>
                <a:stretch>
                  <a:fillRect l="-1376" t="-2804" b="-5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193968-DE11-514A-8FA0-7843811510EB}"/>
                  </a:ext>
                </a:extLst>
              </p:cNvPr>
              <p:cNvSpPr/>
              <p:nvPr/>
            </p:nvSpPr>
            <p:spPr>
              <a:xfrm>
                <a:off x="302767" y="1020992"/>
                <a:ext cx="6096000" cy="135543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zh-CN" sz="2400" dirty="0"/>
                  <a:t>Decay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mode</a:t>
                </a:r>
                <a:r>
                  <a:rPr lang="zh-CN" altLang="en-US" sz="2400" dirty="0"/>
                  <a:t> </a:t>
                </a:r>
                <a:r>
                  <a:rPr lang="en-US" altLang="zh-CN" sz="2400" dirty="0"/>
                  <a:t>(</a:t>
                </a:r>
                <a:r>
                  <a:rPr lang="en-US" altLang="zh-CN" sz="2400" dirty="0">
                    <a:highlight>
                      <a:srgbClr val="00FF00"/>
                    </a:highlight>
                  </a:rPr>
                  <a:t>pilot</a:t>
                </a:r>
                <a:r>
                  <a:rPr lang="zh-CN" altLang="en-US" sz="2400" dirty="0">
                    <a:highlight>
                      <a:srgbClr val="00FF00"/>
                    </a:highlight>
                  </a:rPr>
                  <a:t> </a:t>
                </a:r>
                <a:r>
                  <a:rPr lang="en-US" altLang="zh-CN" sz="2400" dirty="0">
                    <a:highlight>
                      <a:srgbClr val="00FF00"/>
                    </a:highlight>
                  </a:rPr>
                  <a:t>bunch</a:t>
                </a:r>
                <a:r>
                  <a:rPr lang="en-US" altLang="zh-CN" sz="2400" dirty="0"/>
                  <a:t>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DK</m:t>
                        </m:r>
                      </m:sub>
                    </m:sSub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>
                                    <a:latin typeface="Cambria Math" panose="02040503050406030204" pitchFamily="18" charset="0"/>
                                  </a:rPr>
                                  <m:t>DK</m:t>
                                </m:r>
                              </m:sub>
                            </m:sSub>
                          </m:sup>
                        </m:sSup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solidFill>
                                  <a:srgbClr val="0432FF"/>
                                </a:solidFill>
                                <a:latin typeface="Cambria Math" panose="02040503050406030204" pitchFamily="18" charset="0"/>
                              </a:rPr>
                              <m:t>inj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>
                                <a:latin typeface="Cambria Math" panose="02040503050406030204" pitchFamily="18" charset="0"/>
                              </a:rPr>
                              <m:t>DK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dirty="0"/>
                  <a:t>,  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𝐷𝐾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𝐵𝐾𝑆</m:t>
                            </m:r>
                          </m:sub>
                        </m:sSub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dep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200" dirty="0"/>
                  <a:t> </a:t>
                </a:r>
                <a:r>
                  <a:rPr lang="en-US" altLang="zh-CN" sz="2200" dirty="0"/>
                  <a:t>,</a:t>
                </a:r>
                <a:r>
                  <a:rPr lang="zh-CN" alt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2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DK</m:t>
                        </m:r>
                      </m:sub>
                    </m:sSub>
                    <m:r>
                      <a:rPr lang="en-US" altLang="zh-CN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num>
                      <m:den>
                        <m:r>
                          <a:rPr lang="en-US" altLang="zh-CN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sz="2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𝐵𝐾𝑆</m:t>
                            </m:r>
                          </m:sub>
                        </m:sSub>
                        <m:r>
                          <a:rPr lang="en-US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dep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193968-DE11-514A-8FA0-7843811510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767" y="1020992"/>
                <a:ext cx="6096000" cy="1355436"/>
              </a:xfrm>
              <a:prstGeom prst="rect">
                <a:avLst/>
              </a:prstGeom>
              <a:blipFill>
                <a:blip r:embed="rId5"/>
                <a:stretch>
                  <a:fillRect l="-1458" t="-2778" b="-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F67941-1947-7E4C-B66C-E3D0F8F1FD96}"/>
              </a:ext>
            </a:extLst>
          </p:cNvPr>
          <p:cNvCxnSpPr>
            <a:cxnSpLocks/>
          </p:cNvCxnSpPr>
          <p:nvPr/>
        </p:nvCxnSpPr>
        <p:spPr>
          <a:xfrm>
            <a:off x="6954930" y="4407711"/>
            <a:ext cx="4627470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8626F9-3C3F-8E42-A115-8D6D8C5272B5}"/>
              </a:ext>
            </a:extLst>
          </p:cNvPr>
          <p:cNvCxnSpPr>
            <a:cxnSpLocks/>
          </p:cNvCxnSpPr>
          <p:nvPr/>
        </p:nvCxnSpPr>
        <p:spPr>
          <a:xfrm flipH="1" flipV="1">
            <a:off x="6967527" y="2796524"/>
            <a:ext cx="391" cy="1611189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02C2A0-EF6C-0143-BE26-42DB01081CAC}"/>
              </a:ext>
            </a:extLst>
          </p:cNvPr>
          <p:cNvSpPr txBox="1"/>
          <p:nvPr/>
        </p:nvSpPr>
        <p:spPr>
          <a:xfrm>
            <a:off x="11069953" y="4396544"/>
            <a:ext cx="133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F96FB-8A42-784B-9C4D-317490065B0D}"/>
              </a:ext>
            </a:extLst>
          </p:cNvPr>
          <p:cNvSpPr txBox="1"/>
          <p:nvPr/>
        </p:nvSpPr>
        <p:spPr>
          <a:xfrm>
            <a:off x="7674327" y="3565716"/>
            <a:ext cx="159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Polarization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7B35BB-86E8-4746-8198-00830B445E01}"/>
              </a:ext>
            </a:extLst>
          </p:cNvPr>
          <p:cNvSpPr txBox="1"/>
          <p:nvPr/>
        </p:nvSpPr>
        <p:spPr>
          <a:xfrm>
            <a:off x="7638802" y="2989525"/>
            <a:ext cx="159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Bunch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73C744B-B4DC-6542-B885-FF3ECD95F4C0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2767" y="4939991"/>
              <a:ext cx="1102196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10586">
                      <a:extLst>
                        <a:ext uri="{9D8B030D-6E8A-4147-A177-3AD203B41FA5}">
                          <a16:colId xmlns:a16="http://schemas.microsoft.com/office/drawing/2014/main" val="889946919"/>
                        </a:ext>
                      </a:extLst>
                    </a:gridCol>
                    <a:gridCol w="1708616">
                      <a:extLst>
                        <a:ext uri="{9D8B030D-6E8A-4147-A177-3AD203B41FA5}">
                          <a16:colId xmlns:a16="http://schemas.microsoft.com/office/drawing/2014/main" val="392668419"/>
                        </a:ext>
                      </a:extLst>
                    </a:gridCol>
                    <a:gridCol w="1265158">
                      <a:extLst>
                        <a:ext uri="{9D8B030D-6E8A-4147-A177-3AD203B41FA5}">
                          <a16:colId xmlns:a16="http://schemas.microsoft.com/office/drawing/2014/main" val="693680605"/>
                        </a:ext>
                      </a:extLst>
                    </a:gridCol>
                    <a:gridCol w="1937606">
                      <a:extLst>
                        <a:ext uri="{9D8B030D-6E8A-4147-A177-3AD203B41FA5}">
                          <a16:colId xmlns:a16="http://schemas.microsoft.com/office/drawing/2014/main" val="3879179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CDR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parameters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45.6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(Z,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2T)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(W)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120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(Higgs)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323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Polarization</a:t>
                          </a:r>
                          <a:r>
                            <a:rPr lang="en-US" sz="1600" baseline="0" dirty="0"/>
                            <a:t> build-up </a:t>
                          </a:r>
                          <a:r>
                            <a:rPr lang="en-US" sz="1600" dirty="0"/>
                            <a:t>time w/o radiative</a:t>
                          </a:r>
                          <a:r>
                            <a:rPr lang="en-US" sz="1600" baseline="0" dirty="0"/>
                            <a:t> depolarization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𝐵𝐾𝑆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(hour)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15.2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934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Beam lifetime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600" dirty="0"/>
                            <a:t>(hour)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1.4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0.43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726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DK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required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to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realize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avg</m:t>
                                  </m:r>
                                </m:sub>
                              </m:sSub>
                              <m: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50%</m:t>
                              </m:r>
                            </m:oMath>
                          </a14:m>
                          <a:r>
                            <a:rPr lang="en-US" altLang="zh-CN" sz="1600" dirty="0"/>
                            <a:t> in top-up mode,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if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inj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=80%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0.6%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5%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11%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82750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73C744B-B4DC-6542-B885-FF3ECD95F4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04319355"/>
                  </p:ext>
                </p:extLst>
              </p:nvPr>
            </p:nvGraphicFramePr>
            <p:xfrm>
              <a:off x="302767" y="4939991"/>
              <a:ext cx="1102196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10586">
                      <a:extLst>
                        <a:ext uri="{9D8B030D-6E8A-4147-A177-3AD203B41FA5}">
                          <a16:colId xmlns:a16="http://schemas.microsoft.com/office/drawing/2014/main" val="889946919"/>
                        </a:ext>
                      </a:extLst>
                    </a:gridCol>
                    <a:gridCol w="1708616">
                      <a:extLst>
                        <a:ext uri="{9D8B030D-6E8A-4147-A177-3AD203B41FA5}">
                          <a16:colId xmlns:a16="http://schemas.microsoft.com/office/drawing/2014/main" val="392668419"/>
                        </a:ext>
                      </a:extLst>
                    </a:gridCol>
                    <a:gridCol w="1265158">
                      <a:extLst>
                        <a:ext uri="{9D8B030D-6E8A-4147-A177-3AD203B41FA5}">
                          <a16:colId xmlns:a16="http://schemas.microsoft.com/office/drawing/2014/main" val="693680605"/>
                        </a:ext>
                      </a:extLst>
                    </a:gridCol>
                    <a:gridCol w="1937606">
                      <a:extLst>
                        <a:ext uri="{9D8B030D-6E8A-4147-A177-3AD203B41FA5}">
                          <a16:colId xmlns:a16="http://schemas.microsoft.com/office/drawing/2014/main" val="3879179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CDR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parameters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45.6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(Z,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2T)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(W)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120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(Higgs)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32339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106897" r="-80498" b="-2103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15.2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934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200000" r="-80498" b="-10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1.4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0.43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7262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t="-310345" r="-80498" b="-6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0.6%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5%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11%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827502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80546BC8-B3D2-F448-A97D-02F176711823}"/>
              </a:ext>
            </a:extLst>
          </p:cNvPr>
          <p:cNvSpPr txBox="1"/>
          <p:nvPr/>
        </p:nvSpPr>
        <p:spPr>
          <a:xfrm>
            <a:off x="221572" y="6474355"/>
            <a:ext cx="11726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Asymmetric wigglers to boost the self-polarization @Z for RD measurements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FCC-</a:t>
            </a:r>
            <a:r>
              <a:rPr lang="en-US" altLang="zh-CN" dirty="0" err="1"/>
              <a:t>ee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E0650D9-DF4F-4143-BBEC-B302C2F875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48" y="2442122"/>
            <a:ext cx="3898047" cy="228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794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AA56735-D3B8-EE44-9D02-3055BCFE2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137" y="3903712"/>
            <a:ext cx="4193811" cy="28790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F01605-CC88-214D-96B2-1F5EBE74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booster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intrinsic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2F0F-4614-0243-BAF3-225E7B2A11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58" y="1078557"/>
            <a:ext cx="3486808" cy="401385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Resonance</a:t>
            </a:r>
            <a:r>
              <a:rPr lang="zh-CN" altLang="en-US" sz="2000" dirty="0"/>
              <a:t> </a:t>
            </a:r>
            <a:r>
              <a:rPr lang="en-US" altLang="zh-CN" sz="2000" dirty="0"/>
              <a:t>strength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EFC3-E43B-8E4B-BBB8-E5C080F7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8940" y="6492875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CCA036-A914-0E46-9079-A8C98125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272" y="1059770"/>
            <a:ext cx="4193811" cy="287908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EE430A-4E58-6F49-A356-000C57CA06EC}"/>
              </a:ext>
            </a:extLst>
          </p:cNvPr>
          <p:cNvSpPr/>
          <p:nvPr/>
        </p:nvSpPr>
        <p:spPr>
          <a:xfrm>
            <a:off x="8216012" y="3035431"/>
            <a:ext cx="131975" cy="4524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4F6B4D2-BF53-084D-82D9-608E024CE4E4}"/>
              </a:ext>
            </a:extLst>
          </p:cNvPr>
          <p:cNvCxnSpPr>
            <a:stCxn id="9" idx="2"/>
          </p:cNvCxnSpPr>
          <p:nvPr/>
        </p:nvCxnSpPr>
        <p:spPr>
          <a:xfrm>
            <a:off x="8282000" y="3487918"/>
            <a:ext cx="358218" cy="518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D8DE929-6F54-AA40-B0CE-D6103BC3B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0" y="1056867"/>
            <a:ext cx="4816636" cy="101635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D9FF81A-BC85-FD4F-954D-AFBB540FB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978" y="2607845"/>
            <a:ext cx="6115143" cy="937125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64DB60A-4C31-3547-81B5-778DD9A9BFFC}"/>
              </a:ext>
            </a:extLst>
          </p:cNvPr>
          <p:cNvSpPr/>
          <p:nvPr/>
        </p:nvSpPr>
        <p:spPr>
          <a:xfrm>
            <a:off x="4303850" y="1563843"/>
            <a:ext cx="2359840" cy="44443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FBF774B-7230-1A4D-A12B-879919D37302}"/>
              </a:ext>
            </a:extLst>
          </p:cNvPr>
          <p:cNvSpPr txBox="1"/>
          <p:nvPr/>
        </p:nvSpPr>
        <p:spPr>
          <a:xfrm>
            <a:off x="6013190" y="2143193"/>
            <a:ext cx="132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One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FODO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DCA2C4-0308-8846-8ABB-240013F8BFCC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5390742" y="2062053"/>
            <a:ext cx="622448" cy="2658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5B62D67-0C55-2446-813D-B4B6FAABD651}"/>
              </a:ext>
            </a:extLst>
          </p:cNvPr>
          <p:cNvSpPr txBox="1"/>
          <p:nvPr/>
        </p:nvSpPr>
        <p:spPr>
          <a:xfrm>
            <a:off x="291338" y="2096064"/>
            <a:ext cx="285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Enhancement</a:t>
            </a:r>
            <a:r>
              <a:rPr lang="zh-CN" altLang="en-US" sz="2000" dirty="0"/>
              <a:t> </a:t>
            </a:r>
            <a:r>
              <a:rPr lang="en-US" altLang="zh-CN" sz="2000" dirty="0"/>
              <a:t>factor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19E2E4-9A9D-7A44-B231-FF4AA1EA34B3}"/>
                  </a:ext>
                </a:extLst>
              </p:cNvPr>
              <p:cNvSpPr/>
              <p:nvPr/>
            </p:nvSpPr>
            <p:spPr>
              <a:xfrm>
                <a:off x="3114591" y="3183551"/>
                <a:ext cx="25873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1400" dirty="0">
                    <a:solidFill>
                      <a:srgbClr val="0000FF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when x = integer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𝜁</m:t>
                        </m:r>
                      </m:e>
                      <m:sub>
                        <m:r>
                          <a:rPr kumimoji="1" lang="en-US" altLang="zh-CN" sz="1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kumimoji="1"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kumimoji="1" lang="en-US" altLang="zh-CN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sz="14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N</m:t>
                    </m:r>
                  </m:oMath>
                </a14:m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5E19E2E4-9A9D-7A44-B231-FF4AA1EA34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591" y="3183551"/>
                <a:ext cx="2587375" cy="307777"/>
              </a:xfrm>
              <a:prstGeom prst="rect">
                <a:avLst/>
              </a:prstGeom>
              <a:blipFill>
                <a:blip r:embed="rId6"/>
                <a:stretch>
                  <a:fillRect l="-488" t="-4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>
            <a:extLst>
              <a:ext uri="{FF2B5EF4-FFF2-40B4-BE49-F238E27FC236}">
                <a16:creationId xmlns:a16="http://schemas.microsoft.com/office/drawing/2014/main" id="{F1B76BE7-CE69-E44C-8CB1-99D61047C7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32" y="4098189"/>
            <a:ext cx="5415949" cy="4347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4A1BA31-10C2-6448-B851-2486C1596219}"/>
              </a:ext>
            </a:extLst>
          </p:cNvPr>
          <p:cNvSpPr txBox="1"/>
          <p:nvPr/>
        </p:nvSpPr>
        <p:spPr>
          <a:xfrm>
            <a:off x="302768" y="3660804"/>
            <a:ext cx="309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Super</a:t>
            </a:r>
            <a:r>
              <a:rPr lang="zh-CN" altLang="en-US" sz="2000" dirty="0"/>
              <a:t> </a:t>
            </a:r>
            <a:r>
              <a:rPr lang="en-US" altLang="zh-CN" sz="2000" dirty="0"/>
              <a:t>strong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resonances</a:t>
            </a:r>
            <a:endParaRPr lang="en-US" sz="2000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48A8EDF-ED5C-5B47-9B9C-177A7BE38D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1" y="4814296"/>
            <a:ext cx="3162300" cy="1968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A418D25-8AD8-8244-84FD-042E3865DB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306" y="4783695"/>
            <a:ext cx="31623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701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1605-CC88-214D-96B2-1F5EBE742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booster</a:t>
            </a:r>
            <a:r>
              <a:rPr lang="zh-CN" altLang="en-US" dirty="0"/>
              <a:t> </a:t>
            </a:r>
            <a:r>
              <a:rPr lang="en-US" altLang="zh-CN" dirty="0"/>
              <a:t>–</a:t>
            </a:r>
            <a:r>
              <a:rPr lang="zh-CN" altLang="en-US" dirty="0"/>
              <a:t> </a:t>
            </a:r>
            <a:r>
              <a:rPr lang="en-US" altLang="zh-CN" dirty="0"/>
              <a:t>imperfection</a:t>
            </a:r>
            <a:r>
              <a:rPr lang="zh-CN" altLang="en-US" dirty="0"/>
              <a:t> </a:t>
            </a:r>
            <a:r>
              <a:rPr lang="en-US" altLang="zh-CN" dirty="0"/>
              <a:t>resonance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61EFC3-E43B-8E4B-BBB8-E5C080F70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7696" y="6467505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BA3E79-0572-B24D-BEE8-1080E5C2E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307" y="1059769"/>
            <a:ext cx="4166646" cy="286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926E64-D64E-344C-BEDC-240471917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202" y="4006392"/>
            <a:ext cx="3948309" cy="24611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A107F2E-2ED8-0A44-9AE2-31D8230AA925}"/>
              </a:ext>
            </a:extLst>
          </p:cNvPr>
          <p:cNvSpPr/>
          <p:nvPr/>
        </p:nvSpPr>
        <p:spPr>
          <a:xfrm>
            <a:off x="8191901" y="3035431"/>
            <a:ext cx="131975" cy="4524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B4AB6F5-FDDE-F349-8F5D-8D6F1170EC31}"/>
              </a:ext>
            </a:extLst>
          </p:cNvPr>
          <p:cNvCxnSpPr>
            <a:stCxn id="11" idx="2"/>
          </p:cNvCxnSpPr>
          <p:nvPr/>
        </p:nvCxnSpPr>
        <p:spPr>
          <a:xfrm>
            <a:off x="8257889" y="3487918"/>
            <a:ext cx="358218" cy="5184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1648DF2-23D9-D14D-8F81-9EE040736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758" y="1078557"/>
            <a:ext cx="3486808" cy="401385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Resonance</a:t>
            </a:r>
            <a:r>
              <a:rPr lang="zh-CN" altLang="en-US" sz="2000" dirty="0"/>
              <a:t> </a:t>
            </a:r>
            <a:r>
              <a:rPr lang="en-US" altLang="zh-CN" sz="2000" dirty="0"/>
              <a:t>strength</a:t>
            </a:r>
            <a:endParaRPr lang="en-US" sz="20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FE5D70-CFB4-BC40-84B7-795C4DC96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89" y="1479942"/>
            <a:ext cx="6763468" cy="1297548"/>
          </a:xfrm>
          <a:prstGeom prst="rect">
            <a:avLst/>
          </a:prstGeom>
        </p:spPr>
      </p:pic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1D24DCC-04B8-6A4C-B9D7-AEC1F683711D}"/>
              </a:ext>
            </a:extLst>
          </p:cNvPr>
          <p:cNvSpPr/>
          <p:nvPr/>
        </p:nvSpPr>
        <p:spPr>
          <a:xfrm>
            <a:off x="4863920" y="1564698"/>
            <a:ext cx="2382700" cy="58414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20B24-0771-F248-8A69-8EA5AA352E98}"/>
              </a:ext>
            </a:extLst>
          </p:cNvPr>
          <p:cNvSpPr txBox="1"/>
          <p:nvPr/>
        </p:nvSpPr>
        <p:spPr>
          <a:xfrm>
            <a:off x="6150350" y="2550802"/>
            <a:ext cx="132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One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FODO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93F5BB-2FD1-F643-98AC-CD028ACC8B6F}"/>
              </a:ext>
            </a:extLst>
          </p:cNvPr>
          <p:cNvCxnSpPr>
            <a:cxnSpLocks/>
          </p:cNvCxnSpPr>
          <p:nvPr/>
        </p:nvCxnSpPr>
        <p:spPr>
          <a:xfrm flipH="1" flipV="1">
            <a:off x="6043840" y="2216918"/>
            <a:ext cx="391250" cy="3333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C28EA4BC-452F-2A49-8E55-9A4C03E4D3BE}"/>
              </a:ext>
            </a:extLst>
          </p:cNvPr>
          <p:cNvSpPr txBox="1"/>
          <p:nvPr/>
        </p:nvSpPr>
        <p:spPr>
          <a:xfrm>
            <a:off x="279908" y="3660804"/>
            <a:ext cx="3091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/>
              <a:t>Super</a:t>
            </a:r>
            <a:r>
              <a:rPr lang="zh-CN" altLang="en-US" sz="2000" dirty="0"/>
              <a:t> </a:t>
            </a:r>
            <a:r>
              <a:rPr lang="en-US" altLang="zh-CN" sz="2000" dirty="0"/>
              <a:t>strong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resonances</a:t>
            </a:r>
            <a:endParaRPr lang="en-US" sz="20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EA8A9CF-FD24-8B40-B6B3-E9819142BC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110" y="2946250"/>
            <a:ext cx="2935486" cy="54166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DDF9402-0D4D-094A-BF2B-3440D3BD26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45" y="4705026"/>
            <a:ext cx="4419441" cy="469002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A0AF09C5-AD5F-1143-AF31-C24628E55395}"/>
              </a:ext>
            </a:extLst>
          </p:cNvPr>
          <p:cNvSpPr txBox="1"/>
          <p:nvPr/>
        </p:nvSpPr>
        <p:spPr>
          <a:xfrm>
            <a:off x="1101249" y="4229100"/>
            <a:ext cx="560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both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conditions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nearly</a:t>
            </a:r>
            <a:r>
              <a:rPr lang="zh-CN" altLang="en-US" dirty="0"/>
              <a:t> </a:t>
            </a:r>
            <a:r>
              <a:rPr lang="en-US" altLang="zh-CN" dirty="0"/>
              <a:t>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211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C2FCD-BC86-C046-B0E3-B5DB9FC6E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Alternative</a:t>
            </a:r>
            <a:r>
              <a:rPr lang="zh-CN" altLang="en-US" dirty="0"/>
              <a:t> </a:t>
            </a:r>
            <a:r>
              <a:rPr lang="en-US" altLang="zh-CN" dirty="0"/>
              <a:t>design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positron</a:t>
            </a:r>
            <a:r>
              <a:rPr lang="zh-CN" altLang="en-US" dirty="0"/>
              <a:t> </a:t>
            </a:r>
            <a:r>
              <a:rPr lang="en-US" altLang="zh-CN" dirty="0"/>
              <a:t>damping</a:t>
            </a:r>
            <a:r>
              <a:rPr lang="zh-CN" altLang="en-US" dirty="0"/>
              <a:t> </a:t>
            </a:r>
            <a:r>
              <a:rPr lang="en-US" altLang="zh-CN" dirty="0"/>
              <a:t>ring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3CFF1F-39E8-3A42-BD22-260B0EEF4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ADE330-6DD3-4449-A0BA-5C1FBCF319D1}"/>
              </a:ext>
            </a:extLst>
          </p:cNvPr>
          <p:cNvSpPr txBox="1"/>
          <p:nvPr/>
        </p:nvSpPr>
        <p:spPr>
          <a:xfrm>
            <a:off x="9802368" y="1004528"/>
            <a:ext cx="23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By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Wang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Dou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6" name="表格 1">
            <a:extLst>
              <a:ext uri="{FF2B5EF4-FFF2-40B4-BE49-F238E27FC236}">
                <a16:creationId xmlns:a16="http://schemas.microsoft.com/office/drawing/2014/main" id="{65648EB2-C746-A14D-B70B-188837FB012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663334" y="1436238"/>
          <a:ext cx="3526032" cy="510267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52499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1032812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  <a:gridCol w="940721">
                  <a:extLst>
                    <a:ext uri="{9D8B030D-6E8A-4147-A177-3AD203B41FA5}">
                      <a16:colId xmlns:a16="http://schemas.microsoft.com/office/drawing/2014/main" val="156678020"/>
                    </a:ext>
                  </a:extLst>
                </a:gridCol>
              </a:tblGrid>
              <a:tr h="20410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DR V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unpolarized</a:t>
                      </a:r>
                      <a:r>
                        <a:rPr lang="en-US" sz="11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e+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b="1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polarized e+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1.542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144.2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2(4)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690270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1(2)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45382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643836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3.44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Wiggler strength B</a:t>
                      </a:r>
                      <a:r>
                        <a:rPr lang="en-US" sz="1100" kern="100" baseline="-250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(T)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41629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Wiggler cell length (m)</a:t>
                      </a: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875453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190.9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1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7.77/7.77/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en-US" sz="11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 min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5.7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 x/y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138/14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/0.0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 acceptance (%)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1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1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1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1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1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3.95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041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0.044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13979256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D0F284E9-82ED-7449-B804-DF3424AD6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542" y="1128694"/>
            <a:ext cx="4117780" cy="2907747"/>
          </a:xfrm>
          <a:prstGeom prst="rect">
            <a:avLst/>
          </a:prstGeom>
        </p:spPr>
      </p:pic>
      <p:pic>
        <p:nvPicPr>
          <p:cNvPr id="8" name="图片 5">
            <a:extLst>
              <a:ext uri="{FF2B5EF4-FFF2-40B4-BE49-F238E27FC236}">
                <a16:creationId xmlns:a16="http://schemas.microsoft.com/office/drawing/2014/main" id="{E023A6E6-BD04-7045-AB50-2E86A7EAB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54" y="4136415"/>
            <a:ext cx="3854149" cy="2721585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FDC0CDCB-5F65-CD4F-8EA2-B3671FD82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020" y="3936468"/>
            <a:ext cx="4137302" cy="29215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B2274E2-187D-5643-A3DA-B87793B1FF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2" y="1122010"/>
            <a:ext cx="3316224" cy="2857731"/>
          </a:xfrm>
          <a:prstGeom prst="rect">
            <a:avLst/>
          </a:prstGeom>
        </p:spPr>
      </p:pic>
      <p:sp>
        <p:nvSpPr>
          <p:cNvPr id="13" name="文本框 3">
            <a:extLst>
              <a:ext uri="{FF2B5EF4-FFF2-40B4-BE49-F238E27FC236}">
                <a16:creationId xmlns:a16="http://schemas.microsoft.com/office/drawing/2014/main" id="{C10490C8-C721-AD44-8CA4-1462D5C44DB3}"/>
              </a:ext>
            </a:extLst>
          </p:cNvPr>
          <p:cNvSpPr txBox="1"/>
          <p:nvPr/>
        </p:nvSpPr>
        <p:spPr>
          <a:xfrm>
            <a:off x="1118441" y="2081570"/>
            <a:ext cx="1848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wigglers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=1.8T=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B</a:t>
            </a:r>
            <a:r>
              <a:rPr lang="en-US" sz="1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 length=1.5m</a:t>
            </a:r>
          </a:p>
          <a:p>
            <a:pPr marL="285750" indent="-285750">
              <a:buFontTx/>
              <a:buChar char="-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2A4101-D2A4-4B44-8F0F-4CEF4239E374}"/>
              </a:ext>
            </a:extLst>
          </p:cNvPr>
          <p:cNvCxnSpPr/>
          <p:nvPr/>
        </p:nvCxnSpPr>
        <p:spPr>
          <a:xfrm flipH="1" flipV="1">
            <a:off x="1572768" y="1373860"/>
            <a:ext cx="292608" cy="707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65B0744-8299-994A-8728-0BF2C7C217DB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2042525" y="1373860"/>
            <a:ext cx="399784" cy="707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9D02366-1DDF-7849-A706-8F0CAE6B64B5}"/>
              </a:ext>
            </a:extLst>
          </p:cNvPr>
          <p:cNvCxnSpPr>
            <a:cxnSpLocks/>
          </p:cNvCxnSpPr>
          <p:nvPr/>
        </p:nvCxnSpPr>
        <p:spPr>
          <a:xfrm>
            <a:off x="2042525" y="3035677"/>
            <a:ext cx="488358" cy="7077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E87E6E9-B030-9C47-99DB-63EA8FB4CC8E}"/>
              </a:ext>
            </a:extLst>
          </p:cNvPr>
          <p:cNvCxnSpPr>
            <a:cxnSpLocks/>
          </p:cNvCxnSpPr>
          <p:nvPr/>
        </p:nvCxnSpPr>
        <p:spPr>
          <a:xfrm flipH="1">
            <a:off x="1473553" y="3035677"/>
            <a:ext cx="332924" cy="74500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FB4C5E-BBBB-5247-8E7E-F238B042B833}"/>
              </a:ext>
            </a:extLst>
          </p:cNvPr>
          <p:cNvSpPr/>
          <p:nvPr/>
        </p:nvSpPr>
        <p:spPr>
          <a:xfrm>
            <a:off x="9435402" y="1657978"/>
            <a:ext cx="1446963" cy="16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0314B-091C-D443-8EDF-94B0FFA68F9B}"/>
              </a:ext>
            </a:extLst>
          </p:cNvPr>
          <p:cNvSpPr/>
          <p:nvPr/>
        </p:nvSpPr>
        <p:spPr>
          <a:xfrm>
            <a:off x="9533621" y="4087359"/>
            <a:ext cx="1446963" cy="1607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6C301E9-17D2-4B49-BF74-71435BA75A01}"/>
              </a:ext>
            </a:extLst>
          </p:cNvPr>
          <p:cNvSpPr/>
          <p:nvPr/>
        </p:nvSpPr>
        <p:spPr>
          <a:xfrm>
            <a:off x="9435402" y="5302988"/>
            <a:ext cx="1617785" cy="3825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3E2468-71E9-0247-AE7A-1C28907BF19A}"/>
              </a:ext>
            </a:extLst>
          </p:cNvPr>
          <p:cNvSpPr txBox="1"/>
          <p:nvPr/>
        </p:nvSpPr>
        <p:spPr>
          <a:xfrm>
            <a:off x="10301826" y="2007892"/>
            <a:ext cx="540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</a:rPr>
              <a:t>+1(2)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B2A156-824C-C747-A94A-5F09A6B8F0F8}"/>
              </a:ext>
            </a:extLst>
          </p:cNvPr>
          <p:cNvSpPr/>
          <p:nvPr/>
        </p:nvSpPr>
        <p:spPr>
          <a:xfrm>
            <a:off x="7680844" y="3035677"/>
            <a:ext cx="3508522" cy="471198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EB83EFB-4669-5E49-8E7B-BD8062906125}"/>
              </a:ext>
            </a:extLst>
          </p:cNvPr>
          <p:cNvSpPr/>
          <p:nvPr/>
        </p:nvSpPr>
        <p:spPr>
          <a:xfrm>
            <a:off x="7651274" y="6099349"/>
            <a:ext cx="3538092" cy="257002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A8FFBA-E9FC-0E4A-A85F-9770823F2445}"/>
              </a:ext>
            </a:extLst>
          </p:cNvPr>
          <p:cNvSpPr txBox="1"/>
          <p:nvPr/>
        </p:nvSpPr>
        <p:spPr>
          <a:xfrm>
            <a:off x="5107457" y="1004528"/>
            <a:ext cx="40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r>
              <a:rPr lang="en-US" altLang="zh-CN" sz="1600" baseline="-25000" dirty="0"/>
              <a:t>+</a:t>
            </a:r>
            <a:endParaRPr lang="en-US" sz="1600" baseline="-25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7F5061-D3AF-4241-915E-EFFF09FFF798}"/>
              </a:ext>
            </a:extLst>
          </p:cNvPr>
          <p:cNvSpPr txBox="1"/>
          <p:nvPr/>
        </p:nvSpPr>
        <p:spPr>
          <a:xfrm>
            <a:off x="4829392" y="1011212"/>
            <a:ext cx="40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r>
              <a:rPr lang="en-US" altLang="zh-CN" sz="1600" baseline="-25000" dirty="0"/>
              <a:t>-</a:t>
            </a:r>
            <a:endParaRPr lang="en-US" sz="1600" baseline="-25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1769C47-E74A-B441-A990-7C5FC7D60C72}"/>
              </a:ext>
            </a:extLst>
          </p:cNvPr>
          <p:cNvSpPr txBox="1"/>
          <p:nvPr/>
        </p:nvSpPr>
        <p:spPr>
          <a:xfrm>
            <a:off x="5429414" y="1012233"/>
            <a:ext cx="405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B</a:t>
            </a:r>
            <a:r>
              <a:rPr lang="en-US" altLang="zh-CN" sz="1600" baseline="-25000" dirty="0"/>
              <a:t>-</a:t>
            </a:r>
            <a:endParaRPr lang="en-US" sz="1600" baseline="-25000" dirty="0"/>
          </a:p>
        </p:txBody>
      </p:sp>
    </p:spTree>
    <p:extLst>
      <p:ext uri="{BB962C8B-B14F-4D97-AF65-F5344CB8AC3E}">
        <p14:creationId xmlns:p14="http://schemas.microsoft.com/office/powerpoint/2010/main" val="4157536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277A28C-A815-5448-BA12-262024FAD3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842" y="3864714"/>
            <a:ext cx="2647265" cy="1772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A82746-348B-934F-BD14-E6D9FAEDC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0"/>
            <a:ext cx="10972799" cy="1169248"/>
          </a:xfrm>
        </p:spPr>
        <p:txBody>
          <a:bodyPr>
            <a:normAutofit/>
          </a:bodyPr>
          <a:lstStyle/>
          <a:p>
            <a:r>
              <a:rPr lang="en-US" altLang="zh-CN" sz="3840" dirty="0"/>
              <a:t>Motivation</a:t>
            </a:r>
            <a:r>
              <a:rPr lang="zh-CN" altLang="en-US" sz="3840" dirty="0"/>
              <a:t> </a:t>
            </a:r>
            <a:r>
              <a:rPr lang="en-US" altLang="zh-CN" sz="3840" dirty="0"/>
              <a:t>of</a:t>
            </a:r>
            <a:r>
              <a:rPr lang="zh-CN" altLang="en-US" sz="3840" dirty="0"/>
              <a:t> </a:t>
            </a:r>
            <a:r>
              <a:rPr lang="en-US" altLang="zh-CN" sz="3840" dirty="0"/>
              <a:t>CEPC</a:t>
            </a:r>
            <a:r>
              <a:rPr lang="zh-CN" altLang="en-US" sz="3840" dirty="0"/>
              <a:t> </a:t>
            </a:r>
            <a:r>
              <a:rPr lang="en-US" altLang="zh-CN" sz="3840" dirty="0"/>
              <a:t>polarized</a:t>
            </a:r>
            <a:r>
              <a:rPr lang="zh-CN" altLang="en-US" sz="3840" dirty="0"/>
              <a:t> </a:t>
            </a:r>
            <a:r>
              <a:rPr lang="en-US" altLang="zh-CN" sz="3840" dirty="0"/>
              <a:t>beam</a:t>
            </a:r>
            <a:r>
              <a:rPr lang="zh-CN" altLang="en-US" sz="3840" dirty="0"/>
              <a:t> </a:t>
            </a:r>
            <a:r>
              <a:rPr lang="en-US" altLang="zh-CN" sz="3840" dirty="0"/>
              <a:t>program</a:t>
            </a:r>
            <a:endParaRPr lang="en-US" sz="384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C5CC984-BB76-444F-8F86-CA7C3D9A1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052" y="974358"/>
            <a:ext cx="5332397" cy="32339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altLang="zh-CN" sz="264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Vertically polarized beams in the arc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/>
              <a:t>Beam energy</a:t>
            </a:r>
            <a:r>
              <a:rPr lang="zh-CN" altLang="en-US" sz="1900" dirty="0"/>
              <a:t> </a:t>
            </a:r>
            <a:r>
              <a:rPr lang="en-US" altLang="zh-CN" sz="1900" dirty="0"/>
              <a:t>calibration via the resonant depolarization technique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/>
              <a:t>Essential for precision measurements of Z and W properties</a:t>
            </a:r>
          </a:p>
          <a:p>
            <a:pPr lvl="1">
              <a:lnSpc>
                <a:spcPct val="150000"/>
              </a:lnSpc>
            </a:pPr>
            <a:r>
              <a:rPr lang="en-US" altLang="zh-CN" sz="1900" dirty="0"/>
              <a:t>At least 5% ~ 10% vertical polarization, for both e+ and e- beams</a:t>
            </a:r>
          </a:p>
          <a:p>
            <a:pPr lvl="1"/>
            <a:endParaRPr lang="en-US" altLang="zh-CN" sz="2400" dirty="0">
              <a:solidFill>
                <a:srgbClr val="0432FF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26B659F-3130-BB44-8C30-D55ED5F1C71E}"/>
              </a:ext>
            </a:extLst>
          </p:cNvPr>
          <p:cNvSpPr txBox="1">
            <a:spLocks/>
          </p:cNvSpPr>
          <p:nvPr/>
        </p:nvSpPr>
        <p:spPr>
          <a:xfrm>
            <a:off x="6161554" y="1005712"/>
            <a:ext cx="5298298" cy="2859002"/>
          </a:xfrm>
          <a:prstGeom prst="rect">
            <a:avLst/>
          </a:prstGeom>
        </p:spPr>
        <p:txBody>
          <a:bodyPr vert="horz" lIns="109728" tIns="54864" rIns="109728" bIns="54864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600" b="1" u="sng" dirty="0"/>
              <a:t>Longitudinally polarized beams at IPs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1900" dirty="0">
                <a:latin typeface="+mn-lt"/>
                <a:cs typeface="+mn-cs"/>
              </a:rPr>
              <a:t>Beneficial to colliding beam physics programs at Z, W and Higgs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1900" dirty="0">
                <a:latin typeface="+mn-lt"/>
                <a:cs typeface="+mn-cs"/>
              </a:rPr>
              <a:t>Figure of merit:  Luminosity</a:t>
            </a:r>
            <a:r>
              <a:rPr lang="zh-CN" altLang="en-US" sz="1900" dirty="0">
                <a:latin typeface="+mn-lt"/>
                <a:cs typeface="+mn-cs"/>
              </a:rPr>
              <a:t> * </a:t>
            </a:r>
            <a:r>
              <a:rPr lang="en-US" altLang="zh-CN" sz="1900" dirty="0">
                <a:latin typeface="+mn-lt"/>
                <a:cs typeface="+mn-cs"/>
              </a:rPr>
              <a:t>f(</a:t>
            </a:r>
            <a:r>
              <a:rPr lang="zh-CN" altLang="en-US" sz="1900" dirty="0">
                <a:latin typeface="+mn-lt"/>
                <a:cs typeface="+mn-cs"/>
              </a:rPr>
              <a:t> </a:t>
            </a:r>
            <a:r>
              <a:rPr lang="en-US" altLang="zh-CN" sz="1900" dirty="0" err="1">
                <a:latin typeface="+mn-lt"/>
                <a:cs typeface="+mn-cs"/>
              </a:rPr>
              <a:t>Pe</a:t>
            </a:r>
            <a:r>
              <a:rPr lang="en-US" altLang="zh-CN" sz="1900" dirty="0">
                <a:latin typeface="+mn-lt"/>
                <a:cs typeface="+mn-cs"/>
              </a:rPr>
              <a:t>+,</a:t>
            </a:r>
            <a:r>
              <a:rPr lang="zh-CN" altLang="en-US" sz="1900" dirty="0">
                <a:latin typeface="+mn-lt"/>
                <a:cs typeface="+mn-cs"/>
              </a:rPr>
              <a:t> </a:t>
            </a:r>
            <a:r>
              <a:rPr lang="en-US" altLang="zh-CN" sz="1900" dirty="0" err="1">
                <a:latin typeface="+mn-lt"/>
                <a:cs typeface="+mn-cs"/>
              </a:rPr>
              <a:t>Pe</a:t>
            </a:r>
            <a:r>
              <a:rPr lang="en-US" altLang="zh-CN" sz="1900" dirty="0">
                <a:latin typeface="+mn-lt"/>
                <a:cs typeface="+mn-cs"/>
              </a:rPr>
              <a:t>-</a:t>
            </a:r>
            <a:r>
              <a:rPr lang="zh-CN" altLang="en-US" sz="1900" dirty="0">
                <a:latin typeface="+mn-lt"/>
                <a:cs typeface="+mn-cs"/>
              </a:rPr>
              <a:t> </a:t>
            </a:r>
            <a:r>
              <a:rPr lang="en-US" altLang="zh-CN" sz="1900" dirty="0">
                <a:latin typeface="+mn-lt"/>
                <a:cs typeface="+mn-cs"/>
              </a:rPr>
              <a:t>)</a:t>
            </a:r>
          </a:p>
          <a:p>
            <a:pPr marL="742950" lvl="1" indent="-285750" defTabSz="457200">
              <a:lnSpc>
                <a:spcPct val="150000"/>
              </a:lnSpc>
              <a:spcBef>
                <a:spcPct val="20000"/>
              </a:spcBef>
              <a:buFont typeface="Arial"/>
              <a:buChar char="–"/>
            </a:pPr>
            <a:r>
              <a:rPr lang="en-US" altLang="zh-CN" sz="1900" dirty="0">
                <a:latin typeface="+mn-lt"/>
                <a:cs typeface="+mn-cs"/>
              </a:rPr>
              <a:t>~50% or more longitudinal polarization is desired, for one beam, or both beams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55FA2F7-9532-1C43-A92B-57D47E943DBC}"/>
              </a:ext>
            </a:extLst>
          </p:cNvPr>
          <p:cNvCxnSpPr>
            <a:cxnSpLocks/>
          </p:cNvCxnSpPr>
          <p:nvPr/>
        </p:nvCxnSpPr>
        <p:spPr>
          <a:xfrm>
            <a:off x="5839857" y="974357"/>
            <a:ext cx="0" cy="4929557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17FF3B1-641F-564E-88BF-B54E3A8B9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731" y="4208323"/>
            <a:ext cx="2518519" cy="124732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6159DE-385D-6744-8BC0-F108815715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9570" y="3746809"/>
            <a:ext cx="1520518" cy="182937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EDD847B-4943-FA44-9D4A-F2BA760994A7}"/>
              </a:ext>
            </a:extLst>
          </p:cNvPr>
          <p:cNvSpPr txBox="1"/>
          <p:nvPr/>
        </p:nvSpPr>
        <p:spPr>
          <a:xfrm>
            <a:off x="0" y="5928376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Supported</a:t>
            </a:r>
            <a:r>
              <a:rPr lang="zh-CN" altLang="en-US" sz="2000" dirty="0"/>
              <a:t> </a:t>
            </a:r>
            <a:r>
              <a:rPr lang="en-US" altLang="zh-CN" sz="2000" dirty="0"/>
              <a:t>by</a:t>
            </a:r>
            <a:r>
              <a:rPr lang="zh-CN" altLang="en-US" sz="2000" dirty="0"/>
              <a:t> </a:t>
            </a:r>
            <a:r>
              <a:rPr lang="en-US" altLang="zh-CN" sz="2000" dirty="0"/>
              <a:t>National</a:t>
            </a:r>
            <a:r>
              <a:rPr lang="zh-CN" altLang="en-US" sz="2000" dirty="0"/>
              <a:t> </a:t>
            </a:r>
            <a:r>
              <a:rPr lang="en-US" altLang="zh-CN" sz="2000" dirty="0"/>
              <a:t>Key</a:t>
            </a:r>
            <a:r>
              <a:rPr lang="zh-CN" altLang="en-US" sz="2000" dirty="0"/>
              <a:t> </a:t>
            </a:r>
            <a:r>
              <a:rPr lang="en-US" altLang="zh-CN" sz="2000" dirty="0"/>
              <a:t>R&amp;D</a:t>
            </a:r>
            <a:r>
              <a:rPr lang="zh-CN" altLang="en-US" sz="2000" dirty="0"/>
              <a:t> </a:t>
            </a:r>
            <a:r>
              <a:rPr lang="en-US" altLang="zh-CN" sz="2000" dirty="0"/>
              <a:t>Program</a:t>
            </a:r>
            <a:r>
              <a:rPr lang="zh-CN" altLang="en-US" sz="2000" dirty="0"/>
              <a:t> </a:t>
            </a:r>
            <a:r>
              <a:rPr lang="en-US" altLang="zh-CN" sz="2000" dirty="0"/>
              <a:t>2018-2023</a:t>
            </a:r>
            <a:r>
              <a:rPr lang="zh-CN" altLang="en-US" sz="2000" dirty="0"/>
              <a:t> </a:t>
            </a:r>
            <a:r>
              <a:rPr lang="en-US" altLang="zh-CN" sz="2000" dirty="0"/>
              <a:t>to</a:t>
            </a:r>
            <a:r>
              <a:rPr lang="zh-CN" altLang="en-US" sz="2000" dirty="0"/>
              <a:t> </a:t>
            </a:r>
            <a:r>
              <a:rPr lang="en-US" altLang="zh-CN" sz="2000" dirty="0"/>
              <a:t>design</a:t>
            </a:r>
            <a:r>
              <a:rPr lang="zh-CN" altLang="en-US" sz="2000" dirty="0"/>
              <a:t> </a:t>
            </a:r>
            <a:r>
              <a:rPr lang="en-US" altLang="zh-CN" sz="2000" dirty="0"/>
              <a:t>longitudinally</a:t>
            </a:r>
            <a:r>
              <a:rPr lang="zh-CN" altLang="en-US" sz="2000" dirty="0"/>
              <a:t> </a:t>
            </a:r>
            <a:r>
              <a:rPr lang="en-US" altLang="zh-CN" sz="2000" dirty="0"/>
              <a:t>polarized</a:t>
            </a:r>
            <a:r>
              <a:rPr lang="zh-CN" altLang="en-US" sz="2000" dirty="0"/>
              <a:t> </a:t>
            </a:r>
            <a:r>
              <a:rPr lang="en-US" altLang="zh-CN" sz="2000" dirty="0"/>
              <a:t>colliding</a:t>
            </a:r>
            <a:r>
              <a:rPr lang="zh-CN" altLang="en-US" sz="2000" dirty="0"/>
              <a:t> </a:t>
            </a:r>
            <a:r>
              <a:rPr lang="en-US" altLang="zh-CN" sz="2000" dirty="0"/>
              <a:t>beams</a:t>
            </a:r>
            <a:r>
              <a:rPr lang="zh-CN" altLang="en-US" sz="2000" dirty="0"/>
              <a:t> </a:t>
            </a:r>
            <a:r>
              <a:rPr lang="en-US" altLang="zh-CN" sz="2000" dirty="0"/>
              <a:t>at</a:t>
            </a:r>
            <a:r>
              <a:rPr lang="zh-CN" altLang="en-US" sz="2000" dirty="0"/>
              <a:t> </a:t>
            </a:r>
            <a:r>
              <a:rPr lang="en-US" altLang="zh-CN" sz="2000" dirty="0"/>
              <a:t>Z-pole.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study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this</a:t>
            </a:r>
            <a:r>
              <a:rPr lang="zh-CN" altLang="en-US" sz="2000" dirty="0"/>
              <a:t> </a:t>
            </a:r>
            <a:r>
              <a:rPr lang="en-US" altLang="zh-CN" sz="2000" dirty="0"/>
              <a:t>presentation</a:t>
            </a:r>
            <a:r>
              <a:rPr lang="zh-CN" altLang="en-US" sz="2000" dirty="0"/>
              <a:t> </a:t>
            </a:r>
            <a:r>
              <a:rPr lang="en-US" altLang="zh-CN" sz="2000" dirty="0"/>
              <a:t>is</a:t>
            </a:r>
            <a:r>
              <a:rPr lang="zh-CN" altLang="en-US" sz="2000" dirty="0"/>
              <a:t> </a:t>
            </a:r>
            <a:r>
              <a:rPr lang="en-US" altLang="zh-CN" sz="2000" dirty="0"/>
              <a:t>based</a:t>
            </a:r>
            <a:r>
              <a:rPr lang="zh-CN" altLang="en-US" sz="2000" dirty="0"/>
              <a:t> </a:t>
            </a:r>
            <a:r>
              <a:rPr lang="en-US" altLang="zh-CN" sz="2000" dirty="0"/>
              <a:t>on</a:t>
            </a:r>
            <a:r>
              <a:rPr lang="zh-CN" altLang="en-US" sz="2000" dirty="0"/>
              <a:t> </a:t>
            </a:r>
            <a:r>
              <a:rPr lang="en-US" altLang="zh-CN" sz="2000" dirty="0"/>
              <a:t>CEPC</a:t>
            </a:r>
            <a:r>
              <a:rPr lang="zh-CN" altLang="en-US" sz="2000" dirty="0"/>
              <a:t> </a:t>
            </a:r>
            <a:r>
              <a:rPr lang="en-US" altLang="zh-CN" sz="2000" dirty="0"/>
              <a:t>CDR</a:t>
            </a:r>
            <a:r>
              <a:rPr lang="zh-CN" altLang="en-US" sz="2000" dirty="0"/>
              <a:t> </a:t>
            </a:r>
            <a:r>
              <a:rPr lang="en-US" altLang="zh-CN" sz="2000" dirty="0"/>
              <a:t>lattice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parameters.</a:t>
            </a:r>
            <a:r>
              <a:rPr lang="zh-CN" altLang="en-US" sz="2000" dirty="0"/>
              <a:t> </a:t>
            </a:r>
            <a:endParaRPr lang="en-US" altLang="zh-C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/>
              <a:t>Will</a:t>
            </a:r>
            <a:r>
              <a:rPr lang="zh-CN" altLang="en-US" sz="2000" dirty="0"/>
              <a:t> </a:t>
            </a:r>
            <a:r>
              <a:rPr lang="en-US" altLang="zh-CN" sz="2000" dirty="0"/>
              <a:t>be</a:t>
            </a:r>
            <a:r>
              <a:rPr lang="zh-CN" altLang="en-US" sz="2000" dirty="0"/>
              <a:t> </a:t>
            </a:r>
            <a:r>
              <a:rPr lang="en-US" altLang="zh-CN" sz="2000" dirty="0"/>
              <a:t>included</a:t>
            </a:r>
            <a:r>
              <a:rPr lang="zh-CN" altLang="en-US" sz="2000" dirty="0"/>
              <a:t> </a:t>
            </a:r>
            <a:r>
              <a:rPr lang="en-US" altLang="zh-CN" sz="2000" dirty="0"/>
              <a:t>as</a:t>
            </a:r>
            <a:r>
              <a:rPr lang="zh-CN" altLang="en-US" sz="2000" dirty="0"/>
              <a:t> </a:t>
            </a:r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Chapter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Appendix</a:t>
            </a:r>
            <a:r>
              <a:rPr lang="zh-CN" altLang="en-US" sz="2000" dirty="0"/>
              <a:t> </a:t>
            </a:r>
            <a:r>
              <a:rPr lang="en-US" altLang="zh-CN" sz="2000" dirty="0"/>
              <a:t>in</a:t>
            </a:r>
            <a:r>
              <a:rPr lang="zh-CN" altLang="en-US" sz="2000" dirty="0"/>
              <a:t> </a:t>
            </a:r>
            <a:r>
              <a:rPr lang="en-US" altLang="zh-CN" sz="2000" dirty="0"/>
              <a:t>the</a:t>
            </a:r>
            <a:r>
              <a:rPr lang="zh-CN" altLang="en-US" sz="2000" dirty="0"/>
              <a:t> </a:t>
            </a:r>
            <a:r>
              <a:rPr lang="en-US" altLang="zh-CN" sz="2000" dirty="0"/>
              <a:t>CEPC</a:t>
            </a:r>
            <a:r>
              <a:rPr lang="zh-CN" altLang="en-US" sz="2000" dirty="0"/>
              <a:t> </a:t>
            </a:r>
            <a:r>
              <a:rPr lang="en-US" altLang="zh-CN" sz="2000" dirty="0"/>
              <a:t>TDR.</a:t>
            </a:r>
            <a:r>
              <a:rPr lang="zh-CN" altLang="en-US" sz="2000" dirty="0"/>
              <a:t> 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6FD17F-45CF-0347-BFD8-9125B00D3352}"/>
              </a:ext>
            </a:extLst>
          </p:cNvPr>
          <p:cNvSpPr txBox="1"/>
          <p:nvPr/>
        </p:nvSpPr>
        <p:spPr>
          <a:xfrm>
            <a:off x="2543557" y="5576181"/>
            <a:ext cx="32963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L. </a:t>
            </a:r>
            <a:r>
              <a:rPr lang="en-US" sz="1200" dirty="0" err="1">
                <a:solidFill>
                  <a:srgbClr val="00B050"/>
                </a:solidFill>
              </a:rPr>
              <a:t>Arnaudon</a:t>
            </a:r>
            <a:r>
              <a:rPr lang="en-US" sz="1200" dirty="0">
                <a:solidFill>
                  <a:srgbClr val="00B050"/>
                </a:solidFill>
              </a:rPr>
              <a:t>, et al., Z. Phys. C 66, 45-62 (1995). 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CB2A642B-2013-7241-B40D-B99BD4E1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10703" y="6578914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0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1F13-7F23-B949-8842-1B7F85719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imperfect</a:t>
            </a:r>
            <a:r>
              <a:rPr lang="zh-CN" altLang="en-US" dirty="0"/>
              <a:t> </a:t>
            </a:r>
            <a:r>
              <a:rPr lang="en-US" altLang="zh-CN" dirty="0"/>
              <a:t>lattice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D4736-F15B-4D47-B716-6D840EE1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945DFF-92C3-4E4F-BFB2-FD25C7AD0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2" y="3411603"/>
            <a:ext cx="4766268" cy="31775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3A8C83-17ED-E647-B733-32AF94C281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433" y="3401275"/>
            <a:ext cx="4781760" cy="318784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7CFAFE-8E5E-0A43-A07E-2D3AE534A6AF}"/>
              </a:ext>
            </a:extLst>
          </p:cNvPr>
          <p:cNvCxnSpPr/>
          <p:nvPr/>
        </p:nvCxnSpPr>
        <p:spPr>
          <a:xfrm>
            <a:off x="2572380" y="3794417"/>
            <a:ext cx="0" cy="24015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BD8E50-11B1-2F48-A0DD-282A64B50A22}"/>
              </a:ext>
            </a:extLst>
          </p:cNvPr>
          <p:cNvCxnSpPr/>
          <p:nvPr/>
        </p:nvCxnSpPr>
        <p:spPr>
          <a:xfrm>
            <a:off x="7186249" y="3794417"/>
            <a:ext cx="0" cy="24015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620DA8-2BD3-124E-9E42-B410F06422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4166" y="1110050"/>
          <a:ext cx="8538868" cy="1024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810">
                  <a:extLst>
                    <a:ext uri="{9D8B030D-6E8A-4147-A177-3AD203B41FA5}">
                      <a16:colId xmlns:a16="http://schemas.microsoft.com/office/drawing/2014/main" val="1381234837"/>
                    </a:ext>
                  </a:extLst>
                </a:gridCol>
                <a:gridCol w="2392624">
                  <a:extLst>
                    <a:ext uri="{9D8B030D-6E8A-4147-A177-3AD203B41FA5}">
                      <a16:colId xmlns:a16="http://schemas.microsoft.com/office/drawing/2014/main" val="1153311604"/>
                    </a:ext>
                  </a:extLst>
                </a:gridCol>
                <a:gridCol w="2134717">
                  <a:extLst>
                    <a:ext uri="{9D8B030D-6E8A-4147-A177-3AD203B41FA5}">
                      <a16:colId xmlns:a16="http://schemas.microsoft.com/office/drawing/2014/main" val="217865874"/>
                    </a:ext>
                  </a:extLst>
                </a:gridCol>
                <a:gridCol w="2134717">
                  <a:extLst>
                    <a:ext uri="{9D8B030D-6E8A-4147-A177-3AD203B41FA5}">
                      <a16:colId xmlns:a16="http://schemas.microsoft.com/office/drawing/2014/main" val="3088776804"/>
                    </a:ext>
                  </a:extLst>
                </a:gridCol>
              </a:tblGrid>
              <a:tr h="35420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Misalignment</a:t>
                      </a:r>
                      <a:r>
                        <a:rPr lang="zh-CN" altLang="en-US" sz="1600" dirty="0"/>
                        <a:t> </a:t>
                      </a:r>
                      <a:r>
                        <a:rPr lang="el-GR" altLang="zh-CN" sz="1600" dirty="0"/>
                        <a:t>Δ</a:t>
                      </a:r>
                      <a:r>
                        <a:rPr lang="en-US" altLang="zh-CN" sz="1600" dirty="0"/>
                        <a:t>x/</a:t>
                      </a:r>
                      <a:r>
                        <a:rPr lang="el-GR" altLang="zh-CN" sz="1600" dirty="0"/>
                        <a:t>Δ</a:t>
                      </a:r>
                      <a:r>
                        <a:rPr lang="en-US" altLang="zh-CN" sz="1600" dirty="0"/>
                        <a:t>y (</a:t>
                      </a:r>
                      <a:r>
                        <a:rPr lang="el-GR" altLang="zh-CN" sz="1600" dirty="0"/>
                        <a:t>μ</a:t>
                      </a:r>
                      <a:r>
                        <a:rPr lang="en-US" altLang="zh-CN" sz="1600" dirty="0"/>
                        <a:t>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Roll error (rad)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Relative field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5165"/>
                  </a:ext>
                </a:extLst>
              </a:tr>
              <a:tr h="315423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Quads,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 err="1"/>
                        <a:t>Sextupoles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150/150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731125"/>
                  </a:ext>
                </a:extLst>
              </a:tr>
              <a:tr h="315423">
                <a:tc>
                  <a:txBody>
                    <a:bodyPr/>
                    <a:lstStyle/>
                    <a:p>
                      <a:r>
                        <a:rPr lang="en-US" sz="1600" dirty="0"/>
                        <a:t>Bend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2e-4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3e-4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5278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994C5B1-94DD-8F43-83EB-4170539B4FC8}"/>
              </a:ext>
            </a:extLst>
          </p:cNvPr>
          <p:cNvSpPr txBox="1"/>
          <p:nvPr/>
        </p:nvSpPr>
        <p:spPr>
          <a:xfrm>
            <a:off x="381661" y="2269757"/>
            <a:ext cx="8679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BPM offset:  50</a:t>
            </a:r>
            <a:r>
              <a:rPr lang="el-GR" sz="2000" dirty="0"/>
              <a:t>μ</a:t>
            </a:r>
            <a:r>
              <a:rPr lang="en-US" sz="2000" dirty="0"/>
              <a:t>m </a:t>
            </a:r>
            <a:r>
              <a:rPr lang="en-US" sz="2000" dirty="0" err="1"/>
              <a:t>rms</a:t>
            </a:r>
            <a:r>
              <a:rPr lang="en-US" sz="2000" dirty="0"/>
              <a:t>,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Residual closed orbit distortion: H: 0.15 mm/V: 0.27 mm </a:t>
            </a:r>
            <a:r>
              <a:rPr lang="en-US" sz="2000" dirty="0" err="1"/>
              <a:t>rms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08073A-21B2-D24A-8D13-C2AD83D01EA0}"/>
              </a:ext>
            </a:extLst>
          </p:cNvPr>
          <p:cNvSpPr txBox="1"/>
          <p:nvPr/>
        </p:nvSpPr>
        <p:spPr>
          <a:xfrm>
            <a:off x="9197591" y="3710137"/>
            <a:ext cx="299440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w/o wigglers, P</a:t>
            </a:r>
            <a:r>
              <a:rPr lang="en-US" baseline="-25000" dirty="0"/>
              <a:t>DK </a:t>
            </a:r>
            <a:r>
              <a:rPr lang="en-US" dirty="0"/>
              <a:t>~52 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w/ wigglers, P</a:t>
            </a:r>
            <a:r>
              <a:rPr lang="en-US" baseline="-25000" dirty="0"/>
              <a:t>DK </a:t>
            </a:r>
            <a:r>
              <a:rPr lang="en-US" dirty="0"/>
              <a:t>= 90.6% , P</a:t>
            </a:r>
            <a:r>
              <a:rPr lang="en-US" baseline="-25000" dirty="0"/>
              <a:t>DK </a:t>
            </a:r>
            <a:r>
              <a:rPr lang="en-US" dirty="0"/>
              <a:t>= 38.5min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 10 min store, the beam polarization of extracted bunch can reach 20.7%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Stronger wigglers -&gt; higher polarization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7ED9B4-4C11-F747-B353-DA6DB41EC330}"/>
                  </a:ext>
                </a:extLst>
              </p:cNvPr>
              <p:cNvSpPr/>
              <p:nvPr/>
            </p:nvSpPr>
            <p:spPr>
              <a:xfrm>
                <a:off x="5349071" y="5388977"/>
                <a:ext cx="1627369" cy="559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𝐷𝐾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𝐵𝐾𝑆</m:t>
                              </m:r>
                            </m:sub>
                          </m:sSub>
                        </m:den>
                      </m:f>
                      <m:r>
                        <a:rPr lang="en-US" sz="1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37ED9B4-4C11-F747-B353-DA6DB41EC3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9071" y="5388977"/>
                <a:ext cx="1627369" cy="5596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4A3CE-912A-D141-B085-9F68E72FC7CD}"/>
                  </a:ext>
                </a:extLst>
              </p:cNvPr>
              <p:cNvSpPr/>
              <p:nvPr/>
            </p:nvSpPr>
            <p:spPr>
              <a:xfrm>
                <a:off x="668913" y="5410477"/>
                <a:ext cx="1815690" cy="558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4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DK</m:t>
                          </m:r>
                        </m:sub>
                      </m:sSub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altLang="zh-CN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𝐵𝐾𝑆</m:t>
                              </m:r>
                            </m:sub>
                          </m:sSub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140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dep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94A3CE-912A-D141-B085-9F68E72FC7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3" y="5410477"/>
                <a:ext cx="1815690" cy="558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891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357F-DB14-7945-BA82-837B13D40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Orbital motion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6309-5AB8-9743-BFB4-888925BA9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DA 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endParaRPr lang="en-US" altLang="zh-CN" sz="2800" dirty="0"/>
          </a:p>
          <a:p>
            <a:r>
              <a:rPr lang="en-US" altLang="zh-CN" sz="2800" dirty="0"/>
              <a:t>LMA &amp; </a:t>
            </a:r>
            <a:r>
              <a:rPr lang="en-US" altLang="zh-CN" sz="2800" dirty="0" err="1"/>
              <a:t>Touschek</a:t>
            </a:r>
            <a:r>
              <a:rPr lang="en-US" altLang="zh-CN" sz="2800" dirty="0"/>
              <a:t> lifetime of imperfect lattice</a:t>
            </a:r>
          </a:p>
          <a:p>
            <a:pPr lvl="1"/>
            <a:r>
              <a:rPr lang="en-US" sz="2400" dirty="0"/>
              <a:t>LMA limited by RF bucket height = 1.8%</a:t>
            </a:r>
          </a:p>
          <a:p>
            <a:pPr lvl="1"/>
            <a:r>
              <a:rPr lang="en-US" sz="2400" dirty="0" err="1"/>
              <a:t>Touschek</a:t>
            </a:r>
            <a:r>
              <a:rPr lang="en-US" sz="2400" dirty="0"/>
              <a:t> lifetime = 50 min @ bunch population = 4e10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E46CDC-30D9-C746-8880-4DDF35CBA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BB4E2C-07DB-D948-B2B3-FDC71983A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340" y="1590361"/>
            <a:ext cx="4456802" cy="2599801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FC4EBA04-A87B-3B43-8345-D37DF713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536" y="1590361"/>
            <a:ext cx="4456801" cy="25998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ED316C-D45C-2046-B47C-E67941224251}"/>
              </a:ext>
            </a:extLst>
          </p:cNvPr>
          <p:cNvSpPr txBox="1"/>
          <p:nvPr/>
        </p:nvSpPr>
        <p:spPr>
          <a:xfrm>
            <a:off x="1493535" y="2351314"/>
            <a:ext cx="1520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Bare</a:t>
            </a:r>
            <a:r>
              <a:rPr lang="zh-CN" altLang="en-US" dirty="0"/>
              <a:t> </a:t>
            </a:r>
            <a:r>
              <a:rPr lang="en-US" altLang="zh-CN" dirty="0"/>
              <a:t>lattice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EB65D-28E7-ED4E-B753-7A995A9099AE}"/>
              </a:ext>
            </a:extLst>
          </p:cNvPr>
          <p:cNvSpPr txBox="1"/>
          <p:nvPr/>
        </p:nvSpPr>
        <p:spPr>
          <a:xfrm>
            <a:off x="6681745" y="2358906"/>
            <a:ext cx="1819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Imperfect</a:t>
            </a:r>
            <a:r>
              <a:rPr lang="zh-CN" altLang="en-US" dirty="0"/>
              <a:t> </a:t>
            </a:r>
            <a:r>
              <a:rPr lang="en-US" altLang="zh-CN" dirty="0"/>
              <a:t>lattice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2034D4-FAF7-8F4D-8C94-75B543ACFF58}"/>
              </a:ext>
            </a:extLst>
          </p:cNvPr>
          <p:cNvSpPr txBox="1"/>
          <p:nvPr/>
        </p:nvSpPr>
        <p:spPr>
          <a:xfrm>
            <a:off x="9802368" y="1004528"/>
            <a:ext cx="235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By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Wang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Dou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98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3C43F-60FF-4249-8F19-A57BF9CC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General</a:t>
            </a:r>
            <a:r>
              <a:rPr lang="zh-CN" altLang="en-US" dirty="0"/>
              <a:t> </a:t>
            </a:r>
            <a:r>
              <a:rPr lang="en-US" altLang="zh-CN" dirty="0"/>
              <a:t>lattice</a:t>
            </a:r>
            <a:r>
              <a:rPr lang="zh-CN" altLang="en-US" dirty="0"/>
              <a:t> </a:t>
            </a:r>
            <a:r>
              <a:rPr lang="en-US" altLang="zh-CN" dirty="0"/>
              <a:t>structure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CEPC</a:t>
            </a:r>
            <a:r>
              <a:rPr lang="zh-CN" altLang="en-US" dirty="0"/>
              <a:t> </a:t>
            </a:r>
            <a:r>
              <a:rPr lang="en-US" altLang="zh-CN" dirty="0"/>
              <a:t>booster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C1D16-40BF-934D-95AA-C97E9FAE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63C50-CC5E-6048-B479-71610F085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30" y="1576069"/>
            <a:ext cx="3623310" cy="37617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1DD378-6F97-CD43-B916-8426FA941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70" y="1773980"/>
            <a:ext cx="7162962" cy="251227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8922D7-944A-5945-8CB2-D30C2FE480A8}"/>
              </a:ext>
            </a:extLst>
          </p:cNvPr>
          <p:cNvSpPr txBox="1"/>
          <p:nvPr/>
        </p:nvSpPr>
        <p:spPr>
          <a:xfrm>
            <a:off x="502920" y="4286250"/>
            <a:ext cx="701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Arc region covers ~ 80% of circumference in both rings</a:t>
            </a:r>
          </a:p>
        </p:txBody>
      </p:sp>
    </p:spTree>
    <p:extLst>
      <p:ext uri="{BB962C8B-B14F-4D97-AF65-F5344CB8AC3E}">
        <p14:creationId xmlns:p14="http://schemas.microsoft.com/office/powerpoint/2010/main" val="3924950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AD2210B-D5F1-7F47-9AB4-01B270B06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730" y="2110044"/>
            <a:ext cx="5909711" cy="37822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47998D-427F-F743-8642-DFA9EEAAB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6757D-99CB-9745-9648-C6AF9821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FC363-4337-9645-957C-3AE366D362A5}"/>
              </a:ext>
            </a:extLst>
          </p:cNvPr>
          <p:cNvSpPr txBox="1"/>
          <p:nvPr/>
        </p:nvSpPr>
        <p:spPr>
          <a:xfrm>
            <a:off x="6858440" y="3069252"/>
            <a:ext cx="116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HK" sz="1400" b="1" dirty="0">
                <a:solidFill>
                  <a:srgbClr val="0000FF"/>
                </a:solidFill>
              </a:rPr>
              <a:t>快速</a:t>
            </a:r>
            <a:r>
              <a:rPr lang="zh-CN" altLang="en-US" sz="1400" b="1" dirty="0">
                <a:solidFill>
                  <a:srgbClr val="0000FF"/>
                </a:solidFill>
              </a:rPr>
              <a:t>穿越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2903BD-7E3A-7F47-B4E6-5301AE6366B9}"/>
              </a:ext>
            </a:extLst>
          </p:cNvPr>
          <p:cNvSpPr txBox="1"/>
          <p:nvPr/>
        </p:nvSpPr>
        <p:spPr>
          <a:xfrm>
            <a:off x="9643216" y="3069253"/>
            <a:ext cx="116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FF0000"/>
                </a:solidFill>
              </a:rPr>
              <a:t>绝热穿越</a:t>
            </a:r>
            <a:endParaRPr lang="en-US" sz="1400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EBC693-7DE9-7D40-8B2D-B2C83DFC9483}"/>
              </a:ext>
            </a:extLst>
          </p:cNvPr>
          <p:cNvCxnSpPr>
            <a:cxnSpLocks/>
          </p:cNvCxnSpPr>
          <p:nvPr/>
        </p:nvCxnSpPr>
        <p:spPr>
          <a:xfrm flipH="1">
            <a:off x="7775715" y="2065681"/>
            <a:ext cx="1" cy="3408687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26016A-78B2-F749-9A07-3CBEFDF2CED1}"/>
              </a:ext>
            </a:extLst>
          </p:cNvPr>
          <p:cNvCxnSpPr>
            <a:cxnSpLocks/>
          </p:cNvCxnSpPr>
          <p:nvPr/>
        </p:nvCxnSpPr>
        <p:spPr>
          <a:xfrm flipH="1">
            <a:off x="9643216" y="2065681"/>
            <a:ext cx="1" cy="3408687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6C88461-8A27-1145-A654-2F4F9C6415B3}"/>
              </a:ext>
            </a:extLst>
          </p:cNvPr>
          <p:cNvCxnSpPr>
            <a:cxnSpLocks/>
          </p:cNvCxnSpPr>
          <p:nvPr/>
        </p:nvCxnSpPr>
        <p:spPr>
          <a:xfrm flipH="1">
            <a:off x="7054277" y="3399213"/>
            <a:ext cx="5655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D126981-5514-374F-9000-988D11B8AE18}"/>
              </a:ext>
            </a:extLst>
          </p:cNvPr>
          <p:cNvCxnSpPr>
            <a:cxnSpLocks/>
          </p:cNvCxnSpPr>
          <p:nvPr/>
        </p:nvCxnSpPr>
        <p:spPr>
          <a:xfrm>
            <a:off x="9704175" y="3399213"/>
            <a:ext cx="59806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C1E2D69-8498-F749-A8C9-1A8A62608A7A}"/>
              </a:ext>
            </a:extLst>
          </p:cNvPr>
          <p:cNvSpPr txBox="1"/>
          <p:nvPr/>
        </p:nvSpPr>
        <p:spPr>
          <a:xfrm>
            <a:off x="8262332" y="3069253"/>
            <a:ext cx="1160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rgbClr val="00B050"/>
                </a:solidFill>
              </a:rPr>
              <a:t>显著退极化</a:t>
            </a:r>
            <a:endParaRPr lang="en-US" sz="1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10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7E48-A436-CE4F-A60B-2E70469A9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Beam</a:t>
            </a:r>
            <a:r>
              <a:rPr lang="zh-CN" altLang="en-US" dirty="0"/>
              <a:t> </a:t>
            </a:r>
            <a:r>
              <a:rPr lang="en-US" altLang="zh-CN" dirty="0"/>
              <a:t>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collider</a:t>
            </a:r>
            <a:r>
              <a:rPr lang="zh-CN" altLang="en-US" dirty="0"/>
              <a:t> </a:t>
            </a:r>
            <a:r>
              <a:rPr lang="en-US" altLang="zh-CN" dirty="0"/>
              <a:t>rings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5A8D7-D253-2740-B5B8-ED91767A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8BC006-7E17-D142-A8E4-E67274F15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100" y="1956778"/>
            <a:ext cx="4569018" cy="4324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8D747C-C4B3-6247-A830-7E9386554B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803503" y="2250986"/>
            <a:ext cx="4581615" cy="3318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B2B0D5-E286-6940-958D-3591547294C0}"/>
              </a:ext>
            </a:extLst>
          </p:cNvPr>
          <p:cNvSpPr txBox="1"/>
          <p:nvPr/>
        </p:nvSpPr>
        <p:spPr>
          <a:xfrm>
            <a:off x="6624735" y="1020992"/>
            <a:ext cx="55340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Colliding</a:t>
            </a:r>
            <a:r>
              <a:rPr lang="zh-CN" altLang="en-US" sz="2200" dirty="0"/>
              <a:t> </a:t>
            </a:r>
            <a:r>
              <a:rPr lang="en-US" altLang="zh-CN" sz="2200" dirty="0"/>
              <a:t>bunch:</a:t>
            </a:r>
            <a:r>
              <a:rPr lang="zh-CN" altLang="en-US" sz="2200" dirty="0"/>
              <a:t> </a:t>
            </a:r>
            <a:r>
              <a:rPr lang="en-US" altLang="zh-CN" sz="2200" dirty="0"/>
              <a:t>top-up</a:t>
            </a:r>
            <a:r>
              <a:rPr lang="zh-CN" altLang="en-US" sz="2200" dirty="0"/>
              <a:t> </a:t>
            </a:r>
            <a:r>
              <a:rPr lang="en-US" altLang="zh-CN" sz="2200" dirty="0"/>
              <a:t>injection</a:t>
            </a:r>
            <a:r>
              <a:rPr lang="zh-CN" altLang="en-US" sz="2200" dirty="0"/>
              <a:t> </a:t>
            </a:r>
            <a:endParaRPr lang="en-US" altLang="zh-CN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193968-DE11-514A-8FA0-7843811510EB}"/>
              </a:ext>
            </a:extLst>
          </p:cNvPr>
          <p:cNvSpPr/>
          <p:nvPr/>
        </p:nvSpPr>
        <p:spPr>
          <a:xfrm>
            <a:off x="302767" y="102099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/>
              <a:t>Non-colliding</a:t>
            </a:r>
            <a:r>
              <a:rPr lang="zh-CN" altLang="en-US" sz="2200" dirty="0"/>
              <a:t> </a:t>
            </a:r>
            <a:r>
              <a:rPr lang="en-US" altLang="zh-CN" sz="2200" dirty="0"/>
              <a:t>“pilot”</a:t>
            </a:r>
            <a:r>
              <a:rPr lang="zh-CN" altLang="en-US" sz="2200" dirty="0"/>
              <a:t> </a:t>
            </a:r>
            <a:r>
              <a:rPr lang="en-US" altLang="zh-CN" sz="2200" dirty="0"/>
              <a:t>bunch:</a:t>
            </a:r>
            <a:r>
              <a:rPr lang="zh-CN" altLang="en-US" sz="2200" dirty="0"/>
              <a:t> </a:t>
            </a:r>
            <a:r>
              <a:rPr lang="en-US" altLang="zh-CN" sz="2200" dirty="0"/>
              <a:t>decay</a:t>
            </a:r>
            <a:r>
              <a:rPr lang="zh-CN" altLang="en-US" sz="2200" dirty="0"/>
              <a:t> </a:t>
            </a:r>
            <a:r>
              <a:rPr lang="en-US" altLang="zh-CN" sz="2200" dirty="0"/>
              <a:t>mode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F67941-1947-7E4C-B66C-E3D0F8F1FD96}"/>
              </a:ext>
            </a:extLst>
          </p:cNvPr>
          <p:cNvCxnSpPr>
            <a:cxnSpLocks/>
          </p:cNvCxnSpPr>
          <p:nvPr/>
        </p:nvCxnSpPr>
        <p:spPr>
          <a:xfrm>
            <a:off x="6813551" y="3258904"/>
            <a:ext cx="4627470" cy="0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8626F9-3C3F-8E42-A115-8D6D8C5272B5}"/>
              </a:ext>
            </a:extLst>
          </p:cNvPr>
          <p:cNvCxnSpPr>
            <a:cxnSpLocks/>
          </p:cNvCxnSpPr>
          <p:nvPr/>
        </p:nvCxnSpPr>
        <p:spPr>
          <a:xfrm flipH="1" flipV="1">
            <a:off x="6826148" y="1647717"/>
            <a:ext cx="391" cy="1611189"/>
          </a:xfrm>
          <a:prstGeom prst="straightConnector1">
            <a:avLst/>
          </a:prstGeom>
          <a:ln w="190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B02C2A0-EF6C-0143-BE26-42DB01081CAC}"/>
              </a:ext>
            </a:extLst>
          </p:cNvPr>
          <p:cNvSpPr txBox="1"/>
          <p:nvPr/>
        </p:nvSpPr>
        <p:spPr>
          <a:xfrm>
            <a:off x="11115142" y="3285733"/>
            <a:ext cx="1331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0F96FB-8A42-784B-9C4D-317490065B0D}"/>
              </a:ext>
            </a:extLst>
          </p:cNvPr>
          <p:cNvSpPr txBox="1"/>
          <p:nvPr/>
        </p:nvSpPr>
        <p:spPr>
          <a:xfrm>
            <a:off x="7532948" y="2416909"/>
            <a:ext cx="159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Polarization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7B35BB-86E8-4746-8198-00830B445E01}"/>
              </a:ext>
            </a:extLst>
          </p:cNvPr>
          <p:cNvSpPr txBox="1"/>
          <p:nvPr/>
        </p:nvSpPr>
        <p:spPr>
          <a:xfrm>
            <a:off x="7497423" y="1840718"/>
            <a:ext cx="1596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Bunch charge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73C744B-B4DC-6542-B885-FF3ECD95F4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620374"/>
                  </p:ext>
                </p:extLst>
              </p:nvPr>
            </p:nvGraphicFramePr>
            <p:xfrm>
              <a:off x="419055" y="5080184"/>
              <a:ext cx="11021966" cy="1364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10586">
                      <a:extLst>
                        <a:ext uri="{9D8B030D-6E8A-4147-A177-3AD203B41FA5}">
                          <a16:colId xmlns:a16="http://schemas.microsoft.com/office/drawing/2014/main" val="889946919"/>
                        </a:ext>
                      </a:extLst>
                    </a:gridCol>
                    <a:gridCol w="1708616">
                      <a:extLst>
                        <a:ext uri="{9D8B030D-6E8A-4147-A177-3AD203B41FA5}">
                          <a16:colId xmlns:a16="http://schemas.microsoft.com/office/drawing/2014/main" val="392668419"/>
                        </a:ext>
                      </a:extLst>
                    </a:gridCol>
                    <a:gridCol w="1265158">
                      <a:extLst>
                        <a:ext uri="{9D8B030D-6E8A-4147-A177-3AD203B41FA5}">
                          <a16:colId xmlns:a16="http://schemas.microsoft.com/office/drawing/2014/main" val="693680605"/>
                        </a:ext>
                      </a:extLst>
                    </a:gridCol>
                    <a:gridCol w="1937606">
                      <a:extLst>
                        <a:ext uri="{9D8B030D-6E8A-4147-A177-3AD203B41FA5}">
                          <a16:colId xmlns:a16="http://schemas.microsoft.com/office/drawing/2014/main" val="3879179832"/>
                        </a:ext>
                      </a:extLst>
                    </a:gridCol>
                  </a:tblGrid>
                  <a:tr h="274621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CDR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parameters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45.6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(Z,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2T)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(W)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120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(Higgs)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323397"/>
                      </a:ext>
                    </a:extLst>
                  </a:tr>
                  <a:tr h="274621"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Polarization</a:t>
                          </a:r>
                          <a:r>
                            <a:rPr lang="en-US" sz="1600" baseline="0" dirty="0"/>
                            <a:t> build-up </a:t>
                          </a:r>
                          <a:r>
                            <a:rPr lang="en-US" sz="1600" dirty="0"/>
                            <a:t>time w/o radiative</a:t>
                          </a:r>
                          <a:r>
                            <a:rPr lang="en-US" sz="1600" baseline="0" dirty="0"/>
                            <a:t> depolarization</a:t>
                          </a:r>
                          <a:r>
                            <a:rPr 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𝐵𝐾𝑆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>
                              <a:solidFill>
                                <a:schemeClr val="tx1"/>
                              </a:solidFill>
                            </a:rPr>
                            <a:t>(hour)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15.2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93459"/>
                      </a:ext>
                    </a:extLst>
                  </a:tr>
                  <a:tr h="274621"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solidFill>
                                <a:schemeClr val="tx1"/>
                              </a:solidFill>
                              <a:ea typeface="Cambria Math" panose="02040503050406030204" pitchFamily="18" charset="0"/>
                            </a:rPr>
                            <a:t>Beam lifetime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US" altLang="zh-CN" sz="1600" dirty="0"/>
                            <a:t>(hour)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1.4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0.43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726208"/>
                      </a:ext>
                    </a:extLst>
                  </a:tr>
                  <a:tr h="293449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DK</m:t>
                                  </m:r>
                                </m:sub>
                              </m:sSub>
                            </m:oMath>
                          </a14:m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required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to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realize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latin typeface="Cambria Math" panose="02040503050406030204" pitchFamily="18" charset="0"/>
                                    </a:rPr>
                                    <m:t>avg</m:t>
                                  </m:r>
                                </m:sub>
                              </m:sSub>
                              <m:r>
                                <a:rPr lang="en-US" altLang="zh-CN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50%</m:t>
                              </m:r>
                            </m:oMath>
                          </a14:m>
                          <a:r>
                            <a:rPr lang="en-US" altLang="zh-CN" sz="1600" dirty="0"/>
                            <a:t> in top-up mode,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if</a:t>
                          </a:r>
                          <a:r>
                            <a:rPr lang="zh-CN" altLang="en-US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i="1" smtClean="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i="1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zh-CN" sz="1600">
                                      <a:solidFill>
                                        <a:srgbClr val="0432FF"/>
                                      </a:solidFill>
                                      <a:latin typeface="Cambria Math" panose="02040503050406030204" pitchFamily="18" charset="0"/>
                                    </a:rPr>
                                    <m:t>inj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rgbClr val="0432FF"/>
                                  </a:solidFill>
                                  <a:latin typeface="Cambria Math" panose="02040503050406030204" pitchFamily="18" charset="0"/>
                                </a:rPr>
                                <m:t>=80%</m:t>
                              </m:r>
                            </m:oMath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0.6%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5%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11%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82750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2" name="Table 21">
                <a:extLst>
                  <a:ext uri="{FF2B5EF4-FFF2-40B4-BE49-F238E27FC236}">
                    <a16:creationId xmlns:a16="http://schemas.microsoft.com/office/drawing/2014/main" id="{673C744B-B4DC-6542-B885-FF3ECD95F4C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9620374"/>
                  </p:ext>
                </p:extLst>
              </p:nvPr>
            </p:nvGraphicFramePr>
            <p:xfrm>
              <a:off x="419055" y="5080184"/>
              <a:ext cx="11021966" cy="136410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110586">
                      <a:extLst>
                        <a:ext uri="{9D8B030D-6E8A-4147-A177-3AD203B41FA5}">
                          <a16:colId xmlns:a16="http://schemas.microsoft.com/office/drawing/2014/main" val="889946919"/>
                        </a:ext>
                      </a:extLst>
                    </a:gridCol>
                    <a:gridCol w="1708616">
                      <a:extLst>
                        <a:ext uri="{9D8B030D-6E8A-4147-A177-3AD203B41FA5}">
                          <a16:colId xmlns:a16="http://schemas.microsoft.com/office/drawing/2014/main" val="392668419"/>
                        </a:ext>
                      </a:extLst>
                    </a:gridCol>
                    <a:gridCol w="1265158">
                      <a:extLst>
                        <a:ext uri="{9D8B030D-6E8A-4147-A177-3AD203B41FA5}">
                          <a16:colId xmlns:a16="http://schemas.microsoft.com/office/drawing/2014/main" val="693680605"/>
                        </a:ext>
                      </a:extLst>
                    </a:gridCol>
                    <a:gridCol w="1937606">
                      <a:extLst>
                        <a:ext uri="{9D8B030D-6E8A-4147-A177-3AD203B41FA5}">
                          <a16:colId xmlns:a16="http://schemas.microsoft.com/office/drawing/2014/main" val="387917983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CDR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parameters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45.6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(Z,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2T)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80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(W)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120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GeV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(Higgs)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4323397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111538" r="-80498" b="-22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256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15.2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2.0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59345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03704" r="-80498" b="-1148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2.5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1.4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0.43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5726208"/>
                      </a:ext>
                    </a:extLst>
                  </a:tr>
                  <a:tr h="3582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t="-292857" r="-80498" b="-10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0.6%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5%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11%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82750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CE0650D9-DF4F-4143-BBEC-B302C2F875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47" y="1500518"/>
            <a:ext cx="3404239" cy="1997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8DB204-2554-0042-AD81-3B3EAB9B9A7C}"/>
                  </a:ext>
                </a:extLst>
              </p:cNvPr>
              <p:cNvSpPr/>
              <p:nvPr/>
            </p:nvSpPr>
            <p:spPr>
              <a:xfrm>
                <a:off x="7600815" y="2774848"/>
                <a:ext cx="4180214" cy="429092"/>
              </a:xfrm>
              <a:prstGeom prst="rect">
                <a:avLst/>
              </a:prstGeom>
              <a:ln>
                <a:solidFill>
                  <a:srgbClr val="92D050"/>
                </a:solidFill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zh-CN" sz="2000" dirty="0"/>
                  <a:t>If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𝐷𝐾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sz="2000" dirty="0"/>
                  <a:t>,</a:t>
                </a:r>
                <a:r>
                  <a:rPr lang="zh-CN" altLang="en-US" sz="2000" dirty="0"/>
                  <a:t>  </a:t>
                </a:r>
                <a:r>
                  <a:rPr lang="en-US" altLang="zh-CN" sz="2000" dirty="0"/>
                  <a:t>then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latin typeface="Cambria Math" panose="02040503050406030204" pitchFamily="18" charset="0"/>
                          </a:rPr>
                          <m:t>avg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inj</m:t>
                        </m:r>
                      </m:sub>
                    </m:sSub>
                  </m:oMath>
                </a14:m>
                <a:endParaRPr lang="en-US" altLang="zh-CN" sz="2000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68DB204-2554-0042-AD81-3B3EAB9B9A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815" y="2774848"/>
                <a:ext cx="4180214" cy="429092"/>
              </a:xfrm>
              <a:prstGeom prst="rect">
                <a:avLst/>
              </a:prstGeom>
              <a:blipFill>
                <a:blip r:embed="rId6"/>
                <a:stretch>
                  <a:fillRect t="-2778" b="-13889"/>
                </a:stretch>
              </a:blipFill>
              <a:ln>
                <a:solidFill>
                  <a:srgbClr val="92D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E440C34-8044-344B-9F34-E1FA53ACE029}"/>
              </a:ext>
            </a:extLst>
          </p:cNvPr>
          <p:cNvSpPr txBox="1"/>
          <p:nvPr/>
        </p:nvSpPr>
        <p:spPr>
          <a:xfrm>
            <a:off x="707366" y="3918087"/>
            <a:ext cx="10733655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Injection of polarized beams is required</a:t>
            </a:r>
            <a:r>
              <a:rPr lang="zh-CN" altLang="en-US" dirty="0"/>
              <a:t> </a:t>
            </a:r>
            <a:endParaRPr lang="en-HK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high-level</a:t>
            </a:r>
            <a:r>
              <a:rPr lang="zh-CN" altLang="en-US" dirty="0"/>
              <a:t> </a:t>
            </a:r>
            <a:r>
              <a:rPr lang="en-US" altLang="zh-CN" dirty="0"/>
              <a:t>longitudinal</a:t>
            </a:r>
            <a:r>
              <a:rPr lang="zh-CN" altLang="en-US" dirty="0"/>
              <a:t> </a:t>
            </a:r>
            <a:r>
              <a:rPr lang="en-US" altLang="zh-CN" dirty="0"/>
              <a:t>polarization without significantly sacrificing luminosity</a:t>
            </a:r>
            <a:r>
              <a:rPr lang="zh-CN" altLang="en-US" dirty="0"/>
              <a:t> </a:t>
            </a:r>
            <a:endParaRPr lang="en-HK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also benefits resonant depolarization measurements</a:t>
            </a:r>
            <a:r>
              <a:rPr lang="zh-CN" altLang="en-US" dirty="0"/>
              <a:t> </a:t>
            </a:r>
            <a:r>
              <a:rPr lang="en-US" altLang="zh-CN" dirty="0"/>
              <a:t>w/</a:t>
            </a:r>
            <a:r>
              <a:rPr lang="zh-CN" altLang="en-US" dirty="0"/>
              <a:t> </a:t>
            </a:r>
            <a:r>
              <a:rPr lang="en-US" altLang="zh-CN" dirty="0"/>
              <a:t>pilot</a:t>
            </a:r>
            <a:r>
              <a:rPr lang="zh-CN" altLang="en-US" dirty="0"/>
              <a:t> </a:t>
            </a:r>
            <a:r>
              <a:rPr lang="en-US" altLang="zh-CN" dirty="0"/>
              <a:t>bunches.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17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2D136-4A75-A147-B6EF-FE60D56AC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Preparation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injection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polarized</a:t>
            </a:r>
            <a:r>
              <a:rPr lang="zh-CN" altLang="en-US" dirty="0"/>
              <a:t> </a:t>
            </a:r>
            <a:r>
              <a:rPr lang="en-US" altLang="zh-CN" dirty="0"/>
              <a:t>beams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68F2DE9-3148-354F-B2AD-2A5104772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2" y="919796"/>
            <a:ext cx="5065703" cy="31492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C1724-AF36-904B-B644-9B2BADC0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1AFD9-D4AE-C543-B980-01B919D0BDD8}"/>
              </a:ext>
            </a:extLst>
          </p:cNvPr>
          <p:cNvSpPr txBox="1"/>
          <p:nvPr/>
        </p:nvSpPr>
        <p:spPr>
          <a:xfrm>
            <a:off x="8232658" y="1127161"/>
            <a:ext cx="3813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u="sng" dirty="0"/>
              <a:t>Polarized</a:t>
            </a:r>
            <a:r>
              <a:rPr lang="zh-CN" altLang="en-US" sz="1600" u="sng" dirty="0"/>
              <a:t> </a:t>
            </a:r>
            <a:r>
              <a:rPr lang="en-US" altLang="zh-CN" sz="1600" u="sng" dirty="0" err="1"/>
              <a:t>electon</a:t>
            </a:r>
            <a:r>
              <a:rPr lang="zh-CN" altLang="en-US" sz="1600" u="sng" dirty="0"/>
              <a:t> </a:t>
            </a:r>
            <a:r>
              <a:rPr lang="en-US" altLang="zh-CN" sz="1600" u="sng" dirty="0"/>
              <a:t>source</a:t>
            </a:r>
            <a:endParaRPr lang="en-US" sz="1600" u="sng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3931B4-708A-974E-8FE8-B3C02E70A6C5}"/>
              </a:ext>
            </a:extLst>
          </p:cNvPr>
          <p:cNvSpPr/>
          <p:nvPr/>
        </p:nvSpPr>
        <p:spPr>
          <a:xfrm>
            <a:off x="407825" y="5940852"/>
            <a:ext cx="100443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[1] Z.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Duan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talk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on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eeFACT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2022, FCC EPOL Workshop 2022; </a:t>
            </a:r>
          </a:p>
          <a:p>
            <a:r>
              <a:rPr lang="en-US" altLang="zh-CN" sz="1200" dirty="0">
                <a:solidFill>
                  <a:srgbClr val="00B050"/>
                </a:solidFill>
              </a:rPr>
              <a:t>[2] T. Chen, Z. </a:t>
            </a:r>
            <a:r>
              <a:rPr lang="en-US" altLang="zh-CN" sz="1200" dirty="0" err="1">
                <a:solidFill>
                  <a:srgbClr val="00B050"/>
                </a:solidFill>
              </a:rPr>
              <a:t>Duan</a:t>
            </a:r>
            <a:r>
              <a:rPr lang="en-US" altLang="zh-CN" sz="1200" dirty="0">
                <a:solidFill>
                  <a:srgbClr val="00B050"/>
                </a:solidFill>
              </a:rPr>
              <a:t>, D. H. Ji, D. Wang, arXiv:2302.05321v1 [</a:t>
            </a:r>
            <a:r>
              <a:rPr lang="en-US" altLang="zh-CN" sz="1200" dirty="0" err="1">
                <a:solidFill>
                  <a:srgbClr val="00B050"/>
                </a:solidFill>
              </a:rPr>
              <a:t>physics,acc-ph</a:t>
            </a:r>
            <a:r>
              <a:rPr lang="en-US" altLang="zh-CN" sz="1200" dirty="0">
                <a:solidFill>
                  <a:srgbClr val="00B050"/>
                </a:solidFill>
              </a:rPr>
              <a:t>]</a:t>
            </a:r>
          </a:p>
          <a:p>
            <a:r>
              <a:rPr lang="en-US" altLang="zh-CN" sz="1200" dirty="0">
                <a:solidFill>
                  <a:srgbClr val="00B050"/>
                </a:solidFill>
              </a:rPr>
              <a:t>[3] W.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H.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Xia,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Z.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Duan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D. P. Barber, Y.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Wang,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B.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Wang,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J.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Gao,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arXiv:2204.12718v1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</a:t>
            </a:r>
            <a:r>
              <a:rPr lang="en-US" altLang="zh-CN" sz="1200" dirty="0" err="1">
                <a:solidFill>
                  <a:srgbClr val="00B050"/>
                </a:solidFill>
              </a:rPr>
              <a:t>physics.acc-ph</a:t>
            </a:r>
            <a:r>
              <a:rPr lang="en-US" altLang="zh-CN" sz="1200" dirty="0">
                <a:solidFill>
                  <a:srgbClr val="00B050"/>
                </a:solidFill>
              </a:rPr>
              <a:t>], submitted to PRAB</a:t>
            </a:r>
          </a:p>
          <a:p>
            <a:r>
              <a:rPr lang="en-US" altLang="zh-CN" sz="1200" dirty="0">
                <a:solidFill>
                  <a:srgbClr val="00B050"/>
                </a:solidFill>
              </a:rPr>
              <a:t>[4]W.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Xia, Z. </a:t>
            </a:r>
            <a:r>
              <a:rPr lang="en-US" altLang="zh-CN" sz="1200" dirty="0" err="1">
                <a:solidFill>
                  <a:srgbClr val="00B050"/>
                </a:solidFill>
              </a:rPr>
              <a:t>Duan</a:t>
            </a:r>
            <a:r>
              <a:rPr lang="en-US" altLang="zh-CN" sz="1200" dirty="0">
                <a:solidFill>
                  <a:srgbClr val="00B050"/>
                </a:solidFill>
              </a:rPr>
              <a:t>, J. Gao and Y. W. Wang,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RDTM (2022) </a:t>
            </a:r>
            <a:r>
              <a:rPr lang="en-US" altLang="zh-CN" sz="1200" dirty="0" err="1">
                <a:solidFill>
                  <a:srgbClr val="00B050"/>
                </a:solidFill>
              </a:rPr>
              <a:t>doi</a:t>
            </a:r>
            <a:r>
              <a:rPr lang="en-US" altLang="zh-CN" sz="1200" dirty="0">
                <a:solidFill>
                  <a:srgbClr val="00B050"/>
                </a:solidFill>
              </a:rPr>
              <a:t>:</a:t>
            </a:r>
            <a:r>
              <a:rPr lang="en-HK" sz="1200" dirty="0">
                <a:solidFill>
                  <a:srgbClr val="00B050"/>
                </a:solidFill>
              </a:rPr>
              <a:t> 10.1007/s41605-022-00344-2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endParaRPr lang="en-US" altLang="zh-CN" sz="1200" dirty="0">
              <a:solidFill>
                <a:srgbClr val="00B05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B482BA8-49AC-EC46-AC5C-2340E52B68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298605"/>
              </p:ext>
            </p:extLst>
          </p:nvPr>
        </p:nvGraphicFramePr>
        <p:xfrm>
          <a:off x="400125" y="4069076"/>
          <a:ext cx="11369616" cy="181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9908">
                  <a:extLst>
                    <a:ext uri="{9D8B030D-6E8A-4147-A177-3AD203B41FA5}">
                      <a16:colId xmlns:a16="http://schemas.microsoft.com/office/drawing/2014/main" val="519508489"/>
                    </a:ext>
                  </a:extLst>
                </a:gridCol>
                <a:gridCol w="4960189">
                  <a:extLst>
                    <a:ext uri="{9D8B030D-6E8A-4147-A177-3AD203B41FA5}">
                      <a16:colId xmlns:a16="http://schemas.microsoft.com/office/drawing/2014/main" val="615471729"/>
                    </a:ext>
                  </a:extLst>
                </a:gridCol>
                <a:gridCol w="2389519">
                  <a:extLst>
                    <a:ext uri="{9D8B030D-6E8A-4147-A177-3AD203B41FA5}">
                      <a16:colId xmlns:a16="http://schemas.microsoft.com/office/drawing/2014/main" val="17191417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Aspect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Key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issue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Pages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this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presentation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375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Polarized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acceleration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booster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How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serious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depolarization,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possible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mitigation?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[1,2]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6-10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950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Equilibrium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polarization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collider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What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are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the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mechanisms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of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radiative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depolarization?[3]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5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Resonant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depolarization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How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to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generate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polarized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e+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beam?[1]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12-14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00094"/>
                  </a:ext>
                </a:extLst>
              </a:tr>
              <a:tr h="290009"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Longitudinally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polarized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colliding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beams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How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to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design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spin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rotators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in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the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collider</a:t>
                      </a:r>
                      <a:r>
                        <a:rPr lang="zh-CN" altLang="en-US" sz="1600" dirty="0"/>
                        <a:t> </a:t>
                      </a:r>
                      <a:r>
                        <a:rPr lang="en-US" altLang="zh-CN" sz="1600" dirty="0"/>
                        <a:t>rings?[1,4]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15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504334"/>
                  </a:ext>
                </a:extLst>
              </a:tr>
            </a:tbl>
          </a:graphicData>
        </a:graphic>
      </p:graphicFrame>
      <p:graphicFrame>
        <p:nvGraphicFramePr>
          <p:cNvPr id="8" name="表格 4">
            <a:extLst>
              <a:ext uri="{FF2B5EF4-FFF2-40B4-BE49-F238E27FC236}">
                <a16:creationId xmlns:a16="http://schemas.microsoft.com/office/drawing/2014/main" id="{D7192B22-550F-D04A-855F-1879CA35B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203410"/>
              </p:ext>
            </p:extLst>
          </p:nvPr>
        </p:nvGraphicFramePr>
        <p:xfrm>
          <a:off x="6623791" y="1439859"/>
          <a:ext cx="5145950" cy="216058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188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22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6132">
                  <a:extLst>
                    <a:ext uri="{9D8B030D-6E8A-4147-A177-3AD203B41FA5}">
                      <a16:colId xmlns:a16="http://schemas.microsoft.com/office/drawing/2014/main" val="4230188965"/>
                    </a:ext>
                  </a:extLst>
                </a:gridCol>
              </a:tblGrid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Parameter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ILC(TDR)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CLIC(3TeV)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CEPC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Electrons/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2×10</a:t>
                      </a:r>
                      <a:r>
                        <a:rPr lang="en-US" sz="1400" kern="100" baseline="30000" dirty="0">
                          <a:effectLst/>
                        </a:rPr>
                        <a:t>10</a:t>
                      </a:r>
                      <a:endParaRPr 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0.6×10</a:t>
                      </a:r>
                      <a:r>
                        <a:rPr lang="en-US" altLang="zh-CN" sz="1400" kern="100" baseline="30000" dirty="0">
                          <a:effectLst/>
                        </a:rPr>
                        <a:t>10</a:t>
                      </a:r>
                      <a:endParaRPr lang="zh-CN" altLang="zh-CN" sz="1400" kern="100" baseline="300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&gt;0.94×10</a:t>
                      </a:r>
                      <a:r>
                        <a:rPr lang="en-US" altLang="zh-CN" sz="1400" b="1" kern="100" baseline="300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  <a:endParaRPr lang="zh-CN" alt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Charge /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3.2nC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sym typeface="Wingdings" panose="05000000000000000000" pitchFamily="2" charset="2"/>
                        </a:rPr>
                        <a:t>1nC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1.5nC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</a:t>
                      </a: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microbunches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1312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312</a:t>
                      </a:r>
                      <a:endParaRPr lang="zh-CN" sz="1400" b="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860302157"/>
                  </a:ext>
                </a:extLst>
              </a:tr>
              <a:tr h="395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Macropulse</a:t>
                      </a: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repetition rate</a:t>
                      </a:r>
                      <a:endParaRPr lang="en-US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5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50</a:t>
                      </a:r>
                      <a:endParaRPr lang="zh-CN" sz="1400" b="0" kern="100" baseline="300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6985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zh-CN" sz="1400" b="1" kern="100" baseline="300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7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Average current from gun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21</a:t>
                      </a:r>
                      <a:r>
                        <a:rPr lang="en-US" altLang="zh-CN" sz="1400" kern="100" dirty="0">
                          <a:effectLst/>
                        </a:rPr>
                        <a:t>μA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 15μA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</a:rPr>
                        <a:t> 0.15μA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Polarization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kern="100" dirty="0"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&gt;80%</a:t>
                      </a:r>
                      <a:endParaRPr lang="zh-CN" altLang="zh-CN" sz="1400" b="1" kern="100" dirty="0">
                        <a:solidFill>
                          <a:srgbClr val="FF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51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4" descr="spinPrecession.gif">
            <a:extLst>
              <a:ext uri="{FF2B5EF4-FFF2-40B4-BE49-F238E27FC236}">
                <a16:creationId xmlns:a16="http://schemas.microsoft.com/office/drawing/2014/main" id="{8A21F150-BF70-6D4D-B148-C051F3AA9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7" y="3982173"/>
            <a:ext cx="3102876" cy="1448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1D5F64-C189-B649-AA00-A9DD5580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 booster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2257E0-B74D-E947-AFC2-5348F453F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F591D3A-1D40-4346-B60C-F67A1EACA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2464" y="3928265"/>
            <a:ext cx="3234577" cy="21384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9A245-BC64-9944-BB93-125A7147A8C3}"/>
                  </a:ext>
                </a:extLst>
              </p:cNvPr>
              <p:cNvSpPr txBox="1"/>
              <p:nvPr/>
            </p:nvSpPr>
            <p:spPr>
              <a:xfrm>
                <a:off x="324936" y="1100351"/>
                <a:ext cx="11191328" cy="213808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tune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changes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cross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resonances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endParaRPr lang="en-US" altLang="zh-CN" sz="20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spin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resonances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zh-CN" altLang="en-US" sz="2000" dirty="0"/>
                  <a:t>  </a:t>
                </a:r>
                <a:r>
                  <a:rPr lang="en-US" altLang="zh-CN" sz="2000" dirty="0"/>
                  <a:t>are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spaced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by</a:t>
                </a:r>
                <a:r>
                  <a:rPr lang="zh-CN" altLang="en-US" sz="2000" dirty="0"/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440</a:t>
                </a:r>
                <a:r>
                  <a:rPr lang="zh-CN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0000FF"/>
                    </a:solidFill>
                  </a:rPr>
                  <a:t>MeV</a:t>
                </a:r>
                <a:r>
                  <a:rPr lang="zh-CN" altLang="en-US" sz="20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2000" dirty="0"/>
                  <a:t>for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e+/e-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/>
                  <a:t>The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non-adiabatic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crossing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could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vary</a:t>
                </a:r>
                <a:r>
                  <a:rPr lang="zh-CN" alt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/>
                  <a:t>and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lead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to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depolarization</a:t>
                </a:r>
                <a:r>
                  <a:rPr lang="zh-CN" altLang="en-US" sz="2000" dirty="0"/>
                  <a:t> </a:t>
                </a:r>
                <a:r>
                  <a:rPr lang="en-US" altLang="zh-CN" sz="2000" dirty="0"/>
                  <a:t>[1]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Spin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resonance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strength</a:t>
                </a:r>
                <a:r>
                  <a:rPr lang="el-GR" altLang="zh-CN" sz="2000" dirty="0">
                    <a:solidFill>
                      <a:srgbClr val="FF0000"/>
                    </a:solidFill>
                  </a:rPr>
                  <a:t> ε</a:t>
                </a:r>
                <a:r>
                  <a:rPr lang="en-US" altLang="zh-CN" sz="2000" dirty="0">
                    <a:solidFill>
                      <a:srgbClr val="FF0000"/>
                    </a:solidFill>
                  </a:rPr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Acceleration rate </a:t>
                </a:r>
                <a14:m>
                  <m:oMath xmlns:m="http://schemas.openxmlformats.org/officeDocument/2006/math">
                    <m:r>
                      <a:rPr lang="en-US" altLang="zh-CN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zh-CN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</m:t>
                        </m:r>
                      </m:sup>
                    </m:sSup>
                    <m:f>
                      <m:f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𝑑𝐸</m:t>
                        </m:r>
                      </m:num>
                      <m:den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𝑑𝑡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GeV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 altLang="zh-CN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zh-CN" sz="2000" dirty="0"/>
                  <a:t>[km]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b="0" dirty="0">
                    <a:ea typeface="Cambria Math" panose="02040503050406030204" pitchFamily="18" charset="0"/>
                  </a:rPr>
                  <a:t>Polarization is maintained (</a:t>
                </a:r>
                <a:r>
                  <a:rPr lang="el-GR" altLang="zh-CN" sz="2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Δ</a:t>
                </a:r>
                <a:r>
                  <a:rPr lang="en-US" altLang="zh-CN" sz="2000" b="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P &lt; 1%</a:t>
                </a:r>
                <a:r>
                  <a:rPr lang="en-US" altLang="zh-CN" sz="2000" b="0" dirty="0">
                    <a:ea typeface="Cambria Math" panose="02040503050406030204" pitchFamily="18" charset="0"/>
                  </a:rPr>
                  <a:t>)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for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the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regimes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of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fast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crossing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&amp;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slow</a:t>
                </a:r>
                <a:r>
                  <a:rPr lang="zh-CN" altLang="en-US" sz="2000" dirty="0">
                    <a:ea typeface="Cambria Math" panose="02040503050406030204" pitchFamily="18" charset="0"/>
                  </a:rPr>
                  <a:t> </a:t>
                </a:r>
                <a:r>
                  <a:rPr lang="en-US" altLang="zh-CN" sz="2000" dirty="0">
                    <a:ea typeface="Cambria Math" panose="02040503050406030204" pitchFamily="18" charset="0"/>
                  </a:rPr>
                  <a:t>crossing</a:t>
                </a:r>
                <a:endParaRPr lang="en-US" altLang="zh-CN" sz="20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C9A245-BC64-9944-BB93-125A7147A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36" y="1100351"/>
                <a:ext cx="11191328" cy="2138086"/>
              </a:xfrm>
              <a:prstGeom prst="rect">
                <a:avLst/>
              </a:prstGeom>
              <a:blipFill>
                <a:blip r:embed="rId4"/>
                <a:stretch>
                  <a:fillRect l="-453" t="-1176" b="-2941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51268AF-F1DF-0E4D-9F3A-8D55AE411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65" y="3668161"/>
            <a:ext cx="4997135" cy="3189838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B9CC75D-981D-E74B-A2C2-18EC7FE6D5B1}"/>
              </a:ext>
            </a:extLst>
          </p:cNvPr>
          <p:cNvCxnSpPr>
            <a:cxnSpLocks/>
          </p:cNvCxnSpPr>
          <p:nvPr/>
        </p:nvCxnSpPr>
        <p:spPr>
          <a:xfrm>
            <a:off x="9868829" y="4048570"/>
            <a:ext cx="0" cy="2208762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1DC818D-A2B7-CE4C-B704-985DB0828CA0}"/>
              </a:ext>
            </a:extLst>
          </p:cNvPr>
          <p:cNvCxnSpPr>
            <a:cxnSpLocks/>
          </p:cNvCxnSpPr>
          <p:nvPr/>
        </p:nvCxnSpPr>
        <p:spPr>
          <a:xfrm>
            <a:off x="9767279" y="4675839"/>
            <a:ext cx="0" cy="1581493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C545C62-036B-6849-8F55-B827A030CFFF}"/>
              </a:ext>
            </a:extLst>
          </p:cNvPr>
          <p:cNvCxnSpPr>
            <a:cxnSpLocks/>
          </p:cNvCxnSpPr>
          <p:nvPr/>
        </p:nvCxnSpPr>
        <p:spPr>
          <a:xfrm>
            <a:off x="9465452" y="4803552"/>
            <a:ext cx="0" cy="145378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6F4957-8AD6-8744-AB7C-004B39C31815}"/>
              </a:ext>
            </a:extLst>
          </p:cNvPr>
          <p:cNvCxnSpPr>
            <a:cxnSpLocks/>
          </p:cNvCxnSpPr>
          <p:nvPr/>
        </p:nvCxnSpPr>
        <p:spPr>
          <a:xfrm>
            <a:off x="10875858" y="5352554"/>
            <a:ext cx="0" cy="904778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B0891E-F138-6D44-A49F-24CE4ABB925F}"/>
              </a:ext>
            </a:extLst>
          </p:cNvPr>
          <p:cNvCxnSpPr>
            <a:cxnSpLocks/>
          </p:cNvCxnSpPr>
          <p:nvPr/>
        </p:nvCxnSpPr>
        <p:spPr>
          <a:xfrm>
            <a:off x="10537457" y="5430182"/>
            <a:ext cx="0" cy="827150"/>
          </a:xfrm>
          <a:prstGeom prst="line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AF47286-DAB3-DA46-8232-B9D297A661C5}"/>
              </a:ext>
            </a:extLst>
          </p:cNvPr>
          <p:cNvSpPr txBox="1"/>
          <p:nvPr/>
        </p:nvSpPr>
        <p:spPr>
          <a:xfrm>
            <a:off x="-58854" y="6151505"/>
            <a:ext cx="835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rgbClr val="00B050"/>
                </a:solidFill>
              </a:rPr>
              <a:t>[1]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Froissart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and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Stora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NIM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7,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297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(1960)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[2]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K.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Barladyan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PRAB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22,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112804,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(2019)</a:t>
            </a:r>
            <a:endParaRPr lang="en-HK" altLang="zh-CN" sz="1200" dirty="0">
              <a:solidFill>
                <a:srgbClr val="00B050"/>
              </a:solidFill>
            </a:endParaRPr>
          </a:p>
          <a:p>
            <a:r>
              <a:rPr lang="en-US" altLang="zh-CN" sz="1200" dirty="0">
                <a:solidFill>
                  <a:srgbClr val="00B050"/>
                </a:solidFill>
              </a:rPr>
              <a:t>[3]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S.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Nakamura,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NIM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411,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93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(1998)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[4]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T.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Khoe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Part.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Accel.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6,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213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(1975)</a:t>
            </a:r>
          </a:p>
          <a:p>
            <a:r>
              <a:rPr lang="en-US" altLang="zh-CN" sz="1200" dirty="0">
                <a:solidFill>
                  <a:srgbClr val="00B050"/>
                </a:solidFill>
              </a:rPr>
              <a:t>[5]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HK" sz="1200" dirty="0">
                <a:solidFill>
                  <a:srgbClr val="00B050"/>
                </a:solidFill>
              </a:rPr>
              <a:t>Configuration Manual: Polarized Proton Collider at RHIC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2006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[6]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V.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 err="1">
                <a:solidFill>
                  <a:srgbClr val="00B050"/>
                </a:solidFill>
              </a:rPr>
              <a:t>Ranjbar</a:t>
            </a:r>
            <a:r>
              <a:rPr lang="en-US" altLang="zh-CN" sz="1200" dirty="0">
                <a:solidFill>
                  <a:srgbClr val="00B050"/>
                </a:solidFill>
              </a:rPr>
              <a:t>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et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al.,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PRAB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21,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111003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r>
              <a:rPr lang="en-US" altLang="zh-CN" sz="1200" dirty="0">
                <a:solidFill>
                  <a:srgbClr val="00B050"/>
                </a:solidFill>
              </a:rPr>
              <a:t>(2018)</a:t>
            </a:r>
            <a:r>
              <a:rPr lang="zh-CN" altLang="en-US" sz="1200" dirty="0">
                <a:solidFill>
                  <a:srgbClr val="00B050"/>
                </a:solidFill>
              </a:rPr>
              <a:t> 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88483A-C965-FA43-B0C0-7C9EE6900348}"/>
              </a:ext>
            </a:extLst>
          </p:cNvPr>
          <p:cNvSpPr txBox="1"/>
          <p:nvPr/>
        </p:nvSpPr>
        <p:spPr>
          <a:xfrm>
            <a:off x="3589099" y="3729602"/>
            <a:ext cx="116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</a:rPr>
              <a:t>Fast</a:t>
            </a:r>
            <a:r>
              <a:rPr lang="zh-CN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</a:rPr>
              <a:t>crossing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BBE33-C019-B446-8A39-6473336191CE}"/>
              </a:ext>
            </a:extLst>
          </p:cNvPr>
          <p:cNvSpPr txBox="1"/>
          <p:nvPr/>
        </p:nvSpPr>
        <p:spPr>
          <a:xfrm>
            <a:off x="5626749" y="3724153"/>
            <a:ext cx="116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Slow</a:t>
            </a:r>
            <a:r>
              <a:rPr lang="zh-CN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</a:rPr>
              <a:t>crossing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798543-3FE6-1C46-A557-9A9500D66E60}"/>
              </a:ext>
            </a:extLst>
          </p:cNvPr>
          <p:cNvCxnSpPr>
            <a:stCxn id="7" idx="0"/>
          </p:cNvCxnSpPr>
          <p:nvPr/>
        </p:nvCxnSpPr>
        <p:spPr>
          <a:xfrm flipH="1">
            <a:off x="4589752" y="3928265"/>
            <a:ext cx="1" cy="1796971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3C21F66-7A94-F147-BE64-8F4DC00CCEF2}"/>
              </a:ext>
            </a:extLst>
          </p:cNvPr>
          <p:cNvCxnSpPr/>
          <p:nvPr/>
        </p:nvCxnSpPr>
        <p:spPr>
          <a:xfrm flipH="1">
            <a:off x="5680814" y="3905066"/>
            <a:ext cx="1" cy="179697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10B539C-14B7-C240-8D1B-D8B924F49B6E}"/>
              </a:ext>
            </a:extLst>
          </p:cNvPr>
          <p:cNvCxnSpPr>
            <a:cxnSpLocks/>
          </p:cNvCxnSpPr>
          <p:nvPr/>
        </p:nvCxnSpPr>
        <p:spPr>
          <a:xfrm flipH="1">
            <a:off x="4169391" y="4340910"/>
            <a:ext cx="3753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032F662-0E9A-1E44-8A60-0E96030D20BD}"/>
              </a:ext>
            </a:extLst>
          </p:cNvPr>
          <p:cNvCxnSpPr>
            <a:cxnSpLocks/>
          </p:cNvCxnSpPr>
          <p:nvPr/>
        </p:nvCxnSpPr>
        <p:spPr>
          <a:xfrm>
            <a:off x="5724056" y="4313613"/>
            <a:ext cx="3540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2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11263D5-C060-8245-B0A4-1CDFC47C9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891" y="4715144"/>
            <a:ext cx="3084587" cy="20903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73C43F-60FF-4249-8F19-A57BF9CC0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Setup of CEPC</a:t>
            </a:r>
            <a:r>
              <a:rPr lang="zh-CN" altLang="en-US" dirty="0"/>
              <a:t> </a:t>
            </a:r>
            <a:r>
              <a:rPr lang="en-US" altLang="zh-CN" dirty="0"/>
              <a:t>booster lattice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C1D16-40BF-934D-95AA-C97E9FAE4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B63C50-CC5E-6048-B479-71610F085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936" y="1137302"/>
            <a:ext cx="3038863" cy="31549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8922D7-944A-5945-8CB2-D30C2FE480A8}"/>
              </a:ext>
            </a:extLst>
          </p:cNvPr>
          <p:cNvSpPr txBox="1"/>
          <p:nvPr/>
        </p:nvSpPr>
        <p:spPr>
          <a:xfrm>
            <a:off x="9119936" y="947784"/>
            <a:ext cx="3233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Arc region covers ~ 80% of circumference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6E5681-8E49-E948-825F-A7B38AC4527D}"/>
              </a:ext>
            </a:extLst>
          </p:cNvPr>
          <p:cNvSpPr txBox="1"/>
          <p:nvPr/>
        </p:nvSpPr>
        <p:spPr>
          <a:xfrm>
            <a:off x="471082" y="1194601"/>
            <a:ext cx="8324593" cy="276998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General structure of the CEPC booster lattice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arcs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containing</a:t>
            </a:r>
            <a:r>
              <a:rPr lang="zh-CN" altLang="en-US" dirty="0"/>
              <a:t> </a:t>
            </a:r>
            <a:r>
              <a:rPr lang="en-US" altLang="zh-CN" dirty="0"/>
              <a:t>140</a:t>
            </a:r>
            <a:r>
              <a:rPr lang="zh-CN" altLang="en-US" dirty="0"/>
              <a:t> </a:t>
            </a:r>
            <a:r>
              <a:rPr lang="en-US" altLang="zh-CN" dirty="0"/>
              <a:t>FODO</a:t>
            </a:r>
            <a:r>
              <a:rPr lang="zh-CN" altLang="en-US" dirty="0"/>
              <a:t> </a:t>
            </a:r>
            <a:r>
              <a:rPr lang="en-US" altLang="zh-CN" dirty="0"/>
              <a:t>cells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interleaved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8</a:t>
            </a:r>
            <a:r>
              <a:rPr lang="zh-CN" altLang="en-US" dirty="0"/>
              <a:t> </a:t>
            </a:r>
            <a:r>
              <a:rPr lang="en-US" altLang="zh-CN" dirty="0"/>
              <a:t>straight</a:t>
            </a:r>
            <a:r>
              <a:rPr lang="zh-CN" altLang="en-US" dirty="0"/>
              <a:t> </a:t>
            </a:r>
            <a:r>
              <a:rPr lang="en-US" altLang="zh-CN" dirty="0"/>
              <a:t>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60</a:t>
            </a:r>
            <a:r>
              <a:rPr lang="zh-CN" altLang="en-US" sz="2200" dirty="0"/>
              <a:t> </a:t>
            </a:r>
            <a:r>
              <a:rPr lang="en-US" altLang="zh-CN" sz="2200" dirty="0"/>
              <a:t>imperfection</a:t>
            </a:r>
            <a:r>
              <a:rPr lang="zh-CN" altLang="en-US" sz="2200" dirty="0"/>
              <a:t> </a:t>
            </a:r>
            <a:r>
              <a:rPr lang="en-US" altLang="zh-CN" sz="2200" dirty="0"/>
              <a:t>lattice</a:t>
            </a:r>
            <a:r>
              <a:rPr lang="zh-CN" altLang="en-US" sz="2200" dirty="0"/>
              <a:t> </a:t>
            </a:r>
            <a:r>
              <a:rPr lang="en-US" altLang="zh-CN" sz="2200" dirty="0"/>
              <a:t>seeds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Misalignment</a:t>
            </a:r>
            <a:r>
              <a:rPr lang="zh-CN" altLang="en-US" dirty="0"/>
              <a:t> </a:t>
            </a:r>
            <a:r>
              <a:rPr lang="en-US" altLang="zh-CN" dirty="0"/>
              <a:t>error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field</a:t>
            </a:r>
            <a:r>
              <a:rPr lang="zh-CN" altLang="en-US" dirty="0"/>
              <a:t> </a:t>
            </a:r>
            <a:r>
              <a:rPr lang="en-US" altLang="zh-CN" dirty="0"/>
              <a:t>error,</a:t>
            </a:r>
            <a:r>
              <a:rPr lang="zh-CN" altLang="en-US" dirty="0"/>
              <a:t> </a:t>
            </a:r>
            <a:r>
              <a:rPr lang="en-US" altLang="zh-CN" dirty="0"/>
              <a:t>scan</a:t>
            </a:r>
            <a:r>
              <a:rPr lang="zh-CN" altLang="en-US" dirty="0"/>
              <a:t> </a:t>
            </a:r>
            <a:r>
              <a:rPr lang="en-US" altLang="zh-CN" dirty="0"/>
              <a:t>BPM</a:t>
            </a:r>
            <a:r>
              <a:rPr lang="zh-CN" altLang="en-US" dirty="0"/>
              <a:t> </a:t>
            </a:r>
            <a:r>
              <a:rPr lang="en-US" altLang="zh-CN" dirty="0"/>
              <a:t>offset</a:t>
            </a:r>
            <a:r>
              <a:rPr lang="zh-CN" altLang="en-US" dirty="0"/>
              <a:t> </a:t>
            </a:r>
            <a:endParaRPr lang="en-HK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Closed</a:t>
            </a:r>
            <a:r>
              <a:rPr lang="zh-CN" altLang="en-US" dirty="0"/>
              <a:t> </a:t>
            </a:r>
            <a:r>
              <a:rPr lang="en-US" altLang="zh-CN" dirty="0"/>
              <a:t>orbit</a:t>
            </a:r>
            <a:r>
              <a:rPr lang="zh-CN" altLang="en-US" dirty="0"/>
              <a:t> </a:t>
            </a:r>
            <a:r>
              <a:rPr lang="en-US" altLang="zh-CN" dirty="0"/>
              <a:t>correction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tune</a:t>
            </a:r>
            <a:r>
              <a:rPr lang="zh-CN" altLang="en-US" dirty="0"/>
              <a:t> </a:t>
            </a:r>
            <a:r>
              <a:rPr lang="en-US" altLang="zh-CN" dirty="0"/>
              <a:t>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200" dirty="0"/>
              <a:t>Multi-particle</a:t>
            </a:r>
            <a:r>
              <a:rPr lang="zh-CN" altLang="en-US" sz="2200" dirty="0"/>
              <a:t> </a:t>
            </a:r>
            <a:r>
              <a:rPr lang="en-US" altLang="zh-CN" sz="2200" dirty="0"/>
              <a:t>tracking</a:t>
            </a:r>
            <a:r>
              <a:rPr lang="zh-CN" altLang="en-US" sz="2200" dirty="0"/>
              <a:t> </a:t>
            </a:r>
            <a:r>
              <a:rPr lang="en-US" altLang="zh-CN" sz="2200" dirty="0"/>
              <a:t>in</a:t>
            </a:r>
            <a:r>
              <a:rPr lang="zh-CN" altLang="en-US" sz="2200" dirty="0"/>
              <a:t> </a:t>
            </a:r>
            <a:r>
              <a:rPr lang="en-US" altLang="zh-CN" sz="2200" dirty="0" err="1"/>
              <a:t>Bmad</a:t>
            </a:r>
            <a:r>
              <a:rPr lang="zh-CN" altLang="en-US" sz="2200" dirty="0"/>
              <a:t> </a:t>
            </a:r>
            <a:endParaRPr lang="en-HK" altLang="zh-CN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Energy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RF</a:t>
            </a:r>
            <a:r>
              <a:rPr lang="zh-CN" altLang="en-US" dirty="0"/>
              <a:t> </a:t>
            </a:r>
            <a:r>
              <a:rPr lang="en-US" altLang="zh-CN" dirty="0"/>
              <a:t>ramping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Element-by-element</a:t>
            </a:r>
            <a:r>
              <a:rPr lang="zh-CN" altLang="en-US" dirty="0"/>
              <a:t> </a:t>
            </a:r>
            <a:r>
              <a:rPr lang="en-US" altLang="zh-CN" dirty="0"/>
              <a:t>tracking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radiation</a:t>
            </a:r>
            <a:r>
              <a:rPr lang="zh-CN" altLang="en-US" dirty="0"/>
              <a:t> </a:t>
            </a:r>
            <a:r>
              <a:rPr lang="en-US" altLang="zh-CN" dirty="0"/>
              <a:t>damping</a:t>
            </a:r>
            <a:r>
              <a:rPr lang="zh-CN" altLang="en-US" dirty="0"/>
              <a:t> </a:t>
            </a:r>
            <a:r>
              <a:rPr lang="en-US" altLang="zh-CN" dirty="0"/>
              <a:t>&amp;</a:t>
            </a:r>
            <a:r>
              <a:rPr lang="zh-CN" altLang="en-US" dirty="0"/>
              <a:t> </a:t>
            </a:r>
            <a:r>
              <a:rPr lang="en-US" altLang="zh-CN" dirty="0"/>
              <a:t>quantum</a:t>
            </a:r>
            <a:r>
              <a:rPr lang="zh-CN" altLang="en-US" dirty="0"/>
              <a:t> </a:t>
            </a:r>
            <a:r>
              <a:rPr lang="en-US" altLang="zh-CN" dirty="0"/>
              <a:t>excitation</a:t>
            </a:r>
            <a:r>
              <a:rPr lang="zh-CN" altLang="en-US" dirty="0"/>
              <a:t> </a:t>
            </a:r>
            <a:endParaRPr lang="en-US" dirty="0"/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9D2C6782-D130-4149-B826-79106C6C17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5" y="4688233"/>
            <a:ext cx="3228821" cy="2169767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033509-6E6E-044F-9174-BA430CEB95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366" y="4688233"/>
            <a:ext cx="3116575" cy="216976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DC34E29-3D39-6C4F-9C4F-4D743C0654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974" y="4656829"/>
            <a:ext cx="3039058" cy="2114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09B308-9B2C-7449-BBF7-5D8AB9EA83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26" y="2303017"/>
            <a:ext cx="2387744" cy="100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8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D005-9E06-D94B-A491-A24869896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Spin resonance structure of CEPC Booster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3785E7-023A-FC47-BCCA-8CB174658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F2FB77-59A6-4644-84E6-83569C8DD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136" y="1644582"/>
            <a:ext cx="3188207" cy="21887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4087B6-43F0-E44F-AE03-DDBF1A5D89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897" y="1651014"/>
            <a:ext cx="3188208" cy="2188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D9FDE0-CA09-484A-8C4A-DCC5256ADA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36" y="4507937"/>
            <a:ext cx="3423214" cy="23500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F1E0D-BA96-944C-BAA6-9CD4202114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964" y="4620079"/>
            <a:ext cx="3410337" cy="21257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959C85-F556-FD4A-9E29-D0C1DEB730D1}"/>
              </a:ext>
            </a:extLst>
          </p:cNvPr>
          <p:cNvSpPr/>
          <p:nvPr/>
        </p:nvSpPr>
        <p:spPr>
          <a:xfrm>
            <a:off x="5645337" y="3045046"/>
            <a:ext cx="117105" cy="4524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0C1B00-B7FA-DC44-95D3-B5E151A31610}"/>
              </a:ext>
            </a:extLst>
          </p:cNvPr>
          <p:cNvSpPr/>
          <p:nvPr/>
        </p:nvSpPr>
        <p:spPr>
          <a:xfrm>
            <a:off x="5487131" y="6051800"/>
            <a:ext cx="117105" cy="4524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E4E0681-4A19-4541-81D5-B26DE8B32934}"/>
              </a:ext>
            </a:extLst>
          </p:cNvPr>
          <p:cNvSpPr/>
          <p:nvPr/>
        </p:nvSpPr>
        <p:spPr>
          <a:xfrm>
            <a:off x="4955129" y="957531"/>
            <a:ext cx="7203671" cy="280850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351445-2324-B142-9EAD-3FDF5EF6EDC4}"/>
                  </a:ext>
                </a:extLst>
              </p:cNvPr>
              <p:cNvSpPr txBox="1"/>
              <p:nvPr/>
            </p:nvSpPr>
            <p:spPr>
              <a:xfrm>
                <a:off x="5058914" y="1002267"/>
                <a:ext cx="6523486" cy="850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500" b="1" dirty="0">
                    <a:solidFill>
                      <a:srgbClr val="FF0000"/>
                    </a:solidFill>
                  </a:rPr>
                  <a:t>Intrinsic resonances: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1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endParaRPr lang="en-US" sz="1500" dirty="0"/>
              </a:p>
              <a:p>
                <a:r>
                  <a:rPr lang="en-US" sz="1500" dirty="0"/>
                  <a:t>Super strong resonances:</a:t>
                </a:r>
              </a:p>
              <a:p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5351445-2324-B142-9EAD-3FDF5EF6E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914" y="1002267"/>
                <a:ext cx="6523486" cy="850426"/>
              </a:xfrm>
              <a:prstGeom prst="rect">
                <a:avLst/>
              </a:prstGeom>
              <a:blipFill>
                <a:blip r:embed="rId6"/>
                <a:stretch>
                  <a:fillRect l="-194" t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2F097CE3-C463-E247-8B88-0450F7D4DE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61" y="1262796"/>
            <a:ext cx="3717985" cy="298434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AD14465E-2CFB-E545-8FC4-DDD8874ADABC}"/>
              </a:ext>
            </a:extLst>
          </p:cNvPr>
          <p:cNvSpPr/>
          <p:nvPr/>
        </p:nvSpPr>
        <p:spPr>
          <a:xfrm>
            <a:off x="4953825" y="3991333"/>
            <a:ext cx="7203671" cy="280850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11A35F-BD54-A948-8829-6438A78F783C}"/>
                  </a:ext>
                </a:extLst>
              </p:cNvPr>
              <p:cNvSpPr txBox="1"/>
              <p:nvPr/>
            </p:nvSpPr>
            <p:spPr>
              <a:xfrm>
                <a:off x="5092114" y="4036069"/>
                <a:ext cx="6523486" cy="786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0000"/>
                    </a:solidFill>
                  </a:rPr>
                  <a:t>Imperfection resonances</a:t>
                </a:r>
                <a:r>
                  <a:rPr lang="en-US" sz="1400" dirty="0"/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sz="1400" dirty="0"/>
              </a:p>
              <a:p>
                <a:r>
                  <a:rPr lang="en-US" sz="1400" dirty="0"/>
                  <a:t>Super strong resonances:</a:t>
                </a:r>
              </a:p>
              <a:p>
                <a:r>
                  <a:rPr lang="en-US" sz="1600" dirty="0"/>
                  <a:t>  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511A35F-BD54-A948-8829-6438A78F7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114" y="4036069"/>
                <a:ext cx="6523486" cy="786434"/>
              </a:xfrm>
              <a:prstGeom prst="rect">
                <a:avLst/>
              </a:prstGeom>
              <a:blipFill>
                <a:blip r:embed="rId8"/>
                <a:stretch>
                  <a:fillRect l="-194" t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3C2740-9FEF-684F-B955-41516284872F}"/>
                  </a:ext>
                </a:extLst>
              </p:cNvPr>
              <p:cNvSpPr txBox="1"/>
              <p:nvPr/>
            </p:nvSpPr>
            <p:spPr>
              <a:xfrm>
                <a:off x="188203" y="956749"/>
                <a:ext cx="4190526" cy="38318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Strength of intrinsic &amp; imperfection resonances can be approximated by[1]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𝐹𝑂𝐷𝑂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Enhancement or cancellation occurs when specific conditions are met or not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Resonances are generally weak within working beam energies of CEPC.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F3C2740-9FEF-684F-B955-415162848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03" y="956749"/>
                <a:ext cx="4190526" cy="3831818"/>
              </a:xfrm>
              <a:prstGeom prst="rect">
                <a:avLst/>
              </a:prstGeom>
              <a:blipFill>
                <a:blip r:embed="rId9"/>
                <a:stretch>
                  <a:fillRect l="-604" t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35552464-7665-B946-ACC8-9E115916937F}"/>
              </a:ext>
            </a:extLst>
          </p:cNvPr>
          <p:cNvSpPr txBox="1"/>
          <p:nvPr/>
        </p:nvSpPr>
        <p:spPr>
          <a:xfrm>
            <a:off x="514132" y="2637546"/>
            <a:ext cx="1825096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due to P </a:t>
            </a:r>
            <a:r>
              <a:rPr lang="en-US" sz="1400" dirty="0" err="1"/>
              <a:t>superperiods</a:t>
            </a:r>
            <a:endParaRPr lang="en-US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8EF05E-257B-AF40-8631-459792AA20DF}"/>
              </a:ext>
            </a:extLst>
          </p:cNvPr>
          <p:cNvSpPr txBox="1"/>
          <p:nvPr/>
        </p:nvSpPr>
        <p:spPr>
          <a:xfrm>
            <a:off x="2563956" y="2422424"/>
            <a:ext cx="211957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due to M identical FODOs in each arc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89A9B10-9752-114C-8BB8-3464A490AD7C}"/>
              </a:ext>
            </a:extLst>
          </p:cNvPr>
          <p:cNvCxnSpPr>
            <a:cxnSpLocks/>
          </p:cNvCxnSpPr>
          <p:nvPr/>
        </p:nvCxnSpPr>
        <p:spPr>
          <a:xfrm flipH="1">
            <a:off x="1751072" y="1901210"/>
            <a:ext cx="1003246" cy="7243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3D9EEF2-6131-0F44-9ED8-CDC069EE919A}"/>
              </a:ext>
            </a:extLst>
          </p:cNvPr>
          <p:cNvCxnSpPr>
            <a:cxnSpLocks/>
          </p:cNvCxnSpPr>
          <p:nvPr/>
        </p:nvCxnSpPr>
        <p:spPr>
          <a:xfrm>
            <a:off x="3066699" y="1919714"/>
            <a:ext cx="528038" cy="517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84AEA0B7-338D-4E4A-AAB0-E856F3AB3AB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57" y="4909727"/>
            <a:ext cx="2665547" cy="165927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52F4219-1974-4045-BCA6-463073167EB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061" y="4280100"/>
            <a:ext cx="3340100" cy="3175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149195AA-DC76-2B42-83FE-319297C15669}"/>
              </a:ext>
            </a:extLst>
          </p:cNvPr>
          <p:cNvSpPr txBox="1"/>
          <p:nvPr/>
        </p:nvSpPr>
        <p:spPr>
          <a:xfrm>
            <a:off x="-69413" y="6569003"/>
            <a:ext cx="5374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[1] S. Y. Lee, Spin dynamics and snakes in synchrotrons (World Scientific, 1997). </a:t>
            </a:r>
          </a:p>
        </p:txBody>
      </p:sp>
    </p:spTree>
    <p:extLst>
      <p:ext uri="{BB962C8B-B14F-4D97-AF65-F5344CB8AC3E}">
        <p14:creationId xmlns:p14="http://schemas.microsoft.com/office/powerpoint/2010/main" val="785507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E747-6BC9-BA48-B298-F3D59886B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Estimation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depolarization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Froissart-</a:t>
            </a:r>
            <a:r>
              <a:rPr lang="en-US" altLang="zh-CN" dirty="0" err="1"/>
              <a:t>Stora</a:t>
            </a:r>
            <a:r>
              <a:rPr lang="zh-CN" altLang="en-US" dirty="0"/>
              <a:t> </a:t>
            </a:r>
            <a:r>
              <a:rPr lang="en-US" altLang="zh-CN" dirty="0"/>
              <a:t>formula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EF53D-B0EF-7D4C-BF6F-1FC697286C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417980"/>
            <a:ext cx="5384800" cy="3794444"/>
          </a:xfrm>
        </p:spPr>
        <p:txBody>
          <a:bodyPr>
            <a:normAutofit/>
          </a:bodyPr>
          <a:lstStyle/>
          <a:p>
            <a:r>
              <a:rPr lang="en-US" altLang="zh-CN" sz="2200" dirty="0">
                <a:solidFill>
                  <a:srgbClr val="0000FF"/>
                </a:solidFill>
              </a:rPr>
              <a:t>Imperfection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resonance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0B3AE-A39B-FD4C-B174-3EE4A5B43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460752"/>
            <a:ext cx="5384800" cy="3751672"/>
          </a:xfrm>
        </p:spPr>
        <p:txBody>
          <a:bodyPr>
            <a:normAutofit/>
          </a:bodyPr>
          <a:lstStyle/>
          <a:p>
            <a:r>
              <a:rPr lang="en-US" altLang="zh-CN" sz="2200" dirty="0">
                <a:solidFill>
                  <a:srgbClr val="0000FF"/>
                </a:solidFill>
              </a:rPr>
              <a:t>Intrinsic</a:t>
            </a:r>
            <a:r>
              <a:rPr lang="zh-CN" altLang="en-US" sz="2200" dirty="0">
                <a:solidFill>
                  <a:srgbClr val="0000FF"/>
                </a:solidFill>
              </a:rPr>
              <a:t> </a:t>
            </a:r>
            <a:r>
              <a:rPr lang="en-US" altLang="zh-CN" sz="2200" dirty="0">
                <a:solidFill>
                  <a:srgbClr val="0000FF"/>
                </a:solidFill>
              </a:rPr>
              <a:t>resonance</a:t>
            </a:r>
            <a:endParaRPr lang="en-US" sz="22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464CE-66E8-9C4E-821B-260ECA6A2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3300C-797F-D148-A78D-320196FBAF0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E3596-7FE1-0A49-BD94-0E0531B2E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948327"/>
            <a:ext cx="4876091" cy="3185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F73DC-503E-A043-BB54-59985174F4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599" y="2981403"/>
            <a:ext cx="4831839" cy="32276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B12D20-5EA6-BE48-BD5E-B18A1320E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4" y="1241605"/>
            <a:ext cx="3368260" cy="8180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A5B98C8-3478-694E-9971-485FBFEEA570}"/>
              </a:ext>
            </a:extLst>
          </p:cNvPr>
          <p:cNvSpPr txBox="1"/>
          <p:nvPr/>
        </p:nvSpPr>
        <p:spPr>
          <a:xfrm>
            <a:off x="4709523" y="1081836"/>
            <a:ext cx="6872877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Assumption: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 </a:t>
            </a:r>
            <a:r>
              <a:rPr lang="en-US" altLang="zh-CN" sz="2000" dirty="0"/>
              <a:t>single</a:t>
            </a:r>
            <a:r>
              <a:rPr lang="zh-CN" altLang="en-US" sz="2000" dirty="0"/>
              <a:t> </a:t>
            </a:r>
            <a:r>
              <a:rPr lang="en-US" altLang="zh-CN" sz="2000" dirty="0"/>
              <a:t>crossing</a:t>
            </a:r>
            <a:r>
              <a:rPr lang="zh-CN" altLang="en-US" sz="2000" dirty="0"/>
              <a:t> </a:t>
            </a:r>
            <a:r>
              <a:rPr lang="en-US" altLang="zh-CN" sz="2000" dirty="0"/>
              <a:t>of</a:t>
            </a:r>
            <a:r>
              <a:rPr lang="zh-CN" altLang="en-US" sz="2000" dirty="0"/>
              <a:t> </a:t>
            </a:r>
            <a:r>
              <a:rPr lang="en-US" altLang="zh-CN" sz="2000" dirty="0"/>
              <a:t>imperfection</a:t>
            </a:r>
            <a:r>
              <a:rPr lang="zh-CN" altLang="en-US" sz="2000" dirty="0"/>
              <a:t> </a:t>
            </a:r>
            <a:r>
              <a:rPr lang="en-US" altLang="zh-CN" sz="2000" dirty="0"/>
              <a:t>&amp;</a:t>
            </a:r>
            <a:r>
              <a:rPr lang="zh-CN" altLang="en-US" sz="2000" dirty="0"/>
              <a:t> </a:t>
            </a:r>
            <a:r>
              <a:rPr lang="en-US" altLang="zh-CN" sz="2000" dirty="0"/>
              <a:t>intrinsic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resonances</a:t>
            </a:r>
            <a:endParaRPr lang="en-HK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dirty="0"/>
              <a:t> </a:t>
            </a:r>
            <a:r>
              <a:rPr lang="en-US" altLang="zh-CN" sz="2000" dirty="0"/>
              <a:t>there</a:t>
            </a:r>
            <a:r>
              <a:rPr lang="zh-CN" altLang="en-US" sz="2000" dirty="0"/>
              <a:t> </a:t>
            </a:r>
            <a:r>
              <a:rPr lang="en-US" altLang="zh-CN" sz="2000" dirty="0"/>
              <a:t>are</a:t>
            </a:r>
            <a:r>
              <a:rPr lang="zh-CN" altLang="en-US" sz="2000" dirty="0"/>
              <a:t> </a:t>
            </a:r>
            <a:r>
              <a:rPr lang="en-US" altLang="zh-CN" sz="2000" dirty="0"/>
              <a:t>no</a:t>
            </a:r>
            <a:r>
              <a:rPr lang="zh-CN" altLang="en-US" sz="2000" dirty="0"/>
              <a:t> </a:t>
            </a:r>
            <a:r>
              <a:rPr lang="en-US" altLang="zh-CN" sz="2000" dirty="0"/>
              <a:t>interference</a:t>
            </a:r>
            <a:r>
              <a:rPr lang="zh-CN" altLang="en-US" sz="2000" dirty="0"/>
              <a:t> </a:t>
            </a:r>
            <a:r>
              <a:rPr lang="en-US" altLang="zh-CN" sz="2000" dirty="0"/>
              <a:t>between</a:t>
            </a:r>
            <a:r>
              <a:rPr lang="zh-CN" altLang="en-US" sz="2000" dirty="0"/>
              <a:t> </a:t>
            </a:r>
            <a:r>
              <a:rPr lang="en-US" altLang="zh-CN" sz="2000" dirty="0"/>
              <a:t>resonance</a:t>
            </a:r>
            <a:r>
              <a:rPr lang="zh-CN" altLang="en-US" sz="2000" dirty="0"/>
              <a:t> </a:t>
            </a:r>
            <a:r>
              <a:rPr lang="en-US" altLang="zh-CN" sz="2000" dirty="0"/>
              <a:t>crossings</a:t>
            </a:r>
            <a:r>
              <a:rPr lang="zh-CN" altLang="en-US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54267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10422_MOST2_cepc_pol" id="{7215167E-5AD9-D044-8883-E3B7AB4E8126}" vid="{F380514F-32BC-CA48-8EB9-B84BAEB564D7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16490</TotalTime>
  <Words>3270</Words>
  <Application>Microsoft Macintosh PowerPoint</Application>
  <PresentationFormat>Widescreen</PresentationFormat>
  <Paragraphs>567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等线</vt:lpstr>
      <vt:lpstr>Microsoft YaHei</vt:lpstr>
      <vt:lpstr>宋体</vt:lpstr>
      <vt:lpstr>楷体</vt:lpstr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CEPC Polarization Study Status</vt:lpstr>
      <vt:lpstr>CEPC Beam polarization working group</vt:lpstr>
      <vt:lpstr>Motivation of CEPC polarized beam program</vt:lpstr>
      <vt:lpstr>Beam polarization in the collider rings</vt:lpstr>
      <vt:lpstr>Preparation and injection of polarized beams</vt:lpstr>
      <vt:lpstr>Depolarization in the booster</vt:lpstr>
      <vt:lpstr>Setup of CEPC booster lattice</vt:lpstr>
      <vt:lpstr>Spin resonance structure of CEPC Booster</vt:lpstr>
      <vt:lpstr>Estimation of depolarization with Froissart-Stora formula</vt:lpstr>
      <vt:lpstr>Depolarization effects: simulation vs. estimation </vt:lpstr>
      <vt:lpstr>Radiative depolarization in the collider rings</vt:lpstr>
      <vt:lpstr>e+ damping/polarizing ring</vt:lpstr>
      <vt:lpstr>RD scenario &amp; e+ damping/polarizing ring</vt:lpstr>
      <vt:lpstr>What we can gain from injecting polarized beams for RD?</vt:lpstr>
      <vt:lpstr>Spin rotators in the collider ring @ Z-pole</vt:lpstr>
      <vt:lpstr>Summary</vt:lpstr>
      <vt:lpstr>PowerPoint Presentation</vt:lpstr>
      <vt:lpstr>Spin rotators @ Z-pole for LP</vt:lpstr>
      <vt:lpstr>Spin rotators @ Z-pole for LP</vt:lpstr>
      <vt:lpstr>Spin rotators @ Z-pole for LP</vt:lpstr>
      <vt:lpstr>Orbital motion performance for LP</vt:lpstr>
      <vt:lpstr>Polarization performance for LP</vt:lpstr>
      <vt:lpstr>Operation scenario @ Z-pole</vt:lpstr>
      <vt:lpstr>CEPC collider ring</vt:lpstr>
      <vt:lpstr>Polarized e+ beam generation for RD</vt:lpstr>
      <vt:lpstr>Beam polarization in the collider rings</vt:lpstr>
      <vt:lpstr>CEPC booster – intrinsic resonance</vt:lpstr>
      <vt:lpstr>CEPC booster – imperfection resonance</vt:lpstr>
      <vt:lpstr>Alternative design of positron damping ring</vt:lpstr>
      <vt:lpstr>Beam polarization performance of an imperfect lattice</vt:lpstr>
      <vt:lpstr>Orbital motion performance</vt:lpstr>
      <vt:lpstr>General lattice structure of CEPC booster &amp; collider rings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on the CEPC polarization</dc:title>
  <dc:creator>DUAN ZHE</dc:creator>
  <cp:lastModifiedBy>DUAN ZHE</cp:lastModifiedBy>
  <cp:revision>937</cp:revision>
  <cp:lastPrinted>2022-09-13T07:04:00Z</cp:lastPrinted>
  <dcterms:created xsi:type="dcterms:W3CDTF">2021-09-26T01:07:55Z</dcterms:created>
  <dcterms:modified xsi:type="dcterms:W3CDTF">2023-02-13T08:29:50Z</dcterms:modified>
</cp:coreProperties>
</file>