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70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82" r:id="rId16"/>
    <p:sldId id="292" r:id="rId17"/>
    <p:sldId id="275" r:id="rId18"/>
    <p:sldId id="301" r:id="rId19"/>
    <p:sldId id="293" r:id="rId20"/>
    <p:sldId id="308" r:id="rId21"/>
    <p:sldId id="294" r:id="rId22"/>
    <p:sldId id="302" r:id="rId23"/>
    <p:sldId id="303" r:id="rId24"/>
    <p:sldId id="280" r:id="rId25"/>
    <p:sldId id="276" r:id="rId26"/>
    <p:sldId id="277" r:id="rId27"/>
    <p:sldId id="295" r:id="rId28"/>
    <p:sldId id="278" r:id="rId29"/>
    <p:sldId id="296" r:id="rId30"/>
    <p:sldId id="297" r:id="rId31"/>
    <p:sldId id="304" r:id="rId32"/>
    <p:sldId id="305" r:id="rId33"/>
    <p:sldId id="307" r:id="rId34"/>
    <p:sldId id="306" r:id="rId35"/>
    <p:sldId id="300" r:id="rId36"/>
    <p:sldId id="273" r:id="rId37"/>
    <p:sldId id="309" r:id="rId38"/>
    <p:sldId id="271" r:id="rId39"/>
    <p:sldId id="260" r:id="rId40"/>
    <p:sldId id="262" r:id="rId41"/>
    <p:sldId id="264" r:id="rId42"/>
    <p:sldId id="265" r:id="rId43"/>
    <p:sldId id="266" r:id="rId44"/>
    <p:sldId id="267" r:id="rId45"/>
    <p:sldId id="269" r:id="rId46"/>
    <p:sldId id="274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796"/>
  </p:normalViewPr>
  <p:slideViewPr>
    <p:cSldViewPr snapToGrid="0" snapToObjects="1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EFCE9A-1612-8843-B67A-DFDD6E909961}" type="doc">
      <dgm:prSet loTypeId="urn:microsoft.com/office/officeart/2005/8/layout/arrow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2C9C5C4-7314-6A42-8B17-79875095072E}">
      <dgm:prSet phldrT="[文本]" custT="1"/>
      <dgm:spPr>
        <a:solidFill>
          <a:srgbClr val="C00000"/>
        </a:solidFill>
      </dgm:spPr>
      <dgm:t>
        <a:bodyPr/>
        <a:lstStyle/>
        <a:p>
          <a:r>
            <a:rPr lang="en-US" altLang="zh-CN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Past</a:t>
          </a:r>
          <a:endParaRPr lang="zh-CN" alt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768F5C-CAE9-0F4C-BF35-2827550C3D17}" type="parTrans" cxnId="{B5323DD3-C26A-CA42-A83A-CD69C1563559}">
      <dgm:prSet/>
      <dgm:spPr/>
      <dgm:t>
        <a:bodyPr/>
        <a:lstStyle/>
        <a:p>
          <a:endParaRPr lang="zh-CN" altLang="en-US"/>
        </a:p>
      </dgm:t>
    </dgm:pt>
    <dgm:pt modelId="{8C33B4EE-874A-2D4E-8B6E-14C89D4851FE}" type="sibTrans" cxnId="{B5323DD3-C26A-CA42-A83A-CD69C1563559}">
      <dgm:prSet/>
      <dgm:spPr/>
      <dgm:t>
        <a:bodyPr/>
        <a:lstStyle/>
        <a:p>
          <a:endParaRPr lang="zh-CN" altLang="en-US"/>
        </a:p>
      </dgm:t>
    </dgm:pt>
    <dgm:pt modelId="{5F8A68C3-25A8-9445-9C2D-5DC9FF583429}">
      <dgm:prSet phldrT="[文本]" custT="1"/>
      <dgm:spPr>
        <a:solidFill>
          <a:srgbClr val="C00000"/>
        </a:solidFill>
      </dgm:spPr>
      <dgm:t>
        <a:bodyPr/>
        <a:lstStyle/>
        <a:p>
          <a:r>
            <a:rPr lang="en-US" altLang="zh-CN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Future</a:t>
          </a:r>
          <a:endParaRPr lang="zh-CN" alt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214645-9E7F-B34D-8092-9895555F63D2}" type="parTrans" cxnId="{1E223C09-3F87-F943-96EC-8B03E00EFF49}">
      <dgm:prSet/>
      <dgm:spPr/>
      <dgm:t>
        <a:bodyPr/>
        <a:lstStyle/>
        <a:p>
          <a:endParaRPr lang="zh-CN" altLang="en-US"/>
        </a:p>
      </dgm:t>
    </dgm:pt>
    <dgm:pt modelId="{7A8E6E62-4FDF-7640-8A51-1DFA55D008E1}" type="sibTrans" cxnId="{1E223C09-3F87-F943-96EC-8B03E00EFF49}">
      <dgm:prSet/>
      <dgm:spPr/>
      <dgm:t>
        <a:bodyPr/>
        <a:lstStyle/>
        <a:p>
          <a:endParaRPr lang="zh-CN" altLang="en-US"/>
        </a:p>
      </dgm:t>
    </dgm:pt>
    <dgm:pt modelId="{1DBE3AB3-440E-C74B-AA28-1AED33273FA5}" type="pres">
      <dgm:prSet presAssocID="{E1EFCE9A-1612-8843-B67A-DFDD6E909961}" presName="cycle" presStyleCnt="0">
        <dgm:presLayoutVars>
          <dgm:dir/>
          <dgm:resizeHandles val="exact"/>
        </dgm:presLayoutVars>
      </dgm:prSet>
      <dgm:spPr/>
    </dgm:pt>
    <dgm:pt modelId="{18D7F529-52F2-2041-ACC2-B42EA5164E87}" type="pres">
      <dgm:prSet presAssocID="{82C9C5C4-7314-6A42-8B17-79875095072E}" presName="arrow" presStyleLbl="node1" presStyleIdx="0" presStyleCnt="2" custScaleX="60624" custScaleY="68231" custRadScaleRad="123542">
        <dgm:presLayoutVars>
          <dgm:bulletEnabled val="1"/>
        </dgm:presLayoutVars>
      </dgm:prSet>
      <dgm:spPr/>
    </dgm:pt>
    <dgm:pt modelId="{E405AE5D-07F4-1240-B700-F7828CCFD352}" type="pres">
      <dgm:prSet presAssocID="{5F8A68C3-25A8-9445-9C2D-5DC9FF583429}" presName="arrow" presStyleLbl="node1" presStyleIdx="1" presStyleCnt="2" custScaleX="60527" custScaleY="64543" custRadScaleRad="129717" custRadScaleInc="-538">
        <dgm:presLayoutVars>
          <dgm:bulletEnabled val="1"/>
        </dgm:presLayoutVars>
      </dgm:prSet>
      <dgm:spPr/>
    </dgm:pt>
  </dgm:ptLst>
  <dgm:cxnLst>
    <dgm:cxn modelId="{F1290009-DCE2-774C-826D-1304C7775183}" type="presOf" srcId="{5F8A68C3-25A8-9445-9C2D-5DC9FF583429}" destId="{E405AE5D-07F4-1240-B700-F7828CCFD352}" srcOrd="0" destOrd="0" presId="urn:microsoft.com/office/officeart/2005/8/layout/arrow1"/>
    <dgm:cxn modelId="{1E223C09-3F87-F943-96EC-8B03E00EFF49}" srcId="{E1EFCE9A-1612-8843-B67A-DFDD6E909961}" destId="{5F8A68C3-25A8-9445-9C2D-5DC9FF583429}" srcOrd="1" destOrd="0" parTransId="{AF214645-9E7F-B34D-8092-9895555F63D2}" sibTransId="{7A8E6E62-4FDF-7640-8A51-1DFA55D008E1}"/>
    <dgm:cxn modelId="{2B8DBA67-BA86-5E49-A4C2-1EE90882EC04}" type="presOf" srcId="{82C9C5C4-7314-6A42-8B17-79875095072E}" destId="{18D7F529-52F2-2041-ACC2-B42EA5164E87}" srcOrd="0" destOrd="0" presId="urn:microsoft.com/office/officeart/2005/8/layout/arrow1"/>
    <dgm:cxn modelId="{F336666A-2C29-954A-A263-49A745C58096}" type="presOf" srcId="{E1EFCE9A-1612-8843-B67A-DFDD6E909961}" destId="{1DBE3AB3-440E-C74B-AA28-1AED33273FA5}" srcOrd="0" destOrd="0" presId="urn:microsoft.com/office/officeart/2005/8/layout/arrow1"/>
    <dgm:cxn modelId="{B5323DD3-C26A-CA42-A83A-CD69C1563559}" srcId="{E1EFCE9A-1612-8843-B67A-DFDD6E909961}" destId="{82C9C5C4-7314-6A42-8B17-79875095072E}" srcOrd="0" destOrd="0" parTransId="{A3768F5C-CAE9-0F4C-BF35-2827550C3D17}" sibTransId="{8C33B4EE-874A-2D4E-8B6E-14C89D4851FE}"/>
    <dgm:cxn modelId="{71BEEE3C-DB71-6E49-B5F7-70F2D850B138}" type="presParOf" srcId="{1DBE3AB3-440E-C74B-AA28-1AED33273FA5}" destId="{18D7F529-52F2-2041-ACC2-B42EA5164E87}" srcOrd="0" destOrd="0" presId="urn:microsoft.com/office/officeart/2005/8/layout/arrow1"/>
    <dgm:cxn modelId="{6A9C8F16-80D4-474F-A63B-15755A2ED250}" type="presParOf" srcId="{1DBE3AB3-440E-C74B-AA28-1AED33273FA5}" destId="{E405AE5D-07F4-1240-B700-F7828CCFD352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D7F529-52F2-2041-ACC2-B42EA5164E87}">
      <dsp:nvSpPr>
        <dsp:cNvPr id="0" name=""/>
        <dsp:cNvSpPr/>
      </dsp:nvSpPr>
      <dsp:spPr>
        <a:xfrm rot="16200000">
          <a:off x="330964" y="1225028"/>
          <a:ext cx="2964204" cy="3336147"/>
        </a:xfrm>
        <a:prstGeom prst="upArrow">
          <a:avLst>
            <a:gd name="adj1" fmla="val 50000"/>
            <a:gd name="adj2" fmla="val 35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Past</a:t>
          </a:r>
          <a:endParaRPr lang="zh-CN" alt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663729" y="2152050"/>
        <a:ext cx="2817411" cy="1482102"/>
      </dsp:txXfrm>
    </dsp:sp>
    <dsp:sp modelId="{E405AE5D-07F4-1240-B700-F7828CCFD352}">
      <dsp:nvSpPr>
        <dsp:cNvPr id="0" name=""/>
        <dsp:cNvSpPr/>
      </dsp:nvSpPr>
      <dsp:spPr>
        <a:xfrm rot="5400000">
          <a:off x="7145621" y="1256215"/>
          <a:ext cx="2959461" cy="3155823"/>
        </a:xfrm>
        <a:prstGeom prst="upArrow">
          <a:avLst>
            <a:gd name="adj1" fmla="val 50000"/>
            <a:gd name="adj2" fmla="val 35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Future</a:t>
          </a:r>
          <a:endParaRPr lang="zh-CN" alt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047440" y="2094261"/>
        <a:ext cx="2637917" cy="1479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D55948-820B-1741-A6EA-E63D0999D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D42508F-369C-B043-8636-2473FF1C4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2FB97F-D998-A84E-BC60-9E333633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7F34-1057-F147-A243-CB4419A9CB0C}" type="datetimeFigureOut">
              <a:rPr kumimoji="1" lang="zh-CN" altLang="en-US" smtClean="0"/>
              <a:t>2023/4/15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EC9EAF-51FF-AA43-A1D2-95FA4BAFA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70C198-F758-9443-8FD4-B6E98D5F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DB06-9B54-3847-94A9-F962FA8CE4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690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BF9067-4491-E84C-9EB7-BEDCABD3B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38782C-17DD-5A45-B5EF-D5FA16C6C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D0CD33-FDC0-8D46-AFCD-8E6D0BEF4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7F34-1057-F147-A243-CB4419A9CB0C}" type="datetimeFigureOut">
              <a:rPr kumimoji="1" lang="zh-CN" altLang="en-US" smtClean="0"/>
              <a:t>2023/4/15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6EB011-E93A-904D-B18B-D3794E543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E3EA3-4763-F94A-A0FD-F224887A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DB06-9B54-3847-94A9-F962FA8CE4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195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98A245-12C5-F241-92A7-96FBA5FE84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28BCA1-CB45-9B48-A00D-B62C1F239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D87125-CAAB-CC41-A0F6-0A6F1D6C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7F34-1057-F147-A243-CB4419A9CB0C}" type="datetimeFigureOut">
              <a:rPr kumimoji="1" lang="zh-CN" altLang="en-US" smtClean="0"/>
              <a:t>2023/4/15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B4C131-D1F4-344A-A825-39691B78B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6CD5A-C0B2-0047-BFB9-51CFB8EC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DB06-9B54-3847-94A9-F962FA8CE4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329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9936AB-9AB4-E146-A367-5A901FF79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B2EC9A-8C44-6847-81C3-E755AED04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5EA718-483D-C742-96E8-3B4F8673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7F34-1057-F147-A243-CB4419A9CB0C}" type="datetimeFigureOut">
              <a:rPr kumimoji="1" lang="zh-CN" altLang="en-US" smtClean="0"/>
              <a:t>2023/4/15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921F87-7AF6-A545-85AB-AB00F8ED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42B65F-63D0-2B40-A78C-623193D3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DB06-9B54-3847-94A9-F962FA8CE4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8859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5A7064-57E5-6B49-A0B8-38656A13E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EEED98-7720-7043-A965-701B5A11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2B15A6-0CC4-9D4E-B9A7-F105CFEE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7F34-1057-F147-A243-CB4419A9CB0C}" type="datetimeFigureOut">
              <a:rPr kumimoji="1" lang="zh-CN" altLang="en-US" smtClean="0"/>
              <a:t>2023/4/15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A15AF-6813-1A4B-A6C6-477CD8F2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A7CF7-49FE-A346-A5D3-31FEA6A4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DB06-9B54-3847-94A9-F962FA8CE4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573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29BB87-9220-944D-9F53-DC25F077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F329CD-209E-AA47-BA82-B70315521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88365A8-6D31-B44A-BF45-667FC7C2E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307181-2877-304E-835B-8D07C056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7F34-1057-F147-A243-CB4419A9CB0C}" type="datetimeFigureOut">
              <a:rPr kumimoji="1" lang="zh-CN" altLang="en-US" smtClean="0"/>
              <a:t>2023/4/15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5D7948-A8BC-D843-B38C-27FF7E8F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E7ED63-6596-CA4A-937C-F28F9312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DB06-9B54-3847-94A9-F962FA8CE4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360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7F3EFC-BEFA-6E43-B4DB-2DC062D45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052262-498C-8141-86C7-0B47D3937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DC09E28-C849-6E42-8D20-E4B21B507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21255B-96C8-9647-AD09-6B112D2E2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C04F68C-D257-D242-9725-E308DDEF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D81A7C4-3435-CB4D-B5B5-3652448EF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7F34-1057-F147-A243-CB4419A9CB0C}" type="datetimeFigureOut">
              <a:rPr kumimoji="1" lang="zh-CN" altLang="en-US" smtClean="0"/>
              <a:t>2023/4/15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38E388B-3715-8F40-A62E-683C84821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B65433F-9CAB-1C44-8631-D747FFDC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DB06-9B54-3847-94A9-F962FA8CE4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8546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F20434-007F-F045-AF03-B81B2372D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47957A4-E773-B744-9A94-968381E2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7F34-1057-F147-A243-CB4419A9CB0C}" type="datetimeFigureOut">
              <a:rPr kumimoji="1" lang="zh-CN" altLang="en-US" smtClean="0"/>
              <a:t>2023/4/15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6A0F0BA-A9AB-F040-8FED-DF03ADEE8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64EF4B-4CAD-354D-B0E9-C19EA5EF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DB06-9B54-3847-94A9-F962FA8CE4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750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943F525-54F4-6E4C-8DFA-C01596BF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7F34-1057-F147-A243-CB4419A9CB0C}" type="datetimeFigureOut">
              <a:rPr kumimoji="1" lang="zh-CN" altLang="en-US" smtClean="0"/>
              <a:t>2023/4/15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951140C-545F-384F-9171-2D2BB1E23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EBDEEA-1F34-5047-B40C-B62A8B9DD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DB06-9B54-3847-94A9-F962FA8CE4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9510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FA5643-BCEE-2646-B1C5-71FB5827A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3248DB-F8AE-DC44-8F6B-DE1023FC0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CED142-6912-9C42-B1AE-FFF255A18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3D2A9D-6978-BD42-8883-98D2EC32D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7F34-1057-F147-A243-CB4419A9CB0C}" type="datetimeFigureOut">
              <a:rPr kumimoji="1" lang="zh-CN" altLang="en-US" smtClean="0"/>
              <a:t>2023/4/15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0C75AC-A352-EA46-B5D3-4F4F0D7E0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372E75-5CCA-3E40-9FB2-56C94194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DB06-9B54-3847-94A9-F962FA8CE4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367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08513-5DA3-1F47-9E92-A1993000C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9988E4-C1C0-9B44-93CA-0DF615F97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D64C68D-6194-1F44-85E0-92D9B8E76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9C446C-B5FA-BC49-A330-0231B2CDD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47F34-1057-F147-A243-CB4419A9CB0C}" type="datetimeFigureOut">
              <a:rPr kumimoji="1" lang="zh-CN" altLang="en-US" smtClean="0"/>
              <a:t>2023/4/15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72D437-3A0C-534C-AE32-C3D95D8E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BCC145-9721-924C-A76B-2D2909DC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FDB06-9B54-3847-94A9-F962FA8CE4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1107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1C929F3-5450-8C40-8796-D23CC20F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DCF830-8975-4E47-A2E0-C9779EDBA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D91A49-D531-A248-8079-26A556327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47F34-1057-F147-A243-CB4419A9CB0C}" type="datetimeFigureOut">
              <a:rPr kumimoji="1" lang="zh-CN" altLang="en-US" smtClean="0"/>
              <a:t>2023/4/15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7A78F6-F9FA-C04A-8718-C89CB16AF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EA404F-EA3B-4D4E-AACF-D5B83E434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FDB06-9B54-3847-94A9-F962FA8CE47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592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tiff"/><Relationship Id="rId7" Type="http://schemas.openxmlformats.org/officeDocument/2006/relationships/image" Target="../media/image84.jpeg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hyperlink" Target="https://www.baidu.com/link?url=BuaTtVJWaaFsqJ8IQ73YLEGsMBirU8Q9_HBL1gmwqxiL6xFTsZhXjhj4AYRHjX6-1phmw6YOo-m_ieP-5XW7btcgS2TCkD6WSttt2YXUid7_cwW3tcj3dUi0O6B0CzMnGHj1d_zdvO4fqXcE-sAsx8-yQ2IxpmFZ-9CCrMffPQ9OhEfaJ28_ZfW729_QcTrawIXSMm9ck54Tapje3tYtrGSZGcHlAvMDlx-IMWpeXzNhsM-YyvYPlPkLEHkYOt2diLJqhOy-woLzaC73Le05NDGSeD24HLyAGsEKzkkq74mMK9AtuTgkFEn54Zg2bjgqsO5cPeeOc7vnXBvPr9y4P2UUwAE04nuEHhKFJ9p8NuIaZN02Z5VMKi8qmDdaRnOYNCFnZoAUK9-tlCcscvq-9KxirtW6SV_OPCMtEOeKNlLTPmXhlakKUKtAr0U98FgwTpit6yNPxjEhtXVm8lwuB45JVakiO1UdIan1pU4BztQb0tzaR7gXm4erKEK3ILZTodYp4ldzNWv6e72axhyzL0DPWJXKS4X9wf0NLn-z_AOXAtN2jvFLmYwgt-vuggcd1kEn3_b_fSafPFadbrnSIqa8QRCd-pv5_tB4MUveJYe&amp;click_t=1623741077562&amp;s_info=1280_645&amp;wd=&amp;eqid=ef9c32e5000355090000000560c85293" TargetMode="External"/><Relationship Id="rId4" Type="http://schemas.openxmlformats.org/officeDocument/2006/relationships/image" Target="../media/image82.png"/><Relationship Id="rId9" Type="http://schemas.openxmlformats.org/officeDocument/2006/relationships/image" Target="../media/image8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3E607-F0B2-1F44-35DE-CD49EFA5D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1639" y="1197314"/>
            <a:ext cx="9568721" cy="23876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very biased theoretical overview on heavy quark physics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041227-2921-2774-3052-1C0F71DC1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44975"/>
            <a:ext cx="9144000" cy="1970088"/>
          </a:xfrm>
        </p:spPr>
        <p:txBody>
          <a:bodyPr>
            <a:normAutofit fontScale="92500" lnSpcReduction="10000"/>
          </a:bodyPr>
          <a:lstStyle/>
          <a:p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上海交通大学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王伟</a:t>
            </a:r>
            <a:endParaRPr kumimoji="1"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15/04/2023</a:t>
            </a:r>
          </a:p>
          <a:p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第三届</a:t>
            </a:r>
            <a:r>
              <a:rPr kumimoji="1" lang="en-US" altLang="zh-CN" sz="3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LHCb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前沿物理研讨会</a:t>
            </a:r>
          </a:p>
        </p:txBody>
      </p:sp>
    </p:spTree>
    <p:extLst>
      <p:ext uri="{BB962C8B-B14F-4D97-AF65-F5344CB8AC3E}">
        <p14:creationId xmlns:p14="http://schemas.microsoft.com/office/powerpoint/2010/main" val="3368491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Past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2" y="5632616"/>
            <a:ext cx="10758488" cy="430869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3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2" y="4860684"/>
            <a:ext cx="114300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5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0" y="6027003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0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5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66" y="4870580"/>
            <a:ext cx="982624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891110" y="6027860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10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4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11182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12290" y="6028028"/>
            <a:ext cx="1279874" cy="8309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498055" y="4870580"/>
            <a:ext cx="1984722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FD60BF-4B8C-2794-10E8-BC5D1897E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307" y="1793139"/>
            <a:ext cx="9014638" cy="1635861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C6CEBBD1-AE0C-0DEF-65E3-98B6A6269C8F}"/>
              </a:ext>
            </a:extLst>
          </p:cNvPr>
          <p:cNvSpPr/>
          <p:nvPr/>
        </p:nvSpPr>
        <p:spPr>
          <a:xfrm>
            <a:off x="5534766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C292BDD-2BC2-06BE-ED6C-CFADF64F4491}"/>
                  </a:ext>
                </a:extLst>
              </p:cNvPr>
              <p:cNvSpPr txBox="1"/>
              <p:nvPr/>
            </p:nvSpPr>
            <p:spPr>
              <a:xfrm>
                <a:off x="4967523" y="3522180"/>
                <a:ext cx="163442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320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kumimoji="1" lang="en-US" altLang="zh-CN" sz="3200" b="0" i="1" smtClean="0">
                          <a:latin typeface="Cambria Math" panose="02040503050406030204" pitchFamily="18" charset="0"/>
                        </a:rPr>
                        <m:t>=0.22</m:t>
                      </m:r>
                    </m:oMath>
                  </m:oMathPara>
                </a14:m>
                <a:endParaRPr kumimoji="1" lang="zh-CN" altLang="en-US" sz="32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C292BDD-2BC2-06BE-ED6C-CFADF64F4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523" y="3522180"/>
                <a:ext cx="1634422" cy="492443"/>
              </a:xfrm>
              <a:prstGeom prst="rect">
                <a:avLst/>
              </a:prstGeom>
              <a:blipFill>
                <a:blip r:embed="rId5"/>
                <a:stretch>
                  <a:fillRect l="-5426" r="-5426" b="-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82D39449-DBC4-5277-9D13-0071B1775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10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5247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Past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6" y="5632616"/>
            <a:ext cx="10758488" cy="430869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7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6" y="4860684"/>
            <a:ext cx="114300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9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4" y="6027003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4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9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70" y="4870580"/>
            <a:ext cx="982624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891114" y="6027860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14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8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11186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12294" y="6028028"/>
            <a:ext cx="1279874" cy="8309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498059" y="4870580"/>
            <a:ext cx="1984722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5A0C1408-95B7-66D9-98E4-94F4BC183D42}"/>
              </a:ext>
            </a:extLst>
          </p:cNvPr>
          <p:cNvSpPr/>
          <p:nvPr/>
        </p:nvSpPr>
        <p:spPr>
          <a:xfrm>
            <a:off x="6707859" y="4860683"/>
            <a:ext cx="138941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34770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D6BAC82-784D-75C0-2A84-46A6415B5AAA}"/>
              </a:ext>
            </a:extLst>
          </p:cNvPr>
          <p:cNvSpPr/>
          <p:nvPr/>
        </p:nvSpPr>
        <p:spPr>
          <a:xfrm>
            <a:off x="7221254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ABC4073-18E2-7DD9-50D4-BF98C581EF66}"/>
              </a:ext>
            </a:extLst>
          </p:cNvPr>
          <p:cNvSpPr txBox="1"/>
          <p:nvPr/>
        </p:nvSpPr>
        <p:spPr>
          <a:xfrm>
            <a:off x="7131819" y="2225760"/>
            <a:ext cx="48194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“Weak Decays of Heavy Mesons in the Static Quark Approximation”, Nathan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Mark B. Wise,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232 (1989) 113-117</a:t>
            </a:r>
          </a:p>
          <a:p>
            <a:endParaRPr kumimoji="1"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“Weak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form factors between heavy mesons”, Nathan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Mark B. Wise, </a:t>
            </a:r>
            <a:r>
              <a:rPr kumimoji="1"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237 (1990) 527-530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C2B0FB8-3269-27B3-F3EA-910724757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7"/>
          <a:stretch/>
        </p:blipFill>
        <p:spPr>
          <a:xfrm>
            <a:off x="1614365" y="1226239"/>
            <a:ext cx="5075585" cy="3065586"/>
          </a:xfrm>
          <a:prstGeom prst="rect">
            <a:avLst/>
          </a:prstGeom>
        </p:spPr>
      </p:pic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DA8560F1-0169-989B-46BD-DCFE55FB7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11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96820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Past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6" y="5632616"/>
            <a:ext cx="10758488" cy="430869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7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6" y="4860684"/>
            <a:ext cx="114300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9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4" y="6027003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4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9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70" y="4870580"/>
            <a:ext cx="982624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891114" y="6027860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14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8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11186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12294" y="6028028"/>
            <a:ext cx="1279874" cy="8309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498059" y="4870580"/>
            <a:ext cx="1984722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34770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0D7ED43-1EDF-CEDF-1899-900A70C5BAA0}"/>
              </a:ext>
            </a:extLst>
          </p:cNvPr>
          <p:cNvSpPr/>
          <p:nvPr/>
        </p:nvSpPr>
        <p:spPr>
          <a:xfrm>
            <a:off x="6707859" y="4860683"/>
            <a:ext cx="138941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5383EFC-2497-D86D-005E-EF19C9B9AC01}"/>
              </a:ext>
            </a:extLst>
          </p:cNvPr>
          <p:cNvSpPr/>
          <p:nvPr/>
        </p:nvSpPr>
        <p:spPr>
          <a:xfrm>
            <a:off x="7221254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F8595D34-AC22-C888-3304-F4D8AE6A5EBB}"/>
              </a:ext>
            </a:extLst>
          </p:cNvPr>
          <p:cNvSpPr/>
          <p:nvPr/>
        </p:nvSpPr>
        <p:spPr>
          <a:xfrm>
            <a:off x="8116320" y="6035921"/>
            <a:ext cx="138941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7B4E8D-EDA5-D53D-D318-D5794BC52953}"/>
              </a:ext>
            </a:extLst>
          </p:cNvPr>
          <p:cNvSpPr/>
          <p:nvPr/>
        </p:nvSpPr>
        <p:spPr>
          <a:xfrm>
            <a:off x="8722798" y="577072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E3C5BDE-5E77-FDE2-0A06-E8F49323B551}"/>
              </a:ext>
            </a:extLst>
          </p:cNvPr>
          <p:cNvSpPr txBox="1"/>
          <p:nvPr/>
        </p:nvSpPr>
        <p:spPr>
          <a:xfrm>
            <a:off x="8349879" y="4338070"/>
            <a:ext cx="3683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CDF, PRL</a:t>
            </a:r>
            <a:r>
              <a:rPr lang="zh-CN" altLang="en-US" dirty="0"/>
              <a:t> 74</a:t>
            </a:r>
            <a:r>
              <a:rPr lang="en-US" altLang="zh-CN" dirty="0"/>
              <a:t>, </a:t>
            </a:r>
            <a:r>
              <a:rPr lang="zh-CN" altLang="en-US" dirty="0"/>
              <a:t>2626</a:t>
            </a:r>
            <a:r>
              <a:rPr lang="en-US" altLang="zh-CN" dirty="0"/>
              <a:t>(1995)</a:t>
            </a:r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DCAD85E-7449-617A-26E1-8B7D73AD5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276" y="1166241"/>
            <a:ext cx="3310756" cy="315407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2366D66-B0AB-FF11-E314-A2A1EB1C6A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29" t="-3714" r="55446" b="64946"/>
          <a:stretch/>
        </p:blipFill>
        <p:spPr>
          <a:xfrm>
            <a:off x="1499561" y="1701677"/>
            <a:ext cx="3870001" cy="1573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3730558-74B9-5C72-9F4F-C282FB100655}"/>
                  </a:ext>
                </a:extLst>
              </p:cNvPr>
              <p:cNvSpPr txBox="1"/>
              <p:nvPr/>
            </p:nvSpPr>
            <p:spPr>
              <a:xfrm>
                <a:off x="982825" y="1654969"/>
                <a:ext cx="1862728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B3730558-74B9-5C72-9F4F-C282FB100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825" y="1654969"/>
                <a:ext cx="1862728" cy="3754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035143A-8328-48D8-F5F9-9282767F34B4}"/>
                  </a:ext>
                </a:extLst>
              </p:cNvPr>
              <p:cNvSpPr txBox="1"/>
              <p:nvPr/>
            </p:nvSpPr>
            <p:spPr>
              <a:xfrm>
                <a:off x="3792294" y="1651739"/>
                <a:ext cx="1862728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035143A-8328-48D8-F5F9-9282767F3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294" y="1651739"/>
                <a:ext cx="1862728" cy="3754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6D96DEB-CB72-9224-9638-540BD6F93F23}"/>
                  </a:ext>
                </a:extLst>
              </p:cNvPr>
              <p:cNvSpPr txBox="1"/>
              <p:nvPr/>
            </p:nvSpPr>
            <p:spPr>
              <a:xfrm>
                <a:off x="1359852" y="2758871"/>
                <a:ext cx="10766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6D96DEB-CB72-9224-9638-540BD6F93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852" y="2758871"/>
                <a:ext cx="107669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14ED132-DFF3-6B65-1E6B-84871BF20414}"/>
                  </a:ext>
                </a:extLst>
              </p:cNvPr>
              <p:cNvSpPr txBox="1"/>
              <p:nvPr/>
            </p:nvSpPr>
            <p:spPr>
              <a:xfrm>
                <a:off x="2484327" y="3662105"/>
                <a:ext cx="1862728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mixing </a:t>
                </a: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14ED132-DFF3-6B65-1E6B-84871BF20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327" y="3662105"/>
                <a:ext cx="1862728" cy="375424"/>
              </a:xfrm>
              <a:prstGeom prst="rect">
                <a:avLst/>
              </a:prstGeom>
              <a:blipFill>
                <a:blip r:embed="rId9"/>
                <a:stretch>
                  <a:fillRect t="-6667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09F4ACD-6329-AE11-F5A7-EB44326153A7}"/>
                  </a:ext>
                </a:extLst>
              </p:cNvPr>
              <p:cNvSpPr txBox="1"/>
              <p:nvPr/>
            </p:nvSpPr>
            <p:spPr>
              <a:xfrm>
                <a:off x="4224032" y="2743278"/>
                <a:ext cx="10766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09F4ACD-6329-AE11-F5A7-EB4432615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032" y="2743278"/>
                <a:ext cx="107669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灯片编号占位符 4">
            <a:extLst>
              <a:ext uri="{FF2B5EF4-FFF2-40B4-BE49-F238E27FC236}">
                <a16:creationId xmlns:a16="http://schemas.microsoft.com/office/drawing/2014/main" id="{3E83A6F7-4A7D-D48B-0264-283B1365B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12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32269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Past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411295" y="5632616"/>
            <a:ext cx="10758488" cy="430869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705206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39855" y="4860684"/>
            <a:ext cx="114300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29178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68583" y="6027003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583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59068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49159" y="4870580"/>
            <a:ext cx="982624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906103" y="6027860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103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66767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26175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27283" y="6028028"/>
            <a:ext cx="1279874" cy="8309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513048" y="4870580"/>
            <a:ext cx="1984722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49759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0D7ED43-1EDF-CEDF-1899-900A70C5BAA0}"/>
              </a:ext>
            </a:extLst>
          </p:cNvPr>
          <p:cNvSpPr/>
          <p:nvPr/>
        </p:nvSpPr>
        <p:spPr>
          <a:xfrm>
            <a:off x="6722848" y="4860683"/>
            <a:ext cx="138941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5383EFC-2497-D86D-005E-EF19C9B9AC01}"/>
              </a:ext>
            </a:extLst>
          </p:cNvPr>
          <p:cNvSpPr/>
          <p:nvPr/>
        </p:nvSpPr>
        <p:spPr>
          <a:xfrm>
            <a:off x="7236243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F8595D34-AC22-C888-3304-F4D8AE6A5EBB}"/>
              </a:ext>
            </a:extLst>
          </p:cNvPr>
          <p:cNvSpPr/>
          <p:nvPr/>
        </p:nvSpPr>
        <p:spPr>
          <a:xfrm>
            <a:off x="8131309" y="6035921"/>
            <a:ext cx="138941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7B4E8D-EDA5-D53D-D318-D5794BC52953}"/>
              </a:ext>
            </a:extLst>
          </p:cNvPr>
          <p:cNvSpPr/>
          <p:nvPr/>
        </p:nvSpPr>
        <p:spPr>
          <a:xfrm>
            <a:off x="8737787" y="577072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6B72B36-20CB-A8B7-E2B1-4431F481C83C}"/>
              </a:ext>
            </a:extLst>
          </p:cNvPr>
          <p:cNvSpPr/>
          <p:nvPr/>
        </p:nvSpPr>
        <p:spPr>
          <a:xfrm>
            <a:off x="8946315" y="4810537"/>
            <a:ext cx="138941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 F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CBF8CF9-2049-FFD5-BBD5-CE29642B09D9}"/>
              </a:ext>
            </a:extLst>
          </p:cNvPr>
          <p:cNvSpPr/>
          <p:nvPr/>
        </p:nvSpPr>
        <p:spPr>
          <a:xfrm>
            <a:off x="9547415" y="578024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06D25BA-0229-854E-899E-E64A0AE4EEC2}"/>
              </a:ext>
            </a:extLst>
          </p:cNvPr>
          <p:cNvSpPr txBox="1"/>
          <p:nvPr/>
        </p:nvSpPr>
        <p:spPr>
          <a:xfrm>
            <a:off x="1855370" y="4173252"/>
            <a:ext cx="543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Ali,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Kramer, Lu, </a:t>
            </a:r>
            <a:r>
              <a:rPr lang="en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PRD 58, 094009(1998)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5B82123-5D5D-E807-1A6A-061EA9D15968}"/>
              </a:ext>
            </a:extLst>
          </p:cNvPr>
          <p:cNvSpPr txBox="1"/>
          <p:nvPr/>
        </p:nvSpPr>
        <p:spPr>
          <a:xfrm>
            <a:off x="6656119" y="3128660"/>
            <a:ext cx="2428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F6757204-2879-6931-0923-55285AA3B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800" y="878722"/>
            <a:ext cx="4524262" cy="37224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0F3BCB6-EF25-5A65-F0A6-CE62A688D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814" y="3644715"/>
            <a:ext cx="5530937" cy="543217"/>
          </a:xfrm>
          <a:prstGeom prst="rect">
            <a:avLst/>
          </a:prstGeom>
        </p:spPr>
      </p:pic>
      <p:sp>
        <p:nvSpPr>
          <p:cNvPr id="31" name="灯片编号占位符 4">
            <a:extLst>
              <a:ext uri="{FF2B5EF4-FFF2-40B4-BE49-F238E27FC236}">
                <a16:creationId xmlns:a16="http://schemas.microsoft.com/office/drawing/2014/main" id="{77416E1D-3A2C-380D-E431-6522FD03F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13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93074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Past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411293" y="5632616"/>
            <a:ext cx="10758488" cy="430869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705204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39853" y="4860684"/>
            <a:ext cx="114300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29176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68581" y="6027003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581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59066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49157" y="4870580"/>
            <a:ext cx="982624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906101" y="6027860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101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66765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26173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27281" y="6028028"/>
            <a:ext cx="1279874" cy="8309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1977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37740D17-70AC-726A-79D9-D58C72772A01}"/>
              </a:ext>
            </a:extLst>
          </p:cNvPr>
          <p:cNvSpPr/>
          <p:nvPr/>
        </p:nvSpPr>
        <p:spPr>
          <a:xfrm>
            <a:off x="4513046" y="4870580"/>
            <a:ext cx="1984722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309679-E0FA-52C7-EAF9-6851E440EB12}"/>
              </a:ext>
            </a:extLst>
          </p:cNvPr>
          <p:cNvSpPr/>
          <p:nvPr/>
        </p:nvSpPr>
        <p:spPr>
          <a:xfrm>
            <a:off x="5549757" y="5765361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90D7ED43-1EDF-CEDF-1899-900A70C5BAA0}"/>
              </a:ext>
            </a:extLst>
          </p:cNvPr>
          <p:cNvSpPr/>
          <p:nvPr/>
        </p:nvSpPr>
        <p:spPr>
          <a:xfrm>
            <a:off x="6722846" y="4860683"/>
            <a:ext cx="138941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5383EFC-2497-D86D-005E-EF19C9B9AC01}"/>
              </a:ext>
            </a:extLst>
          </p:cNvPr>
          <p:cNvSpPr/>
          <p:nvPr/>
        </p:nvSpPr>
        <p:spPr>
          <a:xfrm>
            <a:off x="7236241" y="578865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F8595D34-AC22-C888-3304-F4D8AE6A5EBB}"/>
              </a:ext>
            </a:extLst>
          </p:cNvPr>
          <p:cNvSpPr/>
          <p:nvPr/>
        </p:nvSpPr>
        <p:spPr>
          <a:xfrm>
            <a:off x="8131307" y="6035921"/>
            <a:ext cx="138941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B37B4E8D-EDA5-D53D-D318-D5794BC52953}"/>
              </a:ext>
            </a:extLst>
          </p:cNvPr>
          <p:cNvSpPr/>
          <p:nvPr/>
        </p:nvSpPr>
        <p:spPr>
          <a:xfrm>
            <a:off x="8737785" y="577072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6B72B36-20CB-A8B7-E2B1-4431F481C83C}"/>
              </a:ext>
            </a:extLst>
          </p:cNvPr>
          <p:cNvSpPr/>
          <p:nvPr/>
        </p:nvSpPr>
        <p:spPr>
          <a:xfrm>
            <a:off x="8731079" y="4797592"/>
            <a:ext cx="138941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 F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CBF8CF9-2049-FFD5-BBD5-CE29642B09D9}"/>
              </a:ext>
            </a:extLst>
          </p:cNvPr>
          <p:cNvSpPr/>
          <p:nvPr/>
        </p:nvSpPr>
        <p:spPr>
          <a:xfrm>
            <a:off x="9547413" y="578024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BB450C0A-DC3A-21FA-D834-97EF8F3E9AE6}"/>
              </a:ext>
            </a:extLst>
          </p:cNvPr>
          <p:cNvSpPr/>
          <p:nvPr/>
        </p:nvSpPr>
        <p:spPr>
          <a:xfrm>
            <a:off x="10150469" y="4791575"/>
            <a:ext cx="1835791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QCDF/PQCD/SCET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7659E942-E83C-1C81-7777-19BEA0290B98}"/>
              </a:ext>
            </a:extLst>
          </p:cNvPr>
          <p:cNvSpPr/>
          <p:nvPr/>
        </p:nvSpPr>
        <p:spPr>
          <a:xfrm>
            <a:off x="10599223" y="578274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F3918127-F528-E22B-ABA6-07EF49B5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40" y="1794413"/>
            <a:ext cx="4768765" cy="183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C0549558-0417-0ED5-6890-BC201325C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10" y="1633456"/>
            <a:ext cx="3330574" cy="21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灯片编号占位符 4">
            <a:extLst>
              <a:ext uri="{FF2B5EF4-FFF2-40B4-BE49-F238E27FC236}">
                <a16:creationId xmlns:a16="http://schemas.microsoft.com/office/drawing/2014/main" id="{75DB86EA-1095-D764-FBA6-B575789FC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14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58579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Heavy Quark Physics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DDC4E64-620A-5A09-D443-EBA922311950}"/>
              </a:ext>
            </a:extLst>
          </p:cNvPr>
          <p:cNvSpPr txBox="1"/>
          <p:nvPr/>
        </p:nvSpPr>
        <p:spPr>
          <a:xfrm>
            <a:off x="1251758" y="1361967"/>
            <a:ext cx="6420630" cy="4147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can one benefit from HQP?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of Standard Model (CPV)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Search for “New Physics”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Understanding QCD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DEF17AF-6660-CCE4-0EA6-ACEF646763BF}"/>
              </a:ext>
            </a:extLst>
          </p:cNvPr>
          <p:cNvSpPr txBox="1"/>
          <p:nvPr/>
        </p:nvSpPr>
        <p:spPr>
          <a:xfrm>
            <a:off x="3855035" y="5245282"/>
            <a:ext cx="71415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Feng-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Guo, Jia-Jun Wu, Wei Chen, Bing Chen’s talks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Yan-Qing Ma’s talk</a:t>
            </a:r>
            <a:endParaRPr lang="zh-CN" altLang="en-US" sz="2000" dirty="0"/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C09E63CE-C504-7DC4-39F7-1FAFD1432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15</a:t>
            </a:fld>
            <a:endParaRPr kumimoji="0"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AB2FCB-34E5-177E-02A0-48E4313BB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125" y="1342137"/>
            <a:ext cx="1520488" cy="15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2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Present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A4E85F0-6ABB-CC3C-7C10-F04A9890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811" y="1238559"/>
            <a:ext cx="3785442" cy="37787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D39D325-C39A-4176-FD16-1747391FBE36}"/>
                  </a:ext>
                </a:extLst>
              </p:cNvPr>
              <p:cNvSpPr/>
              <p:nvPr/>
            </p:nvSpPr>
            <p:spPr>
              <a:xfrm>
                <a:off x="930729" y="1634007"/>
                <a:ext cx="3642568" cy="14939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CN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altLang="zh-CN" sz="32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i="1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altLang="zh-CN" sz="32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𝑐𝑏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latin typeface="Cambria Math" panose="02040503050406030204" pitchFamily="18" charset="0"/>
                                      </a:rPr>
                                      <m:t>𝑡𝑠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32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CN" sz="32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CN" sz="3200" b="0" i="1" smtClean="0">
                                        <a:latin typeface="Cambria Math" panose="02040503050406030204" pitchFamily="18" charset="0"/>
                                      </a:rPr>
                                      <m:t>𝑡𝑏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6D39D325-C39A-4176-FD16-1747391FBE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29" y="1634007"/>
                <a:ext cx="3642568" cy="1493935"/>
              </a:xfrm>
              <a:prstGeom prst="rect">
                <a:avLst/>
              </a:prstGeom>
              <a:blipFill>
                <a:blip r:embed="rId3"/>
                <a:stretch>
                  <a:fillRect t="-3361" b="-100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49AAE0E-117F-38F8-3158-A0DA2AD574D1}"/>
                  </a:ext>
                </a:extLst>
              </p:cNvPr>
              <p:cNvSpPr/>
              <p:nvPr/>
            </p:nvSpPr>
            <p:spPr>
              <a:xfrm>
                <a:off x="1074747" y="3314401"/>
                <a:ext cx="3857018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𝑢𝑑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=0.97370</m:t>
                      </m:r>
                      <m:r>
                        <a:rPr lang="en-US" altLang="zh-CN" sz="240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CN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0.00014</m:t>
                      </m:r>
                    </m:oMath>
                  </m:oMathPara>
                </a14:m>
                <a:endParaRPr lang="en-US" altLang="zh-CN" sz="2400" dirty="0">
                  <a:solidFill>
                    <a:srgbClr val="0432FF"/>
                  </a:solidFill>
                </a:endParaRPr>
              </a:p>
              <a:p>
                <a:pPr algn="ctr"/>
                <a:r>
                  <a:rPr lang="en-US" altLang="zh-CN" sz="2400" dirty="0">
                    <a:solidFill>
                      <a:srgbClr val="0432FF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zh-CN" sz="24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2245   </m:t>
                    </m:r>
                    <m:r>
                      <a:rPr lang="en-US" altLang="zh-CN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0.000</m:t>
                    </m:r>
                    <m:r>
                      <a:rPr lang="en-US" altLang="zh-CN" sz="24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8  </m:t>
                    </m:r>
                  </m:oMath>
                </a14:m>
                <a:endParaRPr lang="en-US" altLang="zh-CN" sz="2400" dirty="0">
                  <a:solidFill>
                    <a:srgbClr val="0432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altLang="zh-CN" sz="24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zh-CN" sz="24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altLang="zh-CN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24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82</m:t>
                      </m:r>
                      <m:r>
                        <a:rPr lang="en-US" altLang="zh-CN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CN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0.000</m:t>
                      </m:r>
                      <m:r>
                        <a:rPr lang="en-US" altLang="zh-CN" sz="2400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sz="2400" i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altLang="zh-CN" sz="24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49AAE0E-117F-38F8-3158-A0DA2AD574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47" y="3314401"/>
                <a:ext cx="3857018" cy="1200329"/>
              </a:xfrm>
              <a:prstGeom prst="rect">
                <a:avLst/>
              </a:prstGeom>
              <a:blipFill>
                <a:blip r:embed="rId4"/>
                <a:stretch>
                  <a:fillRect l="-656"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EC0CF83-722E-460F-3069-6F166B12AAE9}"/>
                  </a:ext>
                </a:extLst>
              </p:cNvPr>
              <p:cNvSpPr/>
              <p:nvPr/>
            </p:nvSpPr>
            <p:spPr>
              <a:xfrm>
                <a:off x="1170527" y="4701189"/>
                <a:ext cx="3474413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221</m:t>
                      </m:r>
                      <m:r>
                        <a:rPr lang="en-US" altLang="zh-CN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0.004</m:t>
                      </m:r>
                    </m:oMath>
                  </m:oMathPara>
                </a14:m>
                <a:endParaRPr lang="en-US" altLang="zh-CN" sz="2400" dirty="0">
                  <a:solidFill>
                    <a:srgbClr val="FF0000"/>
                  </a:solidFill>
                </a:endParaRPr>
              </a:p>
              <a:p>
                <a:r>
                  <a:rPr lang="en-US" altLang="zh-CN" sz="2400" dirty="0">
                    <a:solidFill>
                      <a:srgbClr val="FF0000"/>
                    </a:solidFill>
                  </a:rPr>
                  <a:t>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987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0.0</m:t>
                    </m:r>
                    <m:r>
                      <a:rPr lang="en-US" altLang="zh-C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11  </m:t>
                    </m:r>
                  </m:oMath>
                </a14:m>
                <a:endParaRPr lang="en-US" altLang="zh-CN" sz="24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𝑐𝑏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0410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0.00</m:t>
                      </m:r>
                      <m:r>
                        <a:rPr lang="en-US" altLang="zh-CN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altLang="zh-CN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FEC0CF83-722E-460F-3069-6F166B12A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527" y="4701189"/>
                <a:ext cx="3474413" cy="1200329"/>
              </a:xfrm>
              <a:prstGeom prst="rect">
                <a:avLst/>
              </a:prstGeom>
              <a:blipFill>
                <a:blip r:embed="rId5"/>
                <a:stretch>
                  <a:fillRect l="-2920"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4BD16D7-5DBA-389A-E8C0-A6BE159F432A}"/>
                  </a:ext>
                </a:extLst>
              </p:cNvPr>
              <p:cNvSpPr/>
              <p:nvPr/>
            </p:nvSpPr>
            <p:spPr>
              <a:xfrm>
                <a:off x="7885037" y="5100614"/>
                <a:ext cx="3136436" cy="473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zh-CN" altLang="en-US" sz="2400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179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kumimoji="1" lang="zh-CN" altLang="en-US" sz="2400" i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14BD16D7-5DBA-389A-E8C0-A6BE159F43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037" y="5100614"/>
                <a:ext cx="3136436" cy="473528"/>
              </a:xfrm>
              <a:prstGeom prst="rect">
                <a:avLst/>
              </a:prstGeom>
              <a:blipFill>
                <a:blip r:embed="rId6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4845ADFB-A16B-F6C2-883C-4DD0A0BA9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16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6863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Present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DDC4E64-620A-5A09-D443-EBA922311950}"/>
                  </a:ext>
                </a:extLst>
              </p:cNvPr>
              <p:cNvSpPr txBox="1"/>
              <p:nvPr/>
            </p:nvSpPr>
            <p:spPr>
              <a:xfrm>
                <a:off x="2876484" y="5617152"/>
                <a:ext cx="613129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32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320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CN" sz="3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lang="en-US" altLang="zh-CN" sz="3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𝛽</m:t>
                          </m:r>
                          <m:r>
                            <a:rPr lang="en-US" altLang="zh-CN" sz="32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altLang="zh-C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CDDC4E64-620A-5A09-D443-EBA922311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484" y="5617152"/>
                <a:ext cx="6131295" cy="584775"/>
              </a:xfrm>
              <a:prstGeom prst="rect">
                <a:avLst/>
              </a:prstGeom>
              <a:blipFill>
                <a:blip r:embed="rId2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E25A1A17-D80E-91C0-F6FA-DA9C17F02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706" y="1445891"/>
            <a:ext cx="4171532" cy="41641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5852FCF-3E33-6187-3980-E703E05EE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7" y="1512329"/>
            <a:ext cx="3906670" cy="3899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FBC2CE-3A27-98BA-84DB-5EE888E91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795" y="1512329"/>
            <a:ext cx="3906670" cy="38997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CFC2D70C-2884-8150-4E3B-BE14B30D7040}"/>
                  </a:ext>
                </a:extLst>
              </p:cNvPr>
              <p:cNvSpPr/>
              <p:nvPr/>
            </p:nvSpPr>
            <p:spPr>
              <a:xfrm>
                <a:off x="8453018" y="5665259"/>
                <a:ext cx="33507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kumimoji="1" lang="zh-CN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(2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0.699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kumimoji="1" lang="en-US" altLang="zh-CN" sz="2400" dirty="0"/>
                  <a:t>0.017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CFC2D70C-2884-8150-4E3B-BE14B30D7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018" y="5665259"/>
                <a:ext cx="3350789" cy="461665"/>
              </a:xfrm>
              <a:prstGeom prst="rect">
                <a:avLst/>
              </a:prstGeom>
              <a:blipFill>
                <a:blip r:embed="rId6"/>
                <a:stretch>
                  <a:fillRect l="-377" t="-7895" r="-1887" b="-26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5A5FED-C38C-4582-20BD-8F6C3422B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17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9637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Present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CFC2D70C-2884-8150-4E3B-BE14B30D7040}"/>
                  </a:ext>
                </a:extLst>
              </p:cNvPr>
              <p:cNvSpPr/>
              <p:nvPr/>
            </p:nvSpPr>
            <p:spPr>
              <a:xfrm>
                <a:off x="786496" y="1167557"/>
                <a:ext cx="3350789" cy="83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kumimoji="1" lang="zh-CN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(2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400" b="0" i="1" smtClean="0">
                        <a:latin typeface="Cambria Math" panose="02040503050406030204" pitchFamily="18" charset="0"/>
                      </a:rPr>
                      <m:t>0.699</m:t>
                    </m:r>
                    <m:r>
                      <a:rPr kumimoji="1"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kumimoji="1" lang="en-US" altLang="zh-CN" sz="2400" dirty="0"/>
                  <a:t>0.017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  <m:t>22.2±0.7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kumimoji="1" lang="en-US" altLang="zh-CN" sz="2400" i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CFC2D70C-2884-8150-4E3B-BE14B30D7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96" y="1167557"/>
                <a:ext cx="3350789" cy="839332"/>
              </a:xfrm>
              <a:prstGeom prst="rect">
                <a:avLst/>
              </a:prstGeom>
              <a:blipFill>
                <a:blip r:embed="rId2"/>
                <a:stretch>
                  <a:fillRect l="-377" t="-7576" r="-1887" b="-106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62A1DAF9-100F-528F-3775-831D5C87E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18</a:t>
            </a:fld>
            <a:endParaRPr kumimoji="0"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5436142-AB6F-2FFE-B925-342071D14424}"/>
                  </a:ext>
                </a:extLst>
              </p:cNvPr>
              <p:cNvSpPr txBox="1"/>
              <p:nvPr/>
            </p:nvSpPr>
            <p:spPr>
              <a:xfrm>
                <a:off x="5413935" y="1297948"/>
                <a:ext cx="610099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2800" b="0" i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Golden Channel: </a:t>
                </a:r>
                <a14:m>
                  <m:oMath xmlns:m="http://schemas.openxmlformats.org/officeDocument/2006/math"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sSub>
                      <m:sSub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kumimoji="1" lang="en-US" altLang="zh-CN" sz="2800" b="0" i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5436142-AB6F-2FFE-B925-342071D14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935" y="1297948"/>
                <a:ext cx="6100996" cy="523220"/>
              </a:xfrm>
              <a:prstGeom prst="rect">
                <a:avLst/>
              </a:prstGeom>
              <a:blipFill>
                <a:blip r:embed="rId3"/>
                <a:stretch>
                  <a:fillRect l="-2079" t="-14286" b="-3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ACD4021-1FEE-8274-EC1F-1480E6D6F8B7}"/>
                  </a:ext>
                </a:extLst>
              </p:cNvPr>
              <p:cNvSpPr txBox="1"/>
              <p:nvPr/>
            </p:nvSpPr>
            <p:spPr>
              <a:xfrm>
                <a:off x="5567156" y="2506041"/>
                <a:ext cx="4319910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zh-CN" sz="28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Tree Amplitudes: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𝑐𝑏</m:t>
                        </m:r>
                      </m:sub>
                    </m:sSub>
                    <m:sSub>
                      <m:sSubPr>
                        <m:ctrlPr>
                          <a:rPr kumimoji="1"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kumimoji="1"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~40</m:t>
                    </m:r>
                    <m:r>
                      <a:rPr kumimoji="1" lang="en-US" altLang="zh-CN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1" lang="en-US" altLang="zh-CN" sz="2800" dirty="0"/>
                  <a:t> </a:t>
                </a:r>
                <a:endParaRPr kumimoji="1" lang="en-US" altLang="zh-CN" sz="2800" b="0" dirty="0">
                  <a:ea typeface="Cambria Math" panose="02040503050406030204" pitchFamily="18" charset="0"/>
                </a:endParaRPr>
              </a:p>
              <a:p>
                <a:pPr algn="ctr"/>
                <a:r>
                  <a:rPr kumimoji="1" lang="en-US" altLang="zh-CN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kumimoji="1" lang="en-US" altLang="zh-CN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0.1−1</m:t>
                    </m:r>
                  </m:oMath>
                </a14:m>
                <a:endParaRPr kumimoji="1" lang="en-US" altLang="zh-CN" sz="28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ACD4021-1FEE-8274-EC1F-1480E6D6F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156" y="2506041"/>
                <a:ext cx="4319910" cy="1384995"/>
              </a:xfrm>
              <a:prstGeom prst="rect">
                <a:avLst/>
              </a:prstGeom>
              <a:blipFill>
                <a:blip r:embed="rId4"/>
                <a:stretch>
                  <a:fillRect t="-4545" b="-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FD77FAA-9644-30FE-D32E-D8AEF3A42B83}"/>
                  </a:ext>
                </a:extLst>
              </p:cNvPr>
              <p:cNvSpPr txBox="1"/>
              <p:nvPr/>
            </p:nvSpPr>
            <p:spPr>
              <a:xfrm>
                <a:off x="5874455" y="4849832"/>
                <a:ext cx="4319910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1" lang="en-US" altLang="zh-CN" sz="2800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Penguin Amplitudes: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𝑢𝑏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𝑢𝑠</m:t>
                          </m:r>
                        </m:sub>
                      </m:sSub>
                      <m:r>
                        <a:rPr kumimoji="1"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~0.8×</m:t>
                      </m:r>
                      <m:sSup>
                        <m:sSup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1" lang="en-US" altLang="zh-CN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kumimoji="1" lang="en-US" altLang="zh-C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kumimoji="1" lang="en-US" altLang="zh-CN" sz="2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0.04</m:t>
                      </m:r>
                    </m:oMath>
                  </m:oMathPara>
                </a14:m>
                <a:endParaRPr lang="zh-CN" altLang="en-US" sz="28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FD77FAA-9644-30FE-D32E-D8AEF3A42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455" y="4849832"/>
                <a:ext cx="4319910" cy="1384995"/>
              </a:xfrm>
              <a:prstGeom prst="rect">
                <a:avLst/>
              </a:prstGeom>
              <a:blipFill>
                <a:blip r:embed="rId5"/>
                <a:stretch>
                  <a:fillRect t="-5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组合 30">
            <a:extLst>
              <a:ext uri="{FF2B5EF4-FFF2-40B4-BE49-F238E27FC236}">
                <a16:creationId xmlns:a16="http://schemas.microsoft.com/office/drawing/2014/main" id="{87E34FAB-B5BE-12EE-79A9-18CCFC3BA004}"/>
              </a:ext>
            </a:extLst>
          </p:cNvPr>
          <p:cNvGrpSpPr/>
          <p:nvPr/>
        </p:nvGrpSpPr>
        <p:grpSpPr>
          <a:xfrm>
            <a:off x="1256045" y="2436818"/>
            <a:ext cx="3045814" cy="1770633"/>
            <a:chOff x="1256045" y="2436818"/>
            <a:chExt cx="3045814" cy="177063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CCD5D618-A0C3-4649-5DFA-0FDB72EB0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6045" y="2436818"/>
              <a:ext cx="3045814" cy="177063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C3E9B64-6F8C-4300-0842-C8147735A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6045" y="3296677"/>
              <a:ext cx="1412203" cy="638858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679500C-9BD7-2AB7-2A7B-6D08EF4669C5}"/>
                </a:ext>
              </a:extLst>
            </p:cNvPr>
            <p:cNvSpPr/>
            <p:nvPr/>
          </p:nvSpPr>
          <p:spPr>
            <a:xfrm>
              <a:off x="3942413" y="2506041"/>
              <a:ext cx="194872" cy="267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>
                  <a:solidFill>
                    <a:schemeClr val="tx1"/>
                  </a:solidFill>
                </a:rPr>
                <a:t>c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9C9115C9-1CF8-6739-5443-06EA2E5CE146}"/>
                </a:ext>
              </a:extLst>
            </p:cNvPr>
            <p:cNvSpPr/>
            <p:nvPr/>
          </p:nvSpPr>
          <p:spPr>
            <a:xfrm>
              <a:off x="1784990" y="2526439"/>
              <a:ext cx="177156" cy="267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>
                  <a:solidFill>
                    <a:schemeClr val="tx1"/>
                  </a:solidFill>
                </a:rPr>
                <a:t>b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39BA8F90-2ED7-8E9D-6E55-388E6B7BF8C5}"/>
                    </a:ext>
                  </a:extLst>
                </p:cNvPr>
                <p:cNvSpPr/>
                <p:nvPr/>
              </p:nvSpPr>
              <p:spPr>
                <a:xfrm>
                  <a:off x="3933545" y="3255823"/>
                  <a:ext cx="341956" cy="3511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kumimoji="1"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39BA8F90-2ED7-8E9D-6E55-388E6B7BF8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3545" y="3255823"/>
                  <a:ext cx="341956" cy="351135"/>
                </a:xfrm>
                <a:prstGeom prst="rect">
                  <a:avLst/>
                </a:prstGeom>
                <a:blipFill>
                  <a:blip r:embed="rId8"/>
                  <a:stretch>
                    <a:fillRect b="-1724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E56776C-480F-359B-EBF4-9E28FC319A5F}"/>
                </a:ext>
              </a:extLst>
            </p:cNvPr>
            <p:cNvSpPr/>
            <p:nvPr/>
          </p:nvSpPr>
          <p:spPr>
            <a:xfrm>
              <a:off x="3909333" y="3888738"/>
              <a:ext cx="194872" cy="267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>
                  <a:solidFill>
                    <a:schemeClr val="tx1"/>
                  </a:solidFill>
                </a:rPr>
                <a:t>s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5B3CA14-447D-9503-4112-52EBCDF97D22}"/>
              </a:ext>
            </a:extLst>
          </p:cNvPr>
          <p:cNvGrpSpPr/>
          <p:nvPr/>
        </p:nvGrpSpPr>
        <p:grpSpPr>
          <a:xfrm>
            <a:off x="930729" y="4453019"/>
            <a:ext cx="3630275" cy="1884951"/>
            <a:chOff x="930729" y="4453019"/>
            <a:chExt cx="3630275" cy="1884951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41855E9-97FF-60C2-54C4-C73175778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729" y="4453019"/>
              <a:ext cx="3630275" cy="1884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5A870193-44A9-1ADF-38B5-A4192365362D}"/>
                    </a:ext>
                  </a:extLst>
                </p:cNvPr>
                <p:cNvSpPr/>
                <p:nvPr/>
              </p:nvSpPr>
              <p:spPr>
                <a:xfrm>
                  <a:off x="4024541" y="5385872"/>
                  <a:ext cx="341956" cy="3511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kumimoji="1" lang="zh-CN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5A870193-44A9-1ADF-38B5-A419236536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4541" y="5385872"/>
                  <a:ext cx="341956" cy="351135"/>
                </a:xfrm>
                <a:prstGeom prst="rect">
                  <a:avLst/>
                </a:prstGeom>
                <a:blipFill>
                  <a:blip r:embed="rId10"/>
                  <a:stretch>
                    <a:fillRect b="-2142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5A68FCA-71EF-EE82-7A06-577A3050E419}"/>
                </a:ext>
              </a:extLst>
            </p:cNvPr>
            <p:cNvSpPr/>
            <p:nvPr/>
          </p:nvSpPr>
          <p:spPr>
            <a:xfrm>
              <a:off x="4024541" y="4637305"/>
              <a:ext cx="194872" cy="267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>
                  <a:solidFill>
                    <a:schemeClr val="tx1"/>
                  </a:solidFill>
                </a:rPr>
                <a:t>s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A9C133D-4717-84A2-3320-A64E51088D41}"/>
                </a:ext>
              </a:extLst>
            </p:cNvPr>
            <p:cNvSpPr/>
            <p:nvPr/>
          </p:nvSpPr>
          <p:spPr>
            <a:xfrm>
              <a:off x="4032036" y="6070831"/>
              <a:ext cx="194872" cy="267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>
                  <a:solidFill>
                    <a:schemeClr val="tx1"/>
                  </a:solidFill>
                </a:rPr>
                <a:t>c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6E659F08-2CD3-101F-36F4-1E73E33A516E}"/>
                </a:ext>
              </a:extLst>
            </p:cNvPr>
            <p:cNvSpPr/>
            <p:nvPr/>
          </p:nvSpPr>
          <p:spPr>
            <a:xfrm>
              <a:off x="1784990" y="4661824"/>
              <a:ext cx="177156" cy="267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>
                  <a:solidFill>
                    <a:schemeClr val="tx1"/>
                  </a:solidFill>
                </a:rPr>
                <a:t>b</a:t>
              </a:r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31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Present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DDC4E64-620A-5A09-D443-EBA922311950}"/>
              </a:ext>
            </a:extLst>
          </p:cNvPr>
          <p:cNvSpPr txBox="1"/>
          <p:nvPr/>
        </p:nvSpPr>
        <p:spPr>
          <a:xfrm>
            <a:off x="625555" y="1074122"/>
            <a:ext cx="96567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altLang="zh-CN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973D74E-A0D9-FF54-8174-22BB72F192DA}"/>
              </a:ext>
            </a:extLst>
          </p:cNvPr>
          <p:cNvSpPr txBox="1"/>
          <p:nvPr/>
        </p:nvSpPr>
        <p:spPr>
          <a:xfrm>
            <a:off x="6095994" y="5783878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Bordone et al., EJPC 76 (2016) 440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50464F-5B00-69C1-8C38-4D44DE36E254}"/>
              </a:ext>
            </a:extLst>
          </p:cNvPr>
          <p:cNvSpPr txBox="1"/>
          <p:nvPr/>
        </p:nvSpPr>
        <p:spPr>
          <a:xfrm>
            <a:off x="625555" y="5757634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Bobeth et al., JHEP 12 (2007) 040</a:t>
            </a:r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A8EEDE08-CCE6-89D1-9944-B5EBA39E2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19</a:t>
            </a:fld>
            <a:endParaRPr kumimoji="0" lang="zh-CN" altLang="en-US" sz="28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35A8DC0-A3F3-82D2-547F-3836A340A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2068423"/>
            <a:ext cx="3143210" cy="34254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2DF23AD-B768-E980-AC7C-39DA93342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373" y="2168258"/>
            <a:ext cx="5500240" cy="353196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B228A4-9093-5AEA-1C83-173A4078C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021" y="1084584"/>
            <a:ext cx="3399151" cy="10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13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E738ACA-296D-C646-9EF3-EC67DD988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88" y="1431003"/>
            <a:ext cx="5779580" cy="379822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B4B4D4-72A7-FC14-D42B-D822A8DBA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338" y="1402427"/>
            <a:ext cx="5740054" cy="38990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20D1858-C860-B035-B5BF-0FEC776D40CB}"/>
              </a:ext>
            </a:extLst>
          </p:cNvPr>
          <p:cNvSpPr txBox="1"/>
          <p:nvPr/>
        </p:nvSpPr>
        <p:spPr>
          <a:xfrm>
            <a:off x="2241029" y="5455573"/>
            <a:ext cx="14165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1909.13083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26E232E-7225-00D8-F9AC-FBD93D402C57}"/>
              </a:ext>
            </a:extLst>
          </p:cNvPr>
          <p:cNvSpPr txBox="1"/>
          <p:nvPr/>
        </p:nvSpPr>
        <p:spPr>
          <a:xfrm>
            <a:off x="8354518" y="5455573"/>
            <a:ext cx="1663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2207.00183</a:t>
            </a:r>
          </a:p>
        </p:txBody>
      </p:sp>
    </p:spTree>
    <p:extLst>
      <p:ext uri="{BB962C8B-B14F-4D97-AF65-F5344CB8AC3E}">
        <p14:creationId xmlns:p14="http://schemas.microsoft.com/office/powerpoint/2010/main" val="1014990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Present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DDC4E64-620A-5A09-D443-EBA922311950}"/>
              </a:ext>
            </a:extLst>
          </p:cNvPr>
          <p:cNvSpPr txBox="1"/>
          <p:nvPr/>
        </p:nvSpPr>
        <p:spPr>
          <a:xfrm>
            <a:off x="625555" y="1074122"/>
            <a:ext cx="96567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altLang="zh-CN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2E1E994-783A-0146-A20B-4B5A7D9D5102}"/>
              </a:ext>
            </a:extLst>
          </p:cNvPr>
          <p:cNvSpPr txBox="1"/>
          <p:nvPr/>
        </p:nvSpPr>
        <p:spPr>
          <a:xfrm>
            <a:off x="1854406" y="5342135"/>
            <a:ext cx="90211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路漫漫其修远兮，吾将上下而求索</a:t>
            </a:r>
            <a:endParaRPr lang="en-US" altLang="zh-CN" sz="2400" dirty="0"/>
          </a:p>
          <a:p>
            <a:r>
              <a:rPr lang="zh-CN" altLang="en-US" sz="2400" dirty="0"/>
              <a:t> The road ahead will be long and our climb will be steep</a:t>
            </a:r>
            <a:endParaRPr lang="en-US" altLang="zh-CN" sz="2400" dirty="0"/>
          </a:p>
          <a:p>
            <a:r>
              <a:rPr lang="zh-CN" altLang="en-US" sz="2400" dirty="0"/>
              <a:t>何吉波</a:t>
            </a:r>
            <a:r>
              <a:rPr lang="en-US" altLang="zh-CN" sz="2400" dirty="0"/>
              <a:t>, </a:t>
            </a:r>
            <a:r>
              <a:rPr lang="zh-CN" altLang="en-US" sz="2400" dirty="0"/>
              <a:t>量子宇宙物理前沿：中微子宇宙学研讨会</a:t>
            </a:r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A8EEDE08-CCE6-89D1-9944-B5EBA39E2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20</a:t>
            </a:fld>
            <a:endParaRPr kumimoji="0" lang="zh-CN" altLang="en-US" sz="28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4E0F87B-D592-AAD4-FE4F-F74FD59F7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77" y="1876117"/>
            <a:ext cx="4214954" cy="270915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7B57EEC-9A24-B9E9-1CC6-0C03A3F1ABCD}"/>
              </a:ext>
            </a:extLst>
          </p:cNvPr>
          <p:cNvSpPr txBox="1"/>
          <p:nvPr/>
        </p:nvSpPr>
        <p:spPr>
          <a:xfrm>
            <a:off x="1698035" y="4649040"/>
            <a:ext cx="2637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128 (2022) 191802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569ABA3-F7D3-15F2-3B4E-7E3B851843F7}"/>
              </a:ext>
            </a:extLst>
          </p:cNvPr>
          <p:cNvSpPr txBox="1"/>
          <p:nvPr/>
        </p:nvSpPr>
        <p:spPr>
          <a:xfrm>
            <a:off x="7631298" y="4734548"/>
            <a:ext cx="2248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2212.09153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E3556FC-F7B5-A1DC-1383-E82ED96EE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962" y="1824209"/>
            <a:ext cx="3668486" cy="28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53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Present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72422768-161D-CFAE-8A39-CDFBB31E2E74}"/>
                  </a:ext>
                </a:extLst>
              </p:cNvPr>
              <p:cNvSpPr/>
              <p:nvPr/>
            </p:nvSpPr>
            <p:spPr>
              <a:xfrm>
                <a:off x="395010" y="2068186"/>
                <a:ext cx="3630481" cy="5370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8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28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kumimoji="1" lang="en-US" altLang="zh-CN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zh-CN" altLang="en-US" sz="2800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zh-CN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800" b="0" i="1" smtClean="0">
                                      <a:latin typeface="Cambria Math" panose="02040503050406030204" pitchFamily="18" charset="0"/>
                                    </a:rPr>
                                    <m:t>179</m:t>
                                  </m:r>
                                </m:e>
                                <m:sub>
                                  <m:r>
                                    <a:rPr kumimoji="1" lang="en-US" altLang="zh-CN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zh-CN" sz="28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kumimoji="1" lang="en-US" altLang="zh-CN" sz="2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kumimoji="1" lang="en-US" altLang="zh-CN" sz="28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kumimoji="1" lang="en-US" altLang="zh-CN" sz="2800" i="1">
                              <a:latin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kumimoji="1" lang="zh-CN" altLang="en-US" sz="2800" i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72422768-161D-CFAE-8A39-CDFBB31E2E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10" y="2068186"/>
                <a:ext cx="3630481" cy="537070"/>
              </a:xfrm>
              <a:prstGeom prst="rect">
                <a:avLst/>
              </a:prstGeom>
              <a:blipFill>
                <a:blip r:embed="rId2"/>
                <a:stretch>
                  <a:fillRect b="-209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DC928DEA-19E6-3FE4-1D3D-3BB7DCF1DACB}"/>
                  </a:ext>
                </a:extLst>
              </p:cNvPr>
              <p:cNvSpPr/>
              <p:nvPr/>
            </p:nvSpPr>
            <p:spPr>
              <a:xfrm>
                <a:off x="7775542" y="2067929"/>
                <a:ext cx="3904595" cy="5373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zh-CN" altLang="en-US" sz="28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kumimoji="1" lang="en-US" altLang="zh-CN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kumimoji="1" lang="zh-CN" altLang="en-US" sz="2800" i="1">
                        <a:latin typeface="Cambria Math" panose="02040503050406030204" pitchFamily="18" charset="0"/>
                      </a:rPr>
                      <m:t>𝛾</m:t>
                    </m:r>
                    <m:r>
                      <a:rPr kumimoji="1" lang="en-US" altLang="zh-CN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1"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kumimoji="1" lang="en-US" altLang="zh-CN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zh-CN" sz="2800" b="0" i="1" smtClean="0">
                                    <a:latin typeface="Cambria Math" panose="02040503050406030204" pitchFamily="18" charset="0"/>
                                  </a:rPr>
                                  <m:t>179</m:t>
                                </m:r>
                              </m:e>
                              <m:sub>
                                <m:r>
                                  <a:rPr kumimoji="1" lang="en-US" altLang="zh-CN" sz="2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1" lang="en-US" altLang="zh-CN" sz="28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sub>
                              <m:sup>
                                <m:r>
                                  <a:rPr kumimoji="1" lang="en-US" altLang="zh-CN" sz="2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kumimoji="1" lang="en-US" altLang="zh-CN" sz="2800" b="0" i="1" smtClean="0">
                                    <a:latin typeface="Cambria Math" panose="02040503050406030204" pitchFamily="18" charset="0"/>
                                  </a:rPr>
                                  <m:t>0.3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kumimoji="1" lang="en-US" altLang="zh-CN" sz="2800" i="1">
                            <a:latin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1" lang="en-US" altLang="zh-CN" sz="2800" i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?</a:t>
                </a:r>
                <a:endParaRPr kumimoji="1" lang="zh-CN" altLang="en-US" sz="2800" i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DC928DEA-19E6-3FE4-1D3D-3BB7DCF1D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5542" y="2067929"/>
                <a:ext cx="3904595" cy="537327"/>
              </a:xfrm>
              <a:prstGeom prst="rect">
                <a:avLst/>
              </a:prstGeom>
              <a:blipFill>
                <a:blip r:embed="rId3"/>
                <a:stretch>
                  <a:fillRect t="-9302" r="-2273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3B754CE-86C5-D463-A3B6-B6D2A4D76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068" y="1703032"/>
            <a:ext cx="4551519" cy="47081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A987246-19C7-1F9A-2BEB-977B24275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5" y="3600359"/>
            <a:ext cx="3837269" cy="246639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C84A8F-38D2-45B4-BE73-20CC0D776456}"/>
              </a:ext>
            </a:extLst>
          </p:cNvPr>
          <p:cNvSpPr txBox="1"/>
          <p:nvPr/>
        </p:nvSpPr>
        <p:spPr>
          <a:xfrm>
            <a:off x="808388" y="5957411"/>
            <a:ext cx="2603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128 (2022) 191802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9F3EC86-A234-D0CC-DBC3-C64F4EDE5AC1}"/>
              </a:ext>
            </a:extLst>
          </p:cNvPr>
          <p:cNvSpPr txBox="1"/>
          <p:nvPr/>
        </p:nvSpPr>
        <p:spPr>
          <a:xfrm>
            <a:off x="8602649" y="4786056"/>
            <a:ext cx="2536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New Physics ?</a:t>
            </a:r>
            <a:endParaRPr lang="zh-CN" altLang="en-US" sz="2800" dirty="0"/>
          </a:p>
        </p:txBody>
      </p:sp>
      <p:sp>
        <p:nvSpPr>
          <p:cNvPr id="11" name="灯片编号占位符 4">
            <a:extLst>
              <a:ext uri="{FF2B5EF4-FFF2-40B4-BE49-F238E27FC236}">
                <a16:creationId xmlns:a16="http://schemas.microsoft.com/office/drawing/2014/main" id="{C346B9C9-64C9-E205-B822-97F3C0B3A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21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072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Present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燕尾形箭头 4">
            <a:extLst>
              <a:ext uri="{FF2B5EF4-FFF2-40B4-BE49-F238E27FC236}">
                <a16:creationId xmlns:a16="http://schemas.microsoft.com/office/drawing/2014/main" id="{63E4FFC7-742A-F54A-9703-911B41EB2583}"/>
              </a:ext>
            </a:extLst>
          </p:cNvPr>
          <p:cNvSpPr/>
          <p:nvPr/>
        </p:nvSpPr>
        <p:spPr>
          <a:xfrm>
            <a:off x="488251" y="5631591"/>
            <a:ext cx="10758488" cy="430869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98A473-388E-404C-9315-060DD7AD0250}"/>
              </a:ext>
            </a:extLst>
          </p:cNvPr>
          <p:cNvSpPr/>
          <p:nvPr/>
        </p:nvSpPr>
        <p:spPr>
          <a:xfrm>
            <a:off x="847477" y="575945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B1466AC2-B356-4544-96B0-C378E92709FA}"/>
              </a:ext>
            </a:extLst>
          </p:cNvPr>
          <p:cNvSpPr/>
          <p:nvPr/>
        </p:nvSpPr>
        <p:spPr>
          <a:xfrm>
            <a:off x="181374" y="4836990"/>
            <a:ext cx="1824759" cy="86133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One-loop</a:t>
            </a:r>
          </a:p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1948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9E721D3-848E-174F-82E5-07C3EA767F7A}"/>
              </a:ext>
            </a:extLst>
          </p:cNvPr>
          <p:cNvSpPr/>
          <p:nvPr/>
        </p:nvSpPr>
        <p:spPr>
          <a:xfrm>
            <a:off x="2789906" y="577646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1894A59C-200B-D448-A3FD-099C4CFD389B}"/>
              </a:ext>
            </a:extLst>
          </p:cNvPr>
          <p:cNvSpPr/>
          <p:nvPr/>
        </p:nvSpPr>
        <p:spPr>
          <a:xfrm>
            <a:off x="2151289" y="6004758"/>
            <a:ext cx="1855519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Two-loop</a:t>
            </a:r>
          </a:p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1957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2170E04-5801-8A45-8DC4-26E5D3DF49D7}"/>
              </a:ext>
            </a:extLst>
          </p:cNvPr>
          <p:cNvSpPr/>
          <p:nvPr/>
        </p:nvSpPr>
        <p:spPr>
          <a:xfrm flipH="1">
            <a:off x="4806671" y="5776462"/>
            <a:ext cx="172623" cy="15354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DCA25F2-86EE-6046-868A-7D1BDC608028}"/>
              </a:ext>
            </a:extLst>
          </p:cNvPr>
          <p:cNvSpPr/>
          <p:nvPr/>
        </p:nvSpPr>
        <p:spPr>
          <a:xfrm>
            <a:off x="6699672" y="577039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95D2884A-D454-1E46-8E17-8821EA44A513}"/>
              </a:ext>
            </a:extLst>
          </p:cNvPr>
          <p:cNvSpPr/>
          <p:nvPr/>
        </p:nvSpPr>
        <p:spPr>
          <a:xfrm>
            <a:off x="3900621" y="4782671"/>
            <a:ext cx="1984722" cy="86133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Three-loop</a:t>
            </a:r>
          </a:p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824646E-CD38-2043-9933-F510775673FF}"/>
              </a:ext>
            </a:extLst>
          </p:cNvPr>
          <p:cNvSpPr/>
          <p:nvPr/>
        </p:nvSpPr>
        <p:spPr>
          <a:xfrm>
            <a:off x="8881546" y="5764336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444E66F2-E516-1646-962D-818F5DFE6E3B}"/>
              </a:ext>
            </a:extLst>
          </p:cNvPr>
          <p:cNvSpPr/>
          <p:nvPr/>
        </p:nvSpPr>
        <p:spPr>
          <a:xfrm>
            <a:off x="6095994" y="6004759"/>
            <a:ext cx="2016253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altLang="zh-C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Four-loop</a:t>
            </a:r>
          </a:p>
          <a:p>
            <a:pPr lvl="0" algn="ctr"/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4976FC0D-D5C8-0245-AFF8-BF4E50B75FB7}"/>
              </a:ext>
            </a:extLst>
          </p:cNvPr>
          <p:cNvSpPr/>
          <p:nvPr/>
        </p:nvSpPr>
        <p:spPr>
          <a:xfrm>
            <a:off x="8102599" y="4799119"/>
            <a:ext cx="1984722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Five-loop</a:t>
            </a:r>
          </a:p>
          <a:p>
            <a:pPr lvl="0" algn="ctr"/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BCD2FFF-0F66-D844-9455-050316C3E612}"/>
              </a:ext>
            </a:extLst>
          </p:cNvPr>
          <p:cNvSpPr txBox="1"/>
          <p:nvPr/>
        </p:nvSpPr>
        <p:spPr>
          <a:xfrm>
            <a:off x="3658097" y="1991850"/>
            <a:ext cx="66918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One-loop:  </a:t>
            </a:r>
            <a:r>
              <a:rPr lang="de-DE" altLang="zh-CN" sz="14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S. Schwinger, Phys. Rev. 73 (1948), 416-417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Two-loop: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Petermann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Helv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Acta 30 (1957),  407-408</a:t>
            </a: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M. </a:t>
            </a:r>
            <a:r>
              <a:rPr lang="en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Sommerﬁeld</a:t>
            </a:r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Ann. Phys. (N.Y.) 5, 26 (1958)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Three-loop: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Kinoshita, Phys. Rev. Lett. 75, 4728 (1995)</a:t>
            </a: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Laporta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E.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Remiddi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Lett. B 379 (1996), 283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Four-loop: 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Kinoshita and M.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Nio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D 73, 013003 (2006)</a:t>
            </a: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Laporta</a:t>
            </a:r>
            <a:r>
              <a:rPr lang="en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Physics Letters B 772, 232 (2017)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Five-loop: 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Aoyama, M. Hayakawa, T. Kinoshita and M.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Nio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PRL 109(2012), 111807</a:t>
            </a: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Aoyama, T. Kinoshita, and M.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Nio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D 97, 036001 (2018).</a:t>
            </a:r>
          </a:p>
          <a:p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Volkov, Phys. Rev. D 100, 096004 (2019)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F4C469F-EA0C-D9C4-5F29-D1005D9CF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66" y="1578955"/>
            <a:ext cx="2230452" cy="23375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D0678A7-BDF7-F964-E686-71E567E94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425" y="1894948"/>
            <a:ext cx="6551901" cy="2246769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246C17F-0CDA-B99D-C1CB-6D9C5AFD9670}"/>
              </a:ext>
            </a:extLst>
          </p:cNvPr>
          <p:cNvSpPr txBox="1"/>
          <p:nvPr/>
        </p:nvSpPr>
        <p:spPr>
          <a:xfrm>
            <a:off x="5572396" y="4220071"/>
            <a:ext cx="2530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071801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(2022)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99DEE63F-DF2F-DD7C-3E52-DAA22BC0D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22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3085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Present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id="{A8237EF4-5C34-FA4A-A5AA-507489B574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70768" y="5236086"/>
                <a:ext cx="3695278" cy="10688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(SM)=116591810(43)</a:t>
                </a:r>
                <a14:m>
                  <m:oMath xmlns:m="http://schemas.openxmlformats.org/officeDocument/2006/math">
                    <m:r>
                      <a:rPr kumimoji="1"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b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(EX)=11659</a:t>
                </a:r>
                <a:r>
                  <a:rPr kumimoji="1"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2061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(41)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</m:oMath>
                </a14:m>
                <a:endParaRPr kumimoji="1"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id="{A8237EF4-5C34-FA4A-A5AA-507489B57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768" y="5236086"/>
                <a:ext cx="3695278" cy="10688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7D30A46C-ECB6-8F48-ACF9-34A2E3BDBCF9}"/>
              </a:ext>
            </a:extLst>
          </p:cNvPr>
          <p:cNvSpPr txBox="1"/>
          <p:nvPr/>
        </p:nvSpPr>
        <p:spPr>
          <a:xfrm>
            <a:off x="7977550" y="3966254"/>
            <a:ext cx="323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</a:t>
            </a:r>
            <a:r>
              <a:rPr lang="en-US" altLang="zh-CN" sz="2000" b="0" i="1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593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 51–55 (2021)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51142B5-6FA6-EC45-B324-5BF797614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478" y="1461431"/>
            <a:ext cx="3910658" cy="22930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43E3A60-DFC3-1362-CFCA-C1523158D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593" y="2149883"/>
            <a:ext cx="1696811" cy="1244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686B5F-F5CE-EC3B-8C49-7A5D156A4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421" y="2183642"/>
            <a:ext cx="5637989" cy="154246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71EB9E78-D9D3-6AF8-D9D4-0B3CB76595B8}"/>
              </a:ext>
            </a:extLst>
          </p:cNvPr>
          <p:cNvSpPr/>
          <p:nvPr/>
        </p:nvSpPr>
        <p:spPr>
          <a:xfrm>
            <a:off x="3307668" y="2121254"/>
            <a:ext cx="2883176" cy="166499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8C8E28-0FD8-9DC6-8205-3CABF743A760}"/>
              </a:ext>
            </a:extLst>
          </p:cNvPr>
          <p:cNvSpPr txBox="1"/>
          <p:nvPr/>
        </p:nvSpPr>
        <p:spPr>
          <a:xfrm>
            <a:off x="7038394" y="6096555"/>
            <a:ext cx="4547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126, 141801 (2021)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5AF4922-13ED-8460-55CE-87222A429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092" y="4135531"/>
            <a:ext cx="3563516" cy="2508397"/>
          </a:xfrm>
          <a:prstGeom prst="rect">
            <a:avLst/>
          </a:prstGeom>
        </p:spPr>
      </p:pic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0F41A254-3476-757F-A79F-1A186E88F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23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997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3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E43CEF9-3F2F-193D-3120-00886CA60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1925" y="1590962"/>
            <a:ext cx="5653123" cy="4351338"/>
          </a:xfrm>
          <a:solidFill>
            <a:schemeClr val="bg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AE9FF9A-72B7-98BC-38F3-C8F523075921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37D5633A-EC56-2CEB-8B26-242DD97132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B8C8598-C36A-FACC-04D1-5FD4F24C7A5B}"/>
              </a:ext>
            </a:extLst>
          </p:cNvPr>
          <p:cNvSpPr txBox="1"/>
          <p:nvPr/>
        </p:nvSpPr>
        <p:spPr>
          <a:xfrm>
            <a:off x="3175072" y="6245425"/>
            <a:ext cx="61007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于福升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第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届重味物理与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破坏会议总结报告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/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1EEA32D6-0FEE-C1D9-4350-0CD15B511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24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80453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DDC4E64-620A-5A09-D443-EBA922311950}"/>
              </a:ext>
            </a:extLst>
          </p:cNvPr>
          <p:cNvSpPr txBox="1"/>
          <p:nvPr/>
        </p:nvSpPr>
        <p:spPr>
          <a:xfrm>
            <a:off x="1145042" y="1597337"/>
            <a:ext cx="9656726" cy="2016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增长点</a:t>
            </a:r>
            <a:endParaRPr lang="en-US" altLang="zh-C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高精度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EBAFB18F-D0DD-92AB-977C-714B60C17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25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9659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：新的增长点</a:t>
            </a: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DDC4E64-620A-5A09-D443-EBA922311950}"/>
              </a:ext>
            </a:extLst>
          </p:cNvPr>
          <p:cNvSpPr txBox="1"/>
          <p:nvPr/>
        </p:nvSpPr>
        <p:spPr>
          <a:xfrm>
            <a:off x="930728" y="1264828"/>
            <a:ext cx="10457708" cy="3974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增长点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新观测量：重子衰变、角分布、局域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、光子极化</a:t>
            </a:r>
            <a:endParaRPr lang="en-US" altLang="zh-CN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老问题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新方法：反问题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新现象：湮灭图可因子化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303753A3-E7D1-1E1C-56FF-3C8595FFB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26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82971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710C9B0-D45C-085E-39BB-B03BB971A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422" y="1250838"/>
            <a:ext cx="4714504" cy="4964278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B84F56E-CAAC-5DDF-21E4-77852629ACE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：高精度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FDAC5396-E28E-FC67-75F5-78D847DC2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2" name="Picture 1" descr="page13image3975390640">
            <a:extLst>
              <a:ext uri="{FF2B5EF4-FFF2-40B4-BE49-F238E27FC236}">
                <a16:creationId xmlns:a16="http://schemas.microsoft.com/office/drawing/2014/main" id="{A3E0F05F-B831-8E7B-92E3-8824986E3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076" y="1642269"/>
            <a:ext cx="4486282" cy="328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77155FD-A699-06F4-F0F8-74F80BEC9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1072" y="5615832"/>
            <a:ext cx="4714504" cy="646331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高精度 </a:t>
            </a:r>
            <a: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正确 </a:t>
            </a:r>
            <a: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精确</a:t>
            </a:r>
            <a:endParaRPr lang="zh-CN" altLang="en-US" sz="3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AF689D68-6D55-EF79-1A81-1D0720178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27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4316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B84F56E-CAAC-5DDF-21E4-77852629ACE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：高精度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FDAC5396-E28E-FC67-75F5-78D847DC2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9577DF-2888-65FF-002F-BB26B7641023}"/>
              </a:ext>
            </a:extLst>
          </p:cNvPr>
          <p:cNvSpPr txBox="1"/>
          <p:nvPr/>
        </p:nvSpPr>
        <p:spPr>
          <a:xfrm>
            <a:off x="1102179" y="1084584"/>
            <a:ext cx="9656726" cy="4066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新的增长点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高精度</a:t>
            </a:r>
            <a:endParaRPr lang="en-US" altLang="zh-C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高准确度：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QED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修正、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LCDA/TMDWF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高精确度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高阶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修正、高幂次修正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nonfactorizable diagrams 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A432D41-1298-E196-2A55-1C048B849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28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08726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B84F56E-CAAC-5DDF-21E4-77852629ACE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：高精度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FDAC5396-E28E-FC67-75F5-78D847DC2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9577DF-2888-65FF-002F-BB26B7641023}"/>
              </a:ext>
            </a:extLst>
          </p:cNvPr>
          <p:cNvSpPr txBox="1"/>
          <p:nvPr/>
        </p:nvSpPr>
        <p:spPr>
          <a:xfrm>
            <a:off x="1102179" y="1084584"/>
            <a:ext cx="2900195" cy="918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QED</a:t>
            </a: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修正</a:t>
            </a:r>
            <a:endParaRPr lang="en-US" altLang="zh-C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6F2C028-1176-8EC5-3619-1EA1D91FB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562" y="2488932"/>
            <a:ext cx="3580063" cy="14035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258D9A5-79D4-529E-ED1A-A300B8AF2C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37"/>
          <a:stretch/>
        </p:blipFill>
        <p:spPr>
          <a:xfrm>
            <a:off x="2088103" y="4213411"/>
            <a:ext cx="8590288" cy="2332467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9E6AE4-BF32-3D9E-7F3F-D711854BF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29</a:t>
            </a:fld>
            <a:endParaRPr kumimoji="0" lang="zh-CN" altLang="en-US" sz="28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1CC8DCD-8282-B2A6-C4F7-146E1D09C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375" y="2456207"/>
            <a:ext cx="3580063" cy="1403505"/>
          </a:xfrm>
          <a:prstGeom prst="rect">
            <a:avLst/>
          </a:prstGeom>
        </p:spPr>
      </p:pic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427BF4A9-C953-C09E-5042-E374FEF89B64}"/>
              </a:ext>
            </a:extLst>
          </p:cNvPr>
          <p:cNvCxnSpPr>
            <a:cxnSpLocks/>
          </p:cNvCxnSpPr>
          <p:nvPr/>
        </p:nvCxnSpPr>
        <p:spPr>
          <a:xfrm flipV="1">
            <a:off x="7600013" y="2173574"/>
            <a:ext cx="1064302" cy="5996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CF4C4751-4373-2688-F7C9-8C0DFD9267B4}"/>
              </a:ext>
            </a:extLst>
          </p:cNvPr>
          <p:cNvCxnSpPr>
            <a:cxnSpLocks/>
          </p:cNvCxnSpPr>
          <p:nvPr/>
        </p:nvCxnSpPr>
        <p:spPr>
          <a:xfrm flipH="1" flipV="1">
            <a:off x="8664315" y="2173574"/>
            <a:ext cx="959370" cy="5996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80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标注 3">
            <a:extLst>
              <a:ext uri="{FF2B5EF4-FFF2-40B4-BE49-F238E27FC236}">
                <a16:creationId xmlns:a16="http://schemas.microsoft.com/office/drawing/2014/main" id="{26CF3C6E-6359-3941-A72B-DCBBEA6E2FDC}"/>
              </a:ext>
            </a:extLst>
          </p:cNvPr>
          <p:cNvSpPr/>
          <p:nvPr/>
        </p:nvSpPr>
        <p:spPr>
          <a:xfrm>
            <a:off x="7986713" y="1077684"/>
            <a:ext cx="2681288" cy="696686"/>
          </a:xfrm>
          <a:prstGeom prst="wedgeRoundRectCallout">
            <a:avLst>
              <a:gd name="adj1" fmla="val -49191"/>
              <a:gd name="adj2" fmla="val 87500"/>
              <a:gd name="adj3" fmla="val 1666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你要到哪里去？</a:t>
            </a:r>
          </a:p>
        </p:txBody>
      </p:sp>
      <p:sp>
        <p:nvSpPr>
          <p:cNvPr id="5" name="圆角矩形标注 4">
            <a:extLst>
              <a:ext uri="{FF2B5EF4-FFF2-40B4-BE49-F238E27FC236}">
                <a16:creationId xmlns:a16="http://schemas.microsoft.com/office/drawing/2014/main" id="{23EF2AA1-AC33-2849-BD76-44EF7D6465A8}"/>
              </a:ext>
            </a:extLst>
          </p:cNvPr>
          <p:cNvSpPr/>
          <p:nvPr/>
        </p:nvSpPr>
        <p:spPr>
          <a:xfrm>
            <a:off x="7019585" y="2732314"/>
            <a:ext cx="2307772" cy="696686"/>
          </a:xfrm>
          <a:prstGeom prst="wedgeRoundRectCallout">
            <a:avLst>
              <a:gd name="adj1" fmla="val -49191"/>
              <a:gd name="adj2" fmla="val 87500"/>
              <a:gd name="adj3" fmla="val 1666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你从哪里来？</a:t>
            </a:r>
          </a:p>
        </p:txBody>
      </p:sp>
      <p:sp>
        <p:nvSpPr>
          <p:cNvPr id="6" name="圆角矩形标注 5">
            <a:extLst>
              <a:ext uri="{FF2B5EF4-FFF2-40B4-BE49-F238E27FC236}">
                <a16:creationId xmlns:a16="http://schemas.microsoft.com/office/drawing/2014/main" id="{B4664E05-B6A2-844F-95E1-F2DC1E86941D}"/>
              </a:ext>
            </a:extLst>
          </p:cNvPr>
          <p:cNvSpPr/>
          <p:nvPr/>
        </p:nvSpPr>
        <p:spPr>
          <a:xfrm>
            <a:off x="5398371" y="4485384"/>
            <a:ext cx="2210745" cy="696686"/>
          </a:xfrm>
          <a:prstGeom prst="wedgeRoundRectCallout">
            <a:avLst>
              <a:gd name="adj1" fmla="val -49191"/>
              <a:gd name="adj2" fmla="val 87500"/>
              <a:gd name="adj3" fmla="val 16667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你是谁？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8156162-9D7A-354D-92D5-57A0310BE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468" y="1377043"/>
            <a:ext cx="3034418" cy="488768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B054AEF-7A9B-CE4A-8B25-BFF13B172BAF}"/>
              </a:ext>
            </a:extLst>
          </p:cNvPr>
          <p:cNvSpPr txBox="1"/>
          <p:nvPr/>
        </p:nvSpPr>
        <p:spPr>
          <a:xfrm>
            <a:off x="1371600" y="293915"/>
            <a:ext cx="3034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dirty="0">
                <a:solidFill>
                  <a:srgbClr val="C0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“灵魂三问”</a:t>
            </a:r>
          </a:p>
        </p:txBody>
      </p:sp>
    </p:spTree>
    <p:extLst>
      <p:ext uri="{BB962C8B-B14F-4D97-AF65-F5344CB8AC3E}">
        <p14:creationId xmlns:p14="http://schemas.microsoft.com/office/powerpoint/2010/main" val="1932936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B84F56E-CAAC-5DDF-21E4-77852629ACE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：高精度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FDAC5396-E28E-FC67-75F5-78D847DC2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9577DF-2888-65FF-002F-BB26B7641023}"/>
              </a:ext>
            </a:extLst>
          </p:cNvPr>
          <p:cNvSpPr txBox="1"/>
          <p:nvPr/>
        </p:nvSpPr>
        <p:spPr>
          <a:xfrm>
            <a:off x="1102179" y="1084584"/>
            <a:ext cx="9656726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LCDA/TMDWF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E8CFA2BE-4880-A574-9FD3-EF7F8C0EF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79" y="3049419"/>
            <a:ext cx="3742016" cy="144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93E877CA-59EB-D5B3-8C54-1643916C41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314891"/>
              </p:ext>
            </p:extLst>
          </p:nvPr>
        </p:nvGraphicFramePr>
        <p:xfrm>
          <a:off x="431896" y="5146956"/>
          <a:ext cx="5298621" cy="453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" imgW="68173600" imgH="5562600" progId="Equation.3">
                  <p:embed/>
                </p:oleObj>
              </mc:Choice>
              <mc:Fallback>
                <p:oleObj name="公式" r:id="rId3" imgW="68173600" imgH="556260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083D25F9-2F68-EF4B-9CBB-C30D7B8523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96" y="5146956"/>
                        <a:ext cx="5298621" cy="4530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8B3CB94-F281-B4A2-4A9D-082E07384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260" y="2513885"/>
            <a:ext cx="3330574" cy="21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EBFB72C-B158-D6C1-5329-6CF4322C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795" y="4985757"/>
            <a:ext cx="529862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~ ∫d</a:t>
            </a:r>
            <a:r>
              <a:rPr kumimoji="0"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kumimoji="0"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kumimoji="0"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 [ </a:t>
            </a:r>
            <a:r>
              <a:rPr kumimoji="0" lang="en-US" altLang="zh-CN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C(t)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</a:t>
            </a:r>
            <a:r>
              <a:rPr kumimoji="0"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kumimoji="0"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</a:t>
            </a:r>
            <a:r>
              <a:rPr kumimoji="0"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1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kumimoji="0"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</a:t>
            </a:r>
            <a:r>
              <a:rPr kumimoji="0"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2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kumimoji="0"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H(k</a:t>
            </a:r>
            <a:r>
              <a:rPr kumimoji="0" lang="en-US" altLang="zh-CN" baseline="-25000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zh-CN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,k</a:t>
            </a:r>
            <a:r>
              <a:rPr kumimoji="0" lang="en-US" altLang="zh-CN" baseline="-25000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zh-CN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,k</a:t>
            </a:r>
            <a:r>
              <a:rPr kumimoji="0" lang="en-US" altLang="zh-CN" baseline="-25000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zh-CN" dirty="0">
                <a:solidFill>
                  <a:srgbClr val="3F5A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,t) ] </a:t>
            </a:r>
            <a:r>
              <a:rPr kumimoji="0" lang="en-US" altLang="zh-CN" dirty="0">
                <a:solidFill>
                  <a:srgbClr val="FF2B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exp{–S(t)}</a:t>
            </a:r>
          </a:p>
        </p:txBody>
      </p:sp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9D1C7C8B-50F5-6747-7EF3-F17236D93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30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95993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B84F56E-CAAC-5DDF-21E4-77852629ACE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：高精度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FDAC5396-E28E-FC67-75F5-78D847DC2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9577DF-2888-65FF-002F-BB26B7641023}"/>
              </a:ext>
            </a:extLst>
          </p:cNvPr>
          <p:cNvSpPr txBox="1"/>
          <p:nvPr/>
        </p:nvSpPr>
        <p:spPr>
          <a:xfrm>
            <a:off x="1102179" y="1084584"/>
            <a:ext cx="9656726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LCDA/TMDWF</a:t>
            </a:r>
          </a:p>
        </p:txBody>
      </p:sp>
      <p:sp>
        <p:nvSpPr>
          <p:cNvPr id="9" name="灯片编号占位符 4">
            <a:extLst>
              <a:ext uri="{FF2B5EF4-FFF2-40B4-BE49-F238E27FC236}">
                <a16:creationId xmlns:a16="http://schemas.microsoft.com/office/drawing/2014/main" id="{53DF476E-CCE3-D193-7923-C7B9C40A3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31</a:t>
            </a:fld>
            <a:endParaRPr kumimoji="0" lang="zh-CN" altLang="en-US" sz="28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4320B1-FF7E-8812-7EE4-58F4A7A88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4" y="5248850"/>
            <a:ext cx="5092700" cy="6604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8CAE492-E31D-81AA-0860-18DDB0B10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690" y="3369251"/>
            <a:ext cx="6707308" cy="1286225"/>
          </a:xfrm>
          <a:prstGeom prst="rect">
            <a:avLst/>
          </a:prstGeom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655F4000-BF48-AF7B-C0F7-9550DCC55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3380" y="6096555"/>
            <a:ext cx="2550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</a:pPr>
            <a:r>
              <a:rPr kumimoji="0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PRD76, 074018 (2007)</a:t>
            </a:r>
            <a:endParaRPr kumimoji="0" lang="en-US" altLang="zh-CN" sz="2000" dirty="0">
              <a:solidFill>
                <a:srgbClr val="FF2B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9E7B484-F195-A8DC-2990-C2CF90B65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29" y="5579050"/>
            <a:ext cx="4301135" cy="38873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B52A50A-523B-4B2B-3918-E7ACB2759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40" y="2201508"/>
            <a:ext cx="4004130" cy="308437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85A4017-1C55-77A8-F921-EC0947CA4D82}"/>
              </a:ext>
            </a:extLst>
          </p:cNvPr>
          <p:cNvSpPr txBox="1"/>
          <p:nvPr/>
        </p:nvSpPr>
        <p:spPr>
          <a:xfrm>
            <a:off x="1492105" y="6199549"/>
            <a:ext cx="2550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83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094031(2011)</a:t>
            </a:r>
          </a:p>
        </p:txBody>
      </p:sp>
    </p:spTree>
    <p:extLst>
      <p:ext uri="{BB962C8B-B14F-4D97-AF65-F5344CB8AC3E}">
        <p14:creationId xmlns:p14="http://schemas.microsoft.com/office/powerpoint/2010/main" val="13054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B84F56E-CAAC-5DDF-21E4-77852629ACE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：高精度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FDAC5396-E28E-FC67-75F5-78D847DC2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9577DF-2888-65FF-002F-BB26B7641023}"/>
              </a:ext>
            </a:extLst>
          </p:cNvPr>
          <p:cNvSpPr txBox="1"/>
          <p:nvPr/>
        </p:nvSpPr>
        <p:spPr>
          <a:xfrm>
            <a:off x="1102179" y="1084584"/>
            <a:ext cx="9656726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LCDA/TMDWF</a:t>
            </a:r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9E5EDB10-20BA-4BED-5CE3-BACAEB47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32</a:t>
            </a:fld>
            <a:endParaRPr kumimoji="0" lang="zh-CN" altLang="en-US" sz="28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3E99CE8-5CF7-4745-867A-8DB7284E77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965" y="1997113"/>
            <a:ext cx="2764261" cy="240569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534683E-D31F-0E37-55A3-2677DA9AF30B}"/>
              </a:ext>
            </a:extLst>
          </p:cNvPr>
          <p:cNvSpPr/>
          <p:nvPr/>
        </p:nvSpPr>
        <p:spPr>
          <a:xfrm>
            <a:off x="864754" y="5197514"/>
            <a:ext cx="29355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Helvetica" charset="0"/>
              </a:rPr>
              <a:t>PDF: </a:t>
            </a:r>
          </a:p>
          <a:p>
            <a:r>
              <a:rPr lang="en-US" altLang="zh-CN" sz="2000" dirty="0">
                <a:latin typeface="Helvetica" charset="0"/>
              </a:rPr>
              <a:t>light-cone separation;</a:t>
            </a:r>
          </a:p>
          <a:p>
            <a:r>
              <a:rPr lang="en-US" altLang="zh-CN" sz="2000" dirty="0">
                <a:solidFill>
                  <a:srgbClr val="C00000"/>
                </a:solidFill>
                <a:latin typeface="Helvetica" charset="0"/>
              </a:rPr>
              <a:t>Cannot be calculated on the lattice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474AF83-7116-E289-9D11-5701DB4284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388" y="2211297"/>
            <a:ext cx="2725517" cy="235758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462D2CE-D911-93BE-9B89-69E29F0D2BE5}"/>
              </a:ext>
            </a:extLst>
          </p:cNvPr>
          <p:cNvSpPr/>
          <p:nvPr/>
        </p:nvSpPr>
        <p:spPr>
          <a:xfrm>
            <a:off x="8342879" y="5259068"/>
            <a:ext cx="24160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Helvetica" charset="0"/>
              </a:rPr>
              <a:t>Quasi-PDF :</a:t>
            </a:r>
          </a:p>
          <a:p>
            <a:r>
              <a:rPr lang="en-US" altLang="zh-CN" dirty="0">
                <a:latin typeface="Helvetica" charset="0"/>
              </a:rPr>
              <a:t>Equal-time correlation;</a:t>
            </a:r>
          </a:p>
          <a:p>
            <a:r>
              <a:rPr lang="en-US" altLang="zh-CN" dirty="0">
                <a:solidFill>
                  <a:srgbClr val="C00000"/>
                </a:solidFill>
                <a:latin typeface="Helvetica" charset="0"/>
              </a:rPr>
              <a:t>Directly calculable on the lattice</a:t>
            </a:r>
          </a:p>
        </p:txBody>
      </p:sp>
      <p:grpSp>
        <p:nvGrpSpPr>
          <p:cNvPr id="17" name="组 11">
            <a:extLst>
              <a:ext uri="{FF2B5EF4-FFF2-40B4-BE49-F238E27FC236}">
                <a16:creationId xmlns:a16="http://schemas.microsoft.com/office/drawing/2014/main" id="{EC9480E8-0668-404E-B3C9-952DC85E62AA}"/>
              </a:ext>
            </a:extLst>
          </p:cNvPr>
          <p:cNvGrpSpPr/>
          <p:nvPr/>
        </p:nvGrpSpPr>
        <p:grpSpPr>
          <a:xfrm>
            <a:off x="5030563" y="4182264"/>
            <a:ext cx="2082054" cy="2030501"/>
            <a:chOff x="3184204" y="2260751"/>
            <a:chExt cx="2082054" cy="203050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C78F5A5-A7C7-8E67-FEDC-AC19567D4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4204" y="2260751"/>
              <a:ext cx="2082054" cy="2030501"/>
            </a:xfrm>
            <a:prstGeom prst="rect">
              <a:avLst/>
            </a:prstGeom>
          </p:spPr>
        </p:pic>
        <p:grpSp>
          <p:nvGrpSpPr>
            <p:cNvPr id="19" name="组 13">
              <a:extLst>
                <a:ext uri="{FF2B5EF4-FFF2-40B4-BE49-F238E27FC236}">
                  <a16:creationId xmlns:a16="http://schemas.microsoft.com/office/drawing/2014/main" id="{356DE48D-917F-261D-30F4-12C23C2528E7}"/>
                </a:ext>
              </a:extLst>
            </p:cNvPr>
            <p:cNvGrpSpPr/>
            <p:nvPr/>
          </p:nvGrpSpPr>
          <p:grpSpPr>
            <a:xfrm>
              <a:off x="3708322" y="3214071"/>
              <a:ext cx="884621" cy="201618"/>
              <a:chOff x="3708322" y="3214071"/>
              <a:chExt cx="884621" cy="201618"/>
            </a:xfrm>
          </p:grpSpPr>
          <p:cxnSp>
            <p:nvCxnSpPr>
              <p:cNvPr id="20" name="直线连接符 19">
                <a:extLst>
                  <a:ext uri="{FF2B5EF4-FFF2-40B4-BE49-F238E27FC236}">
                    <a16:creationId xmlns:a16="http://schemas.microsoft.com/office/drawing/2014/main" id="{C6F2EDD5-0A7D-77FB-CAD3-4E94514DF0D4}"/>
                  </a:ext>
                </a:extLst>
              </p:cNvPr>
              <p:cNvCxnSpPr/>
              <p:nvPr/>
            </p:nvCxnSpPr>
            <p:spPr>
              <a:xfrm>
                <a:off x="3806955" y="3313324"/>
                <a:ext cx="785988" cy="0"/>
              </a:xfrm>
              <a:prstGeom prst="line">
                <a:avLst/>
              </a:prstGeom>
              <a:ln w="635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B5A14237-C300-489E-AC71-89FB0634F2BC}"/>
                  </a:ext>
                </a:extLst>
              </p:cNvPr>
              <p:cNvSpPr/>
              <p:nvPr/>
            </p:nvSpPr>
            <p:spPr>
              <a:xfrm>
                <a:off x="4395676" y="3214071"/>
                <a:ext cx="197267" cy="19850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2CE4CA38-EE7A-0E19-87FF-DA157C40818C}"/>
                  </a:ext>
                </a:extLst>
              </p:cNvPr>
              <p:cNvSpPr/>
              <p:nvPr/>
            </p:nvSpPr>
            <p:spPr>
              <a:xfrm>
                <a:off x="3708322" y="3217183"/>
                <a:ext cx="197267" cy="198506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DB37FDEC-F686-C83C-4202-EEA4487ED080}"/>
              </a:ext>
            </a:extLst>
          </p:cNvPr>
          <p:cNvCxnSpPr>
            <a:cxnSpLocks/>
          </p:cNvCxnSpPr>
          <p:nvPr/>
        </p:nvCxnSpPr>
        <p:spPr>
          <a:xfrm>
            <a:off x="3650583" y="3715708"/>
            <a:ext cx="1492624" cy="853175"/>
          </a:xfrm>
          <a:prstGeom prst="line">
            <a:avLst/>
          </a:prstGeom>
          <a:ln w="63500">
            <a:solidFill>
              <a:schemeClr val="tx1"/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58EFC99E-D7A3-ADFA-9841-92AAB3DCE7E0}"/>
              </a:ext>
            </a:extLst>
          </p:cNvPr>
          <p:cNvCxnSpPr>
            <a:cxnSpLocks/>
          </p:cNvCxnSpPr>
          <p:nvPr/>
        </p:nvCxnSpPr>
        <p:spPr>
          <a:xfrm flipH="1">
            <a:off x="6525517" y="3554520"/>
            <a:ext cx="2198758" cy="1565671"/>
          </a:xfrm>
          <a:prstGeom prst="line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90E6DE13-8841-46E3-9273-D4C58281D1F2}"/>
              </a:ext>
            </a:extLst>
          </p:cNvPr>
          <p:cNvSpPr/>
          <p:nvPr/>
        </p:nvSpPr>
        <p:spPr>
          <a:xfrm>
            <a:off x="4558913" y="3020726"/>
            <a:ext cx="336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i="1" dirty="0">
                <a:latin typeface="Times New Roman" panose="02020603050405020304" pitchFamily="18" charset="0"/>
                <a:ea typeface="SimSun" charset="-122"/>
                <a:cs typeface="Times New Roman" panose="02020603050405020304" pitchFamily="18" charset="0"/>
              </a:rPr>
              <a:t>Ji,PRL110, 262002(2013)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1620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B84F56E-CAAC-5DDF-21E4-77852629ACE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：高精度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FDAC5396-E28E-FC67-75F5-78D847DC2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9577DF-2888-65FF-002F-BB26B7641023}"/>
              </a:ext>
            </a:extLst>
          </p:cNvPr>
          <p:cNvSpPr txBox="1"/>
          <p:nvPr/>
        </p:nvSpPr>
        <p:spPr>
          <a:xfrm>
            <a:off x="640258" y="861644"/>
            <a:ext cx="3377106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LCDA/TMDWF</a:t>
            </a:r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9E5EDB10-20BA-4BED-5CE3-BACAEB47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33</a:t>
            </a:fld>
            <a:endParaRPr kumimoji="0" lang="zh-CN" altLang="en-US" sz="2800" dirty="0"/>
          </a:p>
        </p:txBody>
      </p:sp>
      <p:cxnSp>
        <p:nvCxnSpPr>
          <p:cNvPr id="2" name="直线连接符 2">
            <a:extLst>
              <a:ext uri="{FF2B5EF4-FFF2-40B4-BE49-F238E27FC236}">
                <a16:creationId xmlns:a16="http://schemas.microsoft.com/office/drawing/2014/main" id="{FCDBEDFA-343A-A96A-CE76-361B94C3340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39193" y="4401390"/>
            <a:ext cx="11874487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直线连接符 2">
            <a:extLst>
              <a:ext uri="{FF2B5EF4-FFF2-40B4-BE49-F238E27FC236}">
                <a16:creationId xmlns:a16="http://schemas.microsoft.com/office/drawing/2014/main" id="{3F732747-94B0-3D74-4964-50634837EF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76437" y="1908336"/>
            <a:ext cx="0" cy="4951224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4A3AD360-5A44-F9E3-1938-E2C138D51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91" y="1665794"/>
            <a:ext cx="2643121" cy="264312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C7F6D5B-8971-8345-1D4B-BE96BA20B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379" y="1696630"/>
            <a:ext cx="2579591" cy="257959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AFDFFC7-CB46-0AC7-9EBA-F72F263CE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799"/>
          <a:stretch/>
        </p:blipFill>
        <p:spPr>
          <a:xfrm>
            <a:off x="637778" y="4453815"/>
            <a:ext cx="4940075" cy="235332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B024FEA-091F-C8D0-FC52-6DF7CB794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465" y="1665794"/>
            <a:ext cx="3322002" cy="249330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C257936-0FC1-6C4F-7B58-4DEFE0959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109" y="1630598"/>
            <a:ext cx="3176680" cy="238423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7C1C4BE7-FD13-83E2-9C9B-8B9F74259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3908" y="4472520"/>
            <a:ext cx="3283118" cy="2161807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07907776-C1C1-2B50-1A40-C542FA4405D6}"/>
              </a:ext>
            </a:extLst>
          </p:cNvPr>
          <p:cNvSpPr txBox="1"/>
          <p:nvPr/>
        </p:nvSpPr>
        <p:spPr>
          <a:xfrm>
            <a:off x="7970683" y="3979634"/>
            <a:ext cx="2643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PRL </a:t>
            </a:r>
            <a:r>
              <a:rPr lang="zh-CN" altLang="en-US" dirty="0"/>
              <a:t>127</a:t>
            </a:r>
            <a:r>
              <a:rPr lang="en-US" altLang="zh-CN" dirty="0"/>
              <a:t>, </a:t>
            </a:r>
            <a:r>
              <a:rPr lang="zh-CN" altLang="en-US" dirty="0"/>
              <a:t>062002 (2021)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56389A5-3744-4BD7-4C1B-DDED590DE47A}"/>
              </a:ext>
            </a:extLst>
          </p:cNvPr>
          <p:cNvSpPr txBox="1"/>
          <p:nvPr/>
        </p:nvSpPr>
        <p:spPr>
          <a:xfrm>
            <a:off x="2217952" y="4013666"/>
            <a:ext cx="2643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 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132001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61BA70E-AED8-E515-3567-E375D5B92F20}"/>
              </a:ext>
            </a:extLst>
          </p:cNvPr>
          <p:cNvSpPr txBox="1"/>
          <p:nvPr/>
        </p:nvSpPr>
        <p:spPr>
          <a:xfrm>
            <a:off x="7603905" y="6430956"/>
            <a:ext cx="264312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PRD </a:t>
            </a:r>
            <a:r>
              <a:rPr lang="zh-CN" altLang="en-US" dirty="0"/>
              <a:t>127</a:t>
            </a:r>
            <a:r>
              <a:rPr lang="en-US" altLang="zh-CN" dirty="0"/>
              <a:t>, </a:t>
            </a:r>
            <a:r>
              <a:rPr lang="zh-CN" altLang="en-US" dirty="0"/>
              <a:t>062002 (2021)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B225310-BEAC-1E3C-7A1D-8F7F8998FDE6}"/>
              </a:ext>
            </a:extLst>
          </p:cNvPr>
          <p:cNvSpPr txBox="1"/>
          <p:nvPr/>
        </p:nvSpPr>
        <p:spPr>
          <a:xfrm>
            <a:off x="1944974" y="6488668"/>
            <a:ext cx="22372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arXiv: 2302.09961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79F43C1F-E319-D558-FD97-640E1D69745B}"/>
              </a:ext>
            </a:extLst>
          </p:cNvPr>
          <p:cNvSpPr txBox="1"/>
          <p:nvPr/>
        </p:nvSpPr>
        <p:spPr>
          <a:xfrm rot="19664016">
            <a:off x="4347089" y="3772296"/>
            <a:ext cx="2715457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精确度待提升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192FCF3-2FB0-12E0-DFB4-F5C2285065DA}"/>
              </a:ext>
            </a:extLst>
          </p:cNvPr>
          <p:cNvSpPr txBox="1"/>
          <p:nvPr/>
        </p:nvSpPr>
        <p:spPr>
          <a:xfrm rot="19664016">
            <a:off x="6689379" y="5268071"/>
            <a:ext cx="3284028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尚未实现格点计算</a:t>
            </a:r>
          </a:p>
        </p:txBody>
      </p:sp>
    </p:spTree>
    <p:extLst>
      <p:ext uri="{BB962C8B-B14F-4D97-AF65-F5344CB8AC3E}">
        <p14:creationId xmlns:p14="http://schemas.microsoft.com/office/powerpoint/2010/main" val="30109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B84F56E-CAAC-5DDF-21E4-77852629ACE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：高精度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FDAC5396-E28E-FC67-75F5-78D847DC2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9577DF-2888-65FF-002F-BB26B7641023}"/>
              </a:ext>
            </a:extLst>
          </p:cNvPr>
          <p:cNvSpPr txBox="1"/>
          <p:nvPr/>
        </p:nvSpPr>
        <p:spPr>
          <a:xfrm>
            <a:off x="1102179" y="1084584"/>
            <a:ext cx="9656726" cy="4251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新的增长点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高精度</a:t>
            </a:r>
            <a:endParaRPr lang="en-US" altLang="zh-C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高准确度：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QED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修正、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LCDA/TMDWF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高精确度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高阶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修正、高幂次修正、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nonfactorizable contributions 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A432D41-1298-E196-2A55-1C048B849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34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93697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B84F56E-CAAC-5DDF-21E4-77852629ACE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：高精度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FDAC5396-E28E-FC67-75F5-78D847DC2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9577DF-2888-65FF-002F-BB26B7641023}"/>
              </a:ext>
            </a:extLst>
          </p:cNvPr>
          <p:cNvSpPr txBox="1"/>
          <p:nvPr/>
        </p:nvSpPr>
        <p:spPr>
          <a:xfrm>
            <a:off x="1102179" y="1084584"/>
            <a:ext cx="9091132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Nonfactorizable contributions: charm loop?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6969F85C-CC53-83FB-22D1-DFE7D3B3E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35</a:t>
            </a:fld>
            <a:endParaRPr kumimoji="0" lang="zh-CN" altLang="en-US" sz="2800" dirty="0"/>
          </a:p>
        </p:txBody>
      </p:sp>
      <p:pic>
        <p:nvPicPr>
          <p:cNvPr id="3" name="Picture 1" descr="page13image3975390640">
            <a:extLst>
              <a:ext uri="{FF2B5EF4-FFF2-40B4-BE49-F238E27FC236}">
                <a16:creationId xmlns:a16="http://schemas.microsoft.com/office/drawing/2014/main" id="{6395D1BD-842D-7612-65D3-BBBC7657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42" y="2127516"/>
            <a:ext cx="3556054" cy="260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296D35-1064-29BE-BD69-37D3FD76D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195" y="4949665"/>
            <a:ext cx="6185240" cy="125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24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4">
            <a:extLst>
              <a:ext uri="{FF2B5EF4-FFF2-40B4-BE49-F238E27FC236}">
                <a16:creationId xmlns:a16="http://schemas.microsoft.com/office/drawing/2014/main" id="{1E45ED52-FC9F-07BE-07DD-8914572E3464}"/>
              </a:ext>
            </a:extLst>
          </p:cNvPr>
          <p:cNvGrpSpPr>
            <a:grpSpLocks/>
          </p:cNvGrpSpPr>
          <p:nvPr/>
        </p:nvGrpSpPr>
        <p:grpSpPr bwMode="auto">
          <a:xfrm>
            <a:off x="3890235" y="1295527"/>
            <a:ext cx="3626173" cy="2390132"/>
            <a:chOff x="129687" y="3450414"/>
            <a:chExt cx="4464886" cy="2813749"/>
          </a:xfrm>
        </p:grpSpPr>
        <p:pic>
          <p:nvPicPr>
            <p:cNvPr id="6" name="图片 35">
              <a:extLst>
                <a:ext uri="{FF2B5EF4-FFF2-40B4-BE49-F238E27FC236}">
                  <a16:creationId xmlns:a16="http://schemas.microsoft.com/office/drawing/2014/main" id="{FD551BCE-042C-B150-974C-99AB09D93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51" y="3604772"/>
              <a:ext cx="3981122" cy="2659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36">
              <a:extLst>
                <a:ext uri="{FF2B5EF4-FFF2-40B4-BE49-F238E27FC236}">
                  <a16:creationId xmlns:a16="http://schemas.microsoft.com/office/drawing/2014/main" id="{0BACA785-C194-2A11-9554-5D7CA9EE3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87" y="3450414"/>
              <a:ext cx="838119" cy="683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组合 5">
            <a:extLst>
              <a:ext uri="{FF2B5EF4-FFF2-40B4-BE49-F238E27FC236}">
                <a16:creationId xmlns:a16="http://schemas.microsoft.com/office/drawing/2014/main" id="{548B4B5C-95C0-7D27-4D01-A09B132A7537}"/>
              </a:ext>
            </a:extLst>
          </p:cNvPr>
          <p:cNvGrpSpPr>
            <a:grpSpLocks/>
          </p:cNvGrpSpPr>
          <p:nvPr/>
        </p:nvGrpSpPr>
        <p:grpSpPr bwMode="auto">
          <a:xfrm>
            <a:off x="7909299" y="1451769"/>
            <a:ext cx="3654425" cy="1839912"/>
            <a:chOff x="6080502" y="1436231"/>
            <a:chExt cx="3024831" cy="1460269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A238154C-55BA-D9FA-A624-BD1601D70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490856"/>
              <a:ext cx="3009333" cy="140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1">
              <a:hlinkClick r:id="rId5"/>
              <a:extLst>
                <a:ext uri="{FF2B5EF4-FFF2-40B4-BE49-F238E27FC236}">
                  <a16:creationId xmlns:a16="http://schemas.microsoft.com/office/drawing/2014/main" id="{903E5548-61E8-EA98-61A8-820846A09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502" y="1436231"/>
              <a:ext cx="988047" cy="46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组合 1">
            <a:extLst>
              <a:ext uri="{FF2B5EF4-FFF2-40B4-BE49-F238E27FC236}">
                <a16:creationId xmlns:a16="http://schemas.microsoft.com/office/drawing/2014/main" id="{BCED4CC8-4677-D159-C182-203AB12169E6}"/>
              </a:ext>
            </a:extLst>
          </p:cNvPr>
          <p:cNvGrpSpPr>
            <a:grpSpLocks/>
          </p:cNvGrpSpPr>
          <p:nvPr/>
        </p:nvGrpSpPr>
        <p:grpSpPr bwMode="auto">
          <a:xfrm>
            <a:off x="7575882" y="3968010"/>
            <a:ext cx="4291013" cy="2598737"/>
            <a:chOff x="9167813" y="4813300"/>
            <a:chExt cx="2193925" cy="1673225"/>
          </a:xfrm>
        </p:grpSpPr>
        <p:pic>
          <p:nvPicPr>
            <p:cNvPr id="12" name="Picture 20" descr="page2image1625655280">
              <a:extLst>
                <a:ext uri="{FF2B5EF4-FFF2-40B4-BE49-F238E27FC236}">
                  <a16:creationId xmlns:a16="http://schemas.microsoft.com/office/drawing/2014/main" id="{F428A4CD-26E6-04BB-7E25-E8C29D514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7813" y="4813300"/>
              <a:ext cx="2193925" cy="167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2">
              <a:extLst>
                <a:ext uri="{FF2B5EF4-FFF2-40B4-BE49-F238E27FC236}">
                  <a16:creationId xmlns:a16="http://schemas.microsoft.com/office/drawing/2014/main" id="{EBB0430D-C90E-CBF6-7DD7-1A38FD4BB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7813" y="5461000"/>
              <a:ext cx="15795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CN" altLang="en-US" sz="1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超级陶粲工厂</a:t>
              </a:r>
              <a:endParaRPr kumimoji="0" lang="zh-CN" altLang="en-US" sz="18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" name="直线连接符 2">
            <a:extLst>
              <a:ext uri="{FF2B5EF4-FFF2-40B4-BE49-F238E27FC236}">
                <a16:creationId xmlns:a16="http://schemas.microsoft.com/office/drawing/2014/main" id="{C820C76A-14D9-62B0-2923-4794F80164F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58751" y="3959855"/>
            <a:ext cx="7112000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直线连接符 2">
            <a:extLst>
              <a:ext uri="{FF2B5EF4-FFF2-40B4-BE49-F238E27FC236}">
                <a16:creationId xmlns:a16="http://schemas.microsoft.com/office/drawing/2014/main" id="{354116CF-C403-1545-B744-A3DD933E2C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80648" y="3945018"/>
            <a:ext cx="0" cy="2914542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组合 4">
            <a:extLst>
              <a:ext uri="{FF2B5EF4-FFF2-40B4-BE49-F238E27FC236}">
                <a16:creationId xmlns:a16="http://schemas.microsoft.com/office/drawing/2014/main" id="{32EE6B53-4ABB-23A5-AB6E-CA828F23FA00}"/>
              </a:ext>
            </a:extLst>
          </p:cNvPr>
          <p:cNvGrpSpPr/>
          <p:nvPr/>
        </p:nvGrpSpPr>
        <p:grpSpPr>
          <a:xfrm>
            <a:off x="269578" y="1190280"/>
            <a:ext cx="3366963" cy="2525602"/>
            <a:chOff x="269578" y="1190280"/>
            <a:chExt cx="3366963" cy="2525602"/>
          </a:xfrm>
        </p:grpSpPr>
        <p:pic>
          <p:nvPicPr>
            <p:cNvPr id="2" name="图片 7">
              <a:extLst>
                <a:ext uri="{FF2B5EF4-FFF2-40B4-BE49-F238E27FC236}">
                  <a16:creationId xmlns:a16="http://schemas.microsoft.com/office/drawing/2014/main" id="{7F3D12B0-7A0E-4130-F953-15E9532760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78" y="1190280"/>
              <a:ext cx="3366963" cy="2525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43">
              <a:extLst>
                <a:ext uri="{FF2B5EF4-FFF2-40B4-BE49-F238E27FC236}">
                  <a16:creationId xmlns:a16="http://schemas.microsoft.com/office/drawing/2014/main" id="{0E01B020-2C69-DD7E-0A34-26361DE116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78" y="1238350"/>
              <a:ext cx="939800" cy="588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矩形 2">
            <a:extLst>
              <a:ext uri="{FF2B5EF4-FFF2-40B4-BE49-F238E27FC236}">
                <a16:creationId xmlns:a16="http://schemas.microsoft.com/office/drawing/2014/main" id="{F6A20F99-64F7-E684-DF21-E205E54C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61" y="5535598"/>
            <a:ext cx="6606554" cy="1077218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ct val="0"/>
              </a:spcBef>
              <a:buNone/>
              <a:defRPr/>
            </a:pPr>
            <a:r>
              <a:rPr kumimoji="0" lang="zh-CN" altLang="en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没有</a:t>
            </a:r>
            <a:r>
              <a:rPr kumimoji="0"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精确的实验数据，高精度的理论研究也就少了实际意义</a:t>
            </a:r>
          </a:p>
        </p:txBody>
      </p:sp>
      <p:sp>
        <p:nvSpPr>
          <p:cNvPr id="18" name="灯片编号占位符 4">
            <a:extLst>
              <a:ext uri="{FF2B5EF4-FFF2-40B4-BE49-F238E27FC236}">
                <a16:creationId xmlns:a16="http://schemas.microsoft.com/office/drawing/2014/main" id="{46C70B22-A9A1-2557-F520-3E45842E6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36</a:t>
            </a:fld>
            <a:endParaRPr kumimoji="0" lang="zh-CN" altLang="en-US" sz="2800" dirty="0"/>
          </a:p>
        </p:txBody>
      </p:sp>
      <p:sp>
        <p:nvSpPr>
          <p:cNvPr id="19" name="Line 2">
            <a:extLst>
              <a:ext uri="{FF2B5EF4-FFF2-40B4-BE49-F238E27FC236}">
                <a16:creationId xmlns:a16="http://schemas.microsoft.com/office/drawing/2014/main" id="{7BD08307-6595-4044-DE6F-A3F799266A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1B1C4B45-99A0-CA05-345C-237F2202A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023" y="4092904"/>
            <a:ext cx="4928253" cy="1077218"/>
          </a:xfrm>
          <a:prstGeom prst="rect">
            <a:avLst/>
          </a:prstGeom>
          <a:solidFill>
            <a:srgbClr val="008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algn="ctr">
              <a:spcBef>
                <a:spcPct val="0"/>
              </a:spcBef>
              <a:buNone/>
              <a:defRPr/>
            </a:pPr>
            <a:r>
              <a:rPr kumimoji="0" lang="zh-CN" altLang="en-US" sz="3200" b="1" dirty="0">
                <a:solidFill>
                  <a:schemeClr val="bg1"/>
                </a:solidFill>
                <a:latin typeface="宋体" panose="02010600030101010101" pitchFamily="2" charset="-122"/>
              </a:rPr>
              <a:t>理论研究内容不断丰富，研究精度不断提升</a:t>
            </a:r>
          </a:p>
        </p:txBody>
      </p:sp>
    </p:spTree>
    <p:extLst>
      <p:ext uri="{BB962C8B-B14F-4D97-AF65-F5344CB8AC3E}">
        <p14:creationId xmlns:p14="http://schemas.microsoft.com/office/powerpoint/2010/main" val="74144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99F135-B734-C317-7707-DEB3D644D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3BC9AA-2F03-7A17-1BF2-DAB58C193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8300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C53749-CBE5-271E-6CDC-8D9C0CF9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8F399F8-14F2-3FB2-07B7-1A0225977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413"/>
          <a:stretch/>
        </p:blipFill>
        <p:spPr>
          <a:xfrm>
            <a:off x="3230561" y="1690688"/>
            <a:ext cx="4025900" cy="215736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D0BFDE6-86B5-E229-5EC6-6C51F99B2795}"/>
              </a:ext>
            </a:extLst>
          </p:cNvPr>
          <p:cNvSpPr txBox="1"/>
          <p:nvPr/>
        </p:nvSpPr>
        <p:spPr>
          <a:xfrm>
            <a:off x="2193131" y="4105959"/>
            <a:ext cx="8322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dirty="0"/>
              <a:t>https://</a:t>
            </a:r>
            <a:r>
              <a:rPr kumimoji="1" lang="en" altLang="zh-CN" dirty="0" err="1"/>
              <a:t>cerncourier.com</a:t>
            </a:r>
            <a:r>
              <a:rPr kumimoji="1" lang="en" altLang="zh-CN" dirty="0"/>
              <a:t>/a/50-years-of-the-gim-mechanism/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2308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燕尾形箭头 7">
            <a:extLst>
              <a:ext uri="{FF2B5EF4-FFF2-40B4-BE49-F238E27FC236}">
                <a16:creationId xmlns:a16="http://schemas.microsoft.com/office/drawing/2014/main" id="{4C14914F-B2E0-A24A-AB86-5433AC5E1A8A}"/>
              </a:ext>
            </a:extLst>
          </p:cNvPr>
          <p:cNvSpPr/>
          <p:nvPr/>
        </p:nvSpPr>
        <p:spPr>
          <a:xfrm>
            <a:off x="2032000" y="3267617"/>
            <a:ext cx="8128000" cy="1050036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546FA8F-672E-8140-93C9-DB9EA965BAF3}"/>
              </a:ext>
            </a:extLst>
          </p:cNvPr>
          <p:cNvGrpSpPr/>
          <p:nvPr/>
        </p:nvGrpSpPr>
        <p:grpSpPr>
          <a:xfrm>
            <a:off x="1830267" y="3023475"/>
            <a:ext cx="1841873" cy="806969"/>
            <a:chOff x="-201733" y="655955"/>
            <a:chExt cx="1841873" cy="80696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06062F2-94C1-8440-86DA-46989CF777FA}"/>
                </a:ext>
              </a:extLst>
            </p:cNvPr>
            <p:cNvSpPr/>
            <p:nvPr/>
          </p:nvSpPr>
          <p:spPr>
            <a:xfrm flipH="1">
              <a:off x="0" y="808930"/>
              <a:ext cx="1640140" cy="6539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EA7C814-749B-CA4A-B8DE-82F6541D4EE1}"/>
                </a:ext>
              </a:extLst>
            </p:cNvPr>
            <p:cNvSpPr txBox="1"/>
            <p:nvPr/>
          </p:nvSpPr>
          <p:spPr>
            <a:xfrm>
              <a:off x="-201733" y="655955"/>
              <a:ext cx="1640140" cy="653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56032" rIns="256032" bIns="256032" numCol="1" spcCol="1270" anchor="b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GIM</a:t>
              </a:r>
              <a:endParaRPr lang="zh-CN" altLang="en-US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/>
              <p:nvPr/>
            </p:nvSpPr>
            <p:spPr>
              <a:xfrm>
                <a:off x="2805040" y="4449567"/>
                <a:ext cx="1640140" cy="6539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6032" tIns="256032" rIns="256032" bIns="256032" numCol="1" spcCol="1270" anchor="b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040" y="4449567"/>
                <a:ext cx="1640140" cy="653994"/>
              </a:xfrm>
              <a:prstGeom prst="rect">
                <a:avLst/>
              </a:prstGeom>
              <a:blipFill>
                <a:blip r:embed="rId2"/>
                <a:stretch>
                  <a:fillRect t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2FAFCA62-EB2E-7C48-B37F-6CBAE759D30A}"/>
              </a:ext>
            </a:extLst>
          </p:cNvPr>
          <p:cNvSpPr txBox="1"/>
          <p:nvPr/>
        </p:nvSpPr>
        <p:spPr>
          <a:xfrm>
            <a:off x="587829" y="653143"/>
            <a:ext cx="475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过去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C46434E-00E5-7445-806E-B743F5B9FB04}"/>
              </a:ext>
            </a:extLst>
          </p:cNvPr>
          <p:cNvSpPr/>
          <p:nvPr/>
        </p:nvSpPr>
        <p:spPr>
          <a:xfrm>
            <a:off x="2444850" y="373047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AE30D07-D768-A642-96A4-8A84D0572ECF}"/>
              </a:ext>
            </a:extLst>
          </p:cNvPr>
          <p:cNvSpPr/>
          <p:nvPr/>
        </p:nvSpPr>
        <p:spPr>
          <a:xfrm>
            <a:off x="3399477" y="373047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D086545E-E584-1E45-800F-B99993CA8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070" y="192242"/>
            <a:ext cx="2330726" cy="223749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3B2CBB9-7AA4-5E41-9475-257C184FE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116" y="112660"/>
            <a:ext cx="2367508" cy="331634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2A580136-B903-724C-9F7E-A1026963FEAA}"/>
              </a:ext>
            </a:extLst>
          </p:cNvPr>
          <p:cNvSpPr txBox="1"/>
          <p:nvPr/>
        </p:nvSpPr>
        <p:spPr>
          <a:xfrm>
            <a:off x="8839200" y="945530"/>
            <a:ext cx="32467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 i="0" u="none" strike="noStrike" dirty="0">
                <a:solidFill>
                  <a:srgbClr val="555555"/>
                </a:solidFill>
                <a:effectLst/>
                <a:latin typeface="Proxima Nova"/>
              </a:rPr>
              <a:t>Samuel C. C. Ting</a:t>
            </a:r>
          </a:p>
          <a:p>
            <a:r>
              <a:rPr lang="en-US" altLang="zh-CN" b="0" i="0" u="none" strike="noStrike" dirty="0">
                <a:solidFill>
                  <a:srgbClr val="555555"/>
                </a:solidFill>
                <a:effectLst/>
                <a:latin typeface="Proxima Nova"/>
              </a:rPr>
              <a:t>Phys. Rev. Lett. </a:t>
            </a:r>
            <a:r>
              <a:rPr lang="en-US" altLang="zh-CN" b="1" i="0" u="none" strike="noStrike" dirty="0">
                <a:solidFill>
                  <a:srgbClr val="555555"/>
                </a:solidFill>
                <a:effectLst/>
                <a:latin typeface="Proxima Nova"/>
              </a:rPr>
              <a:t>33</a:t>
            </a:r>
            <a:r>
              <a:rPr lang="en-US" altLang="zh-CN" b="0" i="0" u="none" strike="noStrike" dirty="0">
                <a:solidFill>
                  <a:srgbClr val="555555"/>
                </a:solidFill>
                <a:effectLst/>
                <a:latin typeface="Proxima Nova"/>
              </a:rPr>
              <a:t>, 1404</a:t>
            </a:r>
            <a:r>
              <a:rPr kumimoji="1" lang="en-US" altLang="zh-CN" dirty="0"/>
              <a:t> </a:t>
            </a:r>
            <a:endParaRPr kumimoji="1"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4A4E95F-84C4-B74A-9F50-309C67DCE519}"/>
              </a:ext>
            </a:extLst>
          </p:cNvPr>
          <p:cNvSpPr txBox="1"/>
          <p:nvPr/>
        </p:nvSpPr>
        <p:spPr>
          <a:xfrm>
            <a:off x="8408504" y="4812368"/>
            <a:ext cx="3246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effectLst/>
                <a:latin typeface="Times"/>
              </a:rPr>
              <a:t>B. Richter</a:t>
            </a:r>
          </a:p>
          <a:p>
            <a:r>
              <a:rPr lang="en-US" altLang="zh-CN" b="0" i="0" u="none" strike="noStrike" dirty="0">
                <a:solidFill>
                  <a:srgbClr val="555555"/>
                </a:solidFill>
                <a:effectLst/>
                <a:latin typeface="Proxima Nova"/>
              </a:rPr>
              <a:t>Phys. Rev. Lett. </a:t>
            </a:r>
            <a:r>
              <a:rPr lang="en-US" altLang="zh-CN" b="1" i="0" u="none" strike="noStrike" dirty="0">
                <a:solidFill>
                  <a:srgbClr val="555555"/>
                </a:solidFill>
                <a:effectLst/>
                <a:latin typeface="Proxima Nova"/>
              </a:rPr>
              <a:t>33</a:t>
            </a:r>
            <a:r>
              <a:rPr lang="en-US" altLang="zh-CN" b="0" i="0" u="none" strike="noStrike" dirty="0">
                <a:solidFill>
                  <a:srgbClr val="555555"/>
                </a:solidFill>
                <a:effectLst/>
                <a:latin typeface="Proxima Nova"/>
              </a:rPr>
              <a:t>, 1406</a:t>
            </a:r>
          </a:p>
          <a:p>
            <a:endParaRPr kumimoji="1"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0DC2368-3A7A-5841-A082-825F747DD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390" y="4384814"/>
            <a:ext cx="2367509" cy="21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15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863438C5-E0A4-8548-B0C6-A939F2B8F7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811097"/>
              </p:ext>
            </p:extLst>
          </p:nvPr>
        </p:nvGraphicFramePr>
        <p:xfrm>
          <a:off x="861391" y="304799"/>
          <a:ext cx="10270435" cy="578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圆角矩形 6">
            <a:extLst>
              <a:ext uri="{FF2B5EF4-FFF2-40B4-BE49-F238E27FC236}">
                <a16:creationId xmlns:a16="http://schemas.microsoft.com/office/drawing/2014/main" id="{11B7EEFC-078A-394B-B8EA-71CF0618A39B}"/>
              </a:ext>
            </a:extLst>
          </p:cNvPr>
          <p:cNvSpPr/>
          <p:nvPr/>
        </p:nvSpPr>
        <p:spPr>
          <a:xfrm>
            <a:off x="4784041" y="2469031"/>
            <a:ext cx="2809461" cy="145774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78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4400" dirty="0">
                <a:solidFill>
                  <a:prstClr val="white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Present</a:t>
            </a:r>
            <a:endParaRPr lang="zh-CN" altLang="en-US" sz="4400" dirty="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2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燕尾形箭头 7">
            <a:extLst>
              <a:ext uri="{FF2B5EF4-FFF2-40B4-BE49-F238E27FC236}">
                <a16:creationId xmlns:a16="http://schemas.microsoft.com/office/drawing/2014/main" id="{4C14914F-B2E0-A24A-AB86-5433AC5E1A8A}"/>
              </a:ext>
            </a:extLst>
          </p:cNvPr>
          <p:cNvSpPr/>
          <p:nvPr/>
        </p:nvSpPr>
        <p:spPr>
          <a:xfrm>
            <a:off x="2032000" y="3267617"/>
            <a:ext cx="8128000" cy="1050036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546FA8F-672E-8140-93C9-DB9EA965BAF3}"/>
              </a:ext>
            </a:extLst>
          </p:cNvPr>
          <p:cNvGrpSpPr/>
          <p:nvPr/>
        </p:nvGrpSpPr>
        <p:grpSpPr>
          <a:xfrm>
            <a:off x="1830267" y="3023475"/>
            <a:ext cx="1841873" cy="806969"/>
            <a:chOff x="-201733" y="655955"/>
            <a:chExt cx="1841873" cy="80696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06062F2-94C1-8440-86DA-46989CF777FA}"/>
                </a:ext>
              </a:extLst>
            </p:cNvPr>
            <p:cNvSpPr/>
            <p:nvPr/>
          </p:nvSpPr>
          <p:spPr>
            <a:xfrm flipH="1">
              <a:off x="0" y="808930"/>
              <a:ext cx="1640140" cy="6539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EA7C814-749B-CA4A-B8DE-82F6541D4EE1}"/>
                </a:ext>
              </a:extLst>
            </p:cNvPr>
            <p:cNvSpPr txBox="1"/>
            <p:nvPr/>
          </p:nvSpPr>
          <p:spPr>
            <a:xfrm>
              <a:off x="-201733" y="655955"/>
              <a:ext cx="1640140" cy="653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56032" rIns="256032" bIns="256032" numCol="1" spcCol="1270" anchor="b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GIM</a:t>
              </a:r>
              <a:endParaRPr lang="zh-CN" altLang="en-US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/>
              <p:nvPr/>
            </p:nvSpPr>
            <p:spPr>
              <a:xfrm>
                <a:off x="2805040" y="4449567"/>
                <a:ext cx="1640140" cy="6539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6032" tIns="256032" rIns="256032" bIns="256032" numCol="1" spcCol="1270" anchor="b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040" y="4449567"/>
                <a:ext cx="1640140" cy="653994"/>
              </a:xfrm>
              <a:prstGeom prst="rect">
                <a:avLst/>
              </a:prstGeom>
              <a:blipFill>
                <a:blip r:embed="rId2"/>
                <a:stretch>
                  <a:fillRect t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2FAFCA62-EB2E-7C48-B37F-6CBAE759D30A}"/>
              </a:ext>
            </a:extLst>
          </p:cNvPr>
          <p:cNvSpPr txBox="1"/>
          <p:nvPr/>
        </p:nvSpPr>
        <p:spPr>
          <a:xfrm>
            <a:off x="587829" y="653143"/>
            <a:ext cx="475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过去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C46434E-00E5-7445-806E-B743F5B9FB04}"/>
              </a:ext>
            </a:extLst>
          </p:cNvPr>
          <p:cNvSpPr/>
          <p:nvPr/>
        </p:nvSpPr>
        <p:spPr>
          <a:xfrm>
            <a:off x="2444850" y="373047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AE30D07-D768-A642-96A4-8A84D0572ECF}"/>
              </a:ext>
            </a:extLst>
          </p:cNvPr>
          <p:cNvSpPr/>
          <p:nvPr/>
        </p:nvSpPr>
        <p:spPr>
          <a:xfrm>
            <a:off x="3399477" y="373047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C3DCCF4-4FBB-FE4A-9763-864C196D779E}"/>
              </a:ext>
            </a:extLst>
          </p:cNvPr>
          <p:cNvSpPr/>
          <p:nvPr/>
        </p:nvSpPr>
        <p:spPr>
          <a:xfrm>
            <a:off x="4360261" y="3710602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8283B20-277C-AD4C-B428-50D844A66F8A}"/>
              </a:ext>
            </a:extLst>
          </p:cNvPr>
          <p:cNvSpPr txBox="1"/>
          <p:nvPr/>
        </p:nvSpPr>
        <p:spPr>
          <a:xfrm>
            <a:off x="4121426" y="2898285"/>
            <a:ext cx="149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KCP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93E347-F56C-EF45-BEF0-51978BD9F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729087"/>
            <a:ext cx="8420100" cy="17907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3461C2E-D795-1C4D-AD3D-A26CF5788C71}"/>
              </a:ext>
            </a:extLst>
          </p:cNvPr>
          <p:cNvSpPr txBox="1"/>
          <p:nvPr/>
        </p:nvSpPr>
        <p:spPr>
          <a:xfrm>
            <a:off x="6370756" y="2448466"/>
            <a:ext cx="5525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0" dirty="0">
                <a:solidFill>
                  <a:srgbClr val="555555"/>
                </a:solidFill>
                <a:effectLst/>
                <a:latin typeface="Proxima Nova"/>
              </a:rPr>
              <a:t> J. H. Christenson, J. W. Cronin, V. L. Fitch, and R. </a:t>
            </a:r>
            <a:r>
              <a:rPr lang="en-US" altLang="zh-CN" b="0" i="0" dirty="0" err="1">
                <a:solidFill>
                  <a:srgbClr val="555555"/>
                </a:solidFill>
                <a:effectLst/>
                <a:latin typeface="Proxima Nova"/>
              </a:rPr>
              <a:t>Turlay</a:t>
            </a:r>
            <a:r>
              <a:rPr lang="en-US" altLang="zh-CN" dirty="0">
                <a:solidFill>
                  <a:srgbClr val="555555"/>
                </a:solidFill>
                <a:latin typeface="Proxima Nova"/>
              </a:rPr>
              <a:t>, </a:t>
            </a:r>
            <a:r>
              <a:rPr lang="en-US" altLang="zh-CN" b="0" i="0" dirty="0">
                <a:solidFill>
                  <a:srgbClr val="555555"/>
                </a:solidFill>
                <a:effectLst/>
                <a:latin typeface="Proxima Nova"/>
              </a:rPr>
              <a:t>Phys. Rev. Lett. </a:t>
            </a:r>
            <a:r>
              <a:rPr lang="en-US" altLang="zh-CN" b="1" i="0" dirty="0">
                <a:solidFill>
                  <a:srgbClr val="555555"/>
                </a:solidFill>
                <a:effectLst/>
                <a:latin typeface="Proxima Nova"/>
              </a:rPr>
              <a:t>13</a:t>
            </a:r>
            <a:r>
              <a:rPr lang="en-US" altLang="zh-CN" b="0" i="0" dirty="0">
                <a:solidFill>
                  <a:srgbClr val="555555"/>
                </a:solidFill>
                <a:effectLst/>
                <a:latin typeface="Proxima Nova"/>
              </a:rPr>
              <a:t>, 138 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BD529A7-7DCB-9B49-93FF-4C0DAD51E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4118789"/>
            <a:ext cx="2129216" cy="26884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0406565-79E0-7F43-95FD-A4BF7CE35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872" y="4576043"/>
            <a:ext cx="2236028" cy="201807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32D9A2B-CE22-0D4E-9AB0-FE6B0FA80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9856" y="4323606"/>
            <a:ext cx="3231877" cy="252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80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燕尾形箭头 7">
            <a:extLst>
              <a:ext uri="{FF2B5EF4-FFF2-40B4-BE49-F238E27FC236}">
                <a16:creationId xmlns:a16="http://schemas.microsoft.com/office/drawing/2014/main" id="{4C14914F-B2E0-A24A-AB86-5433AC5E1A8A}"/>
              </a:ext>
            </a:extLst>
          </p:cNvPr>
          <p:cNvSpPr/>
          <p:nvPr/>
        </p:nvSpPr>
        <p:spPr>
          <a:xfrm>
            <a:off x="2032000" y="4712103"/>
            <a:ext cx="8128000" cy="1050036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546FA8F-672E-8140-93C9-DB9EA965BAF3}"/>
              </a:ext>
            </a:extLst>
          </p:cNvPr>
          <p:cNvGrpSpPr/>
          <p:nvPr/>
        </p:nvGrpSpPr>
        <p:grpSpPr>
          <a:xfrm>
            <a:off x="1830267" y="4467961"/>
            <a:ext cx="1841873" cy="806969"/>
            <a:chOff x="-201733" y="655955"/>
            <a:chExt cx="1841873" cy="80696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06062F2-94C1-8440-86DA-46989CF777FA}"/>
                </a:ext>
              </a:extLst>
            </p:cNvPr>
            <p:cNvSpPr/>
            <p:nvPr/>
          </p:nvSpPr>
          <p:spPr>
            <a:xfrm flipH="1">
              <a:off x="0" y="808930"/>
              <a:ext cx="1640140" cy="6539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EA7C814-749B-CA4A-B8DE-82F6541D4EE1}"/>
                </a:ext>
              </a:extLst>
            </p:cNvPr>
            <p:cNvSpPr txBox="1"/>
            <p:nvPr/>
          </p:nvSpPr>
          <p:spPr>
            <a:xfrm>
              <a:off x="-201733" y="655955"/>
              <a:ext cx="1640140" cy="653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56032" rIns="256032" bIns="256032" numCol="1" spcCol="1270" anchor="b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GIM</a:t>
              </a:r>
              <a:endParaRPr lang="zh-CN" altLang="en-US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/>
              <p:nvPr/>
            </p:nvSpPr>
            <p:spPr>
              <a:xfrm>
                <a:off x="2805040" y="5894053"/>
                <a:ext cx="1640140" cy="6539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6032" tIns="256032" rIns="256032" bIns="256032" numCol="1" spcCol="1270" anchor="b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040" y="5894053"/>
                <a:ext cx="1640140" cy="653994"/>
              </a:xfrm>
              <a:prstGeom prst="rect">
                <a:avLst/>
              </a:prstGeom>
              <a:blipFill>
                <a:blip r:embed="rId2"/>
                <a:stretch>
                  <a:fillRect t="-51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2FAFCA62-EB2E-7C48-B37F-6CBAE759D30A}"/>
              </a:ext>
            </a:extLst>
          </p:cNvPr>
          <p:cNvSpPr txBox="1"/>
          <p:nvPr/>
        </p:nvSpPr>
        <p:spPr>
          <a:xfrm>
            <a:off x="587829" y="653143"/>
            <a:ext cx="475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过去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C46434E-00E5-7445-806E-B743F5B9FB04}"/>
              </a:ext>
            </a:extLst>
          </p:cNvPr>
          <p:cNvSpPr/>
          <p:nvPr/>
        </p:nvSpPr>
        <p:spPr>
          <a:xfrm>
            <a:off x="2444850" y="5174964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AE30D07-D768-A642-96A4-8A84D0572ECF}"/>
              </a:ext>
            </a:extLst>
          </p:cNvPr>
          <p:cNvSpPr/>
          <p:nvPr/>
        </p:nvSpPr>
        <p:spPr>
          <a:xfrm>
            <a:off x="3399477" y="5174964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C3DCCF4-4FBB-FE4A-9763-864C196D779E}"/>
              </a:ext>
            </a:extLst>
          </p:cNvPr>
          <p:cNvSpPr/>
          <p:nvPr/>
        </p:nvSpPr>
        <p:spPr>
          <a:xfrm>
            <a:off x="4360261" y="515508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8283B20-277C-AD4C-B428-50D844A66F8A}"/>
              </a:ext>
            </a:extLst>
          </p:cNvPr>
          <p:cNvSpPr txBox="1"/>
          <p:nvPr/>
        </p:nvSpPr>
        <p:spPr>
          <a:xfrm>
            <a:off x="4121426" y="4342771"/>
            <a:ext cx="149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KCP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7823330-81E0-2440-B50F-152D132C79DB}"/>
              </a:ext>
            </a:extLst>
          </p:cNvPr>
          <p:cNvSpPr/>
          <p:nvPr/>
        </p:nvSpPr>
        <p:spPr>
          <a:xfrm>
            <a:off x="5334296" y="5161716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294CB11-CD88-3648-BC2A-178DC5412568}"/>
              </a:ext>
            </a:extLst>
          </p:cNvPr>
          <p:cNvSpPr txBox="1"/>
          <p:nvPr/>
        </p:nvSpPr>
        <p:spPr>
          <a:xfrm>
            <a:off x="5042452" y="5656351"/>
            <a:ext cx="149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CD944E-7C18-AF47-9536-5CB424C2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040" y="1267274"/>
            <a:ext cx="6781800" cy="20828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84ADE13-374B-E649-8202-A099EB562650}"/>
              </a:ext>
            </a:extLst>
          </p:cNvPr>
          <p:cNvSpPr txBox="1"/>
          <p:nvPr/>
        </p:nvSpPr>
        <p:spPr>
          <a:xfrm>
            <a:off x="7593496" y="3534740"/>
            <a:ext cx="4505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Prog. </a:t>
            </a:r>
            <a:r>
              <a:rPr lang="en-US" altLang="zh-C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Theor</a:t>
            </a:r>
            <a:r>
              <a:rPr lang="en-US" altLang="zh-C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Phys.49, 652 (1973)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18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燕尾形箭头 23">
            <a:extLst>
              <a:ext uri="{FF2B5EF4-FFF2-40B4-BE49-F238E27FC236}">
                <a16:creationId xmlns:a16="http://schemas.microsoft.com/office/drawing/2014/main" id="{7973EAB7-F3FB-6645-9803-6D74A314A8D2}"/>
              </a:ext>
            </a:extLst>
          </p:cNvPr>
          <p:cNvSpPr/>
          <p:nvPr/>
        </p:nvSpPr>
        <p:spPr>
          <a:xfrm>
            <a:off x="2032000" y="4712103"/>
            <a:ext cx="9232348" cy="1050036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546FA8F-672E-8140-93C9-DB9EA965BAF3}"/>
              </a:ext>
            </a:extLst>
          </p:cNvPr>
          <p:cNvGrpSpPr/>
          <p:nvPr/>
        </p:nvGrpSpPr>
        <p:grpSpPr>
          <a:xfrm>
            <a:off x="1830267" y="4467961"/>
            <a:ext cx="1841873" cy="806969"/>
            <a:chOff x="-201733" y="655955"/>
            <a:chExt cx="1841873" cy="80696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06062F2-94C1-8440-86DA-46989CF777FA}"/>
                </a:ext>
              </a:extLst>
            </p:cNvPr>
            <p:cNvSpPr/>
            <p:nvPr/>
          </p:nvSpPr>
          <p:spPr>
            <a:xfrm flipH="1">
              <a:off x="0" y="808930"/>
              <a:ext cx="1640140" cy="6539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EA7C814-749B-CA4A-B8DE-82F6541D4EE1}"/>
                </a:ext>
              </a:extLst>
            </p:cNvPr>
            <p:cNvSpPr txBox="1"/>
            <p:nvPr/>
          </p:nvSpPr>
          <p:spPr>
            <a:xfrm>
              <a:off x="-201733" y="655955"/>
              <a:ext cx="1640140" cy="653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56032" rIns="256032" bIns="256032" numCol="1" spcCol="1270" anchor="b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GIM</a:t>
              </a:r>
              <a:endParaRPr lang="zh-CN" altLang="en-US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/>
              <p:nvPr/>
            </p:nvSpPr>
            <p:spPr>
              <a:xfrm>
                <a:off x="2805040" y="5894053"/>
                <a:ext cx="1640140" cy="6539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6032" tIns="256032" rIns="256032" bIns="256032" numCol="1" spcCol="1270" anchor="b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040" y="5894053"/>
                <a:ext cx="1640140" cy="653994"/>
              </a:xfrm>
              <a:prstGeom prst="rect">
                <a:avLst/>
              </a:prstGeom>
              <a:blipFill>
                <a:blip r:embed="rId2"/>
                <a:stretch>
                  <a:fillRect t="-51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2FAFCA62-EB2E-7C48-B37F-6CBAE759D30A}"/>
              </a:ext>
            </a:extLst>
          </p:cNvPr>
          <p:cNvSpPr txBox="1"/>
          <p:nvPr/>
        </p:nvSpPr>
        <p:spPr>
          <a:xfrm>
            <a:off x="587829" y="653143"/>
            <a:ext cx="475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过去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C46434E-00E5-7445-806E-B743F5B9FB04}"/>
              </a:ext>
            </a:extLst>
          </p:cNvPr>
          <p:cNvSpPr/>
          <p:nvPr/>
        </p:nvSpPr>
        <p:spPr>
          <a:xfrm>
            <a:off x="2444850" y="5174964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AE30D07-D768-A642-96A4-8A84D0572ECF}"/>
              </a:ext>
            </a:extLst>
          </p:cNvPr>
          <p:cNvSpPr/>
          <p:nvPr/>
        </p:nvSpPr>
        <p:spPr>
          <a:xfrm>
            <a:off x="3399477" y="5174964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C3DCCF4-4FBB-FE4A-9763-864C196D779E}"/>
              </a:ext>
            </a:extLst>
          </p:cNvPr>
          <p:cNvSpPr/>
          <p:nvPr/>
        </p:nvSpPr>
        <p:spPr>
          <a:xfrm>
            <a:off x="4360261" y="515508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8283B20-277C-AD4C-B428-50D844A66F8A}"/>
              </a:ext>
            </a:extLst>
          </p:cNvPr>
          <p:cNvSpPr txBox="1"/>
          <p:nvPr/>
        </p:nvSpPr>
        <p:spPr>
          <a:xfrm>
            <a:off x="4121426" y="4342771"/>
            <a:ext cx="149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KCP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7823330-81E0-2440-B50F-152D132C79DB}"/>
              </a:ext>
            </a:extLst>
          </p:cNvPr>
          <p:cNvSpPr/>
          <p:nvPr/>
        </p:nvSpPr>
        <p:spPr>
          <a:xfrm>
            <a:off x="5334296" y="5161716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294CB11-CD88-3648-BC2A-178DC5412568}"/>
              </a:ext>
            </a:extLst>
          </p:cNvPr>
          <p:cNvSpPr txBox="1"/>
          <p:nvPr/>
        </p:nvSpPr>
        <p:spPr>
          <a:xfrm>
            <a:off x="5042452" y="5656351"/>
            <a:ext cx="149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BD0BD988-4025-8149-A33B-A21626F5AA77}"/>
              </a:ext>
            </a:extLst>
          </p:cNvPr>
          <p:cNvSpPr/>
          <p:nvPr/>
        </p:nvSpPr>
        <p:spPr>
          <a:xfrm>
            <a:off x="6226761" y="515508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9C4302E-6131-FC41-818C-902F35D164AB}"/>
              </a:ext>
            </a:extLst>
          </p:cNvPr>
          <p:cNvSpPr txBox="1"/>
          <p:nvPr/>
        </p:nvSpPr>
        <p:spPr>
          <a:xfrm>
            <a:off x="6096000" y="4338829"/>
            <a:ext cx="164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quark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A54706A-070F-4C45-8372-47C7B9F51411}"/>
              </a:ext>
            </a:extLst>
          </p:cNvPr>
          <p:cNvSpPr txBox="1"/>
          <p:nvPr/>
        </p:nvSpPr>
        <p:spPr>
          <a:xfrm>
            <a:off x="6539948" y="3102762"/>
            <a:ext cx="3909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i="1" u="none" strike="noStrike" dirty="0" err="1">
                <a:effectLst/>
                <a:latin typeface="-apple-system"/>
              </a:rPr>
              <a:t>Phys.Rev.Lett</a:t>
            </a:r>
            <a:r>
              <a:rPr lang="en-US" altLang="zh-CN" sz="2800" b="0" i="1" u="none" strike="noStrike" dirty="0">
                <a:effectLst/>
                <a:latin typeface="-apple-system"/>
              </a:rPr>
              <a:t>.</a:t>
            </a:r>
            <a:r>
              <a:rPr lang="en-US" altLang="zh-CN" sz="2800" b="0" i="0" u="none" strike="noStrike" dirty="0">
                <a:effectLst/>
                <a:latin typeface="-apple-system"/>
              </a:rPr>
              <a:t> 39 (1977) 252-255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3D8818E-2A0C-CE4A-9EB4-6C480DE52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1" y="1383403"/>
            <a:ext cx="4064000" cy="303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7EC8441-7F9B-364D-9E65-83EF64E0B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261" y="257742"/>
            <a:ext cx="7266791" cy="26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17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燕尾形箭头 7">
            <a:extLst>
              <a:ext uri="{FF2B5EF4-FFF2-40B4-BE49-F238E27FC236}">
                <a16:creationId xmlns:a16="http://schemas.microsoft.com/office/drawing/2014/main" id="{4C14914F-B2E0-A24A-AB86-5433AC5E1A8A}"/>
              </a:ext>
            </a:extLst>
          </p:cNvPr>
          <p:cNvSpPr/>
          <p:nvPr/>
        </p:nvSpPr>
        <p:spPr>
          <a:xfrm>
            <a:off x="802612" y="4739424"/>
            <a:ext cx="10342465" cy="1050036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546FA8F-672E-8140-93C9-DB9EA965BAF3}"/>
              </a:ext>
            </a:extLst>
          </p:cNvPr>
          <p:cNvGrpSpPr/>
          <p:nvPr/>
        </p:nvGrpSpPr>
        <p:grpSpPr>
          <a:xfrm>
            <a:off x="587829" y="4487853"/>
            <a:ext cx="1841873" cy="806969"/>
            <a:chOff x="-201733" y="655955"/>
            <a:chExt cx="1841873" cy="80696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06062F2-94C1-8440-86DA-46989CF777FA}"/>
                </a:ext>
              </a:extLst>
            </p:cNvPr>
            <p:cNvSpPr/>
            <p:nvPr/>
          </p:nvSpPr>
          <p:spPr>
            <a:xfrm flipH="1">
              <a:off x="0" y="808930"/>
              <a:ext cx="1640140" cy="6539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EA7C814-749B-CA4A-B8DE-82F6541D4EE1}"/>
                </a:ext>
              </a:extLst>
            </p:cNvPr>
            <p:cNvSpPr txBox="1"/>
            <p:nvPr/>
          </p:nvSpPr>
          <p:spPr>
            <a:xfrm>
              <a:off x="-201733" y="655955"/>
              <a:ext cx="1640140" cy="653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56032" rIns="256032" bIns="256032" numCol="1" spcCol="1270" anchor="b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GIM</a:t>
              </a:r>
              <a:endParaRPr lang="zh-CN" altLang="en-US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/>
              <p:nvPr/>
            </p:nvSpPr>
            <p:spPr>
              <a:xfrm>
                <a:off x="1562602" y="5913945"/>
                <a:ext cx="1640140" cy="6539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6032" tIns="256032" rIns="256032" bIns="256032" numCol="1" spcCol="1270" anchor="b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6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6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602" y="5913945"/>
                <a:ext cx="1640140" cy="653994"/>
              </a:xfrm>
              <a:prstGeom prst="rect">
                <a:avLst/>
              </a:prstGeom>
              <a:blipFill>
                <a:blip r:embed="rId2"/>
                <a:stretch>
                  <a:fillRect t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2FAFCA62-EB2E-7C48-B37F-6CBAE759D30A}"/>
              </a:ext>
            </a:extLst>
          </p:cNvPr>
          <p:cNvSpPr txBox="1"/>
          <p:nvPr/>
        </p:nvSpPr>
        <p:spPr>
          <a:xfrm>
            <a:off x="587829" y="653143"/>
            <a:ext cx="475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过去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C46434E-00E5-7445-806E-B743F5B9FB04}"/>
              </a:ext>
            </a:extLst>
          </p:cNvPr>
          <p:cNvSpPr/>
          <p:nvPr/>
        </p:nvSpPr>
        <p:spPr>
          <a:xfrm>
            <a:off x="1202412" y="5194856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AE30D07-D768-A642-96A4-8A84D0572ECF}"/>
              </a:ext>
            </a:extLst>
          </p:cNvPr>
          <p:cNvSpPr/>
          <p:nvPr/>
        </p:nvSpPr>
        <p:spPr>
          <a:xfrm>
            <a:off x="2157039" y="5194856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C3DCCF4-4FBB-FE4A-9763-864C196D779E}"/>
              </a:ext>
            </a:extLst>
          </p:cNvPr>
          <p:cNvSpPr/>
          <p:nvPr/>
        </p:nvSpPr>
        <p:spPr>
          <a:xfrm>
            <a:off x="3117823" y="517498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8283B20-277C-AD4C-B428-50D844A66F8A}"/>
              </a:ext>
            </a:extLst>
          </p:cNvPr>
          <p:cNvSpPr txBox="1"/>
          <p:nvPr/>
        </p:nvSpPr>
        <p:spPr>
          <a:xfrm>
            <a:off x="2878988" y="4362663"/>
            <a:ext cx="149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KCP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7823330-81E0-2440-B50F-152D132C79DB}"/>
              </a:ext>
            </a:extLst>
          </p:cNvPr>
          <p:cNvSpPr/>
          <p:nvPr/>
        </p:nvSpPr>
        <p:spPr>
          <a:xfrm>
            <a:off x="4091858" y="518160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294CB11-CD88-3648-BC2A-178DC5412568}"/>
              </a:ext>
            </a:extLst>
          </p:cNvPr>
          <p:cNvSpPr txBox="1"/>
          <p:nvPr/>
        </p:nvSpPr>
        <p:spPr>
          <a:xfrm>
            <a:off x="3800014" y="5676243"/>
            <a:ext cx="149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BD0BD988-4025-8149-A33B-A21626F5AA77}"/>
              </a:ext>
            </a:extLst>
          </p:cNvPr>
          <p:cNvSpPr/>
          <p:nvPr/>
        </p:nvSpPr>
        <p:spPr>
          <a:xfrm>
            <a:off x="4984323" y="517498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9C4302E-6131-FC41-818C-902F35D164AB}"/>
              </a:ext>
            </a:extLst>
          </p:cNvPr>
          <p:cNvSpPr txBox="1"/>
          <p:nvPr/>
        </p:nvSpPr>
        <p:spPr>
          <a:xfrm>
            <a:off x="4392376" y="4359063"/>
            <a:ext cx="164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发现</a:t>
            </a: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FA22B0C-57D6-E042-8BB8-423963CE8F49}"/>
              </a:ext>
            </a:extLst>
          </p:cNvPr>
          <p:cNvSpPr/>
          <p:nvPr/>
        </p:nvSpPr>
        <p:spPr>
          <a:xfrm>
            <a:off x="5936423" y="5194856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82CA62E-6526-D347-8001-2CBA4F499C00}"/>
              </a:ext>
            </a:extLst>
          </p:cNvPr>
          <p:cNvSpPr txBox="1"/>
          <p:nvPr/>
        </p:nvSpPr>
        <p:spPr>
          <a:xfrm>
            <a:off x="5373893" y="5726810"/>
            <a:ext cx="1640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kumimoji="1"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寿命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EC26B61-803A-D64F-9DAC-713234C271E2}"/>
              </a:ext>
            </a:extLst>
          </p:cNvPr>
          <p:cNvSpPr/>
          <p:nvPr/>
        </p:nvSpPr>
        <p:spPr>
          <a:xfrm>
            <a:off x="6805538" y="5182218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EB0EB38-2CF2-E84B-A314-EB53FB515619}"/>
              </a:ext>
            </a:extLst>
          </p:cNvPr>
          <p:cNvSpPr txBox="1"/>
          <p:nvPr/>
        </p:nvSpPr>
        <p:spPr>
          <a:xfrm>
            <a:off x="6022735" y="4423334"/>
            <a:ext cx="418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Wolfenstein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参数化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4AE37A1-D4F3-754E-A805-EFF524CD4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565" y="1968586"/>
            <a:ext cx="9014638" cy="16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82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燕尾形箭头 7">
            <a:extLst>
              <a:ext uri="{FF2B5EF4-FFF2-40B4-BE49-F238E27FC236}">
                <a16:creationId xmlns:a16="http://schemas.microsoft.com/office/drawing/2014/main" id="{4C14914F-B2E0-A24A-AB86-5433AC5E1A8A}"/>
              </a:ext>
            </a:extLst>
          </p:cNvPr>
          <p:cNvSpPr/>
          <p:nvPr/>
        </p:nvSpPr>
        <p:spPr>
          <a:xfrm>
            <a:off x="1170607" y="4726923"/>
            <a:ext cx="10093741" cy="1050036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546FA8F-672E-8140-93C9-DB9EA965BAF3}"/>
              </a:ext>
            </a:extLst>
          </p:cNvPr>
          <p:cNvGrpSpPr/>
          <p:nvPr/>
        </p:nvGrpSpPr>
        <p:grpSpPr>
          <a:xfrm>
            <a:off x="927652" y="4543763"/>
            <a:ext cx="1841873" cy="806969"/>
            <a:chOff x="-201733" y="655955"/>
            <a:chExt cx="1841873" cy="80696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06062F2-94C1-8440-86DA-46989CF777FA}"/>
                </a:ext>
              </a:extLst>
            </p:cNvPr>
            <p:cNvSpPr/>
            <p:nvPr/>
          </p:nvSpPr>
          <p:spPr>
            <a:xfrm flipH="1">
              <a:off x="0" y="808930"/>
              <a:ext cx="1640140" cy="6539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EA7C814-749B-CA4A-B8DE-82F6541D4EE1}"/>
                </a:ext>
              </a:extLst>
            </p:cNvPr>
            <p:cNvSpPr txBox="1"/>
            <p:nvPr/>
          </p:nvSpPr>
          <p:spPr>
            <a:xfrm>
              <a:off x="-201733" y="655955"/>
              <a:ext cx="1640140" cy="653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56032" rIns="256032" bIns="256032" numCol="1" spcCol="1270" anchor="b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GIM</a:t>
              </a:r>
              <a:endParaRPr lang="zh-CN" alt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/>
              <p:nvPr/>
            </p:nvSpPr>
            <p:spPr>
              <a:xfrm>
                <a:off x="1858729" y="5700251"/>
                <a:ext cx="1640140" cy="6539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6032" tIns="256032" rIns="256032" bIns="256032" numCol="1" spcCol="1270" anchor="b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28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28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729" y="5700251"/>
                <a:ext cx="1640140" cy="653994"/>
              </a:xfrm>
              <a:prstGeom prst="rect">
                <a:avLst/>
              </a:prstGeom>
              <a:blipFill>
                <a:blip r:embed="rId2"/>
                <a:stretch>
                  <a:fillRect t="-245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2FAFCA62-EB2E-7C48-B37F-6CBAE759D30A}"/>
              </a:ext>
            </a:extLst>
          </p:cNvPr>
          <p:cNvSpPr txBox="1"/>
          <p:nvPr/>
        </p:nvSpPr>
        <p:spPr>
          <a:xfrm>
            <a:off x="587829" y="653143"/>
            <a:ext cx="475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过去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C46434E-00E5-7445-806E-B743F5B9FB04}"/>
              </a:ext>
            </a:extLst>
          </p:cNvPr>
          <p:cNvSpPr/>
          <p:nvPr/>
        </p:nvSpPr>
        <p:spPr>
          <a:xfrm>
            <a:off x="1583458" y="5189784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AE30D07-D768-A642-96A4-8A84D0572ECF}"/>
              </a:ext>
            </a:extLst>
          </p:cNvPr>
          <p:cNvSpPr/>
          <p:nvPr/>
        </p:nvSpPr>
        <p:spPr>
          <a:xfrm>
            <a:off x="2538085" y="5189784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C3DCCF4-4FBB-FE4A-9763-864C196D779E}"/>
              </a:ext>
            </a:extLst>
          </p:cNvPr>
          <p:cNvSpPr/>
          <p:nvPr/>
        </p:nvSpPr>
        <p:spPr>
          <a:xfrm>
            <a:off x="3498869" y="5169908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8283B20-277C-AD4C-B428-50D844A66F8A}"/>
              </a:ext>
            </a:extLst>
          </p:cNvPr>
          <p:cNvSpPr txBox="1"/>
          <p:nvPr/>
        </p:nvSpPr>
        <p:spPr>
          <a:xfrm>
            <a:off x="3116966" y="4486091"/>
            <a:ext cx="1497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KCP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7823330-81E0-2440-B50F-152D132C79DB}"/>
              </a:ext>
            </a:extLst>
          </p:cNvPr>
          <p:cNvSpPr/>
          <p:nvPr/>
        </p:nvSpPr>
        <p:spPr>
          <a:xfrm>
            <a:off x="4472904" y="5176536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294CB11-CD88-3648-BC2A-178DC5412568}"/>
              </a:ext>
            </a:extLst>
          </p:cNvPr>
          <p:cNvSpPr txBox="1"/>
          <p:nvPr/>
        </p:nvSpPr>
        <p:spPr>
          <a:xfrm>
            <a:off x="4149563" y="5529651"/>
            <a:ext cx="1497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BD0BD988-4025-8149-A33B-A21626F5AA77}"/>
              </a:ext>
            </a:extLst>
          </p:cNvPr>
          <p:cNvSpPr/>
          <p:nvPr/>
        </p:nvSpPr>
        <p:spPr>
          <a:xfrm>
            <a:off x="5365369" y="5169908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9C4302E-6131-FC41-818C-902F35D164AB}"/>
              </a:ext>
            </a:extLst>
          </p:cNvPr>
          <p:cNvSpPr txBox="1"/>
          <p:nvPr/>
        </p:nvSpPr>
        <p:spPr>
          <a:xfrm>
            <a:off x="4732199" y="4414973"/>
            <a:ext cx="164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发现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FA22B0C-57D6-E042-8BB8-423963CE8F49}"/>
              </a:ext>
            </a:extLst>
          </p:cNvPr>
          <p:cNvSpPr/>
          <p:nvPr/>
        </p:nvSpPr>
        <p:spPr>
          <a:xfrm>
            <a:off x="6317469" y="5189784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82CA62E-6526-D347-8001-2CBA4F499C00}"/>
              </a:ext>
            </a:extLst>
          </p:cNvPr>
          <p:cNvSpPr txBox="1"/>
          <p:nvPr/>
        </p:nvSpPr>
        <p:spPr>
          <a:xfrm>
            <a:off x="5812082" y="5529651"/>
            <a:ext cx="164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寿命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EC26B61-803A-D64F-9DAC-713234C271E2}"/>
              </a:ext>
            </a:extLst>
          </p:cNvPr>
          <p:cNvSpPr/>
          <p:nvPr/>
        </p:nvSpPr>
        <p:spPr>
          <a:xfrm>
            <a:off x="7186584" y="5177146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EB0EB38-2CF2-E84B-A314-EB53FB515619}"/>
              </a:ext>
            </a:extLst>
          </p:cNvPr>
          <p:cNvSpPr txBox="1"/>
          <p:nvPr/>
        </p:nvSpPr>
        <p:spPr>
          <a:xfrm>
            <a:off x="6038788" y="4478182"/>
            <a:ext cx="418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Wolfenstein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参数化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DBA910BE-F2E7-D24E-8205-78950C02F745}"/>
              </a:ext>
            </a:extLst>
          </p:cNvPr>
          <p:cNvSpPr/>
          <p:nvPr/>
        </p:nvSpPr>
        <p:spPr>
          <a:xfrm>
            <a:off x="8041347" y="5183773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CDABCFE-A354-6542-A23D-2BF4064FC154}"/>
              </a:ext>
            </a:extLst>
          </p:cNvPr>
          <p:cNvSpPr txBox="1"/>
          <p:nvPr/>
        </p:nvSpPr>
        <p:spPr>
          <a:xfrm>
            <a:off x="7617245" y="5543354"/>
            <a:ext cx="164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3BDC1DE-43B6-F247-9B86-BCAB4D5AA172}"/>
              </a:ext>
            </a:extLst>
          </p:cNvPr>
          <p:cNvSpPr txBox="1"/>
          <p:nvPr/>
        </p:nvSpPr>
        <p:spPr>
          <a:xfrm>
            <a:off x="2307776" y="870502"/>
            <a:ext cx="73530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“Weak Decays of Heavy Mesons in the Static Quark Approximation”, Nathan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Mark B. Wise,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232 (1989) 113-117</a:t>
            </a:r>
          </a:p>
          <a:p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“WEAK TRANSITION FORM-FACTORS BETWEEN HEAVY MESONS”, Nathan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Isgur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Mark B. Wise,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Phys.Lett.B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237 (1990) 527-530</a:t>
            </a:r>
          </a:p>
          <a:p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3442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燕尾形箭头 7">
            <a:extLst>
              <a:ext uri="{FF2B5EF4-FFF2-40B4-BE49-F238E27FC236}">
                <a16:creationId xmlns:a16="http://schemas.microsoft.com/office/drawing/2014/main" id="{4C14914F-B2E0-A24A-AB86-5433AC5E1A8A}"/>
              </a:ext>
            </a:extLst>
          </p:cNvPr>
          <p:cNvSpPr/>
          <p:nvPr/>
        </p:nvSpPr>
        <p:spPr>
          <a:xfrm>
            <a:off x="1170607" y="4726923"/>
            <a:ext cx="10093741" cy="1050036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546FA8F-672E-8140-93C9-DB9EA965BAF3}"/>
              </a:ext>
            </a:extLst>
          </p:cNvPr>
          <p:cNvGrpSpPr/>
          <p:nvPr/>
        </p:nvGrpSpPr>
        <p:grpSpPr>
          <a:xfrm>
            <a:off x="927652" y="4543763"/>
            <a:ext cx="1841873" cy="806969"/>
            <a:chOff x="-201733" y="655955"/>
            <a:chExt cx="1841873" cy="806969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06062F2-94C1-8440-86DA-46989CF777FA}"/>
                </a:ext>
              </a:extLst>
            </p:cNvPr>
            <p:cNvSpPr/>
            <p:nvPr/>
          </p:nvSpPr>
          <p:spPr>
            <a:xfrm flipH="1">
              <a:off x="0" y="808930"/>
              <a:ext cx="1640140" cy="65399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5EA7C814-749B-CA4A-B8DE-82F6541D4EE1}"/>
                </a:ext>
              </a:extLst>
            </p:cNvPr>
            <p:cNvSpPr txBox="1"/>
            <p:nvPr/>
          </p:nvSpPr>
          <p:spPr>
            <a:xfrm>
              <a:off x="-201733" y="655955"/>
              <a:ext cx="1640140" cy="6539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56032" rIns="256032" bIns="256032" numCol="1" spcCol="1270" anchor="b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GIM</a:t>
              </a:r>
              <a:endParaRPr lang="zh-CN" alt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/>
              <p:nvPr/>
            </p:nvSpPr>
            <p:spPr>
              <a:xfrm>
                <a:off x="1858729" y="5700251"/>
                <a:ext cx="1640140" cy="6539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6032" tIns="256032" rIns="256032" bIns="256032" numCol="1" spcCol="1270" anchor="b" anchorCtr="0">
                <a:noAutofit/>
              </a:bodyPr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28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28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ED1F2A2-14BD-E84F-9595-3F9786507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729" y="5700251"/>
                <a:ext cx="1640140" cy="653994"/>
              </a:xfrm>
              <a:prstGeom prst="rect">
                <a:avLst/>
              </a:prstGeom>
              <a:blipFill>
                <a:blip r:embed="rId2"/>
                <a:stretch>
                  <a:fillRect t="-245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2FAFCA62-EB2E-7C48-B37F-6CBAE759D30A}"/>
              </a:ext>
            </a:extLst>
          </p:cNvPr>
          <p:cNvSpPr txBox="1"/>
          <p:nvPr/>
        </p:nvSpPr>
        <p:spPr>
          <a:xfrm>
            <a:off x="587829" y="653143"/>
            <a:ext cx="475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dirty="0">
                <a:latin typeface="SimSun" panose="02010600030101010101" pitchFamily="2" charset="-122"/>
                <a:ea typeface="SimSun" panose="02010600030101010101" pitchFamily="2" charset="-122"/>
              </a:rPr>
              <a:t>过去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CC46434E-00E5-7445-806E-B743F5B9FB04}"/>
              </a:ext>
            </a:extLst>
          </p:cNvPr>
          <p:cNvSpPr/>
          <p:nvPr/>
        </p:nvSpPr>
        <p:spPr>
          <a:xfrm>
            <a:off x="1583458" y="5189784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AE30D07-D768-A642-96A4-8A84D0572ECF}"/>
              </a:ext>
            </a:extLst>
          </p:cNvPr>
          <p:cNvSpPr/>
          <p:nvPr/>
        </p:nvSpPr>
        <p:spPr>
          <a:xfrm>
            <a:off x="2538085" y="5189784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6C3DCCF4-4FBB-FE4A-9763-864C196D779E}"/>
              </a:ext>
            </a:extLst>
          </p:cNvPr>
          <p:cNvSpPr/>
          <p:nvPr/>
        </p:nvSpPr>
        <p:spPr>
          <a:xfrm>
            <a:off x="3498869" y="5169908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8283B20-277C-AD4C-B428-50D844A66F8A}"/>
              </a:ext>
            </a:extLst>
          </p:cNvPr>
          <p:cNvSpPr txBox="1"/>
          <p:nvPr/>
        </p:nvSpPr>
        <p:spPr>
          <a:xfrm>
            <a:off x="3116966" y="4486091"/>
            <a:ext cx="1497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KCP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7823330-81E0-2440-B50F-152D132C79DB}"/>
              </a:ext>
            </a:extLst>
          </p:cNvPr>
          <p:cNvSpPr/>
          <p:nvPr/>
        </p:nvSpPr>
        <p:spPr>
          <a:xfrm>
            <a:off x="4472904" y="5176536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294CB11-CD88-3648-BC2A-178DC5412568}"/>
              </a:ext>
            </a:extLst>
          </p:cNvPr>
          <p:cNvSpPr txBox="1"/>
          <p:nvPr/>
        </p:nvSpPr>
        <p:spPr>
          <a:xfrm>
            <a:off x="4149563" y="5529651"/>
            <a:ext cx="1497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BD0BD988-4025-8149-A33B-A21626F5AA77}"/>
              </a:ext>
            </a:extLst>
          </p:cNvPr>
          <p:cNvSpPr/>
          <p:nvPr/>
        </p:nvSpPr>
        <p:spPr>
          <a:xfrm>
            <a:off x="5365369" y="5169908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9C4302E-6131-FC41-818C-902F35D164AB}"/>
              </a:ext>
            </a:extLst>
          </p:cNvPr>
          <p:cNvSpPr txBox="1"/>
          <p:nvPr/>
        </p:nvSpPr>
        <p:spPr>
          <a:xfrm>
            <a:off x="4732199" y="4414973"/>
            <a:ext cx="164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发现</a:t>
            </a:r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FA22B0C-57D6-E042-8BB8-423963CE8F49}"/>
              </a:ext>
            </a:extLst>
          </p:cNvPr>
          <p:cNvSpPr/>
          <p:nvPr/>
        </p:nvSpPr>
        <p:spPr>
          <a:xfrm>
            <a:off x="6317469" y="5189784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82CA62E-6526-D347-8001-2CBA4F499C00}"/>
              </a:ext>
            </a:extLst>
          </p:cNvPr>
          <p:cNvSpPr txBox="1"/>
          <p:nvPr/>
        </p:nvSpPr>
        <p:spPr>
          <a:xfrm>
            <a:off x="5812082" y="5529651"/>
            <a:ext cx="164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kumimoji="1"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寿命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CEC26B61-803A-D64F-9DAC-713234C271E2}"/>
              </a:ext>
            </a:extLst>
          </p:cNvPr>
          <p:cNvSpPr/>
          <p:nvPr/>
        </p:nvSpPr>
        <p:spPr>
          <a:xfrm>
            <a:off x="7186584" y="5177146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EB0EB38-2CF2-E84B-A314-EB53FB515619}"/>
              </a:ext>
            </a:extLst>
          </p:cNvPr>
          <p:cNvSpPr txBox="1"/>
          <p:nvPr/>
        </p:nvSpPr>
        <p:spPr>
          <a:xfrm>
            <a:off x="6632152" y="4158864"/>
            <a:ext cx="1746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Wolfenstein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参数化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DBA910BE-F2E7-D24E-8205-78950C02F745}"/>
              </a:ext>
            </a:extLst>
          </p:cNvPr>
          <p:cNvSpPr/>
          <p:nvPr/>
        </p:nvSpPr>
        <p:spPr>
          <a:xfrm>
            <a:off x="8041347" y="5183773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CDABCFE-A354-6542-A23D-2BF4064FC154}"/>
              </a:ext>
            </a:extLst>
          </p:cNvPr>
          <p:cNvSpPr txBox="1"/>
          <p:nvPr/>
        </p:nvSpPr>
        <p:spPr>
          <a:xfrm>
            <a:off x="7617245" y="5543354"/>
            <a:ext cx="164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HQET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0A6FFAEF-14CA-3940-AA8F-A53E35556018}"/>
              </a:ext>
            </a:extLst>
          </p:cNvPr>
          <p:cNvSpPr/>
          <p:nvPr/>
        </p:nvSpPr>
        <p:spPr>
          <a:xfrm>
            <a:off x="8962373" y="5177149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16E6367-9DD0-894D-95F2-F9944CAF3FD4}"/>
              </a:ext>
            </a:extLst>
          </p:cNvPr>
          <p:cNvSpPr txBox="1"/>
          <p:nvPr/>
        </p:nvSpPr>
        <p:spPr>
          <a:xfrm>
            <a:off x="8437315" y="4145616"/>
            <a:ext cx="184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Generalied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Factorization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7B58286F-87D5-594C-97F7-675DDA373689}"/>
              </a:ext>
            </a:extLst>
          </p:cNvPr>
          <p:cNvSpPr/>
          <p:nvPr/>
        </p:nvSpPr>
        <p:spPr>
          <a:xfrm>
            <a:off x="9790633" y="5170524"/>
            <a:ext cx="180938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6C7881-F5B6-9E4A-9380-85DF822540B3}"/>
              </a:ext>
            </a:extLst>
          </p:cNvPr>
          <p:cNvSpPr txBox="1"/>
          <p:nvPr/>
        </p:nvSpPr>
        <p:spPr>
          <a:xfrm>
            <a:off x="9594148" y="5557920"/>
            <a:ext cx="1139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QCDF,PQCD,SCET</a:t>
            </a:r>
            <a:endParaRPr kumimoji="1"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22C9237-7A72-464A-A28A-1876E1F4AB80}"/>
              </a:ext>
            </a:extLst>
          </p:cNvPr>
          <p:cNvSpPr txBox="1"/>
          <p:nvPr/>
        </p:nvSpPr>
        <p:spPr>
          <a:xfrm>
            <a:off x="2162401" y="982448"/>
            <a:ext cx="9897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QCDF: </a:t>
            </a: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Beneke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G.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Buchalla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Neubert, Christopher T.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Sachrajda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Nucl.Phys.B</a:t>
            </a:r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591 (2000) 313-418</a:t>
            </a:r>
          </a:p>
          <a:p>
            <a:r>
              <a:rPr kumimoji="1"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PQCD: </a:t>
            </a:r>
          </a:p>
          <a:p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Cai-Dian </a:t>
            </a:r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4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Mao-</a:t>
            </a:r>
            <a:r>
              <a:rPr lang="en-US" altLang="zh-CN" sz="2400" b="0" i="1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Zhi</a:t>
            </a:r>
            <a:r>
              <a:rPr lang="en-US" altLang="zh-CN" sz="24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Yang,</a:t>
            </a:r>
            <a:r>
              <a:rPr lang="en-US" altLang="zh-CN" sz="2400" b="0" i="1" u="none" strike="noStrike" dirty="0">
                <a:effectLst/>
                <a:latin typeface="-apple-system"/>
              </a:rPr>
              <a:t> </a:t>
            </a:r>
            <a:r>
              <a:rPr lang="en-US" altLang="zh-CN" sz="2400" b="0" i="1" u="none" strike="noStrike" dirty="0" err="1">
                <a:effectLst/>
                <a:latin typeface="-apple-system"/>
              </a:rPr>
              <a:t>Eur.Phys.J.C</a:t>
            </a:r>
            <a:r>
              <a:rPr lang="en-US" altLang="zh-CN" sz="2400" b="0" i="0" u="none" strike="noStrike" dirty="0">
                <a:effectLst/>
                <a:latin typeface="-apple-system"/>
              </a:rPr>
              <a:t> 23 (2002) 275-287</a:t>
            </a:r>
          </a:p>
          <a:p>
            <a:r>
              <a:rPr lang="en-US" altLang="zh-CN" sz="2400" dirty="0">
                <a:latin typeface="-apple-system"/>
              </a:rPr>
              <a:t>SCET:</a:t>
            </a:r>
          </a:p>
          <a:p>
            <a:endParaRPr lang="en-US" altLang="zh-CN" sz="2400" b="0" i="0" u="none" strike="noStrike" dirty="0">
              <a:effectLst/>
              <a:latin typeface="-apple-system"/>
            </a:endParaRPr>
          </a:p>
          <a:p>
            <a:r>
              <a:rPr kumimoji="1" lang="en-US" altLang="zh-CN" sz="2400" dirty="0"/>
              <a:t> </a:t>
            </a:r>
          </a:p>
          <a:p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214927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CB84F56E-CAAC-5DDF-21E4-77852629ACEA}"/>
              </a:ext>
            </a:extLst>
          </p:cNvPr>
          <p:cNvSpPr txBox="1"/>
          <p:nvPr/>
        </p:nvSpPr>
        <p:spPr>
          <a:xfrm>
            <a:off x="930729" y="103290"/>
            <a:ext cx="516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</a:t>
            </a:r>
            <a:r>
              <a:rPr kumimoji="1"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：高精度</a:t>
            </a:r>
          </a:p>
        </p:txBody>
      </p:sp>
      <p:sp>
        <p:nvSpPr>
          <p:cNvPr id="7" name="Line 2">
            <a:extLst>
              <a:ext uri="{FF2B5EF4-FFF2-40B4-BE49-F238E27FC236}">
                <a16:creationId xmlns:a16="http://schemas.microsoft.com/office/drawing/2014/main" id="{FDAC5396-E28E-FC67-75F5-78D847DC2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4" name="Picture 1" descr="page13image3975390640">
            <a:extLst>
              <a:ext uri="{FF2B5EF4-FFF2-40B4-BE49-F238E27FC236}">
                <a16:creationId xmlns:a16="http://schemas.microsoft.com/office/drawing/2014/main" id="{5ECF0BBA-5A08-200D-9630-CCEDB2A62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5" y="1787061"/>
            <a:ext cx="4486282" cy="328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78E9E2A-60FB-8971-870C-BBEB2CEE7286}"/>
              </a:ext>
            </a:extLst>
          </p:cNvPr>
          <p:cNvSpPr txBox="1"/>
          <p:nvPr/>
        </p:nvSpPr>
        <p:spPr>
          <a:xfrm>
            <a:off x="2664618" y="5828013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高精度</a:t>
            </a:r>
            <a:r>
              <a:rPr kumimoji="1"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=</a:t>
            </a:r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正确且精确的理论预言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7E55CE7-D344-C6A6-550F-B4FE8CE3F17B}"/>
                  </a:ext>
                </a:extLst>
              </p:cNvPr>
              <p:cNvSpPr txBox="1"/>
              <p:nvPr/>
            </p:nvSpPr>
            <p:spPr>
              <a:xfrm>
                <a:off x="5104522" y="5001954"/>
                <a:ext cx="2114105" cy="1313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84.9</m:t>
                                  </m:r>
                                </m:e>
                                <m:sub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−4.5</m:t>
                                  </m:r>
                                </m:sub>
                                <m:sup>
                                  <m:r>
                                    <a:rPr kumimoji="1"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+5.1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kumimoji="1" lang="en-US" altLang="zh-CN" sz="2400" b="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kumimoji="1" lang="en-US" altLang="zh-CN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2000" i="1">
                                  <a:latin typeface="Cambria Math" panose="02040503050406030204" pitchFamily="18" charset="0"/>
                                </a:rPr>
                                <m:t>22.2±0.7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sz="2000" i="1">
                              <a:latin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kumimoji="1" lang="en-US" altLang="zh-CN" sz="2000" i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sz="2400" i="1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72.1</m:t>
                                  </m:r>
                                </m:e>
                                <m:sub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−4.5</m:t>
                                  </m:r>
                                </m:sub>
                                <m:sup>
                                  <m:r>
                                    <a:rPr kumimoji="1" lang="en-US" altLang="zh-CN" sz="2400" i="1">
                                      <a:latin typeface="Cambria Math" panose="02040503050406030204" pitchFamily="18" charset="0"/>
                                    </a:rPr>
                                    <m:t>+4.1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kumimoji="1" lang="zh-CN" altLang="en-US" sz="2400" i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7E55CE7-D344-C6A6-550F-B4FE8CE3F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522" y="5001954"/>
                <a:ext cx="2114105" cy="1313245"/>
              </a:xfrm>
              <a:prstGeom prst="rect">
                <a:avLst/>
              </a:prstGeom>
              <a:blipFill>
                <a:blip r:embed="rId3"/>
                <a:stretch>
                  <a:fillRect l="-1786" t="-962" r="-595" b="-48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75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Past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09D3BC5-F338-4D1A-9D89-2B3EAF55D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124" y="1535140"/>
            <a:ext cx="2336800" cy="21971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D7A4439-3609-758E-7BAB-C23D61521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748" y="1535140"/>
            <a:ext cx="2336800" cy="2197100"/>
          </a:xfrm>
          <a:prstGeom prst="rect">
            <a:avLst/>
          </a:prstGeom>
        </p:spPr>
      </p:pic>
      <p:sp>
        <p:nvSpPr>
          <p:cNvPr id="22" name="燕尾形箭头 21">
            <a:extLst>
              <a:ext uri="{FF2B5EF4-FFF2-40B4-BE49-F238E27FC236}">
                <a16:creationId xmlns:a16="http://schemas.microsoft.com/office/drawing/2014/main" id="{C531936E-3009-68B9-73AE-C3E1F57D04CF}"/>
              </a:ext>
            </a:extLst>
          </p:cNvPr>
          <p:cNvSpPr/>
          <p:nvPr/>
        </p:nvSpPr>
        <p:spPr>
          <a:xfrm>
            <a:off x="396310" y="5632616"/>
            <a:ext cx="10758488" cy="430869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12FE10D-2621-BD73-308A-F1D382E6E79D}"/>
              </a:ext>
            </a:extLst>
          </p:cNvPr>
          <p:cNvSpPr/>
          <p:nvPr/>
        </p:nvSpPr>
        <p:spPr>
          <a:xfrm>
            <a:off x="690221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694C2338-D47E-7D86-6278-182AE13DEC87}"/>
              </a:ext>
            </a:extLst>
          </p:cNvPr>
          <p:cNvSpPr/>
          <p:nvPr/>
        </p:nvSpPr>
        <p:spPr>
          <a:xfrm>
            <a:off x="324870" y="4860684"/>
            <a:ext cx="114300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DDC4E64-620A-5A09-D443-EBA922311950}"/>
              </a:ext>
            </a:extLst>
          </p:cNvPr>
          <p:cNvSpPr txBox="1"/>
          <p:nvPr/>
        </p:nvSpPr>
        <p:spPr>
          <a:xfrm>
            <a:off x="1552385" y="3963876"/>
            <a:ext cx="96567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https://www.science20.com/quantum_diaries_survivor/continuing_quest_flavorchanging_neutral_currents</a:t>
            </a:r>
          </a:p>
        </p:txBody>
      </p: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84CA55A5-1408-7DFB-6464-8E23AADD4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16834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Past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4" y="5632616"/>
            <a:ext cx="10758488" cy="430869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5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4" y="4860684"/>
            <a:ext cx="114300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7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2" y="6027003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2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D44C080-D02D-B2B7-6A40-F24A3C1E3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09" y="1290309"/>
            <a:ext cx="2411700" cy="39948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1FBEBCA-573E-FF9F-D767-06A7FB9C6E14}"/>
              </a:ext>
            </a:extLst>
          </p:cNvPr>
          <p:cNvSpPr txBox="1"/>
          <p:nvPr/>
        </p:nvSpPr>
        <p:spPr>
          <a:xfrm>
            <a:off x="3131085" y="5279066"/>
            <a:ext cx="2140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PRL </a:t>
            </a:r>
            <a:r>
              <a:rPr lang="en-US" altLang="zh-CN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1404</a:t>
            </a:r>
            <a:r>
              <a:rPr kumimoji="1"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(1974)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C424E66-1D82-2389-A622-D0D3AC522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391" y="2322850"/>
            <a:ext cx="2330726" cy="22374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C98D6B8-5138-76C9-1AB7-9B8A8F66C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935" y="2322850"/>
            <a:ext cx="2367509" cy="21477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7EDB672-4551-58B4-CD8D-8577B918BB0B}"/>
              </a:ext>
            </a:extLst>
          </p:cNvPr>
          <p:cNvSpPr txBox="1"/>
          <p:nvPr/>
        </p:nvSpPr>
        <p:spPr>
          <a:xfrm>
            <a:off x="6095994" y="5307978"/>
            <a:ext cx="1971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altLang="zh-CN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1406(1974)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1C2EEC82-D641-AF88-92CB-AD0B061CA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6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6018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Past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4" y="5632616"/>
            <a:ext cx="10758488" cy="430869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5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4" y="4860684"/>
            <a:ext cx="114300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7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2" y="6027003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2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7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68" y="4870580"/>
            <a:ext cx="982624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7E090AC-CFE7-D877-4231-B191A35C4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289" y="1511657"/>
            <a:ext cx="7580661" cy="232814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74A8FD1-64DD-DD52-AED4-B3BCEAC89ECA}"/>
              </a:ext>
            </a:extLst>
          </p:cNvPr>
          <p:cNvSpPr txBox="1"/>
          <p:nvPr/>
        </p:nvSpPr>
        <p:spPr>
          <a:xfrm>
            <a:off x="5325308" y="4141742"/>
            <a:ext cx="450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Prog. </a:t>
            </a:r>
            <a:r>
              <a:rPr lang="en-US" altLang="zh-CN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Theor</a:t>
            </a:r>
            <a:r>
              <a:rPr lang="en-US" altLang="zh-CN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Phys.49, 652 (1973)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3A39E5E2-3F56-4E82-4E58-09F586F1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7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46509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Past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3" y="5632616"/>
            <a:ext cx="10758488" cy="430869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4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3" y="4860684"/>
            <a:ext cx="114300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86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1" y="6027003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1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76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67" y="4870580"/>
            <a:ext cx="982624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905399" y="6027860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3200" b="0" i="1" kern="12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en-US" altLang="zh-CN" sz="3200" b="0" kern="1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399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t="-4478"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BECCD796-F13C-A3A6-BB01-6B2A37E92AF6}"/>
              </a:ext>
            </a:extLst>
          </p:cNvPr>
          <p:cNvSpPr txBox="1"/>
          <p:nvPr/>
        </p:nvSpPr>
        <p:spPr>
          <a:xfrm>
            <a:off x="7298905" y="4543718"/>
            <a:ext cx="3909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20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39 (1977) 252-255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D04FB2A-3131-684B-5063-4F835131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147" y="2719080"/>
            <a:ext cx="4994403" cy="18246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397D20D-9800-B2F0-4134-CDEF45B18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599" y="1412940"/>
            <a:ext cx="4727548" cy="3530888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5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0B235E32-B9D1-195A-2557-B450054F1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8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47667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FC10D-AEAD-0E41-8078-932F8383F6BA}"/>
              </a:ext>
            </a:extLst>
          </p:cNvPr>
          <p:cNvSpPr txBox="1"/>
          <p:nvPr/>
        </p:nvSpPr>
        <p:spPr>
          <a:xfrm>
            <a:off x="930729" y="103290"/>
            <a:ext cx="244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Past</a:t>
            </a:r>
            <a:endParaRPr kumimoji="1" lang="zh-CN" altLang="en-US" sz="36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Line 2">
            <a:extLst>
              <a:ext uri="{FF2B5EF4-FFF2-40B4-BE49-F238E27FC236}">
                <a16:creationId xmlns:a16="http://schemas.microsoft.com/office/drawing/2014/main" id="{8A6DA4FB-57F1-6EB2-2109-B8816831D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1" y="915700"/>
            <a:ext cx="11874487" cy="2805"/>
          </a:xfrm>
          <a:prstGeom prst="line">
            <a:avLst/>
          </a:prstGeom>
          <a:noFill/>
          <a:ln w="190500" cmpd="sng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箭头 14">
            <a:extLst>
              <a:ext uri="{FF2B5EF4-FFF2-40B4-BE49-F238E27FC236}">
                <a16:creationId xmlns:a16="http://schemas.microsoft.com/office/drawing/2014/main" id="{6CF8D369-E1AF-DA42-1955-F0DAB4BB015B}"/>
              </a:ext>
            </a:extLst>
          </p:cNvPr>
          <p:cNvSpPr/>
          <p:nvPr/>
        </p:nvSpPr>
        <p:spPr>
          <a:xfrm>
            <a:off x="396307" y="5632616"/>
            <a:ext cx="10758488" cy="430869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F17E2C5-7BBC-5E0A-4A0C-69F8CE2F2812}"/>
              </a:ext>
            </a:extLst>
          </p:cNvPr>
          <p:cNvSpPr/>
          <p:nvPr/>
        </p:nvSpPr>
        <p:spPr>
          <a:xfrm>
            <a:off x="690218" y="5782255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CE1FFC1E-B5EA-6E6B-6516-1F17CB40EAA9}"/>
              </a:ext>
            </a:extLst>
          </p:cNvPr>
          <p:cNvSpPr/>
          <p:nvPr/>
        </p:nvSpPr>
        <p:spPr>
          <a:xfrm>
            <a:off x="324867" y="4860684"/>
            <a:ext cx="1143000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95F26BF-5561-DEFA-BE96-680BB1EA70D1}"/>
              </a:ext>
            </a:extLst>
          </p:cNvPr>
          <p:cNvSpPr/>
          <p:nvPr/>
        </p:nvSpPr>
        <p:spPr>
          <a:xfrm>
            <a:off x="1914190" y="5777487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/>
              <p:nvPr/>
            </p:nvSpPr>
            <p:spPr>
              <a:xfrm>
                <a:off x="1553595" y="6027003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indent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𝐽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/</m:t>
                      </m:r>
                      <m:r>
                        <a:rPr lang="en-US" altLang="zh-CN" sz="32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zh-CN" alt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/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1974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9F4088B7-E968-6030-8B79-509FDC3BB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595" y="6027003"/>
                <a:ext cx="1143000" cy="830997"/>
              </a:xfrm>
              <a:prstGeom prst="roundRect">
                <a:avLst/>
              </a:prstGeom>
              <a:blipFill>
                <a:blip r:embed="rId2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椭圆 5">
            <a:extLst>
              <a:ext uri="{FF2B5EF4-FFF2-40B4-BE49-F238E27FC236}">
                <a16:creationId xmlns:a16="http://schemas.microsoft.com/office/drawing/2014/main" id="{403B17AC-829F-DE6D-8CED-2E338A3D8D6D}"/>
              </a:ext>
            </a:extLst>
          </p:cNvPr>
          <p:cNvSpPr/>
          <p:nvPr/>
        </p:nvSpPr>
        <p:spPr>
          <a:xfrm>
            <a:off x="1544080" y="5775510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7D02F715-6454-BA1F-31BB-45B6873F0283}"/>
              </a:ext>
            </a:extLst>
          </p:cNvPr>
          <p:cNvSpPr/>
          <p:nvPr/>
        </p:nvSpPr>
        <p:spPr>
          <a:xfrm>
            <a:off x="1534171" y="4870580"/>
            <a:ext cx="982624" cy="82207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</a:p>
          <a:p>
            <a:pPr lvl="0" algn="ctr"/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/>
              <p:nvPr/>
            </p:nvSpPr>
            <p:spPr>
              <a:xfrm>
                <a:off x="2891115" y="6027860"/>
                <a:ext cx="1143000" cy="830997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600200">
                  <a:spcBef>
                    <a:spcPct val="0"/>
                  </a:spcBef>
                  <a:spcAft>
                    <a:spcPct val="35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Υ</m:t>
                      </m:r>
                    </m:oMath>
                  </m:oMathPara>
                </a14:m>
                <a:endParaRPr lang="zh-CN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 algn="ctr" defTabSz="1600200"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1977</a:t>
                </a:r>
                <a:endParaRPr lang="zh-C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圆角矩形 4">
                <a:extLst>
                  <a:ext uri="{FF2B5EF4-FFF2-40B4-BE49-F238E27FC236}">
                    <a16:creationId xmlns:a16="http://schemas.microsoft.com/office/drawing/2014/main" id="{4B76A254-BD70-1E62-EAF7-231DC140C8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115" y="6027860"/>
                <a:ext cx="1143000" cy="830997"/>
              </a:xfrm>
              <a:prstGeom prst="roundRect">
                <a:avLst/>
              </a:prstGeom>
              <a:blipFill>
                <a:blip r:embed="rId3"/>
                <a:stretch>
                  <a:fillRect b="-208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>
            <a:extLst>
              <a:ext uri="{FF2B5EF4-FFF2-40B4-BE49-F238E27FC236}">
                <a16:creationId xmlns:a16="http://schemas.microsoft.com/office/drawing/2014/main" id="{EF41B05D-1C1B-8A92-A973-488F537CF992}"/>
              </a:ext>
            </a:extLst>
          </p:cNvPr>
          <p:cNvSpPr/>
          <p:nvPr/>
        </p:nvSpPr>
        <p:spPr>
          <a:xfrm>
            <a:off x="3351779" y="57592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504284F-9940-7933-9A6F-50C0DF89577A}"/>
              </a:ext>
            </a:extLst>
          </p:cNvPr>
          <p:cNvSpPr/>
          <p:nvPr/>
        </p:nvSpPr>
        <p:spPr>
          <a:xfrm>
            <a:off x="4611187" y="5769179"/>
            <a:ext cx="172624" cy="16566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6D62300-49F4-8340-D64E-8E875E7B2A09}"/>
              </a:ext>
            </a:extLst>
          </p:cNvPr>
          <p:cNvSpPr/>
          <p:nvPr/>
        </p:nvSpPr>
        <p:spPr>
          <a:xfrm>
            <a:off x="4112295" y="6028028"/>
            <a:ext cx="1279874" cy="83099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endParaRPr lang="en-US" altLang="zh-C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117AD41-AA5E-5034-0D2C-0A9ED6423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099" y="1070892"/>
            <a:ext cx="3817095" cy="407156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59550981-B94C-24CE-5624-B4475787F6EC}"/>
              </a:ext>
            </a:extLst>
          </p:cNvPr>
          <p:cNvSpPr txBox="1"/>
          <p:nvPr/>
        </p:nvSpPr>
        <p:spPr>
          <a:xfrm>
            <a:off x="7550880" y="3843617"/>
            <a:ext cx="2058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PRL </a:t>
            </a:r>
            <a:r>
              <a:rPr lang="zh-CN" altLang="en-US" dirty="0"/>
              <a:t>51</a:t>
            </a:r>
            <a:r>
              <a:rPr lang="en-US" altLang="zh-CN" dirty="0"/>
              <a:t>,</a:t>
            </a:r>
            <a:r>
              <a:rPr lang="zh-CN" altLang="en-US" dirty="0"/>
              <a:t>1316</a:t>
            </a:r>
            <a:r>
              <a:rPr lang="en-US" altLang="zh-CN" dirty="0"/>
              <a:t>(1983)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1F17C4D-4190-7EA7-0DA5-30973285ADD9}"/>
                  </a:ext>
                </a:extLst>
              </p:cNvPr>
              <p:cNvSpPr txBox="1"/>
              <p:nvPr/>
            </p:nvSpPr>
            <p:spPr>
              <a:xfrm>
                <a:off x="6701601" y="2872228"/>
                <a:ext cx="4886947" cy="578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altLang="zh-CN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" altLang="zh-CN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altLang="zh-CN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12.0</m:t>
                              </m:r>
                            </m:e>
                            <m:sub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−3.6</m:t>
                              </m:r>
                            </m:sub>
                            <m:sup>
                              <m:r>
                                <a:rPr lang="en-US" altLang="zh-CN" sz="28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+4.5</m:t>
                              </m:r>
                            </m:sup>
                          </m:sSub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±3.0</m:t>
                          </m:r>
                        </m:e>
                      </m:d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en-US" altLang="zh-CN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</m:oMath>
                  </m:oMathPara>
                </a14:m>
                <a:endParaRPr lang="en" altLang="zh-C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1F17C4D-4190-7EA7-0DA5-30973285A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1601" y="2872228"/>
                <a:ext cx="4886947" cy="578685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935CD9FD-45BF-97B8-D42D-CD0C12E44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613" y="392113"/>
            <a:ext cx="1036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825FBF58-9FD3-A647-B76E-DE33220287F7}" type="slidenum">
              <a:rPr kumimoji="0" lang="zh-CN" altLang="en-US" sz="28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9</a:t>
            </a:fld>
            <a:endParaRPr kumimoji="0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30368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1484</Words>
  <Application>Microsoft Macintosh PowerPoint</Application>
  <PresentationFormat>宽屏</PresentationFormat>
  <Paragraphs>391</Paragraphs>
  <Slides>46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3" baseType="lpstr">
      <vt:lpstr>-apple-system</vt:lpstr>
      <vt:lpstr>等线</vt:lpstr>
      <vt:lpstr>等线 Light</vt:lpstr>
      <vt:lpstr>KaiTi</vt:lpstr>
      <vt:lpstr>宋体</vt:lpstr>
      <vt:lpstr>宋体</vt:lpstr>
      <vt:lpstr>Microsoft YaHei</vt:lpstr>
      <vt:lpstr>Proxima Nova</vt:lpstr>
      <vt:lpstr>Arial</vt:lpstr>
      <vt:lpstr>Calibri</vt:lpstr>
      <vt:lpstr>Cambria Math</vt:lpstr>
      <vt:lpstr>Helvetica</vt:lpstr>
      <vt:lpstr>Times</vt:lpstr>
      <vt:lpstr>Times New Roman</vt:lpstr>
      <vt:lpstr>Wingdings</vt:lpstr>
      <vt:lpstr>Office 主题​​</vt:lpstr>
      <vt:lpstr>公式</vt:lpstr>
      <vt:lpstr>A very biased theoretical overview on heavy quark physics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Microsoft Office User</cp:lastModifiedBy>
  <cp:revision>291</cp:revision>
  <dcterms:created xsi:type="dcterms:W3CDTF">2023-04-13T01:49:56Z</dcterms:created>
  <dcterms:modified xsi:type="dcterms:W3CDTF">2023-04-15T04:26:03Z</dcterms:modified>
</cp:coreProperties>
</file>