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7" r:id="rId2"/>
    <p:sldId id="258" r:id="rId3"/>
    <p:sldId id="259" r:id="rId4"/>
    <p:sldId id="300" r:id="rId5"/>
    <p:sldId id="303" r:id="rId6"/>
    <p:sldId id="279" r:id="rId7"/>
    <p:sldId id="278" r:id="rId8"/>
    <p:sldId id="285" r:id="rId9"/>
    <p:sldId id="302" r:id="rId10"/>
    <p:sldId id="286" r:id="rId11"/>
    <p:sldId id="287" r:id="rId12"/>
    <p:sldId id="260" r:id="rId13"/>
    <p:sldId id="290" r:id="rId14"/>
    <p:sldId id="280" r:id="rId15"/>
    <p:sldId id="310" r:id="rId16"/>
    <p:sldId id="304" r:id="rId17"/>
    <p:sldId id="305" r:id="rId18"/>
    <p:sldId id="292" r:id="rId19"/>
    <p:sldId id="294" r:id="rId20"/>
    <p:sldId id="306" r:id="rId21"/>
    <p:sldId id="307" r:id="rId22"/>
    <p:sldId id="308" r:id="rId23"/>
    <p:sldId id="309" r:id="rId24"/>
    <p:sldId id="274" r:id="rId25"/>
    <p:sldId id="275" r:id="rId26"/>
  </p:sldIdLst>
  <p:sldSz cx="9144000" cy="6858000" type="screen4x3"/>
  <p:notesSz cx="9928225" cy="6797675"/>
  <p:defaultTextStyle>
    <a:defPPr>
      <a:defRPr lang="zh-CN"/>
    </a:defPPr>
    <a:lvl1pPr marL="0" algn="l" defTabSz="9143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1" algn="l" defTabSz="9143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42" algn="l" defTabSz="9143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13" algn="l" defTabSz="9143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85" algn="l" defTabSz="9143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56" algn="l" defTabSz="9143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27" algn="l" defTabSz="9143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98" algn="l" defTabSz="9143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70" algn="l" defTabSz="9143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中度样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5622594" y="0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CCBE97-95BD-41CD-954B-F43A0F5D48B5}" type="datetimeFigureOut">
              <a:rPr lang="zh-CN" altLang="en-US" smtClean="0"/>
              <a:t>2023/4/14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6456378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622594" y="6456378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A54B36-370B-4D42-89BB-0640D9349C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195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623698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77B0ED-FC15-472E-A93D-FE83F08762EE}" type="datetimeFigureOut">
              <a:rPr lang="zh-CN" altLang="en-US" smtClean="0"/>
              <a:t>2023/4/14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1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623698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BD070E-100C-4A46-A841-22F29EEC64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43769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1" algn="l" defTabSz="9143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42" algn="l" defTabSz="9143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13" algn="l" defTabSz="9143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85" algn="l" defTabSz="9143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56" algn="l" defTabSz="9143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27" algn="l" defTabSz="9143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98" algn="l" defTabSz="9143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70" algn="l" defTabSz="9143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1" y="2130432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EB430-E6FB-4121-9290-788D5A019FF7}" type="datetime1">
              <a:rPr lang="zh-CN" altLang="en-US" smtClean="0"/>
              <a:t>2023/4/14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91613-BE1C-40F3-BB8D-FE385A7AE5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0024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F9125-9DCF-4113-B86C-6991B903992C}" type="datetime1">
              <a:rPr lang="zh-CN" altLang="en-US" smtClean="0"/>
              <a:t>2023/4/14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91613-BE1C-40F3-BB8D-FE385A7AE5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634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135ED-EC92-4D81-B72C-B74F3BAB7E8F}" type="datetime1">
              <a:rPr lang="zh-CN" altLang="en-US" smtClean="0"/>
              <a:t>2023/4/14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91613-BE1C-40F3-BB8D-FE385A7AE5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8694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F92DE-3677-4D78-92AE-D7E1C514099C}" type="datetime1">
              <a:rPr lang="zh-CN" altLang="en-US" smtClean="0"/>
              <a:t>2023/4/14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91613-BE1C-40F3-BB8D-FE385A7AE5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9588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5" y="4406902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4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1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8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2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19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37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9D7B5-3178-40BF-868B-E05E01E4F0DB}" type="datetime1">
              <a:rPr lang="zh-CN" altLang="en-US" smtClean="0"/>
              <a:t>2023/4/14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91613-BE1C-40F3-BB8D-FE385A7AE5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0504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2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29CAD-7573-45FA-9720-7FE5236DC517}" type="datetime1">
              <a:rPr lang="zh-CN" altLang="en-US" smtClean="0"/>
              <a:t>2023/4/14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91613-BE1C-40F3-BB8D-FE385A7AE5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1825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199" y="1535113"/>
            <a:ext cx="4040189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1" indent="0">
              <a:buNone/>
              <a:defRPr sz="2000" b="1"/>
            </a:lvl2pPr>
            <a:lvl3pPr marL="914342" indent="0">
              <a:buNone/>
              <a:defRPr sz="1800" b="1"/>
            </a:lvl3pPr>
            <a:lvl4pPr marL="1371513" indent="0">
              <a:buNone/>
              <a:defRPr sz="1600" b="1"/>
            </a:lvl4pPr>
            <a:lvl5pPr marL="1828685" indent="0">
              <a:buNone/>
              <a:defRPr sz="1600" b="1"/>
            </a:lvl5pPr>
            <a:lvl6pPr marL="2285856" indent="0">
              <a:buNone/>
              <a:defRPr sz="1600" b="1"/>
            </a:lvl6pPr>
            <a:lvl7pPr marL="2743027" indent="0">
              <a:buNone/>
              <a:defRPr sz="1600" b="1"/>
            </a:lvl7pPr>
            <a:lvl8pPr marL="3200198" indent="0">
              <a:buNone/>
              <a:defRPr sz="1600" b="1"/>
            </a:lvl8pPr>
            <a:lvl9pPr marL="365737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199" y="2174875"/>
            <a:ext cx="404018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32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1" indent="0">
              <a:buNone/>
              <a:defRPr sz="2000" b="1"/>
            </a:lvl2pPr>
            <a:lvl3pPr marL="914342" indent="0">
              <a:buNone/>
              <a:defRPr sz="1800" b="1"/>
            </a:lvl3pPr>
            <a:lvl4pPr marL="1371513" indent="0">
              <a:buNone/>
              <a:defRPr sz="1600" b="1"/>
            </a:lvl4pPr>
            <a:lvl5pPr marL="1828685" indent="0">
              <a:buNone/>
              <a:defRPr sz="1600" b="1"/>
            </a:lvl5pPr>
            <a:lvl6pPr marL="2285856" indent="0">
              <a:buNone/>
              <a:defRPr sz="1600" b="1"/>
            </a:lvl6pPr>
            <a:lvl7pPr marL="2743027" indent="0">
              <a:buNone/>
              <a:defRPr sz="1600" b="1"/>
            </a:lvl7pPr>
            <a:lvl8pPr marL="3200198" indent="0">
              <a:buNone/>
              <a:defRPr sz="1600" b="1"/>
            </a:lvl8pPr>
            <a:lvl9pPr marL="365737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3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153A9-C3BE-4572-A9D7-5FEADA0047FA}" type="datetime1">
              <a:rPr lang="zh-CN" altLang="en-US" smtClean="0"/>
              <a:t>2023/4/14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91613-BE1C-40F3-BB8D-FE385A7AE5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7840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DE3CB-1E78-4423-9049-0D008630C6BF}" type="datetime1">
              <a:rPr lang="zh-CN" altLang="en-US" smtClean="0"/>
              <a:t>2023/4/14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91613-BE1C-40F3-BB8D-FE385A7AE5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9156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5EBC7-E931-4522-BF32-3B0C8D4235E7}" type="datetime1">
              <a:rPr lang="zh-CN" altLang="en-US" smtClean="0"/>
              <a:t>2023/4/14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91613-BE1C-40F3-BB8D-FE385A7AE5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2462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5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1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5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1" indent="0">
              <a:buNone/>
              <a:defRPr sz="1200"/>
            </a:lvl2pPr>
            <a:lvl3pPr marL="914342" indent="0">
              <a:buNone/>
              <a:defRPr sz="1000"/>
            </a:lvl3pPr>
            <a:lvl4pPr marL="1371513" indent="0">
              <a:buNone/>
              <a:defRPr sz="900"/>
            </a:lvl4pPr>
            <a:lvl5pPr marL="1828685" indent="0">
              <a:buNone/>
              <a:defRPr sz="900"/>
            </a:lvl5pPr>
            <a:lvl6pPr marL="2285856" indent="0">
              <a:buNone/>
              <a:defRPr sz="900"/>
            </a:lvl6pPr>
            <a:lvl7pPr marL="2743027" indent="0">
              <a:buNone/>
              <a:defRPr sz="900"/>
            </a:lvl7pPr>
            <a:lvl8pPr marL="3200198" indent="0">
              <a:buNone/>
              <a:defRPr sz="900"/>
            </a:lvl8pPr>
            <a:lvl9pPr marL="365737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81E2B-78F8-4149-A0E6-97C5C8D78FA9}" type="datetime1">
              <a:rPr lang="zh-CN" altLang="en-US" smtClean="0"/>
              <a:t>2023/4/14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91613-BE1C-40F3-BB8D-FE385A7AE5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8661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90" y="4800602"/>
            <a:ext cx="5486400" cy="56674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90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1" indent="0">
              <a:buNone/>
              <a:defRPr sz="2800"/>
            </a:lvl2pPr>
            <a:lvl3pPr marL="914342" indent="0">
              <a:buNone/>
              <a:defRPr sz="2400"/>
            </a:lvl3pPr>
            <a:lvl4pPr marL="1371513" indent="0">
              <a:buNone/>
              <a:defRPr sz="2000"/>
            </a:lvl4pPr>
            <a:lvl5pPr marL="1828685" indent="0">
              <a:buNone/>
              <a:defRPr sz="2000"/>
            </a:lvl5pPr>
            <a:lvl6pPr marL="2285856" indent="0">
              <a:buNone/>
              <a:defRPr sz="2000"/>
            </a:lvl6pPr>
            <a:lvl7pPr marL="2743027" indent="0">
              <a:buNone/>
              <a:defRPr sz="2000"/>
            </a:lvl7pPr>
            <a:lvl8pPr marL="3200198" indent="0">
              <a:buNone/>
              <a:defRPr sz="2000"/>
            </a:lvl8pPr>
            <a:lvl9pPr marL="365737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90" y="5367344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71" indent="0">
              <a:buNone/>
              <a:defRPr sz="1200"/>
            </a:lvl2pPr>
            <a:lvl3pPr marL="914342" indent="0">
              <a:buNone/>
              <a:defRPr sz="1000"/>
            </a:lvl3pPr>
            <a:lvl4pPr marL="1371513" indent="0">
              <a:buNone/>
              <a:defRPr sz="900"/>
            </a:lvl4pPr>
            <a:lvl5pPr marL="1828685" indent="0">
              <a:buNone/>
              <a:defRPr sz="900"/>
            </a:lvl5pPr>
            <a:lvl6pPr marL="2285856" indent="0">
              <a:buNone/>
              <a:defRPr sz="900"/>
            </a:lvl6pPr>
            <a:lvl7pPr marL="2743027" indent="0">
              <a:buNone/>
              <a:defRPr sz="900"/>
            </a:lvl7pPr>
            <a:lvl8pPr marL="3200198" indent="0">
              <a:buNone/>
              <a:defRPr sz="900"/>
            </a:lvl8pPr>
            <a:lvl9pPr marL="365737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EFBA2-AD78-4F6F-83E2-A03F5AF3E270}" type="datetime1">
              <a:rPr lang="zh-CN" altLang="en-US" smtClean="0"/>
              <a:t>2023/4/14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91613-BE1C-40F3-BB8D-FE385A7AE5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2334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1" y="274637"/>
            <a:ext cx="8229600" cy="1143000"/>
          </a:xfrm>
          <a:prstGeom prst="rect">
            <a:avLst/>
          </a:prstGeom>
        </p:spPr>
        <p:txBody>
          <a:bodyPr vert="horz" lIns="91435" tIns="45717" rIns="91435" bIns="45717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1" y="1600201"/>
            <a:ext cx="8229600" cy="4525963"/>
          </a:xfrm>
          <a:prstGeom prst="rect">
            <a:avLst/>
          </a:prstGeom>
        </p:spPr>
        <p:txBody>
          <a:bodyPr vert="horz" lIns="91435" tIns="45717" rIns="91435" bIns="45717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2" y="6356353"/>
            <a:ext cx="2133601" cy="365125"/>
          </a:xfrm>
          <a:prstGeom prst="rect">
            <a:avLst/>
          </a:prstGeom>
        </p:spPr>
        <p:txBody>
          <a:bodyPr vert="horz" lIns="91435" tIns="45717" rIns="91435" bIns="4571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DE0960-A54A-4D3A-BF38-D948CDF72490}" type="datetime1">
              <a:rPr lang="zh-CN" altLang="en-US" smtClean="0"/>
              <a:t>2023/4/14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35" tIns="45717" rIns="91435" bIns="4571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4" y="6356353"/>
            <a:ext cx="2133601" cy="365125"/>
          </a:xfrm>
          <a:prstGeom prst="rect">
            <a:avLst/>
          </a:prstGeom>
        </p:spPr>
        <p:txBody>
          <a:bodyPr vert="horz" lIns="91435" tIns="45717" rIns="91435" bIns="4571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91613-BE1C-40F3-BB8D-FE385A7AE5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8217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342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79" indent="-342879" algn="l" defTabSz="914342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04" indent="-285732" algn="l" defTabSz="914342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28" indent="-228586" algn="l" defTabSz="914342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99" indent="-228586" algn="l" defTabSz="914342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71" indent="-228586" algn="l" defTabSz="914342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41" indent="-228586" algn="l" defTabSz="91434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13" indent="-228586" algn="l" defTabSz="91434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84" indent="-228586" algn="l" defTabSz="91434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55" indent="-228586" algn="l" defTabSz="91434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1" algn="l" defTabSz="9143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2" algn="l" defTabSz="9143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3" algn="l" defTabSz="9143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85" algn="l" defTabSz="9143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56" algn="l" defTabSz="9143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27" algn="l" defTabSz="9143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98" algn="l" defTabSz="9143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70" algn="l" defTabSz="9143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0.png"/><Relationship Id="rId3" Type="http://schemas.openxmlformats.org/officeDocument/2006/relationships/image" Target="../media/image312.png"/><Relationship Id="rId7" Type="http://schemas.openxmlformats.org/officeDocument/2006/relationships/image" Target="../media/image350.pn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0.png"/><Relationship Id="rId5" Type="http://schemas.openxmlformats.org/officeDocument/2006/relationships/image" Target="../media/image270.png"/><Relationship Id="rId4" Type="http://schemas.openxmlformats.org/officeDocument/2006/relationships/image" Target="../media/image32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0.png"/><Relationship Id="rId7" Type="http://schemas.openxmlformats.org/officeDocument/2006/relationships/image" Target="../media/image26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0.png"/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39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10" Type="http://schemas.openxmlformats.org/officeDocument/2006/relationships/image" Target="../media/image59.png"/><Relationship Id="rId4" Type="http://schemas.openxmlformats.org/officeDocument/2006/relationships/image" Target="../media/image52.png"/><Relationship Id="rId9" Type="http://schemas.openxmlformats.org/officeDocument/2006/relationships/image" Target="../media/image5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0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矩形 4"/>
          <p:cNvSpPr/>
          <p:nvPr/>
        </p:nvSpPr>
        <p:spPr>
          <a:xfrm>
            <a:off x="0" y="864941"/>
            <a:ext cx="9144000" cy="1285884"/>
          </a:xfrm>
          <a:prstGeom prst="rect">
            <a:avLst/>
          </a:prstGeom>
          <a:solidFill>
            <a:srgbClr val="0232FE">
              <a:alpha val="8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7" rIns="91435" bIns="45717" rtlCol="0" anchor="ctr"/>
          <a:lstStyle/>
          <a:p>
            <a:pPr algn="ctr"/>
            <a:r>
              <a:rPr lang="en-US" altLang="zh-CN" sz="3200" dirty="0" smtClean="0">
                <a:latin typeface="Century Schoolbook" panose="02040604050505020304" pitchFamily="18" charset="0"/>
              </a:rPr>
              <a:t>Study of heavy </a:t>
            </a:r>
            <a:r>
              <a:rPr lang="en-US" altLang="zh-CN" sz="3200" dirty="0">
                <a:latin typeface="Century Schoolbook" panose="02040604050505020304" pitchFamily="18" charset="0"/>
              </a:rPr>
              <a:t>baryons in the </a:t>
            </a:r>
            <a:r>
              <a:rPr lang="en-US" altLang="zh-CN" sz="3200" dirty="0" err="1" smtClean="0">
                <a:latin typeface="Century Schoolbook" panose="02040604050505020304" pitchFamily="18" charset="0"/>
              </a:rPr>
              <a:t>diquark</a:t>
            </a:r>
            <a:r>
              <a:rPr lang="en-US" altLang="zh-CN" sz="3200" dirty="0" smtClean="0">
                <a:latin typeface="Century Schoolbook" panose="02040604050505020304" pitchFamily="18" charset="0"/>
              </a:rPr>
              <a:t> picture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07388" y="3561584"/>
            <a:ext cx="4429156" cy="523214"/>
          </a:xfrm>
          <a:prstGeom prst="rect">
            <a:avLst/>
          </a:prstGeom>
          <a:noFill/>
        </p:spPr>
        <p:txBody>
          <a:bodyPr wrap="square" lIns="91435" tIns="45717" rIns="91435" bIns="45717" rtlCol="0">
            <a:spAutoFit/>
          </a:bodyPr>
          <a:lstStyle/>
          <a:p>
            <a:pPr algn="ctr"/>
            <a:r>
              <a:rPr lang="en-US" altLang="zh-CN" sz="2800" b="1" dirty="0">
                <a:latin typeface="华文新魏" pitchFamily="2" charset="-122"/>
                <a:ea typeface="华文新魏" pitchFamily="2" charset="-122"/>
              </a:rPr>
              <a:t>Bing Chen</a:t>
            </a:r>
            <a:endParaRPr lang="zh-CN" altLang="en-US" sz="2800" b="1" dirty="0"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9734" y="4769312"/>
            <a:ext cx="6204465" cy="461659"/>
          </a:xfrm>
          <a:prstGeom prst="rect">
            <a:avLst/>
          </a:prstGeom>
          <a:noFill/>
        </p:spPr>
        <p:txBody>
          <a:bodyPr wrap="square" lIns="91435" tIns="45717" rIns="91435" bIns="45717" rtlCol="0">
            <a:spAutoFit/>
          </a:bodyPr>
          <a:lstStyle/>
          <a:p>
            <a:pPr algn="ctr"/>
            <a:r>
              <a:rPr lang="en-US" altLang="zh-CN" sz="2400" dirty="0">
                <a:latin typeface="华文新魏" pitchFamily="2" charset="-122"/>
                <a:ea typeface="华文新魏" pitchFamily="2" charset="-122"/>
              </a:rPr>
              <a:t>Anhui Science and Technology University</a:t>
            </a:r>
            <a:endParaRPr lang="zh-CN" altLang="en-US" sz="2400" dirty="0"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62539" y="6447492"/>
            <a:ext cx="6718853" cy="338548"/>
          </a:xfrm>
          <a:prstGeom prst="rect">
            <a:avLst/>
          </a:prstGeom>
          <a:noFill/>
        </p:spPr>
        <p:txBody>
          <a:bodyPr wrap="square" lIns="91435" tIns="45717" rIns="91435" bIns="45717" rtlCol="0">
            <a:spAutoFit/>
          </a:bodyPr>
          <a:lstStyle/>
          <a:p>
            <a:pPr algn="ctr"/>
            <a:r>
              <a:rPr lang="zh-CN" altLang="en-US" sz="16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第三届</a:t>
            </a:r>
            <a:r>
              <a:rPr lang="en-US" altLang="zh-CN" sz="1600" dirty="0" err="1" smtClean="0">
                <a:latin typeface="华文新魏" panose="02010800040101010101" pitchFamily="2" charset="-122"/>
                <a:ea typeface="华文新魏" panose="02010800040101010101" pitchFamily="2" charset="-122"/>
              </a:rPr>
              <a:t>LHCb</a:t>
            </a:r>
            <a:r>
              <a:rPr lang="zh-CN" altLang="en-US" sz="16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前沿物理研讨会</a:t>
            </a:r>
            <a:r>
              <a:rPr lang="en-US" altLang="zh-CN" sz="16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(</a:t>
            </a:r>
            <a:r>
              <a:rPr lang="zh-CN" altLang="en-US" sz="16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中国科学院大学</a:t>
            </a:r>
            <a:r>
              <a:rPr lang="en-US" altLang="zh-CN" sz="1600" b="1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·</a:t>
            </a:r>
            <a:r>
              <a:rPr lang="zh-CN" altLang="en-US" sz="16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北京</a:t>
            </a:r>
            <a:r>
              <a:rPr lang="en-US" altLang="zh-CN" sz="1600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· </a:t>
            </a:r>
            <a:r>
              <a:rPr lang="en-US" altLang="zh-CN" sz="16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2023)</a:t>
            </a:r>
            <a:endParaRPr lang="en-US" altLang="zh-CN" sz="1600" dirty="0"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5050" y="5625303"/>
            <a:ext cx="7913832" cy="369326"/>
          </a:xfrm>
          <a:prstGeom prst="rect">
            <a:avLst/>
          </a:prstGeom>
          <a:noFill/>
        </p:spPr>
        <p:txBody>
          <a:bodyPr wrap="square" lIns="91435" tIns="45717" rIns="91435" bIns="45717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  <a:latin typeface="Centaur" pitchFamily="18" charset="0"/>
              </a:rPr>
              <a:t>Cooperators</a:t>
            </a:r>
            <a:r>
              <a:rPr lang="en-US" altLang="zh-CN" dirty="0" smtClean="0">
                <a:latin typeface="Centaur" pitchFamily="18" charset="0"/>
              </a:rPr>
              <a:t>: </a:t>
            </a:r>
            <a:r>
              <a:rPr lang="en-US" altLang="zh-CN" b="1" dirty="0" smtClean="0">
                <a:latin typeface="Centaur" pitchFamily="18" charset="0"/>
              </a:rPr>
              <a:t>Xiang Liu</a:t>
            </a:r>
            <a:r>
              <a:rPr lang="en-US" altLang="zh-CN" dirty="0">
                <a:latin typeface="Centaur" pitchFamily="18" charset="0"/>
              </a:rPr>
              <a:t>, </a:t>
            </a:r>
            <a:r>
              <a:rPr lang="en-US" altLang="zh-CN" b="1" dirty="0" err="1" smtClean="0">
                <a:latin typeface="Centaur" pitchFamily="18" charset="0"/>
              </a:rPr>
              <a:t>Ailin</a:t>
            </a:r>
            <a:r>
              <a:rPr lang="en-US" altLang="zh-CN" b="1" dirty="0" smtClean="0">
                <a:latin typeface="Centaur" pitchFamily="18" charset="0"/>
              </a:rPr>
              <a:t> Zhang</a:t>
            </a:r>
            <a:r>
              <a:rPr lang="en-US" altLang="zh-CN" dirty="0" smtClean="0">
                <a:latin typeface="Centaur" pitchFamily="18" charset="0"/>
              </a:rPr>
              <a:t>,</a:t>
            </a:r>
            <a:r>
              <a:rPr lang="en-US" altLang="zh-CN" b="1" dirty="0">
                <a:latin typeface="Centaur" pitchFamily="18" charset="0"/>
              </a:rPr>
              <a:t> Si-</a:t>
            </a:r>
            <a:r>
              <a:rPr lang="en-US" altLang="zh-CN" b="1" dirty="0" err="1">
                <a:latin typeface="Centaur" pitchFamily="18" charset="0"/>
              </a:rPr>
              <a:t>Qiang</a:t>
            </a:r>
            <a:r>
              <a:rPr lang="en-US" altLang="zh-CN" b="1" dirty="0">
                <a:latin typeface="Centaur" pitchFamily="18" charset="0"/>
              </a:rPr>
              <a:t> Luo</a:t>
            </a:r>
            <a:r>
              <a:rPr lang="en-US" altLang="zh-CN" dirty="0">
                <a:latin typeface="Centaur" pitchFamily="18" charset="0"/>
              </a:rPr>
              <a:t>,  </a:t>
            </a:r>
            <a:r>
              <a:rPr lang="en-US" altLang="zh-CN" b="1" dirty="0" err="1" smtClean="0">
                <a:latin typeface="Centaur" pitchFamily="18" charset="0"/>
              </a:rPr>
              <a:t>Ke-wei</a:t>
            </a:r>
            <a:r>
              <a:rPr lang="en-US" altLang="zh-CN" b="1" dirty="0" smtClean="0">
                <a:latin typeface="Centaur" pitchFamily="18" charset="0"/>
              </a:rPr>
              <a:t> </a:t>
            </a:r>
            <a:r>
              <a:rPr lang="en-US" altLang="zh-CN" b="1" dirty="0">
                <a:latin typeface="Centaur" pitchFamily="18" charset="0"/>
              </a:rPr>
              <a:t>Wei</a:t>
            </a:r>
            <a:r>
              <a:rPr lang="en-US" altLang="zh-CN" dirty="0">
                <a:latin typeface="Centaur" pitchFamily="18" charset="0"/>
              </a:rPr>
              <a:t>, </a:t>
            </a:r>
            <a:r>
              <a:rPr lang="en-US" altLang="zh-CN" dirty="0" smtClean="0">
                <a:latin typeface="Centaur" pitchFamily="18" charset="0"/>
              </a:rPr>
              <a:t> and  </a:t>
            </a:r>
            <a:r>
              <a:rPr lang="en-US" altLang="zh-CN" b="1" dirty="0">
                <a:latin typeface="Centaur" pitchFamily="18" charset="0"/>
              </a:rPr>
              <a:t>Takayuki </a:t>
            </a:r>
            <a:r>
              <a:rPr lang="en-US" altLang="zh-CN" b="1" dirty="0" err="1">
                <a:latin typeface="Centaur" pitchFamily="18" charset="0"/>
              </a:rPr>
              <a:t>Matsuki</a:t>
            </a:r>
            <a:endParaRPr lang="zh-CN" altLang="en-US" b="1" dirty="0">
              <a:latin typeface="Centaur" pitchFamily="18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0" y="6381328"/>
            <a:ext cx="9144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7812360" y="6356353"/>
            <a:ext cx="874445" cy="365125"/>
          </a:xfrm>
        </p:spPr>
        <p:txBody>
          <a:bodyPr/>
          <a:lstStyle/>
          <a:p>
            <a:fld id="{132D5636-234F-4423-A194-9A1572FD30D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2787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59176A8-741F-4341-8904-C2DA74193C2A}"/>
              </a:ext>
            </a:extLst>
          </p:cNvPr>
          <p:cNvSpPr/>
          <p:nvPr/>
        </p:nvSpPr>
        <p:spPr>
          <a:xfrm>
            <a:off x="0" y="0"/>
            <a:ext cx="9144000" cy="879455"/>
          </a:xfrm>
          <a:prstGeom prst="rect">
            <a:avLst/>
          </a:prstGeom>
          <a:solidFill>
            <a:schemeClr val="tx1">
              <a:lumMod val="75000"/>
              <a:lumOff val="25000"/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7" rIns="91435" bIns="45717"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6015D29-A37F-48FD-B72E-4052DCAFF749}"/>
              </a:ext>
            </a:extLst>
          </p:cNvPr>
          <p:cNvCxnSpPr>
            <a:cxnSpLocks/>
          </p:cNvCxnSpPr>
          <p:nvPr/>
        </p:nvCxnSpPr>
        <p:spPr>
          <a:xfrm>
            <a:off x="0" y="939523"/>
            <a:ext cx="914400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866AB36-0D64-444D-87B6-27D86A681651}"/>
              </a:ext>
            </a:extLst>
          </p:cNvPr>
          <p:cNvCxnSpPr>
            <a:cxnSpLocks/>
          </p:cNvCxnSpPr>
          <p:nvPr/>
        </p:nvCxnSpPr>
        <p:spPr>
          <a:xfrm>
            <a:off x="0" y="6541666"/>
            <a:ext cx="9144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6614868" y="6491694"/>
            <a:ext cx="2133601" cy="365125"/>
          </a:xfrm>
        </p:spPr>
        <p:txBody>
          <a:bodyPr/>
          <a:lstStyle/>
          <a:p>
            <a:fld id="{132D5636-234F-4423-A194-9A1572FD30D6}" type="slidenum">
              <a:rPr lang="en-US" smtClean="0"/>
              <a:t>10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78119"/>
            <a:ext cx="9144000" cy="492436"/>
          </a:xfrm>
          <a:prstGeom prst="rect">
            <a:avLst/>
          </a:prstGeom>
          <a:noFill/>
        </p:spPr>
        <p:txBody>
          <a:bodyPr wrap="square" lIns="91435" tIns="45717" rIns="91435" bIns="45717" rtlCol="0">
            <a:spAutoFit/>
          </a:bodyPr>
          <a:lstStyle/>
          <a:p>
            <a:pPr algn="ctr"/>
            <a:r>
              <a:rPr lang="en-US" altLang="zh-CN" sz="2600" b="1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Comparisons between our results</a:t>
            </a:r>
            <a:r>
              <a:rPr lang="en-US" altLang="zh-CN" sz="2600" dirty="0" smtClean="0">
                <a:solidFill>
                  <a:schemeClr val="bg1"/>
                </a:solidFill>
                <a:latin typeface="Cambria Math" panose="02040503050406030204" pitchFamily="18" charset="0"/>
              </a:rPr>
              <a:t> </a:t>
            </a:r>
            <a:r>
              <a:rPr lang="en-US" altLang="zh-CN" sz="2600" b="1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and the later experiments</a:t>
            </a:r>
            <a:endParaRPr lang="zh-CN" altLang="zh-CN" sz="2600" dirty="0">
              <a:solidFill>
                <a:schemeClr val="bg1"/>
              </a:solidFill>
              <a:latin typeface="Cambria Math" panose="02040503050406030204" pitchFamily="18" charset="0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744178"/>
            <a:ext cx="4791620" cy="14256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0" y="1053584"/>
                <a:ext cx="914400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buNone/>
                </a:pPr>
                <a:r>
                  <a:rPr lang="en-US" altLang="zh-CN" dirty="0">
                    <a:latin typeface="Calibri" panose="020F0502020204030204" pitchFamily="34" charset="0"/>
                  </a:rPr>
                  <a:t>“Assigning the newly reported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CN" i="1">
                            <a:latin typeface="Cambria Math"/>
                            <a:ea typeface="Cambria Math"/>
                          </a:rPr>
                          <m:t>Σ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𝑏</m:t>
                        </m:r>
                      </m:sub>
                    </m:sSub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/>
                          </a:rPr>
                          <m:t>6097</m:t>
                        </m:r>
                      </m:e>
                    </m:d>
                  </m:oMath>
                </a14:m>
                <a:r>
                  <a:rPr lang="en-US" altLang="zh-CN" dirty="0">
                    <a:latin typeface="Calibri" panose="020F0502020204030204" pitchFamily="34" charset="0"/>
                  </a:rPr>
                  <a:t> as a </a:t>
                </a:r>
                <a:r>
                  <a:rPr lang="en-US" altLang="zh-CN" i="1" dirty="0">
                    <a:latin typeface="Calibri" panose="020F0502020204030204" pitchFamily="34" charset="0"/>
                  </a:rPr>
                  <a:t>P</a:t>
                </a:r>
                <a:r>
                  <a:rPr lang="en-US" altLang="zh-CN" dirty="0">
                    <a:latin typeface="Calibri" panose="020F0502020204030204" pitchFamily="34" charset="0"/>
                  </a:rPr>
                  <a:t>-wave excited state and predicting its partners”</a:t>
                </a:r>
              </a:p>
              <a:p>
                <a:pPr algn="r">
                  <a:buNone/>
                </a:pPr>
                <a:r>
                  <a:rPr lang="en-US" altLang="zh-CN" b="1" dirty="0" smtClean="0">
                    <a:latin typeface="Calibri" panose="020F0502020204030204" pitchFamily="34" charset="0"/>
                  </a:rPr>
                  <a:t>Bing </a:t>
                </a:r>
                <a:r>
                  <a:rPr lang="en-US" altLang="zh-CN" b="1" dirty="0">
                    <a:latin typeface="Calibri" panose="020F0502020204030204" pitchFamily="34" charset="0"/>
                  </a:rPr>
                  <a:t>Chen</a:t>
                </a:r>
                <a:r>
                  <a:rPr lang="en-US" altLang="zh-CN" dirty="0">
                    <a:latin typeface="Calibri" panose="020F0502020204030204" pitchFamily="34" charset="0"/>
                  </a:rPr>
                  <a:t>, and Xiang </a:t>
                </a:r>
                <a:r>
                  <a:rPr lang="en-US" altLang="zh-CN" dirty="0" smtClean="0">
                    <a:latin typeface="Calibri" panose="020F0502020204030204" pitchFamily="34" charset="0"/>
                  </a:rPr>
                  <a:t>Liu, </a:t>
                </a:r>
                <a:r>
                  <a:rPr lang="en-US" altLang="zh-CN" b="1" dirty="0" smtClean="0">
                    <a:solidFill>
                      <a:srgbClr val="0070C0"/>
                    </a:solidFill>
                    <a:latin typeface="Calibri" panose="020F0502020204030204" pitchFamily="34" charset="0"/>
                  </a:rPr>
                  <a:t>Phys</a:t>
                </a:r>
                <a:r>
                  <a:rPr lang="en-US" altLang="zh-CN" b="1" dirty="0">
                    <a:solidFill>
                      <a:srgbClr val="0070C0"/>
                    </a:solidFill>
                    <a:latin typeface="Calibri" panose="020F0502020204030204" pitchFamily="34" charset="0"/>
                  </a:rPr>
                  <a:t>. Rev. D </a:t>
                </a:r>
                <a:r>
                  <a:rPr lang="en-US" altLang="zh-CN" b="1" dirty="0">
                    <a:latin typeface="Calibri" panose="020F0502020204030204" pitchFamily="34" charset="0"/>
                  </a:rPr>
                  <a:t>98</a:t>
                </a:r>
                <a:r>
                  <a:rPr lang="en-US" altLang="zh-CN" dirty="0">
                    <a:latin typeface="Calibri" panose="020F0502020204030204" pitchFamily="34" charset="0"/>
                  </a:rPr>
                  <a:t>, 074032 (</a:t>
                </a:r>
                <a:r>
                  <a:rPr lang="en-US" altLang="zh-CN" dirty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2018</a:t>
                </a:r>
                <a:r>
                  <a:rPr lang="en-US" altLang="zh-CN" dirty="0" smtClean="0">
                    <a:latin typeface="Calibri" panose="020F0502020204030204" pitchFamily="34" charset="0"/>
                  </a:rPr>
                  <a:t>) </a:t>
                </a:r>
                <a:endParaRPr lang="en-US" altLang="zh-CN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053584"/>
                <a:ext cx="9144000" cy="646331"/>
              </a:xfrm>
              <a:prstGeom prst="rect">
                <a:avLst/>
              </a:prstGeom>
              <a:blipFill>
                <a:blip r:embed="rId3"/>
                <a:stretch>
                  <a:fillRect l="-533" t="-5660" r="-1000" b="-141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13" y="3879693"/>
            <a:ext cx="842645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矩形 10"/>
          <p:cNvSpPr/>
          <p:nvPr/>
        </p:nvSpPr>
        <p:spPr>
          <a:xfrm>
            <a:off x="3563888" y="3420138"/>
            <a:ext cx="53285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 err="1"/>
              <a:t>LHCb</a:t>
            </a:r>
            <a:r>
              <a:rPr lang="en-US" altLang="zh-CN" dirty="0"/>
              <a:t> Collaboration,  </a:t>
            </a:r>
            <a:r>
              <a:rPr lang="en-US" altLang="zh-CN" dirty="0">
                <a:solidFill>
                  <a:srgbClr val="FF0000"/>
                </a:solidFill>
              </a:rPr>
              <a:t>Phys. Rev. Lett</a:t>
            </a:r>
            <a:r>
              <a:rPr lang="en-US" altLang="zh-CN" dirty="0" smtClean="0"/>
              <a:t>. </a:t>
            </a:r>
            <a:r>
              <a:rPr lang="en-US" altLang="zh-CN" b="1" dirty="0"/>
              <a:t>124</a:t>
            </a:r>
            <a:r>
              <a:rPr lang="en-US" altLang="zh-CN" dirty="0"/>
              <a:t>, 082002 (2020)</a:t>
            </a:r>
            <a:endParaRPr lang="zh-CN" altLang="en-US" dirty="0"/>
          </a:p>
        </p:txBody>
      </p:sp>
      <p:cxnSp>
        <p:nvCxnSpPr>
          <p:cNvPr id="16" name="直接连接符 15"/>
          <p:cNvCxnSpPr/>
          <p:nvPr/>
        </p:nvCxnSpPr>
        <p:spPr>
          <a:xfrm>
            <a:off x="17748" y="3284984"/>
            <a:ext cx="9108504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7"/>
          <p:cNvSpPr txBox="1"/>
          <p:nvPr/>
        </p:nvSpPr>
        <p:spPr>
          <a:xfrm>
            <a:off x="1043608" y="6504982"/>
            <a:ext cx="6718853" cy="338548"/>
          </a:xfrm>
          <a:prstGeom prst="rect">
            <a:avLst/>
          </a:prstGeom>
          <a:noFill/>
        </p:spPr>
        <p:txBody>
          <a:bodyPr wrap="square" lIns="91435" tIns="45717" rIns="91435" bIns="45717" rtlCol="0">
            <a:spAutoFit/>
          </a:bodyPr>
          <a:lstStyle/>
          <a:p>
            <a:pPr algn="ctr"/>
            <a:r>
              <a:rPr lang="zh-CN" altLang="en-US" sz="16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第三届</a:t>
            </a:r>
            <a:r>
              <a:rPr lang="en-US" altLang="zh-CN" sz="1600" dirty="0" err="1" smtClean="0">
                <a:latin typeface="华文新魏" panose="02010800040101010101" pitchFamily="2" charset="-122"/>
                <a:ea typeface="华文新魏" panose="02010800040101010101" pitchFamily="2" charset="-122"/>
              </a:rPr>
              <a:t>LHCb</a:t>
            </a:r>
            <a:r>
              <a:rPr lang="zh-CN" altLang="en-US" sz="16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前沿物理研讨会</a:t>
            </a:r>
            <a:r>
              <a:rPr lang="en-US" altLang="zh-CN" sz="16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(</a:t>
            </a:r>
            <a:r>
              <a:rPr lang="zh-CN" altLang="en-US" sz="16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中国科学院大学</a:t>
            </a:r>
            <a:r>
              <a:rPr lang="en-US" altLang="zh-CN" sz="1600" b="1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·</a:t>
            </a:r>
            <a:r>
              <a:rPr lang="zh-CN" altLang="en-US" sz="16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北京</a:t>
            </a:r>
            <a:r>
              <a:rPr lang="en-US" altLang="zh-CN" sz="1600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· </a:t>
            </a:r>
            <a:r>
              <a:rPr lang="en-US" altLang="zh-CN" sz="16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2023)</a:t>
            </a:r>
            <a:endParaRPr lang="en-US" altLang="zh-CN" sz="1600" dirty="0"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68566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20" y="4030601"/>
            <a:ext cx="8712968" cy="2527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59176A8-741F-4341-8904-C2DA74193C2A}"/>
              </a:ext>
            </a:extLst>
          </p:cNvPr>
          <p:cNvSpPr/>
          <p:nvPr/>
        </p:nvSpPr>
        <p:spPr>
          <a:xfrm>
            <a:off x="0" y="0"/>
            <a:ext cx="9144000" cy="879455"/>
          </a:xfrm>
          <a:prstGeom prst="rect">
            <a:avLst/>
          </a:prstGeom>
          <a:solidFill>
            <a:schemeClr val="tx1">
              <a:lumMod val="75000"/>
              <a:lumOff val="25000"/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7" rIns="91435" bIns="45717"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6015D29-A37F-48FD-B72E-4052DCAFF749}"/>
              </a:ext>
            </a:extLst>
          </p:cNvPr>
          <p:cNvCxnSpPr>
            <a:cxnSpLocks/>
          </p:cNvCxnSpPr>
          <p:nvPr/>
        </p:nvCxnSpPr>
        <p:spPr>
          <a:xfrm>
            <a:off x="0" y="939523"/>
            <a:ext cx="914400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866AB36-0D64-444D-87B6-27D86A681651}"/>
              </a:ext>
            </a:extLst>
          </p:cNvPr>
          <p:cNvCxnSpPr>
            <a:cxnSpLocks/>
          </p:cNvCxnSpPr>
          <p:nvPr/>
        </p:nvCxnSpPr>
        <p:spPr>
          <a:xfrm>
            <a:off x="0" y="6541666"/>
            <a:ext cx="9144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6614868" y="6491694"/>
            <a:ext cx="2133601" cy="365125"/>
          </a:xfrm>
        </p:spPr>
        <p:txBody>
          <a:bodyPr/>
          <a:lstStyle/>
          <a:p>
            <a:fld id="{132D5636-234F-4423-A194-9A1572FD30D6}" type="slidenum">
              <a:rPr lang="en-US" smtClean="0"/>
              <a:t>11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78119"/>
            <a:ext cx="9144000" cy="492436"/>
          </a:xfrm>
          <a:prstGeom prst="rect">
            <a:avLst/>
          </a:prstGeom>
          <a:noFill/>
        </p:spPr>
        <p:txBody>
          <a:bodyPr wrap="square" lIns="91435" tIns="45717" rIns="91435" bIns="45717" rtlCol="0">
            <a:spAutoFit/>
          </a:bodyPr>
          <a:lstStyle/>
          <a:p>
            <a:pPr algn="ctr"/>
            <a:r>
              <a:rPr lang="en-US" altLang="zh-CN" sz="2600" b="1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Comparisons between our results</a:t>
            </a:r>
            <a:r>
              <a:rPr lang="en-US" altLang="zh-CN" sz="2600" dirty="0" smtClean="0">
                <a:solidFill>
                  <a:schemeClr val="bg1"/>
                </a:solidFill>
                <a:latin typeface="Cambria Math" panose="02040503050406030204" pitchFamily="18" charset="0"/>
              </a:rPr>
              <a:t> </a:t>
            </a:r>
            <a:r>
              <a:rPr lang="en-US" altLang="zh-CN" sz="2600" b="1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and the later experiments</a:t>
            </a:r>
            <a:endParaRPr lang="zh-CN" altLang="zh-CN" sz="2600" dirty="0">
              <a:solidFill>
                <a:schemeClr val="bg1"/>
              </a:solidFill>
              <a:latin typeface="Cambria Math" panose="02040503050406030204" pitchFamily="18" charset="0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0" y="980728"/>
                <a:ext cx="9144000" cy="6617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buNone/>
                </a:pPr>
                <a:r>
                  <a:rPr lang="en-US" altLang="zh-CN" sz="1900" dirty="0">
                    <a:latin typeface="Calibri" panose="020F0502020204030204" pitchFamily="34" charset="0"/>
                  </a:rPr>
                  <a:t>“Interpretation of the observed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CN" sz="1900" i="1">
                            <a:latin typeface="Cambria Math"/>
                            <a:ea typeface="Cambria Math"/>
                          </a:rPr>
                          <m:t>Λ</m:t>
                        </m:r>
                      </m:e>
                      <m:sub>
                        <m:r>
                          <a:rPr lang="en-US" altLang="zh-CN" sz="1900" i="1">
                            <a:latin typeface="Cambria Math"/>
                          </a:rPr>
                          <m:t>𝑏</m:t>
                        </m:r>
                      </m:sub>
                    </m:sSub>
                    <m:sSup>
                      <m:sSupPr>
                        <m:ctrlPr>
                          <a:rPr lang="en-US" altLang="zh-CN" sz="19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sz="19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900" i="1">
                                <a:latin typeface="Cambria Math"/>
                              </a:rPr>
                              <m:t>6146</m:t>
                            </m:r>
                          </m:e>
                        </m:d>
                      </m:e>
                      <m:sup>
                        <m:r>
                          <a:rPr lang="en-US" altLang="zh-CN" sz="1900" i="1">
                            <a:latin typeface="Cambria Math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zh-CN" sz="1900" dirty="0">
                    <a:latin typeface="Calibri" panose="020F0502020204030204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CN" sz="1900" i="1">
                            <a:latin typeface="Cambria Math"/>
                            <a:ea typeface="Cambria Math"/>
                          </a:rPr>
                          <m:t>Λ</m:t>
                        </m:r>
                      </m:e>
                      <m:sub>
                        <m:r>
                          <a:rPr lang="en-US" altLang="zh-CN" sz="1900" i="1">
                            <a:latin typeface="Cambria Math"/>
                          </a:rPr>
                          <m:t>𝑏</m:t>
                        </m:r>
                      </m:sub>
                    </m:sSub>
                    <m:sSup>
                      <m:sSupPr>
                        <m:ctrlPr>
                          <a:rPr lang="en-US" altLang="zh-CN" sz="19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sz="19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900" i="1">
                                <a:latin typeface="Cambria Math"/>
                              </a:rPr>
                              <m:t>6152</m:t>
                            </m:r>
                          </m:e>
                        </m:d>
                      </m:e>
                      <m:sup>
                        <m:r>
                          <a:rPr lang="en-US" altLang="zh-CN" sz="1900" i="1">
                            <a:latin typeface="Cambria Math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zh-CN" sz="1900" dirty="0">
                    <a:latin typeface="Calibri" panose="020F0502020204030204" pitchFamily="34" charset="0"/>
                  </a:rPr>
                  <a:t> states as 1</a:t>
                </a:r>
                <a:r>
                  <a:rPr lang="en-US" altLang="zh-CN" sz="1900" i="1" dirty="0">
                    <a:latin typeface="Calibri" panose="020F0502020204030204" pitchFamily="34" charset="0"/>
                  </a:rPr>
                  <a:t>D</a:t>
                </a:r>
                <a:r>
                  <a:rPr lang="en-US" altLang="zh-CN" sz="1900" dirty="0">
                    <a:latin typeface="Calibri" panose="020F0502020204030204" pitchFamily="34" charset="0"/>
                  </a:rPr>
                  <a:t> bottom baryons ”</a:t>
                </a:r>
              </a:p>
              <a:p>
                <a:pPr lvl="0" algn="r">
                  <a:buNone/>
                </a:pPr>
                <a:r>
                  <a:rPr lang="en-US" altLang="zh-CN" dirty="0">
                    <a:latin typeface="Calibri" panose="020F0502020204030204" pitchFamily="34" charset="0"/>
                  </a:rPr>
                  <a:t>      </a:t>
                </a:r>
                <a:r>
                  <a:rPr lang="en-US" altLang="zh-CN" b="1" dirty="0">
                    <a:latin typeface="Calibri" panose="020F0502020204030204" pitchFamily="34" charset="0"/>
                  </a:rPr>
                  <a:t>Bing Chen</a:t>
                </a:r>
                <a:r>
                  <a:rPr lang="en-US" altLang="zh-CN" dirty="0">
                    <a:latin typeface="Calibri" panose="020F0502020204030204" pitchFamily="34" charset="0"/>
                  </a:rPr>
                  <a:t>, Si-</a:t>
                </a:r>
                <a:r>
                  <a:rPr lang="en-US" altLang="zh-CN" dirty="0" err="1">
                    <a:latin typeface="Calibri" panose="020F0502020204030204" pitchFamily="34" charset="0"/>
                  </a:rPr>
                  <a:t>Qiang</a:t>
                </a:r>
                <a:r>
                  <a:rPr lang="en-US" altLang="zh-CN" dirty="0">
                    <a:latin typeface="Calibri" panose="020F0502020204030204" pitchFamily="34" charset="0"/>
                  </a:rPr>
                  <a:t> Luo, Xiang Liu, Takayuki </a:t>
                </a:r>
                <a:r>
                  <a:rPr lang="en-US" altLang="zh-CN" dirty="0" err="1" smtClean="0">
                    <a:latin typeface="Calibri" panose="020F0502020204030204" pitchFamily="34" charset="0"/>
                  </a:rPr>
                  <a:t>Matsuki</a:t>
                </a:r>
                <a:r>
                  <a:rPr lang="en-US" altLang="zh-CN" dirty="0" smtClean="0">
                    <a:latin typeface="Calibri" panose="020F0502020204030204" pitchFamily="34" charset="0"/>
                  </a:rPr>
                  <a:t>, </a:t>
                </a:r>
                <a:r>
                  <a:rPr lang="en-US" altLang="zh-CN" b="1" dirty="0" smtClean="0">
                    <a:solidFill>
                      <a:srgbClr val="0070C0"/>
                    </a:solidFill>
                    <a:latin typeface="Calibri" panose="020F0502020204030204" pitchFamily="34" charset="0"/>
                  </a:rPr>
                  <a:t>Phys</a:t>
                </a:r>
                <a:r>
                  <a:rPr lang="en-US" altLang="zh-CN" b="1" dirty="0">
                    <a:solidFill>
                      <a:srgbClr val="0070C0"/>
                    </a:solidFill>
                    <a:latin typeface="Calibri" panose="020F0502020204030204" pitchFamily="34" charset="0"/>
                  </a:rPr>
                  <a:t>. Rev. D </a:t>
                </a:r>
                <a:r>
                  <a:rPr lang="en-US" altLang="zh-CN" b="1" dirty="0">
                    <a:latin typeface="Calibri" panose="020F0502020204030204" pitchFamily="34" charset="0"/>
                  </a:rPr>
                  <a:t>100</a:t>
                </a:r>
                <a:r>
                  <a:rPr lang="en-US" altLang="zh-CN" dirty="0">
                    <a:latin typeface="Calibri" panose="020F0502020204030204" pitchFamily="34" charset="0"/>
                  </a:rPr>
                  <a:t>, 094032 (</a:t>
                </a:r>
                <a:r>
                  <a:rPr lang="en-US" altLang="zh-CN" dirty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2019</a:t>
                </a:r>
                <a:r>
                  <a:rPr lang="en-US" altLang="zh-CN" dirty="0">
                    <a:latin typeface="Calibri" panose="020F0502020204030204" pitchFamily="34" charset="0"/>
                  </a:rPr>
                  <a:t>).</a:t>
                </a: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980728"/>
                <a:ext cx="9144000" cy="661720"/>
              </a:xfrm>
              <a:prstGeom prst="rect">
                <a:avLst/>
              </a:prstGeom>
              <a:blipFill>
                <a:blip r:embed="rId3"/>
                <a:stretch>
                  <a:fillRect t="-4630" r="-533" b="-148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直接连接符 15"/>
          <p:cNvCxnSpPr/>
          <p:nvPr/>
        </p:nvCxnSpPr>
        <p:spPr>
          <a:xfrm>
            <a:off x="17748" y="3717032"/>
            <a:ext cx="9108504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712991"/>
            <a:ext cx="5112568" cy="186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矩形 10"/>
          <p:cNvSpPr/>
          <p:nvPr/>
        </p:nvSpPr>
        <p:spPr>
          <a:xfrm>
            <a:off x="3635896" y="3701918"/>
            <a:ext cx="53925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dirty="0" err="1" smtClean="0"/>
              <a:t>LHCb</a:t>
            </a:r>
            <a:r>
              <a:rPr lang="en-US" altLang="zh-CN" dirty="0" smtClean="0"/>
              <a:t> Collaboration: </a:t>
            </a:r>
            <a:r>
              <a:rPr lang="en-US" altLang="zh-CN" dirty="0"/>
              <a:t>Phys. Rev. Lett. </a:t>
            </a:r>
            <a:r>
              <a:rPr lang="en-US" altLang="zh-CN" b="1" dirty="0"/>
              <a:t>128</a:t>
            </a:r>
            <a:r>
              <a:rPr lang="en-US" altLang="zh-CN" dirty="0"/>
              <a:t>, </a:t>
            </a:r>
            <a:r>
              <a:rPr lang="en-US" altLang="zh-CN" dirty="0" smtClean="0"/>
              <a:t>162001</a:t>
            </a:r>
            <a:r>
              <a:rPr lang="en-US" altLang="zh-CN" dirty="0" smtClean="0">
                <a:solidFill>
                  <a:srgbClr val="FF0000"/>
                </a:solidFill>
              </a:rPr>
              <a:t> (2022)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4" name="TextBox 7"/>
          <p:cNvSpPr txBox="1"/>
          <p:nvPr/>
        </p:nvSpPr>
        <p:spPr>
          <a:xfrm>
            <a:off x="1043608" y="6504982"/>
            <a:ext cx="6718853" cy="338548"/>
          </a:xfrm>
          <a:prstGeom prst="rect">
            <a:avLst/>
          </a:prstGeom>
          <a:noFill/>
        </p:spPr>
        <p:txBody>
          <a:bodyPr wrap="square" lIns="91435" tIns="45717" rIns="91435" bIns="45717" rtlCol="0">
            <a:spAutoFit/>
          </a:bodyPr>
          <a:lstStyle/>
          <a:p>
            <a:pPr algn="ctr"/>
            <a:r>
              <a:rPr lang="zh-CN" altLang="en-US" sz="16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第三届</a:t>
            </a:r>
            <a:r>
              <a:rPr lang="en-US" altLang="zh-CN" sz="1600" dirty="0" err="1" smtClean="0">
                <a:latin typeface="华文新魏" panose="02010800040101010101" pitchFamily="2" charset="-122"/>
                <a:ea typeface="华文新魏" panose="02010800040101010101" pitchFamily="2" charset="-122"/>
              </a:rPr>
              <a:t>LHCb</a:t>
            </a:r>
            <a:r>
              <a:rPr lang="zh-CN" altLang="en-US" sz="16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前沿物理研讨会</a:t>
            </a:r>
            <a:r>
              <a:rPr lang="en-US" altLang="zh-CN" sz="16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(</a:t>
            </a:r>
            <a:r>
              <a:rPr lang="zh-CN" altLang="en-US" sz="16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中国科学院大学</a:t>
            </a:r>
            <a:r>
              <a:rPr lang="en-US" altLang="zh-CN" sz="1600" b="1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·</a:t>
            </a:r>
            <a:r>
              <a:rPr lang="zh-CN" altLang="en-US" sz="16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北京</a:t>
            </a:r>
            <a:r>
              <a:rPr lang="en-US" altLang="zh-CN" sz="1600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· </a:t>
            </a:r>
            <a:r>
              <a:rPr lang="en-US" altLang="zh-CN" sz="16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2023)</a:t>
            </a:r>
            <a:endParaRPr lang="en-US" altLang="zh-CN" sz="1600" dirty="0"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62395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59176A8-741F-4341-8904-C2DA74193C2A}"/>
              </a:ext>
            </a:extLst>
          </p:cNvPr>
          <p:cNvSpPr/>
          <p:nvPr/>
        </p:nvSpPr>
        <p:spPr>
          <a:xfrm>
            <a:off x="0" y="0"/>
            <a:ext cx="9144000" cy="879455"/>
          </a:xfrm>
          <a:prstGeom prst="rect">
            <a:avLst/>
          </a:prstGeom>
          <a:solidFill>
            <a:schemeClr val="tx1">
              <a:lumMod val="75000"/>
              <a:lumOff val="25000"/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7" rIns="91435" bIns="45717"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6015D29-A37F-48FD-B72E-4052DCAFF749}"/>
              </a:ext>
            </a:extLst>
          </p:cNvPr>
          <p:cNvCxnSpPr>
            <a:cxnSpLocks/>
          </p:cNvCxnSpPr>
          <p:nvPr/>
        </p:nvCxnSpPr>
        <p:spPr>
          <a:xfrm>
            <a:off x="0" y="939523"/>
            <a:ext cx="914400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866AB36-0D64-444D-87B6-27D86A681651}"/>
              </a:ext>
            </a:extLst>
          </p:cNvPr>
          <p:cNvCxnSpPr>
            <a:cxnSpLocks/>
          </p:cNvCxnSpPr>
          <p:nvPr/>
        </p:nvCxnSpPr>
        <p:spPr>
          <a:xfrm>
            <a:off x="0" y="6541666"/>
            <a:ext cx="9144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6516216" y="6492875"/>
            <a:ext cx="2133601" cy="365125"/>
          </a:xfrm>
        </p:spPr>
        <p:txBody>
          <a:bodyPr/>
          <a:lstStyle/>
          <a:p>
            <a:fld id="{132D5636-234F-4423-A194-9A1572FD30D6}" type="slidenum">
              <a:rPr lang="en-US" smtClean="0"/>
              <a:t>12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6640" y="255991"/>
            <a:ext cx="8887847" cy="393948"/>
          </a:xfrm>
          <a:prstGeom prst="rect">
            <a:avLst/>
          </a:prstGeom>
          <a:noFill/>
        </p:spPr>
        <p:txBody>
          <a:bodyPr wrap="square" lIns="91435" tIns="45717" rIns="91435" bIns="45717" rtlCol="0">
            <a:spAutoFit/>
          </a:bodyPr>
          <a:lstStyle/>
          <a:p>
            <a:pPr algn="ctr">
              <a:lnSpc>
                <a:spcPct val="70000"/>
              </a:lnSpc>
              <a:defRPr/>
            </a:pPr>
            <a:r>
              <a:rPr lang="en-US" altLang="zh-CN" sz="2800" b="1" dirty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Universal behavior of mass gaps for the heavy baryons</a:t>
            </a:r>
            <a:endParaRPr lang="ru-RU" altLang="zh-CN" sz="28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5495" y="1202703"/>
                <a:ext cx="8928992" cy="646331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altLang="zh-CN" dirty="0" smtClean="0">
                    <a:solidFill>
                      <a:srgbClr val="C00000"/>
                    </a:solidFill>
                  </a:rPr>
                  <a:t>The measured mass differences between the corresponding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CN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Ξ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zh-CN" altLang="en-US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altLang="zh-CN" dirty="0" smtClean="0">
                    <a:solidFill>
                      <a:srgbClr val="C00000"/>
                    </a:solidFill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CN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Λ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zh-CN" altLang="en-US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altLang="zh-CN" dirty="0" smtClean="0">
                    <a:solidFill>
                      <a:srgbClr val="C00000"/>
                    </a:solidFill>
                  </a:rPr>
                  <a:t>states is about 180~200 MeV.</a:t>
                </a:r>
                <a:endParaRPr lang="zh-CN" alt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5" y="1202703"/>
                <a:ext cx="8928992" cy="646331"/>
              </a:xfrm>
              <a:prstGeom prst="rect">
                <a:avLst/>
              </a:prstGeom>
              <a:blipFill>
                <a:blip r:embed="rId2"/>
                <a:stretch>
                  <a:fillRect l="-614" t="-4717" r="-546" b="-141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728937" y="5458495"/>
                <a:ext cx="7920880" cy="942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buNone/>
                </a:pPr>
                <a:r>
                  <a:rPr lang="en-US" altLang="zh-CN" dirty="0">
                    <a:latin typeface="Calibri" panose="020F0502020204030204" pitchFamily="34" charset="0"/>
                  </a:rPr>
                  <a:t>“Investigation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>
                            <a:latin typeface="Cambria Math"/>
                          </a:rPr>
                          <m:t>Λ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𝑄</m:t>
                        </m:r>
                      </m:sub>
                    </m:sSub>
                  </m:oMath>
                </a14:m>
                <a:r>
                  <a:rPr lang="en-US" altLang="zh-CN" dirty="0">
                    <a:latin typeface="Calibri" panose="020F0502020204030204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>
                            <a:latin typeface="Cambria Math"/>
                          </a:rPr>
                          <m:t>Ξ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𝑄</m:t>
                        </m:r>
                      </m:sub>
                    </m:sSub>
                  </m:oMath>
                </a14:m>
                <a:r>
                  <a:rPr lang="en-US" altLang="zh-CN" dirty="0">
                    <a:latin typeface="Calibri" panose="020F0502020204030204" pitchFamily="34" charset="0"/>
                  </a:rPr>
                  <a:t> baryons in the heavy quark-light </a:t>
                </a:r>
                <a:r>
                  <a:rPr lang="en-US" altLang="zh-CN" dirty="0" err="1">
                    <a:latin typeface="Calibri" panose="020F0502020204030204" pitchFamily="34" charset="0"/>
                  </a:rPr>
                  <a:t>diquark</a:t>
                </a:r>
                <a:r>
                  <a:rPr lang="en-US" altLang="zh-CN" dirty="0">
                    <a:latin typeface="Calibri" panose="020F0502020204030204" pitchFamily="34" charset="0"/>
                  </a:rPr>
                  <a:t> picture ”,  </a:t>
                </a:r>
                <a:endParaRPr lang="en-US" altLang="zh-CN" dirty="0" smtClean="0">
                  <a:latin typeface="Calibri" panose="020F0502020204030204" pitchFamily="34" charset="0"/>
                </a:endParaRPr>
              </a:p>
              <a:p>
                <a:pPr>
                  <a:buNone/>
                </a:pPr>
                <a:r>
                  <a:rPr lang="en-US" altLang="zh-CN" dirty="0" smtClean="0">
                    <a:latin typeface="Calibri" panose="020F0502020204030204" pitchFamily="34" charset="0"/>
                  </a:rPr>
                  <a:t>  Bing </a:t>
                </a:r>
                <a:r>
                  <a:rPr lang="en-US" altLang="zh-CN" dirty="0">
                    <a:latin typeface="Calibri" panose="020F0502020204030204" pitchFamily="34" charset="0"/>
                  </a:rPr>
                  <a:t>Chen, </a:t>
                </a:r>
                <a:r>
                  <a:rPr lang="en-US" altLang="zh-CN" dirty="0" err="1">
                    <a:latin typeface="Calibri" panose="020F0502020204030204" pitchFamily="34" charset="0"/>
                  </a:rPr>
                  <a:t>Ke</a:t>
                </a:r>
                <a:r>
                  <a:rPr lang="en-US" altLang="zh-CN" dirty="0">
                    <a:latin typeface="Calibri" panose="020F0502020204030204" pitchFamily="34" charset="0"/>
                  </a:rPr>
                  <a:t>-Wei </a:t>
                </a:r>
                <a:r>
                  <a:rPr lang="en-US" altLang="zh-CN" dirty="0" err="1">
                    <a:latin typeface="Calibri" panose="020F0502020204030204" pitchFamily="34" charset="0"/>
                  </a:rPr>
                  <a:t>Wei</a:t>
                </a:r>
                <a:r>
                  <a:rPr lang="en-US" altLang="zh-CN" dirty="0">
                    <a:latin typeface="Calibri" panose="020F0502020204030204" pitchFamily="34" charset="0"/>
                  </a:rPr>
                  <a:t>, and </a:t>
                </a:r>
                <a:r>
                  <a:rPr lang="en-US" altLang="zh-CN" dirty="0" err="1">
                    <a:latin typeface="Calibri" panose="020F0502020204030204" pitchFamily="34" charset="0"/>
                  </a:rPr>
                  <a:t>Ailin</a:t>
                </a:r>
                <a:r>
                  <a:rPr lang="en-US" altLang="zh-CN" dirty="0">
                    <a:latin typeface="Calibri" panose="020F0502020204030204" pitchFamily="34" charset="0"/>
                  </a:rPr>
                  <a:t> </a:t>
                </a:r>
                <a:r>
                  <a:rPr lang="en-US" altLang="zh-CN" dirty="0" smtClean="0">
                    <a:latin typeface="Calibri" panose="020F0502020204030204" pitchFamily="34" charset="0"/>
                  </a:rPr>
                  <a:t>Zhang, Eur</a:t>
                </a:r>
                <a:r>
                  <a:rPr lang="en-US" altLang="zh-CN" dirty="0">
                    <a:latin typeface="Calibri" panose="020F0502020204030204" pitchFamily="34" charset="0"/>
                  </a:rPr>
                  <a:t>. Phys. J. A </a:t>
                </a:r>
                <a:r>
                  <a:rPr lang="en-US" altLang="zh-CN" b="1" dirty="0">
                    <a:latin typeface="Calibri" panose="020F0502020204030204" pitchFamily="34" charset="0"/>
                  </a:rPr>
                  <a:t>51</a:t>
                </a:r>
                <a:r>
                  <a:rPr lang="en-US" altLang="zh-CN" dirty="0">
                    <a:latin typeface="Calibri" panose="020F0502020204030204" pitchFamily="34" charset="0"/>
                  </a:rPr>
                  <a:t>, 82 (</a:t>
                </a:r>
                <a:r>
                  <a:rPr lang="en-US" altLang="zh-CN" dirty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2015</a:t>
                </a:r>
                <a:r>
                  <a:rPr lang="en-US" altLang="zh-CN" dirty="0" smtClean="0">
                    <a:latin typeface="Calibri" panose="020F0502020204030204" pitchFamily="34" charset="0"/>
                  </a:rPr>
                  <a:t>).</a:t>
                </a:r>
              </a:p>
              <a:p>
                <a:r>
                  <a:rPr lang="en-US" altLang="zh-CN" dirty="0" smtClean="0"/>
                  <a:t>“Charmed </a:t>
                </a:r>
                <a:r>
                  <a:rPr lang="en-US" altLang="zh-CN" dirty="0"/>
                  <a:t>Baryon Physics Circa </a:t>
                </a:r>
                <a:r>
                  <a:rPr lang="en-US" altLang="zh-CN" dirty="0" smtClean="0"/>
                  <a:t>2021”, </a:t>
                </a:r>
                <a:r>
                  <a:rPr lang="en-US" altLang="zh-CN" dirty="0"/>
                  <a:t>Hai-Yang Cheng, </a:t>
                </a:r>
                <a:r>
                  <a:rPr lang="en-US" altLang="zh-CN" dirty="0" err="1"/>
                  <a:t>Chin.J.Phys</a:t>
                </a:r>
                <a:r>
                  <a:rPr lang="en-US" altLang="zh-CN" dirty="0"/>
                  <a:t>. </a:t>
                </a:r>
                <a:r>
                  <a:rPr lang="en-US" altLang="zh-CN" b="1" dirty="0" smtClean="0"/>
                  <a:t>78</a:t>
                </a:r>
                <a:r>
                  <a:rPr lang="en-US" altLang="zh-CN" dirty="0" smtClean="0"/>
                  <a:t>,</a:t>
                </a:r>
                <a:r>
                  <a:rPr lang="en-US" altLang="zh-CN" dirty="0"/>
                  <a:t> </a:t>
                </a:r>
                <a:r>
                  <a:rPr lang="en-US" altLang="zh-CN" dirty="0" smtClean="0"/>
                  <a:t>324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(</a:t>
                </a:r>
                <a:r>
                  <a:rPr lang="en-US" altLang="zh-CN" dirty="0" smtClean="0">
                    <a:solidFill>
                      <a:srgbClr val="FF0000"/>
                    </a:solidFill>
                  </a:rPr>
                  <a:t>2022</a:t>
                </a:r>
                <a:r>
                  <a:rPr lang="en-US" altLang="zh-CN" dirty="0" smtClean="0"/>
                  <a:t>)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937" y="5458495"/>
                <a:ext cx="7920880" cy="942887"/>
              </a:xfrm>
              <a:prstGeom prst="rect">
                <a:avLst/>
              </a:prstGeom>
              <a:blipFill>
                <a:blip r:embed="rId3"/>
                <a:stretch>
                  <a:fillRect l="-693" t="-2581" b="-90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065683"/>
            <a:ext cx="5813184" cy="3302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椭圆 4"/>
          <p:cNvSpPr/>
          <p:nvPr/>
        </p:nvSpPr>
        <p:spPr>
          <a:xfrm>
            <a:off x="5976156" y="3547278"/>
            <a:ext cx="1080120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7"/>
          <p:cNvSpPr txBox="1"/>
          <p:nvPr/>
        </p:nvSpPr>
        <p:spPr>
          <a:xfrm>
            <a:off x="1043608" y="6504982"/>
            <a:ext cx="6718853" cy="338548"/>
          </a:xfrm>
          <a:prstGeom prst="rect">
            <a:avLst/>
          </a:prstGeom>
          <a:noFill/>
        </p:spPr>
        <p:txBody>
          <a:bodyPr wrap="square" lIns="91435" tIns="45717" rIns="91435" bIns="45717" rtlCol="0">
            <a:spAutoFit/>
          </a:bodyPr>
          <a:lstStyle/>
          <a:p>
            <a:pPr algn="ctr"/>
            <a:r>
              <a:rPr lang="zh-CN" altLang="en-US" sz="16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第三届</a:t>
            </a:r>
            <a:r>
              <a:rPr lang="en-US" altLang="zh-CN" sz="1600" dirty="0" err="1" smtClean="0">
                <a:latin typeface="华文新魏" panose="02010800040101010101" pitchFamily="2" charset="-122"/>
                <a:ea typeface="华文新魏" panose="02010800040101010101" pitchFamily="2" charset="-122"/>
              </a:rPr>
              <a:t>LHCb</a:t>
            </a:r>
            <a:r>
              <a:rPr lang="zh-CN" altLang="en-US" sz="16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前沿物理研讨会</a:t>
            </a:r>
            <a:r>
              <a:rPr lang="en-US" altLang="zh-CN" sz="16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(</a:t>
            </a:r>
            <a:r>
              <a:rPr lang="zh-CN" altLang="en-US" sz="16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中国科学院大学</a:t>
            </a:r>
            <a:r>
              <a:rPr lang="en-US" altLang="zh-CN" sz="1600" b="1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·</a:t>
            </a:r>
            <a:r>
              <a:rPr lang="zh-CN" altLang="en-US" sz="16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北京</a:t>
            </a:r>
            <a:r>
              <a:rPr lang="en-US" altLang="zh-CN" sz="1600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· </a:t>
            </a:r>
            <a:r>
              <a:rPr lang="en-US" altLang="zh-CN" sz="16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2023)</a:t>
            </a:r>
            <a:endParaRPr lang="en-US" altLang="zh-CN" sz="1600" dirty="0"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23735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59176A8-741F-4341-8904-C2DA74193C2A}"/>
              </a:ext>
            </a:extLst>
          </p:cNvPr>
          <p:cNvSpPr/>
          <p:nvPr/>
        </p:nvSpPr>
        <p:spPr>
          <a:xfrm>
            <a:off x="0" y="0"/>
            <a:ext cx="9144000" cy="879455"/>
          </a:xfrm>
          <a:prstGeom prst="rect">
            <a:avLst/>
          </a:prstGeom>
          <a:solidFill>
            <a:schemeClr val="tx1">
              <a:lumMod val="75000"/>
              <a:lumOff val="25000"/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7" rIns="91435" bIns="45717"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6015D29-A37F-48FD-B72E-4052DCAFF749}"/>
              </a:ext>
            </a:extLst>
          </p:cNvPr>
          <p:cNvCxnSpPr>
            <a:cxnSpLocks/>
          </p:cNvCxnSpPr>
          <p:nvPr/>
        </p:nvCxnSpPr>
        <p:spPr>
          <a:xfrm>
            <a:off x="0" y="939523"/>
            <a:ext cx="914400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866AB36-0D64-444D-87B6-27D86A681651}"/>
              </a:ext>
            </a:extLst>
          </p:cNvPr>
          <p:cNvCxnSpPr>
            <a:cxnSpLocks/>
          </p:cNvCxnSpPr>
          <p:nvPr/>
        </p:nvCxnSpPr>
        <p:spPr>
          <a:xfrm>
            <a:off x="0" y="6541666"/>
            <a:ext cx="9144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6614868" y="6491694"/>
            <a:ext cx="2133601" cy="365125"/>
          </a:xfrm>
        </p:spPr>
        <p:txBody>
          <a:bodyPr/>
          <a:lstStyle/>
          <a:p>
            <a:fld id="{132D5636-234F-4423-A194-9A1572FD30D6}" type="slidenum">
              <a:rPr lang="en-US" smtClean="0"/>
              <a:t>13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91581" y="260651"/>
            <a:ext cx="7560841" cy="410491"/>
          </a:xfrm>
          <a:prstGeom prst="rect">
            <a:avLst/>
          </a:prstGeom>
          <a:noFill/>
        </p:spPr>
        <p:txBody>
          <a:bodyPr wrap="square" lIns="91435" tIns="45717" rIns="91435" bIns="45717" rtlCol="0">
            <a:spAutoFit/>
          </a:bodyPr>
          <a:lstStyle/>
          <a:p>
            <a:pPr algn="ctr">
              <a:lnSpc>
                <a:spcPct val="70000"/>
              </a:lnSpc>
              <a:defRPr/>
            </a:pPr>
            <a:r>
              <a:rPr lang="en-US" altLang="zh-CN" sz="2800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More evidences for the </a:t>
            </a:r>
            <a:r>
              <a:rPr lang="en-US" altLang="zh-CN" sz="2800" b="1" dirty="0" err="1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diquark</a:t>
            </a:r>
            <a:r>
              <a:rPr lang="en-US" altLang="zh-CN" sz="2800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 picture</a:t>
            </a:r>
            <a:endParaRPr lang="ru-RU" altLang="zh-CN" sz="28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6640" y="1124745"/>
                <a:ext cx="8928992" cy="369332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altLang="zh-CN" dirty="0" smtClean="0">
                    <a:solidFill>
                      <a:srgbClr val="C00000"/>
                    </a:solidFill>
                  </a:rPr>
                  <a:t>The measured mass differences the corresponding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>
                            <a:solidFill>
                              <a:srgbClr val="C00000"/>
                            </a:solidFill>
                            <a:latin typeface="Cambria Math"/>
                          </a:rPr>
                          <m:t>Ξ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𝑐</m:t>
                        </m:r>
                      </m:sub>
                      <m:sup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altLang="zh-CN" dirty="0" smtClean="0">
                    <a:solidFill>
                      <a:srgbClr val="C00000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CN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Σ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altLang="zh-CN" dirty="0" smtClean="0">
                    <a:solidFill>
                      <a:srgbClr val="C00000"/>
                    </a:solidFill>
                  </a:rPr>
                  <a:t> states is about 120~130 MeV</a:t>
                </a:r>
                <a:endParaRPr lang="zh-CN" alt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40" y="1124745"/>
                <a:ext cx="8928992" cy="369332"/>
              </a:xfrm>
              <a:prstGeom prst="rect">
                <a:avLst/>
              </a:prstGeom>
              <a:blipFill>
                <a:blip r:embed="rId2"/>
                <a:stretch>
                  <a:fillRect l="-615" t="-10000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236" y="1928750"/>
            <a:ext cx="5549800" cy="3139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767908" y="5405628"/>
                <a:ext cx="7920880" cy="942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buNone/>
                </a:pPr>
                <a:r>
                  <a:rPr lang="en-US" altLang="zh-CN" dirty="0">
                    <a:latin typeface="Calibri" panose="020F0502020204030204" pitchFamily="34" charset="0"/>
                  </a:rPr>
                  <a:t>“Investigation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>
                            <a:latin typeface="Cambria Math"/>
                          </a:rPr>
                          <m:t>Λ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𝑄</m:t>
                        </m:r>
                      </m:sub>
                    </m:sSub>
                  </m:oMath>
                </a14:m>
                <a:r>
                  <a:rPr lang="en-US" altLang="zh-CN" dirty="0">
                    <a:latin typeface="Calibri" panose="020F0502020204030204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>
                            <a:latin typeface="Cambria Math"/>
                          </a:rPr>
                          <m:t>Ξ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𝑄</m:t>
                        </m:r>
                      </m:sub>
                    </m:sSub>
                  </m:oMath>
                </a14:m>
                <a:r>
                  <a:rPr lang="en-US" altLang="zh-CN" dirty="0">
                    <a:latin typeface="Calibri" panose="020F0502020204030204" pitchFamily="34" charset="0"/>
                  </a:rPr>
                  <a:t> baryons in the heavy quark-light </a:t>
                </a:r>
                <a:r>
                  <a:rPr lang="en-US" altLang="zh-CN" dirty="0" err="1">
                    <a:latin typeface="Calibri" panose="020F0502020204030204" pitchFamily="34" charset="0"/>
                  </a:rPr>
                  <a:t>diquark</a:t>
                </a:r>
                <a:r>
                  <a:rPr lang="en-US" altLang="zh-CN" dirty="0">
                    <a:latin typeface="Calibri" panose="020F0502020204030204" pitchFamily="34" charset="0"/>
                  </a:rPr>
                  <a:t> picture ”,  </a:t>
                </a:r>
                <a:endParaRPr lang="en-US" altLang="zh-CN" dirty="0" smtClean="0">
                  <a:latin typeface="Calibri" panose="020F0502020204030204" pitchFamily="34" charset="0"/>
                </a:endParaRPr>
              </a:p>
              <a:p>
                <a:pPr>
                  <a:buNone/>
                </a:pPr>
                <a:r>
                  <a:rPr lang="en-US" altLang="zh-CN" dirty="0" smtClean="0">
                    <a:latin typeface="Calibri" panose="020F0502020204030204" pitchFamily="34" charset="0"/>
                  </a:rPr>
                  <a:t>  Bing </a:t>
                </a:r>
                <a:r>
                  <a:rPr lang="en-US" altLang="zh-CN" dirty="0">
                    <a:latin typeface="Calibri" panose="020F0502020204030204" pitchFamily="34" charset="0"/>
                  </a:rPr>
                  <a:t>Chen, </a:t>
                </a:r>
                <a:r>
                  <a:rPr lang="en-US" altLang="zh-CN" dirty="0" err="1">
                    <a:latin typeface="Calibri" panose="020F0502020204030204" pitchFamily="34" charset="0"/>
                  </a:rPr>
                  <a:t>Ke</a:t>
                </a:r>
                <a:r>
                  <a:rPr lang="en-US" altLang="zh-CN" dirty="0">
                    <a:latin typeface="Calibri" panose="020F0502020204030204" pitchFamily="34" charset="0"/>
                  </a:rPr>
                  <a:t>-Wei </a:t>
                </a:r>
                <a:r>
                  <a:rPr lang="en-US" altLang="zh-CN" dirty="0" err="1">
                    <a:latin typeface="Calibri" panose="020F0502020204030204" pitchFamily="34" charset="0"/>
                  </a:rPr>
                  <a:t>Wei</a:t>
                </a:r>
                <a:r>
                  <a:rPr lang="en-US" altLang="zh-CN" dirty="0">
                    <a:latin typeface="Calibri" panose="020F0502020204030204" pitchFamily="34" charset="0"/>
                  </a:rPr>
                  <a:t>, and </a:t>
                </a:r>
                <a:r>
                  <a:rPr lang="en-US" altLang="zh-CN" dirty="0" err="1">
                    <a:latin typeface="Calibri" panose="020F0502020204030204" pitchFamily="34" charset="0"/>
                  </a:rPr>
                  <a:t>Ailin</a:t>
                </a:r>
                <a:r>
                  <a:rPr lang="en-US" altLang="zh-CN" dirty="0">
                    <a:latin typeface="Calibri" panose="020F0502020204030204" pitchFamily="34" charset="0"/>
                  </a:rPr>
                  <a:t> </a:t>
                </a:r>
                <a:r>
                  <a:rPr lang="en-US" altLang="zh-CN" dirty="0" smtClean="0">
                    <a:latin typeface="Calibri" panose="020F0502020204030204" pitchFamily="34" charset="0"/>
                  </a:rPr>
                  <a:t>Zhang, Eur</a:t>
                </a:r>
                <a:r>
                  <a:rPr lang="en-US" altLang="zh-CN" dirty="0">
                    <a:latin typeface="Calibri" panose="020F0502020204030204" pitchFamily="34" charset="0"/>
                  </a:rPr>
                  <a:t>. Phys. J. A </a:t>
                </a:r>
                <a:r>
                  <a:rPr lang="en-US" altLang="zh-CN" b="1" dirty="0">
                    <a:latin typeface="Calibri" panose="020F0502020204030204" pitchFamily="34" charset="0"/>
                  </a:rPr>
                  <a:t>51</a:t>
                </a:r>
                <a:r>
                  <a:rPr lang="en-US" altLang="zh-CN" dirty="0">
                    <a:latin typeface="Calibri" panose="020F0502020204030204" pitchFamily="34" charset="0"/>
                  </a:rPr>
                  <a:t>, 82 (</a:t>
                </a:r>
                <a:r>
                  <a:rPr lang="en-US" altLang="zh-CN" dirty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2015</a:t>
                </a:r>
                <a:r>
                  <a:rPr lang="en-US" altLang="zh-CN" dirty="0" smtClean="0">
                    <a:latin typeface="Calibri" panose="020F0502020204030204" pitchFamily="34" charset="0"/>
                  </a:rPr>
                  <a:t>).</a:t>
                </a:r>
              </a:p>
              <a:p>
                <a:r>
                  <a:rPr lang="en-US" altLang="zh-CN" dirty="0" smtClean="0"/>
                  <a:t>“Charmed </a:t>
                </a:r>
                <a:r>
                  <a:rPr lang="en-US" altLang="zh-CN" dirty="0"/>
                  <a:t>Baryon Physics Circa </a:t>
                </a:r>
                <a:r>
                  <a:rPr lang="en-US" altLang="zh-CN" dirty="0" smtClean="0"/>
                  <a:t>2021”, </a:t>
                </a:r>
                <a:r>
                  <a:rPr lang="en-US" altLang="zh-CN" dirty="0"/>
                  <a:t>Hai-Yang Cheng, </a:t>
                </a:r>
                <a:r>
                  <a:rPr lang="en-US" altLang="zh-CN" dirty="0" err="1"/>
                  <a:t>Chin.J.Phys</a:t>
                </a:r>
                <a:r>
                  <a:rPr lang="en-US" altLang="zh-CN" dirty="0"/>
                  <a:t>. </a:t>
                </a:r>
                <a:r>
                  <a:rPr lang="en-US" altLang="zh-CN" b="1" dirty="0" smtClean="0"/>
                  <a:t>78</a:t>
                </a:r>
                <a:r>
                  <a:rPr lang="en-US" altLang="zh-CN" dirty="0" smtClean="0"/>
                  <a:t>,</a:t>
                </a:r>
                <a:r>
                  <a:rPr lang="en-US" altLang="zh-CN" dirty="0"/>
                  <a:t> </a:t>
                </a:r>
                <a:r>
                  <a:rPr lang="en-US" altLang="zh-CN" dirty="0" smtClean="0"/>
                  <a:t>324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(</a:t>
                </a:r>
                <a:r>
                  <a:rPr lang="en-US" altLang="zh-CN" dirty="0" smtClean="0">
                    <a:solidFill>
                      <a:srgbClr val="FF0000"/>
                    </a:solidFill>
                  </a:rPr>
                  <a:t>2022</a:t>
                </a:r>
                <a:r>
                  <a:rPr lang="en-US" altLang="zh-CN" dirty="0" smtClean="0"/>
                  <a:t>)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908" y="5405628"/>
                <a:ext cx="7920880" cy="942887"/>
              </a:xfrm>
              <a:prstGeom prst="rect">
                <a:avLst/>
              </a:prstGeom>
              <a:blipFill>
                <a:blip r:embed="rId4"/>
                <a:stretch>
                  <a:fillRect l="-693" t="-3247" b="-974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7"/>
          <p:cNvSpPr txBox="1"/>
          <p:nvPr/>
        </p:nvSpPr>
        <p:spPr>
          <a:xfrm>
            <a:off x="1043608" y="6504982"/>
            <a:ext cx="6718853" cy="338548"/>
          </a:xfrm>
          <a:prstGeom prst="rect">
            <a:avLst/>
          </a:prstGeom>
          <a:noFill/>
        </p:spPr>
        <p:txBody>
          <a:bodyPr wrap="square" lIns="91435" tIns="45717" rIns="91435" bIns="45717" rtlCol="0">
            <a:spAutoFit/>
          </a:bodyPr>
          <a:lstStyle/>
          <a:p>
            <a:pPr algn="ctr"/>
            <a:r>
              <a:rPr lang="zh-CN" altLang="en-US" sz="16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第三届</a:t>
            </a:r>
            <a:r>
              <a:rPr lang="en-US" altLang="zh-CN" sz="1600" dirty="0" err="1" smtClean="0">
                <a:latin typeface="华文新魏" panose="02010800040101010101" pitchFamily="2" charset="-122"/>
                <a:ea typeface="华文新魏" panose="02010800040101010101" pitchFamily="2" charset="-122"/>
              </a:rPr>
              <a:t>LHCb</a:t>
            </a:r>
            <a:r>
              <a:rPr lang="zh-CN" altLang="en-US" sz="16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前沿物理研讨会</a:t>
            </a:r>
            <a:r>
              <a:rPr lang="en-US" altLang="zh-CN" sz="16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(</a:t>
            </a:r>
            <a:r>
              <a:rPr lang="zh-CN" altLang="en-US" sz="16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中国科学院大学</a:t>
            </a:r>
            <a:r>
              <a:rPr lang="en-US" altLang="zh-CN" sz="1600" b="1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·</a:t>
            </a:r>
            <a:r>
              <a:rPr lang="zh-CN" altLang="en-US" sz="16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北京</a:t>
            </a:r>
            <a:r>
              <a:rPr lang="en-US" altLang="zh-CN" sz="1600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· </a:t>
            </a:r>
            <a:r>
              <a:rPr lang="en-US" altLang="zh-CN" sz="16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2023)</a:t>
            </a:r>
            <a:endParaRPr lang="en-US" altLang="zh-CN" sz="1600" dirty="0"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5546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59176A8-741F-4341-8904-C2DA74193C2A}"/>
              </a:ext>
            </a:extLst>
          </p:cNvPr>
          <p:cNvSpPr/>
          <p:nvPr/>
        </p:nvSpPr>
        <p:spPr>
          <a:xfrm>
            <a:off x="0" y="0"/>
            <a:ext cx="9144000" cy="879455"/>
          </a:xfrm>
          <a:prstGeom prst="rect">
            <a:avLst/>
          </a:prstGeom>
          <a:solidFill>
            <a:schemeClr val="tx1">
              <a:lumMod val="75000"/>
              <a:lumOff val="25000"/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7" rIns="91435" bIns="45717"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6015D29-A37F-48FD-B72E-4052DCAFF749}"/>
              </a:ext>
            </a:extLst>
          </p:cNvPr>
          <p:cNvCxnSpPr>
            <a:cxnSpLocks/>
          </p:cNvCxnSpPr>
          <p:nvPr/>
        </p:nvCxnSpPr>
        <p:spPr>
          <a:xfrm>
            <a:off x="0" y="939523"/>
            <a:ext cx="914400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866AB36-0D64-444D-87B6-27D86A681651}"/>
              </a:ext>
            </a:extLst>
          </p:cNvPr>
          <p:cNvCxnSpPr>
            <a:cxnSpLocks/>
          </p:cNvCxnSpPr>
          <p:nvPr/>
        </p:nvCxnSpPr>
        <p:spPr>
          <a:xfrm>
            <a:off x="0" y="6541666"/>
            <a:ext cx="9144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6614868" y="6491694"/>
            <a:ext cx="2133601" cy="365125"/>
          </a:xfrm>
        </p:spPr>
        <p:txBody>
          <a:bodyPr/>
          <a:lstStyle/>
          <a:p>
            <a:fld id="{132D5636-234F-4423-A194-9A1572FD30D6}" type="slidenum">
              <a:rPr lang="en-US" smtClean="0"/>
              <a:t>14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6640" y="1198493"/>
                <a:ext cx="8928992" cy="646331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altLang="zh-CN" dirty="0" smtClean="0">
                    <a:solidFill>
                      <a:srgbClr val="C00000"/>
                    </a:solidFill>
                  </a:rPr>
                  <a:t>Within the </a:t>
                </a:r>
                <a:r>
                  <a:rPr lang="en-US" altLang="zh-CN" dirty="0" err="1" smtClean="0">
                    <a:solidFill>
                      <a:srgbClr val="C00000"/>
                    </a:solidFill>
                  </a:rPr>
                  <a:t>diquark</a:t>
                </a:r>
                <a:r>
                  <a:rPr lang="en-US" altLang="zh-CN" dirty="0" smtClean="0">
                    <a:solidFill>
                      <a:srgbClr val="C00000"/>
                    </a:solidFill>
                  </a:rPr>
                  <a:t> picture, the mass difference between the corresponding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CN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Ξ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zh-CN" altLang="en-US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altLang="zh-CN" dirty="0" smtClean="0">
                    <a:solidFill>
                      <a:srgbClr val="C00000"/>
                    </a:solidFill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CN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Λ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zh-CN" altLang="en-US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altLang="zh-CN" dirty="0" smtClean="0">
                    <a:solidFill>
                      <a:srgbClr val="C00000"/>
                    </a:solidFill>
                  </a:rPr>
                  <a:t>states is about 180~200 MeV, while the corresponding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>
                            <a:solidFill>
                              <a:srgbClr val="C00000"/>
                            </a:solidFill>
                            <a:latin typeface="Cambria Math"/>
                          </a:rPr>
                          <m:t>Ξ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𝑐</m:t>
                        </m:r>
                      </m:sub>
                      <m:sup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altLang="zh-CN" dirty="0" smtClean="0">
                    <a:solidFill>
                      <a:srgbClr val="C00000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CN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Σ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altLang="zh-CN" dirty="0" smtClean="0">
                    <a:solidFill>
                      <a:srgbClr val="C00000"/>
                    </a:solidFill>
                  </a:rPr>
                  <a:t> states is about 120~130 MeV</a:t>
                </a:r>
                <a:endParaRPr lang="zh-CN" alt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40" y="1198493"/>
                <a:ext cx="8928992" cy="646331"/>
              </a:xfrm>
              <a:prstGeom prst="rect">
                <a:avLst/>
              </a:prstGeom>
              <a:blipFill rotWithShape="1">
                <a:blip r:embed="rId2"/>
                <a:stretch>
                  <a:fillRect l="-615" t="-4717" r="-615" b="-141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791581" y="260651"/>
            <a:ext cx="7560841" cy="410491"/>
          </a:xfrm>
          <a:prstGeom prst="rect">
            <a:avLst/>
          </a:prstGeom>
          <a:noFill/>
        </p:spPr>
        <p:txBody>
          <a:bodyPr wrap="square" lIns="91435" tIns="45717" rIns="91435" bIns="45717" rtlCol="0">
            <a:spAutoFit/>
          </a:bodyPr>
          <a:lstStyle/>
          <a:p>
            <a:pPr algn="ctr">
              <a:lnSpc>
                <a:spcPct val="70000"/>
              </a:lnSpc>
              <a:defRPr/>
            </a:pPr>
            <a:r>
              <a:rPr lang="en-US" altLang="zh-CN" sz="2800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More evidences for the </a:t>
            </a:r>
            <a:r>
              <a:rPr lang="en-US" altLang="zh-CN" sz="2800" b="1" dirty="0" err="1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diquark</a:t>
            </a:r>
            <a:r>
              <a:rPr lang="en-US" altLang="zh-CN" sz="2800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 picture</a:t>
            </a:r>
            <a:endParaRPr lang="ru-RU" altLang="zh-CN" sz="2800" dirty="0">
              <a:solidFill>
                <a:schemeClr val="bg1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1943081"/>
            <a:ext cx="8280925" cy="4400385"/>
          </a:xfrm>
          <a:prstGeom prst="rect">
            <a:avLst/>
          </a:prstGeom>
        </p:spPr>
      </p:pic>
      <p:sp>
        <p:nvSpPr>
          <p:cNvPr id="9" name="TextBox 7"/>
          <p:cNvSpPr txBox="1"/>
          <p:nvPr/>
        </p:nvSpPr>
        <p:spPr>
          <a:xfrm>
            <a:off x="1043608" y="6504982"/>
            <a:ext cx="6718853" cy="338548"/>
          </a:xfrm>
          <a:prstGeom prst="rect">
            <a:avLst/>
          </a:prstGeom>
          <a:noFill/>
        </p:spPr>
        <p:txBody>
          <a:bodyPr wrap="square" lIns="91435" tIns="45717" rIns="91435" bIns="45717" rtlCol="0">
            <a:spAutoFit/>
          </a:bodyPr>
          <a:lstStyle/>
          <a:p>
            <a:pPr algn="ctr"/>
            <a:r>
              <a:rPr lang="zh-CN" altLang="en-US" sz="16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第三届</a:t>
            </a:r>
            <a:r>
              <a:rPr lang="en-US" altLang="zh-CN" sz="1600" dirty="0" err="1" smtClean="0">
                <a:latin typeface="华文新魏" panose="02010800040101010101" pitchFamily="2" charset="-122"/>
                <a:ea typeface="华文新魏" panose="02010800040101010101" pitchFamily="2" charset="-122"/>
              </a:rPr>
              <a:t>LHCb</a:t>
            </a:r>
            <a:r>
              <a:rPr lang="zh-CN" altLang="en-US" sz="16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前沿物理研讨会</a:t>
            </a:r>
            <a:r>
              <a:rPr lang="en-US" altLang="zh-CN" sz="16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(</a:t>
            </a:r>
            <a:r>
              <a:rPr lang="zh-CN" altLang="en-US" sz="16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中国科学院大学</a:t>
            </a:r>
            <a:r>
              <a:rPr lang="en-US" altLang="zh-CN" sz="1600" b="1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·</a:t>
            </a:r>
            <a:r>
              <a:rPr lang="zh-CN" altLang="en-US" sz="16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北京</a:t>
            </a:r>
            <a:r>
              <a:rPr lang="en-US" altLang="zh-CN" sz="1600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· </a:t>
            </a:r>
            <a:r>
              <a:rPr lang="en-US" altLang="zh-CN" sz="16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2023)</a:t>
            </a:r>
            <a:endParaRPr lang="en-US" altLang="zh-CN" sz="1600" dirty="0"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4433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59176A8-741F-4341-8904-C2DA74193C2A}"/>
              </a:ext>
            </a:extLst>
          </p:cNvPr>
          <p:cNvSpPr/>
          <p:nvPr/>
        </p:nvSpPr>
        <p:spPr>
          <a:xfrm>
            <a:off x="0" y="0"/>
            <a:ext cx="9144000" cy="879455"/>
          </a:xfrm>
          <a:prstGeom prst="rect">
            <a:avLst/>
          </a:prstGeom>
          <a:solidFill>
            <a:schemeClr val="tx1">
              <a:lumMod val="75000"/>
              <a:lumOff val="25000"/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7" rIns="91435" bIns="45717"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6015D29-A37F-48FD-B72E-4052DCAFF749}"/>
              </a:ext>
            </a:extLst>
          </p:cNvPr>
          <p:cNvCxnSpPr>
            <a:cxnSpLocks/>
          </p:cNvCxnSpPr>
          <p:nvPr/>
        </p:nvCxnSpPr>
        <p:spPr>
          <a:xfrm>
            <a:off x="0" y="939523"/>
            <a:ext cx="914400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866AB36-0D64-444D-87B6-27D86A681651}"/>
              </a:ext>
            </a:extLst>
          </p:cNvPr>
          <p:cNvCxnSpPr>
            <a:cxnSpLocks/>
          </p:cNvCxnSpPr>
          <p:nvPr/>
        </p:nvCxnSpPr>
        <p:spPr>
          <a:xfrm>
            <a:off x="0" y="6541666"/>
            <a:ext cx="9144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6614868" y="6491694"/>
            <a:ext cx="2133601" cy="365125"/>
          </a:xfrm>
        </p:spPr>
        <p:txBody>
          <a:bodyPr/>
          <a:lstStyle/>
          <a:p>
            <a:fld id="{132D5636-234F-4423-A194-9A1572FD30D6}" type="slidenum">
              <a:rPr lang="en-US" smtClean="0"/>
              <a:t>15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91581" y="260651"/>
            <a:ext cx="7560841" cy="410491"/>
          </a:xfrm>
          <a:prstGeom prst="rect">
            <a:avLst/>
          </a:prstGeom>
          <a:noFill/>
        </p:spPr>
        <p:txBody>
          <a:bodyPr wrap="square" lIns="91435" tIns="45717" rIns="91435" bIns="45717" rtlCol="0">
            <a:spAutoFit/>
          </a:bodyPr>
          <a:lstStyle/>
          <a:p>
            <a:pPr algn="ctr">
              <a:lnSpc>
                <a:spcPct val="70000"/>
              </a:lnSpc>
              <a:defRPr/>
            </a:pPr>
            <a:r>
              <a:rPr lang="en-US" altLang="zh-CN" sz="2800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More evidences for the </a:t>
            </a:r>
            <a:r>
              <a:rPr lang="en-US" altLang="zh-CN" sz="2800" b="1" dirty="0" err="1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diquark</a:t>
            </a:r>
            <a:r>
              <a:rPr lang="en-US" altLang="zh-CN" sz="2800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 picture</a:t>
            </a:r>
            <a:endParaRPr lang="ru-RU" altLang="zh-CN" sz="2800" dirty="0">
              <a:solidFill>
                <a:schemeClr val="bg1"/>
              </a:solidFill>
            </a:endParaRPr>
          </a:p>
        </p:txBody>
      </p:sp>
      <p:sp>
        <p:nvSpPr>
          <p:cNvPr id="5" name="椭圆 4"/>
          <p:cNvSpPr/>
          <p:nvPr/>
        </p:nvSpPr>
        <p:spPr>
          <a:xfrm>
            <a:off x="1187624" y="2780928"/>
            <a:ext cx="648072" cy="64807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440260" y="4293096"/>
            <a:ext cx="648072" cy="64807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1907704" y="4293096"/>
            <a:ext cx="648072" cy="64807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" name="直接连接符 9"/>
          <p:cNvCxnSpPr/>
          <p:nvPr/>
        </p:nvCxnSpPr>
        <p:spPr>
          <a:xfrm flipH="1">
            <a:off x="764296" y="3334092"/>
            <a:ext cx="602972" cy="1127456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>
            <a:stCxn id="12" idx="2"/>
            <a:endCxn id="11" idx="6"/>
          </p:cNvCxnSpPr>
          <p:nvPr/>
        </p:nvCxnSpPr>
        <p:spPr>
          <a:xfrm flipH="1">
            <a:off x="1088332" y="4617132"/>
            <a:ext cx="819372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1619672" y="3284984"/>
            <a:ext cx="612068" cy="1176564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椭圆 26"/>
          <p:cNvSpPr/>
          <p:nvPr/>
        </p:nvSpPr>
        <p:spPr>
          <a:xfrm>
            <a:off x="5840860" y="2348880"/>
            <a:ext cx="648072" cy="648072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椭圆 27"/>
          <p:cNvSpPr/>
          <p:nvPr/>
        </p:nvSpPr>
        <p:spPr>
          <a:xfrm>
            <a:off x="5093496" y="3501008"/>
            <a:ext cx="648072" cy="648072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椭圆 28"/>
          <p:cNvSpPr/>
          <p:nvPr/>
        </p:nvSpPr>
        <p:spPr>
          <a:xfrm>
            <a:off x="6560940" y="3501008"/>
            <a:ext cx="648072" cy="648072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0" name="直接连接符 29"/>
          <p:cNvCxnSpPr>
            <a:endCxn id="28" idx="7"/>
          </p:cNvCxnSpPr>
          <p:nvPr/>
        </p:nvCxnSpPr>
        <p:spPr>
          <a:xfrm flipH="1">
            <a:off x="5646660" y="2852936"/>
            <a:ext cx="410224" cy="742980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>
            <a:stCxn id="29" idx="2"/>
            <a:endCxn id="28" idx="6"/>
          </p:cNvCxnSpPr>
          <p:nvPr/>
        </p:nvCxnSpPr>
        <p:spPr>
          <a:xfrm flipH="1">
            <a:off x="5741568" y="3825044"/>
            <a:ext cx="819372" cy="0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>
            <a:off x="6272908" y="2852936"/>
            <a:ext cx="504056" cy="864096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椭圆 32"/>
          <p:cNvSpPr/>
          <p:nvPr/>
        </p:nvSpPr>
        <p:spPr>
          <a:xfrm>
            <a:off x="4472708" y="4797152"/>
            <a:ext cx="648072" cy="648072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椭圆 33"/>
          <p:cNvSpPr/>
          <p:nvPr/>
        </p:nvSpPr>
        <p:spPr>
          <a:xfrm>
            <a:off x="5912868" y="4797152"/>
            <a:ext cx="648072" cy="648072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5" name="直接连接符 34"/>
          <p:cNvCxnSpPr>
            <a:stCxn id="34" idx="2"/>
            <a:endCxn id="33" idx="6"/>
          </p:cNvCxnSpPr>
          <p:nvPr/>
        </p:nvCxnSpPr>
        <p:spPr>
          <a:xfrm flipH="1">
            <a:off x="5120780" y="5121188"/>
            <a:ext cx="792088" cy="0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 flipH="1">
            <a:off x="4888384" y="4090058"/>
            <a:ext cx="410224" cy="742980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椭圆 36"/>
          <p:cNvSpPr/>
          <p:nvPr/>
        </p:nvSpPr>
        <p:spPr>
          <a:xfrm>
            <a:off x="7308304" y="4797152"/>
            <a:ext cx="648072" cy="648072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8" name="直接连接符 37"/>
          <p:cNvCxnSpPr>
            <a:stCxn id="37" idx="2"/>
          </p:cNvCxnSpPr>
          <p:nvPr/>
        </p:nvCxnSpPr>
        <p:spPr>
          <a:xfrm flipH="1">
            <a:off x="6488932" y="5121188"/>
            <a:ext cx="819372" cy="0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>
            <a:off x="6992988" y="4077072"/>
            <a:ext cx="504056" cy="864096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69" name="TextBox 7168"/>
          <p:cNvSpPr txBox="1"/>
          <p:nvPr/>
        </p:nvSpPr>
        <p:spPr>
          <a:xfrm>
            <a:off x="1173982" y="292029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[</a:t>
            </a:r>
            <a:r>
              <a:rPr lang="en-US" altLang="zh-CN" dirty="0" err="1" smtClean="0">
                <a:solidFill>
                  <a:srgbClr val="FFFF00"/>
                </a:solidFill>
                <a:latin typeface="Arial Black" panose="020B0A04020102020204" pitchFamily="34" charset="0"/>
              </a:rPr>
              <a:t>ud</a:t>
            </a:r>
            <a:r>
              <a:rPr lang="en-US" altLang="zh-CN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]</a:t>
            </a:r>
            <a:endParaRPr lang="zh-CN" altLang="en-US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40260" y="4408850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[us]</a:t>
            </a:r>
            <a:endParaRPr lang="zh-CN" altLang="en-US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907704" y="4408850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[ds]</a:t>
            </a:r>
            <a:endParaRPr lang="zh-CN" altLang="en-US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850604" y="2488250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{</a:t>
            </a:r>
            <a:r>
              <a:rPr lang="en-US" altLang="zh-CN" dirty="0" err="1" smtClean="0">
                <a:solidFill>
                  <a:srgbClr val="FFFF00"/>
                </a:solidFill>
                <a:latin typeface="Arial Black" panose="020B0A04020102020204" pitchFamily="34" charset="0"/>
              </a:rPr>
              <a:t>ss</a:t>
            </a:r>
            <a:r>
              <a:rPr lang="en-US" altLang="zh-CN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}</a:t>
            </a:r>
            <a:endParaRPr lang="zh-CN" altLang="en-US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093496" y="364037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{us}</a:t>
            </a:r>
            <a:endParaRPr lang="zh-CN" altLang="en-US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560940" y="3628272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{ds}</a:t>
            </a:r>
            <a:endParaRPr lang="zh-CN" altLang="en-US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472708" y="4936522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{</a:t>
            </a:r>
            <a:r>
              <a:rPr lang="en-US" altLang="zh-CN" dirty="0" err="1" smtClean="0">
                <a:solidFill>
                  <a:srgbClr val="FFFF00"/>
                </a:solidFill>
                <a:latin typeface="Arial Black" panose="020B0A04020102020204" pitchFamily="34" charset="0"/>
              </a:rPr>
              <a:t>uu</a:t>
            </a:r>
            <a:r>
              <a:rPr lang="en-US" altLang="zh-CN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}</a:t>
            </a:r>
            <a:endParaRPr lang="zh-CN" altLang="en-US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912868" y="4936522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{</a:t>
            </a:r>
            <a:r>
              <a:rPr lang="en-US" altLang="zh-CN" dirty="0" err="1" smtClean="0">
                <a:solidFill>
                  <a:srgbClr val="FFFF00"/>
                </a:solidFill>
                <a:latin typeface="Arial Black" panose="020B0A04020102020204" pitchFamily="34" charset="0"/>
              </a:rPr>
              <a:t>ud</a:t>
            </a:r>
            <a:r>
              <a:rPr lang="en-US" altLang="zh-CN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}</a:t>
            </a:r>
            <a:endParaRPr lang="zh-CN" altLang="en-US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308304" y="4915272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{</a:t>
            </a:r>
            <a:r>
              <a:rPr lang="en-US" altLang="zh-CN" dirty="0" err="1" smtClean="0">
                <a:solidFill>
                  <a:srgbClr val="FFFF00"/>
                </a:solidFill>
                <a:latin typeface="Arial Black" panose="020B0A04020102020204" pitchFamily="34" charset="0"/>
              </a:rPr>
              <a:t>dd</a:t>
            </a:r>
            <a:r>
              <a:rPr lang="en-US" altLang="zh-CN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}</a:t>
            </a:r>
            <a:endParaRPr lang="zh-CN" altLang="en-US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7172" name="直接连接符 7171"/>
          <p:cNvCxnSpPr/>
          <p:nvPr/>
        </p:nvCxnSpPr>
        <p:spPr>
          <a:xfrm>
            <a:off x="2771800" y="3098116"/>
            <a:ext cx="136815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/>
          <p:cNvCxnSpPr/>
          <p:nvPr/>
        </p:nvCxnSpPr>
        <p:spPr>
          <a:xfrm>
            <a:off x="2771800" y="4653136"/>
            <a:ext cx="136815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76" name="直接箭头连接符 7175"/>
          <p:cNvCxnSpPr/>
          <p:nvPr/>
        </p:nvCxnSpPr>
        <p:spPr>
          <a:xfrm>
            <a:off x="3455876" y="4077072"/>
            <a:ext cx="0" cy="57606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78" name="直接箭头连接符 7177"/>
          <p:cNvCxnSpPr/>
          <p:nvPr/>
        </p:nvCxnSpPr>
        <p:spPr>
          <a:xfrm flipV="1">
            <a:off x="3455876" y="3098116"/>
            <a:ext cx="0" cy="61891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80" name="TextBox 7179"/>
              <p:cNvSpPr txBox="1"/>
              <p:nvPr/>
            </p:nvSpPr>
            <p:spPr>
              <a:xfrm>
                <a:off x="2771800" y="3717032"/>
                <a:ext cx="14401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i="1" smtClean="0">
                          <a:latin typeface="Cambria Math"/>
                        </a:rPr>
                        <m:t>≈</m:t>
                      </m:r>
                      <m:r>
                        <a:rPr lang="en-US" altLang="zh-CN" b="0" i="1" smtClean="0">
                          <a:latin typeface="Cambria Math"/>
                        </a:rPr>
                        <m:t>190 </m:t>
                      </m:r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/>
                        </a:rPr>
                        <m:t>MeV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180" name="TextBox 71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800" y="3717032"/>
                <a:ext cx="1440160" cy="3693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直接连接符 61"/>
          <p:cNvCxnSpPr/>
          <p:nvPr/>
        </p:nvCxnSpPr>
        <p:spPr>
          <a:xfrm>
            <a:off x="7308304" y="2636912"/>
            <a:ext cx="136815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连接符 62"/>
          <p:cNvCxnSpPr/>
          <p:nvPr/>
        </p:nvCxnSpPr>
        <p:spPr>
          <a:xfrm>
            <a:off x="7308304" y="3831892"/>
            <a:ext cx="136815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箭头连接符 63"/>
          <p:cNvCxnSpPr/>
          <p:nvPr/>
        </p:nvCxnSpPr>
        <p:spPr>
          <a:xfrm>
            <a:off x="7992380" y="3407574"/>
            <a:ext cx="0" cy="42431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接箭头连接符 64"/>
          <p:cNvCxnSpPr/>
          <p:nvPr/>
        </p:nvCxnSpPr>
        <p:spPr>
          <a:xfrm flipV="1">
            <a:off x="7992380" y="2636912"/>
            <a:ext cx="0" cy="50405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7308304" y="3131676"/>
                <a:ext cx="14401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i="1" smtClean="0">
                          <a:latin typeface="Cambria Math"/>
                        </a:rPr>
                        <m:t>≈</m:t>
                      </m:r>
                      <m:r>
                        <a:rPr lang="en-US" altLang="zh-CN" b="0" i="1" smtClean="0">
                          <a:latin typeface="Cambria Math"/>
                        </a:rPr>
                        <m:t>125 </m:t>
                      </m:r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/>
                        </a:rPr>
                        <m:t>MeV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8304" y="3131676"/>
                <a:ext cx="1440160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9" name="直接连接符 68"/>
          <p:cNvCxnSpPr/>
          <p:nvPr/>
        </p:nvCxnSpPr>
        <p:spPr>
          <a:xfrm>
            <a:off x="8100392" y="5121188"/>
            <a:ext cx="86409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接箭头连接符 71"/>
          <p:cNvCxnSpPr/>
          <p:nvPr/>
        </p:nvCxnSpPr>
        <p:spPr>
          <a:xfrm>
            <a:off x="8462664" y="4703113"/>
            <a:ext cx="0" cy="42431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箭头连接符 72"/>
          <p:cNvCxnSpPr/>
          <p:nvPr/>
        </p:nvCxnSpPr>
        <p:spPr>
          <a:xfrm flipV="1">
            <a:off x="8462664" y="3838030"/>
            <a:ext cx="0" cy="50405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7700352" y="4319441"/>
                <a:ext cx="14401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i="1" smtClean="0">
                          <a:latin typeface="Cambria Math"/>
                        </a:rPr>
                        <m:t>≈</m:t>
                      </m:r>
                      <m:r>
                        <a:rPr lang="en-US" altLang="zh-CN" b="0" i="1" smtClean="0">
                          <a:latin typeface="Cambria Math"/>
                        </a:rPr>
                        <m:t>125 </m:t>
                      </m:r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/>
                        </a:rPr>
                        <m:t>MeV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0352" y="4319441"/>
                <a:ext cx="1440160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矩形 74"/>
              <p:cNvSpPr/>
              <p:nvPr/>
            </p:nvSpPr>
            <p:spPr>
              <a:xfrm>
                <a:off x="0" y="980728"/>
                <a:ext cx="9144000" cy="9694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altLang="zh-CN" sz="1900" dirty="0" smtClean="0">
                    <a:latin typeface="Calibri" panose="020F0502020204030204" pitchFamily="34" charset="0"/>
                  </a:rPr>
                  <a:t>In our recent work </a:t>
                </a:r>
                <a:r>
                  <a:rPr lang="en-US" altLang="zh-CN" dirty="0" smtClean="0">
                    <a:latin typeface="Calibri" panose="020F0502020204030204" pitchFamily="34" charset="0"/>
                  </a:rPr>
                  <a:t>[ </a:t>
                </a:r>
                <a:r>
                  <a:rPr lang="en-US" altLang="zh-CN" b="1" u="sng" dirty="0" smtClean="0">
                    <a:latin typeface="Centaur" panose="02030504050205020304" pitchFamily="18" charset="0"/>
                  </a:rPr>
                  <a:t>Bing </a:t>
                </a:r>
                <a:r>
                  <a:rPr lang="en-US" altLang="zh-CN" b="1" u="sng" dirty="0">
                    <a:latin typeface="Centaur" panose="02030504050205020304" pitchFamily="18" charset="0"/>
                  </a:rPr>
                  <a:t>Chen</a:t>
                </a:r>
                <a:r>
                  <a:rPr lang="en-US" altLang="zh-CN" b="1" dirty="0">
                    <a:latin typeface="Centaur" panose="02030504050205020304" pitchFamily="18" charset="0"/>
                  </a:rPr>
                  <a:t>, Si-</a:t>
                </a:r>
                <a:r>
                  <a:rPr lang="en-US" altLang="zh-CN" b="1" dirty="0" err="1">
                    <a:latin typeface="Centaur" panose="02030504050205020304" pitchFamily="18" charset="0"/>
                  </a:rPr>
                  <a:t>Qiang</a:t>
                </a:r>
                <a:r>
                  <a:rPr lang="en-US" altLang="zh-CN" b="1" dirty="0">
                    <a:latin typeface="Centaur" panose="02030504050205020304" pitchFamily="18" charset="0"/>
                  </a:rPr>
                  <a:t> Luo, and Xiang Liu, </a:t>
                </a:r>
                <a:r>
                  <a:rPr lang="fr-FR" altLang="zh-CN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Eur. Phys. J. C </a:t>
                </a:r>
                <a:r>
                  <a:rPr lang="fr-FR" altLang="zh-C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81</a:t>
                </a:r>
                <a:r>
                  <a:rPr lang="fr-FR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474 </a:t>
                </a:r>
                <a:r>
                  <a:rPr lang="fr-FR" altLang="zh-CN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(2021) </a:t>
                </a:r>
                <a:r>
                  <a:rPr lang="en-US" altLang="zh-CN" dirty="0" smtClean="0">
                    <a:latin typeface="Calibri" panose="020F0502020204030204" pitchFamily="34" charset="0"/>
                  </a:rPr>
                  <a:t>]</a:t>
                </a:r>
                <a:r>
                  <a:rPr lang="en-US" altLang="zh-CN" sz="1900" dirty="0" smtClean="0">
                    <a:latin typeface="Calibri" panose="020F0502020204030204" pitchFamily="34" charset="0"/>
                  </a:rPr>
                  <a:t>, </a:t>
                </a:r>
                <a:r>
                  <a:rPr lang="en-US" altLang="zh-CN" sz="1900" dirty="0">
                    <a:latin typeface="Calibri" panose="020F0502020204030204" pitchFamily="34" charset="0"/>
                  </a:rPr>
                  <a:t>the mass gaps between the single baryons with the different strangeness but with </a:t>
                </a:r>
                <a:r>
                  <a:rPr lang="en-US" altLang="zh-CN" sz="1900" dirty="0" smtClean="0">
                    <a:latin typeface="Calibri" panose="020F0502020204030204" pitchFamily="34" charset="0"/>
                  </a:rPr>
                  <a:t>same </a:t>
                </a:r>
                <a14:m>
                  <m:oMath xmlns:m="http://schemas.openxmlformats.org/officeDocument/2006/math">
                    <m:r>
                      <a:rPr lang="en-US" altLang="zh-CN" sz="1900" b="0" i="1" smtClean="0">
                        <a:latin typeface="Cambria Math"/>
                      </a:rPr>
                      <m:t>𝑛𝐿</m:t>
                    </m:r>
                    <m:d>
                      <m:dPr>
                        <m:ctrlPr>
                          <a:rPr lang="en-US" altLang="zh-CN" sz="19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19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900" b="0" i="1" smtClean="0">
                                <a:latin typeface="Cambria Math"/>
                              </a:rPr>
                              <m:t>𝐽</m:t>
                            </m:r>
                          </m:e>
                          <m:sup>
                            <m:r>
                              <a:rPr lang="en-US" altLang="zh-CN" sz="1900" b="0" i="1" smtClean="0">
                                <a:latin typeface="Cambria Math"/>
                              </a:rPr>
                              <m:t>𝑃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CN" sz="1900" dirty="0" smtClean="0">
                    <a:latin typeface="Calibri" panose="020F0502020204030204" pitchFamily="34" charset="0"/>
                  </a:rPr>
                  <a:t> quantum </a:t>
                </a:r>
                <a:r>
                  <a:rPr lang="en-US" altLang="zh-CN" sz="1900" dirty="0">
                    <a:latin typeface="Calibri" panose="020F0502020204030204" pitchFamily="34" charset="0"/>
                  </a:rPr>
                  <a:t>numbers were ascribed to the mass difference of light quark clusters.</a:t>
                </a:r>
              </a:p>
            </p:txBody>
          </p:sp>
        </mc:Choice>
        <mc:Fallback xmlns="">
          <p:sp>
            <p:nvSpPr>
              <p:cNvPr id="75" name="矩形 7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980728"/>
                <a:ext cx="9144000" cy="969496"/>
              </a:xfrm>
              <a:prstGeom prst="rect">
                <a:avLst/>
              </a:prstGeom>
              <a:blipFill rotWithShape="1">
                <a:blip r:embed="rId5"/>
                <a:stretch>
                  <a:fillRect l="-600" t="-3774" r="-600" b="-100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矩形 75"/>
              <p:cNvSpPr/>
              <p:nvPr/>
            </p:nvSpPr>
            <p:spPr>
              <a:xfrm>
                <a:off x="891380" y="5723577"/>
                <a:ext cx="1088331" cy="4053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9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altLang="zh-CN" sz="1900" i="1" smtClean="0">
                              <a:latin typeface="Cambria Math"/>
                              <a:ea typeface="Cambria Math"/>
                            </a:rPr>
                            <m:t>Λ</m:t>
                          </m:r>
                        </m:e>
                        <m:sub>
                          <m:r>
                            <a:rPr lang="en-US" altLang="zh-CN" sz="1900" b="0" i="1" smtClean="0">
                              <a:latin typeface="Cambria Math"/>
                            </a:rPr>
                            <m:t>𝑄</m:t>
                          </m:r>
                        </m:sub>
                      </m:sSub>
                      <m:r>
                        <a:rPr lang="en-US" altLang="zh-CN" sz="19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altLang="zh-CN" sz="19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altLang="zh-CN" sz="1900" b="0" i="1" smtClean="0">
                              <a:latin typeface="Cambria Math"/>
                              <a:ea typeface="Cambria Math"/>
                            </a:rPr>
                            <m:t>Ξ</m:t>
                          </m:r>
                        </m:e>
                        <m:sub>
                          <m:r>
                            <a:rPr lang="en-US" altLang="zh-CN" sz="1900" b="0" i="1" smtClean="0">
                              <a:latin typeface="Cambria Math"/>
                            </a:rPr>
                            <m:t>𝑄</m:t>
                          </m:r>
                        </m:sub>
                      </m:sSub>
                    </m:oMath>
                  </m:oMathPara>
                </a14:m>
                <a:endParaRPr lang="en-US" altLang="zh-CN" sz="19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6" name="矩形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380" y="5723577"/>
                <a:ext cx="1088331" cy="405367"/>
              </a:xfrm>
              <a:prstGeom prst="rect">
                <a:avLst/>
              </a:prstGeom>
              <a:blipFill rotWithShape="1">
                <a:blip r:embed="rId6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矩形 76"/>
              <p:cNvSpPr/>
              <p:nvPr/>
            </p:nvSpPr>
            <p:spPr>
              <a:xfrm>
                <a:off x="4706311" y="5656105"/>
                <a:ext cx="2889886" cy="4723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9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CN" sz="1900" i="1" smtClean="0">
                            <a:latin typeface="Cambria Math"/>
                            <a:ea typeface="Cambria Math"/>
                          </a:rPr>
                          <m:t>Σ</m:t>
                        </m:r>
                      </m:e>
                      <m:sub>
                        <m:r>
                          <a:rPr lang="en-US" altLang="zh-CN" sz="1900" b="0" i="1" smtClean="0">
                            <a:latin typeface="Cambria Math"/>
                          </a:rPr>
                          <m:t>𝑄</m:t>
                        </m:r>
                      </m:sub>
                    </m:sSub>
                    <m:r>
                      <a:rPr lang="en-US" altLang="zh-CN" sz="1900" b="0" i="1" smtClean="0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sSubSup>
                      <m:sSubSupPr>
                        <m:ctrlPr>
                          <a:rPr lang="zh-CN" altLang="zh-CN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000">
                            <a:latin typeface="Cambria Math"/>
                          </a:rPr>
                          <m:t>Ξ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000">
                            <a:latin typeface="Cambria Math"/>
                          </a:rPr>
                          <m:t>Q</m:t>
                        </m:r>
                      </m:sub>
                      <m:sup>
                        <m:r>
                          <a:rPr lang="en-US" altLang="zh-CN" sz="2000" i="1">
                            <a:latin typeface="Cambria Math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altLang="zh-CN" sz="19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CN" sz="2000" i="1" smtClean="0">
                            <a:latin typeface="Cambria Math"/>
                            <a:ea typeface="Cambria Math"/>
                          </a:rPr>
                          <m:t>Ω</m:t>
                        </m:r>
                      </m:e>
                      <m:sub>
                        <m:r>
                          <a:rPr lang="en-US" altLang="zh-CN" sz="2000" i="1">
                            <a:latin typeface="Cambria Math"/>
                          </a:rPr>
                          <m:t>𝑄</m:t>
                        </m:r>
                      </m:sub>
                    </m:sSub>
                  </m:oMath>
                </a14:m>
                <a:endParaRPr lang="zh-CN" altLang="zh-CN" sz="2000" dirty="0"/>
              </a:p>
            </p:txBody>
          </p:sp>
        </mc:Choice>
        <mc:Fallback xmlns="">
          <p:sp>
            <p:nvSpPr>
              <p:cNvPr id="77" name="矩形 7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6311" y="5656105"/>
                <a:ext cx="2889886" cy="472309"/>
              </a:xfrm>
              <a:prstGeom prst="rect">
                <a:avLst/>
              </a:prstGeom>
              <a:blipFill rotWithShape="1">
                <a:blip r:embed="rId7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矩形 78"/>
              <p:cNvSpPr/>
              <p:nvPr/>
            </p:nvSpPr>
            <p:spPr>
              <a:xfrm>
                <a:off x="3180501" y="2087435"/>
                <a:ext cx="2237031" cy="400815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CN" sz="2000" i="1" smtClean="0">
                          <a:latin typeface="Cambria Math"/>
                        </a:rPr>
                        <m:t>3</m:t>
                      </m:r>
                      <m:r>
                        <a:rPr lang="en-US" altLang="zh-CN" sz="2000" i="1" smtClean="0">
                          <a:latin typeface="Cambria Math"/>
                          <a:ea typeface="Cambria Math"/>
                        </a:rPr>
                        <m:t>⊗</m:t>
                      </m:r>
                      <m:r>
                        <a:rPr lang="en-US" altLang="zh-CN" sz="2000" b="0" i="1" smtClean="0">
                          <a:latin typeface="Cambria Math"/>
                          <a:ea typeface="Cambria Math"/>
                        </a:rPr>
                        <m:t>3=</m:t>
                      </m:r>
                      <m:acc>
                        <m:accPr>
                          <m:chr m:val="̅"/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altLang="zh-CN" sz="2000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e>
                      </m:acc>
                      <m:r>
                        <a:rPr lang="en-US" altLang="zh-CN" sz="2000" b="0" i="1" smtClean="0">
                          <a:latin typeface="Cambria Math"/>
                        </a:rPr>
                        <m:t>+6</m:t>
                      </m:r>
                    </m:oMath>
                  </m:oMathPara>
                </a14:m>
                <a:endParaRPr lang="zh-CN" altLang="zh-CN" sz="2000" dirty="0"/>
              </a:p>
            </p:txBody>
          </p:sp>
        </mc:Choice>
        <mc:Fallback xmlns="">
          <p:sp>
            <p:nvSpPr>
              <p:cNvPr id="79" name="矩形 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0501" y="2087435"/>
                <a:ext cx="2237031" cy="400815"/>
              </a:xfrm>
              <a:prstGeom prst="rect">
                <a:avLst/>
              </a:prstGeom>
              <a:blipFill rotWithShape="1">
                <a:blip r:embed="rId8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TextBox 7"/>
          <p:cNvSpPr txBox="1"/>
          <p:nvPr/>
        </p:nvSpPr>
        <p:spPr>
          <a:xfrm>
            <a:off x="1043608" y="6504982"/>
            <a:ext cx="6718853" cy="338548"/>
          </a:xfrm>
          <a:prstGeom prst="rect">
            <a:avLst/>
          </a:prstGeom>
          <a:noFill/>
        </p:spPr>
        <p:txBody>
          <a:bodyPr wrap="square" lIns="91435" tIns="45717" rIns="91435" bIns="45717" rtlCol="0">
            <a:spAutoFit/>
          </a:bodyPr>
          <a:lstStyle/>
          <a:p>
            <a:pPr algn="ctr"/>
            <a:r>
              <a:rPr lang="zh-CN" altLang="en-US" sz="16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第三届</a:t>
            </a:r>
            <a:r>
              <a:rPr lang="en-US" altLang="zh-CN" sz="1600" dirty="0" err="1" smtClean="0">
                <a:latin typeface="华文新魏" panose="02010800040101010101" pitchFamily="2" charset="-122"/>
                <a:ea typeface="华文新魏" panose="02010800040101010101" pitchFamily="2" charset="-122"/>
              </a:rPr>
              <a:t>LHCb</a:t>
            </a:r>
            <a:r>
              <a:rPr lang="zh-CN" altLang="en-US" sz="16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前沿物理研讨会</a:t>
            </a:r>
            <a:r>
              <a:rPr lang="en-US" altLang="zh-CN" sz="16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(</a:t>
            </a:r>
            <a:r>
              <a:rPr lang="zh-CN" altLang="en-US" sz="16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中国科学院大学</a:t>
            </a:r>
            <a:r>
              <a:rPr lang="en-US" altLang="zh-CN" sz="1600" b="1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·</a:t>
            </a:r>
            <a:r>
              <a:rPr lang="zh-CN" altLang="en-US" sz="16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北京</a:t>
            </a:r>
            <a:r>
              <a:rPr lang="en-US" altLang="zh-CN" sz="1600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· </a:t>
            </a:r>
            <a:r>
              <a:rPr lang="en-US" altLang="zh-CN" sz="16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2023)</a:t>
            </a:r>
            <a:endParaRPr lang="en-US" altLang="zh-CN" sz="1600" dirty="0"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8734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59176A8-741F-4341-8904-C2DA74193C2A}"/>
              </a:ext>
            </a:extLst>
          </p:cNvPr>
          <p:cNvSpPr/>
          <p:nvPr/>
        </p:nvSpPr>
        <p:spPr>
          <a:xfrm>
            <a:off x="0" y="0"/>
            <a:ext cx="9144000" cy="879455"/>
          </a:xfrm>
          <a:prstGeom prst="rect">
            <a:avLst/>
          </a:prstGeom>
          <a:solidFill>
            <a:schemeClr val="tx1">
              <a:lumMod val="75000"/>
              <a:lumOff val="25000"/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7" rIns="91435" bIns="45717"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6015D29-A37F-48FD-B72E-4052DCAFF749}"/>
              </a:ext>
            </a:extLst>
          </p:cNvPr>
          <p:cNvCxnSpPr>
            <a:cxnSpLocks/>
          </p:cNvCxnSpPr>
          <p:nvPr/>
        </p:nvCxnSpPr>
        <p:spPr>
          <a:xfrm>
            <a:off x="0" y="939523"/>
            <a:ext cx="914400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866AB36-0D64-444D-87B6-27D86A681651}"/>
              </a:ext>
            </a:extLst>
          </p:cNvPr>
          <p:cNvCxnSpPr>
            <a:cxnSpLocks/>
          </p:cNvCxnSpPr>
          <p:nvPr/>
        </p:nvCxnSpPr>
        <p:spPr>
          <a:xfrm>
            <a:off x="0" y="6541666"/>
            <a:ext cx="9144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6614868" y="6491694"/>
            <a:ext cx="2133601" cy="365125"/>
          </a:xfrm>
        </p:spPr>
        <p:txBody>
          <a:bodyPr/>
          <a:lstStyle/>
          <a:p>
            <a:fld id="{132D5636-234F-4423-A194-9A1572FD30D6}" type="slidenum">
              <a:rPr lang="en-US" smtClean="0"/>
              <a:t>16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35113" y="2246308"/>
                <a:ext cx="1687048" cy="504305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𝑛𝐿</m:t>
                          </m:r>
                        </m:sub>
                        <m:sup>
                          <m:d>
                            <m:dPr>
                              <m:ctrlPr>
                                <a:rPr lang="en-US" altLang="zh-CN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altLang="zh-CN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Λ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sub>
                              </m:sSub>
                            </m:e>
                          </m:d>
                        </m:sup>
                      </m:sSubSup>
                      <m:r>
                        <a:rPr lang="en-US" altLang="zh-CN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sSubSup>
                        <m:sSubSupPr>
                          <m:ctrlPr>
                            <a:rPr lang="en-US" altLang="zh-CN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CN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𝑛𝐿</m:t>
                          </m:r>
                        </m:sub>
                        <m:sup>
                          <m:d>
                            <m:dPr>
                              <m:ctrlPr>
                                <a:rPr lang="en-US" altLang="zh-CN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altLang="zh-CN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Ξ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sub>
                              </m:sSub>
                            </m:e>
                          </m:d>
                        </m:sup>
                      </m:sSubSup>
                    </m:oMath>
                  </m:oMathPara>
                </a14:m>
                <a:endParaRPr lang="zh-CN" alt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113" y="2246308"/>
                <a:ext cx="1687048" cy="50430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737574" y="266171"/>
            <a:ext cx="7668851" cy="393948"/>
          </a:xfrm>
          <a:prstGeom prst="rect">
            <a:avLst/>
          </a:prstGeom>
          <a:noFill/>
        </p:spPr>
        <p:txBody>
          <a:bodyPr wrap="square" lIns="91435" tIns="45717" rIns="91435" bIns="45717" rtlCol="0">
            <a:spAutoFit/>
          </a:bodyPr>
          <a:lstStyle/>
          <a:p>
            <a:pPr algn="ctr">
              <a:lnSpc>
                <a:spcPct val="70000"/>
              </a:lnSpc>
              <a:defRPr/>
            </a:pPr>
            <a:r>
              <a:rPr lang="en-US" altLang="zh-CN" sz="2800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Implications from the mass gaps of heavy baryons</a:t>
            </a:r>
            <a:endParaRPr lang="ru-RU" altLang="zh-CN" sz="28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3"/>
              <p:cNvSpPr txBox="1"/>
              <p:nvPr/>
            </p:nvSpPr>
            <p:spPr>
              <a:xfrm>
                <a:off x="135113" y="3119212"/>
                <a:ext cx="2839176" cy="504305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l-GR" altLang="zh-CN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𝑛𝐿</m:t>
                        </m:r>
                      </m:sub>
                      <m:sup>
                        <m:d>
                          <m:dPr>
                            <m:ctrlPr>
                              <a:rPr lang="en-US" altLang="zh-CN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l-GR" altLang="zh-CN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Λ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sub>
                            </m:sSub>
                          </m:e>
                        </m:d>
                      </m:sup>
                    </m:sSubSup>
                    <m:r>
                      <a:rPr lang="en-US" altLang="zh-CN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sSubSup>
                      <m:sSubSupPr>
                        <m:ctrlPr>
                          <a:rPr lang="en-US" altLang="zh-CN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l-GR" altLang="zh-CN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𝑛𝐿</m:t>
                        </m:r>
                      </m:sub>
                      <m:sup>
                        <m:d>
                          <m:dPr>
                            <m:ctrlPr>
                              <a:rPr lang="en-US" altLang="zh-CN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l-GR" altLang="zh-CN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Ξ</m:t>
                                </m:r>
                              </m:e>
                              <m:sub>
                                <m:r>
                                  <a:rPr lang="en-US" altLang="zh-CN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sub>
                            </m:sSub>
                          </m:e>
                        </m:d>
                      </m:sup>
                    </m:sSubSup>
                  </m:oMath>
                </a14:m>
                <a:r>
                  <a:rPr lang="zh-CN" altLang="en-US" dirty="0" smtClean="0">
                    <a:solidFill>
                      <a:srgbClr val="C00000"/>
                    </a:solidFill>
                  </a:rPr>
                  <a:t>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altLang="zh-CN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≫1</m:t>
                        </m:r>
                      </m:e>
                    </m:d>
                  </m:oMath>
                </a14:m>
                <a:r>
                  <a:rPr lang="zh-CN" altLang="en-US" dirty="0" smtClean="0">
                    <a:solidFill>
                      <a:srgbClr val="C00000"/>
                    </a:solidFill>
                  </a:rPr>
                  <a:t> </a:t>
                </a:r>
                <a:endParaRPr lang="zh-CN" alt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113" y="3119212"/>
                <a:ext cx="2839176" cy="50430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3"/>
          <p:cNvSpPr txBox="1"/>
          <p:nvPr/>
        </p:nvSpPr>
        <p:spPr>
          <a:xfrm>
            <a:off x="76640" y="1198493"/>
            <a:ext cx="8928992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altLang="zh-CN" dirty="0" smtClean="0">
                <a:solidFill>
                  <a:srgbClr val="C00000"/>
                </a:solidFill>
              </a:rPr>
              <a:t>In the </a:t>
            </a:r>
            <a:r>
              <a:rPr lang="en-US" altLang="zh-CN" dirty="0" err="1" smtClean="0">
                <a:solidFill>
                  <a:srgbClr val="C00000"/>
                </a:solidFill>
              </a:rPr>
              <a:t>diquark</a:t>
            </a:r>
            <a:r>
              <a:rPr lang="en-US" altLang="zh-CN" dirty="0" smtClean="0">
                <a:solidFill>
                  <a:srgbClr val="C00000"/>
                </a:solidFill>
              </a:rPr>
              <a:t> picture, we may have two </a:t>
            </a:r>
            <a:r>
              <a:rPr lang="en-US" altLang="zh-CN" dirty="0">
                <a:solidFill>
                  <a:srgbClr val="C00000"/>
                </a:solidFill>
              </a:rPr>
              <a:t>following conclusions </a:t>
            </a:r>
            <a:r>
              <a:rPr lang="en-US" altLang="zh-CN" dirty="0" smtClean="0">
                <a:solidFill>
                  <a:srgbClr val="C00000"/>
                </a:solidFill>
              </a:rPr>
              <a:t>from </a:t>
            </a:r>
            <a:r>
              <a:rPr lang="en-US" altLang="zh-CN" dirty="0">
                <a:solidFill>
                  <a:srgbClr val="C00000"/>
                </a:solidFill>
              </a:rPr>
              <a:t>the measured mass gaps of these known heavy baryon states.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5" name="右箭头 4"/>
          <p:cNvSpPr/>
          <p:nvPr/>
        </p:nvSpPr>
        <p:spPr>
          <a:xfrm>
            <a:off x="2843808" y="2434382"/>
            <a:ext cx="504056" cy="13845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3"/>
              <p:cNvSpPr txBox="1"/>
              <p:nvPr/>
            </p:nvSpPr>
            <p:spPr>
              <a:xfrm>
                <a:off x="4139952" y="1991783"/>
                <a:ext cx="3456384" cy="1013354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altLang="zh-CN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̅"/>
                                  <m:ctrlPr>
                                    <a:rPr lang="en-US" altLang="zh-CN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</m:acc>
                            </m:e>
                            <m:sub>
                              <m:sSub>
                                <m:sSubPr>
                                  <m:ctrlPr>
                                    <a:rPr lang="en-US" altLang="zh-CN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CN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  <m:sup>
                              <m:d>
                                <m:dPr>
                                  <m:ctrlPr>
                                    <a:rPr lang="en-US" altLang="zh-CN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i="1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altLang="zh-CN" i="1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Λ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sub>
                                  </m:sSub>
                                </m:e>
                              </m:d>
                            </m:sup>
                          </m:sSubSup>
                          <m:r>
                            <a:rPr lang="en-US" altLang="zh-CN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altLang="zh-CN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̅"/>
                                  <m:ctrlPr>
                                    <a:rPr lang="en-US" altLang="zh-CN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CN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altLang="zh-CN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US" altLang="zh-CN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i="1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altLang="zh-CN" i="1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Λ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sub>
                                  </m:sSub>
                                </m:e>
                              </m:d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en-US" altLang="zh-CN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̅"/>
                                  <m:ctrlPr>
                                    <a:rPr lang="en-US" altLang="zh-CN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</m:acc>
                            </m:e>
                            <m:sub>
                              <m:sSub>
                                <m:sSubPr>
                                  <m:ctrlPr>
                                    <a:rPr lang="en-US" altLang="zh-CN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CN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  <m:sup>
                              <m:d>
                                <m:dPr>
                                  <m:ctrlPr>
                                    <a:rPr lang="en-US" altLang="zh-CN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i="1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altLang="zh-CN" i="1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Λ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sub>
                                  </m:sSub>
                                </m:e>
                              </m:d>
                            </m:sup>
                          </m:sSubSup>
                          <m:r>
                            <a:rPr lang="en-US" altLang="zh-CN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altLang="zh-CN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̅"/>
                                  <m:ctrlPr>
                                    <a:rPr lang="en-US" altLang="zh-CN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CN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altLang="zh-CN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US" altLang="zh-CN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i="1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altLang="zh-CN" i="1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Λ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sub>
                                  </m:sSub>
                                </m:e>
                              </m:d>
                            </m:sup>
                          </m:sSubSup>
                        </m:den>
                      </m:f>
                      <m:r>
                        <a:rPr lang="en-US" altLang="zh-CN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altLang="zh-CN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altLang="zh-CN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̅"/>
                                  <m:ctrlPr>
                                    <a:rPr lang="en-US" altLang="zh-CN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</m:acc>
                            </m:e>
                            <m:sub>
                              <m:sSub>
                                <m:sSubPr>
                                  <m:ctrlPr>
                                    <a:rPr lang="en-US" altLang="zh-CN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CN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  <m:sup>
                              <m:d>
                                <m:dPr>
                                  <m:ctrlPr>
                                    <a:rPr lang="en-US" altLang="zh-CN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i="1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altLang="zh-CN" i="1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Ξ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sub>
                                  </m:sSub>
                                </m:e>
                              </m:d>
                            </m:sup>
                          </m:sSubSup>
                          <m:r>
                            <a:rPr lang="en-US" altLang="zh-CN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altLang="zh-CN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̅"/>
                                  <m:ctrlPr>
                                    <a:rPr lang="en-US" altLang="zh-CN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CN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altLang="zh-CN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US" altLang="zh-CN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i="1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altLang="zh-CN" i="1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Ξ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sub>
                                  </m:sSub>
                                </m:e>
                              </m:d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en-US" altLang="zh-CN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̅"/>
                                  <m:ctrlPr>
                                    <a:rPr lang="en-US" altLang="zh-CN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</m:acc>
                            </m:e>
                            <m:sub>
                              <m:sSub>
                                <m:sSubPr>
                                  <m:ctrlPr>
                                    <a:rPr lang="en-US" altLang="zh-CN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CN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  <m:sup>
                              <m:d>
                                <m:dPr>
                                  <m:ctrlPr>
                                    <a:rPr lang="en-US" altLang="zh-CN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i="1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altLang="zh-CN" i="1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Ξ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sub>
                                  </m:sSub>
                                </m:e>
                              </m:d>
                            </m:sup>
                          </m:sSubSup>
                          <m:r>
                            <a:rPr lang="en-US" altLang="zh-CN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altLang="zh-CN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̅"/>
                                  <m:ctrlPr>
                                    <a:rPr lang="en-US" altLang="zh-CN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CN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altLang="zh-CN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US" altLang="zh-CN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i="1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altLang="zh-CN" i="1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Ξ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sub>
                                  </m:sSub>
                                </m:e>
                              </m:d>
                            </m:sup>
                          </m:sSubSup>
                        </m:den>
                      </m:f>
                    </m:oMath>
                  </m:oMathPara>
                </a14:m>
                <a:endParaRPr lang="zh-CN" alt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2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1991783"/>
                <a:ext cx="3456384" cy="10133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直接连接符 13"/>
          <p:cNvCxnSpPr/>
          <p:nvPr/>
        </p:nvCxnSpPr>
        <p:spPr>
          <a:xfrm>
            <a:off x="107503" y="4005064"/>
            <a:ext cx="8928992" cy="0"/>
          </a:xfrm>
          <a:prstGeom prst="line">
            <a:avLst/>
          </a:prstGeom>
          <a:ln w="285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3"/>
              <p:cNvSpPr txBox="1"/>
              <p:nvPr/>
            </p:nvSpPr>
            <p:spPr>
              <a:xfrm>
                <a:off x="135113" y="4103378"/>
                <a:ext cx="7325867" cy="388889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altLang="zh-CN" dirty="0" smtClean="0">
                    <a:solidFill>
                      <a:srgbClr val="C00000"/>
                    </a:solidFill>
                  </a:rPr>
                  <a:t>For example, when we define the following ratios for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CN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</m:oMath>
                </a14:m>
                <a:r>
                  <a:rPr lang="en-US" altLang="zh-CN" dirty="0" smtClean="0">
                    <a:solidFill>
                      <a:srgbClr val="C00000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CN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Ξ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</m:oMath>
                </a14:m>
                <a:r>
                  <a:rPr lang="en-US" altLang="zh-CN" dirty="0" smtClean="0">
                    <a:solidFill>
                      <a:srgbClr val="C00000"/>
                    </a:solidFill>
                  </a:rPr>
                  <a:t> states   </a:t>
                </a:r>
                <a:endParaRPr lang="zh-CN" alt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5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113" y="4103378"/>
                <a:ext cx="7325867" cy="388889"/>
              </a:xfrm>
              <a:prstGeom prst="rect">
                <a:avLst/>
              </a:prstGeom>
              <a:blipFill>
                <a:blip r:embed="rId5"/>
                <a:stretch>
                  <a:fillRect l="-666" t="-6250" b="-203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3"/>
              <p:cNvSpPr txBox="1"/>
              <p:nvPr/>
            </p:nvSpPr>
            <p:spPr>
              <a:xfrm>
                <a:off x="212989" y="4652316"/>
                <a:ext cx="2342788" cy="1551707"/>
              </a:xfrm>
              <a:prstGeom prst="rect">
                <a:avLst/>
              </a:prstGeom>
              <a:noFill/>
              <a:ln w="19050">
                <a:solidFill>
                  <a:srgbClr val="00B0F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ℛ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zh-CN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  <m:r>
                            <a:rPr lang="en-US" altLang="zh-CN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CN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altLang="zh-CN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zh-CN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altLang="zh-CN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CN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altLang="zh-CN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sub>
                          </m:sSub>
                          <m:r>
                            <a:rPr lang="en-US" altLang="zh-CN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CN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altLang="zh-CN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</m:den>
                      </m:f>
                      <m:r>
                        <a:rPr lang="en-US" altLang="zh-CN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en-US" altLang="zh-CN" dirty="0" smtClean="0">
                  <a:solidFill>
                    <a:srgbClr val="7030A0"/>
                  </a:solidFill>
                </a:endParaRPr>
              </a:p>
              <a:p>
                <a:pPr algn="just"/>
                <a:endParaRPr lang="en-US" altLang="zh-CN" i="1" dirty="0" smtClean="0">
                  <a:solidFill>
                    <a:srgbClr val="7030A0"/>
                  </a:solidFill>
                  <a:latin typeface="Cambria Math" panose="02040503050406030204" pitchFamily="18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ℛ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altLang="zh-CN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CN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altLang="zh-CN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  <m:r>
                            <a:rPr lang="en-US" altLang="zh-CN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CN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altLang="zh-CN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zh-CN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altLang="zh-CN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CN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altLang="zh-CN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sub>
                          </m:sSub>
                          <m:r>
                            <a:rPr lang="en-US" altLang="zh-CN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CN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altLang="zh-CN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</m:den>
                      </m:f>
                      <m:r>
                        <a:rPr lang="en-US" altLang="zh-CN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en-US" altLang="zh-CN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6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989" y="4652316"/>
                <a:ext cx="2342788" cy="155170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19050"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表格 1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96923979"/>
                  </p:ext>
                </p:extLst>
              </p:nvPr>
            </p:nvGraphicFramePr>
            <p:xfrm>
              <a:off x="2881022" y="5079522"/>
              <a:ext cx="6096000" cy="1112520"/>
            </p:xfrm>
            <a:graphic>
              <a:graphicData uri="http://schemas.openxmlformats.org/drawingml/2006/table">
                <a:tbl>
                  <a:tblPr firstRow="1" bandRow="1">
                    <a:tableStyleId>{D7AC3CCA-C797-4891-BE02-D94E43425B78}</a:tableStyleId>
                  </a:tblPr>
                  <a:tblGrid>
                    <a:gridCol w="1219200">
                      <a:extLst>
                        <a:ext uri="{9D8B030D-6E8A-4147-A177-3AD203B41FA5}">
                          <a16:colId xmlns:a16="http://schemas.microsoft.com/office/drawing/2014/main" val="4241175485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991067708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3482277457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350331849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858047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Ratios</a:t>
                          </a:r>
                          <a:endParaRPr lang="zh-CN" altLang="en-US" b="0" i="0" dirty="0">
                            <a:latin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altLang="zh-CN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Λ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b="0" i="0" dirty="0">
                            <a:latin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altLang="zh-CN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Ξ</m:t>
                                    </m:r>
                                  </m:e>
                                  <m:sub>
                                    <m:r>
                                      <a:rPr lang="en-US" altLang="zh-CN" b="1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𝒄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b="0" i="0" dirty="0">
                            <a:latin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altLang="zh-CN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Λ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b="0" i="0" dirty="0">
                            <a:latin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altLang="zh-CN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Ξ</m:t>
                                    </m:r>
                                  </m:e>
                                  <m:sub>
                                    <m:r>
                                      <a:rPr lang="en-US" altLang="zh-CN" b="1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𝒃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b="0" i="0" dirty="0">
                            <a:latin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983293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ℛ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b="0" i="0" dirty="0">
                            <a:latin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0" i="0" dirty="0" smtClean="0">
                              <a:latin typeface="Cambria Math" panose="02040503050406030204" pitchFamily="18" charset="0"/>
                            </a:rPr>
                            <a:t>1.456</a:t>
                          </a:r>
                          <a:endParaRPr lang="zh-CN" altLang="en-US" b="0" i="0" dirty="0">
                            <a:latin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0" i="0" dirty="0" smtClean="0">
                              <a:latin typeface="Cambria Math" panose="02040503050406030204" pitchFamily="18" charset="0"/>
                            </a:rPr>
                            <a:t>1.472</a:t>
                          </a:r>
                          <a:endParaRPr lang="zh-CN" altLang="en-US" b="0" i="0" dirty="0">
                            <a:latin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0" i="0" dirty="0" smtClean="0">
                              <a:latin typeface="Cambria Math" panose="02040503050406030204" pitchFamily="18" charset="0"/>
                            </a:rPr>
                            <a:t>1.511</a:t>
                          </a:r>
                          <a:endParaRPr lang="zh-CN" altLang="en-US" b="0" i="0" dirty="0">
                            <a:latin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0" i="0" dirty="0" smtClean="0">
                              <a:latin typeface="Cambria Math" panose="02040503050406030204" pitchFamily="18" charset="0"/>
                            </a:rPr>
                            <a:t>…</a:t>
                          </a:r>
                          <a:endParaRPr lang="zh-CN" altLang="en-US" b="0" i="0" dirty="0">
                            <a:latin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4354552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ℛ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b="0" i="0" dirty="0">
                            <a:latin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0" i="0" dirty="0" smtClean="0">
                              <a:latin typeface="Cambria Math" panose="02040503050406030204" pitchFamily="18" charset="0"/>
                            </a:rPr>
                            <a:t>1.774</a:t>
                          </a:r>
                          <a:endParaRPr lang="zh-CN" altLang="en-US" b="0" i="0" dirty="0">
                            <a:latin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0" i="0" dirty="0" smtClean="0">
                              <a:latin typeface="Cambria Math" panose="02040503050406030204" pitchFamily="18" charset="0"/>
                            </a:rPr>
                            <a:t>1.763</a:t>
                          </a:r>
                          <a:endParaRPr lang="zh-CN" altLang="en-US" b="0" i="0" dirty="0">
                            <a:latin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0" i="0" dirty="0" smtClean="0">
                              <a:latin typeface="Cambria Math" panose="02040503050406030204" pitchFamily="18" charset="0"/>
                            </a:rPr>
                            <a:t>1.780</a:t>
                          </a:r>
                          <a:endParaRPr lang="zh-CN" altLang="en-US" b="0" i="0" dirty="0">
                            <a:latin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0" i="0" dirty="0" smtClean="0">
                              <a:latin typeface="Cambria Math" panose="02040503050406030204" pitchFamily="18" charset="0"/>
                            </a:rPr>
                            <a:t>1.746</a:t>
                          </a:r>
                          <a:endParaRPr lang="zh-CN" altLang="en-US" b="0" i="0" dirty="0">
                            <a:latin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424122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表格 1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96923979"/>
                  </p:ext>
                </p:extLst>
              </p:nvPr>
            </p:nvGraphicFramePr>
            <p:xfrm>
              <a:off x="2881022" y="5079522"/>
              <a:ext cx="6096000" cy="1112520"/>
            </p:xfrm>
            <a:graphic>
              <a:graphicData uri="http://schemas.openxmlformats.org/drawingml/2006/table">
                <a:tbl>
                  <a:tblPr firstRow="1" bandRow="1">
                    <a:tableStyleId>{D7AC3CCA-C797-4891-BE02-D94E43425B78}</a:tableStyleId>
                  </a:tblPr>
                  <a:tblGrid>
                    <a:gridCol w="1219200">
                      <a:extLst>
                        <a:ext uri="{9D8B030D-6E8A-4147-A177-3AD203B41FA5}">
                          <a16:colId xmlns:a16="http://schemas.microsoft.com/office/drawing/2014/main" val="4241175485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991067708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3482277457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350331849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858047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Ratios</a:t>
                          </a:r>
                          <a:endParaRPr lang="zh-CN" altLang="en-US" b="0" i="0" dirty="0">
                            <a:latin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7"/>
                          <a:stretch>
                            <a:fillRect l="-100500" t="-9836" r="-301500" b="-2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7"/>
                          <a:stretch>
                            <a:fillRect l="-199502" t="-9836" r="-200000" b="-2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7"/>
                          <a:stretch>
                            <a:fillRect l="-301000" t="-9836" r="-101000" b="-2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7"/>
                          <a:stretch>
                            <a:fillRect l="-401000" t="-9836" r="-1000" b="-2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83293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7"/>
                          <a:stretch>
                            <a:fillRect l="-500" t="-109836" r="-401500" b="-1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0" i="0" dirty="0" smtClean="0">
                              <a:latin typeface="Cambria Math" panose="02040503050406030204" pitchFamily="18" charset="0"/>
                            </a:rPr>
                            <a:t>1.456</a:t>
                          </a:r>
                          <a:endParaRPr lang="zh-CN" altLang="en-US" b="0" i="0" dirty="0">
                            <a:latin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0" i="0" dirty="0" smtClean="0">
                              <a:latin typeface="Cambria Math" panose="02040503050406030204" pitchFamily="18" charset="0"/>
                            </a:rPr>
                            <a:t>1.472</a:t>
                          </a:r>
                          <a:endParaRPr lang="zh-CN" altLang="en-US" b="0" i="0" dirty="0">
                            <a:latin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0" i="0" dirty="0" smtClean="0">
                              <a:latin typeface="Cambria Math" panose="02040503050406030204" pitchFamily="18" charset="0"/>
                            </a:rPr>
                            <a:t>1.511</a:t>
                          </a:r>
                          <a:endParaRPr lang="zh-CN" altLang="en-US" b="0" i="0" dirty="0">
                            <a:latin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0" i="0" dirty="0" smtClean="0">
                              <a:latin typeface="Cambria Math" panose="02040503050406030204" pitchFamily="18" charset="0"/>
                            </a:rPr>
                            <a:t>…</a:t>
                          </a:r>
                          <a:endParaRPr lang="zh-CN" altLang="en-US" b="0" i="0" dirty="0">
                            <a:latin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4354552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7"/>
                          <a:stretch>
                            <a:fillRect l="-500" t="-209836" r="-401500" b="-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0" i="0" dirty="0" smtClean="0">
                              <a:latin typeface="Cambria Math" panose="02040503050406030204" pitchFamily="18" charset="0"/>
                            </a:rPr>
                            <a:t>1.774</a:t>
                          </a:r>
                          <a:endParaRPr lang="zh-CN" altLang="en-US" b="0" i="0" dirty="0">
                            <a:latin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0" i="0" dirty="0" smtClean="0">
                              <a:latin typeface="Cambria Math" panose="02040503050406030204" pitchFamily="18" charset="0"/>
                            </a:rPr>
                            <a:t>1.763</a:t>
                          </a:r>
                          <a:endParaRPr lang="zh-CN" altLang="en-US" b="0" i="0" dirty="0">
                            <a:latin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0" i="0" dirty="0" smtClean="0">
                              <a:latin typeface="Cambria Math" panose="02040503050406030204" pitchFamily="18" charset="0"/>
                            </a:rPr>
                            <a:t>1.780</a:t>
                          </a:r>
                          <a:endParaRPr lang="zh-CN" altLang="en-US" b="0" i="0" dirty="0">
                            <a:latin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0" i="0" dirty="0" smtClean="0">
                              <a:latin typeface="Cambria Math" panose="02040503050406030204" pitchFamily="18" charset="0"/>
                            </a:rPr>
                            <a:t>1.746</a:t>
                          </a:r>
                          <a:endParaRPr lang="zh-CN" altLang="en-US" b="0" i="0" dirty="0">
                            <a:latin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424122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8" name="文本框 17"/>
          <p:cNvSpPr txBox="1"/>
          <p:nvPr/>
        </p:nvSpPr>
        <p:spPr>
          <a:xfrm>
            <a:off x="2795547" y="4685204"/>
            <a:ext cx="3491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Experimental results:</a:t>
            </a:r>
            <a:endParaRPr lang="zh-CN" altLang="en-US" dirty="0"/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51571" y="3076986"/>
            <a:ext cx="5154854" cy="8763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/>
              <p:cNvSpPr txBox="1"/>
              <p:nvPr/>
            </p:nvSpPr>
            <p:spPr>
              <a:xfrm>
                <a:off x="1690593" y="2135491"/>
                <a:ext cx="263136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𝔸</m:t>
                      </m:r>
                    </m:oMath>
                  </m:oMathPara>
                </a14:m>
                <a:endParaRPr lang="zh-CN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0593" y="2135491"/>
                <a:ext cx="263136" cy="276999"/>
              </a:xfrm>
              <a:prstGeom prst="rect">
                <a:avLst/>
              </a:prstGeom>
              <a:blipFill>
                <a:blip r:embed="rId9"/>
                <a:stretch>
                  <a:fillRect l="-11628" r="-13953" b="-65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/>
              <p:cNvSpPr txBox="1"/>
              <p:nvPr/>
            </p:nvSpPr>
            <p:spPr>
              <a:xfrm>
                <a:off x="2699792" y="3068960"/>
                <a:ext cx="263136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𝔹</m:t>
                      </m:r>
                    </m:oMath>
                  </m:oMathPara>
                </a14:m>
                <a:endParaRPr lang="zh-CN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文本框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792" y="3068960"/>
                <a:ext cx="263136" cy="276999"/>
              </a:xfrm>
              <a:prstGeom prst="rect">
                <a:avLst/>
              </a:prstGeom>
              <a:blipFill>
                <a:blip r:embed="rId10"/>
                <a:stretch>
                  <a:fillRect l="-13953" r="-13953" b="-65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7"/>
          <p:cNvSpPr txBox="1"/>
          <p:nvPr/>
        </p:nvSpPr>
        <p:spPr>
          <a:xfrm>
            <a:off x="1043608" y="6504982"/>
            <a:ext cx="6718853" cy="338548"/>
          </a:xfrm>
          <a:prstGeom prst="rect">
            <a:avLst/>
          </a:prstGeom>
          <a:noFill/>
        </p:spPr>
        <p:txBody>
          <a:bodyPr wrap="square" lIns="91435" tIns="45717" rIns="91435" bIns="45717" rtlCol="0">
            <a:spAutoFit/>
          </a:bodyPr>
          <a:lstStyle/>
          <a:p>
            <a:pPr algn="ctr"/>
            <a:r>
              <a:rPr lang="zh-CN" altLang="en-US" sz="16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第三届</a:t>
            </a:r>
            <a:r>
              <a:rPr lang="en-US" altLang="zh-CN" sz="1600" dirty="0" err="1" smtClean="0">
                <a:latin typeface="华文新魏" panose="02010800040101010101" pitchFamily="2" charset="-122"/>
                <a:ea typeface="华文新魏" panose="02010800040101010101" pitchFamily="2" charset="-122"/>
              </a:rPr>
              <a:t>LHCb</a:t>
            </a:r>
            <a:r>
              <a:rPr lang="zh-CN" altLang="en-US" sz="16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前沿物理研讨会</a:t>
            </a:r>
            <a:r>
              <a:rPr lang="en-US" altLang="zh-CN" sz="16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(</a:t>
            </a:r>
            <a:r>
              <a:rPr lang="zh-CN" altLang="en-US" sz="16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中国科学院大学</a:t>
            </a:r>
            <a:r>
              <a:rPr lang="en-US" altLang="zh-CN" sz="1600" b="1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·</a:t>
            </a:r>
            <a:r>
              <a:rPr lang="zh-CN" altLang="en-US" sz="16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北京</a:t>
            </a:r>
            <a:r>
              <a:rPr lang="en-US" altLang="zh-CN" sz="1600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· </a:t>
            </a:r>
            <a:r>
              <a:rPr lang="en-US" altLang="zh-CN" sz="16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2023)</a:t>
            </a:r>
            <a:endParaRPr lang="en-US" altLang="zh-CN" sz="1600" dirty="0"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72801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5" grpId="0" animBg="1"/>
      <p:bldP spid="12" grpId="0" animBg="1"/>
      <p:bldP spid="15" grpId="0" animBg="1"/>
      <p:bldP spid="16" grpId="0" animBg="1"/>
      <p:bldP spid="18" grpId="0"/>
      <p:bldP spid="3" grpId="0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59176A8-741F-4341-8904-C2DA74193C2A}"/>
              </a:ext>
            </a:extLst>
          </p:cNvPr>
          <p:cNvSpPr/>
          <p:nvPr/>
        </p:nvSpPr>
        <p:spPr>
          <a:xfrm>
            <a:off x="0" y="0"/>
            <a:ext cx="9144000" cy="879455"/>
          </a:xfrm>
          <a:prstGeom prst="rect">
            <a:avLst/>
          </a:prstGeom>
          <a:solidFill>
            <a:schemeClr val="tx1">
              <a:lumMod val="75000"/>
              <a:lumOff val="25000"/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7" rIns="91435" bIns="45717"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6015D29-A37F-48FD-B72E-4052DCAFF749}"/>
              </a:ext>
            </a:extLst>
          </p:cNvPr>
          <p:cNvCxnSpPr>
            <a:cxnSpLocks/>
          </p:cNvCxnSpPr>
          <p:nvPr/>
        </p:nvCxnSpPr>
        <p:spPr>
          <a:xfrm>
            <a:off x="0" y="939523"/>
            <a:ext cx="914400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866AB36-0D64-444D-87B6-27D86A681651}"/>
              </a:ext>
            </a:extLst>
          </p:cNvPr>
          <p:cNvCxnSpPr>
            <a:cxnSpLocks/>
          </p:cNvCxnSpPr>
          <p:nvPr/>
        </p:nvCxnSpPr>
        <p:spPr>
          <a:xfrm>
            <a:off x="0" y="6541666"/>
            <a:ext cx="9144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6614868" y="6491694"/>
            <a:ext cx="2133601" cy="365125"/>
          </a:xfrm>
        </p:spPr>
        <p:txBody>
          <a:bodyPr/>
          <a:lstStyle/>
          <a:p>
            <a:fld id="{132D5636-234F-4423-A194-9A1572FD30D6}" type="slidenum">
              <a:rPr lang="en-US" smtClean="0"/>
              <a:t>17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37574" y="266171"/>
            <a:ext cx="7668851" cy="393948"/>
          </a:xfrm>
          <a:prstGeom prst="rect">
            <a:avLst/>
          </a:prstGeom>
          <a:noFill/>
        </p:spPr>
        <p:txBody>
          <a:bodyPr wrap="square" lIns="91435" tIns="45717" rIns="91435" bIns="45717" rtlCol="0">
            <a:spAutoFit/>
          </a:bodyPr>
          <a:lstStyle/>
          <a:p>
            <a:pPr algn="ctr">
              <a:lnSpc>
                <a:spcPct val="70000"/>
              </a:lnSpc>
              <a:defRPr/>
            </a:pPr>
            <a:r>
              <a:rPr lang="en-US" altLang="zh-CN" sz="2800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Implications from the mass gaps of heavy baryons</a:t>
            </a:r>
            <a:endParaRPr lang="ru-RU" altLang="zh-CN" sz="2800" dirty="0">
              <a:solidFill>
                <a:schemeClr val="bg1"/>
              </a:solidFill>
            </a:endParaRPr>
          </a:p>
        </p:txBody>
      </p:sp>
      <p:sp>
        <p:nvSpPr>
          <p:cNvPr id="11" name="TextBox 3"/>
          <p:cNvSpPr txBox="1"/>
          <p:nvPr/>
        </p:nvSpPr>
        <p:spPr>
          <a:xfrm>
            <a:off x="35783" y="995125"/>
            <a:ext cx="8928992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altLang="zh-CN" dirty="0" smtClean="0">
                <a:solidFill>
                  <a:srgbClr val="C00000"/>
                </a:solidFill>
              </a:rPr>
              <a:t>Here, we point out that the measured results of single heavy baryons could be understood in the quark potential model </a:t>
            </a:r>
            <a:r>
              <a:rPr lang="en-US" altLang="zh-CN" dirty="0" smtClean="0"/>
              <a:t>when the </a:t>
            </a:r>
            <a:r>
              <a:rPr lang="en-US" altLang="zh-CN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diquark</a:t>
            </a:r>
            <a:r>
              <a:rPr lang="en-US" altLang="zh-CN" dirty="0" smtClean="0"/>
              <a:t> picture is considered</a:t>
            </a:r>
            <a:r>
              <a:rPr lang="en-US" altLang="zh-CN" dirty="0" smtClean="0">
                <a:solidFill>
                  <a:srgbClr val="C00000"/>
                </a:solidFill>
              </a:rPr>
              <a:t>.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547664" y="1700808"/>
            <a:ext cx="23942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 smtClean="0"/>
              <a:t>the power-law potential</a:t>
            </a:r>
            <a:endParaRPr lang="zh-CN" alt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/>
              <p:cNvSpPr txBox="1"/>
              <p:nvPr/>
            </p:nvSpPr>
            <p:spPr>
              <a:xfrm>
                <a:off x="1536822" y="2081349"/>
                <a:ext cx="239426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r>
                  <a:rPr lang="en-US" altLang="zh-CN" sz="1600" dirty="0" smtClean="0"/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CN" sz="16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US" altLang="zh-CN" sz="16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zh-CN" altLang="en-US" sz="1600" i="1" dirty="0" smtClean="0">
                            <a:latin typeface="Cambria Math" panose="02040503050406030204" pitchFamily="18" charset="0"/>
                          </a:rPr>
                          <m:t>𝜈</m:t>
                        </m:r>
                      </m:sup>
                    </m:sSup>
                    <m:r>
                      <a:rPr lang="en-US" altLang="zh-CN" sz="1600" b="0" i="1" dirty="0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CN" sz="1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CN" sz="1600" b="0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</m:sSub>
                  </m:oMath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14" name="文本框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6822" y="2081349"/>
                <a:ext cx="2394265" cy="338554"/>
              </a:xfrm>
              <a:prstGeom prst="rect">
                <a:avLst/>
              </a:prstGeom>
              <a:blipFill>
                <a:blip r:embed="rId2"/>
                <a:stretch>
                  <a:fillRect t="-5357" b="-214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/>
              <p:cNvSpPr txBox="1"/>
              <p:nvPr/>
            </p:nvSpPr>
            <p:spPr>
              <a:xfrm>
                <a:off x="164984" y="2474281"/>
                <a:ext cx="5225720" cy="6479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1600" b="0" i="0" smtClean="0">
                                  <a:latin typeface="Cambria Math" panose="02040503050406030204" pitchFamily="18" charset="0"/>
                                </a:rPr>
                                <m:t>d</m:t>
                              </m:r>
                            </m:e>
                            <m:sup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1600" b="0" i="1" smtClean="0">
                                  <a:latin typeface="Cambria Math" panose="02040503050406030204" pitchFamily="18" charset="0"/>
                                </a:rPr>
                                <m:t>𝜒</m:t>
                              </m:r>
                            </m:e>
                            <m:sub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𝑛𝐿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latin typeface="Cambria Math" panose="02040503050406030204" pitchFamily="18" charset="0"/>
                            </a:rPr>
                            <m:t>d</m:t>
                          </m:r>
                          <m:sSup>
                            <m:sSupPr>
                              <m:ctrlP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zh-CN" altLang="en-US" sz="16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  <m:sSub>
                            <m:sSubPr>
                              <m:ctrlP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zh-CN" sz="16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600" i="1" dirty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zh-CN" altLang="en-US" sz="1600" i="1" dirty="0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sup>
                          </m:sSup>
                          <m:r>
                            <a:rPr lang="en-US" altLang="zh-CN" sz="1600" b="0" i="1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altLang="zh-CN" sz="16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1600" b="0" i="1" dirty="0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d>
                                <m:dPr>
                                  <m:ctrlPr>
                                    <a:rPr lang="en-US" altLang="zh-CN" sz="16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1600" b="0" i="1" dirty="0" smtClean="0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  <m:r>
                                    <a:rPr lang="en-US" altLang="zh-CN" sz="1600" b="0" i="1" dirty="0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num>
                            <m:den>
                              <m:sSup>
                                <m:sSupPr>
                                  <m:ctrlPr>
                                    <a:rPr lang="en-US" altLang="zh-CN" sz="16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600" b="0" i="1" dirty="0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altLang="zh-CN" sz="1600" b="0" i="1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sSub>
                        <m:sSubPr>
                          <m:ctrlPr>
                            <a:rPr lang="en-US" altLang="zh-CN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1600" i="1"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𝑛𝐿</m:t>
                          </m:r>
                        </m:sub>
                      </m:sSub>
                      <m:r>
                        <a:rPr lang="en-US" altLang="zh-CN" sz="1600" b="0" i="0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l-GR" altLang="zh-CN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d>
                        <m:dPr>
                          <m:ctrlPr>
                            <a:rPr lang="el-GR" altLang="zh-CN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l-GR" altLang="zh-CN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𝑛𝐿</m:t>
                              </m:r>
                            </m:sub>
                          </m:s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CN" sz="16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i="1" dirty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CN" sz="1600" i="1" dirty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altLang="zh-CN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1600" i="1"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𝑛𝐿</m:t>
                          </m:r>
                        </m:sub>
                      </m:sSub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15" name="文本框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984" y="2474281"/>
                <a:ext cx="5225720" cy="64793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文本框 15"/>
          <p:cNvSpPr txBox="1"/>
          <p:nvPr/>
        </p:nvSpPr>
        <p:spPr>
          <a:xfrm>
            <a:off x="1646195" y="3168581"/>
            <a:ext cx="23942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 smtClean="0"/>
              <a:t>with the scaling technique</a:t>
            </a:r>
            <a:endParaRPr lang="zh-CN" alt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/>
              <p:cNvSpPr txBox="1"/>
              <p:nvPr/>
            </p:nvSpPr>
            <p:spPr>
              <a:xfrm>
                <a:off x="800580" y="3581107"/>
                <a:ext cx="3888432" cy="6479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1600" b="0" i="0" smtClean="0">
                                  <a:latin typeface="Cambria Math" panose="02040503050406030204" pitchFamily="18" charset="0"/>
                                </a:rPr>
                                <m:t>d</m:t>
                              </m:r>
                            </m:e>
                            <m:sup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𝑛𝐿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latin typeface="Cambria Math" panose="02040503050406030204" pitchFamily="18" charset="0"/>
                            </a:rPr>
                            <m:t>d</m:t>
                          </m:r>
                          <m:sSup>
                            <m:sSupPr>
                              <m:ctrlP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sz="16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600" b="0" i="1" dirty="0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zh-CN" altLang="en-US" sz="1600" i="1" dirty="0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sup>
                          </m:sSup>
                          <m:r>
                            <a:rPr lang="en-US" altLang="zh-CN" sz="1600" b="0" i="1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altLang="zh-CN" sz="16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1600" b="0" i="1" dirty="0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d>
                                <m:dPr>
                                  <m:ctrlPr>
                                    <a:rPr lang="en-US" altLang="zh-CN" sz="16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1600" b="0" i="1" dirty="0" smtClean="0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  <m:r>
                                    <a:rPr lang="en-US" altLang="zh-CN" sz="1600" b="0" i="1" dirty="0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num>
                            <m:den>
                              <m:sSup>
                                <m:sSupPr>
                                  <m:ctrlPr>
                                    <a:rPr lang="en-US" altLang="zh-CN" sz="16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600" b="0" i="1" dirty="0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altLang="zh-CN" sz="1600" b="0" i="1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sSub>
                        <m:sSubPr>
                          <m:ctrlPr>
                            <a:rPr lang="en-US" altLang="zh-CN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𝑛𝐿</m:t>
                          </m:r>
                        </m:sub>
                      </m:sSub>
                      <m:r>
                        <a:rPr lang="en-US" altLang="zh-CN" sz="1600" b="0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l-GR" altLang="zh-CN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altLang="zh-CN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𝑛𝐿</m:t>
                          </m:r>
                        </m:sub>
                      </m:sSub>
                      <m:sSub>
                        <m:sSubPr>
                          <m:ctrlPr>
                            <a:rPr lang="en-US" altLang="zh-CN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𝑛𝐿</m:t>
                          </m:r>
                        </m:sub>
                      </m:sSub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12" name="文本框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580" y="3581107"/>
                <a:ext cx="3888432" cy="64793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/>
              <p:cNvSpPr txBox="1"/>
              <p:nvPr/>
            </p:nvSpPr>
            <p:spPr>
              <a:xfrm>
                <a:off x="584556" y="4498864"/>
                <a:ext cx="4320480" cy="6178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i="1" dirty="0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altLang="zh-CN" sz="16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zh-CN" altLang="en-US" sz="16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𝜂</m:t>
                      </m:r>
                      <m:r>
                        <a:rPr lang="en-US" altLang="zh-CN" sz="16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lang="en-US" altLang="zh-CN" sz="16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       </m:t>
                      </m:r>
                      <m:f>
                        <m:fPr>
                          <m:ctrlPr>
                            <a:rPr lang="en-US" altLang="zh-CN" sz="16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6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zh-CN" altLang="en-US" sz="16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  <m:sSub>
                            <m:sSubPr>
                              <m:ctrlPr>
                                <a:rPr lang="en-US" altLang="zh-CN" sz="16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zh-CN" sz="16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altLang="zh-CN" sz="16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sz="16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p>
                              <m:r>
                                <a:rPr lang="zh-CN" altLang="en-US" sz="16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𝜈</m:t>
                              </m:r>
                              <m:r>
                                <a:rPr lang="en-US" altLang="zh-CN" sz="16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+2</m:t>
                              </m:r>
                            </m:sup>
                          </m:sSup>
                        </m:den>
                      </m:f>
                      <m:r>
                        <a:rPr lang="en-US" altLang="zh-CN" sz="16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=1;      </m:t>
                      </m:r>
                      <m:sSub>
                        <m:sSubPr>
                          <m:ctrlPr>
                            <a:rPr lang="el-GR" altLang="zh-CN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altLang="zh-CN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𝑛𝐿</m:t>
                          </m:r>
                        </m:sub>
                      </m:sSub>
                      <m:r>
                        <a:rPr lang="en-US" altLang="zh-CN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zh-CN" alt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  <m:d>
                            <m:dPr>
                              <m:ctrlPr>
                                <a:rPr lang="en-US" altLang="zh-CN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l-GR" altLang="zh-CN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𝑛𝐿</m:t>
                                  </m:r>
                                </m:sub>
                              </m:sSub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zh-CN" sz="16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i="1" dirty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altLang="zh-CN" sz="1600" i="1" dirty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altLang="zh-CN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p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17" name="文本框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556" y="4498864"/>
                <a:ext cx="4320480" cy="61786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文本框 17"/>
          <p:cNvSpPr txBox="1"/>
          <p:nvPr/>
        </p:nvSpPr>
        <p:spPr>
          <a:xfrm>
            <a:off x="200990" y="4232591"/>
            <a:ext cx="13358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 smtClean="0"/>
              <a:t>we have set</a:t>
            </a:r>
            <a:endParaRPr lang="zh-CN" altLang="en-US" sz="1600" dirty="0"/>
          </a:p>
        </p:txBody>
      </p:sp>
      <p:cxnSp>
        <p:nvCxnSpPr>
          <p:cNvPr id="5" name="直接连接符 4"/>
          <p:cNvCxnSpPr/>
          <p:nvPr/>
        </p:nvCxnSpPr>
        <p:spPr>
          <a:xfrm flipH="1">
            <a:off x="5288396" y="1835699"/>
            <a:ext cx="8880" cy="4522643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/>
              <p:cNvSpPr txBox="1"/>
              <p:nvPr/>
            </p:nvSpPr>
            <p:spPr>
              <a:xfrm>
                <a:off x="216223" y="5086049"/>
                <a:ext cx="4871440" cy="602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 smtClean="0"/>
                  <a:t>Then the following ratio could be regarded as a constant for </a:t>
                </a:r>
                <a:r>
                  <a:rPr lang="en-US" altLang="zh-CN" sz="1600" dirty="0" smtClean="0">
                    <a:solidFill>
                      <a:schemeClr val="tx1"/>
                    </a:solidFill>
                  </a:rPr>
                  <a:t>the </a:t>
                </a:r>
                <a:r>
                  <a:rPr lang="en-US" altLang="zh-CN" sz="1600" dirty="0">
                    <a:solidFill>
                      <a:schemeClr val="tx1"/>
                    </a:solidFill>
                  </a:rPr>
                  <a:t>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</m:oMath>
                </a14:m>
                <a:r>
                  <a:rPr lang="en-US" altLang="zh-CN" sz="1600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Ξ</m:t>
                        </m:r>
                      </m:e>
                      <m:sub>
                        <m: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</m:oMath>
                </a14:m>
                <a:r>
                  <a:rPr lang="en-US" altLang="zh-CN" sz="1600" dirty="0">
                    <a:solidFill>
                      <a:schemeClr val="tx1"/>
                    </a:solidFill>
                  </a:rPr>
                  <a:t> states</a:t>
                </a:r>
                <a:r>
                  <a:rPr lang="en-US" altLang="zh-CN" sz="1600" dirty="0" smtClean="0">
                    <a:solidFill>
                      <a:schemeClr val="tx1"/>
                    </a:solidFill>
                  </a:rPr>
                  <a:t> </a:t>
                </a:r>
                <a:endParaRPr lang="zh-CN" alt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文本框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223" y="5086049"/>
                <a:ext cx="4871440" cy="602216"/>
              </a:xfrm>
              <a:prstGeom prst="rect">
                <a:avLst/>
              </a:prstGeom>
              <a:blipFill>
                <a:blip r:embed="rId6"/>
                <a:stretch>
                  <a:fillRect l="-625" t="-3030" r="-375" b="-1010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/>
              <p:cNvSpPr txBox="1"/>
              <p:nvPr/>
            </p:nvSpPr>
            <p:spPr>
              <a:xfrm>
                <a:off x="740526" y="5775861"/>
                <a:ext cx="3518523" cy="6178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altLang="zh-CN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altLang="zh-CN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𝑛𝐿</m:t>
                              </m:r>
                            </m:sub>
                          </m:s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l-GR" altLang="zh-CN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altLang="zh-CN" sz="16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altLang="zh-CN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p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l-GR" altLang="zh-CN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𝑛𝐿</m:t>
                              </m:r>
                            </m:sub>
                          </m:s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l-GR" altLang="zh-CN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altLang="zh-CN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altLang="zh-CN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p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</m:sSub>
                        </m:den>
                      </m:f>
                      <m:r>
                        <a:rPr lang="en-US" altLang="zh-CN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16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CN" sz="16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altLang="zh-CN" sz="16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CN" sz="16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16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en-US" altLang="zh-CN" sz="16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altLang="zh-CN" sz="16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zh-CN" altLang="en-US" sz="16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</m:d>
                        </m:e>
                        <m:sup>
                          <m:r>
                            <a:rPr lang="en-US" altLang="zh-CN" sz="16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CN" sz="16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zh-CN" altLang="en-US" sz="16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𝜈</m:t>
                              </m:r>
                            </m:num>
                            <m:den>
                              <m:r>
                                <a:rPr lang="zh-CN" altLang="en-US" sz="16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𝜈</m:t>
                              </m:r>
                              <m:r>
                                <a:rPr lang="en-US" altLang="zh-CN" sz="16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20" name="文本框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526" y="5775861"/>
                <a:ext cx="3518523" cy="61786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/>
              <p:cNvSpPr txBox="1"/>
              <p:nvPr/>
            </p:nvSpPr>
            <p:spPr>
              <a:xfrm>
                <a:off x="5265718" y="1658379"/>
                <a:ext cx="3846724" cy="1274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altLang="zh-CN" sz="1600" dirty="0" smtClean="0"/>
                  <a:t>We could compare the “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altLang="zh-CN" sz="1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sz="16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altLang="zh-CN" sz="160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p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en-US" altLang="zh-CN" sz="1600" dirty="0" smtClean="0"/>
                  <a:t>”</a:t>
                </a:r>
                <a:r>
                  <a:rPr lang="en-US" altLang="zh-CN" sz="1600" dirty="0" smtClean="0">
                    <a:solidFill>
                      <a:schemeClr val="tx1"/>
                    </a:solidFill>
                  </a:rPr>
                  <a:t>  for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</m:oMath>
                </a14:m>
                <a:r>
                  <a:rPr lang="en-US" altLang="zh-CN" sz="1600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Ξ</m:t>
                        </m:r>
                      </m:e>
                      <m:sub>
                        <m: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</m:oMath>
                </a14:m>
                <a:r>
                  <a:rPr lang="en-US" altLang="zh-CN" sz="16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sz="1600" dirty="0" smtClean="0">
                    <a:solidFill>
                      <a:schemeClr val="tx1"/>
                    </a:solidFill>
                  </a:rPr>
                  <a:t>systems directly. Finally, the ratio </a:t>
                </a:r>
                <a:r>
                  <a:rPr lang="en-US" altLang="zh-CN" sz="1600" dirty="0"/>
                  <a:t>of </a:t>
                </a:r>
                <a:r>
                  <a:rPr lang="en-US" altLang="zh-CN" sz="1600" dirty="0" smtClean="0"/>
                  <a:t>coefficient in the spin-orbit </a:t>
                </a:r>
                <a:r>
                  <a:rPr lang="en-US" altLang="zh-CN" sz="1600" dirty="0"/>
                  <a:t>coupling is </a:t>
                </a:r>
                <a:r>
                  <a:rPr lang="en-US" altLang="zh-CN" sz="1600" dirty="0" smtClean="0"/>
                  <a:t>derived as</a:t>
                </a:r>
                <a:r>
                  <a:rPr lang="en-US" altLang="zh-CN" sz="1600" dirty="0" smtClean="0">
                    <a:solidFill>
                      <a:schemeClr val="tx1"/>
                    </a:solidFill>
                  </a:rPr>
                  <a:t>	</a:t>
                </a:r>
                <a:endParaRPr lang="zh-CN" alt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文本框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5718" y="1658379"/>
                <a:ext cx="3846724" cy="1274964"/>
              </a:xfrm>
              <a:prstGeom prst="rect">
                <a:avLst/>
              </a:prstGeom>
              <a:blipFill>
                <a:blip r:embed="rId8"/>
                <a:stretch>
                  <a:fillRect l="-951" r="-792" b="-52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/>
              <p:cNvSpPr txBox="1"/>
              <p:nvPr/>
            </p:nvSpPr>
            <p:spPr>
              <a:xfrm>
                <a:off x="5492311" y="3015110"/>
                <a:ext cx="3518523" cy="733983"/>
              </a:xfrm>
              <a:prstGeom prst="rect">
                <a:avLst/>
              </a:prstGeom>
              <a:noFill/>
              <a:ln w="19050">
                <a:solidFill>
                  <a:srgbClr val="FFC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altLang="zh-CN" sz="16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𝜉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altLang="zh-CN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altLang="zh-CN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Λ</m:t>
                                  </m:r>
                                </m:e>
                                <m:sub>
                                  <m:r>
                                    <a:rPr lang="en-US" altLang="zh-CN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𝑄</m:t>
                                  </m:r>
                                </m:sub>
                              </m:sSub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l-GR" altLang="zh-CN" sz="16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𝜉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altLang="zh-CN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altLang="zh-CN" sz="16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Ξ</m:t>
                                  </m:r>
                                </m:e>
                                <m:sub>
                                  <m:r>
                                    <a:rPr lang="en-US" altLang="zh-CN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𝑄</m:t>
                                  </m:r>
                                </m:sub>
                              </m:sSub>
                            </m:sub>
                          </m:sSub>
                        </m:den>
                      </m:f>
                      <m:r>
                        <a:rPr lang="en-US" altLang="zh-CN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sz="16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CN" sz="16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CN" sz="160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zh-CN" sz="1600" i="1" dirty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600" b="0" i="1" dirty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altLang="zh-CN" sz="1600" b="0" i="1" dirty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𝑄</m:t>
                                      </m:r>
                                    </m:sub>
                                  </m:sSub>
                                  <m:r>
                                    <a:rPr lang="en-US" altLang="zh-CN" sz="16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altLang="zh-CN" sz="1600" b="0" i="1" dirty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600" b="0" i="1" dirty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en-US" altLang="zh-CN" sz="1600" b="0" i="1" dirty="0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CN" sz="1600" b="0" i="1" dirty="0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𝑞𝑠</m:t>
                                          </m:r>
                                        </m:e>
                                      </m:d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zh-CN" sz="1600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600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altLang="zh-CN" sz="1600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𝑄</m:t>
                                      </m:r>
                                    </m:sub>
                                  </m:sSub>
                                  <m:r>
                                    <a:rPr lang="en-US" altLang="zh-CN" sz="16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altLang="zh-CN" sz="1600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600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en-US" altLang="zh-CN" sz="1600" i="1" dirty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CN" sz="1600" b="0" i="1" dirty="0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𝑢𝑑</m:t>
                                          </m:r>
                                        </m:e>
                                      </m:d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altLang="zh-CN" sz="16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3/2</m:t>
                          </m:r>
                        </m:sup>
                      </m:sSup>
                      <m:sSup>
                        <m:sSupPr>
                          <m:ctrlPr>
                            <a:rPr lang="en-US" altLang="zh-CN" sz="16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CN" sz="16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CN" sz="16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zh-CN" sz="1600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600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en-US" altLang="zh-CN" sz="1600" i="1" dirty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CN" sz="1600" i="1" dirty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𝑢𝑑</m:t>
                                          </m:r>
                                        </m:e>
                                      </m:d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zh-CN" sz="1600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600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en-US" altLang="zh-CN" sz="1600" i="1" dirty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CN" sz="1600" i="1" dirty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𝑞𝑠</m:t>
                                          </m:r>
                                        </m:e>
                                      </m:d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altLang="zh-CN" sz="16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zh-CN" sz="16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/2</m:t>
                          </m:r>
                        </m:sup>
                      </m:sSup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22" name="文本框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2311" y="3015110"/>
                <a:ext cx="3518523" cy="73398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19050"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/>
              <p:cNvSpPr txBox="1"/>
              <p:nvPr/>
            </p:nvSpPr>
            <p:spPr>
              <a:xfrm>
                <a:off x="5244022" y="3851466"/>
                <a:ext cx="327955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 smtClean="0"/>
                  <a:t>where the </a:t>
                </a:r>
                <a14:m>
                  <m:oMath xmlns:m="http://schemas.openxmlformats.org/officeDocument/2006/math">
                    <m:r>
                      <a:rPr lang="zh-CN" alt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𝜉</m:t>
                    </m:r>
                  </m:oMath>
                </a14:m>
                <a:r>
                  <a:rPr lang="zh-CN" altLang="en-US" sz="1600" dirty="0" smtClean="0"/>
                  <a:t> </a:t>
                </a:r>
                <a:r>
                  <a:rPr lang="en-US" altLang="zh-CN" sz="1600" dirty="0" smtClean="0"/>
                  <a:t>is defined as </a:t>
                </a:r>
                <a:endParaRPr lang="zh-CN" altLang="en-US" sz="1600" dirty="0"/>
              </a:p>
            </p:txBody>
          </p:sp>
        </mc:Choice>
        <mc:Fallback xmlns="">
          <p:sp>
            <p:nvSpPr>
              <p:cNvPr id="23" name="文本框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4022" y="3851466"/>
                <a:ext cx="3279550" cy="338554"/>
              </a:xfrm>
              <a:prstGeom prst="rect">
                <a:avLst/>
              </a:prstGeom>
              <a:blipFill>
                <a:blip r:embed="rId10"/>
                <a:stretch>
                  <a:fillRect l="-929" t="-5455" b="-236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文本框 23"/>
              <p:cNvSpPr txBox="1"/>
              <p:nvPr/>
            </p:nvSpPr>
            <p:spPr>
              <a:xfrm>
                <a:off x="5390704" y="4263590"/>
                <a:ext cx="3753296" cy="7184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altLang="zh-CN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𝑠𝑜</m:t>
                              </m:r>
                            </m:sub>
                          </m:sSub>
                        </m:e>
                      </m:d>
                      <m:r>
                        <a:rPr lang="en-US" altLang="zh-CN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altLang="zh-CN" sz="16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CN" sz="16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16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  <m:sSub>
                                <m:sSubPr>
                                  <m:ctrlPr>
                                    <a:rPr lang="en-US" altLang="zh-CN" sz="16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16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altLang="zh-CN" sz="16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altLang="zh-CN" sz="16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f>
                            <m:fPr>
                              <m:ctrlPr>
                                <a:rPr lang="en-US" altLang="zh-CN" sz="16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16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altLang="zh-CN" sz="160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zh-CN" sz="1600" b="0" i="0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di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CN" sz="160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altLang="zh-CN" sz="16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𝑄</m:t>
                                  </m:r>
                                </m:sub>
                              </m:sSub>
                            </m:den>
                          </m:f>
                          <m:f>
                            <m:fPr>
                              <m:ctrlPr>
                                <a:rPr lang="en-US" altLang="zh-CN" sz="16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altLang="zh-CN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altLang="zh-CN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sSub>
                        <m:sSubPr>
                          <m:ctrlPr>
                            <a:rPr lang="en-US" altLang="zh-CN" sz="16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𝒔</m:t>
                          </m:r>
                        </m:e>
                        <m:sub>
                          <m:r>
                            <a:rPr lang="en-US" altLang="zh-CN" sz="16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</m:sub>
                      </m:sSub>
                      <m:r>
                        <a:rPr lang="en-US" altLang="zh-CN" sz="16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r>
                        <a:rPr lang="en-US" altLang="zh-CN" sz="16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𝑳</m:t>
                      </m:r>
                      <m:r>
                        <a:rPr lang="en-US" altLang="zh-CN" sz="16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zh-CN" altLang="en-US" sz="16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𝜉</m:t>
                      </m:r>
                      <m:sSub>
                        <m:sSubPr>
                          <m:ctrlPr>
                            <a:rPr lang="en-US" altLang="zh-CN" sz="16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𝒔</m:t>
                          </m:r>
                        </m:e>
                        <m:sub>
                          <m:r>
                            <a:rPr lang="en-US" altLang="zh-CN" sz="16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</m:sub>
                      </m:sSub>
                      <m:r>
                        <a:rPr lang="en-US" altLang="zh-CN" sz="16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r>
                        <a:rPr lang="en-US" altLang="zh-CN" sz="16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𝑳</m:t>
                      </m:r>
                    </m:oMath>
                  </m:oMathPara>
                </a14:m>
                <a:endParaRPr lang="zh-CN" altLang="en-US" sz="1600" dirty="0"/>
              </a:p>
            </p:txBody>
          </p:sp>
        </mc:Choice>
        <mc:Fallback>
          <p:sp>
            <p:nvSpPr>
              <p:cNvPr id="24" name="文本框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0704" y="4263590"/>
                <a:ext cx="3753296" cy="71840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24"/>
              <p:cNvSpPr txBox="1"/>
              <p:nvPr/>
            </p:nvSpPr>
            <p:spPr>
              <a:xfrm>
                <a:off x="5445597" y="5106697"/>
                <a:ext cx="3518523" cy="642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altLang="zh-CN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𝜉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altLang="zh-CN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altLang="zh-CN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Λ</m:t>
                                  </m:r>
                                </m:e>
                                <m:sub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l-GR" altLang="zh-CN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𝜉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altLang="zh-CN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altLang="zh-CN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Ξ</m:t>
                                  </m:r>
                                </m:e>
                                <m:sub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sub>
                          </m:sSub>
                        </m:den>
                      </m:f>
                      <m:r>
                        <a:rPr lang="en-US" altLang="zh-CN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1.003;        </m:t>
                      </m:r>
                      <m:f>
                        <m:fPr>
                          <m:ctrlPr>
                            <a:rPr lang="en-US" altLang="zh-CN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altLang="zh-CN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𝜉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altLang="zh-CN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altLang="zh-CN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Λ</m:t>
                                  </m:r>
                                </m:e>
                                <m:sub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l-GR" altLang="zh-CN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𝜉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altLang="zh-CN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altLang="zh-CN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Ξ</m:t>
                                  </m:r>
                                </m:e>
                                <m:sub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sub>
                          </m:sSub>
                        </m:den>
                      </m:f>
                      <m:r>
                        <a:rPr lang="en-US" altLang="zh-CN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0.936</m:t>
                      </m:r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25" name="文本框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5597" y="5106697"/>
                <a:ext cx="3518523" cy="64299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文本框 25"/>
              <p:cNvSpPr txBox="1"/>
              <p:nvPr/>
            </p:nvSpPr>
            <p:spPr>
              <a:xfrm>
                <a:off x="5683005" y="5887464"/>
                <a:ext cx="3076144" cy="4797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altLang="zh-CN" sz="1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CN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altLang="zh-CN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=1.55 </m:t>
                      </m:r>
                      <m:r>
                        <m:rPr>
                          <m:sty m:val="p"/>
                        </m:rPr>
                        <a:rPr lang="en-US" altLang="zh-CN" sz="1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GeV</m:t>
                      </m:r>
                      <m:r>
                        <a:rPr lang="en-US" altLang="zh-CN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  <m:r>
                        <a:rPr lang="en-US" altLang="zh-CN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 </m:t>
                      </m:r>
                      <m:sSub>
                        <m:sSubPr>
                          <m:ctrlPr>
                            <a:rPr lang="el-GR" altLang="zh-CN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CN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altLang="zh-CN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=4.65 </m:t>
                      </m:r>
                      <m:r>
                        <m:rPr>
                          <m:sty m:val="p"/>
                        </m:rPr>
                        <a:rPr lang="en-US" altLang="zh-CN" sz="1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GeV</m:t>
                      </m:r>
                      <m:r>
                        <a:rPr lang="en-US" altLang="zh-CN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en-US" altLang="zh-CN" sz="1200" dirty="0" smtClean="0">
                  <a:ea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altLang="zh-CN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altLang="zh-CN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[</m:t>
                          </m:r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𝑢𝑑</m:t>
                          </m:r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]</m:t>
                          </m:r>
                        </m:sub>
                      </m:sSub>
                      <m:r>
                        <a:rPr lang="en-US" altLang="zh-CN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CN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0.71</m:t>
                      </m:r>
                      <m:r>
                        <a:rPr lang="en-US" altLang="zh-CN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sz="1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GeV</m:t>
                      </m:r>
                      <m:r>
                        <a:rPr lang="en-US" altLang="zh-CN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  <m:sSub>
                        <m:sSubPr>
                          <m:ctrlPr>
                            <a:rPr lang="el-GR" altLang="zh-CN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     </m:t>
                          </m:r>
                          <m:r>
                            <a:rPr lang="en-US" altLang="zh-CN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[</m:t>
                          </m:r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𝑞𝑠</m:t>
                          </m:r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]</m:t>
                          </m:r>
                        </m:sub>
                      </m:sSub>
                      <m:r>
                        <a:rPr lang="en-US" altLang="zh-CN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CN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0.90</m:t>
                      </m:r>
                      <m:r>
                        <m:rPr>
                          <m:sty m:val="p"/>
                        </m:rPr>
                        <a:rPr lang="en-US" altLang="zh-CN" sz="1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GeV</m:t>
                      </m:r>
                      <m:r>
                        <a:rPr lang="en-US" altLang="zh-CN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zh-CN" altLang="en-US" sz="1200" dirty="0"/>
              </a:p>
            </p:txBody>
          </p:sp>
        </mc:Choice>
        <mc:Fallback>
          <p:sp>
            <p:nvSpPr>
              <p:cNvPr id="26" name="文本框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3005" y="5887464"/>
                <a:ext cx="3076144" cy="479747"/>
              </a:xfrm>
              <a:prstGeom prst="rect">
                <a:avLst/>
              </a:prstGeom>
              <a:blipFill>
                <a:blip r:embed="rId13"/>
                <a:stretch>
                  <a:fillRect b="-12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7"/>
          <p:cNvSpPr txBox="1"/>
          <p:nvPr/>
        </p:nvSpPr>
        <p:spPr>
          <a:xfrm>
            <a:off x="1043608" y="6504982"/>
            <a:ext cx="6718853" cy="338548"/>
          </a:xfrm>
          <a:prstGeom prst="rect">
            <a:avLst/>
          </a:prstGeom>
          <a:noFill/>
        </p:spPr>
        <p:txBody>
          <a:bodyPr wrap="square" lIns="91435" tIns="45717" rIns="91435" bIns="45717" rtlCol="0">
            <a:spAutoFit/>
          </a:bodyPr>
          <a:lstStyle/>
          <a:p>
            <a:pPr algn="ctr"/>
            <a:r>
              <a:rPr lang="zh-CN" altLang="en-US" sz="16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第三届</a:t>
            </a:r>
            <a:r>
              <a:rPr lang="en-US" altLang="zh-CN" sz="1600" dirty="0" err="1" smtClean="0">
                <a:latin typeface="华文新魏" panose="02010800040101010101" pitchFamily="2" charset="-122"/>
                <a:ea typeface="华文新魏" panose="02010800040101010101" pitchFamily="2" charset="-122"/>
              </a:rPr>
              <a:t>LHCb</a:t>
            </a:r>
            <a:r>
              <a:rPr lang="zh-CN" altLang="en-US" sz="16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前沿物理研讨会</a:t>
            </a:r>
            <a:r>
              <a:rPr lang="en-US" altLang="zh-CN" sz="16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(</a:t>
            </a:r>
            <a:r>
              <a:rPr lang="zh-CN" altLang="en-US" sz="16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中国科学院大学</a:t>
            </a:r>
            <a:r>
              <a:rPr lang="en-US" altLang="zh-CN" sz="1600" b="1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·</a:t>
            </a:r>
            <a:r>
              <a:rPr lang="zh-CN" altLang="en-US" sz="16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北京</a:t>
            </a:r>
            <a:r>
              <a:rPr lang="en-US" altLang="zh-CN" sz="1600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· </a:t>
            </a:r>
            <a:r>
              <a:rPr lang="en-US" altLang="zh-CN" sz="16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2023)</a:t>
            </a:r>
            <a:endParaRPr lang="en-US" altLang="zh-CN" sz="1600" dirty="0"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3681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  <p:bldP spid="15" grpId="0"/>
      <p:bldP spid="16" grpId="0"/>
      <p:bldP spid="12" grpId="0"/>
      <p:bldP spid="17" grpId="0"/>
      <p:bldP spid="18" grpId="0"/>
      <p:bldP spid="19" grpId="0"/>
      <p:bldP spid="20" grpId="0"/>
      <p:bldP spid="21" grpId="0"/>
      <p:bldP spid="22" grpId="0" animBg="1"/>
      <p:bldP spid="23" grpId="0"/>
      <p:bldP spid="24" grpId="0"/>
      <p:bldP spid="25" grpId="0"/>
      <p:bldP spid="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59176A8-741F-4341-8904-C2DA74193C2A}"/>
              </a:ext>
            </a:extLst>
          </p:cNvPr>
          <p:cNvSpPr/>
          <p:nvPr/>
        </p:nvSpPr>
        <p:spPr>
          <a:xfrm>
            <a:off x="0" y="0"/>
            <a:ext cx="9144000" cy="879455"/>
          </a:xfrm>
          <a:prstGeom prst="rect">
            <a:avLst/>
          </a:prstGeom>
          <a:solidFill>
            <a:schemeClr val="tx1">
              <a:lumMod val="75000"/>
              <a:lumOff val="25000"/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7" rIns="91435" bIns="45717"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6015D29-A37F-48FD-B72E-4052DCAFF749}"/>
              </a:ext>
            </a:extLst>
          </p:cNvPr>
          <p:cNvCxnSpPr>
            <a:cxnSpLocks/>
          </p:cNvCxnSpPr>
          <p:nvPr/>
        </p:nvCxnSpPr>
        <p:spPr>
          <a:xfrm>
            <a:off x="0" y="939523"/>
            <a:ext cx="914400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866AB36-0D64-444D-87B6-27D86A681651}"/>
              </a:ext>
            </a:extLst>
          </p:cNvPr>
          <p:cNvCxnSpPr>
            <a:cxnSpLocks/>
          </p:cNvCxnSpPr>
          <p:nvPr/>
        </p:nvCxnSpPr>
        <p:spPr>
          <a:xfrm>
            <a:off x="0" y="6541666"/>
            <a:ext cx="9144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6614868" y="6491694"/>
            <a:ext cx="2133601" cy="365125"/>
          </a:xfrm>
        </p:spPr>
        <p:txBody>
          <a:bodyPr/>
          <a:lstStyle/>
          <a:p>
            <a:fld id="{132D5636-234F-4423-A194-9A1572FD30D6}" type="slidenum">
              <a:rPr lang="en-US" smtClean="0"/>
              <a:t>18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91581" y="260651"/>
            <a:ext cx="7560841" cy="410491"/>
          </a:xfrm>
          <a:prstGeom prst="rect">
            <a:avLst/>
          </a:prstGeom>
          <a:noFill/>
        </p:spPr>
        <p:txBody>
          <a:bodyPr wrap="square" lIns="91435" tIns="45717" rIns="91435" bIns="45717" rtlCol="0">
            <a:spAutoFit/>
          </a:bodyPr>
          <a:lstStyle/>
          <a:p>
            <a:pPr algn="ctr">
              <a:lnSpc>
                <a:spcPct val="70000"/>
              </a:lnSpc>
              <a:defRPr/>
            </a:pPr>
            <a:r>
              <a:rPr lang="en-US" altLang="zh-CN" sz="2800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More evidences for the </a:t>
            </a:r>
            <a:r>
              <a:rPr lang="en-US" altLang="zh-CN" sz="2800" b="1" dirty="0" err="1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diquark</a:t>
            </a:r>
            <a:r>
              <a:rPr lang="en-US" altLang="zh-CN" sz="2800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 picture</a:t>
            </a:r>
            <a:endParaRPr lang="ru-RU" altLang="zh-CN" sz="2800" dirty="0">
              <a:solidFill>
                <a:schemeClr val="bg1"/>
              </a:solidFill>
            </a:endParaRPr>
          </a:p>
        </p:txBody>
      </p:sp>
      <p:sp>
        <p:nvSpPr>
          <p:cNvPr id="75" name="矩形 74"/>
          <p:cNvSpPr/>
          <p:nvPr/>
        </p:nvSpPr>
        <p:spPr>
          <a:xfrm>
            <a:off x="0" y="980728"/>
            <a:ext cx="91440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 smtClean="0">
                <a:latin typeface="Calibri" panose="020F0502020204030204" pitchFamily="34" charset="0"/>
              </a:rPr>
              <a:t>Logical framework of our recent paper </a:t>
            </a:r>
          </a:p>
          <a:p>
            <a:pPr algn="just"/>
            <a:r>
              <a:rPr lang="en-US" altLang="zh-CN" dirty="0" smtClean="0">
                <a:latin typeface="Calibri" panose="020F0502020204030204" pitchFamily="34" charset="0"/>
              </a:rPr>
              <a:t>[ </a:t>
            </a:r>
            <a:r>
              <a:rPr lang="en-US" altLang="zh-CN" b="1" u="sng" dirty="0" smtClean="0">
                <a:latin typeface="Centaur" panose="02030504050205020304" pitchFamily="18" charset="0"/>
              </a:rPr>
              <a:t>Bing </a:t>
            </a:r>
            <a:r>
              <a:rPr lang="en-US" altLang="zh-CN" b="1" u="sng" dirty="0">
                <a:latin typeface="Centaur" panose="02030504050205020304" pitchFamily="18" charset="0"/>
              </a:rPr>
              <a:t>Chen</a:t>
            </a:r>
            <a:r>
              <a:rPr lang="en-US" altLang="zh-CN" b="1" dirty="0">
                <a:latin typeface="Centaur" panose="02030504050205020304" pitchFamily="18" charset="0"/>
              </a:rPr>
              <a:t>, Si-</a:t>
            </a:r>
            <a:r>
              <a:rPr lang="en-US" altLang="zh-CN" b="1" dirty="0" err="1">
                <a:latin typeface="Centaur" panose="02030504050205020304" pitchFamily="18" charset="0"/>
              </a:rPr>
              <a:t>Qiang</a:t>
            </a:r>
            <a:r>
              <a:rPr lang="en-US" altLang="zh-CN" b="1" dirty="0">
                <a:latin typeface="Centaur" panose="02030504050205020304" pitchFamily="18" charset="0"/>
              </a:rPr>
              <a:t> Luo, and Xiang Liu, </a:t>
            </a:r>
            <a:r>
              <a:rPr lang="fr-FR" altLang="zh-CN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Eur. Phys. J. C </a:t>
            </a:r>
            <a:r>
              <a:rPr lang="fr-FR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81</a:t>
            </a:r>
            <a:r>
              <a:rPr lang="fr-FR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474 </a:t>
            </a:r>
            <a:r>
              <a:rPr lang="fr-FR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(2021) </a:t>
            </a:r>
            <a:r>
              <a:rPr lang="en-US" altLang="zh-CN" dirty="0" smtClean="0">
                <a:latin typeface="Calibri" panose="020F0502020204030204" pitchFamily="34" charset="0"/>
              </a:rPr>
              <a:t>]</a:t>
            </a:r>
            <a:endParaRPr lang="en-US" altLang="zh-CN" sz="1900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矩形 53"/>
              <p:cNvSpPr/>
              <p:nvPr/>
            </p:nvSpPr>
            <p:spPr>
              <a:xfrm>
                <a:off x="69211" y="1772816"/>
                <a:ext cx="8998425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altLang="zh-CN" dirty="0"/>
                  <a:t>In the </a:t>
                </a:r>
                <a:r>
                  <a:rPr lang="en-US" altLang="zh-CN" dirty="0" err="1"/>
                  <a:t>diquark</a:t>
                </a:r>
                <a:r>
                  <a:rPr lang="en-US" altLang="zh-CN" dirty="0"/>
                  <a:t> picture, the spin average mass of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</a:rPr>
                      <m:t>𝑛𝐿</m:t>
                    </m:r>
                  </m:oMath>
                </a14:m>
                <a:r>
                  <a:rPr lang="en-US" altLang="zh-CN" i="1" dirty="0"/>
                  <a:t> </a:t>
                </a:r>
                <a:r>
                  <a:rPr lang="en-US" altLang="zh-CN" dirty="0" smtClean="0"/>
                  <a:t>heavy baryon </a:t>
                </a:r>
                <a:r>
                  <a:rPr lang="en-US" altLang="zh-CN" dirty="0" err="1"/>
                  <a:t>multiplet</a:t>
                </a:r>
                <a:r>
                  <a:rPr lang="en-US" altLang="zh-CN" dirty="0"/>
                  <a:t> could be denoted as follows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54" name="矩形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11" y="1772816"/>
                <a:ext cx="8998425" cy="646331"/>
              </a:xfrm>
              <a:prstGeom prst="rect">
                <a:avLst/>
              </a:prstGeom>
              <a:blipFill rotWithShape="1">
                <a:blip r:embed="rId2"/>
                <a:stretch>
                  <a:fillRect l="-542" t="-4717" r="-610" b="-141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2627784" y="2506459"/>
                <a:ext cx="3888432" cy="3888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b="0" i="1" smtClean="0">
                                <a:latin typeface="Cambria Math"/>
                              </a:rPr>
                              <m:t>𝑀</m:t>
                            </m:r>
                          </m:e>
                        </m:acc>
                      </m:e>
                      <m:sub>
                        <m:r>
                          <a:rPr lang="en-US" altLang="zh-CN" b="0" i="1" smtClean="0">
                            <a:latin typeface="Cambria Math"/>
                          </a:rPr>
                          <m:t>𝑛𝐿</m:t>
                        </m:r>
                      </m:sub>
                    </m:sSub>
                  </m:oMath>
                </a14:m>
                <a:r>
                  <a:rPr lang="en-US" altLang="zh-CN" dirty="0" smtClean="0"/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/>
                          </a:rPr>
                          <m:t>𝑄</m:t>
                        </m:r>
                      </m:sub>
                    </m:sSub>
                    <m:r>
                      <a:rPr lang="en-US" altLang="zh-CN" b="0" i="1" dirty="0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CN" b="0" i="1" dirty="0" smtClean="0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solidFill>
                              <a:srgbClr val="FF0066"/>
                            </a:solidFill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b="0" i="0" dirty="0" smtClean="0">
                            <a:solidFill>
                              <a:srgbClr val="FF0066"/>
                            </a:solidFill>
                            <a:latin typeface="Cambria Math"/>
                          </a:rPr>
                          <m:t>di</m:t>
                        </m:r>
                      </m:sub>
                    </m:sSub>
                    <m:r>
                      <a:rPr lang="en-US" altLang="zh-CN" b="0" i="1" dirty="0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CN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𝑬</m:t>
                        </m:r>
                      </m:e>
                      <m:sub>
                        <m:r>
                          <a:rPr lang="en-US" altLang="zh-CN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𝒏𝑳</m:t>
                        </m:r>
                      </m:sub>
                    </m:sSub>
                  </m:oMath>
                </a14:m>
                <a:endParaRPr lang="zh-CN" altLang="en-US" b="1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2506459"/>
                <a:ext cx="3888432" cy="388889"/>
              </a:xfrm>
              <a:prstGeom prst="rect">
                <a:avLst/>
              </a:prstGeom>
              <a:blipFill rotWithShape="1">
                <a:blip r:embed="rId3"/>
                <a:stretch>
                  <a:fillRect t="-6250" b="-203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矩形 55"/>
          <p:cNvSpPr/>
          <p:nvPr/>
        </p:nvSpPr>
        <p:spPr>
          <a:xfrm>
            <a:off x="76361" y="2877975"/>
            <a:ext cx="89984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dirty="0" smtClean="0"/>
              <a:t>where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2631357" y="3501008"/>
                <a:ext cx="3888432" cy="519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 smtClean="0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>
                            <a:solidFill>
                              <a:srgbClr val="FF0066"/>
                            </a:solidFill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dirty="0">
                            <a:solidFill>
                              <a:srgbClr val="FF0066"/>
                            </a:solidFill>
                            <a:latin typeface="Cambria Math"/>
                          </a:rPr>
                          <m:t>di</m:t>
                        </m:r>
                      </m:sub>
                    </m:sSub>
                  </m:oMath>
                </a14:m>
                <a:r>
                  <a:rPr lang="en-US" altLang="zh-CN" dirty="0" smtClean="0"/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CN" b="0" i="1" dirty="0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altLang="zh-CN" b="0" i="0" dirty="0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altLang="zh-CN" b="0" i="1" dirty="0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dirty="0" smtClean="0">
                            <a:latin typeface="Cambria Math"/>
                          </a:rPr>
                          <m:t>𝐴</m:t>
                        </m:r>
                      </m:num>
                      <m:den>
                        <m:sSub>
                          <m:sSubPr>
                            <m:ctrlPr>
                              <a:rPr lang="en-US" altLang="zh-CN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 dirty="0"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zh-CN" i="1" dirty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 dirty="0"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zh-CN" b="0" i="1" dirty="0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den>
                    </m:f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dirty="0" smtClean="0">
                            <a:latin typeface="Cambria Math"/>
                          </a:rPr>
                          <m:t>𝒔</m:t>
                        </m:r>
                      </m:e>
                      <m:sub>
                        <m:r>
                          <a:rPr lang="en-US" altLang="zh-CN" i="1" dirty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CN" i="1" dirty="0" smtClean="0">
                        <a:latin typeface="Cambria Math"/>
                      </a:rPr>
                      <m:t>·</m:t>
                    </m:r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dirty="0" smtClean="0">
                            <a:latin typeface="Cambria Math"/>
                          </a:rPr>
                          <m:t>𝒔</m:t>
                        </m:r>
                      </m:e>
                      <m:sub>
                        <m:r>
                          <a:rPr lang="en-US" altLang="zh-CN" i="1" dirty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1357" y="3501008"/>
                <a:ext cx="3888432" cy="51988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8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552" y="2397575"/>
            <a:ext cx="1501775" cy="165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9" name="直接箭头连接符 58"/>
          <p:cNvCxnSpPr/>
          <p:nvPr/>
        </p:nvCxnSpPr>
        <p:spPr>
          <a:xfrm flipH="1">
            <a:off x="3495018" y="2895348"/>
            <a:ext cx="1293006" cy="749676"/>
          </a:xfrm>
          <a:prstGeom prst="straightConnector1">
            <a:avLst/>
          </a:prstGeom>
          <a:ln w="127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矩形 59"/>
          <p:cNvSpPr/>
          <p:nvPr/>
        </p:nvSpPr>
        <p:spPr>
          <a:xfrm>
            <a:off x="41772" y="4211796"/>
            <a:ext cx="89984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dirty="0" smtClean="0"/>
              <a:t>For the mass gaps of corresponding heavy baryons,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矩形 60"/>
              <p:cNvSpPr/>
              <p:nvPr/>
            </p:nvSpPr>
            <p:spPr>
              <a:xfrm>
                <a:off x="1965078" y="4581128"/>
                <a:ext cx="5919289" cy="19847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̅"/>
                              <m:ctrlPr>
                                <a:rPr lang="zh-CN" altLang="zh-CN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altLang="zh-CN">
                                  <a:latin typeface="Cambria Math"/>
                                </a:rPr>
                                <m:t>M</m:t>
                              </m:r>
                            </m:e>
                          </m:acc>
                        </m:e>
                        <m:sub>
                          <m:r>
                            <a:rPr lang="en-US" altLang="zh-CN" i="1">
                              <a:latin typeface="Cambria Math"/>
                            </a:rPr>
                            <m:t>𝑛𝐿</m:t>
                          </m:r>
                        </m:sub>
                        <m:sup>
                          <m:sSub>
                            <m:sSubPr>
                              <m:ctrlPr>
                                <a:rPr lang="zh-CN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CN">
                                  <a:latin typeface="Cambria Math"/>
                                </a:rPr>
                                <m:t>Ξ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/>
                                </a:rPr>
                                <m:t>𝑄</m:t>
                              </m:r>
                            </m:sub>
                          </m:sSub>
                        </m:sup>
                      </m:sSubSup>
                      <m:r>
                        <a:rPr lang="en-US" altLang="zh-CN" i="1">
                          <a:latin typeface="Cambria Math"/>
                        </a:rPr>
                        <m:t> − </m:t>
                      </m:r>
                      <m:sSubSup>
                        <m:sSubSup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̅"/>
                              <m:ctrlPr>
                                <a:rPr lang="zh-CN" altLang="zh-CN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altLang="zh-CN">
                                  <a:latin typeface="Cambria Math"/>
                                </a:rPr>
                                <m:t>M</m:t>
                              </m:r>
                            </m:e>
                          </m:acc>
                        </m:e>
                        <m:sub>
                          <m:r>
                            <a:rPr lang="en-US" altLang="zh-CN" i="1">
                              <a:latin typeface="Cambria Math"/>
                            </a:rPr>
                            <m:t>𝑛𝐿</m:t>
                          </m:r>
                        </m:sub>
                        <m:sup>
                          <m:sSub>
                            <m:sSubPr>
                              <m:ctrlPr>
                                <a:rPr lang="zh-CN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CN">
                                  <a:latin typeface="Cambria Math"/>
                                </a:rPr>
                                <m:t>Λ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/>
                                </a:rPr>
                                <m:t>𝑄</m:t>
                              </m:r>
                            </m:sub>
                          </m:sSub>
                        </m:sup>
                      </m:sSubSup>
                      <m:r>
                        <a:rPr lang="en-US" altLang="zh-CN" i="1">
                          <a:latin typeface="Cambria Math"/>
                        </a:rPr>
                        <m:t>= </m:t>
                      </m:r>
                      <m:sSub>
                        <m:sSub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altLang="zh-CN" i="1">
                              <a:latin typeface="Cambria Math"/>
                            </a:rPr>
                            <m:t>𝑠</m:t>
                          </m:r>
                        </m:sub>
                      </m:sSub>
                      <m:r>
                        <a:rPr lang="en-US" altLang="zh-CN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altLang="zh-CN" i="1">
                              <a:latin typeface="Cambria Math"/>
                            </a:rPr>
                            <m:t>𝑞</m:t>
                          </m:r>
                        </m:sub>
                      </m:sSub>
                      <m:r>
                        <a:rPr lang="en-US" altLang="zh-CN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/>
                            </a:rPr>
                            <m:t>3</m:t>
                          </m:r>
                          <m:r>
                            <a:rPr lang="en-US" altLang="zh-CN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𝐴</m:t>
                          </m:r>
                        </m:num>
                        <m:den>
                          <m:r>
                            <a:rPr lang="en-US" altLang="zh-CN" i="1">
                              <a:latin typeface="Cambria Math"/>
                            </a:rPr>
                            <m:t>4</m:t>
                          </m:r>
                          <m:sSub>
                            <m:sSubPr>
                              <m:ctrlPr>
                                <a:rPr lang="zh-CN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/>
                                </a:rPr>
                                <m:t>𝑞</m:t>
                              </m:r>
                            </m:sub>
                          </m:sSub>
                        </m:den>
                      </m:f>
                      <m:r>
                        <a:rPr lang="en-US" altLang="zh-CN" i="1"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zh-CN" altLang="zh-CN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/>
                                    </a:rPr>
                                    <m:t>𝑞</m:t>
                                  </m:r>
                                </m:sub>
                              </m:sSub>
                            </m:den>
                          </m:f>
                          <m:r>
                            <a:rPr lang="en-US" altLang="zh-CN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zh-CN" altLang="zh-CN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/>
                                    </a:rPr>
                                    <m:t>𝑠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US" altLang="zh-CN" i="1">
                          <a:latin typeface="Cambria Math"/>
                        </a:rPr>
                        <m:t>= </m:t>
                      </m:r>
                      <m:r>
                        <a:rPr lang="en-US" altLang="zh-CN" i="1">
                          <a:latin typeface="Cambria Math"/>
                        </a:rPr>
                        <m:t>𝛿</m:t>
                      </m:r>
                      <m:r>
                        <a:rPr lang="en-US" altLang="zh-CN" i="1">
                          <a:latin typeface="Cambria Math"/>
                        </a:rPr>
                        <m:t>𝑚</m:t>
                      </m:r>
                      <m:r>
                        <a:rPr lang="en-US" altLang="zh-CN" i="1">
                          <a:latin typeface="Cambria Math"/>
                        </a:rPr>
                        <m:t>+3</m:t>
                      </m:r>
                      <m:r>
                        <m:rPr>
                          <m:sty m:val="p"/>
                        </m:rPr>
                        <a:rPr lang="en-US" altLang="zh-CN">
                          <a:latin typeface="Cambria Math"/>
                        </a:rPr>
                        <m:t>Δ</m:t>
                      </m:r>
                    </m:oMath>
                  </m:oMathPara>
                </a14:m>
                <a:endParaRPr lang="zh-CN" altLang="zh-CN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̅"/>
                              <m:ctrlPr>
                                <a:rPr lang="zh-CN" altLang="zh-CN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altLang="zh-CN">
                                  <a:latin typeface="Cambria Math"/>
                                </a:rPr>
                                <m:t>M</m:t>
                              </m:r>
                            </m:e>
                          </m:acc>
                        </m:e>
                        <m:sub>
                          <m:r>
                            <a:rPr lang="en-US" altLang="zh-CN" i="1">
                              <a:latin typeface="Cambria Math"/>
                            </a:rPr>
                            <m:t>𝑛𝐿</m:t>
                          </m:r>
                        </m:sub>
                        <m:sup>
                          <m:sSubSup>
                            <m:sSubSupPr>
                              <m:ctrlPr>
                                <a:rPr lang="zh-CN" altLang="zh-CN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altLang="zh-CN">
                                  <a:latin typeface="Cambria Math"/>
                                </a:rPr>
                                <m:t>Ξ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/>
                                </a:rPr>
                                <m:t>𝑄</m:t>
                              </m:r>
                            </m:sub>
                            <m:sup>
                              <m:r>
                                <a:rPr lang="en-US" altLang="zh-CN" i="1">
                                  <a:latin typeface="Cambria Math"/>
                                </a:rPr>
                                <m:t>′</m:t>
                              </m:r>
                            </m:sup>
                          </m:sSubSup>
                        </m:sup>
                      </m:sSubSup>
                      <m:r>
                        <a:rPr lang="en-US" altLang="zh-CN" i="1">
                          <a:latin typeface="Cambria Math"/>
                        </a:rPr>
                        <m:t> − </m:t>
                      </m:r>
                      <m:sSubSup>
                        <m:sSubSup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̅"/>
                              <m:ctrlPr>
                                <a:rPr lang="zh-CN" altLang="zh-CN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altLang="zh-CN">
                                  <a:latin typeface="Cambria Math"/>
                                </a:rPr>
                                <m:t>M</m:t>
                              </m:r>
                            </m:e>
                          </m:acc>
                        </m:e>
                        <m:sub>
                          <m:r>
                            <a:rPr lang="en-US" altLang="zh-CN" i="1">
                              <a:latin typeface="Cambria Math"/>
                            </a:rPr>
                            <m:t>𝑛𝐿</m:t>
                          </m:r>
                        </m:sub>
                        <m:sup>
                          <m:sSub>
                            <m:sSubPr>
                              <m:ctrlPr>
                                <a:rPr lang="zh-CN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CN">
                                  <a:latin typeface="Cambria Math"/>
                                </a:rPr>
                                <m:t>Σ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/>
                                </a:rPr>
                                <m:t>𝑄</m:t>
                              </m:r>
                            </m:sub>
                          </m:sSub>
                        </m:sup>
                      </m:sSubSup>
                      <m:r>
                        <a:rPr lang="en-US" altLang="zh-CN" i="1">
                          <a:latin typeface="Cambria Math"/>
                        </a:rPr>
                        <m:t>= </m:t>
                      </m:r>
                      <m:sSub>
                        <m:sSub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altLang="zh-CN" i="1">
                              <a:latin typeface="Cambria Math"/>
                            </a:rPr>
                            <m:t>𝑠</m:t>
                          </m:r>
                        </m:sub>
                      </m:sSub>
                      <m:r>
                        <a:rPr lang="en-US" altLang="zh-CN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altLang="zh-CN" i="1">
                              <a:latin typeface="Cambria Math"/>
                            </a:rPr>
                            <m:t>𝑞</m:t>
                          </m:r>
                        </m:sub>
                      </m:sSub>
                      <m:r>
                        <a:rPr lang="en-US" altLang="zh-CN" i="1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𝐴</m:t>
                          </m:r>
                        </m:num>
                        <m:den>
                          <m:r>
                            <a:rPr lang="en-US" altLang="zh-CN" i="1">
                              <a:latin typeface="Cambria Math"/>
                            </a:rPr>
                            <m:t>4</m:t>
                          </m:r>
                          <m:sSub>
                            <m:sSubPr>
                              <m:ctrlPr>
                                <a:rPr lang="zh-CN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/>
                                </a:rPr>
                                <m:t>𝑞</m:t>
                              </m:r>
                            </m:sub>
                          </m:sSub>
                        </m:den>
                      </m:f>
                      <m:r>
                        <a:rPr lang="en-US" altLang="zh-CN" i="1"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zh-CN" altLang="zh-CN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/>
                                    </a:rPr>
                                    <m:t>𝑞</m:t>
                                  </m:r>
                                </m:sub>
                              </m:sSub>
                            </m:den>
                          </m:f>
                          <m:r>
                            <a:rPr lang="en-US" altLang="zh-CN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zh-CN" altLang="zh-CN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/>
                                    </a:rPr>
                                    <m:t>𝑠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US" altLang="zh-CN" i="1">
                          <a:latin typeface="Cambria Math"/>
                        </a:rPr>
                        <m:t>= </m:t>
                      </m:r>
                      <m:r>
                        <a:rPr lang="en-US" altLang="zh-CN" i="1">
                          <a:latin typeface="Cambria Math"/>
                        </a:rPr>
                        <m:t>𝛿</m:t>
                      </m:r>
                      <m:r>
                        <a:rPr lang="en-US" altLang="zh-CN" i="1">
                          <a:latin typeface="Cambria Math"/>
                        </a:rPr>
                        <m:t>𝑚</m:t>
                      </m:r>
                      <m:r>
                        <a:rPr lang="en-US" altLang="zh-CN" i="1">
                          <a:latin typeface="Cambria Math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altLang="zh-CN">
                          <a:latin typeface="Cambria Math"/>
                        </a:rPr>
                        <m:t>Δ</m:t>
                      </m:r>
                      <m:r>
                        <a:rPr lang="en-US" altLang="zh-CN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zh-CN" altLang="zh-CN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̅"/>
                              <m:ctrlPr>
                                <a:rPr lang="zh-CN" altLang="zh-CN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altLang="zh-CN">
                                  <a:latin typeface="Cambria Math"/>
                                </a:rPr>
                                <m:t>M</m:t>
                              </m:r>
                            </m:e>
                          </m:acc>
                        </m:e>
                        <m:sub>
                          <m:r>
                            <a:rPr lang="en-US" altLang="zh-CN" i="1">
                              <a:latin typeface="Cambria Math"/>
                            </a:rPr>
                            <m:t>𝑛𝐿</m:t>
                          </m:r>
                        </m:sub>
                        <m:sup>
                          <m:sSub>
                            <m:sSubPr>
                              <m:ctrlPr>
                                <a:rPr lang="zh-CN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CN">
                                  <a:latin typeface="Cambria Math"/>
                                </a:rPr>
                                <m:t>Ω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/>
                                </a:rPr>
                                <m:t>𝑄</m:t>
                              </m:r>
                            </m:sub>
                          </m:sSub>
                        </m:sup>
                      </m:sSubSup>
                      <m:r>
                        <a:rPr lang="en-US" altLang="zh-CN" i="1">
                          <a:latin typeface="Cambria Math"/>
                        </a:rPr>
                        <m:t> − </m:t>
                      </m:r>
                      <m:sSubSup>
                        <m:sSubSup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̅"/>
                              <m:ctrlPr>
                                <a:rPr lang="zh-CN" altLang="zh-CN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altLang="zh-CN">
                                  <a:latin typeface="Cambria Math"/>
                                </a:rPr>
                                <m:t>M</m:t>
                              </m:r>
                            </m:e>
                          </m:acc>
                        </m:e>
                        <m:sub>
                          <m:r>
                            <a:rPr lang="en-US" altLang="zh-CN" i="1">
                              <a:latin typeface="Cambria Math"/>
                            </a:rPr>
                            <m:t>𝑛𝐿</m:t>
                          </m:r>
                        </m:sub>
                        <m:sup>
                          <m:sSubSup>
                            <m:sSubSupPr>
                              <m:ctrlPr>
                                <a:rPr lang="zh-CN" altLang="zh-CN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altLang="zh-CN">
                                  <a:latin typeface="Cambria Math"/>
                                </a:rPr>
                                <m:t>Ξ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/>
                                </a:rPr>
                                <m:t>𝑄</m:t>
                              </m:r>
                            </m:sub>
                            <m:sup>
                              <m:r>
                                <a:rPr lang="en-US" altLang="zh-CN" i="1">
                                  <a:latin typeface="Cambria Math"/>
                                </a:rPr>
                                <m:t>′</m:t>
                              </m:r>
                            </m:sup>
                          </m:sSubSup>
                        </m:sup>
                      </m:sSubSup>
                      <m:r>
                        <a:rPr lang="en-US" altLang="zh-CN" i="1">
                          <a:latin typeface="Cambria Math"/>
                        </a:rPr>
                        <m:t>= </m:t>
                      </m:r>
                      <m:sSub>
                        <m:sSub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altLang="zh-CN" i="1">
                              <a:latin typeface="Cambria Math"/>
                            </a:rPr>
                            <m:t>𝑠</m:t>
                          </m:r>
                        </m:sub>
                      </m:sSub>
                      <m:r>
                        <a:rPr lang="en-US" altLang="zh-CN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altLang="zh-CN" i="1">
                              <a:latin typeface="Cambria Math"/>
                            </a:rPr>
                            <m:t>𝑞</m:t>
                          </m:r>
                        </m:sub>
                      </m:sSub>
                      <m:r>
                        <a:rPr lang="en-US" altLang="zh-CN" i="1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𝐴</m:t>
                          </m:r>
                        </m:num>
                        <m:den>
                          <m:r>
                            <a:rPr lang="en-US" altLang="zh-CN" i="1">
                              <a:latin typeface="Cambria Math"/>
                            </a:rPr>
                            <m:t>4</m:t>
                          </m:r>
                          <m:sSub>
                            <m:sSubPr>
                              <m:ctrlPr>
                                <a:rPr lang="zh-CN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  <m:r>
                        <a:rPr lang="en-US" altLang="zh-CN" i="1"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zh-CN" altLang="zh-CN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/>
                                    </a:rPr>
                                    <m:t>𝑞</m:t>
                                  </m:r>
                                </m:sub>
                              </m:sSub>
                            </m:den>
                          </m:f>
                          <m:r>
                            <a:rPr lang="en-US" altLang="zh-CN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zh-CN" altLang="zh-CN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/>
                                    </a:rPr>
                                    <m:t>𝑠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US" altLang="zh-CN" i="1">
                          <a:latin typeface="Cambria Math"/>
                        </a:rPr>
                        <m:t>= </m:t>
                      </m:r>
                      <m:r>
                        <a:rPr lang="en-US" altLang="zh-CN" i="1">
                          <a:latin typeface="Cambria Math"/>
                        </a:rPr>
                        <m:t>𝛿</m:t>
                      </m:r>
                      <m:r>
                        <a:rPr lang="en-US" altLang="zh-CN" i="1">
                          <a:latin typeface="Cambria Math"/>
                        </a:rPr>
                        <m:t>𝑚</m:t>
                      </m:r>
                      <m:r>
                        <a:rPr lang="en-US" altLang="zh-CN" i="1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/>
                            </a:rPr>
                            <m:t>Δ</m:t>
                          </m:r>
                        </m:e>
                        <m:sup>
                          <m:r>
                            <a:rPr lang="en-US" altLang="zh-CN" i="1">
                              <a:latin typeface="Cambria Math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1" name="矩形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5078" y="4581128"/>
                <a:ext cx="5919289" cy="198477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7" name="直接连接符 66"/>
          <p:cNvCxnSpPr/>
          <p:nvPr/>
        </p:nvCxnSpPr>
        <p:spPr>
          <a:xfrm>
            <a:off x="17748" y="1772816"/>
            <a:ext cx="9108504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7"/>
          <p:cNvSpPr txBox="1"/>
          <p:nvPr/>
        </p:nvSpPr>
        <p:spPr>
          <a:xfrm>
            <a:off x="1043608" y="6504982"/>
            <a:ext cx="6718853" cy="338548"/>
          </a:xfrm>
          <a:prstGeom prst="rect">
            <a:avLst/>
          </a:prstGeom>
          <a:noFill/>
        </p:spPr>
        <p:txBody>
          <a:bodyPr wrap="square" lIns="91435" tIns="45717" rIns="91435" bIns="45717" rtlCol="0">
            <a:spAutoFit/>
          </a:bodyPr>
          <a:lstStyle/>
          <a:p>
            <a:pPr algn="ctr"/>
            <a:r>
              <a:rPr lang="zh-CN" altLang="en-US" sz="16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第三届</a:t>
            </a:r>
            <a:r>
              <a:rPr lang="en-US" altLang="zh-CN" sz="1600" dirty="0" err="1" smtClean="0">
                <a:latin typeface="华文新魏" panose="02010800040101010101" pitchFamily="2" charset="-122"/>
                <a:ea typeface="华文新魏" panose="02010800040101010101" pitchFamily="2" charset="-122"/>
              </a:rPr>
              <a:t>LHCb</a:t>
            </a:r>
            <a:r>
              <a:rPr lang="zh-CN" altLang="en-US" sz="16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前沿物理研讨会</a:t>
            </a:r>
            <a:r>
              <a:rPr lang="en-US" altLang="zh-CN" sz="16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(</a:t>
            </a:r>
            <a:r>
              <a:rPr lang="zh-CN" altLang="en-US" sz="16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中国科学院大学</a:t>
            </a:r>
            <a:r>
              <a:rPr lang="en-US" altLang="zh-CN" sz="1600" b="1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·</a:t>
            </a:r>
            <a:r>
              <a:rPr lang="zh-CN" altLang="en-US" sz="16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北京</a:t>
            </a:r>
            <a:r>
              <a:rPr lang="en-US" altLang="zh-CN" sz="1600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· </a:t>
            </a:r>
            <a:r>
              <a:rPr lang="en-US" altLang="zh-CN" sz="16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2023)</a:t>
            </a:r>
            <a:endParaRPr lang="en-US" altLang="zh-CN" sz="1600" dirty="0"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67285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59176A8-741F-4341-8904-C2DA74193C2A}"/>
              </a:ext>
            </a:extLst>
          </p:cNvPr>
          <p:cNvSpPr/>
          <p:nvPr/>
        </p:nvSpPr>
        <p:spPr>
          <a:xfrm>
            <a:off x="0" y="0"/>
            <a:ext cx="9144000" cy="879455"/>
          </a:xfrm>
          <a:prstGeom prst="rect">
            <a:avLst/>
          </a:prstGeom>
          <a:solidFill>
            <a:schemeClr val="tx1">
              <a:lumMod val="75000"/>
              <a:lumOff val="25000"/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7" rIns="91435" bIns="45717"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6015D29-A37F-48FD-B72E-4052DCAFF749}"/>
              </a:ext>
            </a:extLst>
          </p:cNvPr>
          <p:cNvCxnSpPr>
            <a:cxnSpLocks/>
          </p:cNvCxnSpPr>
          <p:nvPr/>
        </p:nvCxnSpPr>
        <p:spPr>
          <a:xfrm>
            <a:off x="0" y="939523"/>
            <a:ext cx="914400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91581" y="260651"/>
            <a:ext cx="7560841" cy="410491"/>
          </a:xfrm>
          <a:prstGeom prst="rect">
            <a:avLst/>
          </a:prstGeom>
          <a:noFill/>
        </p:spPr>
        <p:txBody>
          <a:bodyPr wrap="square" lIns="91435" tIns="45717" rIns="91435" bIns="45717" rtlCol="0">
            <a:spAutoFit/>
          </a:bodyPr>
          <a:lstStyle/>
          <a:p>
            <a:pPr algn="ctr">
              <a:lnSpc>
                <a:spcPct val="70000"/>
              </a:lnSpc>
              <a:defRPr/>
            </a:pPr>
            <a:r>
              <a:rPr lang="en-US" altLang="zh-CN" sz="2800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More evidences for the </a:t>
            </a:r>
            <a:r>
              <a:rPr lang="en-US" altLang="zh-CN" sz="2800" b="1" dirty="0" err="1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diquark</a:t>
            </a:r>
            <a:r>
              <a:rPr lang="en-US" altLang="zh-CN" sz="2800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 picture</a:t>
            </a:r>
            <a:endParaRPr lang="ru-RU" altLang="zh-CN" sz="2800" dirty="0">
              <a:solidFill>
                <a:schemeClr val="bg1"/>
              </a:solidFill>
            </a:endParaRPr>
          </a:p>
        </p:txBody>
      </p:sp>
      <p:sp>
        <p:nvSpPr>
          <p:cNvPr id="75" name="矩形 74"/>
          <p:cNvSpPr/>
          <p:nvPr/>
        </p:nvSpPr>
        <p:spPr>
          <a:xfrm>
            <a:off x="0" y="980728"/>
            <a:ext cx="91440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 smtClean="0">
                <a:latin typeface="Calibri" panose="020F0502020204030204" pitchFamily="34" charset="0"/>
              </a:rPr>
              <a:t>Logical framework of our recent paper </a:t>
            </a:r>
          </a:p>
          <a:p>
            <a:pPr algn="just"/>
            <a:r>
              <a:rPr lang="en-US" altLang="zh-CN" dirty="0" smtClean="0">
                <a:latin typeface="Calibri" panose="020F0502020204030204" pitchFamily="34" charset="0"/>
              </a:rPr>
              <a:t>[ </a:t>
            </a:r>
            <a:r>
              <a:rPr lang="en-US" altLang="zh-CN" b="1" u="sng" dirty="0" smtClean="0">
                <a:latin typeface="Centaur" panose="02030504050205020304" pitchFamily="18" charset="0"/>
              </a:rPr>
              <a:t>Bing </a:t>
            </a:r>
            <a:r>
              <a:rPr lang="en-US" altLang="zh-CN" b="1" u="sng" dirty="0">
                <a:latin typeface="Centaur" panose="02030504050205020304" pitchFamily="18" charset="0"/>
              </a:rPr>
              <a:t>Chen</a:t>
            </a:r>
            <a:r>
              <a:rPr lang="en-US" altLang="zh-CN" b="1" dirty="0">
                <a:latin typeface="Centaur" panose="02030504050205020304" pitchFamily="18" charset="0"/>
              </a:rPr>
              <a:t>, Si-</a:t>
            </a:r>
            <a:r>
              <a:rPr lang="en-US" altLang="zh-CN" b="1" dirty="0" err="1">
                <a:latin typeface="Centaur" panose="02030504050205020304" pitchFamily="18" charset="0"/>
              </a:rPr>
              <a:t>Qiang</a:t>
            </a:r>
            <a:r>
              <a:rPr lang="en-US" altLang="zh-CN" b="1" dirty="0">
                <a:latin typeface="Centaur" panose="02030504050205020304" pitchFamily="18" charset="0"/>
              </a:rPr>
              <a:t> Luo, and Xiang Liu, </a:t>
            </a:r>
            <a:r>
              <a:rPr lang="fr-FR" altLang="zh-CN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Eur. Phys. J. C </a:t>
            </a:r>
            <a:r>
              <a:rPr lang="fr-FR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81</a:t>
            </a:r>
            <a:r>
              <a:rPr lang="fr-FR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474 </a:t>
            </a:r>
            <a:r>
              <a:rPr lang="fr-FR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(2021) </a:t>
            </a:r>
            <a:r>
              <a:rPr lang="en-US" altLang="zh-CN" dirty="0" smtClean="0">
                <a:latin typeface="Calibri" panose="020F0502020204030204" pitchFamily="34" charset="0"/>
              </a:rPr>
              <a:t>]</a:t>
            </a:r>
            <a:endParaRPr lang="en-US" altLang="zh-CN" sz="1900" dirty="0">
              <a:latin typeface="Calibri" panose="020F0502020204030204" pitchFamily="34" charset="0"/>
            </a:endParaRPr>
          </a:p>
        </p:txBody>
      </p:sp>
      <p:cxnSp>
        <p:nvCxnSpPr>
          <p:cNvPr id="67" name="直接连接符 66"/>
          <p:cNvCxnSpPr/>
          <p:nvPr/>
        </p:nvCxnSpPr>
        <p:spPr>
          <a:xfrm>
            <a:off x="17748" y="1772816"/>
            <a:ext cx="9108504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/>
              <p:cNvSpPr/>
              <p:nvPr/>
            </p:nvSpPr>
            <p:spPr>
              <a:xfrm>
                <a:off x="2771800" y="3315988"/>
                <a:ext cx="3132348" cy="570284"/>
              </a:xfrm>
              <a:prstGeom prst="rect">
                <a:avLst/>
              </a:prstGeom>
              <a:solidFill>
                <a:srgbClr val="00B050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zh-CN" altLang="zh-CN" sz="20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̅"/>
                              <m:ctrlPr>
                                <a:rPr lang="zh-CN" altLang="zh-CN" sz="20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00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M</m:t>
                              </m:r>
                            </m:e>
                          </m:acc>
                        </m:e>
                        <m:sub>
                          <m:r>
                            <a:rPr lang="en-US" altLang="zh-CN" sz="2000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𝑛𝐿</m:t>
                          </m:r>
                        </m:sub>
                        <m:sup>
                          <m:sSub>
                            <m:sSubPr>
                              <m:ctrlPr>
                                <a:rPr lang="zh-CN" altLang="zh-CN" sz="20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00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Ω</m:t>
                              </m:r>
                            </m:e>
                            <m:sub>
                              <m:r>
                                <a:rPr lang="en-US" altLang="zh-CN" sz="2000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𝑄</m:t>
                              </m:r>
                            </m:sub>
                          </m:sSub>
                        </m:sup>
                      </m:sSubSup>
                      <m:r>
                        <a:rPr lang="en-US" altLang="zh-CN" sz="2000" i="1">
                          <a:solidFill>
                            <a:srgbClr val="FFFF00"/>
                          </a:solidFill>
                          <a:latin typeface="Cambria Math"/>
                        </a:rPr>
                        <m:t> − </m:t>
                      </m:r>
                      <m:sSubSup>
                        <m:sSubSupPr>
                          <m:ctrlPr>
                            <a:rPr lang="zh-CN" altLang="zh-CN" sz="20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̅"/>
                              <m:ctrlPr>
                                <a:rPr lang="zh-CN" altLang="zh-CN" sz="20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00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M</m:t>
                              </m:r>
                            </m:e>
                          </m:acc>
                        </m:e>
                        <m:sub>
                          <m:r>
                            <a:rPr lang="en-US" altLang="zh-CN" sz="2000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𝑛𝐿</m:t>
                          </m:r>
                        </m:sub>
                        <m:sup>
                          <m:sSubSup>
                            <m:sSubSupPr>
                              <m:ctrlPr>
                                <a:rPr lang="zh-CN" altLang="zh-CN" sz="20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00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Ξ</m:t>
                              </m:r>
                            </m:e>
                            <m:sub>
                              <m:r>
                                <a:rPr lang="en-US" altLang="zh-CN" sz="2000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𝑄</m:t>
                              </m:r>
                            </m:sub>
                            <m:sup>
                              <m:r>
                                <a:rPr lang="en-US" altLang="zh-CN" sz="2000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′</m:t>
                              </m:r>
                            </m:sup>
                          </m:sSubSup>
                        </m:sup>
                      </m:sSubSup>
                      <m:r>
                        <a:rPr lang="en-US" altLang="zh-CN" sz="2000" i="1">
                          <a:solidFill>
                            <a:srgbClr val="FFFF00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zh-CN" sz="20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128 </m:t>
                      </m:r>
                      <m:r>
                        <m:rPr>
                          <m:sty m:val="p"/>
                        </m:rPr>
                        <a:rPr lang="en-US" altLang="zh-CN" sz="2000" b="0" i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MeV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17" name="矩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800" y="3315988"/>
                <a:ext cx="3132348" cy="57028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88357" y="1913685"/>
                <a:ext cx="8967285" cy="15465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altLang="zh-CN" dirty="0" smtClean="0"/>
                  <a:t>When we take the average value of the mass gaps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</m:oMath>
                </a14:m>
                <a:r>
                  <a:rPr lang="en-US" altLang="zh-CN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Ξ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</m:oMath>
                </a14:m>
                <a:r>
                  <a:rPr lang="en-US" altLang="zh-CN" dirty="0"/>
                  <a:t> baryons as 195 MeV, and the mass gaps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</m:oMath>
                </a14:m>
                <a:r>
                  <a:rPr lang="en-US" altLang="zh-CN" dirty="0"/>
                  <a:t> </a:t>
                </a:r>
                <a:r>
                  <a:rPr lang="en-US" altLang="zh-CN" dirty="0" smtClean="0"/>
                  <a:t>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l-GR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Ξ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altLang="zh-CN" dirty="0" smtClean="0"/>
                  <a:t> baryons </a:t>
                </a:r>
                <a:r>
                  <a:rPr lang="en-US" altLang="zh-CN" dirty="0"/>
                  <a:t>as </a:t>
                </a:r>
                <a:r>
                  <a:rPr lang="en-US" altLang="zh-CN" dirty="0" smtClean="0"/>
                  <a:t>122 MeV, the value of </a:t>
                </a:r>
                <a:r>
                  <a:rPr lang="en-US" altLang="zh-CN" i="1" dirty="0" smtClean="0">
                    <a:solidFill>
                      <a:srgbClr val="FF0000"/>
                    </a:solidFill>
                  </a:rPr>
                  <a:t>A</a:t>
                </a:r>
                <a:r>
                  <a:rPr lang="en-US" altLang="zh-CN" i="1" dirty="0" smtClean="0"/>
                  <a:t> </a:t>
                </a:r>
                <a:r>
                  <a:rPr lang="en-US" altLang="zh-CN" dirty="0" smtClean="0"/>
                  <a:t>is fixed as 1.717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</m:sup>
                    </m:sSup>
                  </m:oMath>
                </a14:m>
                <a:r>
                  <a:rPr lang="zh-CN" altLang="en-US" i="1" dirty="0" smtClean="0"/>
                  <a:t> </a:t>
                </a:r>
                <a:r>
                  <a:rPr lang="en-US" altLang="zh-CN" dirty="0" smtClean="0"/>
                  <a:t>MeV. Here, the masses of </a:t>
                </a:r>
                <a:r>
                  <a:rPr lang="en-US" altLang="zh-CN" i="1" dirty="0" smtClean="0"/>
                  <a:t>u</a:t>
                </a:r>
                <a:r>
                  <a:rPr lang="en-US" altLang="zh-CN" dirty="0" smtClean="0"/>
                  <a:t>/</a:t>
                </a:r>
                <a:r>
                  <a:rPr lang="en-US" altLang="zh-CN" i="1" dirty="0" smtClean="0"/>
                  <a:t>d</a:t>
                </a:r>
                <a:r>
                  <a:rPr lang="en-US" altLang="zh-CN" dirty="0" smtClean="0"/>
                  <a:t> and </a:t>
                </a:r>
                <a:r>
                  <a:rPr lang="en-US" altLang="zh-CN" i="1" dirty="0" smtClean="0"/>
                  <a:t>s</a:t>
                </a:r>
                <a:r>
                  <a:rPr lang="en-US" altLang="zh-CN" dirty="0" smtClean="0"/>
                  <a:t> quarks are taken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=280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MeV</m:t>
                    </m:r>
                  </m:oMath>
                </a14:m>
                <a:r>
                  <a:rPr lang="en-US" altLang="zh-CN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420</m:t>
                    </m:r>
                    <m:r>
                      <a:rPr lang="en-US" altLang="zh-CN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pitchFamily="18" charset="0"/>
                      </a:rPr>
                      <m:t>MeV</m:t>
                    </m:r>
                  </m:oMath>
                </a14:m>
                <a:r>
                  <a:rPr lang="en-US" altLang="zh-CN" dirty="0" smtClean="0"/>
                  <a:t>. Finally ,we may obtain </a:t>
                </a:r>
                <a:endParaRPr lang="zh-CN" altLang="en-US" dirty="0"/>
              </a:p>
              <a:p>
                <a:pPr algn="just"/>
                <a:endParaRPr lang="zh-CN" altLang="en-US" dirty="0"/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57" y="1913685"/>
                <a:ext cx="8967285" cy="1546577"/>
              </a:xfrm>
              <a:prstGeom prst="rect">
                <a:avLst/>
              </a:prstGeom>
              <a:blipFill>
                <a:blip r:embed="rId3"/>
                <a:stretch>
                  <a:fillRect l="-543" t="-1969" r="-5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6">
            <a:extLst>
              <a:ext uri="{FF2B5EF4-FFF2-40B4-BE49-F238E27FC236}">
                <a16:creationId xmlns:a16="http://schemas.microsoft.com/office/drawing/2014/main" id="{D866AB36-0D64-444D-87B6-27D86A681651}"/>
              </a:ext>
            </a:extLst>
          </p:cNvPr>
          <p:cNvCxnSpPr>
            <a:cxnSpLocks/>
          </p:cNvCxnSpPr>
          <p:nvPr/>
        </p:nvCxnSpPr>
        <p:spPr>
          <a:xfrm>
            <a:off x="0" y="6541666"/>
            <a:ext cx="9144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6614868" y="6491694"/>
            <a:ext cx="2133601" cy="365125"/>
          </a:xfrm>
        </p:spPr>
        <p:txBody>
          <a:bodyPr/>
          <a:lstStyle/>
          <a:p>
            <a:fld id="{132D5636-234F-4423-A194-9A1572FD30D6}" type="slidenum">
              <a:rPr lang="en-US" smtClean="0"/>
              <a:t>19</a:t>
            </a:fld>
            <a:endParaRPr lang="en-US" dirty="0"/>
          </a:p>
        </p:txBody>
      </p:sp>
      <p:sp>
        <p:nvSpPr>
          <p:cNvPr id="14" name="TextBox 7"/>
          <p:cNvSpPr txBox="1"/>
          <p:nvPr/>
        </p:nvSpPr>
        <p:spPr>
          <a:xfrm>
            <a:off x="1043608" y="6504982"/>
            <a:ext cx="6718853" cy="338548"/>
          </a:xfrm>
          <a:prstGeom prst="rect">
            <a:avLst/>
          </a:prstGeom>
          <a:noFill/>
        </p:spPr>
        <p:txBody>
          <a:bodyPr wrap="square" lIns="91435" tIns="45717" rIns="91435" bIns="45717" rtlCol="0">
            <a:spAutoFit/>
          </a:bodyPr>
          <a:lstStyle/>
          <a:p>
            <a:pPr algn="ctr"/>
            <a:r>
              <a:rPr lang="zh-CN" altLang="en-US" sz="16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第三届</a:t>
            </a:r>
            <a:r>
              <a:rPr lang="en-US" altLang="zh-CN" sz="1600" dirty="0" err="1" smtClean="0">
                <a:latin typeface="华文新魏" panose="02010800040101010101" pitchFamily="2" charset="-122"/>
                <a:ea typeface="华文新魏" panose="02010800040101010101" pitchFamily="2" charset="-122"/>
              </a:rPr>
              <a:t>LHCb</a:t>
            </a:r>
            <a:r>
              <a:rPr lang="zh-CN" altLang="en-US" sz="16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前沿物理研讨会</a:t>
            </a:r>
            <a:r>
              <a:rPr lang="en-US" altLang="zh-CN" sz="16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(</a:t>
            </a:r>
            <a:r>
              <a:rPr lang="zh-CN" altLang="en-US" sz="16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中国科学院大学</a:t>
            </a:r>
            <a:r>
              <a:rPr lang="en-US" altLang="zh-CN" sz="1600" b="1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·</a:t>
            </a:r>
            <a:r>
              <a:rPr lang="zh-CN" altLang="en-US" sz="16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北京</a:t>
            </a:r>
            <a:r>
              <a:rPr lang="en-US" altLang="zh-CN" sz="1600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· </a:t>
            </a:r>
            <a:r>
              <a:rPr lang="en-US" altLang="zh-CN" sz="16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2023)</a:t>
            </a:r>
            <a:endParaRPr lang="en-US" altLang="zh-CN" sz="1600" dirty="0"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35073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59176A8-741F-4341-8904-C2DA74193C2A}"/>
              </a:ext>
            </a:extLst>
          </p:cNvPr>
          <p:cNvSpPr/>
          <p:nvPr/>
        </p:nvSpPr>
        <p:spPr>
          <a:xfrm>
            <a:off x="0" y="0"/>
            <a:ext cx="9144000" cy="879455"/>
          </a:xfrm>
          <a:prstGeom prst="rect">
            <a:avLst/>
          </a:prstGeom>
          <a:solidFill>
            <a:srgbClr val="92D050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7" rIns="91435" bIns="45717"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6015D29-A37F-48FD-B72E-4052DCAFF749}"/>
              </a:ext>
            </a:extLst>
          </p:cNvPr>
          <p:cNvCxnSpPr>
            <a:cxnSpLocks/>
          </p:cNvCxnSpPr>
          <p:nvPr/>
        </p:nvCxnSpPr>
        <p:spPr>
          <a:xfrm>
            <a:off x="0" y="939523"/>
            <a:ext cx="914400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866AB36-0D64-444D-87B6-27D86A681651}"/>
              </a:ext>
            </a:extLst>
          </p:cNvPr>
          <p:cNvCxnSpPr>
            <a:cxnSpLocks/>
          </p:cNvCxnSpPr>
          <p:nvPr/>
        </p:nvCxnSpPr>
        <p:spPr>
          <a:xfrm>
            <a:off x="0" y="6541666"/>
            <a:ext cx="9144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213508" y="152440"/>
            <a:ext cx="1970401" cy="707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5" tIns="45717" rIns="91435" bIns="45717">
            <a:spAutoFit/>
          </a:bodyPr>
          <a:lstStyle/>
          <a:p>
            <a:pPr>
              <a:buFontTx/>
              <a:buNone/>
            </a:pPr>
            <a:r>
              <a:rPr lang="en-US" altLang="zh-CN" sz="4000" b="1" dirty="0">
                <a:solidFill>
                  <a:srgbClr val="FF0000"/>
                </a:solidFill>
                <a:latin typeface="Viner Hand ITC" pitchFamily="66" charset="0"/>
                <a:ea typeface="隶书" pitchFamily="49" charset="-122"/>
              </a:rPr>
              <a:t>Outline</a:t>
            </a: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4" y="1568825"/>
            <a:ext cx="312738" cy="327025"/>
          </a:xfrm>
          <a:prstGeom prst="rect">
            <a:avLst/>
          </a:prstGeom>
          <a:noFill/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4" y="2851646"/>
            <a:ext cx="312738" cy="327025"/>
          </a:xfrm>
          <a:prstGeom prst="rect">
            <a:avLst/>
          </a:prstGeom>
          <a:noFill/>
        </p:spPr>
      </p:pic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4" y="4236124"/>
            <a:ext cx="312738" cy="327025"/>
          </a:xfrm>
          <a:prstGeom prst="rect">
            <a:avLst/>
          </a:prstGeom>
          <a:noFill/>
        </p:spPr>
      </p:pic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1331640" y="2709292"/>
            <a:ext cx="7632848" cy="647700"/>
          </a:xfrm>
          <a:prstGeom prst="rect">
            <a:avLst/>
          </a:prstGeom>
          <a:solidFill>
            <a:srgbClr val="0000FF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70000"/>
              </a:lnSpc>
              <a:defRPr/>
            </a:pPr>
            <a:r>
              <a:rPr lang="en-US" altLang="zh-CN" sz="2400" b="1" dirty="0">
                <a:solidFill>
                  <a:schemeClr val="bg1"/>
                </a:solidFill>
                <a:latin typeface="+mj-lt"/>
                <a:ea typeface="宋体" pitchFamily="2" charset="-122"/>
                <a:cs typeface="+mj-cs"/>
              </a:rPr>
              <a:t>     </a:t>
            </a:r>
          </a:p>
          <a:p>
            <a:pPr>
              <a:lnSpc>
                <a:spcPct val="70000"/>
              </a:lnSpc>
              <a:defRPr/>
            </a:pPr>
            <a:r>
              <a:rPr lang="en-US" altLang="zh-CN" sz="2400" b="1" dirty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  <a:cs typeface="+mj-cs"/>
              </a:rPr>
              <a:t>2. </a:t>
            </a:r>
            <a:r>
              <a:rPr lang="en-US" altLang="zh-CN" sz="2400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  <a:cs typeface="+mj-cs"/>
              </a:rPr>
              <a:t>Review of our results for the heavy baryon states</a:t>
            </a:r>
            <a:endParaRPr lang="en-US" altLang="zh-CN" sz="2400" b="1" dirty="0">
              <a:solidFill>
                <a:schemeClr val="bg1"/>
              </a:solidFill>
              <a:latin typeface="Cambria Math" pitchFamily="18" charset="0"/>
              <a:ea typeface="Cambria Math" pitchFamily="18" charset="0"/>
            </a:endParaRPr>
          </a:p>
          <a:p>
            <a:pPr algn="ctr">
              <a:lnSpc>
                <a:spcPct val="70000"/>
              </a:lnSpc>
              <a:spcBef>
                <a:spcPct val="0"/>
              </a:spcBef>
              <a:defRPr/>
            </a:pPr>
            <a:endParaRPr lang="ru-RU" altLang="zh-CN" sz="24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1331638" y="4077444"/>
            <a:ext cx="7632850" cy="647700"/>
          </a:xfrm>
          <a:prstGeom prst="rect">
            <a:avLst/>
          </a:prstGeom>
          <a:solidFill>
            <a:srgbClr val="0000FF"/>
          </a:solidFill>
        </p:spPr>
        <p:txBody>
          <a:bodyPr vert="horz" lIns="91435" tIns="45717" rIns="91435" bIns="45717" rtlCol="0" anchor="ctr">
            <a:normAutofit/>
          </a:bodyPr>
          <a:lstStyle/>
          <a:p>
            <a:pPr>
              <a:lnSpc>
                <a:spcPct val="70000"/>
              </a:lnSpc>
              <a:defRPr/>
            </a:pPr>
            <a:r>
              <a:rPr lang="en-US" altLang="zh-CN" sz="2400" b="1" dirty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  <a:cs typeface="+mj-cs"/>
              </a:rPr>
              <a:t>3. Universal behavior of mass gaps </a:t>
            </a:r>
            <a:r>
              <a:rPr lang="en-US" altLang="zh-CN" sz="2400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  <a:cs typeface="+mj-cs"/>
              </a:rPr>
              <a:t>for the heavy baryons</a:t>
            </a:r>
            <a:endParaRPr lang="ru-RU" altLang="zh-CN" sz="24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1331640" y="1413148"/>
            <a:ext cx="7632848" cy="647700"/>
          </a:xfrm>
          <a:prstGeom prst="rect">
            <a:avLst/>
          </a:prstGeom>
          <a:solidFill>
            <a:srgbClr val="0000FF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70000"/>
              </a:lnSpc>
              <a:defRPr/>
            </a:pPr>
            <a:r>
              <a:rPr lang="en-US" altLang="zh-CN" sz="2400" b="1" dirty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1. </a:t>
            </a:r>
            <a:r>
              <a:rPr lang="en-US" altLang="zh-CN" sz="2400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What is the meaning of “</a:t>
            </a:r>
            <a:r>
              <a:rPr lang="en-US" altLang="zh-CN" sz="2400" b="1" dirty="0" err="1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diquark</a:t>
            </a:r>
            <a:r>
              <a:rPr lang="en-US" altLang="zh-CN" sz="2400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” picture?</a:t>
            </a:r>
            <a:endParaRPr lang="ru-RU" altLang="zh-CN" sz="24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6614868" y="6491694"/>
            <a:ext cx="2133601" cy="365125"/>
          </a:xfrm>
        </p:spPr>
        <p:txBody>
          <a:bodyPr/>
          <a:lstStyle/>
          <a:p>
            <a:fld id="{132D5636-234F-4423-A194-9A1572FD30D6}" type="slidenum">
              <a:rPr lang="en-US" smtClean="0"/>
              <a:t>2</a:t>
            </a:fld>
            <a:endParaRPr lang="en-US" dirty="0"/>
          </a:p>
        </p:txBody>
      </p:sp>
      <p:pic>
        <p:nvPicPr>
          <p:cNvPr id="16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603904"/>
            <a:ext cx="312738" cy="327025"/>
          </a:xfrm>
          <a:prstGeom prst="rect">
            <a:avLst/>
          </a:prstGeom>
          <a:noFill/>
        </p:spPr>
      </p:pic>
      <p:sp>
        <p:nvSpPr>
          <p:cNvPr id="21" name="Rectangle 2"/>
          <p:cNvSpPr txBox="1">
            <a:spLocks noChangeArrowheads="1"/>
          </p:cNvSpPr>
          <p:nvPr/>
        </p:nvSpPr>
        <p:spPr>
          <a:xfrm>
            <a:off x="1331638" y="5445224"/>
            <a:ext cx="7632850" cy="647700"/>
          </a:xfrm>
          <a:prstGeom prst="rect">
            <a:avLst/>
          </a:prstGeom>
          <a:solidFill>
            <a:srgbClr val="0000FF"/>
          </a:solidFill>
        </p:spPr>
        <p:txBody>
          <a:bodyPr vert="horz" lIns="91435" tIns="45717" rIns="91435" bIns="45717" rtlCol="0" anchor="ctr">
            <a:normAutofit/>
          </a:bodyPr>
          <a:lstStyle/>
          <a:p>
            <a:pPr>
              <a:lnSpc>
                <a:spcPct val="70000"/>
              </a:lnSpc>
              <a:defRPr/>
            </a:pPr>
            <a:r>
              <a:rPr lang="en-US" altLang="zh-CN" sz="2400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  <a:cs typeface="+mj-cs"/>
              </a:rPr>
              <a:t>4.  Summary and outlook</a:t>
            </a:r>
            <a:endParaRPr lang="ru-RU" altLang="zh-CN" sz="24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9" name="TextBox 7"/>
          <p:cNvSpPr txBox="1"/>
          <p:nvPr/>
        </p:nvSpPr>
        <p:spPr>
          <a:xfrm>
            <a:off x="1043608" y="6504982"/>
            <a:ext cx="6718853" cy="338548"/>
          </a:xfrm>
          <a:prstGeom prst="rect">
            <a:avLst/>
          </a:prstGeom>
          <a:noFill/>
        </p:spPr>
        <p:txBody>
          <a:bodyPr wrap="square" lIns="91435" tIns="45717" rIns="91435" bIns="45717" rtlCol="0">
            <a:spAutoFit/>
          </a:bodyPr>
          <a:lstStyle/>
          <a:p>
            <a:pPr algn="ctr"/>
            <a:r>
              <a:rPr lang="zh-CN" altLang="en-US" sz="16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第三届</a:t>
            </a:r>
            <a:r>
              <a:rPr lang="en-US" altLang="zh-CN" sz="1600" dirty="0" err="1" smtClean="0">
                <a:latin typeface="华文新魏" panose="02010800040101010101" pitchFamily="2" charset="-122"/>
                <a:ea typeface="华文新魏" panose="02010800040101010101" pitchFamily="2" charset="-122"/>
              </a:rPr>
              <a:t>LHCb</a:t>
            </a:r>
            <a:r>
              <a:rPr lang="zh-CN" altLang="en-US" sz="16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前沿物理研讨会</a:t>
            </a:r>
            <a:r>
              <a:rPr lang="en-US" altLang="zh-CN" sz="16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(</a:t>
            </a:r>
            <a:r>
              <a:rPr lang="zh-CN" altLang="en-US" sz="16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中国科学院大学</a:t>
            </a:r>
            <a:r>
              <a:rPr lang="en-US" altLang="zh-CN" sz="1600" b="1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·</a:t>
            </a:r>
            <a:r>
              <a:rPr lang="zh-CN" altLang="en-US" sz="16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北京</a:t>
            </a:r>
            <a:r>
              <a:rPr lang="en-US" altLang="zh-CN" sz="1600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· </a:t>
            </a:r>
            <a:r>
              <a:rPr lang="en-US" altLang="zh-CN" sz="16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2023)</a:t>
            </a:r>
            <a:endParaRPr lang="en-US" altLang="zh-CN" sz="1600" dirty="0"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56612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0" grpId="0" animBg="1"/>
      <p:bldP spid="2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59176A8-741F-4341-8904-C2DA74193C2A}"/>
              </a:ext>
            </a:extLst>
          </p:cNvPr>
          <p:cNvSpPr/>
          <p:nvPr/>
        </p:nvSpPr>
        <p:spPr>
          <a:xfrm>
            <a:off x="0" y="0"/>
            <a:ext cx="9144000" cy="879455"/>
          </a:xfrm>
          <a:prstGeom prst="rect">
            <a:avLst/>
          </a:prstGeom>
          <a:solidFill>
            <a:schemeClr val="tx1">
              <a:lumMod val="75000"/>
              <a:lumOff val="25000"/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7" rIns="91435" bIns="45717"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6015D29-A37F-48FD-B72E-4052DCAFF749}"/>
              </a:ext>
            </a:extLst>
          </p:cNvPr>
          <p:cNvCxnSpPr>
            <a:cxnSpLocks/>
          </p:cNvCxnSpPr>
          <p:nvPr/>
        </p:nvCxnSpPr>
        <p:spPr>
          <a:xfrm>
            <a:off x="0" y="939523"/>
            <a:ext cx="914400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91581" y="260651"/>
            <a:ext cx="7560841" cy="410491"/>
          </a:xfrm>
          <a:prstGeom prst="rect">
            <a:avLst/>
          </a:prstGeom>
          <a:noFill/>
        </p:spPr>
        <p:txBody>
          <a:bodyPr wrap="square" lIns="91435" tIns="45717" rIns="91435" bIns="45717" rtlCol="0">
            <a:spAutoFit/>
          </a:bodyPr>
          <a:lstStyle/>
          <a:p>
            <a:pPr algn="ctr">
              <a:lnSpc>
                <a:spcPct val="70000"/>
              </a:lnSpc>
              <a:defRPr/>
            </a:pPr>
            <a:r>
              <a:rPr lang="en-US" altLang="zh-CN" sz="2800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Application of the universal behavior of mass gap</a:t>
            </a:r>
            <a:endParaRPr lang="ru-RU" altLang="zh-CN" sz="28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26617" y="1138262"/>
                <a:ext cx="3187499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altLang="zh-CN" dirty="0" smtClean="0"/>
                  <a:t>(1) The puzzle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2846</m:t>
                        </m:r>
                      </m:e>
                    </m:d>
                  </m:oMath>
                </a14:m>
                <a:r>
                  <a:rPr lang="zh-CN" altLang="en-US" dirty="0" smtClean="0"/>
                  <a:t>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17" y="1138262"/>
                <a:ext cx="3187499" cy="369332"/>
              </a:xfrm>
              <a:prstGeom prst="rect">
                <a:avLst/>
              </a:prstGeom>
              <a:blipFill>
                <a:blip r:embed="rId2"/>
                <a:stretch>
                  <a:fillRect l="-1530" t="-10000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66" y="1790463"/>
            <a:ext cx="4787851" cy="35886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/>
              <p:cNvSpPr txBox="1"/>
              <p:nvPr/>
            </p:nvSpPr>
            <p:spPr>
              <a:xfrm>
                <a:off x="2123728" y="2819404"/>
                <a:ext cx="10081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2846</m:t>
                          </m:r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2819404"/>
                <a:ext cx="1008112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矩形 3"/>
          <p:cNvSpPr/>
          <p:nvPr/>
        </p:nvSpPr>
        <p:spPr>
          <a:xfrm>
            <a:off x="611560" y="5429086"/>
            <a:ext cx="32403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/>
              <a:t>BABAR </a:t>
            </a:r>
            <a:r>
              <a:rPr lang="en-US" altLang="zh-CN" sz="1600" dirty="0" smtClean="0"/>
              <a:t>Collaboration</a:t>
            </a:r>
          </a:p>
          <a:p>
            <a:r>
              <a:rPr lang="en-US" altLang="zh-CN" sz="1600" dirty="0" smtClean="0">
                <a:solidFill>
                  <a:srgbClr val="231F2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Phys. Rev. </a:t>
            </a:r>
            <a:r>
              <a:rPr lang="en-US" altLang="zh-CN" sz="1600" dirty="0">
                <a:solidFill>
                  <a:srgbClr val="231F2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 </a:t>
            </a:r>
            <a:r>
              <a:rPr lang="en-US" altLang="zh-CN" sz="1600" b="1" dirty="0">
                <a:solidFill>
                  <a:srgbClr val="231F2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78</a:t>
            </a:r>
            <a:r>
              <a:rPr lang="en-US" altLang="zh-CN" sz="1600" dirty="0">
                <a:solidFill>
                  <a:srgbClr val="231F2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112003 (2008)</a:t>
            </a:r>
            <a:r>
              <a:rPr lang="en-US" altLang="zh-CN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endParaRPr lang="zh-CN" altLang="en-US" sz="16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5599" y="1762245"/>
            <a:ext cx="4338401" cy="4151282"/>
          </a:xfrm>
          <a:prstGeom prst="rect">
            <a:avLst/>
          </a:prstGeom>
        </p:spPr>
      </p:pic>
      <p:cxnSp>
        <p:nvCxnSpPr>
          <p:cNvPr id="11" name="Straight Connector 6">
            <a:extLst>
              <a:ext uri="{FF2B5EF4-FFF2-40B4-BE49-F238E27FC236}">
                <a16:creationId xmlns:a16="http://schemas.microsoft.com/office/drawing/2014/main" id="{D866AB36-0D64-444D-87B6-27D86A681651}"/>
              </a:ext>
            </a:extLst>
          </p:cNvPr>
          <p:cNvCxnSpPr>
            <a:cxnSpLocks/>
          </p:cNvCxnSpPr>
          <p:nvPr/>
        </p:nvCxnSpPr>
        <p:spPr>
          <a:xfrm>
            <a:off x="0" y="6541666"/>
            <a:ext cx="9144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6614868" y="6491694"/>
            <a:ext cx="2133601" cy="365125"/>
          </a:xfrm>
        </p:spPr>
        <p:txBody>
          <a:bodyPr/>
          <a:lstStyle/>
          <a:p>
            <a:fld id="{132D5636-234F-4423-A194-9A1572FD30D6}" type="slidenum">
              <a:rPr lang="en-US" smtClean="0"/>
              <a:t>20</a:t>
            </a:fld>
            <a:endParaRPr lang="en-US" dirty="0"/>
          </a:p>
        </p:txBody>
      </p:sp>
      <p:sp>
        <p:nvSpPr>
          <p:cNvPr id="14" name="TextBox 7"/>
          <p:cNvSpPr txBox="1"/>
          <p:nvPr/>
        </p:nvSpPr>
        <p:spPr>
          <a:xfrm>
            <a:off x="1043608" y="6504982"/>
            <a:ext cx="6718853" cy="338548"/>
          </a:xfrm>
          <a:prstGeom prst="rect">
            <a:avLst/>
          </a:prstGeom>
          <a:noFill/>
        </p:spPr>
        <p:txBody>
          <a:bodyPr wrap="square" lIns="91435" tIns="45717" rIns="91435" bIns="45717" rtlCol="0">
            <a:spAutoFit/>
          </a:bodyPr>
          <a:lstStyle/>
          <a:p>
            <a:pPr algn="ctr"/>
            <a:r>
              <a:rPr lang="zh-CN" altLang="en-US" sz="16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第三届</a:t>
            </a:r>
            <a:r>
              <a:rPr lang="en-US" altLang="zh-CN" sz="1600" dirty="0" err="1" smtClean="0">
                <a:latin typeface="华文新魏" panose="02010800040101010101" pitchFamily="2" charset="-122"/>
                <a:ea typeface="华文新魏" panose="02010800040101010101" pitchFamily="2" charset="-122"/>
              </a:rPr>
              <a:t>LHCb</a:t>
            </a:r>
            <a:r>
              <a:rPr lang="zh-CN" altLang="en-US" sz="16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前沿物理研讨会</a:t>
            </a:r>
            <a:r>
              <a:rPr lang="en-US" altLang="zh-CN" sz="16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(</a:t>
            </a:r>
            <a:r>
              <a:rPr lang="zh-CN" altLang="en-US" sz="16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中国科学院大学</a:t>
            </a:r>
            <a:r>
              <a:rPr lang="en-US" altLang="zh-CN" sz="1600" b="1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·</a:t>
            </a:r>
            <a:r>
              <a:rPr lang="zh-CN" altLang="en-US" sz="16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北京</a:t>
            </a:r>
            <a:r>
              <a:rPr lang="en-US" altLang="zh-CN" sz="1600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· </a:t>
            </a:r>
            <a:r>
              <a:rPr lang="en-US" altLang="zh-CN" sz="16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2023)</a:t>
            </a:r>
            <a:endParaRPr lang="en-US" altLang="zh-CN" sz="1600" dirty="0"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8345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59176A8-741F-4341-8904-C2DA74193C2A}"/>
              </a:ext>
            </a:extLst>
          </p:cNvPr>
          <p:cNvSpPr/>
          <p:nvPr/>
        </p:nvSpPr>
        <p:spPr>
          <a:xfrm>
            <a:off x="0" y="0"/>
            <a:ext cx="9144000" cy="879455"/>
          </a:xfrm>
          <a:prstGeom prst="rect">
            <a:avLst/>
          </a:prstGeom>
          <a:solidFill>
            <a:schemeClr val="tx1">
              <a:lumMod val="75000"/>
              <a:lumOff val="25000"/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7" rIns="91435" bIns="45717"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6015D29-A37F-48FD-B72E-4052DCAFF749}"/>
              </a:ext>
            </a:extLst>
          </p:cNvPr>
          <p:cNvCxnSpPr>
            <a:cxnSpLocks/>
          </p:cNvCxnSpPr>
          <p:nvPr/>
        </p:nvCxnSpPr>
        <p:spPr>
          <a:xfrm>
            <a:off x="0" y="939523"/>
            <a:ext cx="914400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91581" y="260651"/>
            <a:ext cx="7560841" cy="410491"/>
          </a:xfrm>
          <a:prstGeom prst="rect">
            <a:avLst/>
          </a:prstGeom>
          <a:noFill/>
        </p:spPr>
        <p:txBody>
          <a:bodyPr wrap="square" lIns="91435" tIns="45717" rIns="91435" bIns="45717" rtlCol="0">
            <a:spAutoFit/>
          </a:bodyPr>
          <a:lstStyle/>
          <a:p>
            <a:pPr algn="ctr">
              <a:lnSpc>
                <a:spcPct val="70000"/>
              </a:lnSpc>
              <a:defRPr/>
            </a:pPr>
            <a:r>
              <a:rPr lang="en-US" altLang="zh-CN" sz="2800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Application of the universal behavior of mass gap</a:t>
            </a:r>
            <a:endParaRPr lang="ru-RU" altLang="zh-CN" sz="28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121886" y="1220821"/>
                <a:ext cx="3187499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altLang="zh-CN" dirty="0" smtClean="0"/>
                  <a:t>(</a:t>
                </a:r>
                <a:r>
                  <a:rPr lang="en-US" altLang="zh-CN" dirty="0" smtClean="0">
                    <a:solidFill>
                      <a:srgbClr val="FF0000"/>
                    </a:solidFill>
                  </a:rPr>
                  <a:t>1</a:t>
                </a:r>
                <a:r>
                  <a:rPr lang="en-US" altLang="zh-CN" dirty="0" smtClean="0"/>
                  <a:t>) The puzzle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2846</m:t>
                        </m:r>
                      </m:e>
                    </m:d>
                  </m:oMath>
                </a14:m>
                <a:r>
                  <a:rPr lang="zh-CN" altLang="en-US" dirty="0" smtClean="0"/>
                  <a:t>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886" y="1220821"/>
                <a:ext cx="3187499" cy="369332"/>
              </a:xfrm>
              <a:prstGeom prst="rect">
                <a:avLst/>
              </a:prstGeom>
              <a:blipFill>
                <a:blip r:embed="rId2"/>
                <a:stretch>
                  <a:fillRect l="-1721"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919" y="1961829"/>
            <a:ext cx="3933333" cy="357142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3562" y="2142105"/>
            <a:ext cx="4095238" cy="294285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/>
              <p:cNvSpPr txBox="1"/>
              <p:nvPr/>
            </p:nvSpPr>
            <p:spPr>
              <a:xfrm>
                <a:off x="1727470" y="2553224"/>
                <a:ext cx="100811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altLang="zh-CN" sz="1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𝜴</m:t>
                          </m:r>
                        </m:e>
                        <m:sub>
                          <m:r>
                            <a:rPr lang="en-US" altLang="zh-CN" sz="1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sub>
                      </m:sSub>
                      <m:d>
                        <m:dPr>
                          <m:ctrlPr>
                            <a:rPr lang="en-US" altLang="zh-CN" sz="1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𝟑𝟎𝟗𝟎</m:t>
                          </m:r>
                        </m:e>
                      </m:d>
                    </m:oMath>
                  </m:oMathPara>
                </a14:m>
                <a:endParaRPr lang="zh-CN" altLang="en-US" sz="1200" b="1" dirty="0"/>
              </a:p>
            </p:txBody>
          </p:sp>
        </mc:Choice>
        <mc:Fallback xmlns="">
          <p:sp>
            <p:nvSpPr>
              <p:cNvPr id="16" name="文本框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7470" y="2553224"/>
                <a:ext cx="1008112" cy="2769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/>
              <p:cNvSpPr txBox="1"/>
              <p:nvPr/>
            </p:nvSpPr>
            <p:spPr>
              <a:xfrm>
                <a:off x="1184944" y="2148683"/>
                <a:ext cx="100811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2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altLang="zh-CN" sz="1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𝜴</m:t>
                          </m:r>
                        </m:e>
                        <m:sub>
                          <m:r>
                            <a:rPr lang="en-US" altLang="zh-CN" sz="1200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sub>
                      </m:sSub>
                      <m:d>
                        <m:dPr>
                          <m:ctrlPr>
                            <a:rPr lang="en-US" altLang="zh-CN" sz="12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200" b="1" i="1" smtClean="0">
                              <a:latin typeface="Cambria Math" panose="02040503050406030204" pitchFamily="18" charset="0"/>
                            </a:rPr>
                            <m:t>𝟑𝟎𝟓𝟎</m:t>
                          </m:r>
                        </m:e>
                      </m:d>
                    </m:oMath>
                  </m:oMathPara>
                </a14:m>
                <a:endParaRPr lang="zh-CN" altLang="en-US" sz="1200" b="1" dirty="0"/>
              </a:p>
            </p:txBody>
          </p:sp>
        </mc:Choice>
        <mc:Fallback xmlns="">
          <p:sp>
            <p:nvSpPr>
              <p:cNvPr id="17" name="文本框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4944" y="2148683"/>
                <a:ext cx="1008112" cy="2769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/>
              <p:cNvSpPr txBox="1"/>
              <p:nvPr/>
            </p:nvSpPr>
            <p:spPr>
              <a:xfrm>
                <a:off x="6979826" y="2276225"/>
                <a:ext cx="100811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1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sz="1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𝚵</m:t>
                          </m:r>
                        </m:e>
                        <m:sub>
                          <m:r>
                            <a:rPr lang="en-US" altLang="zh-CN" sz="1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sub>
                        <m:sup>
                          <m:r>
                            <a:rPr lang="en-US" altLang="zh-CN" sz="1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d>
                        <m:dPr>
                          <m:ctrlPr>
                            <a:rPr lang="en-US" altLang="zh-CN" sz="1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𝟐𝟗𝟔𝟓</m:t>
                          </m:r>
                        </m:e>
                      </m:d>
                    </m:oMath>
                  </m:oMathPara>
                </a14:m>
                <a:endParaRPr lang="zh-CN" altLang="en-US" sz="1200" b="1" dirty="0"/>
              </a:p>
            </p:txBody>
          </p:sp>
        </mc:Choice>
        <mc:Fallback xmlns="">
          <p:sp>
            <p:nvSpPr>
              <p:cNvPr id="18" name="文本框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9826" y="2276225"/>
                <a:ext cx="1008112" cy="2769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/>
              <p:cNvSpPr txBox="1"/>
              <p:nvPr/>
            </p:nvSpPr>
            <p:spPr>
              <a:xfrm>
                <a:off x="6151304" y="2276225"/>
                <a:ext cx="100811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12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sz="1200" b="1" i="1" smtClean="0">
                              <a:latin typeface="Cambria Math" panose="02040503050406030204" pitchFamily="18" charset="0"/>
                            </a:rPr>
                            <m:t>𝚵</m:t>
                          </m:r>
                        </m:e>
                        <m:sub>
                          <m:r>
                            <a:rPr lang="en-US" altLang="zh-CN" sz="1200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sub>
                        <m:sup>
                          <m:r>
                            <a:rPr lang="en-US" altLang="zh-CN" sz="1200" b="1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d>
                        <m:dPr>
                          <m:ctrlPr>
                            <a:rPr lang="en-US" altLang="zh-CN" sz="12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200" b="1" i="1" smtClean="0">
                              <a:latin typeface="Cambria Math" panose="02040503050406030204" pitchFamily="18" charset="0"/>
                            </a:rPr>
                            <m:t>𝟐𝟗𝟐𝟑</m:t>
                          </m:r>
                        </m:e>
                      </m:d>
                    </m:oMath>
                  </m:oMathPara>
                </a14:m>
                <a:endParaRPr lang="zh-CN" altLang="en-US" sz="1200" b="1" dirty="0"/>
              </a:p>
            </p:txBody>
          </p:sp>
        </mc:Choice>
        <mc:Fallback xmlns="">
          <p:sp>
            <p:nvSpPr>
              <p:cNvPr id="19" name="文本框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1304" y="2276225"/>
                <a:ext cx="1008112" cy="27699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/>
              <p:cNvSpPr txBox="1"/>
              <p:nvPr/>
            </p:nvSpPr>
            <p:spPr>
              <a:xfrm>
                <a:off x="2875370" y="5751045"/>
                <a:ext cx="345638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altLang="zh-CN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𝜴</m:t>
                          </m:r>
                        </m:e>
                        <m:sub>
                          <m:r>
                            <a:rPr lang="en-US" altLang="zh-CN" sz="1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sub>
                      </m:sSub>
                      <m:d>
                        <m:dPr>
                          <m:ctrlPr>
                            <a:rPr lang="en-US" altLang="zh-CN" sz="1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𝟑𝟎𝟗𝟎</m:t>
                          </m:r>
                        </m:e>
                      </m:d>
                      <m:r>
                        <a:rPr lang="en-US" altLang="zh-CN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altLang="zh-CN" sz="1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sz="1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𝚵</m:t>
                          </m:r>
                        </m:e>
                        <m:sub>
                          <m:r>
                            <a:rPr lang="en-US" altLang="zh-CN" sz="1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sub>
                        <m:sup>
                          <m:r>
                            <a:rPr lang="en-US" altLang="zh-CN" sz="1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d>
                        <m:dPr>
                          <m:ctrlPr>
                            <a:rPr lang="en-US" altLang="zh-CN" sz="1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𝟐𝟗𝟔𝟓</m:t>
                          </m:r>
                        </m:e>
                      </m:d>
                      <m:r>
                        <a:rPr lang="en-US" altLang="zh-CN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CN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altLang="zh-CN" sz="1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𝜮</m:t>
                          </m:r>
                        </m:e>
                        <m:sub>
                          <m:r>
                            <a:rPr lang="en-US" altLang="zh-CN" sz="1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sub>
                      </m:sSub>
                      <m:d>
                        <m:dPr>
                          <m:ctrlPr>
                            <a:rPr lang="en-US" altLang="zh-CN" sz="1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𝟐𝟖𝟒𝟔</m:t>
                          </m:r>
                        </m:e>
                      </m:d>
                    </m:oMath>
                  </m:oMathPara>
                </a14:m>
                <a:endParaRPr lang="zh-CN" altLang="en-US" sz="1400" b="1" dirty="0"/>
              </a:p>
            </p:txBody>
          </p:sp>
        </mc:Choice>
        <mc:Fallback xmlns="">
          <p:sp>
            <p:nvSpPr>
              <p:cNvPr id="14" name="文本框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5370" y="5751045"/>
                <a:ext cx="3456384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/>
              <p:cNvSpPr txBox="1"/>
              <p:nvPr/>
            </p:nvSpPr>
            <p:spPr>
              <a:xfrm>
                <a:off x="2875370" y="6242123"/>
                <a:ext cx="345638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altLang="zh-CN" sz="1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𝜴</m:t>
                          </m:r>
                        </m:e>
                        <m:sub>
                          <m:r>
                            <a:rPr lang="en-US" altLang="zh-CN" sz="1400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sub>
                      </m:sSub>
                      <m:d>
                        <m:dPr>
                          <m:ctrlPr>
                            <a:rPr lang="en-US" altLang="zh-CN" sz="1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400" b="1" i="1">
                              <a:latin typeface="Cambria Math" panose="02040503050406030204" pitchFamily="18" charset="0"/>
                            </a:rPr>
                            <m:t>𝟑𝟎𝟓𝟎</m:t>
                          </m:r>
                        </m:e>
                      </m:d>
                      <m:r>
                        <a:rPr lang="en-US" altLang="zh-CN" sz="1400" b="1" i="1" smtClean="0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altLang="zh-CN" sz="14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sz="1400" b="1" i="1">
                              <a:latin typeface="Cambria Math" panose="02040503050406030204" pitchFamily="18" charset="0"/>
                            </a:rPr>
                            <m:t>𝚵</m:t>
                          </m:r>
                        </m:e>
                        <m:sub>
                          <m:r>
                            <a:rPr lang="en-US" altLang="zh-CN" sz="1400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sub>
                        <m:sup>
                          <m:r>
                            <a:rPr lang="en-US" altLang="zh-CN" sz="1400" b="1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d>
                        <m:dPr>
                          <m:ctrlPr>
                            <a:rPr lang="en-US" altLang="zh-CN" sz="1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400" b="1" i="1">
                              <a:latin typeface="Cambria Math" panose="02040503050406030204" pitchFamily="18" charset="0"/>
                            </a:rPr>
                            <m:t>𝟐𝟗𝟐𝟑</m:t>
                          </m:r>
                        </m:e>
                      </m:d>
                      <m:r>
                        <a:rPr lang="en-US" altLang="zh-CN" sz="1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CN" sz="1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altLang="zh-CN" sz="1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𝜮</m:t>
                          </m:r>
                        </m:e>
                        <m:sub>
                          <m:r>
                            <a:rPr lang="en-US" altLang="zh-CN" sz="1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sub>
                      </m:sSub>
                      <m:d>
                        <m:dPr>
                          <m:ctrlPr>
                            <a:rPr lang="en-US" altLang="zh-CN" sz="1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𝟐𝟖</m:t>
                          </m:r>
                          <m:r>
                            <a:rPr lang="en-US" altLang="zh-CN" sz="1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𝟎𝟎</m:t>
                          </m:r>
                        </m:e>
                      </m:d>
                    </m:oMath>
                  </m:oMathPara>
                </a14:m>
                <a:endParaRPr lang="zh-CN" altLang="en-US" sz="1400" b="1" dirty="0"/>
              </a:p>
            </p:txBody>
          </p:sp>
        </mc:Choice>
        <mc:Fallback xmlns="">
          <p:sp>
            <p:nvSpPr>
              <p:cNvPr id="15" name="文本框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5370" y="6242123"/>
                <a:ext cx="3456384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矩形 1"/>
          <p:cNvSpPr/>
          <p:nvPr/>
        </p:nvSpPr>
        <p:spPr>
          <a:xfrm>
            <a:off x="5800392" y="1834328"/>
            <a:ext cx="27180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rgbClr val="131413"/>
                </a:solidFill>
                <a:latin typeface="Candara" panose="020E0502030303020204" pitchFamily="34" charset="0"/>
              </a:rPr>
              <a:t>Phys. Rev. Lett. </a:t>
            </a:r>
            <a:r>
              <a:rPr lang="en-US" altLang="zh-CN" sz="1400" b="1" dirty="0">
                <a:solidFill>
                  <a:srgbClr val="131413"/>
                </a:solidFill>
                <a:latin typeface="Candara" panose="020E0502030303020204" pitchFamily="34" charset="0"/>
              </a:rPr>
              <a:t>124</a:t>
            </a:r>
            <a:r>
              <a:rPr lang="en-US" altLang="zh-CN" sz="1400" dirty="0">
                <a:solidFill>
                  <a:srgbClr val="131413"/>
                </a:solidFill>
                <a:latin typeface="Candara" panose="020E0502030303020204" pitchFamily="34" charset="0"/>
              </a:rPr>
              <a:t>, 222001 (2020)</a:t>
            </a:r>
            <a:r>
              <a:rPr lang="en-US" altLang="zh-CN" sz="1400" dirty="0">
                <a:latin typeface="Candara" panose="020E0502030303020204" pitchFamily="34" charset="0"/>
              </a:rPr>
              <a:t> </a:t>
            </a:r>
            <a:endParaRPr lang="zh-CN" altLang="en-US" sz="1400" dirty="0">
              <a:latin typeface="Candara" panose="020E0502030303020204" pitchFamily="34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293566" y="1800034"/>
            <a:ext cx="275968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latin typeface="Candara" panose="020E0502030303020204" pitchFamily="34" charset="0"/>
              </a:rPr>
              <a:t>Phys. Rev. </a:t>
            </a:r>
            <a:r>
              <a:rPr lang="en-US" altLang="zh-CN" sz="1400" dirty="0" smtClean="0">
                <a:latin typeface="Candara" panose="020E0502030303020204" pitchFamily="34" charset="0"/>
              </a:rPr>
              <a:t>Lett. </a:t>
            </a:r>
            <a:r>
              <a:rPr lang="en-US" altLang="zh-CN" sz="1400" b="1" dirty="0" smtClean="0">
                <a:latin typeface="Candara" panose="020E0502030303020204" pitchFamily="34" charset="0"/>
              </a:rPr>
              <a:t>118</a:t>
            </a:r>
            <a:r>
              <a:rPr lang="en-US" altLang="zh-CN" sz="1400" dirty="0">
                <a:latin typeface="Candara" panose="020E0502030303020204" pitchFamily="34" charset="0"/>
              </a:rPr>
              <a:t>, 182001 (2017). </a:t>
            </a:r>
            <a:endParaRPr lang="zh-CN" altLang="en-US" sz="1400" dirty="0">
              <a:latin typeface="Candara" panose="020E0502030303020204" pitchFamily="34" charset="0"/>
            </a:endParaRPr>
          </a:p>
        </p:txBody>
      </p:sp>
      <p:cxnSp>
        <p:nvCxnSpPr>
          <p:cNvPr id="21" name="Straight Connector 6">
            <a:extLst>
              <a:ext uri="{FF2B5EF4-FFF2-40B4-BE49-F238E27FC236}">
                <a16:creationId xmlns:a16="http://schemas.microsoft.com/office/drawing/2014/main" id="{D866AB36-0D64-444D-87B6-27D86A681651}"/>
              </a:ext>
            </a:extLst>
          </p:cNvPr>
          <p:cNvCxnSpPr>
            <a:cxnSpLocks/>
          </p:cNvCxnSpPr>
          <p:nvPr/>
        </p:nvCxnSpPr>
        <p:spPr>
          <a:xfrm>
            <a:off x="0" y="6541666"/>
            <a:ext cx="9144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6614868" y="6491694"/>
            <a:ext cx="2133601" cy="365125"/>
          </a:xfrm>
        </p:spPr>
        <p:txBody>
          <a:bodyPr/>
          <a:lstStyle/>
          <a:p>
            <a:fld id="{132D5636-234F-4423-A194-9A1572FD30D6}" type="slidenum">
              <a:rPr lang="en-US" smtClean="0"/>
              <a:t>21</a:t>
            </a:fld>
            <a:endParaRPr lang="en-US" dirty="0"/>
          </a:p>
        </p:txBody>
      </p:sp>
      <p:sp>
        <p:nvSpPr>
          <p:cNvPr id="23" name="TextBox 7"/>
          <p:cNvSpPr txBox="1"/>
          <p:nvPr/>
        </p:nvSpPr>
        <p:spPr>
          <a:xfrm>
            <a:off x="1043608" y="6504982"/>
            <a:ext cx="6718853" cy="338548"/>
          </a:xfrm>
          <a:prstGeom prst="rect">
            <a:avLst/>
          </a:prstGeom>
          <a:noFill/>
        </p:spPr>
        <p:txBody>
          <a:bodyPr wrap="square" lIns="91435" tIns="45717" rIns="91435" bIns="45717" rtlCol="0">
            <a:spAutoFit/>
          </a:bodyPr>
          <a:lstStyle/>
          <a:p>
            <a:pPr algn="ctr"/>
            <a:r>
              <a:rPr lang="zh-CN" altLang="en-US" sz="16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第三届</a:t>
            </a:r>
            <a:r>
              <a:rPr lang="en-US" altLang="zh-CN" sz="1600" dirty="0" err="1" smtClean="0">
                <a:latin typeface="华文新魏" panose="02010800040101010101" pitchFamily="2" charset="-122"/>
                <a:ea typeface="华文新魏" panose="02010800040101010101" pitchFamily="2" charset="-122"/>
              </a:rPr>
              <a:t>LHCb</a:t>
            </a:r>
            <a:r>
              <a:rPr lang="zh-CN" altLang="en-US" sz="16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前沿物理研讨会</a:t>
            </a:r>
            <a:r>
              <a:rPr lang="en-US" altLang="zh-CN" sz="16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(</a:t>
            </a:r>
            <a:r>
              <a:rPr lang="zh-CN" altLang="en-US" sz="16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中国科学院大学</a:t>
            </a:r>
            <a:r>
              <a:rPr lang="en-US" altLang="zh-CN" sz="1600" b="1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·</a:t>
            </a:r>
            <a:r>
              <a:rPr lang="zh-CN" altLang="en-US" sz="16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北京</a:t>
            </a:r>
            <a:r>
              <a:rPr lang="en-US" altLang="zh-CN" sz="1600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· </a:t>
            </a:r>
            <a:r>
              <a:rPr lang="en-US" altLang="zh-CN" sz="16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2023)</a:t>
            </a:r>
            <a:endParaRPr lang="en-US" altLang="zh-CN" sz="1600" dirty="0"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1050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59176A8-741F-4341-8904-C2DA74193C2A}"/>
              </a:ext>
            </a:extLst>
          </p:cNvPr>
          <p:cNvSpPr/>
          <p:nvPr/>
        </p:nvSpPr>
        <p:spPr>
          <a:xfrm>
            <a:off x="0" y="0"/>
            <a:ext cx="9144000" cy="879455"/>
          </a:xfrm>
          <a:prstGeom prst="rect">
            <a:avLst/>
          </a:prstGeom>
          <a:solidFill>
            <a:schemeClr val="tx1">
              <a:lumMod val="75000"/>
              <a:lumOff val="25000"/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7" rIns="91435" bIns="45717"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6015D29-A37F-48FD-B72E-4052DCAFF749}"/>
              </a:ext>
            </a:extLst>
          </p:cNvPr>
          <p:cNvCxnSpPr>
            <a:cxnSpLocks/>
          </p:cNvCxnSpPr>
          <p:nvPr/>
        </p:nvCxnSpPr>
        <p:spPr>
          <a:xfrm>
            <a:off x="0" y="939523"/>
            <a:ext cx="914400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91581" y="260651"/>
            <a:ext cx="7560841" cy="410491"/>
          </a:xfrm>
          <a:prstGeom prst="rect">
            <a:avLst/>
          </a:prstGeom>
          <a:noFill/>
        </p:spPr>
        <p:txBody>
          <a:bodyPr wrap="square" lIns="91435" tIns="45717" rIns="91435" bIns="45717" rtlCol="0">
            <a:spAutoFit/>
          </a:bodyPr>
          <a:lstStyle/>
          <a:p>
            <a:pPr algn="ctr">
              <a:lnSpc>
                <a:spcPct val="70000"/>
              </a:lnSpc>
              <a:defRPr/>
            </a:pPr>
            <a:r>
              <a:rPr lang="en-US" altLang="zh-CN" sz="2800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Application of the universal behavior of mass gap</a:t>
            </a:r>
            <a:endParaRPr lang="ru-RU" altLang="zh-CN" sz="28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107504" y="1560494"/>
                <a:ext cx="6031385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altLang="zh-CN" dirty="0" smtClean="0"/>
                  <a:t>(</a:t>
                </a:r>
                <a:r>
                  <a:rPr lang="en-US" altLang="zh-CN" dirty="0" smtClean="0">
                    <a:solidFill>
                      <a:srgbClr val="FF0000"/>
                    </a:solidFill>
                  </a:rPr>
                  <a:t>2</a:t>
                </a:r>
                <a:r>
                  <a:rPr lang="en-US" altLang="zh-CN" dirty="0" smtClean="0"/>
                  <a:t>) Predictions of the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altLang="zh-CN" dirty="0" smtClean="0"/>
                  <a:t>,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altLang="zh-CN" dirty="0" smtClean="0"/>
                  <a:t>, and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zh-CN" alt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Ξ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states</a:t>
                </a:r>
                <a:r>
                  <a:rPr lang="zh-CN" altLang="en-US" dirty="0" smtClean="0"/>
                  <a:t>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560494"/>
                <a:ext cx="6031385" cy="369332"/>
              </a:xfrm>
              <a:prstGeom prst="rect">
                <a:avLst/>
              </a:prstGeom>
              <a:blipFill>
                <a:blip r:embed="rId2"/>
                <a:stretch>
                  <a:fillRect l="-910" t="-9836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表格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73445060"/>
                  </p:ext>
                </p:extLst>
              </p:nvPr>
            </p:nvGraphicFramePr>
            <p:xfrm>
              <a:off x="179512" y="2348880"/>
              <a:ext cx="8784976" cy="202063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456384">
                      <a:extLst>
                        <a:ext uri="{9D8B030D-6E8A-4147-A177-3AD203B41FA5}">
                          <a16:colId xmlns:a16="http://schemas.microsoft.com/office/drawing/2014/main" val="3760292895"/>
                        </a:ext>
                      </a:extLst>
                    </a:gridCol>
                    <a:gridCol w="5328592">
                      <a:extLst>
                        <a:ext uri="{9D8B030D-6E8A-4147-A177-3AD203B41FA5}">
                          <a16:colId xmlns:a16="http://schemas.microsoft.com/office/drawing/2014/main" val="375832950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Our work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Experimental results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2387648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oMath>
                          </a14:m>
                          <a:r>
                            <a:rPr lang="zh-CN" altLang="en-US" dirty="0" smtClean="0"/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altLang="zh-CN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Ξ</m:t>
                                  </m:r>
                                </m:e>
                                <m:sub>
                                  <m:r>
                                    <a:rPr lang="en-US" altLang="zh-CN" b="0" i="1" dirty="0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 dirty="0" smtClean="0"/>
                            <a:t>: 6097 MeV,</a:t>
                          </a:r>
                          <a:r>
                            <a:rPr lang="en-US" altLang="zh-CN" baseline="0" dirty="0" smtClean="0"/>
                            <a:t> 6105 MeV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altLang="zh-CN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Ξ</m:t>
                                  </m:r>
                                </m:e>
                                <m:sub>
                                  <m:r>
                                    <a:rPr lang="en-US" altLang="zh-CN" b="0" i="1" dirty="0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  <m:r>
                                <a:rPr lang="en-US" altLang="zh-CN" b="0" i="1" dirty="0" smtClean="0">
                                  <a:latin typeface="Cambria Math" panose="02040503050406030204" pitchFamily="18" charset="0"/>
                                </a:rPr>
                                <m:t>(6100)</m:t>
                              </m:r>
                            </m:oMath>
                          </a14:m>
                          <a:r>
                            <a:rPr lang="zh-CN" altLang="en-US" dirty="0" smtClean="0"/>
                            <a:t> </a:t>
                          </a:r>
                          <a:r>
                            <a:rPr lang="en-US" altLang="zh-CN" dirty="0" smtClean="0"/>
                            <a:t>[</a:t>
                          </a:r>
                          <a:r>
                            <a:rPr lang="en-US" altLang="zh-CN" dirty="0" smtClean="0">
                              <a:solidFill>
                                <a:srgbClr val="FF0000"/>
                              </a:solidFill>
                            </a:rPr>
                            <a:t>CMS</a:t>
                          </a:r>
                          <a:r>
                            <a:rPr lang="en-US" altLang="zh-CN" dirty="0" smtClean="0"/>
                            <a:t>: Phys. Rev. Lett. 126, 252003 (</a:t>
                          </a:r>
                          <a:r>
                            <a:rPr lang="en-US" altLang="zh-CN" dirty="0" smtClean="0">
                              <a:solidFill>
                                <a:srgbClr val="FF0000"/>
                              </a:solidFill>
                            </a:rPr>
                            <a:t>2021</a:t>
                          </a:r>
                          <a:r>
                            <a:rPr lang="en-US" altLang="zh-CN" dirty="0" smtClean="0"/>
                            <a:t>)]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328457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342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oMath>
                          </a14:m>
                          <a:r>
                            <a:rPr lang="zh-CN" altLang="en-US" dirty="0" smtClean="0"/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altLang="zh-CN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Ξ</m:t>
                                  </m:r>
                                </m:e>
                                <m:sub>
                                  <m:r>
                                    <a:rPr lang="en-US" altLang="zh-CN" b="0" i="1" dirty="0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 dirty="0" smtClean="0"/>
                            <a:t>: 6331 MeV,</a:t>
                          </a:r>
                          <a:r>
                            <a:rPr lang="en-US" altLang="zh-CN" baseline="0" dirty="0" smtClean="0"/>
                            <a:t> 6337 MeV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altLang="zh-CN" dirty="0" smtClean="0"/>
                                  <m:t>[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b="0" i="0" dirty="0" smtClean="0">
                                    <a:solidFill>
                                      <a:srgbClr val="FF0000"/>
                                    </a:solidFill>
                                  </a:rPr>
                                  <m:t>LHCb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i="0" dirty="0" smtClean="0"/>
                                  <m:t>: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b="0" i="0" dirty="0" smtClean="0"/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i="0" dirty="0" smtClean="0"/>
                                  <m:t>Phys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i="0" dirty="0" smtClean="0"/>
                                  <m:t>. 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i="0" dirty="0" smtClean="0"/>
                                  <m:t>Rev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i="0" dirty="0" smtClean="0"/>
                                  <m:t>. 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i="0" dirty="0" smtClean="0"/>
                                  <m:t>Lett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i="0" dirty="0" smtClean="0"/>
                                  <m:t>. 128, 162001 (2022)]</m:t>
                                </m:r>
                                <m:sSub>
                                  <m:sSubPr>
                                    <m:ctrlPr>
                                      <a:rPr lang="en-US" altLang="zh-CN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altLang="zh-CN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Ξ</m:t>
                                    </m:r>
                                  </m:e>
                                  <m:sub>
                                    <m:r>
                                      <a:rPr lang="en-US" altLang="zh-CN" b="0" i="1" dirty="0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en-US" altLang="zh-CN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b="0" i="1" dirty="0" smtClean="0">
                                        <a:latin typeface="Cambria Math" panose="02040503050406030204" pitchFamily="18" charset="0"/>
                                      </a:rPr>
                                      <m:t>(6327)</m:t>
                                    </m:r>
                                  </m:e>
                                  <m:sup>
                                    <m:r>
                                      <a:rPr lang="en-US" altLang="zh-CN" b="0" i="1" dirty="0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p>
                                <m:r>
                                  <a:rPr lang="en-US" altLang="zh-CN" b="0" i="0" dirty="0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sSub>
                                  <m:sSubPr>
                                    <m:ctrlPr>
                                      <a:rPr lang="en-US" altLang="zh-CN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altLang="zh-CN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Ξ</m:t>
                                    </m:r>
                                  </m:e>
                                  <m:sub>
                                    <m:r>
                                      <a:rPr lang="en-US" altLang="zh-CN" b="0" i="1" dirty="0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en-US" altLang="zh-CN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b="0" i="1" dirty="0" smtClean="0">
                                        <a:latin typeface="Cambria Math" panose="02040503050406030204" pitchFamily="18" charset="0"/>
                                      </a:rPr>
                                      <m:t>(6333)</m:t>
                                    </m:r>
                                  </m:e>
                                  <m:sup>
                                    <m:r>
                                      <a:rPr lang="en-US" altLang="zh-CN" b="0" i="1" dirty="0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/>
                        </a:p>
                        <a:p>
                          <a:pPr algn="ctr"/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1812887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342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altLang="zh-CN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altLang="zh-CN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Ξ</m:t>
                                  </m:r>
                                </m:e>
                                <m:sub>
                                  <m:r>
                                    <a:rPr lang="en-US" altLang="zh-CN" b="0" i="1" dirty="0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 dirty="0" smtClean="0"/>
                            <a:t>: 6257 MeV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4991333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表格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73445060"/>
                  </p:ext>
                </p:extLst>
              </p:nvPr>
            </p:nvGraphicFramePr>
            <p:xfrm>
              <a:off x="179512" y="2348880"/>
              <a:ext cx="8784976" cy="202063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456384">
                      <a:extLst>
                        <a:ext uri="{9D8B030D-6E8A-4147-A177-3AD203B41FA5}">
                          <a16:colId xmlns:a16="http://schemas.microsoft.com/office/drawing/2014/main" val="3760292895"/>
                        </a:ext>
                      </a:extLst>
                    </a:gridCol>
                    <a:gridCol w="5328592">
                      <a:extLst>
                        <a:ext uri="{9D8B030D-6E8A-4147-A177-3AD203B41FA5}">
                          <a16:colId xmlns:a16="http://schemas.microsoft.com/office/drawing/2014/main" val="375832950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Our work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Experimental results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2387648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176" t="-108197" r="-154674" b="-3688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64914" t="-108197" r="-229" b="-3688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13284577"/>
                      </a:ext>
                    </a:extLst>
                  </a:tr>
                  <a:tr h="908114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176" t="-85235" r="-154674" b="-510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64914" t="-85235" r="-229" b="-5100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1812887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176" t="-452459" r="-154674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49913330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866AB36-0D64-444D-87B6-27D86A681651}"/>
              </a:ext>
            </a:extLst>
          </p:cNvPr>
          <p:cNvCxnSpPr>
            <a:cxnSpLocks/>
          </p:cNvCxnSpPr>
          <p:nvPr/>
        </p:nvCxnSpPr>
        <p:spPr>
          <a:xfrm>
            <a:off x="0" y="6541666"/>
            <a:ext cx="9144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6614868" y="6491694"/>
            <a:ext cx="2133601" cy="365125"/>
          </a:xfrm>
        </p:spPr>
        <p:txBody>
          <a:bodyPr/>
          <a:lstStyle/>
          <a:p>
            <a:fld id="{132D5636-234F-4423-A194-9A1572FD30D6}" type="slidenum">
              <a:rPr lang="en-US" smtClean="0"/>
              <a:t>22</a:t>
            </a:fld>
            <a:endParaRPr lang="en-US" dirty="0"/>
          </a:p>
        </p:txBody>
      </p:sp>
      <p:sp>
        <p:nvSpPr>
          <p:cNvPr id="11" name="TextBox 7"/>
          <p:cNvSpPr txBox="1"/>
          <p:nvPr/>
        </p:nvSpPr>
        <p:spPr>
          <a:xfrm>
            <a:off x="1043608" y="6504982"/>
            <a:ext cx="6718853" cy="338548"/>
          </a:xfrm>
          <a:prstGeom prst="rect">
            <a:avLst/>
          </a:prstGeom>
          <a:noFill/>
        </p:spPr>
        <p:txBody>
          <a:bodyPr wrap="square" lIns="91435" tIns="45717" rIns="91435" bIns="45717" rtlCol="0">
            <a:spAutoFit/>
          </a:bodyPr>
          <a:lstStyle/>
          <a:p>
            <a:pPr algn="ctr"/>
            <a:r>
              <a:rPr lang="zh-CN" altLang="en-US" sz="16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第三届</a:t>
            </a:r>
            <a:r>
              <a:rPr lang="en-US" altLang="zh-CN" sz="1600" dirty="0" err="1" smtClean="0">
                <a:latin typeface="华文新魏" panose="02010800040101010101" pitchFamily="2" charset="-122"/>
                <a:ea typeface="华文新魏" panose="02010800040101010101" pitchFamily="2" charset="-122"/>
              </a:rPr>
              <a:t>LHCb</a:t>
            </a:r>
            <a:r>
              <a:rPr lang="zh-CN" altLang="en-US" sz="16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前沿物理研讨会</a:t>
            </a:r>
            <a:r>
              <a:rPr lang="en-US" altLang="zh-CN" sz="16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(</a:t>
            </a:r>
            <a:r>
              <a:rPr lang="zh-CN" altLang="en-US" sz="16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中国科学院大学</a:t>
            </a:r>
            <a:r>
              <a:rPr lang="en-US" altLang="zh-CN" sz="1600" b="1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·</a:t>
            </a:r>
            <a:r>
              <a:rPr lang="zh-CN" altLang="en-US" sz="16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北京</a:t>
            </a:r>
            <a:r>
              <a:rPr lang="en-US" altLang="zh-CN" sz="1600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· </a:t>
            </a:r>
            <a:r>
              <a:rPr lang="en-US" altLang="zh-CN" sz="16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2023)</a:t>
            </a:r>
            <a:endParaRPr lang="en-US" altLang="zh-CN" sz="1600" dirty="0"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2179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59176A8-741F-4341-8904-C2DA74193C2A}"/>
              </a:ext>
            </a:extLst>
          </p:cNvPr>
          <p:cNvSpPr/>
          <p:nvPr/>
        </p:nvSpPr>
        <p:spPr>
          <a:xfrm>
            <a:off x="0" y="0"/>
            <a:ext cx="9144000" cy="879455"/>
          </a:xfrm>
          <a:prstGeom prst="rect">
            <a:avLst/>
          </a:prstGeom>
          <a:solidFill>
            <a:schemeClr val="tx1">
              <a:lumMod val="75000"/>
              <a:lumOff val="25000"/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7" rIns="91435" bIns="45717"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6015D29-A37F-48FD-B72E-4052DCAFF749}"/>
              </a:ext>
            </a:extLst>
          </p:cNvPr>
          <p:cNvCxnSpPr>
            <a:cxnSpLocks/>
          </p:cNvCxnSpPr>
          <p:nvPr/>
        </p:nvCxnSpPr>
        <p:spPr>
          <a:xfrm>
            <a:off x="0" y="939523"/>
            <a:ext cx="914400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91581" y="260651"/>
            <a:ext cx="7560841" cy="410491"/>
          </a:xfrm>
          <a:prstGeom prst="rect">
            <a:avLst/>
          </a:prstGeom>
          <a:noFill/>
        </p:spPr>
        <p:txBody>
          <a:bodyPr wrap="square" lIns="91435" tIns="45717" rIns="91435" bIns="45717" rtlCol="0">
            <a:spAutoFit/>
          </a:bodyPr>
          <a:lstStyle/>
          <a:p>
            <a:pPr algn="ctr">
              <a:lnSpc>
                <a:spcPct val="70000"/>
              </a:lnSpc>
              <a:defRPr/>
            </a:pPr>
            <a:r>
              <a:rPr lang="en-US" altLang="zh-CN" sz="2800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Application of the universal behavior of mass gap</a:t>
            </a:r>
            <a:endParaRPr lang="ru-RU" altLang="zh-CN" sz="28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98630" y="1369849"/>
                <a:ext cx="894674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altLang="zh-CN" dirty="0" smtClean="0"/>
                  <a:t>(</a:t>
                </a:r>
                <a:r>
                  <a:rPr lang="en-US" altLang="zh-CN" dirty="0" smtClean="0">
                    <a:solidFill>
                      <a:srgbClr val="FF0000"/>
                    </a:solidFill>
                  </a:rPr>
                  <a:t>3</a:t>
                </a:r>
                <a:r>
                  <a:rPr lang="en-US" altLang="zh-CN" dirty="0" smtClean="0"/>
                  <a:t>) Two resonance structures may exist in the observed signals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2800</m:t>
                        </m:r>
                      </m:e>
                    </m:d>
                  </m:oMath>
                </a14:m>
                <a:r>
                  <a:rPr lang="en-US" altLang="zh-CN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sub>
                    </m:sSub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6097</m:t>
                        </m:r>
                      </m:e>
                    </m:d>
                  </m:oMath>
                </a14:m>
                <a:r>
                  <a:rPr lang="en-US" altLang="zh-CN" dirty="0" smtClean="0"/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        </m:t>
                        </m:r>
                        <m:r>
                          <m:rPr>
                            <m:sty m:val="p"/>
                          </m:rPr>
                          <a:rPr lang="el-GR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Ξ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6227</m:t>
                        </m:r>
                      </m:e>
                    </m:d>
                  </m:oMath>
                </a14:m>
                <a:r>
                  <a:rPr lang="en-US" altLang="zh-CN" dirty="0" smtClean="0"/>
                  <a:t> 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30" y="1369849"/>
                <a:ext cx="8946740" cy="646331"/>
              </a:xfrm>
              <a:prstGeom prst="rect">
                <a:avLst/>
              </a:prstGeom>
              <a:blipFill>
                <a:blip r:embed="rId2"/>
                <a:stretch>
                  <a:fillRect l="-545" t="-5660" r="-6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表格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64395524"/>
                  </p:ext>
                </p:extLst>
              </p:nvPr>
            </p:nvGraphicFramePr>
            <p:xfrm>
              <a:off x="1259632" y="2780928"/>
              <a:ext cx="6984777" cy="113201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328259">
                      <a:extLst>
                        <a:ext uri="{9D8B030D-6E8A-4147-A177-3AD203B41FA5}">
                          <a16:colId xmlns:a16="http://schemas.microsoft.com/office/drawing/2014/main" val="1878780815"/>
                        </a:ext>
                      </a:extLst>
                    </a:gridCol>
                    <a:gridCol w="2328259">
                      <a:extLst>
                        <a:ext uri="{9D8B030D-6E8A-4147-A177-3AD203B41FA5}">
                          <a16:colId xmlns:a16="http://schemas.microsoft.com/office/drawing/2014/main" val="3417857549"/>
                        </a:ext>
                      </a:extLst>
                    </a:gridCol>
                    <a:gridCol w="2328259">
                      <a:extLst>
                        <a:ext uri="{9D8B030D-6E8A-4147-A177-3AD203B41FA5}">
                          <a16:colId xmlns:a16="http://schemas.microsoft.com/office/drawing/2014/main" val="174869875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altLang="zh-CN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Σ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altLang="zh-CN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altLang="zh-CN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Ξ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sub>
                                  <m:sup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altLang="zh-CN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Ω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0326931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l-GR" altLang="zh-CN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𝜮</m:t>
                                    </m:r>
                                  </m:e>
                                  <m:sub>
                                    <m:r>
                                      <a:rPr lang="en-US" altLang="zh-CN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𝒃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altLang="zh-CN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𝟔𝟎𝟗𝟕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zh-CN" altLang="en-US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altLang="zh-CN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l-GR" altLang="zh-CN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𝜩</m:t>
                                    </m:r>
                                  </m:e>
                                  <m:sub>
                                    <m:r>
                                      <a:rPr lang="en-US" altLang="zh-CN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𝒃</m:t>
                                    </m:r>
                                  </m:sub>
                                  <m:sup>
                                    <m:r>
                                      <a:rPr lang="en-US" altLang="zh-CN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bSup>
                                <m:d>
                                  <m:dPr>
                                    <m:ctrlPr>
                                      <a:rPr lang="en-US" altLang="zh-CN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𝟔𝟐𝟐𝟕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zh-CN" altLang="en-US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342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altLang="zh-CN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Ω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(6340)</m:t>
                              </m:r>
                            </m:oMath>
                          </a14:m>
                          <a:r>
                            <a:rPr lang="en-US" altLang="zh-CN" dirty="0" smtClean="0"/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altLang="zh-CN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Ω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(6340)</m:t>
                              </m:r>
                            </m:oMath>
                          </a14:m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6804181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342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l-GR" altLang="zh-CN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𝜮</m:t>
                                    </m:r>
                                  </m:e>
                                  <m:sub>
                                    <m:r>
                                      <a:rPr lang="en-US" altLang="zh-CN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𝒄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altLang="zh-CN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𝟐𝟖𝟎𝟎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zh-CN" alt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altLang="zh-CN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altLang="zh-CN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Ξ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2923</m:t>
                                  </m:r>
                                </m:e>
                              </m:d>
                            </m:oMath>
                          </a14:m>
                          <a:r>
                            <a:rPr lang="en-US" altLang="zh-CN" dirty="0" smtClean="0"/>
                            <a:t>, 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altLang="zh-CN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altLang="zh-CN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Ξ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2939</m:t>
                                  </m:r>
                                </m:e>
                              </m:d>
                            </m:oMath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342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altLang="zh-CN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Ω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(3050)</m:t>
                              </m:r>
                            </m:oMath>
                          </a14:m>
                          <a:r>
                            <a:rPr lang="en-US" altLang="zh-CN" dirty="0" smtClean="0"/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altLang="zh-CN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Ω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(3065)</m:t>
                              </m:r>
                            </m:oMath>
                          </a14:m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3688579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表格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64395524"/>
                  </p:ext>
                </p:extLst>
              </p:nvPr>
            </p:nvGraphicFramePr>
            <p:xfrm>
              <a:off x="1259632" y="2780928"/>
              <a:ext cx="6984777" cy="113201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328259">
                      <a:extLst>
                        <a:ext uri="{9D8B030D-6E8A-4147-A177-3AD203B41FA5}">
                          <a16:colId xmlns:a16="http://schemas.microsoft.com/office/drawing/2014/main" val="1878780815"/>
                        </a:ext>
                      </a:extLst>
                    </a:gridCol>
                    <a:gridCol w="2328259">
                      <a:extLst>
                        <a:ext uri="{9D8B030D-6E8A-4147-A177-3AD203B41FA5}">
                          <a16:colId xmlns:a16="http://schemas.microsoft.com/office/drawing/2014/main" val="3417857549"/>
                        </a:ext>
                      </a:extLst>
                    </a:gridCol>
                    <a:gridCol w="2328259">
                      <a:extLst>
                        <a:ext uri="{9D8B030D-6E8A-4147-A177-3AD203B41FA5}">
                          <a16:colId xmlns:a16="http://schemas.microsoft.com/office/drawing/2014/main" val="1748698754"/>
                        </a:ext>
                      </a:extLst>
                    </a:gridCol>
                  </a:tblGrid>
                  <a:tr h="390335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262" t="-1563" r="-200785" b="-2140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100000" t="-1563" r="-100261" b="-2140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200524" t="-1563" r="-524" b="-21406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0326931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262" t="-106557" r="-200785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100000" t="-106557" r="-100261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200524" t="-106557" r="-524" b="-1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6804181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262" t="-206557" r="-200785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100000" t="-206557" r="-100261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200524" t="-206557" r="-524" b="-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36885792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866AB36-0D64-444D-87B6-27D86A681651}"/>
              </a:ext>
            </a:extLst>
          </p:cNvPr>
          <p:cNvCxnSpPr>
            <a:cxnSpLocks/>
          </p:cNvCxnSpPr>
          <p:nvPr/>
        </p:nvCxnSpPr>
        <p:spPr>
          <a:xfrm>
            <a:off x="0" y="6541666"/>
            <a:ext cx="9144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6614868" y="6491694"/>
            <a:ext cx="2133601" cy="365125"/>
          </a:xfrm>
        </p:spPr>
        <p:txBody>
          <a:bodyPr/>
          <a:lstStyle/>
          <a:p>
            <a:fld id="{132D5636-234F-4423-A194-9A1572FD30D6}" type="slidenum">
              <a:rPr lang="en-US" smtClean="0"/>
              <a:t>23</a:t>
            </a:fld>
            <a:endParaRPr lang="en-US" dirty="0"/>
          </a:p>
        </p:txBody>
      </p:sp>
      <p:sp>
        <p:nvSpPr>
          <p:cNvPr id="11" name="TextBox 7"/>
          <p:cNvSpPr txBox="1"/>
          <p:nvPr/>
        </p:nvSpPr>
        <p:spPr>
          <a:xfrm>
            <a:off x="1043608" y="6504982"/>
            <a:ext cx="6718853" cy="338548"/>
          </a:xfrm>
          <a:prstGeom prst="rect">
            <a:avLst/>
          </a:prstGeom>
          <a:noFill/>
        </p:spPr>
        <p:txBody>
          <a:bodyPr wrap="square" lIns="91435" tIns="45717" rIns="91435" bIns="45717" rtlCol="0">
            <a:spAutoFit/>
          </a:bodyPr>
          <a:lstStyle/>
          <a:p>
            <a:pPr algn="ctr"/>
            <a:r>
              <a:rPr lang="zh-CN" altLang="en-US" sz="16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第三届</a:t>
            </a:r>
            <a:r>
              <a:rPr lang="en-US" altLang="zh-CN" sz="1600" dirty="0" err="1" smtClean="0">
                <a:latin typeface="华文新魏" panose="02010800040101010101" pitchFamily="2" charset="-122"/>
                <a:ea typeface="华文新魏" panose="02010800040101010101" pitchFamily="2" charset="-122"/>
              </a:rPr>
              <a:t>LHCb</a:t>
            </a:r>
            <a:r>
              <a:rPr lang="zh-CN" altLang="en-US" sz="16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前沿物理研讨会</a:t>
            </a:r>
            <a:r>
              <a:rPr lang="en-US" altLang="zh-CN" sz="16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(</a:t>
            </a:r>
            <a:r>
              <a:rPr lang="zh-CN" altLang="en-US" sz="16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中国科学院大学</a:t>
            </a:r>
            <a:r>
              <a:rPr lang="en-US" altLang="zh-CN" sz="1600" b="1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·</a:t>
            </a:r>
            <a:r>
              <a:rPr lang="zh-CN" altLang="en-US" sz="16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北京</a:t>
            </a:r>
            <a:r>
              <a:rPr lang="en-US" altLang="zh-CN" sz="1600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· </a:t>
            </a:r>
            <a:r>
              <a:rPr lang="en-US" altLang="zh-CN" sz="16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2023)</a:t>
            </a:r>
            <a:endParaRPr lang="en-US" altLang="zh-CN" sz="1600" dirty="0"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0197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59176A8-741F-4341-8904-C2DA74193C2A}"/>
              </a:ext>
            </a:extLst>
          </p:cNvPr>
          <p:cNvSpPr/>
          <p:nvPr/>
        </p:nvSpPr>
        <p:spPr>
          <a:xfrm>
            <a:off x="0" y="0"/>
            <a:ext cx="9144000" cy="879455"/>
          </a:xfrm>
          <a:prstGeom prst="rect">
            <a:avLst/>
          </a:prstGeom>
          <a:solidFill>
            <a:schemeClr val="tx1">
              <a:lumMod val="75000"/>
              <a:lumOff val="25000"/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7" rIns="91435" bIns="45717"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6015D29-A37F-48FD-B72E-4052DCAFF749}"/>
              </a:ext>
            </a:extLst>
          </p:cNvPr>
          <p:cNvCxnSpPr>
            <a:cxnSpLocks/>
          </p:cNvCxnSpPr>
          <p:nvPr/>
        </p:nvCxnSpPr>
        <p:spPr>
          <a:xfrm>
            <a:off x="0" y="939523"/>
            <a:ext cx="914400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866AB36-0D64-444D-87B6-27D86A681651}"/>
              </a:ext>
            </a:extLst>
          </p:cNvPr>
          <p:cNvCxnSpPr>
            <a:cxnSpLocks/>
          </p:cNvCxnSpPr>
          <p:nvPr/>
        </p:nvCxnSpPr>
        <p:spPr>
          <a:xfrm>
            <a:off x="0" y="6541666"/>
            <a:ext cx="9144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6614868" y="6491694"/>
            <a:ext cx="2133601" cy="365125"/>
          </a:xfrm>
        </p:spPr>
        <p:txBody>
          <a:bodyPr/>
          <a:lstStyle/>
          <a:p>
            <a:fld id="{132D5636-234F-4423-A194-9A1572FD30D6}" type="slidenum">
              <a:rPr lang="en-US" smtClean="0"/>
              <a:t>24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79512" y="178119"/>
            <a:ext cx="8856984" cy="523214"/>
          </a:xfrm>
          <a:prstGeom prst="rect">
            <a:avLst/>
          </a:prstGeom>
          <a:noFill/>
        </p:spPr>
        <p:txBody>
          <a:bodyPr wrap="square" lIns="91435" tIns="45717" rIns="91435" bIns="45717" rtlCol="0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rgbClr val="FFFF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Outlook</a:t>
            </a:r>
            <a:endParaRPr lang="zh-CN" altLang="zh-CN" sz="2800" dirty="0">
              <a:solidFill>
                <a:srgbClr val="FFFF00"/>
              </a:solidFill>
              <a:latin typeface="Cambria Math" panose="02040503050406030204" pitchFamily="18" charset="0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230992" y="1340768"/>
            <a:ext cx="8640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dirty="0" smtClean="0"/>
              <a:t>    In the heavy quark-light </a:t>
            </a:r>
            <a:r>
              <a:rPr lang="en-US" altLang="zh-CN" dirty="0" err="1" smtClean="0"/>
              <a:t>diquark</a:t>
            </a:r>
            <a:r>
              <a:rPr lang="en-US" altLang="zh-CN" dirty="0" smtClean="0"/>
              <a:t> picture, the properties of these discovered singly heavy baryon states can be explained including their mass spectrum and strong decays. In future, we may focus on the following questions.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01296" y="2564904"/>
                <a:ext cx="8013416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just">
                  <a:buAutoNum type="arabicParenBoth"/>
                </a:pPr>
                <a:r>
                  <a:rPr lang="en-US" altLang="zh-CN" dirty="0" smtClean="0"/>
                  <a:t>The </a:t>
                </a:r>
                <a:r>
                  <a:rPr lang="el-GR" altLang="zh-CN" i="1" dirty="0" smtClean="0">
                    <a:solidFill>
                      <a:srgbClr val="FF0000"/>
                    </a:solidFill>
                  </a:rPr>
                  <a:t>ρ</a:t>
                </a:r>
                <a:r>
                  <a:rPr lang="en-US" altLang="zh-CN" dirty="0"/>
                  <a:t>- mode excited heavy </a:t>
                </a:r>
                <a:r>
                  <a:rPr lang="en-US" altLang="zh-CN" dirty="0" smtClean="0"/>
                  <a:t>baryons should be investigated carefully, where we  </a:t>
                </a:r>
              </a:p>
              <a:p>
                <a:pPr algn="just"/>
                <a:r>
                  <a:rPr lang="en-US" altLang="zh-CN" dirty="0"/>
                  <a:t> </a:t>
                </a:r>
                <a:r>
                  <a:rPr lang="en-US" altLang="zh-CN" dirty="0" smtClean="0"/>
                  <a:t>      should solve the </a:t>
                </a:r>
                <a:r>
                  <a:rPr lang="en-US" altLang="zh-CN" dirty="0" err="1"/>
                  <a:t>Schr</a:t>
                </a:r>
                <a:r>
                  <a:rPr lang="az-Cyrl-AZ" altLang="zh-CN" dirty="0"/>
                  <a:t>ӧ</a:t>
                </a:r>
                <a:r>
                  <a:rPr lang="en-US" altLang="zh-CN" dirty="0"/>
                  <a:t>dinger equation </a:t>
                </a:r>
                <a:r>
                  <a:rPr lang="en-US" altLang="zh-CN" dirty="0" smtClean="0"/>
                  <a:t>in </a:t>
                </a:r>
                <a:r>
                  <a:rPr lang="en-US" altLang="zh-CN" dirty="0" smtClean="0">
                    <a:solidFill>
                      <a:srgbClr val="0070C0"/>
                    </a:solidFill>
                  </a:rPr>
                  <a:t>the three-body picture</a:t>
                </a:r>
                <a:r>
                  <a:rPr lang="en-US" altLang="zh-CN" dirty="0" smtClean="0"/>
                  <a:t>.</a:t>
                </a:r>
              </a:p>
              <a:p>
                <a:endParaRPr lang="en-US" altLang="zh-CN" dirty="0"/>
              </a:p>
              <a:p>
                <a:pPr marL="342900" indent="-342900">
                  <a:buAutoNum type="arabicParenBoth" startAt="2"/>
                </a:pPr>
                <a:r>
                  <a:rPr lang="en-US" altLang="zh-CN" dirty="0" smtClean="0"/>
                  <a:t>The </a:t>
                </a:r>
                <a:r>
                  <a:rPr lang="en-US" altLang="zh-CN" dirty="0">
                    <a:solidFill>
                      <a:srgbClr val="0070C0"/>
                    </a:solidFill>
                  </a:rPr>
                  <a:t>coupled-channel effects </a:t>
                </a:r>
                <a:r>
                  <a:rPr lang="en-US" altLang="zh-CN" dirty="0" smtClean="0"/>
                  <a:t>should be considered for some special states.</a:t>
                </a:r>
              </a:p>
              <a:p>
                <a:pPr algn="just"/>
                <a:endParaRPr lang="en-US" altLang="zh-CN" dirty="0"/>
              </a:p>
              <a:p>
                <a:pPr algn="just"/>
                <a:r>
                  <a:rPr lang="en-US" altLang="zh-CN" dirty="0" smtClean="0"/>
                  <a:t>(3)  </a:t>
                </a:r>
                <a:r>
                  <a:rPr lang="en-US" altLang="zh-CN" dirty="0" smtClean="0">
                    <a:solidFill>
                      <a:srgbClr val="0070C0"/>
                    </a:solidFill>
                  </a:rPr>
                  <a:t>The quantum numbers of </a:t>
                </a:r>
                <a:r>
                  <a:rPr lang="en-US" altLang="zh-CN" dirty="0">
                    <a:solidFill>
                      <a:srgbClr val="0070C0"/>
                    </a:solidFill>
                  </a:rPr>
                  <a:t>five narrow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CN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Ω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altLang="zh-CN" dirty="0">
                    <a:solidFill>
                      <a:srgbClr val="0070C0"/>
                    </a:solidFill>
                  </a:rPr>
                  <a:t> states </a:t>
                </a:r>
                <a:r>
                  <a:rPr lang="en-US" altLang="zh-CN" dirty="0"/>
                  <a:t>have </a:t>
                </a:r>
                <a:r>
                  <a:rPr lang="en-US" altLang="zh-CN" dirty="0" smtClean="0"/>
                  <a:t>not well-measured.</a:t>
                </a:r>
                <a:endParaRPr lang="en-US" altLang="zh-CN" dirty="0"/>
              </a:p>
              <a:p>
                <a:pPr algn="just"/>
                <a:endParaRPr lang="en-US" altLang="zh-CN" dirty="0"/>
              </a:p>
              <a:p>
                <a:pPr algn="just"/>
                <a:r>
                  <a:rPr lang="en-US" altLang="zh-CN" dirty="0" smtClean="0"/>
                  <a:t>(4)  How </a:t>
                </a:r>
                <a:r>
                  <a:rPr lang="en-US" altLang="zh-CN" dirty="0"/>
                  <a:t>to distinguish the different confinement mechanism? Can we give some </a:t>
                </a:r>
                <a:r>
                  <a:rPr lang="en-US" altLang="zh-CN" dirty="0" smtClean="0"/>
                  <a:t> </a:t>
                </a:r>
              </a:p>
              <a:p>
                <a:pPr algn="just"/>
                <a:r>
                  <a:rPr lang="en-US" altLang="zh-CN" dirty="0"/>
                  <a:t> </a:t>
                </a:r>
                <a:r>
                  <a:rPr lang="en-US" altLang="zh-CN" dirty="0" smtClean="0"/>
                  <a:t>      </a:t>
                </a:r>
                <a:r>
                  <a:rPr lang="en-US" altLang="zh-CN" dirty="0" smtClean="0">
                    <a:solidFill>
                      <a:srgbClr val="0070C0"/>
                    </a:solidFill>
                  </a:rPr>
                  <a:t>definite </a:t>
                </a:r>
                <a:r>
                  <a:rPr lang="en-US" altLang="zh-CN" dirty="0">
                    <a:solidFill>
                      <a:srgbClr val="0070C0"/>
                    </a:solidFill>
                  </a:rPr>
                  <a:t>criteria </a:t>
                </a:r>
                <a:r>
                  <a:rPr lang="en-US" altLang="zh-CN" dirty="0"/>
                  <a:t>which can be tested by experiments?</a:t>
                </a:r>
              </a:p>
              <a:p>
                <a:pPr algn="just"/>
                <a:endParaRPr lang="en-US" altLang="zh-CN" dirty="0"/>
              </a:p>
              <a:p>
                <a:pPr marL="342900" indent="-342900" algn="just">
                  <a:buAutoNum type="arabicParenBoth" startAt="5"/>
                </a:pPr>
                <a:r>
                  <a:rPr lang="en-US" altLang="zh-CN" dirty="0" smtClean="0"/>
                  <a:t>If </a:t>
                </a:r>
                <a:r>
                  <a:rPr lang="en-US" altLang="zh-CN" dirty="0"/>
                  <a:t>we want to disentangle the puzzles of the baryon dynamics, maybe we should </a:t>
                </a:r>
                <a:endParaRPr lang="en-US" altLang="zh-CN" dirty="0" smtClean="0"/>
              </a:p>
              <a:p>
                <a:pPr algn="just"/>
                <a:r>
                  <a:rPr lang="en-US" altLang="zh-CN" dirty="0"/>
                  <a:t> </a:t>
                </a:r>
                <a:r>
                  <a:rPr lang="en-US" altLang="zh-CN" dirty="0" smtClean="0"/>
                  <a:t>      try to 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study the whole baryon family</a:t>
                </a:r>
                <a:r>
                  <a:rPr lang="en-US" altLang="zh-CN" dirty="0"/>
                  <a:t> in a suite way. 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96" y="2564904"/>
                <a:ext cx="8013416" cy="3416320"/>
              </a:xfrm>
              <a:prstGeom prst="rect">
                <a:avLst/>
              </a:prstGeom>
              <a:blipFill>
                <a:blip r:embed="rId2"/>
                <a:stretch>
                  <a:fillRect l="-685" t="-1071" b="-196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7"/>
          <p:cNvSpPr txBox="1"/>
          <p:nvPr/>
        </p:nvSpPr>
        <p:spPr>
          <a:xfrm>
            <a:off x="1043608" y="6504982"/>
            <a:ext cx="6718853" cy="338548"/>
          </a:xfrm>
          <a:prstGeom prst="rect">
            <a:avLst/>
          </a:prstGeom>
          <a:noFill/>
        </p:spPr>
        <p:txBody>
          <a:bodyPr wrap="square" lIns="91435" tIns="45717" rIns="91435" bIns="45717" rtlCol="0">
            <a:spAutoFit/>
          </a:bodyPr>
          <a:lstStyle/>
          <a:p>
            <a:pPr algn="ctr"/>
            <a:r>
              <a:rPr lang="zh-CN" altLang="en-US" sz="16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第三届</a:t>
            </a:r>
            <a:r>
              <a:rPr lang="en-US" altLang="zh-CN" sz="1600" dirty="0" err="1" smtClean="0">
                <a:latin typeface="华文新魏" panose="02010800040101010101" pitchFamily="2" charset="-122"/>
                <a:ea typeface="华文新魏" panose="02010800040101010101" pitchFamily="2" charset="-122"/>
              </a:rPr>
              <a:t>LHCb</a:t>
            </a:r>
            <a:r>
              <a:rPr lang="zh-CN" altLang="en-US" sz="16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前沿物理研讨会</a:t>
            </a:r>
            <a:r>
              <a:rPr lang="en-US" altLang="zh-CN" sz="16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(</a:t>
            </a:r>
            <a:r>
              <a:rPr lang="zh-CN" altLang="en-US" sz="16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中国科学院大学</a:t>
            </a:r>
            <a:r>
              <a:rPr lang="en-US" altLang="zh-CN" sz="1600" b="1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·</a:t>
            </a:r>
            <a:r>
              <a:rPr lang="zh-CN" altLang="en-US" sz="16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北京</a:t>
            </a:r>
            <a:r>
              <a:rPr lang="en-US" altLang="zh-CN" sz="1600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· </a:t>
            </a:r>
            <a:r>
              <a:rPr lang="en-US" altLang="zh-CN" sz="16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2023)</a:t>
            </a:r>
            <a:endParaRPr lang="en-US" altLang="zh-CN" sz="1600" dirty="0"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3303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866AB36-0D64-444D-87B6-27D86A681651}"/>
              </a:ext>
            </a:extLst>
          </p:cNvPr>
          <p:cNvCxnSpPr>
            <a:cxnSpLocks/>
          </p:cNvCxnSpPr>
          <p:nvPr/>
        </p:nvCxnSpPr>
        <p:spPr>
          <a:xfrm>
            <a:off x="0" y="6541666"/>
            <a:ext cx="9144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6614868" y="6491694"/>
            <a:ext cx="2133601" cy="365125"/>
          </a:xfrm>
        </p:spPr>
        <p:txBody>
          <a:bodyPr/>
          <a:lstStyle/>
          <a:p>
            <a:fld id="{132D5636-234F-4423-A194-9A1572FD30D6}" type="slidenum">
              <a:rPr lang="en-US" smtClean="0"/>
              <a:t>25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79512" y="178119"/>
            <a:ext cx="8856984" cy="523214"/>
          </a:xfrm>
          <a:prstGeom prst="rect">
            <a:avLst/>
          </a:prstGeom>
          <a:noFill/>
        </p:spPr>
        <p:txBody>
          <a:bodyPr wrap="square" lIns="91435" tIns="45717" rIns="91435" bIns="45717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Summary : success and difficulty</a:t>
            </a:r>
            <a:endParaRPr lang="zh-CN" altLang="zh-CN" sz="2800" dirty="0">
              <a:solidFill>
                <a:schemeClr val="bg1"/>
              </a:solidFill>
              <a:latin typeface="Cambria Math" panose="02040503050406030204" pitchFamily="18" charset="0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1340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2473886" y="2780928"/>
            <a:ext cx="4196228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en-US" altLang="zh-CN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Thank you</a:t>
            </a:r>
            <a:r>
              <a:rPr lang="zh-CN" alt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！</a:t>
            </a:r>
            <a:endParaRPr lang="zh-CN" alt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TextBox 7"/>
          <p:cNvSpPr txBox="1"/>
          <p:nvPr/>
        </p:nvSpPr>
        <p:spPr>
          <a:xfrm>
            <a:off x="1043608" y="6504982"/>
            <a:ext cx="6718853" cy="338548"/>
          </a:xfrm>
          <a:prstGeom prst="rect">
            <a:avLst/>
          </a:prstGeom>
          <a:noFill/>
        </p:spPr>
        <p:txBody>
          <a:bodyPr wrap="square" lIns="91435" tIns="45717" rIns="91435" bIns="45717" rtlCol="0">
            <a:spAutoFit/>
          </a:bodyPr>
          <a:lstStyle/>
          <a:p>
            <a:pPr algn="ctr"/>
            <a:r>
              <a:rPr lang="zh-CN" altLang="en-US" sz="16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第三届</a:t>
            </a:r>
            <a:r>
              <a:rPr lang="en-US" altLang="zh-CN" sz="1600" dirty="0" err="1" smtClean="0">
                <a:latin typeface="华文新魏" panose="02010800040101010101" pitchFamily="2" charset="-122"/>
                <a:ea typeface="华文新魏" panose="02010800040101010101" pitchFamily="2" charset="-122"/>
              </a:rPr>
              <a:t>LHCb</a:t>
            </a:r>
            <a:r>
              <a:rPr lang="zh-CN" altLang="en-US" sz="16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前沿物理研讨会</a:t>
            </a:r>
            <a:r>
              <a:rPr lang="en-US" altLang="zh-CN" sz="16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(</a:t>
            </a:r>
            <a:r>
              <a:rPr lang="zh-CN" altLang="en-US" sz="16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中国科学院大学</a:t>
            </a:r>
            <a:r>
              <a:rPr lang="en-US" altLang="zh-CN" sz="1600" b="1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·</a:t>
            </a:r>
            <a:r>
              <a:rPr lang="zh-CN" altLang="en-US" sz="16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北京</a:t>
            </a:r>
            <a:r>
              <a:rPr lang="en-US" altLang="zh-CN" sz="1600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· </a:t>
            </a:r>
            <a:r>
              <a:rPr lang="en-US" altLang="zh-CN" sz="16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2023)</a:t>
            </a:r>
            <a:endParaRPr lang="en-US" altLang="zh-CN" sz="1600" dirty="0"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9427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59176A8-741F-4341-8904-C2DA74193C2A}"/>
              </a:ext>
            </a:extLst>
          </p:cNvPr>
          <p:cNvSpPr/>
          <p:nvPr/>
        </p:nvSpPr>
        <p:spPr>
          <a:xfrm>
            <a:off x="0" y="0"/>
            <a:ext cx="9144000" cy="879455"/>
          </a:xfrm>
          <a:prstGeom prst="rect">
            <a:avLst/>
          </a:prstGeom>
          <a:solidFill>
            <a:schemeClr val="tx1">
              <a:lumMod val="75000"/>
              <a:lumOff val="25000"/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7" rIns="91435" bIns="45717"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6015D29-A37F-48FD-B72E-4052DCAFF749}"/>
              </a:ext>
            </a:extLst>
          </p:cNvPr>
          <p:cNvCxnSpPr>
            <a:cxnSpLocks/>
          </p:cNvCxnSpPr>
          <p:nvPr/>
        </p:nvCxnSpPr>
        <p:spPr>
          <a:xfrm>
            <a:off x="0" y="939523"/>
            <a:ext cx="914400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866AB36-0D64-444D-87B6-27D86A681651}"/>
              </a:ext>
            </a:extLst>
          </p:cNvPr>
          <p:cNvCxnSpPr>
            <a:cxnSpLocks/>
          </p:cNvCxnSpPr>
          <p:nvPr/>
        </p:nvCxnSpPr>
        <p:spPr>
          <a:xfrm>
            <a:off x="0" y="6541666"/>
            <a:ext cx="9144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6614868" y="6491694"/>
            <a:ext cx="2133601" cy="365125"/>
          </a:xfrm>
        </p:spPr>
        <p:txBody>
          <a:bodyPr/>
          <a:lstStyle/>
          <a:p>
            <a:fld id="{132D5636-234F-4423-A194-9A1572FD30D6}" type="slidenum">
              <a:rPr lang="en-US" smtClean="0"/>
              <a:t>3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91581" y="260651"/>
            <a:ext cx="7560841" cy="410491"/>
          </a:xfrm>
          <a:prstGeom prst="rect">
            <a:avLst/>
          </a:prstGeom>
          <a:noFill/>
        </p:spPr>
        <p:txBody>
          <a:bodyPr wrap="square" lIns="91435" tIns="45717" rIns="91435" bIns="45717" rtlCol="0">
            <a:spAutoFit/>
          </a:bodyPr>
          <a:lstStyle/>
          <a:p>
            <a:pPr algn="ctr">
              <a:lnSpc>
                <a:spcPct val="70000"/>
              </a:lnSpc>
              <a:defRPr/>
            </a:pPr>
            <a:r>
              <a:rPr lang="en-US" altLang="zh-CN" sz="2800" b="1" dirty="0">
                <a:solidFill>
                  <a:srgbClr val="FFFF00"/>
                </a:solidFill>
                <a:latin typeface="Cambria Math" pitchFamily="18" charset="0"/>
                <a:ea typeface="Cambria Math" pitchFamily="18" charset="0"/>
              </a:rPr>
              <a:t>What is the meaning of “</a:t>
            </a:r>
            <a:r>
              <a:rPr lang="en-US" altLang="zh-CN" sz="2800" b="1" dirty="0" err="1">
                <a:solidFill>
                  <a:srgbClr val="FFFF00"/>
                </a:solidFill>
                <a:latin typeface="Cambria Math" pitchFamily="18" charset="0"/>
                <a:ea typeface="Cambria Math" pitchFamily="18" charset="0"/>
              </a:rPr>
              <a:t>diquark</a:t>
            </a:r>
            <a:r>
              <a:rPr lang="en-US" altLang="zh-CN" sz="2800" b="1" dirty="0">
                <a:solidFill>
                  <a:srgbClr val="FFFF00"/>
                </a:solidFill>
                <a:latin typeface="Cambria Math" pitchFamily="18" charset="0"/>
                <a:ea typeface="Cambria Math" pitchFamily="18" charset="0"/>
              </a:rPr>
              <a:t>” picture?</a:t>
            </a:r>
            <a:endParaRPr lang="ru-RU" altLang="zh-CN" sz="2800" dirty="0">
              <a:solidFill>
                <a:srgbClr val="FFFF0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1112636"/>
            <a:ext cx="90181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dirty="0"/>
              <a:t>Although the concept of </a:t>
            </a:r>
            <a:r>
              <a:rPr lang="en-US" altLang="zh-CN" dirty="0" smtClean="0"/>
              <a:t> “</a:t>
            </a:r>
            <a:r>
              <a:rPr lang="en-US" altLang="zh-CN" dirty="0" err="1" smtClean="0"/>
              <a:t>diquark</a:t>
            </a:r>
            <a:r>
              <a:rPr lang="en-US" altLang="zh-CN" dirty="0" smtClean="0"/>
              <a:t>” has been widely used to study the different kinds of problems in hadron physics, the meaning of </a:t>
            </a:r>
            <a:r>
              <a:rPr lang="en-US" altLang="zh-CN" dirty="0"/>
              <a:t>“</a:t>
            </a:r>
            <a:r>
              <a:rPr lang="en-US" altLang="zh-CN" dirty="0" err="1"/>
              <a:t>diquark</a:t>
            </a:r>
            <a:r>
              <a:rPr lang="en-US" altLang="zh-CN" dirty="0" smtClean="0"/>
              <a:t>” is still unclear.</a:t>
            </a:r>
            <a:endParaRPr lang="zh-CN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07504" y="4992176"/>
            <a:ext cx="84969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dirty="0" smtClean="0">
                <a:solidFill>
                  <a:srgbClr val="FF0000"/>
                </a:solidFill>
              </a:rPr>
              <a:t>In our works, </a:t>
            </a:r>
            <a:r>
              <a:rPr lang="en-US" altLang="zh-CN" dirty="0" smtClean="0"/>
              <a:t>two light </a:t>
            </a:r>
            <a:r>
              <a:rPr lang="en-US" altLang="zh-CN" dirty="0"/>
              <a:t>constituent </a:t>
            </a:r>
            <a:r>
              <a:rPr lang="en-US" altLang="zh-CN" dirty="0" smtClean="0"/>
              <a:t>quarks in a single heavy </a:t>
            </a:r>
            <a:r>
              <a:rPr lang="en-US" altLang="zh-CN" dirty="0"/>
              <a:t>baryon are </a:t>
            </a:r>
            <a:r>
              <a:rPr lang="en-US" altLang="zh-CN" dirty="0" smtClean="0"/>
              <a:t>assumed to form a light cluster (or namely, the </a:t>
            </a:r>
            <a:r>
              <a:rPr lang="en-US" altLang="zh-CN" dirty="0" err="1" smtClean="0"/>
              <a:t>diquark</a:t>
            </a:r>
            <a:r>
              <a:rPr lang="en-US" altLang="zh-CN" dirty="0" smtClean="0"/>
              <a:t>) . Two light quarks in the </a:t>
            </a:r>
            <a:r>
              <a:rPr lang="en-US" altLang="zh-CN" dirty="0" err="1" smtClean="0"/>
              <a:t>diquark</a:t>
            </a:r>
            <a:r>
              <a:rPr lang="en-US" altLang="zh-CN" dirty="0" smtClean="0"/>
              <a:t> are always in the </a:t>
            </a:r>
            <a:r>
              <a:rPr lang="en-US" altLang="zh-CN" dirty="0" smtClean="0">
                <a:solidFill>
                  <a:srgbClr val="00B050"/>
                </a:solidFill>
              </a:rPr>
              <a:t>ground state</a:t>
            </a:r>
            <a:r>
              <a:rPr lang="en-US" altLang="zh-CN" dirty="0" smtClean="0"/>
              <a:t>.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9207" y="2068089"/>
            <a:ext cx="6216677" cy="2458338"/>
          </a:xfrm>
          <a:prstGeom prst="rect">
            <a:avLst/>
          </a:prstGeom>
        </p:spPr>
      </p:pic>
      <p:sp>
        <p:nvSpPr>
          <p:cNvPr id="10" name="TextBox 7"/>
          <p:cNvSpPr txBox="1"/>
          <p:nvPr/>
        </p:nvSpPr>
        <p:spPr>
          <a:xfrm>
            <a:off x="1043608" y="6504982"/>
            <a:ext cx="6718853" cy="338548"/>
          </a:xfrm>
          <a:prstGeom prst="rect">
            <a:avLst/>
          </a:prstGeom>
          <a:noFill/>
        </p:spPr>
        <p:txBody>
          <a:bodyPr wrap="square" lIns="91435" tIns="45717" rIns="91435" bIns="45717" rtlCol="0">
            <a:spAutoFit/>
          </a:bodyPr>
          <a:lstStyle/>
          <a:p>
            <a:pPr algn="ctr"/>
            <a:r>
              <a:rPr lang="zh-CN" altLang="en-US" sz="16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第三届</a:t>
            </a:r>
            <a:r>
              <a:rPr lang="en-US" altLang="zh-CN" sz="1600" dirty="0" err="1" smtClean="0">
                <a:latin typeface="华文新魏" panose="02010800040101010101" pitchFamily="2" charset="-122"/>
                <a:ea typeface="华文新魏" panose="02010800040101010101" pitchFamily="2" charset="-122"/>
              </a:rPr>
              <a:t>LHCb</a:t>
            </a:r>
            <a:r>
              <a:rPr lang="zh-CN" altLang="en-US" sz="16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前沿物理研讨会</a:t>
            </a:r>
            <a:r>
              <a:rPr lang="en-US" altLang="zh-CN" sz="16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(</a:t>
            </a:r>
            <a:r>
              <a:rPr lang="zh-CN" altLang="en-US" sz="16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中国科学院大学</a:t>
            </a:r>
            <a:r>
              <a:rPr lang="en-US" altLang="zh-CN" sz="1600" b="1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·</a:t>
            </a:r>
            <a:r>
              <a:rPr lang="zh-CN" altLang="en-US" sz="16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北京</a:t>
            </a:r>
            <a:r>
              <a:rPr lang="en-US" altLang="zh-CN" sz="1600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· </a:t>
            </a:r>
            <a:r>
              <a:rPr lang="en-US" altLang="zh-CN" sz="16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2023)</a:t>
            </a:r>
            <a:endParaRPr lang="en-US" altLang="zh-CN" sz="1600" dirty="0"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07773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59176A8-741F-4341-8904-C2DA74193C2A}"/>
              </a:ext>
            </a:extLst>
          </p:cNvPr>
          <p:cNvSpPr/>
          <p:nvPr/>
        </p:nvSpPr>
        <p:spPr>
          <a:xfrm>
            <a:off x="0" y="0"/>
            <a:ext cx="9144000" cy="879455"/>
          </a:xfrm>
          <a:prstGeom prst="rect">
            <a:avLst/>
          </a:prstGeom>
          <a:solidFill>
            <a:schemeClr val="tx1">
              <a:lumMod val="75000"/>
              <a:lumOff val="25000"/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7" rIns="91435" bIns="45717"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6015D29-A37F-48FD-B72E-4052DCAFF749}"/>
              </a:ext>
            </a:extLst>
          </p:cNvPr>
          <p:cNvCxnSpPr>
            <a:cxnSpLocks/>
          </p:cNvCxnSpPr>
          <p:nvPr/>
        </p:nvCxnSpPr>
        <p:spPr>
          <a:xfrm>
            <a:off x="0" y="939523"/>
            <a:ext cx="914400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866AB36-0D64-444D-87B6-27D86A681651}"/>
              </a:ext>
            </a:extLst>
          </p:cNvPr>
          <p:cNvCxnSpPr>
            <a:cxnSpLocks/>
          </p:cNvCxnSpPr>
          <p:nvPr/>
        </p:nvCxnSpPr>
        <p:spPr>
          <a:xfrm>
            <a:off x="0" y="6541666"/>
            <a:ext cx="9144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6614868" y="6491694"/>
            <a:ext cx="2133601" cy="365125"/>
          </a:xfrm>
        </p:spPr>
        <p:txBody>
          <a:bodyPr/>
          <a:lstStyle/>
          <a:p>
            <a:fld id="{132D5636-234F-4423-A194-9A1572FD30D6}" type="slidenum">
              <a:rPr lang="en-US" smtClean="0"/>
              <a:t>4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91581" y="260651"/>
            <a:ext cx="7560841" cy="410491"/>
          </a:xfrm>
          <a:prstGeom prst="rect">
            <a:avLst/>
          </a:prstGeom>
          <a:noFill/>
        </p:spPr>
        <p:txBody>
          <a:bodyPr wrap="square" lIns="91435" tIns="45717" rIns="91435" bIns="45717" rtlCol="0">
            <a:spAutoFit/>
          </a:bodyPr>
          <a:lstStyle/>
          <a:p>
            <a:pPr algn="ctr">
              <a:lnSpc>
                <a:spcPct val="70000"/>
              </a:lnSpc>
              <a:defRPr/>
            </a:pPr>
            <a:r>
              <a:rPr lang="en-US" altLang="zh-CN" sz="2800" b="1" dirty="0">
                <a:solidFill>
                  <a:srgbClr val="FFFF00"/>
                </a:solidFill>
                <a:latin typeface="Cambria Math" pitchFamily="18" charset="0"/>
                <a:ea typeface="Cambria Math" pitchFamily="18" charset="0"/>
              </a:rPr>
              <a:t>What is the meaning of “</a:t>
            </a:r>
            <a:r>
              <a:rPr lang="en-US" altLang="zh-CN" sz="2800" b="1" dirty="0" err="1">
                <a:solidFill>
                  <a:srgbClr val="FFFF00"/>
                </a:solidFill>
                <a:latin typeface="Cambria Math" pitchFamily="18" charset="0"/>
                <a:ea typeface="Cambria Math" pitchFamily="18" charset="0"/>
              </a:rPr>
              <a:t>diquark</a:t>
            </a:r>
            <a:r>
              <a:rPr lang="en-US" altLang="zh-CN" sz="2800" b="1" dirty="0">
                <a:solidFill>
                  <a:srgbClr val="FFFF00"/>
                </a:solidFill>
                <a:latin typeface="Cambria Math" pitchFamily="18" charset="0"/>
                <a:ea typeface="Cambria Math" pitchFamily="18" charset="0"/>
              </a:rPr>
              <a:t>” picture?</a:t>
            </a:r>
            <a:endParaRPr lang="ru-RU" altLang="zh-CN" sz="2800" dirty="0">
              <a:solidFill>
                <a:srgbClr val="FFFF0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1112636"/>
            <a:ext cx="90181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dirty="0" smtClean="0"/>
              <a:t>Even </a:t>
            </a:r>
            <a:r>
              <a:rPr lang="en-US" altLang="zh-CN" dirty="0"/>
              <a:t>the “</a:t>
            </a:r>
            <a:r>
              <a:rPr lang="en-US" altLang="zh-CN" dirty="0" err="1"/>
              <a:t>diquark</a:t>
            </a:r>
            <a:r>
              <a:rPr lang="en-US" altLang="zh-CN" dirty="0"/>
              <a:t>” </a:t>
            </a:r>
            <a:r>
              <a:rPr lang="en-US" altLang="zh-CN" dirty="0" smtClean="0"/>
              <a:t>was used to study the mass spectrum of heavy baryons, different authors treated it differently. For an example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8190" y="2006733"/>
            <a:ext cx="5447619" cy="2619048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386435" y="4983559"/>
            <a:ext cx="87575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So we understand </a:t>
            </a:r>
            <a:r>
              <a:rPr lang="en-US" altLang="zh-CN" dirty="0"/>
              <a:t>the “</a:t>
            </a:r>
            <a:r>
              <a:rPr lang="en-US" altLang="zh-CN" dirty="0" err="1"/>
              <a:t>diquark</a:t>
            </a:r>
            <a:r>
              <a:rPr lang="en-US" altLang="zh-CN" dirty="0"/>
              <a:t>” </a:t>
            </a:r>
            <a:r>
              <a:rPr lang="en-US" altLang="zh-CN" dirty="0" smtClean="0"/>
              <a:t>as follows. Due to </a:t>
            </a:r>
            <a:r>
              <a:rPr lang="en-US" altLang="zh-CN" dirty="0"/>
              <a:t>the </a:t>
            </a:r>
            <a:r>
              <a:rPr lang="en-US" altLang="zh-CN" dirty="0" smtClean="0"/>
              <a:t>particular structure of </a:t>
            </a:r>
            <a:r>
              <a:rPr lang="en-US" altLang="zh-CN" dirty="0" err="1" smtClean="0"/>
              <a:t>QQq</a:t>
            </a:r>
            <a:r>
              <a:rPr lang="en-US" altLang="zh-CN" dirty="0" smtClean="0"/>
              <a:t> and </a:t>
            </a:r>
            <a:r>
              <a:rPr lang="en-US" altLang="zh-CN" dirty="0" err="1" smtClean="0"/>
              <a:t>Qqq</a:t>
            </a:r>
            <a:r>
              <a:rPr lang="en-US" altLang="zh-CN" dirty="0" smtClean="0"/>
              <a:t> baryons, the dynamics of “QQ/</a:t>
            </a:r>
            <a:r>
              <a:rPr lang="en-US" altLang="zh-CN" dirty="0" err="1" smtClean="0"/>
              <a:t>qq</a:t>
            </a:r>
            <a:r>
              <a:rPr lang="en-US" altLang="zh-CN" dirty="0" smtClean="0"/>
              <a:t>” quarks can be f</a:t>
            </a:r>
            <a:r>
              <a:rPr lang="en-US" altLang="zh-CN" dirty="0"/>
              <a:t>actorized </a:t>
            </a:r>
            <a:r>
              <a:rPr lang="en-US" altLang="zh-CN" dirty="0" smtClean="0"/>
              <a:t>approximatively. Then the subsystem which is </a:t>
            </a:r>
            <a:r>
              <a:rPr lang="en-US" altLang="zh-CN" dirty="0"/>
              <a:t>composed of “QQ/</a:t>
            </a:r>
            <a:r>
              <a:rPr lang="en-US" altLang="zh-CN" dirty="0" err="1"/>
              <a:t>qq</a:t>
            </a:r>
            <a:r>
              <a:rPr lang="en-US" altLang="zh-CN" dirty="0"/>
              <a:t>” quarks </a:t>
            </a:r>
            <a:r>
              <a:rPr lang="en-US" altLang="zh-CN" dirty="0" smtClean="0"/>
              <a:t>could be regarded as an effective </a:t>
            </a:r>
            <a:r>
              <a:rPr lang="en-US" altLang="zh-CN" dirty="0"/>
              <a:t>degrees </a:t>
            </a:r>
            <a:r>
              <a:rPr lang="en-US" altLang="zh-CN" dirty="0" smtClean="0"/>
              <a:t>of freedom for the heavy baryons.</a:t>
            </a:r>
            <a:endParaRPr lang="zh-CN" altLang="en-US" dirty="0"/>
          </a:p>
        </p:txBody>
      </p:sp>
      <p:sp>
        <p:nvSpPr>
          <p:cNvPr id="10" name="TextBox 7"/>
          <p:cNvSpPr txBox="1"/>
          <p:nvPr/>
        </p:nvSpPr>
        <p:spPr>
          <a:xfrm>
            <a:off x="1043608" y="6504982"/>
            <a:ext cx="6718853" cy="338548"/>
          </a:xfrm>
          <a:prstGeom prst="rect">
            <a:avLst/>
          </a:prstGeom>
          <a:noFill/>
        </p:spPr>
        <p:txBody>
          <a:bodyPr wrap="square" lIns="91435" tIns="45717" rIns="91435" bIns="45717" rtlCol="0">
            <a:spAutoFit/>
          </a:bodyPr>
          <a:lstStyle/>
          <a:p>
            <a:pPr algn="ctr"/>
            <a:r>
              <a:rPr lang="zh-CN" altLang="en-US" sz="16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第三届</a:t>
            </a:r>
            <a:r>
              <a:rPr lang="en-US" altLang="zh-CN" sz="1600" dirty="0" err="1" smtClean="0">
                <a:latin typeface="华文新魏" panose="02010800040101010101" pitchFamily="2" charset="-122"/>
                <a:ea typeface="华文新魏" panose="02010800040101010101" pitchFamily="2" charset="-122"/>
              </a:rPr>
              <a:t>LHCb</a:t>
            </a:r>
            <a:r>
              <a:rPr lang="zh-CN" altLang="en-US" sz="16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前沿物理研讨会</a:t>
            </a:r>
            <a:r>
              <a:rPr lang="en-US" altLang="zh-CN" sz="16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(</a:t>
            </a:r>
            <a:r>
              <a:rPr lang="zh-CN" altLang="en-US" sz="16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中国科学院大学</a:t>
            </a:r>
            <a:r>
              <a:rPr lang="en-US" altLang="zh-CN" sz="1600" b="1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·</a:t>
            </a:r>
            <a:r>
              <a:rPr lang="zh-CN" altLang="en-US" sz="16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北京</a:t>
            </a:r>
            <a:r>
              <a:rPr lang="en-US" altLang="zh-CN" sz="1600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· </a:t>
            </a:r>
            <a:r>
              <a:rPr lang="en-US" altLang="zh-CN" sz="16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2023)</a:t>
            </a:r>
            <a:endParaRPr lang="en-US" altLang="zh-CN" sz="1600" dirty="0"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88050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59176A8-741F-4341-8904-C2DA74193C2A}"/>
              </a:ext>
            </a:extLst>
          </p:cNvPr>
          <p:cNvSpPr/>
          <p:nvPr/>
        </p:nvSpPr>
        <p:spPr>
          <a:xfrm>
            <a:off x="0" y="0"/>
            <a:ext cx="9144000" cy="879455"/>
          </a:xfrm>
          <a:prstGeom prst="rect">
            <a:avLst/>
          </a:prstGeom>
          <a:solidFill>
            <a:schemeClr val="tx1">
              <a:lumMod val="75000"/>
              <a:lumOff val="25000"/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7" rIns="91435" bIns="45717"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6015D29-A37F-48FD-B72E-4052DCAFF749}"/>
              </a:ext>
            </a:extLst>
          </p:cNvPr>
          <p:cNvCxnSpPr>
            <a:cxnSpLocks/>
          </p:cNvCxnSpPr>
          <p:nvPr/>
        </p:nvCxnSpPr>
        <p:spPr>
          <a:xfrm>
            <a:off x="0" y="939523"/>
            <a:ext cx="914400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866AB36-0D64-444D-87B6-27D86A681651}"/>
              </a:ext>
            </a:extLst>
          </p:cNvPr>
          <p:cNvCxnSpPr>
            <a:cxnSpLocks/>
          </p:cNvCxnSpPr>
          <p:nvPr/>
        </p:nvCxnSpPr>
        <p:spPr>
          <a:xfrm>
            <a:off x="0" y="6541666"/>
            <a:ext cx="9144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6614868" y="6491694"/>
            <a:ext cx="2133601" cy="365125"/>
          </a:xfrm>
        </p:spPr>
        <p:txBody>
          <a:bodyPr/>
          <a:lstStyle/>
          <a:p>
            <a:fld id="{132D5636-234F-4423-A194-9A1572FD30D6}" type="slidenum">
              <a:rPr lang="en-US" smtClean="0"/>
              <a:t>5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5496" y="188640"/>
            <a:ext cx="9000999" cy="523214"/>
          </a:xfrm>
          <a:prstGeom prst="rect">
            <a:avLst/>
          </a:prstGeom>
          <a:noFill/>
        </p:spPr>
        <p:txBody>
          <a:bodyPr wrap="square" lIns="91435" tIns="45717" rIns="91435" bIns="45717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Foundation for the heavy baryons in the </a:t>
            </a:r>
            <a:r>
              <a:rPr lang="en-US" altLang="zh-CN" sz="2800" b="1" dirty="0" err="1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diquark</a:t>
            </a:r>
            <a:r>
              <a:rPr lang="en-US" altLang="zh-CN" sz="2800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picture</a:t>
            </a:r>
            <a:endParaRPr lang="zh-CN" altLang="zh-CN" sz="2800" dirty="0">
              <a:solidFill>
                <a:schemeClr val="bg1"/>
              </a:solidFill>
              <a:latin typeface="Cambria Math" panose="020405030504060302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06575"/>
            <a:ext cx="7562850" cy="443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5496" y="5510191"/>
                <a:ext cx="9108504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/>
                  <a:t>This observation supports the theory </a:t>
                </a:r>
                <a:r>
                  <a:rPr lang="en-US" altLang="zh-CN" dirty="0"/>
                  <a:t>that the </a:t>
                </a:r>
                <a:r>
                  <a:rPr lang="en-US" altLang="zh-CN" dirty="0" err="1"/>
                  <a:t>diquark</a:t>
                </a:r>
                <a:r>
                  <a:rPr lang="en-US" altLang="zh-CN" dirty="0"/>
                  <a:t> production is the main process of</a:t>
                </a:r>
                <a:br>
                  <a:rPr lang="en-US" altLang="zh-CN" dirty="0"/>
                </a:br>
                <a:r>
                  <a:rPr lang="en-US" altLang="zh-CN" dirty="0" smtClean="0"/>
                  <a:t>charmed </a:t>
                </a:r>
                <a:r>
                  <a:rPr lang="en-US" altLang="zh-CN" dirty="0"/>
                  <a:t>baryon production </a:t>
                </a:r>
                <a:r>
                  <a:rPr lang="en-US" altLang="zh-CN" dirty="0" smtClean="0"/>
                  <a:t>from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zh-CN" b="0" i="1" smtClean="0">
                            <a:latin typeface="Cambria Math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zh-CN" b="0" i="1" smtClean="0">
                            <a:latin typeface="Cambria Math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zh-CN" dirty="0" smtClean="0"/>
                  <a:t> annihilation and that </a:t>
                </a:r>
                <a:r>
                  <a:rPr lang="en-US" altLang="zh-CN" dirty="0"/>
                  <a:t>the </a:t>
                </a:r>
                <a:r>
                  <a:rPr lang="en-US" altLang="zh-CN" dirty="0" smtClean="0">
                    <a:solidFill>
                      <a:srgbClr val="FF0000"/>
                    </a:solidFill>
                  </a:rPr>
                  <a:t>diquark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 structure exists in the ground state and </a:t>
                </a:r>
                <a:r>
                  <a:rPr lang="en-US" altLang="zh-CN" dirty="0" smtClean="0">
                    <a:solidFill>
                      <a:srgbClr val="FF0000"/>
                    </a:solidFill>
                  </a:rPr>
                  <a:t>low-lying 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excited states </a:t>
                </a:r>
                <a:r>
                  <a:rPr lang="en-US" altLang="zh-CN" dirty="0" smtClean="0">
                    <a:solidFill>
                      <a:srgbClr val="FF0000"/>
                    </a:solidFill>
                  </a:rPr>
                  <a:t>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>
                            <a:solidFill>
                              <a:srgbClr val="FF0000"/>
                            </a:solidFill>
                            <a:latin typeface="Cambria Math"/>
                          </a:rPr>
                          <m:t>Λ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𝑐</m:t>
                        </m:r>
                      </m:sub>
                      <m:sup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en-US" altLang="zh-CN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dirty="0" smtClean="0">
                    <a:solidFill>
                      <a:srgbClr val="FF0000"/>
                    </a:solidFill>
                  </a:rPr>
                  <a:t>baryons</a:t>
                </a:r>
                <a:r>
                  <a:rPr lang="en-US" altLang="zh-CN" dirty="0"/>
                  <a:t>. </a:t>
                </a:r>
                <a:br>
                  <a:rPr lang="en-US" altLang="zh-CN" dirty="0"/>
                </a:br>
                <a:endParaRPr lang="zh-CN" alt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5510191"/>
                <a:ext cx="9108504" cy="1200329"/>
              </a:xfrm>
              <a:prstGeom prst="rect">
                <a:avLst/>
              </a:prstGeom>
              <a:blipFill>
                <a:blip r:embed="rId3"/>
                <a:stretch>
                  <a:fillRect l="-602" t="-3046" r="-20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7"/>
          <p:cNvSpPr txBox="1"/>
          <p:nvPr/>
        </p:nvSpPr>
        <p:spPr>
          <a:xfrm>
            <a:off x="1043608" y="6504982"/>
            <a:ext cx="6718853" cy="338548"/>
          </a:xfrm>
          <a:prstGeom prst="rect">
            <a:avLst/>
          </a:prstGeom>
          <a:noFill/>
        </p:spPr>
        <p:txBody>
          <a:bodyPr wrap="square" lIns="91435" tIns="45717" rIns="91435" bIns="45717" rtlCol="0">
            <a:spAutoFit/>
          </a:bodyPr>
          <a:lstStyle/>
          <a:p>
            <a:pPr algn="ctr"/>
            <a:r>
              <a:rPr lang="zh-CN" altLang="en-US" sz="16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第三届</a:t>
            </a:r>
            <a:r>
              <a:rPr lang="en-US" altLang="zh-CN" sz="1600" dirty="0" err="1" smtClean="0">
                <a:latin typeface="华文新魏" panose="02010800040101010101" pitchFamily="2" charset="-122"/>
                <a:ea typeface="华文新魏" panose="02010800040101010101" pitchFamily="2" charset="-122"/>
              </a:rPr>
              <a:t>LHCb</a:t>
            </a:r>
            <a:r>
              <a:rPr lang="zh-CN" altLang="en-US" sz="16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前沿物理研讨会</a:t>
            </a:r>
            <a:r>
              <a:rPr lang="en-US" altLang="zh-CN" sz="16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(</a:t>
            </a:r>
            <a:r>
              <a:rPr lang="zh-CN" altLang="en-US" sz="16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中国科学院大学</a:t>
            </a:r>
            <a:r>
              <a:rPr lang="en-US" altLang="zh-CN" sz="1600" b="1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·</a:t>
            </a:r>
            <a:r>
              <a:rPr lang="zh-CN" altLang="en-US" sz="16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北京</a:t>
            </a:r>
            <a:r>
              <a:rPr lang="en-US" altLang="zh-CN" sz="1600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· </a:t>
            </a:r>
            <a:r>
              <a:rPr lang="en-US" altLang="zh-CN" sz="16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2023)</a:t>
            </a:r>
            <a:endParaRPr lang="en-US" altLang="zh-CN" sz="1600" dirty="0"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0340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59176A8-741F-4341-8904-C2DA74193C2A}"/>
              </a:ext>
            </a:extLst>
          </p:cNvPr>
          <p:cNvSpPr/>
          <p:nvPr/>
        </p:nvSpPr>
        <p:spPr>
          <a:xfrm>
            <a:off x="0" y="0"/>
            <a:ext cx="9144000" cy="879455"/>
          </a:xfrm>
          <a:prstGeom prst="rect">
            <a:avLst/>
          </a:prstGeom>
          <a:solidFill>
            <a:schemeClr val="tx1">
              <a:lumMod val="75000"/>
              <a:lumOff val="25000"/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7" rIns="91435" bIns="45717"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6015D29-A37F-48FD-B72E-4052DCAFF749}"/>
              </a:ext>
            </a:extLst>
          </p:cNvPr>
          <p:cNvCxnSpPr>
            <a:cxnSpLocks/>
          </p:cNvCxnSpPr>
          <p:nvPr/>
        </p:nvCxnSpPr>
        <p:spPr>
          <a:xfrm>
            <a:off x="0" y="939523"/>
            <a:ext cx="914400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866AB36-0D64-444D-87B6-27D86A681651}"/>
              </a:ext>
            </a:extLst>
          </p:cNvPr>
          <p:cNvCxnSpPr>
            <a:cxnSpLocks/>
          </p:cNvCxnSpPr>
          <p:nvPr/>
        </p:nvCxnSpPr>
        <p:spPr>
          <a:xfrm>
            <a:off x="0" y="6541666"/>
            <a:ext cx="9144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6614868" y="6491694"/>
            <a:ext cx="2133601" cy="365125"/>
          </a:xfrm>
        </p:spPr>
        <p:txBody>
          <a:bodyPr/>
          <a:lstStyle/>
          <a:p>
            <a:fld id="{132D5636-234F-4423-A194-9A1572FD30D6}" type="slidenum">
              <a:rPr lang="en-US" smtClean="0"/>
              <a:t>6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91579" y="266026"/>
            <a:ext cx="7560841" cy="393948"/>
          </a:xfrm>
          <a:prstGeom prst="rect">
            <a:avLst/>
          </a:prstGeom>
          <a:noFill/>
        </p:spPr>
        <p:txBody>
          <a:bodyPr wrap="square" lIns="91435" tIns="45717" rIns="91435" bIns="45717" rtlCol="0">
            <a:spAutoFit/>
          </a:bodyPr>
          <a:lstStyle/>
          <a:p>
            <a:pPr algn="ctr">
              <a:lnSpc>
                <a:spcPct val="70000"/>
              </a:lnSpc>
              <a:defRPr/>
            </a:pPr>
            <a:r>
              <a:rPr lang="en-US" altLang="zh-CN" sz="2800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Our works for charm baryons</a:t>
            </a:r>
            <a:endParaRPr lang="ru-RU" altLang="zh-CN" sz="28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"/>
              <p:cNvSpPr txBox="1">
                <a:spLocks noChangeArrowheads="1"/>
              </p:cNvSpPr>
              <p:nvPr/>
            </p:nvSpPr>
            <p:spPr bwMode="auto">
              <a:xfrm>
                <a:off x="53753" y="1131787"/>
                <a:ext cx="9036496" cy="53748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charset="0"/>
                  </a:defRPr>
                </a:lvl9pPr>
              </a:lstStyle>
              <a:p>
                <a:pPr>
                  <a:buNone/>
                </a:pPr>
                <a:r>
                  <a:rPr lang="en-US" altLang="zh-CN" sz="1800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1.  </a:t>
                </a:r>
                <a:r>
                  <a:rPr lang="en-US" altLang="zh-CN" sz="1800" dirty="0" smtClean="0">
                    <a:latin typeface="Calibri" panose="020F0502020204030204" pitchFamily="34" charset="0"/>
                  </a:rPr>
                  <a:t>“Investigation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1800">
                            <a:latin typeface="Cambria Math"/>
                          </a:rPr>
                          <m:t>Λ</m:t>
                        </m:r>
                      </m:e>
                      <m:sub>
                        <m:r>
                          <a:rPr lang="en-US" altLang="zh-CN" sz="1800" i="1">
                            <a:latin typeface="Cambria Math"/>
                          </a:rPr>
                          <m:t>𝑄</m:t>
                        </m:r>
                      </m:sub>
                    </m:sSub>
                  </m:oMath>
                </a14:m>
                <a:r>
                  <a:rPr lang="en-US" altLang="zh-CN" sz="1800" dirty="0">
                    <a:latin typeface="Calibri" panose="020F0502020204030204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1800">
                            <a:latin typeface="Cambria Math"/>
                          </a:rPr>
                          <m:t>Ξ</m:t>
                        </m:r>
                      </m:e>
                      <m:sub>
                        <m:r>
                          <a:rPr lang="en-US" altLang="zh-CN" sz="1800" i="1">
                            <a:latin typeface="Cambria Math"/>
                          </a:rPr>
                          <m:t>𝑄</m:t>
                        </m:r>
                      </m:sub>
                    </m:sSub>
                  </m:oMath>
                </a14:m>
                <a:r>
                  <a:rPr lang="en-US" altLang="zh-CN" sz="1800" dirty="0">
                    <a:latin typeface="Calibri" panose="020F0502020204030204" pitchFamily="34" charset="0"/>
                  </a:rPr>
                  <a:t> baryons in the heavy quark-light </a:t>
                </a:r>
                <a:r>
                  <a:rPr lang="en-US" altLang="zh-CN" sz="1800" dirty="0" err="1">
                    <a:latin typeface="Calibri" panose="020F0502020204030204" pitchFamily="34" charset="0"/>
                  </a:rPr>
                  <a:t>diquark</a:t>
                </a:r>
                <a:r>
                  <a:rPr lang="en-US" altLang="zh-CN" sz="1800" dirty="0">
                    <a:latin typeface="Calibri" panose="020F0502020204030204" pitchFamily="34" charset="0"/>
                  </a:rPr>
                  <a:t> picture ”,  </a:t>
                </a:r>
                <a:endParaRPr lang="zh-CN" altLang="zh-CN" sz="1800" dirty="0">
                  <a:latin typeface="Calibri" panose="020F0502020204030204" pitchFamily="34" charset="0"/>
                </a:endParaRPr>
              </a:p>
              <a:p>
                <a:pPr>
                  <a:buNone/>
                </a:pPr>
                <a:r>
                  <a:rPr lang="en-US" altLang="zh-CN" sz="1800" b="1" dirty="0" smtClean="0">
                    <a:latin typeface="Calibri" panose="020F0502020204030204" pitchFamily="34" charset="0"/>
                  </a:rPr>
                  <a:t>       </a:t>
                </a:r>
                <a:r>
                  <a:rPr lang="en-US" altLang="zh-CN" sz="1800" b="1" u="sng" dirty="0" smtClean="0">
                    <a:latin typeface="Calibri" panose="020F0502020204030204" pitchFamily="34" charset="0"/>
                  </a:rPr>
                  <a:t>Bing </a:t>
                </a:r>
                <a:r>
                  <a:rPr lang="en-US" altLang="zh-CN" sz="1800" b="1" u="sng" dirty="0">
                    <a:latin typeface="Calibri" panose="020F0502020204030204" pitchFamily="34" charset="0"/>
                  </a:rPr>
                  <a:t>Chen</a:t>
                </a:r>
                <a:r>
                  <a:rPr lang="en-US" altLang="zh-CN" sz="1800" dirty="0">
                    <a:latin typeface="Calibri" panose="020F0502020204030204" pitchFamily="34" charset="0"/>
                  </a:rPr>
                  <a:t>, </a:t>
                </a:r>
                <a:r>
                  <a:rPr lang="en-US" altLang="zh-CN" sz="1800" dirty="0" err="1">
                    <a:latin typeface="Calibri" panose="020F0502020204030204" pitchFamily="34" charset="0"/>
                  </a:rPr>
                  <a:t>Ke</a:t>
                </a:r>
                <a:r>
                  <a:rPr lang="en-US" altLang="zh-CN" sz="1800" dirty="0">
                    <a:latin typeface="Calibri" panose="020F0502020204030204" pitchFamily="34" charset="0"/>
                  </a:rPr>
                  <a:t>-Wei </a:t>
                </a:r>
                <a:r>
                  <a:rPr lang="en-US" altLang="zh-CN" sz="1800" dirty="0" err="1">
                    <a:latin typeface="Calibri" panose="020F0502020204030204" pitchFamily="34" charset="0"/>
                  </a:rPr>
                  <a:t>Wei</a:t>
                </a:r>
                <a:r>
                  <a:rPr lang="en-US" altLang="zh-CN" sz="1800" dirty="0">
                    <a:latin typeface="Calibri" panose="020F0502020204030204" pitchFamily="34" charset="0"/>
                  </a:rPr>
                  <a:t>, and </a:t>
                </a:r>
                <a:r>
                  <a:rPr lang="en-US" altLang="zh-CN" sz="1800" dirty="0" err="1">
                    <a:latin typeface="Calibri" panose="020F0502020204030204" pitchFamily="34" charset="0"/>
                  </a:rPr>
                  <a:t>Ailin</a:t>
                </a:r>
                <a:r>
                  <a:rPr lang="en-US" altLang="zh-CN" sz="1800" dirty="0">
                    <a:latin typeface="Calibri" panose="020F0502020204030204" pitchFamily="34" charset="0"/>
                  </a:rPr>
                  <a:t> Zhang</a:t>
                </a:r>
                <a:endParaRPr lang="zh-CN" altLang="zh-CN" sz="1800" dirty="0">
                  <a:latin typeface="Calibri" panose="020F0502020204030204" pitchFamily="34" charset="0"/>
                </a:endParaRPr>
              </a:p>
              <a:p>
                <a:pPr>
                  <a:buNone/>
                </a:pPr>
                <a:r>
                  <a:rPr lang="en-US" altLang="zh-CN" sz="1800" dirty="0" smtClean="0">
                    <a:latin typeface="Calibri" panose="020F0502020204030204" pitchFamily="34" charset="0"/>
                  </a:rPr>
                  <a:t>       </a:t>
                </a:r>
                <a:r>
                  <a:rPr lang="en-US" altLang="zh-CN" sz="1800" b="1" dirty="0" smtClean="0">
                    <a:solidFill>
                      <a:srgbClr val="0070C0"/>
                    </a:solidFill>
                    <a:latin typeface="Calibri" panose="020F0502020204030204" pitchFamily="34" charset="0"/>
                  </a:rPr>
                  <a:t>Eur</a:t>
                </a:r>
                <a:r>
                  <a:rPr lang="en-US" altLang="zh-CN" sz="1800" b="1" dirty="0">
                    <a:solidFill>
                      <a:srgbClr val="0070C0"/>
                    </a:solidFill>
                    <a:latin typeface="Calibri" panose="020F0502020204030204" pitchFamily="34" charset="0"/>
                  </a:rPr>
                  <a:t>. Phys. J. A </a:t>
                </a:r>
                <a:r>
                  <a:rPr lang="en-US" altLang="zh-CN" sz="1800" b="1" dirty="0">
                    <a:latin typeface="Calibri" panose="020F0502020204030204" pitchFamily="34" charset="0"/>
                  </a:rPr>
                  <a:t>51</a:t>
                </a:r>
                <a:r>
                  <a:rPr lang="en-US" altLang="zh-CN" sz="1800" dirty="0">
                    <a:latin typeface="Calibri" panose="020F0502020204030204" pitchFamily="34" charset="0"/>
                  </a:rPr>
                  <a:t>, 82 (</a:t>
                </a:r>
                <a:r>
                  <a:rPr lang="en-US" altLang="zh-CN" sz="1800" dirty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2015</a:t>
                </a:r>
                <a:r>
                  <a:rPr lang="en-US" altLang="zh-CN" sz="1800" dirty="0">
                    <a:latin typeface="Calibri" panose="020F0502020204030204" pitchFamily="34" charset="0"/>
                  </a:rPr>
                  <a:t>). </a:t>
                </a:r>
                <a:endParaRPr lang="en-US" altLang="zh-CN" sz="1800" dirty="0" smtClean="0">
                  <a:latin typeface="Calibri" panose="020F0502020204030204" pitchFamily="34" charset="0"/>
                </a:endParaRPr>
              </a:p>
              <a:p>
                <a:pPr>
                  <a:buNone/>
                </a:pPr>
                <a:endParaRPr lang="en-US" altLang="zh-CN" sz="1800" dirty="0">
                  <a:latin typeface="Calibri" panose="020F0502020204030204" pitchFamily="34" charset="0"/>
                </a:endParaRPr>
              </a:p>
              <a:p>
                <a:pPr lvl="0">
                  <a:buNone/>
                </a:pPr>
                <a:r>
                  <a:rPr lang="en-US" altLang="zh-CN" sz="1800" dirty="0" smtClean="0">
                    <a:latin typeface="Calibri" panose="020F0502020204030204" pitchFamily="34" charset="0"/>
                  </a:rPr>
                  <a:t>2</a:t>
                </a:r>
                <a:r>
                  <a:rPr lang="en-US" altLang="zh-CN" sz="1800" dirty="0">
                    <a:latin typeface="Calibri" panose="020F0502020204030204" pitchFamily="34" charset="0"/>
                  </a:rPr>
                  <a:t>. “Low-lying charmed and charmed-strange baryon states”, </a:t>
                </a:r>
                <a:endParaRPr lang="zh-CN" altLang="zh-CN" sz="1800" dirty="0">
                  <a:latin typeface="Calibri" panose="020F0502020204030204" pitchFamily="34" charset="0"/>
                </a:endParaRPr>
              </a:p>
              <a:p>
                <a:pPr>
                  <a:buNone/>
                </a:pPr>
                <a:r>
                  <a:rPr lang="en-US" altLang="zh-CN" sz="1800" dirty="0">
                    <a:latin typeface="Calibri" panose="020F0502020204030204" pitchFamily="34" charset="0"/>
                  </a:rPr>
                  <a:t>      </a:t>
                </a:r>
                <a:r>
                  <a:rPr lang="en-US" altLang="zh-CN" sz="1800" b="1" u="sng" dirty="0">
                    <a:latin typeface="Calibri" panose="020F0502020204030204" pitchFamily="34" charset="0"/>
                  </a:rPr>
                  <a:t>Bing Chen</a:t>
                </a:r>
                <a:r>
                  <a:rPr lang="en-US" altLang="zh-CN" sz="1800" dirty="0">
                    <a:latin typeface="Calibri" panose="020F0502020204030204" pitchFamily="34" charset="0"/>
                  </a:rPr>
                  <a:t>, </a:t>
                </a:r>
                <a:r>
                  <a:rPr lang="en-US" altLang="zh-CN" sz="1800" dirty="0" err="1">
                    <a:latin typeface="Calibri" panose="020F0502020204030204" pitchFamily="34" charset="0"/>
                  </a:rPr>
                  <a:t>Ke</a:t>
                </a:r>
                <a:r>
                  <a:rPr lang="en-US" altLang="zh-CN" sz="1800" dirty="0">
                    <a:latin typeface="Calibri" panose="020F0502020204030204" pitchFamily="34" charset="0"/>
                  </a:rPr>
                  <a:t>-Wei </a:t>
                </a:r>
                <a:r>
                  <a:rPr lang="en-US" altLang="zh-CN" sz="1800" dirty="0" err="1">
                    <a:latin typeface="Calibri" panose="020F0502020204030204" pitchFamily="34" charset="0"/>
                  </a:rPr>
                  <a:t>Wei</a:t>
                </a:r>
                <a:r>
                  <a:rPr lang="en-US" altLang="zh-CN" sz="1800" dirty="0">
                    <a:latin typeface="Calibri" panose="020F0502020204030204" pitchFamily="34" charset="0"/>
                  </a:rPr>
                  <a:t>, Xiang Liu, Takayuki </a:t>
                </a:r>
                <a:r>
                  <a:rPr lang="en-US" altLang="zh-CN" sz="1800" dirty="0" err="1">
                    <a:latin typeface="Calibri" panose="020F0502020204030204" pitchFamily="34" charset="0"/>
                  </a:rPr>
                  <a:t>Matsuki</a:t>
                </a:r>
                <a:endParaRPr lang="zh-CN" altLang="zh-CN" sz="1800" dirty="0">
                  <a:latin typeface="Calibri" panose="020F0502020204030204" pitchFamily="34" charset="0"/>
                </a:endParaRPr>
              </a:p>
              <a:p>
                <a:pPr>
                  <a:buNone/>
                </a:pPr>
                <a:r>
                  <a:rPr lang="en-US" altLang="zh-CN" sz="1800" dirty="0">
                    <a:latin typeface="Calibri" panose="020F0502020204030204" pitchFamily="34" charset="0"/>
                  </a:rPr>
                  <a:t>      </a:t>
                </a:r>
                <a:r>
                  <a:rPr lang="en-US" altLang="zh-CN" sz="1800" b="1" dirty="0">
                    <a:solidFill>
                      <a:srgbClr val="0070C0"/>
                    </a:solidFill>
                    <a:latin typeface="Calibri" panose="020F0502020204030204" pitchFamily="34" charset="0"/>
                  </a:rPr>
                  <a:t>Eur. Phys. J. C </a:t>
                </a:r>
                <a:r>
                  <a:rPr lang="en-US" altLang="zh-CN" sz="1800" b="1" dirty="0">
                    <a:latin typeface="Calibri" panose="020F0502020204030204" pitchFamily="34" charset="0"/>
                  </a:rPr>
                  <a:t>77</a:t>
                </a:r>
                <a:r>
                  <a:rPr lang="en-US" altLang="zh-CN" sz="1800" dirty="0">
                    <a:latin typeface="Calibri" panose="020F0502020204030204" pitchFamily="34" charset="0"/>
                  </a:rPr>
                  <a:t>, 154 </a:t>
                </a:r>
                <a:r>
                  <a:rPr lang="en-US" altLang="zh-CN" sz="18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(</a:t>
                </a:r>
                <a:r>
                  <a:rPr lang="en-US" altLang="zh-CN" sz="1800" dirty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2017</a:t>
                </a:r>
                <a:r>
                  <a:rPr lang="en-US" altLang="zh-CN" sz="18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). </a:t>
                </a:r>
                <a:endParaRPr lang="en-US" altLang="zh-CN" sz="1800" dirty="0" smtClean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  <a:p>
                <a:pPr>
                  <a:buNone/>
                </a:pPr>
                <a:endParaRPr lang="en-US" altLang="zh-CN" sz="1800" dirty="0">
                  <a:latin typeface="Calibri" panose="020F0502020204030204" pitchFamily="34" charset="0"/>
                </a:endParaRPr>
              </a:p>
              <a:p>
                <a:pPr lvl="0">
                  <a:buNone/>
                </a:pPr>
                <a:r>
                  <a:rPr lang="en-US" altLang="zh-CN" sz="1800" dirty="0">
                    <a:latin typeface="Calibri" panose="020F0502020204030204" pitchFamily="34" charset="0"/>
                  </a:rPr>
                  <a:t>3. “Newly observed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1800">
                            <a:latin typeface="Cambria Math"/>
                          </a:rPr>
                          <m:t>Λ</m:t>
                        </m:r>
                      </m:e>
                      <m:sub>
                        <m:r>
                          <a:rPr lang="en-US" altLang="zh-CN" sz="1800" i="1">
                            <a:latin typeface="Cambria Math"/>
                          </a:rPr>
                          <m:t>𝑐</m:t>
                        </m:r>
                      </m:sub>
                    </m:sSub>
                    <m:sSup>
                      <m:sSupPr>
                        <m:ctrlPr>
                          <a:rPr lang="zh-CN" altLang="zh-CN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zh-CN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800" i="1">
                                <a:latin typeface="Cambria Math"/>
                              </a:rPr>
                              <m:t>2860</m:t>
                            </m:r>
                          </m:e>
                        </m:d>
                      </m:e>
                      <m:sup>
                        <m:r>
                          <a:rPr lang="en-US" altLang="zh-CN" sz="1800" i="1">
                            <a:latin typeface="Cambria Math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altLang="zh-CN" sz="1800" dirty="0">
                    <a:latin typeface="Calibri" panose="020F0502020204030204" pitchFamily="34" charset="0"/>
                  </a:rPr>
                  <a:t> at </a:t>
                </a:r>
                <a:r>
                  <a:rPr lang="en-US" altLang="zh-CN" sz="1800" dirty="0" err="1">
                    <a:latin typeface="Calibri" panose="020F0502020204030204" pitchFamily="34" charset="0"/>
                  </a:rPr>
                  <a:t>LHCb</a:t>
                </a:r>
                <a:r>
                  <a:rPr lang="en-US" altLang="zh-CN" sz="1800" dirty="0">
                    <a:latin typeface="Calibri" panose="020F0502020204030204" pitchFamily="34" charset="0"/>
                  </a:rPr>
                  <a:t> and its </a:t>
                </a:r>
                <a:r>
                  <a:rPr lang="en-US" altLang="zh-CN" sz="1800" i="1" dirty="0">
                    <a:latin typeface="Calibri" panose="020F0502020204030204" pitchFamily="34" charset="0"/>
                  </a:rPr>
                  <a:t>D</a:t>
                </a:r>
                <a:r>
                  <a:rPr lang="en-US" altLang="zh-CN" sz="1800" dirty="0">
                    <a:latin typeface="Calibri" panose="020F0502020204030204" pitchFamily="34" charset="0"/>
                  </a:rPr>
                  <a:t>-wave partners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1800">
                            <a:latin typeface="Cambria Math"/>
                          </a:rPr>
                          <m:t>Λ</m:t>
                        </m:r>
                      </m:e>
                      <m:sub>
                        <m:r>
                          <a:rPr lang="en-US" altLang="zh-CN" sz="1800" i="1">
                            <a:latin typeface="Cambria Math"/>
                          </a:rPr>
                          <m:t>𝑐</m:t>
                        </m:r>
                      </m:sub>
                    </m:sSub>
                    <m:sSup>
                      <m:sSupPr>
                        <m:ctrlPr>
                          <a:rPr lang="zh-CN" altLang="zh-CN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zh-CN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800" i="1">
                                <a:latin typeface="Cambria Math"/>
                              </a:rPr>
                              <m:t>2880</m:t>
                            </m:r>
                          </m:e>
                        </m:d>
                      </m:e>
                      <m:sup>
                        <m:r>
                          <a:rPr lang="en-US" altLang="zh-CN" sz="1800" i="1">
                            <a:latin typeface="Cambria Math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altLang="zh-CN" sz="1800" dirty="0">
                    <a:latin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1800">
                            <a:latin typeface="Cambria Math"/>
                          </a:rPr>
                          <m:t>Ξ</m:t>
                        </m:r>
                      </m:e>
                      <m:sub>
                        <m:r>
                          <a:rPr lang="en-US" altLang="zh-CN" sz="1800" i="1">
                            <a:latin typeface="Cambria Math"/>
                          </a:rPr>
                          <m:t>𝑐</m:t>
                        </m:r>
                      </m:sub>
                    </m:sSub>
                    <m:sSup>
                      <m:sSupPr>
                        <m:ctrlPr>
                          <a:rPr lang="zh-CN" altLang="zh-CN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zh-CN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800" i="1">
                                <a:latin typeface="Cambria Math"/>
                              </a:rPr>
                              <m:t>3055</m:t>
                            </m:r>
                          </m:e>
                        </m:d>
                      </m:e>
                      <m:sup>
                        <m:r>
                          <a:rPr lang="en-US" altLang="zh-CN" sz="1800" i="1">
                            <a:latin typeface="Cambria Math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altLang="zh-CN" sz="1800" dirty="0">
                    <a:latin typeface="Calibri" panose="020F0502020204030204" pitchFamily="34" charset="0"/>
                  </a:rPr>
                  <a:t>     </a:t>
                </a:r>
              </a:p>
              <a:p>
                <a:pPr lvl="0">
                  <a:buNone/>
                </a:pPr>
                <a:r>
                  <a:rPr lang="en-US" altLang="zh-CN" sz="1800" dirty="0">
                    <a:latin typeface="Calibri" panose="020F0502020204030204" pitchFamily="34" charset="0"/>
                  </a:rPr>
                  <a:t>     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1800">
                            <a:latin typeface="Cambria Math"/>
                          </a:rPr>
                          <m:t>Ξ</m:t>
                        </m:r>
                      </m:e>
                      <m:sub>
                        <m:r>
                          <a:rPr lang="en-US" altLang="zh-CN" sz="1800" i="1">
                            <a:latin typeface="Cambria Math"/>
                          </a:rPr>
                          <m:t>𝑐</m:t>
                        </m:r>
                      </m:sub>
                    </m:sSub>
                    <m:sSup>
                      <m:sSupPr>
                        <m:ctrlPr>
                          <a:rPr lang="zh-CN" altLang="zh-CN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zh-CN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800" i="1">
                                <a:latin typeface="Cambria Math"/>
                              </a:rPr>
                              <m:t>3080</m:t>
                            </m:r>
                          </m:e>
                        </m:d>
                      </m:e>
                      <m:sup>
                        <m:r>
                          <a:rPr lang="en-US" altLang="zh-CN" sz="1800" i="1">
                            <a:latin typeface="Cambria Math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altLang="zh-CN" sz="1800" dirty="0">
                    <a:latin typeface="Calibri" panose="020F0502020204030204" pitchFamily="34" charset="0"/>
                  </a:rPr>
                  <a:t>”,  </a:t>
                </a:r>
                <a:endParaRPr lang="zh-CN" altLang="zh-CN" sz="1800" dirty="0">
                  <a:latin typeface="Calibri" panose="020F0502020204030204" pitchFamily="34" charset="0"/>
                </a:endParaRPr>
              </a:p>
              <a:p>
                <a:pPr>
                  <a:buNone/>
                </a:pPr>
                <a:r>
                  <a:rPr lang="en-US" altLang="zh-CN" sz="1800" dirty="0">
                    <a:latin typeface="Calibri" panose="020F0502020204030204" pitchFamily="34" charset="0"/>
                  </a:rPr>
                  <a:t>      </a:t>
                </a:r>
                <a:r>
                  <a:rPr lang="en-US" altLang="zh-CN" sz="1800" b="1" u="sng" dirty="0">
                    <a:latin typeface="Calibri" panose="020F0502020204030204" pitchFamily="34" charset="0"/>
                  </a:rPr>
                  <a:t>Bing Chen</a:t>
                </a:r>
                <a:r>
                  <a:rPr lang="en-US" altLang="zh-CN" sz="1800" dirty="0">
                    <a:latin typeface="Calibri" panose="020F0502020204030204" pitchFamily="34" charset="0"/>
                  </a:rPr>
                  <a:t>, Xiang Liu, and </a:t>
                </a:r>
                <a:r>
                  <a:rPr lang="en-US" altLang="zh-CN" sz="1800" dirty="0" err="1">
                    <a:latin typeface="Calibri" panose="020F0502020204030204" pitchFamily="34" charset="0"/>
                  </a:rPr>
                  <a:t>Ailin</a:t>
                </a:r>
                <a:r>
                  <a:rPr lang="en-US" altLang="zh-CN" sz="1800" dirty="0">
                    <a:latin typeface="Calibri" panose="020F0502020204030204" pitchFamily="34" charset="0"/>
                  </a:rPr>
                  <a:t> Zhang</a:t>
                </a:r>
                <a:endParaRPr lang="zh-CN" altLang="zh-CN" sz="1800" dirty="0">
                  <a:latin typeface="Calibri" panose="020F0502020204030204" pitchFamily="34" charset="0"/>
                </a:endParaRPr>
              </a:p>
              <a:p>
                <a:pPr>
                  <a:buNone/>
                </a:pPr>
                <a:r>
                  <a:rPr lang="en-US" altLang="zh-CN" sz="1800" dirty="0">
                    <a:latin typeface="Calibri" panose="020F0502020204030204" pitchFamily="34" charset="0"/>
                  </a:rPr>
                  <a:t>      </a:t>
                </a:r>
                <a:r>
                  <a:rPr lang="en-US" altLang="zh-CN" sz="1800" b="1" dirty="0">
                    <a:solidFill>
                      <a:srgbClr val="0070C0"/>
                    </a:solidFill>
                    <a:latin typeface="Calibri" panose="020F0502020204030204" pitchFamily="34" charset="0"/>
                  </a:rPr>
                  <a:t>Phys. Rev. D </a:t>
                </a:r>
                <a:r>
                  <a:rPr lang="en-US" altLang="zh-CN" sz="1800" b="1" dirty="0">
                    <a:latin typeface="Calibri" panose="020F0502020204030204" pitchFamily="34" charset="0"/>
                  </a:rPr>
                  <a:t>95</a:t>
                </a:r>
                <a:r>
                  <a:rPr lang="en-US" altLang="zh-CN" sz="1800" dirty="0">
                    <a:latin typeface="Calibri" panose="020F0502020204030204" pitchFamily="34" charset="0"/>
                  </a:rPr>
                  <a:t>, 074022 </a:t>
                </a:r>
                <a:r>
                  <a:rPr lang="en-US" altLang="zh-CN" sz="18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(</a:t>
                </a:r>
                <a:r>
                  <a:rPr lang="en-US" altLang="zh-CN" sz="1800" dirty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2017</a:t>
                </a:r>
                <a:r>
                  <a:rPr lang="en-US" altLang="zh-CN" sz="18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). </a:t>
                </a:r>
                <a:endParaRPr lang="en-US" altLang="zh-CN" sz="1800" dirty="0" smtClean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  <a:p>
                <a:pPr>
                  <a:buNone/>
                </a:pPr>
                <a:endParaRPr lang="en-US" altLang="zh-CN" sz="1800" dirty="0">
                  <a:latin typeface="Calibri" panose="020F0502020204030204" pitchFamily="34" charset="0"/>
                </a:endParaRPr>
              </a:p>
              <a:p>
                <a:pPr>
                  <a:buNone/>
                </a:pPr>
                <a:r>
                  <a:rPr lang="en-US" altLang="zh-CN" sz="1800" dirty="0" smtClean="0">
                    <a:latin typeface="Calibri" panose="020F0502020204030204" pitchFamily="34" charset="0"/>
                  </a:rPr>
                  <a:t>4.</a:t>
                </a:r>
                <a:r>
                  <a:rPr lang="en-US" altLang="zh-CN" sz="1800" dirty="0">
                    <a:latin typeface="Calibri" panose="020F0502020204030204" pitchFamily="34" charset="0"/>
                  </a:rPr>
                  <a:t> “New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1800">
                            <a:latin typeface="Cambria Math"/>
                          </a:rPr>
                          <m:t>Ω</m:t>
                        </m:r>
                      </m:e>
                      <m:sub>
                        <m:r>
                          <a:rPr lang="en-US" altLang="zh-CN" sz="1800" i="1"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altLang="zh-CN" sz="1800" dirty="0">
                    <a:latin typeface="Calibri" panose="020F0502020204030204" pitchFamily="34" charset="0"/>
                  </a:rPr>
                  <a:t> baryons discovered by </a:t>
                </a:r>
                <a:r>
                  <a:rPr lang="en-US" altLang="zh-CN" sz="1800" dirty="0" err="1">
                    <a:latin typeface="Calibri" panose="020F0502020204030204" pitchFamily="34" charset="0"/>
                  </a:rPr>
                  <a:t>LHCb</a:t>
                </a:r>
                <a:r>
                  <a:rPr lang="en-US" altLang="zh-CN" sz="1800" dirty="0">
                    <a:latin typeface="Calibri" panose="020F0502020204030204" pitchFamily="34" charset="0"/>
                  </a:rPr>
                  <a:t> as the members of 1</a:t>
                </a:r>
                <a:r>
                  <a:rPr lang="en-US" altLang="zh-CN" sz="1800" i="1" dirty="0">
                    <a:latin typeface="Calibri" panose="020F0502020204030204" pitchFamily="34" charset="0"/>
                  </a:rPr>
                  <a:t>P</a:t>
                </a:r>
                <a:r>
                  <a:rPr lang="en-US" altLang="zh-CN" sz="1800" dirty="0">
                    <a:latin typeface="Calibri" panose="020F0502020204030204" pitchFamily="34" charset="0"/>
                  </a:rPr>
                  <a:t> and 2</a:t>
                </a:r>
                <a:r>
                  <a:rPr lang="en-US" altLang="zh-CN" sz="1800" i="1" dirty="0">
                    <a:latin typeface="Calibri" panose="020F0502020204030204" pitchFamily="34" charset="0"/>
                  </a:rPr>
                  <a:t>S</a:t>
                </a:r>
                <a:r>
                  <a:rPr lang="en-US" altLang="zh-CN" sz="1800" dirty="0">
                    <a:latin typeface="Calibri" panose="020F0502020204030204" pitchFamily="34" charset="0"/>
                  </a:rPr>
                  <a:t> states”</a:t>
                </a:r>
                <a:endParaRPr lang="zh-CN" altLang="zh-CN" sz="1800" dirty="0">
                  <a:latin typeface="Calibri" panose="020F0502020204030204" pitchFamily="34" charset="0"/>
                </a:endParaRPr>
              </a:p>
              <a:p>
                <a:pPr>
                  <a:buNone/>
                </a:pPr>
                <a:r>
                  <a:rPr lang="en-US" altLang="zh-CN" sz="1800" dirty="0">
                    <a:latin typeface="Calibri" panose="020F0502020204030204" pitchFamily="34" charset="0"/>
                  </a:rPr>
                  <a:t>      </a:t>
                </a:r>
                <a:r>
                  <a:rPr lang="en-US" altLang="zh-CN" sz="1800" b="1" u="sng" dirty="0">
                    <a:latin typeface="Calibri" panose="020F0502020204030204" pitchFamily="34" charset="0"/>
                  </a:rPr>
                  <a:t>Bing Chen</a:t>
                </a:r>
                <a:r>
                  <a:rPr lang="en-US" altLang="zh-CN" sz="1800" dirty="0">
                    <a:latin typeface="Calibri" panose="020F0502020204030204" pitchFamily="34" charset="0"/>
                  </a:rPr>
                  <a:t>, and Xiang Liu</a:t>
                </a:r>
                <a:endParaRPr lang="zh-CN" altLang="zh-CN" sz="1800" dirty="0">
                  <a:latin typeface="Calibri" panose="020F0502020204030204" pitchFamily="34" charset="0"/>
                </a:endParaRPr>
              </a:p>
              <a:p>
                <a:pPr>
                  <a:buNone/>
                </a:pPr>
                <a:r>
                  <a:rPr lang="en-US" altLang="zh-CN" sz="1800" dirty="0">
                    <a:latin typeface="Calibri" panose="020F0502020204030204" pitchFamily="34" charset="0"/>
                  </a:rPr>
                  <a:t>      </a:t>
                </a:r>
                <a:r>
                  <a:rPr lang="en-US" altLang="zh-CN" sz="1800" b="1" dirty="0">
                    <a:solidFill>
                      <a:srgbClr val="0070C0"/>
                    </a:solidFill>
                    <a:latin typeface="Calibri" panose="020F0502020204030204" pitchFamily="34" charset="0"/>
                  </a:rPr>
                  <a:t>Phys. Rev. D </a:t>
                </a:r>
                <a:r>
                  <a:rPr lang="en-US" altLang="zh-CN" sz="1800" b="1" dirty="0">
                    <a:latin typeface="Calibri" panose="020F0502020204030204" pitchFamily="34" charset="0"/>
                  </a:rPr>
                  <a:t>96</a:t>
                </a:r>
                <a:r>
                  <a:rPr lang="en-US" altLang="zh-CN" sz="1800" dirty="0">
                    <a:latin typeface="Calibri" panose="020F0502020204030204" pitchFamily="34" charset="0"/>
                  </a:rPr>
                  <a:t>, 094015 </a:t>
                </a:r>
                <a:r>
                  <a:rPr lang="en-US" altLang="zh-CN" sz="18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(</a:t>
                </a:r>
                <a:r>
                  <a:rPr lang="en-US" altLang="zh-CN" sz="1800" dirty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2017</a:t>
                </a:r>
                <a:r>
                  <a:rPr lang="en-US" altLang="zh-CN" sz="18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). </a:t>
                </a:r>
                <a:endParaRPr lang="zh-CN" altLang="zh-CN" sz="1800" dirty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753" y="1131787"/>
                <a:ext cx="9036496" cy="5374869"/>
              </a:xfrm>
              <a:prstGeom prst="rect">
                <a:avLst/>
              </a:prstGeom>
              <a:blipFill>
                <a:blip r:embed="rId2"/>
                <a:stretch>
                  <a:fillRect l="-607" t="-568" b="-90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1043608" y="6504982"/>
            <a:ext cx="6718853" cy="338548"/>
          </a:xfrm>
          <a:prstGeom prst="rect">
            <a:avLst/>
          </a:prstGeom>
          <a:noFill/>
        </p:spPr>
        <p:txBody>
          <a:bodyPr wrap="square" lIns="91435" tIns="45717" rIns="91435" bIns="45717" rtlCol="0">
            <a:spAutoFit/>
          </a:bodyPr>
          <a:lstStyle/>
          <a:p>
            <a:pPr algn="ctr"/>
            <a:r>
              <a:rPr lang="zh-CN" altLang="en-US" sz="16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第三届</a:t>
            </a:r>
            <a:r>
              <a:rPr lang="en-US" altLang="zh-CN" sz="1600" dirty="0" err="1" smtClean="0">
                <a:latin typeface="华文新魏" panose="02010800040101010101" pitchFamily="2" charset="-122"/>
                <a:ea typeface="华文新魏" panose="02010800040101010101" pitchFamily="2" charset="-122"/>
              </a:rPr>
              <a:t>LHCb</a:t>
            </a:r>
            <a:r>
              <a:rPr lang="zh-CN" altLang="en-US" sz="16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前沿物理研讨会</a:t>
            </a:r>
            <a:r>
              <a:rPr lang="en-US" altLang="zh-CN" sz="16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(</a:t>
            </a:r>
            <a:r>
              <a:rPr lang="zh-CN" altLang="en-US" sz="16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中国科学院大学</a:t>
            </a:r>
            <a:r>
              <a:rPr lang="en-US" altLang="zh-CN" sz="1600" b="1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·</a:t>
            </a:r>
            <a:r>
              <a:rPr lang="zh-CN" altLang="en-US" sz="16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北京</a:t>
            </a:r>
            <a:r>
              <a:rPr lang="en-US" altLang="zh-CN" sz="1600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· </a:t>
            </a:r>
            <a:r>
              <a:rPr lang="en-US" altLang="zh-CN" sz="16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2023)</a:t>
            </a:r>
            <a:endParaRPr lang="en-US" altLang="zh-CN" sz="1600" dirty="0"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8078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59176A8-741F-4341-8904-C2DA74193C2A}"/>
              </a:ext>
            </a:extLst>
          </p:cNvPr>
          <p:cNvSpPr/>
          <p:nvPr/>
        </p:nvSpPr>
        <p:spPr>
          <a:xfrm>
            <a:off x="0" y="0"/>
            <a:ext cx="9144000" cy="879455"/>
          </a:xfrm>
          <a:prstGeom prst="rect">
            <a:avLst/>
          </a:prstGeom>
          <a:solidFill>
            <a:schemeClr val="tx1">
              <a:lumMod val="75000"/>
              <a:lumOff val="25000"/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7" rIns="91435" bIns="45717"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6015D29-A37F-48FD-B72E-4052DCAFF749}"/>
              </a:ext>
            </a:extLst>
          </p:cNvPr>
          <p:cNvCxnSpPr>
            <a:cxnSpLocks/>
          </p:cNvCxnSpPr>
          <p:nvPr/>
        </p:nvCxnSpPr>
        <p:spPr>
          <a:xfrm>
            <a:off x="0" y="939523"/>
            <a:ext cx="914400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866AB36-0D64-444D-87B6-27D86A681651}"/>
              </a:ext>
            </a:extLst>
          </p:cNvPr>
          <p:cNvCxnSpPr>
            <a:cxnSpLocks/>
          </p:cNvCxnSpPr>
          <p:nvPr/>
        </p:nvCxnSpPr>
        <p:spPr>
          <a:xfrm>
            <a:off x="0" y="6541666"/>
            <a:ext cx="9144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6614868" y="6491694"/>
            <a:ext cx="2133601" cy="365125"/>
          </a:xfrm>
        </p:spPr>
        <p:txBody>
          <a:bodyPr/>
          <a:lstStyle/>
          <a:p>
            <a:fld id="{132D5636-234F-4423-A194-9A1572FD30D6}" type="slidenum">
              <a:rPr lang="en-US" smtClean="0"/>
              <a:t>7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91581" y="260651"/>
            <a:ext cx="7560841" cy="410491"/>
          </a:xfrm>
          <a:prstGeom prst="rect">
            <a:avLst/>
          </a:prstGeom>
          <a:noFill/>
        </p:spPr>
        <p:txBody>
          <a:bodyPr wrap="square" lIns="91435" tIns="45717" rIns="91435" bIns="45717" rtlCol="0">
            <a:spAutoFit/>
          </a:bodyPr>
          <a:lstStyle/>
          <a:p>
            <a:pPr algn="ctr">
              <a:lnSpc>
                <a:spcPct val="70000"/>
              </a:lnSpc>
              <a:defRPr/>
            </a:pPr>
            <a:r>
              <a:rPr lang="en-US" altLang="zh-CN" sz="2800" b="1" dirty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Our </a:t>
            </a:r>
            <a:r>
              <a:rPr lang="en-US" altLang="zh-CN" sz="2800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works </a:t>
            </a:r>
            <a:r>
              <a:rPr lang="en-US" altLang="zh-CN" sz="2800" b="1" dirty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for </a:t>
            </a:r>
            <a:r>
              <a:rPr lang="en-US" altLang="zh-CN" sz="2800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bottom </a:t>
            </a:r>
            <a:r>
              <a:rPr lang="en-US" altLang="zh-CN" sz="2800" b="1" dirty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baryons</a:t>
            </a:r>
            <a:endParaRPr lang="ru-RU" altLang="zh-CN" sz="28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35496" y="1124744"/>
                <a:ext cx="9073008" cy="50783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buNone/>
                </a:pPr>
                <a:r>
                  <a:rPr lang="en-US" altLang="zh-CN" dirty="0" smtClean="0">
                    <a:solidFill>
                      <a:srgbClr val="0070C0"/>
                    </a:solidFill>
                    <a:latin typeface="Calibri" panose="020F0502020204030204" pitchFamily="34" charset="0"/>
                  </a:rPr>
                  <a:t>5</a:t>
                </a:r>
                <a:r>
                  <a:rPr lang="en-US" altLang="zh-CN" dirty="0" smtClean="0">
                    <a:latin typeface="Calibri" panose="020F0502020204030204" pitchFamily="34" charset="0"/>
                  </a:rPr>
                  <a:t>. </a:t>
                </a:r>
                <a:r>
                  <a:rPr lang="en-US" altLang="zh-CN" dirty="0">
                    <a:latin typeface="Calibri" panose="020F0502020204030204" pitchFamily="34" charset="0"/>
                  </a:rPr>
                  <a:t>“Assigning the newly reported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CN" i="1">
                            <a:latin typeface="Cambria Math"/>
                            <a:ea typeface="Cambria Math"/>
                          </a:rPr>
                          <m:t>Σ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𝑏</m:t>
                        </m:r>
                      </m:sub>
                    </m:sSub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/>
                          </a:rPr>
                          <m:t>6097</m:t>
                        </m:r>
                      </m:e>
                    </m:d>
                  </m:oMath>
                </a14:m>
                <a:r>
                  <a:rPr lang="en-US" altLang="zh-CN" dirty="0">
                    <a:latin typeface="Calibri" panose="020F0502020204030204" pitchFamily="34" charset="0"/>
                  </a:rPr>
                  <a:t> as a </a:t>
                </a:r>
                <a:r>
                  <a:rPr lang="en-US" altLang="zh-CN" i="1" dirty="0">
                    <a:latin typeface="Calibri" panose="020F0502020204030204" pitchFamily="34" charset="0"/>
                  </a:rPr>
                  <a:t>P</a:t>
                </a:r>
                <a:r>
                  <a:rPr lang="en-US" altLang="zh-CN" dirty="0">
                    <a:latin typeface="Calibri" panose="020F0502020204030204" pitchFamily="34" charset="0"/>
                  </a:rPr>
                  <a:t>-wave excited state and predicting its partners”</a:t>
                </a:r>
              </a:p>
              <a:p>
                <a:pPr>
                  <a:buNone/>
                </a:pPr>
                <a:r>
                  <a:rPr lang="en-US" altLang="zh-CN" b="1" dirty="0">
                    <a:latin typeface="Calibri" panose="020F0502020204030204" pitchFamily="34" charset="0"/>
                  </a:rPr>
                  <a:t>      </a:t>
                </a:r>
                <a:r>
                  <a:rPr lang="en-US" altLang="zh-CN" b="1" u="sng" dirty="0">
                    <a:latin typeface="Calibri" panose="020F0502020204030204" pitchFamily="34" charset="0"/>
                  </a:rPr>
                  <a:t>Bing Chen</a:t>
                </a:r>
                <a:r>
                  <a:rPr lang="en-US" altLang="zh-CN" dirty="0">
                    <a:latin typeface="Calibri" panose="020F0502020204030204" pitchFamily="34" charset="0"/>
                  </a:rPr>
                  <a:t>, and Xiang Liu</a:t>
                </a:r>
                <a:endParaRPr lang="zh-CN" altLang="zh-CN" dirty="0">
                  <a:latin typeface="Calibri" panose="020F0502020204030204" pitchFamily="34" charset="0"/>
                </a:endParaRPr>
              </a:p>
              <a:p>
                <a:pPr>
                  <a:buNone/>
                </a:pPr>
                <a:r>
                  <a:rPr lang="en-US" altLang="zh-CN" dirty="0">
                    <a:latin typeface="Calibri" panose="020F0502020204030204" pitchFamily="34" charset="0"/>
                  </a:rPr>
                  <a:t>      </a:t>
                </a:r>
                <a:r>
                  <a:rPr lang="en-US" altLang="zh-CN" b="1" dirty="0">
                    <a:solidFill>
                      <a:srgbClr val="0070C0"/>
                    </a:solidFill>
                    <a:latin typeface="Calibri" panose="020F0502020204030204" pitchFamily="34" charset="0"/>
                  </a:rPr>
                  <a:t>Phys. Rev. D </a:t>
                </a:r>
                <a:r>
                  <a:rPr lang="en-US" altLang="zh-CN" b="1" dirty="0">
                    <a:latin typeface="Calibri" panose="020F0502020204030204" pitchFamily="34" charset="0"/>
                  </a:rPr>
                  <a:t>98</a:t>
                </a:r>
                <a:r>
                  <a:rPr lang="en-US" altLang="zh-CN" dirty="0">
                    <a:latin typeface="Calibri" panose="020F0502020204030204" pitchFamily="34" charset="0"/>
                  </a:rPr>
                  <a:t>, 074032 (</a:t>
                </a:r>
                <a:r>
                  <a:rPr lang="en-US" altLang="zh-CN" dirty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2018</a:t>
                </a:r>
                <a:r>
                  <a:rPr lang="en-US" altLang="zh-CN" dirty="0">
                    <a:latin typeface="Calibri" panose="020F0502020204030204" pitchFamily="34" charset="0"/>
                  </a:rPr>
                  <a:t>). </a:t>
                </a:r>
                <a:endParaRPr lang="en-US" altLang="zh-CN" dirty="0" smtClean="0">
                  <a:latin typeface="Calibri" panose="020F0502020204030204" pitchFamily="34" charset="0"/>
                </a:endParaRPr>
              </a:p>
              <a:p>
                <a:pPr>
                  <a:buNone/>
                </a:pPr>
                <a:endParaRPr lang="en-US" altLang="zh-CN" dirty="0">
                  <a:latin typeface="Calibri" panose="020F0502020204030204" pitchFamily="34" charset="0"/>
                </a:endParaRPr>
              </a:p>
              <a:p>
                <a:pPr lvl="0">
                  <a:buNone/>
                </a:pPr>
                <a:r>
                  <a:rPr lang="en-US" altLang="zh-CN" dirty="0" smtClean="0">
                    <a:solidFill>
                      <a:srgbClr val="0070C0"/>
                    </a:solidFill>
                    <a:latin typeface="Calibri" panose="020F0502020204030204" pitchFamily="34" charset="0"/>
                  </a:rPr>
                  <a:t>6</a:t>
                </a:r>
                <a:r>
                  <a:rPr lang="en-US" altLang="zh-CN" dirty="0" smtClean="0">
                    <a:latin typeface="Calibri" panose="020F0502020204030204" pitchFamily="34" charset="0"/>
                  </a:rPr>
                  <a:t>. </a:t>
                </a:r>
                <a:r>
                  <a:rPr lang="en-US" altLang="zh-CN" dirty="0">
                    <a:latin typeface="Calibri" panose="020F0502020204030204" pitchFamily="34" charset="0"/>
                  </a:rPr>
                  <a:t>“Role of newly discovered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CN" i="1">
                            <a:latin typeface="Cambria Math"/>
                            <a:ea typeface="Cambria Math"/>
                          </a:rPr>
                          <m:t>Ξ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𝑏</m:t>
                        </m:r>
                      </m:sub>
                    </m:sSub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/>
                          </a:rPr>
                          <m:t>6227</m:t>
                        </m:r>
                      </m:e>
                    </m:d>
                  </m:oMath>
                </a14:m>
                <a:r>
                  <a:rPr lang="en-US" altLang="zh-CN" dirty="0">
                    <a:latin typeface="Calibri" panose="020F0502020204030204" pitchFamily="34" charset="0"/>
                  </a:rPr>
                  <a:t> for constructing excited bottom baryon family”</a:t>
                </a:r>
              </a:p>
              <a:p>
                <a:pPr lvl="0">
                  <a:buNone/>
                </a:pPr>
                <a:r>
                  <a:rPr lang="en-US" altLang="zh-CN" dirty="0">
                    <a:latin typeface="Calibri" panose="020F0502020204030204" pitchFamily="34" charset="0"/>
                  </a:rPr>
                  <a:t>      </a:t>
                </a:r>
                <a:r>
                  <a:rPr lang="en-US" altLang="zh-CN" b="1" u="sng" dirty="0">
                    <a:latin typeface="Calibri" panose="020F0502020204030204" pitchFamily="34" charset="0"/>
                  </a:rPr>
                  <a:t>Bing Chen</a:t>
                </a:r>
                <a:r>
                  <a:rPr lang="en-US" altLang="zh-CN" dirty="0">
                    <a:latin typeface="Calibri" panose="020F0502020204030204" pitchFamily="34" charset="0"/>
                  </a:rPr>
                  <a:t>, </a:t>
                </a:r>
                <a:r>
                  <a:rPr lang="en-US" altLang="zh-CN" dirty="0" err="1">
                    <a:latin typeface="Calibri" panose="020F0502020204030204" pitchFamily="34" charset="0"/>
                  </a:rPr>
                  <a:t>Ke</a:t>
                </a:r>
                <a:r>
                  <a:rPr lang="en-US" altLang="zh-CN" dirty="0">
                    <a:latin typeface="Calibri" panose="020F0502020204030204" pitchFamily="34" charset="0"/>
                  </a:rPr>
                  <a:t>-Wei </a:t>
                </a:r>
                <a:r>
                  <a:rPr lang="en-US" altLang="zh-CN" dirty="0" err="1">
                    <a:latin typeface="Calibri" panose="020F0502020204030204" pitchFamily="34" charset="0"/>
                  </a:rPr>
                  <a:t>Wei</a:t>
                </a:r>
                <a:r>
                  <a:rPr lang="en-US" altLang="zh-CN" dirty="0">
                    <a:latin typeface="Calibri" panose="020F0502020204030204" pitchFamily="34" charset="0"/>
                  </a:rPr>
                  <a:t>, Xiang Liu, and </a:t>
                </a:r>
                <a:r>
                  <a:rPr lang="en-US" altLang="zh-CN" dirty="0" err="1">
                    <a:latin typeface="Calibri" panose="020F0502020204030204" pitchFamily="34" charset="0"/>
                  </a:rPr>
                  <a:t>Ailin</a:t>
                </a:r>
                <a:r>
                  <a:rPr lang="en-US" altLang="zh-CN" dirty="0">
                    <a:latin typeface="Calibri" panose="020F0502020204030204" pitchFamily="34" charset="0"/>
                  </a:rPr>
                  <a:t> Zhang</a:t>
                </a:r>
              </a:p>
              <a:p>
                <a:pPr>
                  <a:buNone/>
                </a:pPr>
                <a:r>
                  <a:rPr lang="en-US" altLang="zh-CN" dirty="0">
                    <a:latin typeface="Calibri" panose="020F0502020204030204" pitchFamily="34" charset="0"/>
                  </a:rPr>
                  <a:t>      </a:t>
                </a:r>
                <a:r>
                  <a:rPr lang="en-US" altLang="zh-CN" b="1" dirty="0">
                    <a:solidFill>
                      <a:srgbClr val="0070C0"/>
                    </a:solidFill>
                    <a:latin typeface="Calibri" panose="020F0502020204030204" pitchFamily="34" charset="0"/>
                  </a:rPr>
                  <a:t>Phys. Rev. D </a:t>
                </a:r>
                <a:r>
                  <a:rPr lang="en-US" altLang="zh-CN" b="1" dirty="0">
                    <a:latin typeface="Calibri" panose="020F0502020204030204" pitchFamily="34" charset="0"/>
                  </a:rPr>
                  <a:t>98</a:t>
                </a:r>
                <a:r>
                  <a:rPr lang="en-US" altLang="zh-CN" dirty="0">
                    <a:latin typeface="Calibri" panose="020F0502020204030204" pitchFamily="34" charset="0"/>
                  </a:rPr>
                  <a:t>, 031502 (</a:t>
                </a:r>
                <a:r>
                  <a:rPr lang="en-US" altLang="zh-CN" dirty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2018</a:t>
                </a:r>
                <a:r>
                  <a:rPr lang="en-US" altLang="zh-CN" dirty="0">
                    <a:latin typeface="Calibri" panose="020F0502020204030204" pitchFamily="34" charset="0"/>
                  </a:rPr>
                  <a:t>) </a:t>
                </a:r>
                <a:r>
                  <a:rPr lang="en-US" altLang="zh-CN" sz="1600" dirty="0">
                    <a:latin typeface="Calibri" panose="020F0502020204030204" pitchFamily="34" charset="0"/>
                  </a:rPr>
                  <a:t>(</a:t>
                </a:r>
                <a:r>
                  <a:rPr lang="en-US" altLang="zh-CN" sz="1600" dirty="0">
                    <a:solidFill>
                      <a:srgbClr val="D828C7"/>
                    </a:solidFill>
                    <a:latin typeface="Cambria" panose="02040503050406030204" pitchFamily="18" charset="0"/>
                  </a:rPr>
                  <a:t>RAPID COMMUNICATIONS</a:t>
                </a:r>
                <a:r>
                  <a:rPr lang="en-US" altLang="zh-CN" sz="1600" dirty="0">
                    <a:latin typeface="Calibri" panose="020F0502020204030204" pitchFamily="34" charset="0"/>
                  </a:rPr>
                  <a:t>) </a:t>
                </a:r>
                <a:r>
                  <a:rPr lang="en-US" altLang="zh-CN" dirty="0" smtClean="0">
                    <a:latin typeface="Calibri" panose="020F0502020204030204" pitchFamily="34" charset="0"/>
                  </a:rPr>
                  <a:t>.</a:t>
                </a:r>
              </a:p>
              <a:p>
                <a:pPr>
                  <a:buNone/>
                </a:pPr>
                <a:r>
                  <a:rPr lang="en-US" altLang="zh-CN" dirty="0" smtClean="0">
                    <a:latin typeface="Calibri" panose="020F0502020204030204" pitchFamily="34" charset="0"/>
                  </a:rPr>
                  <a:t> </a:t>
                </a:r>
              </a:p>
              <a:p>
                <a:pPr>
                  <a:buNone/>
                </a:pPr>
                <a:r>
                  <a:rPr lang="en-US" altLang="zh-CN" dirty="0" smtClean="0">
                    <a:solidFill>
                      <a:srgbClr val="0070C0"/>
                    </a:solidFill>
                    <a:latin typeface="Calibri" panose="020F0502020204030204" pitchFamily="34" charset="0"/>
                  </a:rPr>
                  <a:t>7. </a:t>
                </a:r>
                <a:r>
                  <a:rPr lang="en-US" altLang="zh-CN" dirty="0" smtClean="0">
                    <a:latin typeface="Calibri" panose="020F0502020204030204" pitchFamily="34" charset="0"/>
                  </a:rPr>
                  <a:t>“Interpretation </a:t>
                </a:r>
                <a:r>
                  <a:rPr lang="en-US" altLang="zh-CN" dirty="0">
                    <a:latin typeface="Calibri" panose="020F0502020204030204" pitchFamily="34" charset="0"/>
                  </a:rPr>
                  <a:t>of the </a:t>
                </a:r>
                <a:r>
                  <a:rPr lang="en-US" altLang="zh-CN" dirty="0" smtClean="0">
                    <a:latin typeface="Calibri" panose="020F0502020204030204" pitchFamily="34" charset="0"/>
                  </a:rPr>
                  <a:t>observed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CN" i="1" smtClean="0">
                            <a:latin typeface="Cambria Math"/>
                            <a:ea typeface="Cambria Math"/>
                          </a:rPr>
                          <m:t>Λ</m:t>
                        </m:r>
                      </m:e>
                      <m:sub>
                        <m:r>
                          <a:rPr lang="en-US" altLang="zh-CN" b="0" i="1" smtClean="0">
                            <a:latin typeface="Cambria Math"/>
                          </a:rPr>
                          <m:t>𝑏</m:t>
                        </m:r>
                      </m:sub>
                    </m:sSub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/>
                              </a:rPr>
                              <m:t>6146</m:t>
                            </m:r>
                          </m:e>
                        </m:d>
                      </m:e>
                      <m:sup>
                        <m:r>
                          <a:rPr lang="en-US" altLang="zh-CN" b="0" i="1" smtClean="0">
                            <a:latin typeface="Cambria Math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zh-CN" dirty="0" smtClean="0">
                    <a:latin typeface="Calibri" panose="020F0502020204030204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CN" i="1">
                            <a:latin typeface="Cambria Math"/>
                            <a:ea typeface="Cambria Math"/>
                          </a:rPr>
                          <m:t>Λ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𝑏</m:t>
                        </m:r>
                      </m:sub>
                    </m:sSub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61</m:t>
                            </m:r>
                            <m:r>
                              <a:rPr lang="en-US" altLang="zh-CN" b="0" i="1" smtClean="0">
                                <a:latin typeface="Cambria Math"/>
                              </a:rPr>
                              <m:t>52</m:t>
                            </m:r>
                          </m:e>
                        </m:d>
                      </m:e>
                      <m:sup>
                        <m:r>
                          <a:rPr lang="en-US" altLang="zh-CN" i="1">
                            <a:latin typeface="Cambria Math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zh-CN" dirty="0" smtClean="0">
                    <a:latin typeface="Calibri" panose="020F0502020204030204" pitchFamily="34" charset="0"/>
                  </a:rPr>
                  <a:t> </a:t>
                </a:r>
                <a:r>
                  <a:rPr lang="en-US" altLang="zh-CN" dirty="0">
                    <a:latin typeface="Calibri" panose="020F0502020204030204" pitchFamily="34" charset="0"/>
                  </a:rPr>
                  <a:t>states as </a:t>
                </a:r>
                <a:r>
                  <a:rPr lang="en-US" altLang="zh-CN" dirty="0" smtClean="0">
                    <a:latin typeface="Calibri" panose="020F0502020204030204" pitchFamily="34" charset="0"/>
                  </a:rPr>
                  <a:t>1</a:t>
                </a:r>
                <a:r>
                  <a:rPr lang="en-US" altLang="zh-CN" i="1" dirty="0" smtClean="0">
                    <a:latin typeface="Calibri" panose="020F0502020204030204" pitchFamily="34" charset="0"/>
                  </a:rPr>
                  <a:t>D</a:t>
                </a:r>
                <a:r>
                  <a:rPr lang="en-US" altLang="zh-CN" dirty="0" smtClean="0">
                    <a:latin typeface="Calibri" panose="020F0502020204030204" pitchFamily="34" charset="0"/>
                  </a:rPr>
                  <a:t> </a:t>
                </a:r>
                <a:r>
                  <a:rPr lang="en-US" altLang="zh-CN" dirty="0">
                    <a:latin typeface="Calibri" panose="020F0502020204030204" pitchFamily="34" charset="0"/>
                  </a:rPr>
                  <a:t>bottom </a:t>
                </a:r>
                <a:r>
                  <a:rPr lang="en-US" altLang="zh-CN" dirty="0" smtClean="0">
                    <a:latin typeface="Calibri" panose="020F0502020204030204" pitchFamily="34" charset="0"/>
                  </a:rPr>
                  <a:t>baryons</a:t>
                </a:r>
                <a:r>
                  <a:rPr lang="en-US" altLang="zh-CN" dirty="0">
                    <a:latin typeface="Calibri" panose="020F0502020204030204" pitchFamily="34" charset="0"/>
                  </a:rPr>
                  <a:t> </a:t>
                </a:r>
                <a:r>
                  <a:rPr lang="en-US" altLang="zh-CN" dirty="0" smtClean="0">
                    <a:latin typeface="Calibri" panose="020F0502020204030204" pitchFamily="34" charset="0"/>
                  </a:rPr>
                  <a:t>”</a:t>
                </a:r>
              </a:p>
              <a:p>
                <a:pPr lvl="0">
                  <a:buNone/>
                </a:pPr>
                <a:r>
                  <a:rPr lang="en-US" altLang="zh-CN" dirty="0">
                    <a:latin typeface="Calibri" panose="020F0502020204030204" pitchFamily="34" charset="0"/>
                  </a:rPr>
                  <a:t> </a:t>
                </a:r>
                <a:r>
                  <a:rPr lang="en-US" altLang="zh-CN" dirty="0" smtClean="0">
                    <a:latin typeface="Calibri" panose="020F0502020204030204" pitchFamily="34" charset="0"/>
                  </a:rPr>
                  <a:t>     </a:t>
                </a:r>
                <a:r>
                  <a:rPr lang="en-US" altLang="zh-CN" b="1" u="sng" dirty="0" smtClean="0">
                    <a:latin typeface="Calibri" panose="020F0502020204030204" pitchFamily="34" charset="0"/>
                  </a:rPr>
                  <a:t>Bing </a:t>
                </a:r>
                <a:r>
                  <a:rPr lang="en-US" altLang="zh-CN" b="1" u="sng" dirty="0">
                    <a:latin typeface="Calibri" panose="020F0502020204030204" pitchFamily="34" charset="0"/>
                  </a:rPr>
                  <a:t>Chen</a:t>
                </a:r>
                <a:r>
                  <a:rPr lang="en-US" altLang="zh-CN" dirty="0">
                    <a:latin typeface="Calibri" panose="020F0502020204030204" pitchFamily="34" charset="0"/>
                  </a:rPr>
                  <a:t>, Si-</a:t>
                </a:r>
                <a:r>
                  <a:rPr lang="en-US" altLang="zh-CN" dirty="0" err="1">
                    <a:latin typeface="Calibri" panose="020F0502020204030204" pitchFamily="34" charset="0"/>
                  </a:rPr>
                  <a:t>Qiang</a:t>
                </a:r>
                <a:r>
                  <a:rPr lang="en-US" altLang="zh-CN" dirty="0">
                    <a:latin typeface="Calibri" panose="020F0502020204030204" pitchFamily="34" charset="0"/>
                  </a:rPr>
                  <a:t> Luo, Xiang Liu, Takayuki </a:t>
                </a:r>
                <a:r>
                  <a:rPr lang="en-US" altLang="zh-CN" dirty="0" err="1" smtClean="0">
                    <a:latin typeface="Calibri" panose="020F0502020204030204" pitchFamily="34" charset="0"/>
                  </a:rPr>
                  <a:t>Matsuki</a:t>
                </a:r>
                <a:endParaRPr lang="en-US" altLang="zh-CN" dirty="0" smtClean="0">
                  <a:latin typeface="Calibri" panose="020F0502020204030204" pitchFamily="34" charset="0"/>
                </a:endParaRPr>
              </a:p>
              <a:p>
                <a:pPr lvl="0">
                  <a:buNone/>
                </a:pPr>
                <a:r>
                  <a:rPr lang="en-US" altLang="zh-CN" dirty="0" smtClean="0">
                    <a:latin typeface="Calibri" panose="020F0502020204030204" pitchFamily="34" charset="0"/>
                  </a:rPr>
                  <a:t>      </a:t>
                </a:r>
                <a:r>
                  <a:rPr lang="en-US" altLang="zh-CN" b="1" dirty="0" smtClean="0">
                    <a:solidFill>
                      <a:srgbClr val="0070C0"/>
                    </a:solidFill>
                    <a:latin typeface="Calibri" panose="020F0502020204030204" pitchFamily="34" charset="0"/>
                  </a:rPr>
                  <a:t>Phys</a:t>
                </a:r>
                <a:r>
                  <a:rPr lang="en-US" altLang="zh-CN" b="1" dirty="0">
                    <a:solidFill>
                      <a:srgbClr val="0070C0"/>
                    </a:solidFill>
                    <a:latin typeface="Calibri" panose="020F0502020204030204" pitchFamily="34" charset="0"/>
                  </a:rPr>
                  <a:t>. Rev. </a:t>
                </a:r>
                <a:r>
                  <a:rPr lang="en-US" altLang="zh-CN" b="1" dirty="0" smtClean="0">
                    <a:solidFill>
                      <a:srgbClr val="0070C0"/>
                    </a:solidFill>
                    <a:latin typeface="Calibri" panose="020F0502020204030204" pitchFamily="34" charset="0"/>
                  </a:rPr>
                  <a:t>D </a:t>
                </a:r>
                <a:r>
                  <a:rPr lang="en-US" altLang="zh-CN" b="1" dirty="0" smtClean="0">
                    <a:latin typeface="Calibri" panose="020F0502020204030204" pitchFamily="34" charset="0"/>
                  </a:rPr>
                  <a:t>100</a:t>
                </a:r>
                <a:r>
                  <a:rPr lang="en-US" altLang="zh-CN" dirty="0">
                    <a:latin typeface="Calibri" panose="020F0502020204030204" pitchFamily="34" charset="0"/>
                  </a:rPr>
                  <a:t>, 094032 (</a:t>
                </a:r>
                <a:r>
                  <a:rPr lang="en-US" altLang="zh-CN" dirty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2019</a:t>
                </a:r>
                <a:r>
                  <a:rPr lang="en-US" altLang="zh-CN" dirty="0" smtClean="0">
                    <a:latin typeface="Calibri" panose="020F0502020204030204" pitchFamily="34" charset="0"/>
                  </a:rPr>
                  <a:t>).</a:t>
                </a:r>
              </a:p>
              <a:p>
                <a:pPr lvl="0">
                  <a:buNone/>
                </a:pPr>
                <a:endParaRPr lang="en-US" altLang="zh-CN" dirty="0">
                  <a:latin typeface="Calibri" panose="020F0502020204030204" pitchFamily="34" charset="0"/>
                </a:endParaRPr>
              </a:p>
              <a:p>
                <a:pPr>
                  <a:buNone/>
                </a:pPr>
                <a:r>
                  <a:rPr lang="en-US" altLang="zh-CN" dirty="0" smtClean="0">
                    <a:solidFill>
                      <a:srgbClr val="0070C0"/>
                    </a:solidFill>
                    <a:latin typeface="Calibri" panose="020F0502020204030204" pitchFamily="34" charset="0"/>
                  </a:rPr>
                  <a:t>8. </a:t>
                </a:r>
                <a:r>
                  <a:rPr lang="en-US" altLang="zh-CN" dirty="0">
                    <a:latin typeface="Calibri" panose="020F0502020204030204" pitchFamily="34" charset="0"/>
                  </a:rPr>
                  <a:t>“b-hadron spectroscopy study based on the similarity of double bottom baryon and bottom </a:t>
                </a:r>
                <a:r>
                  <a:rPr lang="en-US" altLang="zh-CN" dirty="0" smtClean="0">
                    <a:latin typeface="Calibri" panose="020F0502020204030204" pitchFamily="34" charset="0"/>
                  </a:rPr>
                  <a:t> </a:t>
                </a:r>
              </a:p>
              <a:p>
                <a:pPr>
                  <a:buNone/>
                </a:pPr>
                <a:r>
                  <a:rPr lang="en-US" altLang="zh-CN" dirty="0">
                    <a:latin typeface="Calibri" panose="020F0502020204030204" pitchFamily="34" charset="0"/>
                  </a:rPr>
                  <a:t> </a:t>
                </a:r>
                <a:r>
                  <a:rPr lang="en-US" altLang="zh-CN" dirty="0" smtClean="0">
                    <a:latin typeface="Calibri" panose="020F0502020204030204" pitchFamily="34" charset="0"/>
                  </a:rPr>
                  <a:t>     meson </a:t>
                </a:r>
                <a:r>
                  <a:rPr lang="en-US" altLang="zh-CN" dirty="0">
                    <a:latin typeface="Calibri" panose="020F0502020204030204" pitchFamily="34" charset="0"/>
                  </a:rPr>
                  <a:t>”</a:t>
                </a:r>
              </a:p>
              <a:p>
                <a:pPr lvl="0">
                  <a:buNone/>
                </a:pPr>
                <a:r>
                  <a:rPr lang="en-US" altLang="zh-CN" dirty="0">
                    <a:latin typeface="Calibri" panose="020F0502020204030204" pitchFamily="34" charset="0"/>
                  </a:rPr>
                  <a:t>      </a:t>
                </a:r>
                <a:r>
                  <a:rPr lang="en-US" altLang="zh-CN" b="1" u="sng" dirty="0">
                    <a:latin typeface="Calibri" panose="020F0502020204030204" pitchFamily="34" charset="0"/>
                  </a:rPr>
                  <a:t>Bing Chen</a:t>
                </a:r>
                <a:r>
                  <a:rPr lang="en-US" altLang="zh-CN" dirty="0">
                    <a:latin typeface="Calibri" panose="020F0502020204030204" pitchFamily="34" charset="0"/>
                  </a:rPr>
                  <a:t>, Si-</a:t>
                </a:r>
                <a:r>
                  <a:rPr lang="en-US" altLang="zh-CN" dirty="0" err="1">
                    <a:latin typeface="Calibri" panose="020F0502020204030204" pitchFamily="34" charset="0"/>
                  </a:rPr>
                  <a:t>Qiang</a:t>
                </a:r>
                <a:r>
                  <a:rPr lang="en-US" altLang="zh-CN" dirty="0">
                    <a:latin typeface="Calibri" panose="020F0502020204030204" pitchFamily="34" charset="0"/>
                  </a:rPr>
                  <a:t> Luo</a:t>
                </a:r>
                <a:r>
                  <a:rPr lang="en-US" altLang="zh-CN" dirty="0" smtClean="0">
                    <a:latin typeface="Calibri" panose="020F0502020204030204" pitchFamily="34" charset="0"/>
                  </a:rPr>
                  <a:t>,</a:t>
                </a:r>
                <a:r>
                  <a:rPr lang="en-US" altLang="zh-CN" dirty="0">
                    <a:latin typeface="Calibri" panose="020F0502020204030204" pitchFamily="34" charset="0"/>
                  </a:rPr>
                  <a:t> </a:t>
                </a:r>
                <a:r>
                  <a:rPr lang="en-US" altLang="zh-CN" dirty="0" err="1">
                    <a:latin typeface="Calibri" panose="020F0502020204030204" pitchFamily="34" charset="0"/>
                  </a:rPr>
                  <a:t>Ke</a:t>
                </a:r>
                <a:r>
                  <a:rPr lang="en-US" altLang="zh-CN" dirty="0">
                    <a:latin typeface="Calibri" panose="020F0502020204030204" pitchFamily="34" charset="0"/>
                  </a:rPr>
                  <a:t>-Wei </a:t>
                </a:r>
                <a:r>
                  <a:rPr lang="en-US" altLang="zh-CN" dirty="0" err="1">
                    <a:latin typeface="Calibri" panose="020F0502020204030204" pitchFamily="34" charset="0"/>
                  </a:rPr>
                  <a:t>Wei</a:t>
                </a:r>
                <a:r>
                  <a:rPr lang="en-US" altLang="zh-CN" dirty="0" smtClean="0">
                    <a:latin typeface="Calibri" panose="020F0502020204030204" pitchFamily="34" charset="0"/>
                  </a:rPr>
                  <a:t>, and </a:t>
                </a:r>
                <a:r>
                  <a:rPr lang="en-US" altLang="zh-CN" dirty="0">
                    <a:latin typeface="Calibri" panose="020F0502020204030204" pitchFamily="34" charset="0"/>
                  </a:rPr>
                  <a:t>Xiang </a:t>
                </a:r>
                <a:r>
                  <a:rPr lang="en-US" altLang="zh-CN" dirty="0" smtClean="0">
                    <a:latin typeface="Calibri" panose="020F0502020204030204" pitchFamily="34" charset="0"/>
                  </a:rPr>
                  <a:t>Liu</a:t>
                </a:r>
                <a:endParaRPr lang="en-US" altLang="zh-CN" dirty="0">
                  <a:latin typeface="Calibri" panose="020F0502020204030204" pitchFamily="34" charset="0"/>
                </a:endParaRPr>
              </a:p>
              <a:p>
                <a:pPr lvl="0">
                  <a:buNone/>
                </a:pPr>
                <a:r>
                  <a:rPr lang="en-US" altLang="zh-CN" dirty="0">
                    <a:latin typeface="Calibri" panose="020F0502020204030204" pitchFamily="34" charset="0"/>
                  </a:rPr>
                  <a:t>      </a:t>
                </a:r>
                <a:r>
                  <a:rPr lang="en-US" altLang="zh-CN" b="1" dirty="0">
                    <a:solidFill>
                      <a:srgbClr val="0070C0"/>
                    </a:solidFill>
                    <a:latin typeface="Calibri" panose="020F0502020204030204" pitchFamily="34" charset="0"/>
                  </a:rPr>
                  <a:t>Phys. Rev. D </a:t>
                </a:r>
                <a:r>
                  <a:rPr lang="en-US" altLang="zh-CN" b="1" dirty="0">
                    <a:latin typeface="Calibri" panose="020F0502020204030204" pitchFamily="34" charset="0"/>
                  </a:rPr>
                  <a:t>105 </a:t>
                </a:r>
                <a:r>
                  <a:rPr lang="en-US" altLang="zh-CN" dirty="0" smtClean="0">
                    <a:latin typeface="Calibri" panose="020F0502020204030204" pitchFamily="34" charset="0"/>
                  </a:rPr>
                  <a:t>074014</a:t>
                </a:r>
                <a:r>
                  <a:rPr lang="en-US" altLang="zh-CN" dirty="0">
                    <a:latin typeface="Calibri" panose="020F0502020204030204" pitchFamily="34" charset="0"/>
                  </a:rPr>
                  <a:t> (</a:t>
                </a:r>
                <a:r>
                  <a:rPr lang="en-US" altLang="zh-CN" dirty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2022</a:t>
                </a:r>
                <a:r>
                  <a:rPr lang="en-US" altLang="zh-CN" dirty="0">
                    <a:latin typeface="Calibri" panose="020F0502020204030204" pitchFamily="34" charset="0"/>
                  </a:rPr>
                  <a:t>)</a:t>
                </a:r>
                <a:r>
                  <a:rPr lang="en-US" altLang="zh-CN" dirty="0" smtClean="0">
                    <a:latin typeface="Calibri" panose="020F0502020204030204" pitchFamily="34" charset="0"/>
                  </a:rPr>
                  <a:t>.</a:t>
                </a:r>
                <a:endParaRPr lang="en-US" altLang="zh-CN" dirty="0">
                  <a:latin typeface="Calibri" panose="020F0502020204030204" pitchFamily="34" charset="0"/>
                </a:endParaRPr>
              </a:p>
              <a:p>
                <a:pPr lvl="0">
                  <a:buNone/>
                </a:pPr>
                <a:endParaRPr lang="en-US" altLang="zh-CN" dirty="0">
                  <a:latin typeface="Calibri" panose="020F0502020204030204" pitchFamily="34" charset="0"/>
                </a:endParaRPr>
              </a:p>
              <a:p>
                <a:pPr>
                  <a:buNone/>
                </a:pPr>
                <a:endParaRPr lang="en-US" altLang="zh-CN" dirty="0" smtClean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1124744"/>
                <a:ext cx="9073008" cy="5078313"/>
              </a:xfrm>
              <a:prstGeom prst="rect">
                <a:avLst/>
              </a:prstGeom>
              <a:blipFill>
                <a:blip r:embed="rId2"/>
                <a:stretch>
                  <a:fillRect l="-605" t="-720" r="-15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1043608" y="6504982"/>
            <a:ext cx="6718853" cy="338548"/>
          </a:xfrm>
          <a:prstGeom prst="rect">
            <a:avLst/>
          </a:prstGeom>
          <a:noFill/>
        </p:spPr>
        <p:txBody>
          <a:bodyPr wrap="square" lIns="91435" tIns="45717" rIns="91435" bIns="45717" rtlCol="0">
            <a:spAutoFit/>
          </a:bodyPr>
          <a:lstStyle/>
          <a:p>
            <a:pPr algn="ctr"/>
            <a:r>
              <a:rPr lang="zh-CN" altLang="en-US" sz="16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第三届</a:t>
            </a:r>
            <a:r>
              <a:rPr lang="en-US" altLang="zh-CN" sz="1600" dirty="0" err="1" smtClean="0">
                <a:latin typeface="华文新魏" panose="02010800040101010101" pitchFamily="2" charset="-122"/>
                <a:ea typeface="华文新魏" panose="02010800040101010101" pitchFamily="2" charset="-122"/>
              </a:rPr>
              <a:t>LHCb</a:t>
            </a:r>
            <a:r>
              <a:rPr lang="zh-CN" altLang="en-US" sz="16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前沿物理研讨会</a:t>
            </a:r>
            <a:r>
              <a:rPr lang="en-US" altLang="zh-CN" sz="16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(</a:t>
            </a:r>
            <a:r>
              <a:rPr lang="zh-CN" altLang="en-US" sz="16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中国科学院大学</a:t>
            </a:r>
            <a:r>
              <a:rPr lang="en-US" altLang="zh-CN" sz="1600" b="1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·</a:t>
            </a:r>
            <a:r>
              <a:rPr lang="zh-CN" altLang="en-US" sz="16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北京</a:t>
            </a:r>
            <a:r>
              <a:rPr lang="en-US" altLang="zh-CN" sz="1600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· </a:t>
            </a:r>
            <a:r>
              <a:rPr lang="en-US" altLang="zh-CN" sz="16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2023)</a:t>
            </a:r>
            <a:endParaRPr lang="en-US" altLang="zh-CN" sz="1600" dirty="0"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4903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59176A8-741F-4341-8904-C2DA74193C2A}"/>
              </a:ext>
            </a:extLst>
          </p:cNvPr>
          <p:cNvSpPr/>
          <p:nvPr/>
        </p:nvSpPr>
        <p:spPr>
          <a:xfrm>
            <a:off x="0" y="0"/>
            <a:ext cx="9144000" cy="879455"/>
          </a:xfrm>
          <a:prstGeom prst="rect">
            <a:avLst/>
          </a:prstGeom>
          <a:solidFill>
            <a:schemeClr val="tx1">
              <a:lumMod val="75000"/>
              <a:lumOff val="25000"/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7" rIns="91435" bIns="45717"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6015D29-A37F-48FD-B72E-4052DCAFF749}"/>
              </a:ext>
            </a:extLst>
          </p:cNvPr>
          <p:cNvCxnSpPr>
            <a:cxnSpLocks/>
          </p:cNvCxnSpPr>
          <p:nvPr/>
        </p:nvCxnSpPr>
        <p:spPr>
          <a:xfrm>
            <a:off x="0" y="939523"/>
            <a:ext cx="914400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866AB36-0D64-444D-87B6-27D86A681651}"/>
              </a:ext>
            </a:extLst>
          </p:cNvPr>
          <p:cNvCxnSpPr>
            <a:cxnSpLocks/>
          </p:cNvCxnSpPr>
          <p:nvPr/>
        </p:nvCxnSpPr>
        <p:spPr>
          <a:xfrm>
            <a:off x="0" y="6541666"/>
            <a:ext cx="9144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6614868" y="6491694"/>
            <a:ext cx="2133601" cy="365125"/>
          </a:xfrm>
        </p:spPr>
        <p:txBody>
          <a:bodyPr/>
          <a:lstStyle/>
          <a:p>
            <a:fld id="{132D5636-234F-4423-A194-9A1572FD30D6}" type="slidenum">
              <a:rPr lang="en-US" smtClean="0"/>
              <a:t>8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78119"/>
            <a:ext cx="9144000" cy="492436"/>
          </a:xfrm>
          <a:prstGeom prst="rect">
            <a:avLst/>
          </a:prstGeom>
          <a:noFill/>
        </p:spPr>
        <p:txBody>
          <a:bodyPr wrap="square" lIns="91435" tIns="45717" rIns="91435" bIns="45717" rtlCol="0">
            <a:spAutoFit/>
          </a:bodyPr>
          <a:lstStyle/>
          <a:p>
            <a:pPr algn="ctr"/>
            <a:r>
              <a:rPr lang="en-US" altLang="zh-CN" sz="2600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We mainly focus </a:t>
            </a:r>
            <a:r>
              <a:rPr lang="en-US" altLang="zh-CN" sz="2600" b="1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on the masses and strong decay of </a:t>
            </a:r>
            <a:r>
              <a:rPr lang="en-US" altLang="zh-CN" sz="2600" b="1" i="1" dirty="0" err="1" smtClean="0">
                <a:solidFill>
                  <a:srgbClr val="FFFF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Qqq</a:t>
            </a:r>
            <a:r>
              <a:rPr lang="en-US" altLang="zh-CN" sz="2600" b="1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states </a:t>
            </a:r>
            <a:endParaRPr lang="zh-CN" altLang="zh-CN" sz="2600" dirty="0">
              <a:solidFill>
                <a:schemeClr val="bg1"/>
              </a:solidFill>
              <a:latin typeface="Cambria Math" panose="02040503050406030204" pitchFamily="18" charset="0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0" y="1112636"/>
            <a:ext cx="90181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dirty="0" smtClean="0"/>
              <a:t>When the </a:t>
            </a:r>
            <a:r>
              <a:rPr lang="en-US" altLang="zh-CN" dirty="0" err="1" smtClean="0"/>
              <a:t>diquark</a:t>
            </a:r>
            <a:r>
              <a:rPr lang="en-US" altLang="zh-CN" dirty="0" smtClean="0"/>
              <a:t> picture </a:t>
            </a:r>
            <a:r>
              <a:rPr lang="en-US" altLang="zh-CN" dirty="0"/>
              <a:t>is incorporated into the </a:t>
            </a:r>
            <a:r>
              <a:rPr lang="en-US" altLang="zh-CN" dirty="0" smtClean="0"/>
              <a:t>concrete </a:t>
            </a:r>
            <a:r>
              <a:rPr lang="en-US" altLang="zh-CN" dirty="0"/>
              <a:t>phenomenological </a:t>
            </a:r>
            <a:r>
              <a:rPr lang="en-US" altLang="zh-CN" dirty="0" smtClean="0"/>
              <a:t>models, the mass spectra and the strong decay behaviors of heavy baryons were studied in our series works. </a:t>
            </a:r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422579" y="3422380"/>
            <a:ext cx="2288277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>
                <a:solidFill>
                  <a:srgbClr val="C00000"/>
                </a:solidFill>
              </a:rPr>
              <a:t>The mass spectrum </a:t>
            </a:r>
            <a:r>
              <a:rPr lang="en-US" altLang="zh-CN" dirty="0" smtClean="0"/>
              <a:t>(1)</a:t>
            </a:r>
            <a:endParaRPr lang="zh-CN" altLang="en-US" dirty="0"/>
          </a:p>
        </p:txBody>
      </p:sp>
      <p:sp>
        <p:nvSpPr>
          <p:cNvPr id="19" name="文本框 18"/>
          <p:cNvSpPr txBox="1"/>
          <p:nvPr/>
        </p:nvSpPr>
        <p:spPr>
          <a:xfrm>
            <a:off x="3502945" y="3422380"/>
            <a:ext cx="2232248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>
                <a:solidFill>
                  <a:srgbClr val="C00000"/>
                </a:solidFill>
              </a:rPr>
              <a:t>The strong decays </a:t>
            </a:r>
            <a:r>
              <a:rPr lang="en-US" altLang="zh-CN" dirty="0" smtClean="0"/>
              <a:t>(2)</a:t>
            </a:r>
            <a:endParaRPr lang="zh-CN" altLang="en-US" dirty="0"/>
          </a:p>
        </p:txBody>
      </p:sp>
      <p:sp>
        <p:nvSpPr>
          <p:cNvPr id="20" name="文本框 19"/>
          <p:cNvSpPr txBox="1"/>
          <p:nvPr/>
        </p:nvSpPr>
        <p:spPr>
          <a:xfrm>
            <a:off x="6614868" y="3422380"/>
            <a:ext cx="2016224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>
                <a:solidFill>
                  <a:srgbClr val="C00000"/>
                </a:solidFill>
              </a:rPr>
              <a:t>Other issues </a:t>
            </a:r>
            <a:r>
              <a:rPr lang="en-US" altLang="zh-CN" dirty="0" smtClean="0"/>
              <a:t>(3)</a:t>
            </a:r>
            <a:endParaRPr lang="zh-CN" altLang="en-US" dirty="0"/>
          </a:p>
        </p:txBody>
      </p:sp>
      <p:sp>
        <p:nvSpPr>
          <p:cNvPr id="11" name="圆角矩形 10"/>
          <p:cNvSpPr/>
          <p:nvPr/>
        </p:nvSpPr>
        <p:spPr>
          <a:xfrm>
            <a:off x="1248707" y="2361230"/>
            <a:ext cx="1656184" cy="50405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1248707" y="2428090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0070C0"/>
                </a:solidFill>
              </a:rPr>
              <a:t>Flux tube model</a:t>
            </a:r>
            <a:endParaRPr lang="zh-CN" altLang="en-US" dirty="0">
              <a:solidFill>
                <a:srgbClr val="0070C0"/>
              </a:solidFill>
            </a:endParaRPr>
          </a:p>
        </p:txBody>
      </p:sp>
      <p:sp>
        <p:nvSpPr>
          <p:cNvPr id="23" name="圆角矩形 22"/>
          <p:cNvSpPr/>
          <p:nvPr/>
        </p:nvSpPr>
        <p:spPr>
          <a:xfrm>
            <a:off x="3563888" y="2361230"/>
            <a:ext cx="2304256" cy="50405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3563888" y="2428090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00B050"/>
                </a:solidFill>
              </a:rPr>
              <a:t>Quark potential model</a:t>
            </a:r>
            <a:endParaRPr lang="zh-CN" altLang="en-US" dirty="0">
              <a:solidFill>
                <a:srgbClr val="00B050"/>
              </a:solidFill>
            </a:endParaRPr>
          </a:p>
        </p:txBody>
      </p:sp>
      <p:sp>
        <p:nvSpPr>
          <p:cNvPr id="25" name="圆角矩形 24"/>
          <p:cNvSpPr/>
          <p:nvPr/>
        </p:nvSpPr>
        <p:spPr>
          <a:xfrm>
            <a:off x="6432883" y="2358502"/>
            <a:ext cx="1379477" cy="50405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本框 25"/>
              <p:cNvSpPr txBox="1"/>
              <p:nvPr/>
            </p:nvSpPr>
            <p:spPr>
              <a:xfrm>
                <a:off x="6504891" y="2425513"/>
                <a:ext cx="137947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QPC</m:t>
                    </m:r>
                  </m:oMath>
                </a14:m>
                <a:r>
                  <a:rPr lang="en-US" altLang="zh-CN" dirty="0" smtClean="0"/>
                  <a:t> model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26" name="文本框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4891" y="2425513"/>
                <a:ext cx="1379477" cy="369332"/>
              </a:xfrm>
              <a:prstGeom prst="rect">
                <a:avLst/>
              </a:prstGeom>
              <a:blipFill>
                <a:blip r:embed="rId2"/>
                <a:stretch>
                  <a:fillRect l="-885" t="-10000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矩形 16"/>
          <p:cNvSpPr/>
          <p:nvPr/>
        </p:nvSpPr>
        <p:spPr>
          <a:xfrm>
            <a:off x="971600" y="2119329"/>
            <a:ext cx="7200799" cy="886000"/>
          </a:xfrm>
          <a:prstGeom prst="rect">
            <a:avLst/>
          </a:prstGeom>
          <a:noFill/>
          <a:ln>
            <a:solidFill>
              <a:schemeClr val="tx1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3779912" y="2071003"/>
            <a:ext cx="15789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 err="1">
                <a:solidFill>
                  <a:srgbClr val="7030A0"/>
                </a:solidFill>
              </a:rPr>
              <a:t>diquark</a:t>
            </a:r>
            <a:r>
              <a:rPr lang="en-US" altLang="zh-CN" sz="1600" dirty="0">
                <a:solidFill>
                  <a:srgbClr val="7030A0"/>
                </a:solidFill>
              </a:rPr>
              <a:t> picture</a:t>
            </a:r>
            <a:endParaRPr lang="zh-CN" altLang="en-US" sz="1600" dirty="0">
              <a:solidFill>
                <a:srgbClr val="7030A0"/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224615" y="4178675"/>
            <a:ext cx="856895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altLang="zh-CN" b="1" dirty="0">
                <a:solidFill>
                  <a:srgbClr val="0070C0"/>
                </a:solidFill>
                <a:latin typeface="Calibri" panose="020F0502020204030204" pitchFamily="34" charset="0"/>
              </a:rPr>
              <a:t>Eur. Phys. J. A </a:t>
            </a:r>
            <a:r>
              <a:rPr lang="en-US" altLang="zh-CN" b="1" dirty="0">
                <a:latin typeface="Calibri" panose="020F0502020204030204" pitchFamily="34" charset="0"/>
              </a:rPr>
              <a:t>51</a:t>
            </a:r>
            <a:r>
              <a:rPr lang="en-US" altLang="zh-CN" dirty="0">
                <a:latin typeface="Calibri" panose="020F0502020204030204" pitchFamily="34" charset="0"/>
              </a:rPr>
              <a:t>, 82 (</a:t>
            </a:r>
            <a:r>
              <a:rPr lang="en-US" altLang="zh-CN" dirty="0">
                <a:solidFill>
                  <a:srgbClr val="FF0000"/>
                </a:solidFill>
                <a:latin typeface="Calibri" panose="020F0502020204030204" pitchFamily="34" charset="0"/>
              </a:rPr>
              <a:t>2015</a:t>
            </a:r>
            <a:r>
              <a:rPr lang="en-US" altLang="zh-CN" dirty="0" smtClean="0">
                <a:latin typeface="Calibri" panose="020F0502020204030204" pitchFamily="34" charset="0"/>
              </a:rPr>
              <a:t>).              (1)                    </a:t>
            </a:r>
            <a:r>
              <a:rPr lang="en-US" altLang="zh-CN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Eur</a:t>
            </a:r>
            <a:r>
              <a:rPr lang="en-US" altLang="zh-CN" b="1" dirty="0">
                <a:solidFill>
                  <a:srgbClr val="0070C0"/>
                </a:solidFill>
                <a:latin typeface="Calibri" panose="020F0502020204030204" pitchFamily="34" charset="0"/>
              </a:rPr>
              <a:t>. Phys. J. </a:t>
            </a:r>
            <a:r>
              <a:rPr lang="en-US" altLang="zh-CN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C </a:t>
            </a:r>
            <a:r>
              <a:rPr lang="en-US" altLang="zh-CN" b="1" dirty="0" smtClean="0">
                <a:latin typeface="Calibri" panose="020F0502020204030204" pitchFamily="34" charset="0"/>
              </a:rPr>
              <a:t>80</a:t>
            </a:r>
            <a:r>
              <a:rPr lang="en-US" altLang="zh-CN" dirty="0" smtClean="0">
                <a:latin typeface="Calibri" panose="020F0502020204030204" pitchFamily="34" charset="0"/>
              </a:rPr>
              <a:t>,301(</a:t>
            </a:r>
            <a:r>
              <a:rPr lang="en-US" altLang="zh-CN" dirty="0" smtClean="0">
                <a:solidFill>
                  <a:srgbClr val="FF0000"/>
                </a:solidFill>
                <a:latin typeface="Calibri" panose="020F0502020204030204" pitchFamily="34" charset="0"/>
              </a:rPr>
              <a:t>2020</a:t>
            </a:r>
            <a:r>
              <a:rPr lang="en-US" altLang="zh-CN" dirty="0" smtClean="0">
                <a:latin typeface="Calibri" panose="020F0502020204030204" pitchFamily="34" charset="0"/>
              </a:rPr>
              <a:t>).             (3)  </a:t>
            </a:r>
          </a:p>
          <a:p>
            <a:pPr>
              <a:buNone/>
            </a:pPr>
            <a:r>
              <a:rPr lang="en-US" altLang="zh-CN" b="1" dirty="0">
                <a:solidFill>
                  <a:srgbClr val="0070C0"/>
                </a:solidFill>
                <a:latin typeface="Calibri" panose="020F0502020204030204" pitchFamily="34" charset="0"/>
              </a:rPr>
              <a:t>Eur. Phys. J. C </a:t>
            </a:r>
            <a:r>
              <a:rPr lang="en-US" altLang="zh-CN" b="1" dirty="0">
                <a:latin typeface="Calibri" panose="020F0502020204030204" pitchFamily="34" charset="0"/>
              </a:rPr>
              <a:t>77</a:t>
            </a:r>
            <a:r>
              <a:rPr lang="en-US" altLang="zh-CN" dirty="0">
                <a:latin typeface="Calibri" panose="020F0502020204030204" pitchFamily="34" charset="0"/>
              </a:rPr>
              <a:t>, 154 (</a:t>
            </a:r>
            <a:r>
              <a:rPr lang="en-US" altLang="zh-CN" dirty="0">
                <a:solidFill>
                  <a:srgbClr val="FF0000"/>
                </a:solidFill>
                <a:latin typeface="Calibri" panose="020F0502020204030204" pitchFamily="34" charset="0"/>
              </a:rPr>
              <a:t>2017</a:t>
            </a:r>
            <a:r>
              <a:rPr lang="en-US" altLang="zh-CN" dirty="0">
                <a:latin typeface="Calibri" panose="020F0502020204030204" pitchFamily="34" charset="0"/>
              </a:rPr>
              <a:t>).</a:t>
            </a:r>
            <a:r>
              <a:rPr lang="en-US" altLang="zh-CN" dirty="0" smtClean="0">
                <a:latin typeface="Calibri" panose="020F0502020204030204" pitchFamily="34" charset="0"/>
              </a:rPr>
              <a:t>         (1),(2)                 </a:t>
            </a:r>
            <a:r>
              <a:rPr lang="en-US" altLang="zh-CN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Eur</a:t>
            </a:r>
            <a:r>
              <a:rPr lang="en-US" altLang="zh-CN" b="1" dirty="0">
                <a:solidFill>
                  <a:srgbClr val="0070C0"/>
                </a:solidFill>
                <a:latin typeface="Calibri" panose="020F0502020204030204" pitchFamily="34" charset="0"/>
              </a:rPr>
              <a:t>. Phys. J. C </a:t>
            </a:r>
            <a:r>
              <a:rPr lang="en-US" altLang="zh-CN" b="1" dirty="0" smtClean="0">
                <a:latin typeface="Calibri" panose="020F0502020204030204" pitchFamily="34" charset="0"/>
              </a:rPr>
              <a:t>81</a:t>
            </a:r>
            <a:r>
              <a:rPr lang="en-US" altLang="zh-CN" dirty="0" smtClean="0">
                <a:latin typeface="Calibri" panose="020F0502020204030204" pitchFamily="34" charset="0"/>
              </a:rPr>
              <a:t>,474(</a:t>
            </a:r>
            <a:r>
              <a:rPr lang="en-US" altLang="zh-CN" dirty="0" smtClean="0">
                <a:solidFill>
                  <a:srgbClr val="FF0000"/>
                </a:solidFill>
                <a:latin typeface="Calibri" panose="020F0502020204030204" pitchFamily="34" charset="0"/>
              </a:rPr>
              <a:t>2021</a:t>
            </a:r>
            <a:r>
              <a:rPr lang="en-US" altLang="zh-CN" dirty="0">
                <a:latin typeface="Calibri" panose="020F0502020204030204" pitchFamily="34" charset="0"/>
              </a:rPr>
              <a:t>).      </a:t>
            </a:r>
            <a:r>
              <a:rPr lang="en-US" altLang="zh-CN" dirty="0" smtClean="0">
                <a:latin typeface="Calibri" panose="020F0502020204030204" pitchFamily="34" charset="0"/>
              </a:rPr>
              <a:t>       </a:t>
            </a:r>
            <a:r>
              <a:rPr lang="en-US" altLang="zh-CN" dirty="0">
                <a:latin typeface="Calibri" panose="020F0502020204030204" pitchFamily="34" charset="0"/>
              </a:rPr>
              <a:t>(3)</a:t>
            </a:r>
            <a:endParaRPr lang="en-US" altLang="zh-CN" dirty="0" smtClean="0">
              <a:latin typeface="Calibri" panose="020F0502020204030204" pitchFamily="34" charset="0"/>
            </a:endParaRPr>
          </a:p>
          <a:p>
            <a:r>
              <a:rPr lang="en-US" altLang="zh-CN" b="1" dirty="0">
                <a:solidFill>
                  <a:srgbClr val="0070C0"/>
                </a:solidFill>
                <a:latin typeface="Calibri" panose="020F0502020204030204" pitchFamily="34" charset="0"/>
              </a:rPr>
              <a:t>Phys. Rev. D </a:t>
            </a:r>
            <a:r>
              <a:rPr lang="en-US" altLang="zh-CN" b="1" dirty="0">
                <a:latin typeface="Calibri" panose="020F0502020204030204" pitchFamily="34" charset="0"/>
              </a:rPr>
              <a:t>95</a:t>
            </a:r>
            <a:r>
              <a:rPr lang="en-US" altLang="zh-CN" dirty="0">
                <a:latin typeface="Calibri" panose="020F0502020204030204" pitchFamily="34" charset="0"/>
              </a:rPr>
              <a:t>, 074022 (</a:t>
            </a:r>
            <a:r>
              <a:rPr lang="en-US" altLang="zh-CN" dirty="0">
                <a:solidFill>
                  <a:srgbClr val="FF0000"/>
                </a:solidFill>
                <a:latin typeface="Calibri" panose="020F0502020204030204" pitchFamily="34" charset="0"/>
              </a:rPr>
              <a:t>2017</a:t>
            </a:r>
            <a:r>
              <a:rPr lang="en-US" altLang="zh-CN" dirty="0" smtClean="0">
                <a:latin typeface="Calibri" panose="020F0502020204030204" pitchFamily="34" charset="0"/>
              </a:rPr>
              <a:t>).     </a:t>
            </a:r>
            <a:r>
              <a:rPr lang="en-US" altLang="zh-CN" dirty="0">
                <a:latin typeface="Calibri" panose="020F0502020204030204" pitchFamily="34" charset="0"/>
              </a:rPr>
              <a:t>(1),(2</a:t>
            </a:r>
            <a:r>
              <a:rPr lang="en-US" altLang="zh-CN" dirty="0" smtClean="0">
                <a:latin typeface="Calibri" panose="020F0502020204030204" pitchFamily="34" charset="0"/>
              </a:rPr>
              <a:t>)                 </a:t>
            </a:r>
            <a:r>
              <a:rPr lang="en-US" altLang="zh-CN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Phys</a:t>
            </a:r>
            <a:r>
              <a:rPr lang="en-US" altLang="zh-CN" b="1" dirty="0">
                <a:solidFill>
                  <a:srgbClr val="0070C0"/>
                </a:solidFill>
                <a:latin typeface="Calibri" panose="020F0502020204030204" pitchFamily="34" charset="0"/>
              </a:rPr>
              <a:t>. Rev. D </a:t>
            </a:r>
            <a:r>
              <a:rPr lang="en-US" altLang="zh-CN" b="1" dirty="0">
                <a:latin typeface="Calibri" panose="020F0502020204030204" pitchFamily="34" charset="0"/>
              </a:rPr>
              <a:t>105 </a:t>
            </a:r>
            <a:r>
              <a:rPr lang="en-US" altLang="zh-CN" dirty="0">
                <a:latin typeface="Calibri" panose="020F0502020204030204" pitchFamily="34" charset="0"/>
              </a:rPr>
              <a:t>074014 (</a:t>
            </a:r>
            <a:r>
              <a:rPr lang="en-US" altLang="zh-CN" dirty="0">
                <a:solidFill>
                  <a:srgbClr val="FF0000"/>
                </a:solidFill>
                <a:latin typeface="Calibri" panose="020F0502020204030204" pitchFamily="34" charset="0"/>
              </a:rPr>
              <a:t>2022</a:t>
            </a:r>
            <a:r>
              <a:rPr lang="en-US" altLang="zh-CN" dirty="0" smtClean="0">
                <a:latin typeface="Calibri" panose="020F0502020204030204" pitchFamily="34" charset="0"/>
              </a:rPr>
              <a:t>).</a:t>
            </a:r>
            <a:r>
              <a:rPr lang="en-US" altLang="zh-CN" dirty="0">
                <a:latin typeface="Calibri" panose="020F0502020204030204" pitchFamily="34" charset="0"/>
              </a:rPr>
              <a:t> </a:t>
            </a:r>
            <a:r>
              <a:rPr lang="en-US" altLang="zh-CN" dirty="0" smtClean="0">
                <a:latin typeface="Calibri" panose="020F0502020204030204" pitchFamily="34" charset="0"/>
              </a:rPr>
              <a:t>     (</a:t>
            </a:r>
            <a:r>
              <a:rPr lang="en-US" altLang="zh-CN" dirty="0">
                <a:latin typeface="Calibri" panose="020F0502020204030204" pitchFamily="34" charset="0"/>
              </a:rPr>
              <a:t>3</a:t>
            </a:r>
            <a:r>
              <a:rPr lang="en-US" altLang="zh-CN" dirty="0" smtClean="0">
                <a:latin typeface="Calibri" panose="020F0502020204030204" pitchFamily="34" charset="0"/>
              </a:rPr>
              <a:t>)</a:t>
            </a:r>
            <a:endParaRPr lang="en-US" altLang="zh-CN" dirty="0">
              <a:latin typeface="Calibri" panose="020F0502020204030204" pitchFamily="34" charset="0"/>
            </a:endParaRPr>
          </a:p>
          <a:p>
            <a:r>
              <a:rPr lang="en-US" altLang="zh-CN" b="1" dirty="0">
                <a:solidFill>
                  <a:srgbClr val="0070C0"/>
                </a:solidFill>
                <a:latin typeface="Calibri" panose="020F0502020204030204" pitchFamily="34" charset="0"/>
              </a:rPr>
              <a:t>Phys. Rev. D </a:t>
            </a:r>
            <a:r>
              <a:rPr lang="en-US" altLang="zh-CN" b="1" dirty="0">
                <a:latin typeface="Calibri" panose="020F0502020204030204" pitchFamily="34" charset="0"/>
              </a:rPr>
              <a:t>96</a:t>
            </a:r>
            <a:r>
              <a:rPr lang="en-US" altLang="zh-CN" dirty="0">
                <a:latin typeface="Calibri" panose="020F0502020204030204" pitchFamily="34" charset="0"/>
              </a:rPr>
              <a:t>, 094015 (</a:t>
            </a:r>
            <a:r>
              <a:rPr lang="en-US" altLang="zh-CN" dirty="0">
                <a:solidFill>
                  <a:srgbClr val="FF0000"/>
                </a:solidFill>
                <a:latin typeface="Calibri" panose="020F0502020204030204" pitchFamily="34" charset="0"/>
              </a:rPr>
              <a:t>2017</a:t>
            </a:r>
            <a:r>
              <a:rPr lang="en-US" altLang="zh-CN" dirty="0" smtClean="0">
                <a:latin typeface="Calibri" panose="020F0502020204030204" pitchFamily="34" charset="0"/>
              </a:rPr>
              <a:t>).     (</a:t>
            </a:r>
            <a:r>
              <a:rPr lang="en-US" altLang="zh-CN" dirty="0">
                <a:latin typeface="Calibri" panose="020F0502020204030204" pitchFamily="34" charset="0"/>
              </a:rPr>
              <a:t>1),(2</a:t>
            </a:r>
            <a:r>
              <a:rPr lang="en-US" altLang="zh-CN" dirty="0" smtClean="0">
                <a:latin typeface="Calibri" panose="020F0502020204030204" pitchFamily="34" charset="0"/>
              </a:rPr>
              <a:t>)</a:t>
            </a:r>
          </a:p>
          <a:p>
            <a:r>
              <a:rPr lang="en-US" altLang="zh-CN" b="1" dirty="0">
                <a:solidFill>
                  <a:srgbClr val="0070C0"/>
                </a:solidFill>
                <a:latin typeface="Calibri" panose="020F0502020204030204" pitchFamily="34" charset="0"/>
              </a:rPr>
              <a:t>Phys. Rev. D </a:t>
            </a:r>
            <a:r>
              <a:rPr lang="en-US" altLang="zh-CN" b="1" dirty="0">
                <a:latin typeface="Calibri" panose="020F0502020204030204" pitchFamily="34" charset="0"/>
              </a:rPr>
              <a:t>98</a:t>
            </a:r>
            <a:r>
              <a:rPr lang="en-US" altLang="zh-CN" dirty="0">
                <a:latin typeface="Calibri" panose="020F0502020204030204" pitchFamily="34" charset="0"/>
              </a:rPr>
              <a:t>, 074032 (</a:t>
            </a:r>
            <a:r>
              <a:rPr lang="en-US" altLang="zh-CN" dirty="0">
                <a:solidFill>
                  <a:srgbClr val="FF0000"/>
                </a:solidFill>
                <a:latin typeface="Calibri" panose="020F0502020204030204" pitchFamily="34" charset="0"/>
              </a:rPr>
              <a:t>2018</a:t>
            </a:r>
            <a:r>
              <a:rPr lang="en-US" altLang="zh-CN" dirty="0" smtClean="0">
                <a:latin typeface="Calibri" panose="020F0502020204030204" pitchFamily="34" charset="0"/>
              </a:rPr>
              <a:t>).     (</a:t>
            </a:r>
            <a:r>
              <a:rPr lang="en-US" altLang="zh-CN" dirty="0">
                <a:latin typeface="Calibri" panose="020F0502020204030204" pitchFamily="34" charset="0"/>
              </a:rPr>
              <a:t>1),(2)</a:t>
            </a:r>
          </a:p>
          <a:p>
            <a:r>
              <a:rPr lang="en-US" altLang="zh-CN" b="1" dirty="0">
                <a:solidFill>
                  <a:srgbClr val="0070C0"/>
                </a:solidFill>
                <a:latin typeface="Calibri" panose="020F0502020204030204" pitchFamily="34" charset="0"/>
              </a:rPr>
              <a:t>Phys. Rev. D </a:t>
            </a:r>
            <a:r>
              <a:rPr lang="en-US" altLang="zh-CN" b="1" dirty="0">
                <a:latin typeface="Calibri" panose="020F0502020204030204" pitchFamily="34" charset="0"/>
              </a:rPr>
              <a:t>98</a:t>
            </a:r>
            <a:r>
              <a:rPr lang="en-US" altLang="zh-CN" dirty="0">
                <a:latin typeface="Calibri" panose="020F0502020204030204" pitchFamily="34" charset="0"/>
              </a:rPr>
              <a:t>, 031502 (</a:t>
            </a:r>
            <a:r>
              <a:rPr lang="en-US" altLang="zh-CN" dirty="0">
                <a:solidFill>
                  <a:srgbClr val="FF0000"/>
                </a:solidFill>
                <a:latin typeface="Calibri" panose="020F0502020204030204" pitchFamily="34" charset="0"/>
              </a:rPr>
              <a:t>2018</a:t>
            </a:r>
            <a:r>
              <a:rPr lang="en-US" altLang="zh-CN" dirty="0" smtClean="0">
                <a:latin typeface="Calibri" panose="020F0502020204030204" pitchFamily="34" charset="0"/>
              </a:rPr>
              <a:t>).     (</a:t>
            </a:r>
            <a:r>
              <a:rPr lang="en-US" altLang="zh-CN" dirty="0">
                <a:latin typeface="Calibri" panose="020F0502020204030204" pitchFamily="34" charset="0"/>
              </a:rPr>
              <a:t>1),(2)</a:t>
            </a:r>
          </a:p>
          <a:p>
            <a:r>
              <a:rPr lang="en-US" altLang="zh-CN" b="1" dirty="0">
                <a:solidFill>
                  <a:srgbClr val="0070C0"/>
                </a:solidFill>
                <a:latin typeface="Calibri" panose="020F0502020204030204" pitchFamily="34" charset="0"/>
              </a:rPr>
              <a:t>Phys. Rev. D </a:t>
            </a:r>
            <a:r>
              <a:rPr lang="en-US" altLang="zh-CN" b="1" dirty="0">
                <a:latin typeface="Calibri" panose="020F0502020204030204" pitchFamily="34" charset="0"/>
              </a:rPr>
              <a:t>100</a:t>
            </a:r>
            <a:r>
              <a:rPr lang="en-US" altLang="zh-CN" dirty="0">
                <a:latin typeface="Calibri" panose="020F0502020204030204" pitchFamily="34" charset="0"/>
              </a:rPr>
              <a:t>, 094032 (</a:t>
            </a:r>
            <a:r>
              <a:rPr lang="en-US" altLang="zh-CN" dirty="0">
                <a:solidFill>
                  <a:srgbClr val="FF0000"/>
                </a:solidFill>
                <a:latin typeface="Calibri" panose="020F0502020204030204" pitchFamily="34" charset="0"/>
              </a:rPr>
              <a:t>2019</a:t>
            </a:r>
            <a:r>
              <a:rPr lang="en-US" altLang="zh-CN" dirty="0" smtClean="0">
                <a:latin typeface="Calibri" panose="020F0502020204030204" pitchFamily="34" charset="0"/>
              </a:rPr>
              <a:t>).   (</a:t>
            </a:r>
            <a:r>
              <a:rPr lang="en-US" altLang="zh-CN" dirty="0">
                <a:latin typeface="Calibri" panose="020F0502020204030204" pitchFamily="34" charset="0"/>
              </a:rPr>
              <a:t>1),(2</a:t>
            </a:r>
            <a:r>
              <a:rPr lang="en-US" altLang="zh-CN" dirty="0" smtClean="0">
                <a:latin typeface="Calibri" panose="020F0502020204030204" pitchFamily="34" charset="0"/>
              </a:rPr>
              <a:t>)</a:t>
            </a:r>
            <a:endParaRPr lang="en-US" altLang="zh-CN" dirty="0">
              <a:latin typeface="Calibri" panose="020F0502020204030204" pitchFamily="34" charset="0"/>
            </a:endParaRPr>
          </a:p>
        </p:txBody>
      </p:sp>
      <p:cxnSp>
        <p:nvCxnSpPr>
          <p:cNvPr id="30" name="直接连接符 29"/>
          <p:cNvCxnSpPr/>
          <p:nvPr/>
        </p:nvCxnSpPr>
        <p:spPr>
          <a:xfrm>
            <a:off x="125816" y="4077072"/>
            <a:ext cx="8892368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7"/>
          <p:cNvSpPr txBox="1"/>
          <p:nvPr/>
        </p:nvSpPr>
        <p:spPr>
          <a:xfrm>
            <a:off x="1043608" y="6504982"/>
            <a:ext cx="6718853" cy="338548"/>
          </a:xfrm>
          <a:prstGeom prst="rect">
            <a:avLst/>
          </a:prstGeom>
          <a:noFill/>
        </p:spPr>
        <p:txBody>
          <a:bodyPr wrap="square" lIns="91435" tIns="45717" rIns="91435" bIns="45717" rtlCol="0">
            <a:spAutoFit/>
          </a:bodyPr>
          <a:lstStyle/>
          <a:p>
            <a:pPr algn="ctr"/>
            <a:r>
              <a:rPr lang="zh-CN" altLang="en-US" sz="16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第三届</a:t>
            </a:r>
            <a:r>
              <a:rPr lang="en-US" altLang="zh-CN" sz="1600" dirty="0" err="1" smtClean="0">
                <a:latin typeface="华文新魏" panose="02010800040101010101" pitchFamily="2" charset="-122"/>
                <a:ea typeface="华文新魏" panose="02010800040101010101" pitchFamily="2" charset="-122"/>
              </a:rPr>
              <a:t>LHCb</a:t>
            </a:r>
            <a:r>
              <a:rPr lang="zh-CN" altLang="en-US" sz="16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前沿物理研讨会</a:t>
            </a:r>
            <a:r>
              <a:rPr lang="en-US" altLang="zh-CN" sz="16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(</a:t>
            </a:r>
            <a:r>
              <a:rPr lang="zh-CN" altLang="en-US" sz="16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中国科学院大学</a:t>
            </a:r>
            <a:r>
              <a:rPr lang="en-US" altLang="zh-CN" sz="1600" b="1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·</a:t>
            </a:r>
            <a:r>
              <a:rPr lang="zh-CN" altLang="en-US" sz="16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北京</a:t>
            </a:r>
            <a:r>
              <a:rPr lang="en-US" altLang="zh-CN" sz="1600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· </a:t>
            </a:r>
            <a:r>
              <a:rPr lang="en-US" altLang="zh-CN" sz="16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2023)</a:t>
            </a:r>
            <a:endParaRPr lang="en-US" altLang="zh-CN" sz="1600" dirty="0"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35599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9" grpId="0" animBg="1"/>
      <p:bldP spid="20" grpId="0" animBg="1"/>
      <p:bldP spid="11" grpId="0" animBg="1"/>
      <p:bldP spid="15" grpId="0"/>
      <p:bldP spid="23" grpId="0" animBg="1"/>
      <p:bldP spid="24" grpId="0"/>
      <p:bldP spid="25" grpId="0" animBg="1"/>
      <p:bldP spid="26" grpId="0"/>
      <p:bldP spid="17" grpId="0" animBg="1"/>
      <p:bldP spid="21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59176A8-741F-4341-8904-C2DA74193C2A}"/>
              </a:ext>
            </a:extLst>
          </p:cNvPr>
          <p:cNvSpPr/>
          <p:nvPr/>
        </p:nvSpPr>
        <p:spPr>
          <a:xfrm>
            <a:off x="0" y="0"/>
            <a:ext cx="9144000" cy="879455"/>
          </a:xfrm>
          <a:prstGeom prst="rect">
            <a:avLst/>
          </a:prstGeom>
          <a:solidFill>
            <a:schemeClr val="tx1">
              <a:lumMod val="75000"/>
              <a:lumOff val="25000"/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7" rIns="91435" bIns="45717"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6015D29-A37F-48FD-B72E-4052DCAFF749}"/>
              </a:ext>
            </a:extLst>
          </p:cNvPr>
          <p:cNvCxnSpPr>
            <a:cxnSpLocks/>
          </p:cNvCxnSpPr>
          <p:nvPr/>
        </p:nvCxnSpPr>
        <p:spPr>
          <a:xfrm>
            <a:off x="0" y="939523"/>
            <a:ext cx="914400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866AB36-0D64-444D-87B6-27D86A681651}"/>
              </a:ext>
            </a:extLst>
          </p:cNvPr>
          <p:cNvCxnSpPr>
            <a:cxnSpLocks/>
          </p:cNvCxnSpPr>
          <p:nvPr/>
        </p:nvCxnSpPr>
        <p:spPr>
          <a:xfrm>
            <a:off x="0" y="6541666"/>
            <a:ext cx="9144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6614868" y="6491694"/>
            <a:ext cx="2133601" cy="365125"/>
          </a:xfrm>
        </p:spPr>
        <p:txBody>
          <a:bodyPr/>
          <a:lstStyle/>
          <a:p>
            <a:fld id="{132D5636-234F-4423-A194-9A1572FD30D6}" type="slidenum">
              <a:rPr lang="en-US" smtClean="0"/>
              <a:t>9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78119"/>
            <a:ext cx="9144000" cy="492436"/>
          </a:xfrm>
          <a:prstGeom prst="rect">
            <a:avLst/>
          </a:prstGeom>
          <a:noFill/>
        </p:spPr>
        <p:txBody>
          <a:bodyPr wrap="square" lIns="91435" tIns="45717" rIns="91435" bIns="45717" rtlCol="0">
            <a:spAutoFit/>
          </a:bodyPr>
          <a:lstStyle/>
          <a:p>
            <a:pPr algn="ctr"/>
            <a:r>
              <a:rPr lang="en-US" altLang="zh-CN" sz="2600" b="1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Comparisons between our results</a:t>
            </a:r>
            <a:r>
              <a:rPr lang="en-US" altLang="zh-CN" sz="2600" dirty="0" smtClean="0">
                <a:solidFill>
                  <a:schemeClr val="bg1"/>
                </a:solidFill>
                <a:latin typeface="Cambria Math" panose="02040503050406030204" pitchFamily="18" charset="0"/>
              </a:rPr>
              <a:t> </a:t>
            </a:r>
            <a:r>
              <a:rPr lang="en-US" altLang="zh-CN" sz="2600" b="1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and the later experiments</a:t>
            </a:r>
            <a:endParaRPr lang="zh-CN" altLang="zh-CN" sz="2600" dirty="0">
              <a:solidFill>
                <a:schemeClr val="bg1"/>
              </a:solidFill>
              <a:latin typeface="Cambria Math" panose="02040503050406030204" pitchFamily="18" charset="0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2267307" y="1141475"/>
            <a:ext cx="6697181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altLang="zh-CN" sz="1600" dirty="0">
                <a:latin typeface="Georgia" panose="02040502050405020303" pitchFamily="18" charset="0"/>
              </a:rPr>
              <a:t>LHCb Collaboration (</a:t>
            </a:r>
            <a:r>
              <a:rPr lang="fr-FR" altLang="zh-CN" sz="1600" dirty="0" smtClean="0">
                <a:latin typeface="Georgia" panose="02040502050405020303" pitchFamily="18" charset="0"/>
              </a:rPr>
              <a:t>R. </a:t>
            </a:r>
            <a:r>
              <a:rPr lang="fr-FR" altLang="zh-CN" sz="1600" dirty="0">
                <a:latin typeface="Georgia" panose="02040502050405020303" pitchFamily="18" charset="0"/>
              </a:rPr>
              <a:t>Aaij (CERN) </a:t>
            </a:r>
            <a:r>
              <a:rPr lang="fr-FR" altLang="zh-CN" sz="1600" i="1" dirty="0" smtClean="0">
                <a:latin typeface="Georgia" panose="02040502050405020303" pitchFamily="18" charset="0"/>
              </a:rPr>
              <a:t>et al</a:t>
            </a:r>
            <a:r>
              <a:rPr lang="fr-FR" altLang="zh-CN" sz="1600" dirty="0" smtClean="0">
                <a:latin typeface="Georgia" panose="02040502050405020303" pitchFamily="18" charset="0"/>
              </a:rPr>
              <a:t>.), </a:t>
            </a:r>
            <a:r>
              <a:rPr lang="en-US" altLang="zh-CN" sz="1600" dirty="0">
                <a:latin typeface="Georgia" panose="02040502050405020303" pitchFamily="18" charset="0"/>
              </a:rPr>
              <a:t> </a:t>
            </a:r>
            <a:r>
              <a:rPr lang="en-US" altLang="zh-CN" sz="1600" b="1" dirty="0">
                <a:latin typeface="Georgia" panose="02040502050405020303" pitchFamily="18" charset="0"/>
              </a:rPr>
              <a:t>JHEP 1705 (</a:t>
            </a:r>
            <a:r>
              <a:rPr lang="en-US" altLang="zh-CN" sz="1600" b="1" dirty="0">
                <a:solidFill>
                  <a:srgbClr val="FF0000"/>
                </a:solidFill>
                <a:latin typeface="Georgia" panose="02040502050405020303" pitchFamily="18" charset="0"/>
              </a:rPr>
              <a:t>2017</a:t>
            </a:r>
            <a:r>
              <a:rPr lang="en-US" altLang="zh-CN" sz="1600" b="1" dirty="0">
                <a:latin typeface="Georgia" panose="02040502050405020303" pitchFamily="18" charset="0"/>
              </a:rPr>
              <a:t>) 030</a:t>
            </a:r>
            <a:r>
              <a:rPr lang="en-US" altLang="zh-CN" sz="1400" dirty="0">
                <a:latin typeface="Georgia" panose="02040502050405020303" pitchFamily="18" charset="0"/>
              </a:rPr>
              <a:t> </a:t>
            </a:r>
            <a:endParaRPr lang="zh-CN" altLang="en-US" sz="1400" dirty="0">
              <a:latin typeface="Georgia" panose="02040502050405020303" pitchFamily="18" charset="0"/>
            </a:endParaRPr>
          </a:p>
        </p:txBody>
      </p:sp>
      <p:sp>
        <p:nvSpPr>
          <p:cNvPr id="12" name="爆炸形 1 11"/>
          <p:cNvSpPr/>
          <p:nvPr/>
        </p:nvSpPr>
        <p:spPr>
          <a:xfrm>
            <a:off x="3502938" y="4941168"/>
            <a:ext cx="781030" cy="792384"/>
          </a:xfrm>
          <a:prstGeom prst="irregularSeal1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644127" y="5040291"/>
                <a:ext cx="504056" cy="5941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1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f>
                            <m:fPr>
                              <m:ctrlPr>
                                <a:rPr lang="en-US" altLang="zh-CN" sz="16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16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altLang="zh-CN" sz="16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  <m:sup>
                          <m:r>
                            <a:rPr lang="en-US" altLang="zh-CN" sz="1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4127" y="5040291"/>
                <a:ext cx="504056" cy="59413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9808" y="5618564"/>
            <a:ext cx="4866688" cy="7201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333" y="1556792"/>
            <a:ext cx="4695636" cy="3869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3" y="155679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None/>
            </a:pPr>
            <a:r>
              <a:rPr lang="en-US" altLang="zh-CN" b="1" dirty="0">
                <a:latin typeface="Calibri" panose="020F0502020204030204" pitchFamily="34" charset="0"/>
              </a:rPr>
              <a:t> Bing Chen</a:t>
            </a:r>
            <a:r>
              <a:rPr lang="en-US" altLang="zh-CN" dirty="0">
                <a:latin typeface="Calibri" panose="020F0502020204030204" pitchFamily="34" charset="0"/>
              </a:rPr>
              <a:t>, </a:t>
            </a:r>
            <a:r>
              <a:rPr lang="en-US" altLang="zh-CN" dirty="0" err="1">
                <a:latin typeface="Calibri" panose="020F0502020204030204" pitchFamily="34" charset="0"/>
              </a:rPr>
              <a:t>Ke</a:t>
            </a:r>
            <a:r>
              <a:rPr lang="en-US" altLang="zh-CN" dirty="0">
                <a:latin typeface="Calibri" panose="020F0502020204030204" pitchFamily="34" charset="0"/>
              </a:rPr>
              <a:t>-Wei </a:t>
            </a:r>
            <a:r>
              <a:rPr lang="en-US" altLang="zh-CN" dirty="0" err="1">
                <a:latin typeface="Calibri" panose="020F0502020204030204" pitchFamily="34" charset="0"/>
              </a:rPr>
              <a:t>Wei</a:t>
            </a:r>
            <a:r>
              <a:rPr lang="en-US" altLang="zh-CN" dirty="0">
                <a:latin typeface="Calibri" panose="020F0502020204030204" pitchFamily="34" charset="0"/>
              </a:rPr>
              <a:t>, and </a:t>
            </a:r>
            <a:r>
              <a:rPr lang="en-US" altLang="zh-CN" dirty="0" err="1">
                <a:latin typeface="Calibri" panose="020F0502020204030204" pitchFamily="34" charset="0"/>
              </a:rPr>
              <a:t>Ailin</a:t>
            </a:r>
            <a:r>
              <a:rPr lang="en-US" altLang="zh-CN" dirty="0">
                <a:latin typeface="Calibri" panose="020F0502020204030204" pitchFamily="34" charset="0"/>
              </a:rPr>
              <a:t> Zhang</a:t>
            </a:r>
            <a:endParaRPr lang="zh-CN" altLang="zh-CN" dirty="0">
              <a:latin typeface="Calibri" panose="020F0502020204030204" pitchFamily="34" charset="0"/>
            </a:endParaRPr>
          </a:p>
          <a:p>
            <a:pPr algn="ctr">
              <a:buNone/>
            </a:pPr>
            <a:r>
              <a:rPr lang="en-US" altLang="zh-CN" dirty="0">
                <a:latin typeface="Calibri" panose="020F0502020204030204" pitchFamily="34" charset="0"/>
              </a:rPr>
              <a:t>       </a:t>
            </a:r>
            <a:r>
              <a:rPr lang="en-US" altLang="zh-CN" b="1" dirty="0">
                <a:solidFill>
                  <a:srgbClr val="0070C0"/>
                </a:solidFill>
                <a:latin typeface="Calibri" panose="020F0502020204030204" pitchFamily="34" charset="0"/>
              </a:rPr>
              <a:t>Eur. Phys. J. A </a:t>
            </a:r>
            <a:r>
              <a:rPr lang="en-US" altLang="zh-CN" b="1" dirty="0">
                <a:latin typeface="Calibri" panose="020F0502020204030204" pitchFamily="34" charset="0"/>
              </a:rPr>
              <a:t>51</a:t>
            </a:r>
            <a:r>
              <a:rPr lang="en-US" altLang="zh-CN" dirty="0">
                <a:latin typeface="Calibri" panose="020F0502020204030204" pitchFamily="34" charset="0"/>
              </a:rPr>
              <a:t>, 82 (</a:t>
            </a:r>
            <a:r>
              <a:rPr lang="en-US" altLang="zh-CN" b="1" dirty="0">
                <a:solidFill>
                  <a:srgbClr val="FF0000"/>
                </a:solidFill>
                <a:latin typeface="Georgia" panose="02040502050405020303" pitchFamily="18" charset="0"/>
              </a:rPr>
              <a:t>2015</a:t>
            </a:r>
            <a:r>
              <a:rPr lang="en-US" altLang="zh-CN" dirty="0">
                <a:latin typeface="Calibri" panose="020F0502020204030204" pitchFamily="34" charset="0"/>
              </a:rPr>
              <a:t>). </a:t>
            </a:r>
            <a:endParaRPr lang="zh-CN" alt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617" y="2154814"/>
            <a:ext cx="2070247" cy="4342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1187624" y="4653136"/>
            <a:ext cx="2160240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TextBox 7"/>
          <p:cNvSpPr txBox="1"/>
          <p:nvPr/>
        </p:nvSpPr>
        <p:spPr>
          <a:xfrm>
            <a:off x="1043608" y="6504982"/>
            <a:ext cx="6718853" cy="338548"/>
          </a:xfrm>
          <a:prstGeom prst="rect">
            <a:avLst/>
          </a:prstGeom>
          <a:noFill/>
        </p:spPr>
        <p:txBody>
          <a:bodyPr wrap="square" lIns="91435" tIns="45717" rIns="91435" bIns="45717" rtlCol="0">
            <a:spAutoFit/>
          </a:bodyPr>
          <a:lstStyle/>
          <a:p>
            <a:pPr algn="ctr"/>
            <a:r>
              <a:rPr lang="zh-CN" altLang="en-US" sz="16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第三届</a:t>
            </a:r>
            <a:r>
              <a:rPr lang="en-US" altLang="zh-CN" sz="1600" dirty="0" err="1" smtClean="0">
                <a:latin typeface="华文新魏" panose="02010800040101010101" pitchFamily="2" charset="-122"/>
                <a:ea typeface="华文新魏" panose="02010800040101010101" pitchFamily="2" charset="-122"/>
              </a:rPr>
              <a:t>LHCb</a:t>
            </a:r>
            <a:r>
              <a:rPr lang="zh-CN" altLang="en-US" sz="16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前沿物理研讨会</a:t>
            </a:r>
            <a:r>
              <a:rPr lang="en-US" altLang="zh-CN" sz="16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(</a:t>
            </a:r>
            <a:r>
              <a:rPr lang="zh-CN" altLang="en-US" sz="16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中国科学院大学</a:t>
            </a:r>
            <a:r>
              <a:rPr lang="en-US" altLang="zh-CN" sz="1600" b="1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·</a:t>
            </a:r>
            <a:r>
              <a:rPr lang="zh-CN" altLang="en-US" sz="16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北京</a:t>
            </a:r>
            <a:r>
              <a:rPr lang="en-US" altLang="zh-CN" sz="1600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· </a:t>
            </a:r>
            <a:r>
              <a:rPr lang="en-US" altLang="zh-CN" sz="16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2023)</a:t>
            </a:r>
            <a:endParaRPr lang="en-US" altLang="zh-CN" sz="1600" dirty="0"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91888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/>
      <p:bldP spid="5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9751</TotalTime>
  <Words>4094</Words>
  <Application>Microsoft Office PowerPoint</Application>
  <PresentationFormat>全屏显示(4:3)</PresentationFormat>
  <Paragraphs>272</Paragraphs>
  <Slides>25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41" baseType="lpstr">
      <vt:lpstr>方正姚体</vt:lpstr>
      <vt:lpstr>华文新魏</vt:lpstr>
      <vt:lpstr>隶书</vt:lpstr>
      <vt:lpstr>宋体</vt:lpstr>
      <vt:lpstr>Arial</vt:lpstr>
      <vt:lpstr>Arial Black</vt:lpstr>
      <vt:lpstr>Calibri</vt:lpstr>
      <vt:lpstr>Cambria</vt:lpstr>
      <vt:lpstr>Cambria Math</vt:lpstr>
      <vt:lpstr>Candara</vt:lpstr>
      <vt:lpstr>Centaur</vt:lpstr>
      <vt:lpstr>Century Schoolbook</vt:lpstr>
      <vt:lpstr>Georgia</vt:lpstr>
      <vt:lpstr>Times New Roman</vt:lpstr>
      <vt:lpstr>Viner Hand ITC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acer</cp:lastModifiedBy>
  <cp:revision>314</cp:revision>
  <dcterms:created xsi:type="dcterms:W3CDTF">2018-04-07T01:10:58Z</dcterms:created>
  <dcterms:modified xsi:type="dcterms:W3CDTF">2023-04-14T11:27:08Z</dcterms:modified>
</cp:coreProperties>
</file>