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df" ContentType="application/pd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4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  <p:sldMasterId id="2147484033" r:id="rId2"/>
    <p:sldMasterId id="2147483850" r:id="rId3"/>
    <p:sldMasterId id="2147484107" r:id="rId4"/>
    <p:sldMasterId id="2147484060" r:id="rId5"/>
    <p:sldMasterId id="2147484048" r:id="rId6"/>
    <p:sldMasterId id="2147484093" r:id="rId7"/>
  </p:sldMasterIdLst>
  <p:notesMasterIdLst>
    <p:notesMasterId r:id="rId33"/>
  </p:notesMasterIdLst>
  <p:handoutMasterIdLst>
    <p:handoutMasterId r:id="rId34"/>
  </p:handoutMasterIdLst>
  <p:sldIdLst>
    <p:sldId id="806" r:id="rId8"/>
    <p:sldId id="767" r:id="rId9"/>
    <p:sldId id="858" r:id="rId10"/>
    <p:sldId id="859" r:id="rId11"/>
    <p:sldId id="793" r:id="rId12"/>
    <p:sldId id="768" r:id="rId13"/>
    <p:sldId id="794" r:id="rId14"/>
    <p:sldId id="831" r:id="rId15"/>
    <p:sldId id="808" r:id="rId16"/>
    <p:sldId id="797" r:id="rId17"/>
    <p:sldId id="855" r:id="rId18"/>
    <p:sldId id="849" r:id="rId19"/>
    <p:sldId id="836" r:id="rId20"/>
    <p:sldId id="850" r:id="rId21"/>
    <p:sldId id="853" r:id="rId22"/>
    <p:sldId id="812" r:id="rId23"/>
    <p:sldId id="861" r:id="rId24"/>
    <p:sldId id="834" r:id="rId25"/>
    <p:sldId id="844" r:id="rId26"/>
    <p:sldId id="839" r:id="rId27"/>
    <p:sldId id="840" r:id="rId28"/>
    <p:sldId id="851" r:id="rId29"/>
    <p:sldId id="659" r:id="rId30"/>
    <p:sldId id="863" r:id="rId31"/>
    <p:sldId id="864" r:id="rId32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NICA" initials="S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C57F"/>
    <a:srgbClr val="FF3300"/>
    <a:srgbClr val="99FFCC"/>
    <a:srgbClr val="FD7922"/>
    <a:srgbClr val="FFFF99"/>
    <a:srgbClr val="99FF33"/>
    <a:srgbClr val="000026"/>
    <a:srgbClr val="FF0000"/>
    <a:srgbClr val="FFFF00"/>
    <a:srgbClr val="007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33" autoAdjust="0"/>
    <p:restoredTop sz="93449" autoAdjust="0"/>
  </p:normalViewPr>
  <p:slideViewPr>
    <p:cSldViewPr>
      <p:cViewPr varScale="1">
        <p:scale>
          <a:sx n="102" d="100"/>
          <a:sy n="102" d="100"/>
        </p:scale>
        <p:origin x="148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66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2" d="100"/>
          <a:sy n="92" d="100"/>
        </p:scale>
        <p:origin x="5024" y="19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ableStyles" Target="tableStyles.xml"/><Relationship Id="rId21" Type="http://schemas.openxmlformats.org/officeDocument/2006/relationships/slide" Target="slides/slide14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commentAuthors" Target="commentAuthor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 altLang="ja-JP"/>
          </a:p>
        </p:txBody>
      </p:sp>
      <p:sp>
        <p:nvSpPr>
          <p:cNvPr id="425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0748F962-9DDF-454F-9C18-594A4BE11063}" type="datetime1">
              <a:rPr lang="en-US" altLang="ja-JP" smtClean="0"/>
              <a:t>10/6/23</a:t>
            </a:fld>
            <a:endParaRPr lang="en-US" altLang="ja-JP"/>
          </a:p>
        </p:txBody>
      </p:sp>
      <p:sp>
        <p:nvSpPr>
          <p:cNvPr id="425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r>
              <a:rPr lang="en-US" altLang="ja-JP"/>
              <a:t>UK</a:t>
            </a:r>
          </a:p>
        </p:txBody>
      </p:sp>
      <p:sp>
        <p:nvSpPr>
          <p:cNvPr id="425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52563E28-05B7-496B-8D56-657D5E1C4946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75588433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1:51:37.595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0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1:52:50.463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18 0 24575,'0'3'0,"0"3"0,0 14 0,0-2 0,0 9 0,0-14 0,0 18 0,0-16 0,0 8 0,0-2 0,0-8 0,0 14 0,0-13 0,0 11 0,0-15 0,0 10 0,0-7 0,0 3 0,0 6 0,0 1 0,0 4 0,0-4 0,0 3 0,0-3 0,0 4 0,0 1 0,0-6 0,0 0 0,0-6 0,0 1 0,0 0 0,0-5 0,0 4 0,0-3 0,0 3 0,0 1 0,0 0 0,0-1 0,0 1 0,0 0 0,0-1 0,0 1 0,0 0 0,0 4 0,0-3 0,0 9 0,0-10 0,0 5 0,0-1 0,0-3 0,0 4 0,0-6 0,0 1 0,0 0 0,0-1 0,0 1 0,0-4 0,0 2 0,0-6 0,0 3 0,0-1 0,0-2 0,0 2 0,0-3 0,0 4 0,0-4 0,0 4 0,4-5 0,-4 1 0,4-1 0,-1-3 0,-2 3 0,2-3 0,-3 4 0,4-4 0,-3 3 0,2-3 0,-3 3 0,0 1 0,3 0 0,-2-1 0,2 1 0,1-4 0,-3 3 0,2-3 0,-3 3 0,0 1 0,0-1 0,0 1 0,0-1 0,0 1 0,0-1 0,0 5 0,0-3 0,0 2 0,0-3 0,0-1 0,0 1 0,0-1 0,0 5 0,0-3 0,0 2 0,0-3 0,0 3 0,0 2 0,0 4 0,0-1 0,0-3 0,0 3 0,0-4 0,0 1 0,0 2 0,-4-2 0,3 0 0,-2-2 0,3 1 0,0 1 0,0 3 0,-4-3 0,3-2 0,-2-3 0,3 0 0,0-1 0,-3-3 0,2 3 0,-2-3 0,3 4 0,0-1 0,-4-3 0,3 3 0,-2-3 0,3 4 0,0-1 0,0 1 0,0 3 0,0-2 0,0 3 0,0-1 0,0-2 0,-3 2 0,2 1 0,-3-3 0,4 2 0,0 1 0,0-4 0,0 4 0,0-5 0,0 1 0,0 0 0,0-1 0,-3 1 0,2-1 0,-2 1 0,3-1 0,0 5 0,0-4 0,0 4 0,0 0 0,0-4 0,0 4 0,0-1 0,0 2 0,0 0 0,0 2 0,0-2 0,-4 8 0,3-3 0,-3 4 0,4-1 0,0-3 0,0 8 0,0-3 0,0 4 0,0 1 0,0-1 0,0-4 0,0 3 0,0-3 0,0 5 0,0-1 0,0 0 0,0 1 0,0-5 0,0 3 0,0-3 0,0-1 0,0 0 0,0-10 0,0 4 0,0-7 0,0 6 0,0-6 0,0 2 0,0-3 0,0-1 0,0 1 0,0 0 0,0-1 0,0 1 0,3-1 0,-2 5 0,2 0 0,-3 1 0,0 3 0,0-8 0,0 4 0,0-5 0,0 1 0,0-1 0,0 1 0,0-4 0,0-1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1:53:59.122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0 0 24575,'8'0'0,"-1"0"0,1 0 0,-1 0 0,10 0 0,-4 0 0,5 0 0,-3 0 0,3 0 0,-4 0 0,6 0 0,-7 0 0,3 0 0,-3 0 0,3 0 0,-4 0 0,1 0 0,-1 0 0,-5 4 0,5-4 0,-4 7 0,4-6 0,-5 2 0,1 1 0,0-4 0,-1 7 0,1-6 0,-1 6 0,1-3 0,-1 3 0,-3 1 0,3-4 0,-6 3 0,6-3 0,-3 4 0,0-1 0,-1 1 0,-3-1 0,0 1 0,0-1 0,4-3 0,-3 3 0,2-3 0,0 4 0,1-4 0,4 3 0,-1-3 0,1 3 0,0 5 0,0-3 0,0 6 0,0-2 0,0 4 0,0-1 0,1 1 0,-1 0 0,-3-1 0,2-3 0,-6 3 0,5-8 0,-5 4 0,3-5 0,-4 1 0,0-1 0,0 5 0,0-3 0,3 2 0,-2-3 0,2-1 0,-3 1 0,0-1 0,0 1 0,0-1 0,0 1 0,3-1 0,-2 1 0,3 0 0,-4-1 0,0 1 0,0-1 0,0 1 0,0-1 0,0 1 0,0-1 0,0 1 0,0-1 0,0 1 0,0-7 0,0-5 0,0-9 0,0-3 0,0 3 0,3-2 0,2 2 0,0-4 0,2 1 0,-3 3 0,1-2 0,2 2 0,-6-4 0,6 5 0,-6-4 0,2 7 0,0-2 0,-2-1 0,6 4 0,-6-4 0,6 4 0,-7 1 0,7-1 0,-3 1 0,0-1 0,3 1 0,-6-5 0,6 4 0,-6-8 0,6 3 0,-7-3 0,8-1 0,-3 0 0,3 5 0,-1 3 0,1-1 0,0 0 0,4 1 0,1-2 0,0 10 0,-1-3 0,-5 4 0,1 0 0,-1 0 0,1 0 0,-1 0 0,1 0 0,-1 0 0,1 0 0,-1 0 0,1 0 0,-1 0 0,1 0 0,0 0 0,-1 0 0,1 0 0,-1 0 0,1 0 0,-1 0 0,1 0 0,-1 0 0,1 0 0,-4 0 0,-1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1:55:28.358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1 24575,'5'7'0,"1"1"0,-1-1 0,-1 1 0,2-4 0,-5 3 0,6-3 0,-6 3 0,5 1 0,-1-1 0,6 8 0,-6-6 0,5 5 0,-6-6 0,3-1 0,-2 1 0,1-1 0,-2 1 0,1-1 0,1 1 0,-2-1 0,1 1 0,1 0 0,-5-1 0,6 1 0,-3-4 0,0 2 0,3-1 0,-6 2 0,6-3 0,-3 3 0,0-3 0,3 4 0,-3-4 0,0 3 0,3-3 0,-3 3 0,3-2 0,-2 1 0,1-2 0,-2 1 0,4-2 0,0-3 0,-1 0 0,1 0 0,-1 0 0,1 0 0,-1 3 0,1 2 0,-1-1 0,1 2 0,-1-1 0,1-1 0,-1-1 0,1 1 0,-1 0 0,1 3 0,0-3 0,-1 3 0,1-6 0,-1 6 0,1-3 0,-1 0 0,1-1 0,-4 1 0,3 0 0,-7 3 0,7 1 0,-6 0 0,6-4 0,-6 2 0,5-5 0,-5 6 0,6-3 0,-3 0 0,0 3 0,3-6 0,-3 6 0,4-3 0,-1 3 0,1 1 0,-1-1 0,1 1 0,-1-1 0,1 1 0,-1-1 0,1 1 0,-1 0 0,1-1 0,4 1 0,-4 0 0,4 0 0,-1-1 0,-2 1 0,7 0 0,-4 0 0,1 0 0,2 1 0,-2 2 0,4-2 0,-1 7 0,1-6 0,-4 5 0,3-5 0,-7 5 0,7-5 0,-7 5 0,3-6 0,-4 3 0,0-1 0,-1-2 0,1 3 0,0-5 0,0 5 0,-1-4 0,1 4 0,0-5 0,3 1 0,-2 4 0,3-3 0,-4 3 0,-1-5 0,1 5 0,0-7 0,4 6 0,-4-7 0,4 4 0,-5 0 0,1-1 0,0 1 0,-1-1 0,1 1 0,-1-4 0,5-1 0,-3 5 0,6-3 0,-5 11 0,5-7 0,-2 7 0,4-7 0,5 8 0,-4-8 0,3 8 0,-4-4 0,4 0 0,-3 3 0,4-3 0,-1 1 0,2 2 0,4-1 0,-4 2 0,3 1 0,-3-4 0,-1 2 0,0-6 0,-5 6 0,-1-7 0,1 3 0,0-4 0,-1 4 0,1-2 0,5 2 0,-5 0 0,10-2 0,-5 7 0,6-7 0,-1 7 0,-4-11 0,3 7 0,-3-4 0,0 4 0,3 1 0,-3 3 0,-1-7 0,0 3 0,-6-1 0,1-3 0,0 3 0,-5-4 0,0 0 0,-4-1 0,-1 1 0,1-1 0,-1 1 0,1-4 0,-1 3 0,1-6 0,-1 5 0,1-5 0,-1 3 0,-2-1 0,1-2 0,-2 5 0,4-5 0,-1 6 0,1-3 0,4 4 0,0 0 0,10 1 0,-4-1 0,8 5 0,-8-3 0,8 7 0,-8-8 0,8 9 0,-8-9 0,8 4 0,-8-1 0,4-2 0,-1 2 0,-3 1 0,8-3 0,-8 2 0,9-3 0,-5 0 0,1-1 0,3 5 0,-8-3 0,8 3 0,-8-5 0,8 2 0,-3 2 0,0-2 0,3 3 0,-3-4 0,-1 0 0,5 4 0,-9-3 0,3 2 0,-4-3 0,-5-1 0,4 0 0,-7 0 0,2-1 0,1 1 0,-4 0 0,4 0 0,-5-4 0,5 3 0,-3-6 0,6 6 0,-6-2 0,7 3 0,-8 0 0,8-4 0,-4 3 0,5-2 0,-4 3 0,2 0 0,-6 0 0,7 0 0,-8 0 0,4-1 0,-5 1 0,1-4 0,-1 0 0,1-4 0,-1 3 0,1 1 0,0 4 0,3-4 0,-2 2 0,6 3 0,-2 0 0,8 3 0,-3 0 0,9-2 0,-10 6 0,10-10 0,-9 5 0,8-2 0,-3 5 0,-1 0 0,0 2 0,-1-6 0,-7 2 0,7 0 0,-9-3 0,1 3 0,2-4 0,-6 0 0,7 0 0,-8 0 0,4-1 0,-1 1 0,2 0 0,4-3 0,-1-1 0,-3-1 0,3 2 0,-4 3 0,5 0 0,-4-3 0,-2 2 0,-3-7 0,-1 4 0,1-4 0,3 0 0,-2 3 0,3-2 0,-1 2 0,-2-3 0,6 0 0,3 4 0,0-3 0,8 3 0,-8 0 0,8-3 0,-8 3 0,8-4 0,-8 4 0,4-4 0,-6 4 0,1-4 0,0 0 0,-5 0 0,0 0 0,-4 0 0,-1 0 0,1 0 0,-1 0 0,1 0 0,3 0 0,2 0 0,4 0 0,-1 0 0,6 0 0,-4 0 0,3 4 0,-8 0 0,2 1 0,-2-2 0,0 0 0,2 2 0,-6 3 0,2-1 0,-3-2 0,0-2 0,-1-3 0,5 0 0,-4 3 0,8-2 0,-3 6 0,3-6 0,1 7 0,0-8 0,-1 4 0,-3 0 0,3 0 0,-4 0 0,5 0 0,-4-4 0,-2 0 0,-3 0 0,-1 0 0,5 0 0,0 0 0,5 0 0,5 0 0,0 0 0,1 4 0,3 1 0,-12 0 0,2-1 0,-4-4 0,-3 0 0,2 0 0,-3 0 0,-4 0 0,-1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1:55:47.210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1 24575,'0'7'0,"0"1"0,0-1 0,0 1 0,0 0 0,0-1 0,0 5 0,0-4 0,0 8 0,0-4 0,0 1 0,0 3 0,0-4 0,0 1 0,0 3 0,0-8 0,0 8 0,0-8 0,0 4 0,0-4 0,0-1 0,0 1 0,0 3 0,0-2 0,0 2 0,0-3 0,0 0 0,0-1 0,0 1 0,0-1 0,0 1 0,0-1 0,0 1 0,0-1 0,4 1 0,-4-1 0,7 1 0,-6 3 0,6-2 0,-6 7 0,6-4 0,-6 1 0,6 3 0,-6-4 0,6 1 0,-6-2 0,2 1 0,1 1 0,-3-1 0,6 4 0,-6-7 0,3 6 0,0-2 0,-4-1 0,4 4 0,-4-7 0,4 6 0,-3-2 0,6 0 0,-6-2 0,2-3 0,0-1 0,-2 1 0,3-1 0,-4 1 0,0-1 0,0-2 0,0-2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1:55:52.466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24575,'7'0'0,"1"0"0,-1 0 0,1 0 0,0 0 0,-1 0 0,1 0 0,-1 0 0,1 0 0,3 0 0,2 0 0,4 0 0,-5 0 0,4 0 0,-8 0 0,8 0 0,-7 0 0,2 0 0,-3 0 0,-1 0 0,1 0 0,-1 0 0,1 0 0,0 0 0,-1 0 0,1 0 0,-1 0 0,1 0 0,-1 0 0,1 0 0,-1 0 0,1 0 0,-1 0 0,1 0 0,-1 0 0,5 0 0,-3 0 0,2 0 0,1 4 0,-4 0 0,4 1 0,-5-2 0,1-3 0,0 0 0,-1 0 0,1 3 0,-1 1 0,1 4 0,-1 0 0,1-1 0,-1 1 0,1-4 0,-4 3 0,3-3 0,-6 3 0,2 1 0,-3-1 0,0 1 0,0-1 0,0 1 0,0-1 0,0 1 0,0 0 0,-3-1 0,2 1 0,-6-1 0,3 1 0,0-1 0,-3 1 0,3-1 0,-4 1 0,1-4 0,2 3 0,-1-3 0,2 3 0,-1 1 0,-1-1 0,2 1 0,-4 0 0,0-4 0,4 2 0,-2-1 0,1-1 0,-2 3 0,-1-3 0,1 0 0,-1 3 0,1-3 0,-1 0 0,1 3 0,-1-3 0,1 3 0,-1 1 0,0-4 0,4 3 0,-2-6 0,1 2 0,1 0 0,-2-2 0,1 3 0,-2-1 0,-1-2 0,1 5 0,-1-5 0,1 6 0,-1-6 0,4 5 0,-3-5 0,3 3 0,0-1 0,-3-2 0,-1 2 0,-1-3 0,-6 4 0,6-3 0,-2 3 0,3-1 0,0 1 0,1 4 0,6-4 0,2-1 0,6-3 0,5 0 0,1 0 0,3 0 0,6 0 0,-4 0 0,8 0 0,-8 0 0,3 0 0,-4 0 0,-4 0 0,-2 0 0,-3 0 0,-1 0 0,1 0 0,-1 0 0,1 0 0,0 0 0,-1 0 0,5 0 0,-4 0 0,8 0 0,-3 4 0,3 0 0,1 5 0,0-5 0,-5 4 0,4-8 0,-8 4 0,8-1 0,-7-2 0,2 6 0,-3-6 0,-1 6 0,1-6 0,-1 2 0,1 0 0,-1-2 0,1 6 0,0-6 0,-4 6 0,2-7 0,-5 7 0,6-6 0,-6 6 0,5-3 0,-1 3 0,-1 1 0,3-4 0,-3 3 0,0-3 0,3 3 0,-7 1 0,7 0 0,-6-1 0,6 1 0,-6-1 0,2 1 0,-3-1 0,0 1 0,0-1 0,0 1 0,0-1 0,0 1 0,0-1 0,0 1 0,0 0 0,-3-1 0,-2-3 0,1 3 0,-3-6 0,3 2 0,0 0 0,-3-2 0,3 3 0,0-1 0,-3-2 0,3 6 0,-3-7 0,-1 7 0,1-6 0,-1 2 0,0-3 0,1 4 0,-1-4 0,1 4 0,-1-4 0,-3 0 0,2 0 0,-2 0 0,-1 4 0,3-4 0,-2 4 0,3-4 0,1 0 0,-1 0 0,1 0 0,-1 0 0,1 0 0,-1 0 0,-4 0 0,4 3 0,-8-2 0,4 3 0,-1-4 0,-3 3 0,8-2 0,-8 3 0,8-4 0,-4 0 0,0 4 0,0-3 0,-5 2 0,0 1 0,5-3 0,-4 3 0,3-1 0,-3-2 0,-1 3 0,4-1 0,-2-2 0,6 3 0,-2-4 0,3 0 0,4 3 0,-3-2 0,6 2 0,-2-3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1:55:59.763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0 24575,'8'0'0,"0"0"0,-1 0 0,1 0 0,-1 0 0,1 0 0,-1 0 0,1 0 0,3 0 0,-2 0 0,3 0 0,-5 0 0,1 0 0,-1 0 0,1 0 0,-1 0 0,1 0 0,-1 0 0,1 0 0,-1 0 0,1 0 0,3 0 0,-2 0 0,3 4 0,-5-4 0,1 7 0,-1-6 0,1 6 0,-1-6 0,1 5 0,-1-2 0,1 1 0,-4 1 0,3-5 0,-6 6 0,2-3 0,0 0 0,-2 3 0,3-3 0,-4 4 0,0-1 0,0 1 0,0-1 0,0 1 0,0-1 0,0 1 0,0-1 0,0 1 0,0-1 0,0 1 0,0 0 0,-4-1 0,3 1 0,-5-1 0,5 1 0,-6-1 0,6 1 0,-5-4 0,5 3 0,-6-7 0,6 7 0,-5-3 0,1 4 0,1-1 0,-3-2 0,7 1 0,-7-5 0,6 6 0,-6-6 0,7 5 0,-4-1 0,1-1 0,2 2 0,-6-5 0,3 3 0,-3-4 0,-5 0 0,3 3 0,-2 1 0,-1 0 0,4 3 0,-4-6 0,5 6 0,-1-7 0,-4 4 0,4-4 0,-4 3 0,11-2 0,2 2 0,7-3 0,-1 0 0,1 0 0,-1 0 0,1 0 0,3 0 0,2 0 0,4 0 0,-5 0 0,4 0 0,-7 0 0,2 0 0,-3 0 0,3 0 0,-2 0 0,7 0 0,-8 0 0,8 0 0,-8 0 0,8 0 0,-7 0 0,6 0 0,-6 0 0,2 0 0,-3 0 0,0 0 0,-1 0 0,1 0 0,-1 0 0,1 0 0,-1 0 0,1 0 0,-1 0 0,1 0 0,-1 0 0,-2 0 0,-2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1:57:07.30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 0 24575,'0'0'0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1:53:37.308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 0 24575,'0'8'0,"0"0"0,3-4 0,-2 2 0,6-5 0,-7 6 0,7-6 0,-3 5 0,1-1 0,1 2 0,-2 1 0,4-1 0,-4 1 0,3-4 0,-6 3 0,5-3 0,-1 3 0,-1 1 0,2-4 0,-1 3 0,-1-3 0,3 0 0,-7 3 0,7-3 0,-3 4 0,4-1 0,-4 1 0,3-4 0,-3 3 0,0-3 0,3 3 0,-3 1 0,3-1 0,-2 1 0,1-1 0,-1-2 0,-1 1 0,2-1 0,-1 2 0,2 1 0,-3-1 0,3 1 0,-3-4 0,4 3 0,-1-3 0,-3 3 0,3 1 0,-3-1 0,4 1 0,-1-1 0,1 1 0,-1-1 0,5 1 0,-3 4 0,7-3 0,-7 3 0,2-4 0,-3-1 0,-1 1 0,1 0 0,-1-4 0,-2 2 0,-2-5 0,-3 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1:53:39.668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417 1 24575,'-8'0'0,"1"0"0,-1 0 0,1 3 0,-1-2 0,4 5 0,-3-5 0,3 3 0,-4-4 0,1 0 0,3 3 0,-3-2 0,3 6 0,0-3 0,-3 0 0,3-1 0,0 1 0,-3-4 0,3 7 0,-4-3 0,1 4 0,-1-1 0,1-2 0,-1 1 0,0-2 0,1 1 0,-1 1 0,1-5 0,3 6 0,-3-3 0,3 0 0,-4 3 0,1-3 0,-1 4 0,1-1 0,-1-3 0,1 3 0,-1-3 0,1 4 0,-1-1 0,0 1 0,1-1 0,-1 1 0,1 0 0,-5-1 0,4 1 0,-4 0 0,5-1 0,-1 1 0,0 0 0,1-1 0,-1 1 0,1-1 0,-1 1 0,1-1 0,-1-3 0,4 3 0,-3-6 0,7 6 0,-7-7 0,6 4 0,-2-4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1:57:35.364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 15 24575,'7'0'0,"1"0"0,-1 0 0,1 0 0,-1 0 0,1 0 0,0 0 0,-1 0 0,1 0 0,-1 0 0,1 0 0,-1 0 0,1-3 0,-1 2 0,1-2 0,-1 3 0,1 0 0,-1 0 0,1 0 0,-1-4 0,1 3 0,0-2 0,-1 3 0,1 0 0,-1 0 0,5 0 0,-4 0 0,4 0 0,-5 0 0,1 0 0,4 0 0,-4 0 0,8 0 0,-4 0 0,1 0 0,3 0 0,-8 0 0,4 0 0,-5 0 0,1 0 0,0 0 0,-1 0 0,1 0 0,-1 0 0,1 0 0,3 0 0,2 0 0,0 0 0,-2 0 0,-3 0 0,-1 0 0,1 0 0,3 0 0,2 0 0,0 0 0,-2 0 0,1 0 0,0 0 0,1 0 0,3 0 0,-4 0 0,5 0 0,-4 0 0,-2 0 0,-3 0 0,-1 0 0,1 0 0,-1 0 0,1 0 0,-1 0 0,1 0 0,0 0 0,-1 0 0,1 0 0,-1 0 0,1 0 0,-1 0 0,5 0 0,0 0 0,5 0 0,-4 0 0,7 0 0,-10 0 0,10 0 0,-11 0 0,3 0 0,-5 0 0,1 0 0,-1 0 0,1 0 0,-1 0 0,5 0 0,0 0 0,10 0 0,-4 0 0,8 0 0,-8 0 0,3 0 0,-4 0 0,0 0 0,-5 0 0,4 0 0,-3 0 0,3 0 0,1 0 0,0 0 0,10 0 0,-3 0 0,21 0 0,-9 0 0,10 0 0,0 0 0,-5 0 0,11 0 0,-10 0 0,4 0 0,-6 0 0,0 0 0,0 0 0,-1 0 0,-4 0 0,3 0 0,-9 0 0,4 0 0,-5 0 0,-6 0 0,0 0 0,-6 0 0,-3 0 0,-1 0 0,-1 0 0,-2 0 0,2 3 0,-3-2 0,-1 3 0,1-4 0,0 0 0,-1 0 0,5 0 0,5 0 0,1 0 0,14 4 0,-8-3 0,9 4 0,0-5 0,1 4 0,6-3 0,6 3 0,-5-4 0,12 0 0,-6 0 0,7 0 0,-6 0 0,11 0 0,-16 5 0,24-4 0,-24 3 0,4-4 0,-8 0 0,-10 0 0,-1 0 0,-7 4 0,1-3 0,-4 3 0,3-4 0,-4 4 0,0-4 0,-1 4 0,1-4 0,-4 0 0,-2 0 0,-3 0 0,-1 3 0,1-2 0,-1 3 0,1-4 0,-1 0 0,1 0 0,0 0 0,3 0 0,-2 0 0,6 0 0,-6 0 0,3 0 0,-5 0 0,1 0 0,8 0 0,8 0 0,10 0 0,1 0 0,3 0 0,3 0 0,0 0 0,0 0 0,-3 0 0,-3 0 0,5 0 0,-1 0 0,1 4 0,-5-3 0,3 8 0,-14-8 0,8 4 0,-14-5 0,-1 0 0,-5 0 0,-5 0 0,1 0 0,0 0 0,-1 0 0,1 0 0,3 0 0,2 0 0,3 0 0,-3 0 0,3 0 0,-8 0 0,8 0 0,-7 0 0,6 0 0,-6 0 0,2 0 0,1 0 0,1 0 0,-1 0 0,4 0 0,-8 0 0,4 0 0,-4 0 0,-1 0 0,1 0 0,-1 0 0,1 0 0,-1 0 0,5 0 0,1 0 0,3 0 0,-3 0 0,2 0 0,-6 0 0,3 0 0,-5 0 0,1 0 0,-1 0 0,1 0 0,-1 0 0,1 0 0,-1 0 0,1 0 0,4 0 0,5 0 0,1-4 0,8 3 0,-8-3 0,8 4 0,-3 0 0,4 0 0,-4 0 0,3 0 0,-8 0 0,4 0 0,-6 0 0,-3 0 0,-1 0 0,-5 0 0,1 0 0,-1 0 0,1 0 0,-1 0 0,1 0 0,-1 0 0,1 0 0,-1 0 0,1 0 0,0 0 0,-1 0 0,1 0 0,-1 0 0,1 0 0,-1 0 0,1 0 0,-1 0 0,1 0 0,3 0 0,-2 0 0,7 0 0,1 0 0,1 0 0,8 0 0,-8 0 0,4 0 0,-6 0 0,1 0 0,-4 0 0,-2 0 0,-3 0 0,-1 0 0,1 0 0,-1 0 0,1 0 0,-1 0 0,1 0 0,-1 0 0,1 0 0,0 0 0,-1 0 0,1 0 0,-1 0 0,1 0 0,-1 0 0,1 0 0,-1 0 0,5 0 0,1 0 0,-1 0 0,9 0 0,-8 0 0,9 0 0,-5 0 0,-1 0 0,1 0 0,-4 0 0,-2 0 0,-3 0 0,-1 0 0,1 0 0,-1 0 0,1 0 0,-1 0 0,1 0 0,-1 0 0,5 0 0,-3 0 0,6 0 0,-6 0 0,7 0 0,-4 0 0,5 0 0,0 0 0,4 0 0,2 0 0,-1 0 0,0 0 0,-5 0 0,-1 0 0,-3 0 0,-2 0 0,-3 0 0,0 0 0,-4 0 0,-1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1:57:39.783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31 0 24575,'0'8'0,"0"-1"0,0 1 0,0-1 0,-3-2 0,2 1 0,-2-2 0,-1 1 0,3 1 0,-2-1 0,3 2 0,0 1 0,0-1 0,0 1 0,-3-1 0,2 1 0,-2-1 0,-1-3 0,3 3 0,-2-6 0,3 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2:00:11.9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62 24575,'7'0'0,"1"0"0,-1 0 0,1 0 0,0 0 0,-1 0 0,1 0 0,3 0 0,2 0 0,3 0 0,-3 0 0,3 0 0,-4 0 0,5 0 0,0 0 0,-1 0 0,1 0 0,0 0 0,-5 0 0,0 0 0,-4 0 0,-1 0 0,1 0 0,-1 0 0,1 0 0,-1 0 0,1 0 0,-1 0 0,1 0 0,-1 0 0,1 0 0,0 0 0,-1 0 0,1 0 0,-1 0 0,1 0 0,-1 0 0,1 0 0,-1 0 0,1 0 0,-1 0 0,1 0 0,-1 0 0,5 0 0,1 0 0,8 0 0,2 0 0,4 0 0,-4 0 0,3 0 0,-8 0 0,4 0 0,-6 0 0,-3 0 0,-2 0 0,1 0 0,1 0 0,3 0 0,-3 0 0,3 0 0,-8 0 0,4 0 0,-5 0 0,1 0 0,-1 0 0,1 0 0,0 0 0,3 0 0,-2 0 0,2 0 0,-3-3 0,-1 2 0,1-2 0,-1 3 0,1 0 0,-1 0 0,1 0 0,0 0 0,-1 0 0,9-5 0,-2 4 0,8-3 0,-10 1 0,4 2 0,-7-2 0,6 3 0,-2-4 0,4 3 0,4-3 0,2 4 0,4 0 0,6-4 0,2 3 0,4-3 0,1-1 0,0 4 0,-10-3 0,2-1 0,-19 4 0,8-3 0,-13 4 0,4 0 0,-5 0 0,5 0 0,-3 0 0,2 0 0,-3 0 0,-1 0 0,1 0 0,-1 0 0,1 0 0,-1 0 0,1 0 0,0 0 0,-1 0 0,1 0 0,-1 0 0,1 0 0,-1 0 0,5 0 0,-4 0 0,4 0 0,-4 0 0,-1 0 0,1 0 0,3 0 0,2 0 0,-1 0 0,4 0 0,-3 0 0,-1 0 0,0 0 0,0 0 0,-4 0 0,4 0 0,-5 0 0,1 0 0,-1 0 0,1 0 0,3 0 0,2 0 0,9 0 0,-5 0 0,5 0 0,-9 0 0,-2 0 0,-3 0 0,-1 0 0,1 0 0,-1 0 0,1 0 0,-1 0 0,1 0 0,3 0 0,2 0 0,4 0 0,4 0 0,2 0 0,4 0 0,-4 0 0,3 0 0,-8 0 0,4 0 0,-6 0 0,-3 0 0,-1 0 0,-5 0 0,1 0 0,-1 0 0,1 0 0,-1 0 0,1 0 0,-1 0 0,1 0 0,-1 0 0,1 0 0,0 0 0,3 0 0,-2 0 0,2 0 0,-3 0 0,-1 0 0,1 0 0,-1 0 0,1 0 0,0 0 0,-1 0 0,1 0 0,-1 0 0,1 0 0,-1 0 0,1 0 0,-1 0 0,1 0 0,-1 0 0,1 0 0,-1 0 0,1 0 0,-1 0 0,-2 0 0,-2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2:00:34.3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2:02:22.8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2:02:27.6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24575,'11'0'0,"-2"3"0,2 2 0,1-1 0,-4 2 0,4 3 0,0 0 0,1 3 0,0-4 0,2 0 0,-6 0 0,7 0 0,-8-1 0,4 1 0,-1 0 0,-2 0 0,7 0 0,-8-4 0,4 3 0,-5-2 0,1 2 0,-1 1 0,1-1 0,-1 1 0,1-4 0,-1-1 0,5-3 0,-3 0 0,2 0 0,-3 0 0,-1 0 0,1 0 0,-1 4 0,1-4 0,-1 4 0,1-4 0,0 0 0,-1 0 0,1 0 0,-1 0 0,1 0 0,-1 0 0,1 0 0,-1 0 0,1 0 0,-1 0 0,1 0 0,-1 0 0,1 3 0,-1 1 0,1 4 0,0-1 0,-1-2 0,1 1 0,-1-2 0,1 4 0,3-4 0,-2 3 0,7-3 0,-4 1 0,5-2 0,4 2 0,-3-1 0,4 9 0,-6-4 0,6 7 0,1-2 0,-1 0 0,4 3 0,-8-3 0,4 3 0,-5 0 0,-1-4 0,-3-2 0,3-2 0,-8-2 0,4 1 0,-5 0 0,1-4 0,-1-1 0,1 1 0,-1 0 0,1 3 0,0 5 0,-1-4 0,1 4 0,0-4 0,-1-1 0,1-3 0,0 7 0,-1-9 0,1 5 0,0-7 0,-1 0 0,1 0 0,-1 0 0,1 8 0,0-6 0,0 8 0,-1-9 0,1 6 0,-1-6 0,1 2 0,0 0 0,-1 6 0,1-1 0,0 8 0,0-3 0,4-1 0,-2 4 0,5-6 0,-5 10 0,6-6 0,-2 13 0,3-10 0,1 10 0,0-5 0,-1 1 0,1 3 0,-1-8 0,-3 8 0,2-8 0,-2 9 0,-1-10 0,4 5 0,-8-5 0,7 4 0,-6-3 0,3 4 0,-5-6 0,5 6 0,-4-4 0,8 3 0,-8 1 0,4-5 0,-1 5 0,-3-5 0,7-4 0,-7 2 0,7-5 0,-7 1 0,3 1 0,-4-7 0,4 3 0,-4-5 0,4-2 0,-5 6 0,1-6 0,-1 5 0,1 3 0,0-1 0,0 4 0,-4-5 0,3 1 0,-3-1 0,3-2 0,-3 1 0,3-2 0,-3 1 0,4 1 0,-1-2 0,1 4 0,0 0 0,3-1 0,2 1 0,3 1 0,1-1 0,0 0 0,-5 0 0,4 1 0,-7-2 0,6 2 0,-2-1 0,4 0 0,-5 0 0,4 0 0,-3 0 0,-1 0 0,4 0 0,-8 0 0,8 0 0,-7 0 0,6 0 0,-2 0 0,4 0 0,-1 1 0,1-1 0,-4 0 0,2 0 0,-2 0 0,4 1 0,-1-1 0,-3 0 0,-1 0 0,-1 0 0,-2-1 0,2 1 0,-3 0 0,-1-4 0,1 3 0,-1-3 0,1 0 0,-1 3 0,1-3 0,0 0 0,3 3 0,-2-2 0,6 3 0,-6-1 0,7 2 0,-8-5 0,8 3 0,-4-6 0,1 6 0,-1-6 0,-5 3 0,1-4 0,-1 3 0,1-2 0,-1 2 0,1 0 0,-1-2 0,5 3 0,1-1 0,8-2 0,-3 7 0,3-7 0,-8 6 0,-1-7 0,-1 4 0,-2-1 0,7-2 0,-8 6 0,4-3 0,-1 0 0,-2 3 0,2-3 0,-3 0 0,0 3 0,-1-3 0,5 0 0,-4 3 0,4-6 0,-5 5 0,1-5 0,-1 3 0,1-1 0,0-2 0,-1 2 0,1-3 0,-1 0 0,1 0 0,-1 0 0,-3 0 0,0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2:03:28.1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94 24575,'3'-7'0,"2"2"0,-1-1 0,2 1 0,-5-2 0,6 3 0,-2-7 0,6 9 0,-2-9 0,7 7 0,-4 0 0,1-4 0,3 4 0,-8-4 0,4 4 0,-5 0 0,1 4 0,-1 0 0,1 0 0,0 0 0,-1 0 0,1 0 0,-1 0 0,1 0 0,-1 0 0,1 0 0,-1 0 0,1 0 0,-1 0 0,1 0 0,-1 4 0,1 0 0,0 0 0,-1 3 0,1-3 0,-1 4 0,1-4 0,-4 2 0,3-1 0,-7 2 0,7 1 0,-6-1 0,2 1 0,1-1 0,-4 1 0,4-1 0,-4 1 0,3-4 0,-2 3 0,2-3 0,-3 4 0,0-1 0,0 1 0,0-1 0,0 1 0,0-1 0,0 1 0,0-1 0,0 1 0,0-1 0,0 1 0,0-1 0,0 1 0,0-1 0,0 1 0,0 0 0,0-1 0,0 1 0,0-1 0,0 1 0,0-1 0,0 1 0,0-1 0,0 1 0,0-1 0,0 1 0,0-1 0,0 1 0,0 0 0,0-1 0,0 1 0,0-1 0,0 1 0,0-1 0,0 1 0,0-1 0,-3 1 0,2-1 0,-6 1 0,7-1 0,-7 1 0,3-1 0,-4 1 0,4 0 0,-3-4 0,6 2 0,-5-1 0,5 2 0,-6 1 0,3-1 0,0 1 0,-3-1 0,6 1 0,-5-1 0,1 1 0,-2-1 0,-1 1 0,1 0 0,3-1 0,-3 1 0,6-1 0,-6-3 0,7 3 0,-4-3 0,1 0 0,2 3 0,1-6 0,1-4 0,6-2 0,-7-6 0,7 3 0,-6 1 0,6-1 0,-7 1 0,8-5 0,-8 3 0,4-2 0,0 3 0,-4 1 0,4-1 0,-1 1 0,-2-1 0,6 1 0,-7-5 0,7 3 0,-6-2 0,6 3 0,-6 1 0,5-1 0,-5-3 0,6 2 0,-3-3 0,0 5 0,3-1 0,-6 1 0,5-1 0,-5 1 0,6-1 0,-6 1 0,5-1 0,-5 1 0,3-1 0,-1 1 0,-2-1 0,6 0 0,-7 1 0,7-1 0,-3 1 0,0-1 0,3 1 0,-3-1 0,0 1 0,3-1 0,-6 1 0,6-1 0,-3 1 0,0-1 0,-1-4 0,1 4 0,-3-4 0,5 5 0,-5-1 0,6 4 0,-6-3 0,5 6 0,-1-2 0,2 3 0,-3-3 0,3 2 0,-3-2 0,4 3 0,-1 0 0,1 0 0,-1 0 0,1 0 0,-1 0 0,5 0 0,1 0 0,3-8 0,-3 6 0,3-9 0,-8 10 0,4-2 0,-5 3 0,1 0 0,-1 0 0,1 0 0,-1 0 0,1 0 0,0 0 0,-1 0 0,1 0 0,-1 0 0,1 0 0,-1 0 0,1 0 0,-1 0 0,1 0 0,-1 0 0,1 0 0,-1 0 0,1 0 0,-4 3 0,-1 1 0,-3 4 0,4-4 0,-3 3 0,2-3 0,-3 3 0,3-3 0,-2 3 0,3-3 0,-4 4 0,0-1 0,0 1 0,0-1 0,0 1 0,0 0 0,0-1 0,0 1 0,0-1 0,0 1 0,0-1 0,0 1 0,0-1 0,0 1 0,0-1 0,0 1 0,-4-4 0,3 3 0,-2-3 0,3 3 0,0 1 0,0 0 0,0-1 0,0 1 0,-3-1 0,2 1 0,-3-1 0,1 1 0,2-1 0,-2 5 0,3-4 0,0 4 0,-3-4 0,2 3 0,-3-2 0,4 2 0,-3 1 0,2-3 0,-3 2 0,4-3 0,0-1 0,-4 5 0,3-4 0,-2 4 0,3-5 0,0 1 0,0 0 0,0-1 0,0 1 0,0-1 0,0 1 0,0-1 0,0 1 0,0-1 0,0 1 0,0-1 0,0 1 0,0-1 0,0 1 0,0 0 0,0-1 0,0 1 0,0-1 0,0 1 0,0-1 0,3-3 0,1 3 0,4-6 0,-4 6 0,3-7 0,-3 7 0,3-3 0,1 1 0,-1-2 0,-2 0 0,1-2 0,-1 2 0,-1 1 0,2-3 0,-1 2 0,2-3 0,1 0 0,-1 0 0,1 0 0,-1 0 0,1 0 0,-1 0 0,1 0 0,-1 0 0,1 0 0,-1 0 0,1 0 0,4 0 0,0 0 0,5 0 0,0 0 0,-5 0 0,4 0 0,-8 0 0,4 0 0,-4 0 0,-4-3 0,-1 2 0,-3-3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2:03:33.2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259 23 24575,'-8'0'0,"1"0"0,-1 0 0,4-4 0,-3 3 0,3-2 0,-4 0 0,1 2 0,-1-2 0,4-1 0,-3 3 0,3-2 0,-3 3 0,-1 0 0,1 0 0,-1 0 0,-3 0 0,2 0 0,-3 0 0,5 3 0,-1-2 0,1 6 0,-1-3 0,1 0 0,2 3 0,-1-3 0,5 4 0,-2-1 0,3 1 0,0-1 0,0 1 0,0-1 0,0 1 0,0-1 0,0 1 0,0 0 0,3-1 0,-2 1 0,5-1 0,-5 1 0,6-1 0,-6 1 0,2-1 0,1-3 0,-4 3 0,7-3 0,-3 1 0,0 1 0,3-5 0,-6 6 0,6-6 0,-6 5 0,5-5 0,-5 6 0,6-6 0,-6 5 0,5-1 0,-2 2 0,1 1 0,1-1 0,-1 1 0,2-1 0,1 1 0,-1-1 0,-3 1 0,3-1 0,-3 1 0,0-1 0,3 1 0,-6 0 0,2-1 0,1 1 0,-4-1 0,4 1 0,-4-1 0,0 1 0,0-1 0,0 1 0,0-1 0,0 1 0,0-1 0,0 1 0,-4-4 0,0 0 0,-3-4 0,3 3 0,-3-2 0,3 2 0,-4-3 0,1 0 0,-1 0 0,1 0 0,-1 0 0,0 0 0,1 0 0,-1 0 0,1 0 0,-1 0 0,1 0 0,-1 0 0,1 0 0,-1 0 0,1 0 0,-1 0 0,1 0 0,-1 0 0,1 0 0,-1 0 0,0 0 0,1 0 0,-1 0 0,1 0 0,-1 0 0,4 0 0,1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2:04:50.1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540 0 24575,'0'8'0,"-3"-4"0,2 3 0,-6-6 0,6 5 0,-5-5 0,1 2 0,1 1 0,-3-3 0,-1 2 0,0 0 0,-4 2 0,4 6 0,1-2 0,-1 2 0,0-3 0,1-1 0,-1 1 0,4-1 0,-3 1 0,3-1 0,-4 1 0,1 0 0,-1-1 0,1 1 0,-1-1 0,4 1 0,-3-1 0,3 1 0,-3-1 0,-1 1 0,1-1 0,2 1 0,-1-1 0,2 1 0,-4-4 0,4 3 0,-3-3 0,6 4 0,-5-4 0,5 2 0,-6-1 0,3 2 0,-4 1 0,4-1 0,-3-3 0,7 3 0,-7-6 0,6 6 0,-6-6 0,7 5 0,-7-2 0,3 4 0,-4-4 0,-4 3 0,4-3 0,-4 4 0,1 0 0,2 0 0,-2 0 0,3-1 0,1 1 0,-1-1 0,0-2 0,4 1 0,-2-5 0,5 6 0,-6-6 0,3 5 0,-4-1 0,4 2 0,-3 1 0,3-4 0,0 2 0,-3-5 0,6 6 0,-2-3 0,0 0 0,2 3 0,-6-6 0,6 6 0,-5-3 0,2 3 0,-1 1 0,-1-4 0,-3-1 0,4 1 0,-6-3 0,11 5 0,-7-5 0,3 6 0,0-3 0,-3 0 0,6 3 0,1-6 0,4 2 0,4-3 0,-1 0 0,1 0 0,-1 0 0,1 0 0,-1 0 0,1 0 0,-1 0 0,1 0 0,0 0 0,-1 0 0,1 0 0,-1 0 0,1 0 0,-1 0 0,1 0 0,-1 0 0,1 0 0,3 0 0,2 0 0,4-4 0,4 3 0,-3-2 0,8 3 0,-8-4 0,4 3 0,-6-6 0,1 6 0,-4-3 0,-2 4 0,-3 0 0,-1 0 0,1 0 0,-1 0 0,1 0 0,0 0 0,-1-3 0,1 2 0,-1-2 0,5 3 0,-4 0 0,8 0 0,-7 0 0,2 0 0,-3 0 0,-1 0 0,1 0 0,-1 0 0,1 0 0,-1 0 0,5 0 0,1 0 0,8 0 0,-3 0 0,3 0 0,-4 0 0,-4 0 0,2 0 0,-6 0 0,3 0 0,-5 0 0,1 0 0,-1 0 0,1 0 0,3 0 0,2 0 0,4 0 0,-1 0 0,1 0 0,0 0 0,-5 0 0,0 0 0,-5 0 0,1 0 0,0 0 0,-1 0 0,5 0 0,-4 0 0,4 0 0,-5 3 0,1 1 0,-1 0 0,1 0 0,-1-4 0,-2 3 0,-2-2 0,-3 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2:04:59.5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1 24575,'8'0'0,"-1"0"0,1 0 0,-1 0 0,-2 3 0,-2 1 0,-3 4 0,-3-4 0,-2-1 0,-2-3 0,-1 0 0,1 0 0,-1 0 0,1 0 0,-1 0 0,1 0 0,-1 0 0,1 0 0,-1 0 0,7 0 0,5 0 0,5 0 0,2 0 0,-4 0 0,1 0 0,-1 0 0,1 0 0,-1 0 0,-2 3 0,-2 2 0,-3 2 0,3 1 0,-2-1 0,2 1 0,-3-1 0,0 1 0,0-1 0,4-2 0,-3 1 0,2-2 0,-3 4 0,3 0 0,-2-1 0,2 1 0,1-1 0,-3 1 0,2-1 0,0 1 0,-2-1 0,6-3 0,-6 3 0,2-3 0,0 1 0,-2 1 0,3-2 0,-1 1 0,-2 1 0,2-2 0,1 4 0,-4 0 0,4-1 0,-1 1 0,-2-1 0,6-3 0,-7 3 0,7-3 0,-6 4 0,6-1 0,-7 1 0,4-1 0,-1 1 0,-2-1 0,2 1 0,1 0 0,0-1 0,0 1 0,3-1 0,-6 1 0,5-4 0,-5 3 0,3-3 0,-1 3 0,1-3 0,4 3 0,-1-6 0,-3 6 0,3-3 0,-3 3 0,0 1 0,3-1 0,-6 1 0,6-4 0,-7 3 0,7-3 0,-6 4 0,6-1 0,-6 1 0,2-1 0,-3 1 0,3-4 0,-2-1 0,2-3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02:05:15.9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6T16:03:42.3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24575,'0'7'0,"4"-3"0,-4 3 0,7-6 0,-6 6 0,2-3 0,1 0 0,-4 3 0,7-3 0,-6 3 0,6 1 0,-6 0 0,5-4 0,-5 2 0,2-1 0,1-1 0,-3 3 0,2-3 0,0 3 0,-2 1 0,2-1 0,1-2 0,-3 1 0,5-2 0,-5 4 0,6-1 0,-3 1 0,0 0 0,3-4 0,-6-1 0,2-3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30T16:17:50.749"/>
    </inkml:context>
    <inkml:brush xml:id="br0">
      <inkml:brushProperty name="width" value="0.05" units="cm"/>
      <inkml:brushProperty name="height" value="0.3" units="cm"/>
      <inkml:brushProperty name="color" value="#33CCFF"/>
      <inkml:brushProperty name="inkEffects" value="pencil"/>
    </inkml:brush>
  </inkml:definitions>
  <inkml:trace contextRef="#ctx0" brushRef="#br0">0 0 16383,'0'0'0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30T16:17:59.813"/>
    </inkml:context>
    <inkml:brush xml:id="br0">
      <inkml:brushProperty name="width" value="0.05" units="cm"/>
      <inkml:brushProperty name="height" value="0.3" units="cm"/>
      <inkml:brushProperty name="color" value="#33CCFF"/>
      <inkml:brushProperty name="inkEffects" value="pencil"/>
    </inkml:brush>
  </inkml:definitions>
  <inkml:trace contextRef="#ctx0" brushRef="#br0">1 1 16383,'0'8'0,"3"-1"0,-2 1 0,6 0 0,-3 0 0,4 0 0,-4-1 0,3 1 0,-6 0 0,3 0 0,-1 0 0,-2 3 0,6 11 0,-6-7 0,2 7 0,1-4 0,-3-8 0,2 9 0,-3-12 0,0 1 0,4 0 0,-4 0 0,4 0 0,-4-1 0,3 8 0,-2-5 0,3 5 0,-4-8 0,0 1 0,0 0 0,0 0 0,0 3 0,0-2 0,0 2 0,0-3 0,0-4 0,0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30T16:20:05.403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10 0 24575,'0'8'0,"0"4"0,0 1 0,0 5 0,0 4 0,0 1 0,0 6 0,0-1 0,0 1 0,0-1 0,0 1 0,0-1 0,0 0 0,0 1 0,0-6 0,-4 5 0,3-5 0,-3 6 0,4-1 0,0-5 0,0 5 0,0-10 0,0 4 0,0-8 0,0-2 0,0-5 0,0 5 0,0-3 0,0 3 0,0-4 0,0 0 0,0 0 0,0-1 0,0 1 0,0 0 0,0 0 0,0 0 0,0-1 0,0 1 0,0 0 0,0 0 0,0 0 0,0-1 0,0 1 0,0 0 0,0 0 0,0 0 0,0 0 0,0-1 0,3 5 0,-2-3 0,3 7 0,0-7 0,-3 8 0,2-9 0,1 9 0,-3-9 0,3 9 0,-1-8 0,-2 7 0,2-3 0,-3 4 0,4 0 0,-3 1 0,3-1 0,-4-4 0,0 3 0,0-7 0,0 3 0,0 0 0,0-3 0,0 7 0,0-7 0,0 7 0,0-7 0,0 3 0,0 0 0,0-3 0,0 7 0,0-7 0,0 7 0,0-7 0,0 8 0,0-9 0,0 9 0,0-9 0,0 5 0,0-1 0,0 1 0,0 0 0,0 3 0,0-7 0,0 3 0,0-4 0,0-1 0,0 5 0,0-3 0,0 3 0,0-4 0,0 0 0,0 0 0,0 0 0,0-1 0,0 1 0,0 0 0,0 0 0,0 0 0,4-1 0,-4 1 0,4 0 0,-4 0 0,0 0 0,0-1 0,3 1 0,-2 0 0,3 0 0,-4 0 0,3-1 0,-2 1 0,3 0 0,-4 4 0,0-3 0,0 7 0,3-7 0,-2 7 0,2-7 0,-3 7 0,0-7 0,0 7 0,0-3 0,0 5 0,0-5 0,0 3 0,0-7 0,0 3 0,0 0 0,0-3 0,0 3 0,0-4 0,0-1 0,0 5 0,0-3 0,0 8 0,0-9 0,4 9 0,-3-9 0,3 4 0,-4-4 0,0 0 0,0 0 0,0 0 0,0 0 0,0-1 0,0 1 0,0 0 0,0 0 0,0 0 0,0-1 0,0 1 0,0 0 0,0 0 0,0 0 0,0-1 0,0 1 0,0 0 0,0 0 0,0 0 0,0 4 0,0-4 0,0 4 0,0 0 0,0-3 0,0 8 0,0-9 0,0 4 0,0 0 0,0-3 0,0 3 0,0-4 0,0 4 0,0-3 0,0 3 0,0 0 0,0-3 0,0 7 0,0-7 0,0 3 0,0 0 0,0-3 0,0 3 0,0-4 0,0 0 0,0 4 0,0-4 0,0 9 0,0-8 0,0 3 0,0-5 0,0 5 0,0-3 0,0 3 0,0-4 0,0 0 0,0 0 0,0-1 0,0 5 0,0-3 0,-3 3 0,2-4 0,-3 0 0,4 0 0,0 0 0,0-1 0,0 1 0,-3 0 0,2 0 0,-3 0 0,4-1 0,0 1 0,0 0 0,0 0 0,0 0 0,0-1 0,0 1 0,0 0 0,-3 0 0,2 0 0,-2-1 0,3 1 0,0 0 0,0 0 0,0 0 0,0-1 0,0 1 0,0 0 0,0 0 0,0 0 0,0-1 0,0 1 0,0 0 0,0 0 0,0 0 0,0 0 0,-4-4 0,3 3 0,-2-3 0,3 4 0,0 0 0,0 0 0,0-1 0,0 1 0,0 0 0,0 0 0,3-4 0,2 0 0,2-4 0,1 3 0,0-2 0,0 2 0,0-3 0,-1 0 0,-2 0 0,-2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30T16:20:09.719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0 2 24575,'8'0'0,"0"0"0,0 0 0,-1 0 0,1 0 0,0 0 0,0 0 0,0 0 0,-1 0 0,1 0 0,0 0 0,0 0 0,0 0 0,-1 0 0,1 0 0,0 0 0,0 0 0,0 0 0,-1 0 0,1 0 0,0 0 0,0 0 0,0 0 0,-1 0 0,1 0 0,0 0 0,0 0 0,0 0 0,0 0 0,-1 0 0,1 0 0,0 0 0,0 0 0,0 0 0,-1 0 0,1 0 0,0 0 0,0 0 0,0 0 0,-1 0 0,1 0 0,0 0 0,0 0 0,4 0 0,-3 0 0,3 0 0,-5 0 0,1 4 0,0-3 0,0 2 0,0-3 0,0 0 0,-1 0 0,1 0 0,0 0 0,0 0 0,0 4 0,-1-4 0,1 4 0,0-4 0,0 0 0,0 0 0,-1 0 0,1 0 0,0 0 0,0 0 0,0 0 0,-1 0 0,1 0 0,0 0 0,4 0 0,-3 3 0,3-2 0,-4 3 0,-1-4 0,1 0 0,0 0 0,0 0 0,0 0 0,0 0 0,-1 0 0,1 0 0,0 0 0,0 0 0,0 0 0,-1 0 0,1 0 0,0 0 0,0 0 0,0 0 0,-1 0 0,1 0 0,0 0 0,0 0 0,0 0 0,4 0 0,-4 0 0,9 0 0,-8 0 0,3 0 0,-5 0 0,1 0 0,0 0 0,0 0 0,0 0 0,-1 0 0,1 0 0,4 0 0,-3 0 0,7 0 0,-7 0 0,3 0 0,-4 0 0,0 0 0,0 0 0,-1 0 0,1 0 0,0 0 0,0 0 0,0 0 0,-1 0 0,1 0 0,0 0 0,0 0 0,0 0 0,-1 0 0,1 0 0,0 0 0,0-4 0,0 3 0,-1-2 0,1 3 0,0 0 0,0 0 0,0 0 0,-1 0 0,1 0 0,0 0 0,0 0 0,0 0 0,0 0 0,-1 0 0,1 0 0,0 0 0,0 0 0,0 0 0,-4-8 0,-1 6 0,-3-5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30T16:20:28.221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65 1 24575,'0'8'0,"0"-1"0,-8 2 0,6-1 0,-5 0 0,7 0 0,0-1 0,-4 1 0,3 0 0,-2 0 0,-1 0 0,3-1 0,-2 1 0,3 0 0,0 0 0,-3 0 0,2-1 0,-3 1 0,4 0 0,0 0 0,0 0 0,0-1 0,0 1 0,0 0 0,0 0 0,0 0 0,0-1 0,0 1 0,0 0 0,0 0 0,0 0 0,0-1 0,0 1 0,0 0 0,-3 0 0,2 4 0,-3-3 0,4 7 0,0-7 0,0 7 0,0-7 0,0 7 0,0-7 0,0 7 0,0-7 0,0 3 0,0-4 0,0 4 0,0-3 0,0 3 0,0-4 0,0 4 0,0-4 0,0 4 0,0-4 0,0 0 0,0 0 0,0 0 0,-3-4 0,2 3 0,-2-3 0,3 4 0,0 0 0,0 0 0,-4-4 0,3 0 0,-2-4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30T16:20:29.192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0 1 24575,'0'0'0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30T16:20:34.428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 1 24575,'8'0'0,"-1"0"0,1 0 0,0 0 0,4 0 0,-3 0 0,3 0 0,0 0 0,-3 0 0,3 0 0,-4 0 0,-1 0 0,1 0 0,0 0 0,0 0 0,0 0 0,-1 0 0,1 0 0,0 0 0,0 0 0,0 0 0,-1 0 0,1 0 0,0 0 0,4 4 0,-3-3 0,7 6 0,-7-6 0,3 7 0,0-8 0,-3 4 0,3-1 0,-4-2 0,-4 6 0,3-2 0,-3 2 0,1 1 0,2 0 0,-6 0 0,2 0 0,-3-1 0,0 1 0,0 0 0,0 0 0,0 0 0,0-1 0,0 1 0,0 0 0,0 0 0,0 0 0,-3-1 0,2 1 0,-6-3 0,6 1 0,-6-1 0,3-1 0,-4 3 0,0-3 0,0 1 0,0 2 0,1-6 0,-1 6 0,0-3 0,0 0 0,0 3 0,1-6 0,-1 6 0,0-3 0,0 1 0,4 2 0,-3-7 0,2 4 0,-2-1 0,-1-2 0,0 3 0,4-1 0,-3-2 0,2 2 0,-2-3 0,-1 4 0,0 0 0,0 1 0,0-2 0,1-3 0,2 4 0,-2-4 0,3 4 0,-4-4 0,0 3 0,1-2 0,-1 3 0,3-1 0,2 2 0,6-1 0,-2 3 0,6-3 0,-6 4 0,6-4 0,-3 3 0,1-2 0,2 2 0,-3 1 0,0 0 0,3-4 0,-2 3 0,2-2 0,1 2 0,0 1 0,0 0 0,0-4 0,-4 3 0,3-6 0,-3 6 0,4-3 0,0 4 0,0 0 0,-1-4 0,-2 3 0,2-6 0,-6 6 0,6-6 0,-3 2 0,4-3 0,0 4 0,-1 0 0,1 4 0,4-4 0,1 4 0,0-4 0,4 1 0,-9 2 0,4-3 0,-4 0 0,0 0 0,-4-4 0,0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30T16:21:25.202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 24575,'8'0'0,"-1"0"0,1 0 0,0 0 0,0 0 0,0 0 0,-1 0 0,5 0 0,-3 0 0,8 0 0,-9 0 0,4 0 0,-4 0 0,0 0 0,0 0 0,0 0 0,-1 0 0,1 0 0,0 0 0,0 0 0,0 0 0,-1 0 0,1 0 0,0 0 0,0 0 0,0 0 0,-1 0 0,1 0 0,4 0 0,-3 0 0,3 0 0,-4 0 0,0 0 0,0 0 0,-1 0 0,1 0 0,0 0 0,0 0 0,0 0 0,-1 0 0,1 3 0,0-2 0,0 3 0,0-4 0,-1 0 0,1 0 0,0 0 0,0 0 0,0 0 0,-1 0 0,1 0 0,0 0 0,0 0 0,0 0 0,-1 0 0,1 0 0,0 0 0,0 0 0,0 0 0,-1 0 0,1 0 0,0 0 0,0 0 0,0 0 0,0 0 0,-1 0 0,1 0 0,0 0 0,0 0 0,0 3 0,-1-2 0,5 6 0,-3-6 0,3 3 0,-4-4 0,0 0 0,0 0 0,-1 0 0,1 0 0,0 0 0,0 0 0,0 0 0,-1 0 0,5 0 0,-3 0 0,8 0 0,-9 0 0,4 0 0,-4 4 0,0-3 0,0 2 0,0-3 0,-1 0 0,1 0 0,0 0 0,0 0 0,0 0 0,-1 0 0,1 0 0,4 0 0,1 0 0,0 0 0,4 0 0,-8 0 0,3 0 0,-5 0 0,1 0 0,0 0 0,0 0 0,0 0 0,-1 0 0,1 0 0,0 0 0,4 0 0,-3 0 0,3 0 0,-4 0 0,0 0 0,-1 0 0,1 0 0,0 0 0,0 0 0,0 0 0,-1 0 0,1 0 0,0 0 0,0 0 0,0 0 0,-1 0 0,1 0 0,0 0 0,0 0 0,0 0 0,-1 0 0,1 0 0,0 0 0,0 0 0,0 0 0,-1 0 0,1 0 0,0 0 0,0 0 0,0 0 0,-1 0 0,1 0 0,0 0 0,0 0 0,0 0 0,-1 0 0,1 0 0,0 0 0,0 0 0,0 0 0,4 0 0,-3 0 0,7 0 0,-7 0 0,3 0 0,-5 0 0,1 0 0,-3 0 0,-2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9:08:18.2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24575,'19'0'0,"7"0"0,9 0 0,-11 0 0,-1 0 0,-6 0 0,-5 0 0,7 0 0,-12 0 0,2 0 0,9 0 0,18 0 0,17 0 0,6 0 0,-22 0 0,-16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9:08:36.5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 24575,'17'0'0,"5"0"0,11 0 0,5 0 0,-1 0 0,-6 0 0,-8 0 0,-6 0 0,-2 0 0,6 0 0,4-4 0,2-1 0,-3-1 0,-8 2 0,-7 3 0,-6 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9:08:40.7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50 24575,'4'-9'0,"1"2"0,4 0 0,2 4 0,2 2 0,-2 1 0,0 0 0,0 0 0,1 0 0,-3 0 0,-2 0 0,4 0 0,8 0 0,13 0 0,8 0 0,3-5 0,-9-1 0,-12 0 0,-2 1 0,8 5 0,-12 0 0,7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9:09:18.3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24575,'9'0'0,"0"0"0,-2 0 0,0 0 0,1 0 0,1 0 0,0 1 0,0 1 0,-2 0 0,0 1 0,1 1 0,2 1 0,4 5 0,-4-3 0,4 2 0,-2-4 0,5 4 0,5 2 0,-2 1 0,-1-1 0,-4-4 0,-3 1 0,-1 0 0,1 2 0,-4-2 0,3 1 0,-2-1 0,1 2 0,0-3 0,-2-2 0,0-2 0,4 0 0,2 2 0,2 2 0,2 2 0,1 1 0,2 1 0,1-1 0,-2-1 0,-3-2 0,2-1 0,5 3 0,4 1 0,6 1 0,4 2 0,-2-3 0,-5 0 0,-6-2 0,-7-1 0,-2 1 0,1-1 0,3 3 0,-2-3 0,-4-2 0,-3-1 0,-2 1 0,4 0 0,9 4 0,3-2 0,1 1 0,-1 1 0,-7-2 0,-5-1 0,-3-2 0,1 1 0,4 1 0,7-1 0,4 2 0,7 0 0,3 3 0,4 0 0,1-3 0,13 3 0,-26-7 0,8 1 0,-23-2 0,8 1 0,2 2 0,-4 0 0,-7-3 0,-2 1 0,6-3 0,6 0 0,3 0 0,-1 0 0,-2 0 0,0 0 0,-5 0 0,-2 0 0,-1 2 0,3 1 0,2-1 0,0 1 0,-4-3 0,-4 0 0,2 0 0,9 0 0,6 0 0,-1 0 0,-7 0 0,-1 0 0,6 0 0,8 0 0,0 0 0,-9 0 0,-5 0 0,1 0 0,5 0 0,-2 0 0,-9 0 0,-9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9:08:43.8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24575,'12'0'0,"2"0"0,-2 0 0,-4 0 0,-2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9:08:46.7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24575,'24'0'0,"3"0"0,2 0 0,1 0 0,-13 0 0,1 0 0,-5 0 0,1 0 0,0 0 0,-2 0 0,3 0 0,0 0 0,2 0 0,0 0 0,-6 0 0,-2 0 0,-5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9:08:53.6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9:08:55.4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37 24575,'2'-14'0,"2"1"0,9 8 0,9 1 0,10 4 0,4 0 0,-6 0 0,-7 0 0,-6 0 0,0 0 0,7 0 0,5 0 0,-10 0 0,0 0 0,-2 0 0,6 0 0,-6 0 0,0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9:09:24.3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58 24575,'2'-9'0,"2"4"0,4 1 0,10 4 0,12 0 0,9 0 0,0 0 0,-8 0 0,-4 0 0,-1 0 0,-9 0 0,2 0 0,-10-4 0,9-2 0,9-3 0,10-1 0,-13 5 0,-2 0 0,-17 5 0,-2 0 0,-1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9:10:21.7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43 24575,'29'0'0,"5"-5"0,7-1 0,1 0 0,-7 1 0,-9 5 0,-4 0 0,1-2 0,5-3 0,3-1 0,-3 1 0,-9 3 0,-6 2 0,-3 0 0,4 0 0,-4 0 0,6 0 0,-11 0 0,6 0 0,-5 0 0,1 0 0,-2 0 0,-3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12T19:21:39.4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endParaRPr lang="en-US" altLang="ja-JP"/>
          </a:p>
        </p:txBody>
      </p:sp>
      <p:sp>
        <p:nvSpPr>
          <p:cNvPr id="424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D57929ED-14EF-4B4A-99B4-0F13FA161F0B}" type="datetime1">
              <a:rPr lang="en-US" altLang="ja-JP" smtClean="0"/>
              <a:t>10/6/23</a:t>
            </a:fld>
            <a:endParaRPr lang="en-US" altLang="ja-JP"/>
          </a:p>
        </p:txBody>
      </p:sp>
      <p:sp>
        <p:nvSpPr>
          <p:cNvPr id="67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24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424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/>
            </a:lvl1pPr>
          </a:lstStyle>
          <a:p>
            <a:r>
              <a:rPr lang="en-US" altLang="ja-JP"/>
              <a:t>UK</a:t>
            </a:r>
          </a:p>
        </p:txBody>
      </p:sp>
      <p:sp>
        <p:nvSpPr>
          <p:cNvPr id="424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/>
            </a:lvl1pPr>
          </a:lstStyle>
          <a:p>
            <a:fld id="{5CE9BDCB-5CAA-49EC-9E4A-6583A6516652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04108745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8F51B78-4F64-44B1-B462-6B1CCB41C14F}" type="datetime1">
              <a:rPr lang="en-US" altLang="ja-JP" smtClean="0"/>
              <a:pPr/>
              <a:t>10/6/23</a:t>
            </a:fld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ja-JP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9BDCB-5CAA-49EC-9E4A-6583A6516652}" type="slidenum">
              <a:rPr lang="ja-JP" altLang="en-US" smtClean="0"/>
              <a:pPr/>
              <a:t>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4685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57929ED-14EF-4B4A-99B4-0F13FA161F0B}" type="datetime1">
              <a:rPr lang="en-US" altLang="ja-JP" smtClean="0"/>
              <a:t>10/6/23</a:t>
            </a:fld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ja-JP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9BDCB-5CAA-49EC-9E4A-6583A6516652}" type="slidenum">
              <a:rPr lang="ja-JP" altLang="en-US" smtClean="0"/>
              <a:pPr/>
              <a:t>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24095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57929ED-14EF-4B4A-99B4-0F13FA161F0B}" type="datetime1">
              <a:rPr lang="en-US" altLang="ja-JP" smtClean="0"/>
              <a:t>10/6/23</a:t>
            </a:fld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ja-JP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E9BDCB-5CAA-49EC-9E4A-6583A6516652}" type="slidenum">
              <a:rPr lang="ja-JP" altLang="en-US" smtClean="0"/>
              <a:pPr/>
              <a:t>12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54464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7454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454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UK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5EB8C68-0D85-482E-A43E-78CB174C856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75DFE-296B-1D49-9242-D16025C82AC4}" type="datetime1">
              <a:rPr lang="en-US" smtClean="0"/>
              <a:t>10/6/23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3C19A4-E033-F64E-9912-8AD787E93BC8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UK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fld id="{9453797E-974D-4B97-B85E-6DB30011D6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187D0-12E9-434D-8DF8-28FB3942B351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UK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3FC1E-BE92-934D-AD50-7CC21D06D436}" type="datetime1">
              <a:rPr lang="en-US" smtClean="0"/>
              <a:t>10/6/23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D502-D433-4589-AD01-4DE2128C6A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66A0D3-9D62-A249-B78B-4BDEE7F6BA90}" type="datetime1">
              <a:rPr lang="en-US" smtClean="0"/>
              <a:t>10/6/23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UK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C50892-04E6-43C4-BCC6-53A3227E1C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ABB1F5-AC64-B142-9DFE-A41A2A40D619}" type="datetime1">
              <a:rPr lang="en-US" smtClean="0"/>
              <a:t>10/6/23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UK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FC76C2-61C4-4B0A-902D-2E6432BCAC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62E957-58D1-6545-B9C4-6ADFF3B1B46B}" type="datetime1">
              <a:rPr lang="en-US" smtClean="0"/>
              <a:t>10/6/23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UK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FAF442-F5F7-4492-99FA-0D194BBF8F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18864C-1789-0646-96A6-47F65CC7A9C3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UK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A027F-4B8D-46FB-B668-A7B995256F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B0081F-B7D1-0E42-B79C-F7C654CAAF9F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UK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BE38B-802F-4EE3-B14C-F5DD55FD0D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802AC8-64CE-384A-977E-692E5F66FC44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UK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B22F81-C8C0-4C11-B8B7-9D3B5F2BD9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3E139A-A0C3-B644-AADD-98473A3F1995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UK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41804B-8357-458B-BFE6-49FC6C65F9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E6A245-84B7-9444-B1A4-589A9A303703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UK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D1869A-5E26-47E9-9EE2-B6BA678C6E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FB335F-B963-8E43-AB92-6A9A2BFCB2F7}" type="datetime1">
              <a:rPr lang="en-US" smtClean="0"/>
              <a:t>10/6/23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UK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B6572A-0CB9-497C-A5A2-16DAB738C2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795C14-9E8E-3C47-8471-5AE8B45A4F93}" type="datetime1">
              <a:rPr lang="en-US" smtClean="0"/>
              <a:t>10/6/23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UK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237060-5156-42CB-93FF-72B0C59E89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386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96D252-189B-9E46-9851-02A78A17F571}" type="datetime1">
              <a:rPr lang="en-US" smtClean="0"/>
              <a:t>10/6/23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UK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6B5C57-957D-4666-8642-8BE7B569DA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B6EB9-2501-9647-95A0-3A1B85B6DC1D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CA0A-6BC8-7C46-9473-4356FE12804E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0D7F-D5ED-9243-898B-9E302582E75C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1E9A-FDA1-7F4B-A927-1B95D00FF574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13AF5-46C9-9F45-B206-67CBE76FD9AC}" type="datetime1">
              <a:rPr lang="en-US" smtClean="0"/>
              <a:t>10/6/23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101F1-6EC0-B94C-9063-1951CDF51FB6}" type="datetime1">
              <a:rPr lang="en-US" smtClean="0"/>
              <a:t>10/6/23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4F338-38D3-5B4A-B325-16E3BC8A06CF}" type="datetime1">
              <a:rPr lang="en-US" smtClean="0"/>
              <a:t>10/6/23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D6F7F-988F-CA46-BA00-C4C110452389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2913C-0AF1-294C-BE7D-BC1411226D4E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C081-7054-0D4D-AE01-FCE04A767401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F81B4-AADA-1D47-AF14-7AD9C96FDB63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ACD02-4E9E-D24B-82EC-129A2C86E7E7}" type="datetime1">
              <a:rPr lang="en-US" smtClean="0"/>
              <a:t>10/6/23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426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TW"/>
              <a:t>Click to edit Master title style</a:t>
            </a:r>
          </a:p>
        </p:txBody>
      </p:sp>
      <p:sp>
        <p:nvSpPr>
          <p:cNvPr id="784427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 altLang="zh-TW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3DC098-32D1-CC4C-8FB3-04833A9B5D59}" type="datetime1">
              <a:rPr lang="en-US" altLang="zh-TW" smtClean="0"/>
              <a:t>10/6/23</a:t>
            </a:fld>
            <a:endParaRPr lang="en-US" altLang="zh-TW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UK</a:t>
            </a: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zh-TW" dirty="0"/>
              <a:t> </a:t>
            </a:r>
            <a:fld id="{DE0E6A09-9520-40B9-8127-9A75E1F2DC99}" type="slidenum">
              <a:rPr lang="en-US" altLang="zh-TW"/>
              <a:pPr/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12CA05-CD20-B94A-A9CC-2D371971D534}" type="datetime1">
              <a:rPr lang="en-US" altLang="zh-TW" smtClean="0"/>
              <a:t>10/6/23</a:t>
            </a:fld>
            <a:endParaRPr lang="en-US" altLang="zh-TW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UK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7CF07C-F59F-5C4E-B037-DC70AE953F61}" type="datetime1">
              <a:rPr lang="en-US" altLang="zh-TW" smtClean="0"/>
              <a:t>10/6/23</a:t>
            </a:fld>
            <a:endParaRPr lang="en-US" altLang="zh-TW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UK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4982BD-C9F0-E240-B1AD-51CD5B7C533A}" type="datetime1">
              <a:rPr lang="en-US" altLang="zh-TW" smtClean="0"/>
              <a:t>10/6/23</a:t>
            </a:fld>
            <a:endParaRPr lang="en-US" altLang="zh-TW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UK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  <a:p>
            <a:endParaRPr lang="en-US" altLang="zh-TW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5C8038-0B51-F24A-8EBF-1F2C36E0BA45}" type="datetime1">
              <a:rPr lang="en-US" altLang="zh-TW" smtClean="0"/>
              <a:t>10/6/23</a:t>
            </a:fld>
            <a:endParaRPr lang="en-US" altLang="zh-TW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UK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222A56-1E59-D54E-B36D-257017640C1E}" type="datetime1">
              <a:rPr lang="en-US" altLang="zh-TW" smtClean="0"/>
              <a:t>10/6/23</a:t>
            </a:fld>
            <a:endParaRPr lang="en-US" altLang="zh-TW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UK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00800" y="6096000"/>
            <a:ext cx="2514600" cy="533400"/>
          </a:xfr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  <a:p>
            <a:r>
              <a:rPr lang="en-US" altLang="zh-TW" dirty="0"/>
              <a:t>                                                   #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553623-2D7F-3249-A968-08DF645D6B16}" type="datetime1">
              <a:rPr lang="en-US" altLang="zh-TW" smtClean="0"/>
              <a:t>10/6/23</a:t>
            </a:fld>
            <a:endParaRPr lang="en-US" altLang="zh-TW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UK</a:t>
            </a: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29400" y="6172200"/>
            <a:ext cx="2514600" cy="53340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  <a:p>
            <a:endParaRPr lang="en-US" altLang="zh-TW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686544-B6FF-6448-9E6C-31F94FA94494}" type="datetime1">
              <a:rPr lang="en-US" altLang="zh-TW" smtClean="0"/>
              <a:t>10/6/23</a:t>
            </a:fld>
            <a:endParaRPr lang="en-US" altLang="zh-TW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UK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DWF 2007,  page </a:t>
            </a:r>
            <a:fld id="{F286D538-F070-442C-8870-92EC31855D54}" type="slidenum">
              <a:rPr lang="en-US"/>
              <a:pPr/>
              <a:t>‹#›</a:t>
            </a:fld>
            <a:endParaRPr lang="en-US"/>
          </a:p>
          <a:p>
            <a:endParaRPr lang="en-US" altLang="zh-TW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28D7F6-C45F-E844-893C-76B5236DC179}" type="datetime1">
              <a:rPr lang="en-US" altLang="zh-TW" smtClean="0"/>
              <a:t>10/6/23</a:t>
            </a:fld>
            <a:endParaRPr lang="en-US" altLang="zh-TW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UK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DWF 2007,  page </a:t>
            </a:r>
            <a:fld id="{65B5AD78-21B6-42C9-916E-62852F9F423E}" type="slidenum">
              <a:rPr lang="en-US"/>
              <a:pPr/>
              <a:t>‹#›</a:t>
            </a:fld>
            <a:endParaRPr lang="en-US"/>
          </a:p>
          <a:p>
            <a:endParaRPr lang="en-US" altLang="zh-TW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EDF41A-8FDD-884E-A1B8-D56B9706F70D}" type="datetime1">
              <a:rPr lang="en-US" altLang="zh-TW" smtClean="0"/>
              <a:t>10/6/23</a:t>
            </a:fld>
            <a:endParaRPr lang="en-US" altLang="zh-TW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UK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DWF 2007,  page </a:t>
            </a:r>
            <a:fld id="{82C4ABA6-FB50-4500-A2CA-D5C469EDCF15}" type="slidenum">
              <a:rPr lang="en-US"/>
              <a:pPr/>
              <a:t>‹#›</a:t>
            </a:fld>
            <a:endParaRPr lang="en-US"/>
          </a:p>
          <a:p>
            <a:endParaRPr lang="en-US" altLang="zh-TW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776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7769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12BD92-5E70-A042-806B-102DD1EE254F}" type="datetime1">
              <a:rPr lang="en-US" altLang="zh-TW" smtClean="0"/>
              <a:t>10/6/23</a:t>
            </a:fld>
            <a:endParaRPr lang="en-US" altLang="zh-TW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UK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DWF 2007,  page </a:t>
            </a:r>
            <a:fld id="{7554B51B-196E-4949-A920-867E83EF591F}" type="slidenum">
              <a:rPr lang="en-US"/>
              <a:pPr/>
              <a:t>‹#›</a:t>
            </a:fld>
            <a:endParaRPr lang="en-US"/>
          </a:p>
          <a:p>
            <a:endParaRPr lang="en-US" altLang="zh-TW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240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655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66ABE5-2816-E241-8E52-79505B5C5BEA}" type="datetime1">
              <a:rPr lang="en-US" altLang="zh-TW" smtClean="0"/>
              <a:t>10/6/23</a:t>
            </a:fld>
            <a:endParaRPr lang="en-US" altLang="zh-TW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UK</a:t>
            </a:r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DWF 2007,  page </a:t>
            </a:r>
            <a:fld id="{50CEA16A-C6DE-4F2E-98B9-F269BC922253}" type="slidenum">
              <a:rPr lang="en-US"/>
              <a:pPr/>
              <a:t>‹#›</a:t>
            </a:fld>
            <a:endParaRPr lang="en-US"/>
          </a:p>
          <a:p>
            <a:endParaRPr lang="en-US" altLang="zh-TW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CB017-684E-6747-98E3-BF573D73A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599214-FDAA-034D-B73E-C6728A7327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4A460-443F-DE4C-BAD3-0FF070652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7718-9F9A-C74B-8606-CC618C44E541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AA0EB-C759-744E-9FF8-EAF5735A2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D27EA-1EE7-074D-B21A-616D6C7E5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D5DC7-7F51-F148-9487-FA5E6C94A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580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68C1C-6CDB-564C-8173-D85240144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8839F-14AF-FD45-81FB-EC953D380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759E80-A68C-4E44-94D1-58775912B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D8E84-7242-F44C-AA61-6EAA0D3CC937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925D0-94B0-6A47-B9A1-B555411D2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937FD-1FDA-9F4E-BAB6-58EFD1BC1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D5DC7-7F51-F148-9487-FA5E6C94A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412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7B773-7D34-A340-BA42-196BF5266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B954D-9587-B849-915E-A61BD1150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FDF63-7AE7-664E-81A3-D439665B3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F2B0-17E6-8140-B83E-FF7DA1628CA0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F5C1C-0648-F449-9F9F-CE3B76508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6C818-4D0F-DF41-AD50-27BBD5E16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D5DC7-7F51-F148-9487-FA5E6C94A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537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6741E-6893-454B-8A71-F718BBF22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24A8C-7F9F-6348-B149-ADA7FCD390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922F2-EAC3-FE4E-BE0E-0903C371F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C59BA-72E9-1441-8C65-BE8C136EF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18675-CED3-A94C-9846-A81B0AD241EF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BDE4DE-B3AA-7E43-8A3B-9C829E4E5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6A52E-89B7-B241-BEAA-6D71C8F55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D5DC7-7F51-F148-9487-FA5E6C94A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0595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80D26-5482-5247-8EDF-C1397289B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A8E81-A690-BD46-BA68-9797F65E1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2BC04-2C49-7742-85A0-D405CF2E7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2D9560-1C6E-824A-9CA6-238F237C24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A3C43B-441C-6F47-A3A9-FD6398DA54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E3AA63-A961-8E4B-895E-D96A9904F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C5E6-EFE5-1E48-AA6F-326B56951A69}" type="datetime1">
              <a:rPr lang="en-US" smtClean="0"/>
              <a:t>10/6/23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C5D5AD-539A-444F-A4CB-B0897B6A1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EB2D38-51B7-E348-9810-BB73E59AE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D5DC7-7F51-F148-9487-FA5E6C94A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0496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6C6DA-4B88-EF47-8AD4-09A93DCEC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11AC91-7581-694F-A028-FAF1BA820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DC8B-D8DC-C540-AEDF-E276D6873630}" type="datetime1">
              <a:rPr lang="en-US" smtClean="0"/>
              <a:t>10/6/23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ED88A4-74B1-7B41-9C87-6E55DAAB2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5E8F05-2090-C842-A466-7135C8489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D5DC7-7F51-F148-9487-FA5E6C94A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5246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B56355-7F5A-344C-90B0-92049FCAD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2780C-EA0B-1F4C-8A68-5918FCE9A67D}" type="datetime1">
              <a:rPr lang="en-US" smtClean="0"/>
              <a:t>10/6/23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0BFC00-1CBA-1143-B428-0CAD9E0A6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DB1F1-75BC-024B-AAD5-C4B50855C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D5DC7-7F51-F148-9487-FA5E6C94A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866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FAB0A-DC37-1F43-951E-2194023B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E6F24-BCCC-9346-BF3F-A2A8C5BAD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C5DC3-4B44-8746-84F4-207D1E2AF5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5131D4-3D9E-EC43-903A-0D706B319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CEE7-3E16-D645-94E6-3311C6CA5CBE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7C768-5B23-7841-9C63-06773D867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8900BE-13CF-644A-8768-C878601B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D5DC7-7F51-F148-9487-FA5E6C94A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070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DE754-58FE-D04D-BB8E-48013602A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0F5C4F-709E-5749-9561-F3D9D5C5B1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3884A-1DE8-6244-8105-BFA0B9668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FF002-050E-7B48-9F2D-4F2809DBB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98205-0E14-B643-A9A4-62345F0131A3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030E79-4D84-5D48-B5AE-C964DF466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96DE-2DEB-7746-9B95-6D3A633E5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D5DC7-7F51-F148-9487-FA5E6C94A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454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866AC-D81D-7C41-9492-FC4550D45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4A24D5-6674-9C4A-AC27-D30584796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C9D4D-A5BB-A94B-A7E5-73604DF49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ED61-892A-7B4C-82EE-806AA12325C3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A4083-689A-D74D-B543-197D33B34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F7F61-08E7-B943-82AE-10F46340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D5DC7-7F51-F148-9487-FA5E6C94A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023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E7CAA4-8EAE-AB40-A7EB-F65E1FA79C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ED2F2C-6C84-2942-848A-307B100C2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0CD90-378A-4548-9E4C-4907E7CBD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DE59-D4B6-A64A-B799-6A7F66D5A6D5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5301A-9D8D-F547-BBF8-12ACC1F2C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B681D-6D9C-E947-A2EA-E5B000991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D5DC7-7F51-F148-9487-FA5E6C94A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0982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7BC47-B2AE-7F4B-94FE-282ED4220049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FF6E-BB52-4821-9808-D38EA79C02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B8ECD-E6C7-364E-AD78-EDEFC4FDA527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FF6E-BB52-4821-9808-D38EA79C02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ADC6D-E288-4B48-AD28-211AD6A7669D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FF6E-BB52-4821-9808-D38EA79C02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0555D-5C87-8C45-90A8-544AFD47B52C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FF6E-BB52-4821-9808-D38EA79C02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45599-B46A-C140-A4A3-1FCC65766AF8}" type="datetime1">
              <a:rPr lang="en-US" smtClean="0"/>
              <a:t>10/6/23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FF6E-BB52-4821-9808-D38EA79C02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70440-51D4-D444-9BD4-12C39E355CCF}" type="datetime1">
              <a:rPr lang="en-US" smtClean="0"/>
              <a:t>10/6/23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FF6E-BB52-4821-9808-D38EA79C02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D9E92-7CFB-1843-B2FC-40A7686F8E05}" type="datetime1">
              <a:rPr lang="en-US" smtClean="0"/>
              <a:t>10/6/23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FF6E-BB52-4821-9808-D38EA79C02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69CA3-657C-C745-8FF3-8E9D696B8AA2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FF6E-BB52-4821-9808-D38EA79C02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2A926-B44A-E947-A8F4-B0F858B02EE2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FF6E-BB52-4821-9808-D38EA79C02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752D-5E41-4747-99C3-1BF31ADFEC9F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FF6E-BB52-4821-9808-D38EA79C02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BBDD9-AFFC-0A4E-8C67-2AC4D6284BC3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FF6E-BB52-4821-9808-D38EA79C02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D284-0494-D14A-9940-88045283FD39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1B73-03E0-4B9A-B17D-A90D994227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5F50-06C7-9C42-B906-6BA32FC857F0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1B73-03E0-4B9A-B17D-A90D994227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0C1B6-4C14-F849-9C0E-4BA7A86F7155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1B73-03E0-4B9A-B17D-A90D994227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178EF-A543-004C-9CAD-7AC3E1F947A5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1B73-03E0-4B9A-B17D-A90D994227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5D85-A6E6-F444-869F-19E3E3DE1595}" type="datetime1">
              <a:rPr lang="en-US" smtClean="0"/>
              <a:t>10/6/23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1B73-03E0-4B9A-B17D-A90D994227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1B00-1ABA-7B4C-B54E-59F36AB76606}" type="datetime1">
              <a:rPr lang="en-US" smtClean="0"/>
              <a:t>10/6/23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1B73-03E0-4B9A-B17D-A90D994227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885-1EDC-E94A-8C84-45F1D485D074}" type="datetime1">
              <a:rPr lang="en-US" smtClean="0"/>
              <a:t>10/6/23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1B73-03E0-4B9A-B17D-A90D994227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11664-43CC-504C-A4E2-BF0495C6D7CA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1B73-03E0-4B9A-B17D-A90D994227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8DBE9-4632-4342-8184-45B67CF79AA7}" type="datetime1">
              <a:rPr lang="en-US" smtClean="0"/>
              <a:t>10/6/23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1B73-03E0-4B9A-B17D-A90D994227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C6C1B-458F-6B4D-AE6A-33BE063C64B5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1B73-03E0-4B9A-B17D-A90D994227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3AE9C-62C9-DD40-B56A-871D64C04A66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1B73-03E0-4B9A-B17D-A90D994227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8C75-ECE2-684D-B976-8171A76CF4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10/6/23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CB6A-7104-5B47-BBAB-102A26EA5C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10/6/23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BA255-1993-CF4D-B295-B61A0A5FF68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10/6/23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ED803-41CC-154C-80B4-43E649B0C02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10/6/23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EE279-800D-3E4A-B622-5E2A02F471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10/6/23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UK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DFD0C-5FBD-274A-A756-943C2F1E60D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10/6/23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3AF43-B9AF-F043-8AE7-9A3C72C23A1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10/6/23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5E75-DFA1-8540-A952-BCDF7A261DB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10/6/23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4A6FE-EF59-0F42-BC30-CCD953DA0E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10/6/23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UK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67FC3-E418-CE49-97C5-631D72F5AC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10/6/23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17072-62B6-C445-A48F-C6184FF237E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10/6/23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BCB2-278D-844F-B034-954B79953F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10/6/23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UK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F6CB-80D1-4A55-8E3D-410DB43DBC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44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444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82172301-69E5-9540-8E0E-F694AD374ACE}" type="datetime1">
              <a:rPr lang="en-US" smtClean="0"/>
              <a:t>10/6/23</a:t>
            </a:fld>
            <a:endParaRPr lang="en-US"/>
          </a:p>
        </p:txBody>
      </p:sp>
      <p:sp>
        <p:nvSpPr>
          <p:cNvPr id="7444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UK</a:t>
            </a:r>
          </a:p>
        </p:txBody>
      </p:sp>
      <p:sp>
        <p:nvSpPr>
          <p:cNvPr id="7444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3C0D502-D433-4589-AD01-4DE2128C6A0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44455" name="Rectangle 7"/>
          <p:cNvSpPr>
            <a:spLocks noChangeArrowheads="1"/>
          </p:cNvSpPr>
          <p:nvPr/>
        </p:nvSpPr>
        <p:spPr bwMode="auto">
          <a:xfrm>
            <a:off x="7620000" y="6632575"/>
            <a:ext cx="1524000" cy="228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ct val="30000"/>
              </a:spcBef>
            </a:pPr>
            <a:r>
              <a:rPr lang="en-US" sz="1000" dirty="0">
                <a:solidFill>
                  <a:srgbClr val="FFFF66"/>
                </a:solidFill>
              </a:rPr>
              <a:t>  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97" r:id="rId1"/>
    <p:sldLayoutId id="2147483938" r:id="rId2"/>
    <p:sldLayoutId id="2147483940" r:id="rId3"/>
    <p:sldLayoutId id="2147484032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  <p:sldLayoutId id="2147483949" r:id="rId13"/>
    <p:sldLayoutId id="2147483950" r:id="rId14"/>
    <p:sldLayoutId id="2147483951" r:id="rId1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7351E-9EF3-EF43-B625-5C1A8A3CCB52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AF6CB-80D1-4A55-8E3D-410DB43DBC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402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78340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/>
              <a:t>Click to edit Master text styles</a:t>
            </a:r>
          </a:p>
          <a:p>
            <a:pPr lvl="1"/>
            <a:r>
              <a:rPr lang="en-US" altLang="zh-TW" dirty="0"/>
              <a:t>Second level</a:t>
            </a:r>
          </a:p>
          <a:p>
            <a:pPr lvl="2"/>
            <a:r>
              <a:rPr lang="en-US" altLang="zh-TW" dirty="0"/>
              <a:t>Third level</a:t>
            </a:r>
          </a:p>
          <a:p>
            <a:pPr lvl="3"/>
            <a:r>
              <a:rPr lang="en-US" altLang="zh-TW" dirty="0"/>
              <a:t>Fourth level</a:t>
            </a:r>
          </a:p>
          <a:p>
            <a:pPr lvl="4"/>
            <a:r>
              <a:rPr lang="en-US" altLang="zh-TW" dirty="0"/>
              <a:t>Fifth level</a:t>
            </a:r>
          </a:p>
        </p:txBody>
      </p:sp>
      <p:sp>
        <p:nvSpPr>
          <p:cNvPr id="783404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ea typeface="PMingLiU" pitchFamily="18" charset="-120"/>
              </a:defRPr>
            </a:lvl1pPr>
          </a:lstStyle>
          <a:p>
            <a:fld id="{F4A42BAE-CDC0-AC49-89C1-4F543961B13D}" type="datetime1">
              <a:rPr lang="en-US" altLang="zh-TW" smtClean="0"/>
              <a:t>10/6/23</a:t>
            </a:fld>
            <a:endParaRPr lang="en-US" altLang="zh-TW"/>
          </a:p>
        </p:txBody>
      </p:sp>
      <p:sp>
        <p:nvSpPr>
          <p:cNvPr id="783405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ea typeface="PMingLiU" pitchFamily="18" charset="-120"/>
              </a:defRPr>
            </a:lvl1pPr>
          </a:lstStyle>
          <a:p>
            <a:r>
              <a:rPr lang="en-US" altLang="zh-TW"/>
              <a:t>UK</a:t>
            </a:r>
          </a:p>
        </p:txBody>
      </p:sp>
      <p:sp>
        <p:nvSpPr>
          <p:cNvPr id="783406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324600"/>
            <a:ext cx="251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30000"/>
              </a:spcBef>
              <a:defRPr sz="1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PMingLiU" pitchFamily="18" charset="-120"/>
              </a:defRPr>
            </a:lvl1pPr>
          </a:lstStyle>
          <a:p>
            <a:endParaRPr lang="en-US" dirty="0"/>
          </a:p>
          <a:p>
            <a:endParaRPr lang="en-US" altLang="zh-TW" dirty="0"/>
          </a:p>
        </p:txBody>
      </p:sp>
      <p:sp>
        <p:nvSpPr>
          <p:cNvPr id="783407" name="Text Box 47"/>
          <p:cNvSpPr txBox="1">
            <a:spLocks noChangeArrowheads="1"/>
          </p:cNvSpPr>
          <p:nvPr userDrawn="1"/>
        </p:nvSpPr>
        <p:spPr bwMode="auto">
          <a:xfrm>
            <a:off x="7070035" y="6325083"/>
            <a:ext cx="20574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ahoma" pitchFamily="34" charset="0"/>
              </a:rPr>
              <a:t>               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98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  <p:sldLayoutId id="214748396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F7C925-81F9-F34F-B056-E1C06E2E3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4CAC7-A516-5945-A05C-626E532B3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811A0-E2A2-A14C-916D-9C765E85A2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41158-1AA7-E844-8775-195182EC5DD0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0A5EC-4DA5-9643-B772-4C37E10C8B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54D11-86A4-124C-BD83-0B79A2339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D5DC7-7F51-F148-9487-FA5E6C94A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055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0E26B-4164-6E42-BA4C-9B686CC83D38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0FF6E-BB52-4821-9808-D38EA79C02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F7710-6044-AA43-9B5B-68678F07096A}" type="datetime1">
              <a:rPr lang="en-US" smtClean="0"/>
              <a:t>10/6/23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71B73-03E0-4B9A-B17D-A90D994227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62DBF-4B27-F445-AB39-F4997988A1E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10/6/23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UK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AF6CB-80D1-4A55-8E3D-410DB43DBC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  <p:sldLayoutId id="2147484105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10" Type="http://schemas.openxmlformats.org/officeDocument/2006/relationships/image" Target="../media/image13.emf"/><Relationship Id="rId4" Type="http://schemas.openxmlformats.org/officeDocument/2006/relationships/image" Target="../media/image9.pn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6.png"/><Relationship Id="rId21" Type="http://schemas.openxmlformats.org/officeDocument/2006/relationships/customXml" Target="../ink/ink10.xml"/><Relationship Id="rId42" Type="http://schemas.openxmlformats.org/officeDocument/2006/relationships/customXml" Target="../ink/ink20.xml"/><Relationship Id="rId63" Type="http://schemas.openxmlformats.org/officeDocument/2006/relationships/image" Target="../media/image101.png"/><Relationship Id="rId68" Type="http://schemas.openxmlformats.org/officeDocument/2006/relationships/image" Target="../media/image17.emf"/><Relationship Id="rId84" Type="http://schemas.openxmlformats.org/officeDocument/2006/relationships/customXml" Target="../ink/ink37.xml"/><Relationship Id="rId89" Type="http://schemas.openxmlformats.org/officeDocument/2006/relationships/image" Target="../media/image111.png"/><Relationship Id="rId16" Type="http://schemas.openxmlformats.org/officeDocument/2006/relationships/image" Target="../media/image81.png"/><Relationship Id="rId11" Type="http://schemas.openxmlformats.org/officeDocument/2006/relationships/customXml" Target="../ink/ink5.xml"/><Relationship Id="rId32" Type="http://schemas.openxmlformats.org/officeDocument/2006/relationships/customXml" Target="../ink/ink16.xml"/><Relationship Id="rId37" Type="http://schemas.openxmlformats.org/officeDocument/2006/relationships/image" Target="../media/image91.png"/><Relationship Id="rId53" Type="http://schemas.openxmlformats.org/officeDocument/2006/relationships/image" Target="../media/image95.png"/><Relationship Id="rId58" Type="http://schemas.openxmlformats.org/officeDocument/2006/relationships/customXml" Target="../ink/ink26.xml"/><Relationship Id="rId74" Type="http://schemas.openxmlformats.org/officeDocument/2006/relationships/customXml" Target="../ink/ink32.xml"/><Relationship Id="rId79" Type="http://schemas.openxmlformats.org/officeDocument/2006/relationships/image" Target="../media/image106.png"/><Relationship Id="rId5" Type="http://schemas.openxmlformats.org/officeDocument/2006/relationships/customXml" Target="../ink/ink2.xml"/><Relationship Id="rId90" Type="http://schemas.openxmlformats.org/officeDocument/2006/relationships/customXml" Target="../ink/ink40.xml"/><Relationship Id="rId19" Type="http://schemas.openxmlformats.org/officeDocument/2006/relationships/customXml" Target="../ink/ink9.xml"/><Relationship Id="rId14" Type="http://schemas.openxmlformats.org/officeDocument/2006/relationships/image" Target="../media/image80.png"/><Relationship Id="rId22" Type="http://schemas.openxmlformats.org/officeDocument/2006/relationships/image" Target="../media/image84.png"/><Relationship Id="rId27" Type="http://schemas.openxmlformats.org/officeDocument/2006/relationships/customXml" Target="../ink/ink13.xml"/><Relationship Id="rId30" Type="http://schemas.openxmlformats.org/officeDocument/2006/relationships/image" Target="../media/image88.png"/><Relationship Id="rId35" Type="http://schemas.openxmlformats.org/officeDocument/2006/relationships/image" Target="../media/image90.png"/><Relationship Id="rId43" Type="http://schemas.openxmlformats.org/officeDocument/2006/relationships/image" Target="../media/image94.png"/><Relationship Id="rId48" Type="http://schemas.openxmlformats.org/officeDocument/2006/relationships/image" Target="../media/image97.png"/><Relationship Id="rId56" Type="http://schemas.openxmlformats.org/officeDocument/2006/relationships/customXml" Target="../ink/ink25.xml"/><Relationship Id="rId64" Type="http://schemas.openxmlformats.org/officeDocument/2006/relationships/customXml" Target="../ink/ink29.xml"/><Relationship Id="rId69" Type="http://schemas.openxmlformats.org/officeDocument/2006/relationships/customXml" Target="../ink/ink31.xml"/><Relationship Id="rId77" Type="http://schemas.openxmlformats.org/officeDocument/2006/relationships/image" Target="../media/image105.png"/><Relationship Id="rId8" Type="http://schemas.openxmlformats.org/officeDocument/2006/relationships/image" Target="../media/image77.png"/><Relationship Id="rId51" Type="http://schemas.openxmlformats.org/officeDocument/2006/relationships/image" Target="../media/image16.emf"/><Relationship Id="rId80" Type="http://schemas.openxmlformats.org/officeDocument/2006/relationships/customXml" Target="../ink/ink35.xml"/><Relationship Id="rId85" Type="http://schemas.openxmlformats.org/officeDocument/2006/relationships/image" Target="../media/image109.png"/><Relationship Id="rId93" Type="http://schemas.openxmlformats.org/officeDocument/2006/relationships/image" Target="../media/image19.emf"/><Relationship Id="rId12" Type="http://schemas.openxmlformats.org/officeDocument/2006/relationships/image" Target="../media/image790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8" Type="http://schemas.openxmlformats.org/officeDocument/2006/relationships/customXml" Target="../ink/ink18.xml"/><Relationship Id="rId59" Type="http://schemas.openxmlformats.org/officeDocument/2006/relationships/image" Target="../media/image99.png"/><Relationship Id="rId67" Type="http://schemas.openxmlformats.org/officeDocument/2006/relationships/image" Target="../media/image103.png"/><Relationship Id="rId20" Type="http://schemas.openxmlformats.org/officeDocument/2006/relationships/image" Target="../media/image83.png"/><Relationship Id="rId41" Type="http://schemas.openxmlformats.org/officeDocument/2006/relationships/image" Target="../media/image93.png"/><Relationship Id="rId54" Type="http://schemas.openxmlformats.org/officeDocument/2006/relationships/customXml" Target="../ink/ink24.xml"/><Relationship Id="rId62" Type="http://schemas.openxmlformats.org/officeDocument/2006/relationships/customXml" Target="../ink/ink28.xml"/><Relationship Id="rId75" Type="http://schemas.openxmlformats.org/officeDocument/2006/relationships/image" Target="../media/image104.png"/><Relationship Id="rId83" Type="http://schemas.openxmlformats.org/officeDocument/2006/relationships/image" Target="../media/image108.png"/><Relationship Id="rId88" Type="http://schemas.openxmlformats.org/officeDocument/2006/relationships/customXml" Target="../ink/ink39.xml"/><Relationship Id="rId91" Type="http://schemas.openxmlformats.org/officeDocument/2006/relationships/image" Target="../media/image11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60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87.png"/><Relationship Id="rId36" Type="http://schemas.openxmlformats.org/officeDocument/2006/relationships/customXml" Target="../ink/ink17.xml"/><Relationship Id="rId49" Type="http://schemas.openxmlformats.org/officeDocument/2006/relationships/image" Target="../media/image14.emf"/><Relationship Id="rId57" Type="http://schemas.openxmlformats.org/officeDocument/2006/relationships/image" Target="../media/image98.png"/><Relationship Id="rId10" Type="http://schemas.openxmlformats.org/officeDocument/2006/relationships/image" Target="../media/image78.png"/><Relationship Id="rId31" Type="http://schemas.openxmlformats.org/officeDocument/2006/relationships/customXml" Target="../ink/ink15.xml"/><Relationship Id="rId44" Type="http://schemas.openxmlformats.org/officeDocument/2006/relationships/customXml" Target="../ink/ink21.xml"/><Relationship Id="rId52" Type="http://schemas.openxmlformats.org/officeDocument/2006/relationships/customXml" Target="../ink/ink23.xml"/><Relationship Id="rId60" Type="http://schemas.openxmlformats.org/officeDocument/2006/relationships/customXml" Target="../ink/ink27.xml"/><Relationship Id="rId65" Type="http://schemas.openxmlformats.org/officeDocument/2006/relationships/image" Target="../media/image102.png"/><Relationship Id="rId73" Type="http://schemas.openxmlformats.org/officeDocument/2006/relationships/image" Target="../media/image89.png"/><Relationship Id="rId78" Type="http://schemas.openxmlformats.org/officeDocument/2006/relationships/customXml" Target="../ink/ink34.xml"/><Relationship Id="rId81" Type="http://schemas.openxmlformats.org/officeDocument/2006/relationships/image" Target="../media/image107.png"/><Relationship Id="rId86" Type="http://schemas.openxmlformats.org/officeDocument/2006/relationships/customXml" Target="../ink/ink38.xml"/><Relationship Id="rId94" Type="http://schemas.openxmlformats.org/officeDocument/2006/relationships/image" Target="../media/image20.emf"/><Relationship Id="rId4" Type="http://schemas.openxmlformats.org/officeDocument/2006/relationships/image" Target="../media/image750.pn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82.png"/><Relationship Id="rId39" Type="http://schemas.openxmlformats.org/officeDocument/2006/relationships/image" Target="../media/image92.png"/><Relationship Id="rId50" Type="http://schemas.openxmlformats.org/officeDocument/2006/relationships/image" Target="../media/image15.emf"/><Relationship Id="rId55" Type="http://schemas.openxmlformats.org/officeDocument/2006/relationships/image" Target="../media/image96.png"/><Relationship Id="rId76" Type="http://schemas.openxmlformats.org/officeDocument/2006/relationships/customXml" Target="../ink/ink33.xml"/><Relationship Id="rId7" Type="http://schemas.openxmlformats.org/officeDocument/2006/relationships/customXml" Target="../ink/ink3.xml"/><Relationship Id="rId92" Type="http://schemas.openxmlformats.org/officeDocument/2006/relationships/image" Target="../media/image18.emf"/><Relationship Id="rId2" Type="http://schemas.openxmlformats.org/officeDocument/2006/relationships/customXml" Target="../ink/ink1.xml"/><Relationship Id="rId29" Type="http://schemas.openxmlformats.org/officeDocument/2006/relationships/customXml" Target="../ink/ink14.xml"/><Relationship Id="rId24" Type="http://schemas.openxmlformats.org/officeDocument/2006/relationships/image" Target="../media/image85.png"/><Relationship Id="rId40" Type="http://schemas.openxmlformats.org/officeDocument/2006/relationships/customXml" Target="../ink/ink19.xml"/><Relationship Id="rId45" Type="http://schemas.openxmlformats.org/officeDocument/2006/relationships/customXml" Target="../ink/ink22.xml"/><Relationship Id="rId66" Type="http://schemas.openxmlformats.org/officeDocument/2006/relationships/customXml" Target="../ink/ink30.xml"/><Relationship Id="rId87" Type="http://schemas.openxmlformats.org/officeDocument/2006/relationships/image" Target="../media/image110.png"/><Relationship Id="rId61" Type="http://schemas.openxmlformats.org/officeDocument/2006/relationships/image" Target="../media/image100.png"/><Relationship Id="rId82" Type="http://schemas.openxmlformats.org/officeDocument/2006/relationships/customXml" Target="../ink/ink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png"/><Relationship Id="rId7" Type="http://schemas.openxmlformats.org/officeDocument/2006/relationships/image" Target="../media/image30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9.emf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0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9.png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image" Target="../media/image44.emf"/><Relationship Id="rId7" Type="http://schemas.openxmlformats.org/officeDocument/2006/relationships/image" Target="../media/image48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7.png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image" Target="../media/image50.png"/><Relationship Id="rId7" Type="http://schemas.openxmlformats.org/officeDocument/2006/relationships/image" Target="../media/image5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10" Type="http://schemas.openxmlformats.org/officeDocument/2006/relationships/image" Target="../media/image56.png"/><Relationship Id="rId4" Type="http://schemas.openxmlformats.org/officeDocument/2006/relationships/image" Target="../media/image58.png"/><Relationship Id="rId9" Type="http://schemas.openxmlformats.org/officeDocument/2006/relationships/image" Target="../media/image5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6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image" Target="../media/image58.emf"/><Relationship Id="rId7" Type="http://schemas.openxmlformats.org/officeDocument/2006/relationships/image" Target="../media/image62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3" Type="http://schemas.openxmlformats.org/officeDocument/2006/relationships/image" Target="../media/image65.emf"/><Relationship Id="rId7" Type="http://schemas.openxmlformats.org/officeDocument/2006/relationships/image" Target="../media/image69.emf"/><Relationship Id="rId2" Type="http://schemas.openxmlformats.org/officeDocument/2006/relationships/image" Target="../media/image64.pdf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8.emf"/><Relationship Id="rId5" Type="http://schemas.openxmlformats.org/officeDocument/2006/relationships/image" Target="../media/image67.emf"/><Relationship Id="rId4" Type="http://schemas.openxmlformats.org/officeDocument/2006/relationships/image" Target="../media/image66.emf"/><Relationship Id="rId9" Type="http://schemas.openxmlformats.org/officeDocument/2006/relationships/image" Target="../media/image7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7" Type="http://schemas.openxmlformats.org/officeDocument/2006/relationships/image" Target="../media/image7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4.emf"/><Relationship Id="rId5" Type="http://schemas.openxmlformats.org/officeDocument/2006/relationships/image" Target="../media/image70.emf"/><Relationship Id="rId4" Type="http://schemas.openxmlformats.org/officeDocument/2006/relationships/image" Target="../media/image7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3" Type="http://schemas.openxmlformats.org/officeDocument/2006/relationships/image" Target="../media/image77.emf"/><Relationship Id="rId7" Type="http://schemas.openxmlformats.org/officeDocument/2006/relationships/image" Target="../media/image79.emf"/><Relationship Id="rId12" Type="http://schemas.openxmlformats.org/officeDocument/2006/relationships/image" Target="../media/image35.emf"/><Relationship Id="rId2" Type="http://schemas.openxmlformats.org/officeDocument/2006/relationships/image" Target="../media/image113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00.png"/><Relationship Id="rId11" Type="http://schemas.openxmlformats.org/officeDocument/2006/relationships/image" Target="../media/image109.png"/><Relationship Id="rId10" Type="http://schemas.openxmlformats.org/officeDocument/2006/relationships/customXml" Target="../ink/ink41.xml"/><Relationship Id="rId4" Type="http://schemas.openxmlformats.org/officeDocument/2006/relationships/image" Target="../media/image78.emf"/><Relationship Id="rId9" Type="http://schemas.openxmlformats.org/officeDocument/2006/relationships/image" Target="../media/image8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4.png"/><Relationship Id="rId5" Type="http://schemas.openxmlformats.org/officeDocument/2006/relationships/image" Target="../media/image84.emf"/><Relationship Id="rId4" Type="http://schemas.openxmlformats.org/officeDocument/2006/relationships/image" Target="../media/image8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3" Type="http://schemas.openxmlformats.org/officeDocument/2006/relationships/image" Target="../media/image86.emf"/><Relationship Id="rId7" Type="http://schemas.openxmlformats.org/officeDocument/2006/relationships/image" Target="../media/image89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8.emf"/><Relationship Id="rId5" Type="http://schemas.openxmlformats.org/officeDocument/2006/relationships/image" Target="../media/image125.png"/><Relationship Id="rId4" Type="http://schemas.openxmlformats.org/officeDocument/2006/relationships/image" Target="../media/image87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070.png"/><Relationship Id="rId7" Type="http://schemas.openxmlformats.org/officeDocument/2006/relationships/image" Target="../media/image92.wmf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16.JPG"/><Relationship Id="rId5" Type="http://schemas.openxmlformats.org/officeDocument/2006/relationships/image" Target="../media/image91.wmf"/><Relationship Id="rId10" Type="http://schemas.openxmlformats.org/officeDocument/2006/relationships/image" Target="../media/image115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9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72FBA-EE6C-AF47-B313-914B56DA5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643" y="308252"/>
            <a:ext cx="8229600" cy="11430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>
                <a:solidFill>
                  <a:srgbClr val="FFFF00"/>
                </a:solidFill>
                <a:latin typeface="Tahoma" pitchFamily="34" charset="0"/>
              </a:rPr>
              <a:t>Hadrons, Superconductor Vortices, </a:t>
            </a:r>
            <a:br>
              <a:rPr lang="en-US" sz="2800" dirty="0">
                <a:solidFill>
                  <a:srgbClr val="FFFF00"/>
                </a:solidFill>
                <a:latin typeface="Tahoma" pitchFamily="34" charset="0"/>
              </a:rPr>
            </a:br>
            <a:r>
              <a:rPr lang="en-US" sz="2800" dirty="0">
                <a:solidFill>
                  <a:srgbClr val="FFFF00"/>
                </a:solidFill>
                <a:latin typeface="Tahoma" pitchFamily="34" charset="0"/>
              </a:rPr>
              <a:t>and Cosmological Constant </a:t>
            </a:r>
            <a:br>
              <a:rPr lang="en-US" sz="2800" dirty="0">
                <a:solidFill>
                  <a:srgbClr val="FFFF00"/>
                </a:solidFill>
                <a:latin typeface="Tahoma" pitchFamily="34" charset="0"/>
              </a:rPr>
            </a:br>
            <a:r>
              <a:rPr lang="en-US" sz="2800" dirty="0">
                <a:solidFill>
                  <a:srgbClr val="FFFF00"/>
                </a:solidFill>
                <a:latin typeface="Tahoma" pitchFamily="34" charset="0"/>
              </a:rPr>
              <a:t>- </a:t>
            </a:r>
            <a:r>
              <a:rPr lang="en-US" sz="2000" dirty="0">
                <a:solidFill>
                  <a:schemeClr val="tx1"/>
                </a:solidFill>
                <a:latin typeface="Tahoma" pitchFamily="34" charset="0"/>
              </a:rPr>
              <a:t>trace anomaly and confinement</a:t>
            </a:r>
            <a:br>
              <a:rPr lang="en-US" sz="2800" dirty="0">
                <a:solidFill>
                  <a:srgbClr val="FFFF00"/>
                </a:solidFill>
                <a:latin typeface="Tahoma" pitchFamily="34" charset="0"/>
              </a:rPr>
            </a:b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7E860-76C5-CF45-811E-BD7873354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621" y="2019023"/>
            <a:ext cx="7449379" cy="4530725"/>
          </a:xfrm>
        </p:spPr>
        <p:txBody>
          <a:bodyPr/>
          <a:lstStyle/>
          <a:p>
            <a:pPr marL="0" indent="0">
              <a:spcBef>
                <a:spcPct val="50000"/>
              </a:spcBef>
              <a:buClr>
                <a:srgbClr val="99FF33"/>
              </a:buClr>
              <a:buSzPct val="150000"/>
              <a:buNone/>
            </a:pP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>
              <a:spcBef>
                <a:spcPts val="1800"/>
              </a:spcBef>
              <a:buClr>
                <a:srgbClr val="99FF33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/>
                <a:cs typeface="Times New Roman"/>
              </a:rPr>
              <a:t>Vortices in type II superconductors </a:t>
            </a:r>
          </a:p>
          <a:p>
            <a:pPr>
              <a:spcBef>
                <a:spcPts val="1800"/>
              </a:spcBef>
              <a:buClr>
                <a:srgbClr val="99FF33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/>
                <a:cs typeface="Times New Roman"/>
              </a:rPr>
              <a:t>Mass and rest energy – trace anomaly, Hamiltonian and gravitational form factors</a:t>
            </a:r>
          </a:p>
          <a:p>
            <a:pPr>
              <a:spcBef>
                <a:spcPts val="1800"/>
              </a:spcBef>
              <a:buClr>
                <a:srgbClr val="99FF33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/>
                <a:cs typeface="Times New Roman"/>
              </a:rPr>
              <a:t>Pressure balance of hadrons and role of trace anomaly </a:t>
            </a:r>
          </a:p>
          <a:p>
            <a:pPr>
              <a:spcBef>
                <a:spcPts val="1800"/>
              </a:spcBef>
              <a:buClr>
                <a:srgbClr val="99FF33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/>
                <a:cs typeface="Times New Roman"/>
              </a:rPr>
              <a:t>Equation of state – rest energy and equilibrium correspondence</a:t>
            </a:r>
          </a:p>
          <a:p>
            <a:pPr>
              <a:spcBef>
                <a:spcPts val="1800"/>
              </a:spcBef>
              <a:buClr>
                <a:srgbClr val="99FF33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/>
                <a:cs typeface="Times New Roman"/>
              </a:rPr>
              <a:t>Cosmological constant in Einstein’s equation</a:t>
            </a:r>
          </a:p>
          <a:p>
            <a:pPr>
              <a:spcBef>
                <a:spcPts val="1800"/>
              </a:spcBef>
              <a:buClr>
                <a:srgbClr val="99FF33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/>
                <a:cs typeface="Times New Roman"/>
              </a:rPr>
              <a:t>Pion mass and trace anomaly</a:t>
            </a:r>
          </a:p>
          <a:p>
            <a:pPr marL="0" indent="0">
              <a:spcBef>
                <a:spcPts val="1800"/>
              </a:spcBef>
              <a:buClr>
                <a:srgbClr val="99FF33"/>
              </a:buClr>
              <a:buSzPct val="150000"/>
              <a:buNone/>
            </a:pP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>
              <a:spcBef>
                <a:spcPts val="1800"/>
              </a:spcBef>
              <a:buClr>
                <a:srgbClr val="99FF33"/>
              </a:buClr>
              <a:buSzPct val="150000"/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F3C166-335C-7A4C-AEA9-4257221E8686}"/>
              </a:ext>
            </a:extLst>
          </p:cNvPr>
          <p:cNvSpPr/>
          <p:nvPr/>
        </p:nvSpPr>
        <p:spPr>
          <a:xfrm>
            <a:off x="6381750" y="5943600"/>
            <a:ext cx="23414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>
              <a:solidFill>
                <a:srgbClr val="99FF33"/>
              </a:solidFill>
            </a:endParaRPr>
          </a:p>
          <a:p>
            <a:pPr algn="ctr"/>
            <a:r>
              <a:rPr lang="en-US" dirty="0">
                <a:solidFill>
                  <a:srgbClr val="99FF33"/>
                </a:solidFill>
              </a:rPr>
              <a:t>CLQCD 2023 </a:t>
            </a:r>
          </a:p>
          <a:p>
            <a:pPr algn="ctr"/>
            <a:r>
              <a:rPr lang="en-US" dirty="0">
                <a:solidFill>
                  <a:srgbClr val="99FF33"/>
                </a:solidFill>
              </a:rPr>
              <a:t>Beijing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1F124D-8E97-9D41-86C2-FF9FA389D267}"/>
              </a:ext>
            </a:extLst>
          </p:cNvPr>
          <p:cNvSpPr txBox="1"/>
          <p:nvPr/>
        </p:nvSpPr>
        <p:spPr>
          <a:xfrm>
            <a:off x="6732932" y="1451252"/>
            <a:ext cx="23414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99FFCC"/>
                </a:solidFill>
              </a:rPr>
              <a:t>PRD104,076010 (2021)  [arXiv:2103.15768</a:t>
            </a:r>
            <a:r>
              <a:rPr lang="en-US" dirty="0">
                <a:solidFill>
                  <a:srgbClr val="99FFCC"/>
                </a:solidFill>
              </a:rPr>
              <a:t>],</a:t>
            </a:r>
          </a:p>
          <a:p>
            <a:endParaRPr lang="en-US" dirty="0">
              <a:solidFill>
                <a:srgbClr val="99FFCC"/>
              </a:solidFill>
            </a:endParaRPr>
          </a:p>
          <a:p>
            <a:r>
              <a:rPr lang="en-US" sz="1600" dirty="0">
                <a:solidFill>
                  <a:srgbClr val="99FFCC"/>
                </a:solidFill>
              </a:rPr>
              <a:t>arXiv:2302.11600</a:t>
            </a:r>
          </a:p>
        </p:txBody>
      </p:sp>
    </p:spTree>
    <p:extLst>
      <p:ext uri="{BB962C8B-B14F-4D97-AF65-F5344CB8AC3E}">
        <p14:creationId xmlns:p14="http://schemas.microsoft.com/office/powerpoint/2010/main" val="718349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Dark_matte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1118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37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4AA76-E7CD-B943-96F4-EABC2D07F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-313834"/>
            <a:ext cx="8229600" cy="1143000"/>
          </a:xfrm>
        </p:spPr>
        <p:txBody>
          <a:bodyPr wrap="square" anchor="ctr">
            <a:normAutofit/>
          </a:bodyPr>
          <a:lstStyle/>
          <a:p>
            <a:r>
              <a:rPr lang="en-US" sz="3600" dirty="0">
                <a:solidFill>
                  <a:srgbClr val="FFC000"/>
                </a:solidFill>
              </a:rPr>
              <a:t>Type II Superconductor</a:t>
            </a:r>
          </a:p>
        </p:txBody>
      </p:sp>
      <p:pic>
        <p:nvPicPr>
          <p:cNvPr id="855042" name="Picture 2">
            <a:extLst>
              <a:ext uri="{FF2B5EF4-FFF2-40B4-BE49-F238E27FC236}">
                <a16:creationId xmlns:a16="http://schemas.microsoft.com/office/drawing/2014/main" id="{21412AED-BF37-5944-9B63-2C59E53B670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02041"/>
            <a:ext cx="4359046" cy="277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AFB53A-ADFF-874B-BF17-E39C3BF3D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673363"/>
            <a:ext cx="4074793" cy="509349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58D108F-A78C-9544-BD3A-E9B1C2F3A861}"/>
              </a:ext>
            </a:extLst>
          </p:cNvPr>
          <p:cNvSpPr/>
          <p:nvPr/>
        </p:nvSpPr>
        <p:spPr>
          <a:xfrm>
            <a:off x="609599" y="3977116"/>
            <a:ext cx="3300904" cy="369332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202122"/>
                </a:solidFill>
              </a:rPr>
              <a:t>Ginzburg–Landau equations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1A132F-B987-EB44-A262-6623BA7DD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62" y="5481979"/>
            <a:ext cx="3700777" cy="388666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3B152F-7E2E-384C-96A2-98B915B3FD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8050" y="6098208"/>
            <a:ext cx="1524000" cy="4527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A5B500-2B65-FC49-A002-C0D33E7C9F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400" y="4708635"/>
            <a:ext cx="1524000" cy="50413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103B995-28B0-A040-BE25-864682E15BD4}"/>
              </a:ext>
            </a:extLst>
          </p:cNvPr>
          <p:cNvSpPr/>
          <p:nvPr/>
        </p:nvSpPr>
        <p:spPr>
          <a:xfrm>
            <a:off x="5233499" y="4180332"/>
            <a:ext cx="3046211" cy="36933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02122"/>
                </a:solidFill>
              </a:rPr>
              <a:t>London penetration depth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E8234F4-7D31-6949-B878-E1F44A6A767C}"/>
                  </a:ext>
                </a:extLst>
              </p:cNvPr>
              <p:cNvSpPr txBox="1"/>
              <p:nvPr/>
            </p:nvSpPr>
            <p:spPr>
              <a:xfrm>
                <a:off x="5523944" y="5355968"/>
                <a:ext cx="2210912" cy="369332"/>
              </a:xfrm>
              <a:prstGeom prst="rect">
                <a:avLst/>
              </a:prstGeom>
              <a:solidFill>
                <a:schemeClr val="tx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2060"/>
                    </a:solidFill>
                  </a:rPr>
                  <a:t>Coherent length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</m:oMath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E8234F4-7D31-6949-B878-E1F44A6A7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3944" y="5355968"/>
                <a:ext cx="2210912" cy="369332"/>
              </a:xfrm>
              <a:prstGeom prst="rect">
                <a:avLst/>
              </a:prstGeom>
              <a:blipFill>
                <a:blip r:embed="rId8"/>
                <a:stretch>
                  <a:fillRect l="-1705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4ADF0C15-426D-478D-AE76-89F78C0AE72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14201" y="407136"/>
            <a:ext cx="2974330" cy="3849133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CE8DEF-526A-5AEE-3820-646EEBEA68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1807" y="6013462"/>
            <a:ext cx="2524126" cy="3918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7C5BFFA-51E3-6DA1-94F1-D6608AF7B69E}"/>
              </a:ext>
            </a:extLst>
          </p:cNvPr>
          <p:cNvSpPr txBox="1"/>
          <p:nvPr/>
        </p:nvSpPr>
        <p:spPr>
          <a:xfrm>
            <a:off x="5028643" y="6035962"/>
            <a:ext cx="99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57F"/>
                </a:solidFill>
              </a:rPr>
              <a:t>Type II:</a:t>
            </a:r>
          </a:p>
        </p:txBody>
      </p:sp>
    </p:spTree>
    <p:extLst>
      <p:ext uri="{BB962C8B-B14F-4D97-AF65-F5344CB8AC3E}">
        <p14:creationId xmlns:p14="http://schemas.microsoft.com/office/powerpoint/2010/main" val="23923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A854E-0A27-6749-AF30-43E0F4ADE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040" y="-50860"/>
            <a:ext cx="7696200" cy="801414"/>
          </a:xfrm>
        </p:spPr>
        <p:txBody>
          <a:bodyPr/>
          <a:lstStyle/>
          <a:p>
            <a:r>
              <a:rPr lang="en-US" sz="3600" dirty="0">
                <a:solidFill>
                  <a:srgbClr val="FFC000"/>
                </a:solidFill>
              </a:rPr>
              <a:t>Energetics and Equilibrium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2104A-DEAA-874D-AB62-5F329878C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537" y="662770"/>
            <a:ext cx="8179828" cy="4783583"/>
          </a:xfrm>
        </p:spPr>
        <p:txBody>
          <a:bodyPr/>
          <a:lstStyle/>
          <a:p>
            <a:r>
              <a:rPr lang="en-US" sz="2000" dirty="0"/>
              <a:t>Type II superconductor</a:t>
            </a:r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2000" dirty="0"/>
          </a:p>
          <a:p>
            <a:r>
              <a:rPr lang="en-US" sz="2000" dirty="0"/>
              <a:t>Variational model (J.R. Clem, Jour. Low Temp. Phys. 18, 5/6 (1975))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D7E771D-4D81-0843-BE56-8D03FBFF3153}"/>
                  </a:ext>
                </a:extLst>
              </p14:cNvPr>
              <p14:cNvContentPartPr/>
              <p14:nvPr/>
            </p14:nvContentPartPr>
            <p14:xfrm>
              <a:off x="6279881" y="104808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D7E771D-4D81-0843-BE56-8D03FBFF315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70881" y="103944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44D4CAE-7B82-9C49-847E-B4605349294E}"/>
                  </a:ext>
                </a:extLst>
              </p14:cNvPr>
              <p14:cNvContentPartPr/>
              <p14:nvPr/>
            </p14:nvContentPartPr>
            <p14:xfrm>
              <a:off x="6241001" y="1003440"/>
              <a:ext cx="20160" cy="10206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44D4CAE-7B82-9C49-847E-B460534929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32361" y="994440"/>
                <a:ext cx="37800" cy="10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3861C1F0-0F2E-B448-92DA-5435F214D48A}"/>
                  </a:ext>
                </a:extLst>
              </p14:cNvPr>
              <p14:cNvContentPartPr/>
              <p14:nvPr/>
            </p14:nvContentPartPr>
            <p14:xfrm>
              <a:off x="8427641" y="1987320"/>
              <a:ext cx="315360" cy="1965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3861C1F0-0F2E-B448-92DA-5435F214D48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18641" y="1978320"/>
                <a:ext cx="33300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F6118CE3-218B-6F4F-BEA1-E6DF36392BA5}"/>
                  </a:ext>
                </a:extLst>
              </p14:cNvPr>
              <p14:cNvContentPartPr/>
              <p14:nvPr/>
            </p14:nvContentPartPr>
            <p14:xfrm>
              <a:off x="6305801" y="1041600"/>
              <a:ext cx="1681920" cy="92700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F6118CE3-218B-6F4F-BEA1-E6DF36392BA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96801" y="1032960"/>
                <a:ext cx="1699560" cy="9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31C87732-C986-EA42-AC0B-6A3342A64A1D}"/>
                  </a:ext>
                </a:extLst>
              </p14:cNvPr>
              <p14:cNvContentPartPr/>
              <p14:nvPr/>
            </p14:nvContentPartPr>
            <p14:xfrm>
              <a:off x="6596321" y="996600"/>
              <a:ext cx="34560" cy="2512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31C87732-C986-EA42-AC0B-6A3342A64A1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587321" y="987960"/>
                <a:ext cx="5220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02C564CF-C2D0-7E4C-9BD5-6BDA02394B0F}"/>
                  </a:ext>
                </a:extLst>
              </p14:cNvPr>
              <p14:cNvContentPartPr/>
              <p14:nvPr/>
            </p14:nvContentPartPr>
            <p14:xfrm>
              <a:off x="6616121" y="1004160"/>
              <a:ext cx="237960" cy="2829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02C564CF-C2D0-7E4C-9BD5-6BDA02394B0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607481" y="995160"/>
                <a:ext cx="255600" cy="3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07E09ADA-03E2-C749-9EFD-BD52CC7ABB65}"/>
                  </a:ext>
                </a:extLst>
              </p14:cNvPr>
              <p14:cNvContentPartPr/>
              <p14:nvPr/>
            </p14:nvContentPartPr>
            <p14:xfrm>
              <a:off x="6816641" y="916680"/>
              <a:ext cx="154080" cy="1170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07E09ADA-03E2-C749-9EFD-BD52CC7ABB6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807641" y="907680"/>
                <a:ext cx="17172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164D9B56-D008-3246-BDF3-8FB37C30709C}"/>
                  </a:ext>
                </a:extLst>
              </p14:cNvPr>
              <p14:cNvContentPartPr/>
              <p14:nvPr/>
            </p14:nvContentPartPr>
            <p14:xfrm>
              <a:off x="6273761" y="2082000"/>
              <a:ext cx="360" cy="3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164D9B56-D008-3246-BDF3-8FB37C30709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264761" y="207300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D031A05B-0315-9B43-9676-4C5814CCCE7D}"/>
              </a:ext>
            </a:extLst>
          </p:cNvPr>
          <p:cNvGrpSpPr/>
          <p:nvPr/>
        </p:nvGrpSpPr>
        <p:grpSpPr>
          <a:xfrm>
            <a:off x="6261521" y="1931160"/>
            <a:ext cx="2004120" cy="256680"/>
            <a:chOff x="6261521" y="1931160"/>
            <a:chExt cx="2004120" cy="25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3785775-EDCA-2742-85AB-3BC12A66DD99}"/>
                    </a:ext>
                  </a:extLst>
                </p14:cNvPr>
                <p14:cNvContentPartPr/>
                <p14:nvPr/>
              </p14:nvContentPartPr>
              <p14:xfrm>
                <a:off x="8136401" y="1931160"/>
                <a:ext cx="129240" cy="1479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3785775-EDCA-2742-85AB-3BC12A66DD9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127761" y="1922160"/>
                  <a:ext cx="1468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FAE5BCD-11B1-8749-A395-FC92C6DF5EFF}"/>
                    </a:ext>
                  </a:extLst>
                </p14:cNvPr>
                <p14:cNvContentPartPr/>
                <p14:nvPr/>
              </p14:nvContentPartPr>
              <p14:xfrm>
                <a:off x="8099321" y="2078760"/>
                <a:ext cx="150120" cy="1090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FAE5BCD-11B1-8749-A395-FC92C6DF5EF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090681" y="2070120"/>
                  <a:ext cx="1677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7E8BBE9-2E50-4748-BBB9-C4604A9D9EA4}"/>
                    </a:ext>
                  </a:extLst>
                </p14:cNvPr>
                <p14:cNvContentPartPr/>
                <p14:nvPr/>
              </p14:nvContentPartPr>
              <p14:xfrm>
                <a:off x="6261521" y="2070840"/>
                <a:ext cx="1995480" cy="298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7E8BBE9-2E50-4748-BBB9-C4604A9D9EA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252881" y="2061840"/>
                  <a:ext cx="2013120" cy="47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53A0C0FA-0617-6D41-B32D-4623B7C787BE}"/>
                  </a:ext>
                </a:extLst>
              </p14:cNvPr>
              <p14:cNvContentPartPr/>
              <p14:nvPr/>
            </p14:nvContentPartPr>
            <p14:xfrm>
              <a:off x="6243881" y="2023680"/>
              <a:ext cx="11160" cy="464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53A0C0FA-0617-6D41-B32D-4623B7C787B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235241" y="2014680"/>
                <a:ext cx="2880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602E3350-4BC0-F245-A09F-AFE90DCCE9CC}"/>
                  </a:ext>
                </a:extLst>
              </p14:cNvPr>
              <p14:cNvContentPartPr/>
              <p14:nvPr/>
            </p14:nvContentPartPr>
            <p14:xfrm>
              <a:off x="7934801" y="2987040"/>
              <a:ext cx="859680" cy="226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602E3350-4BC0-F245-A09F-AFE90DCCE9C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926161" y="2978040"/>
                <a:ext cx="87732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6CF7B9A8-D198-3845-95F1-4EFCBE5684B1}"/>
                  </a:ext>
                </a:extLst>
              </p14:cNvPr>
              <p14:cNvContentPartPr/>
              <p14:nvPr/>
            </p14:nvContentPartPr>
            <p14:xfrm>
              <a:off x="6246761" y="2170200"/>
              <a:ext cx="360" cy="36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6CF7B9A8-D198-3845-95F1-4EFCBE5684B1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237761" y="21612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6CA77C38-3665-B249-B431-41DDDD582C18}"/>
                  </a:ext>
                </a:extLst>
              </p14:cNvPr>
              <p14:cNvContentPartPr/>
              <p14:nvPr/>
            </p14:nvContentPartPr>
            <p14:xfrm>
              <a:off x="6310121" y="2164080"/>
              <a:ext cx="360" cy="36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6CA77C38-3665-B249-B431-41DDDD582C1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301121" y="215544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58A38719-939E-794E-9FD2-B20B14A0493E}"/>
                  </a:ext>
                </a:extLst>
              </p14:cNvPr>
              <p14:cNvContentPartPr/>
              <p14:nvPr/>
            </p14:nvContentPartPr>
            <p14:xfrm>
              <a:off x="6289961" y="2153280"/>
              <a:ext cx="988200" cy="67428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58A38719-939E-794E-9FD2-B20B14A0493E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281321" y="2144280"/>
                <a:ext cx="1005840" cy="69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5D99C733-DE1B-4743-8A2D-35C9B7F126BD}"/>
                  </a:ext>
                </a:extLst>
              </p14:cNvPr>
              <p14:cNvContentPartPr/>
              <p14:nvPr/>
            </p14:nvContentPartPr>
            <p14:xfrm>
              <a:off x="7358801" y="2542800"/>
              <a:ext cx="357840" cy="26280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5D99C733-DE1B-4743-8A2D-35C9B7F126B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349801" y="2533800"/>
                <a:ext cx="375480" cy="28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905DA9E2-BDE3-6343-AE71-39AF226D3A4F}"/>
                  </a:ext>
                </a:extLst>
              </p14:cNvPr>
              <p14:cNvContentPartPr/>
              <p14:nvPr/>
            </p14:nvContentPartPr>
            <p14:xfrm>
              <a:off x="7736441" y="2754120"/>
              <a:ext cx="93240" cy="15228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905DA9E2-BDE3-6343-AE71-39AF226D3A4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727801" y="2745120"/>
                <a:ext cx="110880" cy="1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0076ABFD-0858-F648-B144-EABE80C70BA8}"/>
                  </a:ext>
                </a:extLst>
              </p14:cNvPr>
              <p14:cNvContentPartPr/>
              <p14:nvPr/>
            </p14:nvContentPartPr>
            <p14:xfrm>
              <a:off x="7948121" y="2628480"/>
              <a:ext cx="329760" cy="19692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0076ABFD-0858-F648-B144-EABE80C70BA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939481" y="2619480"/>
                <a:ext cx="347400" cy="21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D6B9F7C9-1231-8241-A8AE-14781E51E2DD}"/>
                  </a:ext>
                </a:extLst>
              </p14:cNvPr>
              <p14:cNvContentPartPr/>
              <p14:nvPr/>
            </p14:nvContentPartPr>
            <p14:xfrm>
              <a:off x="8161601" y="2638920"/>
              <a:ext cx="103680" cy="1767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D6B9F7C9-1231-8241-A8AE-14781E51E2DD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152601" y="2630280"/>
                <a:ext cx="12132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A58AF452-A340-7B4A-9A75-CE7641244721}"/>
                  </a:ext>
                </a:extLst>
              </p14:cNvPr>
              <p14:cNvContentPartPr/>
              <p14:nvPr/>
            </p14:nvContentPartPr>
            <p14:xfrm>
              <a:off x="3398081" y="1365960"/>
              <a:ext cx="360" cy="36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A58AF452-A340-7B4A-9A75-CE7641244721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389441" y="135696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9D407A70-339A-004F-9E01-0302C1281417}"/>
                  </a:ext>
                </a:extLst>
              </p14:cNvPr>
              <p14:cNvContentPartPr/>
              <p14:nvPr/>
            </p14:nvContentPartPr>
            <p14:xfrm>
              <a:off x="6248561" y="2096330"/>
              <a:ext cx="35640" cy="6264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9D407A70-339A-004F-9E01-0302C1281417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239561" y="2087690"/>
                <a:ext cx="53280" cy="80280"/>
              </a:xfrm>
              <a:prstGeom prst="rect">
                <a:avLst/>
              </a:prstGeom>
            </p:spPr>
          </p:pic>
        </mc:Fallback>
      </mc:AlternateContent>
      <p:sp>
        <p:nvSpPr>
          <p:cNvPr id="141" name="TextBox 140">
            <a:extLst>
              <a:ext uri="{FF2B5EF4-FFF2-40B4-BE49-F238E27FC236}">
                <a16:creationId xmlns:a16="http://schemas.microsoft.com/office/drawing/2014/main" id="{DDD079BA-45B9-104A-8867-A28A7CDA5453}"/>
              </a:ext>
            </a:extLst>
          </p:cNvPr>
          <p:cNvSpPr txBox="1"/>
          <p:nvPr/>
        </p:nvSpPr>
        <p:spPr>
          <a:xfrm>
            <a:off x="5185622" y="694761"/>
            <a:ext cx="1215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Normal Phase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B7538E1-8CCB-CF4C-A33A-0673D61FAAD7}"/>
              </a:ext>
            </a:extLst>
          </p:cNvPr>
          <p:cNvSpPr txBox="1"/>
          <p:nvPr/>
        </p:nvSpPr>
        <p:spPr>
          <a:xfrm>
            <a:off x="7179622" y="1128000"/>
            <a:ext cx="1977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Superconducting Phase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241C17-F7F5-4D4C-BADB-4A6A46241EED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762171" y="1354628"/>
            <a:ext cx="5535170" cy="1568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9F9724-0F2E-3845-AD73-DB44E02FD2ED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2133601" y="3596775"/>
            <a:ext cx="3052022" cy="5888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A4FF8E-FC6C-8C4C-898D-334E6D190702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908278" y="4239747"/>
            <a:ext cx="6711171" cy="5997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833C3F0-465B-5E45-9B5F-7C3A2706981E}"/>
                  </a:ext>
                </a:extLst>
              </p14:cNvPr>
              <p14:cNvContentPartPr/>
              <p14:nvPr/>
            </p14:nvContentPartPr>
            <p14:xfrm>
              <a:off x="-917160" y="3991286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833C3F0-465B-5E45-9B5F-7C3A2706981E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-926160" y="3937286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76726EF8-DF02-B342-881D-1788FD3C74BC}"/>
                  </a:ext>
                </a:extLst>
              </p14:cNvPr>
              <p14:cNvContentPartPr/>
              <p14:nvPr/>
            </p14:nvContentPartPr>
            <p14:xfrm>
              <a:off x="5810880" y="1078886"/>
              <a:ext cx="28440" cy="1324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76726EF8-DF02-B342-881D-1788FD3C74BC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802240" y="1025246"/>
                <a:ext cx="4608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3DBA6AF-D853-654B-9C66-EC5EEFEF2A8E}"/>
                  </a:ext>
                </a:extLst>
              </p14:cNvPr>
              <p14:cNvContentPartPr/>
              <p14:nvPr/>
            </p14:nvContentPartPr>
            <p14:xfrm>
              <a:off x="5778480" y="1036406"/>
              <a:ext cx="41040" cy="10166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3DBA6AF-D853-654B-9C66-EC5EEFEF2A8E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769840" y="1027406"/>
                <a:ext cx="58680" cy="10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A97BE682-C03D-3445-820A-84960D66C28B}"/>
                  </a:ext>
                </a:extLst>
              </p14:cNvPr>
              <p14:cNvContentPartPr/>
              <p14:nvPr/>
            </p14:nvContentPartPr>
            <p14:xfrm>
              <a:off x="5819160" y="2080406"/>
              <a:ext cx="433800" cy="9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A97BE682-C03D-3445-820A-84960D66C28B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810160" y="2071766"/>
                <a:ext cx="451440" cy="2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3708C415-FC64-8C46-82A4-5198CCDD51D2}"/>
              </a:ext>
            </a:extLst>
          </p:cNvPr>
          <p:cNvGrpSpPr/>
          <p:nvPr/>
        </p:nvGrpSpPr>
        <p:grpSpPr>
          <a:xfrm>
            <a:off x="5920320" y="1313246"/>
            <a:ext cx="146880" cy="226080"/>
            <a:chOff x="5920320" y="1313246"/>
            <a:chExt cx="146880" cy="22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B6F9617-5A1C-FA40-B9B7-09042F582CE3}"/>
                    </a:ext>
                  </a:extLst>
                </p14:cNvPr>
                <p14:cNvContentPartPr/>
                <p14:nvPr/>
              </p14:nvContentPartPr>
              <p14:xfrm>
                <a:off x="5920320" y="1329806"/>
                <a:ext cx="23400" cy="2044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B6F9617-5A1C-FA40-B9B7-09042F582CE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911680" y="1321166"/>
                  <a:ext cx="4104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A90213E-2DD3-E145-9B25-3B0C0BA64AF6}"/>
                    </a:ext>
                  </a:extLst>
                </p14:cNvPr>
                <p14:cNvContentPartPr/>
                <p14:nvPr/>
              </p14:nvContentPartPr>
              <p14:xfrm>
                <a:off x="5921760" y="1313246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A90213E-2DD3-E145-9B25-3B0C0BA64AF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912760" y="130460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D06D504-E6DD-1543-A1BA-2854D0E2B80D}"/>
                    </a:ext>
                  </a:extLst>
                </p14:cNvPr>
                <p14:cNvContentPartPr/>
                <p14:nvPr/>
              </p14:nvContentPartPr>
              <p14:xfrm>
                <a:off x="5941200" y="1344206"/>
                <a:ext cx="126000" cy="1951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D06D504-E6DD-1543-A1BA-2854D0E2B80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932560" y="1335566"/>
                  <a:ext cx="143640" cy="21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186D98ED-2895-A943-A351-8F9A36D6B9EE}"/>
                  </a:ext>
                </a:extLst>
              </p14:cNvPr>
              <p14:cNvContentPartPr/>
              <p14:nvPr/>
            </p14:nvContentPartPr>
            <p14:xfrm>
              <a:off x="5793240" y="1044686"/>
              <a:ext cx="493560" cy="1188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186D98ED-2895-A943-A351-8F9A36D6B9EE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784600" y="1036046"/>
                <a:ext cx="511200" cy="29520"/>
              </a:xfrm>
              <a:prstGeom prst="rect">
                <a:avLst/>
              </a:prstGeom>
            </p:spPr>
          </p:pic>
        </mc:Fallback>
      </mc:AlternateContent>
      <p:sp>
        <p:nvSpPr>
          <p:cNvPr id="39" name="Left Brace 38">
            <a:extLst>
              <a:ext uri="{FF2B5EF4-FFF2-40B4-BE49-F238E27FC236}">
                <a16:creationId xmlns:a16="http://schemas.microsoft.com/office/drawing/2014/main" id="{342071C7-A37E-E348-9063-FA8AC334F29B}"/>
              </a:ext>
            </a:extLst>
          </p:cNvPr>
          <p:cNvSpPr/>
          <p:nvPr/>
        </p:nvSpPr>
        <p:spPr bwMode="auto">
          <a:xfrm rot="16200000">
            <a:off x="2921953" y="4965364"/>
            <a:ext cx="301207" cy="914400"/>
          </a:xfrm>
          <a:prstGeom prst="leftBrace">
            <a:avLst/>
          </a:prstGeom>
          <a:noFill/>
          <a:ln w="25400" cap="flat" cmpd="sng" algn="ctr">
            <a:solidFill>
              <a:srgbClr val="FD792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3" name="Left Brace 62">
            <a:extLst>
              <a:ext uri="{FF2B5EF4-FFF2-40B4-BE49-F238E27FC236}">
                <a16:creationId xmlns:a16="http://schemas.microsoft.com/office/drawing/2014/main" id="{BFFE44B4-E8E2-D64F-B8CF-C8D3E85225DB}"/>
              </a:ext>
            </a:extLst>
          </p:cNvPr>
          <p:cNvSpPr/>
          <p:nvPr/>
        </p:nvSpPr>
        <p:spPr bwMode="auto">
          <a:xfrm rot="16200000">
            <a:off x="5214225" y="3806505"/>
            <a:ext cx="284084" cy="3336505"/>
          </a:xfrm>
          <a:prstGeom prst="leftBrace">
            <a:avLst/>
          </a:prstGeom>
          <a:noFill/>
          <a:ln w="25400" cap="flat" cmpd="sng" algn="ctr">
            <a:solidFill>
              <a:srgbClr val="99FF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42D19B7-AB79-014B-A7DA-5390362C0C20}"/>
              </a:ext>
            </a:extLst>
      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4764982" y="5726863"/>
            <a:ext cx="1182570" cy="26185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60B8494A-82C7-E90F-6122-628C3A4C4971}"/>
                  </a:ext>
                </a:extLst>
              </p14:cNvPr>
              <p14:cNvContentPartPr/>
              <p14:nvPr/>
            </p14:nvContentPartPr>
            <p14:xfrm>
              <a:off x="6030589" y="3037462"/>
              <a:ext cx="149400" cy="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60B8494A-82C7-E90F-6122-628C3A4C4971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6021589" y="3028462"/>
                <a:ext cx="16704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3AE8AC32-9889-6173-67B6-FB30B746FED0}"/>
                  </a:ext>
                </a:extLst>
              </p14:cNvPr>
              <p14:cNvContentPartPr/>
              <p14:nvPr/>
            </p14:nvContentPartPr>
            <p14:xfrm>
              <a:off x="6354229" y="3040342"/>
              <a:ext cx="129600" cy="75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3AE8AC32-9889-6173-67B6-FB30B746FED0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345589" y="3031342"/>
                <a:ext cx="14724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E3619DA7-2CEB-7E93-1720-FE909C916BFF}"/>
                  </a:ext>
                </a:extLst>
              </p14:cNvPr>
              <p14:cNvContentPartPr/>
              <p14:nvPr/>
            </p14:nvContentPartPr>
            <p14:xfrm>
              <a:off x="6606229" y="3033142"/>
              <a:ext cx="141120" cy="180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E3619DA7-2CEB-7E93-1720-FE909C916BFF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597589" y="3024502"/>
                <a:ext cx="15876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CE2FE42B-A087-C16E-D9B0-78257447DEA9}"/>
                  </a:ext>
                </a:extLst>
              </p14:cNvPr>
              <p14:cNvContentPartPr/>
              <p14:nvPr/>
            </p14:nvContentPartPr>
            <p14:xfrm>
              <a:off x="7248829" y="2812462"/>
              <a:ext cx="741240" cy="1922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CE2FE42B-A087-C16E-D9B0-78257447DEA9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240189" y="2803462"/>
                <a:ext cx="758880" cy="20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72" name="Group 71">
            <a:extLst>
              <a:ext uri="{FF2B5EF4-FFF2-40B4-BE49-F238E27FC236}">
                <a16:creationId xmlns:a16="http://schemas.microsoft.com/office/drawing/2014/main" id="{172D9ED6-CC48-46BB-029E-635D22C6BACA}"/>
              </a:ext>
            </a:extLst>
          </p:cNvPr>
          <p:cNvGrpSpPr/>
          <p:nvPr/>
        </p:nvGrpSpPr>
        <p:grpSpPr>
          <a:xfrm>
            <a:off x="6862909" y="3043942"/>
            <a:ext cx="648360" cy="21240"/>
            <a:chOff x="6862909" y="3043942"/>
            <a:chExt cx="648360" cy="2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222D080C-DBC1-204C-A485-51486AB93A35}"/>
                    </a:ext>
                  </a:extLst>
                </p14:cNvPr>
                <p14:cNvContentPartPr/>
                <p14:nvPr/>
              </p14:nvContentPartPr>
              <p14:xfrm>
                <a:off x="6911869" y="3046462"/>
                <a:ext cx="18720" cy="3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222D080C-DBC1-204C-A485-51486AB93A3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902869" y="3037462"/>
                  <a:ext cx="363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60DB741F-584D-1368-5819-9F3CC8339A67}"/>
                    </a:ext>
                  </a:extLst>
                </p14:cNvPr>
                <p14:cNvContentPartPr/>
                <p14:nvPr/>
              </p14:nvContentPartPr>
              <p14:xfrm>
                <a:off x="6862909" y="3046462"/>
                <a:ext cx="103320" cy="3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60DB741F-584D-1368-5819-9F3CC8339A6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853909" y="3037462"/>
                  <a:ext cx="1209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72A638E6-69BA-FE4F-B0CB-44B6EA7EBEB8}"/>
                    </a:ext>
                  </a:extLst>
                </p14:cNvPr>
                <p14:cNvContentPartPr/>
                <p14:nvPr/>
              </p14:nvContentPartPr>
              <p14:xfrm>
                <a:off x="7380949" y="3055822"/>
                <a:ext cx="360" cy="3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72A638E6-69BA-FE4F-B0CB-44B6EA7EBEB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372309" y="304682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DF4A2E84-0916-BD25-12AB-EB87C1717CDD}"/>
                    </a:ext>
                  </a:extLst>
                </p14:cNvPr>
                <p14:cNvContentPartPr/>
                <p14:nvPr/>
              </p14:nvContentPartPr>
              <p14:xfrm>
                <a:off x="7380949" y="3051142"/>
                <a:ext cx="130320" cy="133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DF4A2E84-0916-BD25-12AB-EB87C1717CD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372309" y="3042502"/>
                  <a:ext cx="1479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51EFAC28-6CBC-66AC-4E07-C3E11D854C91}"/>
                    </a:ext>
                  </a:extLst>
                </p14:cNvPr>
                <p14:cNvContentPartPr/>
                <p14:nvPr/>
              </p14:nvContentPartPr>
              <p14:xfrm>
                <a:off x="7102669" y="3043942"/>
                <a:ext cx="146880" cy="212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51EFAC28-6CBC-66AC-4E07-C3E11D854C9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093669" y="3035302"/>
                  <a:ext cx="164520" cy="3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4D744B42-3897-9CE4-318C-1AE97FE8A4EC}"/>
                  </a:ext>
                </a:extLst>
              </p14:cNvPr>
              <p14:cNvContentPartPr/>
              <p14:nvPr/>
            </p14:nvContentPartPr>
            <p14:xfrm>
              <a:off x="5787229" y="3033862"/>
              <a:ext cx="164880" cy="1548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4D744B42-3897-9CE4-318C-1AE97FE8A4EC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5778589" y="3025222"/>
                <a:ext cx="182520" cy="3312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F734F7F3-6312-6045-08EA-A373BC5F8902}"/>
              </a:ext>
            </a:extLst>
          </p:cNvPr>
          <p:cNvSpPr txBox="1"/>
          <p:nvPr/>
        </p:nvSpPr>
        <p:spPr>
          <a:xfrm flipH="1">
            <a:off x="243537" y="5672010"/>
            <a:ext cx="1943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Energy-equilibrium condition </a:t>
            </a:r>
            <a:r>
              <a:rPr lang="en-US" sz="1400" dirty="0">
                <a:solidFill>
                  <a:srgbClr val="FF0000"/>
                </a:solidFill>
              </a:rPr>
              <a:t>(EEC)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1FA33D-E013-4B5C-DD94-D51F8DCCBC7D}"/>
              </a:ext>
            </a:extLst>
      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1859688" y="4960134"/>
            <a:ext cx="7150854" cy="2935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8655D8-0573-0724-E73F-AAA636098FA8}"/>
              </a:ext>
            </a:extLst>
          </p:cNvPr>
          <p:cNvSpPr txBox="1"/>
          <p:nvPr/>
        </p:nvSpPr>
        <p:spPr>
          <a:xfrm>
            <a:off x="152400" y="4915163"/>
            <a:ext cx="2133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Equation of state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7242428-C701-446A-FC63-99B6D4A56E6A}"/>
              </a:ext>
            </a:extLst>
      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2922122" y="5740634"/>
            <a:ext cx="300868" cy="2743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CEE7BF1-3048-F592-6D7C-9085E225E4F9}"/>
              </a:ext>
            </a:extLst>
      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1472681" y="6192036"/>
            <a:ext cx="5381400" cy="55249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C25FF95-B935-1505-5D6A-D51FCF0DC386}"/>
              </a:ext>
            </a:extLst>
          </p:cNvPr>
          <p:cNvSpPr txBox="1"/>
          <p:nvPr/>
        </p:nvSpPr>
        <p:spPr>
          <a:xfrm>
            <a:off x="7111752" y="5947117"/>
            <a:ext cx="2045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- Negative constant pressure</a:t>
            </a:r>
          </a:p>
          <a:p>
            <a:r>
              <a:rPr lang="en-US" sz="1400" dirty="0"/>
              <a:t>- Origin is condensate</a:t>
            </a:r>
          </a:p>
        </p:txBody>
      </p:sp>
    </p:spTree>
    <p:extLst>
      <p:ext uri="{BB962C8B-B14F-4D97-AF65-F5344CB8AC3E}">
        <p14:creationId xmlns:p14="http://schemas.microsoft.com/office/powerpoint/2010/main" val="3470234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62" name="Text Box 6"/>
          <p:cNvSpPr txBox="1">
            <a:spLocks noChangeArrowheads="1"/>
          </p:cNvSpPr>
          <p:nvPr/>
        </p:nvSpPr>
        <p:spPr bwMode="auto">
          <a:xfrm>
            <a:off x="-142522" y="228600"/>
            <a:ext cx="910872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800" dirty="0">
                <a:solidFill>
                  <a:srgbClr val="FFC000"/>
                </a:solidFill>
                <a:latin typeface="Tahoma" pitchFamily="34" charset="0"/>
              </a:rPr>
              <a:t>Mass and Rest Energy</a:t>
            </a:r>
            <a:endParaRPr lang="en-US" sz="2800" dirty="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710664" name="Rectangle 8"/>
          <p:cNvSpPr>
            <a:spLocks noChangeArrowheads="1"/>
          </p:cNvSpPr>
          <p:nvPr/>
        </p:nvSpPr>
        <p:spPr bwMode="auto">
          <a:xfrm>
            <a:off x="228600" y="4114800"/>
            <a:ext cx="4191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en-US" sz="2400" b="1" dirty="0">
                <a:solidFill>
                  <a:srgbClr val="FF3300"/>
                </a:solidFill>
                <a:latin typeface="MS Mincho" pitchFamily="49" charset="-128"/>
                <a:ea typeface="MS Mincho" pitchFamily="49" charset="-128"/>
              </a:rPr>
              <a:t>  </a:t>
            </a:r>
            <a:endParaRPr lang="en-US" dirty="0">
              <a:solidFill>
                <a:srgbClr val="FFCC00"/>
              </a:solidFill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07A2747-7AE2-B849-9683-D44AD6887F4D}"/>
                  </a:ext>
                </a:extLst>
              </p:cNvPr>
              <p:cNvSpPr txBox="1"/>
              <p:nvPr/>
            </p:nvSpPr>
            <p:spPr>
              <a:xfrm>
                <a:off x="835026" y="914400"/>
                <a:ext cx="8131173" cy="9171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r>
                  <a:rPr lang="en-US" sz="2000" dirty="0"/>
                  <a:t>E = m c</a:t>
                </a:r>
                <a:r>
                  <a:rPr lang="en-US" sz="2000" baseline="30000" dirty="0"/>
                  <a:t>2</a:t>
                </a:r>
                <a:r>
                  <a:rPr lang="en-US" sz="2000" dirty="0"/>
                  <a:t>            m increases with E? Converting mass to energy?</a:t>
                </a:r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r>
                  <a:rPr lang="en-US" sz="2000" dirty="0"/>
                  <a:t>E</a:t>
                </a:r>
                <a:r>
                  <a:rPr lang="en-US" sz="2000" baseline="-25000" dirty="0"/>
                  <a:t>0 </a:t>
                </a:r>
                <a:r>
                  <a:rPr lang="en-US" sz="2000" dirty="0"/>
                  <a:t>= m c</a:t>
                </a:r>
                <a:r>
                  <a:rPr lang="en-US" sz="2000" baseline="30000" dirty="0"/>
                  <a:t>2 </a:t>
                </a:r>
                <a:r>
                  <a:rPr lang="en-US" sz="2000" dirty="0"/>
                  <a:t> (Einstein 1905, m</a:t>
                </a:r>
                <a:r>
                  <a:rPr lang="en-US" sz="2000" baseline="30000" dirty="0"/>
                  <a:t>2 </a:t>
                </a:r>
                <a:r>
                  <a:rPr lang="en-US" sz="2000" dirty="0"/>
                  <a:t>= E</a:t>
                </a:r>
                <a:r>
                  <a:rPr lang="en-US" sz="2000" baseline="30000" dirty="0"/>
                  <a:t>2 </a:t>
                </a:r>
                <a:r>
                  <a:rPr lang="en-US" sz="2000" dirty="0"/>
                  <a:t>– p</a:t>
                </a:r>
                <a:r>
                  <a:rPr lang="en-US" sz="2000" baseline="30000" dirty="0"/>
                  <a:t>2</a:t>
                </a:r>
                <a:r>
                  <a:rPr lang="en-US" sz="2000" dirty="0"/>
                  <a:t>)</a:t>
                </a:r>
              </a:p>
              <a:p>
                <a:pPr marL="285750" indent="-285750">
                  <a:lnSpc>
                    <a:spcPct val="200000"/>
                  </a:lnSpc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r>
                  <a:rPr lang="en-US" sz="2000" dirty="0"/>
                  <a:t>e</a:t>
                </a:r>
                <a:r>
                  <a:rPr lang="en-US" sz="2000" baseline="30000" dirty="0"/>
                  <a:t>+</a:t>
                </a:r>
                <a:r>
                  <a:rPr lang="en-US" sz="2000" dirty="0"/>
                  <a:t> e</a:t>
                </a:r>
                <a:r>
                  <a:rPr lang="en-US" sz="2000" baseline="30000" dirty="0"/>
                  <a:t>-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𝛾𝛾</m:t>
                    </m:r>
                  </m:oMath>
                </a14:m>
                <a:r>
                  <a:rPr lang="en-US" sz="2000" dirty="0"/>
                  <a:t> (m</a:t>
                </a:r>
                <a14:m>
                  <m:oMath xmlns:m="http://schemas.openxmlformats.org/officeDocument/2006/math">
                    <m:r>
                      <a:rPr lang="en-US" sz="2000" i="1" baseline="-25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𝛾𝛾</m:t>
                    </m:r>
                  </m:oMath>
                </a14:m>
                <a:r>
                  <a:rPr lang="en-US" sz="2000" dirty="0"/>
                  <a:t>= 2m</a:t>
                </a:r>
                <a:r>
                  <a:rPr lang="en-US" sz="2000" baseline="-25000" dirty="0"/>
                  <a:t>e</a:t>
                </a:r>
                <a:r>
                  <a:rPr lang="en-US" sz="2000" dirty="0"/>
                  <a:t>)</a:t>
                </a:r>
              </a:p>
              <a:p>
                <a:pPr marL="285750" indent="-285750">
                  <a:spcBef>
                    <a:spcPts val="1200"/>
                  </a:spcBef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r>
                  <a:rPr lang="en-US" sz="2000" dirty="0"/>
                  <a:t>Mass is a scalar and E is a component of the four vector.                     E and p are additive, not mass</a:t>
                </a:r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In general relativity, the gravitational field is coupled to the EMT. </a:t>
                </a:r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In non-relativistic limit, Newton’s law of force and universal gravitational involves E</a:t>
                </a:r>
                <a:r>
                  <a:rPr lang="en-US" sz="2000" baseline="-25000" dirty="0"/>
                  <a:t>0</a:t>
                </a:r>
                <a:r>
                  <a:rPr lang="en-US" sz="2000" dirty="0"/>
                  <a:t> or mass.</a:t>
                </a:r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Inertial mass and gravitational mass are the same mass.</a:t>
                </a:r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r>
                  <a:rPr lang="en-US" sz="2000" dirty="0"/>
                  <a:t>Relativistic mass in a misnomer, rest mass is redundant.</a:t>
                </a:r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endParaRPr lang="en-US" sz="2400" baseline="-25000" dirty="0"/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r>
                  <a:rPr lang="en-US" sz="2400" dirty="0"/>
                  <a:t> -- </a:t>
                </a:r>
                <a:r>
                  <a:rPr lang="en-US" sz="2000" dirty="0"/>
                  <a:t>L.B. Okun </a:t>
                </a:r>
                <a:r>
                  <a:rPr lang="en-US" dirty="0"/>
                  <a:t>doi:10.1134/1.1358478 </a:t>
                </a:r>
                <a:endParaRPr lang="en-US" sz="2400" dirty="0"/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285750" indent="-285750">
                  <a:lnSpc>
                    <a:spcPct val="200000"/>
                  </a:lnSpc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>
                  <a:buClr>
                    <a:srgbClr val="99FF33"/>
                  </a:buClr>
                  <a:buSzPct val="180000"/>
                </a:pPr>
                <a:endParaRPr lang="en-US" sz="2400" dirty="0"/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endParaRPr lang="en-US" sz="2400" baseline="-25000" dirty="0"/>
              </a:p>
              <a:p>
                <a:pPr marL="19431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endParaRPr lang="en-US" sz="2400" baseline="-25000" dirty="0"/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285750" indent="-285750">
                  <a:buClr>
                    <a:srgbClr val="99FF33"/>
                  </a:buClr>
                  <a:buSzPct val="180000"/>
                  <a:buFont typeface="Arial" panose="020B0604020202020204" pitchFamily="34" charset="0"/>
                  <a:buChar char="•"/>
                </a:pPr>
                <a:r>
                  <a:rPr lang="en-US" sz="2400" dirty="0" err="1"/>
                  <a:t>cou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07A2747-7AE2-B849-9683-D44AD6887F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026" y="914400"/>
                <a:ext cx="8131173" cy="9171742"/>
              </a:xfrm>
              <a:prstGeom prst="rect">
                <a:avLst/>
              </a:prstGeom>
              <a:blipFill>
                <a:blip r:embed="rId4"/>
                <a:stretch>
                  <a:fillRect l="-2648" t="-2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Arrow 6">
            <a:extLst>
              <a:ext uri="{FF2B5EF4-FFF2-40B4-BE49-F238E27FC236}">
                <a16:creationId xmlns:a16="http://schemas.microsoft.com/office/drawing/2014/main" id="{6E5EB868-546E-F44D-ADA2-A77DC39CEC41}"/>
              </a:ext>
            </a:extLst>
          </p:cNvPr>
          <p:cNvSpPr/>
          <p:nvPr/>
        </p:nvSpPr>
        <p:spPr bwMode="auto">
          <a:xfrm>
            <a:off x="2324100" y="1066800"/>
            <a:ext cx="533400" cy="19208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29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112299"/>
            <a:ext cx="8305800" cy="974735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Mass of Hadrons – Energy Momentum Tensor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470" y="1169902"/>
            <a:ext cx="8305800" cy="5183068"/>
          </a:xfrm>
        </p:spPr>
        <p:txBody>
          <a:bodyPr/>
          <a:lstStyle/>
          <a:p>
            <a:r>
              <a:rPr lang="en-US" sz="2400" dirty="0"/>
              <a:t>Energy momentum tensor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Mass  from trace of EMT – scalar, frame independent, scale invariant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14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94370" y="6352970"/>
            <a:ext cx="533400" cy="425860"/>
          </a:xfrm>
          <a:prstGeom prst="rect">
            <a:avLst/>
          </a:prstGeom>
        </p:spPr>
        <p:txBody>
          <a:bodyPr/>
          <a:lstStyle/>
          <a:p>
            <a:fld id="{9453797E-974D-4B97-B85E-6DB30011D6D8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087437" y="1596579"/>
          <a:ext cx="4195763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98700" imgH="406400" progId="Equation.DSMT4">
                  <p:embed/>
                </p:oleObj>
              </mc:Choice>
              <mc:Fallback>
                <p:oleObj name="Equation" r:id="rId2" imgW="2298700" imgH="4064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7437" y="1596579"/>
                        <a:ext cx="4195763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B9E2E12D-D712-AB40-B394-A428128F7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669" y="3641554"/>
            <a:ext cx="3421717" cy="3981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5E43EB-B538-7033-8FA7-95189219991A}"/>
              </a:ext>
            </a:extLst>
          </p:cNvPr>
          <p:cNvSpPr txBox="1"/>
          <p:nvPr/>
        </p:nvSpPr>
        <p:spPr>
          <a:xfrm>
            <a:off x="7082621" y="5349887"/>
            <a:ext cx="2057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Chanowitz</a:t>
            </a:r>
            <a:r>
              <a:rPr lang="en-US" sz="1400" dirty="0"/>
              <a:t>, Ellis, </a:t>
            </a:r>
            <a:r>
              <a:rPr lang="en-US" sz="1400" dirty="0" err="1"/>
              <a:t>Crewther</a:t>
            </a:r>
            <a:r>
              <a:rPr lang="en-US" sz="1400" dirty="0"/>
              <a:t>, Collin, Duncan, Joglekar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293BF1-A24B-6B1E-A203-9082C9462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4341303"/>
            <a:ext cx="3733800" cy="7754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ED8563-270D-1B19-6D6C-12C639B200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6851" y="5261421"/>
            <a:ext cx="5804684" cy="836594"/>
          </a:xfrm>
          <a:prstGeom prst="rect">
            <a:avLst/>
          </a:prstGeom>
        </p:spPr>
      </p:pic>
      <p:sp>
        <p:nvSpPr>
          <p:cNvPr id="7" name="Left Brace 6">
            <a:extLst>
              <a:ext uri="{FF2B5EF4-FFF2-40B4-BE49-F238E27FC236}">
                <a16:creationId xmlns:a16="http://schemas.microsoft.com/office/drawing/2014/main" id="{BFB49EA1-9CE0-F54D-2B2C-EB9142448076}"/>
              </a:ext>
            </a:extLst>
          </p:cNvPr>
          <p:cNvSpPr/>
          <p:nvPr/>
        </p:nvSpPr>
        <p:spPr bwMode="auto">
          <a:xfrm rot="16200000">
            <a:off x="4955211" y="4680789"/>
            <a:ext cx="284084" cy="3336505"/>
          </a:xfrm>
          <a:prstGeom prst="leftBrace">
            <a:avLst/>
          </a:prstGeom>
          <a:noFill/>
          <a:ln w="25400" cap="flat" cmpd="sng" algn="ctr">
            <a:solidFill>
              <a:srgbClr val="99FF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3D8CF1-F0BD-F3AC-C12E-3607368B8F9C}"/>
              </a:ext>
            </a:extLst>
          </p:cNvPr>
          <p:cNvSpPr txBox="1"/>
          <p:nvPr/>
        </p:nvSpPr>
        <p:spPr>
          <a:xfrm>
            <a:off x="4138568" y="6482183"/>
            <a:ext cx="1917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Trace anomaly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035FC7A7-8867-CB0E-0200-600DCFF94AA3}"/>
              </a:ext>
            </a:extLst>
          </p:cNvPr>
          <p:cNvSpPr/>
          <p:nvPr/>
        </p:nvSpPr>
        <p:spPr bwMode="auto">
          <a:xfrm rot="16200000">
            <a:off x="2278454" y="5695307"/>
            <a:ext cx="301207" cy="914400"/>
          </a:xfrm>
          <a:prstGeom prst="leftBrace">
            <a:avLst/>
          </a:prstGeom>
          <a:noFill/>
          <a:ln w="25400" cap="flat" cmpd="sng" algn="ctr">
            <a:solidFill>
              <a:srgbClr val="FD792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A0C26A-2500-C03C-961B-399A1D7799EA}"/>
              </a:ext>
            </a:extLst>
          </p:cNvPr>
          <p:cNvSpPr txBox="1"/>
          <p:nvPr/>
        </p:nvSpPr>
        <p:spPr>
          <a:xfrm>
            <a:off x="1723936" y="6376369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Sigma terms</a:t>
            </a:r>
          </a:p>
        </p:txBody>
      </p:sp>
    </p:spTree>
    <p:extLst>
      <p:ext uri="{BB962C8B-B14F-4D97-AF65-F5344CB8AC3E}">
        <p14:creationId xmlns:p14="http://schemas.microsoft.com/office/powerpoint/2010/main" val="243529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0B760-17D5-D440-A47A-14B022522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53" y="55555"/>
            <a:ext cx="7796284" cy="788903"/>
          </a:xfrm>
        </p:spPr>
        <p:txBody>
          <a:bodyPr/>
          <a:lstStyle/>
          <a:p>
            <a:r>
              <a:rPr lang="en-US" sz="3600" dirty="0">
                <a:solidFill>
                  <a:srgbClr val="FFC000"/>
                </a:solidFill>
              </a:rPr>
              <a:t>Mass from Trace of EMT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117A17-9838-3B43-8A35-373993050D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5426" y="826995"/>
                <a:ext cx="8994774" cy="5465763"/>
              </a:xfrm>
            </p:spPr>
            <p:txBody>
              <a:bodyPr/>
              <a:lstStyle/>
              <a:p>
                <a:r>
                  <a:rPr lang="en-US" sz="1600" dirty="0"/>
                  <a:t>Lattice calculation of of quark condensate </a:t>
                </a:r>
              </a:p>
              <a:p>
                <a:pPr lvl="1"/>
                <a:r>
                  <a:rPr lang="en-US" sz="1600" dirty="0"/>
                  <a:t>Y.B. Yang et al (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99FF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𝜒</m:t>
                    </m:r>
                    <m:r>
                      <a:rPr lang="en-US" sz="1600" b="0" i="1" smtClean="0">
                        <a:solidFill>
                          <a:srgbClr val="99FF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rgbClr val="99FF33"/>
                    </a:solidFill>
                  </a:rPr>
                  <a:t>QCD</a:t>
                </a:r>
                <a:r>
                  <a:rPr lang="en-US" sz="1600" dirty="0"/>
                  <a:t>) [</a:t>
                </a:r>
                <a:r>
                  <a:rPr lang="en-US" sz="1600" dirty="0" err="1"/>
                  <a:t>arXiv</a:t>
                </a:r>
                <a:r>
                  <a:rPr lang="en-US" sz="1600" dirty="0"/>
                  <a:t>: 1511.15089]; M. Gong et al, (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99FF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𝜒</m:t>
                    </m:r>
                    <m:r>
                      <a:rPr lang="en-US" sz="1600" i="1">
                        <a:solidFill>
                          <a:srgbClr val="99FF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rgbClr val="99FF33"/>
                    </a:solidFill>
                  </a:rPr>
                  <a:t>QCD</a:t>
                </a:r>
                <a:r>
                  <a:rPr lang="en-US" sz="1600" dirty="0"/>
                  <a:t>) [arXiv:1304.1194]</a:t>
                </a:r>
              </a:p>
              <a:p>
                <a:pPr lvl="1"/>
                <a:r>
                  <a:rPr lang="en-US" sz="1600" dirty="0"/>
                  <a:t>Overlap fermion (</a:t>
                </a:r>
                <a:r>
                  <a:rPr lang="en-US" sz="1600" dirty="0" err="1"/>
                  <a:t>Z</a:t>
                </a:r>
                <a:r>
                  <a:rPr lang="en-US" sz="1600" baseline="-25000" dirty="0" err="1"/>
                  <a:t>m</a:t>
                </a:r>
                <a:r>
                  <a:rPr lang="en-US" sz="1600" dirty="0"/>
                  <a:t> Z</a:t>
                </a:r>
                <a:r>
                  <a:rPr lang="en-US" sz="1600" baseline="-25000" dirty="0"/>
                  <a:t>s </a:t>
                </a:r>
                <a:r>
                  <a:rPr lang="en-US" sz="1600" dirty="0"/>
                  <a:t>=1), 3 lattices (one at physical m</a:t>
                </a:r>
                <a14:m>
                  <m:oMath xmlns:m="http://schemas.openxmlformats.org/officeDocument/2006/math">
                    <m:r>
                      <a:rPr lang="en-US" sz="160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600" dirty="0"/>
                  <a:t>)</a:t>
                </a:r>
                <a:endParaRPr lang="en-US" sz="1600" baseline="-25000" dirty="0"/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117A17-9838-3B43-8A35-373993050D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5426" y="826995"/>
                <a:ext cx="8994774" cy="5465763"/>
              </a:xfrm>
              <a:blipFill>
                <a:blip r:embed="rId2"/>
                <a:stretch>
                  <a:fillRect t="-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E1906D3-3AF6-E943-9C77-DA25E9AE9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2038642"/>
            <a:ext cx="4563702" cy="3042468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C81D56-495A-1440-A97E-61993BC0E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96" y="5416730"/>
            <a:ext cx="2338316" cy="5795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442121-D9BA-A08F-A3A3-825695E9A7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597" y="2038233"/>
            <a:ext cx="4563703" cy="30424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44F5E1-C9BA-15A4-093E-5EE145CEF7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5512" y="5107755"/>
            <a:ext cx="4572000" cy="4025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4CBB35-CC39-11C2-94AA-028203C4ABC1}"/>
              </a:ext>
            </a:extLst>
          </p:cNvPr>
          <p:cNvSpPr txBox="1"/>
          <p:nvPr/>
        </p:nvSpPr>
        <p:spPr>
          <a:xfrm>
            <a:off x="3501275" y="6118094"/>
            <a:ext cx="2438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Decoupling theorem: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95C80B2-C063-82F0-F7F3-B71887553C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225" y="6206026"/>
            <a:ext cx="2869426" cy="36933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10B39B3-98CB-F1AA-9736-58E52507DAA0}"/>
              </a:ext>
            </a:extLst>
          </p:cNvPr>
          <p:cNvSpPr txBox="1"/>
          <p:nvPr/>
        </p:nvSpPr>
        <p:spPr>
          <a:xfrm>
            <a:off x="4870632" y="5706493"/>
            <a:ext cx="4273368" cy="543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/>
              <a:t>Shifman</a:t>
            </a:r>
            <a:r>
              <a:rPr lang="en-US" sz="1600" dirty="0"/>
              <a:t>, et al., </a:t>
            </a:r>
            <a:r>
              <a:rPr lang="en-US" sz="1600" dirty="0" err="1"/>
              <a:t>Phys.Lett</a:t>
            </a:r>
            <a:r>
              <a:rPr lang="en-US" sz="1600" dirty="0"/>
              <a:t>. B 78, 443 (1978)   </a:t>
            </a:r>
          </a:p>
          <a:p>
            <a:pPr marL="457200" lvl="1" indent="0">
              <a:buNone/>
            </a:pPr>
            <a:endParaRPr lang="en-US" sz="2000" baseline="-250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A24CEAA-E4C9-FB8D-007C-97FC7E0161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6890" y="5490865"/>
            <a:ext cx="1093465" cy="36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13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0B760-17D5-D440-A47A-14B022522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14" y="30831"/>
            <a:ext cx="8229600" cy="813053"/>
          </a:xfrm>
        </p:spPr>
        <p:txBody>
          <a:bodyPr/>
          <a:lstStyle/>
          <a:p>
            <a:r>
              <a:rPr lang="en-US" sz="2800" dirty="0">
                <a:solidFill>
                  <a:srgbClr val="FFC000"/>
                </a:solidFill>
              </a:rPr>
              <a:t>Rest Energy Decomposition from Hamiltonian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17A17-9838-3B43-8A35-373993050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14" y="838200"/>
            <a:ext cx="8456512" cy="5858181"/>
          </a:xfrm>
        </p:spPr>
        <p:txBody>
          <a:bodyPr/>
          <a:lstStyle/>
          <a:p>
            <a:r>
              <a:rPr lang="en-US" sz="2000" dirty="0"/>
              <a:t>Separate the EMT  into traceless part and trace part 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Hamiltonian  --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Rest energy --  </a:t>
            </a:r>
          </a:p>
          <a:p>
            <a:endParaRPr lang="en-US" sz="2000" dirty="0"/>
          </a:p>
          <a:p>
            <a:endParaRPr lang="en-US" sz="2000" dirty="0"/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lvl="1"/>
            <a:endParaRPr lang="en-US" sz="1600" dirty="0"/>
          </a:p>
          <a:p>
            <a:pPr marL="457200" lvl="1" indent="0">
              <a:buNone/>
            </a:pPr>
            <a:endParaRPr lang="en-US" sz="2000" baseline="-25000" dirty="0"/>
          </a:p>
          <a:p>
            <a:pPr lvl="1"/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C043A0-1F1F-0548-A373-F5E16BE8FA3A}"/>
              </a:ext>
            </a:extLst>
          </p:cNvPr>
          <p:cNvSpPr txBox="1"/>
          <p:nvPr/>
        </p:nvSpPr>
        <p:spPr>
          <a:xfrm>
            <a:off x="7256362" y="1371018"/>
            <a:ext cx="1657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33B2F9-91B3-9F42-A033-070DCB528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857052"/>
            <a:ext cx="2024988" cy="5704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020339-70E3-EA4A-B6EE-362E77C5C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28" y="2524727"/>
            <a:ext cx="5644660" cy="2067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F064F0-49A9-074F-892A-A6D8714BB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1" y="4949976"/>
            <a:ext cx="5181600" cy="335379"/>
          </a:xfrm>
          <a:prstGeom prst="rect">
            <a:avLst/>
          </a:prstGeom>
        </p:spPr>
      </p:pic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7CAE022-5C41-674B-BC3B-C059D2A25D58}"/>
              </a:ext>
            </a:extLst>
          </p:cNvPr>
          <p:cNvSpPr txBox="1">
            <a:spLocks/>
          </p:cNvSpPr>
          <p:nvPr/>
        </p:nvSpPr>
        <p:spPr bwMode="auto">
          <a:xfrm>
            <a:off x="8394370" y="6352970"/>
            <a:ext cx="330530" cy="42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defRPr sz="1200" kern="1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fld id="{9453797E-974D-4B97-B85E-6DB30011D6D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F28D08-5D31-754B-9492-BA3531AD439B}"/>
              </a:ext>
            </a:extLst>
          </p:cNvPr>
          <p:cNvSpPr txBox="1"/>
          <p:nvPr/>
        </p:nvSpPr>
        <p:spPr>
          <a:xfrm>
            <a:off x="5599012" y="6114146"/>
            <a:ext cx="331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&lt;x&gt; - momentum fraction</a:t>
            </a:r>
          </a:p>
          <a:p>
            <a:r>
              <a:rPr lang="en-US" dirty="0"/>
              <a:t>experimentally measurable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8FFD4C-3AF2-464F-9A04-5D7A02A4DE58}"/>
              </a:ext>
            </a:extLst>
          </p:cNvPr>
          <p:cNvSpPr txBox="1"/>
          <p:nvPr/>
        </p:nvSpPr>
        <p:spPr>
          <a:xfrm>
            <a:off x="6867661" y="2491489"/>
            <a:ext cx="2810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Quark momentum fraction </a:t>
            </a:r>
          </a:p>
          <a:p>
            <a:r>
              <a:rPr lang="en-US" sz="1400" dirty="0">
                <a:solidFill>
                  <a:srgbClr val="FFFF00"/>
                </a:solidFill>
              </a:rPr>
              <a:t>(scale dependent)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8A187C-4CF9-0348-956C-59165FAAB2D2}"/>
              </a:ext>
            </a:extLst>
          </p:cNvPr>
          <p:cNvSpPr txBox="1"/>
          <p:nvPr/>
        </p:nvSpPr>
        <p:spPr>
          <a:xfrm>
            <a:off x="6679675" y="3345998"/>
            <a:ext cx="2810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Glue momentum fraction</a:t>
            </a:r>
          </a:p>
          <a:p>
            <a:r>
              <a:rPr lang="en-US" sz="1400" dirty="0">
                <a:solidFill>
                  <a:srgbClr val="FFFF00"/>
                </a:solidFill>
              </a:rPr>
              <a:t>(scale dependent)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E6F50C-0467-D001-8A79-6A90BDE2DFE6}"/>
              </a:ext>
            </a:extLst>
          </p:cNvPr>
          <p:cNvSpPr txBox="1"/>
          <p:nvPr/>
        </p:nvSpPr>
        <p:spPr>
          <a:xfrm>
            <a:off x="7339239" y="876392"/>
            <a:ext cx="149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(Ji, 1995)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D862ACF-6144-0F4B-F2A1-75BDFF1F8E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3970" y="1245724"/>
            <a:ext cx="2887630" cy="5919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C2ABB7-9F05-5F0D-AE15-EE1CF0B070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796" y="5479866"/>
            <a:ext cx="5850037" cy="12545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C62C7BC-435F-2CD1-8E2D-73304FC64496}"/>
              </a:ext>
            </a:extLst>
          </p:cNvPr>
          <p:cNvSpPr txBox="1"/>
          <p:nvPr/>
        </p:nvSpPr>
        <p:spPr>
          <a:xfrm>
            <a:off x="5303586" y="4048061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Caracciolo:1989pt, Makino:2014taa,</a:t>
            </a:r>
          </a:p>
          <a:p>
            <a:r>
              <a:rPr lang="en-US" sz="1600" dirty="0"/>
              <a:t> DallaBrida:2020gux </a:t>
            </a:r>
          </a:p>
        </p:txBody>
      </p:sp>
    </p:spTree>
    <p:extLst>
      <p:ext uri="{BB962C8B-B14F-4D97-AF65-F5344CB8AC3E}">
        <p14:creationId xmlns:p14="http://schemas.microsoft.com/office/powerpoint/2010/main" val="716888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2669C35-58DE-C1D8-00A1-8DE217476398}"/>
              </a:ext>
            </a:extLst>
          </p:cNvPr>
          <p:cNvSpPr/>
          <p:nvPr/>
        </p:nvSpPr>
        <p:spPr bwMode="auto">
          <a:xfrm>
            <a:off x="609600" y="956698"/>
            <a:ext cx="8077200" cy="3603079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0BE355-42BD-3E46-BF98-303ACB364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-251527"/>
            <a:ext cx="8229600" cy="11430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C000"/>
                </a:solidFill>
              </a:rPr>
              <a:t>Rest Energy Decomposition from Hamiltonian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22AB065-3C4A-044A-95B4-5B146A07D26B}"/>
              </a:ext>
            </a:extLst>
          </p:cNvPr>
          <p:cNvSpPr txBox="1">
            <a:spLocks/>
          </p:cNvSpPr>
          <p:nvPr/>
        </p:nvSpPr>
        <p:spPr bwMode="auto">
          <a:xfrm>
            <a:off x="8394370" y="6352970"/>
            <a:ext cx="521030" cy="42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defRPr sz="1200" kern="1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PMingLiU" pitchFamily="18" charset="-12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fld id="{9453797E-974D-4B97-B85E-6DB30011D6D8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980CEB9-2E13-504D-9FD8-B00F0A294156}"/>
                  </a:ext>
                </a:extLst>
              </p:cNvPr>
              <p:cNvSpPr/>
              <p:nvPr/>
            </p:nvSpPr>
            <p:spPr>
              <a:xfrm>
                <a:off x="4648200" y="6260637"/>
                <a:ext cx="4319096" cy="8002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rgbClr val="FFFF00"/>
                    </a:solidFill>
                  </a:rPr>
                  <a:t>Momentum fractions from CT18 (T.J. Hou et al, PRD, arXiv:1912.10053) at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14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1400" dirty="0">
                    <a:solidFill>
                      <a:srgbClr val="FFFF00"/>
                    </a:solidFill>
                  </a:rPr>
                  <a:t>2 GeV and 250 GeV.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980CEB9-2E13-504D-9FD8-B00F0A2941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6260637"/>
                <a:ext cx="4319096" cy="800219"/>
              </a:xfrm>
              <a:prstGeom prst="rect">
                <a:avLst/>
              </a:prstGeom>
              <a:blipFill>
                <a:blip r:embed="rId3"/>
                <a:stretch>
                  <a:fillRect l="-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DC84BF72-3821-E73A-502F-204473356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849" y="4885046"/>
            <a:ext cx="6718301" cy="5205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EFC85FD-3F07-D474-8E63-8DFD586119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350" y="5475531"/>
            <a:ext cx="5880100" cy="510730"/>
          </a:xfrm>
          <a:prstGeom prst="rect">
            <a:avLst/>
          </a:prstGeom>
        </p:spPr>
      </p:pic>
      <p:pic>
        <p:nvPicPr>
          <p:cNvPr id="21" name="Picture 20" descr="Chart, pie chart&#10;&#10;Description automatically generated">
            <a:extLst>
              <a:ext uri="{FF2B5EF4-FFF2-40B4-BE49-F238E27FC236}">
                <a16:creationId xmlns:a16="http://schemas.microsoft.com/office/drawing/2014/main" id="{08501762-F976-7F72-4760-ACB9199236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430" y="1007153"/>
            <a:ext cx="4584370" cy="3314937"/>
          </a:xfrm>
          <a:prstGeom prst="rect">
            <a:avLst/>
          </a:prstGeom>
        </p:spPr>
      </p:pic>
      <p:pic>
        <p:nvPicPr>
          <p:cNvPr id="25" name="Picture 24" descr="Chart, pie chart&#10;&#10;Description automatically generated">
            <a:extLst>
              <a:ext uri="{FF2B5EF4-FFF2-40B4-BE49-F238E27FC236}">
                <a16:creationId xmlns:a16="http://schemas.microsoft.com/office/drawing/2014/main" id="{ACA81CA7-A9C9-A41F-255F-7D72331235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30" y="957077"/>
            <a:ext cx="4304870" cy="36679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EB1D2E7-94E2-9355-27CF-360C76F65D4A}"/>
                  </a:ext>
                </a:extLst>
              </p:cNvPr>
              <p:cNvSpPr/>
              <p:nvPr/>
            </p:nvSpPr>
            <p:spPr>
              <a:xfrm>
                <a:off x="609600" y="6352970"/>
                <a:ext cx="367046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rgbClr val="FFFF00"/>
                    </a:solidFill>
                  </a:rPr>
                  <a:t>Y.B. Yang et al (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𝜒</m:t>
                    </m:r>
                    <m:r>
                      <a:rPr lang="en-US" sz="14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>
                    <a:solidFill>
                      <a:srgbClr val="FFFF00"/>
                    </a:solidFill>
                  </a:rPr>
                  <a:t>QCD) [</a:t>
                </a:r>
                <a:r>
                  <a:rPr lang="en-US" sz="1400" dirty="0" err="1">
                    <a:solidFill>
                      <a:srgbClr val="FFFF00"/>
                    </a:solidFill>
                  </a:rPr>
                  <a:t>arXiv</a:t>
                </a:r>
                <a:r>
                  <a:rPr lang="en-US" sz="1400" dirty="0">
                    <a:solidFill>
                      <a:srgbClr val="FFFF00"/>
                    </a:solidFill>
                  </a:rPr>
                  <a:t>: 1511.15089]</a:t>
                </a: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EB1D2E7-94E2-9355-27CF-360C76F65D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6352970"/>
                <a:ext cx="3670466" cy="307777"/>
              </a:xfrm>
              <a:prstGeom prst="rect">
                <a:avLst/>
              </a:prstGeom>
              <a:blipFill>
                <a:blip r:embed="rId8"/>
                <a:stretch>
                  <a:fillRect l="-692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8779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0B760-17D5-D440-A47A-14B022522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20637"/>
            <a:ext cx="8475070" cy="665163"/>
          </a:xfrm>
        </p:spPr>
        <p:txBody>
          <a:bodyPr/>
          <a:lstStyle/>
          <a:p>
            <a:r>
              <a:rPr lang="en-US" sz="3600" dirty="0">
                <a:solidFill>
                  <a:srgbClr val="FFC000"/>
                </a:solidFill>
              </a:rPr>
              <a:t>Rest Energy/Mass from Gravitational 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17A17-9838-3B43-8A35-373993050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8200"/>
            <a:ext cx="8475070" cy="5867400"/>
          </a:xfrm>
        </p:spPr>
        <p:txBody>
          <a:bodyPr/>
          <a:lstStyle/>
          <a:p>
            <a:r>
              <a:rPr lang="en-US" sz="2000" dirty="0"/>
              <a:t>Gravitational Form factors from the EMT matrix elements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A(0)</a:t>
            </a:r>
            <a:r>
              <a:rPr lang="en-US" sz="1800" baseline="-25000" dirty="0"/>
              <a:t> </a:t>
            </a:r>
            <a:r>
              <a:rPr lang="en-US" sz="1800" dirty="0"/>
              <a:t>and A(0)+ B(0)</a:t>
            </a:r>
            <a:r>
              <a:rPr lang="en-US" sz="1800" baseline="-25000" dirty="0"/>
              <a:t> </a:t>
            </a:r>
            <a:r>
              <a:rPr lang="en-US" sz="1800" dirty="0"/>
              <a:t>: momentum and angular momentum –</a:t>
            </a:r>
          </a:p>
          <a:p>
            <a:pPr marL="457200" lvl="1" indent="0">
              <a:buNone/>
            </a:pPr>
            <a:r>
              <a:rPr lang="en-US" sz="1800" baseline="-25000" dirty="0"/>
              <a:t>            </a:t>
            </a:r>
          </a:p>
          <a:p>
            <a:pPr marL="457200" lvl="1" indent="0">
              <a:buNone/>
            </a:pPr>
            <a:r>
              <a:rPr lang="en-US" sz="1800" baseline="-25000" dirty="0">
                <a:solidFill>
                  <a:srgbClr val="FFC57F"/>
                </a:solidFill>
              </a:rPr>
              <a:t>   </a:t>
            </a:r>
          </a:p>
          <a:p>
            <a:pPr marL="457200" lvl="1" indent="0">
              <a:buNone/>
            </a:pPr>
            <a:endParaRPr lang="en-US" sz="1800" baseline="-25000" dirty="0">
              <a:solidFill>
                <a:srgbClr val="FFC57F"/>
              </a:solidFill>
            </a:endParaRPr>
          </a:p>
          <a:p>
            <a:pPr marL="457200" lvl="1" indent="0">
              <a:buNone/>
            </a:pPr>
            <a:r>
              <a:rPr lang="en-US" sz="1800" baseline="-25000" dirty="0">
                <a:solidFill>
                  <a:srgbClr val="FFC57F"/>
                </a:solidFill>
              </a:rPr>
              <a:t>      </a:t>
            </a:r>
          </a:p>
          <a:p>
            <a:pPr marL="457200" lvl="1" indent="0">
              <a:buNone/>
            </a:pPr>
            <a:r>
              <a:rPr lang="en-US" sz="1800" baseline="-25000" dirty="0">
                <a:solidFill>
                  <a:srgbClr val="FFC57F"/>
                </a:solidFill>
              </a:rPr>
              <a:t>          </a:t>
            </a:r>
            <a:r>
              <a:rPr lang="en-US" sz="1800" dirty="0" err="1">
                <a:solidFill>
                  <a:srgbClr val="FFC57F"/>
                </a:solidFill>
              </a:rPr>
              <a:t>A</a:t>
            </a:r>
            <a:r>
              <a:rPr lang="en-US" sz="1800" baseline="-25000" dirty="0" err="1">
                <a:solidFill>
                  <a:srgbClr val="FFC57F"/>
                </a:solidFill>
              </a:rPr>
              <a:t>q</a:t>
            </a:r>
            <a:r>
              <a:rPr lang="en-US" sz="1800" dirty="0">
                <a:solidFill>
                  <a:srgbClr val="FFC57F"/>
                </a:solidFill>
              </a:rPr>
              <a:t>(0) + A</a:t>
            </a:r>
            <a:r>
              <a:rPr lang="en-US" sz="1800" baseline="-25000" dirty="0">
                <a:solidFill>
                  <a:srgbClr val="FFC57F"/>
                </a:solidFill>
              </a:rPr>
              <a:t>g</a:t>
            </a:r>
            <a:r>
              <a:rPr lang="en-US" sz="1800" dirty="0">
                <a:solidFill>
                  <a:srgbClr val="FFC57F"/>
                </a:solidFill>
              </a:rPr>
              <a:t>(0) = 1;  </a:t>
            </a:r>
          </a:p>
          <a:p>
            <a:pPr marL="457200" lvl="1" indent="0">
              <a:buNone/>
            </a:pPr>
            <a:r>
              <a:rPr lang="en-US" sz="1800" dirty="0">
                <a:solidFill>
                  <a:srgbClr val="FFC57F"/>
                </a:solidFill>
              </a:rPr>
              <a:t>      [</a:t>
            </a:r>
            <a:r>
              <a:rPr lang="en-US" sz="1800" dirty="0" err="1">
                <a:solidFill>
                  <a:srgbClr val="FFC57F"/>
                </a:solidFill>
              </a:rPr>
              <a:t>A</a:t>
            </a:r>
            <a:r>
              <a:rPr lang="en-US" sz="1800" baseline="-25000" dirty="0" err="1">
                <a:solidFill>
                  <a:srgbClr val="FFC57F"/>
                </a:solidFill>
              </a:rPr>
              <a:t>q</a:t>
            </a:r>
            <a:r>
              <a:rPr lang="en-US" sz="1800" dirty="0">
                <a:solidFill>
                  <a:srgbClr val="FFC57F"/>
                </a:solidFill>
              </a:rPr>
              <a:t>(0) + </a:t>
            </a:r>
            <a:r>
              <a:rPr lang="en-US" sz="1800" dirty="0" err="1">
                <a:solidFill>
                  <a:srgbClr val="FFC57F"/>
                </a:solidFill>
              </a:rPr>
              <a:t>B</a:t>
            </a:r>
            <a:r>
              <a:rPr lang="en-US" sz="1800" baseline="-25000" dirty="0" err="1">
                <a:solidFill>
                  <a:srgbClr val="FFC57F"/>
                </a:solidFill>
              </a:rPr>
              <a:t>q</a:t>
            </a:r>
            <a:r>
              <a:rPr lang="en-US" sz="1800" dirty="0">
                <a:solidFill>
                  <a:srgbClr val="FFC57F"/>
                </a:solidFill>
              </a:rPr>
              <a:t>(0)] + [A</a:t>
            </a:r>
            <a:r>
              <a:rPr lang="en-US" sz="1800" baseline="-25000" dirty="0">
                <a:solidFill>
                  <a:srgbClr val="FFC57F"/>
                </a:solidFill>
              </a:rPr>
              <a:t>g</a:t>
            </a:r>
            <a:r>
              <a:rPr lang="en-US" sz="1800" dirty="0">
                <a:solidFill>
                  <a:srgbClr val="FFC57F"/>
                </a:solidFill>
              </a:rPr>
              <a:t>(0) + </a:t>
            </a:r>
            <a:r>
              <a:rPr lang="en-US" sz="1800" dirty="0" err="1">
                <a:solidFill>
                  <a:srgbClr val="FFC57F"/>
                </a:solidFill>
              </a:rPr>
              <a:t>B</a:t>
            </a:r>
            <a:r>
              <a:rPr lang="en-US" sz="1800" baseline="-25000" dirty="0" err="1">
                <a:solidFill>
                  <a:srgbClr val="FFC57F"/>
                </a:solidFill>
              </a:rPr>
              <a:t>g</a:t>
            </a:r>
            <a:r>
              <a:rPr lang="en-US" sz="1800" dirty="0">
                <a:solidFill>
                  <a:srgbClr val="FFC57F"/>
                </a:solidFill>
              </a:rPr>
              <a:t>(0)] = 1     </a:t>
            </a:r>
            <a:r>
              <a:rPr lang="en-US" sz="1600" dirty="0"/>
              <a:t>angular momentum sum rule</a:t>
            </a:r>
          </a:p>
          <a:p>
            <a:pPr marL="457200" lvl="1" indent="0">
              <a:buNone/>
            </a:pPr>
            <a:endParaRPr lang="en-US" sz="1800" baseline="-25000" dirty="0">
              <a:solidFill>
                <a:srgbClr val="FFC57F"/>
              </a:solidFill>
            </a:endParaRPr>
          </a:p>
          <a:p>
            <a:pPr lvl="1"/>
            <a:endParaRPr lang="en-US" sz="1600" baseline="-25000" dirty="0">
              <a:solidFill>
                <a:srgbClr val="FFC000"/>
              </a:solidFill>
            </a:endParaRPr>
          </a:p>
          <a:p>
            <a:pPr lvl="1"/>
            <a:r>
              <a:rPr lang="en-US" sz="1800" dirty="0"/>
              <a:t>D(0): D term (deformation of space = elastic property)  -  </a:t>
            </a:r>
            <a:r>
              <a:rPr lang="en-US" sz="1600" dirty="0"/>
              <a:t>[Polyakov]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C-bar term: pressure-volume work  - </a:t>
            </a:r>
            <a:r>
              <a:rPr lang="en-US" sz="1600" dirty="0"/>
              <a:t>[</a:t>
            </a:r>
            <a:r>
              <a:rPr lang="en-US" sz="1600" dirty="0" err="1"/>
              <a:t>Lorce</a:t>
            </a:r>
            <a:r>
              <a:rPr lang="en-US" sz="1600" dirty="0"/>
              <a:t>, Liu]</a:t>
            </a:r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lvl="1"/>
            <a:endParaRPr lang="en-US" sz="1600" dirty="0"/>
          </a:p>
          <a:p>
            <a:pPr marL="457200" lvl="1" indent="0">
              <a:buNone/>
            </a:pPr>
            <a:endParaRPr lang="en-US" sz="2000" baseline="-25000" dirty="0"/>
          </a:p>
          <a:p>
            <a:pPr lvl="1"/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B76888-FD3A-404C-8E68-9C8FE5DF4F1E}"/>
              </a:ext>
            </a:extLst>
          </p:cNvPr>
          <p:cNvSpPr txBox="1"/>
          <p:nvPr/>
        </p:nvSpPr>
        <p:spPr>
          <a:xfrm>
            <a:off x="7725865" y="2923757"/>
            <a:ext cx="659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[Ji]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7F5FA8-0EE7-7A93-B7FC-D1BCF29FC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37252"/>
            <a:ext cx="7772400" cy="11614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BB5E95-B6A1-8475-ACB2-B0435FF91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235" y="3718130"/>
            <a:ext cx="6477000" cy="2863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7CEC11-E81E-B091-7AFE-A83FC246E669}"/>
              </a:ext>
            </a:extLst>
          </p:cNvPr>
          <p:cNvSpPr txBox="1"/>
          <p:nvPr/>
        </p:nvSpPr>
        <p:spPr>
          <a:xfrm>
            <a:off x="5105400" y="4235286"/>
            <a:ext cx="26204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momentum sum rule</a:t>
            </a:r>
          </a:p>
        </p:txBody>
      </p:sp>
    </p:spTree>
    <p:extLst>
      <p:ext uri="{BB962C8B-B14F-4D97-AF65-F5344CB8AC3E}">
        <p14:creationId xmlns:p14="http://schemas.microsoft.com/office/powerpoint/2010/main" val="2600595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99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0B760-17D5-D440-A47A-14B022522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325" y="342627"/>
            <a:ext cx="8475070" cy="544183"/>
          </a:xfrm>
        </p:spPr>
        <p:txBody>
          <a:bodyPr/>
          <a:lstStyle/>
          <a:p>
            <a:r>
              <a:rPr lang="en-US" sz="3600" dirty="0">
                <a:solidFill>
                  <a:srgbClr val="FFC000"/>
                </a:solidFill>
              </a:rPr>
              <a:t>What is     ?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17A17-9838-3B43-8A35-373993050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8200"/>
            <a:ext cx="8475070" cy="5867400"/>
          </a:xfrm>
        </p:spPr>
        <p:txBody>
          <a:bodyPr/>
          <a:lstStyle/>
          <a:p>
            <a:endParaRPr lang="en-US" sz="2000" dirty="0"/>
          </a:p>
          <a:p>
            <a:r>
              <a:rPr lang="en-US" sz="2000" dirty="0"/>
              <a:t>Gravitational Form factors from the EMT matrix elements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endParaRPr lang="en-US" sz="2000" dirty="0"/>
          </a:p>
          <a:p>
            <a:r>
              <a:rPr lang="en-US" sz="2000" dirty="0"/>
              <a:t>Consequence of energy-momentum conservation</a:t>
            </a:r>
          </a:p>
          <a:p>
            <a:r>
              <a:rPr lang="en-US" sz="2000" dirty="0"/>
              <a:t>Pressure-volume work</a:t>
            </a:r>
          </a:p>
          <a:p>
            <a:endParaRPr lang="en-US" sz="2000" dirty="0"/>
          </a:p>
          <a:p>
            <a:endParaRPr lang="en-US" sz="2000" dirty="0"/>
          </a:p>
          <a:p>
            <a:pPr lvl="1"/>
            <a:endParaRPr lang="en-US" sz="1600" dirty="0"/>
          </a:p>
          <a:p>
            <a:pPr marL="457200" lvl="1" indent="0">
              <a:buNone/>
            </a:pPr>
            <a:endParaRPr lang="en-US" sz="2000" baseline="-25000" dirty="0"/>
          </a:p>
          <a:p>
            <a:pPr marL="457200" lvl="1" indent="0">
              <a:buNone/>
            </a:pPr>
            <a:endParaRPr lang="en-US" sz="2000" dirty="0">
              <a:solidFill>
                <a:srgbClr val="FFFF00"/>
              </a:solidFill>
            </a:endParaRPr>
          </a:p>
          <a:p>
            <a:pPr lvl="1"/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A1C92B-3A82-95A7-DA6A-ED7FA8FBE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791" y="3252512"/>
            <a:ext cx="6774817" cy="4278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A480DE7-558B-2D1B-B6B9-C15468AF2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765" y="4226227"/>
            <a:ext cx="1071867" cy="2183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FAA0E2F-5526-22F1-60F2-C397AD283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05" y="1724744"/>
            <a:ext cx="7511657" cy="8856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0F6BC9-80D8-ED8D-151A-E36AB8DC13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410286"/>
            <a:ext cx="325995" cy="386364"/>
          </a:xfrm>
          <a:prstGeom prst="rect">
            <a:avLst/>
          </a:prstGeom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C4CB09F3-CBCD-C9CB-D023-57ECEDDB51EB}"/>
              </a:ext>
            </a:extLst>
          </p:cNvPr>
          <p:cNvSpPr/>
          <p:nvPr/>
        </p:nvSpPr>
        <p:spPr bwMode="auto">
          <a:xfrm>
            <a:off x="306380" y="3332141"/>
            <a:ext cx="842023" cy="19371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AD855512-E117-857B-FF5A-5684930A0D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731" y="5070740"/>
            <a:ext cx="3677234" cy="16348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900D983-28AD-92B6-AB92-218DC38FE3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5142990"/>
            <a:ext cx="4587383" cy="9783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19397D-FFEA-D3DA-5D2D-CECA1998E4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189" y="6209299"/>
            <a:ext cx="1828800" cy="408373"/>
          </a:xfrm>
          <a:prstGeom prst="rect">
            <a:avLst/>
          </a:prstGeom>
        </p:spPr>
      </p:pic>
      <p:sp>
        <p:nvSpPr>
          <p:cNvPr id="20" name="Right Arrow 19">
            <a:extLst>
              <a:ext uri="{FF2B5EF4-FFF2-40B4-BE49-F238E27FC236}">
                <a16:creationId xmlns:a16="http://schemas.microsoft.com/office/drawing/2014/main" id="{64CBDE3A-0BD2-3DAE-BBE1-9517FF169539}"/>
              </a:ext>
            </a:extLst>
          </p:cNvPr>
          <p:cNvSpPr/>
          <p:nvPr/>
        </p:nvSpPr>
        <p:spPr bwMode="auto">
          <a:xfrm>
            <a:off x="2560188" y="6324600"/>
            <a:ext cx="533400" cy="19077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2D4BD3-2F10-ABE7-8728-D33844A0D301}"/>
              </a:ext>
            </a:extLst>
          </p:cNvPr>
          <p:cNvSpPr txBox="1"/>
          <p:nvPr/>
        </p:nvSpPr>
        <p:spPr>
          <a:xfrm>
            <a:off x="3404787" y="6157135"/>
            <a:ext cx="1447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 = E(V) ?</a:t>
            </a:r>
          </a:p>
          <a:p>
            <a:r>
              <a:rPr lang="en-US" sz="1600" dirty="0"/>
              <a:t>eq. of state</a:t>
            </a:r>
          </a:p>
        </p:txBody>
      </p:sp>
    </p:spTree>
    <p:extLst>
      <p:ext uri="{BB962C8B-B14F-4D97-AF65-F5344CB8AC3E}">
        <p14:creationId xmlns:p14="http://schemas.microsoft.com/office/powerpoint/2010/main" val="2423821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0B760-17D5-D440-A47A-14B022522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69525"/>
            <a:ext cx="8229600" cy="773354"/>
          </a:xfrm>
        </p:spPr>
        <p:txBody>
          <a:bodyPr/>
          <a:lstStyle/>
          <a:p>
            <a:r>
              <a:rPr lang="en-US" sz="2800" dirty="0">
                <a:solidFill>
                  <a:srgbClr val="FFC000"/>
                </a:solidFill>
              </a:rPr>
              <a:t>Generic bound state energy </a:t>
            </a:r>
            <a:br>
              <a:rPr lang="en-US" sz="2800" dirty="0">
                <a:solidFill>
                  <a:srgbClr val="FFC000"/>
                </a:solidFill>
              </a:rPr>
            </a:br>
            <a:r>
              <a:rPr lang="en-US" sz="2800" dirty="0">
                <a:solidFill>
                  <a:srgbClr val="FFC000"/>
                </a:solidFill>
              </a:rPr>
              <a:t>and equilibrium correspondence (EEC)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117A17-9838-3B43-8A35-373993050D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020096"/>
                <a:ext cx="8534400" cy="6096000"/>
              </a:xfrm>
              <a:solidFill>
                <a:schemeClr val="bg1"/>
              </a:solidFill>
            </p:spPr>
            <p:txBody>
              <a:bodyPr/>
              <a:lstStyle/>
              <a:p>
                <a:r>
                  <a:rPr lang="en-US" sz="2800" dirty="0"/>
                  <a:t>Hadronic models:</a:t>
                </a:r>
              </a:p>
              <a:p>
                <a:pPr lvl="1"/>
                <a:r>
                  <a:rPr lang="en-US" sz="2000" dirty="0"/>
                  <a:t>MIT bag model (E</a:t>
                </a:r>
                <a:r>
                  <a:rPr lang="en-US" sz="2000" baseline="-25000" dirty="0"/>
                  <a:t>0</a:t>
                </a:r>
                <a:r>
                  <a:rPr lang="en-US" sz="2000" dirty="0"/>
                  <a:t> = BV+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2000" baseline="-25000" dirty="0" err="1"/>
                  <a:t>q,g</a:t>
                </a:r>
                <a:r>
                  <a:rPr lang="en-US" sz="2000" dirty="0"/>
                  <a:t>/R), </a:t>
                </a:r>
              </a:p>
              <a:p>
                <a:pPr marL="457200" lvl="1" indent="0">
                  <a:buNone/>
                </a:pPr>
                <a:r>
                  <a:rPr lang="en-US" sz="2400" dirty="0"/>
                  <a:t>    </a:t>
                </a:r>
                <a:r>
                  <a:rPr lang="en-US" sz="1800" dirty="0"/>
                  <a:t>Equilibrium (pressure balance):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𝜕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18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800" dirty="0"/>
                  <a:t>/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𝜕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 lvl="1"/>
                <a:r>
                  <a:rPr lang="en-US" sz="2000" dirty="0" err="1"/>
                  <a:t>Skyrmion</a:t>
                </a:r>
                <a:r>
                  <a:rPr lang="en-US" sz="2000" dirty="0"/>
                  <a:t>:    Derrick’s theorem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/>
                  <a:t>)</a:t>
                </a:r>
              </a:p>
              <a:p>
                <a:pPr lvl="1"/>
                <a:endParaRPr lang="en-US" sz="2400" dirty="0"/>
              </a:p>
              <a:p>
                <a:pPr lvl="1"/>
                <a:endParaRPr lang="en-US" sz="2400" dirty="0"/>
              </a:p>
              <a:p>
                <a:pPr lvl="1"/>
                <a:endParaRPr lang="en-US" sz="2000" dirty="0"/>
              </a:p>
              <a:p>
                <a:pPr lvl="1"/>
                <a:r>
                  <a:rPr lang="en-US" sz="2000" dirty="0"/>
                  <a:t>Light front holographic QCD: potential from the ADS</a:t>
                </a:r>
                <a:r>
                  <a:rPr lang="en-US" sz="2000" baseline="-25000" dirty="0"/>
                  <a:t>5  </a:t>
                </a:r>
                <a:r>
                  <a:rPr lang="en-US" sz="2000" dirty="0"/>
                  <a:t>action. </a:t>
                </a:r>
              </a:p>
              <a:p>
                <a:r>
                  <a:rPr lang="en-US" sz="2800" dirty="0"/>
                  <a:t>Atomic and nuclear systems with </a:t>
                </a:r>
                <a:r>
                  <a:rPr lang="en-US" sz="2800" dirty="0" err="1"/>
                  <a:t>r</a:t>
                </a:r>
                <a:r>
                  <a:rPr lang="en-US" sz="2800" baseline="30000" dirty="0" err="1"/>
                  <a:t>n</a:t>
                </a:r>
                <a:r>
                  <a:rPr lang="en-US" sz="2800" dirty="0"/>
                  <a:t> potential:</a:t>
                </a:r>
              </a:p>
              <a:p>
                <a:pPr lvl="1"/>
                <a:r>
                  <a:rPr lang="en-US" sz="2400" dirty="0"/>
                  <a:t> </a:t>
                </a:r>
              </a:p>
              <a:p>
                <a:pPr lvl="1"/>
                <a:r>
                  <a:rPr lang="en-US" sz="2000" dirty="0"/>
                  <a:t>Variational equation of state: </a:t>
                </a:r>
              </a:p>
              <a:p>
                <a:pPr lvl="1"/>
                <a:r>
                  <a:rPr lang="en-US" sz="2000" dirty="0"/>
                  <a:t>Equilibrium:</a:t>
                </a:r>
                <a:r>
                  <a:rPr lang="en-US" sz="2400" dirty="0"/>
                  <a:t> </a:t>
                </a:r>
              </a:p>
              <a:p>
                <a:pPr lvl="1"/>
                <a:r>
                  <a:rPr lang="en-US" sz="2000" dirty="0"/>
                  <a:t>Same as Virial theorem</a:t>
                </a:r>
              </a:p>
              <a:p>
                <a:pPr marL="457200" lvl="1" indent="0">
                  <a:buNone/>
                </a:pPr>
                <a:r>
                  <a:rPr lang="en-US" sz="2400" dirty="0"/>
                  <a:t>	</a:t>
                </a:r>
              </a:p>
              <a:p>
                <a:pPr marL="457200" lvl="1" indent="0">
                  <a:buNone/>
                </a:pPr>
                <a:r>
                  <a:rPr lang="en-US" sz="1700" dirty="0"/>
                  <a:t>    </a:t>
                </a:r>
              </a:p>
              <a:p>
                <a:pPr marL="0" indent="0">
                  <a:buNone/>
                </a:pPr>
                <a:endParaRPr lang="en-US" sz="2400" baseline="30000" dirty="0"/>
              </a:p>
              <a:p>
                <a:endParaRPr lang="en-US" sz="24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r>
                  <a:rPr lang="en-US" sz="2100" dirty="0"/>
                  <a:t>E</a:t>
                </a:r>
                <a:r>
                  <a:rPr lang="en-US" sz="2100" baseline="-25000" dirty="0"/>
                  <a:t>S</a:t>
                </a:r>
                <a:r>
                  <a:rPr lang="en-US" sz="21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000" dirty="0"/>
                  <a:t> V, E</a:t>
                </a:r>
                <a:r>
                  <a:rPr lang="en-US" sz="2000" baseline="-25000" dirty="0"/>
                  <a:t>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000" dirty="0"/>
                  <a:t> V</a:t>
                </a:r>
                <a:r>
                  <a:rPr lang="en-US" sz="2000" baseline="30000" dirty="0"/>
                  <a:t>1/3</a:t>
                </a:r>
                <a:endParaRPr lang="en-US" sz="20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pPr marL="0" indent="0">
                  <a:buNone/>
                </a:pPr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pPr marL="0" indent="0">
                  <a:buNone/>
                </a:pPr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1800" dirty="0"/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Nucleon Mass at T </a:t>
                </a:r>
                <a:r>
                  <a:rPr lang="en-US" sz="1800" dirty="0">
                    <a:sym typeface="Wingdings" pitchFamily="2" charset="2"/>
                  </a:rPr>
                  <a:t>→ 0 ( t →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∞</m:t>
                    </m:r>
                  </m:oMath>
                </a14:m>
                <a:r>
                  <a:rPr lang="en-US" sz="1800" dirty="0"/>
                  <a:t> in Z</a:t>
                </a:r>
                <a:r>
                  <a:rPr lang="en-US" sz="1800" baseline="-25000" dirty="0"/>
                  <a:t>GC</a:t>
                </a:r>
                <a:r>
                  <a:rPr lang="en-US" sz="1800" dirty="0"/>
                  <a:t>)</a:t>
                </a:r>
              </a:p>
              <a:p>
                <a:pPr marL="457200" lvl="1" indent="0">
                  <a:buClr>
                    <a:srgbClr val="FFFF00"/>
                  </a:buClr>
                  <a:buSzPct val="200000"/>
                  <a:buNone/>
                </a:pPr>
                <a:endParaRPr lang="en-US" sz="1800" dirty="0"/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Clr>
                    <a:srgbClr val="FF0000"/>
                  </a:buClr>
                  <a:buSzPct val="150000"/>
                  <a:buFont typeface="Wingdings" pitchFamily="2" charset="2"/>
                  <a:buChar char="§"/>
                </a:pPr>
                <a:r>
                  <a:rPr lang="en-US" sz="2200" dirty="0"/>
                  <a:t>Vacuum energy (bubble in sea of glue condensate)</a:t>
                </a:r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457200" lvl="1" indent="0">
                  <a:buClr>
                    <a:srgbClr val="FFFF00"/>
                  </a:buClr>
                  <a:buSzPct val="200000"/>
                  <a:buNone/>
                </a:pPr>
                <a:r>
                  <a:rPr lang="en-US" sz="2000" dirty="0"/>
                  <a:t>where</a:t>
                </a:r>
                <a:endParaRPr lang="en-US" sz="1600" dirty="0"/>
              </a:p>
              <a:p>
                <a:pPr marL="457200" lvl="1" indent="0">
                  <a:buClr>
                    <a:srgbClr val="FFFF00"/>
                  </a:buClr>
                  <a:buSzPct val="200000"/>
                  <a:buNone/>
                </a:pPr>
                <a:r>
                  <a:rPr lang="en-US" sz="1600" dirty="0"/>
                  <a:t>               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 err="1"/>
                  <a:t>U</a:t>
                </a:r>
                <a:r>
                  <a:rPr lang="en-US" sz="2000" baseline="-25000" dirty="0" err="1"/>
                  <a:t>q,g</a:t>
                </a:r>
                <a:r>
                  <a:rPr lang="en-US" sz="2000" baseline="-25000" dirty="0"/>
                  <a:t> </a:t>
                </a:r>
                <a:r>
                  <a:rPr lang="en-US" sz="2000" dirty="0"/>
                  <a:t>– Internal Energy,               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 marL="457200" lvl="1" indent="0">
                  <a:buNone/>
                </a:pPr>
                <a:endParaRPr lang="en-US" sz="1800" dirty="0"/>
              </a:p>
              <a:p>
                <a:pPr marL="457200" lvl="1" indent="0">
                  <a:buNone/>
                </a:pPr>
                <a:endParaRPr lang="en-US" sz="1800" dirty="0"/>
              </a:p>
              <a:p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endParaRPr lang="en-US" sz="2000" dirty="0"/>
              </a:p>
              <a:p>
                <a:pPr lvl="1"/>
                <a:endParaRPr lang="en-US" sz="1600" dirty="0"/>
              </a:p>
              <a:p>
                <a:pPr marL="457200" lvl="1" indent="0">
                  <a:buNone/>
                </a:pPr>
                <a:endParaRPr lang="en-US" sz="2000" baseline="-25000" dirty="0"/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117A17-9838-3B43-8A35-373993050D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020096"/>
                <a:ext cx="8534400" cy="6096000"/>
              </a:xfrm>
              <a:blipFill>
                <a:blip r:embed="rId3"/>
                <a:stretch>
                  <a:fillRect l="-1786" t="-1247" b="-287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FECD9A2-FCCD-C5DB-1BE6-7EB908B68D77}"/>
                  </a:ext>
                </a:extLst>
              </p:cNvPr>
              <p:cNvSpPr txBox="1"/>
              <p:nvPr/>
            </p:nvSpPr>
            <p:spPr>
              <a:xfrm>
                <a:off x="4114800" y="11207750"/>
                <a:ext cx="1981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𝜕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FECD9A2-FCCD-C5DB-1BE6-7EB908B68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11207750"/>
                <a:ext cx="198196" cy="276999"/>
              </a:xfrm>
              <a:prstGeom prst="rect">
                <a:avLst/>
              </a:prstGeom>
              <a:blipFill>
                <a:blip r:embed="rId4"/>
                <a:stretch>
                  <a:fillRect l="-31250" r="-25000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CC2FAA13-739C-F3B4-D988-80078B57C2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7150" y="3472775"/>
            <a:ext cx="3014698" cy="2954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E1EAD7A-FEB1-2988-8F6A-7251B4C9E5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7459" y="2836200"/>
            <a:ext cx="3834727" cy="4850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0CE0D8-E44D-D97D-9FEB-C1D5885E11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" y="4919257"/>
            <a:ext cx="2799635" cy="2887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4AD4B2-F3BC-6FCC-2293-D4E0F9CBC8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3200" y="5758601"/>
            <a:ext cx="4813135" cy="2887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A7EE99-29C9-39E4-44ED-2DE3EC8391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8200" y="5271982"/>
            <a:ext cx="3200400" cy="3351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F40225-1034-F224-276F-D6450718CB67}"/>
                  </a:ext>
                </a:extLst>
              </p:cNvPr>
              <p:cNvSpPr txBox="1"/>
              <p:nvPr/>
            </p:nvSpPr>
            <p:spPr>
              <a:xfrm>
                <a:off x="6184197" y="3191945"/>
                <a:ext cx="12979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dE</a:t>
                </a:r>
                <a:r>
                  <a:rPr lang="en-US" baseline="-25000" dirty="0"/>
                  <a:t>0</a:t>
                </a:r>
                <a:r>
                  <a:rPr lang="en-US" dirty="0"/>
                  <a:t>/d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F40225-1034-F224-276F-D6450718CB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197" y="3191945"/>
                <a:ext cx="1297919" cy="369332"/>
              </a:xfrm>
              <a:prstGeom prst="rect">
                <a:avLst/>
              </a:prstGeom>
              <a:blipFill>
                <a:blip r:embed="rId10"/>
                <a:stretch>
                  <a:fillRect l="-3883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6317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895B6-8917-1B44-88BD-8442D51B4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57" y="-170414"/>
            <a:ext cx="8229600" cy="1143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 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9CD9C0-8DE7-024F-AFC6-0A7FC733E0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978521"/>
                <a:ext cx="8915400" cy="5885414"/>
              </a:xfrm>
            </p:spPr>
            <p:txBody>
              <a:bodyPr/>
              <a:lstStyle/>
              <a:p>
                <a:r>
                  <a:rPr lang="en-US" sz="2400" dirty="0"/>
                  <a:t>Quantum Notion of Stress   </a:t>
                </a:r>
                <a:endParaRPr lang="en-US" sz="2000" dirty="0"/>
              </a:p>
              <a:p>
                <a:pPr lvl="1"/>
                <a:r>
                  <a:rPr lang="en-US" sz="2000" dirty="0"/>
                  <a:t>Normal stress </a:t>
                </a:r>
                <a:endParaRPr lang="en-US" sz="2400" dirty="0"/>
              </a:p>
              <a:p>
                <a:pPr lvl="1"/>
                <a:endParaRPr lang="en-US" sz="2400" dirty="0"/>
              </a:p>
              <a:p>
                <a:pPr lvl="1">
                  <a:lnSpc>
                    <a:spcPct val="150000"/>
                  </a:lnSpc>
                </a:pPr>
                <a:endParaRPr lang="en-US" sz="2000" dirty="0"/>
              </a:p>
              <a:p>
                <a:pPr lvl="1">
                  <a:lnSpc>
                    <a:spcPct val="150000"/>
                  </a:lnSpc>
                </a:pPr>
                <a:r>
                  <a:rPr lang="en-US" sz="2000" dirty="0"/>
                  <a:t>Statistical Mechanics gives the same expression</a:t>
                </a:r>
              </a:p>
              <a:p>
                <a:pPr lvl="1">
                  <a:lnSpc>
                    <a:spcPct val="150000"/>
                  </a:lnSpc>
                </a:pPr>
                <a:endParaRPr lang="en-US" sz="2000" dirty="0"/>
              </a:p>
              <a:p>
                <a:pPr lvl="1">
                  <a:lnSpc>
                    <a:spcPct val="150000"/>
                  </a:lnSpc>
                </a:pPr>
                <a:endParaRPr lang="en-US" sz="2000" dirty="0"/>
              </a:p>
              <a:p>
                <a:pPr lvl="1">
                  <a:lnSpc>
                    <a:spcPct val="150000"/>
                  </a:lnSpc>
                </a:pPr>
                <a:r>
                  <a:rPr lang="en-US" sz="2000" dirty="0" err="1"/>
                  <a:t>T</a:t>
                </a:r>
                <a:r>
                  <a:rPr lang="en-US" sz="2000" baseline="-25000" dirty="0" err="1"/>
                  <a:t>ii</a:t>
                </a:r>
                <a:r>
                  <a:rPr lang="en-US" sz="2000" baseline="-25000" dirty="0"/>
                  <a:t> </a:t>
                </a:r>
                <a:r>
                  <a:rPr lang="en-US" sz="2000" dirty="0"/>
                  <a:t>is the pressure-volume work, </a:t>
                </a:r>
                <a:r>
                  <a:rPr lang="en-US" sz="2000" dirty="0" err="1"/>
                  <a:t>T</a:t>
                </a:r>
                <a:r>
                  <a:rPr lang="en-US" sz="2000" baseline="-25000" dirty="0" err="1"/>
                  <a:t>ii</a:t>
                </a:r>
                <a:r>
                  <a:rPr lang="en-US" sz="2000" dirty="0"/>
                  <a:t>  = 3 PV</a:t>
                </a:r>
              </a:p>
              <a:p>
                <a:pPr lvl="1"/>
                <a:r>
                  <a:rPr lang="en-US" sz="2000" dirty="0"/>
                  <a:t>This can be derived from the equilibrium condition of the variational wavefunction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sz="2000" dirty="0"/>
                  <a:t>(</a:t>
                </a:r>
                <a:r>
                  <a:rPr lang="en-US" sz="2000" dirty="0" err="1"/>
                  <a:t>r</a:t>
                </a:r>
                <a:r>
                  <a:rPr lang="en-US" sz="2000" baseline="-25000" dirty="0" err="1"/>
                  <a:t>i</a:t>
                </a:r>
                <a:r>
                  <a:rPr lang="en-US" sz="2000" dirty="0"/>
                  <a:t>/R).</a:t>
                </a:r>
              </a:p>
              <a:p>
                <a:pPr lvl="1"/>
                <a:r>
                  <a:rPr lang="en-US" sz="2000" dirty="0"/>
                  <a:t>There is a energy-equilibrium correspondence condition for the bound state which is the pressure balance in the form of the virial theorem.</a:t>
                </a:r>
              </a:p>
              <a:p>
                <a:pPr lvl="1"/>
                <a:endParaRPr lang="en-US" sz="1800" dirty="0"/>
              </a:p>
              <a:p>
                <a:pPr lvl="1"/>
                <a:endParaRPr lang="en-US" sz="2000" dirty="0"/>
              </a:p>
              <a:p>
                <a:pPr lvl="1"/>
                <a:endParaRPr lang="en-US" sz="2400" dirty="0"/>
              </a:p>
              <a:p>
                <a:pPr marL="457200" lvl="1" indent="0">
                  <a:buNone/>
                </a:pPr>
                <a:endParaRPr lang="en-US" sz="2400" dirty="0"/>
              </a:p>
              <a:p>
                <a:pPr lvl="1"/>
                <a:endParaRPr lang="en-US" sz="2400" dirty="0"/>
              </a:p>
              <a:p>
                <a:pPr marL="457200" lvl="1" indent="0">
                  <a:buNone/>
                </a:pP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9CD9C0-8DE7-024F-AFC6-0A7FC733E0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78521"/>
                <a:ext cx="8915400" cy="5885414"/>
              </a:xfrm>
              <a:blipFill>
                <a:blip r:embed="rId2"/>
                <a:stretch>
                  <a:fillRect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B683AF59-108B-E945-AC56-B01F104C1510}"/>
              </a:ext>
            </a:extLst>
          </p:cNvPr>
          <p:cNvSpPr txBox="1"/>
          <p:nvPr/>
        </p:nvSpPr>
        <p:spPr>
          <a:xfrm>
            <a:off x="5638800" y="3220774"/>
            <a:ext cx="27405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F4F8DE-4AEF-D2E9-EDCC-9FA8BF32358B}"/>
              </a:ext>
            </a:extLst>
          </p:cNvPr>
          <p:cNvSpPr txBox="1"/>
          <p:nvPr/>
        </p:nvSpPr>
        <p:spPr>
          <a:xfrm>
            <a:off x="911223" y="154018"/>
            <a:ext cx="73579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 Equilibrium Condition and Pressure Balance 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AAB3D7-7C18-F301-F333-E49407C63C02}"/>
              </a:ext>
            </a:extLst>
          </p:cNvPr>
          <p:cNvSpPr txBox="1"/>
          <p:nvPr/>
        </p:nvSpPr>
        <p:spPr>
          <a:xfrm>
            <a:off x="5791200" y="95318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R. </a:t>
            </a:r>
            <a:r>
              <a:rPr lang="en-US" sz="1400" dirty="0" err="1"/>
              <a:t>Maranganti</a:t>
            </a:r>
            <a:r>
              <a:rPr lang="en-US" sz="1400" dirty="0"/>
              <a:t> and  P. Sharma, </a:t>
            </a:r>
          </a:p>
          <a:p>
            <a:r>
              <a:rPr lang="en-US" sz="1400" dirty="0"/>
              <a:t>Proc. R. Soc, A 466, 2097 (2010)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2F7C26-25A5-A36E-073E-47F00D2B8C5A}"/>
              </a:ext>
            </a:extLst>
          </p:cNvPr>
          <p:cNvSpPr txBox="1"/>
          <p:nvPr/>
        </p:nvSpPr>
        <p:spPr>
          <a:xfrm>
            <a:off x="6709711" y="2007158"/>
            <a:ext cx="2205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Clausius form of virial theorem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A7D2CA-0C15-7FF0-2661-1BEAADB37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932" y="3414977"/>
            <a:ext cx="3162299" cy="7397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E81307-8701-B5A1-8921-079CE7B41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957298"/>
            <a:ext cx="5055734" cy="7397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B904F15-510B-6909-36A9-2DE7CD2887A7}"/>
              </a:ext>
            </a:extLst>
          </p:cNvPr>
          <p:cNvSpPr txBox="1"/>
          <p:nvPr/>
        </p:nvSpPr>
        <p:spPr>
          <a:xfrm>
            <a:off x="6534628" y="3492472"/>
            <a:ext cx="1981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Same result as </a:t>
            </a:r>
            <a:r>
              <a:rPr lang="en-US" sz="1600" dirty="0" err="1"/>
              <a:t>T</a:t>
            </a:r>
            <a:r>
              <a:rPr lang="en-US" sz="1600" baseline="-25000" dirty="0" err="1"/>
              <a:t>ii</a:t>
            </a:r>
            <a:r>
              <a:rPr lang="en-US" sz="1600" dirty="0"/>
              <a:t>. V is the volume of the bound state</a:t>
            </a:r>
          </a:p>
        </p:txBody>
      </p:sp>
    </p:spTree>
    <p:extLst>
      <p:ext uri="{BB962C8B-B14F-4D97-AF65-F5344CB8AC3E}">
        <p14:creationId xmlns:p14="http://schemas.microsoft.com/office/powerpoint/2010/main" val="170511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895B6-8917-1B44-88BD-8442D51B4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56" y="-170414"/>
            <a:ext cx="8496501" cy="11430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Energy - Equilibrium Correspondence (EEC)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CD9C0-8DE7-024F-AFC6-0A7FC733E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605" y="838200"/>
            <a:ext cx="8686801" cy="5885414"/>
          </a:xfrm>
        </p:spPr>
        <p:txBody>
          <a:bodyPr/>
          <a:lstStyle/>
          <a:p>
            <a:r>
              <a:rPr lang="en-US" sz="2400" dirty="0"/>
              <a:t>Rest energy</a:t>
            </a:r>
          </a:p>
          <a:p>
            <a:endParaRPr lang="en-US" sz="2400" dirty="0"/>
          </a:p>
          <a:p>
            <a:r>
              <a:rPr lang="en-US" sz="2400" dirty="0"/>
              <a:t>Pressure balance – equilibrium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Can one deduce the equation of state –  E (V) ?</a:t>
            </a:r>
          </a:p>
          <a:p>
            <a:r>
              <a:rPr lang="en-US" sz="2400" dirty="0"/>
              <a:t>Inferred volume dependence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000" dirty="0"/>
              <a:t>              </a:t>
            </a:r>
          </a:p>
          <a:p>
            <a:endParaRPr lang="en-US" sz="2400" dirty="0"/>
          </a:p>
          <a:p>
            <a:pPr lvl="1"/>
            <a:endParaRPr lang="en-US" sz="1800" dirty="0"/>
          </a:p>
          <a:p>
            <a:pPr lvl="1"/>
            <a:endParaRPr lang="en-US" sz="2000" dirty="0"/>
          </a:p>
          <a:p>
            <a:pPr lvl="1"/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400" dirty="0"/>
          </a:p>
          <a:p>
            <a:pPr marL="457200" lvl="1" indent="0">
              <a:buNone/>
            </a:pPr>
            <a:r>
              <a:rPr lang="en-US" sz="2400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AC7A7B-507C-B834-C132-165ADE47F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210" y="2392801"/>
            <a:ext cx="5108990" cy="3239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BE6129-63F2-9531-454B-C7DAE475D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002989"/>
            <a:ext cx="7772400" cy="3311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CD84B8-7BCB-9390-5FD3-E48D42BC7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1319714"/>
            <a:ext cx="6288295" cy="3925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CBF64E-39B7-0A6B-7D26-CB903DD3C9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200" y="4540677"/>
            <a:ext cx="2378410" cy="3311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62F382-9A33-5208-B949-4C3D4EDE4E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7867" y="4059973"/>
            <a:ext cx="4149390" cy="2217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6D57C7-82CA-B79D-F086-A6ED0180D7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6400" y="5035081"/>
            <a:ext cx="3759897" cy="9064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ECAB95-F6D2-A79E-D29E-FC2C9C8390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6399" y="6078365"/>
            <a:ext cx="3759897" cy="52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58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0B760-17D5-D440-A47A-14B022522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5184"/>
            <a:ext cx="8229600" cy="665163"/>
          </a:xfrm>
        </p:spPr>
        <p:txBody>
          <a:bodyPr/>
          <a:lstStyle/>
          <a:p>
            <a:r>
              <a:rPr lang="en-US" sz="2800" dirty="0">
                <a:solidFill>
                  <a:srgbClr val="FFC000"/>
                </a:solidFill>
              </a:rPr>
              <a:t>Trace Anomaly and Gluon Condensate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17A17-9838-3B43-8A35-373993050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95" y="700347"/>
            <a:ext cx="8686800" cy="6085018"/>
          </a:xfrm>
          <a:solidFill>
            <a:schemeClr val="bg1"/>
          </a:solidFill>
        </p:spPr>
        <p:txBody>
          <a:bodyPr/>
          <a:lstStyle/>
          <a:p>
            <a:r>
              <a:rPr lang="en-US" sz="2100" dirty="0"/>
              <a:t>Equation of state</a:t>
            </a:r>
          </a:p>
          <a:p>
            <a:endParaRPr lang="en-US" sz="2100" dirty="0"/>
          </a:p>
          <a:p>
            <a:endParaRPr lang="en-US" sz="2100" dirty="0"/>
          </a:p>
          <a:p>
            <a:r>
              <a:rPr lang="en-US" sz="2100" dirty="0"/>
              <a:t>Picture: Nucleon is a bubble in the sea of gluon condensate, </a:t>
            </a:r>
            <a:r>
              <a:rPr lang="en-US" sz="2000" dirty="0"/>
              <a:t>where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en-US" sz="2000" dirty="0"/>
              <a:t>Trace anomaly gives a negative constant</a:t>
            </a:r>
          </a:p>
          <a:p>
            <a:pPr marL="0" indent="0">
              <a:buClr>
                <a:srgbClr val="FF0000"/>
              </a:buClr>
              <a:buSzPct val="150000"/>
              <a:buNone/>
            </a:pPr>
            <a:r>
              <a:rPr lang="en-US" sz="2000" dirty="0"/>
              <a:t>     pressure                 confinement</a:t>
            </a:r>
          </a:p>
          <a:p>
            <a:pPr marL="0" indent="0">
              <a:buClr>
                <a:srgbClr val="FF0000"/>
              </a:buClr>
              <a:buSzPct val="150000"/>
              <a:buNone/>
            </a:pPr>
            <a:endParaRPr lang="en-US" sz="2000" dirty="0"/>
          </a:p>
          <a:p>
            <a:pPr marL="0" indent="0">
              <a:buClr>
                <a:srgbClr val="FF0000"/>
              </a:buClr>
              <a:buSzPct val="150000"/>
              <a:buNone/>
            </a:pPr>
            <a:endParaRPr lang="en-US" sz="2000" dirty="0"/>
          </a:p>
          <a:p>
            <a:pPr marL="0" indent="0">
              <a:buClr>
                <a:srgbClr val="FF0000"/>
              </a:buClr>
              <a:buSzPct val="150000"/>
              <a:buNone/>
            </a:pPr>
            <a:endParaRPr lang="en-US" sz="2000" dirty="0"/>
          </a:p>
          <a:p>
            <a:pPr marL="0" indent="0">
              <a:buClr>
                <a:srgbClr val="FF0000"/>
              </a:buClr>
              <a:buSzPct val="150000"/>
              <a:buNone/>
            </a:pPr>
            <a:endParaRPr lang="en-US" sz="2000" dirty="0"/>
          </a:p>
          <a:p>
            <a:r>
              <a:rPr lang="en-US" sz="2100" dirty="0"/>
              <a:t>Many facets of color confinement</a:t>
            </a:r>
          </a:p>
          <a:p>
            <a:pPr lvl="1"/>
            <a:r>
              <a:rPr lang="en-US" sz="1700" dirty="0"/>
              <a:t>Dual superconductor</a:t>
            </a:r>
          </a:p>
          <a:p>
            <a:pPr lvl="1"/>
            <a:r>
              <a:rPr lang="en-US" sz="1700" dirty="0"/>
              <a:t>Magnetic monopole</a:t>
            </a:r>
          </a:p>
          <a:p>
            <a:pPr lvl="1"/>
            <a:r>
              <a:rPr lang="en-US" sz="1700" dirty="0"/>
              <a:t>Center vortices</a:t>
            </a:r>
          </a:p>
          <a:p>
            <a:pPr marL="457200" lvl="1" indent="0">
              <a:buNone/>
            </a:pPr>
            <a:endParaRPr lang="en-US" sz="1700" dirty="0"/>
          </a:p>
          <a:p>
            <a:pPr marL="0" indent="0">
              <a:buClr>
                <a:srgbClr val="FF0000"/>
              </a:buClr>
              <a:buSzPct val="150000"/>
              <a:buNone/>
            </a:pPr>
            <a:endParaRPr lang="en-US" sz="2000" dirty="0"/>
          </a:p>
          <a:p>
            <a:pPr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endParaRPr lang="en-US" sz="2000" dirty="0"/>
          </a:p>
          <a:p>
            <a:pPr marL="0" indent="0">
              <a:buClr>
                <a:srgbClr val="FF0000"/>
              </a:buClr>
              <a:buSzPct val="150000"/>
              <a:buNone/>
            </a:pPr>
            <a:endParaRPr lang="en-US" sz="2000" dirty="0"/>
          </a:p>
          <a:p>
            <a:pPr marL="0" indent="0">
              <a:buClr>
                <a:srgbClr val="FF0000"/>
              </a:buClr>
              <a:buSzPct val="150000"/>
              <a:buNone/>
            </a:pPr>
            <a:endParaRPr lang="en-US" sz="2000" dirty="0"/>
          </a:p>
          <a:p>
            <a:pPr marL="0" indent="0">
              <a:buClr>
                <a:srgbClr val="FF0000"/>
              </a:buClr>
              <a:buSzPct val="150000"/>
              <a:buNone/>
            </a:pPr>
            <a:endParaRPr lang="en-US" sz="2000" dirty="0"/>
          </a:p>
          <a:p>
            <a:pPr marL="0" indent="0">
              <a:buClr>
                <a:srgbClr val="FF0000"/>
              </a:buClr>
              <a:buSzPct val="150000"/>
              <a:buNone/>
            </a:pPr>
            <a:endParaRPr lang="en-US" sz="2000" dirty="0"/>
          </a:p>
          <a:p>
            <a:pPr marL="0" indent="0">
              <a:buClr>
                <a:srgbClr val="FF0000"/>
              </a:buClr>
              <a:buSzPct val="150000"/>
              <a:buNone/>
            </a:pPr>
            <a:endParaRPr lang="en-US" sz="2000" dirty="0"/>
          </a:p>
          <a:p>
            <a:pPr marL="0" indent="0">
              <a:buClr>
                <a:srgbClr val="FF0000"/>
              </a:buClr>
              <a:buSzPct val="150000"/>
              <a:buNone/>
            </a:pPr>
            <a:endParaRPr lang="en-US" sz="2000" dirty="0"/>
          </a:p>
          <a:p>
            <a:pPr lvl="1">
              <a:buClr>
                <a:srgbClr val="FFFF00"/>
              </a:buClr>
              <a:buSzPct val="20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457200" lvl="1" indent="0">
              <a:buClr>
                <a:srgbClr val="FFFF00"/>
              </a:buClr>
              <a:buSzPct val="200000"/>
              <a:buNone/>
            </a:pPr>
            <a:r>
              <a:rPr lang="en-US" sz="1600" dirty="0"/>
              <a:t>              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pPr lvl="1"/>
            <a:endParaRPr lang="en-US" sz="1600" dirty="0"/>
          </a:p>
          <a:p>
            <a:pPr marL="457200" lvl="1" indent="0">
              <a:buNone/>
            </a:pPr>
            <a:endParaRPr lang="en-US" sz="2000" baseline="-25000" dirty="0"/>
          </a:p>
          <a:p>
            <a:pPr lvl="1"/>
            <a:endParaRPr lang="en-US" sz="2000" dirty="0"/>
          </a:p>
        </p:txBody>
      </p:sp>
      <p:pic>
        <p:nvPicPr>
          <p:cNvPr id="5" name="Picture 4" descr="Water droplets on a blue surface&#10;&#10;Description automatically generated with medium confidence">
            <a:extLst>
              <a:ext uri="{FF2B5EF4-FFF2-40B4-BE49-F238E27FC236}">
                <a16:creationId xmlns:a16="http://schemas.microsoft.com/office/drawing/2014/main" id="{D736A4B5-F129-AD4A-92D4-316BC3F65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8" y="4692008"/>
            <a:ext cx="3518495" cy="21982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18568C-1E87-0549-89E6-D53C32B4F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629" y="2754105"/>
            <a:ext cx="3395589" cy="6214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AB460E-C6D0-82AF-6DE5-9CE2DE22F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1401" y="1271125"/>
            <a:ext cx="3024568" cy="59852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8B9DC88-BDFE-43CB-DFC0-A3D0D7A617BD}"/>
              </a:ext>
            </a:extLst>
          </p:cNvPr>
          <p:cNvSpPr txBox="1"/>
          <p:nvPr/>
        </p:nvSpPr>
        <p:spPr>
          <a:xfrm>
            <a:off x="1145178" y="1325393"/>
            <a:ext cx="911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B9AA40-8BAE-29DD-4E35-700F6AF7C7A0}"/>
              </a:ext>
            </a:extLst>
          </p:cNvPr>
          <p:cNvSpPr txBox="1"/>
          <p:nvPr/>
        </p:nvSpPr>
        <p:spPr>
          <a:xfrm rot="10800000" flipH="1" flipV="1">
            <a:off x="6110672" y="1379582"/>
            <a:ext cx="1972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are constants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A60DFFB-4BD6-8678-0393-AFD5AD5CB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6119" y="2367783"/>
            <a:ext cx="1828800" cy="279400"/>
          </a:xfrm>
          <a:prstGeom prst="rect">
            <a:avLst/>
          </a:prstGeom>
        </p:spPr>
      </p:pic>
      <p:sp>
        <p:nvSpPr>
          <p:cNvPr id="23" name="Right Arrow 22">
            <a:extLst>
              <a:ext uri="{FF2B5EF4-FFF2-40B4-BE49-F238E27FC236}">
                <a16:creationId xmlns:a16="http://schemas.microsoft.com/office/drawing/2014/main" id="{B9EF7009-5077-940C-77A7-FAC115D59907}"/>
              </a:ext>
            </a:extLst>
          </p:cNvPr>
          <p:cNvSpPr/>
          <p:nvPr/>
        </p:nvSpPr>
        <p:spPr bwMode="auto">
          <a:xfrm>
            <a:off x="1909881" y="3829751"/>
            <a:ext cx="731520" cy="182880"/>
          </a:xfrm>
          <a:prstGeom prst="rightArrow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4DFA7A1-8D62-BCCF-179B-6212059EBD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7148" y="707110"/>
            <a:ext cx="3119720" cy="3911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AFC32D-78AD-A0D8-5E5D-2999DD003C2B}"/>
              </a:ext>
            </a:extLst>
          </p:cNvPr>
          <p:cNvSpPr txBox="1"/>
          <p:nvPr/>
        </p:nvSpPr>
        <p:spPr>
          <a:xfrm>
            <a:off x="3805735" y="2370533"/>
            <a:ext cx="64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C57F"/>
                </a:solidFill>
              </a:rPr>
              <a:t>N.B</a:t>
            </a:r>
            <a:r>
              <a:rPr lang="en-US" i="1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4123BB-955A-5DC1-EC30-623BF5B921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3354" y="2807585"/>
            <a:ext cx="1175450" cy="6214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CE3E4A-F851-FA1E-E629-035851295B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6965" y="4367851"/>
            <a:ext cx="3429000" cy="3645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CF161D-2951-7C52-90DE-C2A3D0ADCC5A}"/>
              </a:ext>
            </a:extLst>
          </p:cNvPr>
          <p:cNvSpPr txBox="1"/>
          <p:nvPr/>
        </p:nvSpPr>
        <p:spPr>
          <a:xfrm>
            <a:off x="503298" y="4246448"/>
            <a:ext cx="3133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Same as in </a:t>
            </a:r>
          </a:p>
          <a:p>
            <a:r>
              <a:rPr lang="en-US" dirty="0"/>
              <a:t>charmonium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E5B1A5-F370-5386-F12C-5363890F79E2}"/>
              </a:ext>
            </a:extLst>
          </p:cNvPr>
          <p:cNvSpPr txBox="1"/>
          <p:nvPr/>
        </p:nvSpPr>
        <p:spPr>
          <a:xfrm>
            <a:off x="3415223" y="4934757"/>
            <a:ext cx="19304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C57F"/>
                </a:solidFill>
              </a:rPr>
              <a:t>Bali (‘97), Baker (‘18)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CE9362-ADE7-E50C-2CE4-6FBDF1957B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4016" y="2445488"/>
            <a:ext cx="4358706" cy="2818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E35FF5-FAE3-2F2A-EB3A-C8C1C1F4AD88}"/>
              </a:ext>
            </a:extLst>
          </p:cNvPr>
          <p:cNvSpPr txBox="1"/>
          <p:nvPr/>
        </p:nvSpPr>
        <p:spPr>
          <a:xfrm>
            <a:off x="7096723" y="728907"/>
            <a:ext cx="1972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(MIT bag model)</a:t>
            </a:r>
          </a:p>
        </p:txBody>
      </p:sp>
    </p:spTree>
    <p:extLst>
      <p:ext uri="{BB962C8B-B14F-4D97-AF65-F5344CB8AC3E}">
        <p14:creationId xmlns:p14="http://schemas.microsoft.com/office/powerpoint/2010/main" val="1358595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145BD-3157-B44B-B63A-A8587C8B2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376" y="-79683"/>
            <a:ext cx="8229600" cy="1143000"/>
          </a:xfrm>
        </p:spPr>
        <p:txBody>
          <a:bodyPr/>
          <a:lstStyle/>
          <a:p>
            <a:r>
              <a:rPr lang="en-US" sz="3200" dirty="0">
                <a:solidFill>
                  <a:srgbClr val="FFC000"/>
                </a:solidFill>
              </a:rPr>
              <a:t>Role of Trace Anomaly --String tension in charmonium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038A6A-131D-4347-831A-7E93804AAD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4609"/>
                <a:ext cx="8229600" cy="5638800"/>
              </a:xfrm>
            </p:spPr>
            <p:txBody>
              <a:bodyPr/>
              <a:lstStyle/>
              <a:p>
                <a:r>
                  <a:rPr lang="en-US" sz="2000" dirty="0"/>
                  <a:t>Heavy quarkonium is confined by a linear potential.</a:t>
                </a:r>
              </a:p>
              <a:p>
                <a:r>
                  <a:rPr lang="en-US" sz="2000" dirty="0"/>
                  <a:t>Constant vacuum energy density and flux tube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r>
                  <a:rPr lang="en-US" sz="2000" dirty="0"/>
                  <a:t>Infinitely heavy quark with Wilson loop</a:t>
                </a:r>
              </a:p>
              <a:p>
                <a:endParaRPr lang="en-US" sz="2200" dirty="0"/>
              </a:p>
              <a:p>
                <a:endParaRPr lang="en-US" sz="2200" dirty="0"/>
              </a:p>
              <a:p>
                <a:r>
                  <a:rPr lang="en-US" sz="2000" dirty="0"/>
                  <a:t>For charmonium</a:t>
                </a:r>
              </a:p>
              <a:p>
                <a:endParaRPr lang="en-US" sz="2200" dirty="0"/>
              </a:p>
              <a:p>
                <a:endParaRPr lang="en-US" sz="2200" dirty="0"/>
              </a:p>
              <a:p>
                <a:endParaRPr lang="en-US" sz="2200" dirty="0"/>
              </a:p>
              <a:p>
                <a:r>
                  <a:rPr lang="en-US" sz="2000" dirty="0"/>
                  <a:t>Lattice calculation of charmonium (</a:t>
                </a:r>
                <a:r>
                  <a:rPr lang="en-US" sz="2000" dirty="0">
                    <a:solidFill>
                      <a:srgbClr val="FFC57F"/>
                    </a:solidFill>
                  </a:rPr>
                  <a:t>W. Sun et al.,2012.06228</a:t>
                </a:r>
                <a:r>
                  <a:rPr lang="en-US" sz="2000" dirty="0"/>
                  <a:t>)</a:t>
                </a:r>
              </a:p>
              <a:p>
                <a:pPr marL="0" indent="0">
                  <a:buNone/>
                </a:pPr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                                           </m:t>
                    </m:r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000" dirty="0"/>
                  <a:t> = 0.153 GeV</a:t>
                </a:r>
                <a:r>
                  <a:rPr lang="en-US" sz="2000" baseline="30000" dirty="0"/>
                  <a:t>2 </a:t>
                </a:r>
                <a:endParaRPr lang="en-US" sz="2000" dirty="0"/>
              </a:p>
              <a:p>
                <a:pPr>
                  <a:spcBef>
                    <a:spcPts val="0"/>
                  </a:spcBef>
                </a:pPr>
                <a:endParaRPr lang="en-US" sz="2200" dirty="0"/>
              </a:p>
              <a:p>
                <a:pPr>
                  <a:spcBef>
                    <a:spcPts val="0"/>
                  </a:spcBef>
                </a:pPr>
                <a:r>
                  <a:rPr lang="en-US" sz="2000" dirty="0"/>
                  <a:t>Cornell potential fit of charmonium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000" dirty="0"/>
                  <a:t> = 0.164(11) GeV</a:t>
                </a:r>
                <a:r>
                  <a:rPr lang="en-US" sz="2000" baseline="30000" dirty="0"/>
                  <a:t>2 </a:t>
                </a:r>
                <a:endParaRPr lang="en-US" sz="2000" dirty="0"/>
              </a:p>
              <a:p>
                <a:endParaRPr lang="en-US" sz="2200" baseline="30000" dirty="0"/>
              </a:p>
              <a:p>
                <a:pPr marL="0" indent="0">
                  <a:buNone/>
                </a:pPr>
                <a:endParaRPr lang="en-US" sz="2200" dirty="0"/>
              </a:p>
              <a:p>
                <a:endParaRPr lang="en-US" sz="2200" dirty="0"/>
              </a:p>
              <a:p>
                <a:endParaRPr lang="en-US" sz="2200" dirty="0"/>
              </a:p>
              <a:p>
                <a:pPr marL="0" indent="0"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038A6A-131D-4347-831A-7E93804AAD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4609"/>
                <a:ext cx="8229600" cy="5638800"/>
              </a:xfrm>
              <a:blipFill>
                <a:blip r:embed="rId2"/>
                <a:stretch>
                  <a:fillRect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0A8D098B-50F1-344D-BFBD-726AFC5CB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794" y="4497446"/>
            <a:ext cx="4572000" cy="3399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F9D6D8-4833-F44D-AC69-5BF2FD4F18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4776" y="5425468"/>
            <a:ext cx="2578087" cy="3449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6B0FDC-354A-F240-BFB0-85208219FE7A}"/>
              </a:ext>
            </a:extLst>
          </p:cNvPr>
          <p:cNvSpPr txBox="1"/>
          <p:nvPr/>
        </p:nvSpPr>
        <p:spPr>
          <a:xfrm flipH="1">
            <a:off x="6400800" y="6427014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57F"/>
                </a:solidFill>
              </a:rPr>
              <a:t>Mateu:2018zym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1BC73B-A46C-514A-87B9-6201D2CEE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2200" y="1827338"/>
            <a:ext cx="3429000" cy="3645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596773-9EF1-4041-84A8-EA8BEFE4B93C}"/>
              </a:ext>
            </a:extLst>
          </p:cNvPr>
          <p:cNvSpPr txBox="1"/>
          <p:nvPr/>
        </p:nvSpPr>
        <p:spPr>
          <a:xfrm>
            <a:off x="6722098" y="2622643"/>
            <a:ext cx="2421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Dosch</a:t>
            </a:r>
            <a:r>
              <a:rPr lang="en-US" sz="1400" dirty="0"/>
              <a:t>, </a:t>
            </a:r>
            <a:r>
              <a:rPr lang="en-US" sz="1400" dirty="0" err="1"/>
              <a:t>Nachtmann</a:t>
            </a:r>
            <a:r>
              <a:rPr lang="en-US" sz="1400" dirty="0"/>
              <a:t>, </a:t>
            </a:r>
            <a:r>
              <a:rPr lang="en-US" sz="1400" dirty="0" err="1"/>
              <a:t>Rueter</a:t>
            </a:r>
            <a:r>
              <a:rPr lang="en-US" sz="1400" dirty="0"/>
              <a:t> - 9503386; </a:t>
            </a:r>
            <a:r>
              <a:rPr lang="en-US" sz="1400" dirty="0" err="1"/>
              <a:t>Rothe</a:t>
            </a:r>
            <a:r>
              <a:rPr lang="en-US" sz="1400" dirty="0"/>
              <a:t> - 9504102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7265D8-50E9-7A7D-0F63-240D692B523D}"/>
              </a:ext>
            </a:extLst>
          </p:cNvPr>
          <p:cNvSpPr txBox="1"/>
          <p:nvPr/>
        </p:nvSpPr>
        <p:spPr>
          <a:xfrm>
            <a:off x="6994610" y="5425468"/>
            <a:ext cx="18768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C000"/>
                </a:solidFill>
              </a:rPr>
              <a:t>KFL, 2103.15768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DC8509E-A33E-C760-7245-E710DD4414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347" y="2653526"/>
            <a:ext cx="4766106" cy="6969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3824FE-836E-9E19-2998-9162AC2C22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9457" y="3586512"/>
            <a:ext cx="4591343" cy="78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01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5619B-031B-41BA-830A-14AF5695B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411956"/>
            <a:ext cx="4040188" cy="639762"/>
          </a:xfrm>
        </p:spPr>
        <p:txBody>
          <a:bodyPr/>
          <a:lstStyle/>
          <a:p>
            <a:pPr algn="ctr"/>
            <a:r>
              <a:rPr lang="en-US"/>
              <a:t>Superconductor </a:t>
            </a:r>
            <a:r>
              <a:rPr lang="en-US" dirty="0"/>
              <a:t>Vortex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718405-B302-D11C-1B92-8DD37817E1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0987" y="1198224"/>
            <a:ext cx="4040188" cy="4821576"/>
          </a:xfrm>
        </p:spPr>
        <p:txBody>
          <a:bodyPr/>
          <a:lstStyle/>
          <a:p>
            <a:r>
              <a:rPr lang="en-US" sz="2000" dirty="0"/>
              <a:t>F</a:t>
            </a:r>
            <a:r>
              <a:rPr lang="en-US" sz="2000" baseline="-25000" dirty="0"/>
              <a:t>S </a:t>
            </a:r>
            <a:r>
              <a:rPr lang="en-US" sz="2000" dirty="0"/>
              <a:t>– Cost of compensation energy</a:t>
            </a:r>
          </a:p>
          <a:p>
            <a:endParaRPr lang="en-US" sz="2000" dirty="0"/>
          </a:p>
          <a:p>
            <a:r>
              <a:rPr lang="en-US" sz="2000" dirty="0"/>
              <a:t>F</a:t>
            </a:r>
            <a:r>
              <a:rPr lang="en-US" sz="2000" baseline="-25000" dirty="0"/>
              <a:t>B</a:t>
            </a:r>
            <a:r>
              <a:rPr lang="en-US" sz="2000" dirty="0"/>
              <a:t>  -- Magnetic field energy</a:t>
            </a:r>
          </a:p>
          <a:p>
            <a:endParaRPr lang="en-US" sz="2000" dirty="0"/>
          </a:p>
          <a:p>
            <a:r>
              <a:rPr lang="en-US" sz="2000" dirty="0"/>
              <a:t>F</a:t>
            </a:r>
            <a:r>
              <a:rPr lang="en-US" sz="2000" baseline="-25000" dirty="0"/>
              <a:t>SC  </a:t>
            </a:r>
            <a:r>
              <a:rPr lang="en-US" sz="2000" dirty="0"/>
              <a:t>-- Supercurrent energy</a:t>
            </a:r>
          </a:p>
          <a:p>
            <a:endParaRPr lang="en-US" sz="2000" dirty="0"/>
          </a:p>
          <a:p>
            <a:r>
              <a:rPr lang="en-US" sz="2000" dirty="0"/>
              <a:t>Total Electron mass</a:t>
            </a:r>
          </a:p>
          <a:p>
            <a:endParaRPr lang="en-US" sz="2000" dirty="0"/>
          </a:p>
          <a:p>
            <a:r>
              <a:rPr lang="en-US" sz="2000" dirty="0"/>
              <a:t>Negative constant pressure from F</a:t>
            </a:r>
            <a:r>
              <a:rPr lang="en-US" sz="2000" baseline="-25000" dirty="0"/>
              <a:t>S </a:t>
            </a:r>
            <a:endParaRPr lang="en-US" sz="2000" dirty="0"/>
          </a:p>
          <a:p>
            <a:endParaRPr lang="en-US" sz="2000" baseline="-25000" dirty="0"/>
          </a:p>
          <a:p>
            <a:r>
              <a:rPr lang="en-US" sz="2000" dirty="0"/>
              <a:t>Confinement due to the superconducting condensate</a:t>
            </a:r>
          </a:p>
          <a:p>
            <a:endParaRPr lang="en-US" sz="2000" baseline="-25000" dirty="0"/>
          </a:p>
          <a:p>
            <a:endParaRPr lang="en-US" sz="2000" baseline="-25000" dirty="0"/>
          </a:p>
          <a:p>
            <a:endParaRPr lang="en-US" sz="2000" baseline="-25000" dirty="0"/>
          </a:p>
          <a:p>
            <a:pPr marL="0" indent="0">
              <a:buNone/>
            </a:pPr>
            <a:endParaRPr lang="en-US" sz="2000" baseline="-25000" dirty="0"/>
          </a:p>
          <a:p>
            <a:endParaRPr lang="en-US" sz="2000" baseline="-25000" dirty="0"/>
          </a:p>
          <a:p>
            <a:endParaRPr lang="en-US" sz="2000" baseline="-25000" dirty="0"/>
          </a:p>
          <a:p>
            <a:endParaRPr lang="en-US" sz="2000" baseline="-25000" dirty="0"/>
          </a:p>
          <a:p>
            <a:endParaRPr lang="en-US" sz="2000" baseline="-25000" dirty="0"/>
          </a:p>
          <a:p>
            <a:endParaRPr lang="en-US" sz="2000" baseline="-25000" dirty="0"/>
          </a:p>
          <a:p>
            <a:endParaRPr lang="en-US" sz="2000" baseline="-25000" dirty="0"/>
          </a:p>
          <a:p>
            <a:pPr marL="0" indent="0">
              <a:buNone/>
            </a:pPr>
            <a:endParaRPr lang="en-US" sz="2000" baseline="-25000" dirty="0"/>
          </a:p>
          <a:p>
            <a:endParaRPr lang="en-US" sz="2000" baseline="-25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2A058C-55D5-38EF-67CB-432DDDA862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36332" y="411956"/>
            <a:ext cx="4041775" cy="639762"/>
          </a:xfrm>
        </p:spPr>
        <p:txBody>
          <a:bodyPr/>
          <a:lstStyle/>
          <a:p>
            <a:pPr algn="ctr"/>
            <a:r>
              <a:rPr lang="en-US" dirty="0"/>
              <a:t>Hadron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D83ACB1-CCCA-037D-46D2-DE8CCD88F2A9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4661238" y="1179898"/>
                <a:ext cx="4177962" cy="4839901"/>
              </a:xfrm>
            </p:spPr>
            <p:txBody>
              <a:bodyPr/>
              <a:lstStyle/>
              <a:p>
                <a:r>
                  <a:rPr lang="en-US" sz="2000" dirty="0" err="1"/>
                  <a:t>H</a:t>
                </a:r>
                <a:r>
                  <a:rPr lang="en-US" sz="2000" baseline="-25000" dirty="0" err="1"/>
                  <a:t>ta</a:t>
                </a:r>
                <a:r>
                  <a:rPr lang="en-US" sz="2000" dirty="0"/>
                  <a:t> --  Trace anomaly                         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H</a:t>
                </a:r>
                <a:r>
                  <a:rPr lang="en-US" sz="2000" baseline="-25000" dirty="0"/>
                  <a:t>g  </a:t>
                </a:r>
                <a:r>
                  <a:rPr lang="en-US" sz="2000" dirty="0"/>
                  <a:t>-- Glue field energy (E</a:t>
                </a:r>
                <a:r>
                  <a:rPr lang="en-US" sz="2000" baseline="30000" dirty="0"/>
                  <a:t>2</a:t>
                </a:r>
                <a:r>
                  <a:rPr lang="en-US" sz="2000" dirty="0"/>
                  <a:t>+B</a:t>
                </a:r>
                <a:r>
                  <a:rPr lang="en-US" sz="2000" baseline="30000" dirty="0"/>
                  <a:t>2</a:t>
                </a:r>
                <a:r>
                  <a:rPr lang="en-US" sz="2000" dirty="0"/>
                  <a:t>)</a:t>
                </a:r>
              </a:p>
              <a:p>
                <a:endParaRPr lang="en-US" sz="2000" baseline="-25000" dirty="0"/>
              </a:p>
              <a:p>
                <a:r>
                  <a:rPr lang="en-US" sz="2000" dirty="0" err="1"/>
                  <a:t>H</a:t>
                </a:r>
                <a:r>
                  <a:rPr lang="en-US" sz="2000" baseline="-25000" dirty="0" err="1"/>
                  <a:t>q</a:t>
                </a:r>
                <a:r>
                  <a:rPr lang="en-US" sz="2000" baseline="-25000" dirty="0"/>
                  <a:t>   </a:t>
                </a:r>
                <a:r>
                  <a:rPr lang="en-US" sz="2000" dirty="0"/>
                  <a:t>-- Quark energy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r>
                  <a:rPr lang="en-US" sz="2000" dirty="0"/>
                  <a:t>H</a:t>
                </a:r>
                <a14:m>
                  <m:oMath xmlns:m="http://schemas.openxmlformats.org/officeDocument/2006/math">
                    <m:r>
                      <a:rPr lang="en-US" sz="200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000" dirty="0"/>
                  <a:t> --  Sigma terms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Negative constant pressure from trace anomaly 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Confinement due to the glue condensate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D83ACB1-CCCA-037D-46D2-DE8CCD88F2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4661238" y="1179898"/>
                <a:ext cx="4177962" cy="4839901"/>
              </a:xfrm>
              <a:blipFill>
                <a:blip r:embed="rId2"/>
                <a:stretch>
                  <a:fillRect t="-1050" r="-13982" b="-4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2A109E28-75CB-538D-71ED-CD0C4F670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4114800"/>
            <a:ext cx="2427768" cy="34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81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0B760-17D5-D440-A47A-14B022522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5184"/>
            <a:ext cx="8229600" cy="665163"/>
          </a:xfrm>
        </p:spPr>
        <p:txBody>
          <a:bodyPr/>
          <a:lstStyle/>
          <a:p>
            <a:r>
              <a:rPr lang="en-US" sz="3200" dirty="0">
                <a:solidFill>
                  <a:srgbClr val="FFC000"/>
                </a:solidFill>
              </a:rPr>
              <a:t>Trace Anomaly and Cosmological Constant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117A17-9838-3B43-8A35-373993050D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534400" cy="6096000"/>
              </a:xfrm>
              <a:solidFill>
                <a:schemeClr val="bg1"/>
              </a:solidFill>
            </p:spPr>
            <p:txBody>
              <a:bodyPr/>
              <a:lstStyle/>
              <a:p>
                <a:pPr marL="457200" lvl="1" indent="0">
                  <a:buNone/>
                </a:pPr>
                <a:r>
                  <a:rPr lang="en-US" sz="1700" dirty="0"/>
                  <a:t>    </a:t>
                </a:r>
              </a:p>
              <a:p>
                <a:r>
                  <a:rPr lang="en-US" sz="2000" dirty="0"/>
                  <a:t>A constant vacuum energy density is analogous to the cosmological constant in the g</a:t>
                </a:r>
                <a14:m>
                  <m:oMath xmlns:m="http://schemas.openxmlformats.org/officeDocument/2006/math">
                    <m:r>
                      <a:rPr lang="en-US" sz="2000" i="1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𝜇𝜈</m:t>
                    </m:r>
                  </m:oMath>
                </a14:m>
                <a:r>
                  <a:rPr lang="en-US" sz="2000" dirty="0"/>
                  <a:t> term as Einstein introduced for a static universe.    </a:t>
                </a:r>
              </a:p>
              <a:p>
                <a:endParaRPr lang="en-US" sz="2800" dirty="0"/>
              </a:p>
              <a:p>
                <a:endParaRPr lang="en-US" sz="2400" dirty="0"/>
              </a:p>
              <a:p>
                <a:endParaRPr lang="en-US" sz="2000" dirty="0"/>
              </a:p>
              <a:p>
                <a:r>
                  <a:rPr lang="en-US" sz="2000" dirty="0"/>
                  <a:t>Friedmann equation of </a:t>
                </a:r>
                <a:r>
                  <a:rPr lang="en-US" sz="2000" dirty="0">
                    <a:effectLst/>
                    <a:latin typeface="Helvetica" pitchFamily="2" charset="0"/>
                  </a:rPr>
                  <a:t>Friedmann-Robertson-Walker scale parameter</a:t>
                </a:r>
              </a:p>
              <a:p>
                <a:pPr marL="0" indent="0">
                  <a:buNone/>
                </a:pPr>
                <a:r>
                  <a:rPr lang="en-US" sz="2000" dirty="0"/>
                  <a:t>    for the accelerating expansion of the Universe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000" dirty="0"/>
              </a:p>
              <a:p>
                <a:r>
                  <a:rPr lang="en-US" sz="2000" dirty="0"/>
                  <a:t>Trace anomaly behaves like a `hadron cosmological constant’. </a:t>
                </a:r>
                <a:endParaRPr lang="en-US" sz="2400" dirty="0"/>
              </a:p>
              <a:p>
                <a:endParaRPr lang="en-US" sz="2400" dirty="0"/>
              </a:p>
              <a:p>
                <a:endParaRPr lang="en-US" sz="2400" baseline="30000" dirty="0"/>
              </a:p>
              <a:p>
                <a:pPr marL="0" indent="0">
                  <a:buNone/>
                </a:pPr>
                <a:endParaRPr lang="en-US" sz="2400" baseline="30000" dirty="0"/>
              </a:p>
              <a:p>
                <a:endParaRPr lang="en-US" sz="24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r>
                  <a:rPr lang="en-US" sz="2100" dirty="0"/>
                  <a:t>E</a:t>
                </a:r>
                <a:r>
                  <a:rPr lang="en-US" sz="2100" baseline="-25000" dirty="0"/>
                  <a:t>S</a:t>
                </a:r>
                <a:r>
                  <a:rPr lang="en-US" sz="21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000" dirty="0"/>
                  <a:t> V, E</a:t>
                </a:r>
                <a:r>
                  <a:rPr lang="en-US" sz="2000" baseline="-25000" dirty="0"/>
                  <a:t>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2000" dirty="0"/>
                  <a:t> V</a:t>
                </a:r>
                <a:r>
                  <a:rPr lang="en-US" sz="2000" baseline="30000" dirty="0"/>
                  <a:t>1/3</a:t>
                </a:r>
                <a:endParaRPr lang="en-US" sz="20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pPr marL="0" indent="0">
                  <a:buNone/>
                </a:pPr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pPr marL="0" indent="0">
                  <a:buNone/>
                </a:pPr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1800" dirty="0"/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Nucleon Mass at T </a:t>
                </a:r>
                <a:r>
                  <a:rPr lang="en-US" sz="1800" dirty="0">
                    <a:sym typeface="Wingdings" pitchFamily="2" charset="2"/>
                  </a:rPr>
                  <a:t>→ 0 ( t →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∞</m:t>
                    </m:r>
                  </m:oMath>
                </a14:m>
                <a:r>
                  <a:rPr lang="en-US" sz="1800" dirty="0"/>
                  <a:t> in Z</a:t>
                </a:r>
                <a:r>
                  <a:rPr lang="en-US" sz="1800" baseline="-25000" dirty="0"/>
                  <a:t>GC</a:t>
                </a:r>
                <a:r>
                  <a:rPr lang="en-US" sz="1800" dirty="0"/>
                  <a:t>)</a:t>
                </a:r>
              </a:p>
              <a:p>
                <a:pPr marL="457200" lvl="1" indent="0">
                  <a:buClr>
                    <a:srgbClr val="FFFF00"/>
                  </a:buClr>
                  <a:buSzPct val="200000"/>
                  <a:buNone/>
                </a:pPr>
                <a:endParaRPr lang="en-US" sz="1800" dirty="0"/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Clr>
                    <a:srgbClr val="FF0000"/>
                  </a:buClr>
                  <a:buSzPct val="150000"/>
                  <a:buFont typeface="Wingdings" pitchFamily="2" charset="2"/>
                  <a:buChar char="§"/>
                </a:pPr>
                <a:r>
                  <a:rPr lang="en-US" sz="2200" dirty="0"/>
                  <a:t>Vacuum energy (bubble in sea of glue condensate)</a:t>
                </a:r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Clr>
                    <a:srgbClr val="FFFF00"/>
                  </a:buClr>
                  <a:buSzPct val="200000"/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457200" lvl="1" indent="0">
                  <a:buClr>
                    <a:srgbClr val="FFFF00"/>
                  </a:buClr>
                  <a:buSzPct val="200000"/>
                  <a:buNone/>
                </a:pPr>
                <a:r>
                  <a:rPr lang="en-US" sz="2000" dirty="0"/>
                  <a:t>where</a:t>
                </a:r>
                <a:endParaRPr lang="en-US" sz="1600" dirty="0"/>
              </a:p>
              <a:p>
                <a:pPr marL="457200" lvl="1" indent="0">
                  <a:buClr>
                    <a:srgbClr val="FFFF00"/>
                  </a:buClr>
                  <a:buSzPct val="200000"/>
                  <a:buNone/>
                </a:pPr>
                <a:r>
                  <a:rPr lang="en-US" sz="1600" dirty="0"/>
                  <a:t>               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 err="1"/>
                  <a:t>U</a:t>
                </a:r>
                <a:r>
                  <a:rPr lang="en-US" sz="2000" baseline="-25000" dirty="0" err="1"/>
                  <a:t>q,g</a:t>
                </a:r>
                <a:r>
                  <a:rPr lang="en-US" sz="2000" baseline="-25000" dirty="0"/>
                  <a:t> </a:t>
                </a:r>
                <a:r>
                  <a:rPr lang="en-US" sz="2000" dirty="0"/>
                  <a:t>– Internal Energy,               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 marL="457200" lvl="1" indent="0">
                  <a:buNone/>
                </a:pPr>
                <a:endParaRPr lang="en-US" sz="1800" dirty="0"/>
              </a:p>
              <a:p>
                <a:pPr marL="457200" lvl="1" indent="0">
                  <a:buNone/>
                </a:pPr>
                <a:endParaRPr lang="en-US" sz="1800" dirty="0"/>
              </a:p>
              <a:p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endParaRPr lang="en-US" sz="2000" dirty="0"/>
              </a:p>
              <a:p>
                <a:pPr lvl="1"/>
                <a:endParaRPr lang="en-US" sz="1600" dirty="0"/>
              </a:p>
              <a:p>
                <a:pPr marL="457200" lvl="1" indent="0">
                  <a:buNone/>
                </a:pPr>
                <a:endParaRPr lang="en-US" sz="2000" baseline="-25000" dirty="0"/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117A17-9838-3B43-8A35-373993050D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534400" cy="6096000"/>
              </a:xfrm>
              <a:blipFill>
                <a:blip r:embed="rId2"/>
                <a:stretch>
                  <a:fillRect l="-1786" b="-28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485883F-FC64-C045-A279-D0FB02949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7994" y="2106267"/>
            <a:ext cx="1162050" cy="2484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18E013-E63E-8D48-AE17-325599CDE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1358" y="1853390"/>
            <a:ext cx="5025080" cy="7137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FECD9A2-FCCD-C5DB-1BE6-7EB908B68D77}"/>
                  </a:ext>
                </a:extLst>
              </p:cNvPr>
              <p:cNvSpPr txBox="1"/>
              <p:nvPr/>
            </p:nvSpPr>
            <p:spPr>
              <a:xfrm>
                <a:off x="4114800" y="11207750"/>
                <a:ext cx="1981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𝜕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FECD9A2-FCCD-C5DB-1BE6-7EB908B68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11207750"/>
                <a:ext cx="198196" cy="276999"/>
              </a:xfrm>
              <a:prstGeom prst="rect">
                <a:avLst/>
              </a:prstGeom>
              <a:blipFill>
                <a:blip r:embed="rId6"/>
                <a:stretch>
                  <a:fillRect l="-31250" r="-25000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6B4FB94C-E92D-E064-BA6D-4F6AC5F8B4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7163" y="3772398"/>
            <a:ext cx="1356063" cy="5693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A14BF0-5C7F-E83E-B1D3-7E804A4BC1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3533" y="4545845"/>
            <a:ext cx="1595809" cy="5693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C82664-AB8F-8DFD-2E86-98A2B40E71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600" y="4359597"/>
            <a:ext cx="4267201" cy="58857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D8CB140-C23F-04C6-8753-754C46639508}"/>
                  </a:ext>
                </a:extLst>
              </p14:cNvPr>
              <p14:cNvContentPartPr/>
              <p14:nvPr/>
            </p14:nvContentPartPr>
            <p14:xfrm>
              <a:off x="4836469" y="1326382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D8CB140-C23F-04C6-8753-754C4663950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27469" y="1317742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60E888A-D101-36B2-276A-6F7EEA885B2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14800" y="2503087"/>
            <a:ext cx="2696700" cy="5527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58F806-B128-64C6-AEC4-32046E3F8478}"/>
              </a:ext>
            </a:extLst>
          </p:cNvPr>
          <p:cNvSpPr txBox="1"/>
          <p:nvPr/>
        </p:nvSpPr>
        <p:spPr>
          <a:xfrm>
            <a:off x="6901565" y="2635151"/>
            <a:ext cx="96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in QCD</a:t>
            </a:r>
          </a:p>
        </p:txBody>
      </p:sp>
    </p:spTree>
    <p:extLst>
      <p:ext uri="{BB962C8B-B14F-4D97-AF65-F5344CB8AC3E}">
        <p14:creationId xmlns:p14="http://schemas.microsoft.com/office/powerpoint/2010/main" val="366241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8820F-9CA5-1245-9892-BE079B23F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292" y="-201023"/>
            <a:ext cx="7848600" cy="1151040"/>
          </a:xfrm>
        </p:spPr>
        <p:txBody>
          <a:bodyPr/>
          <a:lstStyle/>
          <a:p>
            <a:r>
              <a:rPr lang="en-US" sz="3200" dirty="0">
                <a:solidFill>
                  <a:srgbClr val="FFC000"/>
                </a:solidFill>
              </a:rPr>
              <a:t>SC, Hadrons, Cosmos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64ADF-AE3F-274F-AED9-74A2DE9D5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292" y="545470"/>
            <a:ext cx="8382908" cy="6312529"/>
          </a:xfrm>
        </p:spPr>
        <p:txBody>
          <a:bodyPr/>
          <a:lstStyle/>
          <a:p>
            <a:r>
              <a:rPr lang="en-US" sz="2400" dirty="0"/>
              <a:t>Type II Superconductor</a:t>
            </a:r>
          </a:p>
          <a:p>
            <a:endParaRPr lang="en-US" sz="2800" dirty="0"/>
          </a:p>
          <a:p>
            <a:r>
              <a:rPr lang="en-US" sz="2400" dirty="0"/>
              <a:t>Hadrons</a:t>
            </a:r>
          </a:p>
          <a:p>
            <a:endParaRPr lang="en-US" sz="2400" dirty="0"/>
          </a:p>
          <a:p>
            <a:r>
              <a:rPr lang="en-US" sz="2400" dirty="0"/>
              <a:t>The common theme is the existence of a condensate</a:t>
            </a:r>
            <a:r>
              <a:rPr lang="en-US" sz="2800" dirty="0"/>
              <a:t> </a:t>
            </a:r>
          </a:p>
          <a:p>
            <a:r>
              <a:rPr lang="en-US" sz="2400" dirty="0"/>
              <a:t>Hadrons: condensates from breaking of conformal and chiral symmetries. SC: Cooper pair condensate from gauge symmetry breaking. </a:t>
            </a:r>
          </a:p>
          <a:p>
            <a:r>
              <a:rPr lang="en-US" sz="2400" dirty="0"/>
              <a:t>Cosmos – cosmological constant is vacuum energy itself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Suppose: Outside of our Universe, there is a condensate with negative     so that it is positive in the Universe. This scenario would be similar to hadrons and vortices.</a:t>
            </a:r>
          </a:p>
          <a:p>
            <a:pPr marL="0" indent="0">
              <a:buNone/>
            </a:pPr>
            <a:r>
              <a:rPr lang="en-US" sz="1400" dirty="0"/>
              <a:t>        Cf. -- S. K. </a:t>
            </a:r>
            <a:r>
              <a:rPr lang="en-US" sz="1400" dirty="0" err="1"/>
              <a:t>Blau</a:t>
            </a:r>
            <a:r>
              <a:rPr lang="en-US" sz="1400" dirty="0"/>
              <a:t>. E. I. </a:t>
            </a:r>
            <a:r>
              <a:rPr lang="en-US" sz="1400" dirty="0" err="1"/>
              <a:t>Guendelman</a:t>
            </a:r>
            <a:r>
              <a:rPr lang="en-US" sz="1400" dirty="0"/>
              <a:t>. and A. H. </a:t>
            </a:r>
            <a:r>
              <a:rPr lang="en-US" sz="1400" dirty="0" err="1"/>
              <a:t>Guth</a:t>
            </a:r>
            <a:r>
              <a:rPr lang="en-US" sz="1400" dirty="0"/>
              <a:t>. Phys. Rev. 035. 1747 (1987)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26CFDC-86CA-0241-9433-1119FDFCC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071" y="1060801"/>
            <a:ext cx="5835650" cy="4430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B3989F-4811-6E43-8CF5-63EEBD902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175" y="1964847"/>
            <a:ext cx="5280025" cy="4487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052631-84BE-15E7-2381-EE3D1E252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4602605"/>
            <a:ext cx="4267201" cy="5885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1535F5-4CBF-9DBA-4CE6-050C4F054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6630" y="4729814"/>
            <a:ext cx="1107570" cy="3341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16501F-124D-D880-33E9-281047392609}"/>
              </a:ext>
            </a:extLst>
          </p:cNvPr>
          <p:cNvSpPr txBox="1"/>
          <p:nvPr/>
        </p:nvSpPr>
        <p:spPr>
          <a:xfrm>
            <a:off x="7102499" y="4930556"/>
            <a:ext cx="1905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anti-gravitates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8164E1-39ED-BD74-2233-AB312AB07F84}"/>
                  </a:ext>
                </a:extLst>
              </p:cNvPr>
              <p:cNvSpPr txBox="1"/>
              <p:nvPr/>
            </p:nvSpPr>
            <p:spPr>
              <a:xfrm>
                <a:off x="2545597" y="5812217"/>
                <a:ext cx="6858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8164E1-39ED-BD74-2233-AB312AB07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5597" y="5812217"/>
                <a:ext cx="685800" cy="369332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3402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7D314-7012-2F4C-8049-1BE8CAAAC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-62957"/>
            <a:ext cx="7948448" cy="914400"/>
          </a:xfrm>
        </p:spPr>
        <p:txBody>
          <a:bodyPr/>
          <a:lstStyle/>
          <a:p>
            <a:r>
              <a:rPr lang="en-US" sz="3600" dirty="0">
                <a:solidFill>
                  <a:srgbClr val="FFC000"/>
                </a:solidFill>
              </a:rPr>
              <a:t>Pion Mass Puzzle (?)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34870-7EF3-0240-A498-C9F0F4BA7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7124"/>
            <a:ext cx="8539837" cy="4530725"/>
          </a:xfrm>
        </p:spPr>
        <p:txBody>
          <a:bodyPr/>
          <a:lstStyle/>
          <a:p>
            <a:r>
              <a:rPr lang="en-US" sz="2000" dirty="0"/>
              <a:t>Pion mass in terms of trace of EMT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 err="1"/>
              <a:t>Gellmann</a:t>
            </a:r>
            <a:r>
              <a:rPr lang="en-US" sz="2000" dirty="0"/>
              <a:t>-Oakes-Renner relation and Feynman-Hellman relation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                                          But, why should the trace anomaly be proportional to         ?  V </a:t>
            </a:r>
            <a:r>
              <a:rPr lang="en-US" sz="2000" dirty="0">
                <a:sym typeface="Wingdings" pitchFamily="2" charset="2"/>
              </a:rPr>
              <a:t> 0 ?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F86E1C-67B1-A74F-B172-290C5EA0D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493969"/>
            <a:ext cx="5029200" cy="6055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A01EC0-7D0C-2E46-834A-827159731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433" y="3974508"/>
            <a:ext cx="393845" cy="2428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E53AEE-8F74-F94E-A5DC-224E8153DF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296" y="4572001"/>
            <a:ext cx="3450935" cy="2415654"/>
          </a:xfrm>
          <a:prstGeom prst="rect">
            <a:avLst/>
          </a:prstGeom>
          <a:solidFill>
            <a:schemeClr val="tx2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819C14-56F0-404C-930A-50FFBB50C54C}"/>
                  </a:ext>
                </a:extLst>
              </p:cNvPr>
              <p:cNvSpPr txBox="1"/>
              <p:nvPr/>
            </p:nvSpPr>
            <p:spPr>
              <a:xfrm>
                <a:off x="5638800" y="5922598"/>
                <a:ext cx="316586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FFC000"/>
                    </a:solidFill>
                  </a:rPr>
                  <a:t>Y.B. Yang et al. (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𝜒</m:t>
                    </m:r>
                  </m:oMath>
                </a14:m>
                <a:r>
                  <a:rPr lang="en-US" sz="1600" dirty="0">
                    <a:solidFill>
                      <a:srgbClr val="FFC000"/>
                    </a:solidFill>
                  </a:rPr>
                  <a:t>QCD), PRD (2015); 1405.4440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819C14-56F0-404C-930A-50FFBB50C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5922598"/>
                <a:ext cx="3165868" cy="584775"/>
              </a:xfrm>
              <a:prstGeom prst="rect">
                <a:avLst/>
              </a:prstGeom>
              <a:blipFill>
                <a:blip r:embed="rId5"/>
                <a:stretch>
                  <a:fillRect l="-1200" t="-2128" b="-12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DECB55AC-A7F2-1F11-D88E-308DEF5ADF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0988" y="2806085"/>
            <a:ext cx="3923680" cy="7784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8EF4521-CC46-469B-800B-B551A474A2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2952" y="2871210"/>
            <a:ext cx="3426118" cy="4445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64844C-239A-55CE-87A4-11FB9CF02F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400" y="3619167"/>
            <a:ext cx="2505880" cy="33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397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CF04-A77E-EA41-93E1-F609A230A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317" y="-147221"/>
            <a:ext cx="8229600" cy="1143000"/>
          </a:xfrm>
        </p:spPr>
        <p:txBody>
          <a:bodyPr/>
          <a:lstStyle/>
          <a:p>
            <a:r>
              <a:rPr lang="en-US" sz="3600" dirty="0">
                <a:solidFill>
                  <a:srgbClr val="FFC000"/>
                </a:solidFill>
              </a:rPr>
              <a:t>Trace anomaly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669BCF-5E8D-014F-AAA5-5B8980B7C9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6430" y="936097"/>
                <a:ext cx="8229600" cy="4530725"/>
              </a:xfrm>
            </p:spPr>
            <p:txBody>
              <a:bodyPr/>
              <a:lstStyle/>
              <a:p>
                <a:r>
                  <a:rPr lang="en-US" sz="2000" dirty="0"/>
                  <a:t>Distribution as a function of the                                                       relative distance between the glue                                                    operator and the sink positions.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F. He, P. Sun and Y.B. Yang  (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𝜒</m:t>
                    </m:r>
                  </m:oMath>
                </a14:m>
                <a:r>
                  <a:rPr lang="en-US" sz="2000" dirty="0"/>
                  <a:t>QCD)                                                             (PRD 2021, 2101.04942) 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It changes sign in pion so that the integral approaches zero at the chiral limit.                                                                          </a:t>
                </a:r>
              </a:p>
              <a:p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 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669BCF-5E8D-014F-AAA5-5B8980B7C9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430" y="936097"/>
                <a:ext cx="8229600" cy="4530725"/>
              </a:xfrm>
              <a:blipFill>
                <a:blip r:embed="rId3"/>
                <a:stretch>
                  <a:fillRect t="-838" r="-10940" b="-273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7">
            <a:extLst>
              <a:ext uri="{FF2B5EF4-FFF2-40B4-BE49-F238E27FC236}">
                <a16:creationId xmlns:a16="http://schemas.microsoft.com/office/drawing/2014/main" id="{C18D2416-0C32-EA4D-B519-3EDAE416FEA7}"/>
              </a:ext>
            </a:extLst>
          </p:cNvPr>
          <p:cNvGrpSpPr>
            <a:grpSpLocks/>
          </p:cNvGrpSpPr>
          <p:nvPr/>
        </p:nvGrpSpPr>
        <p:grpSpPr bwMode="auto">
          <a:xfrm>
            <a:off x="5354849" y="941136"/>
            <a:ext cx="3420604" cy="2420680"/>
            <a:chOff x="3086" y="2521"/>
            <a:chExt cx="2376" cy="1633"/>
          </a:xfrm>
        </p:grpSpPr>
        <p:graphicFrame>
          <p:nvGraphicFramePr>
            <p:cNvPr id="5" name="Object 33">
              <a:extLst>
                <a:ext uri="{FF2B5EF4-FFF2-40B4-BE49-F238E27FC236}">
                  <a16:creationId xmlns:a16="http://schemas.microsoft.com/office/drawing/2014/main" id="{9DFB7ED1-9DCC-DF49-B5F9-7C5D4E1062D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123" y="3847"/>
            <a:ext cx="164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52280" imgH="241200" progId="Equation.3">
                    <p:embed/>
                  </p:oleObj>
                </mc:Choice>
                <mc:Fallback>
                  <p:oleObj name="Equation" r:id="rId4" imgW="152280" imgH="241200" progId="Equation.3">
                    <p:embed/>
                    <p:pic>
                      <p:nvPicPr>
                        <p:cNvPr id="11266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3" y="3847"/>
                          <a:ext cx="164" cy="307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AutoShape 34">
              <a:extLst>
                <a:ext uri="{FF2B5EF4-FFF2-40B4-BE49-F238E27FC236}">
                  <a16:creationId xmlns:a16="http://schemas.microsoft.com/office/drawing/2014/main" id="{D031FCFD-E645-9D46-8CC7-A73B78F23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6" y="3260"/>
              <a:ext cx="223" cy="526"/>
            </a:xfrm>
            <a:prstGeom prst="smileyFace">
              <a:avLst>
                <a:gd name="adj" fmla="val 465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" name="AutoShape 35">
              <a:extLst>
                <a:ext uri="{FF2B5EF4-FFF2-40B4-BE49-F238E27FC236}">
                  <a16:creationId xmlns:a16="http://schemas.microsoft.com/office/drawing/2014/main" id="{7DFBF249-FB32-D54E-BE2C-1141DF6EA8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3456"/>
              <a:ext cx="446" cy="220"/>
            </a:xfrm>
            <a:prstGeom prst="smileyFace">
              <a:avLst>
                <a:gd name="adj" fmla="val 465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8" name="Freeform 36">
              <a:extLst>
                <a:ext uri="{FF2B5EF4-FFF2-40B4-BE49-F238E27FC236}">
                  <a16:creationId xmlns:a16="http://schemas.microsoft.com/office/drawing/2014/main" id="{1EA6413C-E83A-7345-A805-3D3CEF694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2" y="3146"/>
              <a:ext cx="1466" cy="332"/>
            </a:xfrm>
            <a:custGeom>
              <a:avLst/>
              <a:gdLst>
                <a:gd name="T0" fmla="*/ 0 w 1896"/>
                <a:gd name="T1" fmla="*/ 280 h 364"/>
                <a:gd name="T2" fmla="*/ 606 w 1896"/>
                <a:gd name="T3" fmla="*/ 60 h 364"/>
                <a:gd name="T4" fmla="*/ 1338 w 1896"/>
                <a:gd name="T5" fmla="*/ 66 h 364"/>
                <a:gd name="T6" fmla="*/ 1626 w 1896"/>
                <a:gd name="T7" fmla="*/ 174 h 364"/>
                <a:gd name="T8" fmla="*/ 1896 w 1896"/>
                <a:gd name="T9" fmla="*/ 364 h 3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6"/>
                <a:gd name="T16" fmla="*/ 0 h 364"/>
                <a:gd name="T17" fmla="*/ 1896 w 1896"/>
                <a:gd name="T18" fmla="*/ 364 h 3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6" h="364">
                  <a:moveTo>
                    <a:pt x="0" y="280"/>
                  </a:moveTo>
                  <a:cubicBezTo>
                    <a:pt x="101" y="243"/>
                    <a:pt x="383" y="96"/>
                    <a:pt x="606" y="60"/>
                  </a:cubicBezTo>
                  <a:cubicBezTo>
                    <a:pt x="829" y="21"/>
                    <a:pt x="1158" y="0"/>
                    <a:pt x="1338" y="66"/>
                  </a:cubicBezTo>
                  <a:cubicBezTo>
                    <a:pt x="1518" y="132"/>
                    <a:pt x="1533" y="124"/>
                    <a:pt x="1626" y="174"/>
                  </a:cubicBezTo>
                  <a:cubicBezTo>
                    <a:pt x="1719" y="224"/>
                    <a:pt x="1840" y="325"/>
                    <a:pt x="1896" y="364"/>
                  </a:cubicBez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" name="Line 37">
              <a:extLst>
                <a:ext uri="{FF2B5EF4-FFF2-40B4-BE49-F238E27FC236}">
                  <a16:creationId xmlns:a16="http://schemas.microsoft.com/office/drawing/2014/main" id="{5FEE0A6F-5FB8-2D4C-BE30-C71ED0950C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9" y="3567"/>
              <a:ext cx="1299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0" name="Freeform 38">
              <a:extLst>
                <a:ext uri="{FF2B5EF4-FFF2-40B4-BE49-F238E27FC236}">
                  <a16:creationId xmlns:a16="http://schemas.microsoft.com/office/drawing/2014/main" id="{C2E90E17-77F2-BD43-8DAF-763D16CE3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2" y="3676"/>
              <a:ext cx="1485" cy="226"/>
            </a:xfrm>
            <a:custGeom>
              <a:avLst/>
              <a:gdLst>
                <a:gd name="T0" fmla="*/ 0 w 1920"/>
                <a:gd name="T1" fmla="*/ 48 h 248"/>
                <a:gd name="T2" fmla="*/ 378 w 1920"/>
                <a:gd name="T3" fmla="*/ 163 h 248"/>
                <a:gd name="T4" fmla="*/ 918 w 1920"/>
                <a:gd name="T5" fmla="*/ 247 h 248"/>
                <a:gd name="T6" fmla="*/ 1446 w 1920"/>
                <a:gd name="T7" fmla="*/ 169 h 248"/>
                <a:gd name="T8" fmla="*/ 1920 w 1920"/>
                <a:gd name="T9" fmla="*/ 0 h 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0"/>
                <a:gd name="T16" fmla="*/ 0 h 248"/>
                <a:gd name="T17" fmla="*/ 1920 w 1920"/>
                <a:gd name="T18" fmla="*/ 248 h 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0" h="248">
                  <a:moveTo>
                    <a:pt x="0" y="48"/>
                  </a:moveTo>
                  <a:cubicBezTo>
                    <a:pt x="63" y="67"/>
                    <a:pt x="225" y="130"/>
                    <a:pt x="378" y="163"/>
                  </a:cubicBezTo>
                  <a:cubicBezTo>
                    <a:pt x="531" y="196"/>
                    <a:pt x="740" y="246"/>
                    <a:pt x="918" y="247"/>
                  </a:cubicBezTo>
                  <a:cubicBezTo>
                    <a:pt x="1096" y="248"/>
                    <a:pt x="1279" y="210"/>
                    <a:pt x="1446" y="169"/>
                  </a:cubicBezTo>
                  <a:cubicBezTo>
                    <a:pt x="1613" y="128"/>
                    <a:pt x="1821" y="35"/>
                    <a:pt x="1920" y="0"/>
                  </a:cubicBezTo>
                </a:path>
              </a:pathLst>
            </a:custGeom>
            <a:noFill/>
            <a:ln w="28575" cap="flat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11" name="Object 39">
              <a:extLst>
                <a:ext uri="{FF2B5EF4-FFF2-40B4-BE49-F238E27FC236}">
                  <a16:creationId xmlns:a16="http://schemas.microsoft.com/office/drawing/2014/main" id="{B77B2AD7-FE64-3E4E-9AED-739D1418C84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718" y="3818"/>
            <a:ext cx="178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90440" imgH="304560" progId="Equation.3">
                    <p:embed/>
                  </p:oleObj>
                </mc:Choice>
                <mc:Fallback>
                  <p:oleObj name="Equation" r:id="rId6" imgW="190440" imgH="304560" progId="Equation.3">
                    <p:embed/>
                    <p:pic>
                      <p:nvPicPr>
                        <p:cNvPr id="11267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18" y="3818"/>
                          <a:ext cx="178" cy="285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Line 40">
              <a:extLst>
                <a:ext uri="{FF2B5EF4-FFF2-40B4-BE49-F238E27FC236}">
                  <a16:creationId xmlns:a16="http://schemas.microsoft.com/office/drawing/2014/main" id="{DE0FEAF6-0FB0-454A-B16E-23ACE4EAE9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54" y="3194"/>
              <a:ext cx="111" cy="0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3" name="Line 41">
              <a:extLst>
                <a:ext uri="{FF2B5EF4-FFF2-40B4-BE49-F238E27FC236}">
                  <a16:creationId xmlns:a16="http://schemas.microsoft.com/office/drawing/2014/main" id="{2F087604-DD10-704E-9757-DD1F21CFB9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4" y="3567"/>
              <a:ext cx="37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4" name="Line 42">
              <a:extLst>
                <a:ext uri="{FF2B5EF4-FFF2-40B4-BE49-F238E27FC236}">
                  <a16:creationId xmlns:a16="http://schemas.microsoft.com/office/drawing/2014/main" id="{EE7E6E80-6BB1-7546-A918-C943EC1330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0" y="3918"/>
              <a:ext cx="111" cy="0"/>
            </a:xfrm>
            <a:prstGeom prst="line">
              <a:avLst/>
            </a:prstGeom>
            <a:noFill/>
            <a:ln w="7620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5" name="Oval 44">
              <a:extLst>
                <a:ext uri="{FF2B5EF4-FFF2-40B4-BE49-F238E27FC236}">
                  <a16:creationId xmlns:a16="http://schemas.microsoft.com/office/drawing/2014/main" id="{C384C68A-27A0-B74B-80CE-392D3A5555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2688"/>
              <a:ext cx="192" cy="192"/>
            </a:xfrm>
            <a:prstGeom prst="ellipse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16" name="Object 46">
              <a:extLst>
                <a:ext uri="{FF2B5EF4-FFF2-40B4-BE49-F238E27FC236}">
                  <a16:creationId xmlns:a16="http://schemas.microsoft.com/office/drawing/2014/main" id="{0217B892-9244-C14A-8606-A136DC7C0ED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01903966"/>
                </p:ext>
              </p:extLst>
            </p:nvPr>
          </p:nvGraphicFramePr>
          <p:xfrm>
            <a:off x="4151" y="2521"/>
            <a:ext cx="1311" cy="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092200" imgH="419100" progId="Equation.DSMT4">
                    <p:embed/>
                  </p:oleObj>
                </mc:Choice>
                <mc:Fallback>
                  <p:oleObj name="Equation" r:id="rId8" imgW="1092200" imgH="419100" progId="Equation.DSMT4">
                    <p:embed/>
                    <p:pic>
                      <p:nvPicPr>
                        <p:cNvPr id="11268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1" y="2521"/>
                          <a:ext cx="1311" cy="44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9" name="Picture 18" descr="Chart, scatter chart&#10;&#10;Description automatically generated">
            <a:extLst>
              <a:ext uri="{FF2B5EF4-FFF2-40B4-BE49-F238E27FC236}">
                <a16:creationId xmlns:a16="http://schemas.microsoft.com/office/drawing/2014/main" id="{269E4705-526E-DD4D-BCF6-A020CBD216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82" y="3160779"/>
            <a:ext cx="4414216" cy="2610233"/>
          </a:xfrm>
          <a:prstGeom prst="rect">
            <a:avLst/>
          </a:prstGeom>
        </p:spPr>
      </p:pic>
      <p:pic>
        <p:nvPicPr>
          <p:cNvPr id="18" name="Picture 17" descr="Chart, scatter chart&#10;&#10;Description automatically generated">
            <a:extLst>
              <a:ext uri="{FF2B5EF4-FFF2-40B4-BE49-F238E27FC236}">
                <a16:creationId xmlns:a16="http://schemas.microsoft.com/office/drawing/2014/main" id="{DD7D5BCB-26CC-3EA8-DDFC-3F22948379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919" y="3657599"/>
            <a:ext cx="3047243" cy="203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498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29ED2-16E8-5A9E-A218-9AC797001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077200" cy="646331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Pion trace anomaly FF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037DA5B-FD35-40B1-C647-69D079C6E7D9}"/>
                  </a:ext>
                </a:extLst>
              </p:cNvPr>
              <p:cNvSpPr txBox="1"/>
              <p:nvPr/>
            </p:nvSpPr>
            <p:spPr>
              <a:xfrm>
                <a:off x="6844145" y="1220873"/>
                <a:ext cx="2590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m</a:t>
                </a:r>
                <a14:m>
                  <m:oMath xmlns:m="http://schemas.openxmlformats.org/officeDocument/2006/math">
                    <m:r>
                      <a:rPr lang="en-US" sz="240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400" dirty="0"/>
                  <a:t> = 340 MeV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037DA5B-FD35-40B1-C647-69D079C6E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145" y="1220873"/>
                <a:ext cx="2590800" cy="461665"/>
              </a:xfrm>
              <a:prstGeom prst="rect">
                <a:avLst/>
              </a:prstGeom>
              <a:blipFill>
                <a:blip r:embed="rId2"/>
                <a:stretch>
                  <a:fillRect l="-3902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91BFD0A-FDB4-B021-8074-7DAFC0685667}"/>
              </a:ext>
            </a:extLst>
          </p:cNvPr>
          <p:cNvSpPr txBox="1"/>
          <p:nvPr/>
        </p:nvSpPr>
        <p:spPr>
          <a:xfrm>
            <a:off x="5472545" y="594353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X.B. Tong, J.P. Ma and F. Yuan</a:t>
            </a:r>
          </a:p>
          <a:p>
            <a:r>
              <a:rPr lang="en-US" dirty="0"/>
              <a:t>arXiv:2203.13493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9F2702-DF16-41BC-CB30-0E7F8FF0E055}"/>
                  </a:ext>
                </a:extLst>
              </p:cNvPr>
              <p:cNvSpPr txBox="1"/>
              <p:nvPr/>
            </p:nvSpPr>
            <p:spPr>
              <a:xfrm>
                <a:off x="685800" y="5943530"/>
                <a:ext cx="39624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Photoproduction of J/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Ψ</m:t>
                    </m:r>
                  </m:oMath>
                </a14:m>
                <a:r>
                  <a:rPr lang="en-US" dirty="0"/>
                  <a:t> at threshold and </a:t>
                </a:r>
                <a:r>
                  <a:rPr lang="en-US" dirty="0" err="1"/>
                  <a:t>Drell</a:t>
                </a:r>
                <a:r>
                  <a:rPr lang="en-US" dirty="0"/>
                  <a:t>-Yan process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9F2702-DF16-41BC-CB30-0E7F8FF0E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943530"/>
                <a:ext cx="3962400" cy="646331"/>
              </a:xfrm>
              <a:prstGeom prst="rect">
                <a:avLst/>
              </a:prstGeom>
              <a:blipFill>
                <a:blip r:embed="rId3"/>
                <a:stretch>
                  <a:fillRect l="-1597" t="-3922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9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B015D894-5FC8-4E96-758D-0ACBA5C2D7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070007"/>
            <a:ext cx="6582477" cy="464499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378C27-0A85-D16E-7969-D238BCDF98D7}"/>
              </a:ext>
            </a:extLst>
          </p:cNvPr>
          <p:cNvSpPr txBox="1"/>
          <p:nvPr/>
        </p:nvSpPr>
        <p:spPr>
          <a:xfrm>
            <a:off x="6810607" y="2662540"/>
            <a:ext cx="2304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Bigeng</a:t>
            </a:r>
            <a:r>
              <a:rPr lang="en-US" dirty="0"/>
              <a:t> Wang, talk at Lattice 2023</a:t>
            </a:r>
          </a:p>
        </p:txBody>
      </p:sp>
    </p:spTree>
    <p:extLst>
      <p:ext uri="{BB962C8B-B14F-4D97-AF65-F5344CB8AC3E}">
        <p14:creationId xmlns:p14="http://schemas.microsoft.com/office/powerpoint/2010/main" val="4178057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193157" cy="12192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Summary and Challenges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4300" y="304800"/>
                <a:ext cx="8877300" cy="6553200"/>
              </a:xfrm>
            </p:spPr>
            <p:txBody>
              <a:bodyPr/>
              <a:lstStyle/>
              <a:p>
                <a:pPr marL="0" indent="0">
                  <a:buSzPct val="175000"/>
                  <a:buNone/>
                </a:pPr>
                <a:endParaRPr lang="en-US" sz="2000" baseline="-25000" dirty="0"/>
              </a:p>
              <a:p>
                <a:pPr>
                  <a:spcBef>
                    <a:spcPts val="600"/>
                  </a:spcBef>
                  <a:buSzPct val="175000"/>
                </a:pPr>
                <a:r>
                  <a:rPr lang="en-US" sz="2000" dirty="0"/>
                  <a:t>Energy-equilibrium correspondence infers a hadron equation of state which leads to confinement with constant negative pressure.</a:t>
                </a:r>
              </a:p>
              <a:p>
                <a:pPr>
                  <a:spcBef>
                    <a:spcPts val="600"/>
                  </a:spcBef>
                  <a:buSzPct val="175000"/>
                </a:pPr>
                <a:r>
                  <a:rPr lang="en-US" sz="2000" dirty="0"/>
                  <a:t>It seems that from femto-scale to micro-scale, Nature adopts the same mechanism (condensates) for confinement. Similar mechanism (vacuum energy) for acceleration of the cosmos. </a:t>
                </a:r>
              </a:p>
              <a:p>
                <a:pPr>
                  <a:spcBef>
                    <a:spcPts val="600"/>
                  </a:spcBef>
                  <a:buSzPct val="175000"/>
                </a:pPr>
                <a:r>
                  <a:rPr lang="en-US" sz="2000" dirty="0"/>
                  <a:t>Glue part of trace anomaly responsible for confinement. Thus, glue condensate could be an order parameter for confinement – deconfinement transition.</a:t>
                </a:r>
              </a:p>
              <a:p>
                <a:pPr>
                  <a:spcBef>
                    <a:spcPts val="600"/>
                  </a:spcBef>
                  <a:buSzPct val="175000"/>
                </a:pPr>
                <a:r>
                  <a:rPr lang="en-US" sz="2000" dirty="0" err="1"/>
                  <a:t>m</a:t>
                </a:r>
                <a:r>
                  <a:rPr lang="en-US" sz="2000" baseline="-25000" dirty="0" err="1"/>
                  <a:t>q</a:t>
                </a:r>
                <a:r>
                  <a:rPr lang="en-US" sz="2000" dirty="0"/>
                  <a:t> 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000" dirty="0"/>
                  <a:t> Higgs mechanism</a:t>
                </a:r>
              </a:p>
              <a:p>
                <a:pPr>
                  <a:spcBef>
                    <a:spcPts val="600"/>
                  </a:spcBef>
                  <a:buSzPct val="175000"/>
                </a:pPr>
                <a:r>
                  <a:rPr lang="en-US" sz="2000" dirty="0"/>
                  <a:t>Quark condensate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chiral symmetry breaking (restoration at T and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>
                  <a:spcBef>
                    <a:spcPts val="600"/>
                  </a:spcBef>
                  <a:buSzPct val="175000"/>
                </a:pPr>
                <a:r>
                  <a:rPr lang="en-US" sz="2000" dirty="0"/>
                  <a:t>Trace anomaly (confinement)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000" dirty="0"/>
                  <a:t> conformal symmetry breaking (conformal phases with multi-flavors and SU(N); finite T &gt; T</a:t>
                </a:r>
                <a:r>
                  <a:rPr lang="en-US" sz="2000" baseline="-25000" dirty="0"/>
                  <a:t>c</a:t>
                </a:r>
                <a:r>
                  <a:rPr lang="en-US" sz="2000" dirty="0"/>
                  <a:t>)</a:t>
                </a:r>
              </a:p>
              <a:p>
                <a:pPr>
                  <a:spcBef>
                    <a:spcPts val="600"/>
                  </a:spcBef>
                  <a:buSzPct val="175000"/>
                </a:pPr>
                <a:r>
                  <a:rPr lang="en-US" sz="2000" dirty="0"/>
                  <a:t>Chiral symmetry breaking and conformal symmetry breaking may </a:t>
                </a:r>
                <a:r>
                  <a:rPr lang="en-US" sz="2000"/>
                  <a:t>be connected </a:t>
                </a:r>
                <a:r>
                  <a:rPr lang="en-US" sz="2000" dirty="0"/>
                  <a:t>in the case of the pion trace anomaly distribution </a:t>
                </a:r>
                <a:r>
                  <a:rPr lang="en-US" sz="2000" dirty="0">
                    <a:sym typeface="Wingdings" pitchFamily="2" charset="2"/>
                  </a:rPr>
                  <a:t> needs a better explanation.</a:t>
                </a:r>
                <a:endParaRPr lang="en-US" sz="2000" dirty="0"/>
              </a:p>
              <a:p>
                <a:pPr>
                  <a:spcBef>
                    <a:spcPts val="600"/>
                  </a:spcBef>
                  <a:buSzPct val="175000"/>
                </a:pPr>
                <a:r>
                  <a:rPr lang="en-US" sz="2000" dirty="0"/>
                  <a:t>Challenges for EIC and COMPASS is to measure the trace anomaly form factors for the proton and, particularly, the pion. Photoproduction of J/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Ψ</m:t>
                    </m:r>
                  </m:oMath>
                </a14:m>
                <a:r>
                  <a:rPr lang="en-US" sz="2000" dirty="0"/>
                  <a:t> at threshold is a possibility.</a:t>
                </a:r>
              </a:p>
              <a:p>
                <a:pPr>
                  <a:spcBef>
                    <a:spcPts val="600"/>
                  </a:spcBef>
                  <a:buSzPct val="175000"/>
                </a:pPr>
                <a:endParaRPr lang="en-US" sz="2000" dirty="0"/>
              </a:p>
              <a:p>
                <a:pPr>
                  <a:lnSpc>
                    <a:spcPct val="150000"/>
                  </a:lnSpc>
                  <a:buSzPct val="175000"/>
                </a:pPr>
                <a:endParaRPr lang="en-US" sz="2000" dirty="0"/>
              </a:p>
              <a:p>
                <a:pPr>
                  <a:buSzPct val="175000"/>
                </a:pPr>
                <a:endParaRPr lang="en-US" sz="2000" dirty="0"/>
              </a:p>
              <a:p>
                <a:pPr marL="0" indent="0">
                  <a:lnSpc>
                    <a:spcPct val="150000"/>
                  </a:lnSpc>
                  <a:buSzPct val="175000"/>
                  <a:buNone/>
                </a:pPr>
                <a:endParaRPr lang="en-US" sz="2000" dirty="0"/>
              </a:p>
              <a:p>
                <a:pPr lvl="1">
                  <a:lnSpc>
                    <a:spcPct val="150000"/>
                  </a:lnSpc>
                  <a:buSzPct val="175000"/>
                </a:pPr>
                <a:endParaRPr lang="en-US" sz="1600" dirty="0"/>
              </a:p>
              <a:p>
                <a:pPr lvl="1">
                  <a:lnSpc>
                    <a:spcPct val="150000"/>
                  </a:lnSpc>
                  <a:buSzPct val="175000"/>
                </a:pPr>
                <a:endParaRPr lang="en-US" sz="1600" dirty="0"/>
              </a:p>
              <a:p>
                <a:pPr marL="457200" lvl="1" indent="0">
                  <a:lnSpc>
                    <a:spcPct val="150000"/>
                  </a:lnSpc>
                  <a:buSzPct val="175000"/>
                  <a:buNone/>
                </a:pPr>
                <a:endParaRPr lang="en-US" sz="1600" dirty="0"/>
              </a:p>
              <a:p>
                <a:pPr marL="0" indent="0">
                  <a:buSzPct val="175000"/>
                  <a:buNone/>
                </a:pPr>
                <a:endParaRPr lang="en-US" sz="2000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300" y="304800"/>
                <a:ext cx="8877300" cy="6553200"/>
              </a:xfrm>
              <a:blipFill>
                <a:blip r:embed="rId2"/>
                <a:stretch>
                  <a:fillRect l="-2146" t="-194" r="-1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811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C3B16-FD40-E201-A05B-711C7158A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68" y="-152400"/>
            <a:ext cx="8077200" cy="865187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Recent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CB625-A893-6D26-3BB2-7FAA3DA2D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732" y="533400"/>
            <a:ext cx="8077200" cy="6019799"/>
          </a:xfrm>
        </p:spPr>
        <p:txBody>
          <a:bodyPr/>
          <a:lstStyle/>
          <a:p>
            <a:r>
              <a:rPr lang="en-US" sz="2000" dirty="0" err="1"/>
              <a:t>Xiangyu</a:t>
            </a:r>
            <a:r>
              <a:rPr lang="en-US" sz="2000" dirty="0"/>
              <a:t> Jiang, et al., ``Radiative Decay Width of J/</a:t>
            </a:r>
            <a:r>
              <a:rPr lang="el-GR" sz="2000" dirty="0"/>
              <a:t>ψ → γη(2) </a:t>
            </a:r>
            <a:r>
              <a:rPr lang="en-US" sz="2000" dirty="0"/>
              <a:t>from </a:t>
            </a:r>
            <a:r>
              <a:rPr lang="en-US" sz="2000" dirty="0" err="1"/>
              <a:t>N</a:t>
            </a:r>
            <a:r>
              <a:rPr lang="en-US" sz="2000" baseline="-25000" dirty="0" err="1"/>
              <a:t>f</a:t>
            </a:r>
            <a:r>
              <a:rPr lang="en-US" sz="2000" dirty="0"/>
              <a:t> = 2 Lattice QCD’’, PRL </a:t>
            </a:r>
            <a:r>
              <a:rPr lang="en-US" sz="2000" b="0" i="0" dirty="0">
                <a:effectLst/>
                <a:latin typeface="-apple-system"/>
              </a:rPr>
              <a:t>130 (2023) 6, 061901, [arXiv:2206.02724]</a:t>
            </a:r>
          </a:p>
          <a:p>
            <a:endParaRPr lang="en-US" sz="2000" b="0" i="0" dirty="0">
              <a:effectLst/>
              <a:latin typeface="-apple-system"/>
            </a:endParaRPr>
          </a:p>
          <a:p>
            <a:r>
              <a:rPr lang="en-US" sz="1800" dirty="0"/>
              <a:t>H.T. Ding et al., ``</a:t>
            </a:r>
            <a:r>
              <a:rPr lang="en-US" sz="2000" dirty="0"/>
              <a:t>Microscopic Encoding of Macroscopic Universality: Scaling properties of Dirac </a:t>
            </a:r>
            <a:r>
              <a:rPr lang="en-US" sz="2000" dirty="0" err="1"/>
              <a:t>Eigenspectra</a:t>
            </a:r>
            <a:r>
              <a:rPr lang="en-US" sz="2000" dirty="0"/>
              <a:t> near QCD Chiral Phase Transition’’, [arXiv:2305.10916]</a:t>
            </a:r>
          </a:p>
          <a:p>
            <a:endParaRPr lang="en-US" sz="2000" dirty="0"/>
          </a:p>
          <a:p>
            <a:r>
              <a:rPr lang="en-US" sz="2000" dirty="0"/>
              <a:t>P.X. Ma, et al., </a:t>
            </a:r>
            <a:r>
              <a:rPr lang="en-US" sz="2000" dirty="0">
                <a:effectLst/>
                <a:latin typeface="Helvetica" pitchFamily="2" charset="0"/>
              </a:rPr>
              <a:t>   "Lattice QCD Calculation of Electroweak Box Contributions to </a:t>
            </a:r>
            <a:r>
              <a:rPr lang="en-US" sz="2000" dirty="0" err="1">
                <a:effectLst/>
                <a:latin typeface="Helvetica" pitchFamily="2" charset="0"/>
              </a:rPr>
              <a:t>Superallowed</a:t>
            </a:r>
            <a:r>
              <a:rPr lang="en-US" sz="2000" dirty="0">
                <a:effectLst/>
                <a:latin typeface="Helvetica" pitchFamily="2" charset="0"/>
              </a:rPr>
              <a:t> Nuclear and Neutron Beta Decays,'' [arXiv:2308.16755 [hep-</a:t>
            </a:r>
            <a:r>
              <a:rPr lang="en-US" sz="2000" dirty="0" err="1">
                <a:effectLst/>
                <a:latin typeface="Helvetica" pitchFamily="2" charset="0"/>
              </a:rPr>
              <a:t>lat</a:t>
            </a:r>
            <a:r>
              <a:rPr lang="en-US" sz="2000" dirty="0">
                <a:effectLst/>
                <a:latin typeface="Helvetica" pitchFamily="2" charset="0"/>
              </a:rPr>
              <a:t>]]</a:t>
            </a:r>
          </a:p>
          <a:p>
            <a:endParaRPr lang="en-US" sz="2400" dirty="0">
              <a:effectLst/>
              <a:latin typeface="Helvetica" pitchFamily="2" charset="0"/>
            </a:endParaRPr>
          </a:p>
          <a:p>
            <a:r>
              <a:rPr lang="en-US" sz="2000" dirty="0">
                <a:effectLst/>
                <a:latin typeface="Helvetica" pitchFamily="2" charset="0"/>
              </a:rPr>
              <a:t>G. Wang, et al., "Muon g-2 with overlap valence fermions," Phys. Rev. D107,no.3,034513(2023), doi:10.1103/PhysRevD.107.034513</a:t>
            </a:r>
          </a:p>
          <a:p>
            <a:pPr marL="0" indent="0">
              <a:buNone/>
            </a:pPr>
            <a:endParaRPr lang="en-US" sz="2400" dirty="0">
              <a:effectLst/>
              <a:latin typeface="Helvetica" pitchFamily="2" charset="0"/>
            </a:endParaRPr>
          </a:p>
          <a:p>
            <a:r>
              <a:rPr lang="en-US" sz="2000" dirty="0">
                <a:effectLst/>
                <a:latin typeface="Helvetica" pitchFamily="2" charset="0"/>
              </a:rPr>
              <a:t>J. Liang, et al., "Nucleon Electric Dipole Moment from the $\theta$ Term with Lattice Chiral Fermions,” [arXiv:2301.04331 [hep-</a:t>
            </a:r>
            <a:r>
              <a:rPr lang="en-US" sz="2000" dirty="0" err="1">
                <a:effectLst/>
                <a:latin typeface="Helvetica" pitchFamily="2" charset="0"/>
              </a:rPr>
              <a:t>lat</a:t>
            </a:r>
            <a:r>
              <a:rPr lang="en-US" sz="2000" dirty="0">
                <a:effectLst/>
                <a:latin typeface="Helvetica" pitchFamily="2" charset="0"/>
              </a:rPr>
              <a:t>]].</a:t>
            </a:r>
          </a:p>
          <a:p>
            <a:endParaRPr lang="en-US" sz="2400" dirty="0">
              <a:effectLst/>
              <a:latin typeface="Helvetica" pitchFamily="2" charset="0"/>
            </a:endParaRPr>
          </a:p>
          <a:p>
            <a:endParaRPr lang="en-US" sz="2400" dirty="0">
              <a:effectLst/>
              <a:latin typeface="Helvetica" pitchFamily="2" charset="0"/>
            </a:endParaRPr>
          </a:p>
          <a:p>
            <a:endParaRPr lang="en-US" sz="2400" dirty="0">
              <a:effectLst/>
              <a:latin typeface="Helvetica" pitchFamily="2" charset="0"/>
            </a:endParaRPr>
          </a:p>
          <a:p>
            <a:endParaRPr lang="en-US" sz="2400" dirty="0">
              <a:effectLst/>
              <a:latin typeface="Helvetica" pitchFamily="2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828578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8741C-E9C4-E180-6631-A555E6D96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2">
                    <a:lumMod val="95000"/>
                  </a:schemeClr>
                </a:solidFill>
                <a:effectLst/>
                <a:latin typeface="Helvetica" pitchFamily="2" charset="0"/>
              </a:rPr>
              <a:t>割圆术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1E527-25CB-DB32-49DD-C22597535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03" y="1905000"/>
            <a:ext cx="8229600" cy="4530725"/>
          </a:xfrm>
        </p:spPr>
        <p:txBody>
          <a:bodyPr/>
          <a:lstStyle/>
          <a:p>
            <a:r>
              <a:rPr lang="zh-TW" altLang="en-US" dirty="0">
                <a:solidFill>
                  <a:schemeClr val="tx2">
                    <a:lumMod val="95000"/>
                  </a:schemeClr>
                </a:solidFill>
                <a:effectLst/>
                <a:latin typeface="Helvetica" pitchFamily="2" charset="0"/>
              </a:rPr>
              <a:t>割之弥细，所失弥少。割之又制，以至于不可割，则与圆周合体，而无所失矣</a:t>
            </a:r>
            <a:endParaRPr lang="en-US" altLang="zh-TW" dirty="0">
              <a:solidFill>
                <a:schemeClr val="tx2">
                  <a:lumMod val="95000"/>
                </a:schemeClr>
              </a:solidFill>
              <a:effectLst/>
              <a:latin typeface="Helvetica" pitchFamily="2" charset="0"/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chemeClr val="tx2">
                    <a:lumMod val="95000"/>
                  </a:schemeClr>
                </a:solidFill>
                <a:effectLst/>
                <a:latin typeface="Helvetica" pitchFamily="2" charset="0"/>
              </a:rPr>
              <a:t>                   </a:t>
            </a:r>
          </a:p>
          <a:p>
            <a:pPr marL="0" indent="0">
              <a:buNone/>
            </a:pPr>
            <a:r>
              <a:rPr lang="en-US" altLang="zh-TW" dirty="0">
                <a:solidFill>
                  <a:schemeClr val="tx2">
                    <a:lumMod val="95000"/>
                  </a:schemeClr>
                </a:solidFill>
                <a:effectLst/>
                <a:latin typeface="Helvetica" pitchFamily="2" charset="0"/>
              </a:rPr>
              <a:t>                      -- </a:t>
            </a:r>
            <a:r>
              <a:rPr lang="zh-TW" altLang="en-US" dirty="0">
                <a:effectLst/>
                <a:latin typeface="Helvetica" pitchFamily="2" charset="0"/>
              </a:rPr>
              <a:t>刘徽</a:t>
            </a:r>
            <a:r>
              <a:rPr lang="en-US" altLang="zh-TW" dirty="0">
                <a:effectLst/>
                <a:latin typeface="Helvetica" pitchFamily="2" charset="0"/>
              </a:rPr>
              <a:t> (225-295) `</a:t>
            </a:r>
            <a:r>
              <a:rPr lang="zh-TW" altLang="en-US" dirty="0">
                <a:effectLst/>
                <a:latin typeface="Helvetica" pitchFamily="2" charset="0"/>
              </a:rPr>
              <a:t>九章算法</a:t>
            </a:r>
            <a:r>
              <a:rPr lang="zh-CN" altLang="en-US" dirty="0">
                <a:effectLst/>
                <a:latin typeface="Helvetica" pitchFamily="2" charset="0"/>
              </a:rPr>
              <a:t>’</a:t>
            </a:r>
            <a:endParaRPr lang="zh-TW" altLang="en-US" dirty="0">
              <a:effectLst/>
              <a:latin typeface="Helvetica" pitchFamily="2" charset="0"/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chemeClr val="tx2">
                    <a:lumMod val="95000"/>
                  </a:schemeClr>
                </a:solidFill>
                <a:effectLst/>
                <a:latin typeface="Helvetica" pitchFamily="2" charset="0"/>
              </a:rPr>
              <a:t> </a:t>
            </a:r>
            <a:endParaRPr lang="zh-TW" altLang="en-US" dirty="0">
              <a:solidFill>
                <a:schemeClr val="tx2">
                  <a:lumMod val="95000"/>
                </a:schemeClr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B0F8AE2-0E81-BA87-193E-82C51A3B64F6}"/>
                  </a:ext>
                </a:extLst>
              </p:cNvPr>
              <p:cNvSpPr txBox="1"/>
              <p:nvPr/>
            </p:nvSpPr>
            <p:spPr>
              <a:xfrm>
                <a:off x="990600" y="3213556"/>
                <a:ext cx="1981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zh-CN" altLang="en-US" sz="22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～</m:t>
                    </m:r>
                  </m:oMath>
                </a14:m>
                <a:r>
                  <a:rPr lang="zh-CN" altLang="en-US" sz="2200" dirty="0">
                    <a:solidFill>
                      <a:srgbClr val="FFFF00"/>
                    </a:solidFill>
                  </a:rPr>
                  <a:t> </a:t>
                </a:r>
                <a:r>
                  <a:rPr lang="en-US" altLang="zh-CN" sz="2200" dirty="0">
                    <a:solidFill>
                      <a:srgbClr val="FFFF00"/>
                    </a:solidFill>
                  </a:rPr>
                  <a:t>3.1416</a:t>
                </a:r>
                <a:endParaRPr lang="en-US" sz="22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B0F8AE2-0E81-BA87-193E-82C51A3B6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3213556"/>
                <a:ext cx="1981200" cy="430887"/>
              </a:xfrm>
              <a:prstGeom prst="rect">
                <a:avLst/>
              </a:prstGeom>
              <a:blipFill>
                <a:blip r:embed="rId2"/>
                <a:stretch>
                  <a:fillRect t="-5556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7880757"/>
      </p:ext>
    </p:extLst>
  </p:cSld>
  <p:clrMapOvr>
    <a:masterClrMapping/>
  </p:clrMapOvr>
</p:sld>
</file>

<file path=ppt/theme/theme1.xml><?xml version="1.0" encoding="utf-8"?>
<a:theme xmlns:a="http://schemas.openxmlformats.org/drawingml/2006/main" name="fin_den_mesonium">
  <a:themeElements>
    <a:clrScheme name="fin_den_mesonium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fin_den_mesoniu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in_den_mesonium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_den_mesonium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_den_mesonium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_den_mesonium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_den_mesonium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_den_mesonium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_den_mesonium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_den_mesonium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133200</TotalTime>
  <Words>1889</Words>
  <Application>Microsoft Macintosh PowerPoint</Application>
  <PresentationFormat>On-screen Show (4:3)</PresentationFormat>
  <Paragraphs>591</Paragraphs>
  <Slides>25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44" baseType="lpstr">
      <vt:lpstr>-apple-system</vt:lpstr>
      <vt:lpstr>MS Mincho</vt:lpstr>
      <vt:lpstr>Arial</vt:lpstr>
      <vt:lpstr>Calibri</vt:lpstr>
      <vt:lpstr>Calibri Light</vt:lpstr>
      <vt:lpstr>Cambria Math</vt:lpstr>
      <vt:lpstr>Comic Sans MS</vt:lpstr>
      <vt:lpstr>Helvetica</vt:lpstr>
      <vt:lpstr>Tahoma</vt:lpstr>
      <vt:lpstr>Times New Roman</vt:lpstr>
      <vt:lpstr>Wingdings</vt:lpstr>
      <vt:lpstr>fin_den_mesonium</vt:lpstr>
      <vt:lpstr>Custom Design</vt:lpstr>
      <vt:lpstr>Beam</vt:lpstr>
      <vt:lpstr>4_Custom Design</vt:lpstr>
      <vt:lpstr>2_Custom Design</vt:lpstr>
      <vt:lpstr>1_Custom Design</vt:lpstr>
      <vt:lpstr>3_Custom Design</vt:lpstr>
      <vt:lpstr>Equation</vt:lpstr>
      <vt:lpstr>Hadrons, Superconductor Vortices,  and Cosmological Constant  - trace anomaly and confinement </vt:lpstr>
      <vt:lpstr>PowerPoint Presentation</vt:lpstr>
      <vt:lpstr>Type II Superconductor</vt:lpstr>
      <vt:lpstr>Energetics and Equilibrium</vt:lpstr>
      <vt:lpstr>PowerPoint Presentation</vt:lpstr>
      <vt:lpstr>Mass of Hadrons – Energy Momentum Tensor</vt:lpstr>
      <vt:lpstr>Mass from Trace of EMT</vt:lpstr>
      <vt:lpstr>Rest Energy Decomposition from Hamiltonian</vt:lpstr>
      <vt:lpstr>Rest Energy Decomposition from Hamiltonian</vt:lpstr>
      <vt:lpstr>Rest Energy/Mass from Gravitational FF</vt:lpstr>
      <vt:lpstr>What is     ?  </vt:lpstr>
      <vt:lpstr>Generic bound state energy  and equilibrium correspondence (EEC)</vt:lpstr>
      <vt:lpstr> </vt:lpstr>
      <vt:lpstr>Energy - Equilibrium Correspondence (EEC)</vt:lpstr>
      <vt:lpstr>Trace Anomaly and Gluon Condensate</vt:lpstr>
      <vt:lpstr>Role of Trace Anomaly --String tension in charmonium</vt:lpstr>
      <vt:lpstr>PowerPoint Presentation</vt:lpstr>
      <vt:lpstr>Trace Anomaly and Cosmological Constant</vt:lpstr>
      <vt:lpstr>SC, Hadrons, Cosmos</vt:lpstr>
      <vt:lpstr>Pion Mass Puzzle (?)</vt:lpstr>
      <vt:lpstr>Trace anomaly Distribution</vt:lpstr>
      <vt:lpstr>Pion trace anomaly FF</vt:lpstr>
      <vt:lpstr>Summary and Challenges </vt:lpstr>
      <vt:lpstr>Recent work</vt:lpstr>
      <vt:lpstr>割圆术</vt:lpstr>
    </vt:vector>
  </TitlesOfParts>
  <Company>University of Kentucky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 on  Finite Density and Mesoniums</dc:title>
  <dc:creator>Brian C. Doyle</dc:creator>
  <cp:lastModifiedBy>Liu, Kehfei</cp:lastModifiedBy>
  <cp:revision>1231</cp:revision>
  <cp:lastPrinted>2023-09-25T07:48:28Z</cp:lastPrinted>
  <dcterms:created xsi:type="dcterms:W3CDTF">2004-12-30T14:49:29Z</dcterms:created>
  <dcterms:modified xsi:type="dcterms:W3CDTF">2023-10-06T13:34:43Z</dcterms:modified>
</cp:coreProperties>
</file>