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348" r:id="rId3"/>
    <p:sldId id="256" r:id="rId4"/>
    <p:sldId id="293" r:id="rId5"/>
    <p:sldId id="355" r:id="rId6"/>
    <p:sldId id="283" r:id="rId7"/>
    <p:sldId id="303" r:id="rId8"/>
    <p:sldId id="344" r:id="rId9"/>
    <p:sldId id="339" r:id="rId10"/>
    <p:sldId id="323" r:id="rId11"/>
    <p:sldId id="367" r:id="rId12"/>
    <p:sldId id="354" r:id="rId13"/>
    <p:sldId id="360" r:id="rId14"/>
    <p:sldId id="361" r:id="rId15"/>
    <p:sldId id="306" r:id="rId16"/>
    <p:sldId id="276" r:id="rId17"/>
    <p:sldId id="359" r:id="rId18"/>
    <p:sldId id="3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01FF"/>
    <a:srgbClr val="F607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89"/>
    <p:restoredTop sz="96281"/>
  </p:normalViewPr>
  <p:slideViewPr>
    <p:cSldViewPr snapToGrid="0" snapToObjects="1">
      <p:cViewPr varScale="1">
        <p:scale>
          <a:sx n="122" d="100"/>
          <a:sy n="122" d="100"/>
        </p:scale>
        <p:origin x="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E1BD6-11B2-0141-B5F9-D7B4A21DAD04}" type="datetimeFigureOut">
              <a:rPr lang="en-US" smtClean="0"/>
              <a:t>10/4/23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A1016-3D10-FE4A-B805-1E12942A6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77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A1016-3D10-FE4A-B805-1E12942A67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36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D71-6A8F-495B-A7D1-3F2EE6CA95A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384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A1016-3D10-FE4A-B805-1E12942A67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88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A1016-3D10-FE4A-B805-1E12942A67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69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D71-6A8F-495B-A7D1-3F2EE6CA95A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043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D71-6A8F-495B-A7D1-3F2EE6CA95A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22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04/01/13</a:t>
            </a:r>
          </a:p>
        </p:txBody>
      </p:sp>
      <p:sp>
        <p:nvSpPr>
          <p:cNvPr id="23555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7E15903-1681-4A45-8B39-1F7CC881E867}" type="slidenum">
              <a:rPr lang="en-US" alt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12</a:t>
            </a:fld>
            <a:endParaRPr lang="en-US" alt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3556" name="Text Box 1"/>
          <p:cNvSpPr txBox="1">
            <a:spLocks noChangeArrowheads="1"/>
          </p:cNvSpPr>
          <p:nvPr/>
        </p:nvSpPr>
        <p:spPr bwMode="auto">
          <a:xfrm>
            <a:off x="3884613" y="0"/>
            <a:ext cx="2963862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04/01/13</a:t>
            </a:r>
          </a:p>
        </p:txBody>
      </p:sp>
      <p:sp>
        <p:nvSpPr>
          <p:cNvPr id="23557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63862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03D36832-1AC2-B54B-809D-B5770FE7611F}" type="slidenum">
              <a:rPr lang="en-US" altLang="en-US" sz="1200">
                <a:solidFill>
                  <a:srgbClr val="000000"/>
                </a:solidFill>
                <a:latin typeface="Calibri" charset="0"/>
              </a:rPr>
              <a:pPr algn="r" eaLnBrk="1" hangingPunct="1"/>
              <a:t>12</a:t>
            </a:fld>
            <a:endParaRPr lang="en-US" alt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3558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59" name="Text Box 4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8463" cy="4200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6295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02D71-6A8F-495B-A7D1-3F2EE6CA95A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055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2C68BDA-3166-2E40-A313-41E67FD96AFF}" type="slidenum">
              <a:rPr lang="en-US" altLang="en-US" sz="1200">
                <a:latin typeface="Calibri" charset="0"/>
              </a:rPr>
              <a:pPr eaLnBrk="1" hangingPunct="1"/>
              <a:t>17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91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896C-8A8F-474B-B1D3-7C98416F8470}" type="datetime1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997-67EF-DA49-A4B2-B9CA29693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C3924-8962-8048-85A7-5AAEDFE09142}" type="datetime1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997-67EF-DA49-A4B2-B9CA29693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31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5611A-DE3C-1447-A6D3-4985D7D4F4B2}" type="datetime1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997-67EF-DA49-A4B2-B9CA29693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90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0A117-51D7-C244-B507-91C51D0E5FC9}" type="datetime1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997-67EF-DA49-A4B2-B9CA29693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6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A94D-9BB6-C744-A2FB-8A71D3632E76}" type="datetime1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997-67EF-DA49-A4B2-B9CA29693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2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97DE-5B58-914F-8782-B9C852893096}" type="datetime1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997-67EF-DA49-A4B2-B9CA29693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3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9FC1-CAD3-874F-913F-3CAC20E79B15}" type="datetime1">
              <a:rPr lang="en-US" smtClean="0"/>
              <a:t>10/4/23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997-67EF-DA49-A4B2-B9CA29693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4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99EB-C112-BB43-BEBD-E93277285F87}" type="datetime1">
              <a:rPr lang="en-US" smtClean="0"/>
              <a:t>10/4/23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997-67EF-DA49-A4B2-B9CA29693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86384-F704-6E44-B4D5-7F3FFD7C44D6}" type="datetime1">
              <a:rPr lang="en-US" smtClean="0"/>
              <a:t>10/4/23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997-67EF-DA49-A4B2-B9CA29693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1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47B7-C199-ED4A-967F-421408460EB9}" type="datetime1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997-67EF-DA49-A4B2-B9CA29693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81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D5D7-8545-9B47-8639-BB167F990BA4}" type="datetime1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997-67EF-DA49-A4B2-B9CA29693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2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A8158-9C40-D54F-9C4E-A685BF1DFF71}" type="datetime1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56997-67EF-DA49-A4B2-B9CA29693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6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98.png"/><Relationship Id="rId8" Type="http://schemas.openxmlformats.org/officeDocument/2006/relationships/image" Target="../media/image101.png"/><Relationship Id="rId9" Type="http://schemas.openxmlformats.org/officeDocument/2006/relationships/image" Target="../media/image800.png"/><Relationship Id="rId10" Type="http://schemas.openxmlformats.org/officeDocument/2006/relationships/hyperlink" Target="https://cds.cern.ch/record/2815336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oleObject" Target="../embeddings/oleObject3.bin"/><Relationship Id="rId15" Type="http://schemas.openxmlformats.org/officeDocument/2006/relationships/image" Target="../media/image28.png"/><Relationship Id="rId16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9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6.png"/><Relationship Id="rId7" Type="http://schemas.openxmlformats.org/officeDocument/2006/relationships/image" Target="../media/image30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27.png"/><Relationship Id="rId10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meetings.aps.org/Meeting/APR18/Session/U09.6" TargetMode="External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s://www.sciencedirect.com/science/journal/03759474" TargetMode="External"/><Relationship Id="rId5" Type="http://schemas.openxmlformats.org/officeDocument/2006/relationships/hyperlink" Target="https://www.sciencedirect.com/science/journal/03759474/1005/supp/C" TargetMode="Externa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6.07164" TargetMode="External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ds.cern.ch/record/281533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5" Type="http://schemas.openxmlformats.org/officeDocument/2006/relationships/image" Target="NULL"/><Relationship Id="rId6" Type="http://schemas.openxmlformats.org/officeDocument/2006/relationships/image" Target="../media/image12.png"/><Relationship Id="rId7" Type="http://schemas.openxmlformats.org/officeDocument/2006/relationships/hyperlink" Target="https://cds.cern.ch/record/2815336" TargetMode="External"/><Relationship Id="rId8" Type="http://schemas.openxmlformats.org/officeDocument/2006/relationships/hyperlink" Target="https://arxiv.org/abs/2306.0716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hyperlink" Target="https://cds.cern.ch/record/2815336" TargetMode="External"/><Relationship Id="rId7" Type="http://schemas.openxmlformats.org/officeDocument/2006/relationships/hyperlink" Target="https://arxiv.org/abs/2306.07164" TargetMode="External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hyperlink" Target="https://arxiv.org/abs/2108.04017" TargetMode="External"/><Relationship Id="rId7" Type="http://schemas.openxmlformats.org/officeDocument/2006/relationships/image" Target="../media/image19.png"/><Relationship Id="rId8" Type="http://schemas.openxmlformats.org/officeDocument/2006/relationships/hyperlink" Target="https://cds.cern.ch/record/2815336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60879" y="262836"/>
            <a:ext cx="11526321" cy="580620"/>
          </a:xfrm>
        </p:spPr>
        <p:txBody>
          <a:bodyPr anchor="t">
            <a:noAutofit/>
          </a:bodyPr>
          <a:lstStyle/>
          <a:p>
            <a:r>
              <a:rPr lang="en-US" altLang="en-US" sz="3600" b="1" dirty="0" smtClean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CMS</a:t>
            </a:r>
            <a:r>
              <a:rPr lang="zh-CN" altLang="en-US" sz="3600" b="1" dirty="0" smtClean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上的奇特强子及其其他实验结果以及相关格点</a:t>
            </a:r>
            <a:r>
              <a:rPr lang="en-US" altLang="zh-CN" sz="3600" b="1" dirty="0" smtClean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QCD</a:t>
            </a:r>
            <a:endParaRPr lang="en-US" altLang="en-US" sz="4000" b="1" dirty="0">
              <a:solidFill>
                <a:srgbClr val="0000FF"/>
              </a:solidFill>
              <a:latin typeface="Arial" charset="0"/>
              <a:ea typeface="ＭＳ Ｐゴシック" charset="-128"/>
              <a:sym typeface="Symbol" charset="2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578970" y="1153227"/>
            <a:ext cx="10803735" cy="119576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zh-CN" altLang="en-US" b="1" dirty="0" smtClean="0">
                <a:solidFill>
                  <a:srgbClr val="0000FF"/>
                </a:solidFill>
                <a:latin typeface="Cambria" charset="0"/>
                <a:ea typeface="ＭＳ Ｐゴシック" charset="-128"/>
              </a:rPr>
              <a:t>易凯</a:t>
            </a:r>
            <a:endParaRPr lang="en-US" altLang="zh-CN" b="1" dirty="0" smtClean="0">
              <a:solidFill>
                <a:srgbClr val="0000FF"/>
              </a:solidFill>
              <a:latin typeface="Cambria" charset="0"/>
              <a:ea typeface="ＭＳ Ｐゴシック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zh-CN" altLang="en-US" b="1" dirty="0" smtClean="0">
                <a:solidFill>
                  <a:srgbClr val="0000FF"/>
                </a:solidFill>
                <a:latin typeface="Cambria" charset="0"/>
                <a:ea typeface="ＭＳ Ｐゴシック" charset="-128"/>
              </a:rPr>
              <a:t>南京师范大学</a:t>
            </a:r>
            <a:endParaRPr lang="en-US" altLang="en-US" b="1" dirty="0">
              <a:solidFill>
                <a:srgbClr val="0000FF"/>
              </a:solidFill>
              <a:latin typeface="Cambria" charset="0"/>
              <a:ea typeface="ＭＳ Ｐゴシック" charset="-128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1pPr>
            <a:lvl2pPr marL="37931725" indent="-37474525" eaLnBrk="0" hangingPunct="0"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2pPr>
            <a:lvl3pPr eaLnBrk="0" hangingPunct="0"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3pPr>
            <a:lvl4pPr eaLnBrk="0" hangingPunct="0"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4pPr>
            <a:lvl5pPr eaLnBrk="0" hangingPunct="0"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9pPr>
          </a:lstStyle>
          <a:p>
            <a:pPr eaLnBrk="1" hangingPunct="1"/>
            <a:fld id="{D21A7529-BBC2-1A46-82CE-F2340AC33B4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129613" y="2390825"/>
            <a:ext cx="8248992" cy="12065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b="1" dirty="0" smtClean="0">
                <a:solidFill>
                  <a:srgbClr val="3701FF"/>
                </a:solidFill>
                <a:latin typeface="Cambria" charset="0"/>
                <a:ea typeface="Cambria" charset="0"/>
                <a:cs typeface="Cambria" charset="0"/>
              </a:rPr>
              <a:t>第三届中国格点量子色动力学</a:t>
            </a:r>
            <a:r>
              <a:rPr lang="zh-CN" altLang="en-US" sz="3200" b="1" dirty="0" smtClean="0">
                <a:solidFill>
                  <a:srgbClr val="3701FF"/>
                </a:solidFill>
                <a:latin typeface="Cambria" charset="0"/>
                <a:ea typeface="Cambria" charset="0"/>
                <a:cs typeface="Cambria" charset="0"/>
              </a:rPr>
              <a:t>研讨会</a:t>
            </a:r>
            <a:endParaRPr lang="en-US" altLang="zh-CN" sz="3200" b="1" dirty="0" smtClean="0">
              <a:solidFill>
                <a:srgbClr val="3701FF"/>
              </a:solidFill>
              <a:latin typeface="Cambria" charset="0"/>
              <a:ea typeface="Cambria" charset="0"/>
              <a:cs typeface="Cambria" charset="0"/>
            </a:endParaRPr>
          </a:p>
          <a:p>
            <a:pPr algn="ctr"/>
            <a:r>
              <a:rPr lang="en-US" altLang="zh-CN" sz="3200" b="1" dirty="0" smtClean="0">
                <a:solidFill>
                  <a:srgbClr val="3701FF"/>
                </a:solidFill>
                <a:latin typeface="Cambria" charset="0"/>
                <a:ea typeface="Cambria" charset="0"/>
                <a:cs typeface="Cambria" charset="0"/>
              </a:rPr>
              <a:t>2023</a:t>
            </a:r>
            <a:r>
              <a:rPr lang="zh-CN" altLang="en-US" sz="3200" b="1" dirty="0" smtClean="0">
                <a:solidFill>
                  <a:srgbClr val="3701FF"/>
                </a:solidFill>
                <a:latin typeface="Cambria" charset="0"/>
                <a:ea typeface="Cambria" charset="0"/>
                <a:cs typeface="Cambria" charset="0"/>
              </a:rPr>
              <a:t>年十月六</a:t>
            </a:r>
            <a:r>
              <a:rPr lang="en-US" altLang="zh-CN" sz="3200" b="1" dirty="0" smtClean="0">
                <a:solidFill>
                  <a:srgbClr val="3701FF"/>
                </a:solidFill>
                <a:latin typeface="Cambria" charset="0"/>
                <a:ea typeface="Cambria" charset="0"/>
                <a:cs typeface="Cambria" charset="0"/>
              </a:rPr>
              <a:t>--</a:t>
            </a:r>
            <a:r>
              <a:rPr lang="zh-CN" altLang="en-US" sz="3200" b="1" dirty="0" smtClean="0">
                <a:solidFill>
                  <a:srgbClr val="3701FF"/>
                </a:solidFill>
                <a:latin typeface="Cambria" charset="0"/>
                <a:ea typeface="Cambria" charset="0"/>
                <a:cs typeface="Cambria" charset="0"/>
              </a:rPr>
              <a:t>八号</a:t>
            </a:r>
            <a:r>
              <a:rPr lang="en-US" sz="3200" b="1" dirty="0" smtClean="0">
                <a:solidFill>
                  <a:srgbClr val="3701FF"/>
                </a:solidFill>
                <a:latin typeface="Cambria" charset="0"/>
                <a:ea typeface="Cambria" charset="0"/>
                <a:cs typeface="Cambria" charset="0"/>
              </a:rPr>
              <a:t>,</a:t>
            </a:r>
            <a:r>
              <a:rPr lang="zh-CN" altLang="en-US" sz="3200" b="1" dirty="0" smtClean="0">
                <a:solidFill>
                  <a:srgbClr val="3701FF"/>
                </a:solidFill>
                <a:latin typeface="Cambria" charset="0"/>
                <a:ea typeface="Cambria" charset="0"/>
                <a:cs typeface="Cambria" charset="0"/>
              </a:rPr>
              <a:t> 北京</a:t>
            </a:r>
            <a:endParaRPr lang="en-US" sz="3200" b="1" dirty="0">
              <a:solidFill>
                <a:srgbClr val="3701FF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2050" name="Picture 2" descr="https://img.dahepiao.com/uploads/image/2021/11/04/ab816720a5af7acef632092a2f7e7036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99" y="3639161"/>
            <a:ext cx="9648479" cy="263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785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76A55C4-E54D-BEEC-76BF-4D93B5ED4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232" y="3342950"/>
            <a:ext cx="2949741" cy="2323402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91148" y="-25630"/>
            <a:ext cx="8609704" cy="662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3701FF"/>
                </a:solidFill>
                <a:latin typeface="Calibri" charset="0"/>
                <a:ea typeface="Calibri" charset="0"/>
                <a:cs typeface="Calibri" charset="0"/>
              </a:rPr>
              <a:t>What are they?</a:t>
            </a:r>
            <a:endParaRPr lang="ru-RU" sz="3600" b="1" dirty="0">
              <a:solidFill>
                <a:srgbClr val="3701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3DF2-216C-44BB-9CD0-285EA8B46E36}" type="slidenum">
              <a:rPr lang="ru-RU" smtClean="0"/>
              <a:t>10</a:t>
            </a:fld>
            <a:endParaRPr lang="ru-RU" dirty="0"/>
          </a:p>
        </p:txBody>
      </p:sp>
      <p:sp>
        <p:nvSpPr>
          <p:cNvPr id="6" name="Rectangle 5"/>
          <p:cNvSpPr/>
          <p:nvPr/>
        </p:nvSpPr>
        <p:spPr>
          <a:xfrm>
            <a:off x="305996" y="2130013"/>
            <a:ext cx="5126616" cy="268941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5996" y="2130013"/>
            <a:ext cx="45719" cy="45719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747092" y="3608293"/>
            <a:ext cx="36478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0" dirty="0">
                <a:solidFill>
                  <a:srgbClr val="0432FF"/>
                </a:solidFill>
                <a:latin typeface=""/>
              </a:rPr>
              <a:t>IJMPA </a:t>
            </a:r>
            <a:r>
              <a:rPr lang="is-IS" sz="1600" i="0" dirty="0">
                <a:solidFill>
                  <a:srgbClr val="0432FF"/>
                </a:solidFill>
                <a:latin typeface=""/>
              </a:rPr>
              <a:t>Vol. 28, No. 18 (2013) 1330020</a:t>
            </a:r>
            <a:endParaRPr lang="en-US" sz="1600" dirty="0">
              <a:solidFill>
                <a:srgbClr val="0432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88933" y="462795"/>
            <a:ext cx="11291848" cy="2733664"/>
            <a:chOff x="127000" y="704790"/>
            <a:chExt cx="9017001" cy="3257610"/>
          </a:xfrm>
        </p:grpSpPr>
        <p:grpSp>
          <p:nvGrpSpPr>
            <p:cNvPr id="18" name="Group 8"/>
            <p:cNvGrpSpPr>
              <a:grpSpLocks/>
            </p:cNvGrpSpPr>
            <p:nvPr/>
          </p:nvGrpSpPr>
          <p:grpSpPr bwMode="auto">
            <a:xfrm>
              <a:off x="127000" y="1020103"/>
              <a:ext cx="8847444" cy="2942297"/>
              <a:chOff x="127006" y="639103"/>
              <a:chExt cx="8847755" cy="2942297"/>
            </a:xfrm>
          </p:grpSpPr>
          <p:pic>
            <p:nvPicPr>
              <p:cNvPr id="34" name="Picture 5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3908" y="639103"/>
                <a:ext cx="6840853" cy="2551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3"/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06" y="762000"/>
                <a:ext cx="4369816" cy="2557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4495800" y="685800"/>
                <a:ext cx="76200" cy="2895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sz="2000" i="1">
                    <a:solidFill>
                      <a:schemeClr val="tx1"/>
                    </a:solidFill>
                    <a:latin typeface="Cambria" charset="0"/>
                    <a:ea typeface="ＭＳ Ｐゴシック" charset="-128"/>
                  </a:defRPr>
                </a:lvl1pPr>
                <a:lvl2pPr marL="37931725" indent="-37474525" eaLnBrk="0" hangingPunct="0">
                  <a:defRPr sz="2000" i="1">
                    <a:solidFill>
                      <a:schemeClr val="tx1"/>
                    </a:solidFill>
                    <a:latin typeface="Cambria" charset="0"/>
                    <a:ea typeface="ＭＳ Ｐゴシック" charset="-128"/>
                  </a:defRPr>
                </a:lvl2pPr>
                <a:lvl3pPr eaLnBrk="0" hangingPunct="0">
                  <a:defRPr sz="2000" i="1">
                    <a:solidFill>
                      <a:schemeClr val="tx1"/>
                    </a:solidFill>
                    <a:latin typeface="Cambria" charset="0"/>
                    <a:ea typeface="ＭＳ Ｐゴシック" charset="-128"/>
                  </a:defRPr>
                </a:lvl3pPr>
                <a:lvl4pPr eaLnBrk="0" hangingPunct="0">
                  <a:defRPr sz="2000" i="1">
                    <a:solidFill>
                      <a:schemeClr val="tx1"/>
                    </a:solidFill>
                    <a:latin typeface="Cambria" charset="0"/>
                    <a:ea typeface="ＭＳ Ｐゴシック" charset="-128"/>
                  </a:defRPr>
                </a:lvl4pPr>
                <a:lvl5pPr eaLnBrk="0" hangingPunct="0">
                  <a:defRPr sz="2000" i="1">
                    <a:solidFill>
                      <a:schemeClr val="tx1"/>
                    </a:solidFill>
                    <a:latin typeface="Cambria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Cambria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Cambria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Cambria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i="1">
                    <a:solidFill>
                      <a:schemeClr val="tx1"/>
                    </a:solidFill>
                    <a:latin typeface="Cambria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000000"/>
                  </a:solidFill>
                  <a:latin typeface="Constantia" charset="0"/>
                </a:endParaRPr>
              </a:p>
            </p:txBody>
          </p:sp>
        </p:grp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393700" y="736600"/>
              <a:ext cx="3505200" cy="430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1pPr>
              <a:lvl2pPr marL="37931725" indent="-37474525"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2pPr>
              <a:lvl3pPr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3pPr>
              <a:lvl4pPr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4pPr>
              <a:lvl5pPr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dirty="0">
                  <a:solidFill>
                    <a:srgbClr val="004FDF"/>
                  </a:solidFill>
                </a:rPr>
                <a:t>CDF—PRL102:242002 </a:t>
              </a:r>
              <a:r>
                <a:rPr lang="en-US" altLang="en-US" dirty="0">
                  <a:solidFill>
                    <a:srgbClr val="004FDF"/>
                  </a:solidFill>
                </a:rPr>
                <a:t> (2009)</a:t>
              </a:r>
            </a:p>
          </p:txBody>
        </p:sp>
        <p:sp>
          <p:nvSpPr>
            <p:cNvPr id="26" name="TextBox 10"/>
            <p:cNvSpPr txBox="1">
              <a:spLocks noChangeArrowheads="1"/>
            </p:cNvSpPr>
            <p:nvPr/>
          </p:nvSpPr>
          <p:spPr bwMode="auto">
            <a:xfrm>
              <a:off x="2882900" y="1168400"/>
              <a:ext cx="959778" cy="37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1pPr>
              <a:lvl2pPr marL="37931725" indent="-37474525"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2pPr>
              <a:lvl3pPr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3pPr>
              <a:lvl4pPr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4pPr>
              <a:lvl5pPr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dirty="0">
                  <a:solidFill>
                    <a:schemeClr val="accent1"/>
                  </a:solidFill>
                </a:rPr>
                <a:t>Y(4140)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5400000">
              <a:off x="2654300" y="1854200"/>
              <a:ext cx="914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4"/>
            <p:cNvSpPr txBox="1">
              <a:spLocks noChangeArrowheads="1"/>
            </p:cNvSpPr>
            <p:nvPr/>
          </p:nvSpPr>
          <p:spPr bwMode="auto">
            <a:xfrm>
              <a:off x="6108701" y="936037"/>
              <a:ext cx="959778" cy="37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1pPr>
              <a:lvl2pPr marL="37931725" indent="-37474525"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2pPr>
              <a:lvl3pPr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3pPr>
              <a:lvl4pPr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4pPr>
              <a:lvl5pPr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dirty="0">
                  <a:solidFill>
                    <a:schemeClr val="accent1"/>
                  </a:solidFill>
                </a:rPr>
                <a:t>Y(4140)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10800000" flipV="1">
              <a:off x="5105400" y="1409700"/>
              <a:ext cx="1143000" cy="609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6200000" flipH="1">
              <a:off x="6781800" y="1638300"/>
              <a:ext cx="7620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19"/>
            <p:cNvSpPr txBox="1">
              <a:spLocks noChangeArrowheads="1"/>
            </p:cNvSpPr>
            <p:nvPr/>
          </p:nvSpPr>
          <p:spPr bwMode="auto">
            <a:xfrm>
              <a:off x="7412077" y="1188234"/>
              <a:ext cx="1023441" cy="441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1pPr>
              <a:lvl2pPr marL="37931725" indent="-37474525"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2pPr>
              <a:lvl3pPr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3pPr>
              <a:lvl4pPr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4pPr>
              <a:lvl5pPr eaLnBrk="0" hangingPunct="0"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i="1">
                  <a:solidFill>
                    <a:schemeClr val="tx1"/>
                  </a:solidFill>
                  <a:latin typeface="Cambr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accent1"/>
                  </a:solidFill>
                </a:rPr>
                <a:t>peak2?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5400000">
              <a:off x="7645400" y="1786362"/>
              <a:ext cx="539750" cy="1841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4419600" y="704790"/>
              <a:ext cx="4724401" cy="364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s-IS" altLang="en-US" sz="1600" dirty="0">
                  <a:solidFill>
                    <a:srgbClr val="0000FF"/>
                  </a:solidFill>
                </a:rPr>
                <a:t>Mod.Phys.Lett. A32 (2017) no.26, 1750139</a:t>
              </a:r>
              <a:endParaRPr lang="en-US" altLang="en-US" sz="1600" dirty="0">
                <a:solidFill>
                  <a:srgbClr val="0000FF"/>
                </a:solidFill>
                <a:sym typeface="Symbol" charset="2"/>
              </a:endParaRPr>
            </a:p>
          </p:txBody>
        </p:sp>
      </p:grpSp>
      <p:pic>
        <p:nvPicPr>
          <p:cNvPr id="37" name="Picture 3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55" y="3592574"/>
            <a:ext cx="3340453" cy="2195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7747092" y="4246370"/>
                <a:ext cx="4160428" cy="1238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800" i="0" dirty="0">
                    <a:solidFill>
                      <a:srgbClr val="0432FF"/>
                    </a:solidFill>
                    <a:latin typeface=""/>
                  </a:rPr>
                  <a:t>Similar X→ 1</a:t>
                </a:r>
                <a:r>
                  <a:rPr lang="en-US" sz="1800" i="0" baseline="30000" dirty="0">
                    <a:solidFill>
                      <a:srgbClr val="0432FF"/>
                    </a:solidFill>
                    <a:latin typeface=""/>
                  </a:rPr>
                  <a:t>–</a:t>
                </a:r>
                <a:r>
                  <a:rPr lang="en-US" sz="1800" i="0" dirty="0">
                    <a:solidFill>
                      <a:srgbClr val="0432FF"/>
                    </a:solidFill>
                    <a:latin typeface=""/>
                  </a:rPr>
                  <a:t> 1</a:t>
                </a:r>
                <a:r>
                  <a:rPr lang="en-US" sz="1800" i="0" baseline="30000" dirty="0">
                    <a:solidFill>
                      <a:srgbClr val="0432FF"/>
                    </a:solidFill>
                    <a:latin typeface=""/>
                  </a:rPr>
                  <a:t>--</a:t>
                </a:r>
              </a:p>
              <a:p>
                <a:r>
                  <a:rPr lang="en-US" sz="1800" i="0" dirty="0">
                    <a:solidFill>
                      <a:srgbClr val="0432FF"/>
                    </a:solidFill>
                    <a:latin typeface=""/>
                  </a:rPr>
                  <a:t>how about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2E37E9"/>
                        </a:solidFill>
                        <a:latin typeface="Cambria Math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i="1">
                            <a:solidFill>
                              <a:srgbClr val="2E37E9"/>
                            </a:solidFill>
                            <a:latin typeface="Cambria Math" charset="0"/>
                          </a:rPr>
                        </m:ctrlPr>
                      </m:barPr>
                      <m:e>
                        <m:r>
                          <a:rPr lang="en-US" i="1">
                            <a:solidFill>
                              <a:srgbClr val="2E37E9"/>
                            </a:solidFill>
                            <a:latin typeface="Cambria Math" charset="0"/>
                          </a:rPr>
                          <m:t>𝑏</m:t>
                        </m:r>
                      </m:e>
                    </m:bar>
                    <m:r>
                      <a:rPr lang="en-US" i="1">
                        <a:solidFill>
                          <a:srgbClr val="2E37E9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bar>
                      <m:barPr>
                        <m:pos m:val="top"/>
                        <m:ctrlPr>
                          <a:rPr lang="en-US" i="1">
                            <a:solidFill>
                              <a:srgbClr val="2E37E9"/>
                            </a:solidFill>
                            <a:latin typeface="Cambria Math" charset="0"/>
                          </a:rPr>
                        </m:ctrlPr>
                      </m:barPr>
                      <m:e>
                        <m:r>
                          <a:rPr lang="en-US" i="1">
                            <a:solidFill>
                              <a:srgbClr val="2E37E9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bar>
                  </m:oMath>
                </a14:m>
                <a:r>
                  <a:rPr lang="en-US" sz="1800" i="0" dirty="0">
                    <a:solidFill>
                      <a:srgbClr val="0432FF"/>
                    </a:solidFill>
                    <a:latin typeface="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2E37E9"/>
                        </a:solidFill>
                        <a:latin typeface="Cambria Math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i="1">
                            <a:solidFill>
                              <a:srgbClr val="2E37E9"/>
                            </a:solidFill>
                            <a:latin typeface="Cambria Math" charset="0"/>
                          </a:rPr>
                        </m:ctrlPr>
                      </m:barPr>
                      <m:e>
                        <m:r>
                          <a:rPr lang="en-US" i="1">
                            <a:solidFill>
                              <a:srgbClr val="2E37E9"/>
                            </a:solidFill>
                            <a:latin typeface="Cambria Math" charset="0"/>
                          </a:rPr>
                          <m:t>𝑏</m:t>
                        </m:r>
                      </m:e>
                    </m:bar>
                    <m:r>
                      <a:rPr lang="en-US" i="1">
                        <a:solidFill>
                          <a:srgbClr val="2E37E9"/>
                        </a:solidFill>
                        <a:latin typeface="Cambria Math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i="1">
                            <a:solidFill>
                              <a:srgbClr val="2E37E9"/>
                            </a:solidFill>
                            <a:latin typeface="Cambria Math" charset="0"/>
                          </a:rPr>
                        </m:ctrlPr>
                      </m:barPr>
                      <m:e>
                        <m:r>
                          <a:rPr lang="en-US" i="1">
                            <a:solidFill>
                              <a:srgbClr val="2E37E9"/>
                            </a:solidFill>
                            <a:latin typeface="Cambria Math" charset="0"/>
                          </a:rPr>
                          <m:t>𝑏</m:t>
                        </m:r>
                      </m:e>
                    </m:bar>
                  </m:oMath>
                </a14:m>
                <a:r>
                  <a:rPr lang="en-US" sz="1800" i="0" dirty="0">
                    <a:solidFill>
                      <a:srgbClr val="0432FF"/>
                    </a:solidFill>
                    <a:latin typeface=""/>
                  </a:rPr>
                  <a:t>?</a:t>
                </a:r>
              </a:p>
              <a:p>
                <a:endParaRPr lang="en-US" dirty="0">
                  <a:solidFill>
                    <a:srgbClr val="0432FF"/>
                  </a:solidFill>
                  <a:latin typeface=""/>
                </a:endParaRPr>
              </a:p>
              <a:p>
                <a:r>
                  <a:rPr lang="en-US" dirty="0">
                    <a:solidFill>
                      <a:srgbClr val="0432FF"/>
                    </a:solidFill>
                    <a:latin typeface=""/>
                  </a:rPr>
                  <a:t>Any connection with</a:t>
                </a:r>
                <a:r>
                  <a:rPr lang="en-US" sz="1800" dirty="0">
                    <a:solidFill>
                      <a:srgbClr val="0432FF"/>
                    </a:solidFill>
                    <a:latin typeface="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2E37E9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bar>
                      <m:barPr>
                        <m:pos m:val="top"/>
                        <m:ctrlPr>
                          <a:rPr lang="en-US" i="1">
                            <a:solidFill>
                              <a:srgbClr val="2E37E9"/>
                            </a:solidFill>
                            <a:latin typeface="Cambria Math" charset="0"/>
                          </a:rPr>
                        </m:ctrlPr>
                      </m:barPr>
                      <m:e>
                        <m:r>
                          <a:rPr lang="en-US" i="1">
                            <a:solidFill>
                              <a:srgbClr val="2E37E9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ba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2E37E9"/>
                        </a:solidFill>
                        <a:latin typeface="Cambria Math" panose="02040503050406030204" pitchFamily="18" charset="0"/>
                      </a:rPr>
                      <m:t>s</m:t>
                    </m:r>
                    <m:bar>
                      <m:barPr>
                        <m:pos m:val="top"/>
                        <m:ctrlPr>
                          <a:rPr lang="en-US" b="0" i="1" smtClean="0">
                            <a:solidFill>
                              <a:srgbClr val="2E37E9"/>
                            </a:solidFill>
                            <a:latin typeface="Cambria Math" charset="0"/>
                          </a:rPr>
                        </m:ctrlPr>
                      </m:barPr>
                      <m:e>
                        <m:r>
                          <a:rPr lang="en-US" b="0" i="1" smtClean="0">
                            <a:solidFill>
                              <a:srgbClr val="2E37E9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bar>
                  </m:oMath>
                </a14:m>
                <a:r>
                  <a:rPr lang="en-US" sz="1800" dirty="0" smtClean="0">
                    <a:solidFill>
                      <a:srgbClr val="0432FF"/>
                    </a:solidFill>
                  </a:rPr>
                  <a:t>? Semi-heavy</a:t>
                </a:r>
                <a:endParaRPr lang="en-US" sz="18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7092" y="4246370"/>
                <a:ext cx="4160428" cy="1238481"/>
              </a:xfrm>
              <a:prstGeom prst="rect">
                <a:avLst/>
              </a:prstGeom>
              <a:blipFill rotWithShape="0">
                <a:blip r:embed="rId7"/>
                <a:stretch>
                  <a:fillRect l="-1320" t="-2956" b="-7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954601" y="3513776"/>
                <a:ext cx="6899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2E37E9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bar>
                        <m:barPr>
                          <m:pos m:val="top"/>
                          <m:ctrlPr>
                            <a:rPr lang="en-US" i="1">
                              <a:solidFill>
                                <a:srgbClr val="2E37E9"/>
                              </a:solidFill>
                              <a:latin typeface="Cambria Math" charset="0"/>
                            </a:rPr>
                          </m:ctrlPr>
                        </m:barPr>
                        <m:e>
                          <m:r>
                            <a:rPr lang="en-US" i="1">
                              <a:solidFill>
                                <a:srgbClr val="2E37E9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bar>
                      <m:r>
                        <a:rPr lang="en-US" i="1">
                          <a:solidFill>
                            <a:srgbClr val="2E37E9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bar>
                        <m:barPr>
                          <m:pos m:val="top"/>
                          <m:ctrlPr>
                            <a:rPr lang="en-US" i="1">
                              <a:solidFill>
                                <a:srgbClr val="2E37E9"/>
                              </a:solidFill>
                              <a:latin typeface="Cambria Math" charset="0"/>
                            </a:rPr>
                          </m:ctrlPr>
                        </m:barPr>
                        <m:e>
                          <m:r>
                            <a:rPr lang="en-US" i="1">
                              <a:solidFill>
                                <a:srgbClr val="2E37E9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ba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601" y="3513776"/>
                <a:ext cx="68999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41748" y="3698442"/>
                <a:ext cx="6753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2E37E9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bar>
                        <m:barPr>
                          <m:pos m:val="top"/>
                          <m:ctrlPr>
                            <a:rPr lang="en-US" i="1">
                              <a:solidFill>
                                <a:srgbClr val="2E37E9"/>
                              </a:solidFill>
                              <a:latin typeface="Cambria Math" charset="0"/>
                            </a:rPr>
                          </m:ctrlPr>
                        </m:barPr>
                        <m:e>
                          <m:r>
                            <a:rPr lang="en-US" i="1">
                              <a:solidFill>
                                <a:srgbClr val="2E37E9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bar>
                      <m:r>
                        <m:rPr>
                          <m:sty m:val="p"/>
                        </m:rPr>
                        <a:rPr lang="en-US">
                          <a:solidFill>
                            <a:srgbClr val="2E37E9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bar>
                        <m:barPr>
                          <m:pos m:val="top"/>
                          <m:ctrlPr>
                            <a:rPr lang="en-US" i="1">
                              <a:solidFill>
                                <a:srgbClr val="2E37E9"/>
                              </a:solidFill>
                              <a:latin typeface="Cambria Math" charset="0"/>
                            </a:rPr>
                          </m:ctrlPr>
                        </m:barPr>
                        <m:e>
                          <m:r>
                            <a:rPr lang="en-US" i="1">
                              <a:solidFill>
                                <a:srgbClr val="2E37E9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ba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48" y="3698442"/>
                <a:ext cx="67531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 flipH="1">
            <a:off x="669419" y="3148677"/>
            <a:ext cx="24421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"/>
              </a:rPr>
              <a:t>PRL 127, 082001 </a:t>
            </a:r>
            <a:r>
              <a:rPr lang="en-US" sz="1600">
                <a:solidFill>
                  <a:srgbClr val="0432FF"/>
                </a:solidFill>
                <a:latin typeface=""/>
              </a:rPr>
              <a:t>(2001) </a:t>
            </a:r>
            <a:endParaRPr lang="en-US" sz="1600" dirty="0"/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837B77EA-4513-5642-E309-7F9FAAD079CA}"/>
              </a:ext>
            </a:extLst>
          </p:cNvPr>
          <p:cNvSpPr txBox="1"/>
          <p:nvPr/>
        </p:nvSpPr>
        <p:spPr>
          <a:xfrm>
            <a:off x="4317223" y="5572867"/>
            <a:ext cx="2654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en-US" sz="1600" b="1" dirty="0">
                <a:solidFill>
                  <a:srgbClr val="0000FF"/>
                </a:solidFill>
                <a:latin typeface="Arial" charset="0"/>
                <a:ea typeface="ＭＳ Ｐゴシック" charset="-128"/>
                <a:hlinkClick r:id="rId10"/>
              </a:rPr>
              <a:t>CMS PAS BPH-21-003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36092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3DF2-216C-44BB-9CD0-285EA8B46E36}" type="slidenum">
              <a:rPr lang="ru-RU" smtClean="0"/>
              <a:t>11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35" y="968232"/>
            <a:ext cx="6359967" cy="5296075"/>
          </a:xfrm>
          <a:prstGeom prst="rect">
            <a:avLst/>
          </a:prstGeom>
        </p:spPr>
      </p:pic>
      <p:grpSp>
        <p:nvGrpSpPr>
          <p:cNvPr id="14" name="组合 10">
            <a:extLst>
              <a:ext uri="{FF2B5EF4-FFF2-40B4-BE49-F238E27FC236}">
                <a16:creationId xmlns="" xmlns:a16="http://schemas.microsoft.com/office/drawing/2014/main" id="{224EF53D-3915-4798-D202-DDB403394A0C}"/>
              </a:ext>
            </a:extLst>
          </p:cNvPr>
          <p:cNvGrpSpPr/>
          <p:nvPr/>
        </p:nvGrpSpPr>
        <p:grpSpPr>
          <a:xfrm>
            <a:off x="6951010" y="1495263"/>
            <a:ext cx="4581555" cy="2545960"/>
            <a:chOff x="44626" y="7096561"/>
            <a:chExt cx="5471176" cy="304032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6" y="7096561"/>
              <a:ext cx="5471176" cy="304032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122471" y="8306588"/>
              <a:ext cx="1338455" cy="3307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 kern="0" dirty="0">
                  <a:solidFill>
                    <a:schemeClr val="accent4"/>
                  </a:solidFill>
                  <a:cs typeface="+mn-ea"/>
                  <a:sym typeface="+mn-lt"/>
                </a:rPr>
                <a:t>CMS(</a:t>
              </a:r>
              <a:r>
                <a:rPr lang="zh-CN" altLang="en-US" sz="1200" b="1" kern="0" dirty="0">
                  <a:solidFill>
                    <a:schemeClr val="accent4"/>
                  </a:solidFill>
                  <a:cs typeface="+mn-ea"/>
                  <a:sym typeface="+mn-lt"/>
                </a:rPr>
                <a:t>中国组</a:t>
              </a:r>
              <a:r>
                <a:rPr lang="en-US" altLang="zh-CN" sz="1200" b="1" kern="0" dirty="0">
                  <a:solidFill>
                    <a:schemeClr val="accent4"/>
                  </a:solidFill>
                  <a:cs typeface="+mn-ea"/>
                  <a:sym typeface="+mn-lt"/>
                </a:rPr>
                <a:t>)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5655" y="8490434"/>
              <a:ext cx="1908906" cy="3307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 kern="0" dirty="0">
                  <a:solidFill>
                    <a:schemeClr val="accent3"/>
                  </a:solidFill>
                  <a:cs typeface="+mn-ea"/>
                  <a:sym typeface="+mn-lt"/>
                </a:rPr>
                <a:t>CMS</a:t>
              </a:r>
              <a:r>
                <a:rPr lang="zh-CN" altLang="en-US" sz="1200" b="1" kern="0" dirty="0">
                  <a:solidFill>
                    <a:schemeClr val="accent3"/>
                  </a:solidFill>
                  <a:cs typeface="+mn-ea"/>
                  <a:sym typeface="+mn-lt"/>
                </a:rPr>
                <a:t>，也叫</a:t>
              </a:r>
              <a:r>
                <a:rPr lang="en-US" altLang="zh-CN" sz="1200" b="1" kern="0" dirty="0">
                  <a:solidFill>
                    <a:schemeClr val="accent3"/>
                  </a:solidFill>
                  <a:cs typeface="+mn-ea"/>
                  <a:sym typeface="+mn-lt"/>
                </a:rPr>
                <a:t>Y(4140)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70578" y="7560574"/>
              <a:ext cx="720146" cy="3307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 kern="0" dirty="0" err="1">
                  <a:solidFill>
                    <a:schemeClr val="accent2"/>
                  </a:solidFill>
                  <a:cs typeface="+mn-ea"/>
                  <a:sym typeface="+mn-lt"/>
                </a:rPr>
                <a:t>LHCb</a:t>
              </a:r>
              <a:endParaRPr lang="en-US" altLang="zh-CN" sz="1200" b="1" kern="0" dirty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4643538" y="8048650"/>
              <a:ext cx="647503" cy="266546"/>
            </a:xfrm>
            <a:prstGeom prst="ellipse">
              <a:avLst/>
            </a:prstGeom>
            <a:noFill/>
            <a:ln w="254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accent4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844209" y="7875264"/>
              <a:ext cx="647503" cy="266546"/>
            </a:xfrm>
            <a:prstGeom prst="ellipse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1230664" y="8911217"/>
              <a:ext cx="647503" cy="289561"/>
            </a:xfrm>
            <a:prstGeom prst="ellipse">
              <a:avLst/>
            </a:prstGeom>
            <a:noFill/>
            <a:ln w="254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+mn-ea"/>
                <a:sym typeface="+mn-lt"/>
              </a:endParaRPr>
            </a:p>
          </p:txBody>
        </p:sp>
      </p:grpSp>
      <p:sp>
        <p:nvSpPr>
          <p:cNvPr id="22" name="Заголовок 1"/>
          <p:cNvSpPr txBox="1">
            <a:spLocks/>
          </p:cNvSpPr>
          <p:nvPr/>
        </p:nvSpPr>
        <p:spPr>
          <a:xfrm>
            <a:off x="1819148" y="111064"/>
            <a:ext cx="8609704" cy="662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3701FF"/>
                </a:solidFill>
                <a:latin typeface="Calibri" charset="0"/>
                <a:ea typeface="Calibri" charset="0"/>
                <a:cs typeface="Calibri" charset="0"/>
              </a:rPr>
              <a:t>Exotic hadron—near or above threshold</a:t>
            </a:r>
            <a:endParaRPr lang="ru-RU" sz="4000" b="1" dirty="0">
              <a:solidFill>
                <a:srgbClr val="3701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72150" y="922019"/>
            <a:ext cx="4600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3701FF"/>
                </a:solidFill>
                <a:latin typeface="Calibri" charset="0"/>
                <a:ea typeface="Calibri" charset="0"/>
                <a:cs typeface="Calibri" charset="0"/>
              </a:rPr>
              <a:t>Exotic </a:t>
            </a:r>
            <a:r>
              <a:rPr lang="en-US" sz="2400" b="1" dirty="0" smtClean="0">
                <a:solidFill>
                  <a:srgbClr val="3701FF"/>
                </a:solidFill>
                <a:latin typeface="Calibri" charset="0"/>
                <a:ea typeface="Calibri" charset="0"/>
                <a:cs typeface="Calibri" charset="0"/>
              </a:rPr>
              <a:t>hadron by LHC experiments 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6972564" y="4193958"/>
            <a:ext cx="471526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3701FF"/>
                </a:solidFill>
                <a:latin typeface="-apple-system" charset="0"/>
              </a:rPr>
              <a:t>    So far, all observed exotic hadron: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3701FF"/>
                </a:solidFill>
                <a:latin typeface="-apple-system" charset="0"/>
              </a:rPr>
              <a:t>Near mass threshold: X(3872)</a:t>
            </a:r>
            <a:endParaRPr lang="en-US" sz="2400" dirty="0">
              <a:solidFill>
                <a:srgbClr val="0000FF"/>
              </a:solidFill>
              <a:latin typeface="Cambr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3701FF"/>
                </a:solidFill>
                <a:latin typeface="-apple-system" charset="0"/>
              </a:rPr>
              <a:t>Above mass threshold: all others</a:t>
            </a:r>
          </a:p>
          <a:p>
            <a:pPr marL="285750" indent="-285750">
              <a:buFont typeface="Arial" charset="0"/>
              <a:buChar char="•"/>
            </a:pPr>
            <a:endParaRPr lang="is-IS" sz="2400" dirty="0" smtClean="0">
              <a:solidFill>
                <a:srgbClr val="3701FF"/>
              </a:solidFill>
              <a:latin typeface="-apple-system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-apple-system" charset="0"/>
              </a:rPr>
              <a:t>A</a:t>
            </a:r>
            <a:r>
              <a:rPr lang="is-IS" sz="2400" dirty="0" smtClean="0">
                <a:solidFill>
                  <a:srgbClr val="FF0000"/>
                </a:solidFill>
                <a:latin typeface="-apple-system" charset="0"/>
              </a:rPr>
              <a:t>ny bound states below thrshold?</a:t>
            </a:r>
            <a:endParaRPr lang="en-US" sz="2400" dirty="0">
              <a:solidFill>
                <a:srgbClr val="FF0000"/>
              </a:solidFill>
              <a:latin typeface="-apple-syste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015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5" name="Group 12"/>
          <p:cNvGrpSpPr>
            <a:grpSpLocks/>
          </p:cNvGrpSpPr>
          <p:nvPr/>
        </p:nvGrpSpPr>
        <p:grpSpPr bwMode="auto">
          <a:xfrm>
            <a:off x="68386" y="633799"/>
            <a:ext cx="5827951" cy="1292538"/>
            <a:chOff x="266703" y="1360660"/>
            <a:chExt cx="5441315" cy="1346348"/>
          </a:xfrm>
        </p:grpSpPr>
        <p:pic>
          <p:nvPicPr>
            <p:cNvPr id="22554" name="Picture 3" descr="Screen Shot 2014-08-02 at 6.11.58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3" y="1536703"/>
              <a:ext cx="5441315" cy="1170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2532" name="Object 4"/>
            <p:cNvGraphicFramePr>
              <a:graphicFrameLocks noChangeAspect="1"/>
            </p:cNvGraphicFramePr>
            <p:nvPr/>
          </p:nvGraphicFramePr>
          <p:xfrm>
            <a:off x="444500" y="1360660"/>
            <a:ext cx="698500" cy="24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1" name="Equation" r:id="rId5" imgW="330200" imgH="114300" progId="Equation.3">
                    <p:embed/>
                  </p:oleObj>
                </mc:Choice>
                <mc:Fallback>
                  <p:oleObj name="Equation" r:id="rId5" imgW="330200" imgH="114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500" y="1360660"/>
                          <a:ext cx="698500" cy="241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536" name="Group 15"/>
          <p:cNvGrpSpPr>
            <a:grpSpLocks/>
          </p:cNvGrpSpPr>
          <p:nvPr/>
        </p:nvGrpSpPr>
        <p:grpSpPr bwMode="auto">
          <a:xfrm>
            <a:off x="79144" y="3871507"/>
            <a:ext cx="6012100" cy="1390635"/>
            <a:chOff x="304803" y="2646363"/>
            <a:chExt cx="5441315" cy="1410655"/>
          </a:xfrm>
        </p:grpSpPr>
        <p:pic>
          <p:nvPicPr>
            <p:cNvPr id="22553" name="Picture 4" descr="Screen Shot 2014-08-02 at 6.12.10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3" y="2959103"/>
              <a:ext cx="5441315" cy="1097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2531" name="Object 3"/>
            <p:cNvGraphicFramePr>
              <a:graphicFrameLocks noChangeAspect="1"/>
            </p:cNvGraphicFramePr>
            <p:nvPr/>
          </p:nvGraphicFramePr>
          <p:xfrm>
            <a:off x="422275" y="2646363"/>
            <a:ext cx="796925" cy="330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2" name="Equation" r:id="rId8" imgW="368300" imgH="152400" progId="Equation.3">
                    <p:embed/>
                  </p:oleObj>
                </mc:Choice>
                <mc:Fallback>
                  <p:oleObj name="Equation" r:id="rId8" imgW="3683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275" y="2646363"/>
                          <a:ext cx="796925" cy="330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537" name="Group 16"/>
          <p:cNvGrpSpPr>
            <a:grpSpLocks/>
          </p:cNvGrpSpPr>
          <p:nvPr/>
        </p:nvGrpSpPr>
        <p:grpSpPr bwMode="auto">
          <a:xfrm>
            <a:off x="68386" y="1813513"/>
            <a:ext cx="6081950" cy="2095641"/>
            <a:chOff x="165103" y="4043363"/>
            <a:chExt cx="5561965" cy="2447607"/>
          </a:xfrm>
        </p:grpSpPr>
        <p:grpSp>
          <p:nvGrpSpPr>
            <p:cNvPr id="22548" name="Group 9"/>
            <p:cNvGrpSpPr>
              <a:grpSpLocks noChangeAspect="1"/>
            </p:cNvGrpSpPr>
            <p:nvPr/>
          </p:nvGrpSpPr>
          <p:grpSpPr bwMode="auto">
            <a:xfrm>
              <a:off x="165103" y="4343400"/>
              <a:ext cx="5561965" cy="2147570"/>
              <a:chOff x="1498600" y="3962400"/>
              <a:chExt cx="5854700" cy="2260600"/>
            </a:xfrm>
          </p:grpSpPr>
          <p:pic>
            <p:nvPicPr>
              <p:cNvPr id="22549" name="Picture 5" descr="Screen Shot 2014-08-02 at 6.13.21 PM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7500" y="3962400"/>
                <a:ext cx="5689600" cy="825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50" name="Picture 8" descr="Screen Shot 2014-08-02 at 6.14.27 PM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8600" y="5638800"/>
                <a:ext cx="5537200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51" name="Picture 7" descr="Screen Shot 2014-08-02 at 6.14.21 PM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5600" y="5257800"/>
                <a:ext cx="5537200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52" name="Picture 6" descr="Screen Shot 2014-08-02 at 6.14.12 PM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8300" y="4597400"/>
                <a:ext cx="5715000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aphicFrame>
          <p:nvGraphicFramePr>
            <p:cNvPr id="22530" name="Object 2"/>
            <p:cNvGraphicFramePr>
              <a:graphicFrameLocks noChangeAspect="1"/>
            </p:cNvGraphicFramePr>
            <p:nvPr/>
          </p:nvGraphicFramePr>
          <p:xfrm>
            <a:off x="336550" y="4043363"/>
            <a:ext cx="806450" cy="345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3" name="Equation" r:id="rId14" imgW="355600" imgH="152400" progId="Equation.3">
                    <p:embed/>
                  </p:oleObj>
                </mc:Choice>
                <mc:Fallback>
                  <p:oleObj name="Equation" r:id="rId14" imgW="3556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550" y="4043363"/>
                          <a:ext cx="806450" cy="345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538" name="Rectangle 17"/>
          <p:cNvSpPr>
            <a:spLocks noChangeArrowheads="1"/>
          </p:cNvSpPr>
          <p:nvPr/>
        </p:nvSpPr>
        <p:spPr bwMode="auto">
          <a:xfrm>
            <a:off x="1887322" y="600463"/>
            <a:ext cx="3149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 dirty="0">
                <a:solidFill>
                  <a:srgbClr val="0000FF"/>
                </a:solidFill>
              </a:rPr>
              <a:t>Phys. Rev. D 86, 034004 (2012)</a:t>
            </a:r>
          </a:p>
        </p:txBody>
      </p:sp>
      <p:sp>
        <p:nvSpPr>
          <p:cNvPr id="22539" name="Right Bracket 18"/>
          <p:cNvSpPr>
            <a:spLocks/>
          </p:cNvSpPr>
          <p:nvPr/>
        </p:nvSpPr>
        <p:spPr bwMode="auto">
          <a:xfrm>
            <a:off x="6048737" y="2167022"/>
            <a:ext cx="45719" cy="1266950"/>
          </a:xfrm>
          <a:prstGeom prst="rightBracket">
            <a:avLst>
              <a:gd name="adj" fmla="val 8348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0" name="Right Bracket 20"/>
          <p:cNvSpPr>
            <a:spLocks/>
          </p:cNvSpPr>
          <p:nvPr/>
        </p:nvSpPr>
        <p:spPr bwMode="auto">
          <a:xfrm>
            <a:off x="5896337" y="1037024"/>
            <a:ext cx="73025" cy="412750"/>
          </a:xfrm>
          <a:prstGeom prst="rightBracket">
            <a:avLst>
              <a:gd name="adj" fmla="val 8374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1" name="Right Bracket 21"/>
          <p:cNvSpPr>
            <a:spLocks/>
          </p:cNvSpPr>
          <p:nvPr/>
        </p:nvSpPr>
        <p:spPr bwMode="auto">
          <a:xfrm>
            <a:off x="5985237" y="4321166"/>
            <a:ext cx="73025" cy="720725"/>
          </a:xfrm>
          <a:prstGeom prst="rightBracket">
            <a:avLst>
              <a:gd name="adj" fmla="val 8362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2" name="Rectangle 22"/>
          <p:cNvSpPr>
            <a:spLocks noChangeArrowheads="1"/>
          </p:cNvSpPr>
          <p:nvPr/>
        </p:nvSpPr>
        <p:spPr bwMode="auto">
          <a:xfrm>
            <a:off x="6179082" y="871924"/>
            <a:ext cx="27320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 dirty="0">
                <a:solidFill>
                  <a:srgbClr val="FF0000"/>
                </a:solidFill>
              </a:rPr>
              <a:t>Below double J/</a:t>
            </a:r>
            <a:r>
              <a:rPr lang="en-US" altLang="en-US" sz="1600" i="1" dirty="0" err="1">
                <a:solidFill>
                  <a:srgbClr val="FF0000"/>
                </a:solidFill>
              </a:rPr>
              <a:t>ψ</a:t>
            </a:r>
            <a:r>
              <a:rPr lang="en-US" altLang="en-US" sz="1600" i="1" dirty="0">
                <a:solidFill>
                  <a:srgbClr val="FF0000"/>
                </a:solidFill>
              </a:rPr>
              <a:t> threshold</a:t>
            </a:r>
          </a:p>
          <a:p>
            <a:pPr eaLnBrk="1" hangingPunct="1"/>
            <a:r>
              <a:rPr lang="en-US" altLang="en-US" sz="1600" i="1" dirty="0">
                <a:solidFill>
                  <a:srgbClr val="0000FF"/>
                </a:solidFill>
              </a:rPr>
              <a:t>Search via </a:t>
            </a:r>
            <a:r>
              <a:rPr lang="en-US" altLang="en-US" sz="1600" i="1" dirty="0">
                <a:solidFill>
                  <a:srgbClr val="F23DFF"/>
                </a:solidFill>
              </a:rPr>
              <a:t>J/</a:t>
            </a:r>
            <a:r>
              <a:rPr lang="en-US" altLang="en-US" sz="1600" i="1" dirty="0" err="1">
                <a:solidFill>
                  <a:srgbClr val="F23DFF"/>
                </a:solidFill>
              </a:rPr>
              <a:t>ψμ</a:t>
            </a:r>
            <a:r>
              <a:rPr lang="en-US" altLang="en-US" sz="1600" i="1" baseline="30000" dirty="0" err="1">
                <a:solidFill>
                  <a:srgbClr val="F23DFF"/>
                </a:solidFill>
              </a:rPr>
              <a:t>+</a:t>
            </a:r>
            <a:r>
              <a:rPr lang="en-US" altLang="en-US" sz="1600" i="1" dirty="0" err="1">
                <a:solidFill>
                  <a:srgbClr val="F23DFF"/>
                </a:solidFill>
              </a:rPr>
              <a:t>μ</a:t>
            </a:r>
            <a:r>
              <a:rPr lang="en-US" altLang="en-US" sz="1600" i="1" baseline="30000" dirty="0">
                <a:solidFill>
                  <a:srgbClr val="F23DFF"/>
                </a:solidFill>
              </a:rPr>
              <a:t>-</a:t>
            </a:r>
            <a:r>
              <a:rPr lang="en-US" altLang="en-US" sz="1600" i="1" dirty="0">
                <a:solidFill>
                  <a:srgbClr val="F23DFF"/>
                </a:solidFill>
              </a:rPr>
              <a:t>, J/</a:t>
            </a:r>
            <a:r>
              <a:rPr lang="en-US" altLang="en-US" sz="1600" i="1" dirty="0" err="1">
                <a:solidFill>
                  <a:srgbClr val="F23DFF"/>
                </a:solidFill>
              </a:rPr>
              <a:t>ψ</a:t>
            </a:r>
            <a:r>
              <a:rPr lang="en-US" altLang="en-US" sz="1600" i="1" baseline="30000" dirty="0">
                <a:solidFill>
                  <a:srgbClr val="F23DFF"/>
                </a:solidFill>
              </a:rPr>
              <a:t>*</a:t>
            </a:r>
          </a:p>
        </p:txBody>
      </p:sp>
      <p:sp>
        <p:nvSpPr>
          <p:cNvPr id="22543" name="Rectangle 23"/>
          <p:cNvSpPr>
            <a:spLocks noChangeArrowheads="1"/>
          </p:cNvSpPr>
          <p:nvPr/>
        </p:nvSpPr>
        <p:spPr bwMode="auto">
          <a:xfrm>
            <a:off x="6213837" y="4986724"/>
            <a:ext cx="29448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 dirty="0">
                <a:solidFill>
                  <a:srgbClr val="FF0000"/>
                </a:solidFill>
              </a:rPr>
              <a:t>Below double </a:t>
            </a:r>
            <a:r>
              <a:rPr lang="en-US" altLang="en-US" sz="1600" i="1" dirty="0" err="1">
                <a:solidFill>
                  <a:srgbClr val="FF0000"/>
                </a:solidFill>
              </a:rPr>
              <a:t>Υ</a:t>
            </a:r>
            <a:r>
              <a:rPr lang="en-US" altLang="en-US" sz="1600" i="1" dirty="0">
                <a:solidFill>
                  <a:srgbClr val="FF0000"/>
                </a:solidFill>
              </a:rPr>
              <a:t>(1S) threshold</a:t>
            </a:r>
          </a:p>
          <a:p>
            <a:pPr eaLnBrk="1" hangingPunct="1"/>
            <a:r>
              <a:rPr lang="en-US" altLang="en-US" sz="1600" i="1" dirty="0">
                <a:solidFill>
                  <a:srgbClr val="F23DFF"/>
                </a:solidFill>
              </a:rPr>
              <a:t>Search via </a:t>
            </a:r>
            <a:r>
              <a:rPr lang="en-US" altLang="en-US" sz="1600" i="1" dirty="0" err="1">
                <a:solidFill>
                  <a:srgbClr val="F23DFF"/>
                </a:solidFill>
              </a:rPr>
              <a:t>Υ</a:t>
            </a:r>
            <a:r>
              <a:rPr lang="en-US" altLang="en-US" sz="1600" i="1" dirty="0">
                <a:solidFill>
                  <a:srgbClr val="F23DFF"/>
                </a:solidFill>
              </a:rPr>
              <a:t>(1S)</a:t>
            </a:r>
            <a:r>
              <a:rPr lang="en-US" altLang="en-US" sz="1600" i="1" dirty="0" err="1">
                <a:solidFill>
                  <a:srgbClr val="F23DFF"/>
                </a:solidFill>
              </a:rPr>
              <a:t>μ</a:t>
            </a:r>
            <a:r>
              <a:rPr lang="en-US" altLang="en-US" sz="1600" i="1" baseline="30000" dirty="0" err="1">
                <a:solidFill>
                  <a:srgbClr val="F23DFF"/>
                </a:solidFill>
              </a:rPr>
              <a:t>+</a:t>
            </a:r>
            <a:r>
              <a:rPr lang="en-US" altLang="en-US" sz="1600" i="1" dirty="0" err="1">
                <a:solidFill>
                  <a:srgbClr val="F23DFF"/>
                </a:solidFill>
              </a:rPr>
              <a:t>μ</a:t>
            </a:r>
            <a:r>
              <a:rPr lang="en-US" altLang="en-US" sz="1600" i="1" baseline="30000" dirty="0">
                <a:solidFill>
                  <a:srgbClr val="F23DFF"/>
                </a:solidFill>
              </a:rPr>
              <a:t>-</a:t>
            </a:r>
          </a:p>
        </p:txBody>
      </p:sp>
      <p:sp>
        <p:nvSpPr>
          <p:cNvPr id="22544" name="Rectangle 24"/>
          <p:cNvSpPr>
            <a:spLocks noChangeArrowheads="1"/>
          </p:cNvSpPr>
          <p:nvPr/>
        </p:nvSpPr>
        <p:spPr bwMode="auto">
          <a:xfrm>
            <a:off x="6164383" y="1494224"/>
            <a:ext cx="27559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 dirty="0">
                <a:solidFill>
                  <a:srgbClr val="0000FF"/>
                </a:solidFill>
              </a:rPr>
              <a:t>Above double J/</a:t>
            </a:r>
            <a:r>
              <a:rPr lang="en-US" altLang="en-US" sz="1600" i="1" dirty="0" err="1">
                <a:solidFill>
                  <a:srgbClr val="0000FF"/>
                </a:solidFill>
              </a:rPr>
              <a:t>ψ</a:t>
            </a:r>
            <a:r>
              <a:rPr lang="en-US" altLang="en-US" sz="1600" i="1" dirty="0">
                <a:solidFill>
                  <a:srgbClr val="0000FF"/>
                </a:solidFill>
              </a:rPr>
              <a:t> threshold</a:t>
            </a:r>
          </a:p>
          <a:p>
            <a:pPr eaLnBrk="1" hangingPunct="1"/>
            <a:r>
              <a:rPr lang="en-US" altLang="en-US" sz="1600" i="1" dirty="0">
                <a:solidFill>
                  <a:srgbClr val="0000FF"/>
                </a:solidFill>
              </a:rPr>
              <a:t>Search via </a:t>
            </a:r>
            <a:r>
              <a:rPr lang="en-US" altLang="en-US" sz="1600" i="1" dirty="0">
                <a:solidFill>
                  <a:srgbClr val="F23DFF"/>
                </a:solidFill>
              </a:rPr>
              <a:t>J/</a:t>
            </a:r>
            <a:r>
              <a:rPr lang="en-US" altLang="en-US" sz="1600" i="1" dirty="0" err="1">
                <a:solidFill>
                  <a:srgbClr val="F23DFF"/>
                </a:solidFill>
              </a:rPr>
              <a:t>ψJ</a:t>
            </a:r>
            <a:r>
              <a:rPr lang="en-US" altLang="en-US" sz="1600" i="1" dirty="0">
                <a:solidFill>
                  <a:srgbClr val="F23DFF"/>
                </a:solidFill>
              </a:rPr>
              <a:t>/</a:t>
            </a:r>
            <a:r>
              <a:rPr lang="en-US" altLang="en-US" sz="1600" i="1" dirty="0" err="1">
                <a:solidFill>
                  <a:srgbClr val="F23DFF"/>
                </a:solidFill>
              </a:rPr>
              <a:t>ψ</a:t>
            </a:r>
            <a:endParaRPr lang="en-US" altLang="en-US" sz="1600" i="1" baseline="30000" dirty="0">
              <a:solidFill>
                <a:srgbClr val="F23DFF"/>
              </a:solidFill>
            </a:endParaRPr>
          </a:p>
        </p:txBody>
      </p:sp>
      <p:sp>
        <p:nvSpPr>
          <p:cNvPr id="22545" name="Rectangle 25"/>
          <p:cNvSpPr>
            <a:spLocks noChangeArrowheads="1"/>
          </p:cNvSpPr>
          <p:nvPr/>
        </p:nvSpPr>
        <p:spPr bwMode="auto">
          <a:xfrm>
            <a:off x="6288450" y="2395925"/>
            <a:ext cx="3113087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 dirty="0">
                <a:solidFill>
                  <a:srgbClr val="FF0000"/>
                </a:solidFill>
              </a:rPr>
              <a:t>Below double </a:t>
            </a:r>
            <a:r>
              <a:rPr lang="en-US" altLang="en-US" sz="1600" i="1" dirty="0" err="1">
                <a:solidFill>
                  <a:srgbClr val="FF0000"/>
                </a:solidFill>
              </a:rPr>
              <a:t>B</a:t>
            </a:r>
            <a:r>
              <a:rPr lang="en-US" altLang="en-US" sz="1600" i="1" baseline="-25000" dirty="0" err="1">
                <a:solidFill>
                  <a:srgbClr val="FF0000"/>
                </a:solidFill>
              </a:rPr>
              <a:t>c</a:t>
            </a:r>
            <a:r>
              <a:rPr lang="en-US" altLang="en-US" sz="1600" i="1" dirty="0">
                <a:solidFill>
                  <a:srgbClr val="FF0000"/>
                </a:solidFill>
              </a:rPr>
              <a:t> threshold</a:t>
            </a:r>
          </a:p>
          <a:p>
            <a:pPr eaLnBrk="1" hangingPunct="1"/>
            <a:r>
              <a:rPr lang="en-US" altLang="en-US" sz="1600" i="1" dirty="0">
                <a:solidFill>
                  <a:srgbClr val="0000FF"/>
                </a:solidFill>
              </a:rPr>
              <a:t>           J/</a:t>
            </a:r>
            <a:r>
              <a:rPr lang="en-US" altLang="en-US" sz="1600" i="1" dirty="0" err="1">
                <a:solidFill>
                  <a:srgbClr val="0000FF"/>
                </a:solidFill>
              </a:rPr>
              <a:t>ψΥ</a:t>
            </a:r>
            <a:r>
              <a:rPr lang="en-US" altLang="en-US" sz="1600" i="1" dirty="0">
                <a:solidFill>
                  <a:srgbClr val="0000FF"/>
                </a:solidFill>
              </a:rPr>
              <a:t>(1S) threshold</a:t>
            </a:r>
          </a:p>
          <a:p>
            <a:pPr eaLnBrk="1" hangingPunct="1"/>
            <a:r>
              <a:rPr lang="en-US" altLang="en-US" sz="1600" i="1" dirty="0">
                <a:solidFill>
                  <a:srgbClr val="0000FF"/>
                </a:solidFill>
              </a:rPr>
              <a:t>? …</a:t>
            </a:r>
          </a:p>
          <a:p>
            <a:pPr eaLnBrk="1" hangingPunct="1"/>
            <a:endParaRPr lang="en-US" altLang="en-US" sz="1600" i="1" baseline="30000" dirty="0">
              <a:solidFill>
                <a:srgbClr val="0000FF"/>
              </a:solidFill>
            </a:endParaRPr>
          </a:p>
        </p:txBody>
      </p:sp>
      <p:sp>
        <p:nvSpPr>
          <p:cNvPr id="22546" name="Rectangle 26"/>
          <p:cNvSpPr>
            <a:spLocks noChangeArrowheads="1"/>
          </p:cNvSpPr>
          <p:nvPr/>
        </p:nvSpPr>
        <p:spPr bwMode="auto">
          <a:xfrm>
            <a:off x="6185899" y="3992950"/>
            <a:ext cx="35052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 dirty="0">
                <a:solidFill>
                  <a:srgbClr val="0000FF"/>
                </a:solidFill>
              </a:rPr>
              <a:t>Above </a:t>
            </a:r>
            <a:r>
              <a:rPr lang="en-US" altLang="en-US" sz="1600" i="1" dirty="0">
                <a:solidFill>
                  <a:srgbClr val="F23DFF"/>
                </a:solidFill>
              </a:rPr>
              <a:t>double </a:t>
            </a:r>
            <a:r>
              <a:rPr lang="en-US" altLang="en-US" sz="1600" i="1" dirty="0" err="1">
                <a:solidFill>
                  <a:srgbClr val="F23DFF"/>
                </a:solidFill>
              </a:rPr>
              <a:t>B</a:t>
            </a:r>
            <a:r>
              <a:rPr lang="en-US" altLang="en-US" sz="1600" i="1" baseline="-25000" dirty="0" err="1">
                <a:solidFill>
                  <a:srgbClr val="F23DFF"/>
                </a:solidFill>
              </a:rPr>
              <a:t>c</a:t>
            </a:r>
            <a:r>
              <a:rPr lang="en-US" altLang="en-US" sz="1600" i="1" dirty="0">
                <a:solidFill>
                  <a:srgbClr val="F23DFF"/>
                </a:solidFill>
              </a:rPr>
              <a:t> </a:t>
            </a:r>
            <a:r>
              <a:rPr lang="en-US" altLang="en-US" sz="1600" i="1" dirty="0">
                <a:solidFill>
                  <a:srgbClr val="0000FF"/>
                </a:solidFill>
              </a:rPr>
              <a:t>threshold</a:t>
            </a:r>
          </a:p>
          <a:p>
            <a:pPr eaLnBrk="1" hangingPunct="1"/>
            <a:r>
              <a:rPr lang="en-US" altLang="en-US" sz="1600" i="1" dirty="0">
                <a:solidFill>
                  <a:srgbClr val="0000FF"/>
                </a:solidFill>
              </a:rPr>
              <a:t>           </a:t>
            </a:r>
            <a:r>
              <a:rPr lang="en-US" altLang="en-US" sz="1600" i="1" dirty="0">
                <a:solidFill>
                  <a:srgbClr val="F23DFF"/>
                </a:solidFill>
              </a:rPr>
              <a:t>J/</a:t>
            </a:r>
            <a:r>
              <a:rPr lang="en-US" altLang="en-US" sz="1600" i="1" dirty="0" err="1">
                <a:solidFill>
                  <a:srgbClr val="F23DFF"/>
                </a:solidFill>
              </a:rPr>
              <a:t>ψΥ</a:t>
            </a:r>
            <a:r>
              <a:rPr lang="en-US" altLang="en-US" sz="1600" i="1" dirty="0">
                <a:solidFill>
                  <a:srgbClr val="F23DFF"/>
                </a:solidFill>
              </a:rPr>
              <a:t>(1S) </a:t>
            </a:r>
            <a:r>
              <a:rPr lang="en-US" altLang="en-US" sz="1600" i="1" dirty="0">
                <a:solidFill>
                  <a:srgbClr val="0000FF"/>
                </a:solidFill>
              </a:rPr>
              <a:t>threshold</a:t>
            </a:r>
          </a:p>
          <a:p>
            <a:pPr eaLnBrk="1" hangingPunct="1"/>
            <a:r>
              <a:rPr lang="en-US" altLang="en-US" sz="1600" i="1" dirty="0">
                <a:solidFill>
                  <a:srgbClr val="0000FF"/>
                </a:solidFill>
              </a:rPr>
              <a:t>Search via the above two channels</a:t>
            </a:r>
          </a:p>
          <a:p>
            <a:pPr eaLnBrk="1" hangingPunct="1"/>
            <a:endParaRPr lang="en-US" altLang="en-US" sz="1600" i="1" baseline="300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2336" y="557599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23DFF"/>
                </a:solidFill>
                <a:latin typeface="Arial" charset="0"/>
              </a:rPr>
              <a:t>（</a:t>
            </a:r>
            <a:r>
              <a:rPr lang="en-US" altLang="zh-CN" dirty="0" err="1">
                <a:solidFill>
                  <a:srgbClr val="F23DFF"/>
                </a:solidFill>
                <a:latin typeface="Arial" charset="0"/>
              </a:rPr>
              <a:t>cccc</a:t>
            </a:r>
            <a:r>
              <a:rPr lang="zh-CN" altLang="en-US" dirty="0">
                <a:solidFill>
                  <a:srgbClr val="F23DFF"/>
                </a:solidFill>
                <a:latin typeface="Arial" charset="0"/>
              </a:rPr>
              <a:t>）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23524" y="1814165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23DFF"/>
                </a:solidFill>
                <a:latin typeface="Arial" charset="0"/>
              </a:rPr>
              <a:t>（</a:t>
            </a:r>
            <a:r>
              <a:rPr lang="en-US" altLang="zh-CN" dirty="0" err="1">
                <a:solidFill>
                  <a:srgbClr val="F23DFF"/>
                </a:solidFill>
                <a:latin typeface="Arial" charset="0"/>
              </a:rPr>
              <a:t>bbcc</a:t>
            </a:r>
            <a:r>
              <a:rPr lang="zh-CN" altLang="en-US" dirty="0">
                <a:solidFill>
                  <a:srgbClr val="F23DFF"/>
                </a:solidFill>
                <a:latin typeface="Arial" charset="0"/>
              </a:rPr>
              <a:t>）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1261" y="3872744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23DFF"/>
                </a:solidFill>
                <a:latin typeface="Arial" charset="0"/>
              </a:rPr>
              <a:t>（</a:t>
            </a:r>
            <a:r>
              <a:rPr lang="en-US" altLang="zh-CN" dirty="0" err="1">
                <a:solidFill>
                  <a:srgbClr val="F23DFF"/>
                </a:solidFill>
                <a:latin typeface="Arial" charset="0"/>
              </a:rPr>
              <a:t>bbbb</a:t>
            </a:r>
            <a:r>
              <a:rPr lang="zh-CN" altLang="en-US" dirty="0">
                <a:solidFill>
                  <a:srgbClr val="F23DFF"/>
                </a:solidFill>
                <a:latin typeface="Arial" charset="0"/>
              </a:rPr>
              <a:t>）</a:t>
            </a:r>
            <a:endParaRPr lang="en-US" altLang="zh-CN" dirty="0">
              <a:solidFill>
                <a:srgbClr val="F23DFF"/>
              </a:solidFill>
              <a:latin typeface="Arial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214433" y="-12322"/>
            <a:ext cx="10139367" cy="551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</a:pPr>
            <a:r>
              <a:rPr lang="en-US" sz="3200" b="1" dirty="0" smtClean="0">
                <a:solidFill>
                  <a:srgbClr val="3701FF"/>
                </a:solidFill>
                <a:latin typeface="Calibri" charset="0"/>
                <a:cs typeface="Calibri" charset="0"/>
              </a:rPr>
              <a:t> </a:t>
            </a:r>
            <a:r>
              <a:rPr lang="en-US" sz="3200" b="1" dirty="0">
                <a:solidFill>
                  <a:srgbClr val="3701FF"/>
                </a:solidFill>
                <a:latin typeface="Calibri" charset="0"/>
                <a:cs typeface="Calibri" charset="0"/>
              </a:rPr>
              <a:t>All-Heavy </a:t>
            </a:r>
            <a:r>
              <a:rPr lang="en-US" sz="3200" b="1" smtClean="0">
                <a:solidFill>
                  <a:srgbClr val="3701FF"/>
                </a:solidFill>
                <a:latin typeface="Calibri" charset="0"/>
                <a:cs typeface="Calibri" charset="0"/>
              </a:rPr>
              <a:t>Tetra-quarks—early predications</a:t>
            </a:r>
            <a:endParaRPr lang="en-US" altLang="en-US" sz="3200" b="1" dirty="0">
              <a:solidFill>
                <a:srgbClr val="3701FF"/>
              </a:solidFill>
              <a:latin typeface="Calibri" charset="0"/>
              <a:cs typeface="Calibri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5667" y="5473980"/>
                <a:ext cx="9435238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latin typeface="Arial" charset="0"/>
                    <a:ea typeface="Arial" charset="0"/>
                    <a:cs typeface="Arial" charset="0"/>
                  </a:rPr>
                  <a:t>Many recent theoretical studies on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c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c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CN" sz="2000" dirty="0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c</m:t>
                    </m:r>
                    <m:acc>
                      <m:accPr>
                        <m:chr m:val="̅"/>
                        <m:ctrlPr>
                          <a:rPr lang="en-US" altLang="zh-CN" sz="2000" i="1" dirty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 dirty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Arial" charset="0"/>
                    <a:ea typeface="Arial" charset="0"/>
                    <a:cs typeface="Arial" charset="0"/>
                  </a:rPr>
                  <a:t>),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CN" sz="2000" dirty="0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en-US" altLang="zh-CN" sz="2000" i="1" dirty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 dirty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Arial" charset="0"/>
                    <a:ea typeface="Arial" charset="0"/>
                    <a:cs typeface="Arial" charset="0"/>
                  </a:rPr>
                  <a:t>),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b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CN" sz="2000" dirty="0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c</m:t>
                    </m:r>
                    <m:acc>
                      <m:accPr>
                        <m:chr m:val="̅"/>
                        <m:ctrlPr>
                          <a:rPr lang="en-US" altLang="zh-CN" sz="2000" i="1" dirty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 dirty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Arial" charset="0"/>
                    <a:ea typeface="Arial" charset="0"/>
                    <a:cs typeface="Arial" charset="0"/>
                  </a:rPr>
                  <a:t>)</a:t>
                </a:r>
                <a:r>
                  <a:rPr lang="en-US" altLang="zh-CN" sz="2800" dirty="0">
                    <a:latin typeface="Arial" charset="0"/>
                    <a:ea typeface="Arial" charset="0"/>
                    <a:cs typeface="Arial" charset="0"/>
                  </a:rPr>
                  <a:t>: </a:t>
                </a:r>
              </a:p>
              <a:p>
                <a:pPr lvl="1"/>
                <a:r>
                  <a:rPr lang="en-US" altLang="zh-CN" sz="2000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controversial on existence of bound states below </a:t>
                </a:r>
                <a:r>
                  <a:rPr lang="en-US" altLang="zh-CN" sz="2000" dirty="0" err="1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η</a:t>
                </a:r>
                <a:r>
                  <a:rPr lang="en-US" altLang="zh-CN" sz="2000" baseline="-25000" dirty="0" err="1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b</a:t>
                </a:r>
                <a:r>
                  <a:rPr lang="en-US" altLang="zh-CN" sz="2000" dirty="0" err="1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η</a:t>
                </a:r>
                <a:r>
                  <a:rPr lang="en-US" altLang="zh-CN" sz="2000" baseline="-25000" dirty="0" err="1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b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altLang="zh-CN" sz="2000" dirty="0" smtClean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threshold</a:t>
                </a:r>
                <a:r>
                  <a:rPr lang="en-US" altLang="zh-CN" sz="2000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endParaRPr lang="en-US" altLang="zh-CN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 lvl="1"/>
                <a:r>
                  <a:rPr lang="en-US" altLang="zh-CN" sz="2000" dirty="0">
                    <a:solidFill>
                      <a:srgbClr val="3701FF"/>
                    </a:solidFill>
                    <a:latin typeface="Arial" charset="0"/>
                    <a:ea typeface="Arial" charset="0"/>
                    <a:cs typeface="Arial" charset="0"/>
                  </a:rPr>
                  <a:t>consistent on existence of resonant states above </a:t>
                </a:r>
                <a:r>
                  <a:rPr lang="en-US" altLang="zh-CN" sz="2000" dirty="0" err="1">
                    <a:solidFill>
                      <a:srgbClr val="3701FF"/>
                    </a:solidFill>
                    <a:latin typeface="Arial" charset="0"/>
                    <a:ea typeface="Arial" charset="0"/>
                    <a:cs typeface="Arial" charset="0"/>
                  </a:rPr>
                  <a:t>η</a:t>
                </a:r>
                <a:r>
                  <a:rPr lang="en-US" altLang="zh-CN" sz="2000" baseline="-25000" dirty="0" err="1">
                    <a:solidFill>
                      <a:srgbClr val="3701FF"/>
                    </a:solidFill>
                    <a:latin typeface="Arial" charset="0"/>
                    <a:ea typeface="Arial" charset="0"/>
                    <a:cs typeface="Arial" charset="0"/>
                  </a:rPr>
                  <a:t>b</a:t>
                </a:r>
                <a:r>
                  <a:rPr lang="en-US" altLang="zh-CN" sz="2000" dirty="0" err="1">
                    <a:solidFill>
                      <a:srgbClr val="3701FF"/>
                    </a:solidFill>
                    <a:latin typeface="Arial" charset="0"/>
                    <a:ea typeface="Arial" charset="0"/>
                    <a:cs typeface="Arial" charset="0"/>
                  </a:rPr>
                  <a:t>η</a:t>
                </a:r>
                <a:r>
                  <a:rPr lang="en-US" altLang="zh-CN" sz="2000" baseline="-25000" dirty="0" err="1">
                    <a:solidFill>
                      <a:srgbClr val="3701FF"/>
                    </a:solidFill>
                    <a:latin typeface="Arial" charset="0"/>
                    <a:ea typeface="Arial" charset="0"/>
                    <a:cs typeface="Arial" charset="0"/>
                  </a:rPr>
                  <a:t>b</a:t>
                </a:r>
                <a:r>
                  <a:rPr lang="en-US" altLang="zh-CN" sz="2000" dirty="0">
                    <a:solidFill>
                      <a:srgbClr val="3701FF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altLang="zh-CN" sz="2000" dirty="0" smtClean="0">
                    <a:solidFill>
                      <a:srgbClr val="3701FF"/>
                    </a:solidFill>
                    <a:latin typeface="Arial" charset="0"/>
                    <a:ea typeface="Arial" charset="0"/>
                    <a:cs typeface="Arial" charset="0"/>
                  </a:rPr>
                  <a:t>threshold</a:t>
                </a:r>
                <a:endParaRPr lang="en-US" altLang="zh-CN" dirty="0">
                  <a:solidFill>
                    <a:srgbClr val="3701FF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7" y="5473980"/>
                <a:ext cx="9435238" cy="1138773"/>
              </a:xfrm>
              <a:prstGeom prst="rect">
                <a:avLst/>
              </a:prstGeom>
              <a:blipFill rotWithShape="0">
                <a:blip r:embed="rId16"/>
                <a:stretch>
                  <a:fillRect l="-711" t="-5882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997-67EF-DA49-A4B2-B9CA296930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8275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4163-C8E8-FF48-AAC9-479755818C78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62" y="800495"/>
            <a:ext cx="6853348" cy="44458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562" y="5298920"/>
            <a:ext cx="7315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000" dirty="0" smtClean="0">
                <a:hlinkClick r:id="rId3"/>
              </a:rPr>
              <a:t>Unofficial:</a:t>
            </a:r>
          </a:p>
          <a:p>
            <a:pPr eaLnBrk="1" hangingPunct="1"/>
            <a:r>
              <a:rPr lang="en-US" sz="2000" dirty="0" smtClean="0">
                <a:hlinkClick r:id="rId3"/>
              </a:rPr>
              <a:t>Taken </a:t>
            </a:r>
            <a:r>
              <a:rPr lang="en-US" sz="2000" dirty="0">
                <a:hlinkClick r:id="rId3"/>
              </a:rPr>
              <a:t>from:  </a:t>
            </a:r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</a:t>
            </a:r>
            <a:r>
              <a:rPr lang="en-US" sz="2000" dirty="0" smtClean="0">
                <a:hlinkClick r:id="rId3"/>
              </a:rPr>
              <a:t>meetings.aps.org/Meeting/APR18/Session/U09.6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3902758" y="136476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FF"/>
                </a:solidFill>
              </a:rPr>
              <a:t>2012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3433" y="1343740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FF"/>
                </a:solidFill>
              </a:rPr>
              <a:t>2011+2012</a:t>
            </a:r>
            <a:endParaRPr lang="en-US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0414" y="0"/>
            <a:ext cx="10857186" cy="6411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3701FF"/>
                </a:solidFill>
              </a:rPr>
              <a:t>CMS unofficial and official results: controversial</a:t>
            </a:r>
            <a:endParaRPr lang="ru-RU" sz="4000" b="1" dirty="0">
              <a:solidFill>
                <a:srgbClr val="370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910" y="959994"/>
            <a:ext cx="4668570" cy="36158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39459" y="775328"/>
            <a:ext cx="321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3701FF"/>
                </a:solidFill>
                <a:latin typeface="-apple-system" charset="0"/>
              </a:rPr>
              <a:t> Phys.Lett.B 808 (2020) 135578</a:t>
            </a:r>
            <a:endParaRPr lang="is-IS" b="0" dirty="0">
              <a:solidFill>
                <a:srgbClr val="3701FF"/>
              </a:solidFill>
              <a:effectLst/>
              <a:latin typeface="-apple-system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10600" y="4632246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mtClean="0">
                <a:solidFill>
                  <a:srgbClr val="3701FF"/>
                </a:solidFill>
                <a:latin typeface="-apple-system" charset="0"/>
              </a:rPr>
              <a:t>Not even a hint</a:t>
            </a:r>
            <a:endParaRPr lang="is-IS" b="0" dirty="0">
              <a:solidFill>
                <a:srgbClr val="3701FF"/>
              </a:solidFill>
              <a:effectLst/>
              <a:latin typeface="-apple-syste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07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3DF2-216C-44BB-9CD0-285EA8B46E36}" type="slidenum">
              <a:rPr lang="ru-RU" smtClean="0"/>
              <a:t>14</a:t>
            </a:fld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8" y="809299"/>
            <a:ext cx="6022428" cy="3401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167" y="819808"/>
            <a:ext cx="5927834" cy="3340243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0414" y="0"/>
            <a:ext cx="10857186" cy="6411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3701FF"/>
                </a:solidFill>
              </a:rPr>
              <a:t>ATLAS controversial results: 8 TeV vs 13 TeV</a:t>
            </a:r>
            <a:endParaRPr lang="ru-RU" sz="4000" b="1" dirty="0">
              <a:solidFill>
                <a:srgbClr val="370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4398" y="4468162"/>
            <a:ext cx="106367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3701FF"/>
                </a:solidFill>
                <a:latin typeface="-apple-system" charset="0"/>
              </a:rPr>
              <a:t>ATLAS observed significant excess at 18 GeV in 8 TeV data</a:t>
            </a:r>
            <a:endParaRPr lang="en-US" sz="2400" dirty="0">
              <a:solidFill>
                <a:srgbClr val="0000FF"/>
              </a:solidFill>
              <a:latin typeface="Cambr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3701FF"/>
                </a:solidFill>
                <a:latin typeface="-apple-system" charset="0"/>
              </a:rPr>
              <a:t>ATLAS 13 TeV data excluded its excess observed in 8 TeV data</a:t>
            </a:r>
            <a:endParaRPr lang="is-IS" sz="2400" dirty="0" smtClean="0">
              <a:solidFill>
                <a:srgbClr val="3701FF"/>
              </a:solidFill>
              <a:latin typeface="-apple-system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2400" dirty="0" smtClean="0">
              <a:solidFill>
                <a:srgbClr val="FF0000"/>
              </a:solidFill>
              <a:latin typeface="-apple-system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-apple-system" charset="0"/>
              </a:rPr>
              <a:t>What is going on?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-apple-system" charset="0"/>
              </a:rPr>
              <a:t>Anything (more) from Lattice QCD? </a:t>
            </a:r>
            <a:endParaRPr lang="en-US" sz="2400" dirty="0">
              <a:solidFill>
                <a:srgbClr val="FF0000"/>
              </a:solidFill>
              <a:latin typeface="-apple-syste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089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68944" y="354292"/>
            <a:ext cx="8720399" cy="566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3701FF"/>
                </a:solidFill>
                <a:latin typeface="Calibri" charset="0"/>
                <a:ea typeface="Calibri" charset="0"/>
                <a:cs typeface="Calibri" charset="0"/>
              </a:rPr>
              <a:t>Summary</a:t>
            </a:r>
            <a:endParaRPr lang="ru-RU" b="1" dirty="0">
              <a:solidFill>
                <a:srgbClr val="3701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3DF2-216C-44BB-9CD0-285EA8B46E36}" type="slidenum">
              <a:rPr lang="ru-RU" smtClean="0"/>
              <a:t>15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18478" y="1512737"/>
            <a:ext cx="10136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701FF"/>
                </a:solidFill>
              </a:rPr>
              <a:t>CMS made some contributions to exotic hadron</a:t>
            </a:r>
            <a:endParaRPr lang="en-US" sz="2400" dirty="0">
              <a:solidFill>
                <a:srgbClr val="370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701FF"/>
                </a:solidFill>
              </a:rPr>
              <a:t>CMS </a:t>
            </a:r>
            <a:r>
              <a:rPr lang="en-US" sz="2400" dirty="0" smtClean="0">
                <a:solidFill>
                  <a:srgbClr val="3701FF"/>
                </a:solidFill>
              </a:rPr>
              <a:t>recently found </a:t>
            </a:r>
            <a:r>
              <a:rPr lang="en-US" sz="2400" dirty="0">
                <a:solidFill>
                  <a:srgbClr val="3701FF"/>
                </a:solidFill>
              </a:rPr>
              <a:t>two new </a:t>
            </a:r>
            <a:r>
              <a:rPr lang="en-US" sz="2400" dirty="0" smtClean="0">
                <a:solidFill>
                  <a:srgbClr val="3701FF"/>
                </a:solidFill>
              </a:rPr>
              <a:t>structures: </a:t>
            </a:r>
            <a:r>
              <a:rPr lang="en-US" sz="2400" dirty="0" smtClean="0">
                <a:solidFill>
                  <a:srgbClr val="F607E0"/>
                </a:solidFill>
              </a:rPr>
              <a:t>X(6600</a:t>
            </a:r>
            <a:r>
              <a:rPr lang="en-US" sz="2400" dirty="0">
                <a:solidFill>
                  <a:srgbClr val="F607E0"/>
                </a:solidFill>
              </a:rPr>
              <a:t>), X(7200)</a:t>
            </a:r>
            <a:endParaRPr lang="en-US" sz="2400" dirty="0">
              <a:solidFill>
                <a:srgbClr val="F607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607E0"/>
                </a:solidFill>
              </a:rPr>
              <a:t>All observed exotic hadrons are near or above mass threshold </a:t>
            </a:r>
            <a:endParaRPr lang="en-US" sz="2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701FF"/>
                </a:solidFill>
              </a:rPr>
              <a:t>Lattice QCD finds no evidence for deeply bound </a:t>
            </a:r>
            <a:r>
              <a:rPr lang="en-US" sz="2400" dirty="0">
                <a:solidFill>
                  <a:srgbClr val="3701FF"/>
                </a:solidFill>
              </a:rPr>
              <a:t>s</a:t>
            </a:r>
            <a:r>
              <a:rPr lang="en-US" sz="2400" dirty="0" smtClean="0">
                <a:solidFill>
                  <a:srgbClr val="3701FF"/>
                </a:solidFill>
              </a:rPr>
              <a:t>tates below threshold</a:t>
            </a:r>
            <a:endParaRPr lang="en-US" sz="2400" dirty="0">
              <a:solidFill>
                <a:srgbClr val="3701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701FF"/>
                </a:solidFill>
              </a:rPr>
              <a:t>Some theoretical results support bound states below threshold </a:t>
            </a:r>
            <a:endParaRPr lang="en-US" sz="2400" dirty="0">
              <a:solidFill>
                <a:srgbClr val="3701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701FF"/>
                </a:solidFill>
              </a:rPr>
              <a:t>Experimental results-–controversial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701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701FF"/>
                </a:solidFill>
              </a:rPr>
              <a:t>Lattice QCD can help to clarify?</a:t>
            </a:r>
            <a:endParaRPr lang="en-US" sz="2400" dirty="0">
              <a:solidFill>
                <a:srgbClr val="3701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67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79816" y="2294003"/>
            <a:ext cx="8855102" cy="1460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3701FF"/>
                </a:solidFill>
              </a:rPr>
              <a:t>Backup</a:t>
            </a:r>
            <a:endParaRPr lang="ru-RU" sz="6600" b="1" dirty="0">
              <a:solidFill>
                <a:srgbClr val="370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3DF2-216C-44BB-9CD0-285EA8B46E36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104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7FF15E5-3AD1-1F4D-9749-F6D6207B0757}" type="slidenum">
              <a:rPr lang="en-US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41988" name="Group 6"/>
          <p:cNvGrpSpPr>
            <a:grpSpLocks noChangeAspect="1"/>
          </p:cNvGrpSpPr>
          <p:nvPr/>
        </p:nvGrpSpPr>
        <p:grpSpPr bwMode="auto">
          <a:xfrm>
            <a:off x="763190" y="558217"/>
            <a:ext cx="9596344" cy="4892123"/>
            <a:chOff x="0" y="747713"/>
            <a:chExt cx="9296400" cy="4738687"/>
          </a:xfrm>
        </p:grpSpPr>
        <p:pic>
          <p:nvPicPr>
            <p:cNvPr id="41990" name="Picture 30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23913"/>
              <a:ext cx="297815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991" name="Group 11"/>
            <p:cNvGrpSpPr>
              <a:grpSpLocks/>
            </p:cNvGrpSpPr>
            <p:nvPr/>
          </p:nvGrpSpPr>
          <p:grpSpPr bwMode="auto">
            <a:xfrm>
              <a:off x="0" y="3186113"/>
              <a:ext cx="2917825" cy="2173287"/>
              <a:chOff x="0" y="3124200"/>
              <a:chExt cx="4558730" cy="2362162"/>
            </a:xfrm>
          </p:grpSpPr>
          <p:pic>
            <p:nvPicPr>
              <p:cNvPr id="42003" name="Picture 6" descr="Picture 1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24200"/>
                <a:ext cx="4558730" cy="2120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04" name="Picture 9" descr="Picture 3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5181600"/>
                <a:ext cx="1434921" cy="304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992" name="Picture 17" descr="Picture 2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747713"/>
              <a:ext cx="3259138" cy="2443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3" name="Picture 18" descr="Picture 3.pn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3338513"/>
              <a:ext cx="3138488" cy="213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4" name="Picture 19" descr="Picture 4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3013" y="747713"/>
              <a:ext cx="2820987" cy="2255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5" name="Picture 20" descr="Picture 5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4125" y="3338513"/>
              <a:ext cx="2809875" cy="214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6" name="TextBox 24"/>
            <p:cNvSpPr txBox="1">
              <a:spLocks noChangeArrowheads="1"/>
            </p:cNvSpPr>
            <p:nvPr/>
          </p:nvSpPr>
          <p:spPr bwMode="auto">
            <a:xfrm>
              <a:off x="381000" y="900113"/>
              <a:ext cx="819028" cy="7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0" i="1">
                  <a:solidFill>
                    <a:srgbClr val="FF0000"/>
                  </a:solidFill>
                  <a:latin typeface="Cambria" charset="0"/>
                </a:rPr>
                <a:t>J/ψ</a:t>
              </a:r>
              <a:r>
                <a:rPr lang="en-US" altLang="en-US" sz="1400" i="1">
                  <a:solidFill>
                    <a:srgbClr val="FF0000"/>
                  </a:solidFill>
                  <a:latin typeface="Lucida Grande" charset="0"/>
                </a:rPr>
                <a:t>ϕ</a:t>
              </a:r>
            </a:p>
            <a:p>
              <a:pPr eaLnBrk="1" hangingPunct="1"/>
              <a:r>
                <a:rPr lang="en-US" altLang="en-US" sz="1600" i="1">
                  <a:solidFill>
                    <a:srgbClr val="FF0000"/>
                  </a:solidFill>
                  <a:latin typeface="Lucida Grande" charset="0"/>
                </a:rPr>
                <a:t>CMS</a:t>
              </a:r>
              <a:endParaRPr lang="en-US" altLang="en-US" sz="1600" i="1">
                <a:solidFill>
                  <a:srgbClr val="FF0000"/>
                </a:solidFill>
                <a:latin typeface="Cambria" charset="0"/>
              </a:endParaRPr>
            </a:p>
          </p:txBody>
        </p:sp>
        <p:sp>
          <p:nvSpPr>
            <p:cNvPr id="41997" name="TextBox 26"/>
            <p:cNvSpPr txBox="1">
              <a:spLocks noChangeArrowheads="1"/>
            </p:cNvSpPr>
            <p:nvPr/>
          </p:nvSpPr>
          <p:spPr bwMode="auto">
            <a:xfrm>
              <a:off x="2057400" y="3795713"/>
              <a:ext cx="887423" cy="451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i="1">
                  <a:solidFill>
                    <a:srgbClr val="FF0000"/>
                  </a:solidFill>
                  <a:latin typeface="Cambria" charset="0"/>
                </a:rPr>
                <a:t>J/ψ</a:t>
              </a:r>
              <a:r>
                <a:rPr lang="en-US" altLang="en-US" sz="1600" i="1">
                  <a:solidFill>
                    <a:srgbClr val="FF0000"/>
                  </a:solidFill>
                  <a:latin typeface="Lucida Grande" charset="0"/>
                </a:rPr>
                <a:t>ω</a:t>
              </a:r>
              <a:endParaRPr lang="en-US" altLang="en-US" sz="1600" i="1">
                <a:solidFill>
                  <a:srgbClr val="FF0000"/>
                </a:solidFill>
                <a:latin typeface="Cambria" charset="0"/>
              </a:endParaRPr>
            </a:p>
          </p:txBody>
        </p:sp>
        <p:sp>
          <p:nvSpPr>
            <p:cNvPr id="41998" name="TextBox 27"/>
            <p:cNvSpPr txBox="1">
              <a:spLocks noChangeArrowheads="1"/>
            </p:cNvSpPr>
            <p:nvPr/>
          </p:nvSpPr>
          <p:spPr bwMode="auto">
            <a:xfrm>
              <a:off x="4343400" y="976313"/>
              <a:ext cx="1473053" cy="451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i="1">
                  <a:solidFill>
                    <a:srgbClr val="FF0000"/>
                  </a:solidFill>
                  <a:latin typeface="Lucida Grande" charset="0"/>
                </a:rPr>
                <a:t>ωϕ--BES</a:t>
              </a:r>
              <a:endParaRPr lang="en-US" altLang="en-US" sz="1600" i="1">
                <a:solidFill>
                  <a:srgbClr val="FF0000"/>
                </a:solidFill>
                <a:latin typeface="Cambria" charset="0"/>
              </a:endParaRPr>
            </a:p>
          </p:txBody>
        </p:sp>
        <p:sp>
          <p:nvSpPr>
            <p:cNvPr id="41999" name="TextBox 28"/>
            <p:cNvSpPr txBox="1">
              <a:spLocks noChangeArrowheads="1"/>
            </p:cNvSpPr>
            <p:nvPr/>
          </p:nvSpPr>
          <p:spPr bwMode="auto">
            <a:xfrm>
              <a:off x="4495800" y="3414713"/>
              <a:ext cx="1438856" cy="451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i="1">
                  <a:solidFill>
                    <a:srgbClr val="FF0000"/>
                  </a:solidFill>
                  <a:latin typeface="Lucida Grande" charset="0"/>
                </a:rPr>
                <a:t>ϕϕ--BES</a:t>
              </a:r>
              <a:endParaRPr lang="en-US" altLang="en-US" sz="1600" i="1">
                <a:solidFill>
                  <a:srgbClr val="FF0000"/>
                </a:solidFill>
                <a:latin typeface="Cambria" charset="0"/>
              </a:endParaRPr>
            </a:p>
          </p:txBody>
        </p:sp>
        <p:sp>
          <p:nvSpPr>
            <p:cNvPr id="42000" name="TextBox 29"/>
            <p:cNvSpPr txBox="1">
              <a:spLocks noChangeArrowheads="1"/>
            </p:cNvSpPr>
            <p:nvPr/>
          </p:nvSpPr>
          <p:spPr bwMode="auto">
            <a:xfrm>
              <a:off x="7640040" y="976313"/>
              <a:ext cx="1393972" cy="451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i="1">
                  <a:solidFill>
                    <a:srgbClr val="FF0000"/>
                  </a:solidFill>
                  <a:latin typeface="Lucida Grande" charset="0"/>
                </a:rPr>
                <a:t>ρϕ</a:t>
              </a:r>
              <a:r>
                <a:rPr lang="en-US" altLang="en-US" sz="1600" i="1" dirty="0">
                  <a:solidFill>
                    <a:srgbClr val="FF0000"/>
                  </a:solidFill>
                  <a:latin typeface="Lucida Grande" charset="0"/>
                </a:rPr>
                <a:t>--BES</a:t>
              </a:r>
              <a:endParaRPr lang="en-US" altLang="en-US" sz="1600" i="1" dirty="0">
                <a:solidFill>
                  <a:srgbClr val="FF0000"/>
                </a:solidFill>
                <a:latin typeface="Cambria" charset="0"/>
              </a:endParaRPr>
            </a:p>
          </p:txBody>
        </p:sp>
        <p:sp>
          <p:nvSpPr>
            <p:cNvPr id="42001" name="TextBox 30"/>
            <p:cNvSpPr txBox="1">
              <a:spLocks noChangeArrowheads="1"/>
            </p:cNvSpPr>
            <p:nvPr/>
          </p:nvSpPr>
          <p:spPr bwMode="auto">
            <a:xfrm>
              <a:off x="7924800" y="3571079"/>
              <a:ext cx="1212213" cy="451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i="1" dirty="0" err="1">
                  <a:solidFill>
                    <a:srgbClr val="FF0000"/>
                  </a:solidFill>
                  <a:latin typeface="Cambria" charset="0"/>
                </a:rPr>
                <a:t>ρω</a:t>
              </a:r>
              <a:r>
                <a:rPr lang="en-US" altLang="en-US" sz="1600" i="1" dirty="0">
                  <a:solidFill>
                    <a:srgbClr val="FF0000"/>
                  </a:solidFill>
                  <a:latin typeface="Cambria" charset="0"/>
                </a:rPr>
                <a:t>--BES</a:t>
              </a:r>
            </a:p>
          </p:txBody>
        </p:sp>
        <p:sp>
          <p:nvSpPr>
            <p:cNvPr id="42002" name="Rectangle 20"/>
            <p:cNvSpPr>
              <a:spLocks noChangeArrowheads="1"/>
            </p:cNvSpPr>
            <p:nvPr/>
          </p:nvSpPr>
          <p:spPr bwMode="auto">
            <a:xfrm>
              <a:off x="6553200" y="2957513"/>
              <a:ext cx="2743200" cy="45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dirty="0">
                  <a:solidFill>
                    <a:schemeClr val="accent2"/>
                  </a:solidFill>
                  <a:latin typeface="Calibri" charset="0"/>
                </a:rPr>
                <a:t>PRD 77, 012001(2008)</a:t>
              </a:r>
            </a:p>
          </p:txBody>
        </p:sp>
      </p:grpSp>
      <p:sp>
        <p:nvSpPr>
          <p:cNvPr id="41989" name="TextBox 27"/>
          <p:cNvSpPr txBox="1">
            <a:spLocks noChangeArrowheads="1"/>
          </p:cNvSpPr>
          <p:nvPr/>
        </p:nvSpPr>
        <p:spPr bwMode="auto">
          <a:xfrm>
            <a:off x="647898" y="5361523"/>
            <a:ext cx="9711635" cy="132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i="1" dirty="0">
                <a:solidFill>
                  <a:srgbClr val="3701FF"/>
                </a:solidFill>
                <a:latin typeface="Cambria" charset="0"/>
              </a:rPr>
              <a:t>Clean vector-vector (VV)  </a:t>
            </a:r>
            <a:r>
              <a:rPr lang="en-US" altLang="en-US" sz="2000" i="1" dirty="0" smtClean="0">
                <a:solidFill>
                  <a:srgbClr val="3701FF"/>
                </a:solidFill>
                <a:latin typeface="Cambria" charset="0"/>
              </a:rPr>
              <a:t>system (anything related to its nature?):</a:t>
            </a:r>
            <a:endParaRPr lang="en-US" altLang="en-US" sz="2000" i="1" dirty="0">
              <a:solidFill>
                <a:srgbClr val="3701FF"/>
              </a:solidFill>
              <a:latin typeface="Cambria" charset="0"/>
            </a:endParaRPr>
          </a:p>
          <a:p>
            <a:pPr eaLnBrk="1" hangingPunct="1"/>
            <a:r>
              <a:rPr lang="en-US" altLang="en-US" sz="2000" i="1" dirty="0">
                <a:solidFill>
                  <a:srgbClr val="3701FF"/>
                </a:solidFill>
                <a:latin typeface="Cambria" charset="0"/>
              </a:rPr>
              <a:t>    --excesses when both V has no isospin</a:t>
            </a:r>
          </a:p>
          <a:p>
            <a:pPr eaLnBrk="1" hangingPunct="1"/>
            <a:r>
              <a:rPr lang="en-US" altLang="en-US" sz="2000" i="1" dirty="0">
                <a:solidFill>
                  <a:srgbClr val="3701FF"/>
                </a:solidFill>
                <a:latin typeface="Cambria" charset="0"/>
              </a:rPr>
              <a:t>    --not clear when one V has isospin</a:t>
            </a:r>
          </a:p>
          <a:p>
            <a:pPr eaLnBrk="1" hangingPunct="1"/>
            <a:r>
              <a:rPr lang="en-US" altLang="en-US" sz="2000" i="1" dirty="0">
                <a:solidFill>
                  <a:srgbClr val="F607E0"/>
                </a:solidFill>
                <a:latin typeface="Cambria" charset="0"/>
              </a:rPr>
              <a:t>    extend to other VV system, where V is composed of heavy quark such as J/𝝍J/𝝍 and YY?  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040349" y="5553813"/>
            <a:ext cx="36478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0" dirty="0">
                <a:solidFill>
                  <a:srgbClr val="0432FF"/>
                </a:solidFill>
                <a:latin typeface=""/>
              </a:rPr>
              <a:t>IJMPA </a:t>
            </a:r>
            <a:r>
              <a:rPr lang="is-IS" sz="1600" i="0" dirty="0">
                <a:solidFill>
                  <a:srgbClr val="0432FF"/>
                </a:solidFill>
                <a:latin typeface=""/>
              </a:rPr>
              <a:t>Vol. 28, No. 18 (2013) 1330020</a:t>
            </a:r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70565" y="388909"/>
            <a:ext cx="1797554" cy="295138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886320" y="66267"/>
            <a:ext cx="8419360" cy="5250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3701FF"/>
                </a:solidFill>
                <a:latin typeface="Calibri" charset="0"/>
                <a:ea typeface="Calibri" charset="0"/>
                <a:cs typeface="Calibri" charset="0"/>
              </a:rPr>
              <a:t>Near Threshold puzzle</a:t>
            </a:r>
            <a:endParaRPr lang="en-US" altLang="en-US" sz="3600" b="1" i="1" dirty="0">
              <a:solidFill>
                <a:srgbClr val="3701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158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nspirehep.net/record/1685201/files/w2_Figure_002-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94154"/>
            <a:ext cx="5952650" cy="420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nspirehep.net/record/1685201/files/w1_Figure_002-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473798"/>
            <a:ext cx="5867400" cy="414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nspirehep.net/record/1685201/files/w3_Figure_002-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397598"/>
            <a:ext cx="5975233" cy="422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2743200" y="74322"/>
            <a:ext cx="6400800" cy="63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DejaVu LGC Sans" charset="0"/>
                <a:cs typeface="Times New Roman" panose="02020603050405020304" pitchFamily="18" charset="0"/>
              </a:rPr>
              <a:t>Dimuon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DejaVu LGC Sans" charset="0"/>
                <a:cs typeface="Times New Roman" panose="02020603050405020304" pitchFamily="18" charset="0"/>
              </a:rPr>
              <a:t> result from CMS</a:t>
            </a:r>
          </a:p>
          <a:p>
            <a:pPr algn="ctr" eaLnBrk="1" hangingPunct="1"/>
            <a:endParaRPr lang="en-US" altLang="en-US" sz="3600" b="1" dirty="0">
              <a:solidFill>
                <a:srgbClr val="0000FF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6320136"/>
            <a:ext cx="7476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0000FF"/>
                </a:solidFill>
              </a:rPr>
              <a:t>An exploration in the low mass region at LHC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4163-C8E8-FF48-AAC9-479755818C78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8343776" y="801241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JHEP 11 (2018) 161</a:t>
            </a:r>
            <a:endParaRPr lang="en-US" dirty="0"/>
          </a:p>
        </p:txBody>
      </p:sp>
      <p:pic>
        <p:nvPicPr>
          <p:cNvPr id="1026" name="Picture 2" descr="https://inspirehep.net/record/1685201/files/w0_Figure_002-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600550"/>
            <a:ext cx="5943600" cy="42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53401" y="1567615"/>
            <a:ext cx="22634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0000FF"/>
                </a:solidFill>
              </a:rPr>
              <a:t>ATLAS does not see</a:t>
            </a:r>
          </a:p>
          <a:p>
            <a:r>
              <a:rPr lang="en-US" altLang="en-US" dirty="0">
                <a:solidFill>
                  <a:srgbClr val="0000FF"/>
                </a:solidFill>
              </a:rPr>
              <a:t>Same sensitivity?</a:t>
            </a:r>
          </a:p>
          <a:p>
            <a:endParaRPr lang="en-US" altLang="en-US" dirty="0">
              <a:solidFill>
                <a:srgbClr val="0000FF"/>
              </a:solidFill>
            </a:endParaRPr>
          </a:p>
          <a:p>
            <a:r>
              <a:rPr lang="en-US" altLang="en-US" dirty="0">
                <a:solidFill>
                  <a:srgbClr val="0000FF"/>
                </a:solidFill>
              </a:rPr>
              <a:t>How about 2017 ?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How about 2018?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If true → BSM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429001" y="133323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FF"/>
                </a:solidFill>
              </a:rPr>
              <a:t>2012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04514" y="129540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FF"/>
                </a:solidFill>
              </a:rPr>
              <a:t>2012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429001" y="417189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FF"/>
                </a:solidFill>
              </a:rPr>
              <a:t>2016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2201" y="409569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FF"/>
                </a:solidFill>
              </a:rPr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94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73393" y="211483"/>
            <a:ext cx="8758252" cy="905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3701FF"/>
                </a:solidFill>
                <a:latin typeface="Calibri" charset="0"/>
                <a:ea typeface="Calibri" charset="0"/>
                <a:cs typeface="Calibri" charset="0"/>
              </a:rPr>
              <a:t>Outline</a:t>
            </a:r>
            <a:endParaRPr lang="ru-RU" b="1" dirty="0">
              <a:solidFill>
                <a:srgbClr val="3701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3DF2-216C-44BB-9CD0-285EA8B46E36}" type="slidenum">
              <a:rPr lang="ru-RU" smtClean="0"/>
              <a:t>2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151159" y="1284932"/>
            <a:ext cx="8348676" cy="4485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2800" b="1" dirty="0" smtClean="0">
                <a:solidFill>
                  <a:srgbClr val="0000FF"/>
                </a:solidFill>
                <a:latin typeface=""/>
              </a:rPr>
              <a:t>CMS contribution to exotic hadron</a:t>
            </a:r>
            <a:endParaRPr lang="en-US" sz="2800" b="1" dirty="0" smtClean="0">
              <a:solidFill>
                <a:srgbClr val="0000FF"/>
              </a:solidFill>
              <a:latin typeface="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b="1" dirty="0" smtClean="0">
                <a:solidFill>
                  <a:srgbClr val="0000FF"/>
                </a:solidFill>
                <a:latin typeface=""/>
              </a:rPr>
              <a:t>CMS recent result on </a:t>
            </a:r>
            <a:r>
              <a:rPr lang="en-US" altLang="en-US" sz="2800" b="1" dirty="0" smtClean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J</a:t>
            </a:r>
            <a:r>
              <a:rPr lang="en-US" altLang="en-US" sz="28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/𝝍J/𝝍 </a:t>
            </a:r>
            <a:r>
              <a:rPr lang="en-US" altLang="en-US" sz="2800" b="1" dirty="0" smtClean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structures   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en-US" sz="2800" b="1" dirty="0">
                <a:solidFill>
                  <a:srgbClr val="0000FF"/>
                </a:solidFill>
                <a:latin typeface=""/>
              </a:rPr>
              <a:t>N</a:t>
            </a:r>
            <a:r>
              <a:rPr lang="en-US" altLang="en-US" sz="2800" b="1" dirty="0" smtClean="0">
                <a:solidFill>
                  <a:srgbClr val="0000FF"/>
                </a:solidFill>
                <a:latin typeface=""/>
              </a:rPr>
              <a:t>ear/above or below threshold structures</a:t>
            </a:r>
          </a:p>
          <a:p>
            <a:pPr marL="457200" indent="-457200">
              <a:buFont typeface="Arial" charset="0"/>
              <a:buChar char="•"/>
            </a:pPr>
            <a:endParaRPr lang="en-US" altLang="en-US" sz="2800" b="1" dirty="0" smtClean="0">
              <a:solidFill>
                <a:srgbClr val="0000FF"/>
              </a:solidFill>
              <a:latin typeface="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altLang="en-US" sz="2800" b="1" dirty="0" smtClean="0">
                <a:solidFill>
                  <a:srgbClr val="0000FF"/>
                </a:solidFill>
                <a:latin typeface=""/>
                <a:ea typeface="ＭＳ Ｐゴシック" charset="-128"/>
              </a:rPr>
              <a:t>Below threshold bound states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en-US" sz="2800" b="1" dirty="0" smtClean="0">
                <a:solidFill>
                  <a:srgbClr val="0000FF"/>
                </a:solidFill>
                <a:latin typeface=""/>
                <a:ea typeface="ＭＳ Ｐゴシック" charset="-128"/>
              </a:rPr>
              <a:t>Lattice result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en-US" sz="2800" b="1" dirty="0" smtClean="0">
                <a:solidFill>
                  <a:srgbClr val="0000FF"/>
                </a:solidFill>
                <a:latin typeface=""/>
                <a:ea typeface="ＭＳ Ｐゴシック" charset="-128"/>
              </a:rPr>
              <a:t>Other theoretical results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altLang="en-US" sz="2800" b="1" dirty="0" smtClean="0">
                <a:solidFill>
                  <a:srgbClr val="0000FF"/>
                </a:solidFill>
                <a:latin typeface=""/>
                <a:ea typeface="ＭＳ Ｐゴシック" charset="-128"/>
              </a:rPr>
              <a:t>Experimental puzzle</a:t>
            </a:r>
            <a:endParaRPr lang="en-US" altLang="en-US" sz="2800" b="1" dirty="0" smtClean="0">
              <a:solidFill>
                <a:srgbClr val="0000FF"/>
              </a:solidFill>
              <a:latin typeface="Arial" charset="0"/>
              <a:ea typeface="ＭＳ Ｐゴシック" charset="-128"/>
            </a:endParaRPr>
          </a:p>
          <a:p>
            <a:pPr marL="457200" indent="-457200">
              <a:buFont typeface="Arial" charset="0"/>
              <a:buChar char="•"/>
            </a:pPr>
            <a:endParaRPr lang="en-US" altLang="zh-CN" sz="2800" b="1" dirty="0" smtClean="0">
              <a:solidFill>
                <a:srgbClr val="0000FF"/>
              </a:solidFill>
              <a:latin typeface="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altLang="zh-CN" sz="2800" b="1" dirty="0" smtClean="0">
                <a:solidFill>
                  <a:srgbClr val="0000FF"/>
                </a:solidFill>
                <a:latin typeface=""/>
              </a:rPr>
              <a:t>S</a:t>
            </a:r>
            <a:r>
              <a:rPr lang="en-US" altLang="zh-CN" sz="2800" b="1" dirty="0" smtClean="0">
                <a:solidFill>
                  <a:srgbClr val="0000FF"/>
                </a:solidFill>
                <a:latin typeface=""/>
              </a:rPr>
              <a:t>ummary</a:t>
            </a:r>
            <a:endParaRPr lang="en-US" sz="2800" b="1" dirty="0">
              <a:solidFill>
                <a:srgbClr val="0000FF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85806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2" y="703510"/>
            <a:ext cx="4156866" cy="313293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6122" y="-46039"/>
            <a:ext cx="12020591" cy="672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3701FF"/>
                </a:solidFill>
                <a:latin typeface="Calibri" charset="0"/>
                <a:ea typeface="+mj-ea"/>
                <a:cs typeface="Calibri" charset="0"/>
              </a:defRPr>
            </a:lvl1pPr>
          </a:lstStyle>
          <a:p>
            <a:r>
              <a:rPr lang="en-US" altLang="en-US" dirty="0" smtClean="0"/>
              <a:t>CMS </a:t>
            </a:r>
            <a:r>
              <a:rPr lang="en-US" altLang="en-US" dirty="0"/>
              <a:t>contributions to heavy exotic states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8638" y="487640"/>
            <a:ext cx="4551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33CC"/>
                </a:solidFill>
                <a:latin typeface="Cambria" charset="0"/>
              </a:rPr>
              <a:t>First LHC experiment </a:t>
            </a:r>
            <a:r>
              <a:rPr lang="en-US" altLang="en-US" sz="1800" dirty="0">
                <a:solidFill>
                  <a:srgbClr val="0000FF"/>
                </a:solidFill>
                <a:latin typeface="Cambria" charset="0"/>
              </a:rPr>
              <a:t>re-discovered X(3872) </a:t>
            </a:r>
          </a:p>
        </p:txBody>
      </p:sp>
      <p:sp>
        <p:nvSpPr>
          <p:cNvPr id="8" name="Rectangle 7"/>
          <p:cNvSpPr/>
          <p:nvPr/>
        </p:nvSpPr>
        <p:spPr>
          <a:xfrm>
            <a:off x="677536" y="2851511"/>
            <a:ext cx="2315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FF"/>
                </a:solidFill>
                <a:latin typeface="Cambria" charset="0"/>
              </a:rPr>
              <a:t>CMS PAS BPH-10-018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80" y="623008"/>
            <a:ext cx="4092583" cy="32134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30176" y="2061458"/>
            <a:ext cx="35657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0" u="sng" dirty="0">
                <a:solidFill>
                  <a:srgbClr val="3701FF"/>
                </a:solidFill>
                <a:latin typeface="NexusSans" charset="0"/>
                <a:hlinkClick r:id="rId4" tooltip="Go to Nuclear Physics A on ScienceDirect"/>
              </a:rPr>
              <a:t>Nucl. Phys</a:t>
            </a:r>
            <a:r>
              <a:rPr lang="en-US" sz="1600" i="0" u="sng" dirty="0">
                <a:solidFill>
                  <a:srgbClr val="3701FF"/>
                </a:solidFill>
                <a:latin typeface="NexusSans" charset="0"/>
              </a:rPr>
              <a:t>. </a:t>
            </a:r>
            <a:r>
              <a:rPr lang="en-US" sz="1600" i="0" dirty="0">
                <a:solidFill>
                  <a:srgbClr val="3701FF"/>
                </a:solidFill>
                <a:latin typeface="NexusSans" charset="0"/>
                <a:hlinkClick r:id="rId5" tooltip="Go to table of contents for this volume/issue"/>
              </a:rPr>
              <a:t>Vol 1005</a:t>
            </a:r>
            <a:r>
              <a:rPr lang="en-US" sz="1600" dirty="0">
                <a:solidFill>
                  <a:srgbClr val="3701FF"/>
                </a:solidFill>
                <a:latin typeface="NexusSans" charset="0"/>
              </a:rPr>
              <a:t> (2021)</a:t>
            </a:r>
            <a:r>
              <a:rPr lang="en-US" sz="1600" i="0" dirty="0">
                <a:solidFill>
                  <a:srgbClr val="3701FF"/>
                </a:solidFill>
                <a:latin typeface="NexusSans" charset="0"/>
              </a:rPr>
              <a:t>121781</a:t>
            </a:r>
            <a:endParaRPr lang="en-US" sz="1600" b="0" i="0" dirty="0">
              <a:solidFill>
                <a:srgbClr val="3701FF"/>
              </a:solidFill>
              <a:effectLst/>
              <a:latin typeface="NexusSans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8758781" y="1332204"/>
            <a:ext cx="31300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607E0"/>
                </a:solidFill>
                <a:latin typeface="Cambria" charset="0"/>
              </a:rPr>
              <a:t>First  X(3872) signal in </a:t>
            </a:r>
            <a:r>
              <a:rPr lang="en-US" altLang="en-US" sz="1800" dirty="0" err="1">
                <a:solidFill>
                  <a:srgbClr val="F607E0"/>
                </a:solidFill>
                <a:latin typeface="Cambria" charset="0"/>
              </a:rPr>
              <a:t>PbPb</a:t>
            </a:r>
            <a:endParaRPr lang="en-US" altLang="en-US" sz="1800" dirty="0">
              <a:solidFill>
                <a:srgbClr val="F607E0"/>
              </a:solidFill>
              <a:latin typeface="Cambria" charset="0"/>
            </a:endParaRPr>
          </a:p>
        </p:txBody>
      </p:sp>
      <p:pic>
        <p:nvPicPr>
          <p:cNvPr id="16" name="Picture 9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" y="4098288"/>
            <a:ext cx="4242989" cy="27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630591" y="3739162"/>
            <a:ext cx="32851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607E0"/>
                </a:solidFill>
                <a:latin typeface="Cambria" charset="0"/>
              </a:rPr>
              <a:t>First confirmation </a:t>
            </a:r>
            <a:r>
              <a:rPr lang="en-US" altLang="en-US" sz="1800" dirty="0">
                <a:solidFill>
                  <a:srgbClr val="3701FF"/>
                </a:solidFill>
                <a:latin typeface="Cambria" charset="0"/>
              </a:rPr>
              <a:t>of Y(4140)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4128" y="6483910"/>
            <a:ext cx="2193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FF"/>
                </a:solidFill>
                <a:latin typeface="Cambria" charset="0"/>
                <a:sym typeface="Symbol" charset="2"/>
              </a:rPr>
              <a:t>PLB 734 261 (2014)</a:t>
            </a:r>
            <a:endParaRPr lang="en-US" altLang="en-US" dirty="0">
              <a:solidFill>
                <a:srgbClr val="0000FF"/>
              </a:solidFill>
              <a:latin typeface="Cambria" charset="0"/>
              <a:sym typeface="Symbol" charset="2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997-67EF-DA49-A4B2-B9CA2969301D}" type="slidenum">
              <a:rPr lang="en-US" smtClean="0"/>
              <a:t>3</a:t>
            </a:fld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568802" y="4309432"/>
            <a:ext cx="66007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"/>
              </a:rPr>
              <a:t>              CMS played the following leading roles</a:t>
            </a:r>
          </a:p>
          <a:p>
            <a:r>
              <a:rPr lang="en-US" sz="2000" dirty="0">
                <a:solidFill>
                  <a:srgbClr val="0000FF"/>
                </a:solidFill>
                <a:latin typeface=""/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"/>
              </a:rPr>
              <a:t>First LHC experiment to see X(3872)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"/>
              </a:rPr>
              <a:t>First LHC experiment to see exotic hadron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"/>
              </a:rPr>
              <a:t>First LHC experiment to see X(3872) in </a:t>
            </a:r>
            <a:r>
              <a:rPr lang="en-US" sz="2000" dirty="0" err="1">
                <a:solidFill>
                  <a:srgbClr val="0000FF"/>
                </a:solidFill>
                <a:latin typeface=""/>
              </a:rPr>
              <a:t>P</a:t>
            </a:r>
            <a:r>
              <a:rPr lang="en-US" dirty="0" err="1">
                <a:solidFill>
                  <a:srgbClr val="0000FF"/>
                </a:solidFill>
                <a:latin typeface=""/>
              </a:rPr>
              <a:t>b</a:t>
            </a:r>
            <a:r>
              <a:rPr lang="en-US" sz="2000" dirty="0" err="1">
                <a:solidFill>
                  <a:srgbClr val="0000FF"/>
                </a:solidFill>
                <a:latin typeface=""/>
              </a:rPr>
              <a:t>P</a:t>
            </a:r>
            <a:r>
              <a:rPr lang="en-US" dirty="0" err="1">
                <a:solidFill>
                  <a:srgbClr val="0000FF"/>
                </a:solidFill>
                <a:latin typeface=""/>
              </a:rPr>
              <a:t>b</a:t>
            </a:r>
            <a:r>
              <a:rPr lang="en-US" sz="2000" dirty="0">
                <a:solidFill>
                  <a:srgbClr val="0000FF"/>
                </a:solidFill>
                <a:latin typeface="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2132210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92" y="781833"/>
            <a:ext cx="4451942" cy="296232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7823" y="-46039"/>
            <a:ext cx="11898890" cy="672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 smtClean="0">
                <a:solidFill>
                  <a:srgbClr val="3701FF"/>
                </a:solidFill>
                <a:latin typeface="Calibri" charset="0"/>
                <a:cs typeface="Calibri" charset="0"/>
              </a:rPr>
              <a:t>CMS </a:t>
            </a:r>
            <a:r>
              <a:rPr lang="en-US" altLang="en-US" sz="3200" b="1" dirty="0">
                <a:solidFill>
                  <a:srgbClr val="3701FF"/>
                </a:solidFill>
                <a:latin typeface="Calibri" charset="0"/>
                <a:cs typeface="Calibri" charset="0"/>
              </a:rPr>
              <a:t>contributions to heavy exotic states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86304" y="2522377"/>
            <a:ext cx="2162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FF"/>
                </a:solidFill>
                <a:latin typeface="Cambria" charset="0"/>
              </a:rPr>
              <a:t>JHEP 04 (2013) 154</a:t>
            </a:r>
            <a:endParaRPr lang="en-US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977331" y="544220"/>
            <a:ext cx="2840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33CC"/>
                </a:solidFill>
                <a:latin typeface="Cambria" charset="0"/>
              </a:rPr>
              <a:t> </a:t>
            </a:r>
            <a:r>
              <a:rPr lang="en-US" altLang="en-US" sz="1800" dirty="0">
                <a:solidFill>
                  <a:srgbClr val="0000FF"/>
                </a:solidFill>
                <a:latin typeface="Cambria" charset="0"/>
              </a:rPr>
              <a:t> X(3872) x-section </a:t>
            </a:r>
          </a:p>
        </p:txBody>
      </p:sp>
      <p:pic>
        <p:nvPicPr>
          <p:cNvPr id="19" name="Picture 1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81" y="654667"/>
            <a:ext cx="4126563" cy="327430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711285" y="671064"/>
            <a:ext cx="2356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0000FF"/>
                </a:solidFill>
                <a:latin typeface="Cambria" charset="0"/>
              </a:rPr>
              <a:t>PRL 125 152001 (2020) 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8272743" y="2337711"/>
            <a:ext cx="1619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err="1">
                <a:solidFill>
                  <a:srgbClr val="0000FF"/>
                </a:solidFill>
                <a:latin typeface="Cambria" charset="0"/>
              </a:rPr>
              <a:t>B</a:t>
            </a:r>
            <a:r>
              <a:rPr lang="en-US" altLang="en-US" baseline="-25000" dirty="0" err="1">
                <a:solidFill>
                  <a:srgbClr val="0000FF"/>
                </a:solidFill>
                <a:latin typeface="Cambria" charset="0"/>
              </a:rPr>
              <a:t>s</a:t>
            </a:r>
            <a:r>
              <a:rPr lang="en-US" altLang="en-US" dirty="0" err="1">
                <a:solidFill>
                  <a:srgbClr val="0000FF"/>
                </a:solidFill>
                <a:latin typeface="Cambria" charset="0"/>
              </a:rPr>
              <a:t>→X</a:t>
            </a:r>
            <a:r>
              <a:rPr lang="en-US" altLang="en-US" dirty="0">
                <a:solidFill>
                  <a:srgbClr val="0000FF"/>
                </a:solidFill>
                <a:latin typeface="Cambria" charset="0"/>
              </a:rPr>
              <a:t>(3872)𝛟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997-67EF-DA49-A4B2-B9CA2969301D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27034" y="4176982"/>
            <a:ext cx="3060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3701FF"/>
                </a:solidFill>
                <a:latin typeface="-apple-system" charset="0"/>
              </a:rPr>
              <a:t> Phys.Lett.B 764 (2017) 66-86</a:t>
            </a:r>
            <a:endParaRPr lang="is-IS" b="0" dirty="0">
              <a:solidFill>
                <a:srgbClr val="3701FF"/>
              </a:solidFill>
              <a:effectLst/>
              <a:latin typeface="-apple-system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20" y="4058791"/>
            <a:ext cx="3715600" cy="283756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91923" y="3871322"/>
            <a:ext cx="1656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rgbClr val="0000FF"/>
                </a:solidFill>
                <a:latin typeface="Cambria" charset="0"/>
              </a:rPr>
              <a:t>B</a:t>
            </a:r>
            <a:r>
              <a:rPr lang="en-US" altLang="en-US" baseline="30000" dirty="0">
                <a:solidFill>
                  <a:srgbClr val="0000FF"/>
                </a:solidFill>
                <a:latin typeface="Cambria" charset="0"/>
              </a:rPr>
              <a:t>+</a:t>
            </a:r>
            <a:r>
              <a:rPr lang="en-US" altLang="en-US" dirty="0" smtClean="0">
                <a:solidFill>
                  <a:srgbClr val="0000FF"/>
                </a:solidFill>
                <a:latin typeface="Cambria" charset="0"/>
              </a:rPr>
              <a:t>→𝝍(2S)𝛟K</a:t>
            </a:r>
            <a:r>
              <a:rPr lang="en-US" altLang="en-US" baseline="30000" dirty="0" smtClean="0">
                <a:solidFill>
                  <a:srgbClr val="0000FF"/>
                </a:solidFill>
                <a:latin typeface="Cambria" charset="0"/>
              </a:rPr>
              <a:t>+</a:t>
            </a:r>
            <a:endParaRPr lang="en-US" baseline="30000" dirty="0"/>
          </a:p>
        </p:txBody>
      </p:sp>
      <p:sp>
        <p:nvSpPr>
          <p:cNvPr id="30" name="Rectangle 29"/>
          <p:cNvSpPr/>
          <p:nvPr/>
        </p:nvSpPr>
        <p:spPr>
          <a:xfrm>
            <a:off x="6157268" y="4669812"/>
            <a:ext cx="530305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3701FF"/>
                </a:solidFill>
                <a:latin typeface="-apple-system" charset="0"/>
              </a:rPr>
              <a:t> </a:t>
            </a:r>
            <a:r>
              <a:rPr lang="is-IS" dirty="0" smtClean="0">
                <a:solidFill>
                  <a:srgbClr val="3701FF"/>
                </a:solidFill>
                <a:latin typeface="-apple-system" charset="0"/>
              </a:rPr>
              <a:t>BR(</a:t>
            </a:r>
            <a:r>
              <a:rPr lang="en-US" altLang="en-US" dirty="0">
                <a:solidFill>
                  <a:srgbClr val="0000FF"/>
                </a:solidFill>
                <a:latin typeface="Cambria" charset="0"/>
              </a:rPr>
              <a:t>B</a:t>
            </a:r>
            <a:r>
              <a:rPr lang="en-US" altLang="en-US" baseline="30000" dirty="0">
                <a:solidFill>
                  <a:srgbClr val="0000FF"/>
                </a:solidFill>
                <a:latin typeface="Cambria" charset="0"/>
              </a:rPr>
              <a:t>+</a:t>
            </a:r>
            <a:r>
              <a:rPr lang="en-US" altLang="en-US" dirty="0">
                <a:solidFill>
                  <a:srgbClr val="0000FF"/>
                </a:solidFill>
                <a:latin typeface="Cambria" charset="0"/>
              </a:rPr>
              <a:t>→𝝍(2S)𝛟K</a:t>
            </a:r>
            <a:r>
              <a:rPr lang="en-US" altLang="en-US" baseline="30000" dirty="0" smtClean="0">
                <a:solidFill>
                  <a:srgbClr val="0000FF"/>
                </a:solidFill>
                <a:latin typeface="Cambria" charset="0"/>
              </a:rPr>
              <a:t>+</a:t>
            </a:r>
            <a:r>
              <a:rPr lang="is-IS" b="0" dirty="0" smtClean="0">
                <a:solidFill>
                  <a:srgbClr val="3701FF"/>
                </a:solidFill>
                <a:effectLst/>
                <a:latin typeface="-apple-system" charset="0"/>
              </a:rPr>
              <a:t>)=4.0±0.4(stat)</a:t>
            </a:r>
            <a:r>
              <a:rPr lang="is-IS" dirty="0">
                <a:solidFill>
                  <a:srgbClr val="3701FF"/>
                </a:solidFill>
                <a:latin typeface="-apple-system" charset="0"/>
              </a:rPr>
              <a:t> ±</a:t>
            </a:r>
            <a:r>
              <a:rPr lang="is-IS" dirty="0" smtClean="0">
                <a:solidFill>
                  <a:srgbClr val="3701FF"/>
                </a:solidFill>
                <a:latin typeface="-apple-system" charset="0"/>
              </a:rPr>
              <a:t>0.6(syst)±0.2(BR)</a:t>
            </a:r>
          </a:p>
          <a:p>
            <a:endParaRPr lang="is-IS" dirty="0">
              <a:solidFill>
                <a:srgbClr val="3701FF"/>
              </a:solidFill>
              <a:latin typeface="-apple-system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3701FF"/>
                </a:solidFill>
                <a:latin typeface="-apple-system" charset="0"/>
              </a:rPr>
              <a:t>R</a:t>
            </a:r>
            <a:r>
              <a:rPr lang="is-IS" dirty="0" smtClean="0">
                <a:solidFill>
                  <a:srgbClr val="3701FF"/>
                </a:solidFill>
                <a:latin typeface="-apple-system" charset="0"/>
              </a:rPr>
              <a:t>ight at the </a:t>
            </a:r>
            <a:r>
              <a:rPr lang="en-US" altLang="en-US" dirty="0" smtClean="0">
                <a:solidFill>
                  <a:srgbClr val="0000FF"/>
                </a:solidFill>
                <a:latin typeface="Cambria" charset="0"/>
              </a:rPr>
              <a:t>𝝍</a:t>
            </a:r>
            <a:r>
              <a:rPr lang="en-US" altLang="en-US" dirty="0">
                <a:solidFill>
                  <a:srgbClr val="0000FF"/>
                </a:solidFill>
                <a:latin typeface="Cambria" charset="0"/>
              </a:rPr>
              <a:t>(2S)</a:t>
            </a:r>
            <a:r>
              <a:rPr lang="en-US" altLang="en-US" dirty="0" smtClean="0">
                <a:solidFill>
                  <a:srgbClr val="0000FF"/>
                </a:solidFill>
                <a:latin typeface="Cambria" charset="0"/>
              </a:rPr>
              <a:t>𝛟 threshold</a:t>
            </a:r>
            <a:endParaRPr lang="en-US" dirty="0">
              <a:solidFill>
                <a:srgbClr val="0000FF"/>
              </a:solidFill>
              <a:latin typeface="Cambr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3701FF"/>
                </a:solidFill>
                <a:latin typeface="-apple-system" charset="0"/>
              </a:rPr>
              <a:t>C</a:t>
            </a:r>
            <a:r>
              <a:rPr lang="is-IS" dirty="0" smtClean="0">
                <a:solidFill>
                  <a:srgbClr val="3701FF"/>
                </a:solidFill>
                <a:latin typeface="-apple-system" charset="0"/>
              </a:rPr>
              <a:t>ould be complete due to threshold enhancment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3701FF"/>
                </a:solidFill>
                <a:latin typeface="-apple-system" charset="0"/>
              </a:rPr>
              <a:t>T</a:t>
            </a:r>
            <a:r>
              <a:rPr lang="is-IS" dirty="0" smtClean="0">
                <a:solidFill>
                  <a:srgbClr val="3701FF"/>
                </a:solidFill>
                <a:latin typeface="-apple-system" charset="0"/>
              </a:rPr>
              <a:t>o be clarified </a:t>
            </a:r>
            <a:endParaRPr lang="is-IS" dirty="0">
              <a:solidFill>
                <a:srgbClr val="3701FF"/>
              </a:solidFill>
              <a:latin typeface="-apple-syste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275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7823" y="-46039"/>
            <a:ext cx="11898890" cy="672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solidFill>
                  <a:srgbClr val="3701FF"/>
                </a:solidFill>
                <a:latin typeface="Calibri" charset="0"/>
                <a:cs typeface="Calibri" charset="0"/>
              </a:rPr>
              <a:t>Other selected CMS contributions to heavy exotic states</a:t>
            </a:r>
          </a:p>
        </p:txBody>
      </p:sp>
      <p:pic>
        <p:nvPicPr>
          <p:cNvPr id="22" name="Picture 7" descr="Screen Shot 2015-05-15 at 10.03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25" y="801746"/>
            <a:ext cx="6215175" cy="309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285895" y="561200"/>
            <a:ext cx="2162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1pPr>
            <a:lvl2pPr marL="37931725" indent="-37474525" eaLnBrk="0" hangingPunct="0"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2pPr>
            <a:lvl3pPr eaLnBrk="0" hangingPunct="0"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3pPr>
            <a:lvl4pPr eaLnBrk="0" hangingPunct="0"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4pPr>
            <a:lvl5pPr eaLnBrk="0" hangingPunct="0"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Cambri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FF"/>
                </a:solidFill>
              </a:rPr>
              <a:t>JHEP 1409 (2014) 094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17412" y="3821752"/>
            <a:ext cx="10759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rgbClr val="0000FF"/>
                </a:solidFill>
                <a:latin typeface="Cambria" charset="0"/>
                <a:ea typeface="ＭＳ Ｐゴシック" charset="-128"/>
              </a:rPr>
              <a:t>m(J/𝝍J/𝝍) 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9232123" y="3839389"/>
            <a:ext cx="15001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rgbClr val="0000FF"/>
                </a:solidFill>
                <a:latin typeface="Cambria" charset="0"/>
                <a:ea typeface="ＭＳ Ｐゴシック" charset="-128"/>
              </a:rPr>
              <a:t>∆y between J/𝝍 </a:t>
            </a:r>
            <a:endParaRPr lang="en-US" sz="1400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6997-67EF-DA49-A4B2-B9CA2969301D}" type="slidenum">
              <a:rPr lang="en-US" smtClean="0"/>
              <a:t>5</a:t>
            </a:fld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305346" y="4387482"/>
            <a:ext cx="66007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 err="1">
                <a:latin typeface=""/>
              </a:rPr>
              <a:t>Jianguo</a:t>
            </a:r>
            <a:r>
              <a:rPr lang="en-US" sz="2000" b="1" dirty="0">
                <a:latin typeface=""/>
              </a:rPr>
              <a:t> </a:t>
            </a:r>
            <a:r>
              <a:rPr lang="en-US" sz="2000" b="1" dirty="0" err="1">
                <a:latin typeface=""/>
              </a:rPr>
              <a:t>Bian</a:t>
            </a:r>
            <a:r>
              <a:rPr lang="en-US" sz="2000" b="1" dirty="0">
                <a:latin typeface="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"/>
              </a:rPr>
              <a:t>initialized di-J/𝝍 cross section analysis 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0000FF"/>
              </a:solidFill>
              <a:latin typeface="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"/>
              </a:rPr>
              <a:t>CMS has large di-J/𝝍 sample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0000FF"/>
              </a:solidFill>
              <a:latin typeface="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"/>
              </a:rPr>
              <a:t>Any surprise in di-J/𝝍 mass spectrum?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86" y="405312"/>
            <a:ext cx="4297170" cy="576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83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06188" y="107851"/>
            <a:ext cx="8676012" cy="932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dirty="0">
              <a:solidFill>
                <a:srgbClr val="3701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3DF2-216C-44BB-9CD0-285EA8B46E36}" type="slidenum">
              <a:rPr lang="ru-RU" smtClean="0"/>
              <a:t>6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67862" y="86531"/>
            <a:ext cx="10625959" cy="638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3701FF"/>
                </a:solidFill>
                <a:latin typeface="Calibri" charset="0"/>
                <a:cs typeface="Calibri" charset="0"/>
              </a:rPr>
              <a:t>CMS J/𝝍J/𝝍 mass spectrum : </a:t>
            </a:r>
            <a:r>
              <a:rPr lang="en-US" sz="3600" b="1" dirty="0">
                <a:solidFill>
                  <a:srgbClr val="3701FF"/>
                </a:solidFill>
                <a:latin typeface="Calibri" charset="0"/>
                <a:cs typeface="Calibri" charset="0"/>
              </a:rPr>
              <a:t>3 BWs + Backgrounds+ BW0</a:t>
            </a:r>
            <a:endParaRPr lang="ru-RU" sz="3600" b="1" dirty="0">
              <a:solidFill>
                <a:srgbClr val="3701FF"/>
              </a:solidFill>
              <a:latin typeface="Calibri" charset="0"/>
              <a:cs typeface="Calibri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93AA2119-EB53-8500-C1AD-E54C93976C83}"/>
              </a:ext>
            </a:extLst>
          </p:cNvPr>
          <p:cNvSpPr txBox="1"/>
          <p:nvPr/>
        </p:nvSpPr>
        <p:spPr>
          <a:xfrm>
            <a:off x="1457108" y="4515865"/>
            <a:ext cx="5542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en-US" sz="1800" b="1" i="1" dirty="0" smtClean="0">
                <a:solidFill>
                  <a:srgbClr val="3701FF"/>
                </a:solidFill>
                <a:latin typeface="Arial" charset="0"/>
                <a:ea typeface="ＭＳ Ｐゴシック" charset="-128"/>
                <a:hlinkClick r:id="rId2"/>
              </a:rPr>
              <a:t>arXiv: </a:t>
            </a:r>
            <a:r>
              <a:rPr lang="en-US" b="1" i="1" dirty="0">
                <a:solidFill>
                  <a:srgbClr val="3701FF"/>
                </a:solidFill>
                <a:hlinkClick r:id="rId3"/>
              </a:rPr>
              <a:t>2306.07164</a:t>
            </a:r>
            <a:r>
              <a:rPr lang="en-US" b="1" i="1" dirty="0">
                <a:solidFill>
                  <a:srgbClr val="3701FF"/>
                </a:solidFill>
              </a:rPr>
              <a:t> [hep-ex</a:t>
            </a:r>
            <a:r>
              <a:rPr lang="en-US" b="1" i="1" dirty="0" smtClean="0">
                <a:solidFill>
                  <a:srgbClr val="3701FF"/>
                </a:solidFill>
              </a:rPr>
              <a:t>],  </a:t>
            </a:r>
            <a:r>
              <a:rPr lang="fr-FR" altLang="en-US" sz="1800" b="1" i="1" dirty="0" smtClean="0">
                <a:solidFill>
                  <a:srgbClr val="3701FF"/>
                </a:solidFill>
                <a:latin typeface="Arial" charset="0"/>
                <a:ea typeface="ＭＳ Ｐゴシック" charset="-128"/>
                <a:hlinkClick r:id="rId2"/>
              </a:rPr>
              <a:t>CMS </a:t>
            </a:r>
            <a:r>
              <a:rPr lang="fr-FR" altLang="en-US" sz="1800" b="1" i="1" dirty="0">
                <a:solidFill>
                  <a:srgbClr val="3701FF"/>
                </a:solidFill>
                <a:latin typeface="Arial" charset="0"/>
                <a:ea typeface="ＭＳ Ｐゴシック" charset="-128"/>
                <a:hlinkClick r:id="rId2"/>
              </a:rPr>
              <a:t>PAS BPH-21-003</a:t>
            </a:r>
            <a:endParaRPr lang="zh-CN" altLang="en-US" b="1" i="1" dirty="0">
              <a:solidFill>
                <a:srgbClr val="3701FF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45803BD-01B4-B9B4-621E-0D1DDFF8F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93" y="746534"/>
            <a:ext cx="9920221" cy="37480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3839" y="5233637"/>
            <a:ext cx="98058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3701FF"/>
                </a:solidFill>
                <a:latin typeface="-apple-system" charset="0"/>
              </a:rPr>
              <a:t>Determined 4 peaks in the mass spectrum</a:t>
            </a:r>
            <a:endParaRPr lang="en-US" sz="2400" dirty="0">
              <a:solidFill>
                <a:srgbClr val="0000FF"/>
              </a:solidFill>
              <a:latin typeface="Cambr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3701FF"/>
                </a:solidFill>
                <a:latin typeface="-apple-system" charset="0"/>
              </a:rPr>
              <a:t>There are issues with peak (BW0) right at threshold—treat it as background</a:t>
            </a:r>
            <a:endParaRPr lang="is-IS" sz="2400" dirty="0" smtClean="0">
              <a:solidFill>
                <a:srgbClr val="3701FF"/>
              </a:solidFill>
              <a:latin typeface="-apple-system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3701FF"/>
                </a:solidFill>
                <a:latin typeface="-apple-system" charset="0"/>
              </a:rPr>
              <a:t>Claimed 3 peaks:</a:t>
            </a:r>
            <a:endParaRPr lang="is-IS" sz="2400" dirty="0">
              <a:solidFill>
                <a:srgbClr val="3701FF"/>
              </a:solidFill>
              <a:latin typeface="-apple-syste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24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43" y="522699"/>
            <a:ext cx="4881657" cy="376127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99061" y="-54757"/>
            <a:ext cx="11212087" cy="648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3701FF"/>
                </a:solidFill>
                <a:latin typeface="Calibri" charset="0"/>
                <a:ea typeface="Calibri" charset="0"/>
                <a:cs typeface="Calibri" charset="0"/>
              </a:rPr>
              <a:t>CMS </a:t>
            </a:r>
            <a:r>
              <a:rPr lang="en-US" sz="3600" b="1" dirty="0" smtClean="0">
                <a:solidFill>
                  <a:srgbClr val="3701FF"/>
                </a:solidFill>
                <a:latin typeface="Calibri" charset="0"/>
                <a:ea typeface="Calibri" charset="0"/>
                <a:cs typeface="Calibri" charset="0"/>
              </a:rPr>
              <a:t>result </a:t>
            </a:r>
            <a:r>
              <a:rPr lang="en-US" sz="3600" b="1" smtClean="0">
                <a:solidFill>
                  <a:srgbClr val="3701FF"/>
                </a:solidFill>
                <a:latin typeface="Calibri" charset="0"/>
                <a:ea typeface="Calibri" charset="0"/>
                <a:cs typeface="Calibri" charset="0"/>
              </a:rPr>
              <a:t>w/o interference</a:t>
            </a:r>
            <a:r>
              <a:rPr lang="en-US" sz="3600" b="1" smtClean="0">
                <a:solidFill>
                  <a:srgbClr val="3701FF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3600" b="1" dirty="0">
                <a:solidFill>
                  <a:srgbClr val="3701FF"/>
                </a:solidFill>
                <a:latin typeface="Calibri" charset="0"/>
                <a:ea typeface="Calibri" charset="0"/>
                <a:cs typeface="Calibri" charset="0"/>
              </a:rPr>
              <a:t>3 BWs + Background (null)</a:t>
            </a:r>
            <a:endParaRPr lang="ru-RU" sz="3600" b="1" dirty="0">
              <a:solidFill>
                <a:srgbClr val="3701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68692" y="809515"/>
                <a:ext cx="6465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6.5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endParaRPr lang="ru-RU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692" y="809515"/>
                <a:ext cx="646546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849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802611" y="924563"/>
                <a:ext cx="6465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9.4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endParaRPr lang="ru-RU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611" y="924563"/>
                <a:ext cx="646546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849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219099" y="1465890"/>
                <a:ext cx="6465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4.1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endParaRPr lang="ru-RU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099" y="1465890"/>
                <a:ext cx="646546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754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3DF2-216C-44BB-9CD0-285EA8B46E36}" type="slidenum">
              <a:rPr lang="ru-RU" smtClean="0"/>
              <a:t>7</a:t>
            </a:fld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9CAEF87C-EAC6-F5AD-DAAA-0BA0C1791534}"/>
                  </a:ext>
                </a:extLst>
              </p:cNvPr>
              <p:cNvSpPr txBox="1"/>
              <p:nvPr/>
            </p:nvSpPr>
            <p:spPr>
              <a:xfrm>
                <a:off x="6138042" y="4369020"/>
                <a:ext cx="5417832" cy="198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BW2[X(6900)] (</a:t>
                </a:r>
                <a:r>
                  <a:rPr lang="en-US" sz="2400" dirty="0">
                    <a:solidFill>
                      <a:srgbClr val="3701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9.4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3701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– </a:t>
                </a:r>
                <a:r>
                  <a:rPr lang="en-US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confirmation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BW1 (</a:t>
                </a:r>
                <a:r>
                  <a:rPr lang="en-US" altLang="zh-CN" sz="2400" dirty="0">
                    <a:solidFill>
                      <a:srgbClr val="F607E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6.5</a:t>
                </a:r>
                <a:r>
                  <a:rPr lang="zh-CN" altLang="en-US" sz="2400" dirty="0">
                    <a:solidFill>
                      <a:srgbClr val="F607E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607E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Evidence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BW3 (</a:t>
                </a:r>
                <a:r>
                  <a:rPr lang="en-US" sz="2400" dirty="0">
                    <a:solidFill>
                      <a:srgbClr val="F607E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4.1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607E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Statistical significance only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CAEF87C-EAC6-F5AD-DAAA-0BA0C1791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042" y="4369020"/>
                <a:ext cx="5417832" cy="1987330"/>
              </a:xfrm>
              <a:prstGeom prst="rect">
                <a:avLst/>
              </a:prstGeom>
              <a:blipFill rotWithShape="0">
                <a:blip r:embed="rId6"/>
                <a:stretch>
                  <a:fillRect l="-1575" t="-2454" b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3168692" y="2109605"/>
            <a:ext cx="5645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FF0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BW1</a:t>
            </a:r>
            <a:endParaRPr lang="en-US" sz="1400" dirty="0"/>
          </a:p>
        </p:txBody>
      </p:sp>
      <p:sp>
        <p:nvSpPr>
          <p:cNvPr id="34" name="Rectangle 33"/>
          <p:cNvSpPr/>
          <p:nvPr/>
        </p:nvSpPr>
        <p:spPr>
          <a:xfrm>
            <a:off x="3792601" y="2123944"/>
            <a:ext cx="5645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FF0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BW2</a:t>
            </a:r>
            <a:endParaRPr lang="en-US" sz="1400" dirty="0"/>
          </a:p>
        </p:txBody>
      </p:sp>
      <p:sp>
        <p:nvSpPr>
          <p:cNvPr id="35" name="Rectangle 34"/>
          <p:cNvSpPr/>
          <p:nvPr/>
        </p:nvSpPr>
        <p:spPr>
          <a:xfrm>
            <a:off x="4293447" y="2565964"/>
            <a:ext cx="5645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FF01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BW3</a:t>
            </a:r>
            <a:endParaRPr lang="en-US" sz="1400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="" xmlns:a16="http://schemas.microsoft.com/office/drawing/2014/main" id="{A89F4A34-E8D5-1B49-A9BE-F7046AC45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501269"/>
              </p:ext>
            </p:extLst>
          </p:nvPr>
        </p:nvGraphicFramePr>
        <p:xfrm>
          <a:off x="515282" y="4494136"/>
          <a:ext cx="5411920" cy="1490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980">
                  <a:extLst>
                    <a:ext uri="{9D8B030D-6E8A-4147-A177-3AD203B41FA5}">
                      <a16:colId xmlns="" xmlns:a16="http://schemas.microsoft.com/office/drawing/2014/main" val="1709757503"/>
                    </a:ext>
                  </a:extLst>
                </a:gridCol>
                <a:gridCol w="1352980">
                  <a:extLst>
                    <a:ext uri="{9D8B030D-6E8A-4147-A177-3AD203B41FA5}">
                      <a16:colId xmlns="" xmlns:a16="http://schemas.microsoft.com/office/drawing/2014/main" val="1535973867"/>
                    </a:ext>
                  </a:extLst>
                </a:gridCol>
                <a:gridCol w="1352980">
                  <a:extLst>
                    <a:ext uri="{9D8B030D-6E8A-4147-A177-3AD203B41FA5}">
                      <a16:colId xmlns="" xmlns:a16="http://schemas.microsoft.com/office/drawing/2014/main" val="1624078301"/>
                    </a:ext>
                  </a:extLst>
                </a:gridCol>
                <a:gridCol w="1352980">
                  <a:extLst>
                    <a:ext uri="{9D8B030D-6E8A-4147-A177-3AD203B41FA5}">
                      <a16:colId xmlns="" xmlns:a16="http://schemas.microsoft.com/office/drawing/2014/main" val="2568945754"/>
                    </a:ext>
                  </a:extLst>
                </a:gridCol>
              </a:tblGrid>
              <a:tr h="378116">
                <a:tc>
                  <a:txBody>
                    <a:bodyPr/>
                    <a:lstStyle/>
                    <a:p>
                      <a:pPr algn="ctr"/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dirty="0"/>
                        <a:t>BW1</a:t>
                      </a:r>
                      <a:r>
                        <a:rPr lang="en-US" dirty="0"/>
                        <a:t> (MeV)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BW2 (MeV)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BW3 (MeV)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7280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F607E0"/>
                          </a:solidFill>
                        </a:rPr>
                        <a:t>6552 ± 10</a:t>
                      </a:r>
                      <a:endParaRPr lang="x-none" dirty="0">
                        <a:solidFill>
                          <a:srgbClr val="F607E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3701FF"/>
                          </a:solidFill>
                        </a:rPr>
                        <a:t>6927± 9</a:t>
                      </a:r>
                      <a:endParaRPr lang="x-none" dirty="0">
                        <a:solidFill>
                          <a:srgbClr val="3701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607E0"/>
                          </a:solidFill>
                        </a:rPr>
                        <a:t>7287± 19</a:t>
                      </a:r>
                      <a:endParaRPr lang="x-none" dirty="0">
                        <a:solidFill>
                          <a:srgbClr val="F607E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2236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Γ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607E0"/>
                          </a:solidFill>
                        </a:rPr>
                        <a:t>124± 29</a:t>
                      </a:r>
                      <a:endParaRPr lang="x-none" dirty="0">
                        <a:solidFill>
                          <a:srgbClr val="F607E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3701FF"/>
                          </a:solidFill>
                        </a:rPr>
                        <a:t>122± 22</a:t>
                      </a:r>
                      <a:endParaRPr lang="x-none" dirty="0">
                        <a:solidFill>
                          <a:srgbClr val="3701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607E0"/>
                          </a:solidFill>
                        </a:rPr>
                        <a:t>95± 46</a:t>
                      </a:r>
                      <a:endParaRPr lang="x-none" dirty="0">
                        <a:solidFill>
                          <a:srgbClr val="F607E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2255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x-none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607E0"/>
                          </a:solidFill>
                        </a:rPr>
                        <a:t>474± 113</a:t>
                      </a:r>
                      <a:endParaRPr lang="x-none" dirty="0">
                        <a:solidFill>
                          <a:srgbClr val="F607E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3701FF"/>
                          </a:solidFill>
                        </a:rPr>
                        <a:t>492± 75</a:t>
                      </a:r>
                      <a:endParaRPr lang="x-none" dirty="0">
                        <a:solidFill>
                          <a:srgbClr val="3701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607E0"/>
                          </a:solidFill>
                        </a:rPr>
                        <a:t>156± 56</a:t>
                      </a:r>
                      <a:endParaRPr lang="x-none" dirty="0">
                        <a:solidFill>
                          <a:srgbClr val="F607E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6851344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488194" y="1765745"/>
            <a:ext cx="4287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F607E0"/>
                </a:solidFill>
                <a:latin typeface=""/>
              </a:rPr>
              <a:t> </a:t>
            </a:r>
            <a:r>
              <a:rPr lang="cs-CZ" sz="2000" dirty="0" err="1">
                <a:solidFill>
                  <a:srgbClr val="F607E0"/>
                </a:solidFill>
                <a:latin typeface=""/>
              </a:rPr>
              <a:t>Statistical</a:t>
            </a:r>
            <a:r>
              <a:rPr lang="cs-CZ" sz="2000" dirty="0">
                <a:solidFill>
                  <a:srgbClr val="F607E0"/>
                </a:solidFill>
                <a:latin typeface=""/>
              </a:rPr>
              <a:t> </a:t>
            </a:r>
            <a:r>
              <a:rPr lang="cs-CZ" sz="2000" dirty="0" err="1">
                <a:solidFill>
                  <a:srgbClr val="F607E0"/>
                </a:solidFill>
                <a:latin typeface=""/>
              </a:rPr>
              <a:t>significance</a:t>
            </a:r>
            <a:r>
              <a:rPr lang="cs-CZ" sz="2000" dirty="0">
                <a:solidFill>
                  <a:srgbClr val="F607E0"/>
                </a:solidFill>
                <a:latin typeface=""/>
              </a:rPr>
              <a:t> </a:t>
            </a:r>
            <a:r>
              <a:rPr lang="cs-CZ" sz="2000" dirty="0" err="1">
                <a:solidFill>
                  <a:srgbClr val="F607E0"/>
                </a:solidFill>
                <a:latin typeface=""/>
              </a:rPr>
              <a:t>based</a:t>
            </a:r>
            <a:r>
              <a:rPr lang="cs-CZ" sz="2000" dirty="0">
                <a:solidFill>
                  <a:srgbClr val="F607E0"/>
                </a:solidFill>
                <a:latin typeface=""/>
              </a:rPr>
              <a:t> on:</a:t>
            </a:r>
          </a:p>
          <a:p>
            <a:endParaRPr lang="cs-CZ" dirty="0">
              <a:solidFill>
                <a:srgbClr val="F607E0"/>
              </a:solidFill>
              <a:latin typeface=""/>
            </a:endParaRPr>
          </a:p>
          <a:p>
            <a:r>
              <a:rPr lang="cs-CZ" dirty="0">
                <a:solidFill>
                  <a:srgbClr val="F607E0"/>
                </a:solidFill>
                <a:latin typeface=""/>
              </a:rPr>
              <a:t>                 2 </a:t>
            </a:r>
            <a:r>
              <a:rPr lang="cs-CZ" dirty="0" err="1">
                <a:solidFill>
                  <a:srgbClr val="F607E0"/>
                </a:solidFill>
                <a:latin typeface=""/>
              </a:rPr>
              <a:t>ln</a:t>
            </a:r>
            <a:r>
              <a:rPr lang="cs-CZ" dirty="0">
                <a:solidFill>
                  <a:srgbClr val="F607E0"/>
                </a:solidFill>
                <a:latin typeface=""/>
              </a:rPr>
              <a:t>(L</a:t>
            </a:r>
            <a:r>
              <a:rPr lang="cs-CZ" sz="800" dirty="0">
                <a:solidFill>
                  <a:srgbClr val="F607E0"/>
                </a:solidFill>
                <a:latin typeface=""/>
              </a:rPr>
              <a:t>0</a:t>
            </a:r>
            <a:r>
              <a:rPr lang="cs-CZ" dirty="0">
                <a:solidFill>
                  <a:srgbClr val="F607E0"/>
                </a:solidFill>
                <a:latin typeface=""/>
              </a:rPr>
              <a:t>/</a:t>
            </a:r>
            <a:r>
              <a:rPr lang="cs-CZ" dirty="0" err="1">
                <a:solidFill>
                  <a:srgbClr val="F607E0"/>
                </a:solidFill>
                <a:latin typeface=""/>
              </a:rPr>
              <a:t>L</a:t>
            </a:r>
            <a:r>
              <a:rPr lang="cs-CZ" sz="800" dirty="0" err="1">
                <a:solidFill>
                  <a:srgbClr val="F607E0"/>
                </a:solidFill>
                <a:latin typeface=""/>
              </a:rPr>
              <a:t>max</a:t>
            </a:r>
            <a:r>
              <a:rPr lang="cs-CZ" dirty="0">
                <a:solidFill>
                  <a:srgbClr val="F607E0"/>
                </a:solidFill>
                <a:latin typeface=""/>
              </a:rPr>
              <a:t>)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186300" y="1096558"/>
            <a:ext cx="4588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b="1" i="1" dirty="0">
                <a:solidFill>
                  <a:srgbClr val="3701FF"/>
                </a:solidFill>
                <a:latin typeface="Arial" charset="0"/>
                <a:ea typeface="ＭＳ Ｐゴシック" charset="-128"/>
                <a:hlinkClick r:id="rId7"/>
              </a:rPr>
              <a:t>arXiv: </a:t>
            </a:r>
            <a:r>
              <a:rPr lang="en-US" b="1" i="1" dirty="0">
                <a:solidFill>
                  <a:srgbClr val="3701FF"/>
                </a:solidFill>
                <a:hlinkClick r:id="rId8"/>
              </a:rPr>
              <a:t>2306.07164</a:t>
            </a:r>
            <a:r>
              <a:rPr lang="en-US" b="1" i="1" dirty="0">
                <a:solidFill>
                  <a:srgbClr val="3701FF"/>
                </a:solidFill>
              </a:rPr>
              <a:t> [hep-ex], </a:t>
            </a:r>
            <a:r>
              <a:rPr lang="en-US" b="1" i="1" dirty="0" smtClean="0">
                <a:solidFill>
                  <a:srgbClr val="3701FF"/>
                </a:solidFill>
              </a:rPr>
              <a:t>submitted to PRL</a:t>
            </a:r>
            <a:endParaRPr lang="en-US" dirty="0"/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3696480" y="1250804"/>
            <a:ext cx="0" cy="585202"/>
          </a:xfrm>
          <a:prstGeom prst="line">
            <a:avLst/>
          </a:prstGeom>
          <a:ln w="38100">
            <a:solidFill>
              <a:srgbClr val="F607E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4232510" y="1387436"/>
            <a:ext cx="0" cy="585202"/>
          </a:xfrm>
          <a:prstGeom prst="line">
            <a:avLst/>
          </a:prstGeom>
          <a:ln w="38100">
            <a:solidFill>
              <a:srgbClr val="F607E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 flipV="1">
            <a:off x="1524001" y="1972638"/>
            <a:ext cx="2459420" cy="459083"/>
          </a:xfrm>
          <a:prstGeom prst="line">
            <a:avLst/>
          </a:prstGeom>
          <a:ln w="38100">
            <a:solidFill>
              <a:srgbClr val="F607E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41713" y="2202179"/>
            <a:ext cx="1400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err="1" smtClean="0">
                <a:solidFill>
                  <a:srgbClr val="F607E0"/>
                </a:solidFill>
                <a:latin typeface=""/>
              </a:rPr>
              <a:t>Two</a:t>
            </a:r>
            <a:r>
              <a:rPr lang="cs-CZ" sz="2400" dirty="0" smtClean="0">
                <a:solidFill>
                  <a:srgbClr val="F607E0"/>
                </a:solidFill>
                <a:latin typeface=""/>
              </a:rPr>
              <a:t> </a:t>
            </a:r>
            <a:r>
              <a:rPr lang="cs-CZ" sz="2400" dirty="0" err="1" smtClean="0">
                <a:solidFill>
                  <a:srgbClr val="F607E0"/>
                </a:solidFill>
                <a:latin typeface=""/>
              </a:rPr>
              <a:t>dips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6460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3CAC415-50FE-C321-90DD-5E6362B3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104" y="15206"/>
            <a:ext cx="8491501" cy="5829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3600" b="1" dirty="0">
                <a:solidFill>
                  <a:srgbClr val="3701FF"/>
                </a:solidFill>
                <a:latin typeface="Calibri" charset="0"/>
                <a:cs typeface="Calibri" charset="0"/>
              </a:rPr>
              <a:t>CMS  interference fit</a:t>
            </a:r>
            <a:endParaRPr lang="zh-CN" altLang="en-US" sz="3600" b="1" dirty="0">
              <a:solidFill>
                <a:srgbClr val="3701FF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303E8A6-AB6E-1812-4D75-0BA63830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574" y="3710701"/>
            <a:ext cx="10758136" cy="1771702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Fit with </a:t>
            </a:r>
            <a:r>
              <a:rPr lang="en-US" altLang="zh-CN" sz="2400" dirty="0" err="1"/>
              <a:t>interf</a:t>
            </a:r>
            <a:r>
              <a:rPr lang="en-US" altLang="zh-CN" sz="2400" dirty="0"/>
              <a:t>. among BW1, BW2 and BW3 describes data well</a:t>
            </a:r>
          </a:p>
          <a:p>
            <a:r>
              <a:rPr lang="en-US" altLang="zh-CN" sz="2400" dirty="0"/>
              <a:t>Measured mass and width in the interference fit </a:t>
            </a:r>
            <a:endParaRPr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7BE7297-ADB1-5158-2FD8-3814A027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F9F85-565C-4164-B2F6-12AB462CDCE3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4583016" y="5749207"/>
            <a:ext cx="429658" cy="135431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36727EE-9B3F-6419-6731-5AA0862A8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297" y="510954"/>
            <a:ext cx="4158736" cy="31997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89BB0D9-8B86-250F-191C-F5E74392C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478" y="510954"/>
            <a:ext cx="4081327" cy="326411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5321EE9-3635-B671-EE09-B9ECBB64F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710" y="4580441"/>
            <a:ext cx="8699863" cy="14533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40691" y="6115921"/>
            <a:ext cx="4588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b="1" i="1" dirty="0">
                <a:solidFill>
                  <a:srgbClr val="3701FF"/>
                </a:solidFill>
                <a:latin typeface="Arial" charset="0"/>
                <a:ea typeface="ＭＳ Ｐゴシック" charset="-128"/>
                <a:hlinkClick r:id="rId6"/>
              </a:rPr>
              <a:t>arXiv: </a:t>
            </a:r>
            <a:r>
              <a:rPr lang="en-US" b="1" i="1" dirty="0">
                <a:solidFill>
                  <a:srgbClr val="3701FF"/>
                </a:solidFill>
                <a:hlinkClick r:id="rId7"/>
              </a:rPr>
              <a:t>2306.07164</a:t>
            </a:r>
            <a:r>
              <a:rPr lang="en-US" b="1" i="1" dirty="0">
                <a:solidFill>
                  <a:srgbClr val="3701FF"/>
                </a:solidFill>
              </a:rPr>
              <a:t> [hep-ex], </a:t>
            </a:r>
            <a:r>
              <a:rPr lang="en-US" b="1" i="1" dirty="0" smtClean="0">
                <a:solidFill>
                  <a:srgbClr val="3701FF"/>
                </a:solidFill>
              </a:rPr>
              <a:t>submitted to PRL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2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0CE5BEF-9C36-F895-530E-98B2AF060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8" y="887166"/>
            <a:ext cx="3198927" cy="24736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3A37A27-7711-66B4-62B9-742C631E0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682" y="865103"/>
            <a:ext cx="3173835" cy="25420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E3DF2-216C-44BB-9CD0-285EA8B46E36}" type="slidenum">
              <a:rPr lang="ru-RU" smtClean="0"/>
              <a:t>9</a:t>
            </a:fld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725"/>
            <a:ext cx="12192000" cy="6181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3701FF"/>
                </a:solidFill>
                <a:latin typeface="Calibri" charset="0"/>
                <a:ea typeface="Calibri" charset="0"/>
                <a:cs typeface="Calibri" charset="0"/>
              </a:rPr>
              <a:t>Comparison with some theoretical calculations</a:t>
            </a:r>
            <a:endParaRPr lang="ru-RU" sz="3600" b="1" dirty="0">
              <a:solidFill>
                <a:srgbClr val="3701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Picture 1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" y="3696056"/>
            <a:ext cx="5618889" cy="37303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9931" y="6524367"/>
            <a:ext cx="4049583" cy="197107"/>
          </a:xfrm>
          <a:prstGeom prst="rect">
            <a:avLst/>
          </a:prstGeom>
          <a:noFill/>
          <a:ln w="25400">
            <a:solidFill>
              <a:srgbClr val="F607E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9333" y="5280444"/>
            <a:ext cx="4049583" cy="197107"/>
          </a:xfrm>
          <a:prstGeom prst="rect">
            <a:avLst/>
          </a:prstGeom>
          <a:noFill/>
          <a:ln w="25400">
            <a:solidFill>
              <a:srgbClr val="F607E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81691" y="4057123"/>
            <a:ext cx="4049583" cy="197107"/>
          </a:xfrm>
          <a:prstGeom prst="rect">
            <a:avLst/>
          </a:prstGeom>
          <a:noFill/>
          <a:ln w="25400">
            <a:solidFill>
              <a:srgbClr val="F607E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26" name="Table 25">
            <a:extLst>
              <a:ext uri="{FF2B5EF4-FFF2-40B4-BE49-F238E27FC236}">
                <a16:creationId xmlns="" xmlns:a16="http://schemas.microsoft.com/office/drawing/2014/main" id="{DCDA8E76-0CB5-6C40-AAFA-3B23FE6A1456}"/>
              </a:ext>
            </a:extLst>
          </p:cNvPr>
          <p:cNvGraphicFramePr>
            <a:graphicFrameLocks noGrp="1"/>
          </p:cNvGraphicFramePr>
          <p:nvPr/>
        </p:nvGraphicFramePr>
        <p:xfrm>
          <a:off x="4275362" y="5944870"/>
          <a:ext cx="2199579" cy="8229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99579">
                  <a:extLst>
                    <a:ext uri="{9D8B030D-6E8A-4147-A177-3AD203B41FA5}">
                      <a16:colId xmlns="" xmlns:a16="http://schemas.microsoft.com/office/drawing/2014/main" val="3861032434"/>
                    </a:ext>
                  </a:extLst>
                </a:gridCol>
              </a:tblGrid>
              <a:tr h="253725">
                <a:tc>
                  <a:txBody>
                    <a:bodyPr/>
                    <a:lstStyle/>
                    <a:p>
                      <a:pPr algn="ctr"/>
                      <a:r>
                        <a:rPr lang="x-none" sz="1200" b="0" dirty="0"/>
                        <a:t>M</a:t>
                      </a:r>
                      <a:r>
                        <a:rPr lang="en-US" altLang="zh-CN" sz="1200" b="0" dirty="0"/>
                        <a:t>[BW1]</a:t>
                      </a:r>
                      <a:r>
                        <a:rPr lang="zh-CN" altLang="en-US" sz="1200" b="0" dirty="0"/>
                        <a:t> </a:t>
                      </a:r>
                      <a:r>
                        <a:rPr lang="en-US" altLang="zh-CN" sz="1200" b="0" dirty="0"/>
                        <a:t>=</a:t>
                      </a:r>
                      <a:r>
                        <a:rPr lang="zh-CN" altLang="en-US" sz="1200" b="0" dirty="0"/>
                        <a:t> </a:t>
                      </a:r>
                      <a:r>
                        <a:rPr lang="en-US" altLang="zh-CN" sz="1200" b="0" dirty="0">
                          <a:solidFill>
                            <a:srgbClr val="F607E0"/>
                          </a:solidFill>
                        </a:rPr>
                        <a:t>6552</a:t>
                      </a:r>
                      <a:r>
                        <a:rPr lang="zh-CN" altLang="en-US" sz="1200" b="0" dirty="0">
                          <a:solidFill>
                            <a:srgbClr val="F607E0"/>
                          </a:solidFill>
                        </a:rPr>
                        <a:t> </a:t>
                      </a:r>
                      <a:r>
                        <a:rPr lang="en-US" altLang="zh-CN" sz="1200" b="0" dirty="0">
                          <a:solidFill>
                            <a:srgbClr val="F607E0"/>
                          </a:solidFill>
                        </a:rPr>
                        <a:t>±</a:t>
                      </a:r>
                      <a:r>
                        <a:rPr lang="zh-CN" altLang="en-US" sz="1200" b="0" dirty="0">
                          <a:solidFill>
                            <a:srgbClr val="F607E0"/>
                          </a:solidFill>
                        </a:rPr>
                        <a:t> </a:t>
                      </a:r>
                      <a:r>
                        <a:rPr lang="en-US" altLang="zh-CN" sz="1200" b="0" dirty="0">
                          <a:solidFill>
                            <a:srgbClr val="F607E0"/>
                          </a:solidFill>
                        </a:rPr>
                        <a:t>10</a:t>
                      </a:r>
                      <a:r>
                        <a:rPr lang="zh-CN" altLang="en-US" sz="1200" b="0" dirty="0">
                          <a:solidFill>
                            <a:srgbClr val="F607E0"/>
                          </a:solidFill>
                        </a:rPr>
                        <a:t> </a:t>
                      </a:r>
                      <a:r>
                        <a:rPr lang="en-US" altLang="zh-CN" sz="1200" b="0" dirty="0">
                          <a:solidFill>
                            <a:srgbClr val="F607E0"/>
                          </a:solidFill>
                        </a:rPr>
                        <a:t>±</a:t>
                      </a:r>
                      <a:r>
                        <a:rPr lang="zh-CN" altLang="en-US" sz="1200" b="0" dirty="0">
                          <a:solidFill>
                            <a:srgbClr val="F607E0"/>
                          </a:solidFill>
                        </a:rPr>
                        <a:t> </a:t>
                      </a:r>
                      <a:r>
                        <a:rPr lang="en-US" altLang="zh-CN" sz="1200" b="0" dirty="0">
                          <a:solidFill>
                            <a:srgbClr val="F607E0"/>
                          </a:solidFill>
                        </a:rPr>
                        <a:t>12</a:t>
                      </a:r>
                      <a:r>
                        <a:rPr lang="zh-CN" altLang="en-US" sz="1200" b="0" dirty="0">
                          <a:solidFill>
                            <a:srgbClr val="F607E0"/>
                          </a:solidFill>
                        </a:rPr>
                        <a:t> </a:t>
                      </a:r>
                      <a:r>
                        <a:rPr lang="en-US" altLang="zh-CN" sz="1200" b="0" dirty="0">
                          <a:solidFill>
                            <a:srgbClr val="F607E0"/>
                          </a:solidFill>
                        </a:rPr>
                        <a:t>MeV</a:t>
                      </a:r>
                      <a:endParaRPr lang="x-none" sz="1200" b="0" dirty="0">
                        <a:solidFill>
                          <a:srgbClr val="F607E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71311735"/>
                  </a:ext>
                </a:extLst>
              </a:tr>
              <a:tr h="253725">
                <a:tc>
                  <a:txBody>
                    <a:bodyPr/>
                    <a:lstStyle/>
                    <a:p>
                      <a:pPr algn="ctr"/>
                      <a:r>
                        <a:rPr lang="x-none" sz="120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[BW2]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F607E0"/>
                          </a:solidFill>
                        </a:rPr>
                        <a:t>=</a:t>
                      </a:r>
                      <a:r>
                        <a:rPr lang="zh-CN" altLang="en-US" sz="1200" dirty="0">
                          <a:solidFill>
                            <a:srgbClr val="F607E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F607E0"/>
                          </a:solidFill>
                        </a:rPr>
                        <a:t>6927</a:t>
                      </a:r>
                      <a:r>
                        <a:rPr lang="zh-CN" altLang="en-US" sz="1200" dirty="0">
                          <a:solidFill>
                            <a:srgbClr val="F607E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F607E0"/>
                          </a:solidFill>
                        </a:rPr>
                        <a:t>±</a:t>
                      </a:r>
                      <a:r>
                        <a:rPr lang="zh-CN" altLang="en-US" sz="1200" dirty="0">
                          <a:solidFill>
                            <a:srgbClr val="F607E0"/>
                          </a:solidFill>
                        </a:rPr>
                        <a:t>  </a:t>
                      </a:r>
                      <a:r>
                        <a:rPr lang="en-US" altLang="zh-CN" sz="1200" dirty="0">
                          <a:solidFill>
                            <a:srgbClr val="F607E0"/>
                          </a:solidFill>
                        </a:rPr>
                        <a:t>9</a:t>
                      </a:r>
                      <a:r>
                        <a:rPr lang="zh-CN" altLang="en-US" sz="1200" dirty="0">
                          <a:solidFill>
                            <a:srgbClr val="F607E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F607E0"/>
                          </a:solidFill>
                        </a:rPr>
                        <a:t>±</a:t>
                      </a:r>
                      <a:r>
                        <a:rPr lang="zh-CN" altLang="en-US" sz="1200" dirty="0">
                          <a:solidFill>
                            <a:srgbClr val="F607E0"/>
                          </a:solidFill>
                        </a:rPr>
                        <a:t>  </a:t>
                      </a:r>
                      <a:r>
                        <a:rPr lang="en-US" altLang="zh-CN" sz="1200" dirty="0">
                          <a:solidFill>
                            <a:srgbClr val="F607E0"/>
                          </a:solidFill>
                        </a:rPr>
                        <a:t>5</a:t>
                      </a:r>
                      <a:r>
                        <a:rPr lang="zh-CN" altLang="en-US" sz="1200" dirty="0">
                          <a:solidFill>
                            <a:srgbClr val="F607E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F607E0"/>
                          </a:solidFill>
                        </a:rPr>
                        <a:t>MeV</a:t>
                      </a:r>
                      <a:endParaRPr lang="x-none" sz="1200" dirty="0">
                        <a:solidFill>
                          <a:srgbClr val="F607E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93065072"/>
                  </a:ext>
                </a:extLst>
              </a:tr>
              <a:tr h="253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M[BW3]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=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>
                          <a:solidFill>
                            <a:srgbClr val="F607E0"/>
                          </a:solidFill>
                        </a:rPr>
                        <a:t>7287</a:t>
                      </a:r>
                      <a:r>
                        <a:rPr lang="zh-CN" altLang="en-US" sz="1200" dirty="0">
                          <a:solidFill>
                            <a:srgbClr val="F607E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F607E0"/>
                          </a:solidFill>
                        </a:rPr>
                        <a:t>±</a:t>
                      </a:r>
                      <a:r>
                        <a:rPr lang="zh-CN" altLang="en-US" sz="1200" dirty="0">
                          <a:solidFill>
                            <a:srgbClr val="F607E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F607E0"/>
                          </a:solidFill>
                        </a:rPr>
                        <a:t>19</a:t>
                      </a:r>
                      <a:r>
                        <a:rPr lang="zh-CN" altLang="en-US" sz="1200" dirty="0">
                          <a:solidFill>
                            <a:srgbClr val="F607E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F607E0"/>
                          </a:solidFill>
                        </a:rPr>
                        <a:t>±</a:t>
                      </a:r>
                      <a:r>
                        <a:rPr lang="zh-CN" altLang="en-US" sz="1200" dirty="0">
                          <a:solidFill>
                            <a:srgbClr val="F607E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F607E0"/>
                          </a:solidFill>
                        </a:rPr>
                        <a:t>5</a:t>
                      </a:r>
                      <a:r>
                        <a:rPr lang="zh-CN" altLang="en-US" sz="1200" dirty="0">
                          <a:solidFill>
                            <a:srgbClr val="F607E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F607E0"/>
                          </a:solidFill>
                        </a:rPr>
                        <a:t>MeV</a:t>
                      </a:r>
                      <a:endParaRPr lang="x-none" sz="1200" dirty="0">
                        <a:solidFill>
                          <a:srgbClr val="F607E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42654934"/>
                  </a:ext>
                </a:extLst>
              </a:tr>
            </a:tbl>
          </a:graphicData>
        </a:graphic>
      </p:graphicFrame>
      <p:cxnSp>
        <p:nvCxnSpPr>
          <p:cNvPr id="27" name="Straight Connector 26"/>
          <p:cNvCxnSpPr>
            <a:cxnSpLocks/>
          </p:cNvCxnSpPr>
          <p:nvPr/>
        </p:nvCxnSpPr>
        <p:spPr>
          <a:xfrm flipH="1">
            <a:off x="4127158" y="6638140"/>
            <a:ext cx="296561" cy="0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H="1" flipV="1">
            <a:off x="3966519" y="5522882"/>
            <a:ext cx="457201" cy="863482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 flipH="1" flipV="1">
            <a:off x="3966519" y="4299561"/>
            <a:ext cx="457200" cy="1701399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160033" y="4910661"/>
            <a:ext cx="27181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is-IS" sz="1600" u="sng" dirty="0">
                <a:solidFill>
                  <a:srgbClr val="3701FF"/>
                </a:solidFill>
                <a:hlinkClick r:id="rId6"/>
              </a:rPr>
              <a:t>arXiv:2108.04017</a:t>
            </a:r>
            <a:r>
              <a:rPr lang="is-IS" sz="1600" b="1" dirty="0">
                <a:solidFill>
                  <a:srgbClr val="3701FF"/>
                </a:solidFill>
              </a:rPr>
              <a:t> [hep-ph]</a:t>
            </a:r>
            <a:endParaRPr lang="is-IS" sz="1600" dirty="0">
              <a:solidFill>
                <a:srgbClr val="3701FF"/>
              </a:solidFill>
            </a:endParaRPr>
          </a:p>
        </p:txBody>
      </p:sp>
      <p:pic>
        <p:nvPicPr>
          <p:cNvPr id="31" name="Picture 30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19" y="639214"/>
            <a:ext cx="5263977" cy="327787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815614" y="1089154"/>
            <a:ext cx="33235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3701FF"/>
                </a:solidFill>
              </a:rPr>
              <a:t>Nucl</a:t>
            </a:r>
            <a:r>
              <a:rPr lang="en-US" sz="1400" dirty="0">
                <a:solidFill>
                  <a:srgbClr val="3701FF"/>
                </a:solidFill>
              </a:rPr>
              <a:t>. Phys. </a:t>
            </a:r>
            <a:r>
              <a:rPr lang="is-IS" sz="1400" dirty="0">
                <a:solidFill>
                  <a:srgbClr val="3701FF"/>
                </a:solidFill>
              </a:rPr>
              <a:t>B 966 (2021) 115393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335490" y="1507524"/>
            <a:ext cx="710553" cy="679621"/>
          </a:xfrm>
          <a:prstGeom prst="rect">
            <a:avLst/>
          </a:prstGeom>
          <a:noFill/>
          <a:ln w="25400">
            <a:solidFill>
              <a:srgbClr val="3701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36" name="Table 35">
            <a:extLst>
              <a:ext uri="{FF2B5EF4-FFF2-40B4-BE49-F238E27FC236}">
                <a16:creationId xmlns="" xmlns:a16="http://schemas.microsoft.com/office/drawing/2014/main" id="{DCDA8E76-0CB5-6C40-AAFA-3B23FE6A1456}"/>
              </a:ext>
            </a:extLst>
          </p:cNvPr>
          <p:cNvGraphicFramePr>
            <a:graphicFrameLocks noGrp="1"/>
          </p:cNvGraphicFramePr>
          <p:nvPr/>
        </p:nvGraphicFramePr>
        <p:xfrm>
          <a:off x="9568933" y="3888081"/>
          <a:ext cx="2196489" cy="8229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96489">
                  <a:extLst>
                    <a:ext uri="{9D8B030D-6E8A-4147-A177-3AD203B41FA5}">
                      <a16:colId xmlns="" xmlns:a16="http://schemas.microsoft.com/office/drawing/2014/main" val="3861032434"/>
                    </a:ext>
                  </a:extLst>
                </a:gridCol>
              </a:tblGrid>
              <a:tr h="241375">
                <a:tc>
                  <a:txBody>
                    <a:bodyPr/>
                    <a:lstStyle/>
                    <a:p>
                      <a:pPr algn="ctr"/>
                      <a:r>
                        <a:rPr lang="x-none" sz="1200" b="0" dirty="0">
                          <a:solidFill>
                            <a:srgbClr val="3701FF"/>
                          </a:solidFill>
                        </a:rPr>
                        <a:t>M</a:t>
                      </a:r>
                      <a:r>
                        <a:rPr lang="en-US" altLang="zh-CN" sz="1200" b="0" dirty="0">
                          <a:solidFill>
                            <a:srgbClr val="3701FF"/>
                          </a:solidFill>
                        </a:rPr>
                        <a:t>[BW1]</a:t>
                      </a:r>
                      <a:r>
                        <a:rPr lang="zh-CN" altLang="en-US" sz="1200" b="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b="0" dirty="0">
                          <a:solidFill>
                            <a:srgbClr val="3701FF"/>
                          </a:solidFill>
                        </a:rPr>
                        <a:t>=</a:t>
                      </a:r>
                      <a:r>
                        <a:rPr lang="zh-CN" altLang="en-US" sz="1200" b="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b="0" dirty="0">
                          <a:solidFill>
                            <a:srgbClr val="3701FF"/>
                          </a:solidFill>
                        </a:rPr>
                        <a:t>6638</a:t>
                      </a:r>
                      <a:r>
                        <a:rPr lang="zh-CN" altLang="en-US" sz="1200" b="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b="0" dirty="0">
                          <a:solidFill>
                            <a:srgbClr val="3701FF"/>
                          </a:solidFill>
                        </a:rPr>
                        <a:t>±</a:t>
                      </a:r>
                      <a:r>
                        <a:rPr lang="zh-CN" altLang="en-US" sz="1200" b="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b="0" dirty="0">
                          <a:solidFill>
                            <a:srgbClr val="3701FF"/>
                          </a:solidFill>
                        </a:rPr>
                        <a:t>10</a:t>
                      </a:r>
                      <a:r>
                        <a:rPr lang="zh-CN" altLang="en-US" sz="1200" b="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b="0" dirty="0">
                          <a:solidFill>
                            <a:srgbClr val="3701FF"/>
                          </a:solidFill>
                        </a:rPr>
                        <a:t>±</a:t>
                      </a:r>
                      <a:r>
                        <a:rPr lang="zh-CN" altLang="en-US" sz="1200" b="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b="0" dirty="0">
                          <a:solidFill>
                            <a:srgbClr val="3701FF"/>
                          </a:solidFill>
                        </a:rPr>
                        <a:t>12</a:t>
                      </a:r>
                      <a:r>
                        <a:rPr lang="zh-CN" altLang="en-US" sz="1200" b="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b="0" dirty="0">
                          <a:solidFill>
                            <a:srgbClr val="3701FF"/>
                          </a:solidFill>
                        </a:rPr>
                        <a:t>MeV</a:t>
                      </a:r>
                      <a:endParaRPr lang="x-none" sz="1200" b="0" dirty="0">
                        <a:solidFill>
                          <a:srgbClr val="3701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71311735"/>
                  </a:ext>
                </a:extLst>
              </a:tr>
              <a:tr h="241375">
                <a:tc>
                  <a:txBody>
                    <a:bodyPr/>
                    <a:lstStyle/>
                    <a:p>
                      <a:pPr algn="ctr"/>
                      <a:r>
                        <a:rPr lang="x-none" sz="1200" dirty="0">
                          <a:solidFill>
                            <a:srgbClr val="3701FF"/>
                          </a:solidFill>
                        </a:rPr>
                        <a:t>M</a:t>
                      </a:r>
                      <a:r>
                        <a:rPr lang="en-US" altLang="zh-CN" sz="1200" dirty="0">
                          <a:solidFill>
                            <a:srgbClr val="3701FF"/>
                          </a:solidFill>
                        </a:rPr>
                        <a:t>[BW2]</a:t>
                      </a:r>
                      <a:r>
                        <a:rPr lang="zh-CN" altLang="en-US" sz="120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3701FF"/>
                          </a:solidFill>
                        </a:rPr>
                        <a:t>=</a:t>
                      </a:r>
                      <a:r>
                        <a:rPr lang="zh-CN" altLang="en-US" sz="120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3701FF"/>
                          </a:solidFill>
                        </a:rPr>
                        <a:t>6847</a:t>
                      </a:r>
                      <a:r>
                        <a:rPr lang="zh-CN" altLang="en-US" sz="120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3701FF"/>
                          </a:solidFill>
                        </a:rPr>
                        <a:t>±</a:t>
                      </a:r>
                      <a:r>
                        <a:rPr lang="zh-CN" altLang="en-US" sz="1200" dirty="0">
                          <a:solidFill>
                            <a:srgbClr val="3701FF"/>
                          </a:solidFill>
                        </a:rPr>
                        <a:t>  </a:t>
                      </a:r>
                      <a:r>
                        <a:rPr lang="en-US" altLang="zh-CN" sz="1200" dirty="0">
                          <a:solidFill>
                            <a:srgbClr val="3701FF"/>
                          </a:solidFill>
                        </a:rPr>
                        <a:t>9</a:t>
                      </a:r>
                      <a:r>
                        <a:rPr lang="zh-CN" altLang="en-US" sz="120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3701FF"/>
                          </a:solidFill>
                        </a:rPr>
                        <a:t>±</a:t>
                      </a:r>
                      <a:r>
                        <a:rPr lang="zh-CN" altLang="en-US" sz="1200" dirty="0">
                          <a:solidFill>
                            <a:srgbClr val="3701FF"/>
                          </a:solidFill>
                        </a:rPr>
                        <a:t>  </a:t>
                      </a:r>
                      <a:r>
                        <a:rPr lang="en-US" altLang="zh-CN" sz="1200" dirty="0">
                          <a:solidFill>
                            <a:srgbClr val="3701FF"/>
                          </a:solidFill>
                        </a:rPr>
                        <a:t>5</a:t>
                      </a:r>
                      <a:r>
                        <a:rPr lang="zh-CN" altLang="en-US" sz="120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3701FF"/>
                          </a:solidFill>
                        </a:rPr>
                        <a:t>MeV</a:t>
                      </a:r>
                      <a:endParaRPr lang="x-none" sz="1200" dirty="0">
                        <a:solidFill>
                          <a:srgbClr val="3701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93065072"/>
                  </a:ext>
                </a:extLst>
              </a:tr>
              <a:tr h="2413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3701FF"/>
                          </a:solidFill>
                        </a:rPr>
                        <a:t>M[BW3]</a:t>
                      </a:r>
                      <a:r>
                        <a:rPr lang="zh-CN" altLang="en-US" sz="120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3701FF"/>
                          </a:solidFill>
                        </a:rPr>
                        <a:t>=</a:t>
                      </a:r>
                      <a:r>
                        <a:rPr lang="zh-CN" altLang="en-US" sz="120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3701FF"/>
                          </a:solidFill>
                        </a:rPr>
                        <a:t>7134</a:t>
                      </a:r>
                      <a:r>
                        <a:rPr lang="zh-CN" altLang="en-US" sz="120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3701FF"/>
                          </a:solidFill>
                        </a:rPr>
                        <a:t>±</a:t>
                      </a:r>
                      <a:r>
                        <a:rPr lang="zh-CN" altLang="en-US" sz="120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3701FF"/>
                          </a:solidFill>
                        </a:rPr>
                        <a:t>19</a:t>
                      </a:r>
                      <a:r>
                        <a:rPr lang="zh-CN" altLang="en-US" sz="120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3701FF"/>
                          </a:solidFill>
                        </a:rPr>
                        <a:t>±</a:t>
                      </a:r>
                      <a:r>
                        <a:rPr lang="zh-CN" altLang="en-US" sz="120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3701FF"/>
                          </a:solidFill>
                        </a:rPr>
                        <a:t>5</a:t>
                      </a:r>
                      <a:r>
                        <a:rPr lang="zh-CN" altLang="en-US" sz="1200" dirty="0">
                          <a:solidFill>
                            <a:srgbClr val="3701FF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3701FF"/>
                          </a:solidFill>
                        </a:rPr>
                        <a:t>MeV</a:t>
                      </a:r>
                      <a:endParaRPr lang="x-none" sz="1200" dirty="0">
                        <a:solidFill>
                          <a:srgbClr val="3701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42654934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10241652" y="1511640"/>
            <a:ext cx="710553" cy="679621"/>
          </a:xfrm>
          <a:prstGeom prst="rect">
            <a:avLst/>
          </a:prstGeom>
          <a:noFill/>
          <a:ln w="25400">
            <a:solidFill>
              <a:srgbClr val="3701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168418" y="1486926"/>
            <a:ext cx="710553" cy="679621"/>
          </a:xfrm>
          <a:prstGeom prst="rect">
            <a:avLst/>
          </a:prstGeom>
          <a:noFill/>
          <a:ln w="25400">
            <a:solidFill>
              <a:srgbClr val="3701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</p:txBody>
      </p:sp>
      <p:cxnSp>
        <p:nvCxnSpPr>
          <p:cNvPr id="39" name="Straight Connector 38"/>
          <p:cNvCxnSpPr>
            <a:cxnSpLocks/>
          </p:cNvCxnSpPr>
          <p:nvPr/>
        </p:nvCxnSpPr>
        <p:spPr>
          <a:xfrm flipH="1" flipV="1">
            <a:off x="9690766" y="2214727"/>
            <a:ext cx="656650" cy="1729724"/>
          </a:xfrm>
          <a:prstGeom prst="line">
            <a:avLst/>
          </a:prstGeom>
          <a:ln w="38100">
            <a:solidFill>
              <a:srgbClr val="3701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H="1" flipV="1">
            <a:off x="10481606" y="2167636"/>
            <a:ext cx="30567" cy="2077499"/>
          </a:xfrm>
          <a:prstGeom prst="line">
            <a:avLst/>
          </a:prstGeom>
          <a:ln w="38100">
            <a:solidFill>
              <a:srgbClr val="3701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 flipV="1">
            <a:off x="10623386" y="2192350"/>
            <a:ext cx="742771" cy="2336993"/>
          </a:xfrm>
          <a:prstGeom prst="line">
            <a:avLst/>
          </a:prstGeom>
          <a:ln w="38100">
            <a:solidFill>
              <a:srgbClr val="3701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849192" y="1682173"/>
            <a:ext cx="10919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W/o </a:t>
            </a:r>
            <a:r>
              <a:rPr lang="en-US" sz="1600" dirty="0" err="1">
                <a:solidFill>
                  <a:srgbClr val="FF0000"/>
                </a:solidFill>
              </a:rPr>
              <a:t>interf</a:t>
            </a:r>
            <a:r>
              <a:rPr lang="en-US" sz="1600" dirty="0">
                <a:solidFill>
                  <a:srgbClr val="FF0000"/>
                </a:solidFill>
              </a:rPr>
              <a:t>.</a:t>
            </a:r>
            <a:endParaRPr lang="en-US" sz="1600" dirty="0"/>
          </a:p>
        </p:txBody>
      </p:sp>
      <p:sp>
        <p:nvSpPr>
          <p:cNvPr id="43" name="Rectangle 42"/>
          <p:cNvSpPr/>
          <p:nvPr/>
        </p:nvSpPr>
        <p:spPr>
          <a:xfrm>
            <a:off x="4915292" y="1643839"/>
            <a:ext cx="9863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3701FF"/>
                </a:solidFill>
              </a:rPr>
              <a:t>W/ </a:t>
            </a:r>
            <a:r>
              <a:rPr lang="en-US" sz="1600" dirty="0" err="1">
                <a:solidFill>
                  <a:srgbClr val="3701FF"/>
                </a:solidFill>
              </a:rPr>
              <a:t>interf</a:t>
            </a:r>
            <a:r>
              <a:rPr lang="en-US" sz="1600" dirty="0">
                <a:solidFill>
                  <a:srgbClr val="3701FF"/>
                </a:solidFill>
              </a:rPr>
              <a:t>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474941" y="4900825"/>
            <a:ext cx="5921710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000" dirty="0">
                <a:solidFill>
                  <a:srgbClr val="F607E0"/>
                </a:solidFill>
                <a:latin typeface="Arial" charset="0"/>
                <a:ea typeface="Arial" charset="0"/>
                <a:cs typeface="Arial" charset="0"/>
              </a:rPr>
              <a:t>Radial</a:t>
            </a:r>
            <a:r>
              <a:rPr lang="zh-CN" altLang="en-US" sz="2000" dirty="0">
                <a:solidFill>
                  <a:srgbClr val="F607E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solidFill>
                  <a:srgbClr val="F607E0"/>
                </a:solidFill>
                <a:latin typeface="Arial" charset="0"/>
                <a:ea typeface="Arial" charset="0"/>
                <a:cs typeface="Arial" charset="0"/>
              </a:rPr>
              <a:t>excited p-wave states (like J/𝝍 series)?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sz="2000" dirty="0">
                <a:solidFill>
                  <a:srgbClr val="3701FF"/>
                </a:solidFill>
                <a:latin typeface="Arial" charset="0"/>
                <a:ea typeface="Arial" charset="0"/>
                <a:cs typeface="Arial" charset="0"/>
              </a:rPr>
              <a:t>Or Radial</a:t>
            </a:r>
            <a:r>
              <a:rPr lang="zh-CN" altLang="en-US" sz="2000" dirty="0">
                <a:solidFill>
                  <a:srgbClr val="3701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solidFill>
                  <a:srgbClr val="3701FF"/>
                </a:solidFill>
                <a:latin typeface="Arial" charset="0"/>
                <a:ea typeface="Arial" charset="0"/>
                <a:cs typeface="Arial" charset="0"/>
              </a:rPr>
              <a:t>excited S-wave states?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sz="2000" dirty="0">
                <a:solidFill>
                  <a:srgbClr val="3701FF"/>
                </a:solidFill>
                <a:latin typeface="Arial" charset="0"/>
                <a:ea typeface="Arial" charset="0"/>
                <a:cs typeface="Arial" charset="0"/>
              </a:rPr>
              <a:t>Theoretical situation difficulty &amp; confusing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rgbClr val="F607E0"/>
                </a:solidFill>
                <a:latin typeface="Arial" charset="0"/>
                <a:ea typeface="Arial" charset="0"/>
                <a:cs typeface="Arial" charset="0"/>
              </a:rPr>
              <a:t>Important next step:  measure J</a:t>
            </a:r>
            <a:r>
              <a:rPr lang="en-US" sz="2000" baseline="30000" dirty="0">
                <a:solidFill>
                  <a:srgbClr val="F607E0"/>
                </a:solidFill>
                <a:latin typeface="Arial" charset="0"/>
                <a:ea typeface="Arial" charset="0"/>
                <a:cs typeface="Arial" charset="0"/>
              </a:rPr>
              <a:t>PC </a:t>
            </a:r>
            <a:r>
              <a:rPr lang="en-US" sz="2000" dirty="0">
                <a:solidFill>
                  <a:srgbClr val="F607E0"/>
                </a:solidFill>
                <a:latin typeface="Arial" charset="0"/>
                <a:ea typeface="Arial" charset="0"/>
                <a:cs typeface="Arial" charset="0"/>
              </a:rPr>
              <a:t>to clarify</a:t>
            </a:r>
          </a:p>
          <a:p>
            <a:pPr marL="285750" indent="-285750">
              <a:buFont typeface="Arial" charset="0"/>
              <a:buChar char="•"/>
            </a:pPr>
            <a:endParaRPr lang="en-US" sz="2000" baseline="30000" dirty="0">
              <a:solidFill>
                <a:srgbClr val="F607E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Natural question: what about YY final state?</a:t>
            </a:r>
          </a:p>
        </p:txBody>
      </p: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1157288" y="3161944"/>
            <a:ext cx="71993" cy="569928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6405563" y="2020727"/>
            <a:ext cx="588809" cy="88102"/>
          </a:xfrm>
          <a:prstGeom prst="line">
            <a:avLst/>
          </a:prstGeom>
          <a:ln w="38100">
            <a:solidFill>
              <a:srgbClr val="3701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4549240" y="5537626"/>
            <a:ext cx="8675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607E0"/>
                </a:solidFill>
                <a:latin typeface="Arial" charset="0"/>
                <a:ea typeface="Arial" charset="0"/>
                <a:cs typeface="Arial" charset="0"/>
              </a:rPr>
              <a:t>P-wave</a:t>
            </a:r>
            <a:endParaRPr lang="en-US" sz="16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561104" y="4093442"/>
            <a:ext cx="8675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607E0"/>
                </a:solidFill>
                <a:latin typeface="Arial" charset="0"/>
                <a:ea typeface="Arial" charset="0"/>
                <a:cs typeface="Arial" charset="0"/>
              </a:rPr>
              <a:t>S-wave</a:t>
            </a:r>
            <a:endParaRPr lang="en-US" sz="16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7C08CFD8-B166-C6F1-853C-2AA6D5A17F67}"/>
              </a:ext>
            </a:extLst>
          </p:cNvPr>
          <p:cNvSpPr txBox="1"/>
          <p:nvPr/>
        </p:nvSpPr>
        <p:spPr>
          <a:xfrm>
            <a:off x="2316351" y="621994"/>
            <a:ext cx="2654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en-US" sz="1600" b="1" dirty="0">
                <a:solidFill>
                  <a:srgbClr val="0000FF"/>
                </a:solidFill>
                <a:latin typeface="Arial" charset="0"/>
                <a:ea typeface="ＭＳ Ｐゴシック" charset="-128"/>
                <a:hlinkClick r:id="rId8"/>
              </a:rPr>
              <a:t>CMS PAS BPH-21-003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44513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>
          <a:defRPr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91648</TotalTime>
  <Words>1005</Words>
  <Application>Microsoft Macintosh PowerPoint</Application>
  <PresentationFormat>Widescreen</PresentationFormat>
  <Paragraphs>239</Paragraphs>
  <Slides>18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-apple-system</vt:lpstr>
      <vt:lpstr>Calibri Light</vt:lpstr>
      <vt:lpstr>Cambria Math</vt:lpstr>
      <vt:lpstr>Constantia</vt:lpstr>
      <vt:lpstr>DejaVu LGC Sans</vt:lpstr>
      <vt:lpstr>DengXian</vt:lpstr>
      <vt:lpstr>DengXian Light</vt:lpstr>
      <vt:lpstr>NexusSans</vt:lpstr>
      <vt:lpstr>Arial</vt:lpstr>
      <vt:lpstr>Calibri</vt:lpstr>
      <vt:lpstr>Cambria</vt:lpstr>
      <vt:lpstr>Lucida Grande</vt:lpstr>
      <vt:lpstr>ＭＳ Ｐゴシック</vt:lpstr>
      <vt:lpstr>Symbol</vt:lpstr>
      <vt:lpstr>Times New Roman</vt:lpstr>
      <vt:lpstr>Office Theme</vt:lpstr>
      <vt:lpstr>Equation</vt:lpstr>
      <vt:lpstr>CMS上的奇特强子及其其他实验结果以及相关格点QCD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CMS  interference fit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 Yi</dc:creator>
  <cp:lastModifiedBy>Kai Yi</cp:lastModifiedBy>
  <cp:revision>275</cp:revision>
  <cp:lastPrinted>2023-10-07T01:00:53Z</cp:lastPrinted>
  <dcterms:created xsi:type="dcterms:W3CDTF">2022-06-25T01:00:18Z</dcterms:created>
  <dcterms:modified xsi:type="dcterms:W3CDTF">2023-10-07T03:35:43Z</dcterms:modified>
</cp:coreProperties>
</file>