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2.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2.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diagrams/data5.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ata20.xml" ContentType="application/vnd.openxmlformats-officedocument.drawingml.diagramData+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6" r:id="rId1"/>
    <p:sldMasterId id="2147483812" r:id="rId2"/>
  </p:sldMasterIdLst>
  <p:notesMasterIdLst>
    <p:notesMasterId r:id="rId59"/>
  </p:notesMasterIdLst>
  <p:handoutMasterIdLst>
    <p:handoutMasterId r:id="rId60"/>
  </p:handoutMasterIdLst>
  <p:sldIdLst>
    <p:sldId id="1260" r:id="rId3"/>
    <p:sldId id="2719" r:id="rId4"/>
    <p:sldId id="2718" r:id="rId5"/>
    <p:sldId id="2629" r:id="rId6"/>
    <p:sldId id="2569" r:id="rId7"/>
    <p:sldId id="2720" r:id="rId8"/>
    <p:sldId id="268" r:id="rId9"/>
    <p:sldId id="2713" r:id="rId10"/>
    <p:sldId id="285" r:id="rId11"/>
    <p:sldId id="2711" r:id="rId12"/>
    <p:sldId id="286" r:id="rId13"/>
    <p:sldId id="2716" r:id="rId14"/>
    <p:sldId id="2707" r:id="rId15"/>
    <p:sldId id="2717" r:id="rId16"/>
    <p:sldId id="2701" r:id="rId17"/>
    <p:sldId id="2715" r:id="rId18"/>
    <p:sldId id="265" r:id="rId19"/>
    <p:sldId id="2708" r:id="rId20"/>
    <p:sldId id="272" r:id="rId21"/>
    <p:sldId id="2704" r:id="rId22"/>
    <p:sldId id="257" r:id="rId23"/>
    <p:sldId id="2691" r:id="rId24"/>
    <p:sldId id="273" r:id="rId25"/>
    <p:sldId id="267" r:id="rId26"/>
    <p:sldId id="258" r:id="rId27"/>
    <p:sldId id="259" r:id="rId28"/>
    <p:sldId id="2714" r:id="rId29"/>
    <p:sldId id="300" r:id="rId30"/>
    <p:sldId id="299" r:id="rId31"/>
    <p:sldId id="2693" r:id="rId32"/>
    <p:sldId id="270" r:id="rId33"/>
    <p:sldId id="260" r:id="rId34"/>
    <p:sldId id="261" r:id="rId35"/>
    <p:sldId id="2721" r:id="rId36"/>
    <p:sldId id="2722" r:id="rId37"/>
    <p:sldId id="2723" r:id="rId38"/>
    <p:sldId id="2725" r:id="rId39"/>
    <p:sldId id="2726" r:id="rId40"/>
    <p:sldId id="2727" r:id="rId41"/>
    <p:sldId id="2728" r:id="rId42"/>
    <p:sldId id="2729" r:id="rId43"/>
    <p:sldId id="2730" r:id="rId44"/>
    <p:sldId id="2731" r:id="rId45"/>
    <p:sldId id="2732" r:id="rId46"/>
    <p:sldId id="2733" r:id="rId47"/>
    <p:sldId id="2734" r:id="rId48"/>
    <p:sldId id="2703" r:id="rId49"/>
    <p:sldId id="2695" r:id="rId50"/>
    <p:sldId id="2700" r:id="rId51"/>
    <p:sldId id="2710" r:id="rId52"/>
    <p:sldId id="2702" r:id="rId53"/>
    <p:sldId id="2709" r:id="rId54"/>
    <p:sldId id="2724" r:id="rId55"/>
    <p:sldId id="2735" r:id="rId56"/>
    <p:sldId id="2706" r:id="rId57"/>
    <p:sldId id="2696" r:id="rId58"/>
  </p:sldIdLst>
  <p:sldSz cx="12192000" cy="6858000"/>
  <p:notesSz cx="6797675" cy="9928225"/>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默认节" id="{5B12CA28-131F-401D-946B-7C1A1C5ABBA2}">
          <p14:sldIdLst>
            <p14:sldId id="1260"/>
            <p14:sldId id="2719"/>
            <p14:sldId id="2718"/>
            <p14:sldId id="2629"/>
            <p14:sldId id="2569"/>
            <p14:sldId id="2720"/>
            <p14:sldId id="268"/>
            <p14:sldId id="2713"/>
            <p14:sldId id="285"/>
            <p14:sldId id="2711"/>
            <p14:sldId id="286"/>
            <p14:sldId id="2716"/>
            <p14:sldId id="2707"/>
            <p14:sldId id="2717"/>
            <p14:sldId id="2701"/>
            <p14:sldId id="2715"/>
            <p14:sldId id="265"/>
            <p14:sldId id="2708"/>
            <p14:sldId id="272"/>
            <p14:sldId id="2704"/>
            <p14:sldId id="257"/>
            <p14:sldId id="2691"/>
            <p14:sldId id="273"/>
            <p14:sldId id="267"/>
            <p14:sldId id="258"/>
            <p14:sldId id="259"/>
            <p14:sldId id="2714"/>
            <p14:sldId id="300"/>
            <p14:sldId id="299"/>
            <p14:sldId id="2693"/>
            <p14:sldId id="270"/>
            <p14:sldId id="260"/>
            <p14:sldId id="261"/>
            <p14:sldId id="2721"/>
            <p14:sldId id="2722"/>
            <p14:sldId id="2723"/>
            <p14:sldId id="2725"/>
            <p14:sldId id="2726"/>
            <p14:sldId id="2727"/>
            <p14:sldId id="2728"/>
            <p14:sldId id="2729"/>
            <p14:sldId id="2730"/>
            <p14:sldId id="2731"/>
            <p14:sldId id="2732"/>
            <p14:sldId id="2733"/>
            <p14:sldId id="2734"/>
            <p14:sldId id="2703"/>
            <p14:sldId id="2695"/>
            <p14:sldId id="2700"/>
            <p14:sldId id="2710"/>
            <p14:sldId id="2702"/>
            <p14:sldId id="2709"/>
            <p14:sldId id="2724"/>
            <p14:sldId id="2735"/>
            <p14:sldId id="2706"/>
            <p14:sldId id="2696"/>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i-Sheng Geng" initials="LSG" lastIdx="2" clrIdx="0">
    <p:extLst>
      <p:ext uri="{19B8F6BF-5375-455C-9EA6-DF929625EA0E}">
        <p15:presenceInfo xmlns:p15="http://schemas.microsoft.com/office/powerpoint/2012/main" userId="2fec89da33670067"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432FF"/>
    <a:srgbClr val="145396"/>
    <a:srgbClr val="FF0000"/>
    <a:srgbClr val="EAEFF7"/>
    <a:srgbClr val="376092"/>
    <a:srgbClr val="3E70CA"/>
    <a:srgbClr val="9F5FCF"/>
    <a:srgbClr val="ECB2B2"/>
    <a:srgbClr val="00B050"/>
    <a:srgbClr val="4375A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浅色样式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E25E649-3F16-4E02-A733-19D2CDBF48F0}" styleName="中度样式 3 - 强调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35758FB7-9AC5-4552-8A53-C91805E547FA}" styleName="主题样式 1 - 强调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5A111915-BE36-4E01-A7E5-04B1672EAD32}" styleName="浅色样式 2 - 强调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616DA210-FB5B-4158-B5E0-FEB733F419BA}" styleName="浅色样式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7AC3CCA-C797-4891-BE02-D94E43425B78}" styleName="中度样式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21E4AEA4-8DFA-4A89-87EB-49C32662AFE0}" styleName="中度样式 2 - 强调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025" autoAdjust="0"/>
    <p:restoredTop sz="75170" autoAdjust="0"/>
  </p:normalViewPr>
  <p:slideViewPr>
    <p:cSldViewPr snapToGrid="0">
      <p:cViewPr>
        <p:scale>
          <a:sx n="100" d="100"/>
          <a:sy n="100" d="100"/>
        </p:scale>
        <p:origin x="640" y="144"/>
      </p:cViewPr>
      <p:guideLst/>
    </p:cSldViewPr>
  </p:slideViewPr>
  <p:notesTextViewPr>
    <p:cViewPr>
      <p:scale>
        <a:sx n="3" d="2"/>
        <a:sy n="3" d="2"/>
      </p:scale>
      <p:origin x="0" y="0"/>
    </p:cViewPr>
  </p:notesTextViewPr>
  <p:sorterViewPr>
    <p:cViewPr>
      <p:scale>
        <a:sx n="100" d="100"/>
        <a:sy n="100" d="100"/>
      </p:scale>
      <p:origin x="0" y="-7832"/>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5" Type="http://schemas.openxmlformats.org/officeDocument/2006/relationships/slide" Target="slides/slide3.xml"/><Relationship Id="rId61" Type="http://schemas.openxmlformats.org/officeDocument/2006/relationships/commentAuthors" Target="commentAuthor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notesMaster" Target="notesMasters/notesMaster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handoutMaster" Target="handoutMasters/handoutMaster1.xml"/><Relationship Id="rId65"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s>
</file>

<file path=ppt/diagrams/_rels/data20.xml.rels><?xml version="1.0" encoding="UTF-8" standalone="yes"?>
<Relationships xmlns="http://schemas.openxmlformats.org/package/2006/relationships"><Relationship Id="rId1" Type="http://schemas.openxmlformats.org/officeDocument/2006/relationships/image" Target="../media/image330.png"/></Relationships>
</file>

<file path=ppt/diagrams/_rels/data5.xml.rels><?xml version="1.0" encoding="UTF-8" standalone="yes"?>
<Relationships xmlns="http://schemas.openxmlformats.org/package/2006/relationships"><Relationship Id="rId3" Type="http://schemas.openxmlformats.org/officeDocument/2006/relationships/image" Target="../media/image620.png"/><Relationship Id="rId2" Type="http://schemas.openxmlformats.org/officeDocument/2006/relationships/image" Target="../media/image610.png"/><Relationship Id="rId1" Type="http://schemas.openxmlformats.org/officeDocument/2006/relationships/image" Target="../media/image6000.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4A7A1D6-3A86-454A-A885-7467AE38C408}" type="doc">
      <dgm:prSet loTypeId="urn:microsoft.com/office/officeart/2009/3/layout/StepUpProcess" loCatId="process" qsTypeId="urn:microsoft.com/office/officeart/2005/8/quickstyle/simple1" qsCatId="simple" csTypeId="urn:microsoft.com/office/officeart/2005/8/colors/accent1_2" csCatId="accent1" phldr="1"/>
      <dgm:spPr/>
      <dgm:t>
        <a:bodyPr/>
        <a:lstStyle/>
        <a:p>
          <a:endParaRPr lang="zh-CN" altLang="en-US"/>
        </a:p>
      </dgm:t>
    </dgm:pt>
    <mc:AlternateContent xmlns:mc="http://schemas.openxmlformats.org/markup-compatibility/2006" xmlns:a14="http://schemas.microsoft.com/office/drawing/2010/main">
      <mc:Choice Requires="a14">
        <dgm:pt modelId="{DD21E3AE-4FA6-4C6D-8BC5-AACB4D9D6095}">
          <dgm:prSet phldrT="[文本]" custT="1"/>
          <dgm:spPr/>
          <dgm:t>
            <a:bodyPr/>
            <a:lstStyle/>
            <a:p>
              <a:pPr/>
              <a14:m>
                <m:oMathPara xmlns:m="http://schemas.openxmlformats.org/officeDocument/2006/math">
                  <m:oMathParaPr>
                    <m:jc m:val="centerGroup"/>
                  </m:oMathParaPr>
                  <m:oMath xmlns:m="http://schemas.openxmlformats.org/officeDocument/2006/math">
                    <m:sSup>
                      <m:sSupPr>
                        <m:ctrlPr>
                          <a:rPr lang="el-GR" altLang="zh-CN" sz="2000" b="1" i="1" smtClean="0">
                            <a:solidFill>
                              <a:srgbClr val="FF0000"/>
                            </a:solidFill>
                            <a:latin typeface="Cambria Math" panose="02040503050406030204" pitchFamily="18" charset="0"/>
                            <a:ea typeface="Cambria Math" panose="02040503050406030204" pitchFamily="18" charset="0"/>
                          </a:rPr>
                        </m:ctrlPr>
                      </m:sSupPr>
                      <m:e>
                        <m:r>
                          <a:rPr lang="el-GR" altLang="zh-CN" sz="2000" b="1" i="1">
                            <a:solidFill>
                              <a:srgbClr val="FF0000"/>
                            </a:solidFill>
                            <a:latin typeface="Cambria Math" panose="02040503050406030204" pitchFamily="18" charset="0"/>
                            <a:ea typeface="Cambria Math" panose="02040503050406030204" pitchFamily="18" charset="0"/>
                          </a:rPr>
                          <m:t>𝜣</m:t>
                        </m:r>
                      </m:e>
                      <m:sup>
                        <m:r>
                          <a:rPr lang="en-US" altLang="zh-CN" sz="2000" b="1" i="1" smtClean="0">
                            <a:solidFill>
                              <a:srgbClr val="FF0000"/>
                            </a:solidFill>
                            <a:latin typeface="Cambria Math" panose="02040503050406030204" pitchFamily="18" charset="0"/>
                            <a:ea typeface="Cambria Math" panose="02040503050406030204" pitchFamily="18" charset="0"/>
                          </a:rPr>
                          <m:t>+</m:t>
                        </m:r>
                      </m:sup>
                    </m:sSup>
                    <m:r>
                      <a:rPr lang="el-GR" altLang="zh-CN" sz="2000" b="1" i="1" smtClean="0">
                        <a:solidFill>
                          <a:srgbClr val="FF0000"/>
                        </a:solidFill>
                        <a:latin typeface="Cambria Math" panose="02040503050406030204" pitchFamily="18" charset="0"/>
                        <a:ea typeface="Cambria Math" panose="02040503050406030204" pitchFamily="18" charset="0"/>
                      </a:rPr>
                      <m:t> </m:t>
                    </m:r>
                    <m:r>
                      <a:rPr lang="en-US" altLang="zh-CN" sz="2000" b="1" i="1" smtClean="0">
                        <a:solidFill>
                          <a:srgbClr val="FF0000"/>
                        </a:solidFill>
                        <a:latin typeface="Cambria Math" panose="02040503050406030204" pitchFamily="18" charset="0"/>
                        <a:ea typeface="Cambria Math" panose="02040503050406030204" pitchFamily="18" charset="0"/>
                      </a:rPr>
                      <m:t>(</m:t>
                    </m:r>
                    <m:r>
                      <a:rPr lang="en-US" altLang="zh-CN" sz="2000" b="1" i="1" smtClean="0">
                        <a:solidFill>
                          <a:srgbClr val="FF0000"/>
                        </a:solidFill>
                        <a:latin typeface="Cambria Math" panose="02040503050406030204" pitchFamily="18" charset="0"/>
                        <a:ea typeface="Cambria Math" panose="02040503050406030204" pitchFamily="18" charset="0"/>
                      </a:rPr>
                      <m:t>𝟏𝟓𝟒𝟎</m:t>
                    </m:r>
                    <m:r>
                      <a:rPr lang="en-US" altLang="zh-CN" sz="2000" b="1" i="1" smtClean="0">
                        <a:solidFill>
                          <a:srgbClr val="FF0000"/>
                        </a:solidFill>
                        <a:latin typeface="Cambria Math" panose="02040503050406030204" pitchFamily="18" charset="0"/>
                        <a:ea typeface="Cambria Math" panose="02040503050406030204" pitchFamily="18" charset="0"/>
                      </a:rPr>
                      <m:t>)</m:t>
                    </m:r>
                  </m:oMath>
                </m:oMathPara>
              </a14:m>
              <a:endParaRPr lang="zh-CN" altLang="en-US" sz="2000" dirty="0"/>
            </a:p>
          </dgm:t>
        </dgm:pt>
      </mc:Choice>
      <mc:Fallback xmlns="">
        <dgm:pt modelId="{DD21E3AE-4FA6-4C6D-8BC5-AACB4D9D6095}">
          <dgm:prSet phldrT="[文本]" custT="1"/>
          <dgm:spPr/>
          <dgm:t>
            <a:bodyPr/>
            <a:lstStyle/>
            <a:p>
              <a:r>
                <a:rPr lang="el-GR" altLang="zh-CN" sz="2000" b="1" i="0">
                  <a:solidFill>
                    <a:srgbClr val="FF0000"/>
                  </a:solidFill>
                  <a:latin typeface="Cambria Math" panose="02040503050406030204" pitchFamily="18" charset="0"/>
                  <a:ea typeface="Cambria Math" panose="02040503050406030204" pitchFamily="18" charset="0"/>
                </a:rPr>
                <a:t>𝜣^</a:t>
              </a:r>
              <a:r>
                <a:rPr lang="en-US" altLang="zh-CN" sz="2000" b="1" i="0">
                  <a:solidFill>
                    <a:srgbClr val="FF0000"/>
                  </a:solidFill>
                  <a:latin typeface="Cambria Math" panose="02040503050406030204" pitchFamily="18" charset="0"/>
                  <a:ea typeface="Cambria Math" panose="02040503050406030204" pitchFamily="18" charset="0"/>
                </a:rPr>
                <a:t>+</a:t>
              </a:r>
              <a:r>
                <a:rPr lang="el-GR" altLang="zh-CN" sz="2000" b="1" i="0">
                  <a:solidFill>
                    <a:srgbClr val="FF0000"/>
                  </a:solidFill>
                  <a:latin typeface="Cambria Math" panose="02040503050406030204" pitchFamily="18" charset="0"/>
                  <a:ea typeface="Cambria Math" panose="02040503050406030204" pitchFamily="18" charset="0"/>
                </a:rPr>
                <a:t>  </a:t>
              </a:r>
              <a:r>
                <a:rPr lang="en-US" altLang="zh-CN" sz="2000" b="1" i="0">
                  <a:solidFill>
                    <a:srgbClr val="FF0000"/>
                  </a:solidFill>
                  <a:latin typeface="Cambria Math" panose="02040503050406030204" pitchFamily="18" charset="0"/>
                  <a:ea typeface="Cambria Math" panose="02040503050406030204" pitchFamily="18" charset="0"/>
                </a:rPr>
                <a:t>(𝟏𝟓𝟒𝟎)</a:t>
              </a:r>
              <a:endParaRPr lang="zh-CN" altLang="en-US" sz="2000" dirty="0"/>
            </a:p>
          </dgm:t>
        </dgm:pt>
      </mc:Fallback>
    </mc:AlternateContent>
    <dgm:pt modelId="{F9129A80-A9B9-4A2A-AECA-8C7FBFD55972}" type="parTrans" cxnId="{CC6AD7B4-A073-49F0-B7B7-AFC865702F86}">
      <dgm:prSet/>
      <dgm:spPr/>
      <dgm:t>
        <a:bodyPr/>
        <a:lstStyle/>
        <a:p>
          <a:endParaRPr lang="zh-CN" altLang="en-US"/>
        </a:p>
      </dgm:t>
    </dgm:pt>
    <dgm:pt modelId="{5AB9F36F-DE40-4EE0-A36F-346769D23A60}" type="sibTrans" cxnId="{CC6AD7B4-A073-49F0-B7B7-AFC865702F86}">
      <dgm:prSet/>
      <dgm:spPr/>
      <dgm:t>
        <a:bodyPr/>
        <a:lstStyle/>
        <a:p>
          <a:endParaRPr lang="zh-CN" altLang="en-US"/>
        </a:p>
      </dgm:t>
    </dgm:pt>
    <mc:AlternateContent xmlns:mc="http://schemas.openxmlformats.org/markup-compatibility/2006" xmlns:a14="http://schemas.microsoft.com/office/drawing/2010/main">
      <mc:Choice Requires="a14">
        <dgm:pt modelId="{C3251451-25D7-47DA-AAE9-F22B4C2FF24A}">
          <dgm:prSet phldrT="[文本]" custT="1"/>
          <dgm:spPr/>
          <dgm:t>
            <a:bodyPr/>
            <a:lstStyle/>
            <a:p>
              <a:pPr/>
              <a14:m>
                <m:oMathPara xmlns:m="http://schemas.openxmlformats.org/officeDocument/2006/math">
                  <m:oMathParaPr>
                    <m:jc m:val="centerGroup"/>
                  </m:oMathParaPr>
                  <m:oMath xmlns:m="http://schemas.openxmlformats.org/officeDocument/2006/math">
                    <m:sSubSup>
                      <m:sSubSupPr>
                        <m:ctrlPr>
                          <a:rPr lang="el-GR" altLang="zh-CN" sz="2000" b="1" i="1" smtClean="0">
                            <a:solidFill>
                              <a:srgbClr val="FF0000"/>
                            </a:solidFill>
                            <a:latin typeface="Cambria Math" panose="02040503050406030204" pitchFamily="18" charset="0"/>
                            <a:ea typeface="Cambria Math" panose="02040503050406030204" pitchFamily="18" charset="0"/>
                          </a:rPr>
                        </m:ctrlPr>
                      </m:sSubSupPr>
                      <m:e>
                        <m:r>
                          <a:rPr lang="en-US" altLang="zh-CN" sz="2000" b="1" i="1" smtClean="0">
                            <a:solidFill>
                              <a:srgbClr val="FF0000"/>
                            </a:solidFill>
                            <a:latin typeface="Cambria Math" panose="02040503050406030204" pitchFamily="18" charset="0"/>
                            <a:ea typeface="Cambria Math" panose="02040503050406030204" pitchFamily="18" charset="0"/>
                          </a:rPr>
                          <m:t>𝑫</m:t>
                        </m:r>
                      </m:e>
                      <m:sub>
                        <m:r>
                          <a:rPr lang="en-US" altLang="zh-CN" sz="2000" b="1" i="1" smtClean="0">
                            <a:solidFill>
                              <a:srgbClr val="FF0000"/>
                            </a:solidFill>
                            <a:latin typeface="Cambria Math" panose="02040503050406030204" pitchFamily="18" charset="0"/>
                            <a:ea typeface="Cambria Math" panose="02040503050406030204" pitchFamily="18" charset="0"/>
                          </a:rPr>
                          <m:t>𝒔</m:t>
                        </m:r>
                        <m:r>
                          <a:rPr lang="en-US" altLang="zh-CN" sz="2000" b="1" i="1" smtClean="0">
                            <a:solidFill>
                              <a:srgbClr val="FF0000"/>
                            </a:solidFill>
                            <a:latin typeface="Cambria Math" panose="02040503050406030204" pitchFamily="18" charset="0"/>
                            <a:ea typeface="Cambria Math" panose="02040503050406030204" pitchFamily="18" charset="0"/>
                          </a:rPr>
                          <m:t>𝟎</m:t>
                        </m:r>
                      </m:sub>
                      <m:sup>
                        <m:r>
                          <a:rPr lang="en-US" altLang="zh-CN" sz="2000" b="1" i="1" smtClean="0">
                            <a:solidFill>
                              <a:srgbClr val="FF0000"/>
                            </a:solidFill>
                            <a:latin typeface="Cambria Math" panose="02040503050406030204" pitchFamily="18" charset="0"/>
                            <a:ea typeface="Cambria Math" panose="02040503050406030204" pitchFamily="18" charset="0"/>
                          </a:rPr>
                          <m:t>∗</m:t>
                        </m:r>
                      </m:sup>
                    </m:sSubSup>
                    <m:r>
                      <a:rPr lang="en-US" altLang="zh-CN" sz="2000" b="1" i="1" smtClean="0">
                        <a:solidFill>
                          <a:srgbClr val="FF0000"/>
                        </a:solidFill>
                        <a:latin typeface="Cambria Math" panose="02040503050406030204" pitchFamily="18" charset="0"/>
                        <a:ea typeface="Cambria Math" panose="02040503050406030204" pitchFamily="18" charset="0"/>
                      </a:rPr>
                      <m:t>(</m:t>
                    </m:r>
                    <m:r>
                      <a:rPr lang="en-US" altLang="zh-CN" sz="2000" b="1" i="1" smtClean="0">
                        <a:solidFill>
                          <a:srgbClr val="FF0000"/>
                        </a:solidFill>
                        <a:latin typeface="Cambria Math" panose="02040503050406030204" pitchFamily="18" charset="0"/>
                        <a:ea typeface="Cambria Math" panose="02040503050406030204" pitchFamily="18" charset="0"/>
                      </a:rPr>
                      <m:t>𝟐𝟑𝟏𝟕</m:t>
                    </m:r>
                    <m:r>
                      <a:rPr lang="en-US" altLang="zh-CN" sz="2000" b="1" i="1" smtClean="0">
                        <a:solidFill>
                          <a:srgbClr val="FF0000"/>
                        </a:solidFill>
                        <a:latin typeface="Cambria Math" panose="02040503050406030204" pitchFamily="18" charset="0"/>
                        <a:ea typeface="Cambria Math" panose="02040503050406030204" pitchFamily="18" charset="0"/>
                      </a:rPr>
                      <m:t>)</m:t>
                    </m:r>
                  </m:oMath>
                </m:oMathPara>
              </a14:m>
              <a:endParaRPr lang="zh-CN" altLang="en-US" sz="2000" dirty="0"/>
            </a:p>
          </dgm:t>
        </dgm:pt>
      </mc:Choice>
      <mc:Fallback xmlns="">
        <dgm:pt modelId="{C3251451-25D7-47DA-AAE9-F22B4C2FF24A}">
          <dgm:prSet phldrT="[文本]" custT="1"/>
          <dgm:spPr/>
          <dgm:t>
            <a:bodyPr/>
            <a:lstStyle/>
            <a:p>
              <a:r>
                <a:rPr lang="en-US" altLang="zh-CN" sz="2000" b="1" i="0">
                  <a:solidFill>
                    <a:srgbClr val="FF0000"/>
                  </a:solidFill>
                  <a:latin typeface="Cambria Math" panose="02040503050406030204" pitchFamily="18" charset="0"/>
                  <a:ea typeface="Cambria Math" panose="02040503050406030204" pitchFamily="18" charset="0"/>
                </a:rPr>
                <a:t>𝑫</a:t>
              </a:r>
              <a:r>
                <a:rPr lang="el-GR" altLang="zh-CN" sz="2000" b="1" i="0">
                  <a:solidFill>
                    <a:srgbClr val="FF0000"/>
                  </a:solidFill>
                  <a:latin typeface="Cambria Math" panose="02040503050406030204" pitchFamily="18" charset="0"/>
                  <a:ea typeface="Cambria Math" panose="02040503050406030204" pitchFamily="18" charset="0"/>
                </a:rPr>
                <a:t>_</a:t>
              </a:r>
              <a:r>
                <a:rPr lang="en-US" altLang="zh-CN" sz="2000" b="1" i="0">
                  <a:solidFill>
                    <a:srgbClr val="FF0000"/>
                  </a:solidFill>
                  <a:latin typeface="Cambria Math" panose="02040503050406030204" pitchFamily="18" charset="0"/>
                  <a:ea typeface="Cambria Math" panose="02040503050406030204" pitchFamily="18" charset="0"/>
                </a:rPr>
                <a:t>𝒔𝟎^∗ (𝟐𝟑𝟏𝟕)</a:t>
              </a:r>
              <a:endParaRPr lang="zh-CN" altLang="en-US" sz="2000" dirty="0"/>
            </a:p>
          </dgm:t>
        </dgm:pt>
      </mc:Fallback>
    </mc:AlternateContent>
    <dgm:pt modelId="{E93F1AAC-A861-44AA-B9E8-C5A7E9B51AFD}" type="parTrans" cxnId="{1C43B6F4-C3DC-4ADD-B8D8-E05757C2B8CF}">
      <dgm:prSet/>
      <dgm:spPr/>
      <dgm:t>
        <a:bodyPr/>
        <a:lstStyle/>
        <a:p>
          <a:endParaRPr lang="zh-CN" altLang="en-US"/>
        </a:p>
      </dgm:t>
    </dgm:pt>
    <dgm:pt modelId="{E0FF2AD2-8C65-4CDE-B31A-3B784BDFCDCC}" type="sibTrans" cxnId="{1C43B6F4-C3DC-4ADD-B8D8-E05757C2B8CF}">
      <dgm:prSet/>
      <dgm:spPr/>
      <dgm:t>
        <a:bodyPr/>
        <a:lstStyle/>
        <a:p>
          <a:endParaRPr lang="zh-CN" altLang="en-US"/>
        </a:p>
      </dgm:t>
    </dgm:pt>
    <mc:AlternateContent xmlns:mc="http://schemas.openxmlformats.org/markup-compatibility/2006" xmlns:a14="http://schemas.microsoft.com/office/drawing/2010/main">
      <mc:Choice Requires="a14">
        <dgm:pt modelId="{F432DA90-039B-4647-B7FB-27105312738E}">
          <dgm:prSet phldrT="[文本]" custT="1"/>
          <dgm:spPr/>
          <dgm:t>
            <a:bodyPr/>
            <a:lstStyle/>
            <a:p>
              <a:pPr/>
              <a14:m>
                <m:oMathPara xmlns:m="http://schemas.openxmlformats.org/officeDocument/2006/math">
                  <m:oMathParaPr>
                    <m:jc m:val="centerGroup"/>
                  </m:oMathParaPr>
                  <m:oMath xmlns:m="http://schemas.openxmlformats.org/officeDocument/2006/math">
                    <m:r>
                      <m:rPr>
                        <m:sty m:val="p"/>
                      </m:rPr>
                      <a:rPr lang="en-US" altLang="zh-CN" sz="2000" b="1" i="1" smtClean="0">
                        <a:solidFill>
                          <a:srgbClr val="FF0000"/>
                        </a:solidFill>
                        <a:latin typeface="Cambria Math" panose="02040503050406030204" pitchFamily="18" charset="0"/>
                        <a:ea typeface="Cambria Math" panose="02040503050406030204" pitchFamily="18" charset="0"/>
                      </a:rPr>
                      <m:t>X</m:t>
                    </m:r>
                    <m:r>
                      <a:rPr lang="en-US" altLang="zh-CN" sz="2000" b="1" i="1" smtClean="0">
                        <a:solidFill>
                          <a:srgbClr val="FF0000"/>
                        </a:solidFill>
                        <a:latin typeface="Cambria Math" panose="02040503050406030204" pitchFamily="18" charset="0"/>
                        <a:ea typeface="Cambria Math" panose="02040503050406030204" pitchFamily="18" charset="0"/>
                      </a:rPr>
                      <m:t>(</m:t>
                    </m:r>
                    <m:r>
                      <a:rPr lang="en-US" altLang="zh-CN" sz="2000" b="1" i="1" smtClean="0">
                        <a:solidFill>
                          <a:srgbClr val="FF0000"/>
                        </a:solidFill>
                        <a:latin typeface="Cambria Math" panose="02040503050406030204" pitchFamily="18" charset="0"/>
                        <a:ea typeface="Cambria Math" panose="02040503050406030204" pitchFamily="18" charset="0"/>
                      </a:rPr>
                      <m:t>𝟑𝟖𝟕𝟐</m:t>
                    </m:r>
                    <m:r>
                      <a:rPr lang="en-US" altLang="zh-CN" sz="2000" b="1" i="1" smtClean="0">
                        <a:solidFill>
                          <a:srgbClr val="FF0000"/>
                        </a:solidFill>
                        <a:latin typeface="Cambria Math" panose="02040503050406030204" pitchFamily="18" charset="0"/>
                        <a:ea typeface="Cambria Math" panose="02040503050406030204" pitchFamily="18" charset="0"/>
                      </a:rPr>
                      <m:t>)</m:t>
                    </m:r>
                  </m:oMath>
                </m:oMathPara>
              </a14:m>
              <a:endParaRPr lang="zh-CN" altLang="en-US" sz="2000" dirty="0"/>
            </a:p>
          </dgm:t>
        </dgm:pt>
      </mc:Choice>
      <mc:Fallback xmlns="">
        <dgm:pt modelId="{F432DA90-039B-4647-B7FB-27105312738E}">
          <dgm:prSet phldrT="[文本]" custT="1"/>
          <dgm:spPr/>
          <dgm:t>
            <a:bodyPr/>
            <a:lstStyle/>
            <a:p>
              <a:r>
                <a:rPr lang="en-US" altLang="zh-CN" sz="2000" b="1" i="0">
                  <a:solidFill>
                    <a:srgbClr val="FF0000"/>
                  </a:solidFill>
                  <a:latin typeface="Cambria Math" panose="02040503050406030204" pitchFamily="18" charset="0"/>
                  <a:ea typeface="Cambria Math" panose="02040503050406030204" pitchFamily="18" charset="0"/>
                </a:rPr>
                <a:t>X(𝟑𝟖𝟕𝟐)</a:t>
              </a:r>
              <a:endParaRPr lang="zh-CN" altLang="en-US" sz="2000" dirty="0"/>
            </a:p>
          </dgm:t>
        </dgm:pt>
      </mc:Fallback>
    </mc:AlternateContent>
    <dgm:pt modelId="{F35DD3B4-7C5D-41E3-8010-10C51C220048}" type="parTrans" cxnId="{B0CCC42B-4757-492B-ADB6-2A1BFF41E304}">
      <dgm:prSet/>
      <dgm:spPr/>
      <dgm:t>
        <a:bodyPr/>
        <a:lstStyle/>
        <a:p>
          <a:endParaRPr lang="zh-CN" altLang="en-US"/>
        </a:p>
      </dgm:t>
    </dgm:pt>
    <dgm:pt modelId="{2984B372-E0B1-4D85-B969-CFA1F80B1D57}" type="sibTrans" cxnId="{B0CCC42B-4757-492B-ADB6-2A1BFF41E304}">
      <dgm:prSet/>
      <dgm:spPr/>
      <dgm:t>
        <a:bodyPr/>
        <a:lstStyle/>
        <a:p>
          <a:endParaRPr lang="zh-CN" altLang="en-US"/>
        </a:p>
      </dgm:t>
    </dgm:pt>
    <dgm:pt modelId="{1E2A7D4A-BBF9-44FB-B5E3-136FA086F385}" type="pres">
      <dgm:prSet presAssocID="{04A7A1D6-3A86-454A-A885-7467AE38C408}" presName="rootnode" presStyleCnt="0">
        <dgm:presLayoutVars>
          <dgm:chMax/>
          <dgm:chPref/>
          <dgm:dir/>
          <dgm:animLvl val="lvl"/>
        </dgm:presLayoutVars>
      </dgm:prSet>
      <dgm:spPr/>
    </dgm:pt>
    <dgm:pt modelId="{5237CC22-1EA6-4AE4-9BBD-288A5E2B43C7}" type="pres">
      <dgm:prSet presAssocID="{DD21E3AE-4FA6-4C6D-8BC5-AACB4D9D6095}" presName="composite" presStyleCnt="0"/>
      <dgm:spPr/>
    </dgm:pt>
    <dgm:pt modelId="{3AA49FFF-D550-42A9-A042-FC2609E11FE0}" type="pres">
      <dgm:prSet presAssocID="{DD21E3AE-4FA6-4C6D-8BC5-AACB4D9D6095}" presName="LShape" presStyleLbl="alignNode1" presStyleIdx="0" presStyleCnt="5"/>
      <dgm:spPr/>
    </dgm:pt>
    <dgm:pt modelId="{6F039A85-68E3-4562-9D44-51D40D411B28}" type="pres">
      <dgm:prSet presAssocID="{DD21E3AE-4FA6-4C6D-8BC5-AACB4D9D6095}" presName="ParentText" presStyleLbl="revTx" presStyleIdx="0" presStyleCnt="3">
        <dgm:presLayoutVars>
          <dgm:chMax val="0"/>
          <dgm:chPref val="0"/>
          <dgm:bulletEnabled val="1"/>
        </dgm:presLayoutVars>
      </dgm:prSet>
      <dgm:spPr/>
    </dgm:pt>
    <dgm:pt modelId="{026848C6-42DF-480D-85B7-76924AFB759E}" type="pres">
      <dgm:prSet presAssocID="{DD21E3AE-4FA6-4C6D-8BC5-AACB4D9D6095}" presName="Triangle" presStyleLbl="alignNode1" presStyleIdx="1" presStyleCnt="5"/>
      <dgm:spPr/>
    </dgm:pt>
    <dgm:pt modelId="{4FF5C0A8-D15D-49E1-836A-E3D565E21E8A}" type="pres">
      <dgm:prSet presAssocID="{5AB9F36F-DE40-4EE0-A36F-346769D23A60}" presName="sibTrans" presStyleCnt="0"/>
      <dgm:spPr/>
    </dgm:pt>
    <dgm:pt modelId="{D84338E1-5A72-4082-9E51-55BB0F4A446C}" type="pres">
      <dgm:prSet presAssocID="{5AB9F36F-DE40-4EE0-A36F-346769D23A60}" presName="space" presStyleCnt="0"/>
      <dgm:spPr/>
    </dgm:pt>
    <dgm:pt modelId="{5849B939-8C0A-4DC8-A087-C60FAFCA453C}" type="pres">
      <dgm:prSet presAssocID="{C3251451-25D7-47DA-AAE9-F22B4C2FF24A}" presName="composite" presStyleCnt="0"/>
      <dgm:spPr/>
    </dgm:pt>
    <dgm:pt modelId="{F39DF936-6545-4F60-8477-22698853C5C3}" type="pres">
      <dgm:prSet presAssocID="{C3251451-25D7-47DA-AAE9-F22B4C2FF24A}" presName="LShape" presStyleLbl="alignNode1" presStyleIdx="2" presStyleCnt="5"/>
      <dgm:spPr/>
    </dgm:pt>
    <dgm:pt modelId="{3C814126-AC9C-40DE-85B9-1C5BA0A826DF}" type="pres">
      <dgm:prSet presAssocID="{C3251451-25D7-47DA-AAE9-F22B4C2FF24A}" presName="ParentText" presStyleLbl="revTx" presStyleIdx="1" presStyleCnt="3">
        <dgm:presLayoutVars>
          <dgm:chMax val="0"/>
          <dgm:chPref val="0"/>
          <dgm:bulletEnabled val="1"/>
        </dgm:presLayoutVars>
      </dgm:prSet>
      <dgm:spPr/>
    </dgm:pt>
    <dgm:pt modelId="{4F7CFE50-A70E-4E57-A859-1584B1F2F3A9}" type="pres">
      <dgm:prSet presAssocID="{C3251451-25D7-47DA-AAE9-F22B4C2FF24A}" presName="Triangle" presStyleLbl="alignNode1" presStyleIdx="3" presStyleCnt="5"/>
      <dgm:spPr/>
    </dgm:pt>
    <dgm:pt modelId="{CD4D48B4-EA81-4AB7-954C-15246E70DAAE}" type="pres">
      <dgm:prSet presAssocID="{E0FF2AD2-8C65-4CDE-B31A-3B784BDFCDCC}" presName="sibTrans" presStyleCnt="0"/>
      <dgm:spPr/>
    </dgm:pt>
    <dgm:pt modelId="{27EE91D0-9717-423D-895A-A6646C7988BC}" type="pres">
      <dgm:prSet presAssocID="{E0FF2AD2-8C65-4CDE-B31A-3B784BDFCDCC}" presName="space" presStyleCnt="0"/>
      <dgm:spPr/>
    </dgm:pt>
    <dgm:pt modelId="{7EA5307E-B4E9-4E7C-A8A2-508A6C317621}" type="pres">
      <dgm:prSet presAssocID="{F432DA90-039B-4647-B7FB-27105312738E}" presName="composite" presStyleCnt="0"/>
      <dgm:spPr/>
    </dgm:pt>
    <dgm:pt modelId="{D9DD6032-63D6-4C84-B3A1-402D4D97CFB2}" type="pres">
      <dgm:prSet presAssocID="{F432DA90-039B-4647-B7FB-27105312738E}" presName="LShape" presStyleLbl="alignNode1" presStyleIdx="4" presStyleCnt="5"/>
      <dgm:spPr/>
    </dgm:pt>
    <dgm:pt modelId="{4132DC14-D62E-4735-BA2E-A88C95FF902A}" type="pres">
      <dgm:prSet presAssocID="{F432DA90-039B-4647-B7FB-27105312738E}" presName="ParentText" presStyleLbl="revTx" presStyleIdx="2" presStyleCnt="3">
        <dgm:presLayoutVars>
          <dgm:chMax val="0"/>
          <dgm:chPref val="0"/>
          <dgm:bulletEnabled val="1"/>
        </dgm:presLayoutVars>
      </dgm:prSet>
      <dgm:spPr/>
    </dgm:pt>
  </dgm:ptLst>
  <dgm:cxnLst>
    <dgm:cxn modelId="{B0CCC42B-4757-492B-ADB6-2A1BFF41E304}" srcId="{04A7A1D6-3A86-454A-A885-7467AE38C408}" destId="{F432DA90-039B-4647-B7FB-27105312738E}" srcOrd="2" destOrd="0" parTransId="{F35DD3B4-7C5D-41E3-8010-10C51C220048}" sibTransId="{2984B372-E0B1-4D85-B969-CFA1F80B1D57}"/>
    <dgm:cxn modelId="{12B19C53-AD56-4CD6-8C80-C94465B33698}" type="presOf" srcId="{C3251451-25D7-47DA-AAE9-F22B4C2FF24A}" destId="{3C814126-AC9C-40DE-85B9-1C5BA0A826DF}" srcOrd="0" destOrd="0" presId="urn:microsoft.com/office/officeart/2009/3/layout/StepUpProcess"/>
    <dgm:cxn modelId="{0810F589-9AEF-4D5E-A27A-C6E118850107}" type="presOf" srcId="{DD21E3AE-4FA6-4C6D-8BC5-AACB4D9D6095}" destId="{6F039A85-68E3-4562-9D44-51D40D411B28}" srcOrd="0" destOrd="0" presId="urn:microsoft.com/office/officeart/2009/3/layout/StepUpProcess"/>
    <dgm:cxn modelId="{9E735CB4-67E0-4916-BC72-54062E91893F}" type="presOf" srcId="{F432DA90-039B-4647-B7FB-27105312738E}" destId="{4132DC14-D62E-4735-BA2E-A88C95FF902A}" srcOrd="0" destOrd="0" presId="urn:microsoft.com/office/officeart/2009/3/layout/StepUpProcess"/>
    <dgm:cxn modelId="{CC6AD7B4-A073-49F0-B7B7-AFC865702F86}" srcId="{04A7A1D6-3A86-454A-A885-7467AE38C408}" destId="{DD21E3AE-4FA6-4C6D-8BC5-AACB4D9D6095}" srcOrd="0" destOrd="0" parTransId="{F9129A80-A9B9-4A2A-AECA-8C7FBFD55972}" sibTransId="{5AB9F36F-DE40-4EE0-A36F-346769D23A60}"/>
    <dgm:cxn modelId="{414EA9C1-CDCB-4F99-AC59-BBC5315CCCF2}" type="presOf" srcId="{04A7A1D6-3A86-454A-A885-7467AE38C408}" destId="{1E2A7D4A-BBF9-44FB-B5E3-136FA086F385}" srcOrd="0" destOrd="0" presId="urn:microsoft.com/office/officeart/2009/3/layout/StepUpProcess"/>
    <dgm:cxn modelId="{1C43B6F4-C3DC-4ADD-B8D8-E05757C2B8CF}" srcId="{04A7A1D6-3A86-454A-A885-7467AE38C408}" destId="{C3251451-25D7-47DA-AAE9-F22B4C2FF24A}" srcOrd="1" destOrd="0" parTransId="{E93F1AAC-A861-44AA-B9E8-C5A7E9B51AFD}" sibTransId="{E0FF2AD2-8C65-4CDE-B31A-3B784BDFCDCC}"/>
    <dgm:cxn modelId="{A2C46FE3-8CE1-4A43-869A-8F2C1BEBFB1C}" type="presParOf" srcId="{1E2A7D4A-BBF9-44FB-B5E3-136FA086F385}" destId="{5237CC22-1EA6-4AE4-9BBD-288A5E2B43C7}" srcOrd="0" destOrd="0" presId="urn:microsoft.com/office/officeart/2009/3/layout/StepUpProcess"/>
    <dgm:cxn modelId="{9DB70BC3-6A34-4DCC-9867-20A60D556358}" type="presParOf" srcId="{5237CC22-1EA6-4AE4-9BBD-288A5E2B43C7}" destId="{3AA49FFF-D550-42A9-A042-FC2609E11FE0}" srcOrd="0" destOrd="0" presId="urn:microsoft.com/office/officeart/2009/3/layout/StepUpProcess"/>
    <dgm:cxn modelId="{CB32AFA8-EFEA-4258-A271-5E9A8A7E954F}" type="presParOf" srcId="{5237CC22-1EA6-4AE4-9BBD-288A5E2B43C7}" destId="{6F039A85-68E3-4562-9D44-51D40D411B28}" srcOrd="1" destOrd="0" presId="urn:microsoft.com/office/officeart/2009/3/layout/StepUpProcess"/>
    <dgm:cxn modelId="{4C6F06ED-C597-4EDA-8F94-119C8D4BF935}" type="presParOf" srcId="{5237CC22-1EA6-4AE4-9BBD-288A5E2B43C7}" destId="{026848C6-42DF-480D-85B7-76924AFB759E}" srcOrd="2" destOrd="0" presId="urn:microsoft.com/office/officeart/2009/3/layout/StepUpProcess"/>
    <dgm:cxn modelId="{B9582010-4465-44B7-8020-1DE93417C43F}" type="presParOf" srcId="{1E2A7D4A-BBF9-44FB-B5E3-136FA086F385}" destId="{4FF5C0A8-D15D-49E1-836A-E3D565E21E8A}" srcOrd="1" destOrd="0" presId="urn:microsoft.com/office/officeart/2009/3/layout/StepUpProcess"/>
    <dgm:cxn modelId="{C1CFAE5F-57EA-4E10-B061-601285015478}" type="presParOf" srcId="{4FF5C0A8-D15D-49E1-836A-E3D565E21E8A}" destId="{D84338E1-5A72-4082-9E51-55BB0F4A446C}" srcOrd="0" destOrd="0" presId="urn:microsoft.com/office/officeart/2009/3/layout/StepUpProcess"/>
    <dgm:cxn modelId="{EC9B3F44-1100-4748-AEE0-71F7D244C372}" type="presParOf" srcId="{1E2A7D4A-BBF9-44FB-B5E3-136FA086F385}" destId="{5849B939-8C0A-4DC8-A087-C60FAFCA453C}" srcOrd="2" destOrd="0" presId="urn:microsoft.com/office/officeart/2009/3/layout/StepUpProcess"/>
    <dgm:cxn modelId="{91A02435-073B-459A-9A18-90288108DF22}" type="presParOf" srcId="{5849B939-8C0A-4DC8-A087-C60FAFCA453C}" destId="{F39DF936-6545-4F60-8477-22698853C5C3}" srcOrd="0" destOrd="0" presId="urn:microsoft.com/office/officeart/2009/3/layout/StepUpProcess"/>
    <dgm:cxn modelId="{96FE8216-07DF-463A-8FEB-F0460755B103}" type="presParOf" srcId="{5849B939-8C0A-4DC8-A087-C60FAFCA453C}" destId="{3C814126-AC9C-40DE-85B9-1C5BA0A826DF}" srcOrd="1" destOrd="0" presId="urn:microsoft.com/office/officeart/2009/3/layout/StepUpProcess"/>
    <dgm:cxn modelId="{85F510E7-D969-4367-9B36-E6C401BCD20D}" type="presParOf" srcId="{5849B939-8C0A-4DC8-A087-C60FAFCA453C}" destId="{4F7CFE50-A70E-4E57-A859-1584B1F2F3A9}" srcOrd="2" destOrd="0" presId="urn:microsoft.com/office/officeart/2009/3/layout/StepUpProcess"/>
    <dgm:cxn modelId="{A4F169E6-56B6-4A69-B6F6-70CBFA56A2E4}" type="presParOf" srcId="{1E2A7D4A-BBF9-44FB-B5E3-136FA086F385}" destId="{CD4D48B4-EA81-4AB7-954C-15246E70DAAE}" srcOrd="3" destOrd="0" presId="urn:microsoft.com/office/officeart/2009/3/layout/StepUpProcess"/>
    <dgm:cxn modelId="{1292780C-C86A-4246-949E-ADA259E0F27E}" type="presParOf" srcId="{CD4D48B4-EA81-4AB7-954C-15246E70DAAE}" destId="{27EE91D0-9717-423D-895A-A6646C7988BC}" srcOrd="0" destOrd="0" presId="urn:microsoft.com/office/officeart/2009/3/layout/StepUpProcess"/>
    <dgm:cxn modelId="{93545416-6381-470A-8238-FCD5B6779EA6}" type="presParOf" srcId="{1E2A7D4A-BBF9-44FB-B5E3-136FA086F385}" destId="{7EA5307E-B4E9-4E7C-A8A2-508A6C317621}" srcOrd="4" destOrd="0" presId="urn:microsoft.com/office/officeart/2009/3/layout/StepUpProcess"/>
    <dgm:cxn modelId="{8A3F0400-BEC1-45B5-97E3-C8BE64CB2AA2}" type="presParOf" srcId="{7EA5307E-B4E9-4E7C-A8A2-508A6C317621}" destId="{D9DD6032-63D6-4C84-B3A1-402D4D97CFB2}" srcOrd="0" destOrd="0" presId="urn:microsoft.com/office/officeart/2009/3/layout/StepUpProcess"/>
    <dgm:cxn modelId="{0E94C1A1-756B-459B-AC19-8E804E6230B7}" type="presParOf" srcId="{7EA5307E-B4E9-4E7C-A8A2-508A6C317621}" destId="{4132DC14-D62E-4735-BA2E-A88C95FF902A}" srcOrd="1" destOrd="0" presId="urn:microsoft.com/office/officeart/2009/3/layout/StepUp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D0D125D-1E42-A74E-99BD-96E901F99A66}" type="doc">
      <dgm:prSet loTypeId="urn:microsoft.com/office/officeart/2008/layout/VerticalCurvedList" loCatId="" qsTypeId="urn:microsoft.com/office/officeart/2005/8/quickstyle/simple1" qsCatId="simple" csTypeId="urn:microsoft.com/office/officeart/2005/8/colors/accent1_2" csCatId="accent1" phldr="1"/>
      <dgm:spPr/>
      <dgm:t>
        <a:bodyPr/>
        <a:lstStyle/>
        <a:p>
          <a:endParaRPr lang="zh-CN" altLang="en-US"/>
        </a:p>
      </dgm:t>
    </dgm:pt>
    <dgm:pt modelId="{F1A55887-6E9D-004C-94DC-A7174B63A84A}">
      <dgm:prSet phldrT="[文本]"/>
      <dgm:spPr/>
      <dgm:t>
        <a:bodyPr/>
        <a:lstStyle/>
        <a:p>
          <a:r>
            <a:rPr kumimoji="1" lang="en-US" altLang="zh-CN" dirty="0">
              <a:latin typeface="Microsoft YaHei" panose="020B0503020204020204" pitchFamily="34" charset="-122"/>
              <a:ea typeface="Microsoft YaHei" panose="020B0503020204020204" pitchFamily="34" charset="-122"/>
            </a:rPr>
            <a:t>How</a:t>
          </a:r>
          <a:r>
            <a:rPr kumimoji="1" lang="zh-CN" altLang="en-US" dirty="0">
              <a:latin typeface="Microsoft YaHei" panose="020B0503020204020204" pitchFamily="34" charset="-122"/>
              <a:ea typeface="Microsoft YaHei" panose="020B0503020204020204" pitchFamily="34" charset="-122"/>
            </a:rPr>
            <a:t> </a:t>
          </a:r>
          <a:r>
            <a:rPr kumimoji="1" lang="en-US" altLang="zh-CN" dirty="0">
              <a:latin typeface="Microsoft YaHei" panose="020B0503020204020204" pitchFamily="34" charset="-122"/>
              <a:ea typeface="Microsoft YaHei" panose="020B0503020204020204" pitchFamily="34" charset="-122"/>
            </a:rPr>
            <a:t>does</a:t>
          </a:r>
          <a:r>
            <a:rPr kumimoji="1" lang="zh-CN" altLang="en-US" dirty="0">
              <a:latin typeface="Microsoft YaHei" panose="020B0503020204020204" pitchFamily="34" charset="-122"/>
              <a:ea typeface="Microsoft YaHei" panose="020B0503020204020204" pitchFamily="34" charset="-122"/>
            </a:rPr>
            <a:t> </a:t>
          </a:r>
          <a:r>
            <a:rPr kumimoji="1" lang="en-US" altLang="zh-CN" dirty="0">
              <a:latin typeface="Microsoft YaHei" panose="020B0503020204020204" pitchFamily="34" charset="-122"/>
              <a:ea typeface="Microsoft YaHei" panose="020B0503020204020204" pitchFamily="34" charset="-122"/>
            </a:rPr>
            <a:t>the</a:t>
          </a:r>
          <a:r>
            <a:rPr kumimoji="1" lang="zh-CN" altLang="en-US" dirty="0">
              <a:latin typeface="Microsoft YaHei" panose="020B0503020204020204" pitchFamily="34" charset="-122"/>
              <a:ea typeface="Microsoft YaHei" panose="020B0503020204020204" pitchFamily="34" charset="-122"/>
            </a:rPr>
            <a:t> </a:t>
          </a:r>
          <a:r>
            <a:rPr kumimoji="1" lang="en-US" altLang="zh-CN" dirty="0">
              <a:latin typeface="Microsoft YaHei" panose="020B0503020204020204" pitchFamily="34" charset="-122"/>
              <a:ea typeface="Microsoft YaHei" panose="020B0503020204020204" pitchFamily="34" charset="-122"/>
            </a:rPr>
            <a:t>nature</a:t>
          </a:r>
          <a:r>
            <a:rPr kumimoji="1" lang="zh-CN" altLang="en-US" dirty="0">
              <a:latin typeface="Microsoft YaHei" panose="020B0503020204020204" pitchFamily="34" charset="-122"/>
              <a:ea typeface="Microsoft YaHei" panose="020B0503020204020204" pitchFamily="34" charset="-122"/>
            </a:rPr>
            <a:t> </a:t>
          </a:r>
          <a:r>
            <a:rPr kumimoji="1" lang="en-US" altLang="zh-CN" dirty="0">
              <a:latin typeface="Microsoft YaHei" panose="020B0503020204020204" pitchFamily="34" charset="-122"/>
              <a:ea typeface="Microsoft YaHei" panose="020B0503020204020204" pitchFamily="34" charset="-122"/>
            </a:rPr>
            <a:t>of</a:t>
          </a:r>
          <a:r>
            <a:rPr kumimoji="1" lang="zh-CN" altLang="en-US" dirty="0">
              <a:latin typeface="Microsoft YaHei" panose="020B0503020204020204" pitchFamily="34" charset="-122"/>
              <a:ea typeface="Microsoft YaHei" panose="020B0503020204020204" pitchFamily="34" charset="-122"/>
            </a:rPr>
            <a:t> </a:t>
          </a:r>
          <a:r>
            <a:rPr kumimoji="1" lang="en-US" altLang="zh-CN" dirty="0">
              <a:latin typeface="Microsoft YaHei" panose="020B0503020204020204" pitchFamily="34" charset="-122"/>
              <a:ea typeface="Microsoft YaHei" panose="020B0503020204020204" pitchFamily="34" charset="-122"/>
            </a:rPr>
            <a:t>the</a:t>
          </a:r>
          <a:r>
            <a:rPr kumimoji="1" lang="zh-CN" altLang="en-US" dirty="0">
              <a:latin typeface="Microsoft YaHei" panose="020B0503020204020204" pitchFamily="34" charset="-122"/>
              <a:ea typeface="Microsoft YaHei" panose="020B0503020204020204" pitchFamily="34" charset="-122"/>
            </a:rPr>
            <a:t> </a:t>
          </a:r>
          <a:r>
            <a:rPr kumimoji="1" lang="en-US" altLang="zh-CN" dirty="0">
              <a:latin typeface="Microsoft YaHei" panose="020B0503020204020204" pitchFamily="34" charset="-122"/>
              <a:ea typeface="Microsoft YaHei" panose="020B0503020204020204" pitchFamily="34" charset="-122"/>
            </a:rPr>
            <a:t>Nambu-Goldstone</a:t>
          </a:r>
          <a:r>
            <a:rPr kumimoji="1" lang="zh-CN" altLang="en-US" dirty="0">
              <a:latin typeface="Microsoft YaHei" panose="020B0503020204020204" pitchFamily="34" charset="-122"/>
              <a:ea typeface="Microsoft YaHei" panose="020B0503020204020204" pitchFamily="34" charset="-122"/>
            </a:rPr>
            <a:t> </a:t>
          </a:r>
          <a:r>
            <a:rPr kumimoji="1" lang="en-US" altLang="zh-CN" dirty="0">
              <a:latin typeface="Microsoft YaHei" panose="020B0503020204020204" pitchFamily="34" charset="-122"/>
              <a:ea typeface="Microsoft YaHei" panose="020B0503020204020204" pitchFamily="34" charset="-122"/>
            </a:rPr>
            <a:t>bosons</a:t>
          </a:r>
          <a:r>
            <a:rPr kumimoji="1" lang="zh-CN" altLang="en-US" dirty="0">
              <a:latin typeface="Microsoft YaHei" panose="020B0503020204020204" pitchFamily="34" charset="-122"/>
              <a:ea typeface="Microsoft YaHei" panose="020B0503020204020204" pitchFamily="34" charset="-122"/>
            </a:rPr>
            <a:t> </a:t>
          </a:r>
          <a:r>
            <a:rPr kumimoji="1" lang="en-US" altLang="zh-CN" dirty="0">
              <a:latin typeface="Microsoft YaHei" panose="020B0503020204020204" pitchFamily="34" charset="-122"/>
              <a:ea typeface="Microsoft YaHei" panose="020B0503020204020204" pitchFamily="34" charset="-122"/>
            </a:rPr>
            <a:t>play</a:t>
          </a:r>
          <a:r>
            <a:rPr kumimoji="1" lang="zh-CN" altLang="en-US" dirty="0">
              <a:latin typeface="Microsoft YaHei" panose="020B0503020204020204" pitchFamily="34" charset="-122"/>
              <a:ea typeface="Microsoft YaHei" panose="020B0503020204020204" pitchFamily="34" charset="-122"/>
            </a:rPr>
            <a:t> </a:t>
          </a:r>
          <a:r>
            <a:rPr kumimoji="1" lang="en-US" altLang="zh-CN" dirty="0">
              <a:latin typeface="Microsoft YaHei" panose="020B0503020204020204" pitchFamily="34" charset="-122"/>
              <a:ea typeface="Microsoft YaHei" panose="020B0503020204020204" pitchFamily="34" charset="-122"/>
            </a:rPr>
            <a:t>a</a:t>
          </a:r>
          <a:r>
            <a:rPr kumimoji="1" lang="zh-CN" altLang="en-US" dirty="0">
              <a:latin typeface="Microsoft YaHei" panose="020B0503020204020204" pitchFamily="34" charset="-122"/>
              <a:ea typeface="Microsoft YaHei" panose="020B0503020204020204" pitchFamily="34" charset="-122"/>
            </a:rPr>
            <a:t> </a:t>
          </a:r>
          <a:r>
            <a:rPr kumimoji="1" lang="en-US" altLang="zh-CN" dirty="0">
              <a:latin typeface="Microsoft YaHei" panose="020B0503020204020204" pitchFamily="34" charset="-122"/>
              <a:ea typeface="Microsoft YaHei" panose="020B0503020204020204" pitchFamily="34" charset="-122"/>
            </a:rPr>
            <a:t>role?</a:t>
          </a:r>
          <a:endParaRPr lang="zh-CN" altLang="en-US" dirty="0"/>
        </a:p>
      </dgm:t>
    </dgm:pt>
    <dgm:pt modelId="{5BB453C0-B820-9145-9C8F-327AF81E83F4}" type="parTrans" cxnId="{ED7010B6-4D02-FF45-81B4-961CB59DA998}">
      <dgm:prSet/>
      <dgm:spPr/>
      <dgm:t>
        <a:bodyPr/>
        <a:lstStyle/>
        <a:p>
          <a:endParaRPr lang="zh-CN" altLang="en-US"/>
        </a:p>
      </dgm:t>
    </dgm:pt>
    <dgm:pt modelId="{BE4D3C61-9C08-6B47-BA0B-F2061D0CCF16}" type="sibTrans" cxnId="{ED7010B6-4D02-FF45-81B4-961CB59DA998}">
      <dgm:prSet/>
      <dgm:spPr/>
      <dgm:t>
        <a:bodyPr/>
        <a:lstStyle/>
        <a:p>
          <a:endParaRPr lang="zh-CN" altLang="en-US"/>
        </a:p>
      </dgm:t>
    </dgm:pt>
    <dgm:pt modelId="{9B224F92-3F58-1448-B27E-FC44361273CF}">
      <dgm:prSet phldrT="[文本]"/>
      <dgm:spPr/>
      <dgm:t>
        <a:bodyPr/>
        <a:lstStyle/>
        <a:p>
          <a:r>
            <a:rPr kumimoji="1" lang="en-US" altLang="zh-CN" dirty="0">
              <a:latin typeface="Microsoft YaHei" panose="020B0503020204020204" pitchFamily="34" charset="-122"/>
              <a:ea typeface="Microsoft YaHei" panose="020B0503020204020204" pitchFamily="34" charset="-122"/>
            </a:rPr>
            <a:t>Whether</a:t>
          </a:r>
          <a:r>
            <a:rPr kumimoji="1" lang="zh-CN" altLang="en-US" dirty="0">
              <a:latin typeface="Microsoft YaHei" panose="020B0503020204020204" pitchFamily="34" charset="-122"/>
              <a:ea typeface="Microsoft YaHei" panose="020B0503020204020204" pitchFamily="34" charset="-122"/>
            </a:rPr>
            <a:t> </a:t>
          </a:r>
          <a:r>
            <a:rPr kumimoji="1" lang="en-US" altLang="zh-CN" dirty="0">
              <a:latin typeface="Microsoft YaHei" panose="020B0503020204020204" pitchFamily="34" charset="-122"/>
              <a:ea typeface="Microsoft YaHei" panose="020B0503020204020204" pitchFamily="34" charset="-122"/>
            </a:rPr>
            <a:t>is</a:t>
          </a:r>
          <a:r>
            <a:rPr kumimoji="1" lang="zh-CN" altLang="en-US" dirty="0">
              <a:latin typeface="Microsoft YaHei" panose="020B0503020204020204" pitchFamily="34" charset="-122"/>
              <a:ea typeface="Microsoft YaHei" panose="020B0503020204020204" pitchFamily="34" charset="-122"/>
            </a:rPr>
            <a:t> </a:t>
          </a:r>
          <a:r>
            <a:rPr kumimoji="1" lang="en-US" altLang="zh-CN" dirty="0">
              <a:latin typeface="Microsoft YaHei" panose="020B0503020204020204" pitchFamily="34" charset="-122"/>
              <a:ea typeface="Microsoft YaHei" panose="020B0503020204020204" pitchFamily="34" charset="-122"/>
            </a:rPr>
            <a:t>the</a:t>
          </a:r>
          <a:r>
            <a:rPr kumimoji="1" lang="zh-CN" altLang="en-US" dirty="0">
              <a:latin typeface="Microsoft YaHei" panose="020B0503020204020204" pitchFamily="34" charset="-122"/>
              <a:ea typeface="Microsoft YaHei" panose="020B0503020204020204" pitchFamily="34" charset="-122"/>
            </a:rPr>
            <a:t> </a:t>
          </a:r>
          <a:r>
            <a:rPr kumimoji="1" lang="en-US" altLang="zh-CN" dirty="0">
              <a:latin typeface="Microsoft YaHei" panose="020B0503020204020204" pitchFamily="34" charset="-122"/>
              <a:ea typeface="Microsoft YaHei" panose="020B0503020204020204" pitchFamily="34" charset="-122"/>
            </a:rPr>
            <a:t>energy</a:t>
          </a:r>
          <a:r>
            <a:rPr kumimoji="1" lang="zh-CN" altLang="en-US" dirty="0">
              <a:latin typeface="Microsoft YaHei" panose="020B0503020204020204" pitchFamily="34" charset="-122"/>
              <a:ea typeface="Microsoft YaHei" panose="020B0503020204020204" pitchFamily="34" charset="-122"/>
            </a:rPr>
            <a:t> </a:t>
          </a:r>
          <a:r>
            <a:rPr kumimoji="1" lang="en-US" altLang="zh-CN" dirty="0">
              <a:latin typeface="Microsoft YaHei" panose="020B0503020204020204" pitchFamily="34" charset="-122"/>
              <a:ea typeface="Microsoft YaHei" panose="020B0503020204020204" pitchFamily="34" charset="-122"/>
            </a:rPr>
            <a:t>dependence</a:t>
          </a:r>
          <a:r>
            <a:rPr kumimoji="1" lang="zh-CN" altLang="en-US" dirty="0">
              <a:latin typeface="Microsoft YaHei" panose="020B0503020204020204" pitchFamily="34" charset="-122"/>
              <a:ea typeface="Microsoft YaHei" panose="020B0503020204020204" pitchFamily="34" charset="-122"/>
            </a:rPr>
            <a:t> </a:t>
          </a:r>
          <a:r>
            <a:rPr kumimoji="1" lang="en-US" altLang="zh-CN" dirty="0">
              <a:latin typeface="Microsoft YaHei" panose="020B0503020204020204" pitchFamily="34" charset="-122"/>
              <a:ea typeface="Microsoft YaHei" panose="020B0503020204020204" pitchFamily="34" charset="-122"/>
            </a:rPr>
            <a:t>of</a:t>
          </a:r>
          <a:r>
            <a:rPr kumimoji="1" lang="zh-CN" altLang="en-US" dirty="0">
              <a:latin typeface="Microsoft YaHei" panose="020B0503020204020204" pitchFamily="34" charset="-122"/>
              <a:ea typeface="Microsoft YaHei" panose="020B0503020204020204" pitchFamily="34" charset="-122"/>
            </a:rPr>
            <a:t> </a:t>
          </a:r>
          <a:r>
            <a:rPr kumimoji="1" lang="en-US" altLang="zh-CN" dirty="0">
              <a:latin typeface="Microsoft YaHei" panose="020B0503020204020204" pitchFamily="34" charset="-122"/>
              <a:ea typeface="Microsoft YaHei" panose="020B0503020204020204" pitchFamily="34" charset="-122"/>
            </a:rPr>
            <a:t>the</a:t>
          </a:r>
          <a:r>
            <a:rPr kumimoji="1" lang="zh-CN" altLang="en-US" dirty="0">
              <a:latin typeface="Microsoft YaHei" panose="020B0503020204020204" pitchFamily="34" charset="-122"/>
              <a:ea typeface="Microsoft YaHei" panose="020B0503020204020204" pitchFamily="34" charset="-122"/>
            </a:rPr>
            <a:t> </a:t>
          </a:r>
          <a:r>
            <a:rPr kumimoji="1" lang="en-US" altLang="zh-CN" dirty="0">
              <a:latin typeface="Microsoft YaHei" panose="020B0503020204020204" pitchFamily="34" charset="-122"/>
              <a:ea typeface="Microsoft YaHei" panose="020B0503020204020204" pitchFamily="34" charset="-122"/>
            </a:rPr>
            <a:t>WT</a:t>
          </a:r>
          <a:r>
            <a:rPr kumimoji="1" lang="zh-CN" altLang="en-US" dirty="0">
              <a:latin typeface="Microsoft YaHei" panose="020B0503020204020204" pitchFamily="34" charset="-122"/>
              <a:ea typeface="Microsoft YaHei" panose="020B0503020204020204" pitchFamily="34" charset="-122"/>
            </a:rPr>
            <a:t> </a:t>
          </a:r>
          <a:r>
            <a:rPr kumimoji="1" lang="en-US" altLang="zh-CN" dirty="0">
              <a:latin typeface="Microsoft YaHei" panose="020B0503020204020204" pitchFamily="34" charset="-122"/>
              <a:ea typeface="Microsoft YaHei" panose="020B0503020204020204" pitchFamily="34" charset="-122"/>
            </a:rPr>
            <a:t>potential</a:t>
          </a:r>
          <a:r>
            <a:rPr kumimoji="1" lang="zh-CN" altLang="en-US" dirty="0">
              <a:latin typeface="Microsoft YaHei" panose="020B0503020204020204" pitchFamily="34" charset="-122"/>
              <a:ea typeface="Microsoft YaHei" panose="020B0503020204020204" pitchFamily="34" charset="-122"/>
            </a:rPr>
            <a:t> </a:t>
          </a:r>
          <a:r>
            <a:rPr kumimoji="1" lang="en-US" altLang="zh-CN" dirty="0">
              <a:latin typeface="Microsoft YaHei" panose="020B0503020204020204" pitchFamily="34" charset="-122"/>
              <a:ea typeface="Microsoft YaHei" panose="020B0503020204020204" pitchFamily="34" charset="-122"/>
            </a:rPr>
            <a:t>relevant?</a:t>
          </a:r>
          <a:r>
            <a:rPr kumimoji="1" lang="zh-CN" altLang="en-US" dirty="0">
              <a:latin typeface="Microsoft YaHei" panose="020B0503020204020204" pitchFamily="34" charset="-122"/>
              <a:ea typeface="Microsoft YaHei" panose="020B0503020204020204" pitchFamily="34" charset="-122"/>
            </a:rPr>
            <a:t> </a:t>
          </a:r>
          <a:endParaRPr lang="zh-CN" altLang="en-US" dirty="0"/>
        </a:p>
      </dgm:t>
    </dgm:pt>
    <dgm:pt modelId="{E9A7ADAA-D8BD-2645-8A0F-80489A8EA0C5}" type="parTrans" cxnId="{015737BB-C612-B14F-AA29-75BE82ADE23D}">
      <dgm:prSet/>
      <dgm:spPr/>
      <dgm:t>
        <a:bodyPr/>
        <a:lstStyle/>
        <a:p>
          <a:endParaRPr lang="zh-CN" altLang="en-US"/>
        </a:p>
      </dgm:t>
    </dgm:pt>
    <dgm:pt modelId="{0CA37CE5-71F5-0C47-9ED2-571675E1DF15}" type="sibTrans" cxnId="{015737BB-C612-B14F-AA29-75BE82ADE23D}">
      <dgm:prSet/>
      <dgm:spPr/>
      <dgm:t>
        <a:bodyPr/>
        <a:lstStyle/>
        <a:p>
          <a:endParaRPr lang="zh-CN" altLang="en-US"/>
        </a:p>
      </dgm:t>
    </dgm:pt>
    <mc:AlternateContent xmlns:mc="http://schemas.openxmlformats.org/markup-compatibility/2006" xmlns:a14="http://schemas.microsoft.com/office/drawing/2010/main">
      <mc:Choice Requires="a14">
        <dgm:pt modelId="{FFE5BC65-64EA-B044-8653-749FCA8CAFED}">
          <dgm:prSet/>
          <dgm:spPr/>
          <dgm:t>
            <a:bodyPr/>
            <a:lstStyle/>
            <a:p>
              <a:r>
                <a:rPr kumimoji="1" lang="en-US" altLang="zh-CN" dirty="0">
                  <a:latin typeface="Microsoft YaHei" panose="020B0503020204020204" pitchFamily="34" charset="-122"/>
                  <a:ea typeface="Microsoft YaHei" panose="020B0503020204020204" pitchFamily="34" charset="-122"/>
                </a:rPr>
                <a:t>Is</a:t>
              </a:r>
              <a:r>
                <a:rPr kumimoji="1" lang="zh-CN" altLang="en-US" dirty="0">
                  <a:latin typeface="Microsoft YaHei" panose="020B0503020204020204" pitchFamily="34" charset="-122"/>
                  <a:ea typeface="Microsoft YaHei" panose="020B0503020204020204" pitchFamily="34" charset="-122"/>
                </a:rPr>
                <a:t> </a:t>
              </a:r>
              <a:r>
                <a:rPr kumimoji="1" lang="en-US" altLang="zh-CN" dirty="0">
                  <a:latin typeface="Microsoft YaHei" panose="020B0503020204020204" pitchFamily="34" charset="-122"/>
                  <a:ea typeface="Microsoft YaHei" panose="020B0503020204020204" pitchFamily="34" charset="-122"/>
                </a:rPr>
                <a:t>the</a:t>
              </a:r>
              <a:r>
                <a:rPr kumimoji="1" lang="zh-CN" altLang="en-US" dirty="0">
                  <a:latin typeface="Microsoft YaHei" panose="020B0503020204020204" pitchFamily="34" charset="-122"/>
                  <a:ea typeface="Microsoft YaHei" panose="020B0503020204020204" pitchFamily="34" charset="-122"/>
                </a:rPr>
                <a:t> </a:t>
              </a:r>
              <a:r>
                <a:rPr kumimoji="1" lang="en-US" altLang="zh-CN" dirty="0">
                  <a:latin typeface="Microsoft YaHei" panose="020B0503020204020204" pitchFamily="34" charset="-122"/>
                  <a:ea typeface="Microsoft YaHei" panose="020B0503020204020204" pitchFamily="34" charset="-122"/>
                </a:rPr>
                <a:t>coupling</a:t>
              </a:r>
              <a:r>
                <a:rPr kumimoji="1" lang="zh-CN" altLang="en-US" dirty="0">
                  <a:latin typeface="Microsoft YaHei" panose="020B0503020204020204" pitchFamily="34" charset="-122"/>
                  <a:ea typeface="Microsoft YaHei" panose="020B0503020204020204" pitchFamily="34" charset="-122"/>
                </a:rPr>
                <a:t> </a:t>
              </a:r>
              <a:r>
                <a:rPr kumimoji="1" lang="en-US" altLang="zh-CN" dirty="0">
                  <a:latin typeface="Microsoft YaHei" panose="020B0503020204020204" pitchFamily="34" charset="-122"/>
                  <a:ea typeface="Microsoft YaHei" panose="020B0503020204020204" pitchFamily="34" charset="-122"/>
                </a:rPr>
                <a:t>between</a:t>
              </a:r>
              <a:r>
                <a:rPr kumimoji="1" lang="zh-CN" altLang="en-US" dirty="0">
                  <a:latin typeface="Microsoft YaHei" panose="020B0503020204020204" pitchFamily="34" charset="-122"/>
                  <a:ea typeface="Microsoft YaHei" panose="020B0503020204020204" pitchFamily="34" charset="-122"/>
                </a:rPr>
                <a:t> </a:t>
              </a:r>
              <a14:m>
                <m:oMath xmlns:m="http://schemas.openxmlformats.org/officeDocument/2006/math">
                  <m:acc>
                    <m:accPr>
                      <m:chr m:val="̅"/>
                      <m:ctrlPr>
                        <a:rPr kumimoji="1" lang="zh-CN" altLang="en-US" i="1" smtClean="0">
                          <a:latin typeface="Cambria Math" panose="02040503050406030204" pitchFamily="18" charset="0"/>
                        </a:rPr>
                      </m:ctrlPr>
                    </m:accPr>
                    <m:e>
                      <m:r>
                        <a:rPr kumimoji="1" lang="en-US" altLang="zh-CN" b="0" i="1" smtClean="0">
                          <a:latin typeface="Cambria Math" panose="02040503050406030204" pitchFamily="18" charset="0"/>
                        </a:rPr>
                        <m:t>𝐾</m:t>
                      </m:r>
                    </m:e>
                  </m:acc>
                  <m:r>
                    <a:rPr kumimoji="1" lang="en-US" altLang="zh-CN" b="0" i="1" smtClean="0">
                      <a:latin typeface="Cambria Math" panose="02040503050406030204" pitchFamily="18" charset="0"/>
                    </a:rPr>
                    <m:t>𝑁</m:t>
                  </m:r>
                </m:oMath>
              </a14:m>
              <a:r>
                <a:rPr kumimoji="1" lang="zh-CN" altLang="en-US" dirty="0">
                  <a:latin typeface="Microsoft YaHei" panose="020B0503020204020204" pitchFamily="34" charset="-122"/>
                  <a:ea typeface="Microsoft YaHei" panose="020B0503020204020204" pitchFamily="34" charset="-122"/>
                </a:rPr>
                <a:t> </a:t>
              </a:r>
              <a:r>
                <a:rPr kumimoji="1" lang="en-US" altLang="zh-CN" dirty="0">
                  <a:latin typeface="Microsoft YaHei" panose="020B0503020204020204" pitchFamily="34" charset="-122"/>
                  <a:ea typeface="Microsoft YaHei" panose="020B0503020204020204" pitchFamily="34" charset="-122"/>
                </a:rPr>
                <a:t>and</a:t>
              </a:r>
              <a:r>
                <a:rPr kumimoji="1" lang="zh-CN" altLang="en-US" dirty="0">
                  <a:latin typeface="Microsoft YaHei" panose="020B0503020204020204" pitchFamily="34" charset="-122"/>
                  <a:ea typeface="Microsoft YaHei" panose="020B0503020204020204" pitchFamily="34" charset="-122"/>
                </a:rPr>
                <a:t> </a:t>
              </a:r>
              <a14:m>
                <m:oMath xmlns:m="http://schemas.openxmlformats.org/officeDocument/2006/math">
                  <m:r>
                    <a:rPr kumimoji="1" lang="zh-CN" altLang="en-US" i="1" smtClean="0">
                      <a:latin typeface="Cambria Math" panose="02040503050406030204" pitchFamily="18" charset="0"/>
                    </a:rPr>
                    <m:t>𝜋</m:t>
                  </m:r>
                  <m:r>
                    <m:rPr>
                      <m:sty m:val="p"/>
                    </m:rPr>
                    <a:rPr kumimoji="1" lang="el-GR" altLang="zh-CN" i="1" smtClean="0">
                      <a:latin typeface="Cambria Math" panose="02040503050406030204" pitchFamily="18" charset="0"/>
                      <a:ea typeface="Cambria Math" panose="02040503050406030204" pitchFamily="18" charset="0"/>
                    </a:rPr>
                    <m:t>Σ</m:t>
                  </m:r>
                </m:oMath>
              </a14:m>
              <a:r>
                <a:rPr kumimoji="1" lang="zh-CN" altLang="en-US" dirty="0">
                  <a:latin typeface="Microsoft YaHei" panose="020B0503020204020204" pitchFamily="34" charset="-122"/>
                  <a:ea typeface="Microsoft YaHei" panose="020B0503020204020204" pitchFamily="34" charset="-122"/>
                </a:rPr>
                <a:t> </a:t>
              </a:r>
              <a:r>
                <a:rPr kumimoji="1" lang="en-US" altLang="zh-CN" dirty="0">
                  <a:latin typeface="Microsoft YaHei" panose="020B0503020204020204" pitchFamily="34" charset="-122"/>
                  <a:ea typeface="Microsoft YaHei" panose="020B0503020204020204" pitchFamily="34" charset="-122"/>
                </a:rPr>
                <a:t>important?</a:t>
              </a:r>
            </a:p>
          </dgm:t>
        </dgm:pt>
      </mc:Choice>
      <mc:Fallback xmlns="">
        <dgm:pt modelId="{FFE5BC65-64EA-B044-8653-749FCA8CAFED}">
          <dgm:prSet/>
          <dgm:spPr/>
          <dgm:t>
            <a:bodyPr/>
            <a:lstStyle/>
            <a:p>
              <a:r>
                <a:rPr kumimoji="1" lang="en-US" altLang="zh-CN" dirty="0">
                  <a:latin typeface="Microsoft YaHei" panose="020B0503020204020204" pitchFamily="34" charset="-122"/>
                  <a:ea typeface="Microsoft YaHei" panose="020B0503020204020204" pitchFamily="34" charset="-122"/>
                </a:rPr>
                <a:t>Is</a:t>
              </a:r>
              <a:r>
                <a:rPr kumimoji="1" lang="zh-CN" altLang="en-US" dirty="0">
                  <a:latin typeface="Microsoft YaHei" panose="020B0503020204020204" pitchFamily="34" charset="-122"/>
                  <a:ea typeface="Microsoft YaHei" panose="020B0503020204020204" pitchFamily="34" charset="-122"/>
                </a:rPr>
                <a:t> </a:t>
              </a:r>
              <a:r>
                <a:rPr kumimoji="1" lang="en-US" altLang="zh-CN" dirty="0">
                  <a:latin typeface="Microsoft YaHei" panose="020B0503020204020204" pitchFamily="34" charset="-122"/>
                  <a:ea typeface="Microsoft YaHei" panose="020B0503020204020204" pitchFamily="34" charset="-122"/>
                </a:rPr>
                <a:t>the</a:t>
              </a:r>
              <a:r>
                <a:rPr kumimoji="1" lang="zh-CN" altLang="en-US" dirty="0">
                  <a:latin typeface="Microsoft YaHei" panose="020B0503020204020204" pitchFamily="34" charset="-122"/>
                  <a:ea typeface="Microsoft YaHei" panose="020B0503020204020204" pitchFamily="34" charset="-122"/>
                </a:rPr>
                <a:t> </a:t>
              </a:r>
              <a:r>
                <a:rPr kumimoji="1" lang="en-US" altLang="zh-CN" dirty="0">
                  <a:latin typeface="Microsoft YaHei" panose="020B0503020204020204" pitchFamily="34" charset="-122"/>
                  <a:ea typeface="Microsoft YaHei" panose="020B0503020204020204" pitchFamily="34" charset="-122"/>
                </a:rPr>
                <a:t>coupling</a:t>
              </a:r>
              <a:r>
                <a:rPr kumimoji="1" lang="zh-CN" altLang="en-US" dirty="0">
                  <a:latin typeface="Microsoft YaHei" panose="020B0503020204020204" pitchFamily="34" charset="-122"/>
                  <a:ea typeface="Microsoft YaHei" panose="020B0503020204020204" pitchFamily="34" charset="-122"/>
                </a:rPr>
                <a:t> </a:t>
              </a:r>
              <a:r>
                <a:rPr kumimoji="1" lang="en-US" altLang="zh-CN" dirty="0">
                  <a:latin typeface="Microsoft YaHei" panose="020B0503020204020204" pitchFamily="34" charset="-122"/>
                  <a:ea typeface="Microsoft YaHei" panose="020B0503020204020204" pitchFamily="34" charset="-122"/>
                </a:rPr>
                <a:t>between</a:t>
              </a:r>
              <a:r>
                <a:rPr kumimoji="1" lang="zh-CN" altLang="en-US" dirty="0">
                  <a:latin typeface="Microsoft YaHei" panose="020B0503020204020204" pitchFamily="34" charset="-122"/>
                  <a:ea typeface="Microsoft YaHei" panose="020B0503020204020204" pitchFamily="34" charset="-122"/>
                </a:rPr>
                <a:t> </a:t>
              </a:r>
              <a:r>
                <a:rPr kumimoji="1" lang="en-US" altLang="zh-CN" b="0" i="0">
                  <a:latin typeface="Cambria Math" panose="02040503050406030204" pitchFamily="18" charset="0"/>
                </a:rPr>
                <a:t>𝐾</a:t>
              </a:r>
              <a:r>
                <a:rPr kumimoji="1" lang="zh-CN" altLang="en-US" b="0" i="0">
                  <a:latin typeface="Cambria Math" panose="02040503050406030204" pitchFamily="18" charset="0"/>
                </a:rPr>
                <a:t> ̅</a:t>
              </a:r>
              <a:r>
                <a:rPr kumimoji="1" lang="en-US" altLang="zh-CN" b="0" i="0">
                  <a:latin typeface="Cambria Math" panose="02040503050406030204" pitchFamily="18" charset="0"/>
                </a:rPr>
                <a:t>𝑁</a:t>
              </a:r>
              <a:r>
                <a:rPr kumimoji="1" lang="zh-CN" altLang="en-US" dirty="0">
                  <a:latin typeface="Microsoft YaHei" panose="020B0503020204020204" pitchFamily="34" charset="-122"/>
                  <a:ea typeface="Microsoft YaHei" panose="020B0503020204020204" pitchFamily="34" charset="-122"/>
                </a:rPr>
                <a:t> </a:t>
              </a:r>
              <a:r>
                <a:rPr kumimoji="1" lang="en-US" altLang="zh-CN" dirty="0">
                  <a:latin typeface="Microsoft YaHei" panose="020B0503020204020204" pitchFamily="34" charset="-122"/>
                  <a:ea typeface="Microsoft YaHei" panose="020B0503020204020204" pitchFamily="34" charset="-122"/>
                </a:rPr>
                <a:t>and</a:t>
              </a:r>
              <a:r>
                <a:rPr kumimoji="1" lang="zh-CN" altLang="en-US" dirty="0">
                  <a:latin typeface="Microsoft YaHei" panose="020B0503020204020204" pitchFamily="34" charset="-122"/>
                  <a:ea typeface="Microsoft YaHei" panose="020B0503020204020204" pitchFamily="34" charset="-122"/>
                </a:rPr>
                <a:t> </a:t>
              </a:r>
              <a:r>
                <a:rPr kumimoji="1" lang="zh-CN" altLang="en-US" i="0">
                  <a:latin typeface="Cambria Math" panose="02040503050406030204" pitchFamily="18" charset="0"/>
                </a:rPr>
                <a:t>𝜋</a:t>
              </a:r>
              <a:r>
                <a:rPr kumimoji="1" lang="el-GR" altLang="zh-CN" i="0">
                  <a:latin typeface="Cambria Math" panose="02040503050406030204" pitchFamily="18" charset="0"/>
                  <a:ea typeface="Cambria Math" panose="02040503050406030204" pitchFamily="18" charset="0"/>
                </a:rPr>
                <a:t>Σ</a:t>
              </a:r>
              <a:r>
                <a:rPr kumimoji="1" lang="zh-CN" altLang="en-US" dirty="0">
                  <a:latin typeface="Microsoft YaHei" panose="020B0503020204020204" pitchFamily="34" charset="-122"/>
                  <a:ea typeface="Microsoft YaHei" panose="020B0503020204020204" pitchFamily="34" charset="-122"/>
                </a:rPr>
                <a:t> </a:t>
              </a:r>
              <a:r>
                <a:rPr kumimoji="1" lang="en-US" altLang="zh-CN" dirty="0">
                  <a:latin typeface="Microsoft YaHei" panose="020B0503020204020204" pitchFamily="34" charset="-122"/>
                  <a:ea typeface="Microsoft YaHei" panose="020B0503020204020204" pitchFamily="34" charset="-122"/>
                </a:rPr>
                <a:t>important?</a:t>
              </a:r>
            </a:p>
          </dgm:t>
        </dgm:pt>
      </mc:Fallback>
    </mc:AlternateContent>
    <dgm:pt modelId="{D3ABF5DD-2BBE-D547-AA42-A763663C06C1}" type="parTrans" cxnId="{A24F56A8-CC8E-FA4E-9E0F-08C3B70826C5}">
      <dgm:prSet/>
      <dgm:spPr/>
      <dgm:t>
        <a:bodyPr/>
        <a:lstStyle/>
        <a:p>
          <a:endParaRPr lang="zh-CN" altLang="en-US"/>
        </a:p>
      </dgm:t>
    </dgm:pt>
    <dgm:pt modelId="{23DDCE51-2811-7045-9309-80D73EE494C4}" type="sibTrans" cxnId="{A24F56A8-CC8E-FA4E-9E0F-08C3B70826C5}">
      <dgm:prSet/>
      <dgm:spPr/>
      <dgm:t>
        <a:bodyPr/>
        <a:lstStyle/>
        <a:p>
          <a:endParaRPr lang="zh-CN" altLang="en-US"/>
        </a:p>
      </dgm:t>
    </dgm:pt>
    <dgm:pt modelId="{82B79D05-DFD9-9147-B9A1-E84E2E2FC9A2}" type="pres">
      <dgm:prSet presAssocID="{BD0D125D-1E42-A74E-99BD-96E901F99A66}" presName="Name0" presStyleCnt="0">
        <dgm:presLayoutVars>
          <dgm:chMax val="7"/>
          <dgm:chPref val="7"/>
          <dgm:dir/>
        </dgm:presLayoutVars>
      </dgm:prSet>
      <dgm:spPr/>
    </dgm:pt>
    <dgm:pt modelId="{2BE7D67E-F34A-1946-BC94-9E483050E7A6}" type="pres">
      <dgm:prSet presAssocID="{BD0D125D-1E42-A74E-99BD-96E901F99A66}" presName="Name1" presStyleCnt="0"/>
      <dgm:spPr/>
    </dgm:pt>
    <dgm:pt modelId="{DB9D56DA-06E8-8243-94C7-C0E78D1A58D1}" type="pres">
      <dgm:prSet presAssocID="{BD0D125D-1E42-A74E-99BD-96E901F99A66}" presName="cycle" presStyleCnt="0"/>
      <dgm:spPr/>
    </dgm:pt>
    <dgm:pt modelId="{0CE7CDF7-3312-EA41-A9C2-AE32D9D81AE7}" type="pres">
      <dgm:prSet presAssocID="{BD0D125D-1E42-A74E-99BD-96E901F99A66}" presName="srcNode" presStyleLbl="node1" presStyleIdx="0" presStyleCnt="3"/>
      <dgm:spPr/>
    </dgm:pt>
    <dgm:pt modelId="{98E733BD-99E9-A74A-8711-2D5DE9B82D91}" type="pres">
      <dgm:prSet presAssocID="{BD0D125D-1E42-A74E-99BD-96E901F99A66}" presName="conn" presStyleLbl="parChTrans1D2" presStyleIdx="0" presStyleCnt="1"/>
      <dgm:spPr/>
    </dgm:pt>
    <dgm:pt modelId="{DD4C6EFC-458B-1449-A33A-5CB74FC6D296}" type="pres">
      <dgm:prSet presAssocID="{BD0D125D-1E42-A74E-99BD-96E901F99A66}" presName="extraNode" presStyleLbl="node1" presStyleIdx="0" presStyleCnt="3"/>
      <dgm:spPr/>
    </dgm:pt>
    <dgm:pt modelId="{58C6CD60-64B8-2F4E-8865-AB4F813C6CCE}" type="pres">
      <dgm:prSet presAssocID="{BD0D125D-1E42-A74E-99BD-96E901F99A66}" presName="dstNode" presStyleLbl="node1" presStyleIdx="0" presStyleCnt="3"/>
      <dgm:spPr/>
    </dgm:pt>
    <dgm:pt modelId="{1C76A9B9-99DB-5548-A023-86823542C69E}" type="pres">
      <dgm:prSet presAssocID="{FFE5BC65-64EA-B044-8653-749FCA8CAFED}" presName="text_1" presStyleLbl="node1" presStyleIdx="0" presStyleCnt="3">
        <dgm:presLayoutVars>
          <dgm:bulletEnabled val="1"/>
        </dgm:presLayoutVars>
      </dgm:prSet>
      <dgm:spPr/>
    </dgm:pt>
    <dgm:pt modelId="{A7245E86-2E23-B14F-A2B8-116EB6FACB25}" type="pres">
      <dgm:prSet presAssocID="{FFE5BC65-64EA-B044-8653-749FCA8CAFED}" presName="accent_1" presStyleCnt="0"/>
      <dgm:spPr/>
    </dgm:pt>
    <dgm:pt modelId="{BF6929CF-D613-A04B-BB9C-E3AF3DA727D2}" type="pres">
      <dgm:prSet presAssocID="{FFE5BC65-64EA-B044-8653-749FCA8CAFED}" presName="accentRepeatNode" presStyleLbl="solidFgAcc1" presStyleIdx="0" presStyleCnt="3"/>
      <dgm:spPr/>
    </dgm:pt>
    <dgm:pt modelId="{5163DC56-A1FE-8B46-B154-A9EA510465F2}" type="pres">
      <dgm:prSet presAssocID="{F1A55887-6E9D-004C-94DC-A7174B63A84A}" presName="text_2" presStyleLbl="node1" presStyleIdx="1" presStyleCnt="3">
        <dgm:presLayoutVars>
          <dgm:bulletEnabled val="1"/>
        </dgm:presLayoutVars>
      </dgm:prSet>
      <dgm:spPr/>
    </dgm:pt>
    <dgm:pt modelId="{DBED4D26-B8FF-B042-B8F2-1EA841A2EA1E}" type="pres">
      <dgm:prSet presAssocID="{F1A55887-6E9D-004C-94DC-A7174B63A84A}" presName="accent_2" presStyleCnt="0"/>
      <dgm:spPr/>
    </dgm:pt>
    <dgm:pt modelId="{F60324E4-BD9A-304E-A90B-6C020C62CE49}" type="pres">
      <dgm:prSet presAssocID="{F1A55887-6E9D-004C-94DC-A7174B63A84A}" presName="accentRepeatNode" presStyleLbl="solidFgAcc1" presStyleIdx="1" presStyleCnt="3"/>
      <dgm:spPr/>
    </dgm:pt>
    <dgm:pt modelId="{C67B9BCA-28BD-6842-BC41-2659A3ED9513}" type="pres">
      <dgm:prSet presAssocID="{9B224F92-3F58-1448-B27E-FC44361273CF}" presName="text_3" presStyleLbl="node1" presStyleIdx="2" presStyleCnt="3">
        <dgm:presLayoutVars>
          <dgm:bulletEnabled val="1"/>
        </dgm:presLayoutVars>
      </dgm:prSet>
      <dgm:spPr/>
    </dgm:pt>
    <dgm:pt modelId="{F6C30700-9D6D-DD4D-8CAB-D2269EB45975}" type="pres">
      <dgm:prSet presAssocID="{9B224F92-3F58-1448-B27E-FC44361273CF}" presName="accent_3" presStyleCnt="0"/>
      <dgm:spPr/>
    </dgm:pt>
    <dgm:pt modelId="{A8287167-F495-DB44-BB8D-6064A3CA0047}" type="pres">
      <dgm:prSet presAssocID="{9B224F92-3F58-1448-B27E-FC44361273CF}" presName="accentRepeatNode" presStyleLbl="solidFgAcc1" presStyleIdx="2" presStyleCnt="3"/>
      <dgm:spPr/>
    </dgm:pt>
  </dgm:ptLst>
  <dgm:cxnLst>
    <dgm:cxn modelId="{2D88BB04-9FF4-F54C-BBB9-548715B37C02}" type="presOf" srcId="{BD0D125D-1E42-A74E-99BD-96E901F99A66}" destId="{82B79D05-DFD9-9147-B9A1-E84E2E2FC9A2}" srcOrd="0" destOrd="0" presId="urn:microsoft.com/office/officeart/2008/layout/VerticalCurvedList"/>
    <dgm:cxn modelId="{26EA7E2A-37C8-5D42-A50F-09AEBAEBE52A}" type="presOf" srcId="{23DDCE51-2811-7045-9309-80D73EE494C4}" destId="{98E733BD-99E9-A74A-8711-2D5DE9B82D91}" srcOrd="0" destOrd="0" presId="urn:microsoft.com/office/officeart/2008/layout/VerticalCurvedList"/>
    <dgm:cxn modelId="{5D80205D-121A-3144-BF9E-3526FC1946C9}" type="presOf" srcId="{9B224F92-3F58-1448-B27E-FC44361273CF}" destId="{C67B9BCA-28BD-6842-BC41-2659A3ED9513}" srcOrd="0" destOrd="0" presId="urn:microsoft.com/office/officeart/2008/layout/VerticalCurvedList"/>
    <dgm:cxn modelId="{A5CB4D6C-B6DD-D043-B0AE-B6A0E6ED823F}" type="presOf" srcId="{F1A55887-6E9D-004C-94DC-A7174B63A84A}" destId="{5163DC56-A1FE-8B46-B154-A9EA510465F2}" srcOrd="0" destOrd="0" presId="urn:microsoft.com/office/officeart/2008/layout/VerticalCurvedList"/>
    <dgm:cxn modelId="{0CC92694-A868-9B43-9CAE-B99ED2F270EB}" type="presOf" srcId="{FFE5BC65-64EA-B044-8653-749FCA8CAFED}" destId="{1C76A9B9-99DB-5548-A023-86823542C69E}" srcOrd="0" destOrd="0" presId="urn:microsoft.com/office/officeart/2008/layout/VerticalCurvedList"/>
    <dgm:cxn modelId="{A24F56A8-CC8E-FA4E-9E0F-08C3B70826C5}" srcId="{BD0D125D-1E42-A74E-99BD-96E901F99A66}" destId="{FFE5BC65-64EA-B044-8653-749FCA8CAFED}" srcOrd="0" destOrd="0" parTransId="{D3ABF5DD-2BBE-D547-AA42-A763663C06C1}" sibTransId="{23DDCE51-2811-7045-9309-80D73EE494C4}"/>
    <dgm:cxn modelId="{ED7010B6-4D02-FF45-81B4-961CB59DA998}" srcId="{BD0D125D-1E42-A74E-99BD-96E901F99A66}" destId="{F1A55887-6E9D-004C-94DC-A7174B63A84A}" srcOrd="1" destOrd="0" parTransId="{5BB453C0-B820-9145-9C8F-327AF81E83F4}" sibTransId="{BE4D3C61-9C08-6B47-BA0B-F2061D0CCF16}"/>
    <dgm:cxn modelId="{015737BB-C612-B14F-AA29-75BE82ADE23D}" srcId="{BD0D125D-1E42-A74E-99BD-96E901F99A66}" destId="{9B224F92-3F58-1448-B27E-FC44361273CF}" srcOrd="2" destOrd="0" parTransId="{E9A7ADAA-D8BD-2645-8A0F-80489A8EA0C5}" sibTransId="{0CA37CE5-71F5-0C47-9ED2-571675E1DF15}"/>
    <dgm:cxn modelId="{85428B02-450D-E642-8DCE-F23AC68BA615}" type="presParOf" srcId="{82B79D05-DFD9-9147-B9A1-E84E2E2FC9A2}" destId="{2BE7D67E-F34A-1946-BC94-9E483050E7A6}" srcOrd="0" destOrd="0" presId="urn:microsoft.com/office/officeart/2008/layout/VerticalCurvedList"/>
    <dgm:cxn modelId="{DD55DDA7-3217-C243-A986-5B53FBDECF4D}" type="presParOf" srcId="{2BE7D67E-F34A-1946-BC94-9E483050E7A6}" destId="{DB9D56DA-06E8-8243-94C7-C0E78D1A58D1}" srcOrd="0" destOrd="0" presId="urn:microsoft.com/office/officeart/2008/layout/VerticalCurvedList"/>
    <dgm:cxn modelId="{14A006AF-F8B7-FC4A-BCFF-498D20047B35}" type="presParOf" srcId="{DB9D56DA-06E8-8243-94C7-C0E78D1A58D1}" destId="{0CE7CDF7-3312-EA41-A9C2-AE32D9D81AE7}" srcOrd="0" destOrd="0" presId="urn:microsoft.com/office/officeart/2008/layout/VerticalCurvedList"/>
    <dgm:cxn modelId="{97AB437A-9A2C-6143-8AD2-26FC63CEA9F6}" type="presParOf" srcId="{DB9D56DA-06E8-8243-94C7-C0E78D1A58D1}" destId="{98E733BD-99E9-A74A-8711-2D5DE9B82D91}" srcOrd="1" destOrd="0" presId="urn:microsoft.com/office/officeart/2008/layout/VerticalCurvedList"/>
    <dgm:cxn modelId="{BE86109F-B3CA-604D-872C-95302206BC1F}" type="presParOf" srcId="{DB9D56DA-06E8-8243-94C7-C0E78D1A58D1}" destId="{DD4C6EFC-458B-1449-A33A-5CB74FC6D296}" srcOrd="2" destOrd="0" presId="urn:microsoft.com/office/officeart/2008/layout/VerticalCurvedList"/>
    <dgm:cxn modelId="{26EFA920-2835-0E4B-82DD-130CA32FE496}" type="presParOf" srcId="{DB9D56DA-06E8-8243-94C7-C0E78D1A58D1}" destId="{58C6CD60-64B8-2F4E-8865-AB4F813C6CCE}" srcOrd="3" destOrd="0" presId="urn:microsoft.com/office/officeart/2008/layout/VerticalCurvedList"/>
    <dgm:cxn modelId="{B5005B70-37EB-3D42-9BAD-53D3A95995E5}" type="presParOf" srcId="{2BE7D67E-F34A-1946-BC94-9E483050E7A6}" destId="{1C76A9B9-99DB-5548-A023-86823542C69E}" srcOrd="1" destOrd="0" presId="urn:microsoft.com/office/officeart/2008/layout/VerticalCurvedList"/>
    <dgm:cxn modelId="{B3DE24AE-F9A1-9C4B-8AB7-E24959B8C223}" type="presParOf" srcId="{2BE7D67E-F34A-1946-BC94-9E483050E7A6}" destId="{A7245E86-2E23-B14F-A2B8-116EB6FACB25}" srcOrd="2" destOrd="0" presId="urn:microsoft.com/office/officeart/2008/layout/VerticalCurvedList"/>
    <dgm:cxn modelId="{308D7F4D-7F03-B049-B06D-F5415F9E735E}" type="presParOf" srcId="{A7245E86-2E23-B14F-A2B8-116EB6FACB25}" destId="{BF6929CF-D613-A04B-BB9C-E3AF3DA727D2}" srcOrd="0" destOrd="0" presId="urn:microsoft.com/office/officeart/2008/layout/VerticalCurvedList"/>
    <dgm:cxn modelId="{C759E5AA-A2D3-1947-A760-CFEF5568AA2A}" type="presParOf" srcId="{2BE7D67E-F34A-1946-BC94-9E483050E7A6}" destId="{5163DC56-A1FE-8B46-B154-A9EA510465F2}" srcOrd="3" destOrd="0" presId="urn:microsoft.com/office/officeart/2008/layout/VerticalCurvedList"/>
    <dgm:cxn modelId="{F120A563-1896-AB45-B921-98EAB8BF5E77}" type="presParOf" srcId="{2BE7D67E-F34A-1946-BC94-9E483050E7A6}" destId="{DBED4D26-B8FF-B042-B8F2-1EA841A2EA1E}" srcOrd="4" destOrd="0" presId="urn:microsoft.com/office/officeart/2008/layout/VerticalCurvedList"/>
    <dgm:cxn modelId="{011A35D1-D1F5-0648-8B16-FAF1F09C08C1}" type="presParOf" srcId="{DBED4D26-B8FF-B042-B8F2-1EA841A2EA1E}" destId="{F60324E4-BD9A-304E-A90B-6C020C62CE49}" srcOrd="0" destOrd="0" presId="urn:microsoft.com/office/officeart/2008/layout/VerticalCurvedList"/>
    <dgm:cxn modelId="{A7062B1A-3E1A-A044-B434-187AC184A3D8}" type="presParOf" srcId="{2BE7D67E-F34A-1946-BC94-9E483050E7A6}" destId="{C67B9BCA-28BD-6842-BC41-2659A3ED9513}" srcOrd="5" destOrd="0" presId="urn:microsoft.com/office/officeart/2008/layout/VerticalCurvedList"/>
    <dgm:cxn modelId="{74ECAC31-0B37-A045-83DB-319437FA5EF9}" type="presParOf" srcId="{2BE7D67E-F34A-1946-BC94-9E483050E7A6}" destId="{F6C30700-9D6D-DD4D-8CAB-D2269EB45975}" srcOrd="6" destOrd="0" presId="urn:microsoft.com/office/officeart/2008/layout/VerticalCurvedList"/>
    <dgm:cxn modelId="{D7E2B879-A667-3D43-9760-6CFCCDC3EC3A}" type="presParOf" srcId="{F6C30700-9D6D-DD4D-8CAB-D2269EB45975}" destId="{A8287167-F495-DB44-BB8D-6064A3CA0047}"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BD0D125D-1E42-A74E-99BD-96E901F99A66}" type="doc">
      <dgm:prSet loTypeId="urn:microsoft.com/office/officeart/2008/layout/VerticalCurvedList" loCatId="" qsTypeId="urn:microsoft.com/office/officeart/2005/8/quickstyle/simple1" qsCatId="simple" csTypeId="urn:microsoft.com/office/officeart/2005/8/colors/accent1_2" csCatId="accent1" phldr="1"/>
      <dgm:spPr/>
      <dgm:t>
        <a:bodyPr/>
        <a:lstStyle/>
        <a:p>
          <a:endParaRPr lang="zh-CN" altLang="en-US"/>
        </a:p>
      </dgm:t>
    </dgm:pt>
    <dgm:pt modelId="{F1A55887-6E9D-004C-94DC-A7174B63A84A}">
      <dgm:prSet phldrT="[文本]"/>
      <dgm:spPr/>
      <dgm:t>
        <a:bodyPr/>
        <a:lstStyle/>
        <a:p>
          <a:r>
            <a:rPr kumimoji="1" lang="en-US" altLang="zh-CN" dirty="0">
              <a:latin typeface="Microsoft YaHei" panose="020B0503020204020204" pitchFamily="34" charset="-122"/>
              <a:ea typeface="Microsoft YaHei" panose="020B0503020204020204" pitchFamily="34" charset="-122"/>
            </a:rPr>
            <a:t>How</a:t>
          </a:r>
          <a:r>
            <a:rPr kumimoji="1" lang="zh-CN" altLang="en-US" dirty="0">
              <a:latin typeface="Microsoft YaHei" panose="020B0503020204020204" pitchFamily="34" charset="-122"/>
              <a:ea typeface="Microsoft YaHei" panose="020B0503020204020204" pitchFamily="34" charset="-122"/>
            </a:rPr>
            <a:t> </a:t>
          </a:r>
          <a:r>
            <a:rPr kumimoji="1" lang="en-US" altLang="zh-CN" dirty="0">
              <a:latin typeface="Microsoft YaHei" panose="020B0503020204020204" pitchFamily="34" charset="-122"/>
              <a:ea typeface="Microsoft YaHei" panose="020B0503020204020204" pitchFamily="34" charset="-122"/>
            </a:rPr>
            <a:t>does</a:t>
          </a:r>
          <a:r>
            <a:rPr kumimoji="1" lang="zh-CN" altLang="en-US" dirty="0">
              <a:latin typeface="Microsoft YaHei" panose="020B0503020204020204" pitchFamily="34" charset="-122"/>
              <a:ea typeface="Microsoft YaHei" panose="020B0503020204020204" pitchFamily="34" charset="-122"/>
            </a:rPr>
            <a:t> </a:t>
          </a:r>
          <a:r>
            <a:rPr kumimoji="1" lang="en-US" altLang="zh-CN" dirty="0">
              <a:latin typeface="Microsoft YaHei" panose="020B0503020204020204" pitchFamily="34" charset="-122"/>
              <a:ea typeface="Microsoft YaHei" panose="020B0503020204020204" pitchFamily="34" charset="-122"/>
            </a:rPr>
            <a:t>the</a:t>
          </a:r>
          <a:r>
            <a:rPr kumimoji="1" lang="zh-CN" altLang="en-US" dirty="0">
              <a:latin typeface="Microsoft YaHei" panose="020B0503020204020204" pitchFamily="34" charset="-122"/>
              <a:ea typeface="Microsoft YaHei" panose="020B0503020204020204" pitchFamily="34" charset="-122"/>
            </a:rPr>
            <a:t> </a:t>
          </a:r>
          <a:r>
            <a:rPr kumimoji="1" lang="en-US" altLang="zh-CN" dirty="0">
              <a:latin typeface="Microsoft YaHei" panose="020B0503020204020204" pitchFamily="34" charset="-122"/>
              <a:ea typeface="Microsoft YaHei" panose="020B0503020204020204" pitchFamily="34" charset="-122"/>
            </a:rPr>
            <a:t>nature</a:t>
          </a:r>
          <a:r>
            <a:rPr kumimoji="1" lang="zh-CN" altLang="en-US" dirty="0">
              <a:latin typeface="Microsoft YaHei" panose="020B0503020204020204" pitchFamily="34" charset="-122"/>
              <a:ea typeface="Microsoft YaHei" panose="020B0503020204020204" pitchFamily="34" charset="-122"/>
            </a:rPr>
            <a:t> </a:t>
          </a:r>
          <a:r>
            <a:rPr kumimoji="1" lang="en-US" altLang="zh-CN" dirty="0">
              <a:latin typeface="Microsoft YaHei" panose="020B0503020204020204" pitchFamily="34" charset="-122"/>
              <a:ea typeface="Microsoft YaHei" panose="020B0503020204020204" pitchFamily="34" charset="-122"/>
            </a:rPr>
            <a:t>of</a:t>
          </a:r>
          <a:r>
            <a:rPr kumimoji="1" lang="zh-CN" altLang="en-US" dirty="0">
              <a:latin typeface="Microsoft YaHei" panose="020B0503020204020204" pitchFamily="34" charset="-122"/>
              <a:ea typeface="Microsoft YaHei" panose="020B0503020204020204" pitchFamily="34" charset="-122"/>
            </a:rPr>
            <a:t> </a:t>
          </a:r>
          <a:r>
            <a:rPr kumimoji="1" lang="en-US" altLang="zh-CN" dirty="0">
              <a:latin typeface="Microsoft YaHei" panose="020B0503020204020204" pitchFamily="34" charset="-122"/>
              <a:ea typeface="Microsoft YaHei" panose="020B0503020204020204" pitchFamily="34" charset="-122"/>
            </a:rPr>
            <a:t>the</a:t>
          </a:r>
          <a:r>
            <a:rPr kumimoji="1" lang="zh-CN" altLang="en-US" dirty="0">
              <a:latin typeface="Microsoft YaHei" panose="020B0503020204020204" pitchFamily="34" charset="-122"/>
              <a:ea typeface="Microsoft YaHei" panose="020B0503020204020204" pitchFamily="34" charset="-122"/>
            </a:rPr>
            <a:t> </a:t>
          </a:r>
          <a:r>
            <a:rPr kumimoji="1" lang="en-US" altLang="zh-CN" dirty="0">
              <a:latin typeface="Microsoft YaHei" panose="020B0503020204020204" pitchFamily="34" charset="-122"/>
              <a:ea typeface="Microsoft YaHei" panose="020B0503020204020204" pitchFamily="34" charset="-122"/>
            </a:rPr>
            <a:t>Nambu-Goldstone</a:t>
          </a:r>
          <a:r>
            <a:rPr kumimoji="1" lang="zh-CN" altLang="en-US" dirty="0">
              <a:latin typeface="Microsoft YaHei" panose="020B0503020204020204" pitchFamily="34" charset="-122"/>
              <a:ea typeface="Microsoft YaHei" panose="020B0503020204020204" pitchFamily="34" charset="-122"/>
            </a:rPr>
            <a:t> </a:t>
          </a:r>
          <a:r>
            <a:rPr kumimoji="1" lang="en-US" altLang="zh-CN" dirty="0">
              <a:latin typeface="Microsoft YaHei" panose="020B0503020204020204" pitchFamily="34" charset="-122"/>
              <a:ea typeface="Microsoft YaHei" panose="020B0503020204020204" pitchFamily="34" charset="-122"/>
            </a:rPr>
            <a:t>bosons</a:t>
          </a:r>
          <a:r>
            <a:rPr kumimoji="1" lang="zh-CN" altLang="en-US" dirty="0">
              <a:latin typeface="Microsoft YaHei" panose="020B0503020204020204" pitchFamily="34" charset="-122"/>
              <a:ea typeface="Microsoft YaHei" panose="020B0503020204020204" pitchFamily="34" charset="-122"/>
            </a:rPr>
            <a:t> </a:t>
          </a:r>
          <a:r>
            <a:rPr kumimoji="1" lang="en-US" altLang="zh-CN" dirty="0">
              <a:latin typeface="Microsoft YaHei" panose="020B0503020204020204" pitchFamily="34" charset="-122"/>
              <a:ea typeface="Microsoft YaHei" panose="020B0503020204020204" pitchFamily="34" charset="-122"/>
            </a:rPr>
            <a:t>play</a:t>
          </a:r>
          <a:r>
            <a:rPr kumimoji="1" lang="zh-CN" altLang="en-US" dirty="0">
              <a:latin typeface="Microsoft YaHei" panose="020B0503020204020204" pitchFamily="34" charset="-122"/>
              <a:ea typeface="Microsoft YaHei" panose="020B0503020204020204" pitchFamily="34" charset="-122"/>
            </a:rPr>
            <a:t> </a:t>
          </a:r>
          <a:r>
            <a:rPr kumimoji="1" lang="en-US" altLang="zh-CN" dirty="0">
              <a:latin typeface="Microsoft YaHei" panose="020B0503020204020204" pitchFamily="34" charset="-122"/>
              <a:ea typeface="Microsoft YaHei" panose="020B0503020204020204" pitchFamily="34" charset="-122"/>
            </a:rPr>
            <a:t>a</a:t>
          </a:r>
          <a:r>
            <a:rPr kumimoji="1" lang="zh-CN" altLang="en-US" dirty="0">
              <a:latin typeface="Microsoft YaHei" panose="020B0503020204020204" pitchFamily="34" charset="-122"/>
              <a:ea typeface="Microsoft YaHei" panose="020B0503020204020204" pitchFamily="34" charset="-122"/>
            </a:rPr>
            <a:t> </a:t>
          </a:r>
          <a:r>
            <a:rPr kumimoji="1" lang="en-US" altLang="zh-CN" dirty="0">
              <a:latin typeface="Microsoft YaHei" panose="020B0503020204020204" pitchFamily="34" charset="-122"/>
              <a:ea typeface="Microsoft YaHei" panose="020B0503020204020204" pitchFamily="34" charset="-122"/>
            </a:rPr>
            <a:t>role?</a:t>
          </a:r>
          <a:endParaRPr lang="zh-CN" altLang="en-US" dirty="0"/>
        </a:p>
      </dgm:t>
    </dgm:pt>
    <dgm:pt modelId="{5BB453C0-B820-9145-9C8F-327AF81E83F4}" type="parTrans" cxnId="{ED7010B6-4D02-FF45-81B4-961CB59DA998}">
      <dgm:prSet/>
      <dgm:spPr/>
      <dgm:t>
        <a:bodyPr/>
        <a:lstStyle/>
        <a:p>
          <a:endParaRPr lang="zh-CN" altLang="en-US"/>
        </a:p>
      </dgm:t>
    </dgm:pt>
    <dgm:pt modelId="{BE4D3C61-9C08-6B47-BA0B-F2061D0CCF16}" type="sibTrans" cxnId="{ED7010B6-4D02-FF45-81B4-961CB59DA998}">
      <dgm:prSet/>
      <dgm:spPr/>
      <dgm:t>
        <a:bodyPr/>
        <a:lstStyle/>
        <a:p>
          <a:endParaRPr lang="zh-CN" altLang="en-US"/>
        </a:p>
      </dgm:t>
    </dgm:pt>
    <dgm:pt modelId="{9B224F92-3F58-1448-B27E-FC44361273CF}">
      <dgm:prSet phldrT="[文本]"/>
      <dgm:spPr/>
      <dgm:t>
        <a:bodyPr/>
        <a:lstStyle/>
        <a:p>
          <a:r>
            <a:rPr kumimoji="1" lang="en-US" altLang="zh-CN" dirty="0">
              <a:latin typeface="Microsoft YaHei" panose="020B0503020204020204" pitchFamily="34" charset="-122"/>
              <a:ea typeface="Microsoft YaHei" panose="020B0503020204020204" pitchFamily="34" charset="-122"/>
            </a:rPr>
            <a:t>Whether</a:t>
          </a:r>
          <a:r>
            <a:rPr kumimoji="1" lang="zh-CN" altLang="en-US" dirty="0">
              <a:latin typeface="Microsoft YaHei" panose="020B0503020204020204" pitchFamily="34" charset="-122"/>
              <a:ea typeface="Microsoft YaHei" panose="020B0503020204020204" pitchFamily="34" charset="-122"/>
            </a:rPr>
            <a:t> </a:t>
          </a:r>
          <a:r>
            <a:rPr kumimoji="1" lang="en-US" altLang="zh-CN" dirty="0">
              <a:latin typeface="Microsoft YaHei" panose="020B0503020204020204" pitchFamily="34" charset="-122"/>
              <a:ea typeface="Microsoft YaHei" panose="020B0503020204020204" pitchFamily="34" charset="-122"/>
            </a:rPr>
            <a:t>is</a:t>
          </a:r>
          <a:r>
            <a:rPr kumimoji="1" lang="zh-CN" altLang="en-US" dirty="0">
              <a:latin typeface="Microsoft YaHei" panose="020B0503020204020204" pitchFamily="34" charset="-122"/>
              <a:ea typeface="Microsoft YaHei" panose="020B0503020204020204" pitchFamily="34" charset="-122"/>
            </a:rPr>
            <a:t> </a:t>
          </a:r>
          <a:r>
            <a:rPr kumimoji="1" lang="en-US" altLang="zh-CN" dirty="0">
              <a:latin typeface="Microsoft YaHei" panose="020B0503020204020204" pitchFamily="34" charset="-122"/>
              <a:ea typeface="Microsoft YaHei" panose="020B0503020204020204" pitchFamily="34" charset="-122"/>
            </a:rPr>
            <a:t>the</a:t>
          </a:r>
          <a:r>
            <a:rPr kumimoji="1" lang="zh-CN" altLang="en-US" dirty="0">
              <a:latin typeface="Microsoft YaHei" panose="020B0503020204020204" pitchFamily="34" charset="-122"/>
              <a:ea typeface="Microsoft YaHei" panose="020B0503020204020204" pitchFamily="34" charset="-122"/>
            </a:rPr>
            <a:t> </a:t>
          </a:r>
          <a:r>
            <a:rPr kumimoji="1" lang="en-US" altLang="zh-CN" dirty="0">
              <a:latin typeface="Microsoft YaHei" panose="020B0503020204020204" pitchFamily="34" charset="-122"/>
              <a:ea typeface="Microsoft YaHei" panose="020B0503020204020204" pitchFamily="34" charset="-122"/>
            </a:rPr>
            <a:t>energy</a:t>
          </a:r>
          <a:r>
            <a:rPr kumimoji="1" lang="zh-CN" altLang="en-US" dirty="0">
              <a:latin typeface="Microsoft YaHei" panose="020B0503020204020204" pitchFamily="34" charset="-122"/>
              <a:ea typeface="Microsoft YaHei" panose="020B0503020204020204" pitchFamily="34" charset="-122"/>
            </a:rPr>
            <a:t> </a:t>
          </a:r>
          <a:r>
            <a:rPr kumimoji="1" lang="en-US" altLang="zh-CN" dirty="0">
              <a:latin typeface="Microsoft YaHei" panose="020B0503020204020204" pitchFamily="34" charset="-122"/>
              <a:ea typeface="Microsoft YaHei" panose="020B0503020204020204" pitchFamily="34" charset="-122"/>
            </a:rPr>
            <a:t>dependence</a:t>
          </a:r>
          <a:r>
            <a:rPr kumimoji="1" lang="zh-CN" altLang="en-US" dirty="0">
              <a:latin typeface="Microsoft YaHei" panose="020B0503020204020204" pitchFamily="34" charset="-122"/>
              <a:ea typeface="Microsoft YaHei" panose="020B0503020204020204" pitchFamily="34" charset="-122"/>
            </a:rPr>
            <a:t> </a:t>
          </a:r>
          <a:r>
            <a:rPr kumimoji="1" lang="en-US" altLang="zh-CN" dirty="0">
              <a:latin typeface="Microsoft YaHei" panose="020B0503020204020204" pitchFamily="34" charset="-122"/>
              <a:ea typeface="Microsoft YaHei" panose="020B0503020204020204" pitchFamily="34" charset="-122"/>
            </a:rPr>
            <a:t>of</a:t>
          </a:r>
          <a:r>
            <a:rPr kumimoji="1" lang="zh-CN" altLang="en-US" dirty="0">
              <a:latin typeface="Microsoft YaHei" panose="020B0503020204020204" pitchFamily="34" charset="-122"/>
              <a:ea typeface="Microsoft YaHei" panose="020B0503020204020204" pitchFamily="34" charset="-122"/>
            </a:rPr>
            <a:t> </a:t>
          </a:r>
          <a:r>
            <a:rPr kumimoji="1" lang="en-US" altLang="zh-CN" dirty="0">
              <a:latin typeface="Microsoft YaHei" panose="020B0503020204020204" pitchFamily="34" charset="-122"/>
              <a:ea typeface="Microsoft YaHei" panose="020B0503020204020204" pitchFamily="34" charset="-122"/>
            </a:rPr>
            <a:t>the</a:t>
          </a:r>
          <a:r>
            <a:rPr kumimoji="1" lang="zh-CN" altLang="en-US" dirty="0">
              <a:latin typeface="Microsoft YaHei" panose="020B0503020204020204" pitchFamily="34" charset="-122"/>
              <a:ea typeface="Microsoft YaHei" panose="020B0503020204020204" pitchFamily="34" charset="-122"/>
            </a:rPr>
            <a:t> </a:t>
          </a:r>
          <a:r>
            <a:rPr kumimoji="1" lang="en-US" altLang="zh-CN" dirty="0">
              <a:latin typeface="Microsoft YaHei" panose="020B0503020204020204" pitchFamily="34" charset="-122"/>
              <a:ea typeface="Microsoft YaHei" panose="020B0503020204020204" pitchFamily="34" charset="-122"/>
            </a:rPr>
            <a:t>WT</a:t>
          </a:r>
          <a:r>
            <a:rPr kumimoji="1" lang="zh-CN" altLang="en-US" dirty="0">
              <a:latin typeface="Microsoft YaHei" panose="020B0503020204020204" pitchFamily="34" charset="-122"/>
              <a:ea typeface="Microsoft YaHei" panose="020B0503020204020204" pitchFamily="34" charset="-122"/>
            </a:rPr>
            <a:t> </a:t>
          </a:r>
          <a:r>
            <a:rPr kumimoji="1" lang="en-US" altLang="zh-CN" dirty="0">
              <a:latin typeface="Microsoft YaHei" panose="020B0503020204020204" pitchFamily="34" charset="-122"/>
              <a:ea typeface="Microsoft YaHei" panose="020B0503020204020204" pitchFamily="34" charset="-122"/>
            </a:rPr>
            <a:t>potential</a:t>
          </a:r>
          <a:r>
            <a:rPr kumimoji="1" lang="zh-CN" altLang="en-US" dirty="0">
              <a:latin typeface="Microsoft YaHei" panose="020B0503020204020204" pitchFamily="34" charset="-122"/>
              <a:ea typeface="Microsoft YaHei" panose="020B0503020204020204" pitchFamily="34" charset="-122"/>
            </a:rPr>
            <a:t> </a:t>
          </a:r>
          <a:r>
            <a:rPr kumimoji="1" lang="en-US" altLang="zh-CN" dirty="0">
              <a:latin typeface="Microsoft YaHei" panose="020B0503020204020204" pitchFamily="34" charset="-122"/>
              <a:ea typeface="Microsoft YaHei" panose="020B0503020204020204" pitchFamily="34" charset="-122"/>
            </a:rPr>
            <a:t>relevant?</a:t>
          </a:r>
          <a:r>
            <a:rPr kumimoji="1" lang="zh-CN" altLang="en-US" dirty="0">
              <a:latin typeface="Microsoft YaHei" panose="020B0503020204020204" pitchFamily="34" charset="-122"/>
              <a:ea typeface="Microsoft YaHei" panose="020B0503020204020204" pitchFamily="34" charset="-122"/>
            </a:rPr>
            <a:t> </a:t>
          </a:r>
          <a:endParaRPr lang="zh-CN" altLang="en-US" dirty="0"/>
        </a:p>
      </dgm:t>
    </dgm:pt>
    <dgm:pt modelId="{E9A7ADAA-D8BD-2645-8A0F-80489A8EA0C5}" type="parTrans" cxnId="{015737BB-C612-B14F-AA29-75BE82ADE23D}">
      <dgm:prSet/>
      <dgm:spPr/>
      <dgm:t>
        <a:bodyPr/>
        <a:lstStyle/>
        <a:p>
          <a:endParaRPr lang="zh-CN" altLang="en-US"/>
        </a:p>
      </dgm:t>
    </dgm:pt>
    <dgm:pt modelId="{0CA37CE5-71F5-0C47-9ED2-571675E1DF15}" type="sibTrans" cxnId="{015737BB-C612-B14F-AA29-75BE82ADE23D}">
      <dgm:prSet/>
      <dgm:spPr/>
      <dgm:t>
        <a:bodyPr/>
        <a:lstStyle/>
        <a:p>
          <a:endParaRPr lang="zh-CN" altLang="en-US"/>
        </a:p>
      </dgm:t>
    </dgm:pt>
    <dgm:pt modelId="{FFE5BC65-64EA-B044-8653-749FCA8CAFED}">
      <dgm:prSet/>
      <dgm:spPr>
        <a:blipFill>
          <a:blip xmlns:r="http://schemas.openxmlformats.org/officeDocument/2006/relationships" r:embed="rId1"/>
          <a:stretch>
            <a:fillRect/>
          </a:stretch>
        </a:blipFill>
      </dgm:spPr>
      <dgm:t>
        <a:bodyPr/>
        <a:lstStyle/>
        <a:p>
          <a:r>
            <a:rPr lang="zh-CN" altLang="en-US">
              <a:noFill/>
            </a:rPr>
            <a:t> </a:t>
          </a:r>
        </a:p>
      </dgm:t>
    </dgm:pt>
    <dgm:pt modelId="{D3ABF5DD-2BBE-D547-AA42-A763663C06C1}" type="parTrans" cxnId="{A24F56A8-CC8E-FA4E-9E0F-08C3B70826C5}">
      <dgm:prSet/>
      <dgm:spPr/>
      <dgm:t>
        <a:bodyPr/>
        <a:lstStyle/>
        <a:p>
          <a:endParaRPr lang="zh-CN" altLang="en-US"/>
        </a:p>
      </dgm:t>
    </dgm:pt>
    <dgm:pt modelId="{23DDCE51-2811-7045-9309-80D73EE494C4}" type="sibTrans" cxnId="{A24F56A8-CC8E-FA4E-9E0F-08C3B70826C5}">
      <dgm:prSet/>
      <dgm:spPr/>
      <dgm:t>
        <a:bodyPr/>
        <a:lstStyle/>
        <a:p>
          <a:endParaRPr lang="zh-CN" altLang="en-US"/>
        </a:p>
      </dgm:t>
    </dgm:pt>
    <dgm:pt modelId="{82B79D05-DFD9-9147-B9A1-E84E2E2FC9A2}" type="pres">
      <dgm:prSet presAssocID="{BD0D125D-1E42-A74E-99BD-96E901F99A66}" presName="Name0" presStyleCnt="0">
        <dgm:presLayoutVars>
          <dgm:chMax val="7"/>
          <dgm:chPref val="7"/>
          <dgm:dir/>
        </dgm:presLayoutVars>
      </dgm:prSet>
      <dgm:spPr/>
    </dgm:pt>
    <dgm:pt modelId="{2BE7D67E-F34A-1946-BC94-9E483050E7A6}" type="pres">
      <dgm:prSet presAssocID="{BD0D125D-1E42-A74E-99BD-96E901F99A66}" presName="Name1" presStyleCnt="0"/>
      <dgm:spPr/>
    </dgm:pt>
    <dgm:pt modelId="{DB9D56DA-06E8-8243-94C7-C0E78D1A58D1}" type="pres">
      <dgm:prSet presAssocID="{BD0D125D-1E42-A74E-99BD-96E901F99A66}" presName="cycle" presStyleCnt="0"/>
      <dgm:spPr/>
    </dgm:pt>
    <dgm:pt modelId="{0CE7CDF7-3312-EA41-A9C2-AE32D9D81AE7}" type="pres">
      <dgm:prSet presAssocID="{BD0D125D-1E42-A74E-99BD-96E901F99A66}" presName="srcNode" presStyleLbl="node1" presStyleIdx="0" presStyleCnt="3"/>
      <dgm:spPr/>
    </dgm:pt>
    <dgm:pt modelId="{98E733BD-99E9-A74A-8711-2D5DE9B82D91}" type="pres">
      <dgm:prSet presAssocID="{BD0D125D-1E42-A74E-99BD-96E901F99A66}" presName="conn" presStyleLbl="parChTrans1D2" presStyleIdx="0" presStyleCnt="1"/>
      <dgm:spPr/>
    </dgm:pt>
    <dgm:pt modelId="{DD4C6EFC-458B-1449-A33A-5CB74FC6D296}" type="pres">
      <dgm:prSet presAssocID="{BD0D125D-1E42-A74E-99BD-96E901F99A66}" presName="extraNode" presStyleLbl="node1" presStyleIdx="0" presStyleCnt="3"/>
      <dgm:spPr/>
    </dgm:pt>
    <dgm:pt modelId="{58C6CD60-64B8-2F4E-8865-AB4F813C6CCE}" type="pres">
      <dgm:prSet presAssocID="{BD0D125D-1E42-A74E-99BD-96E901F99A66}" presName="dstNode" presStyleLbl="node1" presStyleIdx="0" presStyleCnt="3"/>
      <dgm:spPr/>
    </dgm:pt>
    <dgm:pt modelId="{1C76A9B9-99DB-5548-A023-86823542C69E}" type="pres">
      <dgm:prSet presAssocID="{FFE5BC65-64EA-B044-8653-749FCA8CAFED}" presName="text_1" presStyleLbl="node1" presStyleIdx="0" presStyleCnt="3">
        <dgm:presLayoutVars>
          <dgm:bulletEnabled val="1"/>
        </dgm:presLayoutVars>
      </dgm:prSet>
      <dgm:spPr/>
    </dgm:pt>
    <dgm:pt modelId="{A7245E86-2E23-B14F-A2B8-116EB6FACB25}" type="pres">
      <dgm:prSet presAssocID="{FFE5BC65-64EA-B044-8653-749FCA8CAFED}" presName="accent_1" presStyleCnt="0"/>
      <dgm:spPr/>
    </dgm:pt>
    <dgm:pt modelId="{BF6929CF-D613-A04B-BB9C-E3AF3DA727D2}" type="pres">
      <dgm:prSet presAssocID="{FFE5BC65-64EA-B044-8653-749FCA8CAFED}" presName="accentRepeatNode" presStyleLbl="solidFgAcc1" presStyleIdx="0" presStyleCnt="3"/>
      <dgm:spPr/>
    </dgm:pt>
    <dgm:pt modelId="{5163DC56-A1FE-8B46-B154-A9EA510465F2}" type="pres">
      <dgm:prSet presAssocID="{F1A55887-6E9D-004C-94DC-A7174B63A84A}" presName="text_2" presStyleLbl="node1" presStyleIdx="1" presStyleCnt="3">
        <dgm:presLayoutVars>
          <dgm:bulletEnabled val="1"/>
        </dgm:presLayoutVars>
      </dgm:prSet>
      <dgm:spPr/>
    </dgm:pt>
    <dgm:pt modelId="{DBED4D26-B8FF-B042-B8F2-1EA841A2EA1E}" type="pres">
      <dgm:prSet presAssocID="{F1A55887-6E9D-004C-94DC-A7174B63A84A}" presName="accent_2" presStyleCnt="0"/>
      <dgm:spPr/>
    </dgm:pt>
    <dgm:pt modelId="{F60324E4-BD9A-304E-A90B-6C020C62CE49}" type="pres">
      <dgm:prSet presAssocID="{F1A55887-6E9D-004C-94DC-A7174B63A84A}" presName="accentRepeatNode" presStyleLbl="solidFgAcc1" presStyleIdx="1" presStyleCnt="3"/>
      <dgm:spPr/>
    </dgm:pt>
    <dgm:pt modelId="{C67B9BCA-28BD-6842-BC41-2659A3ED9513}" type="pres">
      <dgm:prSet presAssocID="{9B224F92-3F58-1448-B27E-FC44361273CF}" presName="text_3" presStyleLbl="node1" presStyleIdx="2" presStyleCnt="3">
        <dgm:presLayoutVars>
          <dgm:bulletEnabled val="1"/>
        </dgm:presLayoutVars>
      </dgm:prSet>
      <dgm:spPr/>
    </dgm:pt>
    <dgm:pt modelId="{F6C30700-9D6D-DD4D-8CAB-D2269EB45975}" type="pres">
      <dgm:prSet presAssocID="{9B224F92-3F58-1448-B27E-FC44361273CF}" presName="accent_3" presStyleCnt="0"/>
      <dgm:spPr/>
    </dgm:pt>
    <dgm:pt modelId="{A8287167-F495-DB44-BB8D-6064A3CA0047}" type="pres">
      <dgm:prSet presAssocID="{9B224F92-3F58-1448-B27E-FC44361273CF}" presName="accentRepeatNode" presStyleLbl="solidFgAcc1" presStyleIdx="2" presStyleCnt="3"/>
      <dgm:spPr/>
    </dgm:pt>
  </dgm:ptLst>
  <dgm:cxnLst>
    <dgm:cxn modelId="{2D88BB04-9FF4-F54C-BBB9-548715B37C02}" type="presOf" srcId="{BD0D125D-1E42-A74E-99BD-96E901F99A66}" destId="{82B79D05-DFD9-9147-B9A1-E84E2E2FC9A2}" srcOrd="0" destOrd="0" presId="urn:microsoft.com/office/officeart/2008/layout/VerticalCurvedList"/>
    <dgm:cxn modelId="{26EA7E2A-37C8-5D42-A50F-09AEBAEBE52A}" type="presOf" srcId="{23DDCE51-2811-7045-9309-80D73EE494C4}" destId="{98E733BD-99E9-A74A-8711-2D5DE9B82D91}" srcOrd="0" destOrd="0" presId="urn:microsoft.com/office/officeart/2008/layout/VerticalCurvedList"/>
    <dgm:cxn modelId="{5D80205D-121A-3144-BF9E-3526FC1946C9}" type="presOf" srcId="{9B224F92-3F58-1448-B27E-FC44361273CF}" destId="{C67B9BCA-28BD-6842-BC41-2659A3ED9513}" srcOrd="0" destOrd="0" presId="urn:microsoft.com/office/officeart/2008/layout/VerticalCurvedList"/>
    <dgm:cxn modelId="{A5CB4D6C-B6DD-D043-B0AE-B6A0E6ED823F}" type="presOf" srcId="{F1A55887-6E9D-004C-94DC-A7174B63A84A}" destId="{5163DC56-A1FE-8B46-B154-A9EA510465F2}" srcOrd="0" destOrd="0" presId="urn:microsoft.com/office/officeart/2008/layout/VerticalCurvedList"/>
    <dgm:cxn modelId="{0CC92694-A868-9B43-9CAE-B99ED2F270EB}" type="presOf" srcId="{FFE5BC65-64EA-B044-8653-749FCA8CAFED}" destId="{1C76A9B9-99DB-5548-A023-86823542C69E}" srcOrd="0" destOrd="0" presId="urn:microsoft.com/office/officeart/2008/layout/VerticalCurvedList"/>
    <dgm:cxn modelId="{A24F56A8-CC8E-FA4E-9E0F-08C3B70826C5}" srcId="{BD0D125D-1E42-A74E-99BD-96E901F99A66}" destId="{FFE5BC65-64EA-B044-8653-749FCA8CAFED}" srcOrd="0" destOrd="0" parTransId="{D3ABF5DD-2BBE-D547-AA42-A763663C06C1}" sibTransId="{23DDCE51-2811-7045-9309-80D73EE494C4}"/>
    <dgm:cxn modelId="{ED7010B6-4D02-FF45-81B4-961CB59DA998}" srcId="{BD0D125D-1E42-A74E-99BD-96E901F99A66}" destId="{F1A55887-6E9D-004C-94DC-A7174B63A84A}" srcOrd="1" destOrd="0" parTransId="{5BB453C0-B820-9145-9C8F-327AF81E83F4}" sibTransId="{BE4D3C61-9C08-6B47-BA0B-F2061D0CCF16}"/>
    <dgm:cxn modelId="{015737BB-C612-B14F-AA29-75BE82ADE23D}" srcId="{BD0D125D-1E42-A74E-99BD-96E901F99A66}" destId="{9B224F92-3F58-1448-B27E-FC44361273CF}" srcOrd="2" destOrd="0" parTransId="{E9A7ADAA-D8BD-2645-8A0F-80489A8EA0C5}" sibTransId="{0CA37CE5-71F5-0C47-9ED2-571675E1DF15}"/>
    <dgm:cxn modelId="{85428B02-450D-E642-8DCE-F23AC68BA615}" type="presParOf" srcId="{82B79D05-DFD9-9147-B9A1-E84E2E2FC9A2}" destId="{2BE7D67E-F34A-1946-BC94-9E483050E7A6}" srcOrd="0" destOrd="0" presId="urn:microsoft.com/office/officeart/2008/layout/VerticalCurvedList"/>
    <dgm:cxn modelId="{DD55DDA7-3217-C243-A986-5B53FBDECF4D}" type="presParOf" srcId="{2BE7D67E-F34A-1946-BC94-9E483050E7A6}" destId="{DB9D56DA-06E8-8243-94C7-C0E78D1A58D1}" srcOrd="0" destOrd="0" presId="urn:microsoft.com/office/officeart/2008/layout/VerticalCurvedList"/>
    <dgm:cxn modelId="{14A006AF-F8B7-FC4A-BCFF-498D20047B35}" type="presParOf" srcId="{DB9D56DA-06E8-8243-94C7-C0E78D1A58D1}" destId="{0CE7CDF7-3312-EA41-A9C2-AE32D9D81AE7}" srcOrd="0" destOrd="0" presId="urn:microsoft.com/office/officeart/2008/layout/VerticalCurvedList"/>
    <dgm:cxn modelId="{97AB437A-9A2C-6143-8AD2-26FC63CEA9F6}" type="presParOf" srcId="{DB9D56DA-06E8-8243-94C7-C0E78D1A58D1}" destId="{98E733BD-99E9-A74A-8711-2D5DE9B82D91}" srcOrd="1" destOrd="0" presId="urn:microsoft.com/office/officeart/2008/layout/VerticalCurvedList"/>
    <dgm:cxn modelId="{BE86109F-B3CA-604D-872C-95302206BC1F}" type="presParOf" srcId="{DB9D56DA-06E8-8243-94C7-C0E78D1A58D1}" destId="{DD4C6EFC-458B-1449-A33A-5CB74FC6D296}" srcOrd="2" destOrd="0" presId="urn:microsoft.com/office/officeart/2008/layout/VerticalCurvedList"/>
    <dgm:cxn modelId="{26EFA920-2835-0E4B-82DD-130CA32FE496}" type="presParOf" srcId="{DB9D56DA-06E8-8243-94C7-C0E78D1A58D1}" destId="{58C6CD60-64B8-2F4E-8865-AB4F813C6CCE}" srcOrd="3" destOrd="0" presId="urn:microsoft.com/office/officeart/2008/layout/VerticalCurvedList"/>
    <dgm:cxn modelId="{B5005B70-37EB-3D42-9BAD-53D3A95995E5}" type="presParOf" srcId="{2BE7D67E-F34A-1946-BC94-9E483050E7A6}" destId="{1C76A9B9-99DB-5548-A023-86823542C69E}" srcOrd="1" destOrd="0" presId="urn:microsoft.com/office/officeart/2008/layout/VerticalCurvedList"/>
    <dgm:cxn modelId="{B3DE24AE-F9A1-9C4B-8AB7-E24959B8C223}" type="presParOf" srcId="{2BE7D67E-F34A-1946-BC94-9E483050E7A6}" destId="{A7245E86-2E23-B14F-A2B8-116EB6FACB25}" srcOrd="2" destOrd="0" presId="urn:microsoft.com/office/officeart/2008/layout/VerticalCurvedList"/>
    <dgm:cxn modelId="{308D7F4D-7F03-B049-B06D-F5415F9E735E}" type="presParOf" srcId="{A7245E86-2E23-B14F-A2B8-116EB6FACB25}" destId="{BF6929CF-D613-A04B-BB9C-E3AF3DA727D2}" srcOrd="0" destOrd="0" presId="urn:microsoft.com/office/officeart/2008/layout/VerticalCurvedList"/>
    <dgm:cxn modelId="{C759E5AA-A2D3-1947-A760-CFEF5568AA2A}" type="presParOf" srcId="{2BE7D67E-F34A-1946-BC94-9E483050E7A6}" destId="{5163DC56-A1FE-8B46-B154-A9EA510465F2}" srcOrd="3" destOrd="0" presId="urn:microsoft.com/office/officeart/2008/layout/VerticalCurvedList"/>
    <dgm:cxn modelId="{F120A563-1896-AB45-B921-98EAB8BF5E77}" type="presParOf" srcId="{2BE7D67E-F34A-1946-BC94-9E483050E7A6}" destId="{DBED4D26-B8FF-B042-B8F2-1EA841A2EA1E}" srcOrd="4" destOrd="0" presId="urn:microsoft.com/office/officeart/2008/layout/VerticalCurvedList"/>
    <dgm:cxn modelId="{011A35D1-D1F5-0648-8B16-FAF1F09C08C1}" type="presParOf" srcId="{DBED4D26-B8FF-B042-B8F2-1EA841A2EA1E}" destId="{F60324E4-BD9A-304E-A90B-6C020C62CE49}" srcOrd="0" destOrd="0" presId="urn:microsoft.com/office/officeart/2008/layout/VerticalCurvedList"/>
    <dgm:cxn modelId="{A7062B1A-3E1A-A044-B434-187AC184A3D8}" type="presParOf" srcId="{2BE7D67E-F34A-1946-BC94-9E483050E7A6}" destId="{C67B9BCA-28BD-6842-BC41-2659A3ED9513}" srcOrd="5" destOrd="0" presId="urn:microsoft.com/office/officeart/2008/layout/VerticalCurvedList"/>
    <dgm:cxn modelId="{74ECAC31-0B37-A045-83DB-319437FA5EF9}" type="presParOf" srcId="{2BE7D67E-F34A-1946-BC94-9E483050E7A6}" destId="{F6C30700-9D6D-DD4D-8CAB-D2269EB45975}" srcOrd="6" destOrd="0" presId="urn:microsoft.com/office/officeart/2008/layout/VerticalCurvedList"/>
    <dgm:cxn modelId="{D7E2B879-A667-3D43-9760-6CFCCDC3EC3A}" type="presParOf" srcId="{F6C30700-9D6D-DD4D-8CAB-D2269EB45975}" destId="{A8287167-F495-DB44-BB8D-6064A3CA0047}"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4A7A1D6-3A86-454A-A885-7467AE38C408}" type="doc">
      <dgm:prSet loTypeId="urn:microsoft.com/office/officeart/2009/3/layout/StepUpProcess" loCatId="process" qsTypeId="urn:microsoft.com/office/officeart/2005/8/quickstyle/simple1" qsCatId="simple" csTypeId="urn:microsoft.com/office/officeart/2005/8/colors/accent1_2" csCatId="accent1" phldr="1"/>
      <dgm:spPr/>
      <dgm:t>
        <a:bodyPr/>
        <a:lstStyle/>
        <a:p>
          <a:endParaRPr lang="zh-CN" altLang="en-US"/>
        </a:p>
      </dgm:t>
    </dgm:pt>
    <dgm:pt modelId="{DD21E3AE-4FA6-4C6D-8BC5-AACB4D9D6095}">
      <dgm:prSet phldrT="[文本]" custT="1"/>
      <dgm:spPr>
        <a:blipFill>
          <a:blip xmlns:r="http://schemas.openxmlformats.org/officeDocument/2006/relationships" r:embed="rId1"/>
          <a:stretch>
            <a:fillRect/>
          </a:stretch>
        </a:blipFill>
      </dgm:spPr>
      <dgm:t>
        <a:bodyPr/>
        <a:lstStyle/>
        <a:p>
          <a:r>
            <a:rPr lang="zh-CN" altLang="en-US">
              <a:noFill/>
            </a:rPr>
            <a:t> </a:t>
          </a:r>
        </a:p>
      </dgm:t>
    </dgm:pt>
    <dgm:pt modelId="{F9129A80-A9B9-4A2A-AECA-8C7FBFD55972}" type="parTrans" cxnId="{CC6AD7B4-A073-49F0-B7B7-AFC865702F86}">
      <dgm:prSet/>
      <dgm:spPr/>
      <dgm:t>
        <a:bodyPr/>
        <a:lstStyle/>
        <a:p>
          <a:endParaRPr lang="zh-CN" altLang="en-US"/>
        </a:p>
      </dgm:t>
    </dgm:pt>
    <dgm:pt modelId="{5AB9F36F-DE40-4EE0-A36F-346769D23A60}" type="sibTrans" cxnId="{CC6AD7B4-A073-49F0-B7B7-AFC865702F86}">
      <dgm:prSet/>
      <dgm:spPr/>
      <dgm:t>
        <a:bodyPr/>
        <a:lstStyle/>
        <a:p>
          <a:endParaRPr lang="zh-CN" altLang="en-US"/>
        </a:p>
      </dgm:t>
    </dgm:pt>
    <dgm:pt modelId="{C3251451-25D7-47DA-AAE9-F22B4C2FF24A}">
      <dgm:prSet phldrT="[文本]" custT="1"/>
      <dgm:spPr>
        <a:blipFill>
          <a:blip xmlns:r="http://schemas.openxmlformats.org/officeDocument/2006/relationships" r:embed="rId2"/>
          <a:stretch>
            <a:fillRect/>
          </a:stretch>
        </a:blipFill>
      </dgm:spPr>
      <dgm:t>
        <a:bodyPr/>
        <a:lstStyle/>
        <a:p>
          <a:r>
            <a:rPr lang="zh-CN" altLang="en-US">
              <a:noFill/>
            </a:rPr>
            <a:t> </a:t>
          </a:r>
        </a:p>
      </dgm:t>
    </dgm:pt>
    <dgm:pt modelId="{E93F1AAC-A861-44AA-B9E8-C5A7E9B51AFD}" type="parTrans" cxnId="{1C43B6F4-C3DC-4ADD-B8D8-E05757C2B8CF}">
      <dgm:prSet/>
      <dgm:spPr/>
      <dgm:t>
        <a:bodyPr/>
        <a:lstStyle/>
        <a:p>
          <a:endParaRPr lang="zh-CN" altLang="en-US"/>
        </a:p>
      </dgm:t>
    </dgm:pt>
    <dgm:pt modelId="{E0FF2AD2-8C65-4CDE-B31A-3B784BDFCDCC}" type="sibTrans" cxnId="{1C43B6F4-C3DC-4ADD-B8D8-E05757C2B8CF}">
      <dgm:prSet/>
      <dgm:spPr/>
      <dgm:t>
        <a:bodyPr/>
        <a:lstStyle/>
        <a:p>
          <a:endParaRPr lang="zh-CN" altLang="en-US"/>
        </a:p>
      </dgm:t>
    </dgm:pt>
    <dgm:pt modelId="{F432DA90-039B-4647-B7FB-27105312738E}">
      <dgm:prSet phldrT="[文本]" custT="1"/>
      <dgm:spPr>
        <a:blipFill>
          <a:blip xmlns:r="http://schemas.openxmlformats.org/officeDocument/2006/relationships" r:embed="rId3"/>
          <a:stretch>
            <a:fillRect/>
          </a:stretch>
        </a:blipFill>
      </dgm:spPr>
      <dgm:t>
        <a:bodyPr/>
        <a:lstStyle/>
        <a:p>
          <a:r>
            <a:rPr lang="zh-CN" altLang="en-US">
              <a:noFill/>
            </a:rPr>
            <a:t> </a:t>
          </a:r>
        </a:p>
      </dgm:t>
    </dgm:pt>
    <dgm:pt modelId="{F35DD3B4-7C5D-41E3-8010-10C51C220048}" type="parTrans" cxnId="{B0CCC42B-4757-492B-ADB6-2A1BFF41E304}">
      <dgm:prSet/>
      <dgm:spPr/>
      <dgm:t>
        <a:bodyPr/>
        <a:lstStyle/>
        <a:p>
          <a:endParaRPr lang="zh-CN" altLang="en-US"/>
        </a:p>
      </dgm:t>
    </dgm:pt>
    <dgm:pt modelId="{2984B372-E0B1-4D85-B969-CFA1F80B1D57}" type="sibTrans" cxnId="{B0CCC42B-4757-492B-ADB6-2A1BFF41E304}">
      <dgm:prSet/>
      <dgm:spPr/>
      <dgm:t>
        <a:bodyPr/>
        <a:lstStyle/>
        <a:p>
          <a:endParaRPr lang="zh-CN" altLang="en-US"/>
        </a:p>
      </dgm:t>
    </dgm:pt>
    <dgm:pt modelId="{1E2A7D4A-BBF9-44FB-B5E3-136FA086F385}" type="pres">
      <dgm:prSet presAssocID="{04A7A1D6-3A86-454A-A885-7467AE38C408}" presName="rootnode" presStyleCnt="0">
        <dgm:presLayoutVars>
          <dgm:chMax/>
          <dgm:chPref/>
          <dgm:dir/>
          <dgm:animLvl val="lvl"/>
        </dgm:presLayoutVars>
      </dgm:prSet>
      <dgm:spPr/>
      <dgm:t>
        <a:bodyPr/>
        <a:lstStyle/>
        <a:p>
          <a:endParaRPr lang="zh-CN" altLang="en-US"/>
        </a:p>
      </dgm:t>
    </dgm:pt>
    <dgm:pt modelId="{5237CC22-1EA6-4AE4-9BBD-288A5E2B43C7}" type="pres">
      <dgm:prSet presAssocID="{DD21E3AE-4FA6-4C6D-8BC5-AACB4D9D6095}" presName="composite" presStyleCnt="0"/>
      <dgm:spPr/>
    </dgm:pt>
    <dgm:pt modelId="{3AA49FFF-D550-42A9-A042-FC2609E11FE0}" type="pres">
      <dgm:prSet presAssocID="{DD21E3AE-4FA6-4C6D-8BC5-AACB4D9D6095}" presName="LShape" presStyleLbl="alignNode1" presStyleIdx="0" presStyleCnt="5"/>
      <dgm:spPr/>
    </dgm:pt>
    <dgm:pt modelId="{6F039A85-68E3-4562-9D44-51D40D411B28}" type="pres">
      <dgm:prSet presAssocID="{DD21E3AE-4FA6-4C6D-8BC5-AACB4D9D6095}" presName="ParentText" presStyleLbl="revTx" presStyleIdx="0" presStyleCnt="3">
        <dgm:presLayoutVars>
          <dgm:chMax val="0"/>
          <dgm:chPref val="0"/>
          <dgm:bulletEnabled val="1"/>
        </dgm:presLayoutVars>
      </dgm:prSet>
      <dgm:spPr/>
      <dgm:t>
        <a:bodyPr/>
        <a:lstStyle/>
        <a:p>
          <a:endParaRPr lang="zh-CN" altLang="en-US"/>
        </a:p>
      </dgm:t>
    </dgm:pt>
    <dgm:pt modelId="{026848C6-42DF-480D-85B7-76924AFB759E}" type="pres">
      <dgm:prSet presAssocID="{DD21E3AE-4FA6-4C6D-8BC5-AACB4D9D6095}" presName="Triangle" presStyleLbl="alignNode1" presStyleIdx="1" presStyleCnt="5"/>
      <dgm:spPr/>
    </dgm:pt>
    <dgm:pt modelId="{4FF5C0A8-D15D-49E1-836A-E3D565E21E8A}" type="pres">
      <dgm:prSet presAssocID="{5AB9F36F-DE40-4EE0-A36F-346769D23A60}" presName="sibTrans" presStyleCnt="0"/>
      <dgm:spPr/>
    </dgm:pt>
    <dgm:pt modelId="{D84338E1-5A72-4082-9E51-55BB0F4A446C}" type="pres">
      <dgm:prSet presAssocID="{5AB9F36F-DE40-4EE0-A36F-346769D23A60}" presName="space" presStyleCnt="0"/>
      <dgm:spPr/>
    </dgm:pt>
    <dgm:pt modelId="{5849B939-8C0A-4DC8-A087-C60FAFCA453C}" type="pres">
      <dgm:prSet presAssocID="{C3251451-25D7-47DA-AAE9-F22B4C2FF24A}" presName="composite" presStyleCnt="0"/>
      <dgm:spPr/>
    </dgm:pt>
    <dgm:pt modelId="{F39DF936-6545-4F60-8477-22698853C5C3}" type="pres">
      <dgm:prSet presAssocID="{C3251451-25D7-47DA-AAE9-F22B4C2FF24A}" presName="LShape" presStyleLbl="alignNode1" presStyleIdx="2" presStyleCnt="5"/>
      <dgm:spPr/>
    </dgm:pt>
    <dgm:pt modelId="{3C814126-AC9C-40DE-85B9-1C5BA0A826DF}" type="pres">
      <dgm:prSet presAssocID="{C3251451-25D7-47DA-AAE9-F22B4C2FF24A}" presName="ParentText" presStyleLbl="revTx" presStyleIdx="1" presStyleCnt="3">
        <dgm:presLayoutVars>
          <dgm:chMax val="0"/>
          <dgm:chPref val="0"/>
          <dgm:bulletEnabled val="1"/>
        </dgm:presLayoutVars>
      </dgm:prSet>
      <dgm:spPr/>
      <dgm:t>
        <a:bodyPr/>
        <a:lstStyle/>
        <a:p>
          <a:endParaRPr lang="zh-CN" altLang="en-US"/>
        </a:p>
      </dgm:t>
    </dgm:pt>
    <dgm:pt modelId="{4F7CFE50-A70E-4E57-A859-1584B1F2F3A9}" type="pres">
      <dgm:prSet presAssocID="{C3251451-25D7-47DA-AAE9-F22B4C2FF24A}" presName="Triangle" presStyleLbl="alignNode1" presStyleIdx="3" presStyleCnt="5"/>
      <dgm:spPr/>
    </dgm:pt>
    <dgm:pt modelId="{CD4D48B4-EA81-4AB7-954C-15246E70DAAE}" type="pres">
      <dgm:prSet presAssocID="{E0FF2AD2-8C65-4CDE-B31A-3B784BDFCDCC}" presName="sibTrans" presStyleCnt="0"/>
      <dgm:spPr/>
    </dgm:pt>
    <dgm:pt modelId="{27EE91D0-9717-423D-895A-A6646C7988BC}" type="pres">
      <dgm:prSet presAssocID="{E0FF2AD2-8C65-4CDE-B31A-3B784BDFCDCC}" presName="space" presStyleCnt="0"/>
      <dgm:spPr/>
    </dgm:pt>
    <dgm:pt modelId="{7EA5307E-B4E9-4E7C-A8A2-508A6C317621}" type="pres">
      <dgm:prSet presAssocID="{F432DA90-039B-4647-B7FB-27105312738E}" presName="composite" presStyleCnt="0"/>
      <dgm:spPr/>
    </dgm:pt>
    <dgm:pt modelId="{D9DD6032-63D6-4C84-B3A1-402D4D97CFB2}" type="pres">
      <dgm:prSet presAssocID="{F432DA90-039B-4647-B7FB-27105312738E}" presName="LShape" presStyleLbl="alignNode1" presStyleIdx="4" presStyleCnt="5"/>
      <dgm:spPr/>
    </dgm:pt>
    <dgm:pt modelId="{4132DC14-D62E-4735-BA2E-A88C95FF902A}" type="pres">
      <dgm:prSet presAssocID="{F432DA90-039B-4647-B7FB-27105312738E}" presName="ParentText" presStyleLbl="revTx" presStyleIdx="2" presStyleCnt="3">
        <dgm:presLayoutVars>
          <dgm:chMax val="0"/>
          <dgm:chPref val="0"/>
          <dgm:bulletEnabled val="1"/>
        </dgm:presLayoutVars>
      </dgm:prSet>
      <dgm:spPr/>
      <dgm:t>
        <a:bodyPr/>
        <a:lstStyle/>
        <a:p>
          <a:endParaRPr lang="zh-CN" altLang="en-US"/>
        </a:p>
      </dgm:t>
    </dgm:pt>
  </dgm:ptLst>
  <dgm:cxnLst>
    <dgm:cxn modelId="{1C43B6F4-C3DC-4ADD-B8D8-E05757C2B8CF}" srcId="{04A7A1D6-3A86-454A-A885-7467AE38C408}" destId="{C3251451-25D7-47DA-AAE9-F22B4C2FF24A}" srcOrd="1" destOrd="0" parTransId="{E93F1AAC-A861-44AA-B9E8-C5A7E9B51AFD}" sibTransId="{E0FF2AD2-8C65-4CDE-B31A-3B784BDFCDCC}"/>
    <dgm:cxn modelId="{CC6AD7B4-A073-49F0-B7B7-AFC865702F86}" srcId="{04A7A1D6-3A86-454A-A885-7467AE38C408}" destId="{DD21E3AE-4FA6-4C6D-8BC5-AACB4D9D6095}" srcOrd="0" destOrd="0" parTransId="{F9129A80-A9B9-4A2A-AECA-8C7FBFD55972}" sibTransId="{5AB9F36F-DE40-4EE0-A36F-346769D23A60}"/>
    <dgm:cxn modelId="{9E735CB4-67E0-4916-BC72-54062E91893F}" type="presOf" srcId="{F432DA90-039B-4647-B7FB-27105312738E}" destId="{4132DC14-D62E-4735-BA2E-A88C95FF902A}" srcOrd="0" destOrd="0" presId="urn:microsoft.com/office/officeart/2009/3/layout/StepUpProcess"/>
    <dgm:cxn modelId="{414EA9C1-CDCB-4F99-AC59-BBC5315CCCF2}" type="presOf" srcId="{04A7A1D6-3A86-454A-A885-7467AE38C408}" destId="{1E2A7D4A-BBF9-44FB-B5E3-136FA086F385}" srcOrd="0" destOrd="0" presId="urn:microsoft.com/office/officeart/2009/3/layout/StepUpProcess"/>
    <dgm:cxn modelId="{0810F589-9AEF-4D5E-A27A-C6E118850107}" type="presOf" srcId="{DD21E3AE-4FA6-4C6D-8BC5-AACB4D9D6095}" destId="{6F039A85-68E3-4562-9D44-51D40D411B28}" srcOrd="0" destOrd="0" presId="urn:microsoft.com/office/officeart/2009/3/layout/StepUpProcess"/>
    <dgm:cxn modelId="{B0CCC42B-4757-492B-ADB6-2A1BFF41E304}" srcId="{04A7A1D6-3A86-454A-A885-7467AE38C408}" destId="{F432DA90-039B-4647-B7FB-27105312738E}" srcOrd="2" destOrd="0" parTransId="{F35DD3B4-7C5D-41E3-8010-10C51C220048}" sibTransId="{2984B372-E0B1-4D85-B969-CFA1F80B1D57}"/>
    <dgm:cxn modelId="{12B19C53-AD56-4CD6-8C80-C94465B33698}" type="presOf" srcId="{C3251451-25D7-47DA-AAE9-F22B4C2FF24A}" destId="{3C814126-AC9C-40DE-85B9-1C5BA0A826DF}" srcOrd="0" destOrd="0" presId="urn:microsoft.com/office/officeart/2009/3/layout/StepUpProcess"/>
    <dgm:cxn modelId="{A2C46FE3-8CE1-4A43-869A-8F2C1BEBFB1C}" type="presParOf" srcId="{1E2A7D4A-BBF9-44FB-B5E3-136FA086F385}" destId="{5237CC22-1EA6-4AE4-9BBD-288A5E2B43C7}" srcOrd="0" destOrd="0" presId="urn:microsoft.com/office/officeart/2009/3/layout/StepUpProcess"/>
    <dgm:cxn modelId="{9DB70BC3-6A34-4DCC-9867-20A60D556358}" type="presParOf" srcId="{5237CC22-1EA6-4AE4-9BBD-288A5E2B43C7}" destId="{3AA49FFF-D550-42A9-A042-FC2609E11FE0}" srcOrd="0" destOrd="0" presId="urn:microsoft.com/office/officeart/2009/3/layout/StepUpProcess"/>
    <dgm:cxn modelId="{CB32AFA8-EFEA-4258-A271-5E9A8A7E954F}" type="presParOf" srcId="{5237CC22-1EA6-4AE4-9BBD-288A5E2B43C7}" destId="{6F039A85-68E3-4562-9D44-51D40D411B28}" srcOrd="1" destOrd="0" presId="urn:microsoft.com/office/officeart/2009/3/layout/StepUpProcess"/>
    <dgm:cxn modelId="{4C6F06ED-C597-4EDA-8F94-119C8D4BF935}" type="presParOf" srcId="{5237CC22-1EA6-4AE4-9BBD-288A5E2B43C7}" destId="{026848C6-42DF-480D-85B7-76924AFB759E}" srcOrd="2" destOrd="0" presId="urn:microsoft.com/office/officeart/2009/3/layout/StepUpProcess"/>
    <dgm:cxn modelId="{B9582010-4465-44B7-8020-1DE93417C43F}" type="presParOf" srcId="{1E2A7D4A-BBF9-44FB-B5E3-136FA086F385}" destId="{4FF5C0A8-D15D-49E1-836A-E3D565E21E8A}" srcOrd="1" destOrd="0" presId="urn:microsoft.com/office/officeart/2009/3/layout/StepUpProcess"/>
    <dgm:cxn modelId="{C1CFAE5F-57EA-4E10-B061-601285015478}" type="presParOf" srcId="{4FF5C0A8-D15D-49E1-836A-E3D565E21E8A}" destId="{D84338E1-5A72-4082-9E51-55BB0F4A446C}" srcOrd="0" destOrd="0" presId="urn:microsoft.com/office/officeart/2009/3/layout/StepUpProcess"/>
    <dgm:cxn modelId="{EC9B3F44-1100-4748-AEE0-71F7D244C372}" type="presParOf" srcId="{1E2A7D4A-BBF9-44FB-B5E3-136FA086F385}" destId="{5849B939-8C0A-4DC8-A087-C60FAFCA453C}" srcOrd="2" destOrd="0" presId="urn:microsoft.com/office/officeart/2009/3/layout/StepUpProcess"/>
    <dgm:cxn modelId="{91A02435-073B-459A-9A18-90288108DF22}" type="presParOf" srcId="{5849B939-8C0A-4DC8-A087-C60FAFCA453C}" destId="{F39DF936-6545-4F60-8477-22698853C5C3}" srcOrd="0" destOrd="0" presId="urn:microsoft.com/office/officeart/2009/3/layout/StepUpProcess"/>
    <dgm:cxn modelId="{96FE8216-07DF-463A-8FEB-F0460755B103}" type="presParOf" srcId="{5849B939-8C0A-4DC8-A087-C60FAFCA453C}" destId="{3C814126-AC9C-40DE-85B9-1C5BA0A826DF}" srcOrd="1" destOrd="0" presId="urn:microsoft.com/office/officeart/2009/3/layout/StepUpProcess"/>
    <dgm:cxn modelId="{85F510E7-D969-4367-9B36-E6C401BCD20D}" type="presParOf" srcId="{5849B939-8C0A-4DC8-A087-C60FAFCA453C}" destId="{4F7CFE50-A70E-4E57-A859-1584B1F2F3A9}" srcOrd="2" destOrd="0" presId="urn:microsoft.com/office/officeart/2009/3/layout/StepUpProcess"/>
    <dgm:cxn modelId="{A4F169E6-56B6-4A69-B6F6-70CBFA56A2E4}" type="presParOf" srcId="{1E2A7D4A-BBF9-44FB-B5E3-136FA086F385}" destId="{CD4D48B4-EA81-4AB7-954C-15246E70DAAE}" srcOrd="3" destOrd="0" presId="urn:microsoft.com/office/officeart/2009/3/layout/StepUpProcess"/>
    <dgm:cxn modelId="{1292780C-C86A-4246-949E-ADA259E0F27E}" type="presParOf" srcId="{CD4D48B4-EA81-4AB7-954C-15246E70DAAE}" destId="{27EE91D0-9717-423D-895A-A6646C7988BC}" srcOrd="0" destOrd="0" presId="urn:microsoft.com/office/officeart/2009/3/layout/StepUpProcess"/>
    <dgm:cxn modelId="{93545416-6381-470A-8238-FCD5B6779EA6}" type="presParOf" srcId="{1E2A7D4A-BBF9-44FB-B5E3-136FA086F385}" destId="{7EA5307E-B4E9-4E7C-A8A2-508A6C317621}" srcOrd="4" destOrd="0" presId="urn:microsoft.com/office/officeart/2009/3/layout/StepUpProcess"/>
    <dgm:cxn modelId="{8A3F0400-BEC1-45B5-97E3-C8BE64CB2AA2}" type="presParOf" srcId="{7EA5307E-B4E9-4E7C-A8A2-508A6C317621}" destId="{D9DD6032-63D6-4C84-B3A1-402D4D97CFB2}" srcOrd="0" destOrd="0" presId="urn:microsoft.com/office/officeart/2009/3/layout/StepUpProcess"/>
    <dgm:cxn modelId="{0E94C1A1-756B-459B-AC19-8E804E6230B7}" type="presParOf" srcId="{7EA5307E-B4E9-4E7C-A8A2-508A6C317621}" destId="{4132DC14-D62E-4735-BA2E-A88C95FF902A}" srcOrd="1" destOrd="0" presId="urn:microsoft.com/office/officeart/2009/3/layout/StepUp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A49FFF-D550-42A9-A042-FC2609E11FE0}">
      <dsp:nvSpPr>
        <dsp:cNvPr id="0" name=""/>
        <dsp:cNvSpPr/>
      </dsp:nvSpPr>
      <dsp:spPr>
        <a:xfrm rot="5400000">
          <a:off x="380755" y="1327890"/>
          <a:ext cx="1139501" cy="1896104"/>
        </a:xfrm>
        <a:prstGeom prst="corner">
          <a:avLst>
            <a:gd name="adj1" fmla="val 16120"/>
            <a:gd name="adj2" fmla="val 161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F039A85-68E3-4562-9D44-51D40D411B28}">
      <dsp:nvSpPr>
        <dsp:cNvPr id="0" name=""/>
        <dsp:cNvSpPr/>
      </dsp:nvSpPr>
      <dsp:spPr>
        <a:xfrm>
          <a:off x="190544" y="1894416"/>
          <a:ext cx="1711813" cy="15005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14:m xmlns:a14="http://schemas.microsoft.com/office/drawing/2010/main">
            <m:oMathPara xmlns:m="http://schemas.openxmlformats.org/officeDocument/2006/math">
              <m:oMathParaPr>
                <m:jc m:val="centerGroup"/>
              </m:oMathParaPr>
              <m:oMath xmlns:m="http://schemas.openxmlformats.org/officeDocument/2006/math">
                <m:sSup>
                  <m:sSupPr>
                    <m:ctrlPr>
                      <a:rPr lang="el-GR" altLang="zh-CN" sz="2000" b="1" i="1" kern="1200" smtClean="0">
                        <a:solidFill>
                          <a:srgbClr val="FF0000"/>
                        </a:solidFill>
                        <a:latin typeface="Cambria Math" panose="02040503050406030204" pitchFamily="18" charset="0"/>
                        <a:ea typeface="Cambria Math" panose="02040503050406030204" pitchFamily="18" charset="0"/>
                      </a:rPr>
                    </m:ctrlPr>
                  </m:sSupPr>
                  <m:e>
                    <m:r>
                      <a:rPr lang="el-GR" altLang="zh-CN" sz="2000" b="1" i="1" kern="1200">
                        <a:solidFill>
                          <a:srgbClr val="FF0000"/>
                        </a:solidFill>
                        <a:latin typeface="Cambria Math" panose="02040503050406030204" pitchFamily="18" charset="0"/>
                        <a:ea typeface="Cambria Math" panose="02040503050406030204" pitchFamily="18" charset="0"/>
                      </a:rPr>
                      <m:t>𝜣</m:t>
                    </m:r>
                  </m:e>
                  <m:sup>
                    <m:r>
                      <a:rPr lang="en-US" altLang="zh-CN" sz="2000" b="1" i="1" kern="1200" smtClean="0">
                        <a:solidFill>
                          <a:srgbClr val="FF0000"/>
                        </a:solidFill>
                        <a:latin typeface="Cambria Math" panose="02040503050406030204" pitchFamily="18" charset="0"/>
                        <a:ea typeface="Cambria Math" panose="02040503050406030204" pitchFamily="18" charset="0"/>
                      </a:rPr>
                      <m:t>+</m:t>
                    </m:r>
                  </m:sup>
                </m:sSup>
                <m:r>
                  <a:rPr lang="el-GR" altLang="zh-CN" sz="2000" b="1" i="1" kern="1200" smtClean="0">
                    <a:solidFill>
                      <a:srgbClr val="FF0000"/>
                    </a:solidFill>
                    <a:latin typeface="Cambria Math" panose="02040503050406030204" pitchFamily="18" charset="0"/>
                    <a:ea typeface="Cambria Math" panose="02040503050406030204" pitchFamily="18" charset="0"/>
                  </a:rPr>
                  <m:t> </m:t>
                </m:r>
                <m:r>
                  <a:rPr lang="en-US" altLang="zh-CN" sz="2000" b="1" i="1" kern="1200" smtClean="0">
                    <a:solidFill>
                      <a:srgbClr val="FF0000"/>
                    </a:solidFill>
                    <a:latin typeface="Cambria Math" panose="02040503050406030204" pitchFamily="18" charset="0"/>
                    <a:ea typeface="Cambria Math" panose="02040503050406030204" pitchFamily="18" charset="0"/>
                  </a:rPr>
                  <m:t>(</m:t>
                </m:r>
                <m:r>
                  <a:rPr lang="en-US" altLang="zh-CN" sz="2000" b="1" i="1" kern="1200" smtClean="0">
                    <a:solidFill>
                      <a:srgbClr val="FF0000"/>
                    </a:solidFill>
                    <a:latin typeface="Cambria Math" panose="02040503050406030204" pitchFamily="18" charset="0"/>
                    <a:ea typeface="Cambria Math" panose="02040503050406030204" pitchFamily="18" charset="0"/>
                  </a:rPr>
                  <m:t>𝟏𝟓𝟒𝟎</m:t>
                </m:r>
                <m:r>
                  <a:rPr lang="en-US" altLang="zh-CN" sz="2000" b="1" i="1" kern="1200" smtClean="0">
                    <a:solidFill>
                      <a:srgbClr val="FF0000"/>
                    </a:solidFill>
                    <a:latin typeface="Cambria Math" panose="02040503050406030204" pitchFamily="18" charset="0"/>
                    <a:ea typeface="Cambria Math" panose="02040503050406030204" pitchFamily="18" charset="0"/>
                  </a:rPr>
                  <m:t>)</m:t>
                </m:r>
              </m:oMath>
            </m:oMathPara>
          </a14:m>
          <a:endParaRPr lang="zh-CN" altLang="en-US" sz="2000" kern="1200" dirty="0"/>
        </a:p>
      </dsp:txBody>
      <dsp:txXfrm>
        <a:off x="190544" y="1894416"/>
        <a:ext cx="1711813" cy="1500505"/>
      </dsp:txXfrm>
    </dsp:sp>
    <dsp:sp modelId="{026848C6-42DF-480D-85B7-76924AFB759E}">
      <dsp:nvSpPr>
        <dsp:cNvPr id="0" name=""/>
        <dsp:cNvSpPr/>
      </dsp:nvSpPr>
      <dsp:spPr>
        <a:xfrm>
          <a:off x="1579374" y="1188296"/>
          <a:ext cx="322983" cy="322983"/>
        </a:xfrm>
        <a:prstGeom prst="triangle">
          <a:avLst>
            <a:gd name="adj" fmla="val 10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39DF936-6545-4F60-8477-22698853C5C3}">
      <dsp:nvSpPr>
        <dsp:cNvPr id="0" name=""/>
        <dsp:cNvSpPr/>
      </dsp:nvSpPr>
      <dsp:spPr>
        <a:xfrm rot="5400000">
          <a:off x="2476349" y="809333"/>
          <a:ext cx="1139501" cy="1896104"/>
        </a:xfrm>
        <a:prstGeom prst="corner">
          <a:avLst>
            <a:gd name="adj1" fmla="val 16120"/>
            <a:gd name="adj2" fmla="val 161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C814126-AC9C-40DE-85B9-1C5BA0A826DF}">
      <dsp:nvSpPr>
        <dsp:cNvPr id="0" name=""/>
        <dsp:cNvSpPr/>
      </dsp:nvSpPr>
      <dsp:spPr>
        <a:xfrm>
          <a:off x="2286138" y="1375860"/>
          <a:ext cx="1711813" cy="15005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14:m xmlns:a14="http://schemas.microsoft.com/office/drawing/2010/main">
            <m:oMathPara xmlns:m="http://schemas.openxmlformats.org/officeDocument/2006/math">
              <m:oMathParaPr>
                <m:jc m:val="centerGroup"/>
              </m:oMathParaPr>
              <m:oMath xmlns:m="http://schemas.openxmlformats.org/officeDocument/2006/math">
                <m:sSubSup>
                  <m:sSubSupPr>
                    <m:ctrlPr>
                      <a:rPr lang="el-GR" altLang="zh-CN" sz="2000" b="1" i="1" kern="1200" smtClean="0">
                        <a:solidFill>
                          <a:srgbClr val="FF0000"/>
                        </a:solidFill>
                        <a:latin typeface="Cambria Math" panose="02040503050406030204" pitchFamily="18" charset="0"/>
                        <a:ea typeface="Cambria Math" panose="02040503050406030204" pitchFamily="18" charset="0"/>
                      </a:rPr>
                    </m:ctrlPr>
                  </m:sSubSupPr>
                  <m:e>
                    <m:r>
                      <a:rPr lang="en-US" altLang="zh-CN" sz="2000" b="1" i="1" kern="1200" smtClean="0">
                        <a:solidFill>
                          <a:srgbClr val="FF0000"/>
                        </a:solidFill>
                        <a:latin typeface="Cambria Math" panose="02040503050406030204" pitchFamily="18" charset="0"/>
                        <a:ea typeface="Cambria Math" panose="02040503050406030204" pitchFamily="18" charset="0"/>
                      </a:rPr>
                      <m:t>𝑫</m:t>
                    </m:r>
                  </m:e>
                  <m:sub>
                    <m:r>
                      <a:rPr lang="en-US" altLang="zh-CN" sz="2000" b="1" i="1" kern="1200" smtClean="0">
                        <a:solidFill>
                          <a:srgbClr val="FF0000"/>
                        </a:solidFill>
                        <a:latin typeface="Cambria Math" panose="02040503050406030204" pitchFamily="18" charset="0"/>
                        <a:ea typeface="Cambria Math" panose="02040503050406030204" pitchFamily="18" charset="0"/>
                      </a:rPr>
                      <m:t>𝒔</m:t>
                    </m:r>
                    <m:r>
                      <a:rPr lang="en-US" altLang="zh-CN" sz="2000" b="1" i="1" kern="1200" smtClean="0">
                        <a:solidFill>
                          <a:srgbClr val="FF0000"/>
                        </a:solidFill>
                        <a:latin typeface="Cambria Math" panose="02040503050406030204" pitchFamily="18" charset="0"/>
                        <a:ea typeface="Cambria Math" panose="02040503050406030204" pitchFamily="18" charset="0"/>
                      </a:rPr>
                      <m:t>𝟎</m:t>
                    </m:r>
                  </m:sub>
                  <m:sup>
                    <m:r>
                      <a:rPr lang="en-US" altLang="zh-CN" sz="2000" b="1" i="1" kern="1200" smtClean="0">
                        <a:solidFill>
                          <a:srgbClr val="FF0000"/>
                        </a:solidFill>
                        <a:latin typeface="Cambria Math" panose="02040503050406030204" pitchFamily="18" charset="0"/>
                        <a:ea typeface="Cambria Math" panose="02040503050406030204" pitchFamily="18" charset="0"/>
                      </a:rPr>
                      <m:t>∗</m:t>
                    </m:r>
                  </m:sup>
                </m:sSubSup>
                <m:r>
                  <a:rPr lang="en-US" altLang="zh-CN" sz="2000" b="1" i="1" kern="1200" smtClean="0">
                    <a:solidFill>
                      <a:srgbClr val="FF0000"/>
                    </a:solidFill>
                    <a:latin typeface="Cambria Math" panose="02040503050406030204" pitchFamily="18" charset="0"/>
                    <a:ea typeface="Cambria Math" panose="02040503050406030204" pitchFamily="18" charset="0"/>
                  </a:rPr>
                  <m:t>(</m:t>
                </m:r>
                <m:r>
                  <a:rPr lang="en-US" altLang="zh-CN" sz="2000" b="1" i="1" kern="1200" smtClean="0">
                    <a:solidFill>
                      <a:srgbClr val="FF0000"/>
                    </a:solidFill>
                    <a:latin typeface="Cambria Math" panose="02040503050406030204" pitchFamily="18" charset="0"/>
                    <a:ea typeface="Cambria Math" panose="02040503050406030204" pitchFamily="18" charset="0"/>
                  </a:rPr>
                  <m:t>𝟐𝟑𝟏𝟕</m:t>
                </m:r>
                <m:r>
                  <a:rPr lang="en-US" altLang="zh-CN" sz="2000" b="1" i="1" kern="1200" smtClean="0">
                    <a:solidFill>
                      <a:srgbClr val="FF0000"/>
                    </a:solidFill>
                    <a:latin typeface="Cambria Math" panose="02040503050406030204" pitchFamily="18" charset="0"/>
                    <a:ea typeface="Cambria Math" panose="02040503050406030204" pitchFamily="18" charset="0"/>
                  </a:rPr>
                  <m:t>)</m:t>
                </m:r>
              </m:oMath>
            </m:oMathPara>
          </a14:m>
          <a:endParaRPr lang="zh-CN" altLang="en-US" sz="2000" kern="1200" dirty="0"/>
        </a:p>
      </dsp:txBody>
      <dsp:txXfrm>
        <a:off x="2286138" y="1375860"/>
        <a:ext cx="1711813" cy="1500505"/>
      </dsp:txXfrm>
    </dsp:sp>
    <dsp:sp modelId="{4F7CFE50-A70E-4E57-A859-1584B1F2F3A9}">
      <dsp:nvSpPr>
        <dsp:cNvPr id="0" name=""/>
        <dsp:cNvSpPr/>
      </dsp:nvSpPr>
      <dsp:spPr>
        <a:xfrm>
          <a:off x="3674968" y="669740"/>
          <a:ext cx="322983" cy="322983"/>
        </a:xfrm>
        <a:prstGeom prst="triangle">
          <a:avLst>
            <a:gd name="adj" fmla="val 10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9DD6032-63D6-4C84-B3A1-402D4D97CFB2}">
      <dsp:nvSpPr>
        <dsp:cNvPr id="0" name=""/>
        <dsp:cNvSpPr/>
      </dsp:nvSpPr>
      <dsp:spPr>
        <a:xfrm rot="5400000">
          <a:off x="4571943" y="290776"/>
          <a:ext cx="1139501" cy="1896104"/>
        </a:xfrm>
        <a:prstGeom prst="corner">
          <a:avLst>
            <a:gd name="adj1" fmla="val 16120"/>
            <a:gd name="adj2" fmla="val 161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132DC14-D62E-4735-BA2E-A88C95FF902A}">
      <dsp:nvSpPr>
        <dsp:cNvPr id="0" name=""/>
        <dsp:cNvSpPr/>
      </dsp:nvSpPr>
      <dsp:spPr>
        <a:xfrm>
          <a:off x="4381732" y="857303"/>
          <a:ext cx="1711813" cy="15005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14:m xmlns:a14="http://schemas.microsoft.com/office/drawing/2010/main">
            <m:oMathPara xmlns:m="http://schemas.openxmlformats.org/officeDocument/2006/math">
              <m:oMathParaPr>
                <m:jc m:val="centerGroup"/>
              </m:oMathParaPr>
              <m:oMath xmlns:m="http://schemas.openxmlformats.org/officeDocument/2006/math">
                <m:r>
                  <m:rPr>
                    <m:sty m:val="p"/>
                  </m:rPr>
                  <a:rPr lang="en-US" altLang="zh-CN" sz="2000" b="1" i="1" kern="1200" smtClean="0">
                    <a:solidFill>
                      <a:srgbClr val="FF0000"/>
                    </a:solidFill>
                    <a:latin typeface="Cambria Math" panose="02040503050406030204" pitchFamily="18" charset="0"/>
                    <a:ea typeface="Cambria Math" panose="02040503050406030204" pitchFamily="18" charset="0"/>
                  </a:rPr>
                  <m:t>X</m:t>
                </m:r>
                <m:r>
                  <a:rPr lang="en-US" altLang="zh-CN" sz="2000" b="1" i="1" kern="1200" smtClean="0">
                    <a:solidFill>
                      <a:srgbClr val="FF0000"/>
                    </a:solidFill>
                    <a:latin typeface="Cambria Math" panose="02040503050406030204" pitchFamily="18" charset="0"/>
                    <a:ea typeface="Cambria Math" panose="02040503050406030204" pitchFamily="18" charset="0"/>
                  </a:rPr>
                  <m:t>(</m:t>
                </m:r>
                <m:r>
                  <a:rPr lang="en-US" altLang="zh-CN" sz="2000" b="1" i="1" kern="1200" smtClean="0">
                    <a:solidFill>
                      <a:srgbClr val="FF0000"/>
                    </a:solidFill>
                    <a:latin typeface="Cambria Math" panose="02040503050406030204" pitchFamily="18" charset="0"/>
                    <a:ea typeface="Cambria Math" panose="02040503050406030204" pitchFamily="18" charset="0"/>
                  </a:rPr>
                  <m:t>𝟑𝟖𝟕𝟐</m:t>
                </m:r>
                <m:r>
                  <a:rPr lang="en-US" altLang="zh-CN" sz="2000" b="1" i="1" kern="1200" smtClean="0">
                    <a:solidFill>
                      <a:srgbClr val="FF0000"/>
                    </a:solidFill>
                    <a:latin typeface="Cambria Math" panose="02040503050406030204" pitchFamily="18" charset="0"/>
                    <a:ea typeface="Cambria Math" panose="02040503050406030204" pitchFamily="18" charset="0"/>
                  </a:rPr>
                  <m:t>)</m:t>
                </m:r>
              </m:oMath>
            </m:oMathPara>
          </a14:m>
          <a:endParaRPr lang="zh-CN" altLang="en-US" sz="2000" kern="1200" dirty="0"/>
        </a:p>
      </dsp:txBody>
      <dsp:txXfrm>
        <a:off x="4381732" y="857303"/>
        <a:ext cx="1711813" cy="150050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E733BD-99E9-A74A-8711-2D5DE9B82D91}">
      <dsp:nvSpPr>
        <dsp:cNvPr id="0" name=""/>
        <dsp:cNvSpPr/>
      </dsp:nvSpPr>
      <dsp:spPr>
        <a:xfrm>
          <a:off x="-6125176" y="-937410"/>
          <a:ext cx="7293488" cy="7293488"/>
        </a:xfrm>
        <a:prstGeom prst="blockArc">
          <a:avLst>
            <a:gd name="adj1" fmla="val 18900000"/>
            <a:gd name="adj2" fmla="val 2700000"/>
            <a:gd name="adj3" fmla="val 296"/>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C76A9B9-99DB-5548-A023-86823542C69E}">
      <dsp:nvSpPr>
        <dsp:cNvPr id="0" name=""/>
        <dsp:cNvSpPr/>
      </dsp:nvSpPr>
      <dsp:spPr>
        <a:xfrm>
          <a:off x="752110" y="541866"/>
          <a:ext cx="10965308" cy="108373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60213" tIns="60960" rIns="60960" bIns="60960" numCol="1" spcCol="1270" anchor="ctr" anchorCtr="0">
          <a:noAutofit/>
        </a:bodyPr>
        <a:lstStyle/>
        <a:p>
          <a:pPr marL="0" lvl="0" indent="0" algn="l" defTabSz="1066800">
            <a:lnSpc>
              <a:spcPct val="90000"/>
            </a:lnSpc>
            <a:spcBef>
              <a:spcPct val="0"/>
            </a:spcBef>
            <a:spcAft>
              <a:spcPct val="35000"/>
            </a:spcAft>
            <a:buNone/>
          </a:pPr>
          <a:r>
            <a:rPr kumimoji="1" lang="en-US" altLang="zh-CN" sz="2400" kern="1200" dirty="0">
              <a:latin typeface="Microsoft YaHei" panose="020B0503020204020204" pitchFamily="34" charset="-122"/>
              <a:ea typeface="Microsoft YaHei" panose="020B0503020204020204" pitchFamily="34" charset="-122"/>
            </a:rPr>
            <a:t>Is</a:t>
          </a:r>
          <a:r>
            <a:rPr kumimoji="1" lang="zh-CN" altLang="en-US" sz="2400" kern="1200" dirty="0">
              <a:latin typeface="Microsoft YaHei" panose="020B0503020204020204" pitchFamily="34" charset="-122"/>
              <a:ea typeface="Microsoft YaHei" panose="020B0503020204020204" pitchFamily="34" charset="-122"/>
            </a:rPr>
            <a:t> </a:t>
          </a:r>
          <a:r>
            <a:rPr kumimoji="1" lang="en-US" altLang="zh-CN" sz="2400" kern="1200" dirty="0">
              <a:latin typeface="Microsoft YaHei" panose="020B0503020204020204" pitchFamily="34" charset="-122"/>
              <a:ea typeface="Microsoft YaHei" panose="020B0503020204020204" pitchFamily="34" charset="-122"/>
            </a:rPr>
            <a:t>the</a:t>
          </a:r>
          <a:r>
            <a:rPr kumimoji="1" lang="zh-CN" altLang="en-US" sz="2400" kern="1200" dirty="0">
              <a:latin typeface="Microsoft YaHei" panose="020B0503020204020204" pitchFamily="34" charset="-122"/>
              <a:ea typeface="Microsoft YaHei" panose="020B0503020204020204" pitchFamily="34" charset="-122"/>
            </a:rPr>
            <a:t> </a:t>
          </a:r>
          <a:r>
            <a:rPr kumimoji="1" lang="en-US" altLang="zh-CN" sz="2400" kern="1200" dirty="0">
              <a:latin typeface="Microsoft YaHei" panose="020B0503020204020204" pitchFamily="34" charset="-122"/>
              <a:ea typeface="Microsoft YaHei" panose="020B0503020204020204" pitchFamily="34" charset="-122"/>
            </a:rPr>
            <a:t>coupling</a:t>
          </a:r>
          <a:r>
            <a:rPr kumimoji="1" lang="zh-CN" altLang="en-US" sz="2400" kern="1200" dirty="0">
              <a:latin typeface="Microsoft YaHei" panose="020B0503020204020204" pitchFamily="34" charset="-122"/>
              <a:ea typeface="Microsoft YaHei" panose="020B0503020204020204" pitchFamily="34" charset="-122"/>
            </a:rPr>
            <a:t> </a:t>
          </a:r>
          <a:r>
            <a:rPr kumimoji="1" lang="en-US" altLang="zh-CN" sz="2400" kern="1200" dirty="0">
              <a:latin typeface="Microsoft YaHei" panose="020B0503020204020204" pitchFamily="34" charset="-122"/>
              <a:ea typeface="Microsoft YaHei" panose="020B0503020204020204" pitchFamily="34" charset="-122"/>
            </a:rPr>
            <a:t>between</a:t>
          </a:r>
          <a:r>
            <a:rPr kumimoji="1" lang="zh-CN" altLang="en-US" sz="2400" kern="1200" dirty="0">
              <a:latin typeface="Microsoft YaHei" panose="020B0503020204020204" pitchFamily="34" charset="-122"/>
              <a:ea typeface="Microsoft YaHei" panose="020B0503020204020204" pitchFamily="34" charset="-122"/>
            </a:rPr>
            <a:t> </a:t>
          </a:r>
          <a14:m xmlns:a14="http://schemas.microsoft.com/office/drawing/2010/main">
            <m:oMath xmlns:m="http://schemas.openxmlformats.org/officeDocument/2006/math">
              <m:acc>
                <m:accPr>
                  <m:chr m:val="̅"/>
                  <m:ctrlPr>
                    <a:rPr kumimoji="1" lang="zh-CN" altLang="en-US" sz="2400" i="1" kern="1200" smtClean="0">
                      <a:latin typeface="Cambria Math" panose="02040503050406030204" pitchFamily="18" charset="0"/>
                    </a:rPr>
                  </m:ctrlPr>
                </m:accPr>
                <m:e>
                  <m:r>
                    <a:rPr kumimoji="1" lang="en-US" altLang="zh-CN" sz="2400" b="0" i="1" kern="1200" smtClean="0">
                      <a:latin typeface="Cambria Math" panose="02040503050406030204" pitchFamily="18" charset="0"/>
                    </a:rPr>
                    <m:t>𝐾</m:t>
                  </m:r>
                </m:e>
              </m:acc>
              <m:r>
                <a:rPr kumimoji="1" lang="en-US" altLang="zh-CN" sz="2400" b="0" i="1" kern="1200" smtClean="0">
                  <a:latin typeface="Cambria Math" panose="02040503050406030204" pitchFamily="18" charset="0"/>
                </a:rPr>
                <m:t>𝑁</m:t>
              </m:r>
            </m:oMath>
          </a14:m>
          <a:r>
            <a:rPr kumimoji="1" lang="zh-CN" altLang="en-US" sz="2400" kern="1200" dirty="0">
              <a:latin typeface="Microsoft YaHei" panose="020B0503020204020204" pitchFamily="34" charset="-122"/>
              <a:ea typeface="Microsoft YaHei" panose="020B0503020204020204" pitchFamily="34" charset="-122"/>
            </a:rPr>
            <a:t> </a:t>
          </a:r>
          <a:r>
            <a:rPr kumimoji="1" lang="en-US" altLang="zh-CN" sz="2400" kern="1200" dirty="0">
              <a:latin typeface="Microsoft YaHei" panose="020B0503020204020204" pitchFamily="34" charset="-122"/>
              <a:ea typeface="Microsoft YaHei" panose="020B0503020204020204" pitchFamily="34" charset="-122"/>
            </a:rPr>
            <a:t>and</a:t>
          </a:r>
          <a:r>
            <a:rPr kumimoji="1" lang="zh-CN" altLang="en-US" sz="2400" kern="1200" dirty="0">
              <a:latin typeface="Microsoft YaHei" panose="020B0503020204020204" pitchFamily="34" charset="-122"/>
              <a:ea typeface="Microsoft YaHei" panose="020B0503020204020204" pitchFamily="34" charset="-122"/>
            </a:rPr>
            <a:t> </a:t>
          </a:r>
          <a14:m xmlns:a14="http://schemas.microsoft.com/office/drawing/2010/main">
            <m:oMath xmlns:m="http://schemas.openxmlformats.org/officeDocument/2006/math">
              <m:r>
                <a:rPr kumimoji="1" lang="zh-CN" altLang="en-US" sz="2400" i="1" kern="1200" smtClean="0">
                  <a:latin typeface="Cambria Math" panose="02040503050406030204" pitchFamily="18" charset="0"/>
                </a:rPr>
                <m:t>𝜋</m:t>
              </m:r>
              <m:r>
                <m:rPr>
                  <m:sty m:val="p"/>
                </m:rPr>
                <a:rPr kumimoji="1" lang="el-GR" altLang="zh-CN" sz="2400" i="1" kern="1200" smtClean="0">
                  <a:latin typeface="Cambria Math" panose="02040503050406030204" pitchFamily="18" charset="0"/>
                  <a:ea typeface="Cambria Math" panose="02040503050406030204" pitchFamily="18" charset="0"/>
                </a:rPr>
                <m:t>Σ</m:t>
              </m:r>
            </m:oMath>
          </a14:m>
          <a:r>
            <a:rPr kumimoji="1" lang="zh-CN" altLang="en-US" sz="2400" kern="1200" dirty="0">
              <a:latin typeface="Microsoft YaHei" panose="020B0503020204020204" pitchFamily="34" charset="-122"/>
              <a:ea typeface="Microsoft YaHei" panose="020B0503020204020204" pitchFamily="34" charset="-122"/>
            </a:rPr>
            <a:t> </a:t>
          </a:r>
          <a:r>
            <a:rPr kumimoji="1" lang="en-US" altLang="zh-CN" sz="2400" kern="1200" dirty="0">
              <a:latin typeface="Microsoft YaHei" panose="020B0503020204020204" pitchFamily="34" charset="-122"/>
              <a:ea typeface="Microsoft YaHei" panose="020B0503020204020204" pitchFamily="34" charset="-122"/>
            </a:rPr>
            <a:t>important?</a:t>
          </a:r>
        </a:p>
      </dsp:txBody>
      <dsp:txXfrm>
        <a:off x="752110" y="541866"/>
        <a:ext cx="10965308" cy="1083733"/>
      </dsp:txXfrm>
    </dsp:sp>
    <dsp:sp modelId="{BF6929CF-D613-A04B-BB9C-E3AF3DA727D2}">
      <dsp:nvSpPr>
        <dsp:cNvPr id="0" name=""/>
        <dsp:cNvSpPr/>
      </dsp:nvSpPr>
      <dsp:spPr>
        <a:xfrm>
          <a:off x="74777" y="406400"/>
          <a:ext cx="1354666" cy="1354666"/>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163DC56-A1FE-8B46-B154-A9EA510465F2}">
      <dsp:nvSpPr>
        <dsp:cNvPr id="0" name=""/>
        <dsp:cNvSpPr/>
      </dsp:nvSpPr>
      <dsp:spPr>
        <a:xfrm>
          <a:off x="1146048" y="2167466"/>
          <a:ext cx="10571371" cy="108373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60213" tIns="60960" rIns="60960" bIns="60960" numCol="1" spcCol="1270" anchor="ctr" anchorCtr="0">
          <a:noAutofit/>
        </a:bodyPr>
        <a:lstStyle/>
        <a:p>
          <a:pPr marL="0" lvl="0" indent="0" algn="l" defTabSz="1066800">
            <a:lnSpc>
              <a:spcPct val="90000"/>
            </a:lnSpc>
            <a:spcBef>
              <a:spcPct val="0"/>
            </a:spcBef>
            <a:spcAft>
              <a:spcPct val="35000"/>
            </a:spcAft>
            <a:buNone/>
          </a:pPr>
          <a:r>
            <a:rPr kumimoji="1" lang="en-US" altLang="zh-CN" sz="2400" kern="1200" dirty="0">
              <a:latin typeface="Microsoft YaHei" panose="020B0503020204020204" pitchFamily="34" charset="-122"/>
              <a:ea typeface="Microsoft YaHei" panose="020B0503020204020204" pitchFamily="34" charset="-122"/>
            </a:rPr>
            <a:t>How</a:t>
          </a:r>
          <a:r>
            <a:rPr kumimoji="1" lang="zh-CN" altLang="en-US" sz="2400" kern="1200" dirty="0">
              <a:latin typeface="Microsoft YaHei" panose="020B0503020204020204" pitchFamily="34" charset="-122"/>
              <a:ea typeface="Microsoft YaHei" panose="020B0503020204020204" pitchFamily="34" charset="-122"/>
            </a:rPr>
            <a:t> </a:t>
          </a:r>
          <a:r>
            <a:rPr kumimoji="1" lang="en-US" altLang="zh-CN" sz="2400" kern="1200" dirty="0">
              <a:latin typeface="Microsoft YaHei" panose="020B0503020204020204" pitchFamily="34" charset="-122"/>
              <a:ea typeface="Microsoft YaHei" panose="020B0503020204020204" pitchFamily="34" charset="-122"/>
            </a:rPr>
            <a:t>does</a:t>
          </a:r>
          <a:r>
            <a:rPr kumimoji="1" lang="zh-CN" altLang="en-US" sz="2400" kern="1200" dirty="0">
              <a:latin typeface="Microsoft YaHei" panose="020B0503020204020204" pitchFamily="34" charset="-122"/>
              <a:ea typeface="Microsoft YaHei" panose="020B0503020204020204" pitchFamily="34" charset="-122"/>
            </a:rPr>
            <a:t> </a:t>
          </a:r>
          <a:r>
            <a:rPr kumimoji="1" lang="en-US" altLang="zh-CN" sz="2400" kern="1200" dirty="0">
              <a:latin typeface="Microsoft YaHei" panose="020B0503020204020204" pitchFamily="34" charset="-122"/>
              <a:ea typeface="Microsoft YaHei" panose="020B0503020204020204" pitchFamily="34" charset="-122"/>
            </a:rPr>
            <a:t>the</a:t>
          </a:r>
          <a:r>
            <a:rPr kumimoji="1" lang="zh-CN" altLang="en-US" sz="2400" kern="1200" dirty="0">
              <a:latin typeface="Microsoft YaHei" panose="020B0503020204020204" pitchFamily="34" charset="-122"/>
              <a:ea typeface="Microsoft YaHei" panose="020B0503020204020204" pitchFamily="34" charset="-122"/>
            </a:rPr>
            <a:t> </a:t>
          </a:r>
          <a:r>
            <a:rPr kumimoji="1" lang="en-US" altLang="zh-CN" sz="2400" kern="1200" dirty="0">
              <a:latin typeface="Microsoft YaHei" panose="020B0503020204020204" pitchFamily="34" charset="-122"/>
              <a:ea typeface="Microsoft YaHei" panose="020B0503020204020204" pitchFamily="34" charset="-122"/>
            </a:rPr>
            <a:t>nature</a:t>
          </a:r>
          <a:r>
            <a:rPr kumimoji="1" lang="zh-CN" altLang="en-US" sz="2400" kern="1200" dirty="0">
              <a:latin typeface="Microsoft YaHei" panose="020B0503020204020204" pitchFamily="34" charset="-122"/>
              <a:ea typeface="Microsoft YaHei" panose="020B0503020204020204" pitchFamily="34" charset="-122"/>
            </a:rPr>
            <a:t> </a:t>
          </a:r>
          <a:r>
            <a:rPr kumimoji="1" lang="en-US" altLang="zh-CN" sz="2400" kern="1200" dirty="0">
              <a:latin typeface="Microsoft YaHei" panose="020B0503020204020204" pitchFamily="34" charset="-122"/>
              <a:ea typeface="Microsoft YaHei" panose="020B0503020204020204" pitchFamily="34" charset="-122"/>
            </a:rPr>
            <a:t>of</a:t>
          </a:r>
          <a:r>
            <a:rPr kumimoji="1" lang="zh-CN" altLang="en-US" sz="2400" kern="1200" dirty="0">
              <a:latin typeface="Microsoft YaHei" panose="020B0503020204020204" pitchFamily="34" charset="-122"/>
              <a:ea typeface="Microsoft YaHei" panose="020B0503020204020204" pitchFamily="34" charset="-122"/>
            </a:rPr>
            <a:t> </a:t>
          </a:r>
          <a:r>
            <a:rPr kumimoji="1" lang="en-US" altLang="zh-CN" sz="2400" kern="1200" dirty="0">
              <a:latin typeface="Microsoft YaHei" panose="020B0503020204020204" pitchFamily="34" charset="-122"/>
              <a:ea typeface="Microsoft YaHei" panose="020B0503020204020204" pitchFamily="34" charset="-122"/>
            </a:rPr>
            <a:t>the</a:t>
          </a:r>
          <a:r>
            <a:rPr kumimoji="1" lang="zh-CN" altLang="en-US" sz="2400" kern="1200" dirty="0">
              <a:latin typeface="Microsoft YaHei" panose="020B0503020204020204" pitchFamily="34" charset="-122"/>
              <a:ea typeface="Microsoft YaHei" panose="020B0503020204020204" pitchFamily="34" charset="-122"/>
            </a:rPr>
            <a:t> </a:t>
          </a:r>
          <a:r>
            <a:rPr kumimoji="1" lang="en-US" altLang="zh-CN" sz="2400" kern="1200" dirty="0">
              <a:latin typeface="Microsoft YaHei" panose="020B0503020204020204" pitchFamily="34" charset="-122"/>
              <a:ea typeface="Microsoft YaHei" panose="020B0503020204020204" pitchFamily="34" charset="-122"/>
            </a:rPr>
            <a:t>Nambu-Goldstone</a:t>
          </a:r>
          <a:r>
            <a:rPr kumimoji="1" lang="zh-CN" altLang="en-US" sz="2400" kern="1200" dirty="0">
              <a:latin typeface="Microsoft YaHei" panose="020B0503020204020204" pitchFamily="34" charset="-122"/>
              <a:ea typeface="Microsoft YaHei" panose="020B0503020204020204" pitchFamily="34" charset="-122"/>
            </a:rPr>
            <a:t> </a:t>
          </a:r>
          <a:r>
            <a:rPr kumimoji="1" lang="en-US" altLang="zh-CN" sz="2400" kern="1200" dirty="0">
              <a:latin typeface="Microsoft YaHei" panose="020B0503020204020204" pitchFamily="34" charset="-122"/>
              <a:ea typeface="Microsoft YaHei" panose="020B0503020204020204" pitchFamily="34" charset="-122"/>
            </a:rPr>
            <a:t>bosons</a:t>
          </a:r>
          <a:r>
            <a:rPr kumimoji="1" lang="zh-CN" altLang="en-US" sz="2400" kern="1200" dirty="0">
              <a:latin typeface="Microsoft YaHei" panose="020B0503020204020204" pitchFamily="34" charset="-122"/>
              <a:ea typeface="Microsoft YaHei" panose="020B0503020204020204" pitchFamily="34" charset="-122"/>
            </a:rPr>
            <a:t> </a:t>
          </a:r>
          <a:r>
            <a:rPr kumimoji="1" lang="en-US" altLang="zh-CN" sz="2400" kern="1200" dirty="0">
              <a:latin typeface="Microsoft YaHei" panose="020B0503020204020204" pitchFamily="34" charset="-122"/>
              <a:ea typeface="Microsoft YaHei" panose="020B0503020204020204" pitchFamily="34" charset="-122"/>
            </a:rPr>
            <a:t>play</a:t>
          </a:r>
          <a:r>
            <a:rPr kumimoji="1" lang="zh-CN" altLang="en-US" sz="2400" kern="1200" dirty="0">
              <a:latin typeface="Microsoft YaHei" panose="020B0503020204020204" pitchFamily="34" charset="-122"/>
              <a:ea typeface="Microsoft YaHei" panose="020B0503020204020204" pitchFamily="34" charset="-122"/>
            </a:rPr>
            <a:t> </a:t>
          </a:r>
          <a:r>
            <a:rPr kumimoji="1" lang="en-US" altLang="zh-CN" sz="2400" kern="1200" dirty="0">
              <a:latin typeface="Microsoft YaHei" panose="020B0503020204020204" pitchFamily="34" charset="-122"/>
              <a:ea typeface="Microsoft YaHei" panose="020B0503020204020204" pitchFamily="34" charset="-122"/>
            </a:rPr>
            <a:t>a</a:t>
          </a:r>
          <a:r>
            <a:rPr kumimoji="1" lang="zh-CN" altLang="en-US" sz="2400" kern="1200" dirty="0">
              <a:latin typeface="Microsoft YaHei" panose="020B0503020204020204" pitchFamily="34" charset="-122"/>
              <a:ea typeface="Microsoft YaHei" panose="020B0503020204020204" pitchFamily="34" charset="-122"/>
            </a:rPr>
            <a:t> </a:t>
          </a:r>
          <a:r>
            <a:rPr kumimoji="1" lang="en-US" altLang="zh-CN" sz="2400" kern="1200" dirty="0">
              <a:latin typeface="Microsoft YaHei" panose="020B0503020204020204" pitchFamily="34" charset="-122"/>
              <a:ea typeface="Microsoft YaHei" panose="020B0503020204020204" pitchFamily="34" charset="-122"/>
            </a:rPr>
            <a:t>role?</a:t>
          </a:r>
          <a:endParaRPr lang="zh-CN" altLang="en-US" sz="2400" kern="1200" dirty="0"/>
        </a:p>
      </dsp:txBody>
      <dsp:txXfrm>
        <a:off x="1146048" y="2167466"/>
        <a:ext cx="10571371" cy="1083733"/>
      </dsp:txXfrm>
    </dsp:sp>
    <dsp:sp modelId="{F60324E4-BD9A-304E-A90B-6C020C62CE49}">
      <dsp:nvSpPr>
        <dsp:cNvPr id="0" name=""/>
        <dsp:cNvSpPr/>
      </dsp:nvSpPr>
      <dsp:spPr>
        <a:xfrm>
          <a:off x="468714" y="2032000"/>
          <a:ext cx="1354666" cy="1354666"/>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67B9BCA-28BD-6842-BC41-2659A3ED9513}">
      <dsp:nvSpPr>
        <dsp:cNvPr id="0" name=""/>
        <dsp:cNvSpPr/>
      </dsp:nvSpPr>
      <dsp:spPr>
        <a:xfrm>
          <a:off x="752110" y="3793066"/>
          <a:ext cx="10965308" cy="108373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60213" tIns="60960" rIns="60960" bIns="60960" numCol="1" spcCol="1270" anchor="ctr" anchorCtr="0">
          <a:noAutofit/>
        </a:bodyPr>
        <a:lstStyle/>
        <a:p>
          <a:pPr marL="0" lvl="0" indent="0" algn="l" defTabSz="1066800">
            <a:lnSpc>
              <a:spcPct val="90000"/>
            </a:lnSpc>
            <a:spcBef>
              <a:spcPct val="0"/>
            </a:spcBef>
            <a:spcAft>
              <a:spcPct val="35000"/>
            </a:spcAft>
            <a:buNone/>
          </a:pPr>
          <a:r>
            <a:rPr kumimoji="1" lang="en-US" altLang="zh-CN" sz="2400" kern="1200" dirty="0">
              <a:latin typeface="Microsoft YaHei" panose="020B0503020204020204" pitchFamily="34" charset="-122"/>
              <a:ea typeface="Microsoft YaHei" panose="020B0503020204020204" pitchFamily="34" charset="-122"/>
            </a:rPr>
            <a:t>Whether</a:t>
          </a:r>
          <a:r>
            <a:rPr kumimoji="1" lang="zh-CN" altLang="en-US" sz="2400" kern="1200" dirty="0">
              <a:latin typeface="Microsoft YaHei" panose="020B0503020204020204" pitchFamily="34" charset="-122"/>
              <a:ea typeface="Microsoft YaHei" panose="020B0503020204020204" pitchFamily="34" charset="-122"/>
            </a:rPr>
            <a:t> </a:t>
          </a:r>
          <a:r>
            <a:rPr kumimoji="1" lang="en-US" altLang="zh-CN" sz="2400" kern="1200" dirty="0">
              <a:latin typeface="Microsoft YaHei" panose="020B0503020204020204" pitchFamily="34" charset="-122"/>
              <a:ea typeface="Microsoft YaHei" panose="020B0503020204020204" pitchFamily="34" charset="-122"/>
            </a:rPr>
            <a:t>is</a:t>
          </a:r>
          <a:r>
            <a:rPr kumimoji="1" lang="zh-CN" altLang="en-US" sz="2400" kern="1200" dirty="0">
              <a:latin typeface="Microsoft YaHei" panose="020B0503020204020204" pitchFamily="34" charset="-122"/>
              <a:ea typeface="Microsoft YaHei" panose="020B0503020204020204" pitchFamily="34" charset="-122"/>
            </a:rPr>
            <a:t> </a:t>
          </a:r>
          <a:r>
            <a:rPr kumimoji="1" lang="en-US" altLang="zh-CN" sz="2400" kern="1200" dirty="0">
              <a:latin typeface="Microsoft YaHei" panose="020B0503020204020204" pitchFamily="34" charset="-122"/>
              <a:ea typeface="Microsoft YaHei" panose="020B0503020204020204" pitchFamily="34" charset="-122"/>
            </a:rPr>
            <a:t>the</a:t>
          </a:r>
          <a:r>
            <a:rPr kumimoji="1" lang="zh-CN" altLang="en-US" sz="2400" kern="1200" dirty="0">
              <a:latin typeface="Microsoft YaHei" panose="020B0503020204020204" pitchFamily="34" charset="-122"/>
              <a:ea typeface="Microsoft YaHei" panose="020B0503020204020204" pitchFamily="34" charset="-122"/>
            </a:rPr>
            <a:t> </a:t>
          </a:r>
          <a:r>
            <a:rPr kumimoji="1" lang="en-US" altLang="zh-CN" sz="2400" kern="1200" dirty="0">
              <a:latin typeface="Microsoft YaHei" panose="020B0503020204020204" pitchFamily="34" charset="-122"/>
              <a:ea typeface="Microsoft YaHei" panose="020B0503020204020204" pitchFamily="34" charset="-122"/>
            </a:rPr>
            <a:t>energy</a:t>
          </a:r>
          <a:r>
            <a:rPr kumimoji="1" lang="zh-CN" altLang="en-US" sz="2400" kern="1200" dirty="0">
              <a:latin typeface="Microsoft YaHei" panose="020B0503020204020204" pitchFamily="34" charset="-122"/>
              <a:ea typeface="Microsoft YaHei" panose="020B0503020204020204" pitchFamily="34" charset="-122"/>
            </a:rPr>
            <a:t> </a:t>
          </a:r>
          <a:r>
            <a:rPr kumimoji="1" lang="en-US" altLang="zh-CN" sz="2400" kern="1200" dirty="0">
              <a:latin typeface="Microsoft YaHei" panose="020B0503020204020204" pitchFamily="34" charset="-122"/>
              <a:ea typeface="Microsoft YaHei" panose="020B0503020204020204" pitchFamily="34" charset="-122"/>
            </a:rPr>
            <a:t>dependence</a:t>
          </a:r>
          <a:r>
            <a:rPr kumimoji="1" lang="zh-CN" altLang="en-US" sz="2400" kern="1200" dirty="0">
              <a:latin typeface="Microsoft YaHei" panose="020B0503020204020204" pitchFamily="34" charset="-122"/>
              <a:ea typeface="Microsoft YaHei" panose="020B0503020204020204" pitchFamily="34" charset="-122"/>
            </a:rPr>
            <a:t> </a:t>
          </a:r>
          <a:r>
            <a:rPr kumimoji="1" lang="en-US" altLang="zh-CN" sz="2400" kern="1200" dirty="0">
              <a:latin typeface="Microsoft YaHei" panose="020B0503020204020204" pitchFamily="34" charset="-122"/>
              <a:ea typeface="Microsoft YaHei" panose="020B0503020204020204" pitchFamily="34" charset="-122"/>
            </a:rPr>
            <a:t>of</a:t>
          </a:r>
          <a:r>
            <a:rPr kumimoji="1" lang="zh-CN" altLang="en-US" sz="2400" kern="1200" dirty="0">
              <a:latin typeface="Microsoft YaHei" panose="020B0503020204020204" pitchFamily="34" charset="-122"/>
              <a:ea typeface="Microsoft YaHei" panose="020B0503020204020204" pitchFamily="34" charset="-122"/>
            </a:rPr>
            <a:t> </a:t>
          </a:r>
          <a:r>
            <a:rPr kumimoji="1" lang="en-US" altLang="zh-CN" sz="2400" kern="1200" dirty="0">
              <a:latin typeface="Microsoft YaHei" panose="020B0503020204020204" pitchFamily="34" charset="-122"/>
              <a:ea typeface="Microsoft YaHei" panose="020B0503020204020204" pitchFamily="34" charset="-122"/>
            </a:rPr>
            <a:t>the</a:t>
          </a:r>
          <a:r>
            <a:rPr kumimoji="1" lang="zh-CN" altLang="en-US" sz="2400" kern="1200" dirty="0">
              <a:latin typeface="Microsoft YaHei" panose="020B0503020204020204" pitchFamily="34" charset="-122"/>
              <a:ea typeface="Microsoft YaHei" panose="020B0503020204020204" pitchFamily="34" charset="-122"/>
            </a:rPr>
            <a:t> </a:t>
          </a:r>
          <a:r>
            <a:rPr kumimoji="1" lang="en-US" altLang="zh-CN" sz="2400" kern="1200" dirty="0">
              <a:latin typeface="Microsoft YaHei" panose="020B0503020204020204" pitchFamily="34" charset="-122"/>
              <a:ea typeface="Microsoft YaHei" panose="020B0503020204020204" pitchFamily="34" charset="-122"/>
            </a:rPr>
            <a:t>WT</a:t>
          </a:r>
          <a:r>
            <a:rPr kumimoji="1" lang="zh-CN" altLang="en-US" sz="2400" kern="1200" dirty="0">
              <a:latin typeface="Microsoft YaHei" panose="020B0503020204020204" pitchFamily="34" charset="-122"/>
              <a:ea typeface="Microsoft YaHei" panose="020B0503020204020204" pitchFamily="34" charset="-122"/>
            </a:rPr>
            <a:t> </a:t>
          </a:r>
          <a:r>
            <a:rPr kumimoji="1" lang="en-US" altLang="zh-CN" sz="2400" kern="1200" dirty="0">
              <a:latin typeface="Microsoft YaHei" panose="020B0503020204020204" pitchFamily="34" charset="-122"/>
              <a:ea typeface="Microsoft YaHei" panose="020B0503020204020204" pitchFamily="34" charset="-122"/>
            </a:rPr>
            <a:t>potential</a:t>
          </a:r>
          <a:r>
            <a:rPr kumimoji="1" lang="zh-CN" altLang="en-US" sz="2400" kern="1200" dirty="0">
              <a:latin typeface="Microsoft YaHei" panose="020B0503020204020204" pitchFamily="34" charset="-122"/>
              <a:ea typeface="Microsoft YaHei" panose="020B0503020204020204" pitchFamily="34" charset="-122"/>
            </a:rPr>
            <a:t> </a:t>
          </a:r>
          <a:r>
            <a:rPr kumimoji="1" lang="en-US" altLang="zh-CN" sz="2400" kern="1200" dirty="0">
              <a:latin typeface="Microsoft YaHei" panose="020B0503020204020204" pitchFamily="34" charset="-122"/>
              <a:ea typeface="Microsoft YaHei" panose="020B0503020204020204" pitchFamily="34" charset="-122"/>
            </a:rPr>
            <a:t>relevant?</a:t>
          </a:r>
          <a:r>
            <a:rPr kumimoji="1" lang="zh-CN" altLang="en-US" sz="2400" kern="1200" dirty="0">
              <a:latin typeface="Microsoft YaHei" panose="020B0503020204020204" pitchFamily="34" charset="-122"/>
              <a:ea typeface="Microsoft YaHei" panose="020B0503020204020204" pitchFamily="34" charset="-122"/>
            </a:rPr>
            <a:t> </a:t>
          </a:r>
          <a:endParaRPr lang="zh-CN" altLang="en-US" sz="2400" kern="1200" dirty="0"/>
        </a:p>
      </dsp:txBody>
      <dsp:txXfrm>
        <a:off x="752110" y="3793066"/>
        <a:ext cx="10965308" cy="1083733"/>
      </dsp:txXfrm>
    </dsp:sp>
    <dsp:sp modelId="{A8287167-F495-DB44-BB8D-6064A3CA0047}">
      <dsp:nvSpPr>
        <dsp:cNvPr id="0" name=""/>
        <dsp:cNvSpPr/>
      </dsp:nvSpPr>
      <dsp:spPr>
        <a:xfrm>
          <a:off x="74777" y="3657600"/>
          <a:ext cx="1354666" cy="1354666"/>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50443" y="0"/>
            <a:ext cx="2945659" cy="498135"/>
          </a:xfrm>
          <a:prstGeom prst="rect">
            <a:avLst/>
          </a:prstGeom>
        </p:spPr>
        <p:txBody>
          <a:bodyPr vert="horz" lIns="91440" tIns="45720" rIns="91440" bIns="45720" rtlCol="0"/>
          <a:lstStyle>
            <a:lvl1pPr algn="r">
              <a:defRPr sz="1200"/>
            </a:lvl1pPr>
          </a:lstStyle>
          <a:p>
            <a:fld id="{C601AA7F-3044-438C-8B03-54D0453B54BE}" type="datetimeFigureOut">
              <a:rPr lang="zh-CN" altLang="en-US" smtClean="0"/>
              <a:t>2023/10/5</a:t>
            </a:fld>
            <a:endParaRPr lang="zh-CN" altLang="en-US"/>
          </a:p>
        </p:txBody>
      </p:sp>
      <p:sp>
        <p:nvSpPr>
          <p:cNvPr id="4" name="页脚占位符 3"/>
          <p:cNvSpPr>
            <a:spLocks noGrp="1"/>
          </p:cNvSpPr>
          <p:nvPr>
            <p:ph type="ftr" sz="quarter" idx="2"/>
          </p:nvPr>
        </p:nvSpPr>
        <p:spPr>
          <a:xfrm>
            <a:off x="0" y="9430091"/>
            <a:ext cx="2945659" cy="498134"/>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50443" y="9430091"/>
            <a:ext cx="2945659" cy="498134"/>
          </a:xfrm>
          <a:prstGeom prst="rect">
            <a:avLst/>
          </a:prstGeom>
        </p:spPr>
        <p:txBody>
          <a:bodyPr vert="horz" lIns="91440" tIns="45720" rIns="91440" bIns="45720" rtlCol="0" anchor="b"/>
          <a:lstStyle>
            <a:lvl1pPr algn="r">
              <a:defRPr sz="1200"/>
            </a:lvl1pPr>
          </a:lstStyle>
          <a:p>
            <a:fld id="{855D26D2-B6DD-4384-AEA6-8068C7DC6915}" type="slidenum">
              <a:rPr lang="zh-CN" altLang="en-US" smtClean="0"/>
              <a:t>‹#›</a:t>
            </a:fld>
            <a:endParaRPr lang="zh-CN" altLang="en-US"/>
          </a:p>
        </p:txBody>
      </p:sp>
    </p:spTree>
    <p:extLst>
      <p:ext uri="{BB962C8B-B14F-4D97-AF65-F5344CB8AC3E}">
        <p14:creationId xmlns:p14="http://schemas.microsoft.com/office/powerpoint/2010/main" val="128990467"/>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9383A1F4-B63D-4184-A89D-2E46A94932A5}" type="datetimeFigureOut">
              <a:rPr lang="zh-CN" altLang="en-US" smtClean="0"/>
              <a:t>2023/10/5</a:t>
            </a:fld>
            <a:endParaRPr lang="zh-CN" altLang="en-US"/>
          </a:p>
        </p:txBody>
      </p:sp>
      <p:sp>
        <p:nvSpPr>
          <p:cNvPr id="4" name="幻灯片图像占位符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3331A36F-42B4-4698-A17E-BC46F3BF5DDF}" type="slidenum">
              <a:rPr lang="zh-CN" altLang="en-US" smtClean="0"/>
              <a:t>‹#›</a:t>
            </a:fld>
            <a:endParaRPr lang="zh-CN" altLang="en-US"/>
          </a:p>
        </p:txBody>
      </p:sp>
    </p:spTree>
    <p:extLst>
      <p:ext uri="{BB962C8B-B14F-4D97-AF65-F5344CB8AC3E}">
        <p14:creationId xmlns:p14="http://schemas.microsoft.com/office/powerpoint/2010/main" val="763141902"/>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22275" y="1241425"/>
            <a:ext cx="5953125" cy="3349625"/>
          </a:xfrm>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14066152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en-US" altLang="zh-CN" dirty="0"/>
          </a:p>
        </p:txBody>
      </p:sp>
    </p:spTree>
    <p:extLst>
      <p:ext uri="{BB962C8B-B14F-4D97-AF65-F5344CB8AC3E}">
        <p14:creationId xmlns:p14="http://schemas.microsoft.com/office/powerpoint/2010/main" val="14398321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altLang="zh-CN" sz="1200" dirty="0">
                <a:effectLst/>
                <a:latin typeface="Microsoft YaHei" panose="020B0503020204020204" pitchFamily="34" charset="-122"/>
                <a:ea typeface="Microsoft YaHei" panose="020B0503020204020204" pitchFamily="34" charset="-122"/>
              </a:rPr>
              <a:t>One should note that</a:t>
            </a:r>
            <a:r>
              <a:rPr lang="zh-CN" altLang="en-US" sz="1200" dirty="0">
                <a:effectLst/>
                <a:latin typeface="Microsoft YaHei" panose="020B0503020204020204" pitchFamily="34" charset="-122"/>
                <a:ea typeface="Microsoft YaHei" panose="020B0503020204020204" pitchFamily="34" charset="-122"/>
              </a:rPr>
              <a:t> </a:t>
            </a:r>
            <a:r>
              <a:rPr lang="en" altLang="zh-CN" sz="1200" dirty="0">
                <a:effectLst/>
                <a:latin typeface="Microsoft YaHei" panose="020B0503020204020204" pitchFamily="34" charset="-122"/>
                <a:ea typeface="Microsoft YaHei" panose="020B0503020204020204" pitchFamily="34" charset="-122"/>
              </a:rPr>
              <a:t>it is difficult for two far-separated channels to generate two nearby poles</a:t>
            </a:r>
            <a:r>
              <a:rPr lang="zh-CN" altLang="en-US" sz="1200" dirty="0">
                <a:effectLst/>
                <a:latin typeface="Microsoft YaHei" panose="020B0503020204020204" pitchFamily="34" charset="-122"/>
                <a:ea typeface="Microsoft YaHei" panose="020B0503020204020204" pitchFamily="34" charset="-122"/>
              </a:rPr>
              <a:t> </a:t>
            </a:r>
            <a:r>
              <a:rPr lang="en" altLang="zh-CN" sz="1200" dirty="0">
                <a:effectLst/>
                <a:latin typeface="Microsoft YaHei" panose="020B0503020204020204" pitchFamily="34" charset="-122"/>
                <a:ea typeface="Microsoft YaHei" panose="020B0503020204020204" pitchFamily="34" charset="-122"/>
              </a:rPr>
              <a:t>without fine tuning, such as f_0(600) and f_0(980).</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 altLang="zh-CN" sz="1200" dirty="0">
              <a:effectLst/>
              <a:latin typeface="Microsoft YaHei" panose="020B0503020204020204" pitchFamily="34" charset="-122"/>
              <a:ea typeface="Microsoft YaHei" panose="020B0503020204020204" pitchFamily="34" charset="-122"/>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 altLang="zh-CN" sz="1200" dirty="0">
                <a:effectLst/>
                <a:latin typeface="Microsoft YaHei" panose="020B0503020204020204" pitchFamily="34" charset="-122"/>
                <a:ea typeface="Microsoft YaHei" panose="020B0503020204020204" pitchFamily="34" charset="-122"/>
              </a:rPr>
              <a:t>Left panel is for \Lambda(1405), and right panel is for K_1(1270), both of which are used to visualize the two-pole structure.</a:t>
            </a:r>
          </a:p>
          <a:p>
            <a:endParaRPr kumimoji="1" lang="zh-CN" altLang="en-US" dirty="0"/>
          </a:p>
        </p:txBody>
      </p:sp>
    </p:spTree>
    <p:extLst>
      <p:ext uri="{BB962C8B-B14F-4D97-AF65-F5344CB8AC3E}">
        <p14:creationId xmlns:p14="http://schemas.microsoft.com/office/powerpoint/2010/main" val="7506217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The direct product of two octet states are decomposed into the direct sum of the irreducible representations of SU(3). </a:t>
            </a:r>
          </a:p>
          <a:p>
            <a:r>
              <a:rPr lang="en-US" altLang="zh-CN" dirty="0"/>
              <a:t>It is similarity transformations from particle basis to SU(3) symmetric basis, under which this SU(3)-symmetric potential is diagonal.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In our convention, the plus sign represents attractive potential, while the minus sign the repulsive.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Three SU(3) channels are possible to generate bound states, i.e. belonging to one singlet and two degenerate octets respectively.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In SU(3) symmetry limit, different channels share the same values of meson mass m_0, baryon mass M_0, and subtraction constant a_0.</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SU(3) breaking still preserves the SU(2)</a:t>
            </a:r>
            <a:r>
              <a:rPr lang="zh-CN" altLang="en-US" dirty="0"/>
              <a:t> </a:t>
            </a:r>
            <a:r>
              <a:rPr lang="en-US" altLang="zh-CN" dirty="0"/>
              <a:t>isospin</a:t>
            </a:r>
            <a:r>
              <a:rPr lang="zh-CN" altLang="en-US" dirty="0"/>
              <a:t> </a:t>
            </a:r>
            <a:r>
              <a:rPr lang="en-US" altLang="zh-CN" dirty="0"/>
              <a:t>and U(1) hypercharge conservation.</a:t>
            </a:r>
          </a:p>
        </p:txBody>
      </p:sp>
    </p:spTree>
    <p:extLst>
      <p:ext uri="{BB962C8B-B14F-4D97-AF65-F5344CB8AC3E}">
        <p14:creationId xmlns:p14="http://schemas.microsoft.com/office/powerpoint/2010/main" val="23306763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5DA9164F-0CFF-4B3F-9990-54F6272A9D68}" type="slidenum">
              <a:rPr lang="zh-CN" altLang="en-US" smtClean="0"/>
              <a:t>18</a:t>
            </a:fld>
            <a:endParaRPr lang="zh-CN" altLang="en-US"/>
          </a:p>
        </p:txBody>
      </p:sp>
    </p:spTree>
    <p:extLst>
      <p:ext uri="{BB962C8B-B14F-4D97-AF65-F5344CB8AC3E}">
        <p14:creationId xmlns:p14="http://schemas.microsoft.com/office/powerpoint/2010/main" val="6654662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Covariant derivative term for the WT interaction among various terms of LO chiral </a:t>
            </a:r>
            <a:r>
              <a:rPr lang="en-US" altLang="zh-CN" dirty="0" err="1"/>
              <a:t>Lagrangian</a:t>
            </a:r>
            <a:r>
              <a:rPr lang="en-US" altLang="zh-CN" dirty="0"/>
              <a:t> for NGB-ground-state baryon interaction.</a:t>
            </a:r>
            <a:endParaRPr lang="zh-CN" altLang="en-US" dirty="0"/>
          </a:p>
        </p:txBody>
      </p:sp>
    </p:spTree>
    <p:extLst>
      <p:ext uri="{BB962C8B-B14F-4D97-AF65-F5344CB8AC3E}">
        <p14:creationId xmlns:p14="http://schemas.microsoft.com/office/powerpoint/2010/main" val="32826427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5DA9164F-0CFF-4B3F-9990-54F6272A9D68}" type="slidenum">
              <a:rPr lang="zh-CN" altLang="en-US" smtClean="0"/>
              <a:t>20</a:t>
            </a:fld>
            <a:endParaRPr lang="zh-CN" altLang="en-US"/>
          </a:p>
        </p:txBody>
      </p:sp>
    </p:spTree>
    <p:extLst>
      <p:ext uri="{BB962C8B-B14F-4D97-AF65-F5344CB8AC3E}">
        <p14:creationId xmlns:p14="http://schemas.microsoft.com/office/powerpoint/2010/main" val="8837020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Tree>
    <p:extLst>
      <p:ext uri="{BB962C8B-B14F-4D97-AF65-F5344CB8AC3E}">
        <p14:creationId xmlns:p14="http://schemas.microsoft.com/office/powerpoint/2010/main" val="31159095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备注占位符 2"/>
              <p:cNvSpPr>
                <a:spLocks noGrp="1"/>
              </p:cNvSpPr>
              <p:nvPr>
                <p:ph type="body" idx="1"/>
              </p:nvPr>
            </p:nvSpPr>
            <p:spPr/>
            <p:txBody>
              <a:bodyPr/>
              <a:lstStyle/>
              <a:p>
                <a:pPr>
                  <a:lnSpc>
                    <a:spcPct val="120000"/>
                  </a:lnSpc>
                </a:pPr>
                <a:r>
                  <a:rPr lang="en-US" altLang="zh-CN" sz="1200" dirty="0"/>
                  <a:t>The higher pole is a pure bound state of </a:t>
                </a:r>
                <a14:m>
                  <m:oMath xmlns:m="http://schemas.openxmlformats.org/officeDocument/2006/math">
                    <m:acc>
                      <m:accPr>
                        <m:chr m:val="̅"/>
                        <m:ctrlPr>
                          <a:rPr lang="en-US" altLang="zh-CN" sz="1200" i="1" smtClean="0">
                            <a:latin typeface="Cambria Math" panose="02040503050406030204" pitchFamily="18" charset="0"/>
                          </a:rPr>
                        </m:ctrlPr>
                      </m:accPr>
                      <m:e>
                        <m:r>
                          <a:rPr lang="en-US" altLang="zh-CN" sz="1200" b="0" i="1" smtClean="0">
                            <a:latin typeface="Cambria Math" panose="02040503050406030204" pitchFamily="18" charset="0"/>
                          </a:rPr>
                          <m:t>𝐾</m:t>
                        </m:r>
                      </m:e>
                    </m:acc>
                    <m:r>
                      <a:rPr lang="en-US" altLang="zh-CN" sz="1200" b="0" i="1" smtClean="0">
                        <a:latin typeface="Cambria Math" panose="02040503050406030204" pitchFamily="18" charset="0"/>
                      </a:rPr>
                      <m:t>𝑁</m:t>
                    </m:r>
                    <m:r>
                      <a:rPr lang="en-US" altLang="zh-CN" sz="1200" b="0" i="0" smtClean="0">
                        <a:latin typeface="Cambria Math" panose="02040503050406030204" pitchFamily="18" charset="0"/>
                      </a:rPr>
                      <m:t>(1433)</m:t>
                    </m:r>
                  </m:oMath>
                </a14:m>
                <a:r>
                  <a:rPr lang="en-US" altLang="zh-CN" sz="1200" dirty="0"/>
                  <a:t> channel.</a:t>
                </a:r>
              </a:p>
              <a:p>
                <a:pPr>
                  <a:lnSpc>
                    <a:spcPct val="120000"/>
                  </a:lnSpc>
                </a:pPr>
                <a:r>
                  <a:rPr lang="en-US" altLang="zh-CN" sz="1200" dirty="0"/>
                  <a:t>The lower pole is a pure resonance of </a:t>
                </a:r>
                <a14:m>
                  <m:oMath xmlns:m="http://schemas.openxmlformats.org/officeDocument/2006/math">
                    <m:r>
                      <a:rPr lang="zh-CN" altLang="en-US" sz="1200" i="1" dirty="0" smtClean="0">
                        <a:latin typeface="Cambria Math" panose="02040503050406030204" pitchFamily="18" charset="0"/>
                      </a:rPr>
                      <m:t>𝜋</m:t>
                    </m:r>
                    <m:r>
                      <m:rPr>
                        <m:sty m:val="p"/>
                      </m:rPr>
                      <a:rPr lang="el-GR" altLang="zh-CN" sz="1200" i="1" dirty="0" smtClean="0">
                        <a:latin typeface="Cambria Math" panose="02040503050406030204" pitchFamily="18" charset="0"/>
                        <a:ea typeface="Cambria Math" panose="02040503050406030204" pitchFamily="18" charset="0"/>
                      </a:rPr>
                      <m:t>Σ</m:t>
                    </m:r>
                    <m:d>
                      <m:dPr>
                        <m:ctrlPr>
                          <a:rPr lang="en-US" altLang="zh-CN" sz="1200" b="0" i="1" dirty="0" smtClean="0">
                            <a:latin typeface="Cambria Math" panose="02040503050406030204" pitchFamily="18" charset="0"/>
                            <a:ea typeface="Cambria Math" panose="02040503050406030204" pitchFamily="18" charset="0"/>
                          </a:rPr>
                        </m:ctrlPr>
                      </m:dPr>
                      <m:e>
                        <m:r>
                          <a:rPr lang="en-US" altLang="zh-CN" sz="1200" b="0" i="1" dirty="0" smtClean="0">
                            <a:latin typeface="Cambria Math" panose="02040503050406030204" pitchFamily="18" charset="0"/>
                            <a:ea typeface="Cambria Math" panose="02040503050406030204" pitchFamily="18" charset="0"/>
                          </a:rPr>
                          <m:t>1330</m:t>
                        </m:r>
                      </m:e>
                    </m:d>
                  </m:oMath>
                </a14:m>
                <a:r>
                  <a:rPr lang="en-US" altLang="zh-CN" sz="1200" dirty="0"/>
                  <a:t> channel.</a:t>
                </a:r>
              </a:p>
              <a:p>
                <a:pPr>
                  <a:lnSpc>
                    <a:spcPct val="120000"/>
                  </a:lnSpc>
                </a:pPr>
                <a:r>
                  <a:rPr lang="en-US" altLang="zh-CN" sz="1200" dirty="0"/>
                  <a:t>Secondly, the coupling not only pushes two poles higher, but also gives the higher pole </a:t>
                </a:r>
                <a:r>
                  <a:rPr lang="en-US" altLang="zh-CN" sz="1200" dirty="0">
                    <a:solidFill>
                      <a:srgbClr val="FF0000"/>
                    </a:solidFill>
                  </a:rPr>
                  <a:t>a finite width</a:t>
                </a:r>
                <a:r>
                  <a:rPr lang="en-US" altLang="zh-CN" sz="1200" dirty="0"/>
                  <a:t>, allowing it to decay into the lower </a:t>
                </a:r>
                <a14:m>
                  <m:oMath xmlns:m="http://schemas.openxmlformats.org/officeDocument/2006/math">
                    <m:r>
                      <a:rPr lang="zh-CN" altLang="en-US" sz="1200" i="1" dirty="0" smtClean="0">
                        <a:latin typeface="Cambria Math" panose="02040503050406030204" pitchFamily="18" charset="0"/>
                      </a:rPr>
                      <m:t>𝜋</m:t>
                    </m:r>
                    <m:r>
                      <m:rPr>
                        <m:sty m:val="p"/>
                      </m:rPr>
                      <a:rPr lang="el-GR" altLang="zh-CN" sz="1200" i="1" dirty="0" smtClean="0">
                        <a:latin typeface="Cambria Math" panose="02040503050406030204" pitchFamily="18" charset="0"/>
                        <a:ea typeface="Cambria Math" panose="02040503050406030204" pitchFamily="18" charset="0"/>
                      </a:rPr>
                      <m:t>Σ</m:t>
                    </m:r>
                    <m:d>
                      <m:dPr>
                        <m:ctrlPr>
                          <a:rPr lang="en-US" altLang="zh-CN" sz="1200" b="0" i="1" dirty="0" smtClean="0">
                            <a:latin typeface="Cambria Math" panose="02040503050406030204" pitchFamily="18" charset="0"/>
                            <a:ea typeface="Cambria Math" panose="02040503050406030204" pitchFamily="18" charset="0"/>
                          </a:rPr>
                        </m:ctrlPr>
                      </m:dPr>
                      <m:e>
                        <m:r>
                          <a:rPr lang="en-US" altLang="zh-CN" sz="1200" b="0" i="1" dirty="0" smtClean="0">
                            <a:latin typeface="Cambria Math" panose="02040503050406030204" pitchFamily="18" charset="0"/>
                            <a:ea typeface="Cambria Math" panose="02040503050406030204" pitchFamily="18" charset="0"/>
                          </a:rPr>
                          <m:t>1330</m:t>
                        </m:r>
                      </m:e>
                    </m:d>
                  </m:oMath>
                </a14:m>
                <a:r>
                  <a:rPr lang="en-US" altLang="zh-CN" sz="1200" dirty="0"/>
                  <a:t> channel.</a:t>
                </a:r>
              </a:p>
              <a:p>
                <a:pPr>
                  <a:lnSpc>
                    <a:spcPct val="120000"/>
                  </a:lnSpc>
                </a:pPr>
                <a:r>
                  <a:rPr lang="en-US" altLang="zh-CN" sz="1200" dirty="0"/>
                  <a:t>However, it does not mean that the coupled channel effect is irrelevant for emergence of the two pole structure, otherwise the higher pole will not manifest itself in the invariant mass distribution of the lower </a:t>
                </a:r>
                <a14:m>
                  <m:oMath xmlns:m="http://schemas.openxmlformats.org/officeDocument/2006/math">
                    <m:r>
                      <a:rPr lang="zh-CN" altLang="en-US" sz="1200" i="1" dirty="0" smtClean="0">
                        <a:latin typeface="Cambria Math" panose="02040503050406030204" pitchFamily="18" charset="0"/>
                      </a:rPr>
                      <m:t>𝜋</m:t>
                    </m:r>
                    <m:r>
                      <m:rPr>
                        <m:sty m:val="p"/>
                      </m:rPr>
                      <a:rPr lang="el-GR" altLang="zh-CN" sz="1200" i="1" dirty="0" smtClean="0">
                        <a:latin typeface="Cambria Math" panose="02040503050406030204" pitchFamily="18" charset="0"/>
                        <a:ea typeface="Cambria Math" panose="02040503050406030204" pitchFamily="18" charset="0"/>
                      </a:rPr>
                      <m:t>Σ</m:t>
                    </m:r>
                    <m:d>
                      <m:dPr>
                        <m:ctrlPr>
                          <a:rPr lang="en-US" altLang="zh-CN" sz="1200" b="0" i="1" dirty="0" smtClean="0">
                            <a:latin typeface="Cambria Math" panose="02040503050406030204" pitchFamily="18" charset="0"/>
                            <a:ea typeface="Cambria Math" panose="02040503050406030204" pitchFamily="18" charset="0"/>
                          </a:rPr>
                        </m:ctrlPr>
                      </m:dPr>
                      <m:e>
                        <m:r>
                          <a:rPr lang="en-US" altLang="zh-CN" sz="1200" b="0" i="1" dirty="0" smtClean="0">
                            <a:latin typeface="Cambria Math" panose="02040503050406030204" pitchFamily="18" charset="0"/>
                            <a:ea typeface="Cambria Math" panose="02040503050406030204" pitchFamily="18" charset="0"/>
                          </a:rPr>
                          <m:t>1330</m:t>
                        </m:r>
                      </m:e>
                    </m:d>
                  </m:oMath>
                </a14:m>
                <a:r>
                  <a:rPr lang="en-US" altLang="zh-CN" sz="1200" dirty="0"/>
                  <a:t> channel. </a:t>
                </a:r>
              </a:p>
              <a:p>
                <a:endParaRPr kumimoji="1" lang="zh-CN" altLang="en-US" dirty="0"/>
              </a:p>
            </p:txBody>
          </p:sp>
        </mc:Choice>
        <mc:Fallback xmlns="">
          <p:sp>
            <p:nvSpPr>
              <p:cNvPr id="3" name="备注占位符 2"/>
              <p:cNvSpPr>
                <a:spLocks noGrp="1"/>
              </p:cNvSpPr>
              <p:nvPr>
                <p:ph type="body" idx="1"/>
              </p:nvPr>
            </p:nvSpPr>
            <p:spPr/>
            <p:txBody>
              <a:bodyPr/>
              <a:lstStyle/>
              <a:p>
                <a:pPr>
                  <a:lnSpc>
                    <a:spcPct val="120000"/>
                  </a:lnSpc>
                </a:pPr>
                <a:r>
                  <a:rPr lang="en-US" altLang="zh-CN" sz="1200" dirty="0"/>
                  <a:t>The higher pole is a pure bound state of </a:t>
                </a:r>
                <a:r>
                  <a:rPr lang="en-US" altLang="zh-CN" sz="1200" b="0" i="0">
                    <a:latin typeface="Cambria Math" panose="02040503050406030204" pitchFamily="18" charset="0"/>
                  </a:rPr>
                  <a:t>𝐾 ̅𝑁(1433)</a:t>
                </a:r>
                <a:r>
                  <a:rPr lang="en-US" altLang="zh-CN" sz="1200" dirty="0"/>
                  <a:t> channel.</a:t>
                </a:r>
              </a:p>
              <a:p>
                <a:pPr>
                  <a:lnSpc>
                    <a:spcPct val="120000"/>
                  </a:lnSpc>
                </a:pPr>
                <a:r>
                  <a:rPr lang="en-US" altLang="zh-CN" sz="1200" dirty="0"/>
                  <a:t>The lower pole is a pure resonance of </a:t>
                </a:r>
                <a:r>
                  <a:rPr lang="zh-CN" altLang="en-US" sz="1200" i="0" dirty="0">
                    <a:latin typeface="Cambria Math" panose="02040503050406030204" pitchFamily="18" charset="0"/>
                  </a:rPr>
                  <a:t>𝜋</a:t>
                </a:r>
                <a:r>
                  <a:rPr lang="el-GR" altLang="zh-CN" sz="1200" i="0" dirty="0">
                    <a:latin typeface="Cambria Math" panose="02040503050406030204" pitchFamily="18" charset="0"/>
                    <a:ea typeface="Cambria Math" panose="02040503050406030204" pitchFamily="18" charset="0"/>
                  </a:rPr>
                  <a:t>Σ</a:t>
                </a:r>
                <a:r>
                  <a:rPr lang="en-US" altLang="zh-CN" sz="1200" b="0" i="0" dirty="0">
                    <a:latin typeface="Cambria Math" panose="02040503050406030204" pitchFamily="18" charset="0"/>
                    <a:ea typeface="Cambria Math" panose="02040503050406030204" pitchFamily="18" charset="0"/>
                  </a:rPr>
                  <a:t>(1330)</a:t>
                </a:r>
                <a:r>
                  <a:rPr lang="en-US" altLang="zh-CN" sz="1200" dirty="0"/>
                  <a:t> channel.</a:t>
                </a:r>
              </a:p>
              <a:p>
                <a:pPr>
                  <a:lnSpc>
                    <a:spcPct val="120000"/>
                  </a:lnSpc>
                </a:pPr>
                <a:r>
                  <a:rPr lang="en-US" altLang="zh-CN" sz="1200" dirty="0"/>
                  <a:t>Secondly, the coupling not only pushes two poles higher, but also gives the higher pole </a:t>
                </a:r>
                <a:r>
                  <a:rPr lang="en-US" altLang="zh-CN" sz="1200" dirty="0">
                    <a:solidFill>
                      <a:srgbClr val="FF0000"/>
                    </a:solidFill>
                  </a:rPr>
                  <a:t>a finite width</a:t>
                </a:r>
                <a:r>
                  <a:rPr lang="en-US" altLang="zh-CN" sz="1200" dirty="0"/>
                  <a:t>, allowing it to decay into the lower </a:t>
                </a:r>
                <a:r>
                  <a:rPr lang="zh-CN" altLang="en-US" sz="1200" i="0" dirty="0">
                    <a:latin typeface="Cambria Math" panose="02040503050406030204" pitchFamily="18" charset="0"/>
                  </a:rPr>
                  <a:t>𝜋</a:t>
                </a:r>
                <a:r>
                  <a:rPr lang="el-GR" altLang="zh-CN" sz="1200" i="0" dirty="0">
                    <a:latin typeface="Cambria Math" panose="02040503050406030204" pitchFamily="18" charset="0"/>
                    <a:ea typeface="Cambria Math" panose="02040503050406030204" pitchFamily="18" charset="0"/>
                  </a:rPr>
                  <a:t>Σ</a:t>
                </a:r>
                <a:r>
                  <a:rPr lang="en-US" altLang="zh-CN" sz="1200" b="0" i="0" dirty="0">
                    <a:latin typeface="Cambria Math" panose="02040503050406030204" pitchFamily="18" charset="0"/>
                    <a:ea typeface="Cambria Math" panose="02040503050406030204" pitchFamily="18" charset="0"/>
                  </a:rPr>
                  <a:t>(1330)</a:t>
                </a:r>
                <a:r>
                  <a:rPr lang="en-US" altLang="zh-CN" sz="1200" dirty="0"/>
                  <a:t> channel.</a:t>
                </a:r>
              </a:p>
              <a:p>
                <a:pPr>
                  <a:lnSpc>
                    <a:spcPct val="120000"/>
                  </a:lnSpc>
                </a:pPr>
                <a:r>
                  <a:rPr lang="en-US" altLang="zh-CN" sz="1200" dirty="0"/>
                  <a:t>However, it does not mean that the coupled channel effect is irrelevant for emergence of the two pole structure, otherwise the higher pole will not manifest itself in the invariant mass distribution of the lower </a:t>
                </a:r>
                <a:r>
                  <a:rPr lang="zh-CN" altLang="en-US" sz="1200" i="0" dirty="0">
                    <a:latin typeface="Cambria Math" panose="02040503050406030204" pitchFamily="18" charset="0"/>
                  </a:rPr>
                  <a:t>𝜋</a:t>
                </a:r>
                <a:r>
                  <a:rPr lang="el-GR" altLang="zh-CN" sz="1200" i="0" dirty="0">
                    <a:latin typeface="Cambria Math" panose="02040503050406030204" pitchFamily="18" charset="0"/>
                    <a:ea typeface="Cambria Math" panose="02040503050406030204" pitchFamily="18" charset="0"/>
                  </a:rPr>
                  <a:t>Σ</a:t>
                </a:r>
                <a:r>
                  <a:rPr lang="en-US" altLang="zh-CN" sz="1200" b="0" i="0" dirty="0">
                    <a:latin typeface="Cambria Math" panose="02040503050406030204" pitchFamily="18" charset="0"/>
                    <a:ea typeface="Cambria Math" panose="02040503050406030204" pitchFamily="18" charset="0"/>
                  </a:rPr>
                  <a:t>(1330)</a:t>
                </a:r>
                <a:r>
                  <a:rPr lang="en-US" altLang="zh-CN" sz="1200" dirty="0"/>
                  <a:t> channel. </a:t>
                </a:r>
              </a:p>
              <a:p>
                <a:endParaRPr kumimoji="1" lang="zh-CN" altLang="en-US" dirty="0"/>
              </a:p>
            </p:txBody>
          </p:sp>
        </mc:Fallback>
      </mc:AlternateContent>
    </p:spTree>
    <p:extLst>
      <p:ext uri="{BB962C8B-B14F-4D97-AF65-F5344CB8AC3E}">
        <p14:creationId xmlns:p14="http://schemas.microsoft.com/office/powerpoint/2010/main" val="20793887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29561055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Maybe some introductions about the concept of explicit chiral symmetry breaking will be helpful for laymen.</a:t>
            </a:r>
            <a:endParaRPr lang="zh-CN" altLang="en-US" dirty="0"/>
          </a:p>
        </p:txBody>
      </p:sp>
    </p:spTree>
    <p:extLst>
      <p:ext uri="{BB962C8B-B14F-4D97-AF65-F5344CB8AC3E}">
        <p14:creationId xmlns:p14="http://schemas.microsoft.com/office/powerpoint/2010/main" val="233606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925763" y="849313"/>
            <a:ext cx="4076700" cy="2293937"/>
          </a:xfrm>
        </p:spPr>
      </p:sp>
      <p:sp>
        <p:nvSpPr>
          <p:cNvPr id="3" name="备注占位符 2"/>
          <p:cNvSpPr>
            <a:spLocks noGrp="1"/>
          </p:cNvSpPr>
          <p:nvPr>
            <p:ph type="body" idx="1"/>
          </p:nvPr>
        </p:nvSpPr>
        <p:spPr/>
        <p:txBody>
          <a:bodyPr/>
          <a:lstStyle/>
          <a:p>
            <a:r>
              <a:rPr lang="en-US" altLang="zh-CN" dirty="0"/>
              <a:t>2003 marked the beginning of a new period</a:t>
            </a:r>
            <a:endParaRPr lang="zh-CN" altLang="en-US" dirty="0"/>
          </a:p>
        </p:txBody>
      </p:sp>
    </p:spTree>
    <p:extLst>
      <p:ext uri="{BB962C8B-B14F-4D97-AF65-F5344CB8AC3E}">
        <p14:creationId xmlns:p14="http://schemas.microsoft.com/office/powerpoint/2010/main" val="373582634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Tree>
    <p:extLst>
      <p:ext uri="{BB962C8B-B14F-4D97-AF65-F5344CB8AC3E}">
        <p14:creationId xmlns:p14="http://schemas.microsoft.com/office/powerpoint/2010/main" val="16330154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Tree>
    <p:extLst>
      <p:ext uri="{BB962C8B-B14F-4D97-AF65-F5344CB8AC3E}">
        <p14:creationId xmlns:p14="http://schemas.microsoft.com/office/powerpoint/2010/main" val="35698533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5DA9164F-0CFF-4B3F-9990-54F6272A9D68}" type="slidenum">
              <a:rPr lang="zh-CN" altLang="en-US" smtClean="0"/>
              <a:t>28</a:t>
            </a:fld>
            <a:endParaRPr lang="zh-CN" altLang="en-US"/>
          </a:p>
        </p:txBody>
      </p:sp>
    </p:spTree>
    <p:extLst>
      <p:ext uri="{BB962C8B-B14F-4D97-AF65-F5344CB8AC3E}">
        <p14:creationId xmlns:p14="http://schemas.microsoft.com/office/powerpoint/2010/main" val="312632364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5DA9164F-0CFF-4B3F-9990-54F6272A9D68}" type="slidenum">
              <a:rPr lang="zh-CN" altLang="en-US" smtClean="0"/>
              <a:t>29</a:t>
            </a:fld>
            <a:endParaRPr lang="zh-CN" altLang="en-US"/>
          </a:p>
        </p:txBody>
      </p:sp>
    </p:spTree>
    <p:extLst>
      <p:ext uri="{BB962C8B-B14F-4D97-AF65-F5344CB8AC3E}">
        <p14:creationId xmlns:p14="http://schemas.microsoft.com/office/powerpoint/2010/main" val="25472400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Tree>
    <p:extLst>
      <p:ext uri="{BB962C8B-B14F-4D97-AF65-F5344CB8AC3E}">
        <p14:creationId xmlns:p14="http://schemas.microsoft.com/office/powerpoint/2010/main" val="169763222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Left panel:</a:t>
            </a:r>
          </a:p>
          <a:p>
            <a:r>
              <a:rPr lang="en-US" altLang="zh-CN" dirty="0"/>
              <a:t>different convention: minus sign represents attractive potential.</a:t>
            </a:r>
            <a:endParaRPr lang="zh-CN" altLang="en-US" dirty="0"/>
          </a:p>
        </p:txBody>
      </p:sp>
    </p:spTree>
    <p:extLst>
      <p:ext uri="{BB962C8B-B14F-4D97-AF65-F5344CB8AC3E}">
        <p14:creationId xmlns:p14="http://schemas.microsoft.com/office/powerpoint/2010/main" val="419723096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Tree>
    <p:extLst>
      <p:ext uri="{BB962C8B-B14F-4D97-AF65-F5344CB8AC3E}">
        <p14:creationId xmlns:p14="http://schemas.microsoft.com/office/powerpoint/2010/main" val="34325667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279209333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Tree>
    <p:extLst>
      <p:ext uri="{BB962C8B-B14F-4D97-AF65-F5344CB8AC3E}">
        <p14:creationId xmlns:p14="http://schemas.microsoft.com/office/powerpoint/2010/main" val="143787580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Tree>
    <p:extLst>
      <p:ext uri="{BB962C8B-B14F-4D97-AF65-F5344CB8AC3E}">
        <p14:creationId xmlns:p14="http://schemas.microsoft.com/office/powerpoint/2010/main" val="20484470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925763" y="849313"/>
            <a:ext cx="4076700" cy="2293937"/>
          </a:xfrm>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A lot more were discovered in the following years</a:t>
            </a:r>
            <a:endParaRPr lang="zh-CN" altLang="en-US" dirty="0"/>
          </a:p>
          <a:p>
            <a:endParaRPr lang="zh-CN" altLang="en-US" dirty="0"/>
          </a:p>
        </p:txBody>
      </p:sp>
    </p:spTree>
    <p:extLst>
      <p:ext uri="{BB962C8B-B14F-4D97-AF65-F5344CB8AC3E}">
        <p14:creationId xmlns:p14="http://schemas.microsoft.com/office/powerpoint/2010/main" val="314734999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Tree>
    <p:extLst>
      <p:ext uri="{BB962C8B-B14F-4D97-AF65-F5344CB8AC3E}">
        <p14:creationId xmlns:p14="http://schemas.microsoft.com/office/powerpoint/2010/main" val="253510862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Tree>
    <p:extLst>
      <p:ext uri="{BB962C8B-B14F-4D97-AF65-F5344CB8AC3E}">
        <p14:creationId xmlns:p14="http://schemas.microsoft.com/office/powerpoint/2010/main" val="140983896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Tree>
    <p:extLst>
      <p:ext uri="{BB962C8B-B14F-4D97-AF65-F5344CB8AC3E}">
        <p14:creationId xmlns:p14="http://schemas.microsoft.com/office/powerpoint/2010/main" val="381631471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Tree>
    <p:extLst>
      <p:ext uri="{BB962C8B-B14F-4D97-AF65-F5344CB8AC3E}">
        <p14:creationId xmlns:p14="http://schemas.microsoft.com/office/powerpoint/2010/main" val="381100297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Tree>
    <p:extLst>
      <p:ext uri="{BB962C8B-B14F-4D97-AF65-F5344CB8AC3E}">
        <p14:creationId xmlns:p14="http://schemas.microsoft.com/office/powerpoint/2010/main" val="185444789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Tree>
    <p:extLst>
      <p:ext uri="{BB962C8B-B14F-4D97-AF65-F5344CB8AC3E}">
        <p14:creationId xmlns:p14="http://schemas.microsoft.com/office/powerpoint/2010/main" val="72143751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备注占位符 2"/>
              <p:cNvSpPr>
                <a:spLocks noGrp="1"/>
              </p:cNvSpPr>
              <p:nvPr>
                <p:ph type="body" idx="1"/>
              </p:nvPr>
            </p:nvSpPr>
            <p:spPr/>
            <p:txBody>
              <a:bodyPr/>
              <a:lstStyle/>
              <a:p>
                <a:endParaRPr lang="zh-CN" altLang="en-US" dirty="0"/>
              </a:p>
            </p:txBody>
          </p:sp>
        </mc:Choice>
        <mc:Fallback xmlns="">
          <p:sp>
            <p:nvSpPr>
              <p:cNvPr id="3" name="备注占位符 2"/>
              <p:cNvSpPr>
                <a:spLocks noGrp="1"/>
              </p:cNvSpPr>
              <p:nvPr>
                <p:ph type="body" idx="1"/>
              </p:nvPr>
            </p:nvSpPr>
            <p:spPr/>
            <p:txBody>
              <a:bodyPr/>
              <a:lstStyle/>
              <a:p>
                <a:r>
                  <a:rPr lang="en-US" altLang="zh-CN" sz="1800" b="1" dirty="0">
                    <a:solidFill>
                      <a:srgbClr val="FF0000"/>
                    </a:solidFill>
                    <a:effectLst/>
                    <a:latin typeface="URWPalladioL-Roma"/>
                  </a:rPr>
                  <a:t>In the left panel</a:t>
                </a:r>
                <a:r>
                  <a:rPr lang="en-US" altLang="zh-CN" sz="1800" dirty="0">
                    <a:solidFill>
                      <a:srgbClr val="000000"/>
                    </a:solidFill>
                    <a:effectLst/>
                    <a:latin typeface="URWPalladioL-Roma"/>
                  </a:rPr>
                  <a:t>, the evolution from the SU(3) limit to the physical case is shown. </a:t>
                </a:r>
              </a:p>
              <a:p>
                <a:r>
                  <a:rPr lang="en-US" altLang="zh-CN" sz="1800" dirty="0">
                    <a:solidFill>
                      <a:srgbClr val="000000"/>
                    </a:solidFill>
                    <a:effectLst/>
                    <a:latin typeface="URWPalladioL-Roma"/>
                  </a:rPr>
                  <a:t>Shown are the two poles corresponding to the </a:t>
                </a:r>
                <a:r>
                  <a:rPr lang="en-US" altLang="zh-CN" sz="1800" i="1" dirty="0">
                    <a:solidFill>
                      <a:srgbClr val="000000"/>
                    </a:solidFill>
                    <a:effectLst/>
                    <a:latin typeface="URWPalladioL-Ital"/>
                  </a:rPr>
                  <a:t>D*</a:t>
                </a:r>
                <a:r>
                  <a:rPr lang="en-US" altLang="zh-CN" sz="1800" baseline="-25000" dirty="0">
                    <a:solidFill>
                      <a:srgbClr val="000000"/>
                    </a:solidFill>
                    <a:effectLst/>
                    <a:latin typeface="URWPalladioL-Roma"/>
                  </a:rPr>
                  <a:t>0</a:t>
                </a:r>
                <a:r>
                  <a:rPr lang="en-US" altLang="zh-CN" sz="1800" dirty="0">
                    <a:solidFill>
                      <a:srgbClr val="000000"/>
                    </a:solidFill>
                    <a:effectLst/>
                    <a:latin typeface="CMR10"/>
                  </a:rPr>
                  <a:t>(</a:t>
                </a:r>
                <a:r>
                  <a:rPr lang="en-US" altLang="zh-CN" sz="1800" dirty="0">
                    <a:solidFill>
                      <a:srgbClr val="000000"/>
                    </a:solidFill>
                    <a:effectLst/>
                    <a:latin typeface="URWPalladioL-Roma"/>
                  </a:rPr>
                  <a:t>2300</a:t>
                </a:r>
                <a:r>
                  <a:rPr lang="en-US" altLang="zh-CN" sz="1800" dirty="0">
                    <a:solidFill>
                      <a:srgbClr val="000000"/>
                    </a:solidFill>
                    <a:effectLst/>
                    <a:latin typeface="CMR10"/>
                  </a:rPr>
                  <a:t>) </a:t>
                </a:r>
                <a:r>
                  <a:rPr lang="en-US" altLang="zh-CN" sz="1800" dirty="0">
                    <a:solidFill>
                      <a:srgbClr val="000000"/>
                    </a:solidFill>
                    <a:effectLst/>
                    <a:latin typeface="URWPalladioL-Roma"/>
                  </a:rPr>
                  <a:t>and its strange sibling, the </a:t>
                </a:r>
                <a:r>
                  <a:rPr lang="en-US" altLang="zh-CN" sz="1800" i="1" dirty="0">
                    <a:solidFill>
                      <a:srgbClr val="000000"/>
                    </a:solidFill>
                    <a:effectLst/>
                    <a:latin typeface="URWPalladioL-Ital"/>
                  </a:rPr>
                  <a:t>D*</a:t>
                </a:r>
                <a:r>
                  <a:rPr lang="en-US" altLang="zh-CN" sz="1800" i="1" baseline="-25000" dirty="0">
                    <a:solidFill>
                      <a:srgbClr val="000000"/>
                    </a:solidFill>
                    <a:effectLst/>
                    <a:latin typeface="URWPalladioL-Ital"/>
                  </a:rPr>
                  <a:t>s</a:t>
                </a:r>
                <a:r>
                  <a:rPr lang="en-US" altLang="zh-CN" sz="1800" baseline="-25000" dirty="0">
                    <a:solidFill>
                      <a:srgbClr val="000000"/>
                    </a:solidFill>
                    <a:effectLst/>
                    <a:latin typeface="URWPalladioL-Roma"/>
                  </a:rPr>
                  <a:t>0</a:t>
                </a:r>
                <a:r>
                  <a:rPr lang="en-US" altLang="zh-CN" sz="1800" dirty="0">
                    <a:solidFill>
                      <a:srgbClr val="000000"/>
                    </a:solidFill>
                    <a:effectLst/>
                    <a:latin typeface="CMR10"/>
                  </a:rPr>
                  <a:t>(</a:t>
                </a:r>
                <a:r>
                  <a:rPr lang="en-US" altLang="zh-CN" sz="1800" dirty="0">
                    <a:solidFill>
                      <a:srgbClr val="000000"/>
                    </a:solidFill>
                    <a:effectLst/>
                    <a:latin typeface="URWPalladioL-Roma"/>
                  </a:rPr>
                  <a:t>2317</a:t>
                </a:r>
                <a:r>
                  <a:rPr lang="en-US" altLang="zh-CN" sz="1800" dirty="0">
                    <a:solidFill>
                      <a:srgbClr val="000000"/>
                    </a:solidFill>
                    <a:effectLst/>
                    <a:latin typeface="CMR10"/>
                  </a:rPr>
                  <a:t>)</a:t>
                </a:r>
                <a:r>
                  <a:rPr lang="en-US" altLang="zh-CN" sz="1800" dirty="0">
                    <a:solidFill>
                      <a:srgbClr val="000000"/>
                    </a:solidFill>
                    <a:effectLst/>
                    <a:latin typeface="URWPalladioL-Roma"/>
                  </a:rPr>
                  <a:t>.</a:t>
                </a:r>
              </a:p>
              <a:p>
                <a:r>
                  <a:rPr lang="en-US" altLang="zh-CN" sz="1800" dirty="0">
                    <a:solidFill>
                      <a:srgbClr val="000000"/>
                    </a:solidFill>
                    <a:effectLst/>
                    <a:latin typeface="URWPalladioL-Roma"/>
                  </a:rPr>
                  <a:t>As one moves away from the SU(3) limit, the lower pole of the </a:t>
                </a:r>
                <a:r>
                  <a:rPr lang="en-US" altLang="zh-CN" sz="1800" i="1" dirty="0">
                    <a:solidFill>
                      <a:srgbClr val="000000"/>
                    </a:solidFill>
                    <a:effectLst/>
                    <a:latin typeface="URWPalladioL-Ital"/>
                  </a:rPr>
                  <a:t>D*</a:t>
                </a:r>
                <a:r>
                  <a:rPr lang="en-US" altLang="zh-CN" sz="1800" baseline="-25000" dirty="0">
                    <a:solidFill>
                      <a:srgbClr val="000000"/>
                    </a:solidFill>
                    <a:effectLst/>
                    <a:latin typeface="URWPalladioL-Roma"/>
                  </a:rPr>
                  <a:t>0</a:t>
                </a:r>
                <a:r>
                  <a:rPr lang="en-US" altLang="zh-CN" sz="1800" dirty="0">
                    <a:solidFill>
                      <a:srgbClr val="000000"/>
                    </a:solidFill>
                    <a:effectLst/>
                    <a:latin typeface="CMR10"/>
                  </a:rPr>
                  <a:t>(</a:t>
                </a:r>
                <a:r>
                  <a:rPr lang="en-US" altLang="zh-CN" sz="1800" dirty="0">
                    <a:solidFill>
                      <a:srgbClr val="000000"/>
                    </a:solidFill>
                    <a:effectLst/>
                    <a:latin typeface="URWPalladioL-Roma"/>
                  </a:rPr>
                  <a:t>2300</a:t>
                </a:r>
                <a:r>
                  <a:rPr lang="en-US" altLang="zh-CN" sz="1800" dirty="0">
                    <a:solidFill>
                      <a:srgbClr val="000000"/>
                    </a:solidFill>
                    <a:effectLst/>
                    <a:latin typeface="CMR10"/>
                  </a:rPr>
                  <a:t>) </a:t>
                </a:r>
                <a:r>
                  <a:rPr lang="en-US" altLang="zh-CN" sz="1800" dirty="0">
                    <a:solidFill>
                      <a:srgbClr val="000000"/>
                    </a:solidFill>
                    <a:effectLst/>
                    <a:latin typeface="URWPalladioL-Roma"/>
                  </a:rPr>
                  <a:t>moves down in the complex plane, restoring the expected ordering that the </a:t>
                </a:r>
                <a:r>
                  <a:rPr lang="en-US" altLang="zh-CN" sz="1800" i="1" dirty="0" err="1">
                    <a:solidFill>
                      <a:srgbClr val="000000"/>
                    </a:solidFill>
                    <a:effectLst/>
                    <a:latin typeface="URWPalladioL-Ital"/>
                  </a:rPr>
                  <a:t>cbaru</a:t>
                </a:r>
                <a:r>
                  <a:rPr lang="en-US" altLang="zh-CN" sz="1200" i="1" dirty="0">
                    <a:solidFill>
                      <a:schemeClr val="tx1"/>
                    </a:solidFill>
                    <a:effectLst/>
                    <a:latin typeface="+mn-lt"/>
                  </a:rPr>
                  <a:t> </a:t>
                </a:r>
                <a:r>
                  <a:rPr lang="en-US" altLang="zh-CN" sz="1800" dirty="0">
                    <a:solidFill>
                      <a:srgbClr val="000000"/>
                    </a:solidFill>
                    <a:effectLst/>
                    <a:latin typeface="URWPalladioL-Roma"/>
                  </a:rPr>
                  <a:t>excitation should be lighter than its </a:t>
                </a:r>
                <a:r>
                  <a:rPr lang="en-US" altLang="zh-CN" sz="1800" i="1" dirty="0">
                    <a:solidFill>
                      <a:srgbClr val="000000"/>
                    </a:solidFill>
                    <a:effectLst/>
                    <a:latin typeface="URWPalladioL-Ital"/>
                  </a:rPr>
                  <a:t>cbars </a:t>
                </a:r>
                <a:r>
                  <a:rPr lang="en-US" altLang="zh-CN" sz="1800" dirty="0">
                    <a:solidFill>
                      <a:srgbClr val="000000"/>
                    </a:solidFill>
                    <a:effectLst/>
                    <a:latin typeface="URWPalladioL-Roma"/>
                  </a:rPr>
                  <a:t>partner.</a:t>
                </a:r>
              </a:p>
              <a:p>
                <a:endParaRPr lang="en-US" altLang="zh-CN" dirty="0"/>
              </a:p>
              <a:p>
                <a:r>
                  <a:rPr lang="en-US" altLang="zh-CN" sz="1800" dirty="0">
                    <a:solidFill>
                      <a:srgbClr val="000000"/>
                    </a:solidFill>
                    <a:effectLst/>
                    <a:latin typeface="URWPalladioL-Roma"/>
                    <a:ea typeface="宋体" panose="02010600030101010101" pitchFamily="2" charset="-122"/>
                  </a:rPr>
                  <a:t>We know that the higher pole connects with a virtual state in the sextet </a:t>
                </a:r>
                <a:r>
                  <a:rPr lang="en-US" altLang="zh-CN" sz="1800" dirty="0">
                    <a:solidFill>
                      <a:srgbClr val="000000"/>
                    </a:solidFill>
                    <a:effectLst/>
                    <a:latin typeface="URWPalladioL-Roma"/>
                  </a:rPr>
                  <a:t>representation due to the weaker binding.</a:t>
                </a:r>
              </a:p>
              <a:p>
                <a:r>
                  <a:rPr lang="en-US" altLang="zh-CN" sz="1800" b="1" dirty="0">
                    <a:solidFill>
                      <a:srgbClr val="000000"/>
                    </a:solidFill>
                    <a:effectLst/>
                    <a:latin typeface="URWPalladioL-Roma"/>
                  </a:rPr>
                  <a:t>In the right panel</a:t>
                </a:r>
                <a:r>
                  <a:rPr lang="en-US" altLang="zh-CN" sz="1800" dirty="0">
                    <a:solidFill>
                      <a:srgbClr val="000000"/>
                    </a:solidFill>
                    <a:effectLst/>
                    <a:latin typeface="URWPalladioL-Roma"/>
                  </a:rPr>
                  <a:t>, the sextet pole is shown for varying NGB masses. </a:t>
                </a:r>
              </a:p>
              <a:p>
                <a:r>
                  <a:rPr lang="en-US" altLang="zh-CN" sz="1800" dirty="0">
                    <a:solidFill>
                      <a:srgbClr val="000000"/>
                    </a:solidFill>
                    <a:effectLst/>
                    <a:latin typeface="URWPalladioL-Roma"/>
                  </a:rPr>
                  <a:t>Below </a:t>
                </a:r>
                <a:r>
                  <a:rPr lang="en-US" altLang="zh-CN" sz="1800" i="1" dirty="0" err="1">
                    <a:solidFill>
                      <a:srgbClr val="000000"/>
                    </a:solidFill>
                    <a:effectLst/>
                    <a:latin typeface="URWPalladioL-Ital"/>
                  </a:rPr>
                  <a:t>M</a:t>
                </a:r>
                <a:r>
                  <a:rPr lang="en-US" altLang="zh-CN" sz="1800" i="1" baseline="-25000" dirty="0" err="1">
                    <a:solidFill>
                      <a:srgbClr val="000000"/>
                    </a:solidFill>
                    <a:effectLst/>
                    <a:latin typeface="PazoMath-Italic"/>
                  </a:rPr>
                  <a:t>φ</a:t>
                </a:r>
                <a:r>
                  <a:rPr lang="en-US" altLang="zh-CN" sz="1800" i="1" dirty="0">
                    <a:solidFill>
                      <a:srgbClr val="000000"/>
                    </a:solidFill>
                    <a:effectLst/>
                    <a:latin typeface="PazoMath-Italic"/>
                  </a:rPr>
                  <a:t>&lt;=</a:t>
                </a:r>
                <a:r>
                  <a:rPr lang="en-US" altLang="zh-CN" sz="1800" dirty="0">
                    <a:solidFill>
                      <a:srgbClr val="000000"/>
                    </a:solidFill>
                    <a:effectLst/>
                    <a:latin typeface="URWPalladioL-Roma"/>
                  </a:rPr>
                  <a:t>475 MeV, the pole is a resonance with its imaginary part (</a:t>
                </a:r>
                <a:r>
                  <a:rPr lang="en-US" altLang="zh-CN" sz="1800" dirty="0">
                    <a:solidFill>
                      <a:srgbClr val="000000"/>
                    </a:solidFill>
                    <a:effectLst/>
                    <a:latin typeface="PazoMath"/>
                  </a:rPr>
                  <a:t>Γ</a:t>
                </a:r>
                <a:r>
                  <a:rPr lang="en-US" altLang="zh-CN" sz="1800" b="1" baseline="-25000" dirty="0">
                    <a:solidFill>
                      <a:srgbClr val="000000"/>
                    </a:solidFill>
                    <a:effectLst/>
                    <a:latin typeface="URWPalladioL-Bold"/>
                  </a:rPr>
                  <a:t>6</a:t>
                </a:r>
                <a:r>
                  <a:rPr lang="en-US" altLang="zh-CN" sz="1800" dirty="0">
                    <a:solidFill>
                      <a:srgbClr val="000000"/>
                    </a:solidFill>
                    <a:effectLst/>
                    <a:latin typeface="URWPalladioL-Roma"/>
                  </a:rPr>
                  <a:t>/2) shown in the inserted sub-figure. </a:t>
                </a:r>
              </a:p>
              <a:p>
                <a:r>
                  <a:rPr lang="en-US" altLang="zh-CN" sz="1800" dirty="0">
                    <a:solidFill>
                      <a:srgbClr val="000000"/>
                    </a:solidFill>
                    <a:effectLst/>
                    <a:latin typeface="URWPalladioL-Roma"/>
                  </a:rPr>
                  <a:t>Above </a:t>
                </a:r>
                <a:r>
                  <a:rPr lang="en-US" altLang="zh-CN" sz="1800" i="1" dirty="0" err="1">
                    <a:solidFill>
                      <a:srgbClr val="000000"/>
                    </a:solidFill>
                    <a:effectLst/>
                    <a:latin typeface="URWPalladioL-Ital"/>
                  </a:rPr>
                  <a:t>M</a:t>
                </a:r>
                <a:r>
                  <a:rPr lang="en-US" altLang="zh-CN" sz="1800" i="1" baseline="-25000" dirty="0" err="1">
                    <a:solidFill>
                      <a:srgbClr val="000000"/>
                    </a:solidFill>
                    <a:effectLst/>
                    <a:latin typeface="PazoMath-Italic"/>
                  </a:rPr>
                  <a:t>φ</a:t>
                </a:r>
                <a:r>
                  <a:rPr lang="en-US" altLang="zh-CN" sz="1800" i="0">
                    <a:solidFill>
                      <a:srgbClr val="000000"/>
                    </a:solidFill>
                    <a:effectLst/>
                    <a:latin typeface="Cambria Math" panose="02040503050406030204" pitchFamily="18" charset="0"/>
                    <a:ea typeface="Cambria Math" panose="02040503050406030204" pitchFamily="18" charset="0"/>
                  </a:rPr>
                  <a:t>≈</a:t>
                </a:r>
                <a:r>
                  <a:rPr lang="en-US" altLang="zh-CN" sz="1800" dirty="0">
                    <a:solidFill>
                      <a:srgbClr val="000000"/>
                    </a:solidFill>
                    <a:effectLst/>
                    <a:latin typeface="URWPalladioL-Roma"/>
                  </a:rPr>
                  <a:t>475 MeV, it evolves into a pair of virtual states, and finally it becomes a bound state at </a:t>
                </a:r>
                <a:r>
                  <a:rPr lang="en-US" altLang="zh-CN" sz="1800" i="1" dirty="0" err="1">
                    <a:solidFill>
                      <a:srgbClr val="000000"/>
                    </a:solidFill>
                    <a:effectLst/>
                    <a:latin typeface="URWPalladioL-Ital"/>
                  </a:rPr>
                  <a:t>M</a:t>
                </a:r>
                <a:r>
                  <a:rPr lang="en-US" altLang="zh-CN" sz="1800" i="1" baseline="-25000" dirty="0" err="1">
                    <a:solidFill>
                      <a:srgbClr val="000000"/>
                    </a:solidFill>
                    <a:effectLst/>
                    <a:latin typeface="PazoMath-Italic"/>
                  </a:rPr>
                  <a:t>φ</a:t>
                </a:r>
                <a:r>
                  <a:rPr lang="en-US" altLang="zh-CN" sz="1800" i="0">
                    <a:solidFill>
                      <a:srgbClr val="000000"/>
                    </a:solidFill>
                    <a:effectLst/>
                    <a:latin typeface="Cambria Math" panose="02040503050406030204" pitchFamily="18" charset="0"/>
                    <a:ea typeface="Cambria Math" panose="02040503050406030204" pitchFamily="18" charset="0"/>
                  </a:rPr>
                  <a:t>≈</a:t>
                </a:r>
                <a:r>
                  <a:rPr lang="en-US" altLang="zh-CN" sz="1800" dirty="0">
                    <a:solidFill>
                      <a:srgbClr val="000000"/>
                    </a:solidFill>
                    <a:effectLst/>
                    <a:latin typeface="URWPalladioL-Roma"/>
                  </a:rPr>
                  <a:t>600 MeV.</a:t>
                </a:r>
                <a:endParaRPr lang="zh-CN" altLang="en-US" dirty="0"/>
              </a:p>
            </p:txBody>
          </p:sp>
        </mc:Fallback>
      </mc:AlternateContent>
    </p:spTree>
    <p:extLst>
      <p:ext uri="{BB962C8B-B14F-4D97-AF65-F5344CB8AC3E}">
        <p14:creationId xmlns:p14="http://schemas.microsoft.com/office/powerpoint/2010/main" val="283667161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备注占位符 2"/>
              <p:cNvSpPr>
                <a:spLocks noGrp="1"/>
              </p:cNvSpPr>
              <p:nvPr>
                <p:ph type="body" idx="1"/>
              </p:nvPr>
            </p:nvSpPr>
            <p:spPr/>
            <p:txBody>
              <a:bodyPr/>
              <a:lstStyle/>
              <a:p>
                <a:endParaRPr lang="zh-CN" altLang="en-US" dirty="0"/>
              </a:p>
            </p:txBody>
          </p:sp>
        </mc:Choice>
        <mc:Fallback xmlns="">
          <p:sp>
            <p:nvSpPr>
              <p:cNvPr id="3" name="备注占位符 2"/>
              <p:cNvSpPr>
                <a:spLocks noGrp="1"/>
              </p:cNvSpPr>
              <p:nvPr>
                <p:ph type="body" idx="1"/>
              </p:nvPr>
            </p:nvSpPr>
            <p:spPr/>
            <p:txBody>
              <a:bodyPr/>
              <a:lstStyle/>
              <a:p>
                <a:r>
                  <a:rPr lang="en-US" altLang="zh-CN" sz="1800" b="1" dirty="0">
                    <a:solidFill>
                      <a:srgbClr val="FF0000"/>
                    </a:solidFill>
                    <a:effectLst/>
                    <a:latin typeface="URWPalladioL-Roma"/>
                  </a:rPr>
                  <a:t>In the left panel</a:t>
                </a:r>
                <a:r>
                  <a:rPr lang="en-US" altLang="zh-CN" sz="1800" dirty="0">
                    <a:solidFill>
                      <a:srgbClr val="000000"/>
                    </a:solidFill>
                    <a:effectLst/>
                    <a:latin typeface="URWPalladioL-Roma"/>
                  </a:rPr>
                  <a:t>, the evolution from the SU(3) limit to the physical case is shown. </a:t>
                </a:r>
              </a:p>
              <a:p>
                <a:r>
                  <a:rPr lang="en-US" altLang="zh-CN" sz="1800" dirty="0">
                    <a:solidFill>
                      <a:srgbClr val="000000"/>
                    </a:solidFill>
                    <a:effectLst/>
                    <a:latin typeface="URWPalladioL-Roma"/>
                  </a:rPr>
                  <a:t>Shown are the two poles corresponding to the </a:t>
                </a:r>
                <a:r>
                  <a:rPr lang="en-US" altLang="zh-CN" sz="1800" i="1" dirty="0">
                    <a:solidFill>
                      <a:srgbClr val="000000"/>
                    </a:solidFill>
                    <a:effectLst/>
                    <a:latin typeface="URWPalladioL-Ital"/>
                  </a:rPr>
                  <a:t>D*</a:t>
                </a:r>
                <a:r>
                  <a:rPr lang="en-US" altLang="zh-CN" sz="1800" baseline="-25000" dirty="0">
                    <a:solidFill>
                      <a:srgbClr val="000000"/>
                    </a:solidFill>
                    <a:effectLst/>
                    <a:latin typeface="URWPalladioL-Roma"/>
                  </a:rPr>
                  <a:t>0</a:t>
                </a:r>
                <a:r>
                  <a:rPr lang="en-US" altLang="zh-CN" sz="1800" dirty="0">
                    <a:solidFill>
                      <a:srgbClr val="000000"/>
                    </a:solidFill>
                    <a:effectLst/>
                    <a:latin typeface="CMR10"/>
                  </a:rPr>
                  <a:t>(</a:t>
                </a:r>
                <a:r>
                  <a:rPr lang="en-US" altLang="zh-CN" sz="1800" dirty="0">
                    <a:solidFill>
                      <a:srgbClr val="000000"/>
                    </a:solidFill>
                    <a:effectLst/>
                    <a:latin typeface="URWPalladioL-Roma"/>
                  </a:rPr>
                  <a:t>2300</a:t>
                </a:r>
                <a:r>
                  <a:rPr lang="en-US" altLang="zh-CN" sz="1800" dirty="0">
                    <a:solidFill>
                      <a:srgbClr val="000000"/>
                    </a:solidFill>
                    <a:effectLst/>
                    <a:latin typeface="CMR10"/>
                  </a:rPr>
                  <a:t>) </a:t>
                </a:r>
                <a:r>
                  <a:rPr lang="en-US" altLang="zh-CN" sz="1800" dirty="0">
                    <a:solidFill>
                      <a:srgbClr val="000000"/>
                    </a:solidFill>
                    <a:effectLst/>
                    <a:latin typeface="URWPalladioL-Roma"/>
                  </a:rPr>
                  <a:t>and its strange sibling, the </a:t>
                </a:r>
                <a:r>
                  <a:rPr lang="en-US" altLang="zh-CN" sz="1800" i="1" dirty="0">
                    <a:solidFill>
                      <a:srgbClr val="000000"/>
                    </a:solidFill>
                    <a:effectLst/>
                    <a:latin typeface="URWPalladioL-Ital"/>
                  </a:rPr>
                  <a:t>D*</a:t>
                </a:r>
                <a:r>
                  <a:rPr lang="en-US" altLang="zh-CN" sz="1800" i="1" baseline="-25000" dirty="0">
                    <a:solidFill>
                      <a:srgbClr val="000000"/>
                    </a:solidFill>
                    <a:effectLst/>
                    <a:latin typeface="URWPalladioL-Ital"/>
                  </a:rPr>
                  <a:t>s</a:t>
                </a:r>
                <a:r>
                  <a:rPr lang="en-US" altLang="zh-CN" sz="1800" baseline="-25000" dirty="0">
                    <a:solidFill>
                      <a:srgbClr val="000000"/>
                    </a:solidFill>
                    <a:effectLst/>
                    <a:latin typeface="URWPalladioL-Roma"/>
                  </a:rPr>
                  <a:t>0</a:t>
                </a:r>
                <a:r>
                  <a:rPr lang="en-US" altLang="zh-CN" sz="1800" dirty="0">
                    <a:solidFill>
                      <a:srgbClr val="000000"/>
                    </a:solidFill>
                    <a:effectLst/>
                    <a:latin typeface="CMR10"/>
                  </a:rPr>
                  <a:t>(</a:t>
                </a:r>
                <a:r>
                  <a:rPr lang="en-US" altLang="zh-CN" sz="1800" dirty="0">
                    <a:solidFill>
                      <a:srgbClr val="000000"/>
                    </a:solidFill>
                    <a:effectLst/>
                    <a:latin typeface="URWPalladioL-Roma"/>
                  </a:rPr>
                  <a:t>2317</a:t>
                </a:r>
                <a:r>
                  <a:rPr lang="en-US" altLang="zh-CN" sz="1800" dirty="0">
                    <a:solidFill>
                      <a:srgbClr val="000000"/>
                    </a:solidFill>
                    <a:effectLst/>
                    <a:latin typeface="CMR10"/>
                  </a:rPr>
                  <a:t>)</a:t>
                </a:r>
                <a:r>
                  <a:rPr lang="en-US" altLang="zh-CN" sz="1800" dirty="0">
                    <a:solidFill>
                      <a:srgbClr val="000000"/>
                    </a:solidFill>
                    <a:effectLst/>
                    <a:latin typeface="URWPalladioL-Roma"/>
                  </a:rPr>
                  <a:t>.</a:t>
                </a:r>
              </a:p>
              <a:p>
                <a:r>
                  <a:rPr lang="en-US" altLang="zh-CN" sz="1800" dirty="0">
                    <a:solidFill>
                      <a:srgbClr val="000000"/>
                    </a:solidFill>
                    <a:effectLst/>
                    <a:latin typeface="URWPalladioL-Roma"/>
                  </a:rPr>
                  <a:t>As one moves away from the SU(3) limit, the lower pole of the </a:t>
                </a:r>
                <a:r>
                  <a:rPr lang="en-US" altLang="zh-CN" sz="1800" i="1" dirty="0">
                    <a:solidFill>
                      <a:srgbClr val="000000"/>
                    </a:solidFill>
                    <a:effectLst/>
                    <a:latin typeface="URWPalladioL-Ital"/>
                  </a:rPr>
                  <a:t>D*</a:t>
                </a:r>
                <a:r>
                  <a:rPr lang="en-US" altLang="zh-CN" sz="1800" baseline="-25000" dirty="0">
                    <a:solidFill>
                      <a:srgbClr val="000000"/>
                    </a:solidFill>
                    <a:effectLst/>
                    <a:latin typeface="URWPalladioL-Roma"/>
                  </a:rPr>
                  <a:t>0</a:t>
                </a:r>
                <a:r>
                  <a:rPr lang="en-US" altLang="zh-CN" sz="1800" dirty="0">
                    <a:solidFill>
                      <a:srgbClr val="000000"/>
                    </a:solidFill>
                    <a:effectLst/>
                    <a:latin typeface="CMR10"/>
                  </a:rPr>
                  <a:t>(</a:t>
                </a:r>
                <a:r>
                  <a:rPr lang="en-US" altLang="zh-CN" sz="1800" dirty="0">
                    <a:solidFill>
                      <a:srgbClr val="000000"/>
                    </a:solidFill>
                    <a:effectLst/>
                    <a:latin typeface="URWPalladioL-Roma"/>
                  </a:rPr>
                  <a:t>2300</a:t>
                </a:r>
                <a:r>
                  <a:rPr lang="en-US" altLang="zh-CN" sz="1800" dirty="0">
                    <a:solidFill>
                      <a:srgbClr val="000000"/>
                    </a:solidFill>
                    <a:effectLst/>
                    <a:latin typeface="CMR10"/>
                  </a:rPr>
                  <a:t>) </a:t>
                </a:r>
                <a:r>
                  <a:rPr lang="en-US" altLang="zh-CN" sz="1800" dirty="0">
                    <a:solidFill>
                      <a:srgbClr val="000000"/>
                    </a:solidFill>
                    <a:effectLst/>
                    <a:latin typeface="URWPalladioL-Roma"/>
                  </a:rPr>
                  <a:t>moves down in the complex plane, restoring the expected ordering that the </a:t>
                </a:r>
                <a:r>
                  <a:rPr lang="en-US" altLang="zh-CN" sz="1800" i="1" dirty="0" err="1">
                    <a:solidFill>
                      <a:srgbClr val="000000"/>
                    </a:solidFill>
                    <a:effectLst/>
                    <a:latin typeface="URWPalladioL-Ital"/>
                  </a:rPr>
                  <a:t>cbaru</a:t>
                </a:r>
                <a:r>
                  <a:rPr lang="en-US" altLang="zh-CN" sz="1200" i="1" dirty="0">
                    <a:solidFill>
                      <a:schemeClr val="tx1"/>
                    </a:solidFill>
                    <a:effectLst/>
                    <a:latin typeface="+mn-lt"/>
                  </a:rPr>
                  <a:t> </a:t>
                </a:r>
                <a:r>
                  <a:rPr lang="en-US" altLang="zh-CN" sz="1800" dirty="0">
                    <a:solidFill>
                      <a:srgbClr val="000000"/>
                    </a:solidFill>
                    <a:effectLst/>
                    <a:latin typeface="URWPalladioL-Roma"/>
                  </a:rPr>
                  <a:t>excitation should be lighter than its </a:t>
                </a:r>
                <a:r>
                  <a:rPr lang="en-US" altLang="zh-CN" sz="1800" i="1" dirty="0">
                    <a:solidFill>
                      <a:srgbClr val="000000"/>
                    </a:solidFill>
                    <a:effectLst/>
                    <a:latin typeface="URWPalladioL-Ital"/>
                  </a:rPr>
                  <a:t>cbars </a:t>
                </a:r>
                <a:r>
                  <a:rPr lang="en-US" altLang="zh-CN" sz="1800" dirty="0">
                    <a:solidFill>
                      <a:srgbClr val="000000"/>
                    </a:solidFill>
                    <a:effectLst/>
                    <a:latin typeface="URWPalladioL-Roma"/>
                  </a:rPr>
                  <a:t>partner.</a:t>
                </a:r>
              </a:p>
              <a:p>
                <a:endParaRPr lang="en-US" altLang="zh-CN" dirty="0"/>
              </a:p>
              <a:p>
                <a:r>
                  <a:rPr lang="en-US" altLang="zh-CN" sz="1800" dirty="0">
                    <a:solidFill>
                      <a:srgbClr val="000000"/>
                    </a:solidFill>
                    <a:effectLst/>
                    <a:latin typeface="URWPalladioL-Roma"/>
                    <a:ea typeface="宋体" panose="02010600030101010101" pitchFamily="2" charset="-122"/>
                  </a:rPr>
                  <a:t>We know that the higher pole connects with a virtual state in the sextet </a:t>
                </a:r>
                <a:r>
                  <a:rPr lang="en-US" altLang="zh-CN" sz="1800" dirty="0">
                    <a:solidFill>
                      <a:srgbClr val="000000"/>
                    </a:solidFill>
                    <a:effectLst/>
                    <a:latin typeface="URWPalladioL-Roma"/>
                  </a:rPr>
                  <a:t>representation due to the weaker binding.</a:t>
                </a:r>
              </a:p>
              <a:p>
                <a:r>
                  <a:rPr lang="en-US" altLang="zh-CN" sz="1800" b="1" dirty="0">
                    <a:solidFill>
                      <a:srgbClr val="000000"/>
                    </a:solidFill>
                    <a:effectLst/>
                    <a:latin typeface="URWPalladioL-Roma"/>
                  </a:rPr>
                  <a:t>In the right panel</a:t>
                </a:r>
                <a:r>
                  <a:rPr lang="en-US" altLang="zh-CN" sz="1800" dirty="0">
                    <a:solidFill>
                      <a:srgbClr val="000000"/>
                    </a:solidFill>
                    <a:effectLst/>
                    <a:latin typeface="URWPalladioL-Roma"/>
                  </a:rPr>
                  <a:t>, the sextet pole is shown for varying NGB masses. </a:t>
                </a:r>
              </a:p>
              <a:p>
                <a:r>
                  <a:rPr lang="en-US" altLang="zh-CN" sz="1800" dirty="0">
                    <a:solidFill>
                      <a:srgbClr val="000000"/>
                    </a:solidFill>
                    <a:effectLst/>
                    <a:latin typeface="URWPalladioL-Roma"/>
                  </a:rPr>
                  <a:t>Below </a:t>
                </a:r>
                <a:r>
                  <a:rPr lang="en-US" altLang="zh-CN" sz="1800" i="1" dirty="0" err="1">
                    <a:solidFill>
                      <a:srgbClr val="000000"/>
                    </a:solidFill>
                    <a:effectLst/>
                    <a:latin typeface="URWPalladioL-Ital"/>
                  </a:rPr>
                  <a:t>M</a:t>
                </a:r>
                <a:r>
                  <a:rPr lang="en-US" altLang="zh-CN" sz="1800" i="1" baseline="-25000" dirty="0" err="1">
                    <a:solidFill>
                      <a:srgbClr val="000000"/>
                    </a:solidFill>
                    <a:effectLst/>
                    <a:latin typeface="PazoMath-Italic"/>
                  </a:rPr>
                  <a:t>φ</a:t>
                </a:r>
                <a:r>
                  <a:rPr lang="en-US" altLang="zh-CN" sz="1800" i="1" dirty="0">
                    <a:solidFill>
                      <a:srgbClr val="000000"/>
                    </a:solidFill>
                    <a:effectLst/>
                    <a:latin typeface="PazoMath-Italic"/>
                  </a:rPr>
                  <a:t>&lt;=</a:t>
                </a:r>
                <a:r>
                  <a:rPr lang="en-US" altLang="zh-CN" sz="1800" dirty="0">
                    <a:solidFill>
                      <a:srgbClr val="000000"/>
                    </a:solidFill>
                    <a:effectLst/>
                    <a:latin typeface="URWPalladioL-Roma"/>
                  </a:rPr>
                  <a:t>475 MeV, the pole is a resonance with its imaginary part (</a:t>
                </a:r>
                <a:r>
                  <a:rPr lang="en-US" altLang="zh-CN" sz="1800" dirty="0">
                    <a:solidFill>
                      <a:srgbClr val="000000"/>
                    </a:solidFill>
                    <a:effectLst/>
                    <a:latin typeface="PazoMath"/>
                  </a:rPr>
                  <a:t>Γ</a:t>
                </a:r>
                <a:r>
                  <a:rPr lang="en-US" altLang="zh-CN" sz="1800" b="1" baseline="-25000" dirty="0">
                    <a:solidFill>
                      <a:srgbClr val="000000"/>
                    </a:solidFill>
                    <a:effectLst/>
                    <a:latin typeface="URWPalladioL-Bold"/>
                  </a:rPr>
                  <a:t>6</a:t>
                </a:r>
                <a:r>
                  <a:rPr lang="en-US" altLang="zh-CN" sz="1800" dirty="0">
                    <a:solidFill>
                      <a:srgbClr val="000000"/>
                    </a:solidFill>
                    <a:effectLst/>
                    <a:latin typeface="URWPalladioL-Roma"/>
                  </a:rPr>
                  <a:t>/2) shown in the inserted sub-figure. </a:t>
                </a:r>
              </a:p>
              <a:p>
                <a:r>
                  <a:rPr lang="en-US" altLang="zh-CN" sz="1800" dirty="0">
                    <a:solidFill>
                      <a:srgbClr val="000000"/>
                    </a:solidFill>
                    <a:effectLst/>
                    <a:latin typeface="URWPalladioL-Roma"/>
                  </a:rPr>
                  <a:t>Above </a:t>
                </a:r>
                <a:r>
                  <a:rPr lang="en-US" altLang="zh-CN" sz="1800" i="1" dirty="0" err="1">
                    <a:solidFill>
                      <a:srgbClr val="000000"/>
                    </a:solidFill>
                    <a:effectLst/>
                    <a:latin typeface="URWPalladioL-Ital"/>
                  </a:rPr>
                  <a:t>M</a:t>
                </a:r>
                <a:r>
                  <a:rPr lang="en-US" altLang="zh-CN" sz="1800" i="1" baseline="-25000" dirty="0" err="1">
                    <a:solidFill>
                      <a:srgbClr val="000000"/>
                    </a:solidFill>
                    <a:effectLst/>
                    <a:latin typeface="PazoMath-Italic"/>
                  </a:rPr>
                  <a:t>φ</a:t>
                </a:r>
                <a:r>
                  <a:rPr lang="en-US" altLang="zh-CN" sz="1800" i="0">
                    <a:solidFill>
                      <a:srgbClr val="000000"/>
                    </a:solidFill>
                    <a:effectLst/>
                    <a:latin typeface="Cambria Math" panose="02040503050406030204" pitchFamily="18" charset="0"/>
                    <a:ea typeface="Cambria Math" panose="02040503050406030204" pitchFamily="18" charset="0"/>
                  </a:rPr>
                  <a:t>≈</a:t>
                </a:r>
                <a:r>
                  <a:rPr lang="en-US" altLang="zh-CN" sz="1800" dirty="0">
                    <a:solidFill>
                      <a:srgbClr val="000000"/>
                    </a:solidFill>
                    <a:effectLst/>
                    <a:latin typeface="URWPalladioL-Roma"/>
                  </a:rPr>
                  <a:t>475 MeV, it evolves into a pair of virtual states, and finally it becomes a bound state at </a:t>
                </a:r>
                <a:r>
                  <a:rPr lang="en-US" altLang="zh-CN" sz="1800" i="1" dirty="0" err="1">
                    <a:solidFill>
                      <a:srgbClr val="000000"/>
                    </a:solidFill>
                    <a:effectLst/>
                    <a:latin typeface="URWPalladioL-Ital"/>
                  </a:rPr>
                  <a:t>M</a:t>
                </a:r>
                <a:r>
                  <a:rPr lang="en-US" altLang="zh-CN" sz="1800" i="1" baseline="-25000" dirty="0" err="1">
                    <a:solidFill>
                      <a:srgbClr val="000000"/>
                    </a:solidFill>
                    <a:effectLst/>
                    <a:latin typeface="PazoMath-Italic"/>
                  </a:rPr>
                  <a:t>φ</a:t>
                </a:r>
                <a:r>
                  <a:rPr lang="en-US" altLang="zh-CN" sz="1800" i="0">
                    <a:solidFill>
                      <a:srgbClr val="000000"/>
                    </a:solidFill>
                    <a:effectLst/>
                    <a:latin typeface="Cambria Math" panose="02040503050406030204" pitchFamily="18" charset="0"/>
                    <a:ea typeface="Cambria Math" panose="02040503050406030204" pitchFamily="18" charset="0"/>
                  </a:rPr>
                  <a:t>≈</a:t>
                </a:r>
                <a:r>
                  <a:rPr lang="en-US" altLang="zh-CN" sz="1800" dirty="0">
                    <a:solidFill>
                      <a:srgbClr val="000000"/>
                    </a:solidFill>
                    <a:effectLst/>
                    <a:latin typeface="URWPalladioL-Roma"/>
                  </a:rPr>
                  <a:t>600 MeV.</a:t>
                </a:r>
                <a:endParaRPr lang="zh-CN" altLang="en-US" dirty="0"/>
              </a:p>
            </p:txBody>
          </p:sp>
        </mc:Fallback>
      </mc:AlternateContent>
    </p:spTree>
    <p:extLst>
      <p:ext uri="{BB962C8B-B14F-4D97-AF65-F5344CB8AC3E}">
        <p14:creationId xmlns:p14="http://schemas.microsoft.com/office/powerpoint/2010/main" val="351254975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377872872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36523664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925763" y="849313"/>
            <a:ext cx="4076700" cy="2293937"/>
          </a:xfrm>
        </p:spPr>
      </p:sp>
      <p:sp>
        <p:nvSpPr>
          <p:cNvPr id="3" name="备注占位符 2"/>
          <p:cNvSpPr>
            <a:spLocks noGrp="1"/>
          </p:cNvSpPr>
          <p:nvPr>
            <p:ph type="body" idx="1"/>
          </p:nvPr>
        </p:nvSpPr>
        <p:spPr/>
        <p:txBody>
          <a:bodyPr/>
          <a:lstStyle/>
          <a:p>
            <a:endParaRPr kumimoji="1" lang="zh-CN" altLang="en-US" dirty="0"/>
          </a:p>
        </p:txBody>
      </p:sp>
    </p:spTree>
    <p:extLst>
      <p:ext uri="{BB962C8B-B14F-4D97-AF65-F5344CB8AC3E}">
        <p14:creationId xmlns:p14="http://schemas.microsoft.com/office/powerpoint/2010/main" val="3852695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en-US" altLang="zh-CN" dirty="0"/>
          </a:p>
        </p:txBody>
      </p:sp>
    </p:spTree>
    <p:extLst>
      <p:ext uri="{BB962C8B-B14F-4D97-AF65-F5344CB8AC3E}">
        <p14:creationId xmlns:p14="http://schemas.microsoft.com/office/powerpoint/2010/main" val="128362178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dirty="0"/>
          </a:p>
        </p:txBody>
      </p:sp>
      <p:sp>
        <p:nvSpPr>
          <p:cNvPr id="4" name="灯片编号占位符 3"/>
          <p:cNvSpPr>
            <a:spLocks noGrp="1"/>
          </p:cNvSpPr>
          <p:nvPr>
            <p:ph type="sldNum" sz="quarter" idx="10"/>
          </p:nvPr>
        </p:nvSpPr>
        <p:spPr/>
        <p:txBody>
          <a:bodyPr/>
          <a:lstStyle/>
          <a:p>
            <a:fld id="{010C4108-226F-4702-A35F-C6E1D3BBB5F7}" type="slidenum">
              <a:rPr lang="zh-CN" altLang="en-US" smtClean="0"/>
              <a:t>56</a:t>
            </a:fld>
            <a:endParaRPr lang="zh-CN" altLang="en-US"/>
          </a:p>
        </p:txBody>
      </p:sp>
    </p:spTree>
    <p:extLst>
      <p:ext uri="{BB962C8B-B14F-4D97-AF65-F5344CB8AC3E}">
        <p14:creationId xmlns:p14="http://schemas.microsoft.com/office/powerpoint/2010/main" val="11352915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latin typeface="Georgia" panose="02040502050405020303" pitchFamily="18" charset="0"/>
                    <a:ea typeface="DengXian" panose="02010600030101010101" pitchFamily="2" charset="-122"/>
                    <a:cs typeface="Times New Roman" panose="02020603050405020304" pitchFamily="18" charset="0"/>
                  </a:rPr>
                  <a:t>For</a:t>
                </a:r>
                <a:r>
                  <a:rPr lang="zh-CN" altLang="en-US" dirty="0">
                    <a:latin typeface="Georgia" panose="02040502050405020303" pitchFamily="18" charset="0"/>
                    <a:ea typeface="DengXian" panose="02010600030101010101" pitchFamily="2" charset="-122"/>
                    <a:cs typeface="Times New Roman" panose="02020603050405020304" pitchFamily="18" charset="0"/>
                  </a:rPr>
                  <a:t> </a:t>
                </a:r>
                <a:r>
                  <a:rPr lang="en-US" altLang="zh-CN" dirty="0">
                    <a:latin typeface="Georgia" panose="02040502050405020303" pitchFamily="18" charset="0"/>
                    <a:ea typeface="DengXian" panose="02010600030101010101" pitchFamily="2" charset="-122"/>
                    <a:cs typeface="Times New Roman" panose="02020603050405020304" pitchFamily="18" charset="0"/>
                  </a:rPr>
                  <a:t>HO</a:t>
                </a:r>
                <a:r>
                  <a:rPr lang="zh-CN" altLang="en-US" dirty="0">
                    <a:latin typeface="Georgia" panose="02040502050405020303" pitchFamily="18" charset="0"/>
                    <a:ea typeface="DengXian" panose="02010600030101010101" pitchFamily="2" charset="-122"/>
                    <a:cs typeface="Times New Roman" panose="02020603050405020304" pitchFamily="18" charset="0"/>
                  </a:rPr>
                  <a:t> </a:t>
                </a:r>
                <a:r>
                  <a:rPr lang="en-US" altLang="zh-CN" sz="1200" dirty="0">
                    <a:effectLst/>
                    <a:latin typeface="Georgia" panose="02040502050405020303" pitchFamily="18" charset="0"/>
                    <a:ea typeface="DengXian" panose="02010600030101010101" pitchFamily="2" charset="-122"/>
                    <a:cs typeface="Times New Roman" panose="02020603050405020304" pitchFamily="18" charset="0"/>
                  </a:rPr>
                  <a:t>potential,</a:t>
                </a:r>
                <a:r>
                  <a:rPr lang="zh-CN" altLang="en-US" sz="1200" dirty="0">
                    <a:effectLst/>
                    <a:latin typeface="Georgia" panose="02040502050405020303" pitchFamily="18" charset="0"/>
                    <a:ea typeface="DengXian" panose="02010600030101010101" pitchFamily="2" charset="-122"/>
                    <a:cs typeface="Times New Roman" panose="02020603050405020304" pitchFamily="18" charset="0"/>
                  </a:rPr>
                  <a:t> </a:t>
                </a:r>
                <a:r>
                  <a:rPr lang="en-US" altLang="zh-CN" sz="1200" dirty="0">
                    <a:effectLst/>
                    <a:latin typeface="Georgia" panose="02040502050405020303" pitchFamily="18" charset="0"/>
                    <a:ea typeface="DengXian" panose="02010600030101010101" pitchFamily="2" charset="-122"/>
                    <a:cs typeface="Times New Roman" panose="02020603050405020304" pitchFamily="18" charset="0"/>
                  </a:rPr>
                  <a:t> the state energy is </a:t>
                </a:r>
                <a14:m>
                  <m:oMath xmlns:m="http://schemas.openxmlformats.org/officeDocument/2006/math">
                    <m:r>
                      <a:rPr lang="en-US" altLang="zh-CN" sz="1200">
                        <a:effectLst/>
                        <a:latin typeface="Cambria Math" panose="02040503050406030204" pitchFamily="18" charset="0"/>
                        <a:ea typeface="DengXian" panose="02010600030101010101" pitchFamily="2" charset="-122"/>
                        <a:cs typeface="Times New Roman" panose="02020603050405020304" pitchFamily="18" charset="0"/>
                      </a:rPr>
                      <m:t>(2</m:t>
                    </m:r>
                    <m:r>
                      <a:rPr lang="en-US" altLang="zh-CN" sz="1200" i="1">
                        <a:effectLst/>
                        <a:latin typeface="Cambria Math" panose="02040503050406030204" pitchFamily="18" charset="0"/>
                        <a:ea typeface="DengXian" panose="02010600030101010101" pitchFamily="2" charset="-122"/>
                        <a:cs typeface="Times New Roman" panose="02020603050405020304" pitchFamily="18" charset="0"/>
                      </a:rPr>
                      <m:t>𝑛</m:t>
                    </m:r>
                    <m:r>
                      <a:rPr lang="en-US" altLang="zh-CN" sz="1200">
                        <a:effectLst/>
                        <a:latin typeface="Cambria Math" panose="02040503050406030204" pitchFamily="18" charset="0"/>
                        <a:ea typeface="DengXian" panose="02010600030101010101" pitchFamily="2" charset="-122"/>
                        <a:cs typeface="Times New Roman" panose="02020603050405020304" pitchFamily="18" charset="0"/>
                      </a:rPr>
                      <m:t>+</m:t>
                    </m:r>
                    <m:r>
                      <a:rPr lang="en-US" altLang="zh-CN" sz="1200" i="1">
                        <a:effectLst/>
                        <a:latin typeface="Cambria Math" panose="02040503050406030204" pitchFamily="18" charset="0"/>
                        <a:ea typeface="DengXian" panose="02010600030101010101" pitchFamily="2" charset="-122"/>
                        <a:cs typeface="Times New Roman" panose="02020603050405020304" pitchFamily="18" charset="0"/>
                      </a:rPr>
                      <m:t>𝐿</m:t>
                    </m:r>
                    <m:r>
                      <a:rPr lang="en-US" altLang="zh-CN" sz="1200">
                        <a:effectLst/>
                        <a:latin typeface="Cambria Math" panose="02040503050406030204" pitchFamily="18" charset="0"/>
                        <a:ea typeface="DengXian" panose="02010600030101010101" pitchFamily="2" charset="-122"/>
                        <a:cs typeface="Times New Roman" panose="02020603050405020304" pitchFamily="18" charset="0"/>
                      </a:rPr>
                      <m:t>+3/2)</m:t>
                    </m:r>
                    <m:r>
                      <a:rPr lang="en-US" altLang="zh-CN" sz="1200" i="1">
                        <a:effectLst/>
                        <a:latin typeface="Cambria Math" panose="02040503050406030204" pitchFamily="18" charset="0"/>
                        <a:ea typeface="DengXian" panose="02010600030101010101" pitchFamily="2" charset="-122"/>
                        <a:cs typeface="Times New Roman" panose="02020603050405020304" pitchFamily="18" charset="0"/>
                      </a:rPr>
                      <m:t>ℏ</m:t>
                    </m:r>
                    <m:r>
                      <a:rPr lang="en-US" altLang="zh-CN" sz="1200" i="1">
                        <a:effectLst/>
                        <a:latin typeface="Cambria Math" panose="02040503050406030204" pitchFamily="18" charset="0"/>
                        <a:ea typeface="DengXian" panose="02010600030101010101" pitchFamily="2" charset="-122"/>
                        <a:cs typeface="Times New Roman" panose="02020603050405020304" pitchFamily="18" charset="0"/>
                      </a:rPr>
                      <m:t>𝜔</m:t>
                    </m:r>
                  </m:oMath>
                </a14:m>
                <a:endParaRPr lang="en-US" altLang="zh-CN" sz="1200" dirty="0">
                  <a:effectLst/>
                  <a:latin typeface="Georgia" panose="02040502050405020303" pitchFamily="18" charset="0"/>
                  <a:ea typeface="DengXian"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sz="1200" dirty="0">
                  <a:effectLst/>
                  <a:latin typeface="Georgia" panose="02040502050405020303" pitchFamily="18" charset="0"/>
                  <a:ea typeface="DengXian"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dirty="0">
                    <a:effectLst/>
                    <a:latin typeface="Georgia" panose="02040502050405020303" pitchFamily="18" charset="0"/>
                    <a:ea typeface="DengXian" panose="02010600030101010101" pitchFamily="2" charset="-122"/>
                    <a:cs typeface="Times New Roman" panose="02020603050405020304" pitchFamily="18" charset="0"/>
                  </a:rPr>
                  <a:t>Two strange points about \Lambda(1405):</a:t>
                </a:r>
                <a:endParaRPr lang="zh-CN" altLang="zh-CN" sz="1200" dirty="0">
                  <a:effectLst/>
                  <a:latin typeface="Georgia" panose="02040502050405020303" pitchFamily="18" charset="0"/>
                  <a:ea typeface="DengXian" panose="02010600030101010101" pitchFamily="2" charset="-122"/>
                  <a:cs typeface="Times New Roman" panose="02020603050405020304" pitchFamily="18" charset="0"/>
                </a:endParaRPr>
              </a:p>
              <a:p>
                <a:r>
                  <a:rPr kumimoji="1" lang="en-US" altLang="zh-CN" dirty="0"/>
                  <a:t>It is lighter than its nucleon-counterpart $N^*(1535)$,</a:t>
                </a:r>
              </a:p>
              <a:p>
                <a:r>
                  <a:rPr kumimoji="1" lang="en-US" altLang="zh-CN" dirty="0"/>
                  <a:t>and  the mass difference between $\Lambda(1405)$ and its spin-partner $\Lambda(1520)$ with $J^P=3/2^-$ is much larger than the corresponding splitting in the nucleon sector.</a:t>
                </a:r>
                <a:endParaRPr kumimoji="1" lang="zh-CN" altLang="en-US" dirty="0"/>
              </a:p>
            </p:txBody>
          </p:sp>
        </mc:Choice>
        <mc:Fallback xmlns="">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latin typeface="Georgia" panose="02040502050405020303" pitchFamily="18" charset="0"/>
                    <a:ea typeface="DengXian" panose="02010600030101010101" pitchFamily="2" charset="-122"/>
                    <a:cs typeface="Times New Roman" panose="02020603050405020304" pitchFamily="18" charset="0"/>
                  </a:rPr>
                  <a:t>For</a:t>
                </a:r>
                <a:r>
                  <a:rPr lang="zh-CN" altLang="en-US" dirty="0">
                    <a:latin typeface="Georgia" panose="02040502050405020303" pitchFamily="18" charset="0"/>
                    <a:ea typeface="DengXian" panose="02010600030101010101" pitchFamily="2" charset="-122"/>
                    <a:cs typeface="Times New Roman" panose="02020603050405020304" pitchFamily="18" charset="0"/>
                  </a:rPr>
                  <a:t> </a:t>
                </a:r>
                <a:r>
                  <a:rPr lang="en-US" altLang="zh-CN" dirty="0">
                    <a:latin typeface="Georgia" panose="02040502050405020303" pitchFamily="18" charset="0"/>
                    <a:ea typeface="DengXian" panose="02010600030101010101" pitchFamily="2" charset="-122"/>
                    <a:cs typeface="Times New Roman" panose="02020603050405020304" pitchFamily="18" charset="0"/>
                  </a:rPr>
                  <a:t>HO</a:t>
                </a:r>
                <a:r>
                  <a:rPr lang="zh-CN" altLang="en-US" dirty="0">
                    <a:latin typeface="Georgia" panose="02040502050405020303" pitchFamily="18" charset="0"/>
                    <a:ea typeface="DengXian" panose="02010600030101010101" pitchFamily="2" charset="-122"/>
                    <a:cs typeface="Times New Roman" panose="02020603050405020304" pitchFamily="18" charset="0"/>
                  </a:rPr>
                  <a:t> </a:t>
                </a:r>
                <a:r>
                  <a:rPr lang="en-US" altLang="zh-CN" sz="1200" dirty="0">
                    <a:effectLst/>
                    <a:latin typeface="Georgia" panose="02040502050405020303" pitchFamily="18" charset="0"/>
                    <a:ea typeface="DengXian" panose="02010600030101010101" pitchFamily="2" charset="-122"/>
                    <a:cs typeface="Times New Roman" panose="02020603050405020304" pitchFamily="18" charset="0"/>
                  </a:rPr>
                  <a:t>potential,</a:t>
                </a:r>
                <a:r>
                  <a:rPr lang="zh-CN" altLang="en-US" sz="1200" dirty="0">
                    <a:effectLst/>
                    <a:latin typeface="Georgia" panose="02040502050405020303" pitchFamily="18" charset="0"/>
                    <a:ea typeface="DengXian" panose="02010600030101010101" pitchFamily="2" charset="-122"/>
                    <a:cs typeface="Times New Roman" panose="02020603050405020304" pitchFamily="18" charset="0"/>
                  </a:rPr>
                  <a:t> </a:t>
                </a:r>
                <a:r>
                  <a:rPr lang="en-US" altLang="zh-CN" sz="1200" dirty="0">
                    <a:effectLst/>
                    <a:latin typeface="Georgia" panose="02040502050405020303" pitchFamily="18" charset="0"/>
                    <a:ea typeface="DengXian" panose="02010600030101010101" pitchFamily="2" charset="-122"/>
                    <a:cs typeface="Times New Roman" panose="02020603050405020304" pitchFamily="18" charset="0"/>
                  </a:rPr>
                  <a:t> the state energy is </a:t>
                </a:r>
                <a:r>
                  <a:rPr lang="en-US" altLang="zh-CN" sz="1200" i="0">
                    <a:effectLst/>
                    <a:latin typeface="Cambria Math" panose="02040503050406030204" pitchFamily="18" charset="0"/>
                    <a:ea typeface="DengXian" panose="02010600030101010101" pitchFamily="2" charset="-122"/>
                    <a:cs typeface="Times New Roman" panose="02020603050405020304" pitchFamily="18" charset="0"/>
                  </a:rPr>
                  <a:t>(2𝑛+𝐿+3/2)ℏ𝜔</a:t>
                </a:r>
                <a:endParaRPr lang="zh-CN" altLang="zh-CN" sz="1200" dirty="0">
                  <a:effectLst/>
                  <a:latin typeface="Georgia" panose="02040502050405020303" pitchFamily="18" charset="0"/>
                  <a:ea typeface="DengXian" panose="02010600030101010101" pitchFamily="2" charset="-122"/>
                  <a:cs typeface="Times New Roman" panose="02020603050405020304" pitchFamily="18" charset="0"/>
                </a:endParaRPr>
              </a:p>
              <a:p>
                <a:endParaRPr kumimoji="1" lang="zh-CN" altLang="en-US" dirty="0"/>
              </a:p>
            </p:txBody>
          </p:sp>
        </mc:Fallback>
      </mc:AlternateContent>
    </p:spTree>
    <p:extLst>
      <p:ext uri="{BB962C8B-B14F-4D97-AF65-F5344CB8AC3E}">
        <p14:creationId xmlns:p14="http://schemas.microsoft.com/office/powerpoint/2010/main" val="31002560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latin typeface="Georgia" panose="02040502050405020303" pitchFamily="18" charset="0"/>
                    <a:ea typeface="DengXian" panose="02010600030101010101" pitchFamily="2" charset="-122"/>
                    <a:cs typeface="Times New Roman" panose="02020603050405020304" pitchFamily="18" charset="0"/>
                  </a:rPr>
                  <a:t>For</a:t>
                </a:r>
                <a:r>
                  <a:rPr lang="zh-CN" altLang="en-US" dirty="0">
                    <a:latin typeface="Georgia" panose="02040502050405020303" pitchFamily="18" charset="0"/>
                    <a:ea typeface="DengXian" panose="02010600030101010101" pitchFamily="2" charset="-122"/>
                    <a:cs typeface="Times New Roman" panose="02020603050405020304" pitchFamily="18" charset="0"/>
                  </a:rPr>
                  <a:t> </a:t>
                </a:r>
                <a:r>
                  <a:rPr lang="en-US" altLang="zh-CN" dirty="0">
                    <a:latin typeface="Georgia" panose="02040502050405020303" pitchFamily="18" charset="0"/>
                    <a:ea typeface="DengXian" panose="02010600030101010101" pitchFamily="2" charset="-122"/>
                    <a:cs typeface="Times New Roman" panose="02020603050405020304" pitchFamily="18" charset="0"/>
                  </a:rPr>
                  <a:t>HO</a:t>
                </a:r>
                <a:r>
                  <a:rPr lang="zh-CN" altLang="en-US" dirty="0">
                    <a:latin typeface="Georgia" panose="02040502050405020303" pitchFamily="18" charset="0"/>
                    <a:ea typeface="DengXian" panose="02010600030101010101" pitchFamily="2" charset="-122"/>
                    <a:cs typeface="Times New Roman" panose="02020603050405020304" pitchFamily="18" charset="0"/>
                  </a:rPr>
                  <a:t> </a:t>
                </a:r>
                <a:r>
                  <a:rPr lang="en-US" altLang="zh-CN" sz="1200" dirty="0">
                    <a:effectLst/>
                    <a:latin typeface="Georgia" panose="02040502050405020303" pitchFamily="18" charset="0"/>
                    <a:ea typeface="DengXian" panose="02010600030101010101" pitchFamily="2" charset="-122"/>
                    <a:cs typeface="Times New Roman" panose="02020603050405020304" pitchFamily="18" charset="0"/>
                  </a:rPr>
                  <a:t>potential,</a:t>
                </a:r>
                <a:r>
                  <a:rPr lang="zh-CN" altLang="en-US" sz="1200" dirty="0">
                    <a:effectLst/>
                    <a:latin typeface="Georgia" panose="02040502050405020303" pitchFamily="18" charset="0"/>
                    <a:ea typeface="DengXian" panose="02010600030101010101" pitchFamily="2" charset="-122"/>
                    <a:cs typeface="Times New Roman" panose="02020603050405020304" pitchFamily="18" charset="0"/>
                  </a:rPr>
                  <a:t> </a:t>
                </a:r>
                <a:r>
                  <a:rPr lang="en-US" altLang="zh-CN" sz="1200" dirty="0">
                    <a:effectLst/>
                    <a:latin typeface="Georgia" panose="02040502050405020303" pitchFamily="18" charset="0"/>
                    <a:ea typeface="DengXian" panose="02010600030101010101" pitchFamily="2" charset="-122"/>
                    <a:cs typeface="Times New Roman" panose="02020603050405020304" pitchFamily="18" charset="0"/>
                  </a:rPr>
                  <a:t> the state energy is </a:t>
                </a:r>
                <a14:m>
                  <m:oMath xmlns:m="http://schemas.openxmlformats.org/officeDocument/2006/math">
                    <m:r>
                      <a:rPr lang="en-US" altLang="zh-CN" sz="1200">
                        <a:effectLst/>
                        <a:latin typeface="Cambria Math" panose="02040503050406030204" pitchFamily="18" charset="0"/>
                        <a:ea typeface="DengXian" panose="02010600030101010101" pitchFamily="2" charset="-122"/>
                        <a:cs typeface="Times New Roman" panose="02020603050405020304" pitchFamily="18" charset="0"/>
                      </a:rPr>
                      <m:t>(2</m:t>
                    </m:r>
                    <m:r>
                      <a:rPr lang="en-US" altLang="zh-CN" sz="1200" i="1">
                        <a:effectLst/>
                        <a:latin typeface="Cambria Math" panose="02040503050406030204" pitchFamily="18" charset="0"/>
                        <a:ea typeface="DengXian" panose="02010600030101010101" pitchFamily="2" charset="-122"/>
                        <a:cs typeface="Times New Roman" panose="02020603050405020304" pitchFamily="18" charset="0"/>
                      </a:rPr>
                      <m:t>𝑛</m:t>
                    </m:r>
                    <m:r>
                      <a:rPr lang="en-US" altLang="zh-CN" sz="1200">
                        <a:effectLst/>
                        <a:latin typeface="Cambria Math" panose="02040503050406030204" pitchFamily="18" charset="0"/>
                        <a:ea typeface="DengXian" panose="02010600030101010101" pitchFamily="2" charset="-122"/>
                        <a:cs typeface="Times New Roman" panose="02020603050405020304" pitchFamily="18" charset="0"/>
                      </a:rPr>
                      <m:t>+</m:t>
                    </m:r>
                    <m:r>
                      <a:rPr lang="en-US" altLang="zh-CN" sz="1200" i="1">
                        <a:effectLst/>
                        <a:latin typeface="Cambria Math" panose="02040503050406030204" pitchFamily="18" charset="0"/>
                        <a:ea typeface="DengXian" panose="02010600030101010101" pitchFamily="2" charset="-122"/>
                        <a:cs typeface="Times New Roman" panose="02020603050405020304" pitchFamily="18" charset="0"/>
                      </a:rPr>
                      <m:t>𝐿</m:t>
                    </m:r>
                    <m:r>
                      <a:rPr lang="en-US" altLang="zh-CN" sz="1200">
                        <a:effectLst/>
                        <a:latin typeface="Cambria Math" panose="02040503050406030204" pitchFamily="18" charset="0"/>
                        <a:ea typeface="DengXian" panose="02010600030101010101" pitchFamily="2" charset="-122"/>
                        <a:cs typeface="Times New Roman" panose="02020603050405020304" pitchFamily="18" charset="0"/>
                      </a:rPr>
                      <m:t>+3/2)</m:t>
                    </m:r>
                    <m:r>
                      <a:rPr lang="en-US" altLang="zh-CN" sz="1200" i="1">
                        <a:effectLst/>
                        <a:latin typeface="Cambria Math" panose="02040503050406030204" pitchFamily="18" charset="0"/>
                        <a:ea typeface="DengXian" panose="02010600030101010101" pitchFamily="2" charset="-122"/>
                        <a:cs typeface="Times New Roman" panose="02020603050405020304" pitchFamily="18" charset="0"/>
                      </a:rPr>
                      <m:t>ℏ</m:t>
                    </m:r>
                    <m:r>
                      <a:rPr lang="en-US" altLang="zh-CN" sz="1200" i="1">
                        <a:effectLst/>
                        <a:latin typeface="Cambria Math" panose="02040503050406030204" pitchFamily="18" charset="0"/>
                        <a:ea typeface="DengXian" panose="02010600030101010101" pitchFamily="2" charset="-122"/>
                        <a:cs typeface="Times New Roman" panose="02020603050405020304" pitchFamily="18" charset="0"/>
                      </a:rPr>
                      <m:t>𝜔</m:t>
                    </m:r>
                  </m:oMath>
                </a14:m>
                <a:endParaRPr lang="en-US" altLang="zh-CN" sz="1200" dirty="0">
                  <a:effectLst/>
                  <a:latin typeface="Georgia" panose="02040502050405020303" pitchFamily="18" charset="0"/>
                  <a:ea typeface="DengXian"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sz="1200" dirty="0">
                  <a:effectLst/>
                  <a:latin typeface="Georgia" panose="02040502050405020303" pitchFamily="18" charset="0"/>
                  <a:ea typeface="DengXian"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dirty="0">
                    <a:effectLst/>
                    <a:latin typeface="Georgia" panose="02040502050405020303" pitchFamily="18" charset="0"/>
                    <a:ea typeface="DengXian" panose="02010600030101010101" pitchFamily="2" charset="-122"/>
                    <a:cs typeface="Times New Roman" panose="02020603050405020304" pitchFamily="18" charset="0"/>
                  </a:rPr>
                  <a:t>Two strange points about \Lambda(1405):</a:t>
                </a:r>
                <a:endParaRPr lang="zh-CN" altLang="zh-CN" sz="1200" dirty="0">
                  <a:effectLst/>
                  <a:latin typeface="Georgia" panose="02040502050405020303" pitchFamily="18" charset="0"/>
                  <a:ea typeface="DengXian" panose="02010600030101010101" pitchFamily="2" charset="-122"/>
                  <a:cs typeface="Times New Roman" panose="02020603050405020304" pitchFamily="18" charset="0"/>
                </a:endParaRPr>
              </a:p>
              <a:p>
                <a:r>
                  <a:rPr kumimoji="1" lang="en-US" altLang="zh-CN" dirty="0"/>
                  <a:t>It is lighter than its nucleon-counterpart $N^*(1535)$,</a:t>
                </a:r>
              </a:p>
              <a:p>
                <a:r>
                  <a:rPr kumimoji="1" lang="en-US" altLang="zh-CN" dirty="0"/>
                  <a:t>and  the mass difference between $\Lambda(1405)$ and its spin-partner $\Lambda(1520)$ with $J^P=3/2^-$ is much larger than the corresponding splitting in the nucleon sector.</a:t>
                </a:r>
                <a:endParaRPr kumimoji="1" lang="zh-CN" altLang="en-US" dirty="0"/>
              </a:p>
            </p:txBody>
          </p:sp>
        </mc:Choice>
        <mc:Fallback xmlns="">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latin typeface="Georgia" panose="02040502050405020303" pitchFamily="18" charset="0"/>
                    <a:ea typeface="DengXian" panose="02010600030101010101" pitchFamily="2" charset="-122"/>
                    <a:cs typeface="Times New Roman" panose="02020603050405020304" pitchFamily="18" charset="0"/>
                  </a:rPr>
                  <a:t>For</a:t>
                </a:r>
                <a:r>
                  <a:rPr lang="zh-CN" altLang="en-US" dirty="0">
                    <a:latin typeface="Georgia" panose="02040502050405020303" pitchFamily="18" charset="0"/>
                    <a:ea typeface="DengXian" panose="02010600030101010101" pitchFamily="2" charset="-122"/>
                    <a:cs typeface="Times New Roman" panose="02020603050405020304" pitchFamily="18" charset="0"/>
                  </a:rPr>
                  <a:t> </a:t>
                </a:r>
                <a:r>
                  <a:rPr lang="en-US" altLang="zh-CN" dirty="0">
                    <a:latin typeface="Georgia" panose="02040502050405020303" pitchFamily="18" charset="0"/>
                    <a:ea typeface="DengXian" panose="02010600030101010101" pitchFamily="2" charset="-122"/>
                    <a:cs typeface="Times New Roman" panose="02020603050405020304" pitchFamily="18" charset="0"/>
                  </a:rPr>
                  <a:t>HO</a:t>
                </a:r>
                <a:r>
                  <a:rPr lang="zh-CN" altLang="en-US" dirty="0">
                    <a:latin typeface="Georgia" panose="02040502050405020303" pitchFamily="18" charset="0"/>
                    <a:ea typeface="DengXian" panose="02010600030101010101" pitchFamily="2" charset="-122"/>
                    <a:cs typeface="Times New Roman" panose="02020603050405020304" pitchFamily="18" charset="0"/>
                  </a:rPr>
                  <a:t> </a:t>
                </a:r>
                <a:r>
                  <a:rPr lang="en-US" altLang="zh-CN" sz="1200" dirty="0">
                    <a:effectLst/>
                    <a:latin typeface="Georgia" panose="02040502050405020303" pitchFamily="18" charset="0"/>
                    <a:ea typeface="DengXian" panose="02010600030101010101" pitchFamily="2" charset="-122"/>
                    <a:cs typeface="Times New Roman" panose="02020603050405020304" pitchFamily="18" charset="0"/>
                  </a:rPr>
                  <a:t>potential,</a:t>
                </a:r>
                <a:r>
                  <a:rPr lang="zh-CN" altLang="en-US" sz="1200" dirty="0">
                    <a:effectLst/>
                    <a:latin typeface="Georgia" panose="02040502050405020303" pitchFamily="18" charset="0"/>
                    <a:ea typeface="DengXian" panose="02010600030101010101" pitchFamily="2" charset="-122"/>
                    <a:cs typeface="Times New Roman" panose="02020603050405020304" pitchFamily="18" charset="0"/>
                  </a:rPr>
                  <a:t> </a:t>
                </a:r>
                <a:r>
                  <a:rPr lang="en-US" altLang="zh-CN" sz="1200" dirty="0">
                    <a:effectLst/>
                    <a:latin typeface="Georgia" panose="02040502050405020303" pitchFamily="18" charset="0"/>
                    <a:ea typeface="DengXian" panose="02010600030101010101" pitchFamily="2" charset="-122"/>
                    <a:cs typeface="Times New Roman" panose="02020603050405020304" pitchFamily="18" charset="0"/>
                  </a:rPr>
                  <a:t> the state energy is </a:t>
                </a:r>
                <a:r>
                  <a:rPr lang="en-US" altLang="zh-CN" sz="1200" i="0">
                    <a:effectLst/>
                    <a:latin typeface="Cambria Math" panose="02040503050406030204" pitchFamily="18" charset="0"/>
                    <a:ea typeface="DengXian" panose="02010600030101010101" pitchFamily="2" charset="-122"/>
                    <a:cs typeface="Times New Roman" panose="02020603050405020304" pitchFamily="18" charset="0"/>
                  </a:rPr>
                  <a:t>(2𝑛+𝐿+3/2)ℏ𝜔</a:t>
                </a:r>
                <a:endParaRPr lang="en-US" altLang="zh-CN" sz="1200" dirty="0">
                  <a:effectLst/>
                  <a:latin typeface="Georgia" panose="02040502050405020303" pitchFamily="18" charset="0"/>
                  <a:ea typeface="DengXian"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sz="1200" dirty="0">
                  <a:effectLst/>
                  <a:latin typeface="Georgia" panose="02040502050405020303" pitchFamily="18" charset="0"/>
                  <a:ea typeface="DengXian"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dirty="0">
                    <a:effectLst/>
                    <a:latin typeface="Georgia" panose="02040502050405020303" pitchFamily="18" charset="0"/>
                    <a:ea typeface="DengXian" panose="02010600030101010101" pitchFamily="2" charset="-122"/>
                    <a:cs typeface="Times New Roman" panose="02020603050405020304" pitchFamily="18" charset="0"/>
                  </a:rPr>
                  <a:t>Two strange points about \Lambda(1405):</a:t>
                </a:r>
                <a:endParaRPr lang="zh-CN" altLang="zh-CN" sz="1200" dirty="0">
                  <a:effectLst/>
                  <a:latin typeface="Georgia" panose="02040502050405020303" pitchFamily="18" charset="0"/>
                  <a:ea typeface="DengXian" panose="02010600030101010101" pitchFamily="2" charset="-122"/>
                  <a:cs typeface="Times New Roman" panose="02020603050405020304" pitchFamily="18" charset="0"/>
                </a:endParaRPr>
              </a:p>
              <a:p>
                <a:r>
                  <a:rPr kumimoji="1" lang="en-US" altLang="zh-CN" dirty="0"/>
                  <a:t>It is lighter than its nucleon-counterpart $N^*(1535)$,</a:t>
                </a:r>
              </a:p>
              <a:p>
                <a:r>
                  <a:rPr kumimoji="1" lang="en-US" altLang="zh-CN" dirty="0"/>
                  <a:t>and  the mass difference between $\Lambda(1405)$ and its spin-partner $\Lambda(1520)$ with $J^P=3/2^-$ is much larger than the corresponding splitting in the nucleon sector.</a:t>
                </a:r>
                <a:endParaRPr kumimoji="1" lang="zh-CN" altLang="en-US" dirty="0"/>
              </a:p>
            </p:txBody>
          </p:sp>
        </mc:Fallback>
      </mc:AlternateContent>
    </p:spTree>
    <p:extLst>
      <p:ext uri="{BB962C8B-B14F-4D97-AF65-F5344CB8AC3E}">
        <p14:creationId xmlns:p14="http://schemas.microsoft.com/office/powerpoint/2010/main" val="4296608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5DA9164F-0CFF-4B3F-9990-54F6272A9D68}" type="slidenum">
              <a:rPr lang="zh-CN" altLang="en-US" smtClean="0"/>
              <a:t>9</a:t>
            </a:fld>
            <a:endParaRPr lang="zh-CN" altLang="en-US"/>
          </a:p>
        </p:txBody>
      </p:sp>
    </p:spTree>
    <p:extLst>
      <p:ext uri="{BB962C8B-B14F-4D97-AF65-F5344CB8AC3E}">
        <p14:creationId xmlns:p14="http://schemas.microsoft.com/office/powerpoint/2010/main" val="4622265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en-US" altLang="zh-CN" dirty="0"/>
          </a:p>
        </p:txBody>
      </p:sp>
    </p:spTree>
    <p:extLst>
      <p:ext uri="{BB962C8B-B14F-4D97-AF65-F5344CB8AC3E}">
        <p14:creationId xmlns:p14="http://schemas.microsoft.com/office/powerpoint/2010/main" val="378241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en-US" altLang="zh-CN" dirty="0"/>
          </a:p>
        </p:txBody>
      </p:sp>
    </p:spTree>
    <p:extLst>
      <p:ext uri="{BB962C8B-B14F-4D97-AF65-F5344CB8AC3E}">
        <p14:creationId xmlns:p14="http://schemas.microsoft.com/office/powerpoint/2010/main" val="10540181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pPr>
              <a:defRPr/>
            </a:pPr>
            <a:fld id="{E3E6FDDD-5320-40B6-8AB0-A70583DC6E68}" type="datetime1">
              <a:rPr lang="zh-CN" altLang="en-US" smtClean="0">
                <a:solidFill>
                  <a:prstClr val="black">
                    <a:tint val="75000"/>
                  </a:prstClr>
                </a:solidFill>
              </a:rPr>
              <a:t>2023/10/5</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EFB52FF3-46D7-418A-B6FB-9F5E23702DBE}" type="slidenum">
              <a:rPr lang="zh-CN" altLang="en-US" smtClean="0"/>
              <a:pPr>
                <a:defRPr/>
              </a:pPr>
              <a:t>‹#›</a:t>
            </a:fld>
            <a:endParaRPr lang="zh-CN" altLang="en-US"/>
          </a:p>
        </p:txBody>
      </p:sp>
    </p:spTree>
    <p:extLst>
      <p:ext uri="{BB962C8B-B14F-4D97-AF65-F5344CB8AC3E}">
        <p14:creationId xmlns:p14="http://schemas.microsoft.com/office/powerpoint/2010/main" val="3528707486"/>
      </p:ext>
    </p:extLst>
  </p:cSld>
  <p:clrMapOvr>
    <a:masterClrMapping/>
  </p:clrMapOvr>
  <mc:AlternateContent xmlns:mc="http://schemas.openxmlformats.org/markup-compatibility/2006" xmlns:p14="http://schemas.microsoft.com/office/powerpoint/2010/main">
    <mc:Choice Requires="p14">
      <p:transition p14:dur="350">
        <p:fade/>
      </p:transition>
    </mc:Choice>
    <mc:Fallback xmlns="">
      <p:transition>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D0696624-436E-4144-9FD1-6263439649A8}" type="datetime1">
              <a:rPr lang="zh-CN" altLang="en-US" smtClean="0"/>
              <a:t>2023/10/5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DE53C34-1AA1-4AB3-A96F-01890984CFFF}" type="slidenum">
              <a:rPr lang="zh-CN" altLang="en-US" smtClean="0"/>
              <a:t>‹#›</a:t>
            </a:fld>
            <a:endParaRPr lang="zh-CN" altLang="en-US"/>
          </a:p>
        </p:txBody>
      </p:sp>
    </p:spTree>
    <p:extLst>
      <p:ext uri="{BB962C8B-B14F-4D97-AF65-F5344CB8AC3E}">
        <p14:creationId xmlns:p14="http://schemas.microsoft.com/office/powerpoint/2010/main" val="7050876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6EC7C5E4-78D1-43E8-86F0-65B24232214E}" type="datetime1">
              <a:rPr lang="zh-CN" altLang="en-US" smtClean="0"/>
              <a:t>2023/10/5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DE53C34-1AA1-4AB3-A96F-01890984CFFF}" type="slidenum">
              <a:rPr lang="zh-CN" altLang="en-US" smtClean="0"/>
              <a:t>‹#›</a:t>
            </a:fld>
            <a:endParaRPr lang="zh-CN" altLang="en-US"/>
          </a:p>
        </p:txBody>
      </p:sp>
    </p:spTree>
    <p:extLst>
      <p:ext uri="{BB962C8B-B14F-4D97-AF65-F5344CB8AC3E}">
        <p14:creationId xmlns:p14="http://schemas.microsoft.com/office/powerpoint/2010/main" val="31304217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407" name="标题文本"/>
          <p:cNvSpPr txBox="1">
            <a:spLocks noGrp="1"/>
          </p:cNvSpPr>
          <p:nvPr>
            <p:ph type="title"/>
          </p:nvPr>
        </p:nvSpPr>
        <p:spPr>
          <a:prstGeom prst="rect">
            <a:avLst/>
          </a:prstGeom>
        </p:spPr>
        <p:txBody>
          <a:bodyPr/>
          <a:lstStyle>
            <a:lvl1pPr>
              <a:defRPr sz="3240">
                <a:latin typeface="Arial Black"/>
                <a:ea typeface="Arial Black"/>
                <a:cs typeface="Arial Black"/>
                <a:sym typeface="Arial Black"/>
              </a:defRPr>
            </a:lvl1pPr>
          </a:lstStyle>
          <a:p>
            <a:r>
              <a:t>标题文本</a:t>
            </a:r>
          </a:p>
        </p:txBody>
      </p:sp>
      <p:sp>
        <p:nvSpPr>
          <p:cNvPr id="408" name="正文级别 1…"/>
          <p:cNvSpPr txBox="1">
            <a:spLocks noGrp="1"/>
          </p:cNvSpPr>
          <p:nvPr>
            <p:ph type="body" idx="1"/>
          </p:nvPr>
        </p:nvSpPr>
        <p:spPr>
          <a:xfrm>
            <a:off x="1188720" y="1943100"/>
            <a:ext cx="9814560" cy="4023360"/>
          </a:xfrm>
          <a:prstGeom prst="rect">
            <a:avLst/>
          </a:prstGeom>
        </p:spPr>
        <p:txBody>
          <a:bodyPr/>
          <a:lstStyle>
            <a:lvl1pPr>
              <a:spcBef>
                <a:spcPts val="1620"/>
              </a:spcBef>
              <a:defRPr>
                <a:latin typeface="Helvetica Neue"/>
                <a:ea typeface="Helvetica Neue"/>
                <a:cs typeface="Helvetica Neue"/>
                <a:sym typeface="Helvetica Neue"/>
              </a:defRPr>
            </a:lvl1pPr>
            <a:lvl2pPr>
              <a:spcBef>
                <a:spcPts val="1620"/>
              </a:spcBef>
              <a:defRPr>
                <a:latin typeface="Helvetica Neue"/>
                <a:ea typeface="Helvetica Neue"/>
                <a:cs typeface="Helvetica Neue"/>
                <a:sym typeface="Helvetica Neue"/>
              </a:defRPr>
            </a:lvl2pPr>
            <a:lvl3pPr>
              <a:spcBef>
                <a:spcPts val="1620"/>
              </a:spcBef>
              <a:defRPr>
                <a:latin typeface="Helvetica Neue"/>
                <a:ea typeface="Helvetica Neue"/>
                <a:cs typeface="Helvetica Neue"/>
                <a:sym typeface="Helvetica Neue"/>
              </a:defRPr>
            </a:lvl3pPr>
            <a:lvl4pPr>
              <a:spcBef>
                <a:spcPts val="1620"/>
              </a:spcBef>
              <a:defRPr>
                <a:latin typeface="Helvetica Neue"/>
                <a:ea typeface="Helvetica Neue"/>
                <a:cs typeface="Helvetica Neue"/>
                <a:sym typeface="Helvetica Neue"/>
              </a:defRPr>
            </a:lvl4pPr>
            <a:lvl5pPr>
              <a:spcBef>
                <a:spcPts val="1620"/>
              </a:spcBef>
              <a:defRPr>
                <a:latin typeface="Helvetica Neue"/>
                <a:ea typeface="Helvetica Neue"/>
                <a:cs typeface="Helvetica Neue"/>
                <a:sym typeface="Helvetica Neue"/>
              </a:defRPr>
            </a:lvl5pPr>
          </a:lstStyle>
          <a:p>
            <a:r>
              <a:t>正文级别 1</a:t>
            </a:r>
          </a:p>
          <a:p>
            <a:pPr lvl="1"/>
            <a:r>
              <a:t>正文级别 2</a:t>
            </a:r>
          </a:p>
          <a:p>
            <a:pPr lvl="2"/>
            <a:r>
              <a:t>正文级别 3</a:t>
            </a:r>
          </a:p>
          <a:p>
            <a:pPr lvl="3"/>
            <a:r>
              <a:t>正文级别 4</a:t>
            </a:r>
          </a:p>
          <a:p>
            <a:pPr lvl="4"/>
            <a:r>
              <a:t>正文级别 5</a:t>
            </a:r>
          </a:p>
        </p:txBody>
      </p:sp>
      <p:sp>
        <p:nvSpPr>
          <p:cNvPr id="409" name="幻灯片编号"/>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01584093"/>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pic>
        <p:nvPicPr>
          <p:cNvPr id="4" name="图片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 y="0"/>
            <a:ext cx="12192337" cy="6858000"/>
          </a:xfrm>
          <a:prstGeom prst="rect">
            <a:avLst/>
          </a:prstGeom>
        </p:spPr>
      </p:pic>
    </p:spTree>
    <p:extLst>
      <p:ext uri="{BB962C8B-B14F-4D97-AF65-F5344CB8AC3E}">
        <p14:creationId xmlns:p14="http://schemas.microsoft.com/office/powerpoint/2010/main" val="442254049"/>
      </p:ext>
    </p:extLst>
  </p:cSld>
  <p:clrMapOvr>
    <a:masterClrMapping/>
  </p:clrMapOvr>
  <mc:AlternateContent xmlns:mc="http://schemas.openxmlformats.org/markup-compatibility/2006" xmlns:p14="http://schemas.microsoft.com/office/powerpoint/2010/main">
    <mc:Choice Requires="p14">
      <p:transition spd="slow" p14:dur="1250" advClick="0" advTm="0">
        <p:random/>
      </p:transition>
    </mc:Choice>
    <mc:Fallback xmlns="">
      <p:transition spd="slow" advClick="0" advTm="0">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项目符号">
    <p:spTree>
      <p:nvGrpSpPr>
        <p:cNvPr id="1" name=""/>
        <p:cNvGrpSpPr/>
        <p:nvPr/>
      </p:nvGrpSpPr>
      <p:grpSpPr>
        <a:xfrm>
          <a:off x="0" y="0"/>
          <a:ext cx="0" cy="0"/>
          <a:chOff x="0" y="0"/>
          <a:chExt cx="0" cy="0"/>
        </a:xfrm>
      </p:grpSpPr>
      <p:sp>
        <p:nvSpPr>
          <p:cNvPr id="38" name="正文级别 1…"/>
          <p:cNvSpPr txBox="1">
            <a:spLocks noGrp="1"/>
          </p:cNvSpPr>
          <p:nvPr>
            <p:ph type="body" idx="1"/>
          </p:nvPr>
        </p:nvSpPr>
        <p:spPr>
          <a:prstGeom prst="rect">
            <a:avLst/>
          </a:prstGeom>
        </p:spPr>
        <p:txBody>
          <a:bodyPr/>
          <a:lstStyle/>
          <a:p>
            <a:r>
              <a:t>正文级别 1</a:t>
            </a:r>
          </a:p>
          <a:p>
            <a:pPr lvl="1"/>
            <a:r>
              <a:t>正文级别 2</a:t>
            </a:r>
          </a:p>
          <a:p>
            <a:pPr lvl="2"/>
            <a:r>
              <a:t>正文级别 3</a:t>
            </a:r>
          </a:p>
          <a:p>
            <a:pPr lvl="3"/>
            <a:r>
              <a:t>正文级别 4</a:t>
            </a:r>
          </a:p>
          <a:p>
            <a:pPr lvl="4"/>
            <a:r>
              <a:t>正文级别 5</a:t>
            </a:r>
          </a:p>
        </p:txBody>
      </p:sp>
      <p:sp>
        <p:nvSpPr>
          <p:cNvPr id="39" name="幻灯片编号"/>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918925114"/>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Default - 标题和表格">
    <p:spTree>
      <p:nvGrpSpPr>
        <p:cNvPr id="1" name=""/>
        <p:cNvGrpSpPr/>
        <p:nvPr/>
      </p:nvGrpSpPr>
      <p:grpSpPr>
        <a:xfrm>
          <a:off x="0" y="0"/>
          <a:ext cx="0" cy="0"/>
          <a:chOff x="0" y="0"/>
          <a:chExt cx="0" cy="0"/>
        </a:xfrm>
      </p:grpSpPr>
      <p:sp>
        <p:nvSpPr>
          <p:cNvPr id="106" name="对象"/>
          <p:cNvSpPr txBox="1">
            <a:spLocks noGrp="1"/>
          </p:cNvSpPr>
          <p:nvPr>
            <p:ph idx="3"/>
          </p:nvPr>
        </p:nvSpPr>
        <p:spPr>
          <a:xfrm>
            <a:off x="609600" y="1600200"/>
            <a:ext cx="10972800" cy="4525964"/>
          </a:xfrm>
          <a:prstGeom prst="rect">
            <a:avLst/>
          </a:prstGeom>
        </p:spPr>
        <p:txBody>
          <a:bodyPr lIns="38100" tIns="38100" rIns="38100" bIns="38100"/>
          <a:lstStyle>
            <a:lvl1pPr marL="0" indent="0" algn="ctr">
              <a:spcBef>
                <a:spcPts val="0"/>
              </a:spcBef>
              <a:buClrTx/>
              <a:buSzTx/>
              <a:buNone/>
              <a:defRPr sz="3800" b="1">
                <a:latin typeface="+mj-lt"/>
                <a:ea typeface="+mj-ea"/>
                <a:cs typeface="+mj-cs"/>
                <a:sym typeface="Gill Sans"/>
              </a:defRPr>
            </a:lvl1pPr>
          </a:lstStyle>
          <a:p>
            <a:pPr marL="0" indent="0" algn="ctr">
              <a:spcBef>
                <a:spcPts val="0"/>
              </a:spcBef>
              <a:buClrTx/>
              <a:buSzTx/>
              <a:buNone/>
              <a:defRPr sz="3800" b="1">
                <a:latin typeface="+mj-lt"/>
                <a:ea typeface="+mj-ea"/>
                <a:cs typeface="+mj-cs"/>
                <a:sym typeface="Gill Sans"/>
              </a:defRPr>
            </a:pPr>
            <a:endParaRPr/>
          </a:p>
        </p:txBody>
      </p:sp>
      <p:sp>
        <p:nvSpPr>
          <p:cNvPr id="107" name="标题文本"/>
          <p:cNvSpPr txBox="1">
            <a:spLocks noGrp="1"/>
          </p:cNvSpPr>
          <p:nvPr>
            <p:ph type="title"/>
          </p:nvPr>
        </p:nvSpPr>
        <p:spPr>
          <a:xfrm>
            <a:off x="609600" y="274638"/>
            <a:ext cx="10972800" cy="1143001"/>
          </a:xfrm>
          <a:prstGeom prst="rect">
            <a:avLst/>
          </a:prstGeom>
        </p:spPr>
        <p:txBody>
          <a:bodyPr/>
          <a:lstStyle>
            <a:lvl1pPr>
              <a:defRPr sz="4200"/>
            </a:lvl1pPr>
          </a:lstStyle>
          <a:p>
            <a:r>
              <a:t>标题文本</a:t>
            </a:r>
          </a:p>
        </p:txBody>
      </p:sp>
      <p:sp>
        <p:nvSpPr>
          <p:cNvPr id="108" name="幻灯片编号"/>
          <p:cNvSpPr txBox="1">
            <a:spLocks noGrp="1"/>
          </p:cNvSpPr>
          <p:nvPr>
            <p:ph type="sldNum" sz="quarter" idx="2"/>
          </p:nvPr>
        </p:nvSpPr>
        <p:spPr>
          <a:xfrm>
            <a:off x="11860147" y="192722"/>
            <a:ext cx="344555" cy="249016"/>
          </a:xfrm>
          <a:prstGeom prst="rect">
            <a:avLst/>
          </a:prstGeom>
        </p:spPr>
        <p:txBody>
          <a:bodyPr/>
          <a:lstStyle>
            <a:lvl1pPr>
              <a:defRPr sz="1200"/>
            </a:lvl1pPr>
          </a:lstStyle>
          <a:p>
            <a:fld id="{86CB4B4D-7CA3-9044-876B-883B54F8677D}" type="slidenum">
              <a:t>‹#›</a:t>
            </a:fld>
            <a:endParaRPr/>
          </a:p>
        </p:txBody>
      </p:sp>
    </p:spTree>
    <p:extLst>
      <p:ext uri="{BB962C8B-B14F-4D97-AF65-F5344CB8AC3E}">
        <p14:creationId xmlns:p14="http://schemas.microsoft.com/office/powerpoint/2010/main" val="2548838383"/>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endParaRPr lang="en-US" dirty="0"/>
          </a:p>
        </p:txBody>
      </p:sp>
      <p:sp>
        <p:nvSpPr>
          <p:cNvPr id="4" name="Date Placeholder 3"/>
          <p:cNvSpPr>
            <a:spLocks noGrp="1"/>
          </p:cNvSpPr>
          <p:nvPr>
            <p:ph type="dt" sz="half" idx="10"/>
          </p:nvPr>
        </p:nvSpPr>
        <p:spPr/>
        <p:txBody>
          <a:bodyPr/>
          <a:lstStyle/>
          <a:p>
            <a:pPr>
              <a:defRPr/>
            </a:pPr>
            <a:fld id="{90F73DC9-A1D2-2243-B66B-DF68CC7026DB}" type="datetime1">
              <a:rPr lang="zh-CN" altLang="en-US" smtClean="0">
                <a:solidFill>
                  <a:prstClr val="black">
                    <a:tint val="75000"/>
                  </a:prstClr>
                </a:solidFill>
              </a:rPr>
              <a:t>2023/10/5</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EFB52FF3-46D7-418A-B6FB-9F5E23702DBE}" type="slidenum">
              <a:rPr lang="zh-CN" altLang="en-US" smtClean="0"/>
              <a:pPr>
                <a:defRPr/>
              </a:pPr>
              <a:t>‹#›</a:t>
            </a:fld>
            <a:endParaRPr lang="zh-CN" altLang="en-US"/>
          </a:p>
        </p:txBody>
      </p:sp>
    </p:spTree>
    <p:extLst>
      <p:ext uri="{BB962C8B-B14F-4D97-AF65-F5344CB8AC3E}">
        <p14:creationId xmlns:p14="http://schemas.microsoft.com/office/powerpoint/2010/main" val="3309812843"/>
      </p:ext>
    </p:extLst>
  </p:cSld>
  <p:clrMapOvr>
    <a:masterClrMapping/>
  </p:clrMapOvr>
  <mc:AlternateContent xmlns:mc="http://schemas.openxmlformats.org/markup-compatibility/2006" xmlns:p14="http://schemas.microsoft.com/office/powerpoint/2010/main">
    <mc:Choice Requires="p14">
      <p:transition p14:dur="350">
        <p:fade/>
      </p:transition>
    </mc:Choice>
    <mc:Fallback xmlns="">
      <p:transition>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9606B446-8B49-E84B-B41D-566FBBD75222}" type="datetime1">
              <a:rPr lang="zh-CN" altLang="en-US" smtClean="0"/>
              <a:t>2023/10/5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
        <p:nvSpPr>
          <p:cNvPr id="7" name="矩形 6"/>
          <p:cNvSpPr/>
          <p:nvPr userDrawn="1"/>
        </p:nvSpPr>
        <p:spPr>
          <a:xfrm>
            <a:off x="0" y="957263"/>
            <a:ext cx="3403600" cy="107950"/>
          </a:xfrm>
          <a:prstGeom prst="rect">
            <a:avLst/>
          </a:prstGeom>
          <a:solidFill>
            <a:srgbClr val="183884"/>
          </a:solidFill>
          <a:ln>
            <a:solidFill>
              <a:srgbClr val="18388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dirty="0">
              <a:solidFill>
                <a:prstClr val="white"/>
              </a:solidFill>
              <a:ea typeface="微软雅黑" pitchFamily="34" charset="-122"/>
            </a:endParaRPr>
          </a:p>
        </p:txBody>
      </p:sp>
      <p:cxnSp>
        <p:nvCxnSpPr>
          <p:cNvPr id="8" name="直接连接符 3"/>
          <p:cNvCxnSpPr/>
          <p:nvPr userDrawn="1"/>
        </p:nvCxnSpPr>
        <p:spPr>
          <a:xfrm>
            <a:off x="3360739" y="1008063"/>
            <a:ext cx="2692400" cy="0"/>
          </a:xfrm>
          <a:prstGeom prst="line">
            <a:avLst/>
          </a:prstGeom>
          <a:ln w="28575">
            <a:solidFill>
              <a:srgbClr val="183884"/>
            </a:solidFill>
          </a:ln>
        </p:spPr>
        <p:style>
          <a:lnRef idx="1">
            <a:schemeClr val="accent1"/>
          </a:lnRef>
          <a:fillRef idx="0">
            <a:schemeClr val="accent1"/>
          </a:fillRef>
          <a:effectRef idx="0">
            <a:schemeClr val="accent1"/>
          </a:effectRef>
          <a:fontRef idx="minor">
            <a:schemeClr val="tx1"/>
          </a:fontRef>
        </p:style>
      </p:cxnSp>
      <p:sp>
        <p:nvSpPr>
          <p:cNvPr id="9" name="TextBox 9"/>
          <p:cNvSpPr txBox="1"/>
          <p:nvPr userDrawn="1"/>
        </p:nvSpPr>
        <p:spPr>
          <a:xfrm>
            <a:off x="890650" y="1543792"/>
            <a:ext cx="10569039" cy="300082"/>
          </a:xfrm>
          <a:prstGeom prst="rect">
            <a:avLst/>
          </a:prstGeom>
          <a:noFill/>
        </p:spPr>
        <p:txBody>
          <a:bodyPr wrap="square" rtlCol="0">
            <a:spAutoFit/>
          </a:bodyPr>
          <a:lstStyle/>
          <a:p>
            <a:pPr eaLnBrk="0" fontAlgn="base" hangingPunct="0">
              <a:spcBef>
                <a:spcPct val="0"/>
              </a:spcBef>
              <a:spcAft>
                <a:spcPct val="0"/>
              </a:spcAft>
            </a:pPr>
            <a:endParaRPr lang="zh-CN" altLang="en-US" sz="1350" dirty="0">
              <a:solidFill>
                <a:prstClr val="black"/>
              </a:solidFill>
              <a:ea typeface="微软雅黑" pitchFamily="34" charset="-122"/>
            </a:endParaRPr>
          </a:p>
        </p:txBody>
      </p:sp>
    </p:spTree>
    <p:extLst>
      <p:ext uri="{BB962C8B-B14F-4D97-AF65-F5344CB8AC3E}">
        <p14:creationId xmlns:p14="http://schemas.microsoft.com/office/powerpoint/2010/main" val="366992688"/>
      </p:ext>
    </p:extLst>
  </p:cSld>
  <p:clrMapOvr>
    <a:masterClrMapping/>
  </p:clrMapOvr>
  <mc:AlternateContent xmlns:mc="http://schemas.openxmlformats.org/markup-compatibility/2006" xmlns:p14="http://schemas.microsoft.com/office/powerpoint/2010/main">
    <mc:Choice Requires="p14">
      <p:transition p14:dur="350">
        <p:fade/>
      </p:transition>
    </mc:Choice>
    <mc:Fallback xmlns="">
      <p:transition>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Date Placeholder 3"/>
          <p:cNvSpPr>
            <a:spLocks noGrp="1"/>
          </p:cNvSpPr>
          <p:nvPr>
            <p:ph type="dt" sz="half" idx="10"/>
          </p:nvPr>
        </p:nvSpPr>
        <p:spPr/>
        <p:txBody>
          <a:bodyPr/>
          <a:lstStyle/>
          <a:p>
            <a:pPr>
              <a:defRPr/>
            </a:pPr>
            <a:fld id="{EC6CC83C-4E83-9C40-8FBF-25CE164E572C}" type="datetime1">
              <a:rPr lang="zh-CN" altLang="en-US" smtClean="0">
                <a:solidFill>
                  <a:prstClr val="black">
                    <a:tint val="75000"/>
                  </a:prstClr>
                </a:solidFill>
              </a:rPr>
              <a:t>2023/10/5</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2F3787FB-CA10-4AF5-BF0B-94849B09B066}" type="slidenum">
              <a:rPr lang="zh-CN" altLang="en-US" smtClean="0"/>
              <a:pPr>
                <a:defRPr/>
              </a:pPr>
              <a:t>‹#›</a:t>
            </a:fld>
            <a:endParaRPr lang="zh-CN" altLang="en-US"/>
          </a:p>
        </p:txBody>
      </p:sp>
    </p:spTree>
    <p:extLst>
      <p:ext uri="{BB962C8B-B14F-4D97-AF65-F5344CB8AC3E}">
        <p14:creationId xmlns:p14="http://schemas.microsoft.com/office/powerpoint/2010/main" val="3682052861"/>
      </p:ext>
    </p:extLst>
  </p:cSld>
  <p:clrMapOvr>
    <a:masterClrMapping/>
  </p:clrMapOvr>
  <mc:AlternateContent xmlns:mc="http://schemas.openxmlformats.org/markup-compatibility/2006" xmlns:p14="http://schemas.microsoft.com/office/powerpoint/2010/main">
    <mc:Choice Requires="p14">
      <p:transition p14:dur="350">
        <p:fade/>
      </p:transition>
    </mc:Choice>
    <mc:Fallback xmlns="">
      <p:transition>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D82F9548-0E7F-1344-AEEF-5057C2C8C73F}" type="datetime1">
              <a:rPr lang="zh-CN" altLang="en-US" smtClean="0"/>
              <a:t>2023/10/5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6DE53C34-1AA1-4AB3-A96F-01890984CFFF}" type="slidenum">
              <a:rPr lang="zh-CN" altLang="en-US" smtClean="0"/>
              <a:t>‹#›</a:t>
            </a:fld>
            <a:endParaRPr lang="zh-CN" altLang="en-US"/>
          </a:p>
        </p:txBody>
      </p:sp>
    </p:spTree>
    <p:extLst>
      <p:ext uri="{BB962C8B-B14F-4D97-AF65-F5344CB8AC3E}">
        <p14:creationId xmlns:p14="http://schemas.microsoft.com/office/powerpoint/2010/main" val="4133616232"/>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5D78C2F0-76AF-4424-A318-C92AAAE5A84C}" type="datetime1">
              <a:rPr lang="zh-CN" altLang="en-US" smtClean="0"/>
              <a:t>2023/10/5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
        <p:nvSpPr>
          <p:cNvPr id="7" name="TextBox 9">
            <a:extLst>
              <a:ext uri="{FF2B5EF4-FFF2-40B4-BE49-F238E27FC236}">
                <a16:creationId xmlns:a16="http://schemas.microsoft.com/office/drawing/2014/main" id="{C231F32E-2229-486E-8993-90B8BE38FD47}"/>
              </a:ext>
            </a:extLst>
          </p:cNvPr>
          <p:cNvSpPr txBox="1"/>
          <p:nvPr userDrawn="1"/>
        </p:nvSpPr>
        <p:spPr>
          <a:xfrm>
            <a:off x="890650" y="1543792"/>
            <a:ext cx="10569039" cy="300082"/>
          </a:xfrm>
          <a:prstGeom prst="rect">
            <a:avLst/>
          </a:prstGeom>
          <a:noFill/>
        </p:spPr>
        <p:txBody>
          <a:bodyPr wrap="square" rtlCol="0">
            <a:spAutoFit/>
          </a:bodyPr>
          <a:lstStyle/>
          <a:p>
            <a:pPr eaLnBrk="0" fontAlgn="base" hangingPunct="0">
              <a:spcBef>
                <a:spcPct val="0"/>
              </a:spcBef>
              <a:spcAft>
                <a:spcPct val="0"/>
              </a:spcAft>
            </a:pPr>
            <a:endParaRPr lang="zh-CN" altLang="en-US" sz="1350" dirty="0">
              <a:solidFill>
                <a:prstClr val="black"/>
              </a:solidFill>
              <a:ea typeface="微软雅黑" pitchFamily="34" charset="-122"/>
            </a:endParaRPr>
          </a:p>
        </p:txBody>
      </p:sp>
    </p:spTree>
    <p:extLst>
      <p:ext uri="{BB962C8B-B14F-4D97-AF65-F5344CB8AC3E}">
        <p14:creationId xmlns:p14="http://schemas.microsoft.com/office/powerpoint/2010/main" val="1242518004"/>
      </p:ext>
    </p:extLst>
  </p:cSld>
  <p:clrMapOvr>
    <a:masterClrMapping/>
  </p:clrMapOvr>
  <mc:AlternateContent xmlns:mc="http://schemas.openxmlformats.org/markup-compatibility/2006" xmlns:p14="http://schemas.microsoft.com/office/powerpoint/2010/main">
    <mc:Choice Requires="p14">
      <p:transition p14:dur="350">
        <p:fade/>
      </p:transition>
    </mc:Choice>
    <mc:Fallback xmlns="">
      <p:transition>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Content Placeholder 3"/>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Content Placeholder 5"/>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pPr>
              <a:defRPr/>
            </a:pPr>
            <a:fld id="{E92B1F0E-E78F-BA40-A11B-AAFE7FB8E230}" type="datetime1">
              <a:rPr lang="zh-CN" altLang="en-US" smtClean="0">
                <a:solidFill>
                  <a:prstClr val="black">
                    <a:tint val="75000"/>
                  </a:prstClr>
                </a:solidFill>
              </a:rPr>
              <a:t>2023/10/5</a:t>
            </a:fld>
            <a:endParaRPr lang="zh-CN" altLang="en-US">
              <a:solidFill>
                <a:prstClr val="black">
                  <a:tint val="75000"/>
                </a:prstClr>
              </a:solidFill>
            </a:endParaRPr>
          </a:p>
        </p:txBody>
      </p:sp>
      <p:sp>
        <p:nvSpPr>
          <p:cNvPr id="8" name="Footer Placeholder 7"/>
          <p:cNvSpPr>
            <a:spLocks noGrp="1"/>
          </p:cNvSpPr>
          <p:nvPr>
            <p:ph type="ftr" sz="quarter" idx="11"/>
          </p:nvPr>
        </p:nvSpPr>
        <p:spPr/>
        <p:txBody>
          <a:bodyPr/>
          <a:lstStyle/>
          <a:p>
            <a:pPr>
              <a:defRPr/>
            </a:pPr>
            <a:endParaRPr lang="zh-CN" altLang="en-US">
              <a:solidFill>
                <a:prstClr val="black">
                  <a:tint val="75000"/>
                </a:prstClr>
              </a:solidFill>
            </a:endParaRPr>
          </a:p>
        </p:txBody>
      </p:sp>
      <p:sp>
        <p:nvSpPr>
          <p:cNvPr id="9" name="Slide Number Placeholder 8"/>
          <p:cNvSpPr>
            <a:spLocks noGrp="1"/>
          </p:cNvSpPr>
          <p:nvPr>
            <p:ph type="sldNum" sz="quarter" idx="12"/>
          </p:nvPr>
        </p:nvSpPr>
        <p:spPr/>
        <p:txBody>
          <a:bodyPr/>
          <a:lstStyle/>
          <a:p>
            <a:pPr>
              <a:defRPr/>
            </a:pPr>
            <a:fld id="{4883093C-1A27-4119-942E-E0EF3DB56BF3}" type="slidenum">
              <a:rPr lang="zh-CN" altLang="en-US" smtClean="0"/>
              <a:pPr>
                <a:defRPr/>
              </a:pPr>
              <a:t>‹#›</a:t>
            </a:fld>
            <a:endParaRPr lang="zh-CN" altLang="en-US"/>
          </a:p>
        </p:txBody>
      </p:sp>
    </p:spTree>
    <p:extLst>
      <p:ext uri="{BB962C8B-B14F-4D97-AF65-F5344CB8AC3E}">
        <p14:creationId xmlns:p14="http://schemas.microsoft.com/office/powerpoint/2010/main" val="2823908966"/>
      </p:ext>
    </p:extLst>
  </p:cSld>
  <p:clrMapOvr>
    <a:masterClrMapping/>
  </p:clrMapOvr>
  <mc:AlternateContent xmlns:mc="http://schemas.openxmlformats.org/markup-compatibility/2006" xmlns:p14="http://schemas.microsoft.com/office/powerpoint/2010/main">
    <mc:Choice Requires="p14">
      <p:transition p14:dur="350">
        <p:fade/>
      </p:transition>
    </mc:Choice>
    <mc:Fallback xmlns="">
      <p:transition>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pPr>
              <a:defRPr/>
            </a:pPr>
            <a:fld id="{42A0E0BC-C395-BE4F-B82A-0DA062D17CB3}" type="datetime1">
              <a:rPr lang="zh-CN" altLang="en-US" smtClean="0">
                <a:solidFill>
                  <a:prstClr val="black">
                    <a:tint val="75000"/>
                  </a:prstClr>
                </a:solidFill>
              </a:rPr>
              <a:t>2023/10/5</a:t>
            </a:fld>
            <a:endParaRPr lang="zh-CN" altLang="en-US">
              <a:solidFill>
                <a:prstClr val="black">
                  <a:tint val="75000"/>
                </a:prstClr>
              </a:solidFill>
            </a:endParaRPr>
          </a:p>
        </p:txBody>
      </p:sp>
      <p:sp>
        <p:nvSpPr>
          <p:cNvPr id="4" name="Footer Placeholder 3"/>
          <p:cNvSpPr>
            <a:spLocks noGrp="1"/>
          </p:cNvSpPr>
          <p:nvPr>
            <p:ph type="ftr" sz="quarter" idx="11"/>
          </p:nvPr>
        </p:nvSpPr>
        <p:spPr/>
        <p:txBody>
          <a:bodyPr/>
          <a:lstStyle/>
          <a:p>
            <a:pPr>
              <a:defRPr/>
            </a:pPr>
            <a:endParaRPr lang="zh-CN" altLang="en-US">
              <a:solidFill>
                <a:prstClr val="black">
                  <a:tint val="75000"/>
                </a:prstClr>
              </a:solidFill>
            </a:endParaRPr>
          </a:p>
        </p:txBody>
      </p:sp>
      <p:sp>
        <p:nvSpPr>
          <p:cNvPr id="5" name="Slide Number Placeholder 4"/>
          <p:cNvSpPr>
            <a:spLocks noGrp="1"/>
          </p:cNvSpPr>
          <p:nvPr>
            <p:ph type="sldNum" sz="quarter" idx="12"/>
          </p:nvPr>
        </p:nvSpPr>
        <p:spPr/>
        <p:txBody>
          <a:bodyPr/>
          <a:lstStyle/>
          <a:p>
            <a:pPr>
              <a:defRPr/>
            </a:pPr>
            <a:fld id="{D2CC2F7C-2519-441F-953F-DCAD10EF44A1}" type="slidenum">
              <a:rPr lang="zh-CN" altLang="en-US" smtClean="0"/>
              <a:pPr>
                <a:defRPr/>
              </a:pPr>
              <a:t>‹#›</a:t>
            </a:fld>
            <a:endParaRPr lang="zh-CN" altLang="en-US"/>
          </a:p>
        </p:txBody>
      </p:sp>
    </p:spTree>
    <p:extLst>
      <p:ext uri="{BB962C8B-B14F-4D97-AF65-F5344CB8AC3E}">
        <p14:creationId xmlns:p14="http://schemas.microsoft.com/office/powerpoint/2010/main" val="1144331219"/>
      </p:ext>
    </p:extLst>
  </p:cSld>
  <p:clrMapOvr>
    <a:masterClrMapping/>
  </p:clrMapOvr>
  <mc:AlternateContent xmlns:mc="http://schemas.openxmlformats.org/markup-compatibility/2006" xmlns:p14="http://schemas.microsoft.com/office/powerpoint/2010/main">
    <mc:Choice Requires="p14">
      <p:transition p14:dur="350">
        <p:fade/>
      </p:transition>
    </mc:Choice>
    <mc:Fallback xmlns="">
      <p:transition>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78DDD8E0-DB65-9749-8C24-B5BC30559C6A}" type="datetime1">
              <a:rPr lang="zh-CN" altLang="en-US" smtClean="0">
                <a:solidFill>
                  <a:prstClr val="black">
                    <a:tint val="75000"/>
                  </a:prstClr>
                </a:solidFill>
              </a:rPr>
              <a:t>2023/10/5</a:t>
            </a:fld>
            <a:endParaRPr lang="zh-CN" altLang="en-US">
              <a:solidFill>
                <a:prstClr val="black">
                  <a:tint val="75000"/>
                </a:prstClr>
              </a:solidFill>
            </a:endParaRPr>
          </a:p>
        </p:txBody>
      </p:sp>
      <p:sp>
        <p:nvSpPr>
          <p:cNvPr id="3" name="Footer Placeholder 2"/>
          <p:cNvSpPr>
            <a:spLocks noGrp="1"/>
          </p:cNvSpPr>
          <p:nvPr>
            <p:ph type="ftr" sz="quarter" idx="11"/>
          </p:nvPr>
        </p:nvSpPr>
        <p:spPr/>
        <p:txBody>
          <a:bodyPr/>
          <a:lstStyle/>
          <a:p>
            <a:pPr>
              <a:defRPr/>
            </a:pPr>
            <a:endParaRPr lang="zh-CN" altLang="en-US">
              <a:solidFill>
                <a:prstClr val="black">
                  <a:tint val="75000"/>
                </a:prstClr>
              </a:solidFill>
            </a:endParaRPr>
          </a:p>
        </p:txBody>
      </p:sp>
      <p:sp>
        <p:nvSpPr>
          <p:cNvPr id="4" name="Slide Number Placeholder 3"/>
          <p:cNvSpPr>
            <a:spLocks noGrp="1"/>
          </p:cNvSpPr>
          <p:nvPr>
            <p:ph type="sldNum" sz="quarter" idx="12"/>
          </p:nvPr>
        </p:nvSpPr>
        <p:spPr/>
        <p:txBody>
          <a:bodyPr/>
          <a:lstStyle/>
          <a:p>
            <a:pPr>
              <a:defRPr/>
            </a:pPr>
            <a:fld id="{C4FB67F1-DEA0-4505-A3D7-68170254FAEF}" type="slidenum">
              <a:rPr lang="zh-CN" altLang="en-US" smtClean="0"/>
              <a:pPr>
                <a:defRPr/>
              </a:pPr>
              <a:t>‹#›</a:t>
            </a:fld>
            <a:endParaRPr lang="zh-CN" altLang="en-US"/>
          </a:p>
        </p:txBody>
      </p:sp>
      <p:sp>
        <p:nvSpPr>
          <p:cNvPr id="5" name="矩形 4"/>
          <p:cNvSpPr/>
          <p:nvPr userDrawn="1"/>
        </p:nvSpPr>
        <p:spPr>
          <a:xfrm>
            <a:off x="0" y="957263"/>
            <a:ext cx="3403600" cy="107950"/>
          </a:xfrm>
          <a:prstGeom prst="rect">
            <a:avLst/>
          </a:prstGeom>
          <a:solidFill>
            <a:srgbClr val="0728C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dirty="0">
              <a:solidFill>
                <a:prstClr val="white"/>
              </a:solidFill>
              <a:ea typeface="微软雅黑" pitchFamily="34" charset="-122"/>
            </a:endParaRPr>
          </a:p>
        </p:txBody>
      </p:sp>
    </p:spTree>
    <p:extLst>
      <p:ext uri="{BB962C8B-B14F-4D97-AF65-F5344CB8AC3E}">
        <p14:creationId xmlns:p14="http://schemas.microsoft.com/office/powerpoint/2010/main" val="3672120002"/>
      </p:ext>
    </p:extLst>
  </p:cSld>
  <p:clrMapOvr>
    <a:masterClrMapping/>
  </p:clrMapOvr>
  <mc:AlternateContent xmlns:mc="http://schemas.openxmlformats.org/markup-compatibility/2006" xmlns:p14="http://schemas.microsoft.com/office/powerpoint/2010/main">
    <mc:Choice Requires="p14">
      <p:transition p14:dur="350">
        <p:fade/>
      </p:transition>
    </mc:Choice>
    <mc:Fallback xmlns="">
      <p:transition>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Date Placeholder 4"/>
          <p:cNvSpPr>
            <a:spLocks noGrp="1"/>
          </p:cNvSpPr>
          <p:nvPr>
            <p:ph type="dt" sz="half" idx="10"/>
          </p:nvPr>
        </p:nvSpPr>
        <p:spPr/>
        <p:txBody>
          <a:bodyPr/>
          <a:lstStyle/>
          <a:p>
            <a:pPr>
              <a:defRPr/>
            </a:pPr>
            <a:fld id="{206EC9CB-1C51-EB4E-B0D7-CD970DC99715}" type="datetime1">
              <a:rPr lang="zh-CN" altLang="en-US" smtClean="0">
                <a:solidFill>
                  <a:prstClr val="black">
                    <a:tint val="75000"/>
                  </a:prstClr>
                </a:solidFill>
              </a:rPr>
              <a:t>2023/10/5</a:t>
            </a:fld>
            <a:endParaRPr lang="zh-CN" alt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zh-CN" alt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1DE9026B-6DAF-4557-965D-1B383A60BDCB}" type="slidenum">
              <a:rPr lang="zh-CN" altLang="en-US" smtClean="0"/>
              <a:pPr>
                <a:defRPr/>
              </a:pPr>
              <a:t>‹#›</a:t>
            </a:fld>
            <a:endParaRPr lang="zh-CN" altLang="en-US"/>
          </a:p>
        </p:txBody>
      </p:sp>
    </p:spTree>
    <p:extLst>
      <p:ext uri="{BB962C8B-B14F-4D97-AF65-F5344CB8AC3E}">
        <p14:creationId xmlns:p14="http://schemas.microsoft.com/office/powerpoint/2010/main" val="2468336949"/>
      </p:ext>
    </p:extLst>
  </p:cSld>
  <p:clrMapOvr>
    <a:masterClrMapping/>
  </p:clrMapOvr>
  <mc:AlternateContent xmlns:mc="http://schemas.openxmlformats.org/markup-compatibility/2006" xmlns:p14="http://schemas.microsoft.com/office/powerpoint/2010/main">
    <mc:Choice Requires="p14">
      <p:transition p14:dur="350">
        <p:fade/>
      </p:transition>
    </mc:Choice>
    <mc:Fallback xmlns="">
      <p:transition>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Date Placeholder 4"/>
          <p:cNvSpPr>
            <a:spLocks noGrp="1"/>
          </p:cNvSpPr>
          <p:nvPr>
            <p:ph type="dt" sz="half" idx="10"/>
          </p:nvPr>
        </p:nvSpPr>
        <p:spPr/>
        <p:txBody>
          <a:bodyPr/>
          <a:lstStyle/>
          <a:p>
            <a:pPr>
              <a:defRPr/>
            </a:pPr>
            <a:fld id="{54526E2E-9420-B742-95FE-F76FB61272CA}" type="datetime1">
              <a:rPr lang="zh-CN" altLang="en-US" smtClean="0">
                <a:solidFill>
                  <a:prstClr val="black">
                    <a:tint val="75000"/>
                  </a:prstClr>
                </a:solidFill>
              </a:rPr>
              <a:t>2023/10/5</a:t>
            </a:fld>
            <a:endParaRPr lang="zh-CN" alt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zh-CN" alt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2499740C-F9E2-47E7-A120-963DCF03B08C}" type="slidenum">
              <a:rPr lang="zh-CN" altLang="en-US" smtClean="0"/>
              <a:pPr>
                <a:defRPr/>
              </a:pPr>
              <a:t>‹#›</a:t>
            </a:fld>
            <a:endParaRPr lang="zh-CN" altLang="en-US"/>
          </a:p>
        </p:txBody>
      </p:sp>
    </p:spTree>
    <p:extLst>
      <p:ext uri="{BB962C8B-B14F-4D97-AF65-F5344CB8AC3E}">
        <p14:creationId xmlns:p14="http://schemas.microsoft.com/office/powerpoint/2010/main" val="42202931"/>
      </p:ext>
    </p:extLst>
  </p:cSld>
  <p:clrMapOvr>
    <a:masterClrMapping/>
  </p:clrMapOvr>
  <mc:AlternateContent xmlns:mc="http://schemas.openxmlformats.org/markup-compatibility/2006" xmlns:p14="http://schemas.microsoft.com/office/powerpoint/2010/main">
    <mc:Choice Requires="p14">
      <p:transition p14:dur="350">
        <p:fade/>
      </p:transition>
    </mc:Choice>
    <mc:Fallback xmlns="">
      <p:transition>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D82F9548-0E7F-1344-AEEF-5057C2C8C73F}" type="datetime1">
              <a:rPr lang="zh-CN" altLang="en-US" smtClean="0"/>
              <a:t>2023/10/5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DE53C34-1AA1-4AB3-A96F-01890984CFFF}" type="slidenum">
              <a:rPr lang="zh-CN" altLang="en-US" smtClean="0"/>
              <a:t>‹#›</a:t>
            </a:fld>
            <a:endParaRPr lang="zh-CN" altLang="en-US"/>
          </a:p>
        </p:txBody>
      </p:sp>
    </p:spTree>
    <p:extLst>
      <p:ext uri="{BB962C8B-B14F-4D97-AF65-F5344CB8AC3E}">
        <p14:creationId xmlns:p14="http://schemas.microsoft.com/office/powerpoint/2010/main" val="2033915798"/>
      </p:ext>
    </p:extLst>
  </p:cSld>
  <p:clrMapOvr>
    <a:masterClrMapping/>
  </p:clrMapOvr>
  <p:hf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D82F9548-0E7F-1344-AEEF-5057C2C8C73F}" type="datetime1">
              <a:rPr lang="zh-CN" altLang="en-US" smtClean="0"/>
              <a:t>2023/10/5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DE53C34-1AA1-4AB3-A96F-01890984CFFF}" type="slidenum">
              <a:rPr lang="zh-CN" altLang="en-US" smtClean="0"/>
              <a:t>‹#›</a:t>
            </a:fld>
            <a:endParaRPr lang="zh-CN" altLang="en-US"/>
          </a:p>
        </p:txBody>
      </p:sp>
    </p:spTree>
    <p:extLst>
      <p:ext uri="{BB962C8B-B14F-4D97-AF65-F5344CB8AC3E}">
        <p14:creationId xmlns:p14="http://schemas.microsoft.com/office/powerpoint/2010/main" val="1321362826"/>
      </p:ext>
    </p:extLst>
  </p:cSld>
  <p:clrMapOvr>
    <a:masterClrMapping/>
  </p:clrMapOvr>
  <p:hf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sp>
        <p:nvSpPr>
          <p:cNvPr id="3" name="矩形 2"/>
          <p:cNvSpPr/>
          <p:nvPr userDrawn="1"/>
        </p:nvSpPr>
        <p:spPr>
          <a:xfrm>
            <a:off x="0" y="957263"/>
            <a:ext cx="3403600" cy="107950"/>
          </a:xfrm>
          <a:prstGeom prst="rect">
            <a:avLst/>
          </a:prstGeom>
          <a:solidFill>
            <a:srgbClr val="0728C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dirty="0">
              <a:solidFill>
                <a:prstClr val="white"/>
              </a:solidFill>
              <a:ea typeface="微软雅黑" pitchFamily="34" charset="-122"/>
            </a:endParaRPr>
          </a:p>
        </p:txBody>
      </p:sp>
      <p:cxnSp>
        <p:nvCxnSpPr>
          <p:cNvPr id="4" name="直接连接符 3"/>
          <p:cNvCxnSpPr/>
          <p:nvPr userDrawn="1"/>
        </p:nvCxnSpPr>
        <p:spPr>
          <a:xfrm>
            <a:off x="3360739" y="1008063"/>
            <a:ext cx="2692400" cy="0"/>
          </a:xfrm>
          <a:prstGeom prst="line">
            <a:avLst/>
          </a:prstGeom>
          <a:ln w="28575">
            <a:solidFill>
              <a:srgbClr val="0728CF"/>
            </a:solidFill>
          </a:ln>
        </p:spPr>
        <p:style>
          <a:lnRef idx="1">
            <a:schemeClr val="accent1"/>
          </a:lnRef>
          <a:fillRef idx="0">
            <a:schemeClr val="accent1"/>
          </a:fillRef>
          <a:effectRef idx="0">
            <a:schemeClr val="accent1"/>
          </a:effectRef>
          <a:fontRef idx="minor">
            <a:schemeClr val="tx1"/>
          </a:fontRef>
        </p:style>
      </p:cxnSp>
      <p:sp>
        <p:nvSpPr>
          <p:cNvPr id="5" name="矩形 4"/>
          <p:cNvSpPr/>
          <p:nvPr userDrawn="1"/>
        </p:nvSpPr>
        <p:spPr>
          <a:xfrm>
            <a:off x="9498013" y="6230938"/>
            <a:ext cx="2693987" cy="107950"/>
          </a:xfrm>
          <a:prstGeom prst="rect">
            <a:avLst/>
          </a:prstGeom>
          <a:solidFill>
            <a:srgbClr val="0728C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dirty="0">
              <a:solidFill>
                <a:prstClr val="white"/>
              </a:solidFill>
              <a:ea typeface="微软雅黑" pitchFamily="34" charset="-122"/>
            </a:endParaRPr>
          </a:p>
        </p:txBody>
      </p:sp>
      <p:cxnSp>
        <p:nvCxnSpPr>
          <p:cNvPr id="6" name="直接连接符 5"/>
          <p:cNvCxnSpPr/>
          <p:nvPr userDrawn="1"/>
        </p:nvCxnSpPr>
        <p:spPr>
          <a:xfrm>
            <a:off x="6805613" y="6284913"/>
            <a:ext cx="2692400" cy="0"/>
          </a:xfrm>
          <a:prstGeom prst="line">
            <a:avLst/>
          </a:prstGeom>
          <a:ln w="28575">
            <a:solidFill>
              <a:srgbClr val="0728CF"/>
            </a:solidFill>
          </a:ln>
        </p:spPr>
        <p:style>
          <a:lnRef idx="1">
            <a:schemeClr val="accent1"/>
          </a:lnRef>
          <a:fillRef idx="0">
            <a:schemeClr val="accent1"/>
          </a:fillRef>
          <a:effectRef idx="0">
            <a:schemeClr val="accent1"/>
          </a:effectRef>
          <a:fontRef idx="minor">
            <a:schemeClr val="tx1"/>
          </a:fontRef>
        </p:style>
      </p:cxnSp>
      <p:sp>
        <p:nvSpPr>
          <p:cNvPr id="2" name="标题 1"/>
          <p:cNvSpPr>
            <a:spLocks noGrp="1"/>
          </p:cNvSpPr>
          <p:nvPr>
            <p:ph type="title"/>
          </p:nvPr>
        </p:nvSpPr>
        <p:spPr>
          <a:xfrm>
            <a:off x="463138" y="174094"/>
            <a:ext cx="10187929" cy="736490"/>
          </a:xfrm>
        </p:spPr>
        <p:txBody>
          <a:bodyPr>
            <a:normAutofit/>
          </a:bodyPr>
          <a:lstStyle>
            <a:lvl1pPr>
              <a:defRPr sz="3000" b="1" baseline="0">
                <a:latin typeface="微软雅黑" pitchFamily="34" charset="-122"/>
                <a:ea typeface="微软雅黑" pitchFamily="34" charset="-122"/>
              </a:defRPr>
            </a:lvl1pPr>
          </a:lstStyle>
          <a:p>
            <a:r>
              <a:rPr lang="zh-CN" altLang="en-US" dirty="0"/>
              <a:t>单击此处编辑母版标题样式</a:t>
            </a:r>
          </a:p>
        </p:txBody>
      </p:sp>
      <p:sp>
        <p:nvSpPr>
          <p:cNvPr id="10" name="TextBox 9"/>
          <p:cNvSpPr txBox="1"/>
          <p:nvPr userDrawn="1"/>
        </p:nvSpPr>
        <p:spPr>
          <a:xfrm>
            <a:off x="890650" y="1543792"/>
            <a:ext cx="10569039" cy="300082"/>
          </a:xfrm>
          <a:prstGeom prst="rect">
            <a:avLst/>
          </a:prstGeom>
          <a:noFill/>
        </p:spPr>
        <p:txBody>
          <a:bodyPr wrap="square" rtlCol="0">
            <a:spAutoFit/>
          </a:bodyPr>
          <a:lstStyle/>
          <a:p>
            <a:pPr eaLnBrk="0" fontAlgn="base" hangingPunct="0">
              <a:spcBef>
                <a:spcPct val="0"/>
              </a:spcBef>
              <a:spcAft>
                <a:spcPct val="0"/>
              </a:spcAft>
            </a:pPr>
            <a:endParaRPr lang="zh-CN" altLang="en-US" sz="1350" dirty="0">
              <a:solidFill>
                <a:prstClr val="black"/>
              </a:solidFill>
              <a:ea typeface="微软雅黑" pitchFamily="34" charset="-122"/>
            </a:endParaRPr>
          </a:p>
        </p:txBody>
      </p:sp>
      <p:sp>
        <p:nvSpPr>
          <p:cNvPr id="13" name="文本占位符 2"/>
          <p:cNvSpPr>
            <a:spLocks noGrp="1"/>
          </p:cNvSpPr>
          <p:nvPr>
            <p:ph idx="1" hasCustomPrompt="1"/>
          </p:nvPr>
        </p:nvSpPr>
        <p:spPr bwMode="auto">
          <a:xfrm>
            <a:off x="838200" y="1318163"/>
            <a:ext cx="10515600" cy="46670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57175" marR="0" indent="-257175" algn="l" defTabSz="685800" rtl="0" eaLnBrk="0" fontAlgn="base" latinLnBrk="0" hangingPunct="0">
              <a:lnSpc>
                <a:spcPct val="110000"/>
              </a:lnSpc>
              <a:spcBef>
                <a:spcPts val="450"/>
              </a:spcBef>
              <a:spcAft>
                <a:spcPct val="0"/>
              </a:spcAft>
              <a:buClr>
                <a:srgbClr val="0000CC"/>
              </a:buClr>
              <a:buSzPct val="75000"/>
              <a:buFont typeface="Wingdings" pitchFamily="2" charset="2"/>
              <a:buChar char="p"/>
              <a:tabLst/>
              <a:defRPr sz="2700">
                <a:latin typeface="Times New Roman" pitchFamily="18" charset="0"/>
                <a:ea typeface="微软雅黑" pitchFamily="34" charset="-122"/>
                <a:cs typeface="Times New Roman" pitchFamily="18" charset="0"/>
              </a:defRPr>
            </a:lvl1pPr>
            <a:lvl2pPr marL="557213" marR="0" indent="-214313" algn="l" defTabSz="685800" rtl="0" eaLnBrk="0" fontAlgn="base" latinLnBrk="0" hangingPunct="0">
              <a:lnSpc>
                <a:spcPct val="110000"/>
              </a:lnSpc>
              <a:spcBef>
                <a:spcPts val="450"/>
              </a:spcBef>
              <a:spcAft>
                <a:spcPct val="0"/>
              </a:spcAft>
              <a:buClr>
                <a:srgbClr val="0000CC"/>
              </a:buClr>
              <a:buSzPct val="60000"/>
              <a:buFont typeface="Wingdings" pitchFamily="2" charset="2"/>
              <a:buChar char="Ø"/>
              <a:tabLst/>
              <a:defRPr>
                <a:latin typeface="Times New Roman" pitchFamily="18" charset="0"/>
                <a:ea typeface="微软雅黑" pitchFamily="34" charset="-122"/>
                <a:cs typeface="Times New Roman" pitchFamily="18" charset="0"/>
              </a:defRPr>
            </a:lvl2pPr>
            <a:lvl3pPr marL="857250" marR="0" indent="-171450" algn="l" defTabSz="685800" rtl="0" eaLnBrk="0" fontAlgn="base" latinLnBrk="0" hangingPunct="0">
              <a:lnSpc>
                <a:spcPct val="110000"/>
              </a:lnSpc>
              <a:spcBef>
                <a:spcPts val="450"/>
              </a:spcBef>
              <a:spcAft>
                <a:spcPct val="0"/>
              </a:spcAft>
              <a:buClr>
                <a:srgbClr val="0000CC"/>
              </a:buClr>
              <a:buSzTx/>
              <a:buFontTx/>
              <a:buChar char="•"/>
              <a:tabLst/>
              <a:defRPr>
                <a:latin typeface="Times New Roman" pitchFamily="18" charset="0"/>
                <a:ea typeface="微软雅黑" pitchFamily="34" charset="-122"/>
                <a:cs typeface="Times New Roman" pitchFamily="18" charset="0"/>
              </a:defRPr>
            </a:lvl3pPr>
            <a:lvl4pPr marL="1200150" marR="0" indent="-171450" algn="l" defTabSz="685800" rtl="0" eaLnBrk="0" fontAlgn="base" latinLnBrk="0" hangingPunct="0">
              <a:lnSpc>
                <a:spcPct val="110000"/>
              </a:lnSpc>
              <a:spcBef>
                <a:spcPts val="450"/>
              </a:spcBef>
              <a:spcAft>
                <a:spcPct val="0"/>
              </a:spcAft>
              <a:buClr>
                <a:srgbClr val="0000FF"/>
              </a:buClr>
              <a:buSzTx/>
              <a:buFont typeface="Arial" charset="0"/>
              <a:buChar char="–"/>
              <a:tabLst/>
              <a:defRPr>
                <a:latin typeface="Times New Roman" pitchFamily="18" charset="0"/>
                <a:ea typeface="微软雅黑" pitchFamily="34" charset="-122"/>
                <a:cs typeface="Times New Roman" pitchFamily="18" charset="0"/>
              </a:defRPr>
            </a:lvl4pPr>
            <a:lvl5pPr marL="1543050" marR="0" indent="-171450" algn="l" defTabSz="685800" rtl="0" eaLnBrk="0" fontAlgn="base" latinLnBrk="0" hangingPunct="0">
              <a:lnSpc>
                <a:spcPct val="110000"/>
              </a:lnSpc>
              <a:spcBef>
                <a:spcPts val="450"/>
              </a:spcBef>
              <a:spcAft>
                <a:spcPct val="0"/>
              </a:spcAft>
              <a:buClr>
                <a:srgbClr val="0000FF"/>
              </a:buClr>
              <a:buSzTx/>
              <a:buFont typeface="Arial" charset="0"/>
              <a:buChar char="»"/>
              <a:tabLst/>
              <a:defRPr>
                <a:latin typeface="Times New Roman" pitchFamily="18" charset="0"/>
                <a:ea typeface="微软雅黑" pitchFamily="34" charset="-122"/>
                <a:cs typeface="Times New Roman" pitchFamily="18" charset="0"/>
              </a:defRPr>
            </a:lvl5pPr>
          </a:lstStyle>
          <a:p>
            <a:pPr marL="257175" marR="0" lvl="0" indent="-257175" algn="l" defTabSz="685800" rtl="0" eaLnBrk="0" fontAlgn="base" latinLnBrk="0" hangingPunct="0">
              <a:lnSpc>
                <a:spcPct val="110000"/>
              </a:lnSpc>
              <a:spcBef>
                <a:spcPts val="450"/>
              </a:spcBef>
              <a:spcAft>
                <a:spcPct val="0"/>
              </a:spcAft>
              <a:buClr>
                <a:srgbClr val="0000CC"/>
              </a:buClr>
              <a:buSzPct val="75000"/>
              <a:buFont typeface="Wingdings" pitchFamily="2" charset="2"/>
              <a:buChar char="p"/>
              <a:tabLst/>
              <a:defRPr/>
            </a:pPr>
            <a:r>
              <a:rPr kumimoji="1" lang="zh-CN" altLang="en-US" sz="2700" b="0" i="0" u="none" strike="noStrike" kern="0" cap="none" spc="0" normalizeH="0" baseline="0" noProof="0" dirty="0">
                <a:ln>
                  <a:noFill/>
                </a:ln>
                <a:solidFill>
                  <a:srgbClr val="000000"/>
                </a:solidFill>
                <a:effectLst/>
                <a:uLnTx/>
                <a:uFillTx/>
                <a:latin typeface="Arial"/>
                <a:ea typeface="黑体"/>
              </a:rPr>
              <a:t>单击此处编辑母版文本样式</a:t>
            </a:r>
          </a:p>
          <a:p>
            <a:pPr marL="557213" marR="0" lvl="1" indent="-214313" algn="l" defTabSz="685800" rtl="0" eaLnBrk="0" fontAlgn="base" latinLnBrk="0" hangingPunct="0">
              <a:lnSpc>
                <a:spcPct val="110000"/>
              </a:lnSpc>
              <a:spcBef>
                <a:spcPts val="450"/>
              </a:spcBef>
              <a:spcAft>
                <a:spcPct val="0"/>
              </a:spcAft>
              <a:buClr>
                <a:srgbClr val="0000CC"/>
              </a:buClr>
              <a:buSzPct val="60000"/>
              <a:buFont typeface="Wingdings" pitchFamily="2" charset="2"/>
              <a:buChar char="Ø"/>
              <a:tabLst/>
              <a:defRPr/>
            </a:pPr>
            <a:r>
              <a:rPr kumimoji="1" lang="zh-CN" altLang="en-US" sz="2400" b="0" i="0" u="none" strike="noStrike" kern="0" cap="none" spc="0" normalizeH="0" baseline="0" noProof="0" dirty="0">
                <a:ln>
                  <a:noFill/>
                </a:ln>
                <a:solidFill>
                  <a:srgbClr val="000000"/>
                </a:solidFill>
                <a:effectLst/>
                <a:uLnTx/>
                <a:uFillTx/>
                <a:latin typeface="Arial"/>
                <a:ea typeface="黑体"/>
              </a:rPr>
              <a:t>第二级</a:t>
            </a:r>
          </a:p>
          <a:p>
            <a:pPr marL="857250" marR="0" lvl="2" indent="-171450" algn="l" defTabSz="685800" rtl="0" eaLnBrk="0" fontAlgn="base" latinLnBrk="0" hangingPunct="0">
              <a:lnSpc>
                <a:spcPct val="110000"/>
              </a:lnSpc>
              <a:spcBef>
                <a:spcPts val="450"/>
              </a:spcBef>
              <a:spcAft>
                <a:spcPct val="0"/>
              </a:spcAft>
              <a:buClr>
                <a:srgbClr val="0000CC"/>
              </a:buClr>
              <a:buSzTx/>
              <a:buFontTx/>
              <a:buChar char="•"/>
              <a:tabLst/>
              <a:defRPr/>
            </a:pPr>
            <a:r>
              <a:rPr kumimoji="1" lang="zh-CN" altLang="en-US" sz="2100" b="0" i="0" u="none" strike="noStrike" kern="0" cap="none" spc="0" normalizeH="0" baseline="0" noProof="0" dirty="0">
                <a:ln>
                  <a:noFill/>
                </a:ln>
                <a:solidFill>
                  <a:srgbClr val="000000"/>
                </a:solidFill>
                <a:effectLst/>
                <a:uLnTx/>
                <a:uFillTx/>
                <a:latin typeface="Arial"/>
                <a:ea typeface="黑体"/>
              </a:rPr>
              <a:t>第三级</a:t>
            </a:r>
          </a:p>
          <a:p>
            <a:pPr marL="1200150" marR="0" lvl="3" indent="-171450" algn="l" defTabSz="685800" rtl="0" eaLnBrk="0" fontAlgn="base" latinLnBrk="0" hangingPunct="0">
              <a:lnSpc>
                <a:spcPct val="110000"/>
              </a:lnSpc>
              <a:spcBef>
                <a:spcPts val="450"/>
              </a:spcBef>
              <a:spcAft>
                <a:spcPct val="0"/>
              </a:spcAft>
              <a:buClr>
                <a:srgbClr val="0000FF"/>
              </a:buClr>
              <a:buSzTx/>
              <a:buFont typeface="Arial" charset="0"/>
              <a:buChar char="–"/>
              <a:tabLst/>
              <a:defRPr/>
            </a:pPr>
            <a:r>
              <a:rPr kumimoji="1" lang="zh-CN" altLang="en-US" sz="1800" b="0" i="0" u="none" strike="noStrike" kern="0" cap="none" spc="0" normalizeH="0" baseline="0" noProof="0" dirty="0">
                <a:ln>
                  <a:noFill/>
                </a:ln>
                <a:solidFill>
                  <a:srgbClr val="000000"/>
                </a:solidFill>
                <a:effectLst/>
                <a:uLnTx/>
                <a:uFillTx/>
                <a:latin typeface="Arial"/>
                <a:ea typeface="黑体"/>
              </a:rPr>
              <a:t>第四级</a:t>
            </a:r>
          </a:p>
          <a:p>
            <a:pPr marL="1543050" marR="0" lvl="4" indent="-171450" algn="l" defTabSz="685800" rtl="0" eaLnBrk="0" fontAlgn="base" latinLnBrk="0" hangingPunct="0">
              <a:lnSpc>
                <a:spcPct val="110000"/>
              </a:lnSpc>
              <a:spcBef>
                <a:spcPts val="450"/>
              </a:spcBef>
              <a:spcAft>
                <a:spcPct val="0"/>
              </a:spcAft>
              <a:buClr>
                <a:srgbClr val="0000FF"/>
              </a:buClr>
              <a:buSzTx/>
              <a:buFont typeface="Arial" charset="0"/>
              <a:buChar char="»"/>
              <a:tabLst/>
              <a:defRPr/>
            </a:pPr>
            <a:r>
              <a:rPr kumimoji="1" lang="zh-CN" altLang="en-US" sz="1500" b="0" i="0" u="none" strike="noStrike" kern="0" cap="none" spc="0" normalizeH="0" baseline="0" noProof="0" dirty="0">
                <a:ln>
                  <a:noFill/>
                </a:ln>
                <a:solidFill>
                  <a:srgbClr val="000000"/>
                </a:solidFill>
                <a:effectLst/>
                <a:uLnTx/>
                <a:uFillTx/>
                <a:latin typeface="Arial"/>
                <a:ea typeface="黑体"/>
              </a:rPr>
              <a:t>第五级</a:t>
            </a:r>
          </a:p>
        </p:txBody>
      </p:sp>
      <p:pic>
        <p:nvPicPr>
          <p:cNvPr id="9" name="图片 8" descr="C:\Users\len\Desktop\7-140129231040534.png"/>
          <p:cNvPicPr/>
          <p:nvPr userDrawn="1"/>
        </p:nvPicPr>
        <p:blipFill rotWithShape="1">
          <a:blip r:embed="rId2" cstate="email">
            <a:extLst>
              <a:ext uri="{28A0092B-C50C-407E-A947-70E740481C1C}">
                <a14:useLocalDpi xmlns:a14="http://schemas.microsoft.com/office/drawing/2010/main"/>
              </a:ext>
            </a:extLst>
          </a:blip>
          <a:srcRect/>
          <a:stretch/>
        </p:blipFill>
        <p:spPr bwMode="auto">
          <a:xfrm>
            <a:off x="9747839" y="6362638"/>
            <a:ext cx="2222475" cy="458828"/>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944603160"/>
      </p:ext>
    </p:extLst>
  </p:cSld>
  <p:clrMapOvr>
    <a:masterClrMapping/>
  </p:clrMapOvr>
  <mc:AlternateContent xmlns:mc="http://schemas.openxmlformats.org/markup-compatibility/2006" xmlns:p14="http://schemas.microsoft.com/office/powerpoint/2010/main">
    <mc:Choice Requires="p14">
      <p:transition p14:dur="350">
        <p:fade/>
      </p:transition>
    </mc:Choice>
    <mc:Fallback xmlns="">
      <p:transition>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2_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b="1">
                <a:latin typeface="Times New Roman" pitchFamily="18" charset="0"/>
                <a:ea typeface="黑体" pitchFamily="49" charset="-122"/>
                <a:cs typeface="Times New Roman" pitchFamily="18" charset="0"/>
              </a:defRPr>
            </a:lvl1pPr>
          </a:lstStyle>
          <a:p>
            <a:r>
              <a:rPr lang="zh-CN" altLang="en-US" dirty="0"/>
              <a:t>单击此处编辑母版标题样式</a:t>
            </a:r>
          </a:p>
        </p:txBody>
      </p:sp>
      <p:sp>
        <p:nvSpPr>
          <p:cNvPr id="6" name="内容占位符 2"/>
          <p:cNvSpPr>
            <a:spLocks noGrp="1"/>
          </p:cNvSpPr>
          <p:nvPr>
            <p:ph idx="1"/>
          </p:nvPr>
        </p:nvSpPr>
        <p:spPr>
          <a:xfrm>
            <a:off x="334435" y="1268416"/>
            <a:ext cx="11523133" cy="5184775"/>
          </a:xfrm>
          <a:prstGeom prst="rect">
            <a:avLst/>
          </a:prstGeom>
        </p:spPr>
        <p:txBody>
          <a:bodyPr/>
          <a:lstStyle>
            <a:lvl1pPr>
              <a:spcBef>
                <a:spcPts val="450"/>
              </a:spcBef>
              <a:defRPr>
                <a:solidFill>
                  <a:schemeClr val="tx1"/>
                </a:solidFill>
                <a:latin typeface="Times New Roman" pitchFamily="18" charset="0"/>
                <a:ea typeface="黑体" pitchFamily="49" charset="-122"/>
                <a:cs typeface="Times New Roman" pitchFamily="18" charset="0"/>
              </a:defRPr>
            </a:lvl1pPr>
            <a:lvl2pPr marL="748904" indent="-276225" algn="l" defTabSz="792956" rtl="0" eaLnBrk="0" fontAlgn="base" hangingPunct="0">
              <a:spcBef>
                <a:spcPts val="450"/>
              </a:spcBef>
              <a:spcAft>
                <a:spcPts val="0"/>
              </a:spcAft>
              <a:buClr>
                <a:srgbClr val="3670D1"/>
              </a:buClr>
              <a:buSzPct val="80000"/>
              <a:buFont typeface="Wingdings" pitchFamily="2" charset="2"/>
              <a:buChar char="q"/>
              <a:defRPr>
                <a:solidFill>
                  <a:schemeClr val="tx1"/>
                </a:solidFill>
                <a:latin typeface="Times New Roman" pitchFamily="18" charset="0"/>
                <a:ea typeface="黑体" pitchFamily="49" charset="-122"/>
                <a:cs typeface="Times New Roman" pitchFamily="18" charset="0"/>
              </a:defRPr>
            </a:lvl2pPr>
            <a:lvl3pPr marL="944166" indent="-60722" algn="l" defTabSz="792956" rtl="0" eaLnBrk="0" fontAlgn="base" hangingPunct="0">
              <a:spcBef>
                <a:spcPct val="0"/>
              </a:spcBef>
              <a:spcAft>
                <a:spcPct val="0"/>
              </a:spcAft>
              <a:buClr>
                <a:srgbClr val="3670D1"/>
              </a:buClr>
              <a:buFont typeface="Wingdings 2" pitchFamily="18" charset="2"/>
              <a:buChar char="¡"/>
              <a:defRPr>
                <a:solidFill>
                  <a:schemeClr val="tx1"/>
                </a:solidFill>
                <a:latin typeface="Times New Roman" pitchFamily="18" charset="0"/>
                <a:ea typeface="黑体" pitchFamily="49" charset="-122"/>
                <a:cs typeface="Times New Roman" pitchFamily="18" charset="0"/>
              </a:defRPr>
            </a:lvl3pPr>
            <a:lvl4pPr>
              <a:defRPr>
                <a:latin typeface="黑体" pitchFamily="49" charset="-122"/>
                <a:ea typeface="黑体" pitchFamily="49" charset="-122"/>
              </a:defRPr>
            </a:lvl4pPr>
            <a:lvl5pPr>
              <a:defRPr>
                <a:latin typeface="黑体" pitchFamily="49" charset="-122"/>
                <a:ea typeface="黑体" pitchFamily="49" charset="-122"/>
              </a:defRPr>
            </a:lvl5pPr>
          </a:lstStyle>
          <a:p>
            <a:pPr lvl="0"/>
            <a:r>
              <a:rPr lang="zh-CN" altLang="en-US" dirty="0"/>
              <a:t>单击此处编辑母版文本样式</a:t>
            </a:r>
          </a:p>
          <a:p>
            <a:pPr lvl="1"/>
            <a:r>
              <a:rPr lang="zh-CN" altLang="en-US" dirty="0"/>
              <a:t>第二级</a:t>
            </a:r>
          </a:p>
          <a:p>
            <a:pPr lvl="2"/>
            <a:r>
              <a:rPr lang="zh-CN" altLang="en-US" dirty="0"/>
              <a:t>第三级</a:t>
            </a:r>
          </a:p>
        </p:txBody>
      </p:sp>
      <p:sp>
        <p:nvSpPr>
          <p:cNvPr id="4" name="日期占位符 3"/>
          <p:cNvSpPr>
            <a:spLocks noGrp="1"/>
          </p:cNvSpPr>
          <p:nvPr>
            <p:ph type="dt" sz="half" idx="10"/>
          </p:nvPr>
        </p:nvSpPr>
        <p:spPr>
          <a:xfrm>
            <a:off x="8035641" y="6492449"/>
            <a:ext cx="2290617" cy="374074"/>
          </a:xfrm>
          <a:prstGeom prst="rect">
            <a:avLst/>
          </a:prstGeom>
        </p:spPr>
        <p:txBody>
          <a:bodyPr/>
          <a:lstStyle>
            <a:lvl1pPr>
              <a:defRPr/>
            </a:lvl1pPr>
          </a:lstStyle>
          <a:p>
            <a:pPr>
              <a:defRPr/>
            </a:pPr>
            <a:fld id="{FC9388A2-5ED9-A642-9BEC-033F0AC97FC3}" type="datetime1">
              <a:rPr lang="zh-CN" altLang="en-US" smtClean="0">
                <a:solidFill>
                  <a:prstClr val="black">
                    <a:tint val="75000"/>
                  </a:prstClr>
                </a:solidFill>
              </a:rPr>
              <a:t>2023/10/5</a:t>
            </a:fld>
            <a:endParaRPr lang="zh-CN" altLang="en-US">
              <a:solidFill>
                <a:prstClr val="black">
                  <a:tint val="75000"/>
                </a:prstClr>
              </a:solidFill>
            </a:endParaRPr>
          </a:p>
        </p:txBody>
      </p:sp>
      <p:sp>
        <p:nvSpPr>
          <p:cNvPr id="5" name="页脚占位符 4"/>
          <p:cNvSpPr>
            <a:spLocks noGrp="1"/>
          </p:cNvSpPr>
          <p:nvPr>
            <p:ph type="ftr" sz="quarter" idx="11"/>
          </p:nvPr>
        </p:nvSpPr>
        <p:spPr>
          <a:xfrm>
            <a:off x="4165600" y="6245225"/>
            <a:ext cx="3860800" cy="476250"/>
          </a:xfrm>
          <a:prstGeom prst="rect">
            <a:avLst/>
          </a:prstGeom>
        </p:spPr>
        <p:txBody>
          <a:bodyPr/>
          <a:lstStyle>
            <a:lvl1pPr>
              <a:defRPr/>
            </a:lvl1pPr>
          </a:lstStyle>
          <a:p>
            <a:pPr>
              <a:defRPr/>
            </a:pPr>
            <a:endParaRPr lang="zh-CN" altLang="en-US">
              <a:solidFill>
                <a:prstClr val="black">
                  <a:tint val="75000"/>
                </a:prstClr>
              </a:solidFill>
            </a:endParaRPr>
          </a:p>
        </p:txBody>
      </p:sp>
      <p:sp>
        <p:nvSpPr>
          <p:cNvPr id="7" name="灯片编号占位符 5"/>
          <p:cNvSpPr>
            <a:spLocks noGrp="1"/>
          </p:cNvSpPr>
          <p:nvPr>
            <p:ph type="sldNum" sz="quarter" idx="12"/>
          </p:nvPr>
        </p:nvSpPr>
        <p:spPr/>
        <p:txBody>
          <a:bodyPr/>
          <a:lstStyle>
            <a:lvl1pPr>
              <a:defRPr/>
            </a:lvl1pPr>
          </a:lstStyle>
          <a:p>
            <a:pPr>
              <a:defRPr/>
            </a:pPr>
            <a:fld id="{88A51967-2D8B-40D3-B5B9-9AAB73B256E5}" type="slidenum">
              <a:rPr lang="zh-CN" altLang="en-US"/>
              <a:pPr>
                <a:defRPr/>
              </a:pPr>
              <a:t>‹#›</a:t>
            </a:fld>
            <a:endParaRPr lang="zh-CN" altLang="en-US"/>
          </a:p>
        </p:txBody>
      </p:sp>
      <p:sp>
        <p:nvSpPr>
          <p:cNvPr id="8" name="矩形 7"/>
          <p:cNvSpPr/>
          <p:nvPr userDrawn="1"/>
        </p:nvSpPr>
        <p:spPr>
          <a:xfrm>
            <a:off x="0" y="957263"/>
            <a:ext cx="3403600" cy="107950"/>
          </a:xfrm>
          <a:prstGeom prst="rect">
            <a:avLst/>
          </a:prstGeom>
          <a:solidFill>
            <a:srgbClr val="0728C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dirty="0">
              <a:solidFill>
                <a:prstClr val="white"/>
              </a:solidFill>
              <a:ea typeface="微软雅黑" pitchFamily="34" charset="-122"/>
            </a:endParaRPr>
          </a:p>
        </p:txBody>
      </p:sp>
    </p:spTree>
    <p:extLst>
      <p:ext uri="{BB962C8B-B14F-4D97-AF65-F5344CB8AC3E}">
        <p14:creationId xmlns:p14="http://schemas.microsoft.com/office/powerpoint/2010/main" val="2418940362"/>
      </p:ext>
    </p:extLst>
  </p:cSld>
  <p:clrMapOvr>
    <a:masterClrMapping/>
  </p:clrMapOvr>
  <mc:AlternateContent xmlns:mc="http://schemas.openxmlformats.org/markup-compatibility/2006" xmlns:p14="http://schemas.microsoft.com/office/powerpoint/2010/main">
    <mc:Choice Requires="p14">
      <p:transition p14:dur="350">
        <p:fade/>
      </p:transition>
    </mc:Choice>
    <mc:Fallback xmlns="">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pPr>
              <a:defRPr/>
            </a:pPr>
            <a:fld id="{4459C323-CF42-4C3B-BFA6-816D4DB6240E}" type="datetime1">
              <a:rPr lang="zh-CN" altLang="en-US" smtClean="0">
                <a:solidFill>
                  <a:prstClr val="black">
                    <a:tint val="75000"/>
                  </a:prstClr>
                </a:solidFill>
              </a:rPr>
              <a:t>2023/10/5</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2F3787FB-CA10-4AF5-BF0B-94849B09B066}" type="slidenum">
              <a:rPr lang="zh-CN" altLang="en-US" smtClean="0"/>
              <a:pPr>
                <a:defRPr/>
              </a:pPr>
              <a:t>‹#›</a:t>
            </a:fld>
            <a:endParaRPr lang="zh-CN" altLang="en-US"/>
          </a:p>
        </p:txBody>
      </p:sp>
    </p:spTree>
    <p:extLst>
      <p:ext uri="{BB962C8B-B14F-4D97-AF65-F5344CB8AC3E}">
        <p14:creationId xmlns:p14="http://schemas.microsoft.com/office/powerpoint/2010/main" val="3655322670"/>
      </p:ext>
    </p:extLst>
  </p:cSld>
  <p:clrMapOvr>
    <a:masterClrMapping/>
  </p:clrMapOvr>
  <mc:AlternateContent xmlns:mc="http://schemas.openxmlformats.org/markup-compatibility/2006" xmlns:p14="http://schemas.microsoft.com/office/powerpoint/2010/main">
    <mc:Choice Requires="p14">
      <p:transition p14:dur="350">
        <p:fade/>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Date Placeholder 4"/>
          <p:cNvSpPr>
            <a:spLocks noGrp="1"/>
          </p:cNvSpPr>
          <p:nvPr>
            <p:ph type="dt" sz="half" idx="10"/>
          </p:nvPr>
        </p:nvSpPr>
        <p:spPr/>
        <p:txBody>
          <a:bodyPr/>
          <a:lstStyle/>
          <a:p>
            <a:fld id="{F0376237-EC33-4F9C-B3F4-B1847318EBE1}" type="datetime1">
              <a:rPr lang="zh-CN" altLang="en-US" smtClean="0"/>
              <a:t>2023/10/5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6DE53C34-1AA1-4AB3-A96F-01890984CFFF}" type="slidenum">
              <a:rPr lang="zh-CN" altLang="en-US" smtClean="0"/>
              <a:t>‹#›</a:t>
            </a:fld>
            <a:endParaRPr lang="zh-CN" altLang="en-US"/>
          </a:p>
        </p:txBody>
      </p:sp>
    </p:spTree>
    <p:extLst>
      <p:ext uri="{BB962C8B-B14F-4D97-AF65-F5344CB8AC3E}">
        <p14:creationId xmlns:p14="http://schemas.microsoft.com/office/powerpoint/2010/main" val="15536881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7" name="Date Placeholder 6"/>
          <p:cNvSpPr>
            <a:spLocks noGrp="1"/>
          </p:cNvSpPr>
          <p:nvPr>
            <p:ph type="dt" sz="half" idx="10"/>
          </p:nvPr>
        </p:nvSpPr>
        <p:spPr/>
        <p:txBody>
          <a:bodyPr/>
          <a:lstStyle/>
          <a:p>
            <a:pPr>
              <a:defRPr/>
            </a:pPr>
            <a:fld id="{85EDA781-48A5-4F3B-B8B8-2159B3B51B05}" type="datetime1">
              <a:rPr lang="zh-CN" altLang="en-US" smtClean="0">
                <a:solidFill>
                  <a:prstClr val="black">
                    <a:tint val="75000"/>
                  </a:prstClr>
                </a:solidFill>
              </a:rPr>
              <a:t>2023/10/5</a:t>
            </a:fld>
            <a:endParaRPr lang="zh-CN" altLang="en-US">
              <a:solidFill>
                <a:prstClr val="black">
                  <a:tint val="75000"/>
                </a:prstClr>
              </a:solidFill>
            </a:endParaRPr>
          </a:p>
        </p:txBody>
      </p:sp>
      <p:sp>
        <p:nvSpPr>
          <p:cNvPr id="8" name="Footer Placeholder 7"/>
          <p:cNvSpPr>
            <a:spLocks noGrp="1"/>
          </p:cNvSpPr>
          <p:nvPr>
            <p:ph type="ftr" sz="quarter" idx="11"/>
          </p:nvPr>
        </p:nvSpPr>
        <p:spPr/>
        <p:txBody>
          <a:bodyPr/>
          <a:lstStyle/>
          <a:p>
            <a:pPr>
              <a:defRPr/>
            </a:pPr>
            <a:endParaRPr lang="zh-CN" altLang="en-US">
              <a:solidFill>
                <a:prstClr val="black">
                  <a:tint val="75000"/>
                </a:prstClr>
              </a:solidFill>
            </a:endParaRPr>
          </a:p>
        </p:txBody>
      </p:sp>
      <p:sp>
        <p:nvSpPr>
          <p:cNvPr id="9" name="Slide Number Placeholder 8"/>
          <p:cNvSpPr>
            <a:spLocks noGrp="1"/>
          </p:cNvSpPr>
          <p:nvPr>
            <p:ph type="sldNum" sz="quarter" idx="12"/>
          </p:nvPr>
        </p:nvSpPr>
        <p:spPr/>
        <p:txBody>
          <a:bodyPr/>
          <a:lstStyle/>
          <a:p>
            <a:pPr>
              <a:defRPr/>
            </a:pPr>
            <a:fld id="{4883093C-1A27-4119-942E-E0EF3DB56BF3}" type="slidenum">
              <a:rPr lang="zh-CN" altLang="en-US" smtClean="0"/>
              <a:pPr>
                <a:defRPr/>
              </a:pPr>
              <a:t>‹#›</a:t>
            </a:fld>
            <a:endParaRPr lang="zh-CN" altLang="en-US"/>
          </a:p>
        </p:txBody>
      </p:sp>
    </p:spTree>
    <p:extLst>
      <p:ext uri="{BB962C8B-B14F-4D97-AF65-F5344CB8AC3E}">
        <p14:creationId xmlns:p14="http://schemas.microsoft.com/office/powerpoint/2010/main" val="2343250207"/>
      </p:ext>
    </p:extLst>
  </p:cSld>
  <p:clrMapOvr>
    <a:masterClrMapping/>
  </p:clrMapOvr>
  <mc:AlternateContent xmlns:mc="http://schemas.openxmlformats.org/markup-compatibility/2006" xmlns:p14="http://schemas.microsoft.com/office/powerpoint/2010/main">
    <mc:Choice Requires="p14">
      <p:transition p14:dur="350">
        <p:fade/>
      </p:transition>
    </mc:Choice>
    <mc:Fallback xmlns="">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pPr>
              <a:defRPr/>
            </a:pPr>
            <a:fld id="{4C806437-C533-4E1E-BECE-D1D2296E09A8}" type="datetime1">
              <a:rPr lang="zh-CN" altLang="en-US" smtClean="0">
                <a:solidFill>
                  <a:prstClr val="black">
                    <a:tint val="75000"/>
                  </a:prstClr>
                </a:solidFill>
              </a:rPr>
              <a:t>2023/10/5</a:t>
            </a:fld>
            <a:endParaRPr lang="zh-CN" altLang="en-US">
              <a:solidFill>
                <a:prstClr val="black">
                  <a:tint val="75000"/>
                </a:prstClr>
              </a:solidFill>
            </a:endParaRPr>
          </a:p>
        </p:txBody>
      </p:sp>
      <p:sp>
        <p:nvSpPr>
          <p:cNvPr id="4" name="Footer Placeholder 3"/>
          <p:cNvSpPr>
            <a:spLocks noGrp="1"/>
          </p:cNvSpPr>
          <p:nvPr>
            <p:ph type="ftr" sz="quarter" idx="11"/>
          </p:nvPr>
        </p:nvSpPr>
        <p:spPr/>
        <p:txBody>
          <a:bodyPr/>
          <a:lstStyle/>
          <a:p>
            <a:pPr>
              <a:defRPr/>
            </a:pPr>
            <a:endParaRPr lang="zh-CN" altLang="en-US">
              <a:solidFill>
                <a:prstClr val="black">
                  <a:tint val="75000"/>
                </a:prstClr>
              </a:solidFill>
            </a:endParaRPr>
          </a:p>
        </p:txBody>
      </p:sp>
      <p:sp>
        <p:nvSpPr>
          <p:cNvPr id="5" name="Slide Number Placeholder 4"/>
          <p:cNvSpPr>
            <a:spLocks noGrp="1"/>
          </p:cNvSpPr>
          <p:nvPr>
            <p:ph type="sldNum" sz="quarter" idx="12"/>
          </p:nvPr>
        </p:nvSpPr>
        <p:spPr/>
        <p:txBody>
          <a:bodyPr/>
          <a:lstStyle/>
          <a:p>
            <a:pPr>
              <a:defRPr/>
            </a:pPr>
            <a:fld id="{D2CC2F7C-2519-441F-953F-DCAD10EF44A1}" type="slidenum">
              <a:rPr lang="zh-CN" altLang="en-US" smtClean="0"/>
              <a:pPr>
                <a:defRPr/>
              </a:pPr>
              <a:t>‹#›</a:t>
            </a:fld>
            <a:endParaRPr lang="zh-CN" altLang="en-US"/>
          </a:p>
        </p:txBody>
      </p:sp>
    </p:spTree>
    <p:extLst>
      <p:ext uri="{BB962C8B-B14F-4D97-AF65-F5344CB8AC3E}">
        <p14:creationId xmlns:p14="http://schemas.microsoft.com/office/powerpoint/2010/main" val="995934208"/>
      </p:ext>
    </p:extLst>
  </p:cSld>
  <p:clrMapOvr>
    <a:masterClrMapping/>
  </p:clrMapOvr>
  <mc:AlternateContent xmlns:mc="http://schemas.openxmlformats.org/markup-compatibility/2006" xmlns:p14="http://schemas.microsoft.com/office/powerpoint/2010/main">
    <mc:Choice Requires="p14">
      <p:transition p14:dur="350">
        <p:fade/>
      </p:transition>
    </mc:Choice>
    <mc:Fallback xmlns="">
      <p:transitio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7893B318-B836-433F-BAC9-D5089C55156B}" type="datetime1">
              <a:rPr lang="zh-CN" altLang="en-US" smtClean="0">
                <a:solidFill>
                  <a:prstClr val="black">
                    <a:tint val="75000"/>
                  </a:prstClr>
                </a:solidFill>
              </a:rPr>
              <a:t>2023/10/5</a:t>
            </a:fld>
            <a:endParaRPr lang="zh-CN" altLang="en-US">
              <a:solidFill>
                <a:prstClr val="black">
                  <a:tint val="75000"/>
                </a:prstClr>
              </a:solidFill>
            </a:endParaRPr>
          </a:p>
        </p:txBody>
      </p:sp>
      <p:sp>
        <p:nvSpPr>
          <p:cNvPr id="3" name="Footer Placeholder 2"/>
          <p:cNvSpPr>
            <a:spLocks noGrp="1"/>
          </p:cNvSpPr>
          <p:nvPr>
            <p:ph type="ftr" sz="quarter" idx="11"/>
          </p:nvPr>
        </p:nvSpPr>
        <p:spPr/>
        <p:txBody>
          <a:bodyPr/>
          <a:lstStyle/>
          <a:p>
            <a:pPr>
              <a:defRPr/>
            </a:pPr>
            <a:endParaRPr lang="zh-CN" altLang="en-US">
              <a:solidFill>
                <a:prstClr val="black">
                  <a:tint val="75000"/>
                </a:prstClr>
              </a:solidFill>
            </a:endParaRPr>
          </a:p>
        </p:txBody>
      </p:sp>
      <p:sp>
        <p:nvSpPr>
          <p:cNvPr id="4" name="Slide Number Placeholder 3"/>
          <p:cNvSpPr>
            <a:spLocks noGrp="1"/>
          </p:cNvSpPr>
          <p:nvPr>
            <p:ph type="sldNum" sz="quarter" idx="12"/>
          </p:nvPr>
        </p:nvSpPr>
        <p:spPr/>
        <p:txBody>
          <a:bodyPr/>
          <a:lstStyle/>
          <a:p>
            <a:pPr>
              <a:defRPr/>
            </a:pPr>
            <a:fld id="{C4FB67F1-DEA0-4505-A3D7-68170254FAEF}" type="slidenum">
              <a:rPr lang="zh-CN" altLang="en-US" smtClean="0"/>
              <a:pPr>
                <a:defRPr/>
              </a:pPr>
              <a:t>‹#›</a:t>
            </a:fld>
            <a:endParaRPr lang="zh-CN" altLang="en-US"/>
          </a:p>
        </p:txBody>
      </p:sp>
      <p:sp>
        <p:nvSpPr>
          <p:cNvPr id="5" name="矩形 4">
            <a:extLst>
              <a:ext uri="{FF2B5EF4-FFF2-40B4-BE49-F238E27FC236}">
                <a16:creationId xmlns:a16="http://schemas.microsoft.com/office/drawing/2014/main" id="{9740B7F7-13E1-4834-86AD-5EF37E7E792F}"/>
              </a:ext>
            </a:extLst>
          </p:cNvPr>
          <p:cNvSpPr/>
          <p:nvPr userDrawn="1"/>
        </p:nvSpPr>
        <p:spPr>
          <a:xfrm>
            <a:off x="0" y="957263"/>
            <a:ext cx="3403600" cy="107950"/>
          </a:xfrm>
          <a:prstGeom prst="rect">
            <a:avLst/>
          </a:prstGeom>
          <a:solidFill>
            <a:srgbClr val="0728C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dirty="0">
              <a:solidFill>
                <a:prstClr val="white"/>
              </a:solidFill>
              <a:ea typeface="微软雅黑" pitchFamily="34" charset="-122"/>
            </a:endParaRPr>
          </a:p>
        </p:txBody>
      </p:sp>
    </p:spTree>
    <p:extLst>
      <p:ext uri="{BB962C8B-B14F-4D97-AF65-F5344CB8AC3E}">
        <p14:creationId xmlns:p14="http://schemas.microsoft.com/office/powerpoint/2010/main" val="3967468570"/>
      </p:ext>
    </p:extLst>
  </p:cSld>
  <p:clrMapOvr>
    <a:masterClrMapping/>
  </p:clrMapOvr>
  <mc:AlternateContent xmlns:mc="http://schemas.openxmlformats.org/markup-compatibility/2006" xmlns:p14="http://schemas.microsoft.com/office/powerpoint/2010/main">
    <mc:Choice Requires="p14">
      <p:transition p14:dur="350">
        <p:fade/>
      </p:transition>
    </mc:Choice>
    <mc:Fallback xmlns="">
      <p:transition>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pPr>
              <a:defRPr/>
            </a:pPr>
            <a:fld id="{7A0039DF-B5B1-4B62-8940-A2CD4312F3CD}" type="datetime1">
              <a:rPr lang="zh-CN" altLang="en-US" smtClean="0">
                <a:solidFill>
                  <a:prstClr val="black">
                    <a:tint val="75000"/>
                  </a:prstClr>
                </a:solidFill>
              </a:rPr>
              <a:t>2023/10/5</a:t>
            </a:fld>
            <a:endParaRPr lang="zh-CN" alt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zh-CN" alt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1DE9026B-6DAF-4557-965D-1B383A60BDCB}" type="slidenum">
              <a:rPr lang="zh-CN" altLang="en-US" smtClean="0"/>
              <a:pPr>
                <a:defRPr/>
              </a:pPr>
              <a:t>‹#›</a:t>
            </a:fld>
            <a:endParaRPr lang="zh-CN" altLang="en-US"/>
          </a:p>
        </p:txBody>
      </p:sp>
    </p:spTree>
    <p:extLst>
      <p:ext uri="{BB962C8B-B14F-4D97-AF65-F5344CB8AC3E}">
        <p14:creationId xmlns:p14="http://schemas.microsoft.com/office/powerpoint/2010/main" val="1901880417"/>
      </p:ext>
    </p:extLst>
  </p:cSld>
  <p:clrMapOvr>
    <a:masterClrMapping/>
  </p:clrMapOvr>
  <mc:AlternateContent xmlns:mc="http://schemas.openxmlformats.org/markup-compatibility/2006" xmlns:p14="http://schemas.microsoft.com/office/powerpoint/2010/main">
    <mc:Choice Requires="p14">
      <p:transition p14:dur="350">
        <p:fade/>
      </p:transition>
    </mc:Choice>
    <mc:Fallback xmlns="">
      <p:transition>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pPr>
              <a:defRPr/>
            </a:pPr>
            <a:fld id="{268765DA-FCF4-413E-913F-A82FC77F17C0}" type="datetime1">
              <a:rPr lang="zh-CN" altLang="en-US" smtClean="0">
                <a:solidFill>
                  <a:prstClr val="black">
                    <a:tint val="75000"/>
                  </a:prstClr>
                </a:solidFill>
              </a:rPr>
              <a:t>2023/10/5</a:t>
            </a:fld>
            <a:endParaRPr lang="zh-CN" alt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zh-CN" alt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2499740C-F9E2-47E7-A120-963DCF03B08C}" type="slidenum">
              <a:rPr lang="zh-CN" altLang="en-US" smtClean="0"/>
              <a:pPr>
                <a:defRPr/>
              </a:pPr>
              <a:t>‹#›</a:t>
            </a:fld>
            <a:endParaRPr lang="zh-CN" altLang="en-US"/>
          </a:p>
        </p:txBody>
      </p:sp>
    </p:spTree>
    <p:extLst>
      <p:ext uri="{BB962C8B-B14F-4D97-AF65-F5344CB8AC3E}">
        <p14:creationId xmlns:p14="http://schemas.microsoft.com/office/powerpoint/2010/main" val="1277327485"/>
      </p:ext>
    </p:extLst>
  </p:cSld>
  <p:clrMapOvr>
    <a:masterClrMapping/>
  </p:clrMapOvr>
  <mc:AlternateContent xmlns:mc="http://schemas.openxmlformats.org/markup-compatibility/2006" xmlns:p14="http://schemas.microsoft.com/office/powerpoint/2010/main">
    <mc:Choice Requires="p14">
      <p:transition p14:dur="350">
        <p:fade/>
      </p:transition>
    </mc:Choice>
    <mc:Fallback xmlns="">
      <p:transition>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image" Target="../media/image2.png"/><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ED5EBA-5B9E-4838-B51A-07EF41C043DF}" type="datetime1">
              <a:rPr lang="zh-CN" altLang="en-US" smtClean="0"/>
              <a:t>2023/10/5</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base">
              <a:spcBef>
                <a:spcPct val="0"/>
              </a:spcBef>
              <a:spcAft>
                <a:spcPct val="0"/>
              </a:spcAft>
              <a:defRPr/>
            </a:pPr>
            <a:fld id="{3FE5E9EF-0889-4BA9-AAF1-25F00514CADD}" type="slidenum">
              <a:rPr lang="en-US" smtClean="0">
                <a:solidFill>
                  <a:srgbClr val="000000"/>
                </a:solidFill>
              </a:rPr>
              <a:pPr fontAlgn="base">
                <a:spcBef>
                  <a:spcPct val="0"/>
                </a:spcBef>
                <a:spcAft>
                  <a:spcPct val="0"/>
                </a:spcAft>
                <a:defRPr/>
              </a:pPr>
              <a:t>‹#›</a:t>
            </a:fld>
            <a:r>
              <a:rPr lang="en-US">
                <a:solidFill>
                  <a:srgbClr val="000000"/>
                </a:solidFill>
              </a:rPr>
              <a:t>1</a:t>
            </a:r>
          </a:p>
        </p:txBody>
      </p:sp>
    </p:spTree>
    <p:extLst>
      <p:ext uri="{BB962C8B-B14F-4D97-AF65-F5344CB8AC3E}">
        <p14:creationId xmlns:p14="http://schemas.microsoft.com/office/powerpoint/2010/main" val="3312895953"/>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 id="2147483808" r:id="rId12"/>
    <p:sldLayoutId id="2147483809" r:id="rId13"/>
    <p:sldLayoutId id="2147483810" r:id="rId14"/>
    <p:sldLayoutId id="2147483811" r:id="rId15"/>
  </p:sldLayoutIdLst>
  <mc:AlternateContent xmlns:mc="http://schemas.openxmlformats.org/markup-compatibility/2006" xmlns:p14="http://schemas.microsoft.com/office/powerpoint/2010/main">
    <mc:Choice Requires="p14">
      <p:transition p14:dur="350">
        <p:fade/>
      </p:transition>
    </mc:Choice>
    <mc:Fallback xmlns="">
      <p:transition>
        <p:fade/>
      </p:transition>
    </mc:Fallback>
  </mc:AlternateConten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 name="图片 2">
            <a:extLst>
              <a:ext uri="{FF2B5EF4-FFF2-40B4-BE49-F238E27FC236}">
                <a16:creationId xmlns:a16="http://schemas.microsoft.com/office/drawing/2014/main" id="{C01F6A9A-018A-2740-B939-8EA3E5167F93}"/>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rcRect t="12222"/>
          <a:stretch>
            <a:fillRect/>
          </a:stretch>
        </p:blipFill>
        <p:spPr bwMode="auto">
          <a:xfrm>
            <a:off x="1" y="0"/>
            <a:ext cx="12188324"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10/5/23</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base">
              <a:spcBef>
                <a:spcPct val="0"/>
              </a:spcBef>
              <a:spcAft>
                <a:spcPct val="0"/>
              </a:spcAft>
              <a:defRPr/>
            </a:pPr>
            <a:fld id="{3FE5E9EF-0889-4BA9-AAF1-25F00514CADD}" type="slidenum">
              <a:rPr lang="en-US" smtClean="0">
                <a:solidFill>
                  <a:srgbClr val="000000"/>
                </a:solidFill>
              </a:rPr>
              <a:pPr fontAlgn="base">
                <a:spcBef>
                  <a:spcPct val="0"/>
                </a:spcBef>
                <a:spcAft>
                  <a:spcPct val="0"/>
                </a:spcAft>
                <a:defRPr/>
              </a:pPr>
              <a:t>‹#›</a:t>
            </a:fld>
            <a:r>
              <a:rPr lang="en-US">
                <a:solidFill>
                  <a:srgbClr val="000000"/>
                </a:solidFill>
              </a:rPr>
              <a:t>1</a:t>
            </a:r>
          </a:p>
        </p:txBody>
      </p:sp>
    </p:spTree>
    <p:extLst>
      <p:ext uri="{BB962C8B-B14F-4D97-AF65-F5344CB8AC3E}">
        <p14:creationId xmlns:p14="http://schemas.microsoft.com/office/powerpoint/2010/main" val="1385171058"/>
      </p:ext>
    </p:extLst>
  </p:cSld>
  <p:clrMap bg1="lt1" tx1="dk1" bg2="lt2" tx2="dk2" accent1="accent1" accent2="accent2" accent3="accent3" accent4="accent4" accent5="accent5" accent6="accent6" hlink="hlink" folHlink="folHlink"/>
  <p:sldLayoutIdLst>
    <p:sldLayoutId id="2147483813" r:id="rId1"/>
    <p:sldLayoutId id="2147483814" r:id="rId2"/>
    <p:sldLayoutId id="2147483815" r:id="rId3"/>
    <p:sldLayoutId id="2147483816" r:id="rId4"/>
    <p:sldLayoutId id="2147483817" r:id="rId5"/>
    <p:sldLayoutId id="2147483818" r:id="rId6"/>
    <p:sldLayoutId id="2147483819" r:id="rId7"/>
    <p:sldLayoutId id="2147483820" r:id="rId8"/>
    <p:sldLayoutId id="2147483821" r:id="rId9"/>
    <p:sldLayoutId id="2147483822" r:id="rId10"/>
    <p:sldLayoutId id="2147483823" r:id="rId11"/>
    <p:sldLayoutId id="2147483824" r:id="rId12"/>
    <p:sldLayoutId id="2147483825" r:id="rId13"/>
  </p:sldLayoutIdLst>
  <mc:AlternateContent xmlns:mc="http://schemas.openxmlformats.org/markup-compatibility/2006" xmlns:p14="http://schemas.microsoft.com/office/powerpoint/2010/main">
    <mc:Choice Requires="p14">
      <p:transition p14:dur="350">
        <p:fade/>
      </p:transition>
    </mc:Choice>
    <mc:Fallback xmlns="">
      <p:transition>
        <p:fade/>
      </p:transition>
    </mc:Fallback>
  </mc:AlternateConten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jpe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8.xml"/><Relationship Id="rId1" Type="http://schemas.openxmlformats.org/officeDocument/2006/relationships/slideLayout" Target="../slideLayouts/slideLayout17.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72.png"/></Relationships>
</file>

<file path=ppt/slides/_rels/slide11.xml.rels><?xml version="1.0" encoding="UTF-8" standalone="yes"?>
<Relationships xmlns="http://schemas.openxmlformats.org/package/2006/relationships"><Relationship Id="rId8" Type="http://schemas.openxmlformats.org/officeDocument/2006/relationships/image" Target="../media/image79.png"/><Relationship Id="rId3" Type="http://schemas.openxmlformats.org/officeDocument/2006/relationships/image" Target="../media/image72.png"/><Relationship Id="rId7" Type="http://schemas.openxmlformats.org/officeDocument/2006/relationships/image" Target="../media/image78.png"/><Relationship Id="rId2" Type="http://schemas.openxmlformats.org/officeDocument/2006/relationships/notesSlide" Target="../notesSlides/notesSlide9.xml"/><Relationship Id="rId1" Type="http://schemas.openxmlformats.org/officeDocument/2006/relationships/slideLayout" Target="../slideLayouts/slideLayout17.xml"/><Relationship Id="rId6" Type="http://schemas.openxmlformats.org/officeDocument/2006/relationships/image" Target="../media/image77.png"/><Relationship Id="rId5" Type="http://schemas.openxmlformats.org/officeDocument/2006/relationships/image" Target="../media/image76.png"/><Relationship Id="rId10" Type="http://schemas.openxmlformats.org/officeDocument/2006/relationships/image" Target="../media/image81.png"/><Relationship Id="rId4" Type="http://schemas.openxmlformats.org/officeDocument/2006/relationships/image" Target="../media/image75.png"/><Relationship Id="rId9" Type="http://schemas.openxmlformats.org/officeDocument/2006/relationships/image" Target="../media/image80.png"/></Relationships>
</file>

<file path=ppt/slides/_rels/slide12.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17.xml"/><Relationship Id="rId6" Type="http://schemas.openxmlformats.org/officeDocument/2006/relationships/image" Target="../media/image86.png"/><Relationship Id="rId5" Type="http://schemas.openxmlformats.org/officeDocument/2006/relationships/image" Target="../media/image85.png"/><Relationship Id="rId4" Type="http://schemas.openxmlformats.org/officeDocument/2006/relationships/image" Target="../media/image84.png"/></Relationships>
</file>

<file path=ppt/slides/_rels/slide13.xml.rels><?xml version="1.0" encoding="UTF-8" standalone="yes"?>
<Relationships xmlns="http://schemas.openxmlformats.org/package/2006/relationships"><Relationship Id="rId8" Type="http://schemas.openxmlformats.org/officeDocument/2006/relationships/image" Target="../media/image850.png"/><Relationship Id="rId3" Type="http://schemas.openxmlformats.org/officeDocument/2006/relationships/image" Target="../media/image87.png"/><Relationship Id="rId7" Type="http://schemas.openxmlformats.org/officeDocument/2006/relationships/image" Target="../media/image840.png"/><Relationship Id="rId2" Type="http://schemas.openxmlformats.org/officeDocument/2006/relationships/notesSlide" Target="../notesSlides/notesSlide10.xml"/><Relationship Id="rId1" Type="http://schemas.openxmlformats.org/officeDocument/2006/relationships/slideLayout" Target="../slideLayouts/slideLayout17.xml"/><Relationship Id="rId11" Type="http://schemas.openxmlformats.org/officeDocument/2006/relationships/image" Target="../media/image92.png"/><Relationship Id="rId10" Type="http://schemas.openxmlformats.org/officeDocument/2006/relationships/image" Target="../media/image91.png"/><Relationship Id="rId4" Type="http://schemas.openxmlformats.org/officeDocument/2006/relationships/image" Target="../media/image88.png"/><Relationship Id="rId9" Type="http://schemas.openxmlformats.org/officeDocument/2006/relationships/image" Target="../media/image89.png"/></Relationships>
</file>

<file path=ppt/slides/_rels/slide14.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11.xml"/><Relationship Id="rId1" Type="http://schemas.openxmlformats.org/officeDocument/2006/relationships/slideLayout" Target="../slideLayouts/slideLayout17.xml"/><Relationship Id="rId4" Type="http://schemas.openxmlformats.org/officeDocument/2006/relationships/image" Target="../media/image73.png"/></Relationships>
</file>

<file path=ppt/slides/_rels/slide16.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png"/><Relationship Id="rId1" Type="http://schemas.openxmlformats.org/officeDocument/2006/relationships/slideLayout" Target="../slideLayouts/slideLayout17.xml"/><Relationship Id="rId4" Type="http://schemas.openxmlformats.org/officeDocument/2006/relationships/image" Target="../media/image97.png"/></Relationships>
</file>

<file path=ppt/slides/_rels/slide17.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image" Target="../media/image98.png"/><Relationship Id="rId7" Type="http://schemas.openxmlformats.org/officeDocument/2006/relationships/image" Target="../media/image67.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101.png"/><Relationship Id="rId5" Type="http://schemas.openxmlformats.org/officeDocument/2006/relationships/image" Target="../media/image100.png"/><Relationship Id="rId4" Type="http://schemas.openxmlformats.org/officeDocument/2006/relationships/image" Target="../media/image99.png"/><Relationship Id="rId9" Type="http://schemas.openxmlformats.org/officeDocument/2006/relationships/hyperlink" Target="https://arxiv.org/abs/2308.07658" TargetMode="External"/></Relationships>
</file>

<file path=ppt/slides/_rels/slide18.xml.rels><?xml version="1.0" encoding="UTF-8" standalone="yes"?>
<Relationships xmlns="http://schemas.openxmlformats.org/package/2006/relationships"><Relationship Id="rId8" Type="http://schemas.openxmlformats.org/officeDocument/2006/relationships/diagramData" Target="../diagrams/data20.xml"/><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diagramColors" Target="../diagrams/colors3.xml"/><Relationship Id="rId11" Type="http://schemas.openxmlformats.org/officeDocument/2006/relationships/diagramColors" Target="../diagrams/colors3.xml"/><Relationship Id="rId5" Type="http://schemas.openxmlformats.org/officeDocument/2006/relationships/diagramQuickStyle" Target="../diagrams/quickStyle3.xml"/><Relationship Id="rId10" Type="http://schemas.openxmlformats.org/officeDocument/2006/relationships/diagramQuickStyle" Target="../diagrams/quickStyle3.xml"/><Relationship Id="rId4" Type="http://schemas.openxmlformats.org/officeDocument/2006/relationships/diagramLayout" Target="../diagrams/layout3.xml"/><Relationship Id="rId9" Type="http://schemas.openxmlformats.org/officeDocument/2006/relationships/diagramLayout" Target="../diagrams/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105.png"/><Relationship Id="rId5" Type="http://schemas.openxmlformats.org/officeDocument/2006/relationships/image" Target="../media/image104.png"/><Relationship Id="rId4" Type="http://schemas.openxmlformats.org/officeDocument/2006/relationships/image" Target="../media/image103.png"/></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8" Type="http://schemas.openxmlformats.org/officeDocument/2006/relationships/image" Target="../media/image112.png"/><Relationship Id="rId3" Type="http://schemas.openxmlformats.org/officeDocument/2006/relationships/image" Target="../media/image106.png"/><Relationship Id="rId7" Type="http://schemas.openxmlformats.org/officeDocument/2006/relationships/image" Target="../media/image111.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110.png"/><Relationship Id="rId5" Type="http://schemas.openxmlformats.org/officeDocument/2006/relationships/image" Target="../media/image109.png"/><Relationship Id="rId4" Type="http://schemas.openxmlformats.org/officeDocument/2006/relationships/image" Target="../media/image107.png"/><Relationship Id="rId9" Type="http://schemas.openxmlformats.org/officeDocument/2006/relationships/image" Target="../media/image440.png"/></Relationships>
</file>

<file path=ppt/slides/_rels/slide21.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114.png"/></Relationships>
</file>

<file path=ppt/slides/_rels/slide22.xml.rels><?xml version="1.0" encoding="UTF-8" standalone="yes"?>
<Relationships xmlns="http://schemas.openxmlformats.org/package/2006/relationships"><Relationship Id="rId3" Type="http://schemas.openxmlformats.org/officeDocument/2006/relationships/image" Target="../media/image115.png"/><Relationship Id="rId7" Type="http://schemas.openxmlformats.org/officeDocument/2006/relationships/image" Target="../media/image500.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117.png"/><Relationship Id="rId5" Type="http://schemas.openxmlformats.org/officeDocument/2006/relationships/image" Target="../media/image116.png"/><Relationship Id="rId4" Type="http://schemas.openxmlformats.org/officeDocument/2006/relationships/image" Target="../media/image491.png"/></Relationships>
</file>

<file path=ppt/slides/_rels/slide23.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119.png"/><Relationship Id="rId5" Type="http://schemas.openxmlformats.org/officeDocument/2006/relationships/image" Target="../media/image530.png"/><Relationship Id="rId4" Type="http://schemas.openxmlformats.org/officeDocument/2006/relationships/image" Target="../media/image520.png"/></Relationships>
</file>

<file path=ppt/slides/_rels/slide24.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122.png"/><Relationship Id="rId4" Type="http://schemas.openxmlformats.org/officeDocument/2006/relationships/image" Target="../media/image121.png"/></Relationships>
</file>

<file path=ppt/slides/_rels/slide25.xml.rels><?xml version="1.0" encoding="UTF-8" standalone="yes"?>
<Relationships xmlns="http://schemas.openxmlformats.org/package/2006/relationships"><Relationship Id="rId3" Type="http://schemas.openxmlformats.org/officeDocument/2006/relationships/image" Target="../media/image570.png"/><Relationship Id="rId2" Type="http://schemas.openxmlformats.org/officeDocument/2006/relationships/image" Target="../media/image123.png"/><Relationship Id="rId1" Type="http://schemas.openxmlformats.org/officeDocument/2006/relationships/slideLayout" Target="../slideLayouts/slideLayout7.xml"/><Relationship Id="rId4" Type="http://schemas.openxmlformats.org/officeDocument/2006/relationships/image" Target="../media/image580.png"/></Relationships>
</file>

<file path=ppt/slides/_rels/slide26.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581.png"/></Relationships>
</file>

<file path=ppt/slides/_rels/slide27.xml.rels><?xml version="1.0" encoding="UTF-8" standalone="yes"?>
<Relationships xmlns="http://schemas.openxmlformats.org/package/2006/relationships"><Relationship Id="rId8" Type="http://schemas.openxmlformats.org/officeDocument/2006/relationships/image" Target="../media/image130.png"/><Relationship Id="rId3" Type="http://schemas.openxmlformats.org/officeDocument/2006/relationships/image" Target="../media/image125.png"/><Relationship Id="rId7" Type="http://schemas.openxmlformats.org/officeDocument/2006/relationships/image" Target="../media/image129.pn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128.png"/><Relationship Id="rId5" Type="http://schemas.openxmlformats.org/officeDocument/2006/relationships/image" Target="../media/image127.png"/><Relationship Id="rId4" Type="http://schemas.openxmlformats.org/officeDocument/2006/relationships/image" Target="../media/image126.png"/><Relationship Id="rId9" Type="http://schemas.openxmlformats.org/officeDocument/2006/relationships/image" Target="../media/image131.png"/></Relationships>
</file>

<file path=ppt/slides/_rels/slide28.xml.rels><?xml version="1.0" encoding="UTF-8" standalone="yes"?>
<Relationships xmlns="http://schemas.openxmlformats.org/package/2006/relationships"><Relationship Id="rId8" Type="http://schemas.openxmlformats.org/officeDocument/2006/relationships/image" Target="../media/image137.png"/><Relationship Id="rId3" Type="http://schemas.openxmlformats.org/officeDocument/2006/relationships/image" Target="../media/image132.png"/><Relationship Id="rId7" Type="http://schemas.openxmlformats.org/officeDocument/2006/relationships/image" Target="../media/image136.pn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135.png"/><Relationship Id="rId5" Type="http://schemas.openxmlformats.org/officeDocument/2006/relationships/image" Target="../media/image134.png"/><Relationship Id="rId4" Type="http://schemas.openxmlformats.org/officeDocument/2006/relationships/image" Target="../media/image133.png"/></Relationships>
</file>

<file path=ppt/slides/_rels/slide29.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notesSlide" Target="../notesSlides/notesSlide23.xml"/><Relationship Id="rId1" Type="http://schemas.openxmlformats.org/officeDocument/2006/relationships/slideLayout" Target="../slideLayouts/slideLayout7.xml"/><Relationship Id="rId5" Type="http://schemas.openxmlformats.org/officeDocument/2006/relationships/image" Target="../media/image140.png"/><Relationship Id="rId4" Type="http://schemas.openxmlformats.org/officeDocument/2006/relationships/image" Target="../media/image139.png"/></Relationships>
</file>

<file path=ppt/slides/_rels/slide3.xml.rels><?xml version="1.0" encoding="UTF-8" standalone="yes"?>
<Relationships xmlns="http://schemas.openxmlformats.org/package/2006/relationships"><Relationship Id="rId8" Type="http://schemas.openxmlformats.org/officeDocument/2006/relationships/diagramData" Target="../diagrams/data5.xml"/><Relationship Id="rId13" Type="http://schemas.openxmlformats.org/officeDocument/2006/relationships/image" Target="../media/image9.jpe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7.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5" Type="http://schemas.openxmlformats.org/officeDocument/2006/relationships/image" Target="../media/image11.jpeg"/><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 Id="rId14" Type="http://schemas.openxmlformats.org/officeDocument/2006/relationships/image" Target="../media/image10.gif"/></Relationships>
</file>

<file path=ppt/slides/_rels/slide30.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601.png"/></Relationships>
</file>

<file path=ppt/slides/_rels/slide31.xml.rels><?xml version="1.0" encoding="UTF-8" standalone="yes"?>
<Relationships xmlns="http://schemas.openxmlformats.org/package/2006/relationships"><Relationship Id="rId8" Type="http://schemas.openxmlformats.org/officeDocument/2006/relationships/image" Target="../media/image640.png"/><Relationship Id="rId3" Type="http://schemas.openxmlformats.org/officeDocument/2006/relationships/image" Target="../media/image141.png"/><Relationship Id="rId7" Type="http://schemas.openxmlformats.org/officeDocument/2006/relationships/image" Target="../media/image145.png"/><Relationship Id="rId12" Type="http://schemas.openxmlformats.org/officeDocument/2006/relationships/image" Target="../media/image147.pn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143.png"/><Relationship Id="rId11" Type="http://schemas.openxmlformats.org/officeDocument/2006/relationships/image" Target="../media/image630.png"/><Relationship Id="rId5" Type="http://schemas.openxmlformats.org/officeDocument/2006/relationships/image" Target="../media/image142.png"/><Relationship Id="rId4" Type="http://schemas.openxmlformats.org/officeDocument/2006/relationships/image" Target="../media/image600.png"/><Relationship Id="rId9" Type="http://schemas.openxmlformats.org/officeDocument/2006/relationships/image" Target="../media/image146.png"/></Relationships>
</file>

<file path=ppt/slides/_rels/slide32.xml.rels><?xml version="1.0" encoding="UTF-8" standalone="yes"?>
<Relationships xmlns="http://schemas.openxmlformats.org/package/2006/relationships"><Relationship Id="rId3" Type="http://schemas.openxmlformats.org/officeDocument/2006/relationships/image" Target="../media/image148.pn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149.png"/><Relationship Id="rId5" Type="http://schemas.openxmlformats.org/officeDocument/2006/relationships/image" Target="../media/image690.png"/><Relationship Id="rId4" Type="http://schemas.openxmlformats.org/officeDocument/2006/relationships/image" Target="../media/image680.png"/></Relationships>
</file>

<file path=ppt/slides/_rels/slide33.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notesSlide" Target="../notesSlides/notesSlide27.xml"/><Relationship Id="rId1" Type="http://schemas.openxmlformats.org/officeDocument/2006/relationships/slideLayout" Target="../slideLayouts/slideLayout7.xml"/><Relationship Id="rId5" Type="http://schemas.openxmlformats.org/officeDocument/2006/relationships/image" Target="../media/image700.png"/><Relationship Id="rId4" Type="http://schemas.openxmlformats.org/officeDocument/2006/relationships/image" Target="../media/image920.png"/></Relationships>
</file>

<file path=ppt/slides/_rels/slide34.xml.rels><?xml version="1.0" encoding="UTF-8" standalone="yes"?>
<Relationships xmlns="http://schemas.openxmlformats.org/package/2006/relationships"><Relationship Id="rId2" Type="http://schemas.openxmlformats.org/officeDocument/2006/relationships/image" Target="../media/image152.png"/><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3" Type="http://schemas.openxmlformats.org/officeDocument/2006/relationships/image" Target="../media/image154.png"/><Relationship Id="rId7" Type="http://schemas.openxmlformats.org/officeDocument/2006/relationships/image" Target="../media/image158.png"/><Relationship Id="rId2" Type="http://schemas.openxmlformats.org/officeDocument/2006/relationships/image" Target="../media/image153.png"/><Relationship Id="rId1" Type="http://schemas.openxmlformats.org/officeDocument/2006/relationships/slideLayout" Target="../slideLayouts/slideLayout17.xml"/><Relationship Id="rId6" Type="http://schemas.openxmlformats.org/officeDocument/2006/relationships/image" Target="../media/image157.png"/><Relationship Id="rId5" Type="http://schemas.openxmlformats.org/officeDocument/2006/relationships/image" Target="../media/image156.png"/><Relationship Id="rId4" Type="http://schemas.openxmlformats.org/officeDocument/2006/relationships/image" Target="../media/image155.png"/></Relationships>
</file>

<file path=ppt/slides/_rels/slide36.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notesSlide" Target="../notesSlides/notesSlide28.xml"/><Relationship Id="rId1" Type="http://schemas.openxmlformats.org/officeDocument/2006/relationships/slideLayout" Target="../slideLayouts/slideLayout17.xml"/><Relationship Id="rId6" Type="http://schemas.openxmlformats.org/officeDocument/2006/relationships/image" Target="../media/image162.png"/><Relationship Id="rId5" Type="http://schemas.openxmlformats.org/officeDocument/2006/relationships/image" Target="../media/image161.png"/><Relationship Id="rId4" Type="http://schemas.openxmlformats.org/officeDocument/2006/relationships/image" Target="../media/image160.png"/></Relationships>
</file>

<file path=ppt/slides/_rels/slide37.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image" Target="../media/image163.png"/><Relationship Id="rId1" Type="http://schemas.openxmlformats.org/officeDocument/2006/relationships/slideLayout" Target="../slideLayouts/slideLayout17.xml"/><Relationship Id="rId6" Type="http://schemas.openxmlformats.org/officeDocument/2006/relationships/image" Target="../media/image167.png"/><Relationship Id="rId5" Type="http://schemas.openxmlformats.org/officeDocument/2006/relationships/image" Target="../media/image166.png"/><Relationship Id="rId4" Type="http://schemas.openxmlformats.org/officeDocument/2006/relationships/image" Target="../media/image165.png"/></Relationships>
</file>

<file path=ppt/slides/_rels/slide38.xml.rels><?xml version="1.0" encoding="UTF-8" standalone="yes"?>
<Relationships xmlns="http://schemas.openxmlformats.org/package/2006/relationships"><Relationship Id="rId3" Type="http://schemas.openxmlformats.org/officeDocument/2006/relationships/image" Target="../media/image168.png"/><Relationship Id="rId2" Type="http://schemas.openxmlformats.org/officeDocument/2006/relationships/notesSlide" Target="../notesSlides/notesSlide29.xml"/><Relationship Id="rId1" Type="http://schemas.openxmlformats.org/officeDocument/2006/relationships/slideLayout" Target="../slideLayouts/slideLayout17.xml"/><Relationship Id="rId6" Type="http://schemas.openxmlformats.org/officeDocument/2006/relationships/image" Target="../media/image172.png"/><Relationship Id="rId5" Type="http://schemas.openxmlformats.org/officeDocument/2006/relationships/image" Target="../media/image171.png"/><Relationship Id="rId4" Type="http://schemas.openxmlformats.org/officeDocument/2006/relationships/image" Target="../media/image169.png"/></Relationships>
</file>

<file path=ppt/slides/_rels/slide39.xml.rels><?xml version="1.0" encoding="UTF-8" standalone="yes"?>
<Relationships xmlns="http://schemas.openxmlformats.org/package/2006/relationships"><Relationship Id="rId2" Type="http://schemas.openxmlformats.org/officeDocument/2006/relationships/image" Target="../media/image173.png"/><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13" Type="http://schemas.openxmlformats.org/officeDocument/2006/relationships/image" Target="../media/image15.tmp"/><Relationship Id="rId18" Type="http://schemas.openxmlformats.org/officeDocument/2006/relationships/image" Target="../media/image19.png"/><Relationship Id="rId26" Type="http://schemas.openxmlformats.org/officeDocument/2006/relationships/image" Target="../media/image32.png"/><Relationship Id="rId39" Type="http://schemas.openxmlformats.org/officeDocument/2006/relationships/image" Target="../media/image45.png"/><Relationship Id="rId21" Type="http://schemas.openxmlformats.org/officeDocument/2006/relationships/image" Target="../media/image270.png"/><Relationship Id="rId34" Type="http://schemas.openxmlformats.org/officeDocument/2006/relationships/image" Target="../media/image20.tmp"/><Relationship Id="rId42" Type="http://schemas.openxmlformats.org/officeDocument/2006/relationships/image" Target="../media/image48.png"/><Relationship Id="rId47" Type="http://schemas.openxmlformats.org/officeDocument/2006/relationships/image" Target="../media/image51.png"/><Relationship Id="rId50" Type="http://schemas.openxmlformats.org/officeDocument/2006/relationships/image" Target="../media/image54.png"/><Relationship Id="rId7" Type="http://schemas.openxmlformats.org/officeDocument/2006/relationships/image" Target="../media/image14.tmp"/><Relationship Id="rId2" Type="http://schemas.openxmlformats.org/officeDocument/2006/relationships/notesSlide" Target="../notesSlides/notesSlide3.xml"/><Relationship Id="rId16" Type="http://schemas.openxmlformats.org/officeDocument/2006/relationships/image" Target="../media/image16.tmp"/><Relationship Id="rId29" Type="http://schemas.openxmlformats.org/officeDocument/2006/relationships/image" Target="../media/image35.png"/><Relationship Id="rId11" Type="http://schemas.openxmlformats.org/officeDocument/2006/relationships/image" Target="../media/image17.png"/><Relationship Id="rId24" Type="http://schemas.openxmlformats.org/officeDocument/2006/relationships/image" Target="../media/image30.png"/><Relationship Id="rId32" Type="http://schemas.openxmlformats.org/officeDocument/2006/relationships/image" Target="../media/image24.png"/><Relationship Id="rId37" Type="http://schemas.openxmlformats.org/officeDocument/2006/relationships/image" Target="../media/image43.png"/><Relationship Id="rId40" Type="http://schemas.openxmlformats.org/officeDocument/2006/relationships/image" Target="../media/image46.png"/><Relationship Id="rId45" Type="http://schemas.openxmlformats.org/officeDocument/2006/relationships/image" Target="../media/image24.png"/><Relationship Id="rId5" Type="http://schemas.openxmlformats.org/officeDocument/2006/relationships/image" Target="../media/image11.png"/><Relationship Id="rId15" Type="http://schemas.openxmlformats.org/officeDocument/2006/relationships/image" Target="../media/image21.png"/><Relationship Id="rId23" Type="http://schemas.openxmlformats.org/officeDocument/2006/relationships/image" Target="../media/image290.png"/><Relationship Id="rId28" Type="http://schemas.openxmlformats.org/officeDocument/2006/relationships/image" Target="../media/image34.png"/><Relationship Id="rId36" Type="http://schemas.openxmlformats.org/officeDocument/2006/relationships/image" Target="../media/image42.png"/><Relationship Id="rId49" Type="http://schemas.openxmlformats.org/officeDocument/2006/relationships/image" Target="../media/image40.png"/><Relationship Id="rId10" Type="http://schemas.openxmlformats.org/officeDocument/2006/relationships/image" Target="../media/image16.png"/><Relationship Id="rId19" Type="http://schemas.openxmlformats.org/officeDocument/2006/relationships/image" Target="../media/image250.png"/><Relationship Id="rId31" Type="http://schemas.openxmlformats.org/officeDocument/2006/relationships/image" Target="../media/image37.png"/><Relationship Id="rId44" Type="http://schemas.openxmlformats.org/officeDocument/2006/relationships/image" Target="../media/image22.png"/><Relationship Id="rId52" Type="http://schemas.openxmlformats.org/officeDocument/2006/relationships/image" Target="../media/image56.png"/><Relationship Id="rId4" Type="http://schemas.openxmlformats.org/officeDocument/2006/relationships/image" Target="../media/image108.png"/><Relationship Id="rId9" Type="http://schemas.openxmlformats.org/officeDocument/2006/relationships/image" Target="../media/image151.png"/><Relationship Id="rId14" Type="http://schemas.openxmlformats.org/officeDocument/2006/relationships/image" Target="../media/image204.png"/><Relationship Id="rId22" Type="http://schemas.openxmlformats.org/officeDocument/2006/relationships/image" Target="../media/image28.png"/><Relationship Id="rId27" Type="http://schemas.openxmlformats.org/officeDocument/2006/relationships/image" Target="../media/image22.png"/><Relationship Id="rId30" Type="http://schemas.openxmlformats.org/officeDocument/2006/relationships/image" Target="../media/image36.png"/><Relationship Id="rId35" Type="http://schemas.openxmlformats.org/officeDocument/2006/relationships/image" Target="../media/image41.png"/><Relationship Id="rId43" Type="http://schemas.openxmlformats.org/officeDocument/2006/relationships/image" Target="../media/image49.png"/><Relationship Id="rId48" Type="http://schemas.openxmlformats.org/officeDocument/2006/relationships/image" Target="../media/image52.png"/><Relationship Id="rId8" Type="http://schemas.openxmlformats.org/officeDocument/2006/relationships/image" Target="../media/image144.png"/><Relationship Id="rId51" Type="http://schemas.openxmlformats.org/officeDocument/2006/relationships/image" Target="../media/image55.png"/><Relationship Id="rId3" Type="http://schemas.openxmlformats.org/officeDocument/2006/relationships/image" Target="../media/image12.png"/><Relationship Id="rId12" Type="http://schemas.openxmlformats.org/officeDocument/2006/relationships/image" Target="../media/image18.png"/><Relationship Id="rId17" Type="http://schemas.openxmlformats.org/officeDocument/2006/relationships/image" Target="../media/image23.png"/><Relationship Id="rId25" Type="http://schemas.openxmlformats.org/officeDocument/2006/relationships/image" Target="../media/image31.png"/><Relationship Id="rId33" Type="http://schemas.openxmlformats.org/officeDocument/2006/relationships/image" Target="../media/image39.png"/><Relationship Id="rId38" Type="http://schemas.openxmlformats.org/officeDocument/2006/relationships/image" Target="../media/image44.png"/><Relationship Id="rId46" Type="http://schemas.openxmlformats.org/officeDocument/2006/relationships/image" Target="../media/image50.png"/><Relationship Id="rId20" Type="http://schemas.openxmlformats.org/officeDocument/2006/relationships/image" Target="../media/image260.png"/><Relationship Id="rId41" Type="http://schemas.openxmlformats.org/officeDocument/2006/relationships/image" Target="../media/image47.png"/><Relationship Id="rId1" Type="http://schemas.openxmlformats.org/officeDocument/2006/relationships/slideLayout" Target="../slideLayouts/slideLayout17.xml"/><Relationship Id="rId6" Type="http://schemas.openxmlformats.org/officeDocument/2006/relationships/image" Target="../media/image13.tmp"/></Relationships>
</file>

<file path=ppt/slides/_rels/slide40.xml.rels><?xml version="1.0" encoding="UTF-8" standalone="yes"?>
<Relationships xmlns="http://schemas.openxmlformats.org/package/2006/relationships"><Relationship Id="rId8" Type="http://schemas.openxmlformats.org/officeDocument/2006/relationships/image" Target="../media/image179.png"/><Relationship Id="rId3" Type="http://schemas.openxmlformats.org/officeDocument/2006/relationships/image" Target="../media/image174.png"/><Relationship Id="rId7" Type="http://schemas.openxmlformats.org/officeDocument/2006/relationships/image" Target="../media/image178.png"/><Relationship Id="rId2" Type="http://schemas.openxmlformats.org/officeDocument/2006/relationships/notesSlide" Target="../notesSlides/notesSlide30.xml"/><Relationship Id="rId1" Type="http://schemas.openxmlformats.org/officeDocument/2006/relationships/slideLayout" Target="../slideLayouts/slideLayout17.xml"/><Relationship Id="rId6" Type="http://schemas.openxmlformats.org/officeDocument/2006/relationships/image" Target="../media/image177.png"/><Relationship Id="rId5" Type="http://schemas.openxmlformats.org/officeDocument/2006/relationships/image" Target="../media/image176.png"/><Relationship Id="rId4" Type="http://schemas.openxmlformats.org/officeDocument/2006/relationships/image" Target="../media/image175.png"/><Relationship Id="rId9" Type="http://schemas.openxmlformats.org/officeDocument/2006/relationships/image" Target="../media/image180.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7.xml"/></Relationships>
</file>

<file path=ppt/slides/_rels/slide42.xml.rels><?xml version="1.0" encoding="UTF-8" standalone="yes"?>
<Relationships xmlns="http://schemas.openxmlformats.org/package/2006/relationships"><Relationship Id="rId8" Type="http://schemas.openxmlformats.org/officeDocument/2006/relationships/image" Target="../media/image187.png"/><Relationship Id="rId3" Type="http://schemas.openxmlformats.org/officeDocument/2006/relationships/image" Target="../media/image182.png"/><Relationship Id="rId7" Type="http://schemas.openxmlformats.org/officeDocument/2006/relationships/image" Target="../media/image186.png"/><Relationship Id="rId2" Type="http://schemas.openxmlformats.org/officeDocument/2006/relationships/image" Target="../media/image181.png"/><Relationship Id="rId1" Type="http://schemas.openxmlformats.org/officeDocument/2006/relationships/slideLayout" Target="../slideLayouts/slideLayout17.xml"/><Relationship Id="rId6" Type="http://schemas.openxmlformats.org/officeDocument/2006/relationships/image" Target="../media/image185.png"/><Relationship Id="rId5" Type="http://schemas.openxmlformats.org/officeDocument/2006/relationships/image" Target="../media/image184.png"/><Relationship Id="rId4" Type="http://schemas.openxmlformats.org/officeDocument/2006/relationships/image" Target="../media/image183.png"/></Relationships>
</file>

<file path=ppt/slides/_rels/slide43.xml.rels><?xml version="1.0" encoding="UTF-8" standalone="yes"?>
<Relationships xmlns="http://schemas.openxmlformats.org/package/2006/relationships"><Relationship Id="rId3" Type="http://schemas.openxmlformats.org/officeDocument/2006/relationships/image" Target="../media/image188.png"/><Relationship Id="rId2" Type="http://schemas.openxmlformats.org/officeDocument/2006/relationships/notesSlide" Target="../notesSlides/notesSlide32.xml"/><Relationship Id="rId1" Type="http://schemas.openxmlformats.org/officeDocument/2006/relationships/slideLayout" Target="../slideLayouts/slideLayout17.xml"/><Relationship Id="rId5" Type="http://schemas.openxmlformats.org/officeDocument/2006/relationships/image" Target="../media/image190.png"/><Relationship Id="rId4" Type="http://schemas.openxmlformats.org/officeDocument/2006/relationships/image" Target="../media/image189.png"/></Relationships>
</file>

<file path=ppt/slides/_rels/slide44.xml.rels><?xml version="1.0" encoding="UTF-8" standalone="yes"?>
<Relationships xmlns="http://schemas.openxmlformats.org/package/2006/relationships"><Relationship Id="rId3" Type="http://schemas.openxmlformats.org/officeDocument/2006/relationships/image" Target="../media/image191.png"/><Relationship Id="rId2" Type="http://schemas.openxmlformats.org/officeDocument/2006/relationships/notesSlide" Target="../notesSlides/notesSlide33.xml"/><Relationship Id="rId1" Type="http://schemas.openxmlformats.org/officeDocument/2006/relationships/slideLayout" Target="../slideLayouts/slideLayout17.xml"/></Relationships>
</file>

<file path=ppt/slides/_rels/slide45.xml.rels><?xml version="1.0" encoding="UTF-8" standalone="yes"?>
<Relationships xmlns="http://schemas.openxmlformats.org/package/2006/relationships"><Relationship Id="rId3" Type="http://schemas.openxmlformats.org/officeDocument/2006/relationships/image" Target="../media/image192.png"/><Relationship Id="rId2" Type="http://schemas.openxmlformats.org/officeDocument/2006/relationships/notesSlide" Target="../notesSlides/notesSlide34.xml"/><Relationship Id="rId1" Type="http://schemas.openxmlformats.org/officeDocument/2006/relationships/slideLayout" Target="../slideLayouts/slideLayout17.xml"/><Relationship Id="rId5" Type="http://schemas.openxmlformats.org/officeDocument/2006/relationships/image" Target="../media/image194.png"/><Relationship Id="rId4" Type="http://schemas.openxmlformats.org/officeDocument/2006/relationships/image" Target="../media/image193.png"/></Relationships>
</file>

<file path=ppt/slides/_rels/slide46.xml.rels><?xml version="1.0" encoding="UTF-8" standalone="yes"?>
<Relationships xmlns="http://schemas.openxmlformats.org/package/2006/relationships"><Relationship Id="rId3" Type="http://schemas.openxmlformats.org/officeDocument/2006/relationships/image" Target="../media/image195.png"/><Relationship Id="rId2" Type="http://schemas.openxmlformats.org/officeDocument/2006/relationships/notesSlide" Target="../notesSlides/notesSlide35.xml"/><Relationship Id="rId1" Type="http://schemas.openxmlformats.org/officeDocument/2006/relationships/slideLayout" Target="../slideLayouts/slideLayout17.xml"/><Relationship Id="rId5" Type="http://schemas.openxmlformats.org/officeDocument/2006/relationships/image" Target="../media/image192.png"/><Relationship Id="rId4" Type="http://schemas.openxmlformats.org/officeDocument/2006/relationships/image" Target="../media/image196.png"/></Relationships>
</file>

<file path=ppt/slides/_rels/slide47.xml.rels><?xml version="1.0" encoding="UTF-8" standalone="yes"?>
<Relationships xmlns="http://schemas.openxmlformats.org/package/2006/relationships"><Relationship Id="rId2" Type="http://schemas.openxmlformats.org/officeDocument/2006/relationships/image" Target="../media/image197.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010.png"/><Relationship Id="rId2" Type="http://schemas.openxmlformats.org/officeDocument/2006/relationships/notesSlide" Target="../notesSlides/notesSlide36.xml"/><Relationship Id="rId1" Type="http://schemas.openxmlformats.org/officeDocument/2006/relationships/slideLayout" Target="../slideLayouts/slideLayout7.xml"/><Relationship Id="rId5" Type="http://schemas.openxmlformats.org/officeDocument/2006/relationships/image" Target="../media/image199.png"/><Relationship Id="rId4" Type="http://schemas.openxmlformats.org/officeDocument/2006/relationships/image" Target="../media/image198.png"/></Relationships>
</file>

<file path=ppt/slides/_rels/slide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50.xml.rels><?xml version="1.0" encoding="UTF-8" standalone="yes"?>
<Relationships xmlns="http://schemas.openxmlformats.org/package/2006/relationships"><Relationship Id="rId3" Type="http://schemas.openxmlformats.org/officeDocument/2006/relationships/image" Target="../media/image200.png"/><Relationship Id="rId7" Type="http://schemas.openxmlformats.org/officeDocument/2006/relationships/image" Target="../media/image1070.png"/><Relationship Id="rId2" Type="http://schemas.openxmlformats.org/officeDocument/2006/relationships/notesSlide" Target="../notesSlides/notesSlide37.xml"/><Relationship Id="rId1" Type="http://schemas.openxmlformats.org/officeDocument/2006/relationships/slideLayout" Target="../slideLayouts/slideLayout7.xml"/><Relationship Id="rId6" Type="http://schemas.openxmlformats.org/officeDocument/2006/relationships/image" Target="../media/image1060.png"/><Relationship Id="rId5" Type="http://schemas.openxmlformats.org/officeDocument/2006/relationships/image" Target="../media/image1050.png"/></Relationships>
</file>

<file path=ppt/slides/_rels/slide51.xml.rels><?xml version="1.0" encoding="UTF-8" standalone="yes"?>
<Relationships xmlns="http://schemas.openxmlformats.org/package/2006/relationships"><Relationship Id="rId3" Type="http://schemas.openxmlformats.org/officeDocument/2006/relationships/image" Target="../media/image1020.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1030.pn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202.png"/><Relationship Id="rId2" Type="http://schemas.openxmlformats.org/officeDocument/2006/relationships/image" Target="../media/image201.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205.png"/><Relationship Id="rId2" Type="http://schemas.openxmlformats.org/officeDocument/2006/relationships/image" Target="../media/image203.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206.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3" Type="http://schemas.openxmlformats.org/officeDocument/2006/relationships/image" Target="../media/image215.svg"/><Relationship Id="rId18" Type="http://schemas.openxmlformats.org/officeDocument/2006/relationships/image" Target="../media/image220.png"/><Relationship Id="rId26" Type="http://schemas.openxmlformats.org/officeDocument/2006/relationships/image" Target="../media/image228.png"/><Relationship Id="rId3" Type="http://schemas.openxmlformats.org/officeDocument/2006/relationships/image" Target="../media/image207.png"/><Relationship Id="rId21" Type="http://schemas.openxmlformats.org/officeDocument/2006/relationships/image" Target="../media/image223.svg"/><Relationship Id="rId7" Type="http://schemas.openxmlformats.org/officeDocument/2006/relationships/image" Target="../media/image211.svg"/><Relationship Id="rId12" Type="http://schemas.openxmlformats.org/officeDocument/2006/relationships/image" Target="../media/image214.png"/><Relationship Id="rId17" Type="http://schemas.openxmlformats.org/officeDocument/2006/relationships/image" Target="../media/image219.svg"/><Relationship Id="rId25" Type="http://schemas.openxmlformats.org/officeDocument/2006/relationships/image" Target="../media/image227.svg"/><Relationship Id="rId33" Type="http://schemas.openxmlformats.org/officeDocument/2006/relationships/image" Target="../media/image360.png"/><Relationship Id="rId2" Type="http://schemas.openxmlformats.org/officeDocument/2006/relationships/notesSlide" Target="../notesSlides/notesSlide41.xml"/><Relationship Id="rId16" Type="http://schemas.openxmlformats.org/officeDocument/2006/relationships/image" Target="../media/image218.png"/><Relationship Id="rId20" Type="http://schemas.openxmlformats.org/officeDocument/2006/relationships/image" Target="../media/image222.png"/><Relationship Id="rId29" Type="http://schemas.openxmlformats.org/officeDocument/2006/relationships/image" Target="../media/image231.png"/><Relationship Id="rId1" Type="http://schemas.openxmlformats.org/officeDocument/2006/relationships/slideLayout" Target="../slideLayouts/slideLayout7.xml"/><Relationship Id="rId6" Type="http://schemas.openxmlformats.org/officeDocument/2006/relationships/image" Target="../media/image210.png"/><Relationship Id="rId11" Type="http://schemas.openxmlformats.org/officeDocument/2006/relationships/image" Target="../media/image213.svg"/><Relationship Id="rId24" Type="http://schemas.openxmlformats.org/officeDocument/2006/relationships/image" Target="../media/image226.png"/><Relationship Id="rId32" Type="http://schemas.openxmlformats.org/officeDocument/2006/relationships/image" Target="../media/image350.png"/><Relationship Id="rId5" Type="http://schemas.openxmlformats.org/officeDocument/2006/relationships/image" Target="../media/image209.png"/><Relationship Id="rId15" Type="http://schemas.openxmlformats.org/officeDocument/2006/relationships/image" Target="../media/image217.svg"/><Relationship Id="rId23" Type="http://schemas.openxmlformats.org/officeDocument/2006/relationships/image" Target="../media/image225.svg"/><Relationship Id="rId28" Type="http://schemas.openxmlformats.org/officeDocument/2006/relationships/image" Target="../media/image230.png"/><Relationship Id="rId10" Type="http://schemas.openxmlformats.org/officeDocument/2006/relationships/image" Target="../media/image212.png"/><Relationship Id="rId19" Type="http://schemas.openxmlformats.org/officeDocument/2006/relationships/image" Target="../media/image221.svg"/><Relationship Id="rId31" Type="http://schemas.openxmlformats.org/officeDocument/2006/relationships/image" Target="../media/image233.png"/><Relationship Id="rId4" Type="http://schemas.openxmlformats.org/officeDocument/2006/relationships/image" Target="../media/image208.svg"/><Relationship Id="rId9" Type="http://schemas.openxmlformats.org/officeDocument/2006/relationships/image" Target="../media/image320.png"/><Relationship Id="rId14" Type="http://schemas.openxmlformats.org/officeDocument/2006/relationships/image" Target="../media/image216.png"/><Relationship Id="rId22" Type="http://schemas.openxmlformats.org/officeDocument/2006/relationships/image" Target="../media/image224.png"/><Relationship Id="rId27" Type="http://schemas.openxmlformats.org/officeDocument/2006/relationships/image" Target="../media/image229.png"/><Relationship Id="rId30" Type="http://schemas.openxmlformats.org/officeDocument/2006/relationships/image" Target="../media/image232.png"/></Relationships>
</file>

<file path=ppt/slides/_rels/slide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1110.png"/><Relationship Id="rId2" Type="http://schemas.openxmlformats.org/officeDocument/2006/relationships/notesSlide" Target="../notesSlides/notesSlide5.xml"/><Relationship Id="rId1" Type="http://schemas.openxmlformats.org/officeDocument/2006/relationships/slideLayout" Target="../slideLayouts/slideLayout17.xml"/><Relationship Id="rId6" Type="http://schemas.openxmlformats.org/officeDocument/2006/relationships/image" Target="../media/image53.png"/><Relationship Id="rId5" Type="http://schemas.openxmlformats.org/officeDocument/2006/relationships/image" Target="../media/image90.png"/><Relationship Id="rId4" Type="http://schemas.openxmlformats.org/officeDocument/2006/relationships/image" Target="../media/image38.png"/></Relationships>
</file>

<file path=ppt/slides/_rels/slide8.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57.png"/><Relationship Id="rId7" Type="http://schemas.openxmlformats.org/officeDocument/2006/relationships/image" Target="../media/image61.png"/><Relationship Id="rId2" Type="http://schemas.openxmlformats.org/officeDocument/2006/relationships/notesSlide" Target="../notesSlides/notesSlide6.xml"/><Relationship Id="rId1" Type="http://schemas.openxmlformats.org/officeDocument/2006/relationships/slideLayout" Target="../slideLayouts/slideLayout17.xml"/><Relationship Id="rId6" Type="http://schemas.openxmlformats.org/officeDocument/2006/relationships/image" Target="../media/image60.png"/><Relationship Id="rId11" Type="http://schemas.openxmlformats.org/officeDocument/2006/relationships/image" Target="../media/image65.png"/><Relationship Id="rId5" Type="http://schemas.openxmlformats.org/officeDocument/2006/relationships/image" Target="../media/image59.png"/><Relationship Id="rId10" Type="http://schemas.openxmlformats.org/officeDocument/2006/relationships/image" Target="../media/image64.png"/><Relationship Id="rId4" Type="http://schemas.openxmlformats.org/officeDocument/2006/relationships/image" Target="../media/image58.png"/><Relationship Id="rId9" Type="http://schemas.openxmlformats.org/officeDocument/2006/relationships/image" Target="../media/image63.png"/></Relationships>
</file>

<file path=ppt/slides/_rels/slide9.xml.rels><?xml version="1.0" encoding="UTF-8" standalone="yes"?>
<Relationships xmlns="http://schemas.openxmlformats.org/package/2006/relationships"><Relationship Id="rId8" Type="http://schemas.openxmlformats.org/officeDocument/2006/relationships/image" Target="../media/image170.png"/><Relationship Id="rId3" Type="http://schemas.openxmlformats.org/officeDocument/2006/relationships/image" Target="../media/image66.png"/><Relationship Id="rId7" Type="http://schemas.openxmlformats.org/officeDocument/2006/relationships/image" Target="../media/image70.png"/><Relationship Id="rId2" Type="http://schemas.openxmlformats.org/officeDocument/2006/relationships/notesSlide" Target="../notesSlides/notesSlide7.xml"/><Relationship Id="rId1" Type="http://schemas.openxmlformats.org/officeDocument/2006/relationships/slideLayout" Target="../slideLayouts/slideLayout17.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5"/>
          <p:cNvSpPr txBox="1">
            <a:spLocks noChangeArrowheads="1"/>
          </p:cNvSpPr>
          <p:nvPr/>
        </p:nvSpPr>
        <p:spPr bwMode="auto">
          <a:xfrm>
            <a:off x="266569" y="2561705"/>
            <a:ext cx="11658861" cy="1023425"/>
          </a:xfrm>
          <a:prstGeom prst="rect">
            <a:avLst/>
          </a:prstGeom>
          <a:noFill/>
          <a:ln w="9525">
            <a:noFill/>
            <a:miter lim="800000"/>
            <a:headEnd/>
            <a:tailEnd/>
          </a:ln>
          <a:effectLst>
            <a:prstShdw prst="shdw17" dist="17961" dir="2700000">
              <a:schemeClr val="accent1">
                <a:gamma/>
                <a:shade val="60000"/>
                <a:invGamma/>
              </a:schemeClr>
            </a:prstShdw>
          </a:effectLst>
        </p:spPr>
        <p:txBody>
          <a:bodyPr>
            <a:noAutofit/>
          </a:bodyPr>
          <a:lstStyle/>
          <a:p>
            <a:pPr algn="ctr"/>
            <a:r>
              <a:rPr lang="en" altLang="zh-CN" sz="3600" b="1" dirty="0">
                <a:solidFill>
                  <a:srgbClr val="0432FF"/>
                </a:solidFill>
                <a:latin typeface="Microsoft YaHei" panose="020B0503020204020204" pitchFamily="34" charset="-122"/>
                <a:ea typeface="Microsoft YaHei" panose="020B0503020204020204" pitchFamily="34" charset="-122"/>
              </a:rPr>
              <a:t>When EFT meets lattice QCD--selected topics </a:t>
            </a:r>
          </a:p>
          <a:p>
            <a:pPr algn="ctr"/>
            <a:endParaRPr lang="en-US" altLang="zh-CN" sz="3600" b="1" dirty="0">
              <a:solidFill>
                <a:srgbClr val="0432FF"/>
              </a:solidFill>
              <a:latin typeface="Microsoft YaHei" panose="020B0503020204020204" pitchFamily="34" charset="-122"/>
              <a:ea typeface="Microsoft YaHei" panose="020B0503020204020204" pitchFamily="34" charset="-122"/>
            </a:endParaRPr>
          </a:p>
        </p:txBody>
      </p:sp>
      <p:sp>
        <p:nvSpPr>
          <p:cNvPr id="6" name="矩形 5"/>
          <p:cNvSpPr/>
          <p:nvPr/>
        </p:nvSpPr>
        <p:spPr>
          <a:xfrm>
            <a:off x="2371727" y="4826210"/>
            <a:ext cx="7448546" cy="34289"/>
          </a:xfrm>
          <a:prstGeom prst="rect">
            <a:avLst/>
          </a:prstGeom>
          <a:solidFill>
            <a:srgbClr val="000064"/>
          </a:solidFill>
          <a:ln w="0">
            <a:solidFill>
              <a:srgbClr val="0728C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zh-CN" altLang="en-US" sz="1350" dirty="0">
              <a:solidFill>
                <a:srgbClr val="183884"/>
              </a:solidFill>
              <a:ea typeface="微软雅黑" pitchFamily="34" charset="-122"/>
            </a:endParaRPr>
          </a:p>
        </p:txBody>
      </p:sp>
      <p:sp>
        <p:nvSpPr>
          <p:cNvPr id="8" name="文本框 1"/>
          <p:cNvSpPr txBox="1"/>
          <p:nvPr/>
        </p:nvSpPr>
        <p:spPr>
          <a:xfrm>
            <a:off x="1486182" y="3992044"/>
            <a:ext cx="9140078" cy="579839"/>
          </a:xfrm>
          <a:prstGeom prst="rect">
            <a:avLst/>
          </a:prstGeom>
          <a:noFill/>
        </p:spPr>
        <p:txBody>
          <a:bodyPr wrap="square" rtlCol="0">
            <a:spAutoFit/>
          </a:bodyPr>
          <a:lstStyle/>
          <a:p>
            <a:pPr algn="ctr">
              <a:lnSpc>
                <a:spcPct val="130000"/>
              </a:lnSpc>
            </a:pPr>
            <a:r>
              <a:rPr lang="en-US" altLang="zh-CN" sz="2700" b="1" dirty="0">
                <a:solidFill>
                  <a:srgbClr val="145396"/>
                </a:solidFill>
                <a:latin typeface="微软雅黑" panose="020B0503020204020204" pitchFamily="34" charset="-122"/>
                <a:ea typeface="微软雅黑" panose="020B0503020204020204" pitchFamily="34" charset="-122"/>
              </a:rPr>
              <a:t>Li-Sheng</a:t>
            </a:r>
            <a:r>
              <a:rPr lang="zh-CN" altLang="en-US" sz="2700" b="1" dirty="0">
                <a:solidFill>
                  <a:srgbClr val="145396"/>
                </a:solidFill>
                <a:latin typeface="微软雅黑" panose="020B0503020204020204" pitchFamily="34" charset="-122"/>
                <a:ea typeface="微软雅黑" panose="020B0503020204020204" pitchFamily="34" charset="-122"/>
              </a:rPr>
              <a:t> </a:t>
            </a:r>
            <a:r>
              <a:rPr lang="en-US" altLang="zh-CN" sz="2700" b="1" dirty="0" err="1">
                <a:solidFill>
                  <a:srgbClr val="145396"/>
                </a:solidFill>
                <a:latin typeface="微软雅黑" panose="020B0503020204020204" pitchFamily="34" charset="-122"/>
                <a:ea typeface="微软雅黑" panose="020B0503020204020204" pitchFamily="34" charset="-122"/>
              </a:rPr>
              <a:t>Geng</a:t>
            </a:r>
            <a:r>
              <a:rPr lang="zh-CN" altLang="en-US" sz="2700" b="1" dirty="0">
                <a:solidFill>
                  <a:srgbClr val="145396"/>
                </a:solidFill>
                <a:latin typeface="微软雅黑" panose="020B0503020204020204" pitchFamily="34" charset="-122"/>
                <a:ea typeface="微软雅黑" panose="020B0503020204020204" pitchFamily="34" charset="-122"/>
              </a:rPr>
              <a:t>（耿立升）</a:t>
            </a:r>
            <a:r>
              <a:rPr lang="en-US" altLang="zh-CN" sz="2700" b="1" dirty="0">
                <a:solidFill>
                  <a:srgbClr val="145396"/>
                </a:solidFill>
                <a:latin typeface="微软雅黑" panose="020B0503020204020204" pitchFamily="34" charset="-122"/>
                <a:ea typeface="微软雅黑" panose="020B0503020204020204" pitchFamily="34" charset="-122"/>
              </a:rPr>
              <a:t>@</a:t>
            </a:r>
            <a:r>
              <a:rPr lang="zh-CN" altLang="en-US" sz="2700" b="1" dirty="0">
                <a:solidFill>
                  <a:srgbClr val="145396"/>
                </a:solidFill>
                <a:latin typeface="微软雅黑" panose="020B0503020204020204" pitchFamily="34" charset="-122"/>
                <a:ea typeface="微软雅黑" panose="020B0503020204020204" pitchFamily="34" charset="-122"/>
              </a:rPr>
              <a:t> </a:t>
            </a:r>
            <a:r>
              <a:rPr lang="en-US" altLang="zh-CN" sz="2700" b="1" dirty="0" err="1">
                <a:solidFill>
                  <a:srgbClr val="145396"/>
                </a:solidFill>
                <a:latin typeface="微软雅黑" panose="020B0503020204020204" pitchFamily="34" charset="-122"/>
                <a:ea typeface="微软雅黑" panose="020B0503020204020204" pitchFamily="34" charset="-122"/>
              </a:rPr>
              <a:t>Beihang</a:t>
            </a:r>
            <a:r>
              <a:rPr lang="zh-CN" altLang="en-US" sz="2700" b="1" dirty="0">
                <a:solidFill>
                  <a:srgbClr val="145396"/>
                </a:solidFill>
                <a:latin typeface="微软雅黑" panose="020B0503020204020204" pitchFamily="34" charset="-122"/>
                <a:ea typeface="微软雅黑" panose="020B0503020204020204" pitchFamily="34" charset="-122"/>
              </a:rPr>
              <a:t> </a:t>
            </a:r>
            <a:r>
              <a:rPr lang="en-US" altLang="zh-CN" sz="2700" b="1" dirty="0">
                <a:solidFill>
                  <a:srgbClr val="145396"/>
                </a:solidFill>
                <a:latin typeface="微软雅黑" panose="020B0503020204020204" pitchFamily="34" charset="-122"/>
                <a:ea typeface="微软雅黑" panose="020B0503020204020204" pitchFamily="34" charset="-122"/>
              </a:rPr>
              <a:t>U.</a:t>
            </a:r>
          </a:p>
        </p:txBody>
      </p:sp>
      <p:pic>
        <p:nvPicPr>
          <p:cNvPr id="11" name="图片 10" descr="C:\Users\len\Desktop\7-140129231040534.png">
            <a:extLst>
              <a:ext uri="{FF2B5EF4-FFF2-40B4-BE49-F238E27FC236}">
                <a16:creationId xmlns:a16="http://schemas.microsoft.com/office/drawing/2014/main" id="{AB973AB6-881E-EF4F-847F-0A55980F6C05}"/>
              </a:ext>
            </a:extLst>
          </p:cNvPr>
          <p:cNvPicPr/>
          <p:nvPr/>
        </p:nvPicPr>
        <p:blipFill rotWithShape="1">
          <a:blip r:embed="rId3" cstate="email">
            <a:extLst>
              <a:ext uri="{28A0092B-C50C-407E-A947-70E740481C1C}">
                <a14:useLocalDpi xmlns:a14="http://schemas.microsoft.com/office/drawing/2010/main"/>
              </a:ext>
            </a:extLst>
          </a:blip>
          <a:srcRect/>
          <a:stretch/>
        </p:blipFill>
        <p:spPr bwMode="auto">
          <a:xfrm>
            <a:off x="132522" y="713846"/>
            <a:ext cx="5005056" cy="1101764"/>
          </a:xfrm>
          <a:prstGeom prst="rect">
            <a:avLst/>
          </a:prstGeom>
          <a:noFill/>
          <a:ln w="3492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53640926-AAD7-44D8-BBD7-CCE9431645EC}">
              <a14:shadowObscured xmlns:a14="http://schemas.microsoft.com/office/drawing/2010/main"/>
            </a:ext>
          </a:extLst>
        </p:spPr>
      </p:pic>
      <p:pic>
        <p:nvPicPr>
          <p:cNvPr id="12" name="Picture 6" descr="C:\Users\lenovo\Desktop\030.jpg">
            <a:extLst>
              <a:ext uri="{FF2B5EF4-FFF2-40B4-BE49-F238E27FC236}">
                <a16:creationId xmlns:a16="http://schemas.microsoft.com/office/drawing/2014/main" id="{136E22E4-2FAB-2342-B104-AF090CE5C8D1}"/>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371490" y="685253"/>
            <a:ext cx="3051884" cy="1115410"/>
          </a:xfrm>
          <a:prstGeom prst="rect">
            <a:avLst/>
          </a:prstGeom>
          <a:ln w="349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909E8E84-426E-40DD-AFC4-6F175D3DCCD1}">
              <a14:hiddenFill xmlns:a14="http://schemas.microsoft.com/office/drawing/2010/main">
                <a:solidFill>
                  <a:srgbClr val="FFFFFF"/>
                </a:solidFill>
              </a14:hiddenFill>
            </a:ext>
          </a:extLst>
        </p:spPr>
      </p:pic>
      <p:pic>
        <p:nvPicPr>
          <p:cNvPr id="13" name="图片 12">
            <a:extLst>
              <a:ext uri="{FF2B5EF4-FFF2-40B4-BE49-F238E27FC236}">
                <a16:creationId xmlns:a16="http://schemas.microsoft.com/office/drawing/2014/main" id="{DEB47524-3C96-4142-B5BC-81EDD2098009}"/>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t="12470" b="6028"/>
          <a:stretch/>
        </p:blipFill>
        <p:spPr>
          <a:xfrm>
            <a:off x="5764695" y="685253"/>
            <a:ext cx="2695065" cy="1094386"/>
          </a:xfrm>
          <a:prstGeom prst="rect">
            <a:avLst/>
          </a:prstGeom>
          <a:ln w="349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
        <p:nvSpPr>
          <p:cNvPr id="5" name="灯片编号占位符 4">
            <a:extLst>
              <a:ext uri="{FF2B5EF4-FFF2-40B4-BE49-F238E27FC236}">
                <a16:creationId xmlns:a16="http://schemas.microsoft.com/office/drawing/2014/main" id="{800B1D40-6EDF-4924-B121-D08F54433885}"/>
              </a:ext>
            </a:extLst>
          </p:cNvPr>
          <p:cNvSpPr>
            <a:spLocks noGrp="1"/>
          </p:cNvSpPr>
          <p:nvPr>
            <p:ph type="sldNum" sz="quarter" idx="12"/>
          </p:nvPr>
        </p:nvSpPr>
        <p:spPr/>
        <p:txBody>
          <a:bodyPr/>
          <a:lstStyle/>
          <a:p>
            <a:pPr>
              <a:defRPr/>
            </a:pPr>
            <a:fld id="{EFB52FF3-46D7-418A-B6FB-9F5E23702DBE}" type="slidenum">
              <a:rPr lang="zh-CN" altLang="en-US" smtClean="0"/>
              <a:pPr>
                <a:defRPr/>
              </a:pPr>
              <a:t>1</a:t>
            </a:fld>
            <a:endParaRPr lang="zh-CN" altLang="en-US" dirty="0"/>
          </a:p>
        </p:txBody>
      </p:sp>
      <p:sp>
        <p:nvSpPr>
          <p:cNvPr id="2" name="文本框 1">
            <a:extLst>
              <a:ext uri="{FF2B5EF4-FFF2-40B4-BE49-F238E27FC236}">
                <a16:creationId xmlns:a16="http://schemas.microsoft.com/office/drawing/2014/main" id="{1F4EE67D-78A5-E8C4-1904-12C26D0C0DDA}"/>
              </a:ext>
            </a:extLst>
          </p:cNvPr>
          <p:cNvSpPr txBox="1"/>
          <p:nvPr/>
        </p:nvSpPr>
        <p:spPr>
          <a:xfrm>
            <a:off x="1839166" y="5253097"/>
            <a:ext cx="9802374" cy="1137556"/>
          </a:xfrm>
          <a:prstGeom prst="rect">
            <a:avLst/>
          </a:prstGeom>
          <a:noFill/>
        </p:spPr>
        <p:txBody>
          <a:bodyPr wrap="square" rtlCol="0">
            <a:spAutoFit/>
          </a:bodyPr>
          <a:lstStyle/>
          <a:p>
            <a:pPr algn="r">
              <a:lnSpc>
                <a:spcPct val="130000"/>
              </a:lnSpc>
            </a:pPr>
            <a:r>
              <a:rPr lang="en-US" altLang="zh-CN" b="1" dirty="0">
                <a:solidFill>
                  <a:srgbClr val="C00000"/>
                </a:solidFill>
                <a:latin typeface="微软雅黑" panose="020B0503020204020204" pitchFamily="34" charset="-122"/>
                <a:ea typeface="微软雅黑" panose="020B0503020204020204" pitchFamily="34" charset="-122"/>
              </a:rPr>
              <a:t>2307.11631</a:t>
            </a:r>
            <a:r>
              <a:rPr lang="zh-CN" altLang="en-US" b="1" dirty="0">
                <a:solidFill>
                  <a:srgbClr val="C00000"/>
                </a:solidFill>
                <a:latin typeface="微软雅黑" panose="020B0503020204020204" pitchFamily="34" charset="-122"/>
                <a:ea typeface="微软雅黑" panose="020B0503020204020204" pitchFamily="34" charset="-122"/>
              </a:rPr>
              <a:t> </a:t>
            </a:r>
            <a:r>
              <a:rPr lang="en-US" altLang="zh-CN" b="1" dirty="0">
                <a:solidFill>
                  <a:srgbClr val="C00000"/>
                </a:solidFill>
                <a:latin typeface="微软雅黑" panose="020B0503020204020204" pitchFamily="34" charset="-122"/>
                <a:ea typeface="微软雅黑" panose="020B0503020204020204" pitchFamily="34" charset="-122"/>
              </a:rPr>
              <a:t>,</a:t>
            </a:r>
            <a:r>
              <a:rPr lang="zh-CN" altLang="en-US" b="1" dirty="0">
                <a:solidFill>
                  <a:srgbClr val="C00000"/>
                </a:solidFill>
                <a:latin typeface="微软雅黑" panose="020B0503020204020204" pitchFamily="34" charset="-122"/>
                <a:ea typeface="微软雅黑" panose="020B0503020204020204" pitchFamily="34" charset="-122"/>
              </a:rPr>
              <a:t> </a:t>
            </a:r>
            <a:r>
              <a:rPr lang="en-US" altLang="zh-CN" b="1" dirty="0">
                <a:solidFill>
                  <a:srgbClr val="C00000"/>
                </a:solidFill>
                <a:latin typeface="微软雅黑" panose="020B0503020204020204" pitchFamily="34" charset="-122"/>
                <a:ea typeface="微软雅黑" panose="020B0503020204020204" pitchFamily="34" charset="-122"/>
              </a:rPr>
              <a:t>Jia-Ming</a:t>
            </a:r>
            <a:r>
              <a:rPr lang="zh-CN" altLang="en-US" b="1" dirty="0">
                <a:solidFill>
                  <a:srgbClr val="C00000"/>
                </a:solidFill>
                <a:latin typeface="微软雅黑" panose="020B0503020204020204" pitchFamily="34" charset="-122"/>
                <a:ea typeface="微软雅黑" panose="020B0503020204020204" pitchFamily="34" charset="-122"/>
              </a:rPr>
              <a:t> </a:t>
            </a:r>
            <a:r>
              <a:rPr lang="en-US" altLang="zh-CN" b="1" dirty="0" err="1">
                <a:solidFill>
                  <a:srgbClr val="C00000"/>
                </a:solidFill>
                <a:latin typeface="微软雅黑" panose="020B0503020204020204" pitchFamily="34" charset="-122"/>
                <a:ea typeface="微软雅黑" panose="020B0503020204020204" pitchFamily="34" charset="-122"/>
              </a:rPr>
              <a:t>Xie</a:t>
            </a:r>
            <a:r>
              <a:rPr lang="en-US" altLang="zh-CN" b="1" dirty="0">
                <a:solidFill>
                  <a:srgbClr val="C00000"/>
                </a:solidFill>
                <a:latin typeface="微软雅黑" panose="020B0503020204020204" pitchFamily="34" charset="-122"/>
                <a:ea typeface="微软雅黑" panose="020B0503020204020204" pitchFamily="34" charset="-122"/>
              </a:rPr>
              <a:t>,</a:t>
            </a:r>
            <a:r>
              <a:rPr lang="zh-CN" altLang="en-US" b="1" dirty="0">
                <a:solidFill>
                  <a:srgbClr val="C00000"/>
                </a:solidFill>
                <a:latin typeface="微软雅黑" panose="020B0503020204020204" pitchFamily="34" charset="-122"/>
                <a:ea typeface="微软雅黑" panose="020B0503020204020204" pitchFamily="34" charset="-122"/>
              </a:rPr>
              <a:t> </a:t>
            </a:r>
            <a:r>
              <a:rPr lang="en-US" altLang="zh-CN" b="1" dirty="0">
                <a:solidFill>
                  <a:srgbClr val="C00000"/>
                </a:solidFill>
                <a:latin typeface="微软雅黑" panose="020B0503020204020204" pitchFamily="34" charset="-122"/>
                <a:ea typeface="微软雅黑" panose="020B0503020204020204" pitchFamily="34" charset="-122"/>
              </a:rPr>
              <a:t>Jun-Xu</a:t>
            </a:r>
            <a:r>
              <a:rPr lang="zh-CN" altLang="en-US" b="1" dirty="0">
                <a:solidFill>
                  <a:srgbClr val="C00000"/>
                </a:solidFill>
                <a:latin typeface="微软雅黑" panose="020B0503020204020204" pitchFamily="34" charset="-122"/>
                <a:ea typeface="微软雅黑" panose="020B0503020204020204" pitchFamily="34" charset="-122"/>
              </a:rPr>
              <a:t> </a:t>
            </a:r>
            <a:r>
              <a:rPr lang="en-US" altLang="zh-CN" b="1" dirty="0">
                <a:solidFill>
                  <a:srgbClr val="C00000"/>
                </a:solidFill>
                <a:latin typeface="微软雅黑" panose="020B0503020204020204" pitchFamily="34" charset="-122"/>
                <a:ea typeface="微软雅黑" panose="020B0503020204020204" pitchFamily="34" charset="-122"/>
              </a:rPr>
              <a:t>Lu</a:t>
            </a:r>
            <a:r>
              <a:rPr lang="zh-CN" altLang="en-US" b="1" dirty="0">
                <a:solidFill>
                  <a:srgbClr val="C00000"/>
                </a:solidFill>
                <a:latin typeface="微软雅黑" panose="020B0503020204020204" pitchFamily="34" charset="-122"/>
                <a:ea typeface="微软雅黑" panose="020B0503020204020204" pitchFamily="34" charset="-122"/>
              </a:rPr>
              <a:t>，</a:t>
            </a:r>
            <a:r>
              <a:rPr lang="en-US" altLang="zh-CN" b="1" dirty="0">
                <a:solidFill>
                  <a:srgbClr val="C00000"/>
                </a:solidFill>
                <a:latin typeface="微软雅黑" panose="020B0503020204020204" pitchFamily="34" charset="-122"/>
                <a:ea typeface="微软雅黑" panose="020B0503020204020204" pitchFamily="34" charset="-122"/>
              </a:rPr>
              <a:t>LSG,</a:t>
            </a:r>
            <a:r>
              <a:rPr lang="zh-CN" altLang="en-US" b="1" dirty="0">
                <a:solidFill>
                  <a:srgbClr val="C00000"/>
                </a:solidFill>
                <a:latin typeface="微软雅黑" panose="020B0503020204020204" pitchFamily="34" charset="-122"/>
                <a:ea typeface="微软雅黑" panose="020B0503020204020204" pitchFamily="34" charset="-122"/>
              </a:rPr>
              <a:t> </a:t>
            </a:r>
            <a:r>
              <a:rPr lang="en-US" altLang="zh-CN" b="1" dirty="0">
                <a:solidFill>
                  <a:srgbClr val="C00000"/>
                </a:solidFill>
                <a:latin typeface="微软雅黑" panose="020B0503020204020204" pitchFamily="34" charset="-122"/>
                <a:ea typeface="微软雅黑" panose="020B0503020204020204" pitchFamily="34" charset="-122"/>
              </a:rPr>
              <a:t>Bing-Song</a:t>
            </a:r>
            <a:r>
              <a:rPr lang="zh-CN" altLang="en-US" b="1" dirty="0">
                <a:solidFill>
                  <a:srgbClr val="C00000"/>
                </a:solidFill>
                <a:latin typeface="微软雅黑" panose="020B0503020204020204" pitchFamily="34" charset="-122"/>
                <a:ea typeface="微软雅黑" panose="020B0503020204020204" pitchFamily="34" charset="-122"/>
              </a:rPr>
              <a:t> </a:t>
            </a:r>
            <a:r>
              <a:rPr lang="en-US" altLang="zh-CN" b="1" dirty="0">
                <a:solidFill>
                  <a:srgbClr val="C00000"/>
                </a:solidFill>
                <a:latin typeface="微软雅黑" panose="020B0503020204020204" pitchFamily="34" charset="-122"/>
                <a:ea typeface="微软雅黑" panose="020B0503020204020204" pitchFamily="34" charset="-122"/>
              </a:rPr>
              <a:t>Zou</a:t>
            </a:r>
          </a:p>
          <a:p>
            <a:pPr algn="r">
              <a:lnSpc>
                <a:spcPct val="130000"/>
              </a:lnSpc>
            </a:pPr>
            <a:r>
              <a:rPr lang="en-US" altLang="zh-CN" dirty="0">
                <a:solidFill>
                  <a:srgbClr val="145396"/>
                </a:solidFill>
                <a:latin typeface="微软雅黑" panose="020B0503020204020204" pitchFamily="34" charset="-122"/>
                <a:ea typeface="微软雅黑" panose="020B0503020204020204" pitchFamily="34" charset="-122"/>
              </a:rPr>
              <a:t>2301.00630,</a:t>
            </a:r>
            <a:r>
              <a:rPr lang="zh-CN" altLang="en-US" dirty="0">
                <a:solidFill>
                  <a:srgbClr val="145396"/>
                </a:solidFill>
                <a:latin typeface="微软雅黑" panose="020B0503020204020204" pitchFamily="34" charset="-122"/>
                <a:ea typeface="微软雅黑" panose="020B0503020204020204" pitchFamily="34" charset="-122"/>
              </a:rPr>
              <a:t> </a:t>
            </a:r>
            <a:r>
              <a:rPr lang="en" altLang="zh-CN" dirty="0">
                <a:solidFill>
                  <a:srgbClr val="145396"/>
                </a:solidFill>
                <a:latin typeface="微软雅黑" panose="020B0503020204020204" pitchFamily="34" charset="-122"/>
                <a:ea typeface="微软雅黑" panose="020B0503020204020204" pitchFamily="34" charset="-122"/>
              </a:rPr>
              <a:t>Tian-</a:t>
            </a:r>
            <a:r>
              <a:rPr lang="en" altLang="zh-CN" dirty="0" err="1">
                <a:solidFill>
                  <a:srgbClr val="145396"/>
                </a:solidFill>
                <a:latin typeface="微软雅黑" panose="020B0503020204020204" pitchFamily="34" charset="-122"/>
                <a:ea typeface="微软雅黑" panose="020B0503020204020204" pitchFamily="34" charset="-122"/>
              </a:rPr>
              <a:t>WeiWu</a:t>
            </a:r>
            <a:r>
              <a:rPr lang="en" altLang="zh-CN" dirty="0">
                <a:solidFill>
                  <a:srgbClr val="145396"/>
                </a:solidFill>
                <a:latin typeface="微软雅黑" panose="020B0503020204020204" pitchFamily="34" charset="-122"/>
                <a:ea typeface="微软雅黑" panose="020B0503020204020204" pitchFamily="34" charset="-122"/>
              </a:rPr>
              <a:t>, Si-</a:t>
            </a:r>
            <a:r>
              <a:rPr lang="en" altLang="zh-CN" dirty="0" err="1">
                <a:solidFill>
                  <a:srgbClr val="145396"/>
                </a:solidFill>
                <a:latin typeface="微软雅黑" panose="020B0503020204020204" pitchFamily="34" charset="-122"/>
                <a:ea typeface="微软雅黑" panose="020B0503020204020204" pitchFamily="34" charset="-122"/>
              </a:rPr>
              <a:t>QiangLuo</a:t>
            </a:r>
            <a:r>
              <a:rPr lang="en" altLang="zh-CN" dirty="0">
                <a:solidFill>
                  <a:srgbClr val="145396"/>
                </a:solidFill>
                <a:latin typeface="微软雅黑" panose="020B0503020204020204" pitchFamily="34" charset="-122"/>
                <a:ea typeface="微软雅黑" panose="020B0503020204020204" pitchFamily="34" charset="-122"/>
              </a:rPr>
              <a:t>,</a:t>
            </a:r>
            <a:r>
              <a:rPr lang="zh-CN" altLang="en-US" dirty="0">
                <a:solidFill>
                  <a:srgbClr val="145396"/>
                </a:solidFill>
                <a:latin typeface="微软雅黑" panose="020B0503020204020204" pitchFamily="34" charset="-122"/>
                <a:ea typeface="微软雅黑" panose="020B0503020204020204" pitchFamily="34" charset="-122"/>
              </a:rPr>
              <a:t> </a:t>
            </a:r>
            <a:r>
              <a:rPr lang="en" altLang="zh-CN" dirty="0">
                <a:solidFill>
                  <a:srgbClr val="145396"/>
                </a:solidFill>
                <a:latin typeface="微软雅黑" panose="020B0503020204020204" pitchFamily="34" charset="-122"/>
                <a:ea typeface="微软雅黑" panose="020B0503020204020204" pitchFamily="34" charset="-122"/>
              </a:rPr>
              <a:t>Ming-</a:t>
            </a:r>
            <a:r>
              <a:rPr lang="en" altLang="zh-CN" dirty="0" err="1">
                <a:solidFill>
                  <a:srgbClr val="145396"/>
                </a:solidFill>
                <a:latin typeface="微软雅黑" panose="020B0503020204020204" pitchFamily="34" charset="-122"/>
                <a:ea typeface="微软雅黑" panose="020B0503020204020204" pitchFamily="34" charset="-122"/>
              </a:rPr>
              <a:t>ZhuLiu</a:t>
            </a:r>
            <a:r>
              <a:rPr lang="en" altLang="zh-CN" dirty="0">
                <a:solidFill>
                  <a:srgbClr val="145396"/>
                </a:solidFill>
                <a:latin typeface="微软雅黑" panose="020B0503020204020204" pitchFamily="34" charset="-122"/>
                <a:ea typeface="微软雅黑" panose="020B0503020204020204" pitchFamily="34" charset="-122"/>
              </a:rPr>
              <a:t>, </a:t>
            </a:r>
            <a:r>
              <a:rPr lang="en-US" altLang="zh-CN" b="1" dirty="0">
                <a:solidFill>
                  <a:srgbClr val="145396"/>
                </a:solidFill>
                <a:latin typeface="微软雅黑" panose="020B0503020204020204" pitchFamily="34" charset="-122"/>
                <a:ea typeface="微软雅黑" panose="020B0503020204020204" pitchFamily="34" charset="-122"/>
              </a:rPr>
              <a:t>LSG</a:t>
            </a:r>
            <a:r>
              <a:rPr lang="en-US" altLang="zh-CN" dirty="0">
                <a:solidFill>
                  <a:srgbClr val="145396"/>
                </a:solidFill>
                <a:latin typeface="微软雅黑" panose="020B0503020204020204" pitchFamily="34" charset="-122"/>
                <a:ea typeface="微软雅黑" panose="020B0503020204020204" pitchFamily="34" charset="-122"/>
              </a:rPr>
              <a:t>,</a:t>
            </a:r>
            <a:r>
              <a:rPr lang="en" altLang="zh-CN" dirty="0">
                <a:solidFill>
                  <a:srgbClr val="145396"/>
                </a:solidFill>
                <a:latin typeface="微软雅黑" panose="020B0503020204020204" pitchFamily="34" charset="-122"/>
                <a:ea typeface="微软雅黑" panose="020B0503020204020204" pitchFamily="34" charset="-122"/>
              </a:rPr>
              <a:t> Xiang</a:t>
            </a:r>
            <a:r>
              <a:rPr lang="zh-CN" altLang="en-US" dirty="0">
                <a:solidFill>
                  <a:srgbClr val="145396"/>
                </a:solidFill>
                <a:latin typeface="微软雅黑" panose="020B0503020204020204" pitchFamily="34" charset="-122"/>
                <a:ea typeface="微软雅黑" panose="020B0503020204020204" pitchFamily="34" charset="-122"/>
              </a:rPr>
              <a:t> </a:t>
            </a:r>
            <a:r>
              <a:rPr lang="en" altLang="zh-CN" dirty="0">
                <a:solidFill>
                  <a:srgbClr val="145396"/>
                </a:solidFill>
                <a:latin typeface="微软雅黑" panose="020B0503020204020204" pitchFamily="34" charset="-122"/>
                <a:ea typeface="微软雅黑" panose="020B0503020204020204" pitchFamily="34" charset="-122"/>
              </a:rPr>
              <a:t>Liu </a:t>
            </a:r>
            <a:endParaRPr lang="en-US" altLang="zh-CN" dirty="0">
              <a:solidFill>
                <a:srgbClr val="145396"/>
              </a:solidFill>
              <a:latin typeface="微软雅黑" panose="020B0503020204020204" pitchFamily="34" charset="-122"/>
              <a:ea typeface="微软雅黑" panose="020B0503020204020204" pitchFamily="34" charset="-122"/>
            </a:endParaRPr>
          </a:p>
          <a:p>
            <a:pPr algn="r">
              <a:lnSpc>
                <a:spcPct val="130000"/>
              </a:lnSpc>
            </a:pPr>
            <a:r>
              <a:rPr lang="en-US" altLang="zh-CN" dirty="0">
                <a:solidFill>
                  <a:srgbClr val="145396"/>
                </a:solidFill>
                <a:latin typeface="微软雅黑" panose="020B0503020204020204" pitchFamily="34" charset="-122"/>
                <a:ea typeface="微软雅黑" panose="020B0503020204020204" pitchFamily="34" charset="-122"/>
              </a:rPr>
              <a:t>In</a:t>
            </a:r>
            <a:r>
              <a:rPr lang="zh-CN" altLang="en-US" dirty="0">
                <a:solidFill>
                  <a:srgbClr val="145396"/>
                </a:solidFill>
                <a:latin typeface="微软雅黑" panose="020B0503020204020204" pitchFamily="34" charset="-122"/>
                <a:ea typeface="微软雅黑" panose="020B0503020204020204" pitchFamily="34" charset="-122"/>
              </a:rPr>
              <a:t> </a:t>
            </a:r>
            <a:r>
              <a:rPr lang="en-US" altLang="zh-CN" dirty="0">
                <a:solidFill>
                  <a:srgbClr val="145396"/>
                </a:solidFill>
                <a:latin typeface="微软雅黑" panose="020B0503020204020204" pitchFamily="34" charset="-122"/>
                <a:ea typeface="微软雅黑" panose="020B0503020204020204" pitchFamily="34" charset="-122"/>
              </a:rPr>
              <a:t>preparation,</a:t>
            </a:r>
            <a:r>
              <a:rPr lang="zh-CN" altLang="en-US" dirty="0">
                <a:solidFill>
                  <a:srgbClr val="145396"/>
                </a:solidFill>
                <a:latin typeface="微软雅黑" panose="020B0503020204020204" pitchFamily="34" charset="-122"/>
                <a:ea typeface="微软雅黑" panose="020B0503020204020204" pitchFamily="34" charset="-122"/>
              </a:rPr>
              <a:t> </a:t>
            </a:r>
            <a:r>
              <a:rPr lang="en" altLang="zh-CN" dirty="0">
                <a:solidFill>
                  <a:srgbClr val="145396"/>
                </a:solidFill>
                <a:latin typeface="微软雅黑" panose="020B0503020204020204" pitchFamily="34" charset="-122"/>
                <a:ea typeface="微软雅黑" panose="020B0503020204020204" pitchFamily="34" charset="-122"/>
              </a:rPr>
              <a:t>Qing-Yu </a:t>
            </a:r>
            <a:r>
              <a:rPr lang="en" altLang="zh-CN" dirty="0" err="1">
                <a:solidFill>
                  <a:srgbClr val="145396"/>
                </a:solidFill>
                <a:latin typeface="微软雅黑" panose="020B0503020204020204" pitchFamily="34" charset="-122"/>
                <a:ea typeface="微软雅黑" panose="020B0503020204020204" pitchFamily="34" charset="-122"/>
              </a:rPr>
              <a:t>Zhai</a:t>
            </a:r>
            <a:r>
              <a:rPr lang="en" altLang="zh-CN" dirty="0">
                <a:solidFill>
                  <a:srgbClr val="145396"/>
                </a:solidFill>
                <a:latin typeface="微软雅黑" panose="020B0503020204020204" pitchFamily="34" charset="-122"/>
                <a:ea typeface="微软雅黑" panose="020B0503020204020204" pitchFamily="34" charset="-122"/>
              </a:rPr>
              <a:t>,</a:t>
            </a:r>
            <a:r>
              <a:rPr lang="zh-CN" altLang="en-US" dirty="0">
                <a:solidFill>
                  <a:srgbClr val="145396"/>
                </a:solidFill>
                <a:latin typeface="微软雅黑" panose="020B0503020204020204" pitchFamily="34" charset="-122"/>
                <a:ea typeface="微软雅黑" panose="020B0503020204020204" pitchFamily="34" charset="-122"/>
              </a:rPr>
              <a:t> </a:t>
            </a:r>
            <a:r>
              <a:rPr lang="en" altLang="zh-CN" dirty="0">
                <a:solidFill>
                  <a:srgbClr val="145396"/>
                </a:solidFill>
                <a:latin typeface="微软雅黑" panose="020B0503020204020204" pitchFamily="34" charset="-122"/>
                <a:ea typeface="微软雅黑" panose="020B0503020204020204" pitchFamily="34" charset="-122"/>
              </a:rPr>
              <a:t>Ming-Zhu Liu, Jun-Xu Lu, </a:t>
            </a:r>
            <a:r>
              <a:rPr lang="en-US" altLang="zh-CN" b="1" dirty="0">
                <a:solidFill>
                  <a:srgbClr val="145396"/>
                </a:solidFill>
                <a:latin typeface="微软雅黑" panose="020B0503020204020204" pitchFamily="34" charset="-122"/>
                <a:ea typeface="微软雅黑" panose="020B0503020204020204" pitchFamily="34" charset="-122"/>
              </a:rPr>
              <a:t>LSG</a:t>
            </a:r>
            <a:r>
              <a:rPr lang="en-US" altLang="zh-CN" dirty="0">
                <a:solidFill>
                  <a:srgbClr val="145396"/>
                </a:solidFill>
                <a:latin typeface="微软雅黑" panose="020B0503020204020204" pitchFamily="34" charset="-122"/>
                <a:ea typeface="微软雅黑" panose="020B0503020204020204" pitchFamily="34" charset="-122"/>
              </a:rPr>
              <a:t>,</a:t>
            </a:r>
            <a:r>
              <a:rPr lang="zh-CN" altLang="en-US" dirty="0">
                <a:solidFill>
                  <a:srgbClr val="145396"/>
                </a:solidFill>
                <a:latin typeface="微软雅黑" panose="020B0503020204020204" pitchFamily="34" charset="-122"/>
                <a:ea typeface="微软雅黑" panose="020B0503020204020204" pitchFamily="34" charset="-122"/>
              </a:rPr>
              <a:t> </a:t>
            </a:r>
            <a:r>
              <a:rPr lang="en-US" altLang="zh-CN" dirty="0">
                <a:solidFill>
                  <a:srgbClr val="145396"/>
                </a:solidFill>
                <a:latin typeface="微软雅黑" panose="020B0503020204020204" pitchFamily="34" charset="-122"/>
                <a:ea typeface="微软雅黑" panose="020B0503020204020204" pitchFamily="34" charset="-122"/>
              </a:rPr>
              <a:t>Bing-Song</a:t>
            </a:r>
            <a:r>
              <a:rPr lang="zh-CN" altLang="en-US" dirty="0">
                <a:solidFill>
                  <a:srgbClr val="145396"/>
                </a:solidFill>
                <a:latin typeface="微软雅黑" panose="020B0503020204020204" pitchFamily="34" charset="-122"/>
                <a:ea typeface="微软雅黑" panose="020B0503020204020204" pitchFamily="34" charset="-122"/>
              </a:rPr>
              <a:t> </a:t>
            </a:r>
            <a:r>
              <a:rPr lang="en-US" altLang="zh-CN" dirty="0">
                <a:solidFill>
                  <a:srgbClr val="145396"/>
                </a:solidFill>
                <a:latin typeface="微软雅黑" panose="020B0503020204020204" pitchFamily="34" charset="-122"/>
                <a:ea typeface="微软雅黑" panose="020B0503020204020204" pitchFamily="34" charset="-122"/>
              </a:rPr>
              <a:t>Zou</a:t>
            </a:r>
          </a:p>
        </p:txBody>
      </p:sp>
      <p:sp>
        <p:nvSpPr>
          <p:cNvPr id="7" name="文本框 6">
            <a:extLst>
              <a:ext uri="{FF2B5EF4-FFF2-40B4-BE49-F238E27FC236}">
                <a16:creationId xmlns:a16="http://schemas.microsoft.com/office/drawing/2014/main" id="{DAF86661-95A5-0B52-C768-BDB5526DE1F7}"/>
              </a:ext>
            </a:extLst>
          </p:cNvPr>
          <p:cNvSpPr txBox="1"/>
          <p:nvPr/>
        </p:nvSpPr>
        <p:spPr>
          <a:xfrm>
            <a:off x="144918" y="133777"/>
            <a:ext cx="11902162" cy="369332"/>
          </a:xfrm>
          <a:prstGeom prst="rect">
            <a:avLst/>
          </a:prstGeom>
          <a:noFill/>
        </p:spPr>
        <p:txBody>
          <a:bodyPr wrap="square" rtlCol="0">
            <a:spAutoFit/>
          </a:bodyPr>
          <a:lstStyle/>
          <a:p>
            <a:pPr algn="ctr"/>
            <a:r>
              <a:rPr lang="zh-CN" altLang="en-US" sz="1800" dirty="0">
                <a:solidFill>
                  <a:srgbClr val="2856A3"/>
                </a:solidFill>
                <a:effectLst/>
                <a:latin typeface="YentiEG-Ultra-GB"/>
              </a:rPr>
              <a:t>第三届中国格点量子色动力学研讨会 ，北京，</a:t>
            </a:r>
            <a:r>
              <a:rPr lang="en-US" altLang="zh-CN" sz="1800" dirty="0">
                <a:solidFill>
                  <a:srgbClr val="2856A3"/>
                </a:solidFill>
                <a:effectLst/>
                <a:latin typeface="YentiEG-Ultra-GB"/>
              </a:rPr>
              <a:t>2023.10.06-10.09</a:t>
            </a:r>
            <a:endParaRPr lang="zh-CN" altLang="en-US" sz="2000" dirty="0"/>
          </a:p>
        </p:txBody>
      </p:sp>
    </p:spTree>
    <p:extLst>
      <p:ext uri="{BB962C8B-B14F-4D97-AF65-F5344CB8AC3E}">
        <p14:creationId xmlns:p14="http://schemas.microsoft.com/office/powerpoint/2010/main" val="1379590453"/>
      </p:ext>
    </p:extLst>
  </p:cSld>
  <p:clrMapOvr>
    <a:masterClrMapping/>
  </p:clrMapOvr>
  <mc:AlternateContent xmlns:mc="http://schemas.openxmlformats.org/markup-compatibility/2006" xmlns:p14="http://schemas.microsoft.com/office/powerpoint/2010/main">
    <mc:Choice Requires="p14">
      <p:transition spd="slow" p14:dur="999"/>
    </mc:Choice>
    <mc:Fallback xmlns="">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内容占位符 2">
                <a:extLst>
                  <a:ext uri="{FF2B5EF4-FFF2-40B4-BE49-F238E27FC236}">
                    <a16:creationId xmlns:a16="http://schemas.microsoft.com/office/drawing/2014/main" id="{2A7B76FB-8CB2-E3AE-F132-8A2DEB059D15}"/>
                  </a:ext>
                </a:extLst>
              </p:cNvPr>
              <p:cNvSpPr>
                <a:spLocks noGrp="1"/>
              </p:cNvSpPr>
              <p:nvPr>
                <p:ph idx="1"/>
              </p:nvPr>
            </p:nvSpPr>
            <p:spPr>
              <a:xfrm>
                <a:off x="838200" y="1113182"/>
                <a:ext cx="10299700" cy="1944678"/>
              </a:xfrm>
            </p:spPr>
            <p:txBody>
              <a:bodyPr>
                <a:normAutofit/>
              </a:bodyPr>
              <a:lstStyle/>
              <a:p>
                <a:pPr>
                  <a:lnSpc>
                    <a:spcPct val="100000"/>
                  </a:lnSpc>
                  <a:buFont typeface="Wingdings" pitchFamily="2" charset="2"/>
                  <a:buChar char="p"/>
                </a:pPr>
                <a:r>
                  <a:rPr lang="en-US" altLang="zh-CN" sz="2400" dirty="0" err="1">
                    <a:latin typeface="Microsoft YaHei" panose="020B0503020204020204" pitchFamily="34" charset="-122"/>
                    <a:ea typeface="Microsoft YaHei" panose="020B0503020204020204" pitchFamily="34" charset="-122"/>
                    <a:cs typeface="Times New Roman" panose="02020603050405020304" pitchFamily="18" charset="0"/>
                  </a:rPr>
                  <a:t>Isopin</a:t>
                </a:r>
                <a:r>
                  <a:rPr lang="zh-CN" altLang="en-US" sz="2400" dirty="0">
                    <a:latin typeface="Microsoft YaHei" panose="020B0503020204020204" pitchFamily="34" charset="-122"/>
                    <a:ea typeface="Microsoft YaHei" panose="020B0503020204020204" pitchFamily="34" charset="-122"/>
                    <a:cs typeface="Times New Roman" panose="02020603050405020304" pitchFamily="18" charset="0"/>
                  </a:rPr>
                  <a:t> </a:t>
                </a:r>
                <a:r>
                  <a:rPr lang="en-US" altLang="zh-CN" sz="2400" dirty="0">
                    <a:latin typeface="Microsoft YaHei" panose="020B0503020204020204" pitchFamily="34" charset="-122"/>
                    <a:ea typeface="Microsoft YaHei" panose="020B0503020204020204" pitchFamily="34" charset="-122"/>
                    <a:cs typeface="Times New Roman" panose="02020603050405020304" pitchFamily="18" charset="0"/>
                  </a:rPr>
                  <a:t>0,</a:t>
                </a:r>
                <a:r>
                  <a:rPr lang="zh-CN" altLang="en-US" sz="2400" dirty="0">
                    <a:latin typeface="Microsoft YaHei" panose="020B0503020204020204" pitchFamily="34" charset="-122"/>
                    <a:ea typeface="Microsoft YaHei" panose="020B0503020204020204" pitchFamily="34" charset="-122"/>
                    <a:cs typeface="Times New Roman" panose="02020603050405020304" pitchFamily="18" charset="0"/>
                  </a:rPr>
                  <a:t> </a:t>
                </a:r>
                <a:r>
                  <a:rPr lang="en-US" altLang="zh-CN" sz="2400" dirty="0">
                    <a:latin typeface="Microsoft YaHei" panose="020B0503020204020204" pitchFamily="34" charset="-122"/>
                    <a:ea typeface="Microsoft YaHei" panose="020B0503020204020204" pitchFamily="34" charset="-122"/>
                    <a:cs typeface="Times New Roman" panose="02020603050405020304" pitchFamily="18" charset="0"/>
                  </a:rPr>
                  <a:t>four</a:t>
                </a:r>
                <a:r>
                  <a:rPr lang="zh-CN" altLang="en-US" sz="2400" dirty="0">
                    <a:latin typeface="Microsoft YaHei" panose="020B0503020204020204" pitchFamily="34" charset="-122"/>
                    <a:ea typeface="Microsoft YaHei" panose="020B0503020204020204" pitchFamily="34" charset="-122"/>
                    <a:cs typeface="Times New Roman" panose="02020603050405020304" pitchFamily="18" charset="0"/>
                  </a:rPr>
                  <a:t> </a:t>
                </a:r>
                <a:r>
                  <a:rPr lang="en-US" altLang="zh-CN" sz="2400" dirty="0">
                    <a:latin typeface="Microsoft YaHei" panose="020B0503020204020204" pitchFamily="34" charset="-122"/>
                    <a:ea typeface="Microsoft YaHei" panose="020B0503020204020204" pitchFamily="34" charset="-122"/>
                    <a:cs typeface="Times New Roman" panose="02020603050405020304" pitchFamily="18" charset="0"/>
                  </a:rPr>
                  <a:t>coupled channels: </a:t>
                </a:r>
                <a14:m>
                  <m:oMath xmlns:m="http://schemas.openxmlformats.org/officeDocument/2006/math">
                    <m:r>
                      <a:rPr lang="zh-CN" altLang="en-US" sz="2400" b="1" i="1" dirty="0" smtClean="0">
                        <a:solidFill>
                          <a:srgbClr val="C00000"/>
                        </a:solidFill>
                        <a:latin typeface="Cambria Math" panose="02040503050406030204" pitchFamily="18" charset="0"/>
                      </a:rPr>
                      <m:t>𝝅</m:t>
                    </m:r>
                    <m:r>
                      <a:rPr lang="el-GR" altLang="zh-CN" sz="2400" b="1" i="1" dirty="0">
                        <a:solidFill>
                          <a:srgbClr val="C00000"/>
                        </a:solidFill>
                        <a:latin typeface="Cambria Math" panose="02040503050406030204" pitchFamily="18" charset="0"/>
                      </a:rPr>
                      <m:t>𝜮</m:t>
                    </m:r>
                    <m:d>
                      <m:dPr>
                        <m:ctrlPr>
                          <a:rPr lang="en-US" altLang="zh-CN" sz="2400" b="1" i="1" dirty="0">
                            <a:solidFill>
                              <a:srgbClr val="C00000"/>
                            </a:solidFill>
                            <a:latin typeface="Cambria Math" panose="02040503050406030204" pitchFamily="18" charset="0"/>
                          </a:rPr>
                        </m:ctrlPr>
                      </m:dPr>
                      <m:e>
                        <m:r>
                          <a:rPr lang="en-US" altLang="zh-CN" sz="2400" b="1" i="1" dirty="0">
                            <a:solidFill>
                              <a:srgbClr val="C00000"/>
                            </a:solidFill>
                            <a:latin typeface="Cambria Math" panose="02040503050406030204" pitchFamily="18" charset="0"/>
                          </a:rPr>
                          <m:t>𝟏𝟑𝟑𝟎</m:t>
                        </m:r>
                      </m:e>
                    </m:d>
                  </m:oMath>
                </a14:m>
                <a:r>
                  <a:rPr lang="en-US" altLang="zh-CN" sz="2400" b="1" dirty="0">
                    <a:solidFill>
                      <a:srgbClr val="C00000"/>
                    </a:solidFill>
                    <a:latin typeface="Microsoft YaHei" panose="020B0503020204020204" pitchFamily="34" charset="-122"/>
                    <a:ea typeface="Microsoft YaHei" panose="020B0503020204020204" pitchFamily="34" charset="-122"/>
                    <a:cs typeface="Times New Roman" panose="02020603050405020304" pitchFamily="18" charset="0"/>
                  </a:rPr>
                  <a:t>, </a:t>
                </a:r>
                <a14:m>
                  <m:oMath xmlns:m="http://schemas.openxmlformats.org/officeDocument/2006/math">
                    <m:acc>
                      <m:accPr>
                        <m:chr m:val="̅"/>
                        <m:ctrlPr>
                          <a:rPr lang="en-US" altLang="zh-CN" sz="2400" b="1" i="1" smtClean="0">
                            <a:solidFill>
                              <a:srgbClr val="C00000"/>
                            </a:solidFill>
                            <a:latin typeface="Cambria Math" panose="02040503050406030204" pitchFamily="18" charset="0"/>
                          </a:rPr>
                        </m:ctrlPr>
                      </m:accPr>
                      <m:e>
                        <m:r>
                          <a:rPr lang="en-US" altLang="zh-CN" sz="2400" b="1" i="1" smtClean="0">
                            <a:solidFill>
                              <a:srgbClr val="C00000"/>
                            </a:solidFill>
                            <a:latin typeface="Cambria Math" panose="02040503050406030204" pitchFamily="18" charset="0"/>
                          </a:rPr>
                          <m:t>𝑲</m:t>
                        </m:r>
                      </m:e>
                    </m:acc>
                    <m:r>
                      <a:rPr lang="en-US" altLang="zh-CN" sz="2400" b="1" i="1" smtClean="0">
                        <a:solidFill>
                          <a:srgbClr val="C00000"/>
                        </a:solidFill>
                        <a:latin typeface="Cambria Math" panose="02040503050406030204" pitchFamily="18" charset="0"/>
                      </a:rPr>
                      <m:t>𝑵</m:t>
                    </m:r>
                    <m:r>
                      <a:rPr lang="en-US" altLang="zh-CN" sz="2400" b="1" i="0" smtClean="0">
                        <a:solidFill>
                          <a:srgbClr val="C00000"/>
                        </a:solidFill>
                        <a:latin typeface="Cambria Math" panose="02040503050406030204" pitchFamily="18" charset="0"/>
                      </a:rPr>
                      <m:t>(</m:t>
                    </m:r>
                    <m:r>
                      <a:rPr lang="en-US" altLang="zh-CN" sz="2400" b="1" i="0" smtClean="0">
                        <a:solidFill>
                          <a:srgbClr val="C00000"/>
                        </a:solidFill>
                        <a:latin typeface="Cambria Math" panose="02040503050406030204" pitchFamily="18" charset="0"/>
                      </a:rPr>
                      <m:t>𝟏𝟒𝟑𝟑</m:t>
                    </m:r>
                    <m:r>
                      <a:rPr lang="en-US" altLang="zh-CN" sz="2400" b="1" i="0" smtClean="0">
                        <a:solidFill>
                          <a:srgbClr val="C00000"/>
                        </a:solidFill>
                        <a:latin typeface="Cambria Math" panose="02040503050406030204" pitchFamily="18" charset="0"/>
                      </a:rPr>
                      <m:t>)</m:t>
                    </m:r>
                  </m:oMath>
                </a14:m>
                <a:r>
                  <a:rPr lang="en-US" altLang="zh-CN" sz="2400" b="1" dirty="0">
                    <a:solidFill>
                      <a:srgbClr val="C00000"/>
                    </a:solidFill>
                    <a:latin typeface="Microsoft YaHei" panose="020B0503020204020204" pitchFamily="34" charset="-122"/>
                    <a:ea typeface="Microsoft YaHei" panose="020B0503020204020204" pitchFamily="34" charset="-122"/>
                    <a:cs typeface="Times New Roman" panose="02020603050405020304" pitchFamily="18" charset="0"/>
                  </a:rPr>
                  <a:t>, </a:t>
                </a:r>
                <a14:m>
                  <m:oMath xmlns:m="http://schemas.openxmlformats.org/officeDocument/2006/math">
                    <m:r>
                      <a:rPr lang="zh-CN" altLang="en-US" sz="2400" i="1" dirty="0" smtClean="0">
                        <a:latin typeface="Cambria Math" panose="02040503050406030204" pitchFamily="18" charset="0"/>
                        <a:cs typeface="Times New Roman" panose="02020603050405020304" pitchFamily="18" charset="0"/>
                      </a:rPr>
                      <m:t>𝜂</m:t>
                    </m:r>
                    <m:r>
                      <m:rPr>
                        <m:sty m:val="p"/>
                      </m:rPr>
                      <a:rPr lang="el-GR" altLang="zh-CN" sz="2400" i="1" dirty="0" smtClean="0">
                        <a:latin typeface="Cambria Math" panose="02040503050406030204" pitchFamily="18" charset="0"/>
                        <a:cs typeface="Times New Roman" panose="02020603050405020304" pitchFamily="18" charset="0"/>
                      </a:rPr>
                      <m:t>Λ</m:t>
                    </m:r>
                    <m:r>
                      <a:rPr lang="en-US" altLang="zh-CN" sz="2400" b="0" i="1" dirty="0" smtClean="0">
                        <a:latin typeface="Cambria Math" panose="02040503050406030204" pitchFamily="18" charset="0"/>
                        <a:cs typeface="Times New Roman" panose="02020603050405020304" pitchFamily="18" charset="0"/>
                      </a:rPr>
                      <m:t>(1662)</m:t>
                    </m:r>
                  </m:oMath>
                </a14:m>
                <a:r>
                  <a:rPr lang="en-US" altLang="zh-CN" sz="2400" dirty="0">
                    <a:latin typeface="Microsoft YaHei" panose="020B0503020204020204" pitchFamily="34" charset="-122"/>
                    <a:ea typeface="Microsoft YaHei" panose="020B0503020204020204" pitchFamily="34" charset="-122"/>
                    <a:cs typeface="Times New Roman" panose="02020603050405020304" pitchFamily="18" charset="0"/>
                  </a:rPr>
                  <a:t>, </a:t>
                </a:r>
                <a14:m>
                  <m:oMath xmlns:m="http://schemas.openxmlformats.org/officeDocument/2006/math">
                    <m:r>
                      <a:rPr lang="en-US" altLang="zh-CN" sz="2400" b="0" i="1" dirty="0" smtClean="0">
                        <a:latin typeface="Cambria Math" panose="02040503050406030204" pitchFamily="18" charset="0"/>
                        <a:cs typeface="Times New Roman" panose="02020603050405020304" pitchFamily="18" charset="0"/>
                      </a:rPr>
                      <m:t>𝐾</m:t>
                    </m:r>
                    <m:r>
                      <m:rPr>
                        <m:sty m:val="p"/>
                      </m:rPr>
                      <a:rPr lang="el-GR" altLang="zh-CN" sz="2400" b="0" i="1" dirty="0" smtClean="0">
                        <a:latin typeface="Cambria Math" panose="02040503050406030204" pitchFamily="18" charset="0"/>
                        <a:cs typeface="Times New Roman" panose="02020603050405020304" pitchFamily="18" charset="0"/>
                      </a:rPr>
                      <m:t>Ξ</m:t>
                    </m:r>
                    <m:r>
                      <a:rPr lang="en-US" altLang="zh-CN" sz="2400" b="0" i="1" dirty="0" smtClean="0">
                        <a:latin typeface="Cambria Math" panose="02040503050406030204" pitchFamily="18" charset="0"/>
                        <a:cs typeface="Times New Roman" panose="02020603050405020304" pitchFamily="18" charset="0"/>
                      </a:rPr>
                      <m:t>(1813)</m:t>
                    </m:r>
                  </m:oMath>
                </a14:m>
                <a:endParaRPr lang="en-US" altLang="zh-CN" sz="2400" dirty="0">
                  <a:latin typeface="Microsoft YaHei" panose="020B0503020204020204" pitchFamily="34" charset="-122"/>
                  <a:ea typeface="Microsoft YaHei" panose="020B0503020204020204" pitchFamily="34" charset="-122"/>
                  <a:cs typeface="Times New Roman" panose="02020603050405020304" pitchFamily="18" charset="0"/>
                </a:endParaRPr>
              </a:p>
              <a:p>
                <a:pPr>
                  <a:lnSpc>
                    <a:spcPct val="100000"/>
                  </a:lnSpc>
                  <a:buFont typeface="Wingdings" pitchFamily="2" charset="2"/>
                  <a:buChar char="p"/>
                </a:pPr>
                <a:r>
                  <a:rPr lang="en-US" altLang="zh-CN" sz="2400" dirty="0">
                    <a:latin typeface="Microsoft YaHei" panose="020B0503020204020204" pitchFamily="34" charset="-122"/>
                    <a:ea typeface="Microsoft YaHei" panose="020B0503020204020204" pitchFamily="34" charset="-122"/>
                    <a:cs typeface="Times New Roman" panose="02020603050405020304" pitchFamily="18" charset="0"/>
                  </a:rPr>
                  <a:t>Renormalization scale </a:t>
                </a:r>
                <a14:m>
                  <m:oMath xmlns:m="http://schemas.openxmlformats.org/officeDocument/2006/math">
                    <m:r>
                      <a:rPr lang="zh-CN" altLang="en-US" sz="2400" i="1" smtClean="0">
                        <a:latin typeface="Cambria Math" panose="02040503050406030204" pitchFamily="18" charset="0"/>
                        <a:cs typeface="Times New Roman" panose="02020603050405020304" pitchFamily="18" charset="0"/>
                      </a:rPr>
                      <m:t>𝜇</m:t>
                    </m:r>
                    <m:r>
                      <a:rPr lang="en-US" altLang="zh-CN" sz="2400" b="0" i="1" smtClean="0">
                        <a:latin typeface="Cambria Math" panose="02040503050406030204" pitchFamily="18" charset="0"/>
                        <a:cs typeface="Times New Roman" panose="02020603050405020304" pitchFamily="18" charset="0"/>
                      </a:rPr>
                      <m:t>=630 </m:t>
                    </m:r>
                  </m:oMath>
                </a14:m>
                <a:r>
                  <a:rPr lang="en-US" altLang="zh-CN" sz="2400" dirty="0">
                    <a:latin typeface="Microsoft YaHei" panose="020B0503020204020204" pitchFamily="34" charset="-122"/>
                    <a:ea typeface="Microsoft YaHei" panose="020B0503020204020204" pitchFamily="34" charset="-122"/>
                    <a:cs typeface="Times New Roman" panose="02020603050405020304" pitchFamily="18" charset="0"/>
                  </a:rPr>
                  <a:t>MeV, with four different </a:t>
                </a:r>
                <a14:m>
                  <m:oMath xmlns:m="http://schemas.openxmlformats.org/officeDocument/2006/math">
                    <m:sSub>
                      <m:sSubPr>
                        <m:ctrlPr>
                          <a:rPr lang="en-US" altLang="zh-CN" sz="2400" b="0" i="1" smtClean="0">
                            <a:latin typeface="Cambria Math" panose="02040503050406030204" pitchFamily="18" charset="0"/>
                            <a:cs typeface="Times New Roman" panose="02020603050405020304" pitchFamily="18" charset="0"/>
                          </a:rPr>
                        </m:ctrlPr>
                      </m:sSubPr>
                      <m:e>
                        <m:r>
                          <a:rPr lang="en-US" altLang="zh-CN" sz="2400" b="0" i="1" smtClean="0">
                            <a:latin typeface="Cambria Math" panose="02040503050406030204" pitchFamily="18" charset="0"/>
                            <a:cs typeface="Times New Roman" panose="02020603050405020304" pitchFamily="18" charset="0"/>
                          </a:rPr>
                          <m:t>𝑎</m:t>
                        </m:r>
                      </m:e>
                      <m:sub>
                        <m:r>
                          <a:rPr lang="en-US" altLang="zh-CN" sz="2400" b="0" i="1" smtClean="0">
                            <a:latin typeface="Cambria Math" panose="02040503050406030204" pitchFamily="18" charset="0"/>
                            <a:cs typeface="Times New Roman" panose="02020603050405020304" pitchFamily="18" charset="0"/>
                          </a:rPr>
                          <m:t>𝑖</m:t>
                        </m:r>
                      </m:sub>
                    </m:sSub>
                    <m:r>
                      <a:rPr lang="en-US" altLang="zh-CN" sz="2400" b="0" i="1" smtClean="0">
                        <a:latin typeface="Cambria Math" panose="02040503050406030204" pitchFamily="18" charset="0"/>
                        <a:cs typeface="Times New Roman" panose="02020603050405020304" pitchFamily="18" charset="0"/>
                      </a:rPr>
                      <m:t>(</m:t>
                    </m:r>
                    <m:r>
                      <a:rPr lang="zh-CN" altLang="en-US" sz="2400" i="1">
                        <a:latin typeface="Cambria Math" panose="02040503050406030204" pitchFamily="18" charset="0"/>
                        <a:cs typeface="Times New Roman" panose="02020603050405020304" pitchFamily="18" charset="0"/>
                      </a:rPr>
                      <m:t>𝜇</m:t>
                    </m:r>
                    <m:r>
                      <a:rPr lang="en-US" altLang="zh-CN" sz="2400" b="0" i="1" smtClean="0">
                        <a:latin typeface="Cambria Math" panose="02040503050406030204" pitchFamily="18" charset="0"/>
                        <a:cs typeface="Times New Roman" panose="02020603050405020304" pitchFamily="18" charset="0"/>
                      </a:rPr>
                      <m:t>)</m:t>
                    </m:r>
                  </m:oMath>
                </a14:m>
                <a:endParaRPr lang="en-US" altLang="zh-CN" sz="2400" dirty="0">
                  <a:latin typeface="Microsoft YaHei" panose="020B0503020204020204" pitchFamily="34" charset="-122"/>
                  <a:ea typeface="Microsoft YaHei" panose="020B0503020204020204" pitchFamily="34" charset="-122"/>
                  <a:cs typeface="Times New Roman" panose="02020603050405020304" pitchFamily="18" charset="0"/>
                </a:endParaRPr>
              </a:p>
              <a:p>
                <a:pPr>
                  <a:lnSpc>
                    <a:spcPct val="100000"/>
                  </a:lnSpc>
                  <a:buFont typeface="Wingdings" pitchFamily="2" charset="2"/>
                  <a:buChar char="p"/>
                </a:pPr>
                <a:r>
                  <a:rPr lang="en-US" altLang="zh-CN" sz="2400" dirty="0">
                    <a:uFill>
                      <a:solidFill>
                        <a:srgbClr val="FFC000"/>
                      </a:solidFill>
                    </a:uFill>
                    <a:latin typeface="Microsoft YaHei" panose="020B0503020204020204" pitchFamily="34" charset="-122"/>
                    <a:ea typeface="Microsoft YaHei" panose="020B0503020204020204" pitchFamily="34" charset="-122"/>
                    <a:cs typeface="Times New Roman" panose="02020603050405020304" pitchFamily="18" charset="0"/>
                  </a:rPr>
                  <a:t>Two poles: </a:t>
                </a:r>
                <a14:m>
                  <m:oMath xmlns:m="http://schemas.openxmlformats.org/officeDocument/2006/math">
                    <m:sSub>
                      <m:sSubPr>
                        <m:ctrlPr>
                          <a:rPr lang="en-US" altLang="zh-CN" sz="2400" i="1" smtClean="0">
                            <a:latin typeface="Cambria Math" panose="02040503050406030204" pitchFamily="18" charset="0"/>
                          </a:rPr>
                        </m:ctrlPr>
                      </m:sSubPr>
                      <m:e>
                        <m:r>
                          <a:rPr lang="en-US" altLang="zh-CN" sz="2400" b="0" i="1" smtClean="0">
                            <a:latin typeface="Cambria Math" panose="02040503050406030204" pitchFamily="18" charset="0"/>
                          </a:rPr>
                          <m:t>𝑊</m:t>
                        </m:r>
                      </m:e>
                      <m:sub>
                        <m:r>
                          <a:rPr lang="en-US" altLang="zh-CN" sz="2400" b="0" i="1" smtClean="0">
                            <a:latin typeface="Cambria Math" panose="02040503050406030204" pitchFamily="18" charset="0"/>
                          </a:rPr>
                          <m:t>𝐻</m:t>
                        </m:r>
                      </m:sub>
                    </m:sSub>
                    <m:r>
                      <a:rPr lang="en-US" altLang="zh-CN" sz="2400" b="0" i="1" smtClean="0">
                        <a:latin typeface="Cambria Math" panose="02040503050406030204" pitchFamily="18" charset="0"/>
                      </a:rPr>
                      <m:t>=1424.3−17.1</m:t>
                    </m:r>
                    <m:r>
                      <a:rPr lang="en-US" altLang="zh-CN" sz="2400" b="0" i="1" smtClean="0">
                        <a:latin typeface="Cambria Math" panose="02040503050406030204" pitchFamily="18" charset="0"/>
                      </a:rPr>
                      <m:t>𝑖</m:t>
                    </m:r>
                  </m:oMath>
                </a14:m>
                <a:r>
                  <a:rPr lang="en-US" altLang="zh-CN" sz="2400" dirty="0">
                    <a:latin typeface="Microsoft YaHei" panose="020B0503020204020204" pitchFamily="34" charset="-122"/>
                    <a:ea typeface="Microsoft YaHei" panose="020B0503020204020204" pitchFamily="34" charset="-122"/>
                    <a:cs typeface="Times New Roman" panose="02020603050405020304" pitchFamily="18" charset="0"/>
                  </a:rPr>
                  <a:t>,</a:t>
                </a:r>
                <a:r>
                  <a:rPr lang="en-US" altLang="zh-CN" sz="2400" dirty="0">
                    <a:latin typeface="Microsoft YaHei" panose="020B0503020204020204" pitchFamily="34" charset="-122"/>
                    <a:ea typeface="Microsoft YaHei" panose="020B0503020204020204" pitchFamily="34" charset="-122"/>
                  </a:rPr>
                  <a:t> </a:t>
                </a:r>
                <a14:m>
                  <m:oMath xmlns:m="http://schemas.openxmlformats.org/officeDocument/2006/math">
                    <m:sSub>
                      <m:sSubPr>
                        <m:ctrlPr>
                          <a:rPr lang="en-US" altLang="zh-CN" sz="2400" i="1">
                            <a:latin typeface="Cambria Math" panose="02040503050406030204" pitchFamily="18" charset="0"/>
                          </a:rPr>
                        </m:ctrlPr>
                      </m:sSubPr>
                      <m:e>
                        <m:r>
                          <a:rPr lang="en-US" altLang="zh-CN" sz="2400" i="1">
                            <a:latin typeface="Cambria Math" panose="02040503050406030204" pitchFamily="18" charset="0"/>
                          </a:rPr>
                          <m:t>𝑊</m:t>
                        </m:r>
                      </m:e>
                      <m:sub>
                        <m:r>
                          <a:rPr lang="en-US" altLang="zh-CN" sz="2400" b="0" i="1" smtClean="0">
                            <a:latin typeface="Cambria Math" panose="02040503050406030204" pitchFamily="18" charset="0"/>
                          </a:rPr>
                          <m:t>𝐿</m:t>
                        </m:r>
                      </m:sub>
                    </m:sSub>
                    <m:r>
                      <a:rPr lang="en-US" altLang="zh-CN" sz="2400" i="1">
                        <a:latin typeface="Cambria Math" panose="02040503050406030204" pitchFamily="18" charset="0"/>
                      </a:rPr>
                      <m:t>=1</m:t>
                    </m:r>
                    <m:r>
                      <a:rPr lang="en-US" altLang="zh-CN" sz="2400" b="0" i="1" smtClean="0">
                        <a:latin typeface="Cambria Math" panose="02040503050406030204" pitchFamily="18" charset="0"/>
                      </a:rPr>
                      <m:t>389.1</m:t>
                    </m:r>
                    <m:r>
                      <a:rPr lang="en-US" altLang="zh-CN" sz="2400" i="1">
                        <a:latin typeface="Cambria Math" panose="02040503050406030204" pitchFamily="18" charset="0"/>
                      </a:rPr>
                      <m:t>−</m:t>
                    </m:r>
                    <m:r>
                      <a:rPr lang="en-US" altLang="zh-CN" sz="2400" b="0" i="1" smtClean="0">
                        <a:latin typeface="Cambria Math" panose="02040503050406030204" pitchFamily="18" charset="0"/>
                      </a:rPr>
                      <m:t>64.1</m:t>
                    </m:r>
                    <m:r>
                      <a:rPr lang="en-US" altLang="zh-CN" sz="2400" i="1">
                        <a:latin typeface="Cambria Math" panose="02040503050406030204" pitchFamily="18" charset="0"/>
                      </a:rPr>
                      <m:t>𝑖</m:t>
                    </m:r>
                  </m:oMath>
                </a14:m>
                <a:endParaRPr lang="en-US" altLang="zh-CN" sz="2400" u="dotDash" dirty="0">
                  <a:uFill>
                    <a:solidFill>
                      <a:srgbClr val="FFC000"/>
                    </a:solidFill>
                  </a:uFill>
                  <a:latin typeface="Microsoft YaHei" panose="020B0503020204020204" pitchFamily="34" charset="-122"/>
                  <a:ea typeface="Microsoft YaHei" panose="020B0503020204020204" pitchFamily="34" charset="-122"/>
                  <a:cs typeface="Times New Roman" panose="02020603050405020304" pitchFamily="18" charset="0"/>
                </a:endParaRPr>
              </a:p>
            </p:txBody>
          </p:sp>
        </mc:Choice>
        <mc:Fallback>
          <p:sp>
            <p:nvSpPr>
              <p:cNvPr id="3" name="内容占位符 2">
                <a:extLst>
                  <a:ext uri="{FF2B5EF4-FFF2-40B4-BE49-F238E27FC236}">
                    <a16:creationId xmlns:a16="http://schemas.microsoft.com/office/drawing/2014/main" id="{2A7B76FB-8CB2-E3AE-F132-8A2DEB059D15}"/>
                  </a:ext>
                </a:extLst>
              </p:cNvPr>
              <p:cNvSpPr>
                <a:spLocks noGrp="1" noRot="1" noChangeAspect="1" noMove="1" noResize="1" noEditPoints="1" noAdjustHandles="1" noChangeArrowheads="1" noChangeShapeType="1" noTextEdit="1"/>
              </p:cNvSpPr>
              <p:nvPr>
                <p:ph idx="1"/>
              </p:nvPr>
            </p:nvSpPr>
            <p:spPr>
              <a:xfrm>
                <a:off x="838200" y="1113182"/>
                <a:ext cx="10299700" cy="1944678"/>
              </a:xfrm>
              <a:blipFill>
                <a:blip r:embed="rId3"/>
                <a:stretch>
                  <a:fillRect l="-863" t="-1948"/>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4" name="标题 1">
                <a:extLst>
                  <a:ext uri="{FF2B5EF4-FFF2-40B4-BE49-F238E27FC236}">
                    <a16:creationId xmlns:a16="http://schemas.microsoft.com/office/drawing/2014/main" id="{89746ACF-672B-0C8C-BFB1-9F9F9B771F29}"/>
                  </a:ext>
                </a:extLst>
              </p:cNvPr>
              <p:cNvSpPr txBox="1">
                <a:spLocks/>
              </p:cNvSpPr>
              <p:nvPr/>
            </p:nvSpPr>
            <p:spPr>
              <a:xfrm>
                <a:off x="0" y="234182"/>
                <a:ext cx="12192000" cy="546264"/>
              </a:xfrm>
              <a:prstGeom prst="rect">
                <a:avLst/>
              </a:prstGeom>
              <a:noFill/>
            </p:spPr>
            <p:txBody>
              <a:bodyPr vert="horz" lIns="91440" tIns="45720" rIns="91440" bIns="45720" rtlCol="0" anchor="ctr">
                <a:noAutofit/>
              </a:bodyPr>
              <a:lstStyle>
                <a:lvl1pPr algn="l" defTabSz="914400" rtl="0" eaLnBrk="1" latinLnBrk="0" hangingPunct="1">
                  <a:lnSpc>
                    <a:spcPct val="90000"/>
                  </a:lnSpc>
                  <a:spcBef>
                    <a:spcPct val="0"/>
                  </a:spcBef>
                  <a:buNone/>
                  <a:defRPr sz="3200" kern="1200">
                    <a:solidFill>
                      <a:schemeClr val="bg1"/>
                    </a:solidFill>
                    <a:latin typeface="+mj-lt"/>
                    <a:ea typeface="+mj-ea"/>
                    <a:cs typeface="+mj-cs"/>
                  </a:defRPr>
                </a:lvl1pPr>
              </a:lstStyle>
              <a:p>
                <a14:m>
                  <m:oMath xmlns:m="http://schemas.openxmlformats.org/officeDocument/2006/math">
                    <m:r>
                      <a:rPr lang="el-GR" altLang="zh-CN" sz="3600" b="1" i="0" smtClean="0">
                        <a:solidFill>
                          <a:schemeClr val="tx1"/>
                        </a:solidFill>
                        <a:latin typeface="Cambria Math" panose="02040503050406030204" pitchFamily="18" charset="0"/>
                        <a:ea typeface="Cambria Math" panose="02040503050406030204" pitchFamily="18" charset="0"/>
                      </a:rPr>
                      <m:t>𝚲</m:t>
                    </m:r>
                    <m:d>
                      <m:dPr>
                        <m:ctrlPr>
                          <a:rPr lang="en-US" altLang="zh-CN" sz="3600" b="1" i="1" smtClean="0">
                            <a:solidFill>
                              <a:schemeClr val="tx1"/>
                            </a:solidFill>
                            <a:latin typeface="Cambria Math" panose="02040503050406030204" pitchFamily="18" charset="0"/>
                            <a:ea typeface="Cambria Math" panose="02040503050406030204" pitchFamily="18" charset="0"/>
                          </a:rPr>
                        </m:ctrlPr>
                      </m:dPr>
                      <m:e>
                        <m:r>
                          <a:rPr lang="en-US" altLang="zh-CN" sz="3600" b="1" i="0" smtClean="0">
                            <a:solidFill>
                              <a:schemeClr val="tx1"/>
                            </a:solidFill>
                            <a:latin typeface="Cambria Math" panose="02040503050406030204" pitchFamily="18" charset="0"/>
                            <a:ea typeface="Cambria Math" panose="02040503050406030204" pitchFamily="18" charset="0"/>
                          </a:rPr>
                          <m:t>𝟏𝟒𝟎𝟓</m:t>
                        </m:r>
                      </m:e>
                    </m:d>
                  </m:oMath>
                </a14:m>
                <a:r>
                  <a:rPr lang="en-US" altLang="zh-CN"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rPr>
                  <a:t>-dynamical generated two-pole structure! </a:t>
                </a:r>
                <a:endParaRPr lang="zh-CN" altLang="en-US"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endParaRPr>
              </a:p>
            </p:txBody>
          </p:sp>
        </mc:Choice>
        <mc:Fallback>
          <p:sp>
            <p:nvSpPr>
              <p:cNvPr id="4" name="标题 1">
                <a:extLst>
                  <a:ext uri="{FF2B5EF4-FFF2-40B4-BE49-F238E27FC236}">
                    <a16:creationId xmlns:a16="http://schemas.microsoft.com/office/drawing/2014/main" id="{89746ACF-672B-0C8C-BFB1-9F9F9B771F29}"/>
                  </a:ext>
                </a:extLst>
              </p:cNvPr>
              <p:cNvSpPr txBox="1">
                <a:spLocks noRot="1" noChangeAspect="1" noMove="1" noResize="1" noEditPoints="1" noAdjustHandles="1" noChangeArrowheads="1" noChangeShapeType="1" noTextEdit="1"/>
              </p:cNvSpPr>
              <p:nvPr/>
            </p:nvSpPr>
            <p:spPr>
              <a:xfrm>
                <a:off x="0" y="234182"/>
                <a:ext cx="12192000" cy="546264"/>
              </a:xfrm>
              <a:prstGeom prst="rect">
                <a:avLst/>
              </a:prstGeom>
              <a:blipFill>
                <a:blip r:embed="rId4"/>
                <a:stretch>
                  <a:fillRect l="-520" t="-31818" b="-45455"/>
                </a:stretch>
              </a:blipFill>
            </p:spPr>
            <p:txBody>
              <a:bodyPr/>
              <a:lstStyle/>
              <a:p>
                <a:r>
                  <a:rPr lang="zh-CN" altLang="en-US">
                    <a:noFill/>
                  </a:rPr>
                  <a:t> </a:t>
                </a:r>
              </a:p>
            </p:txBody>
          </p:sp>
        </mc:Fallback>
      </mc:AlternateContent>
      <p:sp>
        <p:nvSpPr>
          <p:cNvPr id="5" name="文本框 4">
            <a:extLst>
              <a:ext uri="{FF2B5EF4-FFF2-40B4-BE49-F238E27FC236}">
                <a16:creationId xmlns:a16="http://schemas.microsoft.com/office/drawing/2014/main" id="{BF5BE451-9D95-A9D5-03BF-DC416212044A}"/>
              </a:ext>
            </a:extLst>
          </p:cNvPr>
          <p:cNvSpPr txBox="1"/>
          <p:nvPr/>
        </p:nvSpPr>
        <p:spPr>
          <a:xfrm>
            <a:off x="2551741" y="5833997"/>
            <a:ext cx="6109413" cy="923330"/>
          </a:xfrm>
          <a:prstGeom prst="rect">
            <a:avLst/>
          </a:prstGeom>
          <a:noFill/>
        </p:spPr>
        <p:txBody>
          <a:bodyPr wrap="square">
            <a:spAutoFit/>
          </a:bodyPr>
          <a:lstStyle/>
          <a:p>
            <a:pPr algn="ctr"/>
            <a:r>
              <a:rPr lang="en-US" altLang="zh-CN" sz="1800" dirty="0" err="1">
                <a:solidFill>
                  <a:prstClr val="black"/>
                </a:solidFill>
              </a:rPr>
              <a:t>Oller</a:t>
            </a:r>
            <a:r>
              <a:rPr lang="zh-CN" altLang="en-US" sz="1800" dirty="0">
                <a:solidFill>
                  <a:prstClr val="black"/>
                </a:solidFill>
              </a:rPr>
              <a:t> </a:t>
            </a:r>
            <a:r>
              <a:rPr lang="en-US" altLang="zh-CN" sz="1800" dirty="0">
                <a:solidFill>
                  <a:prstClr val="black"/>
                </a:solidFill>
              </a:rPr>
              <a:t>and</a:t>
            </a:r>
            <a:r>
              <a:rPr lang="zh-CN" altLang="en-US" sz="1800" dirty="0">
                <a:solidFill>
                  <a:prstClr val="black"/>
                </a:solidFill>
              </a:rPr>
              <a:t> </a:t>
            </a:r>
            <a:r>
              <a:rPr lang="en-US" altLang="zh-CN" sz="1800" dirty="0">
                <a:solidFill>
                  <a:prstClr val="black"/>
                </a:solidFill>
              </a:rPr>
              <a:t>Meissner,</a:t>
            </a:r>
            <a:r>
              <a:rPr lang="zh-CN" altLang="en-US" sz="1800" dirty="0">
                <a:solidFill>
                  <a:prstClr val="black"/>
                </a:solidFill>
              </a:rPr>
              <a:t> </a:t>
            </a:r>
            <a:r>
              <a:rPr lang="en" altLang="zh-CN" sz="1800" dirty="0">
                <a:solidFill>
                  <a:prstClr val="black"/>
                </a:solidFill>
              </a:rPr>
              <a:t>PLB500</a:t>
            </a:r>
            <a:r>
              <a:rPr lang="en-US" altLang="zh-CN" sz="1800" dirty="0">
                <a:solidFill>
                  <a:prstClr val="black"/>
                </a:solidFill>
              </a:rPr>
              <a:t>,</a:t>
            </a:r>
            <a:r>
              <a:rPr lang="zh-CN" altLang="en-US" sz="1800" dirty="0">
                <a:solidFill>
                  <a:prstClr val="black"/>
                </a:solidFill>
              </a:rPr>
              <a:t> </a:t>
            </a:r>
            <a:r>
              <a:rPr lang="en-US" altLang="zh-CN" sz="1800" dirty="0">
                <a:solidFill>
                  <a:prstClr val="black"/>
                </a:solidFill>
              </a:rPr>
              <a:t>263</a:t>
            </a:r>
            <a:r>
              <a:rPr lang="en" altLang="zh-CN" sz="1800" dirty="0">
                <a:solidFill>
                  <a:prstClr val="black"/>
                </a:solidFill>
              </a:rPr>
              <a:t>(2001)</a:t>
            </a:r>
          </a:p>
          <a:p>
            <a:pPr algn="ctr"/>
            <a:r>
              <a:rPr lang="en" altLang="zh-CN" dirty="0" err="1"/>
              <a:t>Jido</a:t>
            </a:r>
            <a:r>
              <a:rPr lang="en" altLang="zh-CN" dirty="0"/>
              <a:t>, </a:t>
            </a:r>
            <a:r>
              <a:rPr lang="en" altLang="zh-CN" dirty="0" err="1"/>
              <a:t>Oller</a:t>
            </a:r>
            <a:r>
              <a:rPr lang="en" altLang="zh-CN" dirty="0"/>
              <a:t>, </a:t>
            </a:r>
            <a:r>
              <a:rPr lang="en" altLang="zh-CN" dirty="0" err="1"/>
              <a:t>Oset</a:t>
            </a:r>
            <a:r>
              <a:rPr lang="en" altLang="zh-CN" dirty="0"/>
              <a:t>, Ramos</a:t>
            </a:r>
            <a:r>
              <a:rPr lang="en-US" altLang="zh-CN" dirty="0"/>
              <a:t>,</a:t>
            </a:r>
            <a:r>
              <a:rPr lang="en" altLang="zh-CN" dirty="0"/>
              <a:t> and Meissner, N</a:t>
            </a:r>
            <a:r>
              <a:rPr lang="en-US" altLang="zh-CN" dirty="0"/>
              <a:t>PA725,</a:t>
            </a:r>
            <a:r>
              <a:rPr lang="zh-CN" altLang="en-US" dirty="0"/>
              <a:t> </a:t>
            </a:r>
            <a:r>
              <a:rPr lang="en" altLang="zh-CN" dirty="0"/>
              <a:t>18</a:t>
            </a:r>
            <a:r>
              <a:rPr lang="en-US" altLang="zh-CN" dirty="0"/>
              <a:t>1</a:t>
            </a:r>
            <a:r>
              <a:rPr lang="en" altLang="zh-CN" dirty="0"/>
              <a:t> (2003)</a:t>
            </a:r>
            <a:endParaRPr lang="en-US" altLang="zh-CN" b="0" dirty="0">
              <a:solidFill>
                <a:srgbClr val="145396"/>
              </a:solidFill>
              <a:effectLst/>
              <a:latin typeface="-apple-system"/>
              <a:ea typeface="MS PGothic" panose="020B0600070205080204" pitchFamily="34" charset="-128"/>
            </a:endParaRPr>
          </a:p>
          <a:p>
            <a:pPr algn="ctr"/>
            <a:r>
              <a:rPr lang="en-US" altLang="zh-CN" b="0" dirty="0" err="1">
                <a:solidFill>
                  <a:srgbClr val="145396"/>
                </a:solidFill>
                <a:effectLst/>
                <a:latin typeface="-apple-system"/>
                <a:ea typeface="MS PGothic" panose="020B0600070205080204" pitchFamily="34" charset="-128"/>
              </a:rPr>
              <a:t>Hyodo</a:t>
            </a:r>
            <a:r>
              <a:rPr lang="en-US" altLang="zh-CN" b="0" dirty="0">
                <a:solidFill>
                  <a:srgbClr val="145396"/>
                </a:solidFill>
                <a:effectLst/>
                <a:latin typeface="-apple-system"/>
                <a:ea typeface="MS PGothic" panose="020B0600070205080204" pitchFamily="34" charset="-128"/>
              </a:rPr>
              <a:t> and</a:t>
            </a:r>
            <a:r>
              <a:rPr lang="zh-CN" altLang="en-US" b="0" dirty="0">
                <a:solidFill>
                  <a:srgbClr val="145396"/>
                </a:solidFill>
                <a:effectLst/>
                <a:latin typeface="-apple-system"/>
                <a:ea typeface="MS PGothic" panose="020B0600070205080204" pitchFamily="34" charset="-128"/>
              </a:rPr>
              <a:t> </a:t>
            </a:r>
            <a:r>
              <a:rPr lang="en-US" altLang="zh-CN" b="0" dirty="0" err="1">
                <a:solidFill>
                  <a:srgbClr val="145396"/>
                </a:solidFill>
                <a:effectLst/>
                <a:latin typeface="-apple-system"/>
                <a:ea typeface="MS PGothic" panose="020B0600070205080204" pitchFamily="34" charset="-128"/>
              </a:rPr>
              <a:t>Jido</a:t>
            </a:r>
            <a:r>
              <a:rPr lang="en-US" altLang="zh-CN" b="0" dirty="0">
                <a:solidFill>
                  <a:srgbClr val="145396"/>
                </a:solidFill>
                <a:effectLst/>
                <a:latin typeface="-apple-system"/>
                <a:ea typeface="MS PGothic" panose="020B0600070205080204" pitchFamily="34" charset="-128"/>
              </a:rPr>
              <a:t>, </a:t>
            </a:r>
            <a:r>
              <a:rPr lang="en-US" altLang="zh-CN" dirty="0">
                <a:solidFill>
                  <a:srgbClr val="145396"/>
                </a:solidFill>
                <a:latin typeface="-apple-system"/>
                <a:ea typeface="MS PGothic" panose="020B0600070205080204" pitchFamily="34" charset="-128"/>
              </a:rPr>
              <a:t>PPNP</a:t>
            </a:r>
            <a:r>
              <a:rPr lang="en-US" altLang="zh-CN" b="0" dirty="0">
                <a:solidFill>
                  <a:srgbClr val="145396"/>
                </a:solidFill>
                <a:effectLst/>
                <a:latin typeface="-apple-system"/>
                <a:ea typeface="MS PGothic" panose="020B0600070205080204" pitchFamily="34" charset="-128"/>
              </a:rPr>
              <a:t>67, 55 (2012)</a:t>
            </a:r>
            <a:endParaRPr lang="zh-CN" altLang="en-US" dirty="0">
              <a:solidFill>
                <a:srgbClr val="145396"/>
              </a:solidFill>
              <a:latin typeface="-apple-system"/>
              <a:ea typeface="MS PGothic" panose="020B0600070205080204" pitchFamily="34" charset="-128"/>
            </a:endParaRPr>
          </a:p>
        </p:txBody>
      </p:sp>
      <p:pic>
        <p:nvPicPr>
          <p:cNvPr id="7" name="图片 6">
            <a:extLst>
              <a:ext uri="{FF2B5EF4-FFF2-40B4-BE49-F238E27FC236}">
                <a16:creationId xmlns:a16="http://schemas.microsoft.com/office/drawing/2014/main" id="{B57BA35A-6A72-A122-20C1-9941E49A9807}"/>
              </a:ext>
            </a:extLst>
          </p:cNvPr>
          <p:cNvPicPr>
            <a:picLocks noChangeAspect="1"/>
          </p:cNvPicPr>
          <p:nvPr/>
        </p:nvPicPr>
        <p:blipFill>
          <a:blip r:embed="rId5"/>
          <a:stretch>
            <a:fillRect/>
          </a:stretch>
        </p:blipFill>
        <p:spPr>
          <a:xfrm>
            <a:off x="416966" y="3155617"/>
            <a:ext cx="2864477" cy="2500023"/>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图片 5">
            <a:extLst>
              <a:ext uri="{FF2B5EF4-FFF2-40B4-BE49-F238E27FC236}">
                <a16:creationId xmlns:a16="http://schemas.microsoft.com/office/drawing/2014/main" id="{2DD1779A-0064-86CA-46B8-4B57A1AA733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582806" y="3102983"/>
            <a:ext cx="7947521" cy="2641835"/>
          </a:xfrm>
          <a:prstGeom prst="rect">
            <a:avLst/>
          </a:prstGeom>
        </p:spPr>
      </p:pic>
      <p:sp>
        <p:nvSpPr>
          <p:cNvPr id="2" name="椭圆 1">
            <a:extLst>
              <a:ext uri="{FF2B5EF4-FFF2-40B4-BE49-F238E27FC236}">
                <a16:creationId xmlns:a16="http://schemas.microsoft.com/office/drawing/2014/main" id="{223B8C73-A31A-A9D9-BBE8-DA75E7B10EA0}"/>
              </a:ext>
            </a:extLst>
          </p:cNvPr>
          <p:cNvSpPr/>
          <p:nvPr/>
        </p:nvSpPr>
        <p:spPr>
          <a:xfrm>
            <a:off x="6642100" y="4114366"/>
            <a:ext cx="787400" cy="457200"/>
          </a:xfrm>
          <a:prstGeom prst="ellipse">
            <a:avLst/>
          </a:prstGeom>
          <a:noFill/>
          <a:ln w="254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8" name="椭圆 7">
            <a:extLst>
              <a:ext uri="{FF2B5EF4-FFF2-40B4-BE49-F238E27FC236}">
                <a16:creationId xmlns:a16="http://schemas.microsoft.com/office/drawing/2014/main" id="{6A4E0C7C-E323-23A9-432F-A5E2AC64F894}"/>
              </a:ext>
            </a:extLst>
          </p:cNvPr>
          <p:cNvSpPr/>
          <p:nvPr/>
        </p:nvSpPr>
        <p:spPr>
          <a:xfrm>
            <a:off x="9601200" y="4461566"/>
            <a:ext cx="787400" cy="457200"/>
          </a:xfrm>
          <a:prstGeom prst="ellipse">
            <a:avLst/>
          </a:prstGeom>
          <a:noFill/>
          <a:ln w="254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Tree>
    <p:extLst>
      <p:ext uri="{BB962C8B-B14F-4D97-AF65-F5344CB8AC3E}">
        <p14:creationId xmlns:p14="http://schemas.microsoft.com/office/powerpoint/2010/main" val="262936446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4" name="标题 1">
                <a:extLst>
                  <a:ext uri="{FF2B5EF4-FFF2-40B4-BE49-F238E27FC236}">
                    <a16:creationId xmlns:a16="http://schemas.microsoft.com/office/drawing/2014/main" id="{89746ACF-672B-0C8C-BFB1-9F9F9B771F29}"/>
                  </a:ext>
                </a:extLst>
              </p:cNvPr>
              <p:cNvSpPr txBox="1">
                <a:spLocks/>
              </p:cNvSpPr>
              <p:nvPr/>
            </p:nvSpPr>
            <p:spPr>
              <a:xfrm>
                <a:off x="0" y="234182"/>
                <a:ext cx="12192000" cy="546264"/>
              </a:xfrm>
              <a:prstGeom prst="rect">
                <a:avLst/>
              </a:prstGeom>
              <a:noFill/>
            </p:spPr>
            <p:txBody>
              <a:bodyPr vert="horz" lIns="91440" tIns="45720" rIns="91440" bIns="45720" rtlCol="0" anchor="ctr">
                <a:noAutofit/>
              </a:bodyPr>
              <a:lstStyle>
                <a:lvl1pPr algn="l" defTabSz="914400" rtl="0" eaLnBrk="1" latinLnBrk="0" hangingPunct="1">
                  <a:lnSpc>
                    <a:spcPct val="90000"/>
                  </a:lnSpc>
                  <a:spcBef>
                    <a:spcPct val="0"/>
                  </a:spcBef>
                  <a:buNone/>
                  <a:defRPr sz="3200" kern="1200">
                    <a:solidFill>
                      <a:schemeClr val="bg1"/>
                    </a:solidFill>
                    <a:latin typeface="+mj-lt"/>
                    <a:ea typeface="+mj-ea"/>
                    <a:cs typeface="+mj-cs"/>
                  </a:defRPr>
                </a:lvl1pPr>
              </a:lstStyle>
              <a:p>
                <a14:m>
                  <m:oMath xmlns:m="http://schemas.openxmlformats.org/officeDocument/2006/math">
                    <m:r>
                      <a:rPr lang="el-GR" altLang="zh-CN" sz="3600" b="1" i="0" smtClean="0">
                        <a:solidFill>
                          <a:schemeClr val="tx1"/>
                        </a:solidFill>
                        <a:latin typeface="Cambria Math" panose="02040503050406030204" pitchFamily="18" charset="0"/>
                        <a:ea typeface="Cambria Math" panose="02040503050406030204" pitchFamily="18" charset="0"/>
                      </a:rPr>
                      <m:t>𝚲</m:t>
                    </m:r>
                    <m:d>
                      <m:dPr>
                        <m:ctrlPr>
                          <a:rPr lang="en-US" altLang="zh-CN" sz="3600" b="1" i="1" smtClean="0">
                            <a:solidFill>
                              <a:schemeClr val="tx1"/>
                            </a:solidFill>
                            <a:latin typeface="Cambria Math" panose="02040503050406030204" pitchFamily="18" charset="0"/>
                            <a:ea typeface="Cambria Math" panose="02040503050406030204" pitchFamily="18" charset="0"/>
                          </a:rPr>
                        </m:ctrlPr>
                      </m:dPr>
                      <m:e>
                        <m:r>
                          <a:rPr lang="en-US" altLang="zh-CN" sz="3600" b="1" i="0" smtClean="0">
                            <a:solidFill>
                              <a:schemeClr val="tx1"/>
                            </a:solidFill>
                            <a:latin typeface="Cambria Math" panose="02040503050406030204" pitchFamily="18" charset="0"/>
                            <a:ea typeface="Cambria Math" panose="02040503050406030204" pitchFamily="18" charset="0"/>
                          </a:rPr>
                          <m:t>𝟏𝟒𝟎𝟓</m:t>
                        </m:r>
                      </m:e>
                    </m:d>
                  </m:oMath>
                </a14:m>
                <a:r>
                  <a:rPr lang="en-US" altLang="zh-CN"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rPr>
                  <a:t>-dynamical generated two-pole structure! </a:t>
                </a:r>
                <a:endParaRPr lang="zh-CN" altLang="en-US"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endParaRPr>
              </a:p>
            </p:txBody>
          </p:sp>
        </mc:Choice>
        <mc:Fallback>
          <p:sp>
            <p:nvSpPr>
              <p:cNvPr id="4" name="标题 1">
                <a:extLst>
                  <a:ext uri="{FF2B5EF4-FFF2-40B4-BE49-F238E27FC236}">
                    <a16:creationId xmlns:a16="http://schemas.microsoft.com/office/drawing/2014/main" id="{89746ACF-672B-0C8C-BFB1-9F9F9B771F29}"/>
                  </a:ext>
                </a:extLst>
              </p:cNvPr>
              <p:cNvSpPr txBox="1">
                <a:spLocks noRot="1" noChangeAspect="1" noMove="1" noResize="1" noEditPoints="1" noAdjustHandles="1" noChangeArrowheads="1" noChangeShapeType="1" noTextEdit="1"/>
              </p:cNvSpPr>
              <p:nvPr/>
            </p:nvSpPr>
            <p:spPr>
              <a:xfrm>
                <a:off x="0" y="234182"/>
                <a:ext cx="12192000" cy="546264"/>
              </a:xfrm>
              <a:prstGeom prst="rect">
                <a:avLst/>
              </a:prstGeom>
              <a:blipFill>
                <a:blip r:embed="rId3"/>
                <a:stretch>
                  <a:fillRect l="-520" t="-31818" b="-45455"/>
                </a:stretch>
              </a:blipFill>
            </p:spPr>
            <p:txBody>
              <a:bodyPr/>
              <a:lstStyle/>
              <a:p>
                <a:r>
                  <a:rPr lang="zh-CN" altLang="en-US">
                    <a:noFill/>
                  </a:rPr>
                  <a:t> </a:t>
                </a:r>
              </a:p>
            </p:txBody>
          </p:sp>
        </mc:Fallback>
      </mc:AlternateContent>
      <p:sp>
        <p:nvSpPr>
          <p:cNvPr id="5" name="文本框 4">
            <a:extLst>
              <a:ext uri="{FF2B5EF4-FFF2-40B4-BE49-F238E27FC236}">
                <a16:creationId xmlns:a16="http://schemas.microsoft.com/office/drawing/2014/main" id="{BF5BE451-9D95-A9D5-03BF-DC416212044A}"/>
              </a:ext>
            </a:extLst>
          </p:cNvPr>
          <p:cNvSpPr txBox="1"/>
          <p:nvPr/>
        </p:nvSpPr>
        <p:spPr>
          <a:xfrm>
            <a:off x="2622762" y="5596788"/>
            <a:ext cx="6109413" cy="923330"/>
          </a:xfrm>
          <a:prstGeom prst="rect">
            <a:avLst/>
          </a:prstGeom>
          <a:noFill/>
        </p:spPr>
        <p:txBody>
          <a:bodyPr wrap="square">
            <a:spAutoFit/>
          </a:bodyPr>
          <a:lstStyle/>
          <a:p>
            <a:pPr algn="ctr"/>
            <a:r>
              <a:rPr lang="en-US" altLang="zh-CN" sz="1800" dirty="0" err="1">
                <a:solidFill>
                  <a:prstClr val="black"/>
                </a:solidFill>
              </a:rPr>
              <a:t>Oller</a:t>
            </a:r>
            <a:r>
              <a:rPr lang="zh-CN" altLang="en-US" sz="1800" dirty="0">
                <a:solidFill>
                  <a:prstClr val="black"/>
                </a:solidFill>
              </a:rPr>
              <a:t> </a:t>
            </a:r>
            <a:r>
              <a:rPr lang="en-US" altLang="zh-CN" sz="1800" dirty="0">
                <a:solidFill>
                  <a:prstClr val="black"/>
                </a:solidFill>
              </a:rPr>
              <a:t>and</a:t>
            </a:r>
            <a:r>
              <a:rPr lang="zh-CN" altLang="en-US" sz="1800" dirty="0">
                <a:solidFill>
                  <a:prstClr val="black"/>
                </a:solidFill>
              </a:rPr>
              <a:t> </a:t>
            </a:r>
            <a:r>
              <a:rPr lang="en-US" altLang="zh-CN" sz="1800" dirty="0">
                <a:solidFill>
                  <a:prstClr val="black"/>
                </a:solidFill>
              </a:rPr>
              <a:t>Meissner,</a:t>
            </a:r>
            <a:r>
              <a:rPr lang="zh-CN" altLang="en-US" sz="1800" dirty="0">
                <a:solidFill>
                  <a:prstClr val="black"/>
                </a:solidFill>
              </a:rPr>
              <a:t> </a:t>
            </a:r>
            <a:r>
              <a:rPr lang="en" altLang="zh-CN" sz="1800" dirty="0">
                <a:solidFill>
                  <a:prstClr val="black"/>
                </a:solidFill>
              </a:rPr>
              <a:t>PLB500(2001)263</a:t>
            </a:r>
          </a:p>
          <a:p>
            <a:pPr algn="ctr"/>
            <a:r>
              <a:rPr lang="en" altLang="zh-CN" dirty="0" err="1">
                <a:solidFill>
                  <a:srgbClr val="145396"/>
                </a:solidFill>
                <a:latin typeface="-apple-system"/>
                <a:ea typeface="MS PGothic" panose="020B0600070205080204" pitchFamily="34" charset="-128"/>
              </a:rPr>
              <a:t>Jido</a:t>
            </a:r>
            <a:r>
              <a:rPr lang="en" altLang="zh-CN" dirty="0">
                <a:solidFill>
                  <a:srgbClr val="145396"/>
                </a:solidFill>
                <a:latin typeface="-apple-system"/>
                <a:ea typeface="MS PGothic" panose="020B0600070205080204" pitchFamily="34" charset="-128"/>
              </a:rPr>
              <a:t>, </a:t>
            </a:r>
            <a:r>
              <a:rPr lang="en" altLang="zh-CN" dirty="0" err="1">
                <a:solidFill>
                  <a:srgbClr val="145396"/>
                </a:solidFill>
                <a:latin typeface="-apple-system"/>
                <a:ea typeface="MS PGothic" panose="020B0600070205080204" pitchFamily="34" charset="-128"/>
              </a:rPr>
              <a:t>Oller</a:t>
            </a:r>
            <a:r>
              <a:rPr lang="en" altLang="zh-CN" dirty="0">
                <a:solidFill>
                  <a:srgbClr val="145396"/>
                </a:solidFill>
                <a:latin typeface="-apple-system"/>
                <a:ea typeface="MS PGothic" panose="020B0600070205080204" pitchFamily="34" charset="-128"/>
              </a:rPr>
              <a:t>, </a:t>
            </a:r>
            <a:r>
              <a:rPr lang="en" altLang="zh-CN" dirty="0" err="1">
                <a:solidFill>
                  <a:srgbClr val="145396"/>
                </a:solidFill>
                <a:latin typeface="-apple-system"/>
                <a:ea typeface="MS PGothic" panose="020B0600070205080204" pitchFamily="34" charset="-128"/>
              </a:rPr>
              <a:t>Oset</a:t>
            </a:r>
            <a:r>
              <a:rPr lang="en" altLang="zh-CN" dirty="0">
                <a:solidFill>
                  <a:srgbClr val="145396"/>
                </a:solidFill>
                <a:latin typeface="-apple-system"/>
                <a:ea typeface="MS PGothic" panose="020B0600070205080204" pitchFamily="34" charset="-128"/>
              </a:rPr>
              <a:t>, Ramos</a:t>
            </a:r>
            <a:r>
              <a:rPr lang="en-US" altLang="zh-CN" dirty="0">
                <a:solidFill>
                  <a:srgbClr val="145396"/>
                </a:solidFill>
                <a:latin typeface="-apple-system"/>
                <a:ea typeface="MS PGothic" panose="020B0600070205080204" pitchFamily="34" charset="-128"/>
              </a:rPr>
              <a:t>,</a:t>
            </a:r>
            <a:r>
              <a:rPr lang="en" altLang="zh-CN" dirty="0">
                <a:solidFill>
                  <a:srgbClr val="145396"/>
                </a:solidFill>
                <a:latin typeface="-apple-system"/>
                <a:ea typeface="MS PGothic" panose="020B0600070205080204" pitchFamily="34" charset="-128"/>
              </a:rPr>
              <a:t> and Meissner, N</a:t>
            </a:r>
            <a:r>
              <a:rPr lang="en-US" altLang="zh-CN" dirty="0">
                <a:solidFill>
                  <a:srgbClr val="145396"/>
                </a:solidFill>
                <a:latin typeface="-apple-system"/>
                <a:ea typeface="MS PGothic" panose="020B0600070205080204" pitchFamily="34" charset="-128"/>
              </a:rPr>
              <a:t>PA725,</a:t>
            </a:r>
            <a:r>
              <a:rPr lang="zh-CN" altLang="en-US" dirty="0">
                <a:solidFill>
                  <a:srgbClr val="145396"/>
                </a:solidFill>
                <a:latin typeface="-apple-system"/>
                <a:ea typeface="MS PGothic" panose="020B0600070205080204" pitchFamily="34" charset="-128"/>
              </a:rPr>
              <a:t> </a:t>
            </a:r>
            <a:r>
              <a:rPr lang="en" altLang="zh-CN" dirty="0">
                <a:solidFill>
                  <a:srgbClr val="145396"/>
                </a:solidFill>
                <a:latin typeface="-apple-system"/>
                <a:ea typeface="MS PGothic" panose="020B0600070205080204" pitchFamily="34" charset="-128"/>
              </a:rPr>
              <a:t>18</a:t>
            </a:r>
            <a:r>
              <a:rPr lang="en-US" altLang="zh-CN" dirty="0">
                <a:solidFill>
                  <a:srgbClr val="145396"/>
                </a:solidFill>
                <a:latin typeface="-apple-system"/>
                <a:ea typeface="MS PGothic" panose="020B0600070205080204" pitchFamily="34" charset="-128"/>
              </a:rPr>
              <a:t>1</a:t>
            </a:r>
            <a:r>
              <a:rPr lang="en" altLang="zh-CN" dirty="0">
                <a:solidFill>
                  <a:srgbClr val="145396"/>
                </a:solidFill>
                <a:latin typeface="-apple-system"/>
                <a:ea typeface="MS PGothic" panose="020B0600070205080204" pitchFamily="34" charset="-128"/>
              </a:rPr>
              <a:t> (2003)</a:t>
            </a:r>
            <a:endParaRPr lang="en-US" altLang="zh-CN" dirty="0">
              <a:solidFill>
                <a:srgbClr val="145396"/>
              </a:solidFill>
              <a:latin typeface="-apple-system"/>
              <a:ea typeface="MS PGothic" panose="020B0600070205080204" pitchFamily="34" charset="-128"/>
            </a:endParaRPr>
          </a:p>
          <a:p>
            <a:pPr algn="ctr"/>
            <a:r>
              <a:rPr lang="en-US" altLang="zh-CN" b="0" dirty="0" err="1">
                <a:effectLst/>
                <a:latin typeface="-apple-system"/>
                <a:ea typeface="MS PGothic" panose="020B0600070205080204" pitchFamily="34" charset="-128"/>
              </a:rPr>
              <a:t>Hyodo</a:t>
            </a:r>
            <a:r>
              <a:rPr lang="en-US" altLang="zh-CN" b="0" dirty="0">
                <a:effectLst/>
                <a:latin typeface="-apple-system"/>
                <a:ea typeface="MS PGothic" panose="020B0600070205080204" pitchFamily="34" charset="-128"/>
              </a:rPr>
              <a:t> and</a:t>
            </a:r>
            <a:r>
              <a:rPr lang="zh-CN" altLang="en-US" b="0" dirty="0">
                <a:effectLst/>
                <a:latin typeface="-apple-system"/>
                <a:ea typeface="MS PGothic" panose="020B0600070205080204" pitchFamily="34" charset="-128"/>
              </a:rPr>
              <a:t> </a:t>
            </a:r>
            <a:r>
              <a:rPr lang="en-US" altLang="zh-CN" b="0" dirty="0" err="1">
                <a:effectLst/>
                <a:latin typeface="-apple-system"/>
                <a:ea typeface="MS PGothic" panose="020B0600070205080204" pitchFamily="34" charset="-128"/>
              </a:rPr>
              <a:t>Jido</a:t>
            </a:r>
            <a:r>
              <a:rPr lang="en-US" altLang="zh-CN" b="0" dirty="0">
                <a:effectLst/>
                <a:latin typeface="-apple-system"/>
                <a:ea typeface="MS PGothic" panose="020B0600070205080204" pitchFamily="34" charset="-128"/>
              </a:rPr>
              <a:t>, </a:t>
            </a:r>
            <a:r>
              <a:rPr lang="en-US" altLang="zh-CN" dirty="0">
                <a:latin typeface="-apple-system"/>
                <a:ea typeface="MS PGothic" panose="020B0600070205080204" pitchFamily="34" charset="-128"/>
              </a:rPr>
              <a:t>PPNP</a:t>
            </a:r>
            <a:r>
              <a:rPr lang="en-US" altLang="zh-CN" b="0" dirty="0">
                <a:effectLst/>
                <a:latin typeface="-apple-system"/>
                <a:ea typeface="MS PGothic" panose="020B0600070205080204" pitchFamily="34" charset="-128"/>
              </a:rPr>
              <a:t>67, 55 (2012)</a:t>
            </a:r>
            <a:endParaRPr lang="zh-CN" altLang="en-US" dirty="0">
              <a:latin typeface="-apple-system"/>
              <a:ea typeface="MS PGothic" panose="020B0600070205080204" pitchFamily="34" charset="-128"/>
            </a:endParaRPr>
          </a:p>
        </p:txBody>
      </p:sp>
      <p:pic>
        <p:nvPicPr>
          <p:cNvPr id="6" name="图片 5">
            <a:extLst>
              <a:ext uri="{FF2B5EF4-FFF2-40B4-BE49-F238E27FC236}">
                <a16:creationId xmlns:a16="http://schemas.microsoft.com/office/drawing/2014/main" id="{D7AA6C14-78CA-F9D5-987B-09123213ABC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5471" y="1957038"/>
            <a:ext cx="4770043" cy="3639750"/>
          </a:xfrm>
          <a:prstGeom prst="rect">
            <a:avLst/>
          </a:prstGeom>
        </p:spPr>
      </p:pic>
      <p:pic>
        <p:nvPicPr>
          <p:cNvPr id="13" name="图片 12">
            <a:extLst>
              <a:ext uri="{FF2B5EF4-FFF2-40B4-BE49-F238E27FC236}">
                <a16:creationId xmlns:a16="http://schemas.microsoft.com/office/drawing/2014/main" id="{5D15A379-9C36-D740-F572-BBE7AA63DD8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3518" y="1155327"/>
            <a:ext cx="5213951" cy="647186"/>
          </a:xfrm>
          <a:prstGeom prst="rect">
            <a:avLst/>
          </a:prstGeom>
        </p:spPr>
      </p:pic>
      <p:pic>
        <p:nvPicPr>
          <p:cNvPr id="15" name="图片 14">
            <a:extLst>
              <a:ext uri="{FF2B5EF4-FFF2-40B4-BE49-F238E27FC236}">
                <a16:creationId xmlns:a16="http://schemas.microsoft.com/office/drawing/2014/main" id="{72F39079-9D1A-61CA-5851-D713EA61F52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94514" y="1192415"/>
            <a:ext cx="5569605" cy="610098"/>
          </a:xfrm>
          <a:prstGeom prst="rect">
            <a:avLst/>
          </a:prstGeom>
        </p:spPr>
      </p:pic>
      <p:pic>
        <p:nvPicPr>
          <p:cNvPr id="17" name="图片 16">
            <a:extLst>
              <a:ext uri="{FF2B5EF4-FFF2-40B4-BE49-F238E27FC236}">
                <a16:creationId xmlns:a16="http://schemas.microsoft.com/office/drawing/2014/main" id="{7A9A4E85-238D-5AAB-3289-470BA5B2C43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142776" y="1957038"/>
            <a:ext cx="4772382" cy="3327151"/>
          </a:xfrm>
          <a:prstGeom prst="rect">
            <a:avLst/>
          </a:prstGeom>
        </p:spPr>
      </p:pic>
      <p:pic>
        <p:nvPicPr>
          <p:cNvPr id="18" name="图片 17">
            <a:extLst>
              <a:ext uri="{FF2B5EF4-FFF2-40B4-BE49-F238E27FC236}">
                <a16:creationId xmlns:a16="http://schemas.microsoft.com/office/drawing/2014/main" id="{1FCFE9A5-2F45-1B6F-F6A6-92AF02B47E08}"/>
              </a:ext>
            </a:extLst>
          </p:cNvPr>
          <p:cNvPicPr>
            <a:picLocks noChangeAspect="1"/>
          </p:cNvPicPr>
          <p:nvPr/>
        </p:nvPicPr>
        <p:blipFill>
          <a:blip r:embed="rId8"/>
          <a:stretch>
            <a:fillRect/>
          </a:stretch>
        </p:blipFill>
        <p:spPr>
          <a:xfrm rot="16200000">
            <a:off x="171066" y="3227221"/>
            <a:ext cx="830853" cy="403557"/>
          </a:xfrm>
          <a:prstGeom prst="rect">
            <a:avLst/>
          </a:prstGeom>
        </p:spPr>
      </p:pic>
      <p:pic>
        <p:nvPicPr>
          <p:cNvPr id="19" name="图片 18">
            <a:extLst>
              <a:ext uri="{FF2B5EF4-FFF2-40B4-BE49-F238E27FC236}">
                <a16:creationId xmlns:a16="http://schemas.microsoft.com/office/drawing/2014/main" id="{3D1624A4-C1A7-F96E-B9DE-65D221DCFFD6}"/>
              </a:ext>
            </a:extLst>
          </p:cNvPr>
          <p:cNvPicPr>
            <a:picLocks noChangeAspect="1"/>
          </p:cNvPicPr>
          <p:nvPr/>
        </p:nvPicPr>
        <p:blipFill>
          <a:blip r:embed="rId8"/>
          <a:stretch>
            <a:fillRect/>
          </a:stretch>
        </p:blipFill>
        <p:spPr>
          <a:xfrm rot="16200000">
            <a:off x="5580267" y="3227221"/>
            <a:ext cx="830853" cy="403557"/>
          </a:xfrm>
          <a:prstGeom prst="rect">
            <a:avLst/>
          </a:prstGeom>
        </p:spPr>
      </p:pic>
      <mc:AlternateContent xmlns:mc="http://schemas.openxmlformats.org/markup-compatibility/2006">
        <mc:Choice xmlns:a14="http://schemas.microsoft.com/office/drawing/2010/main" Requires="a14">
          <p:sp>
            <p:nvSpPr>
              <p:cNvPr id="3" name="文本框 2">
                <a:extLst>
                  <a:ext uri="{FF2B5EF4-FFF2-40B4-BE49-F238E27FC236}">
                    <a16:creationId xmlns:a16="http://schemas.microsoft.com/office/drawing/2014/main" id="{BF693DA6-3079-AB3C-0375-CD49A22DD11C}"/>
                  </a:ext>
                </a:extLst>
              </p:cNvPr>
              <p:cNvSpPr txBox="1"/>
              <p:nvPr/>
            </p:nvSpPr>
            <p:spPr>
              <a:xfrm>
                <a:off x="1475533" y="3059667"/>
                <a:ext cx="1420067" cy="369332"/>
              </a:xfrm>
              <a:prstGeom prst="rect">
                <a:avLst/>
              </a:prstGeom>
              <a:noFill/>
            </p:spPr>
            <p:txBody>
              <a:bodyPr wrap="square">
                <a:spAutoFit/>
              </a:bodyPr>
              <a:lstStyle/>
              <a:p>
                <a:pPr/>
                <a14:m>
                  <m:oMath xmlns:m="http://schemas.openxmlformats.org/officeDocument/2006/math">
                    <m:acc>
                      <m:accPr>
                        <m:chr m:val="̅"/>
                        <m:ctrlPr>
                          <a:rPr lang="en-US" altLang="zh-CN" sz="1800" b="1" i="1" smtClean="0">
                            <a:solidFill>
                              <a:srgbClr val="C00000"/>
                            </a:solidFill>
                            <a:latin typeface="Cambria Math" panose="02040503050406030204" pitchFamily="18" charset="0"/>
                          </a:rPr>
                        </m:ctrlPr>
                      </m:accPr>
                      <m:e>
                        <m:r>
                          <a:rPr lang="en-US" altLang="zh-CN" sz="1800" b="1" i="1" smtClean="0">
                            <a:solidFill>
                              <a:srgbClr val="C00000"/>
                            </a:solidFill>
                            <a:latin typeface="Cambria Math" panose="02040503050406030204" pitchFamily="18" charset="0"/>
                          </a:rPr>
                          <m:t>𝑲</m:t>
                        </m:r>
                      </m:e>
                    </m:acc>
                    <m:r>
                      <a:rPr lang="en-US" altLang="zh-CN" sz="1800" b="1" i="1" smtClean="0">
                        <a:solidFill>
                          <a:srgbClr val="C00000"/>
                        </a:solidFill>
                        <a:latin typeface="Cambria Math" panose="02040503050406030204" pitchFamily="18" charset="0"/>
                      </a:rPr>
                      <m:t>𝑵</m:t>
                    </m:r>
                  </m:oMath>
                </a14:m>
                <a:r>
                  <a:rPr lang="zh-CN" altLang="en-US" dirty="0"/>
                  <a:t> </a:t>
                </a:r>
                <a:r>
                  <a:rPr lang="en-US" altLang="zh-CN" dirty="0"/>
                  <a:t>initiated</a:t>
                </a:r>
                <a:r>
                  <a:rPr lang="zh-CN" altLang="en-US" dirty="0"/>
                  <a:t> </a:t>
                </a:r>
              </a:p>
            </p:txBody>
          </p:sp>
        </mc:Choice>
        <mc:Fallback>
          <p:sp>
            <p:nvSpPr>
              <p:cNvPr id="3" name="文本框 2">
                <a:extLst>
                  <a:ext uri="{FF2B5EF4-FFF2-40B4-BE49-F238E27FC236}">
                    <a16:creationId xmlns:a16="http://schemas.microsoft.com/office/drawing/2014/main" id="{BF693DA6-3079-AB3C-0375-CD49A22DD11C}"/>
                  </a:ext>
                </a:extLst>
              </p:cNvPr>
              <p:cNvSpPr txBox="1">
                <a:spLocks noRot="1" noChangeAspect="1" noMove="1" noResize="1" noEditPoints="1" noAdjustHandles="1" noChangeArrowheads="1" noChangeShapeType="1" noTextEdit="1"/>
              </p:cNvSpPr>
              <p:nvPr/>
            </p:nvSpPr>
            <p:spPr>
              <a:xfrm>
                <a:off x="1475533" y="3059667"/>
                <a:ext cx="1420067" cy="369332"/>
              </a:xfrm>
              <a:prstGeom prst="rect">
                <a:avLst/>
              </a:prstGeom>
              <a:blipFill>
                <a:blip r:embed="rId9"/>
                <a:stretch>
                  <a:fillRect t="-6667" b="-26667"/>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7" name="文本框 6">
                <a:extLst>
                  <a:ext uri="{FF2B5EF4-FFF2-40B4-BE49-F238E27FC236}">
                    <a16:creationId xmlns:a16="http://schemas.microsoft.com/office/drawing/2014/main" id="{A9CEFC04-F259-6427-6397-B6571628C2BE}"/>
                  </a:ext>
                </a:extLst>
              </p:cNvPr>
              <p:cNvSpPr txBox="1"/>
              <p:nvPr/>
            </p:nvSpPr>
            <p:spPr>
              <a:xfrm>
                <a:off x="6784133" y="3059667"/>
                <a:ext cx="1420067" cy="369332"/>
              </a:xfrm>
              <a:prstGeom prst="rect">
                <a:avLst/>
              </a:prstGeom>
              <a:noFill/>
            </p:spPr>
            <p:txBody>
              <a:bodyPr wrap="square">
                <a:spAutoFit/>
              </a:bodyPr>
              <a:lstStyle/>
              <a:p>
                <a:pPr/>
                <a14:m>
                  <m:oMath xmlns:m="http://schemas.openxmlformats.org/officeDocument/2006/math">
                    <m:r>
                      <a:rPr lang="zh-CN" altLang="en-US" sz="1800" b="1" i="1" dirty="0" smtClean="0">
                        <a:solidFill>
                          <a:srgbClr val="C00000"/>
                        </a:solidFill>
                        <a:latin typeface="Cambria Math" panose="02040503050406030204" pitchFamily="18" charset="0"/>
                      </a:rPr>
                      <m:t>𝝅</m:t>
                    </m:r>
                    <m:r>
                      <a:rPr lang="el-GR" altLang="zh-CN" sz="1800" b="1" i="1" dirty="0">
                        <a:solidFill>
                          <a:srgbClr val="C00000"/>
                        </a:solidFill>
                        <a:latin typeface="Cambria Math" panose="02040503050406030204" pitchFamily="18" charset="0"/>
                      </a:rPr>
                      <m:t>𝜮</m:t>
                    </m:r>
                    <m:r>
                      <a:rPr lang="el-GR" altLang="zh-CN" sz="1800" b="1" i="1" dirty="0">
                        <a:solidFill>
                          <a:srgbClr val="C00000"/>
                        </a:solidFill>
                        <a:latin typeface="Cambria Math" panose="02040503050406030204" pitchFamily="18" charset="0"/>
                      </a:rPr>
                      <m:t> </m:t>
                    </m:r>
                  </m:oMath>
                </a14:m>
                <a:r>
                  <a:rPr lang="en-US" altLang="zh-CN" dirty="0"/>
                  <a:t>initiated</a:t>
                </a:r>
                <a:r>
                  <a:rPr lang="zh-CN" altLang="en-US" dirty="0"/>
                  <a:t> </a:t>
                </a:r>
              </a:p>
            </p:txBody>
          </p:sp>
        </mc:Choice>
        <mc:Fallback>
          <p:sp>
            <p:nvSpPr>
              <p:cNvPr id="7" name="文本框 6">
                <a:extLst>
                  <a:ext uri="{FF2B5EF4-FFF2-40B4-BE49-F238E27FC236}">
                    <a16:creationId xmlns:a16="http://schemas.microsoft.com/office/drawing/2014/main" id="{A9CEFC04-F259-6427-6397-B6571628C2BE}"/>
                  </a:ext>
                </a:extLst>
              </p:cNvPr>
              <p:cNvSpPr txBox="1">
                <a:spLocks noRot="1" noChangeAspect="1" noMove="1" noResize="1" noEditPoints="1" noAdjustHandles="1" noChangeArrowheads="1" noChangeShapeType="1" noTextEdit="1"/>
              </p:cNvSpPr>
              <p:nvPr/>
            </p:nvSpPr>
            <p:spPr>
              <a:xfrm>
                <a:off x="6784133" y="3059667"/>
                <a:ext cx="1420067" cy="369332"/>
              </a:xfrm>
              <a:prstGeom prst="rect">
                <a:avLst/>
              </a:prstGeom>
              <a:blipFill>
                <a:blip r:embed="rId10"/>
                <a:stretch>
                  <a:fillRect t="-6667" b="-26667"/>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66035215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内容占位符 4">
            <a:extLst>
              <a:ext uri="{FF2B5EF4-FFF2-40B4-BE49-F238E27FC236}">
                <a16:creationId xmlns:a16="http://schemas.microsoft.com/office/drawing/2014/main" id="{A45F39F4-9562-EEAF-0CB8-6031BC979F23}"/>
              </a:ext>
            </a:extLst>
          </p:cNvPr>
          <p:cNvSpPr>
            <a:spLocks noGrp="1"/>
          </p:cNvSpPr>
          <p:nvPr>
            <p:ph idx="1"/>
          </p:nvPr>
        </p:nvSpPr>
        <p:spPr/>
        <p:txBody>
          <a:bodyPr/>
          <a:lstStyle/>
          <a:p>
            <a:endParaRPr lang="zh-CN" altLang="en-US"/>
          </a:p>
        </p:txBody>
      </p:sp>
      <p:sp>
        <p:nvSpPr>
          <p:cNvPr id="2" name="灯片编号占位符 1">
            <a:extLst>
              <a:ext uri="{FF2B5EF4-FFF2-40B4-BE49-F238E27FC236}">
                <a16:creationId xmlns:a16="http://schemas.microsoft.com/office/drawing/2014/main" id="{459786C9-E3ED-240B-F3DA-55680C9EB15A}"/>
              </a:ext>
            </a:extLst>
          </p:cNvPr>
          <p:cNvSpPr>
            <a:spLocks noGrp="1"/>
          </p:cNvSpPr>
          <p:nvPr>
            <p:ph type="sldNum" sz="quarter" idx="12"/>
          </p:nvPr>
        </p:nvSpPr>
        <p:spPr/>
        <p:txBody>
          <a:bodyPr/>
          <a:lstStyle/>
          <a:p>
            <a:pPr>
              <a:defRPr/>
            </a:pPr>
            <a:fld id="{C4FB67F1-DEA0-4505-A3D7-68170254FAEF}" type="slidenum">
              <a:rPr lang="zh-CN" altLang="en-US" smtClean="0"/>
              <a:pPr>
                <a:defRPr/>
              </a:pPr>
              <a:t>12</a:t>
            </a:fld>
            <a:endParaRPr lang="zh-CN" altLang="en-US"/>
          </a:p>
        </p:txBody>
      </p:sp>
      <p:pic>
        <p:nvPicPr>
          <p:cNvPr id="4" name="图片 3">
            <a:extLst>
              <a:ext uri="{FF2B5EF4-FFF2-40B4-BE49-F238E27FC236}">
                <a16:creationId xmlns:a16="http://schemas.microsoft.com/office/drawing/2014/main" id="{AB9FD647-8B49-3AF4-D24C-A63A53C3BED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9" y="1082630"/>
            <a:ext cx="6698213" cy="2998052"/>
          </a:xfrm>
          <a:prstGeom prst="rect">
            <a:avLst/>
          </a:prstGeom>
        </p:spPr>
      </p:pic>
      <p:pic>
        <p:nvPicPr>
          <p:cNvPr id="6" name="图片 5">
            <a:extLst>
              <a:ext uri="{FF2B5EF4-FFF2-40B4-BE49-F238E27FC236}">
                <a16:creationId xmlns:a16="http://schemas.microsoft.com/office/drawing/2014/main" id="{7179A270-540B-1DFC-A206-6CE1332F17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48338" y="1377352"/>
            <a:ext cx="4749567" cy="2317560"/>
          </a:xfrm>
          <a:prstGeom prst="rect">
            <a:avLst/>
          </a:prstGeom>
          <a:ln w="25400">
            <a:solidFill>
              <a:schemeClr val="accent1"/>
            </a:solidFill>
          </a:ln>
        </p:spPr>
      </p:pic>
      <p:pic>
        <p:nvPicPr>
          <p:cNvPr id="8" name="图片 7">
            <a:extLst>
              <a:ext uri="{FF2B5EF4-FFF2-40B4-BE49-F238E27FC236}">
                <a16:creationId xmlns:a16="http://schemas.microsoft.com/office/drawing/2014/main" id="{C4EFAE3F-23A7-DB1B-89F7-7BDB361A8A2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54317" y="3992100"/>
            <a:ext cx="3537608" cy="2546812"/>
          </a:xfrm>
          <a:prstGeom prst="rect">
            <a:avLst/>
          </a:prstGeom>
          <a:ln>
            <a:solidFill>
              <a:schemeClr val="accent1"/>
            </a:solidFill>
          </a:ln>
        </p:spPr>
      </p:pic>
      <p:pic>
        <p:nvPicPr>
          <p:cNvPr id="12" name="图片 11">
            <a:extLst>
              <a:ext uri="{FF2B5EF4-FFF2-40B4-BE49-F238E27FC236}">
                <a16:creationId xmlns:a16="http://schemas.microsoft.com/office/drawing/2014/main" id="{761C476F-C3E8-DAF7-234C-C4F9D2329F2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2835" y="4319204"/>
            <a:ext cx="6225754" cy="2219708"/>
          </a:xfrm>
          <a:prstGeom prst="rect">
            <a:avLst/>
          </a:prstGeom>
          <a:ln>
            <a:solidFill>
              <a:schemeClr val="accent1"/>
            </a:solidFill>
          </a:ln>
        </p:spPr>
      </p:pic>
      <mc:AlternateContent xmlns:mc="http://schemas.openxmlformats.org/markup-compatibility/2006">
        <mc:Choice xmlns:a14="http://schemas.microsoft.com/office/drawing/2010/main" Requires="a14">
          <p:sp>
            <p:nvSpPr>
              <p:cNvPr id="13" name="文本框 12">
                <a:extLst>
                  <a:ext uri="{FF2B5EF4-FFF2-40B4-BE49-F238E27FC236}">
                    <a16:creationId xmlns:a16="http://schemas.microsoft.com/office/drawing/2014/main" id="{90221B14-9DFA-AE56-60B2-2EF4C76CD245}"/>
                  </a:ext>
                </a:extLst>
              </p:cNvPr>
              <p:cNvSpPr txBox="1"/>
              <p:nvPr/>
            </p:nvSpPr>
            <p:spPr>
              <a:xfrm>
                <a:off x="-127082" y="216614"/>
                <a:ext cx="11713912" cy="584775"/>
              </a:xfrm>
              <a:prstGeom prst="rect">
                <a:avLst/>
              </a:prstGeom>
              <a:noFill/>
            </p:spPr>
            <p:txBody>
              <a:bodyPr wrap="none" rtlCol="0">
                <a:spAutoFit/>
              </a:bodyPr>
              <a:lstStyle/>
              <a:p>
                <a:r>
                  <a:rPr kumimoji="1" lang="en-US" altLang="zh-CN" sz="3200" b="1" dirty="0">
                    <a:solidFill>
                      <a:schemeClr val="tx1"/>
                    </a:solidFill>
                    <a:latin typeface="Microsoft YaHei" panose="020B0503020204020204" pitchFamily="34" charset="-122"/>
                    <a:ea typeface="Microsoft YaHei" panose="020B0503020204020204" pitchFamily="34" charset="-122"/>
                  </a:rPr>
                  <a:t>Evidence</a:t>
                </a:r>
                <a:r>
                  <a:rPr kumimoji="1" lang="zh-CN" altLang="en-US" sz="3200" b="1" dirty="0">
                    <a:solidFill>
                      <a:schemeClr val="tx1"/>
                    </a:solidFill>
                    <a:latin typeface="Microsoft YaHei" panose="020B0503020204020204" pitchFamily="34" charset="-122"/>
                    <a:ea typeface="Microsoft YaHei" panose="020B0503020204020204" pitchFamily="34" charset="-122"/>
                  </a:rPr>
                  <a:t> </a:t>
                </a:r>
                <a:r>
                  <a:rPr kumimoji="1" lang="en-US" altLang="zh-CN" sz="3200" b="1" dirty="0">
                    <a:solidFill>
                      <a:schemeClr val="tx1"/>
                    </a:solidFill>
                    <a:latin typeface="Microsoft YaHei" panose="020B0503020204020204" pitchFamily="34" charset="-122"/>
                    <a:ea typeface="Microsoft YaHei" panose="020B0503020204020204" pitchFamily="34" charset="-122"/>
                  </a:rPr>
                  <a:t>for</a:t>
                </a:r>
                <a:r>
                  <a:rPr kumimoji="1" lang="zh-CN" altLang="en-US" sz="3200" b="1" dirty="0">
                    <a:solidFill>
                      <a:schemeClr val="tx1"/>
                    </a:solidFill>
                    <a:latin typeface="Microsoft YaHei" panose="020B0503020204020204" pitchFamily="34" charset="-122"/>
                    <a:ea typeface="Microsoft YaHei" panose="020B0503020204020204" pitchFamily="34" charset="-122"/>
                  </a:rPr>
                  <a:t> </a:t>
                </a:r>
                <a:r>
                  <a:rPr kumimoji="1" lang="en-US" altLang="zh-CN" sz="3200" b="1" dirty="0">
                    <a:solidFill>
                      <a:schemeClr val="tx1"/>
                    </a:solidFill>
                    <a:latin typeface="Microsoft YaHei" panose="020B0503020204020204" pitchFamily="34" charset="-122"/>
                    <a:ea typeface="Microsoft YaHei" panose="020B0503020204020204" pitchFamily="34" charset="-122"/>
                  </a:rPr>
                  <a:t>the</a:t>
                </a:r>
                <a:r>
                  <a:rPr kumimoji="1" lang="zh-CN" altLang="en-US" sz="3200" b="1" dirty="0">
                    <a:solidFill>
                      <a:schemeClr val="tx1"/>
                    </a:solidFill>
                    <a:latin typeface="Microsoft YaHei" panose="020B0503020204020204" pitchFamily="34" charset="-122"/>
                    <a:ea typeface="Microsoft YaHei" panose="020B0503020204020204" pitchFamily="34" charset="-122"/>
                  </a:rPr>
                  <a:t> </a:t>
                </a:r>
                <a:r>
                  <a:rPr kumimoji="1" lang="en-US" altLang="zh-CN" sz="3200" b="1" dirty="0">
                    <a:solidFill>
                      <a:schemeClr val="tx1"/>
                    </a:solidFill>
                    <a:latin typeface="Microsoft YaHei" panose="020B0503020204020204" pitchFamily="34" charset="-122"/>
                    <a:ea typeface="Microsoft YaHei" panose="020B0503020204020204" pitchFamily="34" charset="-122"/>
                  </a:rPr>
                  <a:t>two-pole</a:t>
                </a:r>
                <a:r>
                  <a:rPr kumimoji="1" lang="zh-CN" altLang="en-US" sz="3200" b="1" dirty="0">
                    <a:solidFill>
                      <a:schemeClr val="tx1"/>
                    </a:solidFill>
                    <a:latin typeface="Microsoft YaHei" panose="020B0503020204020204" pitchFamily="34" charset="-122"/>
                    <a:ea typeface="Microsoft YaHei" panose="020B0503020204020204" pitchFamily="34" charset="-122"/>
                  </a:rPr>
                  <a:t> </a:t>
                </a:r>
                <a:r>
                  <a:rPr kumimoji="1" lang="en-US" altLang="zh-CN" sz="3200" b="1" dirty="0">
                    <a:solidFill>
                      <a:schemeClr val="tx1"/>
                    </a:solidFill>
                    <a:latin typeface="Microsoft YaHei" panose="020B0503020204020204" pitchFamily="34" charset="-122"/>
                    <a:ea typeface="Microsoft YaHei" panose="020B0503020204020204" pitchFamily="34" charset="-122"/>
                  </a:rPr>
                  <a:t>structure</a:t>
                </a:r>
                <a:r>
                  <a:rPr kumimoji="1" lang="zh-CN" altLang="en-US" sz="3200" b="1" dirty="0">
                    <a:solidFill>
                      <a:schemeClr val="tx1"/>
                    </a:solidFill>
                    <a:latin typeface="Microsoft YaHei" panose="020B0503020204020204" pitchFamily="34" charset="-122"/>
                    <a:ea typeface="Microsoft YaHei" panose="020B0503020204020204" pitchFamily="34" charset="-122"/>
                  </a:rPr>
                  <a:t> </a:t>
                </a:r>
                <a:r>
                  <a:rPr kumimoji="1" lang="en-US" altLang="zh-CN" sz="3200" b="1" dirty="0">
                    <a:solidFill>
                      <a:schemeClr val="tx1"/>
                    </a:solidFill>
                    <a:latin typeface="Microsoft YaHei" panose="020B0503020204020204" pitchFamily="34" charset="-122"/>
                    <a:ea typeface="Microsoft YaHei" panose="020B0503020204020204" pitchFamily="34" charset="-122"/>
                  </a:rPr>
                  <a:t>of</a:t>
                </a:r>
                <a:r>
                  <a:rPr kumimoji="1" lang="zh-CN" altLang="en-US" sz="3200" b="1" dirty="0">
                    <a:solidFill>
                      <a:schemeClr val="tx1"/>
                    </a:solidFill>
                    <a:latin typeface="Microsoft YaHei" panose="020B0503020204020204" pitchFamily="34" charset="-122"/>
                    <a:ea typeface="Microsoft YaHei" panose="020B0503020204020204" pitchFamily="34" charset="-122"/>
                  </a:rPr>
                  <a:t> </a:t>
                </a:r>
                <a:r>
                  <a:rPr kumimoji="1" lang="en-US" altLang="zh-CN" sz="3200" b="1" dirty="0">
                    <a:solidFill>
                      <a:schemeClr val="tx1"/>
                    </a:solidFill>
                    <a:latin typeface="Microsoft YaHei" panose="020B0503020204020204" pitchFamily="34" charset="-122"/>
                    <a:ea typeface="Microsoft YaHei" panose="020B0503020204020204" pitchFamily="34" charset="-122"/>
                  </a:rPr>
                  <a:t>the</a:t>
                </a:r>
                <a:r>
                  <a:rPr kumimoji="1" lang="zh-CN" altLang="en-US" sz="3200" b="1" dirty="0">
                    <a:solidFill>
                      <a:schemeClr val="tx1"/>
                    </a:solidFill>
                    <a:latin typeface="Microsoft YaHei" panose="020B0503020204020204" pitchFamily="34" charset="-122"/>
                    <a:ea typeface="Microsoft YaHei" panose="020B0503020204020204" pitchFamily="34" charset="-122"/>
                  </a:rPr>
                  <a:t> </a:t>
                </a:r>
                <a14:m>
                  <m:oMath xmlns:m="http://schemas.openxmlformats.org/officeDocument/2006/math">
                    <m:r>
                      <a:rPr kumimoji="1" lang="el-GR" altLang="zh-CN" sz="3200" b="1" i="1" smtClean="0">
                        <a:solidFill>
                          <a:schemeClr val="tx1"/>
                        </a:solidFill>
                        <a:latin typeface="Cambria Math" panose="02040503050406030204" pitchFamily="18" charset="0"/>
                        <a:ea typeface="Cambria Math" panose="02040503050406030204" pitchFamily="18" charset="0"/>
                      </a:rPr>
                      <m:t>𝜦</m:t>
                    </m:r>
                    <m:d>
                      <m:dPr>
                        <m:ctrlPr>
                          <a:rPr kumimoji="1" lang="en-US" altLang="zh-CN" sz="3200" b="1" i="1" smtClean="0">
                            <a:solidFill>
                              <a:schemeClr val="tx1"/>
                            </a:solidFill>
                            <a:latin typeface="Cambria Math" panose="02040503050406030204" pitchFamily="18" charset="0"/>
                            <a:ea typeface="Cambria Math" panose="02040503050406030204" pitchFamily="18" charset="0"/>
                          </a:rPr>
                        </m:ctrlPr>
                      </m:dPr>
                      <m:e>
                        <m:r>
                          <a:rPr kumimoji="1" lang="en-US" altLang="zh-CN" sz="3200" b="1" i="1" smtClean="0">
                            <a:solidFill>
                              <a:schemeClr val="tx1"/>
                            </a:solidFill>
                            <a:latin typeface="Cambria Math" panose="02040503050406030204" pitchFamily="18" charset="0"/>
                            <a:ea typeface="Cambria Math" panose="02040503050406030204" pitchFamily="18" charset="0"/>
                          </a:rPr>
                          <m:t>𝟏𝟒𝟎𝟓</m:t>
                        </m:r>
                      </m:e>
                    </m:d>
                  </m:oMath>
                </a14:m>
                <a:r>
                  <a:rPr kumimoji="1" lang="zh-CN" altLang="en-US" sz="3200" b="1" dirty="0">
                    <a:solidFill>
                      <a:schemeClr val="tx1"/>
                    </a:solidFill>
                    <a:latin typeface="Microsoft YaHei" panose="020B0503020204020204" pitchFamily="34" charset="-122"/>
                    <a:ea typeface="Microsoft YaHei" panose="020B0503020204020204" pitchFamily="34" charset="-122"/>
                  </a:rPr>
                  <a:t> </a:t>
                </a:r>
                <a:r>
                  <a:rPr kumimoji="1" lang="en-US" altLang="zh-CN" sz="3200" b="1" dirty="0">
                    <a:solidFill>
                      <a:schemeClr val="tx1"/>
                    </a:solidFill>
                    <a:latin typeface="Microsoft YaHei" panose="020B0503020204020204" pitchFamily="34" charset="-122"/>
                    <a:ea typeface="Microsoft YaHei" panose="020B0503020204020204" pitchFamily="34" charset="-122"/>
                  </a:rPr>
                  <a:t>state</a:t>
                </a:r>
                <a:endParaRPr kumimoji="1" lang="zh-CN" altLang="en-US" sz="3200" b="1" dirty="0">
                  <a:solidFill>
                    <a:schemeClr val="tx1"/>
                  </a:solidFill>
                  <a:latin typeface="Microsoft YaHei" panose="020B0503020204020204" pitchFamily="34" charset="-122"/>
                  <a:ea typeface="Microsoft YaHei" panose="020B0503020204020204" pitchFamily="34" charset="-122"/>
                </a:endParaRPr>
              </a:p>
            </p:txBody>
          </p:sp>
        </mc:Choice>
        <mc:Fallback>
          <p:sp>
            <p:nvSpPr>
              <p:cNvPr id="13" name="文本框 12">
                <a:extLst>
                  <a:ext uri="{FF2B5EF4-FFF2-40B4-BE49-F238E27FC236}">
                    <a16:creationId xmlns:a16="http://schemas.microsoft.com/office/drawing/2014/main" id="{90221B14-9DFA-AE56-60B2-2EF4C76CD245}"/>
                  </a:ext>
                </a:extLst>
              </p:cNvPr>
              <p:cNvSpPr txBox="1">
                <a:spLocks noRot="1" noChangeAspect="1" noMove="1" noResize="1" noEditPoints="1" noAdjustHandles="1" noChangeArrowheads="1" noChangeShapeType="1" noTextEdit="1"/>
              </p:cNvSpPr>
              <p:nvPr/>
            </p:nvSpPr>
            <p:spPr>
              <a:xfrm>
                <a:off x="-127082" y="216614"/>
                <a:ext cx="11713912" cy="584775"/>
              </a:xfrm>
              <a:prstGeom prst="rect">
                <a:avLst/>
              </a:prstGeom>
              <a:blipFill>
                <a:blip r:embed="rId6"/>
                <a:stretch>
                  <a:fillRect l="-1299" t="-13043" r="-325" b="-34783"/>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399538664"/>
      </p:ext>
    </p:extLst>
  </p:cSld>
  <p:clrMapOvr>
    <a:masterClrMapping/>
  </p:clrMapOvr>
  <mc:AlternateContent xmlns:mc="http://schemas.openxmlformats.org/markup-compatibility/2006" xmlns:p14="http://schemas.microsoft.com/office/powerpoint/2010/main">
    <mc:Choice Requires="p14">
      <p:transition p14:dur="350">
        <p:fade/>
      </p:transition>
    </mc:Choice>
    <mc:Fallback xmlns="">
      <p:transition>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a:extLst>
              <a:ext uri="{FF2B5EF4-FFF2-40B4-BE49-F238E27FC236}">
                <a16:creationId xmlns:a16="http://schemas.microsoft.com/office/drawing/2014/main" id="{89746ACF-672B-0C8C-BFB1-9F9F9B771F29}"/>
              </a:ext>
            </a:extLst>
          </p:cNvPr>
          <p:cNvSpPr txBox="1">
            <a:spLocks/>
          </p:cNvSpPr>
          <p:nvPr/>
        </p:nvSpPr>
        <p:spPr>
          <a:xfrm>
            <a:off x="0" y="234182"/>
            <a:ext cx="12192000" cy="546264"/>
          </a:xfrm>
          <a:prstGeom prst="rect">
            <a:avLst/>
          </a:prstGeom>
          <a:noFill/>
        </p:spPr>
        <p:txBody>
          <a:bodyPr vert="horz" lIns="91440" tIns="45720" rIns="91440" bIns="45720" rtlCol="0" anchor="ctr">
            <a:noAutofit/>
          </a:bodyPr>
          <a:lstStyle>
            <a:lvl1pPr algn="l" defTabSz="914400" rtl="0" eaLnBrk="1" latinLnBrk="0" hangingPunct="1">
              <a:lnSpc>
                <a:spcPct val="90000"/>
              </a:lnSpc>
              <a:spcBef>
                <a:spcPct val="0"/>
              </a:spcBef>
              <a:buNone/>
              <a:defRPr sz="3200" kern="1200">
                <a:solidFill>
                  <a:schemeClr val="bg1"/>
                </a:solidFill>
                <a:latin typeface="+mj-lt"/>
                <a:ea typeface="+mj-ea"/>
                <a:cs typeface="+mj-cs"/>
              </a:defRPr>
            </a:lvl1pPr>
          </a:lstStyle>
          <a:p>
            <a:r>
              <a:rPr lang="en-US" altLang="zh-CN"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rPr>
              <a:t>The two-pole structure persists</a:t>
            </a:r>
            <a:r>
              <a:rPr lang="zh-CN" altLang="en-US"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rPr>
              <a:t> </a:t>
            </a:r>
            <a:r>
              <a:rPr lang="en-US" altLang="zh-CN"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rPr>
              <a:t>at</a:t>
            </a:r>
            <a:r>
              <a:rPr lang="zh-CN" altLang="en-US"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rPr>
              <a:t> </a:t>
            </a:r>
            <a:r>
              <a:rPr lang="en-US" altLang="zh-CN"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rPr>
              <a:t>N2LO</a:t>
            </a:r>
            <a:endParaRPr lang="zh-CN" altLang="en-US"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endParaRPr>
          </a:p>
        </p:txBody>
      </p:sp>
      <p:pic>
        <p:nvPicPr>
          <p:cNvPr id="2" name="图片 1">
            <a:extLst>
              <a:ext uri="{FF2B5EF4-FFF2-40B4-BE49-F238E27FC236}">
                <a16:creationId xmlns:a16="http://schemas.microsoft.com/office/drawing/2014/main" id="{4C1A1AA6-4DB7-477D-C312-AC340B74B315}"/>
              </a:ext>
            </a:extLst>
          </p:cNvPr>
          <p:cNvPicPr>
            <a:picLocks noChangeAspect="1"/>
          </p:cNvPicPr>
          <p:nvPr/>
        </p:nvPicPr>
        <p:blipFill>
          <a:blip r:embed="rId3"/>
          <a:stretch>
            <a:fillRect/>
          </a:stretch>
        </p:blipFill>
        <p:spPr>
          <a:xfrm>
            <a:off x="5530337" y="1586349"/>
            <a:ext cx="4272483" cy="3399194"/>
          </a:xfrm>
          <a:prstGeom prst="rect">
            <a:avLst/>
          </a:prstGeom>
        </p:spPr>
      </p:pic>
      <p:grpSp>
        <p:nvGrpSpPr>
          <p:cNvPr id="6" name="组合 5">
            <a:extLst>
              <a:ext uri="{FF2B5EF4-FFF2-40B4-BE49-F238E27FC236}">
                <a16:creationId xmlns:a16="http://schemas.microsoft.com/office/drawing/2014/main" id="{84ABF1F5-806D-5951-6D8E-3DAA65156E10}"/>
              </a:ext>
            </a:extLst>
          </p:cNvPr>
          <p:cNvGrpSpPr/>
          <p:nvPr/>
        </p:nvGrpSpPr>
        <p:grpSpPr>
          <a:xfrm>
            <a:off x="1879614" y="1686907"/>
            <a:ext cx="3431601" cy="2920218"/>
            <a:chOff x="5944079" y="2757643"/>
            <a:chExt cx="4723921" cy="3171563"/>
          </a:xfrm>
        </p:grpSpPr>
        <p:pic>
          <p:nvPicPr>
            <p:cNvPr id="9" name="图片 8">
              <a:extLst>
                <a:ext uri="{FF2B5EF4-FFF2-40B4-BE49-F238E27FC236}">
                  <a16:creationId xmlns:a16="http://schemas.microsoft.com/office/drawing/2014/main" id="{9745BE10-4A5A-B33C-5F11-15A92410CDAE}"/>
                </a:ext>
              </a:extLst>
            </p:cNvPr>
            <p:cNvPicPr>
              <a:picLocks noChangeAspect="1"/>
            </p:cNvPicPr>
            <p:nvPr/>
          </p:nvPicPr>
          <p:blipFill>
            <a:blip r:embed="rId4"/>
            <a:stretch>
              <a:fillRect/>
            </a:stretch>
          </p:blipFill>
          <p:spPr>
            <a:xfrm>
              <a:off x="5944079" y="2757643"/>
              <a:ext cx="4723921" cy="317156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mc:AlternateContent xmlns:mc="http://schemas.openxmlformats.org/markup-compatibility/2006" xmlns:a14="http://schemas.microsoft.com/office/drawing/2010/main">
          <mc:Choice Requires="a14">
            <p:sp>
              <p:nvSpPr>
                <p:cNvPr id="13" name="矩形 12">
                  <a:extLst>
                    <a:ext uri="{FF2B5EF4-FFF2-40B4-BE49-F238E27FC236}">
                      <a16:creationId xmlns:a16="http://schemas.microsoft.com/office/drawing/2014/main" id="{4A68B821-70B8-E8C4-D737-922069044745}"/>
                    </a:ext>
                  </a:extLst>
                </p:cNvPr>
                <p:cNvSpPr/>
                <p:nvPr/>
              </p:nvSpPr>
              <p:spPr>
                <a:xfrm>
                  <a:off x="8797441" y="2790022"/>
                  <a:ext cx="1620575" cy="575875"/>
                </a:xfrm>
                <a:prstGeom prst="rect">
                  <a:avLst/>
                </a:prstGeom>
              </p:spPr>
              <p:txBody>
                <a:bodyPr wrap="none">
                  <a:spAutoFit/>
                </a:bodyPr>
                <a:lstStyle/>
                <a:p>
                  <a:pPr algn="ctr"/>
                  <a14:m>
                    <m:oMath xmlns:m="http://schemas.openxmlformats.org/officeDocument/2006/math">
                      <m:r>
                        <a:rPr lang="el-GR" altLang="zh-CN" sz="1100" b="1" i="1">
                          <a:solidFill>
                            <a:srgbClr val="FF0000"/>
                          </a:solidFill>
                          <a:latin typeface="Cambria Math" panose="02040503050406030204" pitchFamily="18" charset="0"/>
                          <a:ea typeface="Cambria Math" panose="02040503050406030204" pitchFamily="18" charset="0"/>
                        </a:rPr>
                        <m:t>𝜦</m:t>
                      </m:r>
                    </m:oMath>
                  </a14:m>
                  <a:r>
                    <a:rPr lang="en-US" altLang="zh-CN" sz="1100" b="1" dirty="0">
                      <a:solidFill>
                        <a:srgbClr val="FF0000"/>
                      </a:solidFill>
                      <a:latin typeface="微软雅黑" panose="020B0503020204020204" pitchFamily="34" charset="-122"/>
                      <a:ea typeface="微软雅黑" panose="020B0503020204020204" pitchFamily="34" charset="-122"/>
                    </a:rPr>
                    <a:t>(1405)</a:t>
                  </a:r>
                  <a:endParaRPr lang="zh-CN" altLang="en-US" sz="1100" dirty="0"/>
                </a:p>
              </p:txBody>
            </p:sp>
          </mc:Choice>
          <mc:Fallback xmlns="">
            <p:sp>
              <p:nvSpPr>
                <p:cNvPr id="6" name="矩形 5"/>
                <p:cNvSpPr>
                  <a:spLocks noRot="1" noChangeAspect="1" noMove="1" noResize="1" noEditPoints="1" noAdjustHandles="1" noChangeArrowheads="1" noChangeShapeType="1" noTextEdit="1"/>
                </p:cNvSpPr>
                <p:nvPr/>
              </p:nvSpPr>
              <p:spPr>
                <a:xfrm>
                  <a:off x="8797441" y="2790022"/>
                  <a:ext cx="1620575" cy="575875"/>
                </a:xfrm>
                <a:prstGeom prst="rect">
                  <a:avLst/>
                </a:prstGeom>
                <a:blipFill rotWithShape="0">
                  <a:blip r:embed="rId7"/>
                  <a:stretch>
                    <a:fillRect b="-1627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4" name="矩形 13">
                  <a:extLst>
                    <a:ext uri="{FF2B5EF4-FFF2-40B4-BE49-F238E27FC236}">
                      <a16:creationId xmlns:a16="http://schemas.microsoft.com/office/drawing/2014/main" id="{24AC4CF5-76C7-BA5B-E032-78465A61EC2E}"/>
                    </a:ext>
                  </a:extLst>
                </p:cNvPr>
                <p:cNvSpPr/>
                <p:nvPr/>
              </p:nvSpPr>
              <p:spPr>
                <a:xfrm>
                  <a:off x="6694869" y="3155475"/>
                  <a:ext cx="1620575" cy="575875"/>
                </a:xfrm>
                <a:prstGeom prst="rect">
                  <a:avLst/>
                </a:prstGeom>
              </p:spPr>
              <p:txBody>
                <a:bodyPr wrap="none">
                  <a:spAutoFit/>
                </a:bodyPr>
                <a:lstStyle/>
                <a:p>
                  <a:pPr algn="ctr"/>
                  <a14:m>
                    <m:oMath xmlns:m="http://schemas.openxmlformats.org/officeDocument/2006/math">
                      <m:r>
                        <a:rPr lang="el-GR" altLang="zh-CN" sz="1100" b="1" i="1">
                          <a:solidFill>
                            <a:srgbClr val="FF0000"/>
                          </a:solidFill>
                          <a:latin typeface="Cambria Math" panose="02040503050406030204" pitchFamily="18" charset="0"/>
                          <a:ea typeface="Cambria Math" panose="02040503050406030204" pitchFamily="18" charset="0"/>
                        </a:rPr>
                        <m:t>𝜦</m:t>
                      </m:r>
                    </m:oMath>
                  </a14:m>
                  <a:r>
                    <a:rPr lang="en-US" altLang="zh-CN" sz="1100" b="1" dirty="0">
                      <a:solidFill>
                        <a:srgbClr val="FF0000"/>
                      </a:solidFill>
                      <a:latin typeface="微软雅黑" panose="020B0503020204020204" pitchFamily="34" charset="-122"/>
                      <a:ea typeface="微软雅黑" panose="020B0503020204020204" pitchFamily="34" charset="-122"/>
                    </a:rPr>
                    <a:t>(1380)</a:t>
                  </a:r>
                  <a:endParaRPr lang="zh-CN" altLang="en-US" sz="1100" dirty="0"/>
                </a:p>
              </p:txBody>
            </p:sp>
          </mc:Choice>
          <mc:Fallback xmlns="">
            <p:sp>
              <p:nvSpPr>
                <p:cNvPr id="20" name="矩形 19"/>
                <p:cNvSpPr>
                  <a:spLocks noRot="1" noChangeAspect="1" noMove="1" noResize="1" noEditPoints="1" noAdjustHandles="1" noChangeArrowheads="1" noChangeShapeType="1" noTextEdit="1"/>
                </p:cNvSpPr>
                <p:nvPr/>
              </p:nvSpPr>
              <p:spPr>
                <a:xfrm>
                  <a:off x="6694869" y="3155475"/>
                  <a:ext cx="1620575" cy="575875"/>
                </a:xfrm>
                <a:prstGeom prst="rect">
                  <a:avLst/>
                </a:prstGeom>
                <a:blipFill rotWithShape="0">
                  <a:blip r:embed="rId8"/>
                  <a:stretch>
                    <a:fillRect b="-16279"/>
                  </a:stretch>
                </a:blipFill>
              </p:spPr>
              <p:txBody>
                <a:bodyPr/>
                <a:lstStyle/>
                <a:p>
                  <a:r>
                    <a:rPr lang="zh-CN" altLang="en-US">
                      <a:noFill/>
                    </a:rPr>
                    <a:t> </a:t>
                  </a:r>
                </a:p>
              </p:txBody>
            </p:sp>
          </mc:Fallback>
        </mc:AlternateContent>
      </p:grpSp>
      <p:grpSp>
        <p:nvGrpSpPr>
          <p:cNvPr id="15" name="组合 14">
            <a:extLst>
              <a:ext uri="{FF2B5EF4-FFF2-40B4-BE49-F238E27FC236}">
                <a16:creationId xmlns:a16="http://schemas.microsoft.com/office/drawing/2014/main" id="{903B5073-B2F1-1007-9F1C-F30502BA847C}"/>
              </a:ext>
            </a:extLst>
          </p:cNvPr>
          <p:cNvGrpSpPr/>
          <p:nvPr/>
        </p:nvGrpSpPr>
        <p:grpSpPr>
          <a:xfrm>
            <a:off x="424736" y="5034656"/>
            <a:ext cx="10211202" cy="1332620"/>
            <a:chOff x="388906" y="5186925"/>
            <a:chExt cx="10211202" cy="1332620"/>
          </a:xfrm>
        </p:grpSpPr>
        <p:pic>
          <p:nvPicPr>
            <p:cNvPr id="16" name="图片 15">
              <a:extLst>
                <a:ext uri="{FF2B5EF4-FFF2-40B4-BE49-F238E27FC236}">
                  <a16:creationId xmlns:a16="http://schemas.microsoft.com/office/drawing/2014/main" id="{C6C794C1-9F04-D4E2-DD5F-B356B10B2FCF}"/>
                </a:ext>
              </a:extLst>
            </p:cNvPr>
            <p:cNvPicPr>
              <a:picLocks noChangeAspect="1"/>
            </p:cNvPicPr>
            <p:nvPr/>
          </p:nvPicPr>
          <p:blipFill>
            <a:blip r:embed="rId9"/>
            <a:stretch>
              <a:fillRect/>
            </a:stretch>
          </p:blipFill>
          <p:spPr>
            <a:xfrm>
              <a:off x="1595845" y="5665855"/>
              <a:ext cx="8839200" cy="800100"/>
            </a:xfrm>
            <a:prstGeom prst="rect">
              <a:avLst/>
            </a:prstGeom>
          </p:spPr>
        </p:pic>
        <p:pic>
          <p:nvPicPr>
            <p:cNvPr id="17" name="图片 16">
              <a:extLst>
                <a:ext uri="{FF2B5EF4-FFF2-40B4-BE49-F238E27FC236}">
                  <a16:creationId xmlns:a16="http://schemas.microsoft.com/office/drawing/2014/main" id="{D7264035-69D1-1D6A-8802-5C3D89F02071}"/>
                </a:ext>
              </a:extLst>
            </p:cNvPr>
            <p:cNvPicPr>
              <a:picLocks noChangeAspect="1"/>
            </p:cNvPicPr>
            <p:nvPr/>
          </p:nvPicPr>
          <p:blipFill>
            <a:blip r:embed="rId9"/>
            <a:stretch>
              <a:fillRect/>
            </a:stretch>
          </p:blipFill>
          <p:spPr>
            <a:xfrm>
              <a:off x="1595845" y="5186925"/>
              <a:ext cx="8839200" cy="800100"/>
            </a:xfrm>
            <a:prstGeom prst="rect">
              <a:avLst/>
            </a:prstGeom>
          </p:spPr>
        </p:pic>
        <p:sp>
          <p:nvSpPr>
            <p:cNvPr id="18" name="矩形 17">
              <a:extLst>
                <a:ext uri="{FF2B5EF4-FFF2-40B4-BE49-F238E27FC236}">
                  <a16:creationId xmlns:a16="http://schemas.microsoft.com/office/drawing/2014/main" id="{3A7A97DB-7647-4EB8-2F9A-63D8E64FE574}"/>
                </a:ext>
              </a:extLst>
            </p:cNvPr>
            <p:cNvSpPr/>
            <p:nvPr/>
          </p:nvSpPr>
          <p:spPr>
            <a:xfrm>
              <a:off x="407272" y="5586975"/>
              <a:ext cx="885179" cy="369332"/>
            </a:xfrm>
            <a:prstGeom prst="rect">
              <a:avLst/>
            </a:prstGeom>
          </p:spPr>
          <p:txBody>
            <a:bodyPr wrap="none">
              <a:spAutoFit/>
            </a:bodyPr>
            <a:lstStyle/>
            <a:p>
              <a:r>
                <a:rPr lang="en-US" altLang="zh-CN" b="1" dirty="0">
                  <a:solidFill>
                    <a:srgbClr val="FF0000"/>
                  </a:solidFill>
                  <a:latin typeface="微软雅黑" panose="020B0503020204020204" pitchFamily="34" charset="-122"/>
                  <a:ea typeface="微软雅黑" panose="020B0503020204020204" pitchFamily="34" charset="-122"/>
                </a:rPr>
                <a:t>NNLO</a:t>
              </a:r>
              <a:endParaRPr lang="zh-CN" altLang="en-US" dirty="0"/>
            </a:p>
          </p:txBody>
        </p:sp>
        <p:pic>
          <p:nvPicPr>
            <p:cNvPr id="19" name="图片 18">
              <a:extLst>
                <a:ext uri="{FF2B5EF4-FFF2-40B4-BE49-F238E27FC236}">
                  <a16:creationId xmlns:a16="http://schemas.microsoft.com/office/drawing/2014/main" id="{57B6C48C-6447-4518-74E3-71BF08012794}"/>
                </a:ext>
              </a:extLst>
            </p:cNvPr>
            <p:cNvPicPr>
              <a:picLocks noChangeAspect="1"/>
            </p:cNvPicPr>
            <p:nvPr/>
          </p:nvPicPr>
          <p:blipFill>
            <a:blip r:embed="rId10"/>
            <a:stretch>
              <a:fillRect/>
            </a:stretch>
          </p:blipFill>
          <p:spPr>
            <a:xfrm>
              <a:off x="1551358" y="6027873"/>
              <a:ext cx="9048750" cy="485775"/>
            </a:xfrm>
            <a:prstGeom prst="rect">
              <a:avLst/>
            </a:prstGeom>
          </p:spPr>
        </p:pic>
        <p:pic>
          <p:nvPicPr>
            <p:cNvPr id="20" name="图片 19">
              <a:extLst>
                <a:ext uri="{FF2B5EF4-FFF2-40B4-BE49-F238E27FC236}">
                  <a16:creationId xmlns:a16="http://schemas.microsoft.com/office/drawing/2014/main" id="{03A57F62-D46E-46AB-0910-AEC28493BC7C}"/>
                </a:ext>
              </a:extLst>
            </p:cNvPr>
            <p:cNvPicPr>
              <a:picLocks noChangeAspect="1"/>
            </p:cNvPicPr>
            <p:nvPr/>
          </p:nvPicPr>
          <p:blipFill rotWithShape="1">
            <a:blip r:embed="rId11"/>
            <a:srcRect l="11360" r="56926"/>
            <a:stretch/>
          </p:blipFill>
          <p:spPr>
            <a:xfrm>
              <a:off x="3166888" y="5992976"/>
              <a:ext cx="2108497" cy="523875"/>
            </a:xfrm>
            <a:prstGeom prst="rect">
              <a:avLst/>
            </a:prstGeom>
          </p:spPr>
        </p:pic>
        <p:pic>
          <p:nvPicPr>
            <p:cNvPr id="21" name="图片 20">
              <a:extLst>
                <a:ext uri="{FF2B5EF4-FFF2-40B4-BE49-F238E27FC236}">
                  <a16:creationId xmlns:a16="http://schemas.microsoft.com/office/drawing/2014/main" id="{5DB0D30B-0249-6918-830F-7F1F37084CE5}"/>
                </a:ext>
              </a:extLst>
            </p:cNvPr>
            <p:cNvPicPr>
              <a:picLocks noChangeAspect="1"/>
            </p:cNvPicPr>
            <p:nvPr/>
          </p:nvPicPr>
          <p:blipFill rotWithShape="1">
            <a:blip r:embed="rId11"/>
            <a:srcRect l="42859" r="42934"/>
            <a:stretch/>
          </p:blipFill>
          <p:spPr>
            <a:xfrm>
              <a:off x="5872065" y="5988990"/>
              <a:ext cx="954146" cy="529200"/>
            </a:xfrm>
            <a:prstGeom prst="rect">
              <a:avLst/>
            </a:prstGeom>
          </p:spPr>
        </p:pic>
        <p:pic>
          <p:nvPicPr>
            <p:cNvPr id="22" name="图片 21">
              <a:extLst>
                <a:ext uri="{FF2B5EF4-FFF2-40B4-BE49-F238E27FC236}">
                  <a16:creationId xmlns:a16="http://schemas.microsoft.com/office/drawing/2014/main" id="{99471BB4-F697-4072-7F00-A0F6736222A1}"/>
                </a:ext>
              </a:extLst>
            </p:cNvPr>
            <p:cNvPicPr>
              <a:picLocks noChangeAspect="1"/>
            </p:cNvPicPr>
            <p:nvPr/>
          </p:nvPicPr>
          <p:blipFill rotWithShape="1">
            <a:blip r:embed="rId11"/>
            <a:srcRect l="56289" r="30096"/>
            <a:stretch/>
          </p:blipFill>
          <p:spPr>
            <a:xfrm>
              <a:off x="6967528" y="5987963"/>
              <a:ext cx="914399" cy="529200"/>
            </a:xfrm>
            <a:prstGeom prst="rect">
              <a:avLst/>
            </a:prstGeom>
          </p:spPr>
        </p:pic>
        <p:pic>
          <p:nvPicPr>
            <p:cNvPr id="23" name="图片 22">
              <a:extLst>
                <a:ext uri="{FF2B5EF4-FFF2-40B4-BE49-F238E27FC236}">
                  <a16:creationId xmlns:a16="http://schemas.microsoft.com/office/drawing/2014/main" id="{CDD35089-7CEA-0FF0-2842-70B238EAEE68}"/>
                </a:ext>
              </a:extLst>
            </p:cNvPr>
            <p:cNvPicPr>
              <a:picLocks noChangeAspect="1"/>
            </p:cNvPicPr>
            <p:nvPr/>
          </p:nvPicPr>
          <p:blipFill rotWithShape="1">
            <a:blip r:embed="rId11"/>
            <a:srcRect l="70243" r="14645"/>
            <a:stretch/>
          </p:blipFill>
          <p:spPr>
            <a:xfrm>
              <a:off x="8155074" y="5990345"/>
              <a:ext cx="1014884" cy="529200"/>
            </a:xfrm>
            <a:prstGeom prst="rect">
              <a:avLst/>
            </a:prstGeom>
          </p:spPr>
        </p:pic>
        <p:pic>
          <p:nvPicPr>
            <p:cNvPr id="24" name="图片 23">
              <a:extLst>
                <a:ext uri="{FF2B5EF4-FFF2-40B4-BE49-F238E27FC236}">
                  <a16:creationId xmlns:a16="http://schemas.microsoft.com/office/drawing/2014/main" id="{94BC8893-52CA-1522-E953-58438D3DF55D}"/>
                </a:ext>
              </a:extLst>
            </p:cNvPr>
            <p:cNvPicPr>
              <a:picLocks noChangeAspect="1"/>
            </p:cNvPicPr>
            <p:nvPr/>
          </p:nvPicPr>
          <p:blipFill rotWithShape="1">
            <a:blip r:embed="rId11"/>
            <a:srcRect l="84762" r="1333"/>
            <a:stretch/>
          </p:blipFill>
          <p:spPr>
            <a:xfrm>
              <a:off x="9460655" y="5985794"/>
              <a:ext cx="940198" cy="532800"/>
            </a:xfrm>
            <a:prstGeom prst="rect">
              <a:avLst/>
            </a:prstGeom>
          </p:spPr>
        </p:pic>
        <p:sp>
          <p:nvSpPr>
            <p:cNvPr id="25" name="矩形 24">
              <a:extLst>
                <a:ext uri="{FF2B5EF4-FFF2-40B4-BE49-F238E27FC236}">
                  <a16:creationId xmlns:a16="http://schemas.microsoft.com/office/drawing/2014/main" id="{B9770372-61F3-E86A-5B40-9D7C5EF8DA2E}"/>
                </a:ext>
              </a:extLst>
            </p:cNvPr>
            <p:cNvSpPr/>
            <p:nvPr/>
          </p:nvSpPr>
          <p:spPr>
            <a:xfrm>
              <a:off x="388906" y="6045530"/>
              <a:ext cx="997389" cy="369332"/>
            </a:xfrm>
            <a:prstGeom prst="rect">
              <a:avLst/>
            </a:prstGeom>
          </p:spPr>
          <p:txBody>
            <a:bodyPr wrap="none">
              <a:spAutoFit/>
            </a:bodyPr>
            <a:lstStyle/>
            <a:p>
              <a:r>
                <a:rPr lang="en-US" altLang="zh-CN" b="1" dirty="0">
                  <a:solidFill>
                    <a:srgbClr val="FF00FF"/>
                  </a:solidFill>
                  <a:latin typeface="微软雅黑" panose="020B0503020204020204" pitchFamily="34" charset="-122"/>
                  <a:ea typeface="微软雅黑" panose="020B0503020204020204" pitchFamily="34" charset="-122"/>
                </a:rPr>
                <a:t>NNLO*</a:t>
              </a:r>
              <a:endParaRPr lang="zh-CN" altLang="en-US" dirty="0"/>
            </a:p>
          </p:txBody>
        </p:sp>
      </p:grpSp>
      <p:sp>
        <p:nvSpPr>
          <p:cNvPr id="27" name="文本框 26">
            <a:extLst>
              <a:ext uri="{FF2B5EF4-FFF2-40B4-BE49-F238E27FC236}">
                <a16:creationId xmlns:a16="http://schemas.microsoft.com/office/drawing/2014/main" id="{77F720BA-A1C3-8637-9C00-F0826EBC7C50}"/>
              </a:ext>
            </a:extLst>
          </p:cNvPr>
          <p:cNvSpPr txBox="1"/>
          <p:nvPr/>
        </p:nvSpPr>
        <p:spPr>
          <a:xfrm>
            <a:off x="0" y="1164401"/>
            <a:ext cx="12089002" cy="338554"/>
          </a:xfrm>
          <a:prstGeom prst="rect">
            <a:avLst/>
          </a:prstGeom>
          <a:noFill/>
        </p:spPr>
        <p:txBody>
          <a:bodyPr wrap="square">
            <a:spAutoFit/>
          </a:bodyPr>
          <a:lstStyle/>
          <a:p>
            <a:pPr algn="r"/>
            <a:r>
              <a:rPr lang="en-US" altLang="zh-CN" sz="1600" dirty="0">
                <a:latin typeface="Microsoft YaHei" panose="020B0503020204020204" pitchFamily="34" charset="-122"/>
                <a:ea typeface="Microsoft YaHei" panose="020B0503020204020204" pitchFamily="34" charset="-122"/>
              </a:rPr>
              <a:t>First</a:t>
            </a:r>
            <a:r>
              <a:rPr lang="zh-CN" altLang="en-US" sz="1600" dirty="0">
                <a:latin typeface="Microsoft YaHei" panose="020B0503020204020204" pitchFamily="34" charset="-122"/>
                <a:ea typeface="Microsoft YaHei" panose="020B0503020204020204" pitchFamily="34" charset="-122"/>
              </a:rPr>
              <a:t> </a:t>
            </a:r>
            <a:r>
              <a:rPr lang="en-US" altLang="zh-CN" sz="1600" dirty="0">
                <a:latin typeface="Microsoft YaHei" panose="020B0503020204020204" pitchFamily="34" charset="-122"/>
                <a:ea typeface="Microsoft YaHei" panose="020B0503020204020204" pitchFamily="34" charset="-122"/>
              </a:rPr>
              <a:t>global</a:t>
            </a:r>
            <a:r>
              <a:rPr lang="zh-CN" altLang="en-US" sz="1600" dirty="0">
                <a:latin typeface="Microsoft YaHei" panose="020B0503020204020204" pitchFamily="34" charset="-122"/>
                <a:ea typeface="Microsoft YaHei" panose="020B0503020204020204" pitchFamily="34" charset="-122"/>
              </a:rPr>
              <a:t> </a:t>
            </a:r>
            <a:r>
              <a:rPr lang="en-US" altLang="zh-CN" sz="1600" dirty="0">
                <a:latin typeface="Microsoft YaHei" panose="020B0503020204020204" pitchFamily="34" charset="-122"/>
                <a:ea typeface="Microsoft YaHei" panose="020B0503020204020204" pitchFamily="34" charset="-122"/>
              </a:rPr>
              <a:t>study</a:t>
            </a:r>
            <a:r>
              <a:rPr lang="zh-CN" altLang="en-US" sz="1600" dirty="0">
                <a:latin typeface="Microsoft YaHei" panose="020B0503020204020204" pitchFamily="34" charset="-122"/>
                <a:ea typeface="Microsoft YaHei" panose="020B0503020204020204" pitchFamily="34" charset="-122"/>
              </a:rPr>
              <a:t> </a:t>
            </a:r>
            <a:r>
              <a:rPr lang="en-US" altLang="zh-CN" sz="1600" dirty="0">
                <a:latin typeface="Microsoft YaHei" panose="020B0503020204020204" pitchFamily="34" charset="-122"/>
                <a:ea typeface="Microsoft YaHei" panose="020B0503020204020204" pitchFamily="34" charset="-122"/>
              </a:rPr>
              <a:t>of</a:t>
            </a:r>
            <a:r>
              <a:rPr lang="zh-CN" altLang="en-US" sz="1600" dirty="0">
                <a:latin typeface="Microsoft YaHei" panose="020B0503020204020204" pitchFamily="34" charset="-122"/>
                <a:ea typeface="Microsoft YaHei" panose="020B0503020204020204" pitchFamily="34" charset="-122"/>
              </a:rPr>
              <a:t> </a:t>
            </a:r>
            <a:r>
              <a:rPr lang="en-US" altLang="zh-CN" sz="1600" dirty="0">
                <a:latin typeface="Microsoft YaHei" panose="020B0503020204020204" pitchFamily="34" charset="-122"/>
                <a:ea typeface="Microsoft YaHei" panose="020B0503020204020204" pitchFamily="34" charset="-122"/>
              </a:rPr>
              <a:t>meson-baryon</a:t>
            </a:r>
            <a:r>
              <a:rPr lang="zh-CN" altLang="en-US" sz="1600" dirty="0">
                <a:latin typeface="Microsoft YaHei" panose="020B0503020204020204" pitchFamily="34" charset="-122"/>
                <a:ea typeface="Microsoft YaHei" panose="020B0503020204020204" pitchFamily="34" charset="-122"/>
              </a:rPr>
              <a:t> </a:t>
            </a:r>
            <a:r>
              <a:rPr lang="en-US" altLang="zh-CN" sz="1600" dirty="0">
                <a:latin typeface="Microsoft YaHei" panose="020B0503020204020204" pitchFamily="34" charset="-122"/>
                <a:ea typeface="Microsoft YaHei" panose="020B0503020204020204" pitchFamily="34" charset="-122"/>
              </a:rPr>
              <a:t>scattering</a:t>
            </a:r>
            <a:r>
              <a:rPr lang="zh-CN" altLang="en-US" sz="1600" dirty="0">
                <a:latin typeface="Microsoft YaHei" panose="020B0503020204020204" pitchFamily="34" charset="-122"/>
                <a:ea typeface="Microsoft YaHei" panose="020B0503020204020204" pitchFamily="34" charset="-122"/>
              </a:rPr>
              <a:t> </a:t>
            </a:r>
            <a:r>
              <a:rPr lang="en-US" altLang="zh-CN" sz="1600" dirty="0">
                <a:latin typeface="Microsoft YaHei" panose="020B0503020204020204" pitchFamily="34" charset="-122"/>
                <a:ea typeface="Microsoft YaHei" panose="020B0503020204020204" pitchFamily="34" charset="-122"/>
              </a:rPr>
              <a:t>up</a:t>
            </a:r>
            <a:r>
              <a:rPr lang="zh-CN" altLang="en-US" sz="1600" dirty="0">
                <a:latin typeface="Microsoft YaHei" panose="020B0503020204020204" pitchFamily="34" charset="-122"/>
                <a:ea typeface="Microsoft YaHei" panose="020B0503020204020204" pitchFamily="34" charset="-122"/>
              </a:rPr>
              <a:t> </a:t>
            </a:r>
            <a:r>
              <a:rPr lang="en-US" altLang="zh-CN" sz="1600" dirty="0">
                <a:latin typeface="Microsoft YaHei" panose="020B0503020204020204" pitchFamily="34" charset="-122"/>
                <a:ea typeface="Microsoft YaHei" panose="020B0503020204020204" pitchFamily="34" charset="-122"/>
              </a:rPr>
              <a:t>to</a:t>
            </a:r>
            <a:r>
              <a:rPr lang="zh-CN" altLang="en-US" sz="1600" dirty="0">
                <a:latin typeface="Microsoft YaHei" panose="020B0503020204020204" pitchFamily="34" charset="-122"/>
                <a:ea typeface="Microsoft YaHei" panose="020B0503020204020204" pitchFamily="34" charset="-122"/>
              </a:rPr>
              <a:t> </a:t>
            </a:r>
            <a:r>
              <a:rPr lang="en-US" altLang="zh-CN" sz="1600" dirty="0">
                <a:latin typeface="Microsoft YaHei" panose="020B0503020204020204" pitchFamily="34" charset="-122"/>
                <a:ea typeface="Microsoft YaHei" panose="020B0503020204020204" pitchFamily="34" charset="-122"/>
              </a:rPr>
              <a:t>N2LO,</a:t>
            </a:r>
            <a:r>
              <a:rPr lang="zh-CN" altLang="en-US" sz="1600" dirty="0">
                <a:latin typeface="Microsoft YaHei" panose="020B0503020204020204" pitchFamily="34" charset="-122"/>
                <a:ea typeface="Microsoft YaHei" panose="020B0503020204020204" pitchFamily="34" charset="-122"/>
              </a:rPr>
              <a:t> </a:t>
            </a:r>
            <a:r>
              <a:rPr lang="en-US" altLang="zh-CN" sz="1600" dirty="0">
                <a:solidFill>
                  <a:srgbClr val="145396"/>
                </a:solidFill>
                <a:latin typeface="Microsoft YaHei" panose="020B0503020204020204" pitchFamily="34" charset="-122"/>
                <a:ea typeface="Microsoft YaHei" panose="020B0503020204020204" pitchFamily="34" charset="-122"/>
              </a:rPr>
              <a:t>Jun-Xu</a:t>
            </a:r>
            <a:r>
              <a:rPr lang="zh-CN" altLang="en-US" sz="1600" dirty="0">
                <a:solidFill>
                  <a:srgbClr val="145396"/>
                </a:solidFill>
                <a:latin typeface="Microsoft YaHei" panose="020B0503020204020204" pitchFamily="34" charset="-122"/>
                <a:ea typeface="Microsoft YaHei" panose="020B0503020204020204" pitchFamily="34" charset="-122"/>
              </a:rPr>
              <a:t> </a:t>
            </a:r>
            <a:r>
              <a:rPr lang="en" altLang="zh-CN" sz="1600" dirty="0">
                <a:solidFill>
                  <a:srgbClr val="145396"/>
                </a:solidFill>
                <a:latin typeface="Microsoft YaHei" panose="020B0503020204020204" pitchFamily="34" charset="-122"/>
                <a:ea typeface="Microsoft YaHei" panose="020B0503020204020204" pitchFamily="34" charset="-122"/>
              </a:rPr>
              <a:t>Lu, L</a:t>
            </a:r>
            <a:r>
              <a:rPr lang="en-US" altLang="zh-CN" sz="1600" dirty="0">
                <a:solidFill>
                  <a:srgbClr val="145396"/>
                </a:solidFill>
                <a:latin typeface="Microsoft YaHei" panose="020B0503020204020204" pitchFamily="34" charset="-122"/>
                <a:ea typeface="Microsoft YaHei" panose="020B0503020204020204" pitchFamily="34" charset="-122"/>
              </a:rPr>
              <a:t>SG</a:t>
            </a:r>
            <a:r>
              <a:rPr lang="zh-CN" altLang="en-US" sz="1600" dirty="0">
                <a:solidFill>
                  <a:srgbClr val="145396"/>
                </a:solidFill>
                <a:latin typeface="Microsoft YaHei" panose="020B0503020204020204" pitchFamily="34" charset="-122"/>
                <a:ea typeface="Microsoft YaHei" panose="020B0503020204020204" pitchFamily="34" charset="-122"/>
              </a:rPr>
              <a:t>*</a:t>
            </a:r>
            <a:r>
              <a:rPr lang="en" altLang="zh-CN" sz="1600" dirty="0">
                <a:solidFill>
                  <a:srgbClr val="145396"/>
                </a:solidFill>
                <a:latin typeface="Microsoft YaHei" panose="020B0503020204020204" pitchFamily="34" charset="-122"/>
                <a:ea typeface="Microsoft YaHei" panose="020B0503020204020204" pitchFamily="34" charset="-122"/>
              </a:rPr>
              <a:t>, M.</a:t>
            </a:r>
            <a:r>
              <a:rPr lang="zh-CN" altLang="en-US" sz="1600" dirty="0">
                <a:solidFill>
                  <a:srgbClr val="145396"/>
                </a:solidFill>
                <a:latin typeface="Microsoft YaHei" panose="020B0503020204020204" pitchFamily="34" charset="-122"/>
                <a:ea typeface="Microsoft YaHei" panose="020B0503020204020204" pitchFamily="34" charset="-122"/>
              </a:rPr>
              <a:t> </a:t>
            </a:r>
            <a:r>
              <a:rPr lang="en" altLang="zh-CN" sz="1600" dirty="0">
                <a:solidFill>
                  <a:srgbClr val="145396"/>
                </a:solidFill>
                <a:latin typeface="Microsoft YaHei" panose="020B0503020204020204" pitchFamily="34" charset="-122"/>
                <a:ea typeface="Microsoft YaHei" panose="020B0503020204020204" pitchFamily="34" charset="-122"/>
              </a:rPr>
              <a:t>Doering and M.</a:t>
            </a:r>
            <a:r>
              <a:rPr lang="zh-CN" altLang="en-US" sz="1600" dirty="0">
                <a:solidFill>
                  <a:srgbClr val="145396"/>
                </a:solidFill>
                <a:latin typeface="Microsoft YaHei" panose="020B0503020204020204" pitchFamily="34" charset="-122"/>
                <a:ea typeface="Microsoft YaHei" panose="020B0503020204020204" pitchFamily="34" charset="-122"/>
              </a:rPr>
              <a:t> </a:t>
            </a:r>
            <a:r>
              <a:rPr lang="en" altLang="zh-CN" sz="1600" dirty="0">
                <a:solidFill>
                  <a:srgbClr val="145396"/>
                </a:solidFill>
                <a:latin typeface="Microsoft YaHei" panose="020B0503020204020204" pitchFamily="34" charset="-122"/>
                <a:ea typeface="Microsoft YaHei" panose="020B0503020204020204" pitchFamily="34" charset="-122"/>
              </a:rPr>
              <a:t>Mai, P</a:t>
            </a:r>
            <a:r>
              <a:rPr lang="en-US" altLang="zh-CN" sz="1600" dirty="0">
                <a:solidFill>
                  <a:srgbClr val="145396"/>
                </a:solidFill>
                <a:latin typeface="Microsoft YaHei" panose="020B0503020204020204" pitchFamily="34" charset="-122"/>
                <a:ea typeface="Microsoft YaHei" panose="020B0503020204020204" pitchFamily="34" charset="-122"/>
              </a:rPr>
              <a:t>RL</a:t>
            </a:r>
            <a:r>
              <a:rPr lang="en-US" altLang="zh-CN" sz="1600" b="1" dirty="0">
                <a:solidFill>
                  <a:srgbClr val="145396"/>
                </a:solidFill>
                <a:latin typeface="Microsoft YaHei" panose="020B0503020204020204" pitchFamily="34" charset="-122"/>
                <a:ea typeface="Microsoft YaHei" panose="020B0503020204020204" pitchFamily="34" charset="-122"/>
              </a:rPr>
              <a:t>130,</a:t>
            </a:r>
            <a:r>
              <a:rPr lang="zh-CN" altLang="en-US" sz="1600" b="1" dirty="0">
                <a:solidFill>
                  <a:srgbClr val="145396"/>
                </a:solidFill>
                <a:latin typeface="Microsoft YaHei" panose="020B0503020204020204" pitchFamily="34" charset="-122"/>
                <a:ea typeface="Microsoft YaHei" panose="020B0503020204020204" pitchFamily="34" charset="-122"/>
              </a:rPr>
              <a:t> </a:t>
            </a:r>
            <a:r>
              <a:rPr lang="en-US" altLang="zh-CN" sz="1600" b="1" dirty="0">
                <a:solidFill>
                  <a:srgbClr val="145396"/>
                </a:solidFill>
                <a:latin typeface="Microsoft YaHei" panose="020B0503020204020204" pitchFamily="34" charset="-122"/>
                <a:ea typeface="Microsoft YaHei" panose="020B0503020204020204" pitchFamily="34" charset="-122"/>
              </a:rPr>
              <a:t>071902</a:t>
            </a:r>
            <a:r>
              <a:rPr lang="en-US" altLang="zh-CN" sz="1600" dirty="0">
                <a:solidFill>
                  <a:srgbClr val="145396"/>
                </a:solidFill>
                <a:latin typeface="Microsoft YaHei" panose="020B0503020204020204" pitchFamily="34" charset="-122"/>
                <a:ea typeface="Microsoft YaHei" panose="020B0503020204020204" pitchFamily="34" charset="-122"/>
              </a:rPr>
              <a:t>(2023)</a:t>
            </a:r>
            <a:endParaRPr lang="zh-CN" altLang="en-US" sz="1600" dirty="0">
              <a:solidFill>
                <a:srgbClr val="145396"/>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349507457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A3F57257-9001-DF13-240D-A0BDF32CD684}"/>
              </a:ext>
            </a:extLst>
          </p:cNvPr>
          <p:cNvSpPr>
            <a:spLocks noGrp="1"/>
          </p:cNvSpPr>
          <p:nvPr>
            <p:ph type="sldNum" sz="quarter" idx="12"/>
          </p:nvPr>
        </p:nvSpPr>
        <p:spPr/>
        <p:txBody>
          <a:bodyPr/>
          <a:lstStyle/>
          <a:p>
            <a:pPr>
              <a:defRPr/>
            </a:pPr>
            <a:fld id="{C4FB67F1-DEA0-4505-A3D7-68170254FAEF}" type="slidenum">
              <a:rPr lang="zh-CN" altLang="en-US" smtClean="0"/>
              <a:pPr>
                <a:defRPr/>
              </a:pPr>
              <a:t>14</a:t>
            </a:fld>
            <a:endParaRPr lang="zh-CN" altLang="en-US"/>
          </a:p>
        </p:txBody>
      </p:sp>
      <p:pic>
        <p:nvPicPr>
          <p:cNvPr id="3" name="图片 2">
            <a:extLst>
              <a:ext uri="{FF2B5EF4-FFF2-40B4-BE49-F238E27FC236}">
                <a16:creationId xmlns:a16="http://schemas.microsoft.com/office/drawing/2014/main" id="{F641D620-A680-D1C6-1547-E54DDCA718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09715" y="1252466"/>
            <a:ext cx="8644151" cy="5103884"/>
          </a:xfrm>
          <a:prstGeom prst="rect">
            <a:avLst/>
          </a:prstGeom>
        </p:spPr>
      </p:pic>
      <p:sp>
        <p:nvSpPr>
          <p:cNvPr id="4" name="标题 1">
            <a:extLst>
              <a:ext uri="{FF2B5EF4-FFF2-40B4-BE49-F238E27FC236}">
                <a16:creationId xmlns:a16="http://schemas.microsoft.com/office/drawing/2014/main" id="{5D1DFEB1-2ADA-7523-1054-2E8C3CA270FA}"/>
              </a:ext>
            </a:extLst>
          </p:cNvPr>
          <p:cNvSpPr txBox="1">
            <a:spLocks/>
          </p:cNvSpPr>
          <p:nvPr/>
        </p:nvSpPr>
        <p:spPr>
          <a:xfrm>
            <a:off x="0" y="234182"/>
            <a:ext cx="12192000" cy="546264"/>
          </a:xfrm>
          <a:prstGeom prst="rect">
            <a:avLst/>
          </a:prstGeom>
          <a:noFill/>
        </p:spPr>
        <p:txBody>
          <a:bodyPr vert="horz" lIns="91440" tIns="45720" rIns="91440" bIns="45720" rtlCol="0" anchor="ctr">
            <a:noAutofit/>
          </a:bodyPr>
          <a:lstStyle>
            <a:lvl1pPr algn="l" defTabSz="914400" rtl="0" eaLnBrk="1" latinLnBrk="0" hangingPunct="1">
              <a:lnSpc>
                <a:spcPct val="90000"/>
              </a:lnSpc>
              <a:spcBef>
                <a:spcPct val="0"/>
              </a:spcBef>
              <a:buNone/>
              <a:defRPr sz="3200" kern="1200">
                <a:solidFill>
                  <a:schemeClr val="bg1"/>
                </a:solidFill>
                <a:latin typeface="+mj-lt"/>
                <a:ea typeface="+mj-ea"/>
                <a:cs typeface="+mj-cs"/>
              </a:defRPr>
            </a:lvl1pPr>
          </a:lstStyle>
          <a:p>
            <a:r>
              <a:rPr lang="en-US" altLang="zh-CN"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rPr>
              <a:t>Already</a:t>
            </a:r>
            <a:r>
              <a:rPr lang="zh-CN" altLang="en-US"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rPr>
              <a:t> </a:t>
            </a:r>
            <a:r>
              <a:rPr lang="en-US" altLang="zh-CN"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rPr>
              <a:t>in</a:t>
            </a:r>
            <a:r>
              <a:rPr lang="zh-CN" altLang="en-US"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rPr>
              <a:t> </a:t>
            </a:r>
            <a:r>
              <a:rPr lang="en-US" altLang="zh-CN"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rPr>
              <a:t>the</a:t>
            </a:r>
            <a:r>
              <a:rPr lang="zh-CN" altLang="en-US"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rPr>
              <a:t> </a:t>
            </a:r>
            <a:r>
              <a:rPr lang="en-US" altLang="zh-CN"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rPr>
              <a:t>review</a:t>
            </a:r>
            <a:r>
              <a:rPr lang="zh-CN" altLang="en-US"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rPr>
              <a:t> </a:t>
            </a:r>
            <a:r>
              <a:rPr lang="en-US" altLang="zh-CN"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rPr>
              <a:t>of</a:t>
            </a:r>
            <a:r>
              <a:rPr lang="zh-CN" altLang="en-US"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rPr>
              <a:t> </a:t>
            </a:r>
            <a:r>
              <a:rPr lang="en-US" altLang="zh-CN"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rPr>
              <a:t>particle</a:t>
            </a:r>
            <a:r>
              <a:rPr lang="zh-CN" altLang="en-US"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rPr>
              <a:t> </a:t>
            </a:r>
            <a:r>
              <a:rPr lang="en-US" altLang="zh-CN"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rPr>
              <a:t>physics</a:t>
            </a:r>
            <a:endParaRPr lang="zh-CN" altLang="en-US"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5" name="右箭头 4">
            <a:extLst>
              <a:ext uri="{FF2B5EF4-FFF2-40B4-BE49-F238E27FC236}">
                <a16:creationId xmlns:a16="http://schemas.microsoft.com/office/drawing/2014/main" id="{17021273-AEFD-44E9-749E-0C374D838367}"/>
              </a:ext>
            </a:extLst>
          </p:cNvPr>
          <p:cNvSpPr/>
          <p:nvPr/>
        </p:nvSpPr>
        <p:spPr>
          <a:xfrm>
            <a:off x="177421" y="2265529"/>
            <a:ext cx="1719618" cy="477671"/>
          </a:xfrm>
          <a:prstGeom prst="rightArrow">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Tree>
    <p:extLst>
      <p:ext uri="{BB962C8B-B14F-4D97-AF65-F5344CB8AC3E}">
        <p14:creationId xmlns:p14="http://schemas.microsoft.com/office/powerpoint/2010/main" val="1663577714"/>
      </p:ext>
    </p:extLst>
  </p:cSld>
  <p:clrMapOvr>
    <a:masterClrMapping/>
  </p:clrMapOvr>
  <mc:AlternateContent xmlns:mc="http://schemas.openxmlformats.org/markup-compatibility/2006" xmlns:p14="http://schemas.microsoft.com/office/powerpoint/2010/main">
    <mc:Choice Requires="p14">
      <p:transition p14:dur="350">
        <p:fade/>
      </p:transition>
    </mc:Choice>
    <mc:Fallback xmlns="">
      <p:transition>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a:extLst>
              <a:ext uri="{FF2B5EF4-FFF2-40B4-BE49-F238E27FC236}">
                <a16:creationId xmlns:a16="http://schemas.microsoft.com/office/drawing/2014/main" id="{89746ACF-672B-0C8C-BFB1-9F9F9B771F29}"/>
              </a:ext>
            </a:extLst>
          </p:cNvPr>
          <p:cNvSpPr txBox="1">
            <a:spLocks/>
          </p:cNvSpPr>
          <p:nvPr/>
        </p:nvSpPr>
        <p:spPr>
          <a:xfrm>
            <a:off x="0" y="234182"/>
            <a:ext cx="12192000" cy="546264"/>
          </a:xfrm>
          <a:prstGeom prst="rect">
            <a:avLst/>
          </a:prstGeom>
          <a:noFill/>
        </p:spPr>
        <p:txBody>
          <a:bodyPr vert="horz" lIns="91440" tIns="45720" rIns="91440" bIns="45720" rtlCol="0" anchor="ctr">
            <a:noAutofit/>
          </a:bodyPr>
          <a:lstStyle>
            <a:lvl1pPr algn="l" defTabSz="914400" rtl="0" eaLnBrk="1" latinLnBrk="0" hangingPunct="1">
              <a:lnSpc>
                <a:spcPct val="90000"/>
              </a:lnSpc>
              <a:spcBef>
                <a:spcPct val="0"/>
              </a:spcBef>
              <a:buNone/>
              <a:defRPr sz="3200" kern="1200">
                <a:solidFill>
                  <a:schemeClr val="bg1"/>
                </a:solidFill>
                <a:latin typeface="+mj-lt"/>
                <a:ea typeface="+mj-ea"/>
                <a:cs typeface="+mj-cs"/>
              </a:defRPr>
            </a:lvl1pPr>
          </a:lstStyle>
          <a:p>
            <a:r>
              <a:rPr lang="en-US" altLang="zh-CN"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rPr>
              <a:t>Narrow/Proper definition</a:t>
            </a:r>
            <a:r>
              <a:rPr lang="zh-CN" altLang="en-US"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rPr>
              <a:t> </a:t>
            </a:r>
            <a:r>
              <a:rPr lang="en-US" altLang="zh-CN"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rPr>
              <a:t>of</a:t>
            </a:r>
            <a:r>
              <a:rPr lang="zh-CN" altLang="en-US"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rPr>
              <a:t> </a:t>
            </a:r>
            <a:r>
              <a:rPr lang="en-US" altLang="zh-CN" sz="3600" b="1" dirty="0">
                <a:solidFill>
                  <a:srgbClr val="C00000"/>
                </a:solidFill>
                <a:latin typeface="微软雅黑" panose="020B0503020204020204" pitchFamily="34" charset="-122"/>
                <a:ea typeface="微软雅黑" panose="020B0503020204020204" pitchFamily="34" charset="-122"/>
                <a:cs typeface="Arial" panose="020B0604020202020204" pitchFamily="34" charset="0"/>
              </a:rPr>
              <a:t>two-pole structures</a:t>
            </a:r>
            <a:r>
              <a:rPr lang="en-US" altLang="zh-CN"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rPr>
              <a:t>! </a:t>
            </a:r>
            <a:endParaRPr lang="zh-CN" altLang="en-US"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8" name="文本框 7">
            <a:extLst>
              <a:ext uri="{FF2B5EF4-FFF2-40B4-BE49-F238E27FC236}">
                <a16:creationId xmlns:a16="http://schemas.microsoft.com/office/drawing/2014/main" id="{523D6FC4-BF88-BB21-5BC6-AF797429506C}"/>
              </a:ext>
            </a:extLst>
          </p:cNvPr>
          <p:cNvSpPr txBox="1"/>
          <p:nvPr/>
        </p:nvSpPr>
        <p:spPr>
          <a:xfrm>
            <a:off x="295046" y="1178441"/>
            <a:ext cx="11601908" cy="2308324"/>
          </a:xfrm>
          <a:prstGeom prst="rect">
            <a:avLst/>
          </a:prstGeom>
          <a:noFill/>
        </p:spPr>
        <p:txBody>
          <a:bodyPr wrap="square">
            <a:spAutoFit/>
          </a:bodyPr>
          <a:lstStyle/>
          <a:p>
            <a:pPr marL="342900" indent="-342900" algn="l">
              <a:buFont typeface="Wingdings" pitchFamily="2" charset="2"/>
              <a:buChar char="p"/>
            </a:pPr>
            <a:r>
              <a:rPr lang="en-US" altLang="zh-CN" sz="2400" dirty="0">
                <a:latin typeface="Microsoft YaHei" panose="020B0503020204020204" pitchFamily="34" charset="-122"/>
                <a:ea typeface="Microsoft YaHei" panose="020B0503020204020204" pitchFamily="34" charset="-122"/>
              </a:rPr>
              <a:t>T</a:t>
            </a:r>
            <a:r>
              <a:rPr lang="en" altLang="zh-CN" sz="2400" dirty="0">
                <a:effectLst/>
                <a:latin typeface="Microsoft YaHei" panose="020B0503020204020204" pitchFamily="34" charset="-122"/>
                <a:ea typeface="Microsoft YaHei" panose="020B0503020204020204" pitchFamily="34" charset="-122"/>
              </a:rPr>
              <a:t>wo-pole structures refer to the fact</a:t>
            </a:r>
            <a:r>
              <a:rPr lang="zh-CN" altLang="en-US" sz="2400" dirty="0">
                <a:effectLst/>
                <a:latin typeface="Microsoft YaHei" panose="020B0503020204020204" pitchFamily="34" charset="-122"/>
                <a:ea typeface="Microsoft YaHei" panose="020B0503020204020204" pitchFamily="34" charset="-122"/>
              </a:rPr>
              <a:t> </a:t>
            </a:r>
            <a:r>
              <a:rPr lang="en" altLang="zh-CN" sz="2400" dirty="0">
                <a:effectLst/>
                <a:latin typeface="Microsoft YaHei" panose="020B0503020204020204" pitchFamily="34" charset="-122"/>
                <a:ea typeface="Microsoft YaHei" panose="020B0503020204020204" pitchFamily="34" charset="-122"/>
              </a:rPr>
              <a:t>that two dynamically generated states, </a:t>
            </a:r>
            <a:r>
              <a:rPr lang="en" altLang="zh-CN" sz="2400" b="1" dirty="0">
                <a:solidFill>
                  <a:srgbClr val="C00000"/>
                </a:solidFill>
                <a:effectLst/>
                <a:latin typeface="Microsoft YaHei" panose="020B0503020204020204" pitchFamily="34" charset="-122"/>
                <a:ea typeface="Microsoft YaHei" panose="020B0503020204020204" pitchFamily="34" charset="-122"/>
              </a:rPr>
              <a:t>one resonant and one bound, </a:t>
            </a:r>
            <a:r>
              <a:rPr lang="en-US" altLang="zh-CN" sz="2400" b="1" dirty="0">
                <a:solidFill>
                  <a:srgbClr val="C00000"/>
                </a:solidFill>
                <a:effectLst/>
                <a:latin typeface="Microsoft YaHei" panose="020B0503020204020204" pitchFamily="34" charset="-122"/>
                <a:ea typeface="Microsoft YaHei" panose="020B0503020204020204" pitchFamily="34" charset="-122"/>
              </a:rPr>
              <a:t>are</a:t>
            </a:r>
            <a:r>
              <a:rPr lang="zh-CN" altLang="en-US" sz="2400" b="1" dirty="0">
                <a:solidFill>
                  <a:srgbClr val="C00000"/>
                </a:solidFill>
                <a:effectLst/>
                <a:latin typeface="Microsoft YaHei" panose="020B0503020204020204" pitchFamily="34" charset="-122"/>
                <a:ea typeface="Microsoft YaHei" panose="020B0503020204020204" pitchFamily="34" charset="-122"/>
              </a:rPr>
              <a:t> </a:t>
            </a:r>
            <a:r>
              <a:rPr lang="en" altLang="zh-CN" sz="2400" b="1" dirty="0">
                <a:solidFill>
                  <a:srgbClr val="C00000"/>
                </a:solidFill>
                <a:effectLst/>
                <a:latin typeface="Microsoft YaHei" panose="020B0503020204020204" pitchFamily="34" charset="-122"/>
                <a:ea typeface="Microsoft YaHei" panose="020B0503020204020204" pitchFamily="34" charset="-122"/>
              </a:rPr>
              <a:t>located close to each other </a:t>
            </a:r>
            <a:r>
              <a:rPr lang="en" altLang="zh-CN" sz="2400" dirty="0">
                <a:effectLst/>
                <a:latin typeface="Microsoft YaHei" panose="020B0503020204020204" pitchFamily="34" charset="-122"/>
                <a:ea typeface="Microsoft YaHei" panose="020B0503020204020204" pitchFamily="34" charset="-122"/>
              </a:rPr>
              <a:t>between two coupled channels and with a mass</a:t>
            </a:r>
            <a:r>
              <a:rPr lang="zh-CN" altLang="en-US" sz="2400" dirty="0">
                <a:effectLst/>
                <a:latin typeface="Microsoft YaHei" panose="020B0503020204020204" pitchFamily="34" charset="-122"/>
                <a:ea typeface="Microsoft YaHei" panose="020B0503020204020204" pitchFamily="34" charset="-122"/>
              </a:rPr>
              <a:t> </a:t>
            </a:r>
            <a:r>
              <a:rPr lang="en" altLang="zh-CN" sz="2400" dirty="0">
                <a:effectLst/>
                <a:latin typeface="Microsoft YaHei" panose="020B0503020204020204" pitchFamily="34" charset="-122"/>
                <a:ea typeface="Microsoft YaHei" panose="020B0503020204020204" pitchFamily="34" charset="-122"/>
              </a:rPr>
              <a:t>difference smaller than the sum of their widths. </a:t>
            </a:r>
          </a:p>
          <a:p>
            <a:pPr marL="342900" indent="-342900" algn="l">
              <a:buFont typeface="Wingdings" pitchFamily="2" charset="2"/>
              <a:buChar char="p"/>
            </a:pPr>
            <a:r>
              <a:rPr lang="en-US" altLang="zh-CN" sz="2400" dirty="0">
                <a:effectLst/>
                <a:latin typeface="Microsoft YaHei" panose="020B0503020204020204" pitchFamily="34" charset="-122"/>
                <a:ea typeface="Microsoft YaHei" panose="020B0503020204020204" pitchFamily="34" charset="-122"/>
              </a:rPr>
              <a:t>T</a:t>
            </a:r>
            <a:r>
              <a:rPr lang="en" altLang="zh-CN" sz="2400" dirty="0">
                <a:effectLst/>
                <a:latin typeface="Microsoft YaHei" panose="020B0503020204020204" pitchFamily="34" charset="-122"/>
                <a:ea typeface="Microsoft YaHei" panose="020B0503020204020204" pitchFamily="34" charset="-122"/>
              </a:rPr>
              <a:t>wo poles</a:t>
            </a:r>
            <a:r>
              <a:rPr lang="zh-CN" altLang="en-US" sz="2400" dirty="0">
                <a:effectLst/>
                <a:latin typeface="Microsoft YaHei" panose="020B0503020204020204" pitchFamily="34" charset="-122"/>
                <a:ea typeface="Microsoft YaHei" panose="020B0503020204020204" pitchFamily="34" charset="-122"/>
              </a:rPr>
              <a:t> </a:t>
            </a:r>
            <a:r>
              <a:rPr lang="en" altLang="zh-CN" sz="2400" dirty="0">
                <a:effectLst/>
                <a:latin typeface="Microsoft YaHei" panose="020B0503020204020204" pitchFamily="34" charset="-122"/>
                <a:ea typeface="Microsoft YaHei" panose="020B0503020204020204" pitchFamily="34" charset="-122"/>
              </a:rPr>
              <a:t>overlap, which creates the impression that </a:t>
            </a:r>
            <a:r>
              <a:rPr lang="en" altLang="zh-CN" sz="2400" b="1" dirty="0">
                <a:solidFill>
                  <a:srgbClr val="C00000"/>
                </a:solidFill>
                <a:effectLst/>
                <a:latin typeface="Microsoft YaHei" panose="020B0503020204020204" pitchFamily="34" charset="-122"/>
                <a:ea typeface="Microsoft YaHei" panose="020B0503020204020204" pitchFamily="34" charset="-122"/>
              </a:rPr>
              <a:t>there is only one state in the</a:t>
            </a:r>
            <a:r>
              <a:rPr lang="zh-CN" altLang="en-US" sz="2400" b="1" dirty="0">
                <a:solidFill>
                  <a:srgbClr val="C00000"/>
                </a:solidFill>
                <a:effectLst/>
                <a:latin typeface="Microsoft YaHei" panose="020B0503020204020204" pitchFamily="34" charset="-122"/>
                <a:ea typeface="Microsoft YaHei" panose="020B0503020204020204" pitchFamily="34" charset="-122"/>
              </a:rPr>
              <a:t> </a:t>
            </a:r>
            <a:r>
              <a:rPr lang="en" altLang="zh-CN" sz="2400" b="1" dirty="0">
                <a:solidFill>
                  <a:srgbClr val="C00000"/>
                </a:solidFill>
                <a:effectLst/>
                <a:latin typeface="Microsoft YaHei" panose="020B0503020204020204" pitchFamily="34" charset="-122"/>
                <a:ea typeface="Microsoft YaHei" panose="020B0503020204020204" pitchFamily="34" charset="-122"/>
              </a:rPr>
              <a:t>invariant mass distribution </a:t>
            </a:r>
            <a:r>
              <a:rPr lang="en" altLang="zh-CN" sz="2400" dirty="0">
                <a:effectLst/>
                <a:latin typeface="Microsoft YaHei" panose="020B0503020204020204" pitchFamily="34" charset="-122"/>
                <a:ea typeface="Microsoft YaHei" panose="020B0503020204020204" pitchFamily="34" charset="-122"/>
              </a:rPr>
              <a:t>of their decay products. </a:t>
            </a:r>
          </a:p>
        </p:txBody>
      </p:sp>
      <p:pic>
        <p:nvPicPr>
          <p:cNvPr id="10" name="图片 9">
            <a:extLst>
              <a:ext uri="{FF2B5EF4-FFF2-40B4-BE49-F238E27FC236}">
                <a16:creationId xmlns:a16="http://schemas.microsoft.com/office/drawing/2014/main" id="{CB3CF97D-29F1-CBA4-1C2D-9798FD0A8C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99738" y="3823205"/>
            <a:ext cx="7671544" cy="2507647"/>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13" name="文本框 12">
            <a:extLst>
              <a:ext uri="{FF2B5EF4-FFF2-40B4-BE49-F238E27FC236}">
                <a16:creationId xmlns:a16="http://schemas.microsoft.com/office/drawing/2014/main" id="{3DE15978-7B63-8B67-F249-69E81D24FD32}"/>
              </a:ext>
            </a:extLst>
          </p:cNvPr>
          <p:cNvSpPr txBox="1"/>
          <p:nvPr/>
        </p:nvSpPr>
        <p:spPr>
          <a:xfrm>
            <a:off x="5485737" y="6473428"/>
            <a:ext cx="4899546" cy="369332"/>
          </a:xfrm>
          <a:prstGeom prst="rect">
            <a:avLst/>
          </a:prstGeom>
          <a:noFill/>
        </p:spPr>
        <p:txBody>
          <a:bodyPr wrap="square" anchor="ctr">
            <a:spAutoFit/>
          </a:bodyPr>
          <a:lstStyle/>
          <a:p>
            <a:pPr algn="ctr"/>
            <a:r>
              <a:rPr lang="en-US" altLang="zh-CN" dirty="0">
                <a:solidFill>
                  <a:srgbClr val="145396"/>
                </a:solidFill>
                <a:latin typeface="-apple-system"/>
                <a:ea typeface="MS PGothic" panose="020B0600070205080204" pitchFamily="34" charset="-128"/>
              </a:rPr>
              <a:t>LSG</a:t>
            </a:r>
            <a:r>
              <a:rPr lang="en-US" altLang="zh-CN" dirty="0">
                <a:solidFill>
                  <a:srgbClr val="145396"/>
                </a:solidFill>
                <a:effectLst/>
                <a:latin typeface="-apple-system"/>
                <a:ea typeface="MS PGothic" panose="020B0600070205080204" pitchFamily="34" charset="-128"/>
              </a:rPr>
              <a:t>,</a:t>
            </a:r>
            <a:r>
              <a:rPr lang="zh-CN" altLang="en-US" dirty="0">
                <a:solidFill>
                  <a:srgbClr val="145396"/>
                </a:solidFill>
                <a:effectLst/>
                <a:latin typeface="-apple-system"/>
                <a:ea typeface="MS PGothic" panose="020B0600070205080204" pitchFamily="34" charset="-128"/>
              </a:rPr>
              <a:t> </a:t>
            </a:r>
            <a:r>
              <a:rPr lang="en-US" altLang="zh-CN" dirty="0" err="1">
                <a:solidFill>
                  <a:srgbClr val="145396"/>
                </a:solidFill>
                <a:effectLst/>
                <a:latin typeface="-apple-system"/>
                <a:ea typeface="MS PGothic" panose="020B0600070205080204" pitchFamily="34" charset="-128"/>
              </a:rPr>
              <a:t>Oset</a:t>
            </a:r>
            <a:r>
              <a:rPr lang="en-US" altLang="zh-CN" dirty="0">
                <a:solidFill>
                  <a:srgbClr val="145396"/>
                </a:solidFill>
                <a:effectLst/>
                <a:latin typeface="-apple-system"/>
                <a:ea typeface="MS PGothic" panose="020B0600070205080204" pitchFamily="34" charset="-128"/>
              </a:rPr>
              <a:t>,</a:t>
            </a:r>
            <a:r>
              <a:rPr lang="zh-CN" altLang="en-US" dirty="0">
                <a:solidFill>
                  <a:srgbClr val="145396"/>
                </a:solidFill>
                <a:effectLst/>
                <a:latin typeface="-apple-system"/>
                <a:ea typeface="MS PGothic" panose="020B0600070205080204" pitchFamily="34" charset="-128"/>
              </a:rPr>
              <a:t> </a:t>
            </a:r>
            <a:r>
              <a:rPr lang="en-US" altLang="zh-CN" dirty="0">
                <a:solidFill>
                  <a:srgbClr val="145396"/>
                </a:solidFill>
                <a:effectLst/>
                <a:latin typeface="-apple-system"/>
                <a:ea typeface="MS PGothic" panose="020B0600070205080204" pitchFamily="34" charset="-128"/>
              </a:rPr>
              <a:t>Roca,</a:t>
            </a:r>
            <a:r>
              <a:rPr lang="zh-CN" altLang="en-US" dirty="0">
                <a:solidFill>
                  <a:srgbClr val="145396"/>
                </a:solidFill>
                <a:effectLst/>
                <a:latin typeface="-apple-system"/>
                <a:ea typeface="MS PGothic" panose="020B0600070205080204" pitchFamily="34" charset="-128"/>
              </a:rPr>
              <a:t> </a:t>
            </a:r>
            <a:r>
              <a:rPr lang="en-US" altLang="zh-CN" dirty="0">
                <a:solidFill>
                  <a:srgbClr val="145396"/>
                </a:solidFill>
                <a:effectLst/>
                <a:latin typeface="-apple-system"/>
                <a:ea typeface="MS PGothic" panose="020B0600070205080204" pitchFamily="34" charset="-128"/>
              </a:rPr>
              <a:t>and</a:t>
            </a:r>
            <a:r>
              <a:rPr lang="zh-CN" altLang="en-US" dirty="0">
                <a:solidFill>
                  <a:srgbClr val="145396"/>
                </a:solidFill>
                <a:effectLst/>
                <a:latin typeface="-apple-system"/>
                <a:ea typeface="MS PGothic" panose="020B0600070205080204" pitchFamily="34" charset="-128"/>
              </a:rPr>
              <a:t> </a:t>
            </a:r>
            <a:r>
              <a:rPr lang="en-US" altLang="zh-CN" dirty="0" err="1">
                <a:solidFill>
                  <a:srgbClr val="145396"/>
                </a:solidFill>
                <a:effectLst/>
                <a:latin typeface="-apple-system"/>
                <a:ea typeface="MS PGothic" panose="020B0600070205080204" pitchFamily="34" charset="-128"/>
              </a:rPr>
              <a:t>Oller</a:t>
            </a:r>
            <a:r>
              <a:rPr lang="en-US" altLang="zh-CN" dirty="0">
                <a:solidFill>
                  <a:srgbClr val="145396"/>
                </a:solidFill>
                <a:latin typeface="-apple-system"/>
                <a:ea typeface="MS PGothic" panose="020B0600070205080204" pitchFamily="34" charset="-128"/>
              </a:rPr>
              <a:t>,</a:t>
            </a:r>
            <a:r>
              <a:rPr lang="zh-CN" altLang="en-US" dirty="0">
                <a:solidFill>
                  <a:srgbClr val="145396"/>
                </a:solidFill>
                <a:latin typeface="-apple-system"/>
                <a:ea typeface="MS PGothic" panose="020B0600070205080204" pitchFamily="34" charset="-128"/>
              </a:rPr>
              <a:t> </a:t>
            </a:r>
            <a:r>
              <a:rPr lang="en-US" altLang="zh-CN" dirty="0">
                <a:solidFill>
                  <a:srgbClr val="145396"/>
                </a:solidFill>
                <a:effectLst/>
                <a:latin typeface="-apple-system"/>
                <a:ea typeface="MS PGothic" panose="020B0600070205080204" pitchFamily="34" charset="-128"/>
              </a:rPr>
              <a:t>PRD</a:t>
            </a:r>
            <a:r>
              <a:rPr lang="en" altLang="zh-CN" b="1" dirty="0">
                <a:solidFill>
                  <a:srgbClr val="145396"/>
                </a:solidFill>
                <a:effectLst/>
                <a:latin typeface="-apple-system"/>
                <a:ea typeface="MS PGothic" panose="020B0600070205080204" pitchFamily="34" charset="-128"/>
              </a:rPr>
              <a:t>75, </a:t>
            </a:r>
            <a:r>
              <a:rPr lang="en" altLang="zh-CN" dirty="0">
                <a:solidFill>
                  <a:srgbClr val="145396"/>
                </a:solidFill>
                <a:effectLst/>
                <a:latin typeface="-apple-system"/>
                <a:ea typeface="MS PGothic" panose="020B0600070205080204" pitchFamily="34" charset="-128"/>
              </a:rPr>
              <a:t>014017 (2007)</a:t>
            </a:r>
            <a:endParaRPr lang="en" altLang="zh-CN" dirty="0">
              <a:solidFill>
                <a:srgbClr val="145396"/>
              </a:solidFill>
              <a:latin typeface="-apple-system"/>
              <a:ea typeface="MS PGothic" panose="020B0600070205080204" pitchFamily="34" charset="-128"/>
            </a:endParaRPr>
          </a:p>
        </p:txBody>
      </p:sp>
      <p:pic>
        <p:nvPicPr>
          <p:cNvPr id="2" name="图片 1">
            <a:extLst>
              <a:ext uri="{FF2B5EF4-FFF2-40B4-BE49-F238E27FC236}">
                <a16:creationId xmlns:a16="http://schemas.microsoft.com/office/drawing/2014/main" id="{7ACB0F2E-CC16-3A6F-C51C-FCE4B1961285}"/>
              </a:ext>
            </a:extLst>
          </p:cNvPr>
          <p:cNvPicPr>
            <a:picLocks noChangeAspect="1"/>
          </p:cNvPicPr>
          <p:nvPr/>
        </p:nvPicPr>
        <p:blipFill>
          <a:blip r:embed="rId4"/>
          <a:stretch>
            <a:fillRect/>
          </a:stretch>
        </p:blipFill>
        <p:spPr>
          <a:xfrm>
            <a:off x="731779" y="3843904"/>
            <a:ext cx="2849495" cy="2486948"/>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文本框 4">
            <a:extLst>
              <a:ext uri="{FF2B5EF4-FFF2-40B4-BE49-F238E27FC236}">
                <a16:creationId xmlns:a16="http://schemas.microsoft.com/office/drawing/2014/main" id="{42110072-31C6-0ED3-D724-0302D9AF5D5D}"/>
              </a:ext>
            </a:extLst>
          </p:cNvPr>
          <p:cNvSpPr txBox="1"/>
          <p:nvPr/>
        </p:nvSpPr>
        <p:spPr>
          <a:xfrm>
            <a:off x="471577" y="6473428"/>
            <a:ext cx="3390901" cy="369332"/>
          </a:xfrm>
          <a:prstGeom prst="rect">
            <a:avLst/>
          </a:prstGeom>
          <a:noFill/>
        </p:spPr>
        <p:txBody>
          <a:bodyPr wrap="square">
            <a:spAutoFit/>
          </a:bodyPr>
          <a:lstStyle/>
          <a:p>
            <a:pPr algn="ctr"/>
            <a:r>
              <a:rPr lang="en-US" altLang="zh-CN" b="0" dirty="0" err="1">
                <a:solidFill>
                  <a:srgbClr val="145396"/>
                </a:solidFill>
                <a:effectLst/>
                <a:latin typeface="-apple-system"/>
                <a:ea typeface="MS PGothic" panose="020B0600070205080204" pitchFamily="34" charset="-128"/>
              </a:rPr>
              <a:t>Hyodo</a:t>
            </a:r>
            <a:r>
              <a:rPr lang="en-US" altLang="zh-CN" b="0" dirty="0">
                <a:solidFill>
                  <a:srgbClr val="145396"/>
                </a:solidFill>
                <a:effectLst/>
                <a:latin typeface="-apple-system"/>
                <a:ea typeface="MS PGothic" panose="020B0600070205080204" pitchFamily="34" charset="-128"/>
              </a:rPr>
              <a:t> and </a:t>
            </a:r>
            <a:r>
              <a:rPr lang="en-US" altLang="zh-CN" b="0" dirty="0" err="1">
                <a:solidFill>
                  <a:srgbClr val="145396"/>
                </a:solidFill>
                <a:effectLst/>
                <a:latin typeface="-apple-system"/>
                <a:ea typeface="MS PGothic" panose="020B0600070205080204" pitchFamily="34" charset="-128"/>
              </a:rPr>
              <a:t>Jido</a:t>
            </a:r>
            <a:r>
              <a:rPr lang="en-US" altLang="zh-CN" b="0" dirty="0">
                <a:solidFill>
                  <a:srgbClr val="145396"/>
                </a:solidFill>
                <a:effectLst/>
                <a:latin typeface="-apple-system"/>
                <a:ea typeface="MS PGothic" panose="020B0600070205080204" pitchFamily="34" charset="-128"/>
              </a:rPr>
              <a:t>, PPNP67, 55 (2012)</a:t>
            </a:r>
            <a:endParaRPr lang="zh-CN" altLang="en-US" dirty="0">
              <a:solidFill>
                <a:srgbClr val="145396"/>
              </a:solidFill>
              <a:latin typeface="-apple-system"/>
              <a:ea typeface="MS PGothic" panose="020B0600070205080204" pitchFamily="34" charset="-128"/>
            </a:endParaRPr>
          </a:p>
        </p:txBody>
      </p:sp>
    </p:spTree>
    <p:extLst>
      <p:ext uri="{BB962C8B-B14F-4D97-AF65-F5344CB8AC3E}">
        <p14:creationId xmlns:p14="http://schemas.microsoft.com/office/powerpoint/2010/main" val="271482104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内容占位符 6">
            <a:extLst>
              <a:ext uri="{FF2B5EF4-FFF2-40B4-BE49-F238E27FC236}">
                <a16:creationId xmlns:a16="http://schemas.microsoft.com/office/drawing/2014/main" id="{ADA0118C-AABB-E75D-E9F4-3A4084533F50}"/>
              </a:ext>
            </a:extLst>
          </p:cNvPr>
          <p:cNvSpPr>
            <a:spLocks noGrp="1"/>
          </p:cNvSpPr>
          <p:nvPr>
            <p:ph idx="1"/>
          </p:nvPr>
        </p:nvSpPr>
        <p:spPr/>
        <p:txBody>
          <a:bodyPr/>
          <a:lstStyle/>
          <a:p>
            <a:endParaRPr lang="zh-CN" altLang="en-US"/>
          </a:p>
        </p:txBody>
      </p:sp>
      <p:sp>
        <p:nvSpPr>
          <p:cNvPr id="2" name="灯片编号占位符 1">
            <a:extLst>
              <a:ext uri="{FF2B5EF4-FFF2-40B4-BE49-F238E27FC236}">
                <a16:creationId xmlns:a16="http://schemas.microsoft.com/office/drawing/2014/main" id="{9E3D187C-2ED7-D0D3-B6DF-A21593D85ADE}"/>
              </a:ext>
            </a:extLst>
          </p:cNvPr>
          <p:cNvSpPr>
            <a:spLocks noGrp="1"/>
          </p:cNvSpPr>
          <p:nvPr>
            <p:ph type="sldNum" sz="quarter" idx="12"/>
          </p:nvPr>
        </p:nvSpPr>
        <p:spPr/>
        <p:txBody>
          <a:bodyPr/>
          <a:lstStyle/>
          <a:p>
            <a:pPr>
              <a:defRPr/>
            </a:pPr>
            <a:fld id="{C4FB67F1-DEA0-4505-A3D7-68170254FAEF}" type="slidenum">
              <a:rPr lang="zh-CN" altLang="en-US" smtClean="0"/>
              <a:pPr>
                <a:defRPr/>
              </a:pPr>
              <a:t>16</a:t>
            </a:fld>
            <a:endParaRPr lang="zh-CN" altLang="en-US"/>
          </a:p>
        </p:txBody>
      </p:sp>
      <p:pic>
        <p:nvPicPr>
          <p:cNvPr id="4" name="图片 3">
            <a:extLst>
              <a:ext uri="{FF2B5EF4-FFF2-40B4-BE49-F238E27FC236}">
                <a16:creationId xmlns:a16="http://schemas.microsoft.com/office/drawing/2014/main" id="{8CC83680-D52F-C10E-E43C-F8F816E1C7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9994" y="1681318"/>
            <a:ext cx="5400765" cy="389357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图片 5">
            <a:extLst>
              <a:ext uri="{FF2B5EF4-FFF2-40B4-BE49-F238E27FC236}">
                <a16:creationId xmlns:a16="http://schemas.microsoft.com/office/drawing/2014/main" id="{2DE0DCE0-4E81-D67C-44D4-A94ADB5712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22656" y="1681318"/>
            <a:ext cx="5387396" cy="389357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mc:AlternateContent xmlns:mc="http://schemas.openxmlformats.org/markup-compatibility/2006">
        <mc:Choice xmlns:a14="http://schemas.microsoft.com/office/drawing/2010/main" Requires="a14">
          <p:sp>
            <p:nvSpPr>
              <p:cNvPr id="3" name="标题 1">
                <a:extLst>
                  <a:ext uri="{FF2B5EF4-FFF2-40B4-BE49-F238E27FC236}">
                    <a16:creationId xmlns:a16="http://schemas.microsoft.com/office/drawing/2014/main" id="{CFE8083F-C13E-4079-5D34-CB56BB8A58D7}"/>
                  </a:ext>
                </a:extLst>
              </p:cNvPr>
              <p:cNvSpPr txBox="1">
                <a:spLocks/>
              </p:cNvSpPr>
              <p:nvPr/>
            </p:nvSpPr>
            <p:spPr>
              <a:xfrm>
                <a:off x="0" y="234182"/>
                <a:ext cx="12192000" cy="546264"/>
              </a:xfrm>
              <a:prstGeom prst="rect">
                <a:avLst/>
              </a:prstGeom>
              <a:noFill/>
            </p:spPr>
            <p:txBody>
              <a:bodyPr vert="horz" lIns="91440" tIns="45720" rIns="91440" bIns="45720" rtlCol="0" anchor="ctr">
                <a:noAutofit/>
              </a:bodyPr>
              <a:lstStyle>
                <a:lvl1pPr algn="l" defTabSz="914400" rtl="0" eaLnBrk="1" latinLnBrk="0" hangingPunct="1">
                  <a:lnSpc>
                    <a:spcPct val="90000"/>
                  </a:lnSpc>
                  <a:spcBef>
                    <a:spcPct val="0"/>
                  </a:spcBef>
                  <a:buNone/>
                  <a:defRPr sz="3200" kern="1200">
                    <a:solidFill>
                      <a:schemeClr val="bg1"/>
                    </a:solidFill>
                    <a:latin typeface="+mj-lt"/>
                    <a:ea typeface="+mj-ea"/>
                    <a:cs typeface="+mj-cs"/>
                  </a:defRPr>
                </a:lvl1pPr>
              </a:lstStyle>
              <a:p>
                <a:r>
                  <a:rPr lang="en-US" altLang="zh-CN"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rPr>
                  <a:t>Two</a:t>
                </a:r>
                <a:r>
                  <a:rPr lang="zh-CN" altLang="en-US"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rPr>
                  <a:t> </a:t>
                </a:r>
                <a:r>
                  <a:rPr lang="en-US" altLang="zh-CN"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rPr>
                  <a:t>prominent</a:t>
                </a:r>
                <a:r>
                  <a:rPr lang="zh-CN" altLang="en-US"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rPr>
                  <a:t> </a:t>
                </a:r>
                <a:r>
                  <a:rPr lang="en-US" altLang="zh-CN"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rPr>
                  <a:t>examples:</a:t>
                </a:r>
                <a:r>
                  <a:rPr lang="zh-CN" altLang="en-US"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rPr>
                  <a:t> </a:t>
                </a:r>
                <a14:m>
                  <m:oMath xmlns:m="http://schemas.openxmlformats.org/officeDocument/2006/math">
                    <m:r>
                      <a:rPr lang="en-US" altLang="zh-CN" sz="3600" b="1" i="1" dirty="0" smtClean="0">
                        <a:solidFill>
                          <a:schemeClr val="tx1"/>
                        </a:solidFill>
                        <a:latin typeface="Cambria Math" panose="02040503050406030204" pitchFamily="18" charset="0"/>
                        <a:ea typeface="Cambria Math" panose="02040503050406030204" pitchFamily="18" charset="0"/>
                        <a:cs typeface="Arial" panose="020B0604020202020204" pitchFamily="34" charset="0"/>
                      </a:rPr>
                      <m:t>𝚲</m:t>
                    </m:r>
                    <m:r>
                      <a:rPr lang="en-US" altLang="zh-CN" sz="3600" b="1" i="1" dirty="0" smtClean="0">
                        <a:solidFill>
                          <a:schemeClr val="tx1"/>
                        </a:solidFill>
                        <a:latin typeface="Cambria Math" panose="02040503050406030204" pitchFamily="18" charset="0"/>
                        <a:ea typeface="Cambria Math" panose="02040503050406030204" pitchFamily="18" charset="0"/>
                        <a:cs typeface="Arial" panose="020B0604020202020204" pitchFamily="34" charset="0"/>
                      </a:rPr>
                      <m:t>(</m:t>
                    </m:r>
                    <m:r>
                      <a:rPr lang="en-US" altLang="zh-CN" sz="3600" b="1" i="1" dirty="0" smtClean="0">
                        <a:solidFill>
                          <a:schemeClr val="tx1"/>
                        </a:solidFill>
                        <a:latin typeface="Cambria Math" panose="02040503050406030204" pitchFamily="18" charset="0"/>
                        <a:ea typeface="Cambria Math" panose="02040503050406030204" pitchFamily="18" charset="0"/>
                        <a:cs typeface="Arial" panose="020B0604020202020204" pitchFamily="34" charset="0"/>
                      </a:rPr>
                      <m:t>𝟏𝟒𝟎𝟓</m:t>
                    </m:r>
                    <m:r>
                      <a:rPr lang="en-US" altLang="zh-CN" sz="3600" b="1" i="1" dirty="0" smtClean="0">
                        <a:solidFill>
                          <a:schemeClr val="tx1"/>
                        </a:solidFill>
                        <a:latin typeface="Cambria Math" panose="02040503050406030204" pitchFamily="18" charset="0"/>
                        <a:ea typeface="Cambria Math" panose="02040503050406030204" pitchFamily="18" charset="0"/>
                        <a:cs typeface="Arial" panose="020B0604020202020204" pitchFamily="34" charset="0"/>
                      </a:rPr>
                      <m:t>)</m:t>
                    </m:r>
                  </m:oMath>
                </a14:m>
                <a:r>
                  <a:rPr lang="zh-CN" altLang="en-US"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rPr>
                  <a:t> </a:t>
                </a:r>
                <a:r>
                  <a:rPr lang="en-US" altLang="zh-CN"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rPr>
                  <a:t>and</a:t>
                </a:r>
                <a:r>
                  <a:rPr lang="zh-CN" altLang="en-US"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rPr>
                  <a:t> </a:t>
                </a:r>
                <a14:m>
                  <m:oMath xmlns:m="http://schemas.openxmlformats.org/officeDocument/2006/math">
                    <m:sSub>
                      <m:sSubPr>
                        <m:ctrlPr>
                          <a:rPr lang="en-US" altLang="zh-CN" sz="3600" b="1" i="1" smtClean="0">
                            <a:solidFill>
                              <a:schemeClr val="tx1"/>
                            </a:solidFill>
                            <a:latin typeface="Cambria Math" panose="02040503050406030204" pitchFamily="18" charset="0"/>
                            <a:ea typeface="微软雅黑" panose="020B0503020204020204" pitchFamily="34" charset="-122"/>
                            <a:cs typeface="Arial" panose="020B0604020202020204" pitchFamily="34" charset="0"/>
                          </a:rPr>
                        </m:ctrlPr>
                      </m:sSubPr>
                      <m:e>
                        <m:r>
                          <a:rPr lang="en-US" altLang="zh-CN" sz="3600" b="1" i="1" smtClean="0">
                            <a:solidFill>
                              <a:schemeClr val="tx1"/>
                            </a:solidFill>
                            <a:latin typeface="Cambria Math" panose="02040503050406030204" pitchFamily="18" charset="0"/>
                            <a:ea typeface="微软雅黑" panose="020B0503020204020204" pitchFamily="34" charset="-122"/>
                            <a:cs typeface="Arial" panose="020B0604020202020204" pitchFamily="34" charset="0"/>
                          </a:rPr>
                          <m:t>𝑲</m:t>
                        </m:r>
                      </m:e>
                      <m:sub>
                        <m:r>
                          <a:rPr lang="en-US" altLang="zh-CN" sz="3600" b="1" i="1" smtClean="0">
                            <a:solidFill>
                              <a:schemeClr val="tx1"/>
                            </a:solidFill>
                            <a:latin typeface="Cambria Math" panose="02040503050406030204" pitchFamily="18" charset="0"/>
                            <a:ea typeface="微软雅黑" panose="020B0503020204020204" pitchFamily="34" charset="-122"/>
                            <a:cs typeface="Arial" panose="020B0604020202020204" pitchFamily="34" charset="0"/>
                          </a:rPr>
                          <m:t>𝟏</m:t>
                        </m:r>
                      </m:sub>
                    </m:sSub>
                    <m:r>
                      <a:rPr lang="en-US" altLang="zh-CN" sz="3600" b="1" i="1" smtClean="0">
                        <a:solidFill>
                          <a:schemeClr val="tx1"/>
                        </a:solidFill>
                        <a:latin typeface="Cambria Math" panose="02040503050406030204" pitchFamily="18" charset="0"/>
                        <a:ea typeface="微软雅黑" panose="020B0503020204020204" pitchFamily="34" charset="-122"/>
                        <a:cs typeface="Arial" panose="020B0604020202020204" pitchFamily="34" charset="0"/>
                      </a:rPr>
                      <m:t>(</m:t>
                    </m:r>
                    <m:r>
                      <a:rPr lang="en-US" altLang="zh-CN" sz="3600" b="1" i="1" smtClean="0">
                        <a:solidFill>
                          <a:schemeClr val="tx1"/>
                        </a:solidFill>
                        <a:latin typeface="Cambria Math" panose="02040503050406030204" pitchFamily="18" charset="0"/>
                        <a:ea typeface="微软雅黑" panose="020B0503020204020204" pitchFamily="34" charset="-122"/>
                        <a:cs typeface="Arial" panose="020B0604020202020204" pitchFamily="34" charset="0"/>
                      </a:rPr>
                      <m:t>𝟏𝟐𝟕𝟎</m:t>
                    </m:r>
                    <m:r>
                      <a:rPr lang="en-US" altLang="zh-CN" sz="3600" b="1" i="1" smtClean="0">
                        <a:solidFill>
                          <a:schemeClr val="tx1"/>
                        </a:solidFill>
                        <a:latin typeface="Cambria Math" panose="02040503050406030204" pitchFamily="18" charset="0"/>
                        <a:ea typeface="微软雅黑" panose="020B0503020204020204" pitchFamily="34" charset="-122"/>
                        <a:cs typeface="Arial" panose="020B0604020202020204" pitchFamily="34" charset="0"/>
                      </a:rPr>
                      <m:t>)</m:t>
                    </m:r>
                  </m:oMath>
                </a14:m>
                <a:endParaRPr lang="zh-CN" altLang="en-US"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endParaRPr>
              </a:p>
            </p:txBody>
          </p:sp>
        </mc:Choice>
        <mc:Fallback>
          <p:sp>
            <p:nvSpPr>
              <p:cNvPr id="3" name="标题 1">
                <a:extLst>
                  <a:ext uri="{FF2B5EF4-FFF2-40B4-BE49-F238E27FC236}">
                    <a16:creationId xmlns:a16="http://schemas.microsoft.com/office/drawing/2014/main" id="{CFE8083F-C13E-4079-5D34-CB56BB8A58D7}"/>
                  </a:ext>
                </a:extLst>
              </p:cNvPr>
              <p:cNvSpPr txBox="1">
                <a:spLocks noRot="1" noChangeAspect="1" noMove="1" noResize="1" noEditPoints="1" noAdjustHandles="1" noChangeArrowheads="1" noChangeShapeType="1" noTextEdit="1"/>
              </p:cNvSpPr>
              <p:nvPr/>
            </p:nvSpPr>
            <p:spPr>
              <a:xfrm>
                <a:off x="0" y="234182"/>
                <a:ext cx="12192000" cy="546264"/>
              </a:xfrm>
              <a:prstGeom prst="rect">
                <a:avLst/>
              </a:prstGeom>
              <a:blipFill>
                <a:blip r:embed="rId4"/>
                <a:stretch>
                  <a:fillRect l="-1561" t="-31818" b="-45455"/>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161925612"/>
      </p:ext>
    </p:extLst>
  </p:cSld>
  <p:clrMapOvr>
    <a:masterClrMapping/>
  </p:clrMapOvr>
  <mc:AlternateContent xmlns:mc="http://schemas.openxmlformats.org/markup-compatibility/2006" xmlns:p14="http://schemas.microsoft.com/office/powerpoint/2010/main">
    <mc:Choice Requires="p14">
      <p:transition p14:dur="350">
        <p:fade/>
      </p:transition>
    </mc:Choice>
    <mc:Fallback xmlns="">
      <p:transition>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31A8CCB6-A491-E14B-678B-01769E06E13B}"/>
              </a:ext>
            </a:extLst>
          </p:cNvPr>
          <p:cNvPicPr>
            <a:picLocks noChangeAspect="1"/>
          </p:cNvPicPr>
          <p:nvPr/>
        </p:nvPicPr>
        <p:blipFill>
          <a:blip r:embed="rId3"/>
          <a:stretch>
            <a:fillRect/>
          </a:stretch>
        </p:blipFill>
        <p:spPr>
          <a:xfrm>
            <a:off x="959510" y="3519691"/>
            <a:ext cx="3798871" cy="458100"/>
          </a:xfrm>
          <a:prstGeom prst="rect">
            <a:avLst/>
          </a:prstGeom>
        </p:spPr>
      </p:pic>
      <p:pic>
        <p:nvPicPr>
          <p:cNvPr id="4" name="图片 3">
            <a:extLst>
              <a:ext uri="{FF2B5EF4-FFF2-40B4-BE49-F238E27FC236}">
                <a16:creationId xmlns:a16="http://schemas.microsoft.com/office/drawing/2014/main" id="{734F7FC1-34D6-B330-BB60-50CE7BB85BB6}"/>
              </a:ext>
            </a:extLst>
          </p:cNvPr>
          <p:cNvPicPr>
            <a:picLocks noChangeAspect="1"/>
          </p:cNvPicPr>
          <p:nvPr/>
        </p:nvPicPr>
        <p:blipFill>
          <a:blip r:embed="rId4"/>
          <a:stretch>
            <a:fillRect/>
          </a:stretch>
        </p:blipFill>
        <p:spPr>
          <a:xfrm>
            <a:off x="386966" y="1891413"/>
            <a:ext cx="4943960" cy="392580"/>
          </a:xfrm>
          <a:prstGeom prst="rect">
            <a:avLst/>
          </a:prstGeom>
        </p:spPr>
      </p:pic>
      <p:sp>
        <p:nvSpPr>
          <p:cNvPr id="5" name="文本框 4">
            <a:extLst>
              <a:ext uri="{FF2B5EF4-FFF2-40B4-BE49-F238E27FC236}">
                <a16:creationId xmlns:a16="http://schemas.microsoft.com/office/drawing/2014/main" id="{D3B943BD-FCEB-8BD1-0DCF-1C4EA8B58BEC}"/>
              </a:ext>
            </a:extLst>
          </p:cNvPr>
          <p:cNvSpPr txBox="1"/>
          <p:nvPr/>
        </p:nvSpPr>
        <p:spPr>
          <a:xfrm>
            <a:off x="136448" y="1151946"/>
            <a:ext cx="5791912" cy="581057"/>
          </a:xfrm>
          <a:prstGeom prst="rect">
            <a:avLst/>
          </a:prstGeom>
          <a:noFill/>
        </p:spPr>
        <p:txBody>
          <a:bodyPr wrap="square">
            <a:spAutoFit/>
          </a:bodyPr>
          <a:lstStyle/>
          <a:p>
            <a:pPr marL="342900" indent="-342900">
              <a:lnSpc>
                <a:spcPct val="150000"/>
              </a:lnSpc>
              <a:buFont typeface="Wingdings" pitchFamily="2" charset="2"/>
              <a:buChar char="p"/>
            </a:pPr>
            <a:r>
              <a:rPr lang="en-US" altLang="zh-CN" sz="2400" b="1" dirty="0">
                <a:solidFill>
                  <a:srgbClr val="C00000"/>
                </a:solidFill>
                <a:latin typeface="Microsoft YaHei" panose="020B0503020204020204" pitchFamily="34" charset="-122"/>
                <a:ea typeface="Microsoft YaHei" panose="020B0503020204020204" pitchFamily="34" charset="-122"/>
                <a:cs typeface="Times New Roman" panose="02020603050405020304" pitchFamily="18" charset="0"/>
              </a:rPr>
              <a:t>SU(3) symmetry</a:t>
            </a:r>
            <a:r>
              <a:rPr lang="zh-CN" altLang="en-US" sz="2400" b="1" dirty="0">
                <a:solidFill>
                  <a:srgbClr val="C00000"/>
                </a:solidFill>
                <a:latin typeface="Microsoft YaHei" panose="020B0503020204020204" pitchFamily="34" charset="-122"/>
                <a:ea typeface="Microsoft YaHei" panose="020B0503020204020204" pitchFamily="34" charset="-122"/>
                <a:cs typeface="Times New Roman" panose="02020603050405020304" pitchFamily="18" charset="0"/>
              </a:rPr>
              <a:t> </a:t>
            </a:r>
            <a:r>
              <a:rPr lang="en-US" altLang="zh-CN" sz="2400" b="1" dirty="0">
                <a:solidFill>
                  <a:srgbClr val="C00000"/>
                </a:solidFill>
                <a:latin typeface="Microsoft YaHei" panose="020B0503020204020204" pitchFamily="34" charset="-122"/>
                <a:ea typeface="Microsoft YaHei" panose="020B0503020204020204" pitchFamily="34" charset="-122"/>
                <a:cs typeface="Times New Roman" panose="02020603050405020304" pitchFamily="18" charset="0"/>
              </a:rPr>
              <a:t>decomposition</a:t>
            </a:r>
          </a:p>
        </p:txBody>
      </p:sp>
      <p:sp>
        <p:nvSpPr>
          <p:cNvPr id="11" name="文本框 10">
            <a:extLst>
              <a:ext uri="{FF2B5EF4-FFF2-40B4-BE49-F238E27FC236}">
                <a16:creationId xmlns:a16="http://schemas.microsoft.com/office/drawing/2014/main" id="{90BB015E-200F-B732-E2B1-CF311B78929F}"/>
              </a:ext>
            </a:extLst>
          </p:cNvPr>
          <p:cNvSpPr txBox="1"/>
          <p:nvPr/>
        </p:nvSpPr>
        <p:spPr>
          <a:xfrm>
            <a:off x="2348680" y="3936772"/>
            <a:ext cx="1311971" cy="370114"/>
          </a:xfrm>
          <a:prstGeom prst="rect">
            <a:avLst/>
          </a:prstGeom>
          <a:noFill/>
        </p:spPr>
        <p:txBody>
          <a:bodyPr wrap="square">
            <a:spAutoFit/>
          </a:bodyPr>
          <a:lstStyle/>
          <a:p>
            <a:pPr algn="ctr"/>
            <a:r>
              <a:rPr lang="en-US" altLang="zh-CN" dirty="0">
                <a:latin typeface="Microsoft YaHei" panose="020B0503020204020204" pitchFamily="34" charset="-122"/>
                <a:ea typeface="Microsoft YaHei" panose="020B0503020204020204" pitchFamily="34" charset="-122"/>
                <a:cs typeface="Times New Roman" panose="02020603050405020304" pitchFamily="18" charset="0"/>
              </a:rPr>
              <a:t>a</a:t>
            </a:r>
            <a:r>
              <a:rPr lang="en-US" altLang="zh-CN" sz="1800" dirty="0">
                <a:latin typeface="Microsoft YaHei" panose="020B0503020204020204" pitchFamily="34" charset="-122"/>
                <a:ea typeface="Microsoft YaHei" panose="020B0503020204020204" pitchFamily="34" charset="-122"/>
                <a:cs typeface="Times New Roman" panose="02020603050405020304" pitchFamily="18" charset="0"/>
              </a:rPr>
              <a:t>ttractive</a:t>
            </a:r>
            <a:endParaRPr lang="zh-CN" altLang="en-US" dirty="0">
              <a:latin typeface="Microsoft YaHei" panose="020B0503020204020204" pitchFamily="34" charset="-122"/>
              <a:ea typeface="Microsoft YaHei" panose="020B0503020204020204" pitchFamily="34" charset="-122"/>
            </a:endParaRPr>
          </a:p>
        </p:txBody>
      </p:sp>
      <p:sp>
        <p:nvSpPr>
          <p:cNvPr id="17" name="内容占位符 6">
            <a:extLst>
              <a:ext uri="{FF2B5EF4-FFF2-40B4-BE49-F238E27FC236}">
                <a16:creationId xmlns:a16="http://schemas.microsoft.com/office/drawing/2014/main" id="{2C88DA2C-206F-358E-5DEE-4E4B16E39A53}"/>
              </a:ext>
            </a:extLst>
          </p:cNvPr>
          <p:cNvSpPr txBox="1">
            <a:spLocks/>
          </p:cNvSpPr>
          <p:nvPr/>
        </p:nvSpPr>
        <p:spPr>
          <a:xfrm>
            <a:off x="1188206" y="2427622"/>
            <a:ext cx="2684820" cy="469039"/>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altLang="zh-CN" sz="2000" dirty="0">
                <a:latin typeface="Microsoft YaHei" panose="020B0503020204020204" pitchFamily="34" charset="-122"/>
                <a:ea typeface="Microsoft YaHei" panose="020B0503020204020204" pitchFamily="34" charset="-122"/>
              </a:rPr>
              <a:t>Baryon octet-NGB octet</a:t>
            </a:r>
            <a:endParaRPr lang="zh-CN" altLang="en-US" sz="2000" dirty="0">
              <a:latin typeface="Microsoft YaHei" panose="020B0503020204020204" pitchFamily="34" charset="-122"/>
              <a:ea typeface="Microsoft YaHei" panose="020B0503020204020204" pitchFamily="34" charset="-122"/>
            </a:endParaRPr>
          </a:p>
          <a:p>
            <a:pPr marL="0" indent="0" algn="ctr">
              <a:buNone/>
            </a:pPr>
            <a:endParaRPr lang="zh-CN" altLang="en-US" sz="2000" dirty="0">
              <a:latin typeface="-apple-system"/>
            </a:endParaRPr>
          </a:p>
        </p:txBody>
      </p:sp>
      <p:sp>
        <p:nvSpPr>
          <p:cNvPr id="18" name="文本框 17">
            <a:extLst>
              <a:ext uri="{FF2B5EF4-FFF2-40B4-BE49-F238E27FC236}">
                <a16:creationId xmlns:a16="http://schemas.microsoft.com/office/drawing/2014/main" id="{7C4BC327-7EA4-B424-DA7B-8CE6C6136634}"/>
              </a:ext>
            </a:extLst>
          </p:cNvPr>
          <p:cNvSpPr txBox="1"/>
          <p:nvPr/>
        </p:nvSpPr>
        <p:spPr>
          <a:xfrm>
            <a:off x="386966" y="2824279"/>
            <a:ext cx="4050673" cy="591282"/>
          </a:xfrm>
          <a:prstGeom prst="rect">
            <a:avLst/>
          </a:prstGeom>
          <a:noFill/>
        </p:spPr>
        <p:txBody>
          <a:bodyPr wrap="square" anchor="ctr">
            <a:spAutoFit/>
          </a:bodyPr>
          <a:lstStyle/>
          <a:p>
            <a:pPr>
              <a:lnSpc>
                <a:spcPct val="150000"/>
              </a:lnSpc>
            </a:pPr>
            <a:r>
              <a:rPr lang="en-US" altLang="zh-CN" sz="2400" b="1" dirty="0">
                <a:solidFill>
                  <a:srgbClr val="0432FF"/>
                </a:solidFill>
                <a:latin typeface="Microsoft YaHei" panose="020B0503020204020204" pitchFamily="34" charset="-122"/>
                <a:ea typeface="Microsoft YaHei" panose="020B0503020204020204" pitchFamily="34" charset="-122"/>
                <a:cs typeface="Times New Roman" panose="02020603050405020304" pitchFamily="18" charset="0"/>
              </a:rPr>
              <a:t>Potential in this basis</a:t>
            </a:r>
          </a:p>
        </p:txBody>
      </p:sp>
      <p:pic>
        <p:nvPicPr>
          <p:cNvPr id="15" name="内容占位符 14">
            <a:extLst>
              <a:ext uri="{FF2B5EF4-FFF2-40B4-BE49-F238E27FC236}">
                <a16:creationId xmlns:a16="http://schemas.microsoft.com/office/drawing/2014/main" id="{91DEFD71-BA0E-6D05-6D9F-5CA6D8F66B8E}"/>
              </a:ext>
            </a:extLst>
          </p:cNvPr>
          <p:cNvPicPr>
            <a:picLocks noGrp="1" noChangeAspect="1"/>
          </p:cNvPicPr>
          <p:nvPr>
            <p:ph idx="4294967295"/>
          </p:nvPr>
        </p:nvPicPr>
        <p:blipFill>
          <a:blip r:embed="rId5"/>
          <a:stretch>
            <a:fillRect/>
          </a:stretch>
        </p:blipFill>
        <p:spPr>
          <a:xfrm>
            <a:off x="7064375" y="2584838"/>
            <a:ext cx="5127625" cy="3545698"/>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4" name="标题 23">
            <a:extLst>
              <a:ext uri="{FF2B5EF4-FFF2-40B4-BE49-F238E27FC236}">
                <a16:creationId xmlns:a16="http://schemas.microsoft.com/office/drawing/2014/main" id="{DDB3EBA1-1A74-0325-83F9-E20B081612C7}"/>
              </a:ext>
            </a:extLst>
          </p:cNvPr>
          <p:cNvSpPr>
            <a:spLocks noGrp="1"/>
          </p:cNvSpPr>
          <p:nvPr>
            <p:ph type="title" idx="4294967295"/>
          </p:nvPr>
        </p:nvSpPr>
        <p:spPr>
          <a:xfrm>
            <a:off x="0" y="188913"/>
            <a:ext cx="12192000" cy="546100"/>
          </a:xfrm>
        </p:spPr>
        <p:txBody>
          <a:bodyPr>
            <a:noAutofit/>
          </a:bodyPr>
          <a:lstStyle/>
          <a:p>
            <a:r>
              <a:rPr lang="en-US" altLang="zh-CN" sz="3600" b="1" dirty="0">
                <a:latin typeface="Microsoft YaHei" panose="020B0503020204020204" pitchFamily="34" charset="-122"/>
                <a:ea typeface="Microsoft YaHei" panose="020B0503020204020204" pitchFamily="34" charset="-122"/>
                <a:cs typeface="Arial" panose="020B0604020202020204" pitchFamily="34" charset="0"/>
              </a:rPr>
              <a:t>SU(3) group-theoretical explanation</a:t>
            </a:r>
            <a:endParaRPr lang="zh-CN" altLang="en-US" sz="3600" b="1" dirty="0">
              <a:latin typeface="Microsoft YaHei" panose="020B0503020204020204" pitchFamily="34" charset="-122"/>
              <a:ea typeface="Microsoft YaHei" panose="020B0503020204020204" pitchFamily="34" charset="-122"/>
              <a:cs typeface="Arial" panose="020B0604020202020204" pitchFamily="34" charset="0"/>
            </a:endParaRPr>
          </a:p>
        </p:txBody>
      </p:sp>
      <p:pic>
        <p:nvPicPr>
          <p:cNvPr id="8" name="图片 7">
            <a:extLst>
              <a:ext uri="{FF2B5EF4-FFF2-40B4-BE49-F238E27FC236}">
                <a16:creationId xmlns:a16="http://schemas.microsoft.com/office/drawing/2014/main" id="{74ADEFCF-01E1-3065-FF2E-2B6E6A51E2DF}"/>
              </a:ext>
            </a:extLst>
          </p:cNvPr>
          <p:cNvPicPr>
            <a:picLocks noChangeAspect="1"/>
          </p:cNvPicPr>
          <p:nvPr/>
        </p:nvPicPr>
        <p:blipFill>
          <a:blip r:embed="rId6"/>
          <a:stretch>
            <a:fillRect/>
          </a:stretch>
        </p:blipFill>
        <p:spPr>
          <a:xfrm>
            <a:off x="1429585" y="5102789"/>
            <a:ext cx="2858721" cy="1217604"/>
          </a:xfrm>
          <a:prstGeom prst="rect">
            <a:avLst/>
          </a:prstGeom>
        </p:spPr>
      </p:pic>
      <p:cxnSp>
        <p:nvCxnSpPr>
          <p:cNvPr id="9" name="直接连接符 8">
            <a:extLst>
              <a:ext uri="{FF2B5EF4-FFF2-40B4-BE49-F238E27FC236}">
                <a16:creationId xmlns:a16="http://schemas.microsoft.com/office/drawing/2014/main" id="{F4041406-9B36-C089-7168-DD3980C735B4}"/>
              </a:ext>
            </a:extLst>
          </p:cNvPr>
          <p:cNvCxnSpPr/>
          <p:nvPr/>
        </p:nvCxnSpPr>
        <p:spPr>
          <a:xfrm>
            <a:off x="2602410" y="3986778"/>
            <a:ext cx="804515" cy="0"/>
          </a:xfrm>
          <a:prstGeom prst="line">
            <a:avLst/>
          </a:prstGeom>
          <a:ln w="28575"/>
        </p:spPr>
        <p:style>
          <a:lnRef idx="1">
            <a:schemeClr val="accent2"/>
          </a:lnRef>
          <a:fillRef idx="0">
            <a:schemeClr val="accent2"/>
          </a:fillRef>
          <a:effectRef idx="0">
            <a:schemeClr val="accent2"/>
          </a:effectRef>
          <a:fontRef idx="minor">
            <a:schemeClr val="tx1"/>
          </a:fontRef>
        </p:style>
      </p:cxnSp>
      <p:sp>
        <p:nvSpPr>
          <p:cNvPr id="12" name="文本框 11">
            <a:extLst>
              <a:ext uri="{FF2B5EF4-FFF2-40B4-BE49-F238E27FC236}">
                <a16:creationId xmlns:a16="http://schemas.microsoft.com/office/drawing/2014/main" id="{57B60F1F-C22C-B7EB-981B-CDB99F854DF6}"/>
              </a:ext>
            </a:extLst>
          </p:cNvPr>
          <p:cNvSpPr txBox="1"/>
          <p:nvPr/>
        </p:nvSpPr>
        <p:spPr>
          <a:xfrm>
            <a:off x="137349" y="4357520"/>
            <a:ext cx="5289842" cy="590033"/>
          </a:xfrm>
          <a:prstGeom prst="rect">
            <a:avLst/>
          </a:prstGeom>
          <a:noFill/>
        </p:spPr>
        <p:txBody>
          <a:bodyPr wrap="square">
            <a:spAutoFit/>
          </a:bodyPr>
          <a:lstStyle/>
          <a:p>
            <a:pPr marL="342900" indent="-342900">
              <a:lnSpc>
                <a:spcPct val="150000"/>
              </a:lnSpc>
              <a:buFont typeface="Wingdings" pitchFamily="2" charset="2"/>
              <a:buChar char="p"/>
            </a:pPr>
            <a:r>
              <a:rPr lang="en-US" altLang="zh-CN" sz="2400" b="1" dirty="0">
                <a:solidFill>
                  <a:srgbClr val="C00000"/>
                </a:solidFill>
                <a:latin typeface="Microsoft YaHei" panose="020B0503020204020204" pitchFamily="34" charset="-122"/>
                <a:ea typeface="Microsoft YaHei" panose="020B0503020204020204" pitchFamily="34" charset="-122"/>
                <a:cs typeface="Times New Roman" panose="02020603050405020304" pitchFamily="18" charset="0"/>
              </a:rPr>
              <a:t>SU(3) symmetry</a:t>
            </a:r>
            <a:r>
              <a:rPr lang="zh-CN" altLang="en-US" sz="2400" b="1" dirty="0">
                <a:solidFill>
                  <a:srgbClr val="C00000"/>
                </a:solidFill>
                <a:latin typeface="Microsoft YaHei" panose="020B0503020204020204" pitchFamily="34" charset="-122"/>
                <a:ea typeface="Microsoft YaHei" panose="020B0503020204020204" pitchFamily="34" charset="-122"/>
                <a:cs typeface="Times New Roman" panose="02020603050405020304" pitchFamily="18" charset="0"/>
              </a:rPr>
              <a:t> </a:t>
            </a:r>
            <a:r>
              <a:rPr lang="en-US" altLang="zh-CN" sz="2400" b="1" dirty="0">
                <a:solidFill>
                  <a:srgbClr val="C00000"/>
                </a:solidFill>
                <a:latin typeface="Microsoft YaHei" panose="020B0503020204020204" pitchFamily="34" charset="-122"/>
                <a:ea typeface="Microsoft YaHei" panose="020B0503020204020204" pitchFamily="34" charset="-122"/>
                <a:cs typeface="Times New Roman" panose="02020603050405020304" pitchFamily="18" charset="0"/>
              </a:rPr>
              <a:t>breaking</a:t>
            </a:r>
          </a:p>
        </p:txBody>
      </p:sp>
      <p:sp>
        <p:nvSpPr>
          <p:cNvPr id="2" name="文本框 1">
            <a:extLst>
              <a:ext uri="{FF2B5EF4-FFF2-40B4-BE49-F238E27FC236}">
                <a16:creationId xmlns:a16="http://schemas.microsoft.com/office/drawing/2014/main" id="{8E5FF520-EC5B-B49C-4077-BAF0F1CF9A26}"/>
              </a:ext>
            </a:extLst>
          </p:cNvPr>
          <p:cNvSpPr txBox="1"/>
          <p:nvPr/>
        </p:nvSpPr>
        <p:spPr>
          <a:xfrm>
            <a:off x="1429585" y="6438288"/>
            <a:ext cx="5599656" cy="369332"/>
          </a:xfrm>
          <a:prstGeom prst="rect">
            <a:avLst/>
          </a:prstGeom>
          <a:noFill/>
        </p:spPr>
        <p:txBody>
          <a:bodyPr wrap="square">
            <a:spAutoFit/>
          </a:bodyPr>
          <a:lstStyle/>
          <a:p>
            <a:pPr algn="ctr"/>
            <a:r>
              <a:rPr lang="en" altLang="zh-CN" dirty="0" err="1">
                <a:solidFill>
                  <a:srgbClr val="145396"/>
                </a:solidFill>
                <a:latin typeface="-apple-system"/>
                <a:ea typeface="MS PGothic" panose="020B0600070205080204" pitchFamily="34" charset="-128"/>
              </a:rPr>
              <a:t>Jido</a:t>
            </a:r>
            <a:r>
              <a:rPr lang="en" altLang="zh-CN" dirty="0">
                <a:solidFill>
                  <a:srgbClr val="145396"/>
                </a:solidFill>
                <a:latin typeface="-apple-system"/>
                <a:ea typeface="MS PGothic" panose="020B0600070205080204" pitchFamily="34" charset="-128"/>
              </a:rPr>
              <a:t>, </a:t>
            </a:r>
            <a:r>
              <a:rPr lang="en" altLang="zh-CN" dirty="0" err="1">
                <a:solidFill>
                  <a:srgbClr val="145396"/>
                </a:solidFill>
                <a:latin typeface="-apple-system"/>
                <a:ea typeface="MS PGothic" panose="020B0600070205080204" pitchFamily="34" charset="-128"/>
              </a:rPr>
              <a:t>Oller</a:t>
            </a:r>
            <a:r>
              <a:rPr lang="en" altLang="zh-CN" dirty="0">
                <a:solidFill>
                  <a:srgbClr val="145396"/>
                </a:solidFill>
                <a:latin typeface="-apple-system"/>
                <a:ea typeface="MS PGothic" panose="020B0600070205080204" pitchFamily="34" charset="-128"/>
              </a:rPr>
              <a:t>, </a:t>
            </a:r>
            <a:r>
              <a:rPr lang="en" altLang="zh-CN" dirty="0" err="1">
                <a:solidFill>
                  <a:srgbClr val="145396"/>
                </a:solidFill>
                <a:latin typeface="-apple-system"/>
                <a:ea typeface="MS PGothic" panose="020B0600070205080204" pitchFamily="34" charset="-128"/>
              </a:rPr>
              <a:t>Oset</a:t>
            </a:r>
            <a:r>
              <a:rPr lang="en" altLang="zh-CN" dirty="0">
                <a:solidFill>
                  <a:srgbClr val="145396"/>
                </a:solidFill>
                <a:latin typeface="-apple-system"/>
                <a:ea typeface="MS PGothic" panose="020B0600070205080204" pitchFamily="34" charset="-128"/>
              </a:rPr>
              <a:t>, Ramos</a:t>
            </a:r>
            <a:r>
              <a:rPr lang="en-US" altLang="zh-CN" dirty="0">
                <a:solidFill>
                  <a:srgbClr val="145396"/>
                </a:solidFill>
                <a:latin typeface="-apple-system"/>
                <a:ea typeface="MS PGothic" panose="020B0600070205080204" pitchFamily="34" charset="-128"/>
              </a:rPr>
              <a:t>,</a:t>
            </a:r>
            <a:r>
              <a:rPr lang="en" altLang="zh-CN" dirty="0">
                <a:solidFill>
                  <a:srgbClr val="145396"/>
                </a:solidFill>
                <a:latin typeface="-apple-system"/>
                <a:ea typeface="MS PGothic" panose="020B0600070205080204" pitchFamily="34" charset="-128"/>
              </a:rPr>
              <a:t> and Meissner</a:t>
            </a:r>
            <a:r>
              <a:rPr lang="en-US" altLang="zh-CN" dirty="0">
                <a:solidFill>
                  <a:srgbClr val="145396"/>
                </a:solidFill>
                <a:latin typeface="-apple-system"/>
                <a:ea typeface="MS PGothic" panose="020B0600070205080204" pitchFamily="34" charset="-128"/>
              </a:rPr>
              <a:t>,</a:t>
            </a:r>
            <a:r>
              <a:rPr lang="zh-CN" altLang="en-US" dirty="0">
                <a:solidFill>
                  <a:srgbClr val="145396"/>
                </a:solidFill>
                <a:latin typeface="-apple-system"/>
                <a:ea typeface="MS PGothic" panose="020B0600070205080204" pitchFamily="34" charset="-128"/>
              </a:rPr>
              <a:t> </a:t>
            </a:r>
            <a:r>
              <a:rPr lang="en" altLang="zh-CN" b="0" u="none" strike="noStrike" dirty="0">
                <a:solidFill>
                  <a:srgbClr val="145396"/>
                </a:solidFill>
                <a:effectLst/>
                <a:latin typeface="-apple-system"/>
              </a:rPr>
              <a:t>N</a:t>
            </a:r>
            <a:r>
              <a:rPr lang="en-US" altLang="zh-CN" b="0" u="none" strike="noStrike" dirty="0">
                <a:solidFill>
                  <a:srgbClr val="145396"/>
                </a:solidFill>
                <a:effectLst/>
                <a:latin typeface="-apple-system"/>
              </a:rPr>
              <a:t>PA</a:t>
            </a:r>
            <a:r>
              <a:rPr lang="en" altLang="zh-CN" b="0" i="0" u="none" strike="noStrike" dirty="0">
                <a:solidFill>
                  <a:srgbClr val="145396"/>
                </a:solidFill>
                <a:effectLst/>
                <a:latin typeface="-apple-system"/>
              </a:rPr>
              <a:t>725</a:t>
            </a:r>
            <a:r>
              <a:rPr lang="en-US" altLang="zh-CN" dirty="0">
                <a:solidFill>
                  <a:srgbClr val="145396"/>
                </a:solidFill>
                <a:latin typeface="-apple-system"/>
              </a:rPr>
              <a:t>,</a:t>
            </a:r>
            <a:r>
              <a:rPr lang="zh-CN" altLang="en-US" dirty="0">
                <a:solidFill>
                  <a:srgbClr val="145396"/>
                </a:solidFill>
                <a:latin typeface="-apple-system"/>
              </a:rPr>
              <a:t> </a:t>
            </a:r>
            <a:r>
              <a:rPr lang="en-US" altLang="zh-CN" dirty="0">
                <a:solidFill>
                  <a:srgbClr val="145396"/>
                </a:solidFill>
                <a:latin typeface="-apple-system"/>
              </a:rPr>
              <a:t>181</a:t>
            </a:r>
            <a:r>
              <a:rPr lang="en" altLang="zh-CN" b="0" i="0" u="none" strike="noStrike" dirty="0">
                <a:solidFill>
                  <a:srgbClr val="145396"/>
                </a:solidFill>
                <a:effectLst/>
                <a:latin typeface="-apple-system"/>
              </a:rPr>
              <a:t>(2003)</a:t>
            </a:r>
          </a:p>
        </p:txBody>
      </p:sp>
      <p:sp>
        <p:nvSpPr>
          <p:cNvPr id="3" name="文本框 2">
            <a:extLst>
              <a:ext uri="{FF2B5EF4-FFF2-40B4-BE49-F238E27FC236}">
                <a16:creationId xmlns:a16="http://schemas.microsoft.com/office/drawing/2014/main" id="{FAC49B4E-E7EF-AD16-9BBF-F71DE828BCE5}"/>
              </a:ext>
            </a:extLst>
          </p:cNvPr>
          <p:cNvSpPr txBox="1"/>
          <p:nvPr/>
        </p:nvSpPr>
        <p:spPr>
          <a:xfrm>
            <a:off x="3355132" y="3204638"/>
            <a:ext cx="5686300" cy="646331"/>
          </a:xfrm>
          <a:prstGeom prst="rect">
            <a:avLst/>
          </a:prstGeom>
          <a:solidFill>
            <a:srgbClr val="FFFF00"/>
          </a:solidFill>
        </p:spPr>
        <p:txBody>
          <a:bodyPr wrap="none" rtlCol="0">
            <a:spAutoFit/>
          </a:bodyPr>
          <a:lstStyle/>
          <a:p>
            <a:r>
              <a:rPr kumimoji="1" lang="en-US" altLang="zh-CN" sz="3600" b="1" dirty="0">
                <a:latin typeface="Microsoft YaHei" panose="020B0503020204020204" pitchFamily="34" charset="-122"/>
                <a:ea typeface="Microsoft YaHei" panose="020B0503020204020204" pitchFamily="34" charset="-122"/>
              </a:rPr>
              <a:t>Is</a:t>
            </a:r>
            <a:r>
              <a:rPr kumimoji="1" lang="zh-CN" altLang="en-US" sz="3600" b="1" dirty="0">
                <a:latin typeface="Microsoft YaHei" panose="020B0503020204020204" pitchFamily="34" charset="-122"/>
                <a:ea typeface="Microsoft YaHei" panose="020B0503020204020204" pitchFamily="34" charset="-122"/>
              </a:rPr>
              <a:t> </a:t>
            </a:r>
            <a:r>
              <a:rPr kumimoji="1" lang="en-US" altLang="zh-CN" sz="3600" b="1" dirty="0">
                <a:latin typeface="Microsoft YaHei" panose="020B0503020204020204" pitchFamily="34" charset="-122"/>
                <a:ea typeface="Microsoft YaHei" panose="020B0503020204020204" pitchFamily="34" charset="-122"/>
              </a:rPr>
              <a:t>this</a:t>
            </a:r>
            <a:r>
              <a:rPr kumimoji="1" lang="zh-CN" altLang="en-US" sz="3600" b="1" dirty="0">
                <a:latin typeface="Microsoft YaHei" panose="020B0503020204020204" pitchFamily="34" charset="-122"/>
                <a:ea typeface="Microsoft YaHei" panose="020B0503020204020204" pitchFamily="34" charset="-122"/>
              </a:rPr>
              <a:t> </a:t>
            </a:r>
            <a:r>
              <a:rPr kumimoji="1" lang="en-US" altLang="zh-CN" sz="3600" b="1" dirty="0">
                <a:latin typeface="Microsoft YaHei" panose="020B0503020204020204" pitchFamily="34" charset="-122"/>
                <a:ea typeface="Microsoft YaHei" panose="020B0503020204020204" pitchFamily="34" charset="-122"/>
              </a:rPr>
              <a:t>the</a:t>
            </a:r>
            <a:r>
              <a:rPr kumimoji="1" lang="zh-CN" altLang="en-US" sz="3600" b="1" dirty="0">
                <a:latin typeface="Microsoft YaHei" panose="020B0503020204020204" pitchFamily="34" charset="-122"/>
                <a:ea typeface="Microsoft YaHei" panose="020B0503020204020204" pitchFamily="34" charset="-122"/>
              </a:rPr>
              <a:t> </a:t>
            </a:r>
            <a:r>
              <a:rPr kumimoji="1" lang="en-US" altLang="zh-CN" sz="3600" b="1" dirty="0">
                <a:latin typeface="Microsoft YaHei" panose="020B0503020204020204" pitchFamily="34" charset="-122"/>
                <a:ea typeface="Microsoft YaHei" panose="020B0503020204020204" pitchFamily="34" charset="-122"/>
              </a:rPr>
              <a:t>whole</a:t>
            </a:r>
            <a:r>
              <a:rPr kumimoji="1" lang="zh-CN" altLang="en-US" sz="3600" b="1" dirty="0">
                <a:latin typeface="Microsoft YaHei" panose="020B0503020204020204" pitchFamily="34" charset="-122"/>
                <a:ea typeface="Microsoft YaHei" panose="020B0503020204020204" pitchFamily="34" charset="-122"/>
              </a:rPr>
              <a:t> </a:t>
            </a:r>
            <a:r>
              <a:rPr kumimoji="1" lang="en-US" altLang="zh-CN" sz="3600" b="1" dirty="0">
                <a:latin typeface="Microsoft YaHei" panose="020B0503020204020204" pitchFamily="34" charset="-122"/>
                <a:ea typeface="Microsoft YaHei" panose="020B0503020204020204" pitchFamily="34" charset="-122"/>
              </a:rPr>
              <a:t>story?</a:t>
            </a:r>
            <a:endParaRPr kumimoji="1" lang="zh-CN" altLang="en-US" sz="3600" b="1" dirty="0">
              <a:latin typeface="Microsoft YaHei" panose="020B0503020204020204" pitchFamily="34" charset="-122"/>
              <a:ea typeface="Microsoft YaHei" panose="020B0503020204020204" pitchFamily="34" charset="-122"/>
            </a:endParaRPr>
          </a:p>
        </p:txBody>
      </p:sp>
      <p:sp>
        <p:nvSpPr>
          <p:cNvPr id="7" name="文本框 6">
            <a:extLst>
              <a:ext uri="{FF2B5EF4-FFF2-40B4-BE49-F238E27FC236}">
                <a16:creationId xmlns:a16="http://schemas.microsoft.com/office/drawing/2014/main" id="{42147CDD-0CB3-9A4F-9E10-B22A55BE79E6}"/>
              </a:ext>
            </a:extLst>
          </p:cNvPr>
          <p:cNvSpPr txBox="1"/>
          <p:nvPr/>
        </p:nvSpPr>
        <p:spPr>
          <a:xfrm>
            <a:off x="3861054" y="4006205"/>
            <a:ext cx="4230004" cy="646331"/>
          </a:xfrm>
          <a:prstGeom prst="rect">
            <a:avLst/>
          </a:prstGeom>
          <a:solidFill>
            <a:srgbClr val="FFFF00"/>
          </a:solidFill>
        </p:spPr>
        <p:txBody>
          <a:bodyPr wrap="none" rtlCol="0">
            <a:spAutoFit/>
          </a:bodyPr>
          <a:lstStyle/>
          <a:p>
            <a:r>
              <a:rPr kumimoji="1" lang="en-US" altLang="zh-CN" sz="3600" b="1" dirty="0">
                <a:latin typeface="Microsoft YaHei" panose="020B0503020204020204" pitchFamily="34" charset="-122"/>
                <a:ea typeface="Microsoft YaHei" panose="020B0503020204020204" pitchFamily="34" charset="-122"/>
              </a:rPr>
              <a:t>The</a:t>
            </a:r>
            <a:r>
              <a:rPr kumimoji="1" lang="zh-CN" altLang="en-US" sz="3600" b="1" dirty="0">
                <a:latin typeface="Microsoft YaHei" panose="020B0503020204020204" pitchFamily="34" charset="-122"/>
                <a:ea typeface="Microsoft YaHei" panose="020B0503020204020204" pitchFamily="34" charset="-122"/>
              </a:rPr>
              <a:t> </a:t>
            </a:r>
            <a:r>
              <a:rPr kumimoji="1" lang="en-US" altLang="zh-CN" sz="3600" b="1" dirty="0">
                <a:latin typeface="Microsoft YaHei" panose="020B0503020204020204" pitchFamily="34" charset="-122"/>
                <a:ea typeface="Microsoft YaHei" panose="020B0503020204020204" pitchFamily="34" charset="-122"/>
              </a:rPr>
              <a:t>answer</a:t>
            </a:r>
            <a:r>
              <a:rPr kumimoji="1" lang="zh-CN" altLang="en-US" sz="3600" b="1" dirty="0">
                <a:latin typeface="Microsoft YaHei" panose="020B0503020204020204" pitchFamily="34" charset="-122"/>
                <a:ea typeface="Microsoft YaHei" panose="020B0503020204020204" pitchFamily="34" charset="-122"/>
              </a:rPr>
              <a:t> </a:t>
            </a:r>
            <a:r>
              <a:rPr kumimoji="1" lang="en-US" altLang="zh-CN" sz="3600" b="1" dirty="0">
                <a:latin typeface="Microsoft YaHei" panose="020B0503020204020204" pitchFamily="34" charset="-122"/>
                <a:ea typeface="Microsoft YaHei" panose="020B0503020204020204" pitchFamily="34" charset="-122"/>
              </a:rPr>
              <a:t>is</a:t>
            </a:r>
            <a:r>
              <a:rPr kumimoji="1" lang="zh-CN" altLang="en-US" sz="3600" b="1" dirty="0">
                <a:latin typeface="Microsoft YaHei" panose="020B0503020204020204" pitchFamily="34" charset="-122"/>
                <a:ea typeface="Microsoft YaHei" panose="020B0503020204020204" pitchFamily="34" charset="-122"/>
              </a:rPr>
              <a:t> </a:t>
            </a:r>
            <a:r>
              <a:rPr kumimoji="1" lang="en-US" altLang="zh-CN" sz="3600" b="1" dirty="0">
                <a:latin typeface="Microsoft YaHei" panose="020B0503020204020204" pitchFamily="34" charset="-122"/>
                <a:ea typeface="Microsoft YaHei" panose="020B0503020204020204" pitchFamily="34" charset="-122"/>
              </a:rPr>
              <a:t>no!</a:t>
            </a:r>
            <a:endParaRPr kumimoji="1" lang="zh-CN" altLang="en-US" sz="3600" b="1" dirty="0">
              <a:latin typeface="Microsoft YaHei" panose="020B0503020204020204" pitchFamily="34" charset="-122"/>
              <a:ea typeface="Microsoft YaHei" panose="020B0503020204020204" pitchFamily="34" charset="-122"/>
            </a:endParaRPr>
          </a:p>
        </p:txBody>
      </p:sp>
      <p:pic>
        <p:nvPicPr>
          <p:cNvPr id="10" name="图片 9">
            <a:extLst>
              <a:ext uri="{FF2B5EF4-FFF2-40B4-BE49-F238E27FC236}">
                <a16:creationId xmlns:a16="http://schemas.microsoft.com/office/drawing/2014/main" id="{78B10A66-883D-2FF5-D7DA-D628EB7D068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041432" y="852437"/>
            <a:ext cx="1782271" cy="1425817"/>
          </a:xfrm>
          <a:prstGeom prst="rect">
            <a:avLst/>
          </a:prstGeom>
        </p:spPr>
      </p:pic>
      <p:pic>
        <p:nvPicPr>
          <p:cNvPr id="13" name="图片 12">
            <a:extLst>
              <a:ext uri="{FF2B5EF4-FFF2-40B4-BE49-F238E27FC236}">
                <a16:creationId xmlns:a16="http://schemas.microsoft.com/office/drawing/2014/main" id="{11077CC2-8F6B-747F-B5D1-457FB01BF6E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777193" y="835544"/>
            <a:ext cx="1782271" cy="1448449"/>
          </a:xfrm>
          <a:prstGeom prst="rect">
            <a:avLst/>
          </a:prstGeom>
        </p:spPr>
      </p:pic>
      <p:sp>
        <p:nvSpPr>
          <p:cNvPr id="16" name="文本框 15">
            <a:extLst>
              <a:ext uri="{FF2B5EF4-FFF2-40B4-BE49-F238E27FC236}">
                <a16:creationId xmlns:a16="http://schemas.microsoft.com/office/drawing/2014/main" id="{50B621A2-9E5C-8896-7A9D-A06740A1F0DD}"/>
              </a:ext>
            </a:extLst>
          </p:cNvPr>
          <p:cNvSpPr txBox="1"/>
          <p:nvPr/>
        </p:nvSpPr>
        <p:spPr>
          <a:xfrm>
            <a:off x="7666790" y="6428244"/>
            <a:ext cx="3623510" cy="369332"/>
          </a:xfrm>
          <a:prstGeom prst="rect">
            <a:avLst/>
          </a:prstGeom>
          <a:noFill/>
        </p:spPr>
        <p:txBody>
          <a:bodyPr wrap="square">
            <a:spAutoFit/>
          </a:bodyPr>
          <a:lstStyle/>
          <a:p>
            <a:pPr algn="r"/>
            <a:r>
              <a:rPr lang="en-US" altLang="zh-CN" dirty="0">
                <a:solidFill>
                  <a:srgbClr val="0050B3"/>
                </a:solidFill>
                <a:latin typeface="-apple-system"/>
                <a:hlinkClick r:id="rId9"/>
              </a:rPr>
              <a:t>Feng-Kun</a:t>
            </a:r>
            <a:r>
              <a:rPr lang="zh-CN" altLang="en-US" dirty="0">
                <a:solidFill>
                  <a:srgbClr val="0050B3"/>
                </a:solidFill>
                <a:latin typeface="-apple-system"/>
                <a:hlinkClick r:id="rId9"/>
              </a:rPr>
              <a:t> </a:t>
            </a:r>
            <a:r>
              <a:rPr lang="en-US" altLang="zh-CN" dirty="0">
                <a:solidFill>
                  <a:srgbClr val="0050B3"/>
                </a:solidFill>
                <a:latin typeface="-apple-system"/>
                <a:hlinkClick r:id="rId9"/>
              </a:rPr>
              <a:t>Guo</a:t>
            </a:r>
            <a:r>
              <a:rPr lang="zh-CN" altLang="en-US" dirty="0">
                <a:solidFill>
                  <a:srgbClr val="0050B3"/>
                </a:solidFill>
                <a:latin typeface="-apple-system"/>
                <a:hlinkClick r:id="rId9"/>
              </a:rPr>
              <a:t> </a:t>
            </a:r>
            <a:r>
              <a:rPr lang="en-US" altLang="zh-CN" dirty="0">
                <a:solidFill>
                  <a:srgbClr val="0050B3"/>
                </a:solidFill>
                <a:latin typeface="-apple-system"/>
                <a:hlinkClick r:id="rId9"/>
              </a:rPr>
              <a:t>et</a:t>
            </a:r>
            <a:r>
              <a:rPr lang="zh-CN" altLang="en-US" dirty="0">
                <a:solidFill>
                  <a:srgbClr val="0050B3"/>
                </a:solidFill>
                <a:latin typeface="-apple-system"/>
                <a:hlinkClick r:id="rId9"/>
              </a:rPr>
              <a:t> </a:t>
            </a:r>
            <a:r>
              <a:rPr lang="en-US" altLang="zh-CN" dirty="0">
                <a:solidFill>
                  <a:srgbClr val="0050B3"/>
                </a:solidFill>
                <a:latin typeface="-apple-system"/>
                <a:hlinkClick r:id="rId9"/>
              </a:rPr>
              <a:t>al.,</a:t>
            </a:r>
            <a:r>
              <a:rPr lang="zh-CN" altLang="en-US" dirty="0">
                <a:solidFill>
                  <a:srgbClr val="0050B3"/>
                </a:solidFill>
                <a:latin typeface="-apple-system"/>
                <a:hlinkClick r:id="rId9"/>
              </a:rPr>
              <a:t> </a:t>
            </a:r>
            <a:r>
              <a:rPr lang="en-US" altLang="zh-CN" b="0" i="0" u="none" strike="noStrike" dirty="0">
                <a:solidFill>
                  <a:srgbClr val="0050B3"/>
                </a:solidFill>
                <a:effectLst/>
                <a:latin typeface="-apple-system"/>
                <a:hlinkClick r:id="rId9"/>
              </a:rPr>
              <a:t>2308.07658</a:t>
            </a:r>
            <a:r>
              <a:rPr lang="zh-CN" altLang="en-US" b="0" i="0" u="none" strike="noStrike" dirty="0">
                <a:effectLst/>
                <a:latin typeface="-apple-system"/>
              </a:rPr>
              <a:t> </a:t>
            </a:r>
            <a:endParaRPr lang="zh-CN" altLang="en-US" dirty="0"/>
          </a:p>
        </p:txBody>
      </p:sp>
    </p:spTree>
    <p:extLst>
      <p:ext uri="{BB962C8B-B14F-4D97-AF65-F5344CB8AC3E}">
        <p14:creationId xmlns:p14="http://schemas.microsoft.com/office/powerpoint/2010/main" val="183412294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a:extLst>
              <a:ext uri="{FF2B5EF4-FFF2-40B4-BE49-F238E27FC236}">
                <a16:creationId xmlns:a16="http://schemas.microsoft.com/office/drawing/2014/main" id="{F75EBD8C-C4B6-76FD-EB31-C4F855320742}"/>
              </a:ext>
            </a:extLst>
          </p:cNvPr>
          <p:cNvSpPr txBox="1"/>
          <p:nvPr/>
        </p:nvSpPr>
        <p:spPr>
          <a:xfrm>
            <a:off x="-1" y="142186"/>
            <a:ext cx="12192001" cy="646331"/>
          </a:xfrm>
          <a:prstGeom prst="rect">
            <a:avLst/>
          </a:prstGeom>
          <a:noFill/>
        </p:spPr>
        <p:txBody>
          <a:bodyPr wrap="square" anchor="ctr">
            <a:spAutoFit/>
          </a:bodyPr>
          <a:lstStyle/>
          <a:p>
            <a:r>
              <a:rPr lang="en-US" altLang="zh-CN" sz="3600" b="1" dirty="0">
                <a:latin typeface="微软雅黑" panose="020B0503020204020204" pitchFamily="34" charset="-122"/>
                <a:ea typeface="微软雅黑" panose="020B0503020204020204" pitchFamily="34" charset="-122"/>
                <a:cs typeface="Arial" panose="020B0604020202020204" pitchFamily="34" charset="0"/>
              </a:rPr>
              <a:t>Three</a:t>
            </a:r>
            <a:r>
              <a:rPr lang="zh-CN" altLang="en-US" sz="3600" b="1" dirty="0">
                <a:latin typeface="微软雅黑" panose="020B0503020204020204" pitchFamily="34" charset="-122"/>
                <a:ea typeface="微软雅黑" panose="020B0503020204020204" pitchFamily="34" charset="-122"/>
                <a:cs typeface="Arial" panose="020B0604020202020204" pitchFamily="34" charset="0"/>
              </a:rPr>
              <a:t> </a:t>
            </a:r>
            <a:r>
              <a:rPr lang="en-US" altLang="zh-CN" sz="3600" b="1" dirty="0">
                <a:latin typeface="微软雅黑" panose="020B0503020204020204" pitchFamily="34" charset="-122"/>
                <a:ea typeface="微软雅黑" panose="020B0503020204020204" pitchFamily="34" charset="-122"/>
                <a:cs typeface="Arial" panose="020B0604020202020204" pitchFamily="34" charset="0"/>
              </a:rPr>
              <a:t>questions</a:t>
            </a:r>
            <a:r>
              <a:rPr lang="zh-CN" altLang="en-US" sz="3600" b="1" dirty="0">
                <a:latin typeface="微软雅黑" panose="020B0503020204020204" pitchFamily="34" charset="-122"/>
                <a:ea typeface="微软雅黑" panose="020B0503020204020204" pitchFamily="34" charset="-122"/>
                <a:cs typeface="Arial" panose="020B0604020202020204" pitchFamily="34" charset="0"/>
              </a:rPr>
              <a:t> </a:t>
            </a:r>
            <a:r>
              <a:rPr lang="en-US" altLang="zh-CN" sz="3600" b="1" dirty="0">
                <a:latin typeface="微软雅黑" panose="020B0503020204020204" pitchFamily="34" charset="-122"/>
                <a:ea typeface="微软雅黑" panose="020B0503020204020204" pitchFamily="34" charset="-122"/>
                <a:cs typeface="Arial" panose="020B0604020202020204" pitchFamily="34" charset="0"/>
              </a:rPr>
              <a:t>to</a:t>
            </a:r>
            <a:r>
              <a:rPr lang="zh-CN" altLang="en-US" sz="3600" b="1" dirty="0">
                <a:latin typeface="微软雅黑" panose="020B0503020204020204" pitchFamily="34" charset="-122"/>
                <a:ea typeface="微软雅黑" panose="020B0503020204020204" pitchFamily="34" charset="-122"/>
                <a:cs typeface="Arial" panose="020B0604020202020204" pitchFamily="34" charset="0"/>
              </a:rPr>
              <a:t> </a:t>
            </a:r>
            <a:r>
              <a:rPr lang="en-US" altLang="zh-CN" sz="3600" b="1" dirty="0">
                <a:latin typeface="微软雅黑" panose="020B0503020204020204" pitchFamily="34" charset="-122"/>
                <a:ea typeface="微软雅黑" panose="020B0503020204020204" pitchFamily="34" charset="-122"/>
                <a:cs typeface="Arial" panose="020B0604020202020204" pitchFamily="34" charset="0"/>
              </a:rPr>
              <a:t>ask/answer</a:t>
            </a:r>
            <a:r>
              <a:rPr lang="zh-CN" altLang="en-US" sz="3600" b="1" dirty="0">
                <a:latin typeface="微软雅黑" panose="020B0503020204020204" pitchFamily="34" charset="-122"/>
                <a:ea typeface="微软雅黑" panose="020B0503020204020204" pitchFamily="34" charset="-122"/>
                <a:cs typeface="Arial" panose="020B0604020202020204" pitchFamily="34" charset="0"/>
              </a:rPr>
              <a:t> </a:t>
            </a:r>
            <a:r>
              <a:rPr lang="en-US" altLang="zh-CN" sz="3600" b="1" dirty="0">
                <a:latin typeface="微软雅黑" panose="020B0503020204020204" pitchFamily="34" charset="-122"/>
                <a:ea typeface="微软雅黑" panose="020B0503020204020204" pitchFamily="34" charset="-122"/>
                <a:cs typeface="Arial" panose="020B0604020202020204" pitchFamily="34" charset="0"/>
              </a:rPr>
              <a:t>(not</a:t>
            </a:r>
            <a:r>
              <a:rPr lang="zh-CN" altLang="en-US" sz="3600" b="1" dirty="0">
                <a:latin typeface="微软雅黑" panose="020B0503020204020204" pitchFamily="34" charset="-122"/>
                <a:ea typeface="微软雅黑" panose="020B0503020204020204" pitchFamily="34" charset="-122"/>
                <a:cs typeface="Arial" panose="020B0604020202020204" pitchFamily="34" charset="0"/>
              </a:rPr>
              <a:t> </a:t>
            </a:r>
            <a:r>
              <a:rPr lang="en-US" altLang="zh-CN" sz="3600" b="1" dirty="0">
                <a:latin typeface="微软雅黑" panose="020B0503020204020204" pitchFamily="34" charset="-122"/>
                <a:ea typeface="微软雅黑" panose="020B0503020204020204" pitchFamily="34" charset="-122"/>
                <a:cs typeface="Arial" panose="020B0604020202020204" pitchFamily="34" charset="0"/>
              </a:rPr>
              <a:t>by</a:t>
            </a:r>
            <a:r>
              <a:rPr lang="zh-CN" altLang="en-US" sz="3600" b="1" dirty="0">
                <a:latin typeface="微软雅黑" panose="020B0503020204020204" pitchFamily="34" charset="-122"/>
                <a:ea typeface="微软雅黑" panose="020B0503020204020204" pitchFamily="34" charset="-122"/>
                <a:cs typeface="Arial" panose="020B0604020202020204" pitchFamily="34" charset="0"/>
              </a:rPr>
              <a:t> </a:t>
            </a:r>
            <a:r>
              <a:rPr lang="en-US" altLang="zh-CN" sz="3600" b="1" dirty="0">
                <a:latin typeface="微软雅黑" panose="020B0503020204020204" pitchFamily="34" charset="-122"/>
                <a:ea typeface="微软雅黑" panose="020B0503020204020204" pitchFamily="34" charset="-122"/>
                <a:cs typeface="Arial" panose="020B0604020202020204" pitchFamily="34" charset="0"/>
              </a:rPr>
              <a:t>flavor</a:t>
            </a:r>
            <a:r>
              <a:rPr lang="zh-CN" altLang="en-US" sz="3600" b="1" dirty="0">
                <a:latin typeface="微软雅黑" panose="020B0503020204020204" pitchFamily="34" charset="-122"/>
                <a:ea typeface="微软雅黑" panose="020B0503020204020204" pitchFamily="34" charset="-122"/>
                <a:cs typeface="Arial" panose="020B0604020202020204" pitchFamily="34" charset="0"/>
              </a:rPr>
              <a:t> </a:t>
            </a:r>
            <a:r>
              <a:rPr lang="en-US" altLang="zh-CN" sz="3600" b="1" dirty="0">
                <a:latin typeface="微软雅黑" panose="020B0503020204020204" pitchFamily="34" charset="-122"/>
                <a:ea typeface="微软雅黑" panose="020B0503020204020204" pitchFamily="34" charset="-122"/>
                <a:cs typeface="Arial" panose="020B0604020202020204" pitchFamily="34" charset="0"/>
              </a:rPr>
              <a:t>sym.)</a:t>
            </a:r>
            <a:endParaRPr lang="zh-CN" altLang="en-US" sz="3600" b="1" dirty="0">
              <a:latin typeface="微软雅黑" panose="020B0503020204020204" pitchFamily="34" charset="-122"/>
              <a:ea typeface="微软雅黑" panose="020B0503020204020204" pitchFamily="34" charset="-122"/>
              <a:cs typeface="Arial" panose="020B0604020202020204" pitchFamily="34" charset="0"/>
            </a:endParaRPr>
          </a:p>
        </p:txBody>
      </p:sp>
      <mc:AlternateContent xmlns:mc="http://schemas.openxmlformats.org/markup-compatibility/2006" xmlns:a14="http://schemas.microsoft.com/office/drawing/2010/main">
        <mc:Choice Requires="a14">
          <p:graphicFrame>
            <p:nvGraphicFramePr>
              <p:cNvPr id="13" name="图示 12">
                <a:extLst>
                  <a:ext uri="{FF2B5EF4-FFF2-40B4-BE49-F238E27FC236}">
                    <a16:creationId xmlns:a16="http://schemas.microsoft.com/office/drawing/2014/main" id="{F8C23C1B-8E43-6851-7B27-8E038525B9EF}"/>
                  </a:ext>
                </a:extLst>
              </p:cNvPr>
              <p:cNvGraphicFramePr/>
              <p:nvPr>
                <p:extLst>
                  <p:ext uri="{D42A27DB-BD31-4B8C-83A1-F6EECF244321}">
                    <p14:modId xmlns:p14="http://schemas.microsoft.com/office/powerpoint/2010/main" val="964901338"/>
                  </p:ext>
                </p:extLst>
              </p:nvPr>
            </p:nvGraphicFramePr>
            <p:xfrm>
              <a:off x="142504" y="1040299"/>
              <a:ext cx="11792197"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mc:Choice>
        <mc:Fallback xmlns="">
          <p:graphicFrame>
            <p:nvGraphicFramePr>
              <p:cNvPr id="13" name="图示 12">
                <a:extLst>
                  <a:ext uri="{FF2B5EF4-FFF2-40B4-BE49-F238E27FC236}">
                    <a16:creationId xmlns:a16="http://schemas.microsoft.com/office/drawing/2014/main" id="{F8C23C1B-8E43-6851-7B27-8E038525B9EF}"/>
                  </a:ext>
                </a:extLst>
              </p:cNvPr>
              <p:cNvGraphicFramePr/>
              <p:nvPr>
                <p:extLst>
                  <p:ext uri="{D42A27DB-BD31-4B8C-83A1-F6EECF244321}">
                    <p14:modId xmlns:p14="http://schemas.microsoft.com/office/powerpoint/2010/main" val="964901338"/>
                  </p:ext>
                </p:extLst>
              </p:nvPr>
            </p:nvGraphicFramePr>
            <p:xfrm>
              <a:off x="142504" y="1040299"/>
              <a:ext cx="11792197" cy="5418667"/>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mc:Fallback>
      </mc:AlternateContent>
      <p:sp>
        <p:nvSpPr>
          <p:cNvPr id="16" name="文本框 15">
            <a:extLst>
              <a:ext uri="{FF2B5EF4-FFF2-40B4-BE49-F238E27FC236}">
                <a16:creationId xmlns:a16="http://schemas.microsoft.com/office/drawing/2014/main" id="{39BD5B9F-1AE6-9E04-007A-E8AB906A11A4}"/>
              </a:ext>
            </a:extLst>
          </p:cNvPr>
          <p:cNvSpPr txBox="1"/>
          <p:nvPr/>
        </p:nvSpPr>
        <p:spPr>
          <a:xfrm>
            <a:off x="486888" y="1828800"/>
            <a:ext cx="699230" cy="523220"/>
          </a:xfrm>
          <a:prstGeom prst="rect">
            <a:avLst/>
          </a:prstGeom>
          <a:noFill/>
        </p:spPr>
        <p:txBody>
          <a:bodyPr wrap="none" rtlCol="0">
            <a:spAutoFit/>
          </a:bodyPr>
          <a:lstStyle/>
          <a:p>
            <a:r>
              <a:rPr kumimoji="1" lang="en-US" altLang="zh-CN" sz="2800" b="1" dirty="0">
                <a:latin typeface="Microsoft YaHei" panose="020B0503020204020204" pitchFamily="34" charset="-122"/>
                <a:ea typeface="Microsoft YaHei" panose="020B0503020204020204" pitchFamily="34" charset="-122"/>
              </a:rPr>
              <a:t>Q1</a:t>
            </a:r>
            <a:endParaRPr kumimoji="1" lang="zh-CN" altLang="en-US" sz="2800" b="1" dirty="0">
              <a:latin typeface="Microsoft YaHei" panose="020B0503020204020204" pitchFamily="34" charset="-122"/>
              <a:ea typeface="Microsoft YaHei" panose="020B0503020204020204" pitchFamily="34" charset="-122"/>
            </a:endParaRPr>
          </a:p>
        </p:txBody>
      </p:sp>
      <p:sp>
        <p:nvSpPr>
          <p:cNvPr id="17" name="文本框 16">
            <a:extLst>
              <a:ext uri="{FF2B5EF4-FFF2-40B4-BE49-F238E27FC236}">
                <a16:creationId xmlns:a16="http://schemas.microsoft.com/office/drawing/2014/main" id="{34BA5270-F4CC-DC58-63E1-90C0224B4193}"/>
              </a:ext>
            </a:extLst>
          </p:cNvPr>
          <p:cNvSpPr txBox="1"/>
          <p:nvPr/>
        </p:nvSpPr>
        <p:spPr>
          <a:xfrm>
            <a:off x="924296" y="3488022"/>
            <a:ext cx="699230" cy="523220"/>
          </a:xfrm>
          <a:prstGeom prst="rect">
            <a:avLst/>
          </a:prstGeom>
          <a:noFill/>
        </p:spPr>
        <p:txBody>
          <a:bodyPr wrap="none" rtlCol="0">
            <a:spAutoFit/>
          </a:bodyPr>
          <a:lstStyle/>
          <a:p>
            <a:r>
              <a:rPr kumimoji="1" lang="en-US" altLang="zh-CN" sz="2800" b="1" dirty="0">
                <a:solidFill>
                  <a:srgbClr val="C00000"/>
                </a:solidFill>
                <a:latin typeface="Microsoft YaHei" panose="020B0503020204020204" pitchFamily="34" charset="-122"/>
                <a:ea typeface="Microsoft YaHei" panose="020B0503020204020204" pitchFamily="34" charset="-122"/>
              </a:rPr>
              <a:t>Q2</a:t>
            </a:r>
            <a:endParaRPr kumimoji="1" lang="zh-CN" altLang="en-US" sz="2800" b="1" dirty="0">
              <a:solidFill>
                <a:srgbClr val="C00000"/>
              </a:solidFill>
              <a:latin typeface="Microsoft YaHei" panose="020B0503020204020204" pitchFamily="34" charset="-122"/>
              <a:ea typeface="Microsoft YaHei" panose="020B0503020204020204" pitchFamily="34" charset="-122"/>
            </a:endParaRPr>
          </a:p>
        </p:txBody>
      </p:sp>
      <p:sp>
        <p:nvSpPr>
          <p:cNvPr id="19" name="文本框 18">
            <a:extLst>
              <a:ext uri="{FF2B5EF4-FFF2-40B4-BE49-F238E27FC236}">
                <a16:creationId xmlns:a16="http://schemas.microsoft.com/office/drawing/2014/main" id="{5735BF5C-85D8-4E3B-A56A-8BF0E1AC9B1A}"/>
              </a:ext>
            </a:extLst>
          </p:cNvPr>
          <p:cNvSpPr txBox="1"/>
          <p:nvPr/>
        </p:nvSpPr>
        <p:spPr>
          <a:xfrm>
            <a:off x="535662" y="5147244"/>
            <a:ext cx="699230" cy="523220"/>
          </a:xfrm>
          <a:prstGeom prst="rect">
            <a:avLst/>
          </a:prstGeom>
          <a:noFill/>
        </p:spPr>
        <p:txBody>
          <a:bodyPr wrap="none" rtlCol="0">
            <a:spAutoFit/>
          </a:bodyPr>
          <a:lstStyle/>
          <a:p>
            <a:r>
              <a:rPr kumimoji="1" lang="en-US" altLang="zh-CN" sz="2800" b="1" dirty="0">
                <a:solidFill>
                  <a:srgbClr val="0432FF"/>
                </a:solidFill>
                <a:latin typeface="Microsoft YaHei" panose="020B0503020204020204" pitchFamily="34" charset="-122"/>
                <a:ea typeface="Microsoft YaHei" panose="020B0503020204020204" pitchFamily="34" charset="-122"/>
              </a:rPr>
              <a:t>Q3</a:t>
            </a:r>
            <a:endParaRPr kumimoji="1" lang="zh-CN" altLang="en-US" sz="2800" b="1" dirty="0">
              <a:solidFill>
                <a:srgbClr val="0432FF"/>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414628089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AE9328F2-A533-C147-16FA-C68D0C93F212}"/>
              </a:ext>
            </a:extLst>
          </p:cNvPr>
          <p:cNvPicPr>
            <a:picLocks noChangeAspect="1"/>
          </p:cNvPicPr>
          <p:nvPr/>
        </p:nvPicPr>
        <p:blipFill>
          <a:blip r:embed="rId3"/>
          <a:stretch>
            <a:fillRect/>
          </a:stretch>
        </p:blipFill>
        <p:spPr>
          <a:xfrm>
            <a:off x="3490383" y="2023889"/>
            <a:ext cx="5211229" cy="772291"/>
          </a:xfrm>
          <a:prstGeom prst="rect">
            <a:avLst/>
          </a:prstGeom>
        </p:spPr>
      </p:pic>
      <p:sp>
        <p:nvSpPr>
          <p:cNvPr id="3" name="标题 1">
            <a:extLst>
              <a:ext uri="{FF2B5EF4-FFF2-40B4-BE49-F238E27FC236}">
                <a16:creationId xmlns:a16="http://schemas.microsoft.com/office/drawing/2014/main" id="{A202DA47-3604-116D-3B9D-99543A34C9B7}"/>
              </a:ext>
            </a:extLst>
          </p:cNvPr>
          <p:cNvSpPr txBox="1">
            <a:spLocks/>
          </p:cNvSpPr>
          <p:nvPr/>
        </p:nvSpPr>
        <p:spPr>
          <a:xfrm>
            <a:off x="-2" y="217351"/>
            <a:ext cx="12192000" cy="546264"/>
          </a:xfrm>
          <a:prstGeom prst="rect">
            <a:avLst/>
          </a:prstGeom>
          <a:noFill/>
        </p:spPr>
        <p:txBody>
          <a:bodyPr vert="horz" lIns="91440" tIns="45720" rIns="91440" bIns="45720" rtlCol="0" anchor="ctr">
            <a:noAutofit/>
          </a:bodyPr>
          <a:lstStyle>
            <a:lvl1pPr algn="l" defTabSz="914400" rtl="0" eaLnBrk="1" latinLnBrk="0" hangingPunct="1">
              <a:lnSpc>
                <a:spcPct val="90000"/>
              </a:lnSpc>
              <a:spcBef>
                <a:spcPct val="0"/>
              </a:spcBef>
              <a:buNone/>
              <a:defRPr sz="3200" kern="1200">
                <a:solidFill>
                  <a:schemeClr val="bg1"/>
                </a:solidFill>
                <a:latin typeface="+mj-lt"/>
                <a:ea typeface="+mj-ea"/>
                <a:cs typeface="+mj-cs"/>
              </a:defRPr>
            </a:lvl1pPr>
          </a:lstStyle>
          <a:p>
            <a:r>
              <a:rPr lang="en-US" altLang="zh-CN" sz="3600" b="1"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rPr>
              <a:t>Weinberg-</a:t>
            </a:r>
            <a:r>
              <a:rPr lang="en-US" altLang="zh-CN" sz="3600" b="1" dirty="0" err="1">
                <a:solidFill>
                  <a:schemeClr val="tx1"/>
                </a:solidFill>
                <a:latin typeface="Microsoft YaHei" panose="020B0503020204020204" pitchFamily="34" charset="-122"/>
                <a:ea typeface="Microsoft YaHei" panose="020B0503020204020204" pitchFamily="34" charset="-122"/>
                <a:cs typeface="Arial" panose="020B0604020202020204" pitchFamily="34" charset="0"/>
              </a:rPr>
              <a:t>Tomozawa</a:t>
            </a:r>
            <a:r>
              <a:rPr lang="en-US" altLang="zh-CN" sz="3600" b="1"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rPr>
              <a:t> Interaction</a:t>
            </a:r>
            <a:r>
              <a:rPr lang="zh-CN" altLang="en-US" sz="3600" b="1"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rPr>
              <a:t> </a:t>
            </a:r>
            <a:r>
              <a:rPr lang="en-US" altLang="zh-CN" sz="3600" b="1"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rPr>
              <a:t>(leading</a:t>
            </a:r>
            <a:r>
              <a:rPr lang="zh-CN" altLang="en-US" sz="3600" b="1"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rPr>
              <a:t> </a:t>
            </a:r>
            <a:r>
              <a:rPr lang="en-US" altLang="zh-CN" sz="3600" b="1"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rPr>
              <a:t>order)</a:t>
            </a:r>
            <a:endParaRPr lang="zh-CN" altLang="en-US" sz="3600" b="1"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endParaRPr>
          </a:p>
        </p:txBody>
      </p:sp>
      <p:pic>
        <p:nvPicPr>
          <p:cNvPr id="4" name="图片 3">
            <a:extLst>
              <a:ext uri="{FF2B5EF4-FFF2-40B4-BE49-F238E27FC236}">
                <a16:creationId xmlns:a16="http://schemas.microsoft.com/office/drawing/2014/main" id="{CE15D716-E894-6E63-9144-16DEE5044139}"/>
              </a:ext>
            </a:extLst>
          </p:cNvPr>
          <p:cNvPicPr>
            <a:picLocks noChangeAspect="1"/>
          </p:cNvPicPr>
          <p:nvPr/>
        </p:nvPicPr>
        <p:blipFill>
          <a:blip r:embed="rId4"/>
          <a:stretch>
            <a:fillRect/>
          </a:stretch>
        </p:blipFill>
        <p:spPr>
          <a:xfrm>
            <a:off x="3129108" y="5340415"/>
            <a:ext cx="5933778" cy="947846"/>
          </a:xfrm>
          <a:prstGeom prst="rect">
            <a:avLst/>
          </a:prstGeom>
        </p:spPr>
      </p:pic>
      <p:sp>
        <p:nvSpPr>
          <p:cNvPr id="15" name="文本框 14">
            <a:extLst>
              <a:ext uri="{FF2B5EF4-FFF2-40B4-BE49-F238E27FC236}">
                <a16:creationId xmlns:a16="http://schemas.microsoft.com/office/drawing/2014/main" id="{553BA3DE-D0A9-7F50-06E5-C89A8C434B43}"/>
              </a:ext>
            </a:extLst>
          </p:cNvPr>
          <p:cNvSpPr txBox="1"/>
          <p:nvPr/>
        </p:nvSpPr>
        <p:spPr>
          <a:xfrm>
            <a:off x="476250" y="1404123"/>
            <a:ext cx="10877550" cy="461665"/>
          </a:xfrm>
          <a:prstGeom prst="rect">
            <a:avLst/>
          </a:prstGeom>
          <a:noFill/>
        </p:spPr>
        <p:txBody>
          <a:bodyPr wrap="square">
            <a:spAutoFit/>
          </a:bodyPr>
          <a:lstStyle/>
          <a:p>
            <a:pPr marL="285750" indent="-285750">
              <a:buFont typeface="Wingdings" pitchFamily="2" charset="2"/>
              <a:buChar char="p"/>
            </a:pPr>
            <a:r>
              <a:rPr lang="en-US" altLang="zh-CN" sz="2400" dirty="0">
                <a:latin typeface="Microsoft YaHei" panose="020B0503020204020204" pitchFamily="34" charset="-122"/>
                <a:ea typeface="Microsoft YaHei" panose="020B0503020204020204" pitchFamily="34" charset="-122"/>
              </a:rPr>
              <a:t>Leading</a:t>
            </a:r>
            <a:r>
              <a:rPr lang="zh-CN" altLang="en-US" sz="2400" dirty="0">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order</a:t>
            </a:r>
            <a:r>
              <a:rPr lang="zh-CN" altLang="en-US" sz="2400" dirty="0">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interaction</a:t>
            </a:r>
            <a:r>
              <a:rPr lang="zh-CN" altLang="en-US" sz="2400" dirty="0">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between</a:t>
            </a:r>
            <a:r>
              <a:rPr lang="zh-CN" altLang="en-US" sz="2400" dirty="0">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a</a:t>
            </a:r>
            <a:r>
              <a:rPr lang="zh-CN" altLang="en-US" sz="2400" dirty="0">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NGB</a:t>
            </a:r>
            <a:r>
              <a:rPr lang="zh-CN" altLang="en-US" sz="2400" dirty="0">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and</a:t>
            </a:r>
            <a:r>
              <a:rPr lang="zh-CN" altLang="en-US" sz="2400" dirty="0">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a</a:t>
            </a:r>
            <a:r>
              <a:rPr lang="zh-CN" altLang="en-US" sz="2400" dirty="0">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ground-state baryon</a:t>
            </a:r>
          </a:p>
        </p:txBody>
      </p:sp>
      <p:sp>
        <p:nvSpPr>
          <p:cNvPr id="16" name="文本框 15">
            <a:extLst>
              <a:ext uri="{FF2B5EF4-FFF2-40B4-BE49-F238E27FC236}">
                <a16:creationId xmlns:a16="http://schemas.microsoft.com/office/drawing/2014/main" id="{3FBCAA4D-C704-D724-E663-73DDB3E6A05C}"/>
              </a:ext>
            </a:extLst>
          </p:cNvPr>
          <p:cNvSpPr txBox="1"/>
          <p:nvPr/>
        </p:nvSpPr>
        <p:spPr>
          <a:xfrm>
            <a:off x="476250" y="4759583"/>
            <a:ext cx="10877550" cy="461665"/>
          </a:xfrm>
          <a:prstGeom prst="rect">
            <a:avLst/>
          </a:prstGeom>
          <a:noFill/>
        </p:spPr>
        <p:txBody>
          <a:bodyPr wrap="square">
            <a:spAutoFit/>
          </a:bodyPr>
          <a:lstStyle/>
          <a:p>
            <a:pPr marL="285750" indent="-285750">
              <a:buFont typeface="Wingdings" pitchFamily="2" charset="2"/>
              <a:buChar char="p"/>
            </a:pPr>
            <a:r>
              <a:rPr lang="en-US" altLang="zh-CN" sz="2400" dirty="0">
                <a:latin typeface="Microsoft YaHei" panose="020B0503020204020204" pitchFamily="34" charset="-122"/>
                <a:ea typeface="Microsoft YaHei" panose="020B0503020204020204" pitchFamily="34" charset="-122"/>
              </a:rPr>
              <a:t>The</a:t>
            </a:r>
            <a:r>
              <a:rPr lang="zh-CN" altLang="en-US" sz="2400" dirty="0">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Weinberg-</a:t>
            </a:r>
            <a:r>
              <a:rPr lang="en-US" altLang="zh-CN" sz="2400" dirty="0" err="1">
                <a:latin typeface="Microsoft YaHei" panose="020B0503020204020204" pitchFamily="34" charset="-122"/>
                <a:ea typeface="Microsoft YaHei" panose="020B0503020204020204" pitchFamily="34" charset="-122"/>
              </a:rPr>
              <a:t>Tomozawa</a:t>
            </a:r>
            <a:r>
              <a:rPr lang="en-US" altLang="zh-CN" sz="2400" dirty="0">
                <a:latin typeface="Microsoft YaHei" panose="020B0503020204020204" pitchFamily="34" charset="-122"/>
                <a:ea typeface="Microsoft YaHei" panose="020B0503020204020204" pitchFamily="34" charset="-122"/>
              </a:rPr>
              <a:t> (WT)</a:t>
            </a:r>
            <a:r>
              <a:rPr lang="zh-CN" altLang="en-US" sz="2400" dirty="0">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potential--parameter</a:t>
            </a:r>
            <a:r>
              <a:rPr lang="zh-CN" altLang="en-US" sz="2400" dirty="0">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free</a:t>
            </a:r>
            <a:r>
              <a:rPr lang="zh-CN" altLang="en-US" sz="2400" dirty="0">
                <a:latin typeface="Microsoft YaHei" panose="020B0503020204020204" pitchFamily="34" charset="-122"/>
                <a:ea typeface="Microsoft YaHei" panose="020B0503020204020204" pitchFamily="34" charset="-122"/>
              </a:rPr>
              <a:t> </a:t>
            </a:r>
            <a:endParaRPr lang="en-US" altLang="zh-CN" sz="2400" dirty="0">
              <a:latin typeface="Microsoft YaHei" panose="020B0503020204020204" pitchFamily="34" charset="-122"/>
              <a:ea typeface="Microsoft YaHei" panose="020B0503020204020204" pitchFamily="34" charset="-122"/>
            </a:endParaRPr>
          </a:p>
        </p:txBody>
      </p:sp>
      <p:pic>
        <p:nvPicPr>
          <p:cNvPr id="6" name="图片 5">
            <a:extLst>
              <a:ext uri="{FF2B5EF4-FFF2-40B4-BE49-F238E27FC236}">
                <a16:creationId xmlns:a16="http://schemas.microsoft.com/office/drawing/2014/main" id="{DAB45583-36C4-1C51-E074-A59484273F17}"/>
              </a:ext>
            </a:extLst>
          </p:cNvPr>
          <p:cNvPicPr>
            <a:picLocks noChangeAspect="1"/>
          </p:cNvPicPr>
          <p:nvPr/>
        </p:nvPicPr>
        <p:blipFill>
          <a:blip r:embed="rId5"/>
          <a:stretch>
            <a:fillRect/>
          </a:stretch>
        </p:blipFill>
        <p:spPr>
          <a:xfrm>
            <a:off x="576114" y="2817130"/>
            <a:ext cx="5211228" cy="1323135"/>
          </a:xfrm>
          <a:prstGeom prst="rect">
            <a:avLst/>
          </a:prstGeom>
        </p:spPr>
      </p:pic>
      <p:pic>
        <p:nvPicPr>
          <p:cNvPr id="8" name="图片 7">
            <a:extLst>
              <a:ext uri="{FF2B5EF4-FFF2-40B4-BE49-F238E27FC236}">
                <a16:creationId xmlns:a16="http://schemas.microsoft.com/office/drawing/2014/main" id="{47E4C50F-F29C-10BD-9DEE-A48103B3E0F9}"/>
              </a:ext>
            </a:extLst>
          </p:cNvPr>
          <p:cNvPicPr>
            <a:picLocks noChangeAspect="1"/>
          </p:cNvPicPr>
          <p:nvPr/>
        </p:nvPicPr>
        <p:blipFill>
          <a:blip r:embed="rId6"/>
          <a:stretch>
            <a:fillRect/>
          </a:stretch>
        </p:blipFill>
        <p:spPr>
          <a:xfrm>
            <a:off x="6394133" y="2840351"/>
            <a:ext cx="4959667" cy="1321134"/>
          </a:xfrm>
          <a:prstGeom prst="rect">
            <a:avLst/>
          </a:prstGeom>
        </p:spPr>
      </p:pic>
    </p:spTree>
    <p:extLst>
      <p:ext uri="{BB962C8B-B14F-4D97-AF65-F5344CB8AC3E}">
        <p14:creationId xmlns:p14="http://schemas.microsoft.com/office/powerpoint/2010/main" val="33634690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FA99B34-0DD7-5BA2-5E55-4E361B16D28F}"/>
              </a:ext>
            </a:extLst>
          </p:cNvPr>
          <p:cNvSpPr>
            <a:spLocks noGrp="1"/>
          </p:cNvSpPr>
          <p:nvPr>
            <p:ph type="title"/>
          </p:nvPr>
        </p:nvSpPr>
        <p:spPr>
          <a:xfrm>
            <a:off x="224051" y="0"/>
            <a:ext cx="10515600" cy="1325563"/>
          </a:xfrm>
        </p:spPr>
        <p:txBody>
          <a:bodyPr/>
          <a:lstStyle/>
          <a:p>
            <a:r>
              <a:rPr kumimoji="1" lang="en-US" altLang="zh-CN" b="1" dirty="0">
                <a:latin typeface="Microsoft YaHei" panose="020B0503020204020204" pitchFamily="34" charset="-122"/>
                <a:ea typeface="Microsoft YaHei" panose="020B0503020204020204" pitchFamily="34" charset="-122"/>
              </a:rPr>
              <a:t>Contents</a:t>
            </a:r>
            <a:endParaRPr kumimoji="1" lang="zh-CN" altLang="en-US" b="1" dirty="0">
              <a:latin typeface="Microsoft YaHei" panose="020B0503020204020204" pitchFamily="34" charset="-122"/>
              <a:ea typeface="Microsoft YaHei" panose="020B0503020204020204" pitchFamily="34" charset="-122"/>
            </a:endParaRPr>
          </a:p>
        </p:txBody>
      </p:sp>
      <mc:AlternateContent xmlns:mc="http://schemas.openxmlformats.org/markup-compatibility/2006">
        <mc:Choice xmlns:a14="http://schemas.microsoft.com/office/drawing/2010/main" Requires="a14">
          <p:sp>
            <p:nvSpPr>
              <p:cNvPr id="3" name="内容占位符 2">
                <a:extLst>
                  <a:ext uri="{FF2B5EF4-FFF2-40B4-BE49-F238E27FC236}">
                    <a16:creationId xmlns:a16="http://schemas.microsoft.com/office/drawing/2014/main" id="{2162A6B6-68A6-0157-13BC-879D9ECA3435}"/>
                  </a:ext>
                </a:extLst>
              </p:cNvPr>
              <p:cNvSpPr>
                <a:spLocks noGrp="1"/>
              </p:cNvSpPr>
              <p:nvPr>
                <p:ph idx="1"/>
              </p:nvPr>
            </p:nvSpPr>
            <p:spPr/>
            <p:txBody>
              <a:bodyPr/>
              <a:lstStyle/>
              <a:p>
                <a:pPr>
                  <a:lnSpc>
                    <a:spcPct val="150000"/>
                  </a:lnSpc>
                  <a:buFont typeface="系统字体常规体"/>
                  <a:buChar char="☞"/>
                </a:pPr>
                <a:r>
                  <a:rPr lang="en-US" altLang="zh-CN" sz="2800" b="1" dirty="0">
                    <a:solidFill>
                      <a:srgbClr val="C00000"/>
                    </a:solidFill>
                    <a:latin typeface="Microsoft YaHei" panose="020B0503020204020204" pitchFamily="34" charset="-122"/>
                    <a:ea typeface="Microsoft YaHei" panose="020B0503020204020204" pitchFamily="34" charset="-122"/>
                  </a:rPr>
                  <a:t>Introduction</a:t>
                </a:r>
              </a:p>
              <a:p>
                <a:pPr>
                  <a:lnSpc>
                    <a:spcPct val="150000"/>
                  </a:lnSpc>
                  <a:buFont typeface="系统字体常规体"/>
                  <a:buChar char="☞"/>
                </a:pPr>
                <a14:m>
                  <m:oMath xmlns:m="http://schemas.openxmlformats.org/officeDocument/2006/math">
                    <m:r>
                      <m:rPr>
                        <m:sty m:val="p"/>
                      </m:rPr>
                      <a:rPr lang="el-GR" altLang="zh-CN" b="1">
                        <a:latin typeface="微软雅黑" panose="020B0503020204020204" pitchFamily="34" charset="-122"/>
                        <a:ea typeface="微软雅黑" panose="020B0503020204020204" pitchFamily="34" charset="-122"/>
                      </a:rPr>
                      <m:t>Λ</m:t>
                    </m:r>
                    <m:d>
                      <m:dPr>
                        <m:ctrlPr>
                          <a:rPr lang="en-US" altLang="zh-CN" b="1">
                            <a:latin typeface="微软雅黑" panose="020B0503020204020204" pitchFamily="34" charset="-122"/>
                            <a:ea typeface="微软雅黑" panose="020B0503020204020204" pitchFamily="34" charset="-122"/>
                          </a:rPr>
                        </m:ctrlPr>
                      </m:dPr>
                      <m:e>
                        <m:r>
                          <a:rPr lang="en-US" altLang="zh-CN" b="1">
                            <a:latin typeface="微软雅黑" panose="020B0503020204020204" pitchFamily="34" charset="-122"/>
                            <a:ea typeface="微软雅黑" panose="020B0503020204020204" pitchFamily="34" charset="-122"/>
                          </a:rPr>
                          <m:t>1405</m:t>
                        </m:r>
                      </m:e>
                    </m:d>
                    <m:r>
                      <a:rPr lang="en-US" altLang="zh-CN" b="1">
                        <a:latin typeface="微软雅黑" panose="020B0503020204020204" pitchFamily="34" charset="-122"/>
                        <a:ea typeface="微软雅黑" panose="020B0503020204020204" pitchFamily="34" charset="-122"/>
                      </a:rPr>
                      <m:t>:</m:t>
                    </m:r>
                  </m:oMath>
                </a14:m>
                <a:r>
                  <a:rPr lang="zh-CN" altLang="en-US" b="1" dirty="0">
                    <a:latin typeface="Microsoft YaHei" panose="020B0503020204020204" pitchFamily="34" charset="-122"/>
                    <a:ea typeface="Microsoft YaHei" panose="020B0503020204020204" pitchFamily="34" charset="-122"/>
                  </a:rPr>
                  <a:t> </a:t>
                </a:r>
                <a:r>
                  <a:rPr lang="en-US" altLang="zh-CN" b="1" dirty="0">
                    <a:latin typeface="Microsoft YaHei" panose="020B0503020204020204" pitchFamily="34" charset="-122"/>
                    <a:ea typeface="Microsoft YaHei" panose="020B0503020204020204" pitchFamily="34" charset="-122"/>
                  </a:rPr>
                  <a:t>first</a:t>
                </a:r>
                <a:r>
                  <a:rPr lang="zh-CN" altLang="en-US" b="1" dirty="0">
                    <a:latin typeface="Microsoft YaHei" panose="020B0503020204020204" pitchFamily="34" charset="-122"/>
                    <a:ea typeface="Microsoft YaHei" panose="020B0503020204020204" pitchFamily="34" charset="-122"/>
                  </a:rPr>
                  <a:t> </a:t>
                </a:r>
                <a:r>
                  <a:rPr lang="en-US" altLang="zh-CN" b="1" dirty="0">
                    <a:latin typeface="Microsoft YaHei" panose="020B0503020204020204" pitchFamily="34" charset="-122"/>
                    <a:ea typeface="Microsoft YaHei" panose="020B0503020204020204" pitchFamily="34" charset="-122"/>
                  </a:rPr>
                  <a:t>exotic</a:t>
                </a:r>
                <a:r>
                  <a:rPr lang="zh-CN" altLang="en-US" b="1" dirty="0">
                    <a:latin typeface="Microsoft YaHei" panose="020B0503020204020204" pitchFamily="34" charset="-122"/>
                    <a:ea typeface="Microsoft YaHei" panose="020B0503020204020204" pitchFamily="34" charset="-122"/>
                  </a:rPr>
                  <a:t> </a:t>
                </a:r>
                <a:r>
                  <a:rPr lang="en-US" altLang="zh-CN" b="1" dirty="0">
                    <a:latin typeface="Microsoft YaHei" panose="020B0503020204020204" pitchFamily="34" charset="-122"/>
                    <a:ea typeface="Microsoft YaHei" panose="020B0503020204020204" pitchFamily="34" charset="-122"/>
                  </a:rPr>
                  <a:t>hadron</a:t>
                </a:r>
                <a:r>
                  <a:rPr lang="zh-CN" altLang="en-US" b="1" dirty="0">
                    <a:latin typeface="Microsoft YaHei" panose="020B0503020204020204" pitchFamily="34" charset="-122"/>
                    <a:ea typeface="Microsoft YaHei" panose="020B0503020204020204" pitchFamily="34" charset="-122"/>
                  </a:rPr>
                  <a:t> </a:t>
                </a:r>
                <a:r>
                  <a:rPr lang="en-US" altLang="zh-CN" b="1" dirty="0">
                    <a:latin typeface="Microsoft YaHei" panose="020B0503020204020204" pitchFamily="34" charset="-122"/>
                    <a:ea typeface="Microsoft YaHei" panose="020B0503020204020204" pitchFamily="34" charset="-122"/>
                  </a:rPr>
                  <a:t>and</a:t>
                </a:r>
                <a:r>
                  <a:rPr lang="zh-CN" altLang="en-US" b="1" dirty="0">
                    <a:latin typeface="Microsoft YaHei" panose="020B0503020204020204" pitchFamily="34" charset="-122"/>
                    <a:ea typeface="Microsoft YaHei" panose="020B0503020204020204" pitchFamily="34" charset="-122"/>
                  </a:rPr>
                  <a:t> </a:t>
                </a:r>
                <a:r>
                  <a:rPr lang="en-US" altLang="zh-CN" b="1" dirty="0">
                    <a:latin typeface="Microsoft YaHei" panose="020B0503020204020204" pitchFamily="34" charset="-122"/>
                    <a:ea typeface="Microsoft YaHei" panose="020B0503020204020204" pitchFamily="34" charset="-122"/>
                  </a:rPr>
                  <a:t>two-pole</a:t>
                </a:r>
                <a:r>
                  <a:rPr lang="zh-CN" altLang="en-US" b="1" dirty="0">
                    <a:latin typeface="Microsoft YaHei" panose="020B0503020204020204" pitchFamily="34" charset="-122"/>
                    <a:ea typeface="Microsoft YaHei" panose="020B0503020204020204" pitchFamily="34" charset="-122"/>
                  </a:rPr>
                  <a:t> </a:t>
                </a:r>
                <a:r>
                  <a:rPr lang="en-US" altLang="zh-CN" b="1" dirty="0">
                    <a:latin typeface="Microsoft YaHei" panose="020B0503020204020204" pitchFamily="34" charset="-122"/>
                    <a:ea typeface="Microsoft YaHei" panose="020B0503020204020204" pitchFamily="34" charset="-122"/>
                  </a:rPr>
                  <a:t>structure</a:t>
                </a:r>
              </a:p>
              <a:p>
                <a:pPr>
                  <a:lnSpc>
                    <a:spcPct val="150000"/>
                  </a:lnSpc>
                  <a:buFont typeface="系统字体常规体"/>
                  <a:buChar char="☞"/>
                </a:pPr>
                <a:r>
                  <a:rPr lang="en-US" altLang="zh-CN" sz="2800" b="1" dirty="0">
                    <a:latin typeface="Microsoft YaHei" panose="020B0503020204020204" pitchFamily="34" charset="-122"/>
                    <a:ea typeface="Microsoft YaHei" panose="020B0503020204020204" pitchFamily="34" charset="-122"/>
                  </a:rPr>
                  <a:t>Prediction</a:t>
                </a:r>
                <a:r>
                  <a:rPr lang="zh-CN" altLang="en-US" sz="2800" b="1" dirty="0">
                    <a:latin typeface="Microsoft YaHei" panose="020B0503020204020204" pitchFamily="34" charset="-122"/>
                    <a:ea typeface="Microsoft YaHei" panose="020B0503020204020204" pitchFamily="34" charset="-122"/>
                  </a:rPr>
                  <a:t> </a:t>
                </a:r>
                <a:r>
                  <a:rPr lang="en-US" altLang="zh-CN" sz="2800" b="1" dirty="0">
                    <a:latin typeface="Microsoft YaHei" panose="020B0503020204020204" pitchFamily="34" charset="-122"/>
                    <a:ea typeface="Microsoft YaHei" panose="020B0503020204020204" pitchFamily="34" charset="-122"/>
                  </a:rPr>
                  <a:t>of</a:t>
                </a:r>
                <a:r>
                  <a:rPr lang="zh-CN" altLang="en-US" sz="2800" b="1" dirty="0">
                    <a:latin typeface="Microsoft YaHei" panose="020B0503020204020204" pitchFamily="34" charset="-122"/>
                    <a:ea typeface="Microsoft YaHei" panose="020B0503020204020204" pitchFamily="34" charset="-122"/>
                  </a:rPr>
                  <a:t> </a:t>
                </a:r>
                <a:r>
                  <a:rPr lang="en-US" altLang="zh-CN" sz="2800" b="1" dirty="0">
                    <a:latin typeface="Microsoft YaHei" panose="020B0503020204020204" pitchFamily="34" charset="-122"/>
                    <a:ea typeface="Microsoft YaHei" panose="020B0503020204020204" pitchFamily="34" charset="-122"/>
                  </a:rPr>
                  <a:t>an</a:t>
                </a:r>
                <a:r>
                  <a:rPr lang="zh-CN" altLang="en-US" sz="2800" b="1" dirty="0">
                    <a:latin typeface="Microsoft YaHei" panose="020B0503020204020204" pitchFamily="34" charset="-122"/>
                    <a:ea typeface="Microsoft YaHei" panose="020B0503020204020204" pitchFamily="34" charset="-122"/>
                  </a:rPr>
                  <a:t> </a:t>
                </a:r>
                <a14:m>
                  <m:oMath xmlns:m="http://schemas.openxmlformats.org/officeDocument/2006/math">
                    <m:r>
                      <a:rPr lang="el-GR" altLang="zh-CN" sz="2800" b="1" i="1" smtClean="0">
                        <a:latin typeface="Cambria Math" panose="02040503050406030204" pitchFamily="18" charset="0"/>
                        <a:ea typeface="Cambria Math" panose="02040503050406030204" pitchFamily="18" charset="0"/>
                      </a:rPr>
                      <m:t>𝛀</m:t>
                    </m:r>
                    <m:r>
                      <a:rPr lang="el-GR" altLang="zh-CN" sz="2800" b="1" i="1">
                        <a:latin typeface="Cambria Math" panose="02040503050406030204" pitchFamily="18" charset="0"/>
                        <a:ea typeface="Cambria Math" panose="02040503050406030204" pitchFamily="18" charset="0"/>
                      </a:rPr>
                      <m:t>𝛀𝛀</m:t>
                    </m:r>
                  </m:oMath>
                </a14:m>
                <a:r>
                  <a:rPr lang="en-US" altLang="zh-CN" sz="2800" b="1" dirty="0">
                    <a:solidFill>
                      <a:schemeClr val="tx1"/>
                    </a:solidFill>
                    <a:latin typeface="Microsoft YaHei" panose="020B0503020204020204" pitchFamily="34" charset="-122"/>
                    <a:ea typeface="Microsoft YaHei" panose="020B0503020204020204" pitchFamily="34" charset="-122"/>
                  </a:rPr>
                  <a:t> tribaryon</a:t>
                </a:r>
              </a:p>
              <a:p>
                <a:pPr>
                  <a:lnSpc>
                    <a:spcPct val="150000"/>
                  </a:lnSpc>
                  <a:buFont typeface="系统字体常规体"/>
                  <a:buChar char="☞"/>
                </a:pPr>
                <a14:m>
                  <m:oMath xmlns:m="http://schemas.openxmlformats.org/officeDocument/2006/math">
                    <m:sSub>
                      <m:sSubPr>
                        <m:ctrlPr>
                          <a:rPr lang="el-GR" altLang="zh-CN" b="1" i="1" dirty="0">
                            <a:latin typeface="Cambria Math" panose="02040503050406030204" pitchFamily="18" charset="0"/>
                            <a:ea typeface="Cambria Math" panose="02040503050406030204" pitchFamily="18" charset="0"/>
                          </a:rPr>
                        </m:ctrlPr>
                      </m:sSubPr>
                      <m:e>
                        <m:r>
                          <a:rPr lang="en-US" altLang="zh-CN" b="1" i="1" dirty="0">
                            <a:latin typeface="Cambria Math" panose="02040503050406030204" pitchFamily="18" charset="0"/>
                            <a:ea typeface="Cambria Math" panose="02040503050406030204" pitchFamily="18" charset="0"/>
                          </a:rPr>
                          <m:t>𝑻</m:t>
                        </m:r>
                      </m:e>
                      <m:sub>
                        <m:r>
                          <a:rPr lang="en-US" altLang="zh-CN" b="1" i="1" dirty="0">
                            <a:latin typeface="Cambria Math" panose="02040503050406030204" pitchFamily="18" charset="0"/>
                            <a:ea typeface="Cambria Math" panose="02040503050406030204" pitchFamily="18" charset="0"/>
                          </a:rPr>
                          <m:t>𝒄𝒄</m:t>
                        </m:r>
                      </m:sub>
                    </m:sSub>
                    <m:r>
                      <a:rPr lang="en-US" altLang="zh-CN" b="1" i="1" dirty="0" smtClean="0">
                        <a:latin typeface="Cambria Math" panose="02040503050406030204" pitchFamily="18" charset="0"/>
                        <a:ea typeface="Cambria Math" panose="02040503050406030204" pitchFamily="18" charset="0"/>
                      </a:rPr>
                      <m:t>(</m:t>
                    </m:r>
                    <m:r>
                      <a:rPr lang="en-US" altLang="zh-CN" b="1" i="1" dirty="0" smtClean="0">
                        <a:latin typeface="Cambria Math" panose="02040503050406030204" pitchFamily="18" charset="0"/>
                        <a:ea typeface="Cambria Math" panose="02040503050406030204" pitchFamily="18" charset="0"/>
                      </a:rPr>
                      <m:t>𝟑𝟖𝟕𝟓</m:t>
                    </m:r>
                    <m:r>
                      <a:rPr lang="en-US" altLang="zh-CN" b="1" i="1" dirty="0" smtClean="0">
                        <a:latin typeface="Cambria Math" panose="02040503050406030204" pitchFamily="18" charset="0"/>
                        <a:ea typeface="Cambria Math" panose="02040503050406030204" pitchFamily="18" charset="0"/>
                      </a:rPr>
                      <m:t>)</m:t>
                    </m:r>
                  </m:oMath>
                </a14:m>
                <a:r>
                  <a:rPr lang="zh-CN" altLang="en-US" b="1" dirty="0">
                    <a:solidFill>
                      <a:schemeClr val="tx1">
                        <a:lumMod val="75000"/>
                        <a:lumOff val="25000"/>
                      </a:schemeClr>
                    </a:solidFill>
                    <a:latin typeface="Microsoft YaHei" panose="020B0503020204020204" pitchFamily="34" charset="-122"/>
                    <a:ea typeface="Microsoft YaHei" panose="020B0503020204020204" pitchFamily="34" charset="-122"/>
                  </a:rPr>
                  <a:t> </a:t>
                </a:r>
                <a:r>
                  <a:rPr lang="en-US" altLang="zh-CN" b="1" dirty="0">
                    <a:solidFill>
                      <a:schemeClr val="tx1">
                        <a:lumMod val="75000"/>
                        <a:lumOff val="25000"/>
                      </a:schemeClr>
                    </a:solidFill>
                    <a:latin typeface="Microsoft YaHei" panose="020B0503020204020204" pitchFamily="34" charset="-122"/>
                    <a:ea typeface="Microsoft YaHei" panose="020B0503020204020204" pitchFamily="34" charset="-122"/>
                  </a:rPr>
                  <a:t>and</a:t>
                </a:r>
                <a:r>
                  <a:rPr lang="zh-CN" altLang="en-US" b="1" dirty="0">
                    <a:solidFill>
                      <a:schemeClr val="tx1">
                        <a:lumMod val="75000"/>
                        <a:lumOff val="25000"/>
                      </a:schemeClr>
                    </a:solidFill>
                    <a:latin typeface="Microsoft YaHei" panose="020B0503020204020204" pitchFamily="34" charset="-122"/>
                    <a:ea typeface="Microsoft YaHei" panose="020B0503020204020204" pitchFamily="34" charset="-122"/>
                  </a:rPr>
                  <a:t> </a:t>
                </a:r>
                <a:r>
                  <a:rPr lang="en-US" altLang="zh-CN" b="1" dirty="0">
                    <a:solidFill>
                      <a:schemeClr val="tx1">
                        <a:lumMod val="75000"/>
                        <a:lumOff val="25000"/>
                      </a:schemeClr>
                    </a:solidFill>
                    <a:latin typeface="Microsoft YaHei" panose="020B0503020204020204" pitchFamily="34" charset="-122"/>
                    <a:ea typeface="Microsoft YaHei" panose="020B0503020204020204" pitchFamily="34" charset="-122"/>
                  </a:rPr>
                  <a:t>two-pion</a:t>
                </a:r>
                <a:r>
                  <a:rPr lang="zh-CN" altLang="en-US" b="1" dirty="0">
                    <a:solidFill>
                      <a:schemeClr val="tx1">
                        <a:lumMod val="75000"/>
                        <a:lumOff val="25000"/>
                      </a:schemeClr>
                    </a:solidFill>
                    <a:latin typeface="Microsoft YaHei" panose="020B0503020204020204" pitchFamily="34" charset="-122"/>
                    <a:ea typeface="Microsoft YaHei" panose="020B0503020204020204" pitchFamily="34" charset="-122"/>
                  </a:rPr>
                  <a:t> </a:t>
                </a:r>
                <a:r>
                  <a:rPr lang="en-US" altLang="zh-CN" b="1" dirty="0">
                    <a:solidFill>
                      <a:schemeClr val="tx1">
                        <a:lumMod val="75000"/>
                        <a:lumOff val="25000"/>
                      </a:schemeClr>
                    </a:solidFill>
                    <a:latin typeface="Microsoft YaHei" panose="020B0503020204020204" pitchFamily="34" charset="-122"/>
                    <a:ea typeface="Microsoft YaHei" panose="020B0503020204020204" pitchFamily="34" charset="-122"/>
                  </a:rPr>
                  <a:t>exchange</a:t>
                </a:r>
                <a:r>
                  <a:rPr lang="zh-CN" altLang="en-US" b="1" dirty="0">
                    <a:solidFill>
                      <a:schemeClr val="tx1">
                        <a:lumMod val="75000"/>
                        <a:lumOff val="25000"/>
                      </a:schemeClr>
                    </a:solidFill>
                    <a:latin typeface="Microsoft YaHei" panose="020B0503020204020204" pitchFamily="34" charset="-122"/>
                    <a:ea typeface="Microsoft YaHei" panose="020B0503020204020204" pitchFamily="34" charset="-122"/>
                  </a:rPr>
                  <a:t> </a:t>
                </a:r>
                <a:r>
                  <a:rPr lang="en-US" altLang="zh-CN" b="1" dirty="0">
                    <a:solidFill>
                      <a:schemeClr val="tx1">
                        <a:lumMod val="75000"/>
                        <a:lumOff val="25000"/>
                      </a:schemeClr>
                    </a:solidFill>
                    <a:latin typeface="Microsoft YaHei" panose="020B0503020204020204" pitchFamily="34" charset="-122"/>
                    <a:ea typeface="Microsoft YaHei" panose="020B0503020204020204" pitchFamily="34" charset="-122"/>
                  </a:rPr>
                  <a:t>contribution</a:t>
                </a:r>
                <a14:m>
                  <m:oMath xmlns:m="http://schemas.openxmlformats.org/officeDocument/2006/math">
                    <m:r>
                      <a:rPr lang="zh-CN" altLang="en-US" sz="2800" b="1" dirty="0">
                        <a:latin typeface="Cambria Math" panose="02040503050406030204" pitchFamily="18" charset="0"/>
                        <a:ea typeface="微软雅黑" panose="020B0503020204020204" pitchFamily="34" charset="-122"/>
                      </a:rPr>
                      <m:t> </m:t>
                    </m:r>
                  </m:oMath>
                </a14:m>
                <a:endParaRPr lang="en-US" altLang="zh-CN" sz="2800" b="1" dirty="0">
                  <a:latin typeface="Microsoft YaHei" panose="020B0503020204020204" pitchFamily="34" charset="-122"/>
                  <a:ea typeface="Microsoft YaHei" panose="020B0503020204020204" pitchFamily="34" charset="-122"/>
                </a:endParaRPr>
              </a:p>
              <a:p>
                <a:pPr>
                  <a:lnSpc>
                    <a:spcPct val="150000"/>
                  </a:lnSpc>
                  <a:buFont typeface="系统字体常规体"/>
                  <a:buChar char="☞"/>
                </a:pPr>
                <a:r>
                  <a:rPr lang="en-US" altLang="zh-CN" sz="2800" b="1" dirty="0">
                    <a:latin typeface="Microsoft YaHei" panose="020B0503020204020204" pitchFamily="34" charset="-122"/>
                    <a:ea typeface="Microsoft YaHei" panose="020B0503020204020204" pitchFamily="34" charset="-122"/>
                  </a:rPr>
                  <a:t>Summary</a:t>
                </a:r>
                <a:r>
                  <a:rPr lang="zh-CN" altLang="en-US" sz="2800" b="1" dirty="0">
                    <a:latin typeface="Microsoft YaHei" panose="020B0503020204020204" pitchFamily="34" charset="-122"/>
                    <a:ea typeface="Microsoft YaHei" panose="020B0503020204020204" pitchFamily="34" charset="-122"/>
                  </a:rPr>
                  <a:t> </a:t>
                </a:r>
                <a:r>
                  <a:rPr lang="en-US" altLang="zh-CN" sz="2800" b="1" dirty="0">
                    <a:latin typeface="Microsoft YaHei" panose="020B0503020204020204" pitchFamily="34" charset="-122"/>
                    <a:ea typeface="Microsoft YaHei" panose="020B0503020204020204" pitchFamily="34" charset="-122"/>
                  </a:rPr>
                  <a:t>and</a:t>
                </a:r>
                <a:r>
                  <a:rPr lang="zh-CN" altLang="en-US" sz="2800" b="1" dirty="0">
                    <a:latin typeface="Microsoft YaHei" panose="020B0503020204020204" pitchFamily="34" charset="-122"/>
                    <a:ea typeface="Microsoft YaHei" panose="020B0503020204020204" pitchFamily="34" charset="-122"/>
                  </a:rPr>
                  <a:t> </a:t>
                </a:r>
                <a:r>
                  <a:rPr lang="en-US" altLang="zh-CN" sz="2800" b="1" dirty="0">
                    <a:latin typeface="Microsoft YaHei" panose="020B0503020204020204" pitchFamily="34" charset="-122"/>
                    <a:ea typeface="Microsoft YaHei" panose="020B0503020204020204" pitchFamily="34" charset="-122"/>
                  </a:rPr>
                  <a:t>outlook</a:t>
                </a:r>
                <a:endParaRPr lang="en-US" altLang="zh-CN" sz="2800" b="1" dirty="0">
                  <a:solidFill>
                    <a:schemeClr val="tx1"/>
                  </a:solidFill>
                  <a:latin typeface="Microsoft YaHei" panose="020B0503020204020204" pitchFamily="34" charset="-122"/>
                  <a:ea typeface="Microsoft YaHei" panose="020B0503020204020204" pitchFamily="34" charset="-122"/>
                </a:endParaRPr>
              </a:p>
              <a:p>
                <a:endParaRPr lang="en-US" altLang="zh-CN" sz="2800" b="1" dirty="0">
                  <a:solidFill>
                    <a:srgbClr val="C00000"/>
                  </a:solidFill>
                  <a:latin typeface="微软雅黑" panose="020B0503020204020204" pitchFamily="34" charset="-122"/>
                  <a:ea typeface="微软雅黑" panose="020B0503020204020204" pitchFamily="34" charset="-122"/>
                </a:endParaRPr>
              </a:p>
              <a:p>
                <a:endParaRPr kumimoji="1" lang="zh-CN" altLang="en-US" dirty="0"/>
              </a:p>
            </p:txBody>
          </p:sp>
        </mc:Choice>
        <mc:Fallback>
          <p:sp>
            <p:nvSpPr>
              <p:cNvPr id="3" name="内容占位符 2">
                <a:extLst>
                  <a:ext uri="{FF2B5EF4-FFF2-40B4-BE49-F238E27FC236}">
                    <a16:creationId xmlns:a16="http://schemas.microsoft.com/office/drawing/2014/main" id="{2162A6B6-68A6-0157-13BC-879D9ECA3435}"/>
                  </a:ext>
                </a:extLst>
              </p:cNvPr>
              <p:cNvSpPr>
                <a:spLocks noGrp="1" noRot="1" noChangeAspect="1" noMove="1" noResize="1" noEditPoints="1" noAdjustHandles="1" noChangeArrowheads="1" noChangeShapeType="1" noTextEdit="1"/>
              </p:cNvSpPr>
              <p:nvPr>
                <p:ph idx="1"/>
              </p:nvPr>
            </p:nvSpPr>
            <p:spPr>
              <a:blipFill>
                <a:blip r:embed="rId2"/>
                <a:stretch>
                  <a:fillRect l="-1448"/>
                </a:stretch>
              </a:blipFill>
            </p:spPr>
            <p:txBody>
              <a:bodyPr/>
              <a:lstStyle/>
              <a:p>
                <a:r>
                  <a:rPr lang="zh-CN" altLang="en-US">
                    <a:noFill/>
                  </a:rPr>
                  <a:t> </a:t>
                </a:r>
              </a:p>
            </p:txBody>
          </p:sp>
        </mc:Fallback>
      </mc:AlternateContent>
      <p:sp>
        <p:nvSpPr>
          <p:cNvPr id="4" name="灯片编号占位符 3">
            <a:extLst>
              <a:ext uri="{FF2B5EF4-FFF2-40B4-BE49-F238E27FC236}">
                <a16:creationId xmlns:a16="http://schemas.microsoft.com/office/drawing/2014/main" id="{839B782C-0EC6-D7A7-80C4-45F8E253BC6E}"/>
              </a:ext>
            </a:extLst>
          </p:cNvPr>
          <p:cNvSpPr>
            <a:spLocks noGrp="1"/>
          </p:cNvSpPr>
          <p:nvPr>
            <p:ph type="sldNum" sz="quarter" idx="12"/>
          </p:nvPr>
        </p:nvSpPr>
        <p:spPr/>
        <p:txBody>
          <a:bodyPr/>
          <a:lstStyle/>
          <a:p>
            <a:fld id="{48F63A3B-78C7-47BE-AE5E-E10140E04643}" type="slidenum">
              <a:rPr lang="en-US" smtClean="0"/>
              <a:t>2</a:t>
            </a:fld>
            <a:endParaRPr lang="en-US" dirty="0"/>
          </a:p>
        </p:txBody>
      </p:sp>
    </p:spTree>
    <p:extLst>
      <p:ext uri="{BB962C8B-B14F-4D97-AF65-F5344CB8AC3E}">
        <p14:creationId xmlns:p14="http://schemas.microsoft.com/office/powerpoint/2010/main" val="2797421962"/>
      </p:ext>
    </p:extLst>
  </p:cSld>
  <p:clrMapOvr>
    <a:masterClrMapping/>
  </p:clrMapOvr>
  <mc:AlternateContent xmlns:mc="http://schemas.openxmlformats.org/markup-compatibility/2006" xmlns:p14="http://schemas.microsoft.com/office/powerpoint/2010/main">
    <mc:Choice Requires="p14">
      <p:transition p14:dur="350">
        <p:fade/>
      </p:transition>
    </mc:Choice>
    <mc:Fallback xmlns="">
      <p:transition>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a:extLst>
              <a:ext uri="{FF2B5EF4-FFF2-40B4-BE49-F238E27FC236}">
                <a16:creationId xmlns:a16="http://schemas.microsoft.com/office/drawing/2014/main" id="{16D1BA54-DDE3-5A8F-E3D8-9EDD71665771}"/>
              </a:ext>
            </a:extLst>
          </p:cNvPr>
          <p:cNvSpPr txBox="1"/>
          <p:nvPr/>
        </p:nvSpPr>
        <p:spPr>
          <a:xfrm>
            <a:off x="6544158" y="6193160"/>
            <a:ext cx="5318284" cy="369332"/>
          </a:xfrm>
          <a:prstGeom prst="rect">
            <a:avLst/>
          </a:prstGeom>
          <a:noFill/>
        </p:spPr>
        <p:txBody>
          <a:bodyPr wrap="square" rtlCol="0">
            <a:spAutoFit/>
          </a:bodyPr>
          <a:lstStyle/>
          <a:p>
            <a:r>
              <a:rPr lang="en-US" altLang="zh-CN" dirty="0">
                <a:solidFill>
                  <a:srgbClr val="145396"/>
                </a:solidFill>
                <a:latin typeface="-apple-system"/>
              </a:rPr>
              <a:t>See,</a:t>
            </a:r>
            <a:r>
              <a:rPr lang="zh-CN" altLang="en-US" dirty="0">
                <a:solidFill>
                  <a:srgbClr val="145396"/>
                </a:solidFill>
                <a:latin typeface="-apple-system"/>
              </a:rPr>
              <a:t> </a:t>
            </a:r>
            <a:r>
              <a:rPr lang="en-US" altLang="zh-CN" dirty="0">
                <a:solidFill>
                  <a:srgbClr val="145396"/>
                </a:solidFill>
                <a:latin typeface="-apple-system"/>
              </a:rPr>
              <a:t>e.g.,</a:t>
            </a:r>
            <a:r>
              <a:rPr lang="zh-CN" altLang="en-US" dirty="0">
                <a:solidFill>
                  <a:srgbClr val="145396"/>
                </a:solidFill>
                <a:latin typeface="-apple-system"/>
              </a:rPr>
              <a:t> </a:t>
            </a:r>
            <a:r>
              <a:rPr lang="en-US" altLang="zh-CN" dirty="0">
                <a:solidFill>
                  <a:srgbClr val="145396"/>
                </a:solidFill>
                <a:latin typeface="-apple-system"/>
              </a:rPr>
              <a:t> </a:t>
            </a:r>
            <a:r>
              <a:rPr lang="en-US" altLang="zh-CN" b="0" dirty="0" err="1">
                <a:solidFill>
                  <a:srgbClr val="145396"/>
                </a:solidFill>
                <a:effectLst/>
                <a:latin typeface="-apple-system"/>
                <a:ea typeface="MS PGothic" panose="020B0600070205080204" pitchFamily="34" charset="-128"/>
              </a:rPr>
              <a:t>Oller</a:t>
            </a:r>
            <a:r>
              <a:rPr lang="en-US" altLang="zh-CN" b="0" dirty="0">
                <a:solidFill>
                  <a:srgbClr val="145396"/>
                </a:solidFill>
                <a:effectLst/>
                <a:latin typeface="-apple-system"/>
                <a:ea typeface="MS PGothic" panose="020B0600070205080204" pitchFamily="34" charset="-128"/>
              </a:rPr>
              <a:t>, </a:t>
            </a:r>
            <a:r>
              <a:rPr lang="en-US" altLang="zh-CN" b="0" dirty="0" err="1">
                <a:solidFill>
                  <a:srgbClr val="145396"/>
                </a:solidFill>
                <a:effectLst/>
                <a:latin typeface="-apple-system"/>
                <a:ea typeface="MS PGothic" panose="020B0600070205080204" pitchFamily="34" charset="-128"/>
              </a:rPr>
              <a:t>Oset</a:t>
            </a:r>
            <a:r>
              <a:rPr lang="en-US" altLang="zh-CN" b="0" dirty="0">
                <a:solidFill>
                  <a:srgbClr val="145396"/>
                </a:solidFill>
                <a:effectLst/>
                <a:latin typeface="-apple-system"/>
                <a:ea typeface="MS PGothic" panose="020B0600070205080204" pitchFamily="34" charset="-128"/>
              </a:rPr>
              <a:t>, and Ramos,</a:t>
            </a:r>
            <a:r>
              <a:rPr lang="zh-CN" altLang="en-US" b="0" dirty="0">
                <a:solidFill>
                  <a:srgbClr val="145396"/>
                </a:solidFill>
                <a:effectLst/>
                <a:latin typeface="-apple-system"/>
                <a:ea typeface="MS PGothic" panose="020B0600070205080204" pitchFamily="34" charset="-128"/>
              </a:rPr>
              <a:t> </a:t>
            </a:r>
            <a:r>
              <a:rPr lang="en-US" altLang="zh-CN" b="0" dirty="0">
                <a:solidFill>
                  <a:srgbClr val="145396"/>
                </a:solidFill>
                <a:effectLst/>
                <a:latin typeface="-apple-system"/>
                <a:ea typeface="MS PGothic" panose="020B0600070205080204" pitchFamily="34" charset="-128"/>
              </a:rPr>
              <a:t>PPNP45, 157 (2000)</a:t>
            </a:r>
            <a:endParaRPr lang="zh-CN" altLang="en-US" dirty="0">
              <a:solidFill>
                <a:srgbClr val="145396"/>
              </a:solidFill>
              <a:latin typeface="-apple-system"/>
              <a:ea typeface="MS PGothic" panose="020B0600070205080204" pitchFamily="34" charset="-128"/>
            </a:endParaRPr>
          </a:p>
        </p:txBody>
      </p:sp>
      <p:pic>
        <p:nvPicPr>
          <p:cNvPr id="5" name="图片 4">
            <a:extLst>
              <a:ext uri="{FF2B5EF4-FFF2-40B4-BE49-F238E27FC236}">
                <a16:creationId xmlns:a16="http://schemas.microsoft.com/office/drawing/2014/main" id="{4DD0B022-2C29-0E84-FD12-E47CB6704F99}"/>
              </a:ext>
            </a:extLst>
          </p:cNvPr>
          <p:cNvPicPr>
            <a:picLocks noChangeAspect="1"/>
          </p:cNvPicPr>
          <p:nvPr/>
        </p:nvPicPr>
        <p:blipFill>
          <a:blip r:embed="rId3"/>
          <a:stretch>
            <a:fillRect/>
          </a:stretch>
        </p:blipFill>
        <p:spPr>
          <a:xfrm>
            <a:off x="861691" y="2395567"/>
            <a:ext cx="2772162" cy="476316"/>
          </a:xfrm>
          <a:prstGeom prst="rect">
            <a:avLst/>
          </a:prstGeom>
        </p:spPr>
      </p:pic>
      <p:pic>
        <p:nvPicPr>
          <p:cNvPr id="7" name="图片 6">
            <a:extLst>
              <a:ext uri="{FF2B5EF4-FFF2-40B4-BE49-F238E27FC236}">
                <a16:creationId xmlns:a16="http://schemas.microsoft.com/office/drawing/2014/main" id="{64E8A1D9-1E9F-5410-C639-9AA766870DE3}"/>
              </a:ext>
            </a:extLst>
          </p:cNvPr>
          <p:cNvPicPr>
            <a:picLocks noChangeAspect="1"/>
          </p:cNvPicPr>
          <p:nvPr/>
        </p:nvPicPr>
        <p:blipFill>
          <a:blip r:embed="rId4"/>
          <a:stretch>
            <a:fillRect/>
          </a:stretch>
        </p:blipFill>
        <p:spPr>
          <a:xfrm>
            <a:off x="4310734" y="2068581"/>
            <a:ext cx="7032639" cy="825259"/>
          </a:xfrm>
          <a:prstGeom prst="rect">
            <a:avLst/>
          </a:prstGeom>
        </p:spPr>
      </p:pic>
      <p:cxnSp>
        <p:nvCxnSpPr>
          <p:cNvPr id="10" name="直接箭头连接符 9">
            <a:extLst>
              <a:ext uri="{FF2B5EF4-FFF2-40B4-BE49-F238E27FC236}">
                <a16:creationId xmlns:a16="http://schemas.microsoft.com/office/drawing/2014/main" id="{774CACEC-9EE3-831F-6CE7-72EB4CDAC699}"/>
              </a:ext>
            </a:extLst>
          </p:cNvPr>
          <p:cNvCxnSpPr>
            <a:cxnSpLocks/>
          </p:cNvCxnSpPr>
          <p:nvPr/>
        </p:nvCxnSpPr>
        <p:spPr>
          <a:xfrm flipV="1">
            <a:off x="2454462" y="1653235"/>
            <a:ext cx="0" cy="820748"/>
          </a:xfrm>
          <a:prstGeom prst="straightConnector1">
            <a:avLst/>
          </a:prstGeom>
          <a:ln w="76200">
            <a:solidFill>
              <a:schemeClr val="accent1"/>
            </a:solidFill>
            <a:headEnd type="none" w="med" len="med"/>
            <a:tailEnd type="arrow" w="med" len="med"/>
          </a:ln>
        </p:spPr>
        <p:style>
          <a:lnRef idx="1">
            <a:schemeClr val="accent2"/>
          </a:lnRef>
          <a:fillRef idx="0">
            <a:schemeClr val="accent2"/>
          </a:fillRef>
          <a:effectRef idx="0">
            <a:schemeClr val="accent2"/>
          </a:effectRef>
          <a:fontRef idx="minor">
            <a:schemeClr val="tx1"/>
          </a:fontRef>
        </p:style>
      </p:cxnSp>
      <p:cxnSp>
        <p:nvCxnSpPr>
          <p:cNvPr id="14" name="直接箭头连接符 13">
            <a:extLst>
              <a:ext uri="{FF2B5EF4-FFF2-40B4-BE49-F238E27FC236}">
                <a16:creationId xmlns:a16="http://schemas.microsoft.com/office/drawing/2014/main" id="{7E353FF0-B4A8-BCD5-6695-17760AF2F18D}"/>
              </a:ext>
            </a:extLst>
          </p:cNvPr>
          <p:cNvCxnSpPr>
            <a:cxnSpLocks/>
          </p:cNvCxnSpPr>
          <p:nvPr/>
        </p:nvCxnSpPr>
        <p:spPr>
          <a:xfrm flipH="1" flipV="1">
            <a:off x="5546940" y="1704788"/>
            <a:ext cx="1994436" cy="608178"/>
          </a:xfrm>
          <a:prstGeom prst="straightConnector1">
            <a:avLst/>
          </a:prstGeom>
          <a:ln w="76200">
            <a:solidFill>
              <a:schemeClr val="accent1"/>
            </a:solidFill>
            <a:headEnd type="none" w="med" len="med"/>
            <a:tailEnd type="arrow" w="med" len="med"/>
          </a:ln>
        </p:spPr>
        <p:style>
          <a:lnRef idx="1">
            <a:schemeClr val="accent6"/>
          </a:lnRef>
          <a:fillRef idx="0">
            <a:schemeClr val="accent6"/>
          </a:fillRef>
          <a:effectRef idx="0">
            <a:schemeClr val="accent6"/>
          </a:effectRef>
          <a:fontRef idx="minor">
            <a:schemeClr val="tx1"/>
          </a:fontRef>
        </p:style>
      </p:cxnSp>
      <p:cxnSp>
        <p:nvCxnSpPr>
          <p:cNvPr id="22" name="直接箭头连接符 21">
            <a:extLst>
              <a:ext uri="{FF2B5EF4-FFF2-40B4-BE49-F238E27FC236}">
                <a16:creationId xmlns:a16="http://schemas.microsoft.com/office/drawing/2014/main" id="{7884662D-51CE-717A-692E-BBF5E9EC84B3}"/>
              </a:ext>
            </a:extLst>
          </p:cNvPr>
          <p:cNvCxnSpPr/>
          <p:nvPr/>
        </p:nvCxnSpPr>
        <p:spPr>
          <a:xfrm>
            <a:off x="3835874" y="2633385"/>
            <a:ext cx="474860" cy="0"/>
          </a:xfrm>
          <a:prstGeom prst="straightConnector1">
            <a:avLst/>
          </a:prstGeom>
          <a:ln w="38100">
            <a:headEnd type="arrow" w="med" len="med"/>
            <a:tailEnd type="arrow" w="med" len="med"/>
          </a:ln>
        </p:spPr>
        <p:style>
          <a:lnRef idx="1">
            <a:schemeClr val="accent1"/>
          </a:lnRef>
          <a:fillRef idx="0">
            <a:schemeClr val="accent1"/>
          </a:fillRef>
          <a:effectRef idx="0">
            <a:schemeClr val="accent1"/>
          </a:effectRef>
          <a:fontRef idx="minor">
            <a:schemeClr val="tx1"/>
          </a:fontRef>
        </p:style>
      </p:cxnSp>
      <p:pic>
        <p:nvPicPr>
          <p:cNvPr id="25" name="图片 24">
            <a:extLst>
              <a:ext uri="{FF2B5EF4-FFF2-40B4-BE49-F238E27FC236}">
                <a16:creationId xmlns:a16="http://schemas.microsoft.com/office/drawing/2014/main" id="{2929BB14-5EFD-4671-76B0-3902FA120114}"/>
              </a:ext>
            </a:extLst>
          </p:cNvPr>
          <p:cNvPicPr>
            <a:picLocks noChangeAspect="1"/>
          </p:cNvPicPr>
          <p:nvPr/>
        </p:nvPicPr>
        <p:blipFill>
          <a:blip r:embed="rId5"/>
          <a:stretch>
            <a:fillRect/>
          </a:stretch>
        </p:blipFill>
        <p:spPr>
          <a:xfrm>
            <a:off x="3084138" y="3291740"/>
            <a:ext cx="4742915" cy="1234301"/>
          </a:xfrm>
          <a:prstGeom prst="rect">
            <a:avLst/>
          </a:prstGeom>
        </p:spPr>
      </p:pic>
      <p:cxnSp>
        <p:nvCxnSpPr>
          <p:cNvPr id="27" name="直接箭头连接符 26">
            <a:extLst>
              <a:ext uri="{FF2B5EF4-FFF2-40B4-BE49-F238E27FC236}">
                <a16:creationId xmlns:a16="http://schemas.microsoft.com/office/drawing/2014/main" id="{8408977E-F957-4A16-951B-1B804A95DF42}"/>
              </a:ext>
            </a:extLst>
          </p:cNvPr>
          <p:cNvCxnSpPr>
            <a:cxnSpLocks/>
          </p:cNvCxnSpPr>
          <p:nvPr/>
        </p:nvCxnSpPr>
        <p:spPr>
          <a:xfrm flipH="1">
            <a:off x="1897811" y="2807563"/>
            <a:ext cx="807816" cy="621437"/>
          </a:xfrm>
          <a:prstGeom prst="straightConnector1">
            <a:avLst/>
          </a:prstGeom>
          <a:ln w="76200" cap="flat" cmpd="sng" algn="ctr">
            <a:solidFill>
              <a:schemeClr val="accent4"/>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pic>
        <p:nvPicPr>
          <p:cNvPr id="33" name="图片 32">
            <a:extLst>
              <a:ext uri="{FF2B5EF4-FFF2-40B4-BE49-F238E27FC236}">
                <a16:creationId xmlns:a16="http://schemas.microsoft.com/office/drawing/2014/main" id="{0514C746-6B7C-F529-E707-A3F22303CBCA}"/>
              </a:ext>
            </a:extLst>
          </p:cNvPr>
          <p:cNvPicPr>
            <a:picLocks noChangeAspect="1"/>
          </p:cNvPicPr>
          <p:nvPr/>
        </p:nvPicPr>
        <p:blipFill>
          <a:blip r:embed="rId6"/>
          <a:stretch>
            <a:fillRect/>
          </a:stretch>
        </p:blipFill>
        <p:spPr>
          <a:xfrm>
            <a:off x="7978309" y="3735141"/>
            <a:ext cx="3274530" cy="302098"/>
          </a:xfrm>
          <a:prstGeom prst="rect">
            <a:avLst/>
          </a:prstGeom>
        </p:spPr>
      </p:pic>
      <mc:AlternateContent xmlns:mc="http://schemas.openxmlformats.org/markup-compatibility/2006">
        <mc:Choice xmlns:a14="http://schemas.microsoft.com/office/drawing/2010/main" Requires="a14">
          <p:sp>
            <p:nvSpPr>
              <p:cNvPr id="6" name="文本框 5">
                <a:extLst>
                  <a:ext uri="{FF2B5EF4-FFF2-40B4-BE49-F238E27FC236}">
                    <a16:creationId xmlns:a16="http://schemas.microsoft.com/office/drawing/2014/main" id="{F75EBD8C-C4B6-76FD-EB31-C4F855320742}"/>
                  </a:ext>
                </a:extLst>
              </p:cNvPr>
              <p:cNvSpPr txBox="1"/>
              <p:nvPr/>
            </p:nvSpPr>
            <p:spPr>
              <a:xfrm>
                <a:off x="-1" y="188352"/>
                <a:ext cx="12192001" cy="553998"/>
              </a:xfrm>
              <a:prstGeom prst="rect">
                <a:avLst/>
              </a:prstGeom>
              <a:noFill/>
            </p:spPr>
            <p:txBody>
              <a:bodyPr wrap="square" anchor="ctr">
                <a:spAutoFit/>
              </a:bodyPr>
              <a:lstStyle/>
              <a:p>
                <a14:m>
                  <m:oMath xmlns:m="http://schemas.openxmlformats.org/officeDocument/2006/math">
                    <m:r>
                      <a:rPr lang="el-GR" altLang="zh-CN" sz="3000" b="1" i="0" smtClean="0">
                        <a:solidFill>
                          <a:schemeClr val="tx1"/>
                        </a:solidFill>
                        <a:latin typeface="Cambria Math" panose="02040503050406030204" pitchFamily="18" charset="0"/>
                        <a:ea typeface="Microsoft YaHei" panose="020B0503020204020204" pitchFamily="34" charset="-122"/>
                        <a:cs typeface="Arial" panose="020B0604020202020204" pitchFamily="34" charset="0"/>
                      </a:rPr>
                      <m:t>𝚲</m:t>
                    </m:r>
                    <m:d>
                      <m:dPr>
                        <m:ctrlPr>
                          <a:rPr lang="en-US" altLang="zh-CN" sz="3000" b="1" i="1">
                            <a:solidFill>
                              <a:schemeClr val="tx1"/>
                            </a:solidFill>
                            <a:latin typeface="Cambria Math" panose="02040503050406030204" pitchFamily="18" charset="0"/>
                            <a:ea typeface="Microsoft YaHei" panose="020B0503020204020204" pitchFamily="34" charset="-122"/>
                            <a:cs typeface="Arial" panose="020B0604020202020204" pitchFamily="34" charset="0"/>
                          </a:rPr>
                        </m:ctrlPr>
                      </m:dPr>
                      <m:e>
                        <m:r>
                          <a:rPr lang="en-US" altLang="zh-CN" sz="3000" b="1" i="0">
                            <a:solidFill>
                              <a:schemeClr val="tx1"/>
                            </a:solidFill>
                            <a:latin typeface="Cambria Math" panose="02040503050406030204" pitchFamily="18" charset="0"/>
                            <a:ea typeface="Microsoft YaHei" panose="020B0503020204020204" pitchFamily="34" charset="-122"/>
                            <a:cs typeface="Arial" panose="020B0604020202020204" pitchFamily="34" charset="0"/>
                          </a:rPr>
                          <m:t>𝟏𝟒𝟎𝟓</m:t>
                        </m:r>
                      </m:e>
                    </m:d>
                  </m:oMath>
                </a14:m>
                <a:r>
                  <a:rPr lang="en-US" altLang="zh-CN" sz="3000" b="1" dirty="0">
                    <a:solidFill>
                      <a:schemeClr val="tx1"/>
                    </a:solidFill>
                    <a:latin typeface="微软雅黑" panose="020B0503020204020204" pitchFamily="34" charset="-122"/>
                    <a:ea typeface="微软雅黑" panose="020B0503020204020204" pitchFamily="34" charset="-122"/>
                    <a:cs typeface="Arial" panose="020B0604020202020204" pitchFamily="34" charset="0"/>
                  </a:rPr>
                  <a:t>--dynamically</a:t>
                </a:r>
                <a:r>
                  <a:rPr lang="zh-CN" altLang="en-US" sz="3000" b="1" dirty="0">
                    <a:solidFill>
                      <a:schemeClr val="tx1"/>
                    </a:solidFill>
                    <a:latin typeface="微软雅黑" panose="020B0503020204020204" pitchFamily="34" charset="-122"/>
                    <a:ea typeface="微软雅黑" panose="020B0503020204020204" pitchFamily="34" charset="-122"/>
                    <a:cs typeface="Arial" panose="020B0604020202020204" pitchFamily="34" charset="0"/>
                  </a:rPr>
                  <a:t> </a:t>
                </a:r>
                <a:r>
                  <a:rPr lang="en-US" altLang="zh-CN" sz="3000" b="1" dirty="0">
                    <a:solidFill>
                      <a:schemeClr val="tx1"/>
                    </a:solidFill>
                    <a:latin typeface="微软雅黑" panose="020B0503020204020204" pitchFamily="34" charset="-122"/>
                    <a:ea typeface="微软雅黑" panose="020B0503020204020204" pitchFamily="34" charset="-122"/>
                    <a:cs typeface="Arial" panose="020B0604020202020204" pitchFamily="34" charset="0"/>
                  </a:rPr>
                  <a:t>generated</a:t>
                </a:r>
                <a:r>
                  <a:rPr lang="zh-CN" altLang="en-US" sz="3000" b="1" dirty="0">
                    <a:solidFill>
                      <a:schemeClr val="tx1"/>
                    </a:solidFill>
                    <a:latin typeface="微软雅黑" panose="020B0503020204020204" pitchFamily="34" charset="-122"/>
                    <a:ea typeface="微软雅黑" panose="020B0503020204020204" pitchFamily="34" charset="-122"/>
                    <a:cs typeface="Arial" panose="020B0604020202020204" pitchFamily="34" charset="0"/>
                  </a:rPr>
                  <a:t> </a:t>
                </a:r>
                <a:r>
                  <a:rPr lang="en-US" altLang="zh-CN" sz="3000" b="1" dirty="0">
                    <a:solidFill>
                      <a:schemeClr val="tx1"/>
                    </a:solidFill>
                    <a:latin typeface="微软雅黑" panose="020B0503020204020204" pitchFamily="34" charset="-122"/>
                    <a:ea typeface="微软雅黑" panose="020B0503020204020204" pitchFamily="34" charset="-122"/>
                    <a:cs typeface="Arial" panose="020B0604020202020204" pitchFamily="34" charset="0"/>
                  </a:rPr>
                  <a:t>in</a:t>
                </a:r>
                <a:r>
                  <a:rPr lang="zh-CN" altLang="en-US" sz="3000" b="1" dirty="0">
                    <a:solidFill>
                      <a:schemeClr val="tx1"/>
                    </a:solidFill>
                    <a:latin typeface="微软雅黑" panose="020B0503020204020204" pitchFamily="34" charset="-122"/>
                    <a:ea typeface="微软雅黑" panose="020B0503020204020204" pitchFamily="34" charset="-122"/>
                    <a:cs typeface="Arial" panose="020B0604020202020204" pitchFamily="34" charset="0"/>
                  </a:rPr>
                  <a:t> </a:t>
                </a:r>
                <a:r>
                  <a:rPr lang="en-US" altLang="zh-CN" sz="3000" b="1" dirty="0">
                    <a:solidFill>
                      <a:schemeClr val="tx1"/>
                    </a:solidFill>
                    <a:latin typeface="微软雅黑" panose="020B0503020204020204" pitchFamily="34" charset="-122"/>
                    <a:ea typeface="微软雅黑" panose="020B0503020204020204" pitchFamily="34" charset="-122"/>
                    <a:cs typeface="Arial" panose="020B0604020202020204" pitchFamily="34" charset="0"/>
                  </a:rPr>
                  <a:t>Chiral Unitary Approaches</a:t>
                </a:r>
                <a:endParaRPr lang="zh-CN" altLang="en-US" sz="3000" b="1" dirty="0">
                  <a:solidFill>
                    <a:schemeClr val="tx1"/>
                  </a:solidFill>
                  <a:latin typeface="微软雅黑" panose="020B0503020204020204" pitchFamily="34" charset="-122"/>
                  <a:ea typeface="微软雅黑" panose="020B0503020204020204" pitchFamily="34" charset="-122"/>
                  <a:cs typeface="Arial" panose="020B0604020202020204" pitchFamily="34" charset="0"/>
                </a:endParaRPr>
              </a:p>
            </p:txBody>
          </p:sp>
        </mc:Choice>
        <mc:Fallback>
          <p:sp>
            <p:nvSpPr>
              <p:cNvPr id="6" name="文本框 5">
                <a:extLst>
                  <a:ext uri="{FF2B5EF4-FFF2-40B4-BE49-F238E27FC236}">
                    <a16:creationId xmlns:a16="http://schemas.microsoft.com/office/drawing/2014/main" id="{F75EBD8C-C4B6-76FD-EB31-C4F855320742}"/>
                  </a:ext>
                </a:extLst>
              </p:cNvPr>
              <p:cNvSpPr txBox="1">
                <a:spLocks noRot="1" noChangeAspect="1" noMove="1" noResize="1" noEditPoints="1" noAdjustHandles="1" noChangeArrowheads="1" noChangeShapeType="1" noTextEdit="1"/>
              </p:cNvSpPr>
              <p:nvPr/>
            </p:nvSpPr>
            <p:spPr>
              <a:xfrm>
                <a:off x="-1" y="188352"/>
                <a:ext cx="12192001" cy="553998"/>
              </a:xfrm>
              <a:prstGeom prst="rect">
                <a:avLst/>
              </a:prstGeom>
              <a:blipFill>
                <a:blip r:embed="rId7"/>
                <a:stretch>
                  <a:fillRect l="-312" t="-11111" b="-31111"/>
                </a:stretch>
              </a:blipFill>
            </p:spPr>
            <p:txBody>
              <a:bodyPr/>
              <a:lstStyle/>
              <a:p>
                <a:r>
                  <a:rPr lang="zh-CN" altLang="en-US">
                    <a:noFill/>
                  </a:rPr>
                  <a:t> </a:t>
                </a:r>
              </a:p>
            </p:txBody>
          </p:sp>
        </mc:Fallback>
      </mc:AlternateContent>
      <p:sp>
        <p:nvSpPr>
          <p:cNvPr id="9" name="文本框 8">
            <a:extLst>
              <a:ext uri="{FF2B5EF4-FFF2-40B4-BE49-F238E27FC236}">
                <a16:creationId xmlns:a16="http://schemas.microsoft.com/office/drawing/2014/main" id="{7B66063C-22B8-941D-C5A7-982490F99D23}"/>
              </a:ext>
            </a:extLst>
          </p:cNvPr>
          <p:cNvSpPr txBox="1"/>
          <p:nvPr/>
        </p:nvSpPr>
        <p:spPr>
          <a:xfrm>
            <a:off x="8054455" y="4893753"/>
            <a:ext cx="2462469" cy="369332"/>
          </a:xfrm>
          <a:prstGeom prst="rect">
            <a:avLst/>
          </a:prstGeom>
          <a:noFill/>
        </p:spPr>
        <p:txBody>
          <a:bodyPr wrap="none" rtlCol="0">
            <a:spAutoFit/>
          </a:bodyPr>
          <a:lstStyle/>
          <a:p>
            <a:pPr algn="ctr"/>
            <a:r>
              <a:rPr kumimoji="1" lang="en-US" altLang="zh-CN" dirty="0">
                <a:solidFill>
                  <a:srgbClr val="C00000"/>
                </a:solidFill>
                <a:latin typeface="微软雅黑" panose="020B0503020204020204" pitchFamily="34" charset="-122"/>
                <a:ea typeface="微软雅黑" panose="020B0503020204020204" pitchFamily="34" charset="-122"/>
              </a:rPr>
              <a:t>Cutoff</a:t>
            </a:r>
            <a:r>
              <a:rPr kumimoji="1" lang="zh-CN" altLang="en-US" dirty="0">
                <a:solidFill>
                  <a:srgbClr val="C00000"/>
                </a:solidFill>
                <a:latin typeface="微软雅黑" panose="020B0503020204020204" pitchFamily="34" charset="-122"/>
                <a:ea typeface="微软雅黑" panose="020B0503020204020204" pitchFamily="34" charset="-122"/>
              </a:rPr>
              <a:t> </a:t>
            </a:r>
            <a:r>
              <a:rPr kumimoji="1" lang="en-US" altLang="zh-CN" dirty="0">
                <a:solidFill>
                  <a:srgbClr val="C00000"/>
                </a:solidFill>
                <a:latin typeface="微软雅黑" panose="020B0503020204020204" pitchFamily="34" charset="-122"/>
                <a:ea typeface="微软雅黑" panose="020B0503020204020204" pitchFamily="34" charset="-122"/>
              </a:rPr>
              <a:t>regularization</a:t>
            </a:r>
            <a:endParaRPr kumimoji="1" lang="zh-CN" altLang="en-US" dirty="0">
              <a:solidFill>
                <a:srgbClr val="C00000"/>
              </a:solidFill>
              <a:latin typeface="微软雅黑" panose="020B0503020204020204" pitchFamily="34" charset="-122"/>
              <a:ea typeface="微软雅黑" panose="020B0503020204020204" pitchFamily="34" charset="-122"/>
            </a:endParaRPr>
          </a:p>
        </p:txBody>
      </p:sp>
      <p:pic>
        <p:nvPicPr>
          <p:cNvPr id="4" name="图片 3">
            <a:extLst>
              <a:ext uri="{FF2B5EF4-FFF2-40B4-BE49-F238E27FC236}">
                <a16:creationId xmlns:a16="http://schemas.microsoft.com/office/drawing/2014/main" id="{AE5F0885-E359-A382-4F9D-C8D3D4A61C65}"/>
              </a:ext>
            </a:extLst>
          </p:cNvPr>
          <p:cNvPicPr>
            <a:picLocks noChangeAspect="1"/>
          </p:cNvPicPr>
          <p:nvPr/>
        </p:nvPicPr>
        <p:blipFill>
          <a:blip r:embed="rId8"/>
          <a:stretch>
            <a:fillRect/>
          </a:stretch>
        </p:blipFill>
        <p:spPr>
          <a:xfrm>
            <a:off x="3084138" y="4595150"/>
            <a:ext cx="4742916" cy="708244"/>
          </a:xfrm>
          <a:prstGeom prst="rect">
            <a:avLst/>
          </a:prstGeom>
        </p:spPr>
      </p:pic>
      <p:sp>
        <p:nvSpPr>
          <p:cNvPr id="11" name="文本框 10">
            <a:extLst>
              <a:ext uri="{FF2B5EF4-FFF2-40B4-BE49-F238E27FC236}">
                <a16:creationId xmlns:a16="http://schemas.microsoft.com/office/drawing/2014/main" id="{C4522E28-DACE-BEC1-C41B-9CCC67860B34}"/>
              </a:ext>
            </a:extLst>
          </p:cNvPr>
          <p:cNvSpPr txBox="1"/>
          <p:nvPr/>
        </p:nvSpPr>
        <p:spPr>
          <a:xfrm>
            <a:off x="8054455" y="4107087"/>
            <a:ext cx="2346541" cy="369332"/>
          </a:xfrm>
          <a:prstGeom prst="rect">
            <a:avLst/>
          </a:prstGeom>
          <a:noFill/>
        </p:spPr>
        <p:txBody>
          <a:bodyPr wrap="none" rtlCol="0">
            <a:spAutoFit/>
          </a:bodyPr>
          <a:lstStyle/>
          <a:p>
            <a:pPr algn="ctr"/>
            <a:r>
              <a:rPr kumimoji="1" lang="en-US" altLang="zh-CN" dirty="0">
                <a:solidFill>
                  <a:srgbClr val="C00000"/>
                </a:solidFill>
                <a:latin typeface="Microsoft YaHei" panose="020B0503020204020204" pitchFamily="34" charset="-122"/>
                <a:ea typeface="Microsoft YaHei" panose="020B0503020204020204" pitchFamily="34" charset="-122"/>
              </a:rPr>
              <a:t>Dim. Regularization</a:t>
            </a:r>
            <a:endParaRPr kumimoji="1" lang="zh-CN" altLang="en-US" dirty="0">
              <a:solidFill>
                <a:srgbClr val="C00000"/>
              </a:solidFill>
              <a:latin typeface="Microsoft YaHei" panose="020B0503020204020204" pitchFamily="34" charset="-122"/>
              <a:ea typeface="Microsoft YaHei" panose="020B0503020204020204" pitchFamily="34" charset="-122"/>
            </a:endParaRPr>
          </a:p>
        </p:txBody>
      </p:sp>
      <p:sp>
        <p:nvSpPr>
          <p:cNvPr id="12" name="文本框 11">
            <a:extLst>
              <a:ext uri="{FF2B5EF4-FFF2-40B4-BE49-F238E27FC236}">
                <a16:creationId xmlns:a16="http://schemas.microsoft.com/office/drawing/2014/main" id="{79ACC044-3E79-6F7C-D5C6-53F106F85060}"/>
              </a:ext>
            </a:extLst>
          </p:cNvPr>
          <p:cNvSpPr txBox="1"/>
          <p:nvPr/>
        </p:nvSpPr>
        <p:spPr>
          <a:xfrm>
            <a:off x="354330" y="1164505"/>
            <a:ext cx="7700125" cy="581057"/>
          </a:xfrm>
          <a:prstGeom prst="rect">
            <a:avLst/>
          </a:prstGeom>
          <a:noFill/>
        </p:spPr>
        <p:txBody>
          <a:bodyPr wrap="square">
            <a:spAutoFit/>
          </a:bodyPr>
          <a:lstStyle/>
          <a:p>
            <a:pPr>
              <a:lnSpc>
                <a:spcPct val="150000"/>
              </a:lnSpc>
              <a:buFont typeface="Wingdings" pitchFamily="2" charset="2"/>
              <a:buChar char="p"/>
            </a:pPr>
            <a:r>
              <a:rPr lang="en-US" altLang="zh-CN" sz="2400" u="sng" dirty="0">
                <a:uFill>
                  <a:solidFill>
                    <a:schemeClr val="accent2"/>
                  </a:solidFill>
                </a:uFill>
                <a:latin typeface="Microsoft YaHei" panose="020B0503020204020204" pitchFamily="34" charset="-122"/>
                <a:ea typeface="Microsoft YaHei" panose="020B0503020204020204" pitchFamily="34" charset="-122"/>
                <a:cs typeface="Times New Roman" panose="02020603050405020304" pitchFamily="18" charset="0"/>
              </a:rPr>
              <a:t>Chiral dynamics</a:t>
            </a:r>
            <a:r>
              <a:rPr lang="en-US" altLang="zh-CN" sz="2400" dirty="0">
                <a:uFill>
                  <a:solidFill>
                    <a:schemeClr val="accent2"/>
                  </a:solidFill>
                </a:uFill>
                <a:latin typeface="Microsoft YaHei" panose="020B0503020204020204" pitchFamily="34" charset="-122"/>
                <a:ea typeface="Microsoft YaHei" panose="020B0503020204020204" pitchFamily="34" charset="-122"/>
                <a:cs typeface="Times New Roman" panose="02020603050405020304" pitchFamily="18" charset="0"/>
              </a:rPr>
              <a:t> </a:t>
            </a:r>
            <a:r>
              <a:rPr lang="en-US" altLang="zh-CN" sz="2400" dirty="0">
                <a:latin typeface="Microsoft YaHei" panose="020B0503020204020204" pitchFamily="34" charset="-122"/>
                <a:ea typeface="Microsoft YaHei" panose="020B0503020204020204" pitchFamily="34" charset="-122"/>
                <a:cs typeface="Times New Roman" panose="02020603050405020304" pitchFamily="18" charset="0"/>
              </a:rPr>
              <a:t>&amp;. </a:t>
            </a:r>
            <a:r>
              <a:rPr lang="en-US" altLang="zh-CN" sz="2400" u="dash" dirty="0">
                <a:uFill>
                  <a:solidFill>
                    <a:srgbClr val="00B050"/>
                  </a:solidFill>
                </a:uFill>
                <a:latin typeface="Microsoft YaHei" panose="020B0503020204020204" pitchFamily="34" charset="-122"/>
                <a:ea typeface="Microsoft YaHei" panose="020B0503020204020204" pitchFamily="34" charset="-122"/>
                <a:cs typeface="Times New Roman" panose="02020603050405020304" pitchFamily="18" charset="0"/>
              </a:rPr>
              <a:t>Coupled-channel unitarity</a:t>
            </a:r>
          </a:p>
        </p:txBody>
      </p:sp>
      <p:sp>
        <p:nvSpPr>
          <p:cNvPr id="15" name="文本框 14">
            <a:extLst>
              <a:ext uri="{FF2B5EF4-FFF2-40B4-BE49-F238E27FC236}">
                <a16:creationId xmlns:a16="http://schemas.microsoft.com/office/drawing/2014/main" id="{44E3D5F3-2962-0DC7-9D4C-10E673CD6F0B}"/>
              </a:ext>
            </a:extLst>
          </p:cNvPr>
          <p:cNvSpPr txBox="1"/>
          <p:nvPr/>
        </p:nvSpPr>
        <p:spPr>
          <a:xfrm>
            <a:off x="423214" y="3629690"/>
            <a:ext cx="2583937" cy="581057"/>
          </a:xfrm>
          <a:prstGeom prst="rect">
            <a:avLst/>
          </a:prstGeom>
          <a:noFill/>
        </p:spPr>
        <p:txBody>
          <a:bodyPr wrap="square">
            <a:spAutoFit/>
          </a:bodyPr>
          <a:lstStyle/>
          <a:p>
            <a:pPr>
              <a:lnSpc>
                <a:spcPct val="150000"/>
              </a:lnSpc>
              <a:buFont typeface="Wingdings" pitchFamily="2" charset="2"/>
              <a:buChar char="p"/>
            </a:pPr>
            <a:r>
              <a:rPr lang="en-US" altLang="zh-CN" sz="2400" u="dotDash" dirty="0">
                <a:uFill>
                  <a:solidFill>
                    <a:srgbClr val="FFC000"/>
                  </a:solidFill>
                </a:uFill>
                <a:latin typeface="Microsoft YaHei" panose="020B0503020204020204" pitchFamily="34" charset="-122"/>
                <a:ea typeface="Microsoft YaHei" panose="020B0503020204020204" pitchFamily="34" charset="-122"/>
                <a:cs typeface="Times New Roman" panose="02020603050405020304" pitchFamily="18" charset="0"/>
              </a:rPr>
              <a:t>Loop function</a:t>
            </a:r>
          </a:p>
        </p:txBody>
      </p:sp>
      <mc:AlternateContent xmlns:mc="http://schemas.openxmlformats.org/markup-compatibility/2006" xmlns:a14="http://schemas.microsoft.com/office/drawing/2010/main">
        <mc:Choice Requires="a14">
          <p:sp>
            <p:nvSpPr>
              <p:cNvPr id="18" name="文本框 17">
                <a:extLst>
                  <a:ext uri="{FF2B5EF4-FFF2-40B4-BE49-F238E27FC236}">
                    <a16:creationId xmlns:a16="http://schemas.microsoft.com/office/drawing/2014/main" id="{514DF81F-90C6-9884-6EEA-C276FF0C80EA}"/>
                  </a:ext>
                </a:extLst>
              </p:cNvPr>
              <p:cNvSpPr txBox="1"/>
              <p:nvPr/>
            </p:nvSpPr>
            <p:spPr>
              <a:xfrm>
                <a:off x="423213" y="5384622"/>
                <a:ext cx="10829625" cy="581057"/>
              </a:xfrm>
              <a:prstGeom prst="rect">
                <a:avLst/>
              </a:prstGeom>
              <a:noFill/>
            </p:spPr>
            <p:txBody>
              <a:bodyPr wrap="square">
                <a:spAutoFit/>
              </a:bodyPr>
              <a:lstStyle/>
              <a:p>
                <a:pPr>
                  <a:lnSpc>
                    <a:spcPct val="150000"/>
                  </a:lnSpc>
                  <a:buFont typeface="Wingdings" pitchFamily="2" charset="2"/>
                  <a:buChar char="p"/>
                </a:pPr>
                <a:r>
                  <a:rPr lang="en-US" altLang="zh-CN" sz="2400" dirty="0">
                    <a:latin typeface="Microsoft YaHei" panose="020B0503020204020204" pitchFamily="34" charset="-122"/>
                    <a:ea typeface="Microsoft YaHei" panose="020B0503020204020204" pitchFamily="34" charset="-122"/>
                    <a:cs typeface="Times New Roman" panose="02020603050405020304" pitchFamily="18" charset="0"/>
                  </a:rPr>
                  <a:t>Dynamically generated state — singularities of unitarized amplitude </a:t>
                </a:r>
                <a14:m>
                  <m:oMath xmlns:m="http://schemas.openxmlformats.org/officeDocument/2006/math">
                    <m:r>
                      <a:rPr lang="en-US" altLang="zh-CN" sz="2400" b="0" i="1" smtClean="0">
                        <a:latin typeface="Cambria Math" panose="02040503050406030204" pitchFamily="18" charset="0"/>
                        <a:cs typeface="Times New Roman" panose="02020603050405020304" pitchFamily="18" charset="0"/>
                      </a:rPr>
                      <m:t>𝑇</m:t>
                    </m:r>
                  </m:oMath>
                </a14:m>
                <a:endParaRPr lang="en-US" altLang="zh-CN" sz="2400" dirty="0">
                  <a:latin typeface="Microsoft YaHei" panose="020B0503020204020204" pitchFamily="34" charset="-122"/>
                  <a:ea typeface="Microsoft YaHei" panose="020B0503020204020204" pitchFamily="34" charset="-122"/>
                  <a:cs typeface="Times New Roman" panose="02020603050405020304" pitchFamily="18" charset="0"/>
                </a:endParaRPr>
              </a:p>
            </p:txBody>
          </p:sp>
        </mc:Choice>
        <mc:Fallback xmlns="">
          <p:sp>
            <p:nvSpPr>
              <p:cNvPr id="18" name="文本框 17">
                <a:extLst>
                  <a:ext uri="{FF2B5EF4-FFF2-40B4-BE49-F238E27FC236}">
                    <a16:creationId xmlns:a16="http://schemas.microsoft.com/office/drawing/2014/main" id="{514DF81F-90C6-9884-6EEA-C276FF0C80EA}"/>
                  </a:ext>
                </a:extLst>
              </p:cNvPr>
              <p:cNvSpPr txBox="1">
                <a:spLocks noRot="1" noChangeAspect="1" noMove="1" noResize="1" noEditPoints="1" noAdjustHandles="1" noChangeArrowheads="1" noChangeShapeType="1" noTextEdit="1"/>
              </p:cNvSpPr>
              <p:nvPr/>
            </p:nvSpPr>
            <p:spPr>
              <a:xfrm>
                <a:off x="423213" y="5384622"/>
                <a:ext cx="10829625" cy="581057"/>
              </a:xfrm>
              <a:prstGeom prst="rect">
                <a:avLst/>
              </a:prstGeom>
              <a:blipFill>
                <a:blip r:embed="rId9"/>
                <a:stretch>
                  <a:fillRect l="-820" b="-23404"/>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65292976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内容占位符 3">
                <a:extLst>
                  <a:ext uri="{FF2B5EF4-FFF2-40B4-BE49-F238E27FC236}">
                    <a16:creationId xmlns:a16="http://schemas.microsoft.com/office/drawing/2014/main" id="{0785DF66-C3B7-5F7E-8593-248A1A45BE67}"/>
                  </a:ext>
                </a:extLst>
              </p:cNvPr>
              <p:cNvSpPr>
                <a:spLocks noGrp="1"/>
              </p:cNvSpPr>
              <p:nvPr>
                <p:ph idx="4294967295"/>
              </p:nvPr>
            </p:nvSpPr>
            <p:spPr>
              <a:xfrm>
                <a:off x="549612" y="1605323"/>
                <a:ext cx="10994688" cy="3042877"/>
              </a:xfrm>
            </p:spPr>
            <p:txBody>
              <a:bodyPr>
                <a:noAutofit/>
              </a:bodyPr>
              <a:lstStyle/>
              <a:p>
                <a:pPr>
                  <a:lnSpc>
                    <a:spcPct val="120000"/>
                  </a:lnSpc>
                  <a:buFont typeface="Wingdings" pitchFamily="2" charset="2"/>
                  <a:buChar char="p"/>
                </a:pPr>
                <a:r>
                  <a:rPr lang="en-US" altLang="zh-CN" sz="2400" dirty="0">
                    <a:latin typeface="Microsoft YaHei" panose="020B0503020204020204" pitchFamily="34" charset="-122"/>
                    <a:ea typeface="Microsoft YaHei" panose="020B0503020204020204" pitchFamily="34" charset="-122"/>
                  </a:rPr>
                  <a:t>To</a:t>
                </a:r>
                <a:r>
                  <a:rPr lang="zh-CN" altLang="en-US" sz="2400" dirty="0">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simplify</a:t>
                </a:r>
                <a:r>
                  <a:rPr lang="zh-CN" altLang="en-US" sz="2400" dirty="0">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the</a:t>
                </a:r>
                <a:r>
                  <a:rPr lang="zh-CN" altLang="en-US" sz="2400" dirty="0">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discussion,</a:t>
                </a:r>
                <a:r>
                  <a:rPr lang="zh-CN" altLang="en-US" sz="2400" dirty="0">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consider</a:t>
                </a:r>
                <a:r>
                  <a:rPr lang="zh-CN" altLang="en-US" sz="2400" dirty="0">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only</a:t>
                </a:r>
                <a:r>
                  <a:rPr lang="zh-CN" altLang="en-US" sz="2400" dirty="0">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the</a:t>
                </a:r>
                <a:r>
                  <a:rPr lang="zh-CN" altLang="en-US" sz="2400" dirty="0">
                    <a:latin typeface="Microsoft YaHei" panose="020B0503020204020204" pitchFamily="34" charset="-122"/>
                    <a:ea typeface="Microsoft YaHei" panose="020B0503020204020204" pitchFamily="34" charset="-122"/>
                  </a:rPr>
                  <a:t> </a:t>
                </a:r>
                <a:r>
                  <a:rPr lang="en-US" altLang="zh-CN" sz="2400" b="1" dirty="0">
                    <a:latin typeface="Microsoft YaHei" panose="020B0503020204020204" pitchFamily="34" charset="-122"/>
                    <a:ea typeface="Microsoft YaHei" panose="020B0503020204020204" pitchFamily="34" charset="-122"/>
                  </a:rPr>
                  <a:t>two</a:t>
                </a:r>
                <a:r>
                  <a:rPr lang="zh-CN" altLang="en-US" sz="2400" b="1" dirty="0">
                    <a:latin typeface="Microsoft YaHei" panose="020B0503020204020204" pitchFamily="34" charset="-122"/>
                    <a:ea typeface="Microsoft YaHei" panose="020B0503020204020204" pitchFamily="34" charset="-122"/>
                  </a:rPr>
                  <a:t> </a:t>
                </a:r>
                <a:r>
                  <a:rPr lang="en-US" altLang="zh-CN" sz="2400" b="1" dirty="0">
                    <a:latin typeface="Microsoft YaHei" panose="020B0503020204020204" pitchFamily="34" charset="-122"/>
                    <a:ea typeface="Microsoft YaHei" panose="020B0503020204020204" pitchFamily="34" charset="-122"/>
                  </a:rPr>
                  <a:t>most</a:t>
                </a:r>
                <a:r>
                  <a:rPr lang="zh-CN" altLang="en-US" sz="2400" b="1" dirty="0">
                    <a:latin typeface="Microsoft YaHei" panose="020B0503020204020204" pitchFamily="34" charset="-122"/>
                    <a:ea typeface="Microsoft YaHei" panose="020B0503020204020204" pitchFamily="34" charset="-122"/>
                  </a:rPr>
                  <a:t> </a:t>
                </a:r>
                <a:r>
                  <a:rPr lang="en-US" altLang="zh-CN" sz="2400" b="1" dirty="0">
                    <a:latin typeface="Microsoft YaHei" panose="020B0503020204020204" pitchFamily="34" charset="-122"/>
                    <a:ea typeface="Microsoft YaHei" panose="020B0503020204020204" pitchFamily="34" charset="-122"/>
                  </a:rPr>
                  <a:t>relevant channels </a:t>
                </a:r>
                <a:r>
                  <a:rPr lang="en-US" altLang="zh-CN" sz="2400" dirty="0">
                    <a:latin typeface="Microsoft YaHei" panose="020B0503020204020204" pitchFamily="34" charset="-122"/>
                    <a:ea typeface="Microsoft YaHei" panose="020B0503020204020204" pitchFamily="34" charset="-122"/>
                  </a:rPr>
                  <a:t>around 1400 MeV: </a:t>
                </a:r>
                <a14:m>
                  <m:oMath xmlns:m="http://schemas.openxmlformats.org/officeDocument/2006/math">
                    <m:acc>
                      <m:accPr>
                        <m:chr m:val="̅"/>
                        <m:ctrlPr>
                          <a:rPr lang="en-US" altLang="zh-CN" sz="2400" i="1" smtClean="0">
                            <a:latin typeface="Cambria Math" panose="02040503050406030204" pitchFamily="18" charset="0"/>
                          </a:rPr>
                        </m:ctrlPr>
                      </m:accPr>
                      <m:e>
                        <m:r>
                          <a:rPr lang="en-US" altLang="zh-CN" sz="2400" b="0" i="1" smtClean="0">
                            <a:latin typeface="Cambria Math" panose="02040503050406030204" pitchFamily="18" charset="0"/>
                          </a:rPr>
                          <m:t>𝐾</m:t>
                        </m:r>
                      </m:e>
                    </m:acc>
                    <m:r>
                      <a:rPr lang="en-US" altLang="zh-CN" sz="2400" b="0" i="1" smtClean="0">
                        <a:latin typeface="Cambria Math" panose="02040503050406030204" pitchFamily="18" charset="0"/>
                      </a:rPr>
                      <m:t>𝑁</m:t>
                    </m:r>
                    <m:r>
                      <a:rPr lang="en-US" altLang="zh-CN" sz="2400" b="0" i="0" smtClean="0">
                        <a:latin typeface="Cambria Math" panose="02040503050406030204" pitchFamily="18" charset="0"/>
                      </a:rPr>
                      <m:t>(1433)</m:t>
                    </m:r>
                  </m:oMath>
                </a14:m>
                <a:r>
                  <a:rPr lang="en-US" altLang="zh-CN" sz="2400" dirty="0">
                    <a:latin typeface="Microsoft YaHei" panose="020B0503020204020204" pitchFamily="34" charset="-122"/>
                    <a:ea typeface="Microsoft YaHei" panose="020B0503020204020204" pitchFamily="34" charset="-122"/>
                  </a:rPr>
                  <a:t>, </a:t>
                </a:r>
                <a14:m>
                  <m:oMath xmlns:m="http://schemas.openxmlformats.org/officeDocument/2006/math">
                    <m:r>
                      <a:rPr lang="zh-CN" altLang="en-US" sz="2400" i="1" dirty="0" smtClean="0">
                        <a:latin typeface="Cambria Math" panose="02040503050406030204" pitchFamily="18" charset="0"/>
                      </a:rPr>
                      <m:t>𝜋</m:t>
                    </m:r>
                    <m:r>
                      <m:rPr>
                        <m:sty m:val="p"/>
                      </m:rPr>
                      <a:rPr lang="el-GR" altLang="zh-CN" sz="2400" i="1" dirty="0" smtClean="0">
                        <a:latin typeface="Cambria Math" panose="02040503050406030204" pitchFamily="18" charset="0"/>
                        <a:ea typeface="Cambria Math" panose="02040503050406030204" pitchFamily="18" charset="0"/>
                      </a:rPr>
                      <m:t>Σ</m:t>
                    </m:r>
                    <m:d>
                      <m:dPr>
                        <m:ctrlPr>
                          <a:rPr lang="en-US" altLang="zh-CN" sz="2400" b="0" i="1" dirty="0" smtClean="0">
                            <a:latin typeface="Cambria Math" panose="02040503050406030204" pitchFamily="18" charset="0"/>
                            <a:ea typeface="Cambria Math" panose="02040503050406030204" pitchFamily="18" charset="0"/>
                          </a:rPr>
                        </m:ctrlPr>
                      </m:dPr>
                      <m:e>
                        <m:r>
                          <a:rPr lang="en-US" altLang="zh-CN" sz="2400" b="0" i="1" dirty="0" smtClean="0">
                            <a:latin typeface="Cambria Math" panose="02040503050406030204" pitchFamily="18" charset="0"/>
                            <a:ea typeface="Cambria Math" panose="02040503050406030204" pitchFamily="18" charset="0"/>
                          </a:rPr>
                          <m:t>1330</m:t>
                        </m:r>
                      </m:e>
                    </m:d>
                  </m:oMath>
                </a14:m>
                <a:endParaRPr lang="en-US" altLang="zh-CN" sz="2400" dirty="0">
                  <a:latin typeface="Microsoft YaHei" panose="020B0503020204020204" pitchFamily="34" charset="-122"/>
                  <a:ea typeface="Microsoft YaHei" panose="020B0503020204020204" pitchFamily="34" charset="-122"/>
                </a:endParaRPr>
              </a:p>
              <a:p>
                <a:pPr>
                  <a:lnSpc>
                    <a:spcPct val="120000"/>
                  </a:lnSpc>
                  <a:buFont typeface="Wingdings" pitchFamily="2" charset="2"/>
                  <a:buChar char="p"/>
                </a:pPr>
                <a:r>
                  <a:rPr lang="en-US" altLang="zh-CN" sz="2400" dirty="0">
                    <a:latin typeface="Microsoft YaHei" panose="020B0503020204020204" pitchFamily="34" charset="-122"/>
                    <a:ea typeface="Microsoft YaHei" panose="020B0503020204020204" pitchFamily="34" charset="-122"/>
                  </a:rPr>
                  <a:t>With</a:t>
                </a:r>
                <a:r>
                  <a:rPr lang="zh-CN" altLang="en-US" sz="2400" dirty="0">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the</a:t>
                </a:r>
                <a:r>
                  <a:rPr lang="zh-CN" altLang="en-US" sz="2400" dirty="0">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subtraction constants: </a:t>
                </a:r>
                <a14:m>
                  <m:oMath xmlns:m="http://schemas.openxmlformats.org/officeDocument/2006/math">
                    <m:sSub>
                      <m:sSubPr>
                        <m:ctrlPr>
                          <a:rPr lang="en-US" altLang="zh-CN" sz="2400" b="1" i="1" smtClean="0">
                            <a:latin typeface="Cambria Math" panose="02040503050406030204" pitchFamily="18" charset="0"/>
                          </a:rPr>
                        </m:ctrlPr>
                      </m:sSubPr>
                      <m:e>
                        <m:r>
                          <a:rPr lang="en-US" altLang="zh-CN" sz="2400" b="1" i="1" smtClean="0">
                            <a:latin typeface="Cambria Math" panose="02040503050406030204" pitchFamily="18" charset="0"/>
                          </a:rPr>
                          <m:t>𝒂</m:t>
                        </m:r>
                      </m:e>
                      <m:sub>
                        <m:acc>
                          <m:accPr>
                            <m:chr m:val="̅"/>
                            <m:ctrlPr>
                              <a:rPr lang="en-US" altLang="zh-CN" sz="2400" b="1" i="1">
                                <a:latin typeface="Cambria Math" panose="02040503050406030204" pitchFamily="18" charset="0"/>
                              </a:rPr>
                            </m:ctrlPr>
                          </m:accPr>
                          <m:e>
                            <m:r>
                              <a:rPr lang="en-US" altLang="zh-CN" sz="2400" b="1" i="1">
                                <a:latin typeface="Cambria Math" panose="02040503050406030204" pitchFamily="18" charset="0"/>
                              </a:rPr>
                              <m:t>𝑲</m:t>
                            </m:r>
                          </m:e>
                        </m:acc>
                        <m:r>
                          <a:rPr lang="en-US" altLang="zh-CN" sz="2400" b="1" i="1">
                            <a:latin typeface="Cambria Math" panose="02040503050406030204" pitchFamily="18" charset="0"/>
                          </a:rPr>
                          <m:t>𝑵</m:t>
                        </m:r>
                      </m:sub>
                    </m:sSub>
                    <m:r>
                      <a:rPr lang="en-US" altLang="zh-CN" sz="2400" b="1" i="1" smtClean="0">
                        <a:latin typeface="Cambria Math" panose="02040503050406030204" pitchFamily="18" charset="0"/>
                      </a:rPr>
                      <m:t>=−</m:t>
                    </m:r>
                    <m:r>
                      <a:rPr lang="en-US" altLang="zh-CN" sz="2400" b="1" i="1" smtClean="0">
                        <a:latin typeface="Cambria Math" panose="02040503050406030204" pitchFamily="18" charset="0"/>
                      </a:rPr>
                      <m:t>𝟏</m:t>
                    </m:r>
                    <m:r>
                      <a:rPr lang="en-US" altLang="zh-CN" sz="2400" b="1" i="1" smtClean="0">
                        <a:latin typeface="Cambria Math" panose="02040503050406030204" pitchFamily="18" charset="0"/>
                      </a:rPr>
                      <m:t>.</m:t>
                    </m:r>
                    <m:r>
                      <a:rPr lang="en-US" altLang="zh-CN" sz="2400" b="1" i="1" smtClean="0">
                        <a:latin typeface="Cambria Math" panose="02040503050406030204" pitchFamily="18" charset="0"/>
                      </a:rPr>
                      <m:t>𝟗𝟓</m:t>
                    </m:r>
                  </m:oMath>
                </a14:m>
                <a:r>
                  <a:rPr lang="en-US" altLang="zh-CN" sz="2400" b="1" dirty="0">
                    <a:latin typeface="Microsoft YaHei" panose="020B0503020204020204" pitchFamily="34" charset="-122"/>
                    <a:ea typeface="Microsoft YaHei" panose="020B0503020204020204" pitchFamily="34" charset="-122"/>
                  </a:rPr>
                  <a:t>, </a:t>
                </a:r>
                <a14:m>
                  <m:oMath xmlns:m="http://schemas.openxmlformats.org/officeDocument/2006/math">
                    <m:sSub>
                      <m:sSubPr>
                        <m:ctrlPr>
                          <a:rPr lang="en-US" altLang="zh-CN" sz="2400" b="1" i="1">
                            <a:latin typeface="Cambria Math" panose="02040503050406030204" pitchFamily="18" charset="0"/>
                          </a:rPr>
                        </m:ctrlPr>
                      </m:sSubPr>
                      <m:e>
                        <m:r>
                          <a:rPr lang="en-US" altLang="zh-CN" sz="2400" b="1" i="1">
                            <a:latin typeface="Cambria Math" panose="02040503050406030204" pitchFamily="18" charset="0"/>
                          </a:rPr>
                          <m:t>𝒂</m:t>
                        </m:r>
                      </m:e>
                      <m:sub>
                        <m:r>
                          <a:rPr lang="zh-CN" altLang="en-US" sz="2400" b="1" i="1" dirty="0">
                            <a:latin typeface="Cambria Math" panose="02040503050406030204" pitchFamily="18" charset="0"/>
                          </a:rPr>
                          <m:t>𝝅</m:t>
                        </m:r>
                        <m:r>
                          <a:rPr lang="el-GR" altLang="zh-CN" sz="2400" b="1" i="1" dirty="0">
                            <a:latin typeface="Cambria Math" panose="02040503050406030204" pitchFamily="18" charset="0"/>
                            <a:ea typeface="Cambria Math" panose="02040503050406030204" pitchFamily="18" charset="0"/>
                          </a:rPr>
                          <m:t>𝜮</m:t>
                        </m:r>
                      </m:sub>
                    </m:sSub>
                    <m:r>
                      <a:rPr lang="en-US" altLang="zh-CN" sz="2400" b="1" i="1">
                        <a:latin typeface="Cambria Math" panose="02040503050406030204" pitchFamily="18" charset="0"/>
                      </a:rPr>
                      <m:t>=−</m:t>
                    </m:r>
                    <m:r>
                      <a:rPr lang="en-US" altLang="zh-CN" sz="2400" b="1" i="1">
                        <a:latin typeface="Cambria Math" panose="02040503050406030204" pitchFamily="18" charset="0"/>
                      </a:rPr>
                      <m:t>𝟏</m:t>
                    </m:r>
                    <m:r>
                      <a:rPr lang="en-US" altLang="zh-CN" sz="2400" b="1" i="1">
                        <a:latin typeface="Cambria Math" panose="02040503050406030204" pitchFamily="18" charset="0"/>
                      </a:rPr>
                      <m:t>.</m:t>
                    </m:r>
                    <m:r>
                      <a:rPr lang="en-US" altLang="zh-CN" sz="2400" b="1" i="1">
                        <a:latin typeface="Cambria Math" panose="02040503050406030204" pitchFamily="18" charset="0"/>
                      </a:rPr>
                      <m:t>𝟗𝟐</m:t>
                    </m:r>
                  </m:oMath>
                </a14:m>
                <a:r>
                  <a:rPr lang="en-US" altLang="zh-CN" sz="2400" b="1" dirty="0">
                    <a:latin typeface="Microsoft YaHei" panose="020B0503020204020204" pitchFamily="34" charset="-122"/>
                    <a:ea typeface="Microsoft YaHei" panose="020B0503020204020204" pitchFamily="34" charset="-122"/>
                  </a:rPr>
                  <a:t>,</a:t>
                </a:r>
                <a:r>
                  <a:rPr lang="zh-CN" altLang="en-US" sz="2400" b="1" dirty="0">
                    <a:latin typeface="Microsoft YaHei" panose="020B0503020204020204" pitchFamily="34" charset="-122"/>
                    <a:ea typeface="Microsoft YaHei" panose="020B0503020204020204" pitchFamily="34" charset="-122"/>
                  </a:rPr>
                  <a:t> </a:t>
                </a:r>
                <a:r>
                  <a:rPr lang="en-US" altLang="zh-CN" sz="2400" b="1" dirty="0">
                    <a:latin typeface="Microsoft YaHei" panose="020B0503020204020204" pitchFamily="34" charset="-122"/>
                    <a:ea typeface="Microsoft YaHei" panose="020B0503020204020204" pitchFamily="34" charset="-122"/>
                  </a:rPr>
                  <a:t>we</a:t>
                </a:r>
                <a:r>
                  <a:rPr lang="zh-CN" altLang="en-US" sz="2400" b="1" dirty="0">
                    <a:latin typeface="Microsoft YaHei" panose="020B0503020204020204" pitchFamily="34" charset="-122"/>
                    <a:ea typeface="Microsoft YaHei" panose="020B0503020204020204" pitchFamily="34" charset="-122"/>
                  </a:rPr>
                  <a:t> </a:t>
                </a:r>
                <a:r>
                  <a:rPr lang="en-US" altLang="zh-CN" sz="2400" b="1" dirty="0">
                    <a:latin typeface="Microsoft YaHei" panose="020B0503020204020204" pitchFamily="34" charset="-122"/>
                    <a:ea typeface="Microsoft YaHei" panose="020B0503020204020204" pitchFamily="34" charset="-122"/>
                  </a:rPr>
                  <a:t>obtain</a:t>
                </a:r>
                <a:r>
                  <a:rPr lang="zh-CN" altLang="en-US" sz="2400" b="1" dirty="0">
                    <a:latin typeface="Microsoft YaHei" panose="020B0503020204020204" pitchFamily="34" charset="-122"/>
                    <a:ea typeface="Microsoft YaHei" panose="020B0503020204020204" pitchFamily="34" charset="-122"/>
                  </a:rPr>
                  <a:t> </a:t>
                </a:r>
                <a:r>
                  <a:rPr lang="en-US" altLang="zh-CN" sz="2400" b="1" dirty="0">
                    <a:latin typeface="Microsoft YaHei" panose="020B0503020204020204" pitchFamily="34" charset="-122"/>
                    <a:ea typeface="Microsoft YaHei" panose="020B0503020204020204" pitchFamily="34" charset="-122"/>
                  </a:rPr>
                  <a:t>two poles: </a:t>
                </a:r>
                <a14:m>
                  <m:oMath xmlns:m="http://schemas.openxmlformats.org/officeDocument/2006/math">
                    <m:sSub>
                      <m:sSubPr>
                        <m:ctrlPr>
                          <a:rPr lang="en-US" altLang="zh-CN" sz="2400" b="1" i="1" smtClean="0">
                            <a:latin typeface="Cambria Math" panose="02040503050406030204" pitchFamily="18" charset="0"/>
                          </a:rPr>
                        </m:ctrlPr>
                      </m:sSubPr>
                      <m:e>
                        <m:r>
                          <a:rPr lang="en-US" altLang="zh-CN" sz="2400" b="1" i="1" smtClean="0">
                            <a:latin typeface="Cambria Math" panose="02040503050406030204" pitchFamily="18" charset="0"/>
                          </a:rPr>
                          <m:t>𝑾</m:t>
                        </m:r>
                      </m:e>
                      <m:sub>
                        <m:r>
                          <a:rPr lang="en-US" altLang="zh-CN" sz="2400" b="1" i="1" smtClean="0">
                            <a:latin typeface="Cambria Math" panose="02040503050406030204" pitchFamily="18" charset="0"/>
                          </a:rPr>
                          <m:t>𝑯</m:t>
                        </m:r>
                      </m:sub>
                    </m:sSub>
                    <m:r>
                      <a:rPr lang="en-US" altLang="zh-CN" sz="2400" b="1" i="1" smtClean="0">
                        <a:latin typeface="Cambria Math" panose="02040503050406030204" pitchFamily="18" charset="0"/>
                      </a:rPr>
                      <m:t>=</m:t>
                    </m:r>
                    <m:r>
                      <a:rPr lang="en-US" altLang="zh-CN" sz="2400" b="1" i="1" smtClean="0">
                        <a:latin typeface="Cambria Math" panose="02040503050406030204" pitchFamily="18" charset="0"/>
                      </a:rPr>
                      <m:t>𝟏𝟒𝟐𝟔</m:t>
                    </m:r>
                    <m:r>
                      <a:rPr lang="en-US" altLang="zh-CN" sz="2400" b="1" i="1" smtClean="0">
                        <a:latin typeface="Cambria Math" panose="02040503050406030204" pitchFamily="18" charset="0"/>
                      </a:rPr>
                      <m:t>.</m:t>
                    </m:r>
                    <m:r>
                      <a:rPr lang="en-US" altLang="zh-CN" sz="2400" b="1" i="1" smtClean="0">
                        <a:latin typeface="Cambria Math" panose="02040503050406030204" pitchFamily="18" charset="0"/>
                      </a:rPr>
                      <m:t>𝟎</m:t>
                    </m:r>
                    <m:r>
                      <a:rPr lang="en-US" altLang="zh-CN" sz="2400" b="1" i="1" smtClean="0">
                        <a:latin typeface="Cambria Math" panose="02040503050406030204" pitchFamily="18" charset="0"/>
                      </a:rPr>
                      <m:t>−</m:t>
                    </m:r>
                    <m:r>
                      <a:rPr lang="en-US" altLang="zh-CN" sz="2400" b="1" i="1" smtClean="0">
                        <a:latin typeface="Cambria Math" panose="02040503050406030204" pitchFamily="18" charset="0"/>
                      </a:rPr>
                      <m:t>𝟐𝟎</m:t>
                    </m:r>
                    <m:r>
                      <a:rPr lang="en-US" altLang="zh-CN" sz="2400" b="1" i="1" smtClean="0">
                        <a:latin typeface="Cambria Math" panose="02040503050406030204" pitchFamily="18" charset="0"/>
                      </a:rPr>
                      <m:t>.</m:t>
                    </m:r>
                    <m:r>
                      <a:rPr lang="en-US" altLang="zh-CN" sz="2400" b="1" i="1" smtClean="0">
                        <a:latin typeface="Cambria Math" panose="02040503050406030204" pitchFamily="18" charset="0"/>
                      </a:rPr>
                      <m:t>𝟏</m:t>
                    </m:r>
                    <m:r>
                      <a:rPr lang="en-US" altLang="zh-CN" sz="2400" b="1" i="1" smtClean="0">
                        <a:latin typeface="Cambria Math" panose="02040503050406030204" pitchFamily="18" charset="0"/>
                      </a:rPr>
                      <m:t>𝒊</m:t>
                    </m:r>
                  </m:oMath>
                </a14:m>
                <a:r>
                  <a:rPr lang="en-US" altLang="zh-CN" sz="2400" b="1" dirty="0">
                    <a:latin typeface="Microsoft YaHei" panose="020B0503020204020204" pitchFamily="34" charset="-122"/>
                    <a:ea typeface="Microsoft YaHei" panose="020B0503020204020204" pitchFamily="34" charset="-122"/>
                  </a:rPr>
                  <a:t>, </a:t>
                </a:r>
                <a14:m>
                  <m:oMath xmlns:m="http://schemas.openxmlformats.org/officeDocument/2006/math">
                    <m:sSub>
                      <m:sSubPr>
                        <m:ctrlPr>
                          <a:rPr lang="en-US" altLang="zh-CN" sz="2400" b="1" i="1">
                            <a:latin typeface="Cambria Math" panose="02040503050406030204" pitchFamily="18" charset="0"/>
                          </a:rPr>
                        </m:ctrlPr>
                      </m:sSubPr>
                      <m:e>
                        <m:r>
                          <a:rPr lang="en-US" altLang="zh-CN" sz="2400" b="1" i="1">
                            <a:latin typeface="Cambria Math" panose="02040503050406030204" pitchFamily="18" charset="0"/>
                          </a:rPr>
                          <m:t>𝑾</m:t>
                        </m:r>
                      </m:e>
                      <m:sub>
                        <m:r>
                          <a:rPr lang="en-US" altLang="zh-CN" sz="2400" b="1" i="1" smtClean="0">
                            <a:latin typeface="Cambria Math" panose="02040503050406030204" pitchFamily="18" charset="0"/>
                          </a:rPr>
                          <m:t>𝑳</m:t>
                        </m:r>
                      </m:sub>
                    </m:sSub>
                    <m:r>
                      <a:rPr lang="en-US" altLang="zh-CN" sz="2400" b="1" i="1">
                        <a:latin typeface="Cambria Math" panose="02040503050406030204" pitchFamily="18" charset="0"/>
                      </a:rPr>
                      <m:t>=</m:t>
                    </m:r>
                    <m:r>
                      <a:rPr lang="en-US" altLang="zh-CN" sz="2400" b="1" i="1">
                        <a:latin typeface="Cambria Math" panose="02040503050406030204" pitchFamily="18" charset="0"/>
                      </a:rPr>
                      <m:t>𝟏𝟑𝟗𝟑</m:t>
                    </m:r>
                    <m:r>
                      <a:rPr lang="en-US" altLang="zh-CN" sz="2400" b="1" i="1" smtClean="0">
                        <a:latin typeface="Cambria Math" panose="02040503050406030204" pitchFamily="18" charset="0"/>
                      </a:rPr>
                      <m:t>.</m:t>
                    </m:r>
                    <m:r>
                      <a:rPr lang="en-US" altLang="zh-CN" sz="2400" b="1" i="1" smtClean="0">
                        <a:latin typeface="Cambria Math" panose="02040503050406030204" pitchFamily="18" charset="0"/>
                      </a:rPr>
                      <m:t>𝟏</m:t>
                    </m:r>
                    <m:r>
                      <a:rPr lang="en-US" altLang="zh-CN" sz="2400" b="1" i="1">
                        <a:latin typeface="Cambria Math" panose="02040503050406030204" pitchFamily="18" charset="0"/>
                      </a:rPr>
                      <m:t>−</m:t>
                    </m:r>
                    <m:r>
                      <a:rPr lang="en-US" altLang="zh-CN" sz="2400" b="1" i="1" smtClean="0">
                        <a:latin typeface="Cambria Math" panose="02040503050406030204" pitchFamily="18" charset="0"/>
                      </a:rPr>
                      <m:t>𝟔𝟖</m:t>
                    </m:r>
                    <m:r>
                      <a:rPr lang="en-US" altLang="zh-CN" sz="2400" b="1" i="1" smtClean="0">
                        <a:latin typeface="Cambria Math" panose="02040503050406030204" pitchFamily="18" charset="0"/>
                      </a:rPr>
                      <m:t>.</m:t>
                    </m:r>
                    <m:r>
                      <a:rPr lang="en-US" altLang="zh-CN" sz="2400" b="1" i="1" smtClean="0">
                        <a:latin typeface="Cambria Math" panose="02040503050406030204" pitchFamily="18" charset="0"/>
                      </a:rPr>
                      <m:t>𝟕</m:t>
                    </m:r>
                    <m:r>
                      <a:rPr lang="en-US" altLang="zh-CN" sz="2400" b="1" i="1">
                        <a:latin typeface="Cambria Math" panose="02040503050406030204" pitchFamily="18" charset="0"/>
                      </a:rPr>
                      <m:t>𝒊</m:t>
                    </m:r>
                  </m:oMath>
                </a14:m>
                <a:r>
                  <a:rPr lang="zh-CN" altLang="en-US" sz="2400" b="1" dirty="0">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(to</a:t>
                </a:r>
                <a:r>
                  <a:rPr lang="zh-CN" altLang="en-US" sz="2400" dirty="0">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be</a:t>
                </a:r>
                <a:r>
                  <a:rPr lang="zh-CN" altLang="en-US" sz="2400" dirty="0">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compared</a:t>
                </a:r>
                <a:r>
                  <a:rPr lang="zh-CN" altLang="en-US" sz="2400" dirty="0">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with the</a:t>
                </a:r>
                <a:r>
                  <a:rPr lang="zh-CN" altLang="en-US" sz="2400" dirty="0">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four-channel</a:t>
                </a:r>
                <a:r>
                  <a:rPr lang="zh-CN" altLang="en-US" sz="2400" dirty="0">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results)</a:t>
                </a:r>
                <a:r>
                  <a:rPr lang="zh-CN" altLang="en-US" sz="2400" dirty="0">
                    <a:latin typeface="Microsoft YaHei" panose="020B0503020204020204" pitchFamily="34" charset="-122"/>
                    <a:ea typeface="Microsoft YaHei" panose="020B0503020204020204" pitchFamily="34" charset="-122"/>
                  </a:rPr>
                  <a:t> </a:t>
                </a:r>
                <a14:m>
                  <m:oMath xmlns:m="http://schemas.openxmlformats.org/officeDocument/2006/math">
                    <m:sSub>
                      <m:sSubPr>
                        <m:ctrlPr>
                          <a:rPr lang="en-US" altLang="zh-CN" sz="2400" i="1">
                            <a:latin typeface="Cambria Math" panose="02040503050406030204" pitchFamily="18" charset="0"/>
                          </a:rPr>
                        </m:ctrlPr>
                      </m:sSubPr>
                      <m:e>
                        <m:r>
                          <a:rPr lang="en-US" altLang="zh-CN" sz="2400" i="1">
                            <a:latin typeface="Cambria Math" panose="02040503050406030204" pitchFamily="18" charset="0"/>
                          </a:rPr>
                          <m:t>𝑊</m:t>
                        </m:r>
                      </m:e>
                      <m:sub>
                        <m:r>
                          <a:rPr lang="en-US" altLang="zh-CN" sz="2400" i="1">
                            <a:latin typeface="Cambria Math" panose="02040503050406030204" pitchFamily="18" charset="0"/>
                          </a:rPr>
                          <m:t>𝐻</m:t>
                        </m:r>
                      </m:sub>
                    </m:sSub>
                    <m:r>
                      <a:rPr lang="en-US" altLang="zh-CN" sz="2400" i="1">
                        <a:latin typeface="Cambria Math" panose="02040503050406030204" pitchFamily="18" charset="0"/>
                      </a:rPr>
                      <m:t>=1424.3−17.1</m:t>
                    </m:r>
                    <m:r>
                      <a:rPr lang="en-US" altLang="zh-CN" sz="2400" i="1">
                        <a:latin typeface="Cambria Math" panose="02040503050406030204" pitchFamily="18" charset="0"/>
                      </a:rPr>
                      <m:t>𝑖</m:t>
                    </m:r>
                  </m:oMath>
                </a14:m>
                <a:r>
                  <a:rPr lang="en-US" altLang="zh-CN" sz="2400" dirty="0">
                    <a:latin typeface="Microsoft YaHei" panose="020B0503020204020204" pitchFamily="34" charset="-122"/>
                    <a:ea typeface="Microsoft YaHei" panose="020B0503020204020204" pitchFamily="34" charset="-122"/>
                    <a:cs typeface="Times New Roman" panose="02020603050405020304" pitchFamily="18" charset="0"/>
                  </a:rPr>
                  <a:t>,</a:t>
                </a:r>
                <a:r>
                  <a:rPr lang="en-US" altLang="zh-CN" sz="2400" dirty="0">
                    <a:latin typeface="Microsoft YaHei" panose="020B0503020204020204" pitchFamily="34" charset="-122"/>
                    <a:ea typeface="Microsoft YaHei" panose="020B0503020204020204" pitchFamily="34" charset="-122"/>
                  </a:rPr>
                  <a:t> </a:t>
                </a:r>
                <a14:m>
                  <m:oMath xmlns:m="http://schemas.openxmlformats.org/officeDocument/2006/math">
                    <m:sSub>
                      <m:sSubPr>
                        <m:ctrlPr>
                          <a:rPr lang="en-US" altLang="zh-CN" sz="2400" i="1">
                            <a:latin typeface="Cambria Math" panose="02040503050406030204" pitchFamily="18" charset="0"/>
                          </a:rPr>
                        </m:ctrlPr>
                      </m:sSubPr>
                      <m:e>
                        <m:r>
                          <a:rPr lang="en-US" altLang="zh-CN" sz="2400" i="1">
                            <a:latin typeface="Cambria Math" panose="02040503050406030204" pitchFamily="18" charset="0"/>
                          </a:rPr>
                          <m:t>𝑊</m:t>
                        </m:r>
                      </m:e>
                      <m:sub>
                        <m:r>
                          <a:rPr lang="en-US" altLang="zh-CN" sz="2400" i="1">
                            <a:latin typeface="Cambria Math" panose="02040503050406030204" pitchFamily="18" charset="0"/>
                          </a:rPr>
                          <m:t>𝐿</m:t>
                        </m:r>
                      </m:sub>
                    </m:sSub>
                    <m:r>
                      <a:rPr lang="en-US" altLang="zh-CN" sz="2400" i="1">
                        <a:latin typeface="Cambria Math" panose="02040503050406030204" pitchFamily="18" charset="0"/>
                      </a:rPr>
                      <m:t>=1</m:t>
                    </m:r>
                    <m:r>
                      <a:rPr lang="en-US" altLang="zh-CN" sz="2400" i="1">
                        <a:latin typeface="Cambria Math" panose="02040503050406030204" pitchFamily="18" charset="0"/>
                      </a:rPr>
                      <m:t>389.1</m:t>
                    </m:r>
                    <m:r>
                      <a:rPr lang="en-US" altLang="zh-CN" sz="2400" i="1">
                        <a:latin typeface="Cambria Math" panose="02040503050406030204" pitchFamily="18" charset="0"/>
                      </a:rPr>
                      <m:t>−</m:t>
                    </m:r>
                    <m:r>
                      <a:rPr lang="en-US" altLang="zh-CN" sz="2400" i="1">
                        <a:latin typeface="Cambria Math" panose="02040503050406030204" pitchFamily="18" charset="0"/>
                      </a:rPr>
                      <m:t>64.1</m:t>
                    </m:r>
                    <m:r>
                      <m:rPr>
                        <m:sty m:val="p"/>
                      </m:rPr>
                      <a:rPr lang="en-US" altLang="zh-CN" sz="2400" b="0" i="0" smtClean="0">
                        <a:latin typeface="Cambria Math" panose="02040503050406030204" pitchFamily="18" charset="0"/>
                      </a:rPr>
                      <m:t>i</m:t>
                    </m:r>
                  </m:oMath>
                </a14:m>
                <a:r>
                  <a:rPr lang="zh-CN" altLang="en-US" sz="2400" dirty="0">
                    <a:latin typeface="Microsoft YaHei" panose="020B0503020204020204" pitchFamily="34" charset="-122"/>
                    <a:ea typeface="Microsoft YaHei" panose="020B0503020204020204" pitchFamily="34" charset="-122"/>
                  </a:rPr>
                  <a:t>） </a:t>
                </a:r>
                <a:endParaRPr lang="en-US" altLang="zh-CN" sz="2400" dirty="0">
                  <a:latin typeface="Microsoft YaHei" panose="020B0503020204020204" pitchFamily="34" charset="-122"/>
                  <a:ea typeface="Microsoft YaHei" panose="020B0503020204020204" pitchFamily="34" charset="-122"/>
                </a:endParaRPr>
              </a:p>
            </p:txBody>
          </p:sp>
        </mc:Choice>
        <mc:Fallback>
          <p:sp>
            <p:nvSpPr>
              <p:cNvPr id="3" name="内容占位符 3">
                <a:extLst>
                  <a:ext uri="{FF2B5EF4-FFF2-40B4-BE49-F238E27FC236}">
                    <a16:creationId xmlns:a16="http://schemas.microsoft.com/office/drawing/2014/main" id="{0785DF66-C3B7-5F7E-8593-248A1A45BE67}"/>
                  </a:ext>
                </a:extLst>
              </p:cNvPr>
              <p:cNvSpPr>
                <a:spLocks noGrp="1" noRot="1" noChangeAspect="1" noMove="1" noResize="1" noEditPoints="1" noAdjustHandles="1" noChangeArrowheads="1" noChangeShapeType="1" noTextEdit="1"/>
              </p:cNvSpPr>
              <p:nvPr>
                <p:ph idx="4294967295"/>
              </p:nvPr>
            </p:nvSpPr>
            <p:spPr>
              <a:xfrm>
                <a:off x="549612" y="1605323"/>
                <a:ext cx="10994688" cy="3042877"/>
              </a:xfrm>
              <a:blipFill>
                <a:blip r:embed="rId3"/>
                <a:stretch>
                  <a:fillRect l="-807" t="-415"/>
                </a:stretch>
              </a:blipFill>
            </p:spPr>
            <p:txBody>
              <a:bodyPr/>
              <a:lstStyle/>
              <a:p>
                <a:r>
                  <a:rPr lang="zh-CN" altLang="en-US">
                    <a:noFill/>
                  </a:rPr>
                  <a:t> </a:t>
                </a:r>
              </a:p>
            </p:txBody>
          </p:sp>
        </mc:Fallback>
      </mc:AlternateContent>
      <p:sp>
        <p:nvSpPr>
          <p:cNvPr id="5" name="标题 1">
            <a:extLst>
              <a:ext uri="{FF2B5EF4-FFF2-40B4-BE49-F238E27FC236}">
                <a16:creationId xmlns:a16="http://schemas.microsoft.com/office/drawing/2014/main" id="{F781AF2D-A7C5-F713-275E-72F8E9E28DB3}"/>
              </a:ext>
            </a:extLst>
          </p:cNvPr>
          <p:cNvSpPr txBox="1">
            <a:spLocks/>
          </p:cNvSpPr>
          <p:nvPr/>
        </p:nvSpPr>
        <p:spPr>
          <a:xfrm>
            <a:off x="0" y="191923"/>
            <a:ext cx="12192000" cy="546264"/>
          </a:xfrm>
          <a:prstGeom prst="rect">
            <a:avLst/>
          </a:prstGeom>
          <a:noFill/>
        </p:spPr>
        <p:txBody>
          <a:bodyPr vert="horz" lIns="91440" tIns="45720" rIns="91440" bIns="45720" rtlCol="0" anchor="ctr">
            <a:noAutofit/>
          </a:bodyPr>
          <a:lstStyle>
            <a:lvl1pPr algn="l" defTabSz="914400" rtl="0" eaLnBrk="1" latinLnBrk="0" hangingPunct="1">
              <a:lnSpc>
                <a:spcPct val="90000"/>
              </a:lnSpc>
              <a:spcBef>
                <a:spcPct val="0"/>
              </a:spcBef>
              <a:buNone/>
              <a:defRPr sz="3200" kern="1200">
                <a:solidFill>
                  <a:schemeClr val="bg1"/>
                </a:solidFill>
                <a:latin typeface="+mj-lt"/>
                <a:ea typeface="+mj-ea"/>
                <a:cs typeface="+mj-cs"/>
              </a:defRPr>
            </a:lvl1pPr>
          </a:lstStyle>
          <a:p>
            <a:r>
              <a:rPr lang="en-US" altLang="zh-CN"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rPr>
              <a:t>Q1:</a:t>
            </a:r>
            <a:r>
              <a:rPr lang="zh-CN" altLang="en-US"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rPr>
              <a:t> </a:t>
            </a:r>
            <a:r>
              <a:rPr lang="en-US" altLang="zh-CN"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rPr>
              <a:t>Is</a:t>
            </a:r>
            <a:r>
              <a:rPr lang="zh-CN" altLang="en-US"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rPr>
              <a:t> </a:t>
            </a:r>
            <a:r>
              <a:rPr lang="en-US" altLang="zh-CN"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rPr>
              <a:t>the</a:t>
            </a:r>
            <a:r>
              <a:rPr lang="zh-CN" altLang="en-US"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rPr>
              <a:t> </a:t>
            </a:r>
            <a:r>
              <a:rPr lang="en-US" altLang="zh-CN"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rPr>
              <a:t>coupling</a:t>
            </a:r>
            <a:r>
              <a:rPr lang="zh-CN" altLang="en-US"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rPr>
              <a:t> </a:t>
            </a:r>
            <a:r>
              <a:rPr lang="en-US" altLang="zh-CN"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rPr>
              <a:t>important?</a:t>
            </a:r>
            <a:endParaRPr lang="zh-CN" altLang="en-US"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endParaRPr>
          </a:p>
        </p:txBody>
      </p:sp>
      <mc:AlternateContent xmlns:mc="http://schemas.openxmlformats.org/markup-compatibility/2006">
        <mc:Choice xmlns:a14="http://schemas.microsoft.com/office/drawing/2010/main" Requires="a14">
          <p:sp>
            <p:nvSpPr>
              <p:cNvPr id="4" name="文本框 3">
                <a:extLst>
                  <a:ext uri="{FF2B5EF4-FFF2-40B4-BE49-F238E27FC236}">
                    <a16:creationId xmlns:a16="http://schemas.microsoft.com/office/drawing/2014/main" id="{C1D52450-E934-CBEE-150F-78A27E1BD435}"/>
                  </a:ext>
                </a:extLst>
              </p:cNvPr>
              <p:cNvSpPr txBox="1"/>
              <p:nvPr/>
            </p:nvSpPr>
            <p:spPr>
              <a:xfrm>
                <a:off x="4445000" y="5252677"/>
                <a:ext cx="7581900" cy="923330"/>
              </a:xfrm>
              <a:prstGeom prst="rect">
                <a:avLst/>
              </a:prstGeom>
              <a:solidFill>
                <a:schemeClr val="accent6">
                  <a:lumMod val="40000"/>
                  <a:lumOff val="60000"/>
                </a:schemeClr>
              </a:solidFill>
            </p:spPr>
            <p:txBody>
              <a:bodyPr wrap="square" rtlCol="0">
                <a:spAutoFit/>
              </a:bodyPr>
              <a:lstStyle/>
              <a:p>
                <a:r>
                  <a:rPr kumimoji="1" lang="en-US" altLang="zh-CN" dirty="0">
                    <a:latin typeface="Microsoft YaHei" panose="020B0503020204020204" pitchFamily="34" charset="-122"/>
                    <a:ea typeface="Microsoft YaHei" panose="020B0503020204020204" pitchFamily="34" charset="-122"/>
                  </a:rPr>
                  <a:t>zero coupling limit, see, e.g., </a:t>
                </a:r>
                <a:r>
                  <a:rPr lang="en-US" altLang="zh-CN" sz="1800" dirty="0">
                    <a:effectLst/>
                    <a:latin typeface="Georgia" panose="02040502050405020303" pitchFamily="18" charset="0"/>
                    <a:ea typeface="DengXian" panose="02010600030101010101" pitchFamily="2" charset="-122"/>
                    <a:cs typeface="Times New Roman" panose="02020603050405020304" pitchFamily="18" charset="0"/>
                  </a:rPr>
                  <a:t>A. </a:t>
                </a:r>
                <a:r>
                  <a:rPr lang="en-US" altLang="zh-CN" sz="1800" dirty="0" err="1">
                    <a:effectLst/>
                    <a:latin typeface="Georgia" panose="02040502050405020303" pitchFamily="18" charset="0"/>
                    <a:ea typeface="DengXian" panose="02010600030101010101" pitchFamily="2" charset="-122"/>
                    <a:cs typeface="Times New Roman" panose="02020603050405020304" pitchFamily="18" charset="0"/>
                  </a:rPr>
                  <a:t>Ciepl</a:t>
                </a:r>
                <a:r>
                  <a:rPr lang="en-US" altLang="zh-CN" sz="1800" dirty="0" err="1">
                    <a:effectLst/>
                    <a:latin typeface="DengXian" panose="02010600030101010101" pitchFamily="2" charset="-122"/>
                    <a:ea typeface="DengXian" panose="02010600030101010101" pitchFamily="2" charset="-122"/>
                    <a:cs typeface="Times New Roman" panose="02020603050405020304" pitchFamily="18" charset="0"/>
                  </a:rPr>
                  <a:t>ý</a:t>
                </a:r>
                <a:r>
                  <a:rPr lang="en-US" altLang="zh-CN" sz="1800" dirty="0">
                    <a:effectLst/>
                    <a:latin typeface="Georgia" panose="02040502050405020303" pitchFamily="18" charset="0"/>
                    <a:ea typeface="DengXian" panose="02010600030101010101" pitchFamily="2" charset="-122"/>
                    <a:cs typeface="Times New Roman" panose="02020603050405020304" pitchFamily="18" charset="0"/>
                  </a:rPr>
                  <a:t>, M. Mai, Ulf-G. </a:t>
                </a:r>
                <a:r>
                  <a:rPr lang="en-US" altLang="zh-CN" sz="1800" dirty="0" err="1">
                    <a:effectLst/>
                    <a:latin typeface="Georgia" panose="02040502050405020303" pitchFamily="18" charset="0"/>
                    <a:ea typeface="DengXian" panose="02010600030101010101" pitchFamily="2" charset="-122"/>
                    <a:cs typeface="Times New Roman" panose="02020603050405020304" pitchFamily="18" charset="0"/>
                  </a:rPr>
                  <a:t>Mei</a:t>
                </a:r>
                <a:r>
                  <a:rPr lang="en-US" altLang="zh-CN" sz="1800" dirty="0" err="1">
                    <a:effectLst/>
                    <a:latin typeface="DengXian" panose="02010600030101010101" pitchFamily="2" charset="-122"/>
                    <a:ea typeface="DengXian" panose="02010600030101010101" pitchFamily="2" charset="-122"/>
                    <a:cs typeface="Times New Roman" panose="02020603050405020304" pitchFamily="18" charset="0"/>
                  </a:rPr>
                  <a:t>ß</a:t>
                </a:r>
                <a:r>
                  <a:rPr lang="en-US" altLang="zh-CN" sz="1800" dirty="0" err="1">
                    <a:effectLst/>
                    <a:latin typeface="Georgia" panose="02040502050405020303" pitchFamily="18" charset="0"/>
                    <a:ea typeface="DengXian" panose="02010600030101010101" pitchFamily="2" charset="-122"/>
                    <a:cs typeface="Times New Roman" panose="02020603050405020304" pitchFamily="18" charset="0"/>
                  </a:rPr>
                  <a:t>ner</a:t>
                </a:r>
                <a:r>
                  <a:rPr lang="en-US" altLang="zh-CN" sz="1800" dirty="0">
                    <a:effectLst/>
                    <a:latin typeface="Georgia" panose="02040502050405020303" pitchFamily="18" charset="0"/>
                    <a:ea typeface="DengXian" panose="02010600030101010101" pitchFamily="2" charset="-122"/>
                    <a:cs typeface="Times New Roman" panose="02020603050405020304" pitchFamily="18" charset="0"/>
                  </a:rPr>
                  <a:t>, and J. </a:t>
                </a:r>
                <a:r>
                  <a:rPr lang="en-US" altLang="zh-CN" sz="1800" dirty="0" err="1">
                    <a:effectLst/>
                    <a:latin typeface="Georgia" panose="02040502050405020303" pitchFamily="18" charset="0"/>
                    <a:ea typeface="DengXian" panose="02010600030101010101" pitchFamily="2" charset="-122"/>
                    <a:cs typeface="Times New Roman" panose="02020603050405020304" pitchFamily="18" charset="0"/>
                  </a:rPr>
                  <a:t>Smejkal</a:t>
                </a:r>
                <a:r>
                  <a:rPr lang="en-US" altLang="zh-CN" sz="1800" dirty="0">
                    <a:effectLst/>
                    <a:latin typeface="Georgia" panose="02040502050405020303" pitchFamily="18" charset="0"/>
                    <a:ea typeface="DengXian" panose="02010600030101010101" pitchFamily="2" charset="-122"/>
                    <a:cs typeface="Times New Roman" panose="02020603050405020304" pitchFamily="18" charset="0"/>
                  </a:rPr>
                  <a:t>. On the pole content of coupled channels chiral approaches used for the </a:t>
                </a:r>
                <a14:m>
                  <m:oMath xmlns:m="http://schemas.openxmlformats.org/officeDocument/2006/math">
                    <m:acc>
                      <m:accPr>
                        <m:chr m:val="‾"/>
                        <m:ctrlPr>
                          <a:rPr lang="zh-CN" altLang="zh-CN" sz="1800" i="1">
                            <a:effectLst/>
                            <a:latin typeface="Cambria Math" panose="02040503050406030204" pitchFamily="18" charset="0"/>
                            <a:ea typeface="Cambria Math" panose="02040503050406030204" pitchFamily="18" charset="0"/>
                            <a:cs typeface="Times New Roman" panose="02020603050405020304" pitchFamily="18" charset="0"/>
                          </a:rPr>
                        </m:ctrlPr>
                      </m:accPr>
                      <m:e>
                        <m:r>
                          <a:rPr lang="en-US" altLang="zh-CN" sz="1800" i="1">
                            <a:effectLst/>
                            <a:latin typeface="Cambria Math" panose="02040503050406030204" pitchFamily="18" charset="0"/>
                            <a:ea typeface="DengXian" panose="02010600030101010101" pitchFamily="2" charset="-122"/>
                            <a:cs typeface="Times New Roman" panose="02020603050405020304" pitchFamily="18" charset="0"/>
                          </a:rPr>
                          <m:t>𝐾</m:t>
                        </m:r>
                      </m:e>
                    </m:acc>
                    <m:r>
                      <a:rPr lang="en-US" altLang="zh-CN" sz="1800" i="1">
                        <a:effectLst/>
                        <a:latin typeface="Cambria Math" panose="02040503050406030204" pitchFamily="18" charset="0"/>
                        <a:ea typeface="DengXian" panose="02010600030101010101" pitchFamily="2" charset="-122"/>
                        <a:cs typeface="Times New Roman" panose="02020603050405020304" pitchFamily="18" charset="0"/>
                      </a:rPr>
                      <m:t>𝑁</m:t>
                    </m:r>
                  </m:oMath>
                </a14:m>
                <a:r>
                  <a:rPr lang="en-US" altLang="zh-CN" sz="1800" dirty="0">
                    <a:effectLst/>
                    <a:latin typeface="Georgia" panose="02040502050405020303" pitchFamily="18" charset="0"/>
                    <a:ea typeface="DengXian" panose="02010600030101010101" pitchFamily="2" charset="-122"/>
                    <a:cs typeface="Times New Roman" panose="02020603050405020304" pitchFamily="18" charset="0"/>
                  </a:rPr>
                  <a:t> system. </a:t>
                </a:r>
                <a:r>
                  <a:rPr lang="en-US" altLang="zh-CN" sz="1800" dirty="0" err="1">
                    <a:effectLst/>
                    <a:latin typeface="Georgia" panose="02040502050405020303" pitchFamily="18" charset="0"/>
                    <a:ea typeface="DengXian" panose="02010600030101010101" pitchFamily="2" charset="-122"/>
                    <a:cs typeface="Times New Roman" panose="02020603050405020304" pitchFamily="18" charset="0"/>
                  </a:rPr>
                  <a:t>Nucl</a:t>
                </a:r>
                <a:r>
                  <a:rPr lang="en-US" altLang="zh-CN" sz="1800" dirty="0">
                    <a:effectLst/>
                    <a:latin typeface="Georgia" panose="02040502050405020303" pitchFamily="18" charset="0"/>
                    <a:ea typeface="DengXian" panose="02010600030101010101" pitchFamily="2" charset="-122"/>
                    <a:cs typeface="Times New Roman" panose="02020603050405020304" pitchFamily="18" charset="0"/>
                  </a:rPr>
                  <a:t>. Phys. A, 954:17-40, 2016.</a:t>
                </a:r>
                <a:endParaRPr lang="zh-CN" altLang="zh-CN" sz="1800" dirty="0">
                  <a:effectLst/>
                  <a:latin typeface="Georgia" panose="02040502050405020303" pitchFamily="18" charset="0"/>
                  <a:ea typeface="DengXian" panose="02010600030101010101" pitchFamily="2" charset="-122"/>
                  <a:cs typeface="Times New Roman" panose="02020603050405020304" pitchFamily="18" charset="0"/>
                </a:endParaRPr>
              </a:p>
            </p:txBody>
          </p:sp>
        </mc:Choice>
        <mc:Fallback>
          <p:sp>
            <p:nvSpPr>
              <p:cNvPr id="4" name="文本框 3">
                <a:extLst>
                  <a:ext uri="{FF2B5EF4-FFF2-40B4-BE49-F238E27FC236}">
                    <a16:creationId xmlns:a16="http://schemas.microsoft.com/office/drawing/2014/main" id="{C1D52450-E934-CBEE-150F-78A27E1BD435}"/>
                  </a:ext>
                </a:extLst>
              </p:cNvPr>
              <p:cNvSpPr txBox="1">
                <a:spLocks noRot="1" noChangeAspect="1" noMove="1" noResize="1" noEditPoints="1" noAdjustHandles="1" noChangeArrowheads="1" noChangeShapeType="1" noTextEdit="1"/>
              </p:cNvSpPr>
              <p:nvPr/>
            </p:nvSpPr>
            <p:spPr>
              <a:xfrm>
                <a:off x="4445000" y="5252677"/>
                <a:ext cx="7581900" cy="923330"/>
              </a:xfrm>
              <a:prstGeom prst="rect">
                <a:avLst/>
              </a:prstGeom>
              <a:blipFill>
                <a:blip r:embed="rId4"/>
                <a:stretch>
                  <a:fillRect l="-501" t="-2703" r="-668" b="-9459"/>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94080807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A3AFD713-78A5-F5FB-655C-8EF110AFFA4B}"/>
              </a:ext>
            </a:extLst>
          </p:cNvPr>
          <p:cNvPicPr>
            <a:picLocks noChangeAspect="1"/>
          </p:cNvPicPr>
          <p:nvPr/>
        </p:nvPicPr>
        <p:blipFill>
          <a:blip r:embed="rId3"/>
          <a:stretch>
            <a:fillRect/>
          </a:stretch>
        </p:blipFill>
        <p:spPr>
          <a:xfrm>
            <a:off x="1228997" y="2422776"/>
            <a:ext cx="2693471" cy="1362580"/>
          </a:xfrm>
          <a:prstGeom prst="rect">
            <a:avLst/>
          </a:prstGeom>
        </p:spPr>
      </p:pic>
      <mc:AlternateContent xmlns:mc="http://schemas.openxmlformats.org/markup-compatibility/2006" xmlns:a14="http://schemas.microsoft.com/office/drawing/2010/main">
        <mc:Choice Requires="a14">
          <p:sp>
            <p:nvSpPr>
              <p:cNvPr id="3" name="内容占位符 3">
                <a:extLst>
                  <a:ext uri="{FF2B5EF4-FFF2-40B4-BE49-F238E27FC236}">
                    <a16:creationId xmlns:a16="http://schemas.microsoft.com/office/drawing/2014/main" id="{0785DF66-C3B7-5F7E-8593-248A1A45BE67}"/>
                  </a:ext>
                </a:extLst>
              </p:cNvPr>
              <p:cNvSpPr>
                <a:spLocks noGrp="1"/>
              </p:cNvSpPr>
              <p:nvPr>
                <p:ph idx="4294967295"/>
              </p:nvPr>
            </p:nvSpPr>
            <p:spPr>
              <a:xfrm>
                <a:off x="538043" y="1234048"/>
                <a:ext cx="4804061" cy="1362580"/>
              </a:xfrm>
            </p:spPr>
            <p:txBody>
              <a:bodyPr>
                <a:normAutofit/>
              </a:bodyPr>
              <a:lstStyle/>
              <a:p>
                <a:pPr>
                  <a:lnSpc>
                    <a:spcPct val="100000"/>
                  </a:lnSpc>
                  <a:buFont typeface="Wingdings" panose="05000000000000000000" pitchFamily="2" charset="2"/>
                  <a:buChar char="p"/>
                </a:pPr>
                <a:r>
                  <a:rPr lang="en-US" altLang="zh-CN" sz="2400" dirty="0">
                    <a:latin typeface="Microsoft YaHei" panose="020B0503020204020204" pitchFamily="34" charset="-122"/>
                    <a:ea typeface="Microsoft YaHei" panose="020B0503020204020204" pitchFamily="34" charset="-122"/>
                  </a:rPr>
                  <a:t>Multiply a factor </a:t>
                </a:r>
                <a14:m>
                  <m:oMath xmlns:m="http://schemas.openxmlformats.org/officeDocument/2006/math">
                    <m:r>
                      <a:rPr lang="en-US" altLang="zh-CN" sz="2400" b="0" i="0" smtClean="0">
                        <a:latin typeface="Cambria Math" panose="02040503050406030204" pitchFamily="18" charset="0"/>
                        <a:ea typeface="Cambria Math" panose="02040503050406030204" pitchFamily="18" charset="0"/>
                      </a:rPr>
                      <m:t>0</m:t>
                    </m:r>
                    <m:r>
                      <a:rPr lang="en-US" altLang="zh-CN" sz="2400" i="1" smtClean="0">
                        <a:latin typeface="Cambria Math" panose="02040503050406030204" pitchFamily="18" charset="0"/>
                        <a:ea typeface="Cambria Math" panose="02040503050406030204" pitchFamily="18" charset="0"/>
                      </a:rPr>
                      <m:t>≤</m:t>
                    </m:r>
                    <m:r>
                      <a:rPr lang="en-US" altLang="zh-CN" sz="2400" b="0" i="1" smtClean="0">
                        <a:latin typeface="Cambria Math" panose="02040503050406030204" pitchFamily="18" charset="0"/>
                        <a:ea typeface="Cambria Math" panose="02040503050406030204" pitchFamily="18" charset="0"/>
                      </a:rPr>
                      <m:t>𝑥</m:t>
                    </m:r>
                    <m:r>
                      <a:rPr lang="en-US" altLang="zh-CN" sz="2400" i="1" smtClean="0">
                        <a:latin typeface="Cambria Math" panose="02040503050406030204" pitchFamily="18" charset="0"/>
                        <a:ea typeface="Cambria Math" panose="02040503050406030204" pitchFamily="18" charset="0"/>
                      </a:rPr>
                      <m:t>≤</m:t>
                    </m:r>
                    <m:r>
                      <a:rPr lang="en-US" altLang="zh-CN" sz="2400" b="0" i="1" smtClean="0">
                        <a:latin typeface="Cambria Math" panose="02040503050406030204" pitchFamily="18" charset="0"/>
                        <a:ea typeface="Cambria Math" panose="02040503050406030204" pitchFamily="18" charset="0"/>
                      </a:rPr>
                      <m:t>1</m:t>
                    </m:r>
                  </m:oMath>
                </a14:m>
                <a:r>
                  <a:rPr lang="en-US" altLang="zh-CN" sz="2400" dirty="0">
                    <a:latin typeface="Microsoft YaHei" panose="020B0503020204020204" pitchFamily="34" charset="-122"/>
                    <a:ea typeface="Microsoft YaHei" panose="020B0503020204020204" pitchFamily="34" charset="-122"/>
                  </a:rPr>
                  <a:t>,    to the off-diagonal matrix    elements of the</a:t>
                </a:r>
                <a:r>
                  <a:rPr lang="zh-CN" altLang="en-US" sz="2400" dirty="0">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WT potential</a:t>
                </a:r>
              </a:p>
              <a:p>
                <a:pPr marL="0" indent="0">
                  <a:buNone/>
                </a:pPr>
                <a:endParaRPr lang="zh-CN" altLang="en-US" sz="2600" dirty="0"/>
              </a:p>
            </p:txBody>
          </p:sp>
        </mc:Choice>
        <mc:Fallback xmlns="">
          <p:sp>
            <p:nvSpPr>
              <p:cNvPr id="3" name="内容占位符 3">
                <a:extLst>
                  <a:ext uri="{FF2B5EF4-FFF2-40B4-BE49-F238E27FC236}">
                    <a16:creationId xmlns:a16="http://schemas.microsoft.com/office/drawing/2014/main" id="{0785DF66-C3B7-5F7E-8593-248A1A45BE67}"/>
                  </a:ext>
                </a:extLst>
              </p:cNvPr>
              <p:cNvSpPr>
                <a:spLocks noGrp="1" noRot="1" noChangeAspect="1" noMove="1" noResize="1" noEditPoints="1" noAdjustHandles="1" noChangeArrowheads="1" noChangeShapeType="1" noTextEdit="1"/>
              </p:cNvSpPr>
              <p:nvPr>
                <p:ph idx="4294967295"/>
              </p:nvPr>
            </p:nvSpPr>
            <p:spPr>
              <a:xfrm>
                <a:off x="538043" y="1234048"/>
                <a:ext cx="4804061" cy="1362580"/>
              </a:xfrm>
              <a:blipFill>
                <a:blip r:embed="rId4"/>
                <a:stretch>
                  <a:fillRect l="-1583" t="-2752"/>
                </a:stretch>
              </a:blipFill>
            </p:spPr>
            <p:txBody>
              <a:bodyPr/>
              <a:lstStyle/>
              <a:p>
                <a:r>
                  <a:rPr lang="zh-CN" altLang="en-US">
                    <a:noFill/>
                  </a:rPr>
                  <a:t> </a:t>
                </a:r>
              </a:p>
            </p:txBody>
          </p:sp>
        </mc:Fallback>
      </mc:AlternateContent>
      <p:pic>
        <p:nvPicPr>
          <p:cNvPr id="8" name="图片 7">
            <a:extLst>
              <a:ext uri="{FF2B5EF4-FFF2-40B4-BE49-F238E27FC236}">
                <a16:creationId xmlns:a16="http://schemas.microsoft.com/office/drawing/2014/main" id="{DE9CF136-E4B6-8DB9-BA32-C058C9AF544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55094" y="1343316"/>
            <a:ext cx="6198863" cy="4653915"/>
          </a:xfrm>
          <a:prstGeom prst="rect">
            <a:avLst/>
          </a:prstGeom>
          <a:ln>
            <a:noFill/>
          </a:ln>
          <a:effectLst>
            <a:outerShdw blurRad="190500" algn="tl" rotWithShape="0">
              <a:srgbClr val="000000">
                <a:alpha val="70000"/>
              </a:srgbClr>
            </a:outerShdw>
          </a:effectLst>
        </p:spPr>
      </p:pic>
      <mc:AlternateContent xmlns:mc="http://schemas.openxmlformats.org/markup-compatibility/2006">
        <mc:Choice xmlns:a14="http://schemas.microsoft.com/office/drawing/2010/main" Requires="a14">
          <p:sp>
            <p:nvSpPr>
              <p:cNvPr id="7" name="文本框 6">
                <a:extLst>
                  <a:ext uri="{FF2B5EF4-FFF2-40B4-BE49-F238E27FC236}">
                    <a16:creationId xmlns:a16="http://schemas.microsoft.com/office/drawing/2014/main" id="{9CFB30A0-C1BD-0E83-7FEC-394C6F57CF21}"/>
                  </a:ext>
                </a:extLst>
              </p:cNvPr>
              <p:cNvSpPr txBox="1"/>
              <p:nvPr/>
            </p:nvSpPr>
            <p:spPr>
              <a:xfrm>
                <a:off x="538043" y="3875625"/>
                <a:ext cx="4804061" cy="1200329"/>
              </a:xfrm>
              <a:prstGeom prst="rect">
                <a:avLst/>
              </a:prstGeom>
              <a:noFill/>
            </p:spPr>
            <p:txBody>
              <a:bodyPr wrap="square">
                <a:spAutoFit/>
              </a:bodyPr>
              <a:lstStyle/>
              <a:p>
                <a:pPr marL="342900" marR="0" lvl="0" indent="-342900" algn="l" defTabSz="914400" rtl="0" eaLnBrk="1" fontAlgn="auto" latinLnBrk="0" hangingPunct="1">
                  <a:spcBef>
                    <a:spcPts val="1000"/>
                  </a:spcBef>
                  <a:spcAft>
                    <a:spcPts val="0"/>
                  </a:spcAft>
                  <a:buClrTx/>
                  <a:buSzTx/>
                  <a:buFont typeface="Wingdings" pitchFamily="2" charset="2"/>
                  <a:buChar char="p"/>
                  <a:tabLst/>
                  <a:defRPr/>
                </a:pPr>
                <a:r>
                  <a:rPr lang="en-US" altLang="zh-CN" sz="2400" dirty="0">
                    <a:solidFill>
                      <a:prstClr val="black"/>
                    </a:solidFill>
                    <a:latin typeface="Microsoft YaHei" panose="020B0503020204020204" pitchFamily="34" charset="-122"/>
                    <a:ea typeface="Microsoft YaHei" panose="020B0503020204020204" pitchFamily="34" charset="-122"/>
                  </a:rPr>
                  <a:t>E</a:t>
                </a:r>
                <a:r>
                  <a:rPr kumimoji="0" lang="en-US" altLang="zh-CN" sz="2400" b="0" i="0" u="none" strike="noStrike" kern="1200" cap="none" spc="0" normalizeH="0" baseline="0" noProof="0" dirty="0" err="1">
                    <a:ln>
                      <a:noFill/>
                    </a:ln>
                    <a:solidFill>
                      <a:prstClr val="black"/>
                    </a:solidFill>
                    <a:effectLst/>
                    <a:uLnTx/>
                    <a:uFillTx/>
                    <a:latin typeface="Microsoft YaHei" panose="020B0503020204020204" pitchFamily="34" charset="-122"/>
                    <a:ea typeface="Microsoft YaHei" panose="020B0503020204020204" pitchFamily="34" charset="-122"/>
                  </a:rPr>
                  <a:t>ven</a:t>
                </a:r>
                <a:r>
                  <a:rPr kumimoji="0" lang="en-US" altLang="zh-CN" sz="24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rPr>
                  <a:t> in the limit of </a:t>
                </a:r>
                <a:r>
                  <a:rPr kumimoji="0" lang="en-US" altLang="zh-CN" sz="2400" b="1" i="0" u="none" strike="noStrike" kern="1200" cap="none" spc="0" normalizeH="0" baseline="0" noProof="0" dirty="0">
                    <a:ln>
                      <a:noFill/>
                    </a:ln>
                    <a:solidFill>
                      <a:srgbClr val="0432FF"/>
                    </a:solidFill>
                    <a:effectLst/>
                    <a:uLnTx/>
                    <a:uFillTx/>
                    <a:latin typeface="Microsoft YaHei" panose="020B0503020204020204" pitchFamily="34" charset="-122"/>
                    <a:ea typeface="Microsoft YaHei" panose="020B0503020204020204" pitchFamily="34" charset="-122"/>
                  </a:rPr>
                  <a:t>complete decoupling</a:t>
                </a:r>
                <a:r>
                  <a:rPr kumimoji="0" lang="zh-CN" altLang="en-US" sz="2400" b="1" i="0" u="none" strike="noStrike" kern="1200" cap="none" spc="0" normalizeH="0" baseline="0" noProof="0" dirty="0">
                    <a:ln>
                      <a:noFill/>
                    </a:ln>
                    <a:solidFill>
                      <a:srgbClr val="0432FF"/>
                    </a:solidFill>
                    <a:effectLst/>
                    <a:uLnTx/>
                    <a:uFillTx/>
                    <a:latin typeface="Microsoft YaHei" panose="020B0503020204020204" pitchFamily="34" charset="-122"/>
                    <a:ea typeface="Microsoft YaHei" panose="020B0503020204020204" pitchFamily="34" charset="-122"/>
                  </a:rPr>
                  <a:t> </a:t>
                </a:r>
                <a:r>
                  <a:rPr kumimoji="0" lang="en-US" altLang="zh-CN" sz="24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rPr>
                  <a:t>(</a:t>
                </a:r>
                <a14:m>
                  <m:oMath xmlns:m="http://schemas.openxmlformats.org/officeDocument/2006/math">
                    <m:r>
                      <a:rPr kumimoji="0" lang="en-US" altLang="zh-CN" sz="2400" b="0" i="1" u="none" strike="noStrike" kern="1200" cap="none" spc="0" normalizeH="0" baseline="0" noProof="0" dirty="0" smtClean="0">
                        <a:ln>
                          <a:noFill/>
                        </a:ln>
                        <a:solidFill>
                          <a:prstClr val="black"/>
                        </a:solidFill>
                        <a:effectLst/>
                        <a:uLnTx/>
                        <a:uFillTx/>
                        <a:latin typeface="Cambria Math" panose="02040503050406030204" pitchFamily="18" charset="0"/>
                        <a:ea typeface="等线" panose="02010600030101010101" pitchFamily="2" charset="-122"/>
                      </a:rPr>
                      <m:t>𝑥</m:t>
                    </m:r>
                    <m:r>
                      <a:rPr kumimoji="0" lang="en-US" altLang="zh-CN" sz="2400" b="0" i="1" u="none" strike="noStrike" kern="1200" cap="none" spc="0" normalizeH="0" baseline="0" noProof="0" dirty="0" smtClean="0">
                        <a:ln>
                          <a:noFill/>
                        </a:ln>
                        <a:solidFill>
                          <a:prstClr val="black"/>
                        </a:solidFill>
                        <a:effectLst/>
                        <a:uLnTx/>
                        <a:uFillTx/>
                        <a:latin typeface="Cambria Math" panose="02040503050406030204" pitchFamily="18" charset="0"/>
                        <a:ea typeface="等线" panose="02010600030101010101" pitchFamily="2" charset="-122"/>
                      </a:rPr>
                      <m:t>=0</m:t>
                    </m:r>
                  </m:oMath>
                </a14:m>
                <a:r>
                  <a:rPr kumimoji="0" lang="en-US" altLang="zh-CN" sz="24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rPr>
                  <a:t>), there are still two poles:</a:t>
                </a:r>
              </a:p>
            </p:txBody>
          </p:sp>
        </mc:Choice>
        <mc:Fallback>
          <p:sp>
            <p:nvSpPr>
              <p:cNvPr id="7" name="文本框 6">
                <a:extLst>
                  <a:ext uri="{FF2B5EF4-FFF2-40B4-BE49-F238E27FC236}">
                    <a16:creationId xmlns:a16="http://schemas.microsoft.com/office/drawing/2014/main" id="{9CFB30A0-C1BD-0E83-7FEC-394C6F57CF21}"/>
                  </a:ext>
                </a:extLst>
              </p:cNvPr>
              <p:cNvSpPr txBox="1">
                <a:spLocks noRot="1" noChangeAspect="1" noMove="1" noResize="1" noEditPoints="1" noAdjustHandles="1" noChangeArrowheads="1" noChangeShapeType="1" noTextEdit="1"/>
              </p:cNvSpPr>
              <p:nvPr/>
            </p:nvSpPr>
            <p:spPr>
              <a:xfrm>
                <a:off x="538043" y="3875625"/>
                <a:ext cx="4804061" cy="1200329"/>
              </a:xfrm>
              <a:prstGeom prst="rect">
                <a:avLst/>
              </a:prstGeom>
              <a:blipFill>
                <a:blip r:embed="rId6"/>
                <a:stretch>
                  <a:fillRect l="-1583" t="-4211" r="-3430" b="-11579"/>
                </a:stretch>
              </a:blipFill>
            </p:spPr>
            <p:txBody>
              <a:bodyPr/>
              <a:lstStyle/>
              <a:p>
                <a:r>
                  <a:rPr lang="zh-CN" altLang="en-US">
                    <a:noFill/>
                  </a:rPr>
                  <a:t> </a:t>
                </a:r>
              </a:p>
            </p:txBody>
          </p:sp>
        </mc:Fallback>
      </mc:AlternateContent>
      <p:sp>
        <p:nvSpPr>
          <p:cNvPr id="18" name="标题 1">
            <a:extLst>
              <a:ext uri="{FF2B5EF4-FFF2-40B4-BE49-F238E27FC236}">
                <a16:creationId xmlns:a16="http://schemas.microsoft.com/office/drawing/2014/main" id="{0877AE10-F3DF-D603-DE01-7BC3504891F4}"/>
              </a:ext>
            </a:extLst>
          </p:cNvPr>
          <p:cNvSpPr txBox="1">
            <a:spLocks/>
          </p:cNvSpPr>
          <p:nvPr/>
        </p:nvSpPr>
        <p:spPr>
          <a:xfrm>
            <a:off x="0" y="180346"/>
            <a:ext cx="12192000" cy="546264"/>
          </a:xfrm>
          <a:prstGeom prst="rect">
            <a:avLst/>
          </a:prstGeom>
          <a:noFill/>
        </p:spPr>
        <p:txBody>
          <a:bodyPr vert="horz" lIns="91440" tIns="45720" rIns="91440" bIns="45720" rtlCol="0" anchor="ctr">
            <a:noAutofit/>
          </a:bodyPr>
          <a:lstStyle>
            <a:lvl1pPr algn="l" defTabSz="914400" rtl="0" eaLnBrk="1" latinLnBrk="0" hangingPunct="1">
              <a:lnSpc>
                <a:spcPct val="90000"/>
              </a:lnSpc>
              <a:spcBef>
                <a:spcPct val="0"/>
              </a:spcBef>
              <a:buNone/>
              <a:defRPr sz="3200" kern="1200">
                <a:solidFill>
                  <a:schemeClr val="bg1"/>
                </a:solidFill>
                <a:latin typeface="+mj-lt"/>
                <a:ea typeface="+mj-ea"/>
                <a:cs typeface="+mj-cs"/>
              </a:defRPr>
            </a:lvl1pPr>
          </a:lstStyle>
          <a:p>
            <a:r>
              <a:rPr lang="en-US" altLang="zh-CN"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rPr>
              <a:t>Q1:</a:t>
            </a:r>
            <a:r>
              <a:rPr lang="zh-CN" altLang="en-US"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rPr>
              <a:t> </a:t>
            </a:r>
            <a:r>
              <a:rPr lang="en-US" altLang="zh-CN"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rPr>
              <a:t>Is</a:t>
            </a:r>
            <a:r>
              <a:rPr lang="zh-CN" altLang="en-US"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rPr>
              <a:t> </a:t>
            </a:r>
            <a:r>
              <a:rPr lang="en-US" altLang="zh-CN"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rPr>
              <a:t>the</a:t>
            </a:r>
            <a:r>
              <a:rPr lang="zh-CN" altLang="en-US"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rPr>
              <a:t> </a:t>
            </a:r>
            <a:r>
              <a:rPr lang="en-US" altLang="zh-CN"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rPr>
              <a:t>coupling</a:t>
            </a:r>
            <a:r>
              <a:rPr lang="zh-CN" altLang="en-US"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rPr>
              <a:t> </a:t>
            </a:r>
            <a:r>
              <a:rPr lang="en-US" altLang="zh-CN"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rPr>
              <a:t>important?</a:t>
            </a:r>
            <a:endParaRPr lang="zh-CN" altLang="en-US"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2" name="文本框 1">
            <a:extLst>
              <a:ext uri="{FF2B5EF4-FFF2-40B4-BE49-F238E27FC236}">
                <a16:creationId xmlns:a16="http://schemas.microsoft.com/office/drawing/2014/main" id="{C8CF5360-E8A4-39DB-E539-C22AEAB5006E}"/>
              </a:ext>
            </a:extLst>
          </p:cNvPr>
          <p:cNvSpPr txBox="1"/>
          <p:nvPr/>
        </p:nvSpPr>
        <p:spPr>
          <a:xfrm>
            <a:off x="3230701" y="6326875"/>
            <a:ext cx="8961299" cy="461665"/>
          </a:xfrm>
          <a:prstGeom prst="rect">
            <a:avLst/>
          </a:prstGeom>
          <a:noFill/>
        </p:spPr>
        <p:txBody>
          <a:bodyPr wrap="none" rtlCol="0">
            <a:spAutoFit/>
          </a:bodyPr>
          <a:lstStyle/>
          <a:p>
            <a:r>
              <a:rPr kumimoji="1" lang="en-US" altLang="zh-CN" sz="2400" b="1" dirty="0">
                <a:solidFill>
                  <a:srgbClr val="C00000"/>
                </a:solidFill>
                <a:latin typeface="Microsoft YaHei" panose="020B0503020204020204" pitchFamily="34" charset="-122"/>
                <a:ea typeface="Microsoft YaHei" panose="020B0503020204020204" pitchFamily="34" charset="-122"/>
              </a:rPr>
              <a:t>Coupling</a:t>
            </a:r>
            <a:r>
              <a:rPr kumimoji="1" lang="zh-CN" altLang="en-US" sz="2400" b="1" dirty="0">
                <a:solidFill>
                  <a:srgbClr val="C00000"/>
                </a:solidFill>
                <a:latin typeface="Microsoft YaHei" panose="020B0503020204020204" pitchFamily="34" charset="-122"/>
                <a:ea typeface="Microsoft YaHei" panose="020B0503020204020204" pitchFamily="34" charset="-122"/>
              </a:rPr>
              <a:t> </a:t>
            </a:r>
            <a:r>
              <a:rPr kumimoji="1" lang="en-US" altLang="zh-CN" sz="2400" b="1" dirty="0">
                <a:solidFill>
                  <a:srgbClr val="C00000"/>
                </a:solidFill>
                <a:latin typeface="Microsoft YaHei" panose="020B0503020204020204" pitchFamily="34" charset="-122"/>
                <a:ea typeface="Microsoft YaHei" panose="020B0503020204020204" pitchFamily="34" charset="-122"/>
              </a:rPr>
              <a:t>is</a:t>
            </a:r>
            <a:r>
              <a:rPr kumimoji="1" lang="zh-CN" altLang="en-US" sz="2400" b="1" dirty="0">
                <a:solidFill>
                  <a:srgbClr val="C00000"/>
                </a:solidFill>
                <a:latin typeface="Microsoft YaHei" panose="020B0503020204020204" pitchFamily="34" charset="-122"/>
                <a:ea typeface="Microsoft YaHei" panose="020B0503020204020204" pitchFamily="34" charset="-122"/>
              </a:rPr>
              <a:t> </a:t>
            </a:r>
            <a:r>
              <a:rPr kumimoji="1" lang="en-US" altLang="zh-CN" sz="2400" b="1" dirty="0">
                <a:solidFill>
                  <a:srgbClr val="C00000"/>
                </a:solidFill>
                <a:latin typeface="Microsoft YaHei" panose="020B0503020204020204" pitchFamily="34" charset="-122"/>
                <a:ea typeface="Microsoft YaHei" panose="020B0503020204020204" pitchFamily="34" charset="-122"/>
              </a:rPr>
              <a:t>relevant</a:t>
            </a:r>
            <a:r>
              <a:rPr kumimoji="1" lang="zh-CN" altLang="en-US" sz="2400" b="1" dirty="0">
                <a:solidFill>
                  <a:srgbClr val="C00000"/>
                </a:solidFill>
                <a:latin typeface="Microsoft YaHei" panose="020B0503020204020204" pitchFamily="34" charset="-122"/>
                <a:ea typeface="Microsoft YaHei" panose="020B0503020204020204" pitchFamily="34" charset="-122"/>
              </a:rPr>
              <a:t> </a:t>
            </a:r>
            <a:r>
              <a:rPr kumimoji="1" lang="en-US" altLang="zh-CN" sz="2400" b="1" dirty="0">
                <a:solidFill>
                  <a:srgbClr val="C00000"/>
                </a:solidFill>
                <a:latin typeface="Microsoft YaHei" panose="020B0503020204020204" pitchFamily="34" charset="-122"/>
                <a:ea typeface="Microsoft YaHei" panose="020B0503020204020204" pitchFamily="34" charset="-122"/>
              </a:rPr>
              <a:t>for</a:t>
            </a:r>
            <a:r>
              <a:rPr kumimoji="1" lang="zh-CN" altLang="en-US" sz="2400" b="1" dirty="0">
                <a:solidFill>
                  <a:srgbClr val="C00000"/>
                </a:solidFill>
                <a:latin typeface="Microsoft YaHei" panose="020B0503020204020204" pitchFamily="34" charset="-122"/>
                <a:ea typeface="Microsoft YaHei" panose="020B0503020204020204" pitchFamily="34" charset="-122"/>
              </a:rPr>
              <a:t> </a:t>
            </a:r>
            <a:r>
              <a:rPr kumimoji="1" lang="en-US" altLang="zh-CN" sz="2400" b="1" dirty="0">
                <a:solidFill>
                  <a:srgbClr val="C00000"/>
                </a:solidFill>
                <a:latin typeface="Microsoft YaHei" panose="020B0503020204020204" pitchFamily="34" charset="-122"/>
                <a:ea typeface="Microsoft YaHei" panose="020B0503020204020204" pitchFamily="34" charset="-122"/>
              </a:rPr>
              <a:t>the</a:t>
            </a:r>
            <a:r>
              <a:rPr kumimoji="1" lang="zh-CN" altLang="en-US" sz="2400" b="1" dirty="0">
                <a:solidFill>
                  <a:srgbClr val="C00000"/>
                </a:solidFill>
                <a:latin typeface="Microsoft YaHei" panose="020B0503020204020204" pitchFamily="34" charset="-122"/>
                <a:ea typeface="Microsoft YaHei" panose="020B0503020204020204" pitchFamily="34" charset="-122"/>
              </a:rPr>
              <a:t> </a:t>
            </a:r>
            <a:r>
              <a:rPr kumimoji="1" lang="en-US" altLang="zh-CN" sz="2400" b="1" dirty="0">
                <a:solidFill>
                  <a:srgbClr val="C00000"/>
                </a:solidFill>
                <a:latin typeface="Microsoft YaHei" panose="020B0503020204020204" pitchFamily="34" charset="-122"/>
                <a:ea typeface="Microsoft YaHei" panose="020B0503020204020204" pitchFamily="34" charset="-122"/>
              </a:rPr>
              <a:t>decay</a:t>
            </a:r>
            <a:r>
              <a:rPr kumimoji="1" lang="zh-CN" altLang="en-US" sz="2400" b="1" dirty="0">
                <a:solidFill>
                  <a:srgbClr val="C00000"/>
                </a:solidFill>
                <a:latin typeface="Microsoft YaHei" panose="020B0503020204020204" pitchFamily="34" charset="-122"/>
                <a:ea typeface="Microsoft YaHei" panose="020B0503020204020204" pitchFamily="34" charset="-122"/>
              </a:rPr>
              <a:t> </a:t>
            </a:r>
            <a:r>
              <a:rPr kumimoji="1" lang="en-US" altLang="zh-CN" sz="2400" b="1" dirty="0">
                <a:solidFill>
                  <a:srgbClr val="C00000"/>
                </a:solidFill>
                <a:latin typeface="Microsoft YaHei" panose="020B0503020204020204" pitchFamily="34" charset="-122"/>
                <a:ea typeface="Microsoft YaHei" panose="020B0503020204020204" pitchFamily="34" charset="-122"/>
              </a:rPr>
              <a:t>into</a:t>
            </a:r>
            <a:r>
              <a:rPr kumimoji="1" lang="zh-CN" altLang="en-US" sz="2400" b="1" dirty="0">
                <a:solidFill>
                  <a:srgbClr val="C00000"/>
                </a:solidFill>
                <a:latin typeface="Microsoft YaHei" panose="020B0503020204020204" pitchFamily="34" charset="-122"/>
                <a:ea typeface="Microsoft YaHei" panose="020B0503020204020204" pitchFamily="34" charset="-122"/>
              </a:rPr>
              <a:t> </a:t>
            </a:r>
            <a:r>
              <a:rPr kumimoji="1" lang="en-US" altLang="zh-CN" sz="2400" b="1" dirty="0">
                <a:solidFill>
                  <a:srgbClr val="C00000"/>
                </a:solidFill>
                <a:latin typeface="Microsoft YaHei" panose="020B0503020204020204" pitchFamily="34" charset="-122"/>
                <a:ea typeface="Microsoft YaHei" panose="020B0503020204020204" pitchFamily="34" charset="-122"/>
              </a:rPr>
              <a:t>the</a:t>
            </a:r>
            <a:r>
              <a:rPr kumimoji="1" lang="zh-CN" altLang="en-US" sz="2400" b="1" dirty="0">
                <a:solidFill>
                  <a:srgbClr val="C00000"/>
                </a:solidFill>
                <a:latin typeface="Microsoft YaHei" panose="020B0503020204020204" pitchFamily="34" charset="-122"/>
                <a:ea typeface="Microsoft YaHei" panose="020B0503020204020204" pitchFamily="34" charset="-122"/>
              </a:rPr>
              <a:t> </a:t>
            </a:r>
            <a:r>
              <a:rPr kumimoji="1" lang="en-US" altLang="zh-CN" sz="2400" b="1" dirty="0">
                <a:solidFill>
                  <a:srgbClr val="C00000"/>
                </a:solidFill>
                <a:latin typeface="Microsoft YaHei" panose="020B0503020204020204" pitchFamily="34" charset="-122"/>
                <a:ea typeface="Microsoft YaHei" panose="020B0503020204020204" pitchFamily="34" charset="-122"/>
              </a:rPr>
              <a:t>lower</a:t>
            </a:r>
            <a:r>
              <a:rPr kumimoji="1" lang="zh-CN" altLang="en-US" sz="2400" b="1" dirty="0">
                <a:solidFill>
                  <a:srgbClr val="C00000"/>
                </a:solidFill>
                <a:latin typeface="Microsoft YaHei" panose="020B0503020204020204" pitchFamily="34" charset="-122"/>
                <a:ea typeface="Microsoft YaHei" panose="020B0503020204020204" pitchFamily="34" charset="-122"/>
              </a:rPr>
              <a:t> </a:t>
            </a:r>
            <a:r>
              <a:rPr kumimoji="1" lang="en-US" altLang="zh-CN" sz="2400" b="1" dirty="0">
                <a:solidFill>
                  <a:srgbClr val="C00000"/>
                </a:solidFill>
                <a:latin typeface="Microsoft YaHei" panose="020B0503020204020204" pitchFamily="34" charset="-122"/>
                <a:ea typeface="Microsoft YaHei" panose="020B0503020204020204" pitchFamily="34" charset="-122"/>
              </a:rPr>
              <a:t>channel</a:t>
            </a:r>
            <a:endParaRPr kumimoji="1" lang="zh-CN" altLang="en-US" sz="2400" b="1" dirty="0">
              <a:solidFill>
                <a:srgbClr val="C00000"/>
              </a:solidFill>
              <a:latin typeface="Microsoft YaHei" panose="020B0503020204020204" pitchFamily="34" charset="-122"/>
              <a:ea typeface="Microsoft YaHei" panose="020B0503020204020204" pitchFamily="34" charset="-122"/>
            </a:endParaRPr>
          </a:p>
        </p:txBody>
      </p:sp>
      <mc:AlternateContent xmlns:mc="http://schemas.openxmlformats.org/markup-compatibility/2006" xmlns:a14="http://schemas.microsoft.com/office/drawing/2010/main">
        <mc:Choice Requires="a14">
          <p:sp>
            <p:nvSpPr>
              <p:cNvPr id="10" name="文本框 9">
                <a:extLst>
                  <a:ext uri="{FF2B5EF4-FFF2-40B4-BE49-F238E27FC236}">
                    <a16:creationId xmlns:a16="http://schemas.microsoft.com/office/drawing/2014/main" id="{D5AEB2A8-75EE-AA7D-5A9D-EE35EA4374B0}"/>
                  </a:ext>
                </a:extLst>
              </p:cNvPr>
              <p:cNvSpPr txBox="1"/>
              <p:nvPr/>
            </p:nvSpPr>
            <p:spPr>
              <a:xfrm>
                <a:off x="1595791" y="5341829"/>
                <a:ext cx="2326677" cy="719171"/>
              </a:xfrm>
              <a:prstGeom prst="rect">
                <a:avLst/>
              </a:prstGeom>
              <a:noFill/>
            </p:spPr>
            <p:txBody>
              <a:bodyPr wrap="square">
                <a:spAutoFit/>
              </a:bodyPr>
              <a:lstStyle/>
              <a:p>
                <a:pPr marR="0" lvl="0" algn="l" defTabSz="914400" rtl="0" eaLnBrk="1" fontAlgn="auto" latinLnBrk="0" hangingPunct="1">
                  <a:lnSpc>
                    <a:spcPct val="90000"/>
                  </a:lnSpc>
                  <a:spcBef>
                    <a:spcPts val="1000"/>
                  </a:spcBef>
                  <a:spcAft>
                    <a:spcPts val="0"/>
                  </a:spcAft>
                  <a:buClrTx/>
                  <a:buSzTx/>
                  <a:tabLst/>
                  <a:defRPr/>
                </a:pPr>
                <a:r>
                  <a:rPr kumimoji="0" lang="en-US" altLang="zh-CN" sz="1800" b="0" i="0" u="none" strike="noStrike" kern="1200" cap="none" spc="0" normalizeH="0" baseline="0" noProof="0" dirty="0">
                    <a:ln>
                      <a:noFill/>
                    </a:ln>
                    <a:solidFill>
                      <a:prstClr val="black"/>
                    </a:solidFill>
                    <a:effectLst/>
                    <a:uLnTx/>
                    <a:uFillTx/>
                    <a:latin typeface="-apple-system"/>
                    <a:ea typeface="等线" panose="02010600030101010101" pitchFamily="2" charset="-122"/>
                  </a:rPr>
                  <a:t> </a:t>
                </a:r>
                <a14:m>
                  <m:oMath xmlns:m="http://schemas.openxmlformats.org/officeDocument/2006/math">
                    <m:sSub>
                      <m:sSubPr>
                        <m:ctrlPr>
                          <a:rPr kumimoji="0" lang="en-US" altLang="zh-CN" sz="1800" b="0" i="1" u="none" strike="noStrike" kern="1200" cap="none" spc="0" normalizeH="0" baseline="0" noProof="0" smtClean="0">
                            <a:ln>
                              <a:noFill/>
                            </a:ln>
                            <a:solidFill>
                              <a:prstClr val="black"/>
                            </a:solidFill>
                            <a:effectLst/>
                            <a:uLnTx/>
                            <a:uFillTx/>
                            <a:latin typeface="Cambria Math" panose="02040503050406030204" pitchFamily="18" charset="0"/>
                          </a:rPr>
                        </m:ctrlPr>
                      </m:sSubPr>
                      <m:e>
                        <m:r>
                          <a:rPr kumimoji="0" lang="en-US" altLang="zh-CN" sz="1800" b="0" i="1" u="none" strike="noStrike" kern="1200" cap="none" spc="0" normalizeH="0" baseline="0" noProof="0" smtClean="0">
                            <a:ln>
                              <a:noFill/>
                            </a:ln>
                            <a:solidFill>
                              <a:prstClr val="black"/>
                            </a:solidFill>
                            <a:effectLst/>
                            <a:uLnTx/>
                            <a:uFillTx/>
                            <a:latin typeface="Cambria Math" panose="02040503050406030204" pitchFamily="18" charset="0"/>
                          </a:rPr>
                          <m:t>𝑊</m:t>
                        </m:r>
                      </m:e>
                      <m:sub>
                        <m:r>
                          <a:rPr kumimoji="0" lang="en-US" altLang="zh-CN" sz="1800" b="0" i="1" u="none" strike="noStrike" kern="1200" cap="none" spc="0" normalizeH="0" baseline="0" noProof="0" smtClean="0">
                            <a:ln>
                              <a:noFill/>
                            </a:ln>
                            <a:solidFill>
                              <a:prstClr val="black"/>
                            </a:solidFill>
                            <a:effectLst/>
                            <a:uLnTx/>
                            <a:uFillTx/>
                            <a:latin typeface="Cambria Math" panose="02040503050406030204" pitchFamily="18" charset="0"/>
                          </a:rPr>
                          <m:t>𝐻</m:t>
                        </m:r>
                      </m:sub>
                    </m:sSub>
                    <m:r>
                      <a:rPr kumimoji="0" lang="en-US" altLang="zh-CN" sz="1800" b="0" i="1" u="none" strike="noStrike" kern="1200" cap="none" spc="0" normalizeH="0" baseline="0" noProof="0" smtClean="0">
                        <a:ln>
                          <a:noFill/>
                        </a:ln>
                        <a:solidFill>
                          <a:prstClr val="black"/>
                        </a:solidFill>
                        <a:effectLst/>
                        <a:uLnTx/>
                        <a:uFillTx/>
                        <a:latin typeface="Cambria Math" panose="02040503050406030204" pitchFamily="18" charset="0"/>
                      </a:rPr>
                      <m:t>=1421.8−0</m:t>
                    </m:r>
                    <m:r>
                      <a:rPr kumimoji="0" lang="en-US" altLang="zh-CN" sz="1800" b="0" i="1" u="none" strike="noStrike" kern="1200" cap="none" spc="0" normalizeH="0" baseline="0" noProof="0" smtClean="0">
                        <a:ln>
                          <a:noFill/>
                        </a:ln>
                        <a:solidFill>
                          <a:prstClr val="black"/>
                        </a:solidFill>
                        <a:effectLst/>
                        <a:uLnTx/>
                        <a:uFillTx/>
                        <a:latin typeface="Cambria Math" panose="02040503050406030204" pitchFamily="18" charset="0"/>
                      </a:rPr>
                      <m:t>𝑖</m:t>
                    </m:r>
                  </m:oMath>
                </a14:m>
                <a:r>
                  <a:rPr kumimoji="0" lang="en-US" altLang="zh-CN" sz="1800" b="0" i="0" u="none" strike="noStrike" kern="1200" cap="none" spc="0" normalizeH="0" baseline="0" noProof="0" dirty="0">
                    <a:ln>
                      <a:noFill/>
                    </a:ln>
                    <a:solidFill>
                      <a:prstClr val="black"/>
                    </a:solidFill>
                    <a:effectLst/>
                    <a:uLnTx/>
                    <a:uFillTx/>
                    <a:latin typeface="-apple-system"/>
                    <a:ea typeface="等线" panose="02010600030101010101" pitchFamily="2" charset="-122"/>
                  </a:rPr>
                  <a:t>,</a:t>
                </a:r>
              </a:p>
              <a:p>
                <a:pPr marR="0" lvl="0" algn="l" defTabSz="914400" rtl="0" eaLnBrk="1" fontAlgn="auto" latinLnBrk="0" hangingPunct="1">
                  <a:lnSpc>
                    <a:spcPct val="90000"/>
                  </a:lnSpc>
                  <a:spcBef>
                    <a:spcPts val="1000"/>
                  </a:spcBef>
                  <a:spcAft>
                    <a:spcPts val="0"/>
                  </a:spcAft>
                  <a:buClrTx/>
                  <a:buSzTx/>
                  <a:tabLst/>
                  <a:defRPr/>
                </a:pPr>
                <a:r>
                  <a:rPr kumimoji="0" lang="en-US" altLang="zh-CN" sz="1800" b="0" i="0" u="none" strike="noStrike" kern="1200" cap="none" spc="0" normalizeH="0" noProof="0" dirty="0">
                    <a:ln>
                      <a:noFill/>
                    </a:ln>
                    <a:solidFill>
                      <a:prstClr val="black"/>
                    </a:solidFill>
                    <a:effectLst/>
                    <a:uLnTx/>
                    <a:uFillTx/>
                    <a:latin typeface="-apple-system"/>
                    <a:ea typeface="等线" panose="02010600030101010101" pitchFamily="2" charset="-122"/>
                  </a:rPr>
                  <a:t> </a:t>
                </a:r>
                <a14:m>
                  <m:oMath xmlns:m="http://schemas.openxmlformats.org/officeDocument/2006/math">
                    <m:sSub>
                      <m:sSubPr>
                        <m:ctrlPr>
                          <a:rPr kumimoji="0" lang="en-US" altLang="zh-CN" sz="1800" b="0" i="1" u="none" strike="noStrike" kern="1200" cap="none" spc="0" normalizeH="0" baseline="0" noProof="0">
                            <a:ln>
                              <a:noFill/>
                            </a:ln>
                            <a:solidFill>
                              <a:prstClr val="black"/>
                            </a:solidFill>
                            <a:effectLst/>
                            <a:uLnTx/>
                            <a:uFillTx/>
                            <a:latin typeface="Cambria Math" panose="02040503050406030204" pitchFamily="18" charset="0"/>
                          </a:rPr>
                        </m:ctrlPr>
                      </m:sSubPr>
                      <m:e>
                        <m:r>
                          <a:rPr kumimoji="0" lang="en-US" altLang="zh-CN" sz="1800" b="0" i="1" u="none" strike="noStrike" kern="1200" cap="none" spc="0" normalizeH="0" baseline="0" noProof="0">
                            <a:ln>
                              <a:noFill/>
                            </a:ln>
                            <a:solidFill>
                              <a:prstClr val="black"/>
                            </a:solidFill>
                            <a:effectLst/>
                            <a:uLnTx/>
                            <a:uFillTx/>
                            <a:latin typeface="Cambria Math" panose="02040503050406030204" pitchFamily="18" charset="0"/>
                          </a:rPr>
                          <m:t>𝑊</m:t>
                        </m:r>
                      </m:e>
                      <m:sub>
                        <m:r>
                          <a:rPr kumimoji="0" lang="en-US" altLang="zh-CN" sz="1800" b="0" i="1" u="none" strike="noStrike" kern="1200" cap="none" spc="0" normalizeH="0" baseline="0" noProof="0" smtClean="0">
                            <a:ln>
                              <a:noFill/>
                            </a:ln>
                            <a:solidFill>
                              <a:prstClr val="black"/>
                            </a:solidFill>
                            <a:effectLst/>
                            <a:uLnTx/>
                            <a:uFillTx/>
                            <a:latin typeface="Cambria Math" panose="02040503050406030204" pitchFamily="18" charset="0"/>
                          </a:rPr>
                          <m:t>𝐿</m:t>
                        </m:r>
                      </m:sub>
                    </m:sSub>
                    <m:r>
                      <a:rPr kumimoji="0" lang="en-US" altLang="zh-CN" sz="1800" b="0" i="1" u="none" strike="noStrike" kern="1200" cap="none" spc="0" normalizeH="0" baseline="0" noProof="0">
                        <a:ln>
                          <a:noFill/>
                        </a:ln>
                        <a:solidFill>
                          <a:prstClr val="black"/>
                        </a:solidFill>
                        <a:effectLst/>
                        <a:uLnTx/>
                        <a:uFillTx/>
                        <a:latin typeface="Cambria Math" panose="02040503050406030204" pitchFamily="18" charset="0"/>
                      </a:rPr>
                      <m:t>=1</m:t>
                    </m:r>
                    <m:r>
                      <a:rPr kumimoji="0" lang="en-US" altLang="zh-CN" sz="1800" b="0" i="1" u="none" strike="noStrike" kern="1200" cap="none" spc="0" normalizeH="0" baseline="0" noProof="0" smtClean="0">
                        <a:ln>
                          <a:noFill/>
                        </a:ln>
                        <a:solidFill>
                          <a:prstClr val="black"/>
                        </a:solidFill>
                        <a:effectLst/>
                        <a:uLnTx/>
                        <a:uFillTx/>
                        <a:latin typeface="Cambria Math" panose="02040503050406030204" pitchFamily="18" charset="0"/>
                      </a:rPr>
                      <m:t>382.2</m:t>
                    </m:r>
                    <m:r>
                      <a:rPr kumimoji="0" lang="en-US" altLang="zh-CN" sz="1800" b="0" i="1" u="none" strike="noStrike" kern="1200" cap="none" spc="0" normalizeH="0" baseline="0" noProof="0">
                        <a:ln>
                          <a:noFill/>
                        </a:ln>
                        <a:solidFill>
                          <a:prstClr val="black"/>
                        </a:solidFill>
                        <a:effectLst/>
                        <a:uLnTx/>
                        <a:uFillTx/>
                        <a:latin typeface="Cambria Math" panose="02040503050406030204" pitchFamily="18" charset="0"/>
                      </a:rPr>
                      <m:t>−</m:t>
                    </m:r>
                    <m:r>
                      <a:rPr kumimoji="0" lang="en-US" altLang="zh-CN" sz="1800" b="0" i="1" u="none" strike="noStrike" kern="1200" cap="none" spc="0" normalizeH="0" baseline="0" noProof="0" smtClean="0">
                        <a:ln>
                          <a:noFill/>
                        </a:ln>
                        <a:solidFill>
                          <a:prstClr val="black"/>
                        </a:solidFill>
                        <a:effectLst/>
                        <a:uLnTx/>
                        <a:uFillTx/>
                        <a:latin typeface="Cambria Math" panose="02040503050406030204" pitchFamily="18" charset="0"/>
                      </a:rPr>
                      <m:t>93.6</m:t>
                    </m:r>
                    <m:r>
                      <a:rPr kumimoji="0" lang="en-US" altLang="zh-CN" sz="1800" b="0" i="1" u="none" strike="noStrike" kern="1200" cap="none" spc="0" normalizeH="0" baseline="0" noProof="0">
                        <a:ln>
                          <a:noFill/>
                        </a:ln>
                        <a:solidFill>
                          <a:prstClr val="black"/>
                        </a:solidFill>
                        <a:effectLst/>
                        <a:uLnTx/>
                        <a:uFillTx/>
                        <a:latin typeface="Cambria Math" panose="02040503050406030204" pitchFamily="18" charset="0"/>
                      </a:rPr>
                      <m:t>𝑖</m:t>
                    </m:r>
                  </m:oMath>
                </a14:m>
                <a:endParaRPr lang="zh-CN" altLang="en-US" dirty="0"/>
              </a:p>
            </p:txBody>
          </p:sp>
        </mc:Choice>
        <mc:Fallback xmlns="">
          <p:sp>
            <p:nvSpPr>
              <p:cNvPr id="10" name="文本框 9">
                <a:extLst>
                  <a:ext uri="{FF2B5EF4-FFF2-40B4-BE49-F238E27FC236}">
                    <a16:creationId xmlns:a16="http://schemas.microsoft.com/office/drawing/2014/main" id="{D5AEB2A8-75EE-AA7D-5A9D-EE35EA4374B0}"/>
                  </a:ext>
                </a:extLst>
              </p:cNvPr>
              <p:cNvSpPr txBox="1">
                <a:spLocks noRot="1" noChangeAspect="1" noMove="1" noResize="1" noEditPoints="1" noAdjustHandles="1" noChangeArrowheads="1" noChangeShapeType="1" noTextEdit="1"/>
              </p:cNvSpPr>
              <p:nvPr/>
            </p:nvSpPr>
            <p:spPr>
              <a:xfrm>
                <a:off x="1595791" y="5341829"/>
                <a:ext cx="2326677" cy="719171"/>
              </a:xfrm>
              <a:prstGeom prst="rect">
                <a:avLst/>
              </a:prstGeom>
              <a:blipFill>
                <a:blip r:embed="rId7"/>
                <a:stretch>
                  <a:fillRect t="-6897"/>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1837737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a:extLst>
              <a:ext uri="{FF2B5EF4-FFF2-40B4-BE49-F238E27FC236}">
                <a16:creationId xmlns:a16="http://schemas.microsoft.com/office/drawing/2014/main" id="{C64EFF14-1B46-1755-35FA-48319656999E}"/>
              </a:ext>
            </a:extLst>
          </p:cNvPr>
          <p:cNvSpPr>
            <a:spLocks noGrp="1"/>
          </p:cNvSpPr>
          <p:nvPr>
            <p:ph type="title" idx="4294967295"/>
          </p:nvPr>
        </p:nvSpPr>
        <p:spPr>
          <a:xfrm>
            <a:off x="0" y="197964"/>
            <a:ext cx="12192000" cy="546100"/>
          </a:xfrm>
        </p:spPr>
        <p:txBody>
          <a:bodyPr>
            <a:noAutofit/>
          </a:bodyPr>
          <a:lstStyle/>
          <a:p>
            <a:r>
              <a:rPr lang="en-US" altLang="zh-CN" sz="3600" b="1" dirty="0">
                <a:latin typeface="Microsoft YaHei" panose="020B0503020204020204" pitchFamily="34" charset="-122"/>
                <a:ea typeface="Microsoft YaHei" panose="020B0503020204020204" pitchFamily="34" charset="-122"/>
                <a:cs typeface="Arial" panose="020B0604020202020204" pitchFamily="34" charset="0"/>
              </a:rPr>
              <a:t>Q2:</a:t>
            </a:r>
            <a:r>
              <a:rPr lang="zh-CN" altLang="en-US" sz="3600" b="1" dirty="0">
                <a:latin typeface="Microsoft YaHei" panose="020B0503020204020204" pitchFamily="34" charset="-122"/>
                <a:ea typeface="Microsoft YaHei" panose="020B0503020204020204" pitchFamily="34" charset="-122"/>
                <a:cs typeface="Arial" panose="020B0604020202020204" pitchFamily="34" charset="0"/>
              </a:rPr>
              <a:t> </a:t>
            </a:r>
            <a:r>
              <a:rPr lang="en-US" altLang="zh-CN" sz="3600" b="1" dirty="0">
                <a:latin typeface="Microsoft YaHei" panose="020B0503020204020204" pitchFamily="34" charset="-122"/>
                <a:ea typeface="Microsoft YaHei" panose="020B0503020204020204" pitchFamily="34" charset="-122"/>
                <a:cs typeface="Arial" panose="020B0604020202020204" pitchFamily="34" charset="0"/>
              </a:rPr>
              <a:t>How</a:t>
            </a:r>
            <a:r>
              <a:rPr lang="zh-CN" altLang="en-US" sz="3600" b="1" dirty="0">
                <a:latin typeface="Microsoft YaHei" panose="020B0503020204020204" pitchFamily="34" charset="-122"/>
                <a:ea typeface="Microsoft YaHei" panose="020B0503020204020204" pitchFamily="34" charset="-122"/>
                <a:cs typeface="Arial" panose="020B0604020202020204" pitchFamily="34" charset="0"/>
              </a:rPr>
              <a:t> </a:t>
            </a:r>
            <a:r>
              <a:rPr lang="en-US" altLang="zh-CN" sz="3600" b="1" dirty="0">
                <a:latin typeface="Microsoft YaHei" panose="020B0503020204020204" pitchFamily="34" charset="-122"/>
                <a:ea typeface="Microsoft YaHei" panose="020B0503020204020204" pitchFamily="34" charset="-122"/>
                <a:cs typeface="Arial" panose="020B0604020202020204" pitchFamily="34" charset="0"/>
              </a:rPr>
              <a:t>does</a:t>
            </a:r>
            <a:r>
              <a:rPr lang="zh-CN" altLang="en-US" sz="3600" b="1" dirty="0">
                <a:latin typeface="Microsoft YaHei" panose="020B0503020204020204" pitchFamily="34" charset="-122"/>
                <a:ea typeface="Microsoft YaHei" panose="020B0503020204020204" pitchFamily="34" charset="-122"/>
                <a:cs typeface="Arial" panose="020B0604020202020204" pitchFamily="34" charset="0"/>
              </a:rPr>
              <a:t> </a:t>
            </a:r>
            <a:r>
              <a:rPr lang="en-US" altLang="zh-CN" sz="3600" b="1" dirty="0">
                <a:latin typeface="Microsoft YaHei" panose="020B0503020204020204" pitchFamily="34" charset="-122"/>
                <a:ea typeface="Microsoft YaHei" panose="020B0503020204020204" pitchFamily="34" charset="-122"/>
                <a:cs typeface="Arial" panose="020B0604020202020204" pitchFamily="34" charset="0"/>
              </a:rPr>
              <a:t>the</a:t>
            </a:r>
            <a:r>
              <a:rPr lang="zh-CN" altLang="en-US" sz="3600" b="1" dirty="0">
                <a:latin typeface="Microsoft YaHei" panose="020B0503020204020204" pitchFamily="34" charset="-122"/>
                <a:ea typeface="Microsoft YaHei" panose="020B0503020204020204" pitchFamily="34" charset="-122"/>
                <a:cs typeface="Arial" panose="020B0604020202020204" pitchFamily="34" charset="0"/>
              </a:rPr>
              <a:t> </a:t>
            </a:r>
            <a:r>
              <a:rPr lang="en-US" altLang="zh-CN" sz="3600" b="1" dirty="0">
                <a:latin typeface="Microsoft YaHei" panose="020B0503020204020204" pitchFamily="34" charset="-122"/>
                <a:ea typeface="Microsoft YaHei" panose="020B0503020204020204" pitchFamily="34" charset="-122"/>
                <a:cs typeface="Arial" panose="020B0604020202020204" pitchFamily="34" charset="0"/>
              </a:rPr>
              <a:t>nature</a:t>
            </a:r>
            <a:r>
              <a:rPr lang="zh-CN" altLang="en-US" sz="3600" b="1" dirty="0">
                <a:latin typeface="Microsoft YaHei" panose="020B0503020204020204" pitchFamily="34" charset="-122"/>
                <a:ea typeface="Microsoft YaHei" panose="020B0503020204020204" pitchFamily="34" charset="-122"/>
                <a:cs typeface="Arial" panose="020B0604020202020204" pitchFamily="34" charset="0"/>
              </a:rPr>
              <a:t> </a:t>
            </a:r>
            <a:r>
              <a:rPr lang="en-US" altLang="zh-CN" sz="3600" b="1" dirty="0">
                <a:latin typeface="Microsoft YaHei" panose="020B0503020204020204" pitchFamily="34" charset="-122"/>
                <a:ea typeface="Microsoft YaHei" panose="020B0503020204020204" pitchFamily="34" charset="-122"/>
                <a:cs typeface="Arial" panose="020B0604020202020204" pitchFamily="34" charset="0"/>
              </a:rPr>
              <a:t>of</a:t>
            </a:r>
            <a:r>
              <a:rPr lang="zh-CN" altLang="en-US" sz="3600" b="1" dirty="0">
                <a:latin typeface="Microsoft YaHei" panose="020B0503020204020204" pitchFamily="34" charset="-122"/>
                <a:ea typeface="Microsoft YaHei" panose="020B0503020204020204" pitchFamily="34" charset="-122"/>
                <a:cs typeface="Arial" panose="020B0604020202020204" pitchFamily="34" charset="0"/>
              </a:rPr>
              <a:t> </a:t>
            </a:r>
            <a:r>
              <a:rPr lang="en-US" altLang="zh-CN" sz="3600" b="1" dirty="0">
                <a:latin typeface="Microsoft YaHei" panose="020B0503020204020204" pitchFamily="34" charset="-122"/>
                <a:ea typeface="Microsoft YaHei" panose="020B0503020204020204" pitchFamily="34" charset="-122"/>
                <a:cs typeface="Arial" panose="020B0604020202020204" pitchFamily="34" charset="0"/>
              </a:rPr>
              <a:t>NG</a:t>
            </a:r>
            <a:r>
              <a:rPr lang="zh-CN" altLang="en-US" sz="3600" b="1" dirty="0">
                <a:latin typeface="Microsoft YaHei" panose="020B0503020204020204" pitchFamily="34" charset="-122"/>
                <a:ea typeface="Microsoft YaHei" panose="020B0503020204020204" pitchFamily="34" charset="-122"/>
                <a:cs typeface="Arial" panose="020B0604020202020204" pitchFamily="34" charset="0"/>
              </a:rPr>
              <a:t> </a:t>
            </a:r>
            <a:r>
              <a:rPr lang="en-US" altLang="zh-CN" sz="3600" b="1" dirty="0">
                <a:latin typeface="Microsoft YaHei" panose="020B0503020204020204" pitchFamily="34" charset="-122"/>
                <a:ea typeface="Microsoft YaHei" panose="020B0503020204020204" pitchFamily="34" charset="-122"/>
                <a:cs typeface="Arial" panose="020B0604020202020204" pitchFamily="34" charset="0"/>
              </a:rPr>
              <a:t>bosons</a:t>
            </a:r>
            <a:r>
              <a:rPr lang="zh-CN" altLang="en-US" sz="3600" b="1" dirty="0">
                <a:latin typeface="Microsoft YaHei" panose="020B0503020204020204" pitchFamily="34" charset="-122"/>
                <a:ea typeface="Microsoft YaHei" panose="020B0503020204020204" pitchFamily="34" charset="-122"/>
                <a:cs typeface="Arial" panose="020B0604020202020204" pitchFamily="34" charset="0"/>
              </a:rPr>
              <a:t> </a:t>
            </a:r>
            <a:r>
              <a:rPr lang="en-US" altLang="zh-CN" sz="3600" b="1" dirty="0">
                <a:latin typeface="Microsoft YaHei" panose="020B0503020204020204" pitchFamily="34" charset="-122"/>
                <a:ea typeface="Microsoft YaHei" panose="020B0503020204020204" pitchFamily="34" charset="-122"/>
                <a:cs typeface="Arial" panose="020B0604020202020204" pitchFamily="34" charset="0"/>
              </a:rPr>
              <a:t>play</a:t>
            </a:r>
            <a:r>
              <a:rPr lang="zh-CN" altLang="en-US" sz="3600" b="1" dirty="0">
                <a:latin typeface="Microsoft YaHei" panose="020B0503020204020204" pitchFamily="34" charset="-122"/>
                <a:ea typeface="Microsoft YaHei" panose="020B0503020204020204" pitchFamily="34" charset="-122"/>
                <a:cs typeface="Arial" panose="020B0604020202020204" pitchFamily="34" charset="0"/>
              </a:rPr>
              <a:t> </a:t>
            </a:r>
            <a:r>
              <a:rPr lang="en-US" altLang="zh-CN" sz="3600" b="1" dirty="0">
                <a:latin typeface="Microsoft YaHei" panose="020B0503020204020204" pitchFamily="34" charset="-122"/>
                <a:ea typeface="Microsoft YaHei" panose="020B0503020204020204" pitchFamily="34" charset="-122"/>
                <a:cs typeface="Arial" panose="020B0604020202020204" pitchFamily="34" charset="0"/>
              </a:rPr>
              <a:t>a</a:t>
            </a:r>
            <a:r>
              <a:rPr lang="zh-CN" altLang="en-US" sz="3600" b="1" dirty="0">
                <a:latin typeface="Microsoft YaHei" panose="020B0503020204020204" pitchFamily="34" charset="-122"/>
                <a:ea typeface="Microsoft YaHei" panose="020B0503020204020204" pitchFamily="34" charset="-122"/>
                <a:cs typeface="Arial" panose="020B0604020202020204" pitchFamily="34" charset="0"/>
              </a:rPr>
              <a:t> </a:t>
            </a:r>
            <a:r>
              <a:rPr lang="en-US" altLang="zh-CN" sz="3600" b="1" dirty="0">
                <a:latin typeface="Microsoft YaHei" panose="020B0503020204020204" pitchFamily="34" charset="-122"/>
                <a:ea typeface="Microsoft YaHei" panose="020B0503020204020204" pitchFamily="34" charset="-122"/>
                <a:cs typeface="Arial" panose="020B0604020202020204" pitchFamily="34" charset="0"/>
              </a:rPr>
              <a:t>role?</a:t>
            </a:r>
            <a:endParaRPr lang="zh-CN" altLang="en-US" sz="3600" b="1" dirty="0">
              <a:latin typeface="Microsoft YaHei" panose="020B0503020204020204" pitchFamily="34" charset="-122"/>
              <a:ea typeface="Microsoft YaHei" panose="020B0503020204020204" pitchFamily="34" charset="-122"/>
            </a:endParaRPr>
          </a:p>
        </p:txBody>
      </p:sp>
      <p:pic>
        <p:nvPicPr>
          <p:cNvPr id="6" name="图片 5">
            <a:extLst>
              <a:ext uri="{FF2B5EF4-FFF2-40B4-BE49-F238E27FC236}">
                <a16:creationId xmlns:a16="http://schemas.microsoft.com/office/drawing/2014/main" id="{6D74506E-650A-90BC-D50C-F355E401D9F7}"/>
              </a:ext>
            </a:extLst>
          </p:cNvPr>
          <p:cNvPicPr>
            <a:picLocks noChangeAspect="1"/>
          </p:cNvPicPr>
          <p:nvPr/>
        </p:nvPicPr>
        <p:blipFill>
          <a:blip r:embed="rId3"/>
          <a:stretch>
            <a:fillRect/>
          </a:stretch>
        </p:blipFill>
        <p:spPr>
          <a:xfrm>
            <a:off x="2781333" y="1831570"/>
            <a:ext cx="6629334" cy="1597430"/>
          </a:xfrm>
          <a:prstGeom prst="rect">
            <a:avLst/>
          </a:prstGeom>
        </p:spPr>
      </p:pic>
      <p:sp>
        <p:nvSpPr>
          <p:cNvPr id="2" name="内容占位符 2">
            <a:extLst>
              <a:ext uri="{FF2B5EF4-FFF2-40B4-BE49-F238E27FC236}">
                <a16:creationId xmlns:a16="http://schemas.microsoft.com/office/drawing/2014/main" id="{888FC57F-9294-2AEB-4DF4-78D3ED451124}"/>
              </a:ext>
            </a:extLst>
          </p:cNvPr>
          <p:cNvSpPr txBox="1">
            <a:spLocks/>
          </p:cNvSpPr>
          <p:nvPr/>
        </p:nvSpPr>
        <p:spPr>
          <a:xfrm>
            <a:off x="533680" y="1230453"/>
            <a:ext cx="10515600" cy="585433"/>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itchFamily="2" charset="2"/>
              <a:buChar char="p"/>
            </a:pPr>
            <a:r>
              <a:rPr lang="en-US" altLang="zh-CN" sz="2400" b="1" dirty="0">
                <a:latin typeface="Microsoft YaHei" panose="020B0503020204020204" pitchFamily="34" charset="-122"/>
                <a:ea typeface="Microsoft YaHei" panose="020B0503020204020204" pitchFamily="34" charset="-122"/>
              </a:rPr>
              <a:t>The</a:t>
            </a:r>
            <a:r>
              <a:rPr lang="zh-CN" altLang="en-US" sz="2400" b="1" dirty="0">
                <a:latin typeface="Microsoft YaHei" panose="020B0503020204020204" pitchFamily="34" charset="-122"/>
                <a:ea typeface="Microsoft YaHei" panose="020B0503020204020204" pitchFamily="34" charset="-122"/>
              </a:rPr>
              <a:t> </a:t>
            </a:r>
            <a:r>
              <a:rPr lang="en-US" altLang="zh-CN" sz="2400" b="1" dirty="0">
                <a:latin typeface="Microsoft YaHei" panose="020B0503020204020204" pitchFamily="34" charset="-122"/>
                <a:ea typeface="Microsoft YaHei" panose="020B0503020204020204" pitchFamily="34" charset="-122"/>
              </a:rPr>
              <a:t>diagonal</a:t>
            </a:r>
            <a:r>
              <a:rPr lang="zh-CN" altLang="en-US" sz="2400" b="1" dirty="0">
                <a:latin typeface="Microsoft YaHei" panose="020B0503020204020204" pitchFamily="34" charset="-122"/>
                <a:ea typeface="Microsoft YaHei" panose="020B0503020204020204" pitchFamily="34" charset="-122"/>
              </a:rPr>
              <a:t> </a:t>
            </a:r>
            <a:r>
              <a:rPr lang="en-US" altLang="zh-CN" sz="2400" b="1" dirty="0">
                <a:latin typeface="Microsoft YaHei" panose="020B0503020204020204" pitchFamily="34" charset="-122"/>
                <a:ea typeface="Microsoft YaHei" panose="020B0503020204020204" pitchFamily="34" charset="-122"/>
              </a:rPr>
              <a:t>chiral WT potential</a:t>
            </a:r>
          </a:p>
        </p:txBody>
      </p:sp>
      <mc:AlternateContent xmlns:mc="http://schemas.openxmlformats.org/markup-compatibility/2006" xmlns:a14="http://schemas.microsoft.com/office/drawing/2010/main">
        <mc:Choice Requires="a14">
          <p:sp>
            <p:nvSpPr>
              <p:cNvPr id="5" name="文本框 4">
                <a:extLst>
                  <a:ext uri="{FF2B5EF4-FFF2-40B4-BE49-F238E27FC236}">
                    <a16:creationId xmlns:a16="http://schemas.microsoft.com/office/drawing/2014/main" id="{47D1B7CC-021F-81D6-C050-5557A8481E78}"/>
                  </a:ext>
                </a:extLst>
              </p:cNvPr>
              <p:cNvSpPr txBox="1"/>
              <p:nvPr/>
            </p:nvSpPr>
            <p:spPr>
              <a:xfrm>
                <a:off x="651628" y="3805047"/>
                <a:ext cx="10515600" cy="1383712"/>
              </a:xfrm>
              <a:prstGeom prst="rect">
                <a:avLst/>
              </a:prstGeom>
              <a:noFill/>
            </p:spPr>
            <p:txBody>
              <a:bodyPr wrap="square">
                <a:spAutoFit/>
              </a:bodyPr>
              <a:lstStyle/>
              <a:p>
                <a:pPr>
                  <a:lnSpc>
                    <a:spcPct val="120000"/>
                  </a:lnSpc>
                  <a:buFont typeface="Wingdings" pitchFamily="2" charset="2"/>
                  <a:buChar char="Ø"/>
                </a:pPr>
                <a:r>
                  <a:rPr lang="en-US" altLang="zh-CN" sz="2400" dirty="0">
                    <a:latin typeface="Microsoft YaHei" panose="020B0503020204020204" pitchFamily="34" charset="-122"/>
                    <a:ea typeface="Microsoft YaHei" panose="020B0503020204020204" pitchFamily="34" charset="-122"/>
                  </a:rPr>
                  <a:t>Explicit chiral symmetry breaking leads to </a:t>
                </a:r>
                <a14:m>
                  <m:oMath xmlns:m="http://schemas.openxmlformats.org/officeDocument/2006/math">
                    <m:sSub>
                      <m:sSubPr>
                        <m:ctrlPr>
                          <a:rPr lang="en-US" altLang="zh-CN" sz="2400" i="1" smtClean="0">
                            <a:latin typeface="Cambria Math" panose="02040503050406030204" pitchFamily="18" charset="0"/>
                          </a:rPr>
                        </m:ctrlPr>
                      </m:sSubPr>
                      <m:e>
                        <m:r>
                          <a:rPr lang="en-US" altLang="zh-CN" sz="2400" b="0" i="1" smtClean="0">
                            <a:latin typeface="Cambria Math" panose="02040503050406030204" pitchFamily="18" charset="0"/>
                          </a:rPr>
                          <m:t>𝑚</m:t>
                        </m:r>
                      </m:e>
                      <m:sub>
                        <m:r>
                          <a:rPr lang="zh-CN" altLang="en-US" sz="2400" i="1" smtClean="0">
                            <a:latin typeface="Cambria Math" panose="02040503050406030204" pitchFamily="18" charset="0"/>
                          </a:rPr>
                          <m:t>𝜋</m:t>
                        </m:r>
                      </m:sub>
                    </m:sSub>
                    <m:r>
                      <a:rPr lang="en-US" altLang="zh-CN" sz="2400" i="1" dirty="0" smtClean="0">
                        <a:latin typeface="Cambria Math" panose="02040503050406030204" pitchFamily="18" charset="0"/>
                        <a:ea typeface="Cambria Math" panose="02040503050406030204" pitchFamily="18" charset="0"/>
                      </a:rPr>
                      <m:t>≪</m:t>
                    </m:r>
                    <m:sSub>
                      <m:sSubPr>
                        <m:ctrlPr>
                          <a:rPr lang="en-US" altLang="zh-CN" sz="2400" i="1" smtClean="0">
                            <a:latin typeface="Cambria Math" panose="02040503050406030204" pitchFamily="18" charset="0"/>
                            <a:ea typeface="Cambria Math" panose="02040503050406030204" pitchFamily="18" charset="0"/>
                          </a:rPr>
                        </m:ctrlPr>
                      </m:sSubPr>
                      <m:e>
                        <m:r>
                          <a:rPr lang="en-US" altLang="zh-CN" sz="2400" b="0" i="1" smtClean="0">
                            <a:latin typeface="Cambria Math" panose="02040503050406030204" pitchFamily="18" charset="0"/>
                            <a:ea typeface="Cambria Math" panose="02040503050406030204" pitchFamily="18" charset="0"/>
                          </a:rPr>
                          <m:t>𝑚</m:t>
                        </m:r>
                      </m:e>
                      <m:sub>
                        <m:r>
                          <a:rPr lang="en-US" altLang="zh-CN" sz="2400" b="0" i="1" smtClean="0">
                            <a:latin typeface="Cambria Math" panose="02040503050406030204" pitchFamily="18" charset="0"/>
                            <a:ea typeface="Cambria Math" panose="02040503050406030204" pitchFamily="18" charset="0"/>
                          </a:rPr>
                          <m:t>𝐾</m:t>
                        </m:r>
                      </m:sub>
                    </m:sSub>
                  </m:oMath>
                </a14:m>
                <a:r>
                  <a:rPr lang="en-US" altLang="zh-CN" sz="2400" dirty="0">
                    <a:latin typeface="Microsoft YaHei" panose="020B0503020204020204" pitchFamily="34" charset="-122"/>
                    <a:ea typeface="Microsoft YaHei" panose="020B0503020204020204" pitchFamily="34" charset="-122"/>
                  </a:rPr>
                  <a:t>.</a:t>
                </a:r>
                <a:r>
                  <a:rPr lang="zh-CN" altLang="en-US" sz="2400" dirty="0">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As</a:t>
                </a:r>
                <a:r>
                  <a:rPr lang="zh-CN" altLang="en-US" sz="2400" dirty="0">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a</a:t>
                </a:r>
                <a:r>
                  <a:rPr lang="zh-CN" altLang="en-US" sz="2400" dirty="0">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result,</a:t>
                </a:r>
                <a:r>
                  <a:rPr lang="zh-CN" altLang="en-US" sz="2400" dirty="0">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close to the thresholds, the </a:t>
                </a:r>
                <a14:m>
                  <m:oMath xmlns:m="http://schemas.openxmlformats.org/officeDocument/2006/math">
                    <m:acc>
                      <m:accPr>
                        <m:chr m:val="̅"/>
                        <m:ctrlPr>
                          <a:rPr lang="en-US" altLang="zh-CN" sz="2400" i="1" smtClean="0">
                            <a:latin typeface="Cambria Math" panose="02040503050406030204" pitchFamily="18" charset="0"/>
                          </a:rPr>
                        </m:ctrlPr>
                      </m:accPr>
                      <m:e>
                        <m:r>
                          <a:rPr lang="en-US" altLang="zh-CN" sz="2400" b="0" i="1" smtClean="0">
                            <a:latin typeface="Cambria Math" panose="02040503050406030204" pitchFamily="18" charset="0"/>
                          </a:rPr>
                          <m:t>𝐾</m:t>
                        </m:r>
                      </m:e>
                    </m:acc>
                    <m:r>
                      <a:rPr lang="en-US" altLang="zh-CN" sz="2400" b="0" i="1" smtClean="0">
                        <a:latin typeface="Cambria Math" panose="02040503050406030204" pitchFamily="18" charset="0"/>
                      </a:rPr>
                      <m:t>𝑁</m:t>
                    </m:r>
                    <m:r>
                      <a:rPr lang="en-US" altLang="zh-CN" sz="2400" b="0" i="0" smtClean="0">
                        <a:latin typeface="Cambria Math" panose="02040503050406030204" pitchFamily="18" charset="0"/>
                      </a:rPr>
                      <m:t>(1433)</m:t>
                    </m:r>
                  </m:oMath>
                </a14:m>
                <a:r>
                  <a:rPr lang="zh-CN" altLang="en-US" sz="2400" dirty="0">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interaction is stronger than the </a:t>
                </a:r>
                <a14:m>
                  <m:oMath xmlns:m="http://schemas.openxmlformats.org/officeDocument/2006/math">
                    <m:r>
                      <a:rPr lang="zh-CN" altLang="en-US" sz="2400" i="1" dirty="0">
                        <a:latin typeface="Cambria Math" panose="02040503050406030204" pitchFamily="18" charset="0"/>
                      </a:rPr>
                      <m:t>𝜋</m:t>
                    </m:r>
                    <m:r>
                      <m:rPr>
                        <m:sty m:val="p"/>
                      </m:rPr>
                      <a:rPr lang="el-GR" altLang="zh-CN" sz="2400" i="1" dirty="0">
                        <a:latin typeface="Cambria Math" panose="02040503050406030204" pitchFamily="18" charset="0"/>
                        <a:ea typeface="Cambria Math" panose="02040503050406030204" pitchFamily="18" charset="0"/>
                      </a:rPr>
                      <m:t>Σ</m:t>
                    </m:r>
                    <m:d>
                      <m:dPr>
                        <m:ctrlPr>
                          <a:rPr lang="en-US" altLang="zh-CN" sz="2400" i="1" dirty="0">
                            <a:latin typeface="Cambria Math" panose="02040503050406030204" pitchFamily="18" charset="0"/>
                            <a:ea typeface="Cambria Math" panose="02040503050406030204" pitchFamily="18" charset="0"/>
                          </a:rPr>
                        </m:ctrlPr>
                      </m:dPr>
                      <m:e>
                        <m:r>
                          <a:rPr lang="en-US" altLang="zh-CN" sz="2400" i="1" dirty="0">
                            <a:latin typeface="Cambria Math" panose="02040503050406030204" pitchFamily="18" charset="0"/>
                            <a:ea typeface="Cambria Math" panose="02040503050406030204" pitchFamily="18" charset="0"/>
                          </a:rPr>
                          <m:t>1330</m:t>
                        </m:r>
                      </m:e>
                    </m:d>
                  </m:oMath>
                </a14:m>
                <a:r>
                  <a:rPr lang="zh-CN" altLang="en-US" sz="2400" dirty="0">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one,</a:t>
                </a:r>
                <a:r>
                  <a:rPr lang="zh-CN" altLang="en-US" sz="2400" dirty="0">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which</a:t>
                </a:r>
                <a:r>
                  <a:rPr lang="zh-CN" altLang="en-US" sz="2400" dirty="0">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leads</a:t>
                </a:r>
                <a:r>
                  <a:rPr lang="zh-CN" altLang="en-US" sz="2400" dirty="0">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to</a:t>
                </a:r>
                <a:r>
                  <a:rPr lang="zh-CN" altLang="en-US" sz="2400" dirty="0">
                    <a:latin typeface="Microsoft YaHei" panose="020B0503020204020204" pitchFamily="34" charset="-122"/>
                    <a:ea typeface="Microsoft YaHei" panose="020B0503020204020204" pitchFamily="34" charset="-122"/>
                  </a:rPr>
                  <a:t> </a:t>
                </a:r>
                <a:r>
                  <a:rPr lang="en-US" altLang="zh-CN" sz="2400" b="1" dirty="0">
                    <a:solidFill>
                      <a:srgbClr val="C00000"/>
                    </a:solidFill>
                    <a:latin typeface="Microsoft YaHei" panose="020B0503020204020204" pitchFamily="34" charset="-122"/>
                    <a:ea typeface="Microsoft YaHei" panose="020B0503020204020204" pitchFamily="34" charset="-122"/>
                  </a:rPr>
                  <a:t>a</a:t>
                </a:r>
                <a:r>
                  <a:rPr lang="zh-CN" altLang="en-US" sz="2400" b="1" dirty="0">
                    <a:solidFill>
                      <a:srgbClr val="C00000"/>
                    </a:solidFill>
                    <a:latin typeface="Microsoft YaHei" panose="020B0503020204020204" pitchFamily="34" charset="-122"/>
                    <a:ea typeface="Microsoft YaHei" panose="020B0503020204020204" pitchFamily="34" charset="-122"/>
                  </a:rPr>
                  <a:t> </a:t>
                </a:r>
                <a14:m>
                  <m:oMath xmlns:m="http://schemas.openxmlformats.org/officeDocument/2006/math">
                    <m:acc>
                      <m:accPr>
                        <m:chr m:val="̅"/>
                        <m:ctrlPr>
                          <a:rPr lang="en-US" altLang="zh-CN" sz="2400" b="1" i="1">
                            <a:solidFill>
                              <a:srgbClr val="C00000"/>
                            </a:solidFill>
                            <a:latin typeface="Cambria Math" panose="02040503050406030204" pitchFamily="18" charset="0"/>
                          </a:rPr>
                        </m:ctrlPr>
                      </m:accPr>
                      <m:e>
                        <m:r>
                          <a:rPr lang="en-US" altLang="zh-CN" sz="2400" b="1" i="1">
                            <a:solidFill>
                              <a:srgbClr val="C00000"/>
                            </a:solidFill>
                            <a:latin typeface="Cambria Math" panose="02040503050406030204" pitchFamily="18" charset="0"/>
                          </a:rPr>
                          <m:t>𝑲</m:t>
                        </m:r>
                      </m:e>
                    </m:acc>
                    <m:r>
                      <a:rPr lang="en-US" altLang="zh-CN" sz="2400" b="1" i="1">
                        <a:solidFill>
                          <a:srgbClr val="C00000"/>
                        </a:solidFill>
                        <a:latin typeface="Cambria Math" panose="02040503050406030204" pitchFamily="18" charset="0"/>
                      </a:rPr>
                      <m:t>𝑵</m:t>
                    </m:r>
                    <m:r>
                      <a:rPr lang="en-US" altLang="zh-CN" sz="2400" b="1">
                        <a:solidFill>
                          <a:srgbClr val="C00000"/>
                        </a:solidFill>
                        <a:latin typeface="Cambria Math" panose="02040503050406030204" pitchFamily="18" charset="0"/>
                      </a:rPr>
                      <m:t>(</m:t>
                    </m:r>
                    <m:r>
                      <a:rPr lang="en-US" altLang="zh-CN" sz="2400" b="1" i="1">
                        <a:solidFill>
                          <a:srgbClr val="C00000"/>
                        </a:solidFill>
                        <a:latin typeface="Cambria Math" panose="02040503050406030204" pitchFamily="18" charset="0"/>
                      </a:rPr>
                      <m:t>𝟏𝟒𝟑𝟑</m:t>
                    </m:r>
                    <m:r>
                      <a:rPr lang="en-US" altLang="zh-CN" sz="2400" b="1">
                        <a:solidFill>
                          <a:srgbClr val="C00000"/>
                        </a:solidFill>
                        <a:latin typeface="Cambria Math" panose="02040503050406030204" pitchFamily="18" charset="0"/>
                      </a:rPr>
                      <m:t>)</m:t>
                    </m:r>
                  </m:oMath>
                </a14:m>
                <a:r>
                  <a:rPr lang="zh-CN" altLang="en-US" sz="2400" b="1" dirty="0">
                    <a:solidFill>
                      <a:srgbClr val="C00000"/>
                    </a:solidFill>
                    <a:latin typeface="Microsoft YaHei" panose="020B0503020204020204" pitchFamily="34" charset="-122"/>
                    <a:ea typeface="Microsoft YaHei" panose="020B0503020204020204" pitchFamily="34" charset="-122"/>
                  </a:rPr>
                  <a:t> </a:t>
                </a:r>
                <a:r>
                  <a:rPr lang="en-US" altLang="zh-CN" sz="2400" b="1" dirty="0">
                    <a:solidFill>
                      <a:srgbClr val="C00000"/>
                    </a:solidFill>
                    <a:latin typeface="Microsoft YaHei" panose="020B0503020204020204" pitchFamily="34" charset="-122"/>
                    <a:ea typeface="Microsoft YaHei" panose="020B0503020204020204" pitchFamily="34" charset="-122"/>
                  </a:rPr>
                  <a:t>bound</a:t>
                </a:r>
                <a:r>
                  <a:rPr lang="zh-CN" altLang="en-US" sz="2400" b="1" dirty="0">
                    <a:solidFill>
                      <a:srgbClr val="C00000"/>
                    </a:solidFill>
                    <a:latin typeface="Microsoft YaHei" panose="020B0503020204020204" pitchFamily="34" charset="-122"/>
                    <a:ea typeface="Microsoft YaHei" panose="020B0503020204020204" pitchFamily="34" charset="-122"/>
                  </a:rPr>
                  <a:t> </a:t>
                </a:r>
                <a:r>
                  <a:rPr lang="en-US" altLang="zh-CN" sz="2400" b="1" dirty="0">
                    <a:solidFill>
                      <a:srgbClr val="C00000"/>
                    </a:solidFill>
                    <a:latin typeface="Microsoft YaHei" panose="020B0503020204020204" pitchFamily="34" charset="-122"/>
                    <a:ea typeface="Microsoft YaHei" panose="020B0503020204020204" pitchFamily="34" charset="-122"/>
                  </a:rPr>
                  <a:t>state</a:t>
                </a:r>
                <a:r>
                  <a:rPr lang="zh-CN" altLang="en-US" sz="2400" b="1" dirty="0">
                    <a:solidFill>
                      <a:srgbClr val="C00000"/>
                    </a:solidFill>
                    <a:latin typeface="Microsoft YaHei" panose="020B0503020204020204" pitchFamily="34" charset="-122"/>
                    <a:ea typeface="Microsoft YaHei" panose="020B0503020204020204" pitchFamily="34" charset="-122"/>
                  </a:rPr>
                  <a:t> </a:t>
                </a:r>
                <a:endParaRPr lang="en-US" altLang="zh-CN" sz="2400" b="1" dirty="0">
                  <a:latin typeface="Microsoft YaHei" panose="020B0503020204020204" pitchFamily="34" charset="-122"/>
                  <a:ea typeface="Microsoft YaHei" panose="020B0503020204020204" pitchFamily="34" charset="-122"/>
                </a:endParaRPr>
              </a:p>
            </p:txBody>
          </p:sp>
        </mc:Choice>
        <mc:Fallback xmlns="">
          <p:sp>
            <p:nvSpPr>
              <p:cNvPr id="5" name="文本框 4">
                <a:extLst>
                  <a:ext uri="{FF2B5EF4-FFF2-40B4-BE49-F238E27FC236}">
                    <a16:creationId xmlns:a16="http://schemas.microsoft.com/office/drawing/2014/main" id="{47D1B7CC-021F-81D6-C050-5557A8481E78}"/>
                  </a:ext>
                </a:extLst>
              </p:cNvPr>
              <p:cNvSpPr txBox="1">
                <a:spLocks noRot="1" noChangeAspect="1" noMove="1" noResize="1" noEditPoints="1" noAdjustHandles="1" noChangeArrowheads="1" noChangeShapeType="1" noTextEdit="1"/>
              </p:cNvSpPr>
              <p:nvPr/>
            </p:nvSpPr>
            <p:spPr>
              <a:xfrm>
                <a:off x="651628" y="3805047"/>
                <a:ext cx="10515600" cy="1383712"/>
              </a:xfrm>
              <a:prstGeom prst="rect">
                <a:avLst/>
              </a:prstGeom>
              <a:blipFill>
                <a:blip r:embed="rId4"/>
                <a:stretch>
                  <a:fillRect l="-965" t="-909" r="-1206" b="-1000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9" name="文本框 8">
                <a:extLst>
                  <a:ext uri="{FF2B5EF4-FFF2-40B4-BE49-F238E27FC236}">
                    <a16:creationId xmlns:a16="http://schemas.microsoft.com/office/drawing/2014/main" id="{77656F90-18F5-98AF-644B-010DA66AD8BE}"/>
                  </a:ext>
                </a:extLst>
              </p:cNvPr>
              <p:cNvSpPr txBox="1"/>
              <p:nvPr/>
            </p:nvSpPr>
            <p:spPr>
              <a:xfrm>
                <a:off x="651628" y="5418161"/>
                <a:ext cx="11385698" cy="951158"/>
              </a:xfrm>
              <a:prstGeom prst="rect">
                <a:avLst/>
              </a:prstGeom>
              <a:noFill/>
            </p:spPr>
            <p:txBody>
              <a:bodyPr wrap="square">
                <a:spAutoFit/>
              </a:bodyPr>
              <a:lstStyle/>
              <a:p>
                <a:pPr>
                  <a:lnSpc>
                    <a:spcPct val="120000"/>
                  </a:lnSpc>
                  <a:buFont typeface="Wingdings" pitchFamily="2" charset="2"/>
                  <a:buChar char="Ø"/>
                </a:pPr>
                <a:r>
                  <a:rPr lang="en-US" altLang="zh-CN" sz="2400" dirty="0">
                    <a:latin typeface="Microsoft YaHei" panose="020B0503020204020204" pitchFamily="34" charset="-122"/>
                    <a:ea typeface="Microsoft YaHei" panose="020B0503020204020204" pitchFamily="34" charset="-122"/>
                  </a:rPr>
                  <a:t>The</a:t>
                </a:r>
                <a:r>
                  <a:rPr lang="zh-CN" altLang="en-US" sz="2400" dirty="0">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small pion mass combined with the </a:t>
                </a:r>
                <a14:m>
                  <m:oMath xmlns:m="http://schemas.openxmlformats.org/officeDocument/2006/math">
                    <m:sSup>
                      <m:sSupPr>
                        <m:ctrlPr>
                          <a:rPr lang="en-US" altLang="zh-CN" sz="2400" i="1">
                            <a:latin typeface="Cambria Math" panose="02040503050406030204" pitchFamily="18" charset="0"/>
                            <a:ea typeface="Microsoft YaHei" panose="020B0503020204020204" pitchFamily="34" charset="-122"/>
                          </a:rPr>
                        </m:ctrlPr>
                      </m:sSupPr>
                      <m:e>
                        <m:r>
                          <a:rPr lang="en-US" altLang="zh-CN" sz="2400">
                            <a:latin typeface="Cambria Math" panose="02040503050406030204" pitchFamily="18" charset="0"/>
                            <a:ea typeface="Microsoft YaHei" panose="020B0503020204020204" pitchFamily="34" charset="-122"/>
                          </a:rPr>
                          <m:t>𝑞</m:t>
                        </m:r>
                      </m:e>
                      <m:sup>
                        <m:r>
                          <a:rPr lang="en-US" altLang="zh-CN" sz="2400">
                            <a:latin typeface="Cambria Math" panose="02040503050406030204" pitchFamily="18" charset="0"/>
                            <a:ea typeface="Microsoft YaHei" panose="020B0503020204020204" pitchFamily="34" charset="-122"/>
                          </a:rPr>
                          <m:t>2</m:t>
                        </m:r>
                      </m:sup>
                    </m:sSup>
                  </m:oMath>
                </a14:m>
                <a:r>
                  <a:rPr lang="en-US" altLang="zh-CN" sz="2400" dirty="0">
                    <a:latin typeface="Microsoft YaHei" panose="020B0503020204020204" pitchFamily="34" charset="-122"/>
                    <a:ea typeface="Microsoft YaHei" panose="020B0503020204020204" pitchFamily="34" charset="-122"/>
                  </a:rPr>
                  <a:t>-dependence</a:t>
                </a:r>
                <a:r>
                  <a:rPr lang="zh-CN" altLang="en-US" sz="2400" dirty="0">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of the interaction is</a:t>
                </a:r>
                <a:r>
                  <a:rPr lang="zh-CN" altLang="en-US" sz="2400" dirty="0">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responsible</a:t>
                </a:r>
                <a:r>
                  <a:rPr lang="zh-CN" altLang="en-US" sz="2400" dirty="0">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for</a:t>
                </a:r>
                <a:r>
                  <a:rPr lang="zh-CN" altLang="en-US" sz="2400" dirty="0">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the</a:t>
                </a:r>
                <a:r>
                  <a:rPr lang="zh-CN" altLang="en-US" sz="2400" dirty="0">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dynamical</a:t>
                </a:r>
                <a:r>
                  <a:rPr lang="zh-CN" altLang="en-US" sz="2400" dirty="0">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generation</a:t>
                </a:r>
                <a:r>
                  <a:rPr lang="zh-CN" altLang="en-US" sz="2400" dirty="0">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of</a:t>
                </a:r>
                <a:r>
                  <a:rPr lang="zh-CN" altLang="en-US" sz="2400" dirty="0">
                    <a:latin typeface="Microsoft YaHei" panose="020B0503020204020204" pitchFamily="34" charset="-122"/>
                    <a:ea typeface="Microsoft YaHei" panose="020B0503020204020204" pitchFamily="34" charset="-122"/>
                  </a:rPr>
                  <a:t> </a:t>
                </a:r>
                <a:r>
                  <a:rPr lang="en-US" altLang="zh-CN" sz="2400" b="1" dirty="0">
                    <a:solidFill>
                      <a:srgbClr val="C00000"/>
                    </a:solidFill>
                    <a:latin typeface="Microsoft YaHei" panose="020B0503020204020204" pitchFamily="34" charset="-122"/>
                    <a:ea typeface="Microsoft YaHei" panose="020B0503020204020204" pitchFamily="34" charset="-122"/>
                  </a:rPr>
                  <a:t>a </a:t>
                </a:r>
                <a14:m>
                  <m:oMath xmlns:m="http://schemas.openxmlformats.org/officeDocument/2006/math">
                    <m:r>
                      <a:rPr lang="zh-CN" altLang="en-US" sz="2400" b="1" i="1" dirty="0">
                        <a:solidFill>
                          <a:srgbClr val="C00000"/>
                        </a:solidFill>
                        <a:latin typeface="Cambria Math" panose="02040503050406030204" pitchFamily="18" charset="0"/>
                        <a:ea typeface="Microsoft YaHei" panose="020B0503020204020204" pitchFamily="34" charset="-122"/>
                      </a:rPr>
                      <m:t>𝛑</m:t>
                    </m:r>
                    <m:r>
                      <a:rPr lang="el-GR" altLang="zh-CN" sz="2400" b="1" i="1" dirty="0">
                        <a:solidFill>
                          <a:srgbClr val="C00000"/>
                        </a:solidFill>
                        <a:latin typeface="Cambria Math" panose="02040503050406030204" pitchFamily="18" charset="0"/>
                        <a:ea typeface="Microsoft YaHei" panose="020B0503020204020204" pitchFamily="34" charset="-122"/>
                      </a:rPr>
                      <m:t>𝚺</m:t>
                    </m:r>
                    <m:d>
                      <m:dPr>
                        <m:ctrlPr>
                          <a:rPr lang="en-US" altLang="zh-CN" sz="2400" b="1" i="1" dirty="0">
                            <a:solidFill>
                              <a:srgbClr val="C00000"/>
                            </a:solidFill>
                            <a:latin typeface="Cambria Math" panose="02040503050406030204" pitchFamily="18" charset="0"/>
                            <a:ea typeface="Microsoft YaHei" panose="020B0503020204020204" pitchFamily="34" charset="-122"/>
                          </a:rPr>
                        </m:ctrlPr>
                      </m:dPr>
                      <m:e>
                        <m:r>
                          <a:rPr lang="en-US" altLang="zh-CN" sz="2400" b="1" dirty="0">
                            <a:solidFill>
                              <a:srgbClr val="C00000"/>
                            </a:solidFill>
                            <a:latin typeface="Cambria Math" panose="02040503050406030204" pitchFamily="18" charset="0"/>
                            <a:ea typeface="Microsoft YaHei" panose="020B0503020204020204" pitchFamily="34" charset="-122"/>
                          </a:rPr>
                          <m:t>𝟏𝟑𝟑𝟎</m:t>
                        </m:r>
                      </m:e>
                    </m:d>
                  </m:oMath>
                </a14:m>
                <a:r>
                  <a:rPr lang="zh-CN" altLang="en-US" sz="2400" b="1" dirty="0">
                    <a:solidFill>
                      <a:srgbClr val="C00000"/>
                    </a:solidFill>
                    <a:latin typeface="Microsoft YaHei" panose="020B0503020204020204" pitchFamily="34" charset="-122"/>
                    <a:ea typeface="Microsoft YaHei" panose="020B0503020204020204" pitchFamily="34" charset="-122"/>
                  </a:rPr>
                  <a:t> </a:t>
                </a:r>
                <a:r>
                  <a:rPr lang="en-US" altLang="zh-CN" sz="2400" b="1" dirty="0">
                    <a:solidFill>
                      <a:srgbClr val="C00000"/>
                    </a:solidFill>
                    <a:latin typeface="Microsoft YaHei" panose="020B0503020204020204" pitchFamily="34" charset="-122"/>
                    <a:ea typeface="Microsoft YaHei" panose="020B0503020204020204" pitchFamily="34" charset="-122"/>
                  </a:rPr>
                  <a:t>resonance</a:t>
                </a:r>
                <a:r>
                  <a:rPr lang="zh-CN" altLang="en-US" sz="2400" b="1" dirty="0">
                    <a:solidFill>
                      <a:srgbClr val="C00000"/>
                    </a:solidFill>
                    <a:latin typeface="Microsoft YaHei" panose="020B0503020204020204" pitchFamily="34" charset="-122"/>
                    <a:ea typeface="Microsoft YaHei" panose="020B0503020204020204" pitchFamily="34" charset="-122"/>
                  </a:rPr>
                  <a:t> </a:t>
                </a:r>
                <a:endParaRPr lang="zh-CN" altLang="en-US" sz="2400" b="1" dirty="0">
                  <a:latin typeface="Microsoft YaHei" panose="020B0503020204020204" pitchFamily="34" charset="-122"/>
                  <a:ea typeface="Microsoft YaHei" panose="020B0503020204020204" pitchFamily="34" charset="-122"/>
                </a:endParaRPr>
              </a:p>
            </p:txBody>
          </p:sp>
        </mc:Choice>
        <mc:Fallback xmlns="">
          <p:sp>
            <p:nvSpPr>
              <p:cNvPr id="9" name="文本框 8">
                <a:extLst>
                  <a:ext uri="{FF2B5EF4-FFF2-40B4-BE49-F238E27FC236}">
                    <a16:creationId xmlns:a16="http://schemas.microsoft.com/office/drawing/2014/main" id="{77656F90-18F5-98AF-644B-010DA66AD8BE}"/>
                  </a:ext>
                </a:extLst>
              </p:cNvPr>
              <p:cNvSpPr txBox="1">
                <a:spLocks noRot="1" noChangeAspect="1" noMove="1" noResize="1" noEditPoints="1" noAdjustHandles="1" noChangeArrowheads="1" noChangeShapeType="1" noTextEdit="1"/>
              </p:cNvSpPr>
              <p:nvPr/>
            </p:nvSpPr>
            <p:spPr>
              <a:xfrm>
                <a:off x="651628" y="5418161"/>
                <a:ext cx="11385698" cy="951158"/>
              </a:xfrm>
              <a:prstGeom prst="rect">
                <a:avLst/>
              </a:prstGeom>
              <a:blipFill>
                <a:blip r:embed="rId5"/>
                <a:stretch>
                  <a:fillRect l="-891" t="-1316" b="-13158"/>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3" name="文本框 2">
                <a:extLst>
                  <a:ext uri="{FF2B5EF4-FFF2-40B4-BE49-F238E27FC236}">
                    <a16:creationId xmlns:a16="http://schemas.microsoft.com/office/drawing/2014/main" id="{537BCC4C-F1B0-6E3C-E73B-B7FCBE00AAAA}"/>
                  </a:ext>
                </a:extLst>
              </p:cNvPr>
              <p:cNvSpPr txBox="1"/>
              <p:nvPr/>
            </p:nvSpPr>
            <p:spPr>
              <a:xfrm>
                <a:off x="9544050" y="2151057"/>
                <a:ext cx="2164888" cy="738664"/>
              </a:xfrm>
              <a:prstGeom prst="rect">
                <a:avLst/>
              </a:prstGeom>
              <a:solidFill>
                <a:schemeClr val="accent4">
                  <a:lumMod val="20000"/>
                  <a:lumOff val="80000"/>
                </a:schemeClr>
              </a:solidFill>
            </p:spPr>
            <p:txBody>
              <a:bodyPr wrap="none" lIns="0" tIns="0" rIns="0" bIns="0" rtlCol="0">
                <a:spAutoFit/>
              </a:bodyPr>
              <a:lstStyle/>
              <a:p>
                <a14:m>
                  <m:oMath xmlns:m="http://schemas.openxmlformats.org/officeDocument/2006/math">
                    <m:sSub>
                      <m:sSubPr>
                        <m:ctrlPr>
                          <a:rPr kumimoji="1" lang="en-US" altLang="zh-CN" sz="2400" b="0" i="1" smtClean="0">
                            <a:latin typeface="Cambria Math" panose="02040503050406030204" pitchFamily="18" charset="0"/>
                          </a:rPr>
                        </m:ctrlPr>
                      </m:sSubPr>
                      <m:e>
                        <m:r>
                          <a:rPr kumimoji="1" lang="en-US" altLang="zh-CN" sz="2400" b="0" i="1" smtClean="0">
                            <a:latin typeface="Cambria Math" panose="02040503050406030204" pitchFamily="18" charset="0"/>
                          </a:rPr>
                          <m:t>𝑚</m:t>
                        </m:r>
                      </m:e>
                      <m:sub>
                        <m:r>
                          <a:rPr kumimoji="1" lang="en-US" altLang="zh-CN" sz="2400" b="0" i="1" smtClean="0">
                            <a:latin typeface="Cambria Math" panose="02040503050406030204" pitchFamily="18" charset="0"/>
                          </a:rPr>
                          <m:t>𝐾</m:t>
                        </m:r>
                      </m:sub>
                    </m:sSub>
                    <m:r>
                      <a:rPr kumimoji="1" lang="en-US" altLang="zh-CN" sz="2400" b="0" i="1" smtClean="0">
                        <a:latin typeface="Cambria Math" panose="02040503050406030204" pitchFamily="18" charset="0"/>
                      </a:rPr>
                      <m:t>=</m:t>
                    </m:r>
                  </m:oMath>
                </a14:m>
                <a:r>
                  <a:rPr kumimoji="1" lang="en-US" altLang="zh-CN" sz="2400" b="0" dirty="0">
                    <a:latin typeface="Microsoft YaHei" panose="020B0503020204020204" pitchFamily="34" charset="-122"/>
                    <a:ea typeface="Microsoft YaHei" panose="020B0503020204020204" pitchFamily="34" charset="-122"/>
                  </a:rPr>
                  <a:t> 496 MeV</a:t>
                </a:r>
                <a:endParaRPr kumimoji="1" lang="en-US" altLang="zh-CN" sz="2400" dirty="0">
                  <a:latin typeface="Microsoft YaHei" panose="020B0503020204020204" pitchFamily="34" charset="-122"/>
                  <a:ea typeface="Microsoft YaHei" panose="020B0503020204020204" pitchFamily="34" charset="-122"/>
                </a:endParaRPr>
              </a:p>
              <a:p>
                <a14:m>
                  <m:oMath xmlns:m="http://schemas.openxmlformats.org/officeDocument/2006/math">
                    <m:sSub>
                      <m:sSubPr>
                        <m:ctrlPr>
                          <a:rPr kumimoji="1" lang="en-US" altLang="zh-CN" sz="2400" b="0" i="1" smtClean="0">
                            <a:latin typeface="Cambria Math" panose="02040503050406030204" pitchFamily="18" charset="0"/>
                          </a:rPr>
                        </m:ctrlPr>
                      </m:sSubPr>
                      <m:e>
                        <m:r>
                          <a:rPr kumimoji="1" lang="en-US" altLang="zh-CN" sz="2400" b="0" i="1" smtClean="0">
                            <a:latin typeface="Cambria Math" panose="02040503050406030204" pitchFamily="18" charset="0"/>
                          </a:rPr>
                          <m:t>𝑚</m:t>
                        </m:r>
                      </m:e>
                      <m:sub>
                        <m:r>
                          <a:rPr kumimoji="1" lang="en-US" altLang="zh-CN" sz="2400" b="0" i="1" smtClean="0">
                            <a:latin typeface="Cambria Math" panose="02040503050406030204" pitchFamily="18" charset="0"/>
                            <a:ea typeface="Cambria Math" panose="02040503050406030204" pitchFamily="18" charset="0"/>
                          </a:rPr>
                          <m:t>𝜋</m:t>
                        </m:r>
                      </m:sub>
                    </m:sSub>
                    <m:r>
                      <a:rPr kumimoji="1" lang="en-US" altLang="zh-CN" sz="2400" b="0" i="1" smtClean="0">
                        <a:latin typeface="Cambria Math" panose="02040503050406030204" pitchFamily="18" charset="0"/>
                      </a:rPr>
                      <m:t>=138</m:t>
                    </m:r>
                  </m:oMath>
                </a14:m>
                <a:r>
                  <a:rPr kumimoji="1" lang="en-US" altLang="zh-CN" sz="2400" b="0" dirty="0">
                    <a:latin typeface="Microsoft YaHei" panose="020B0503020204020204" pitchFamily="34" charset="-122"/>
                    <a:ea typeface="Microsoft YaHei" panose="020B0503020204020204" pitchFamily="34" charset="-122"/>
                  </a:rPr>
                  <a:t> MeV</a:t>
                </a:r>
              </a:p>
            </p:txBody>
          </p:sp>
        </mc:Choice>
        <mc:Fallback>
          <p:sp>
            <p:nvSpPr>
              <p:cNvPr id="3" name="文本框 2">
                <a:extLst>
                  <a:ext uri="{FF2B5EF4-FFF2-40B4-BE49-F238E27FC236}">
                    <a16:creationId xmlns:a16="http://schemas.microsoft.com/office/drawing/2014/main" id="{537BCC4C-F1B0-6E3C-E73B-B7FCBE00AAAA}"/>
                  </a:ext>
                </a:extLst>
              </p:cNvPr>
              <p:cNvSpPr txBox="1">
                <a:spLocks noRot="1" noChangeAspect="1" noMove="1" noResize="1" noEditPoints="1" noAdjustHandles="1" noChangeArrowheads="1" noChangeShapeType="1" noTextEdit="1"/>
              </p:cNvSpPr>
              <p:nvPr/>
            </p:nvSpPr>
            <p:spPr>
              <a:xfrm>
                <a:off x="9544050" y="2151057"/>
                <a:ext cx="2164888" cy="738664"/>
              </a:xfrm>
              <a:prstGeom prst="rect">
                <a:avLst/>
              </a:prstGeom>
              <a:blipFill>
                <a:blip r:embed="rId6"/>
                <a:stretch>
                  <a:fillRect l="-3488" t="-13559" r="-7558" b="-23729"/>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42633947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A41E816D-1B97-CCB0-8E82-1999E84D12EF}"/>
              </a:ext>
            </a:extLst>
          </p:cNvPr>
          <p:cNvSpPr>
            <a:spLocks noGrp="1"/>
          </p:cNvSpPr>
          <p:nvPr>
            <p:ph idx="4294967295"/>
          </p:nvPr>
        </p:nvSpPr>
        <p:spPr>
          <a:xfrm>
            <a:off x="152400" y="1214881"/>
            <a:ext cx="12055245" cy="1292561"/>
          </a:xfrm>
        </p:spPr>
        <p:txBody>
          <a:bodyPr>
            <a:noAutofit/>
          </a:bodyPr>
          <a:lstStyle/>
          <a:p>
            <a:pPr>
              <a:lnSpc>
                <a:spcPct val="120000"/>
              </a:lnSpc>
              <a:buFont typeface="Wingdings" pitchFamily="2" charset="2"/>
              <a:buChar char="p"/>
            </a:pPr>
            <a:r>
              <a:rPr lang="zh-CN" altLang="en-US" sz="2400" b="1" dirty="0">
                <a:latin typeface="Microsoft YaHei" panose="020B0503020204020204" pitchFamily="34" charset="-122"/>
                <a:ea typeface="Microsoft YaHei" panose="020B0503020204020204" pitchFamily="34" charset="-122"/>
              </a:rPr>
              <a:t> </a:t>
            </a:r>
            <a:r>
              <a:rPr lang="en-US" altLang="zh-CN" sz="2400" b="1" dirty="0">
                <a:latin typeface="Microsoft YaHei" panose="020B0503020204020204" pitchFamily="34" charset="-122"/>
                <a:ea typeface="Microsoft YaHei" panose="020B0503020204020204" pitchFamily="34" charset="-122"/>
              </a:rPr>
              <a:t>To</a:t>
            </a:r>
            <a:r>
              <a:rPr lang="zh-CN" altLang="en-US" sz="2400" b="1" dirty="0">
                <a:latin typeface="Microsoft YaHei" panose="020B0503020204020204" pitchFamily="34" charset="-122"/>
                <a:ea typeface="Microsoft YaHei" panose="020B0503020204020204" pitchFamily="34" charset="-122"/>
              </a:rPr>
              <a:t> </a:t>
            </a:r>
            <a:r>
              <a:rPr lang="en-US" altLang="zh-CN" sz="2400" b="1" dirty="0">
                <a:latin typeface="Microsoft YaHei" panose="020B0503020204020204" pitchFamily="34" charset="-122"/>
                <a:ea typeface="Microsoft YaHei" panose="020B0503020204020204" pitchFamily="34" charset="-122"/>
              </a:rPr>
              <a:t>study</a:t>
            </a:r>
            <a:r>
              <a:rPr lang="zh-CN" altLang="en-US" sz="2400" b="1" dirty="0">
                <a:latin typeface="Microsoft YaHei" panose="020B0503020204020204" pitchFamily="34" charset="-122"/>
                <a:ea typeface="Microsoft YaHei" panose="020B0503020204020204" pitchFamily="34" charset="-122"/>
              </a:rPr>
              <a:t> </a:t>
            </a:r>
            <a:r>
              <a:rPr lang="en-US" altLang="zh-CN" sz="2400" b="1" dirty="0">
                <a:solidFill>
                  <a:srgbClr val="C00000"/>
                </a:solidFill>
                <a:latin typeface="Microsoft YaHei" panose="020B0503020204020204" pitchFamily="34" charset="-122"/>
                <a:ea typeface="Microsoft YaHei" panose="020B0503020204020204" pitchFamily="34" charset="-122"/>
              </a:rPr>
              <a:t>pole trajectories </a:t>
            </a:r>
            <a:r>
              <a:rPr lang="en-US" altLang="zh-CN" sz="2400" b="1" dirty="0">
                <a:latin typeface="Microsoft YaHei" panose="020B0503020204020204" pitchFamily="34" charset="-122"/>
                <a:ea typeface="Microsoft YaHei" panose="020B0503020204020204" pitchFamily="34" charset="-122"/>
              </a:rPr>
              <a:t>as a function of the light-quark (pion) mass dependence,</a:t>
            </a:r>
            <a:r>
              <a:rPr lang="zh-CN" altLang="en-US" sz="2400" b="1" dirty="0">
                <a:latin typeface="Microsoft YaHei" panose="020B0503020204020204" pitchFamily="34" charset="-122"/>
                <a:ea typeface="Microsoft YaHei" panose="020B0503020204020204" pitchFamily="34" charset="-122"/>
              </a:rPr>
              <a:t> </a:t>
            </a:r>
            <a:r>
              <a:rPr lang="en-US" altLang="zh-CN" sz="2400" b="1" dirty="0">
                <a:latin typeface="Microsoft YaHei" panose="020B0503020204020204" pitchFamily="34" charset="-122"/>
                <a:ea typeface="Microsoft YaHei" panose="020B0503020204020204" pitchFamily="34" charset="-122"/>
              </a:rPr>
              <a:t>we</a:t>
            </a:r>
            <a:r>
              <a:rPr lang="zh-CN" altLang="en-US" sz="2400" b="1" dirty="0">
                <a:latin typeface="Microsoft YaHei" panose="020B0503020204020204" pitchFamily="34" charset="-122"/>
                <a:ea typeface="Microsoft YaHei" panose="020B0503020204020204" pitchFamily="34" charset="-122"/>
              </a:rPr>
              <a:t> </a:t>
            </a:r>
            <a:r>
              <a:rPr lang="en-US" altLang="zh-CN" sz="2400" b="1" dirty="0">
                <a:latin typeface="Microsoft YaHei" panose="020B0503020204020204" pitchFamily="34" charset="-122"/>
                <a:ea typeface="Microsoft YaHei" panose="020B0503020204020204" pitchFamily="34" charset="-122"/>
              </a:rPr>
              <a:t>need</a:t>
            </a:r>
            <a:r>
              <a:rPr lang="zh-CN" altLang="en-US" sz="2400" b="1" dirty="0">
                <a:latin typeface="Microsoft YaHei" panose="020B0503020204020204" pitchFamily="34" charset="-122"/>
                <a:ea typeface="Microsoft YaHei" panose="020B0503020204020204" pitchFamily="34" charset="-122"/>
              </a:rPr>
              <a:t> </a:t>
            </a:r>
            <a:r>
              <a:rPr lang="en-US" altLang="zh-CN" sz="2400" b="1" dirty="0">
                <a:latin typeface="Microsoft YaHei" panose="020B0503020204020204" pitchFamily="34" charset="-122"/>
                <a:ea typeface="Microsoft YaHei" panose="020B0503020204020204" pitchFamily="34" charset="-122"/>
              </a:rPr>
              <a:t>the</a:t>
            </a:r>
            <a:r>
              <a:rPr lang="zh-CN" altLang="en-US" sz="2400" b="1" dirty="0">
                <a:latin typeface="Microsoft YaHei" panose="020B0503020204020204" pitchFamily="34" charset="-122"/>
                <a:ea typeface="Microsoft YaHei" panose="020B0503020204020204" pitchFamily="34" charset="-122"/>
              </a:rPr>
              <a:t> </a:t>
            </a:r>
            <a:r>
              <a:rPr lang="en-US" altLang="zh-CN" sz="2400" b="1" dirty="0">
                <a:latin typeface="Microsoft YaHei" panose="020B0503020204020204" pitchFamily="34" charset="-122"/>
                <a:ea typeface="Microsoft YaHei" panose="020B0503020204020204" pitchFamily="34" charset="-122"/>
              </a:rPr>
              <a:t>pion</a:t>
            </a:r>
            <a:r>
              <a:rPr lang="zh-CN" altLang="en-US" sz="2400" b="1" dirty="0">
                <a:latin typeface="Microsoft YaHei" panose="020B0503020204020204" pitchFamily="34" charset="-122"/>
                <a:ea typeface="Microsoft YaHei" panose="020B0503020204020204" pitchFamily="34" charset="-122"/>
              </a:rPr>
              <a:t> </a:t>
            </a:r>
            <a:r>
              <a:rPr lang="en-US" altLang="zh-CN" sz="2400" b="1" dirty="0">
                <a:latin typeface="Microsoft YaHei" panose="020B0503020204020204" pitchFamily="34" charset="-122"/>
                <a:ea typeface="Microsoft YaHei" panose="020B0503020204020204" pitchFamily="34" charset="-122"/>
              </a:rPr>
              <a:t>mass</a:t>
            </a:r>
            <a:r>
              <a:rPr lang="zh-CN" altLang="en-US" sz="2400" b="1" dirty="0">
                <a:latin typeface="Microsoft YaHei" panose="020B0503020204020204" pitchFamily="34" charset="-122"/>
                <a:ea typeface="Microsoft YaHei" panose="020B0503020204020204" pitchFamily="34" charset="-122"/>
              </a:rPr>
              <a:t> </a:t>
            </a:r>
            <a:r>
              <a:rPr lang="en-US" altLang="zh-CN" sz="2400" b="1" dirty="0">
                <a:latin typeface="Microsoft YaHei" panose="020B0503020204020204" pitchFamily="34" charset="-122"/>
                <a:ea typeface="Microsoft YaHei" panose="020B0503020204020204" pitchFamily="34" charset="-122"/>
              </a:rPr>
              <a:t>dependence</a:t>
            </a:r>
            <a:r>
              <a:rPr lang="zh-CN" altLang="en-US" sz="2400" b="1" dirty="0">
                <a:latin typeface="Microsoft YaHei" panose="020B0503020204020204" pitchFamily="34" charset="-122"/>
                <a:ea typeface="Microsoft YaHei" panose="020B0503020204020204" pitchFamily="34" charset="-122"/>
              </a:rPr>
              <a:t> </a:t>
            </a:r>
            <a:r>
              <a:rPr lang="en-US" altLang="zh-CN" sz="2400" b="1" dirty="0">
                <a:latin typeface="Microsoft YaHei" panose="020B0503020204020204" pitchFamily="34" charset="-122"/>
                <a:ea typeface="Microsoft YaHei" panose="020B0503020204020204" pitchFamily="34" charset="-122"/>
              </a:rPr>
              <a:t>of</a:t>
            </a:r>
            <a:r>
              <a:rPr lang="zh-CN" altLang="en-US" sz="2400" b="1" dirty="0">
                <a:latin typeface="Microsoft YaHei" panose="020B0503020204020204" pitchFamily="34" charset="-122"/>
                <a:ea typeface="Microsoft YaHei" panose="020B0503020204020204" pitchFamily="34" charset="-122"/>
              </a:rPr>
              <a:t> </a:t>
            </a:r>
            <a:r>
              <a:rPr lang="en-US" altLang="zh-CN" sz="2400" b="1" dirty="0">
                <a:latin typeface="Microsoft YaHei" panose="020B0503020204020204" pitchFamily="34" charset="-122"/>
                <a:ea typeface="Microsoft YaHei" panose="020B0503020204020204" pitchFamily="34" charset="-122"/>
              </a:rPr>
              <a:t>the</a:t>
            </a:r>
            <a:r>
              <a:rPr lang="zh-CN" altLang="en-US" sz="2400" b="1" dirty="0">
                <a:latin typeface="Microsoft YaHei" panose="020B0503020204020204" pitchFamily="34" charset="-122"/>
                <a:ea typeface="Microsoft YaHei" panose="020B0503020204020204" pitchFamily="34" charset="-122"/>
              </a:rPr>
              <a:t> </a:t>
            </a:r>
            <a:r>
              <a:rPr lang="en-US" altLang="zh-CN" sz="2400" b="1" dirty="0">
                <a:latin typeface="Microsoft YaHei" panose="020B0503020204020204" pitchFamily="34" charset="-122"/>
                <a:ea typeface="Microsoft YaHei" panose="020B0503020204020204" pitchFamily="34" charset="-122"/>
              </a:rPr>
              <a:t>mesons</a:t>
            </a:r>
            <a:r>
              <a:rPr lang="zh-CN" altLang="en-US" sz="2400" b="1" dirty="0">
                <a:latin typeface="Microsoft YaHei" panose="020B0503020204020204" pitchFamily="34" charset="-122"/>
                <a:ea typeface="Microsoft YaHei" panose="020B0503020204020204" pitchFamily="34" charset="-122"/>
              </a:rPr>
              <a:t> </a:t>
            </a:r>
            <a:r>
              <a:rPr lang="en-US" altLang="zh-CN" sz="2400" b="1" dirty="0">
                <a:latin typeface="Microsoft YaHei" panose="020B0503020204020204" pitchFamily="34" charset="-122"/>
                <a:ea typeface="Microsoft YaHei" panose="020B0503020204020204" pitchFamily="34" charset="-122"/>
              </a:rPr>
              <a:t>and</a:t>
            </a:r>
            <a:r>
              <a:rPr lang="zh-CN" altLang="en-US" sz="2400" b="1" dirty="0">
                <a:latin typeface="Microsoft YaHei" panose="020B0503020204020204" pitchFamily="34" charset="-122"/>
                <a:ea typeface="Microsoft YaHei" panose="020B0503020204020204" pitchFamily="34" charset="-122"/>
              </a:rPr>
              <a:t> </a:t>
            </a:r>
            <a:r>
              <a:rPr lang="en-US" altLang="zh-CN" sz="2400" b="1" dirty="0">
                <a:latin typeface="Microsoft YaHei" panose="020B0503020204020204" pitchFamily="34" charset="-122"/>
                <a:ea typeface="Microsoft YaHei" panose="020B0503020204020204" pitchFamily="34" charset="-122"/>
              </a:rPr>
              <a:t>baryons</a:t>
            </a:r>
            <a:endParaRPr lang="zh-CN" altLang="en-US" sz="2400" b="1" dirty="0">
              <a:latin typeface="Microsoft YaHei" panose="020B0503020204020204" pitchFamily="34" charset="-122"/>
              <a:ea typeface="Microsoft YaHei" panose="020B0503020204020204" pitchFamily="34" charset="-122"/>
            </a:endParaRPr>
          </a:p>
        </p:txBody>
      </p:sp>
      <p:pic>
        <p:nvPicPr>
          <p:cNvPr id="5" name="图片 4">
            <a:extLst>
              <a:ext uri="{FF2B5EF4-FFF2-40B4-BE49-F238E27FC236}">
                <a16:creationId xmlns:a16="http://schemas.microsoft.com/office/drawing/2014/main" id="{2BB7E88C-05BE-A996-C47A-2E1E03E6EED3}"/>
              </a:ext>
            </a:extLst>
          </p:cNvPr>
          <p:cNvPicPr>
            <a:picLocks noChangeAspect="1"/>
          </p:cNvPicPr>
          <p:nvPr/>
        </p:nvPicPr>
        <p:blipFill>
          <a:blip r:embed="rId3"/>
          <a:stretch>
            <a:fillRect/>
          </a:stretch>
        </p:blipFill>
        <p:spPr>
          <a:xfrm>
            <a:off x="3050250" y="3114026"/>
            <a:ext cx="5878137" cy="832794"/>
          </a:xfrm>
          <a:prstGeom prst="rect">
            <a:avLst/>
          </a:prstGeom>
          <a:ln w="19050">
            <a:solidFill>
              <a:schemeClr val="accent1"/>
            </a:solidFill>
          </a:ln>
        </p:spPr>
      </p:pic>
      <mc:AlternateContent xmlns:mc="http://schemas.openxmlformats.org/markup-compatibility/2006">
        <mc:Choice xmlns:a14="http://schemas.microsoft.com/office/drawing/2010/main" Requires="a14">
          <p:sp>
            <p:nvSpPr>
              <p:cNvPr id="6" name="内容占位符 2">
                <a:extLst>
                  <a:ext uri="{FF2B5EF4-FFF2-40B4-BE49-F238E27FC236}">
                    <a16:creationId xmlns:a16="http://schemas.microsoft.com/office/drawing/2014/main" id="{BCF3ED6F-2BB8-3DF0-DD64-0E70C23E39A6}"/>
                  </a:ext>
                </a:extLst>
              </p:cNvPr>
              <p:cNvSpPr txBox="1">
                <a:spLocks/>
              </p:cNvSpPr>
              <p:nvPr/>
            </p:nvSpPr>
            <p:spPr>
              <a:xfrm>
                <a:off x="685797" y="4553405"/>
                <a:ext cx="10937451" cy="156472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buFont typeface="Wingdings" pitchFamily="2" charset="2"/>
                  <a:buChar char="Ø"/>
                </a:pPr>
                <a14:m>
                  <m:oMath xmlns:m="http://schemas.openxmlformats.org/officeDocument/2006/math">
                    <m:sSub>
                      <m:sSubPr>
                        <m:ctrlPr>
                          <a:rPr lang="en-US" altLang="zh-CN" sz="2400" i="1" smtClean="0">
                            <a:latin typeface="Cambria Math" panose="02040503050406030204" pitchFamily="18" charset="0"/>
                          </a:rPr>
                        </m:ctrlPr>
                      </m:sSubPr>
                      <m:e>
                        <m:r>
                          <a:rPr lang="en-US" altLang="zh-CN" sz="2400" b="0" i="1" smtClean="0">
                            <a:latin typeface="Cambria Math" panose="02040503050406030204" pitchFamily="18" charset="0"/>
                          </a:rPr>
                          <m:t>𝑀</m:t>
                        </m:r>
                      </m:e>
                      <m:sub>
                        <m:r>
                          <a:rPr lang="en-US" altLang="zh-CN" sz="2400" b="0" i="1" smtClean="0">
                            <a:latin typeface="Cambria Math" panose="02040503050406030204" pitchFamily="18" charset="0"/>
                          </a:rPr>
                          <m:t>0</m:t>
                        </m:r>
                      </m:sub>
                    </m:sSub>
                  </m:oMath>
                </a14:m>
                <a:r>
                  <a:rPr lang="en-US" altLang="zh-CN" sz="2400" dirty="0">
                    <a:latin typeface="Microsoft YaHei" panose="020B0503020204020204" pitchFamily="34" charset="-122"/>
                    <a:ea typeface="Microsoft YaHei" panose="020B0503020204020204" pitchFamily="34" charset="-122"/>
                  </a:rPr>
                  <a:t> is the chiral limit of the baryon mass.</a:t>
                </a:r>
              </a:p>
              <a:p>
                <a:pPr>
                  <a:lnSpc>
                    <a:spcPct val="120000"/>
                  </a:lnSpc>
                  <a:buFont typeface="Wingdings" pitchFamily="2" charset="2"/>
                  <a:buChar char="Ø"/>
                </a:pPr>
                <a14:m>
                  <m:oMath xmlns:m="http://schemas.openxmlformats.org/officeDocument/2006/math">
                    <m:sSub>
                      <m:sSubPr>
                        <m:ctrlPr>
                          <a:rPr lang="en-US" altLang="zh-CN" sz="2400" i="1" smtClean="0">
                            <a:latin typeface="Cambria Math" panose="02040503050406030204" pitchFamily="18" charset="0"/>
                          </a:rPr>
                        </m:ctrlPr>
                      </m:sSubPr>
                      <m:e>
                        <m:r>
                          <a:rPr lang="zh-CN" altLang="en-US" sz="2400" i="1" smtClean="0">
                            <a:latin typeface="Cambria Math" panose="02040503050406030204" pitchFamily="18" charset="0"/>
                          </a:rPr>
                          <m:t>𝜉</m:t>
                        </m:r>
                      </m:e>
                      <m:sub>
                        <m:r>
                          <a:rPr lang="en-US" altLang="zh-CN" sz="2400" b="0" i="1" smtClean="0">
                            <a:latin typeface="Cambria Math" panose="02040503050406030204" pitchFamily="18" charset="0"/>
                          </a:rPr>
                          <m:t>𝐵</m:t>
                        </m:r>
                        <m:r>
                          <a:rPr lang="en-US" altLang="zh-CN" sz="2400" b="0" i="1" smtClean="0">
                            <a:latin typeface="Cambria Math" panose="02040503050406030204" pitchFamily="18" charset="0"/>
                          </a:rPr>
                          <m:t>,</m:t>
                        </m:r>
                        <m:r>
                          <a:rPr lang="zh-CN" altLang="en-US" sz="2400" b="0" i="1" smtClean="0">
                            <a:latin typeface="Cambria Math" panose="02040503050406030204" pitchFamily="18" charset="0"/>
                          </a:rPr>
                          <m:t>𝜙</m:t>
                        </m:r>
                      </m:sub>
                    </m:sSub>
                  </m:oMath>
                </a14:m>
                <a:r>
                  <a:rPr lang="zh-CN" altLang="en-US" sz="2400" dirty="0">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are the relevant parameters containing three low-energy constants, fitted to the lattice QCD data of the</a:t>
                </a:r>
                <a:r>
                  <a:rPr lang="zh-CN" altLang="en-US" sz="2400" dirty="0">
                    <a:latin typeface="Microsoft YaHei" panose="020B0503020204020204" pitchFamily="34" charset="-122"/>
                    <a:ea typeface="Microsoft YaHei" panose="020B0503020204020204" pitchFamily="34" charset="-122"/>
                  </a:rPr>
                  <a:t> </a:t>
                </a:r>
                <a:r>
                  <a:rPr lang="en-US" altLang="zh-CN" sz="2400" b="1" dirty="0">
                    <a:latin typeface="Microsoft YaHei" panose="020B0503020204020204" pitchFamily="34" charset="-122"/>
                    <a:ea typeface="Microsoft YaHei" panose="020B0503020204020204" pitchFamily="34" charset="-122"/>
                  </a:rPr>
                  <a:t>PACS-CS</a:t>
                </a:r>
                <a:r>
                  <a:rPr lang="en-US" altLang="zh-CN" sz="2400" dirty="0">
                    <a:latin typeface="Microsoft YaHei" panose="020B0503020204020204" pitchFamily="34" charset="-122"/>
                    <a:ea typeface="Microsoft YaHei" panose="020B0503020204020204" pitchFamily="34" charset="-122"/>
                  </a:rPr>
                  <a:t> Collaboration.</a:t>
                </a:r>
                <a:endParaRPr lang="zh-CN" altLang="en-US" sz="2400" dirty="0">
                  <a:latin typeface="Microsoft YaHei" panose="020B0503020204020204" pitchFamily="34" charset="-122"/>
                  <a:ea typeface="Microsoft YaHei" panose="020B0503020204020204" pitchFamily="34" charset="-122"/>
                </a:endParaRPr>
              </a:p>
            </p:txBody>
          </p:sp>
        </mc:Choice>
        <mc:Fallback>
          <p:sp>
            <p:nvSpPr>
              <p:cNvPr id="6" name="内容占位符 2">
                <a:extLst>
                  <a:ext uri="{FF2B5EF4-FFF2-40B4-BE49-F238E27FC236}">
                    <a16:creationId xmlns:a16="http://schemas.microsoft.com/office/drawing/2014/main" id="{BCF3ED6F-2BB8-3DF0-DD64-0E70C23E39A6}"/>
                  </a:ext>
                </a:extLst>
              </p:cNvPr>
              <p:cNvSpPr txBox="1">
                <a:spLocks noRot="1" noChangeAspect="1" noMove="1" noResize="1" noEditPoints="1" noAdjustHandles="1" noChangeArrowheads="1" noChangeShapeType="1" noTextEdit="1"/>
              </p:cNvSpPr>
              <p:nvPr/>
            </p:nvSpPr>
            <p:spPr>
              <a:xfrm>
                <a:off x="685797" y="4553405"/>
                <a:ext cx="10937451" cy="1564729"/>
              </a:xfrm>
              <a:prstGeom prst="rect">
                <a:avLst/>
              </a:prstGeom>
              <a:blipFill>
                <a:blip r:embed="rId4"/>
                <a:stretch>
                  <a:fillRect l="-695" t="-806" r="-811" b="-8065"/>
                </a:stretch>
              </a:blipFill>
            </p:spPr>
            <p:txBody>
              <a:bodyPr/>
              <a:lstStyle/>
              <a:p>
                <a:r>
                  <a:rPr lang="zh-CN" altLang="en-US">
                    <a:noFill/>
                  </a:rPr>
                  <a:t> </a:t>
                </a:r>
              </a:p>
            </p:txBody>
          </p:sp>
        </mc:Fallback>
      </mc:AlternateContent>
      <p:sp>
        <p:nvSpPr>
          <p:cNvPr id="4" name="标题 6">
            <a:extLst>
              <a:ext uri="{FF2B5EF4-FFF2-40B4-BE49-F238E27FC236}">
                <a16:creationId xmlns:a16="http://schemas.microsoft.com/office/drawing/2014/main" id="{DAA05EE1-81C6-C17F-C48A-5BED946631AE}"/>
              </a:ext>
            </a:extLst>
          </p:cNvPr>
          <p:cNvSpPr txBox="1">
            <a:spLocks/>
          </p:cNvSpPr>
          <p:nvPr/>
        </p:nvSpPr>
        <p:spPr>
          <a:xfrm>
            <a:off x="15645" y="251902"/>
            <a:ext cx="12192000" cy="546263"/>
          </a:xfrm>
          <a:prstGeom prst="rect">
            <a:avLst/>
          </a:prstGeom>
          <a:noFill/>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3200" kern="1200">
                <a:solidFill>
                  <a:schemeClr val="bg1"/>
                </a:solidFill>
                <a:latin typeface="+mj-lt"/>
                <a:ea typeface="+mj-ea"/>
                <a:cs typeface="+mj-cs"/>
              </a:defRPr>
            </a:lvl1pPr>
          </a:lstStyle>
          <a:p>
            <a:r>
              <a:rPr lang="en-US" altLang="zh-CN" sz="3600" b="1"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rPr>
              <a:t>Role</a:t>
            </a:r>
            <a:r>
              <a:rPr lang="zh-CN" altLang="en-US" sz="3600" b="1"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rPr>
              <a:t> </a:t>
            </a:r>
            <a:r>
              <a:rPr lang="en-US" altLang="zh-CN" sz="3600" b="1"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rPr>
              <a:t>of</a:t>
            </a:r>
            <a:r>
              <a:rPr lang="zh-CN" altLang="en-US" sz="3600" b="1"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rPr>
              <a:t> </a:t>
            </a:r>
            <a:r>
              <a:rPr lang="en-US" altLang="zh-CN" sz="3600" b="1"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rPr>
              <a:t>explicit chiral symmetry breaking</a:t>
            </a:r>
            <a:endParaRPr lang="zh-CN" altLang="en-US" sz="3600" b="1" dirty="0">
              <a:solidFill>
                <a:schemeClr val="tx1"/>
              </a:solidFill>
              <a:latin typeface="Microsoft YaHei" panose="020B0503020204020204" pitchFamily="34" charset="-122"/>
              <a:ea typeface="Microsoft YaHei" panose="020B0503020204020204" pitchFamily="34" charset="-122"/>
            </a:endParaRPr>
          </a:p>
        </p:txBody>
      </p:sp>
      <p:sp>
        <p:nvSpPr>
          <p:cNvPr id="8" name="文本框 7">
            <a:extLst>
              <a:ext uri="{FF2B5EF4-FFF2-40B4-BE49-F238E27FC236}">
                <a16:creationId xmlns:a16="http://schemas.microsoft.com/office/drawing/2014/main" id="{EAD9037F-C1E2-279F-A092-C905C2E7E30A}"/>
              </a:ext>
            </a:extLst>
          </p:cNvPr>
          <p:cNvSpPr txBox="1"/>
          <p:nvPr/>
        </p:nvSpPr>
        <p:spPr>
          <a:xfrm>
            <a:off x="6570481" y="4037267"/>
            <a:ext cx="5500409" cy="369332"/>
          </a:xfrm>
          <a:prstGeom prst="rect">
            <a:avLst/>
          </a:prstGeom>
          <a:noFill/>
        </p:spPr>
        <p:txBody>
          <a:bodyPr wrap="square">
            <a:spAutoFit/>
          </a:bodyPr>
          <a:lstStyle/>
          <a:p>
            <a:pPr algn="ctr"/>
            <a:r>
              <a:rPr lang="en-US" altLang="zh-CN" b="0" i="0" dirty="0">
                <a:solidFill>
                  <a:srgbClr val="145396"/>
                </a:solidFill>
                <a:effectLst/>
                <a:latin typeface="-apple-system"/>
              </a:rPr>
              <a:t>Ren, </a:t>
            </a:r>
            <a:r>
              <a:rPr lang="en-US" altLang="zh-CN" dirty="0">
                <a:solidFill>
                  <a:srgbClr val="145396"/>
                </a:solidFill>
                <a:latin typeface="-apple-system"/>
              </a:rPr>
              <a:t>LSG</a:t>
            </a:r>
            <a:r>
              <a:rPr lang="zh-CN" altLang="en-US" dirty="0">
                <a:solidFill>
                  <a:srgbClr val="145396"/>
                </a:solidFill>
                <a:latin typeface="-apple-system"/>
              </a:rPr>
              <a:t>*</a:t>
            </a:r>
            <a:r>
              <a:rPr lang="en-US" altLang="zh-CN" b="0" i="0" dirty="0">
                <a:solidFill>
                  <a:srgbClr val="145396"/>
                </a:solidFill>
                <a:effectLst/>
                <a:latin typeface="-apple-system"/>
              </a:rPr>
              <a:t>, </a:t>
            </a:r>
            <a:r>
              <a:rPr lang="en-US" altLang="zh-CN" b="0" i="0" dirty="0" err="1">
                <a:solidFill>
                  <a:srgbClr val="145396"/>
                </a:solidFill>
                <a:effectLst/>
                <a:latin typeface="-apple-system"/>
              </a:rPr>
              <a:t>Camalich</a:t>
            </a:r>
            <a:r>
              <a:rPr lang="en-US" altLang="zh-CN" b="0" i="0" dirty="0">
                <a:solidFill>
                  <a:srgbClr val="145396"/>
                </a:solidFill>
                <a:effectLst/>
                <a:latin typeface="-apple-system"/>
              </a:rPr>
              <a:t>, Meng, and Toki, JHEP</a:t>
            </a:r>
            <a:r>
              <a:rPr lang="en-US" altLang="zh-CN" b="1" i="0" dirty="0">
                <a:solidFill>
                  <a:srgbClr val="145396"/>
                </a:solidFill>
                <a:effectLst/>
                <a:latin typeface="-apple-system"/>
              </a:rPr>
              <a:t>12</a:t>
            </a:r>
            <a:r>
              <a:rPr lang="en-US" altLang="zh-CN" b="0" i="0" dirty="0">
                <a:solidFill>
                  <a:srgbClr val="145396"/>
                </a:solidFill>
                <a:effectLst/>
                <a:latin typeface="-apple-system"/>
              </a:rPr>
              <a:t>, 073 (2012)</a:t>
            </a:r>
            <a:endParaRPr lang="zh-CN" altLang="en-US" dirty="0">
              <a:solidFill>
                <a:srgbClr val="145396"/>
              </a:solidFill>
              <a:latin typeface="-apple-system"/>
            </a:endParaRPr>
          </a:p>
        </p:txBody>
      </p:sp>
      <p:sp>
        <p:nvSpPr>
          <p:cNvPr id="10" name="文本框 9">
            <a:extLst>
              <a:ext uri="{FF2B5EF4-FFF2-40B4-BE49-F238E27FC236}">
                <a16:creationId xmlns:a16="http://schemas.microsoft.com/office/drawing/2014/main" id="{FEF93121-2A73-FD8F-39DC-5B2EEB490EFF}"/>
              </a:ext>
            </a:extLst>
          </p:cNvPr>
          <p:cNvSpPr txBox="1"/>
          <p:nvPr/>
        </p:nvSpPr>
        <p:spPr>
          <a:xfrm>
            <a:off x="7541443" y="6236766"/>
            <a:ext cx="4204280" cy="369332"/>
          </a:xfrm>
          <a:prstGeom prst="rect">
            <a:avLst/>
          </a:prstGeom>
          <a:noFill/>
        </p:spPr>
        <p:txBody>
          <a:bodyPr wrap="square">
            <a:spAutoFit/>
          </a:bodyPr>
          <a:lstStyle/>
          <a:p>
            <a:pPr algn="ctr"/>
            <a:r>
              <a:rPr lang="fr-FR" altLang="zh-CN" b="0" i="0" dirty="0">
                <a:solidFill>
                  <a:srgbClr val="145396"/>
                </a:solidFill>
                <a:effectLst/>
                <a:latin typeface="-apple-system"/>
              </a:rPr>
              <a:t>Aoki et al. (PACS-CS), </a:t>
            </a:r>
            <a:r>
              <a:rPr lang="en-US" altLang="zh-CN" b="0" i="0" dirty="0">
                <a:solidFill>
                  <a:srgbClr val="145396"/>
                </a:solidFill>
                <a:effectLst/>
                <a:latin typeface="-apple-system"/>
              </a:rPr>
              <a:t>PRD</a:t>
            </a:r>
            <a:r>
              <a:rPr lang="fr-FR" altLang="zh-CN" b="1" i="0" dirty="0">
                <a:solidFill>
                  <a:srgbClr val="145396"/>
                </a:solidFill>
                <a:effectLst/>
                <a:latin typeface="-apple-system"/>
              </a:rPr>
              <a:t>79</a:t>
            </a:r>
            <a:r>
              <a:rPr lang="fr-FR" altLang="zh-CN" b="0" i="0" dirty="0">
                <a:solidFill>
                  <a:srgbClr val="145396"/>
                </a:solidFill>
                <a:effectLst/>
                <a:latin typeface="-apple-system"/>
              </a:rPr>
              <a:t>, 034503 (2009)</a:t>
            </a:r>
            <a:endParaRPr lang="zh-CN" altLang="en-US" dirty="0">
              <a:solidFill>
                <a:srgbClr val="145396"/>
              </a:solidFill>
              <a:latin typeface="-apple-system"/>
            </a:endParaRPr>
          </a:p>
        </p:txBody>
      </p:sp>
      <p:pic>
        <p:nvPicPr>
          <p:cNvPr id="7" name="图片 6">
            <a:extLst>
              <a:ext uri="{FF2B5EF4-FFF2-40B4-BE49-F238E27FC236}">
                <a16:creationId xmlns:a16="http://schemas.microsoft.com/office/drawing/2014/main" id="{F3D90F3C-CD93-27CE-CFC2-DF0DE123524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50250" y="2304062"/>
            <a:ext cx="3220120" cy="644024"/>
          </a:xfrm>
          <a:prstGeom prst="rect">
            <a:avLst/>
          </a:prstGeom>
          <a:solidFill>
            <a:srgbClr val="C00000"/>
          </a:solidFill>
          <a:ln w="12700">
            <a:solidFill>
              <a:schemeClr val="accent1"/>
            </a:solidFill>
          </a:ln>
        </p:spPr>
      </p:pic>
    </p:spTree>
    <p:extLst>
      <p:ext uri="{BB962C8B-B14F-4D97-AF65-F5344CB8AC3E}">
        <p14:creationId xmlns:p14="http://schemas.microsoft.com/office/powerpoint/2010/main" val="162635175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内容占位符 4">
            <a:extLst>
              <a:ext uri="{FF2B5EF4-FFF2-40B4-BE49-F238E27FC236}">
                <a16:creationId xmlns:a16="http://schemas.microsoft.com/office/drawing/2014/main" id="{53EE57A9-46C8-A6BB-044C-F377804202F4}"/>
              </a:ext>
            </a:extLst>
          </p:cNvPr>
          <p:cNvPicPr>
            <a:picLocks noGrp="1" noChangeAspect="1"/>
          </p:cNvPicPr>
          <p:nvPr>
            <p:ph idx="4294967295"/>
          </p:nvPr>
        </p:nvPicPr>
        <p:blipFill>
          <a:blip r:embed="rId2">
            <a:extLst>
              <a:ext uri="{28A0092B-C50C-407E-A947-70E740481C1C}">
                <a14:useLocalDpi xmlns:a14="http://schemas.microsoft.com/office/drawing/2010/main" val="0"/>
              </a:ext>
            </a:extLst>
          </a:blip>
          <a:stretch>
            <a:fillRect/>
          </a:stretch>
        </p:blipFill>
        <p:spPr>
          <a:xfrm>
            <a:off x="6312637" y="1406180"/>
            <a:ext cx="5176837" cy="4352925"/>
          </a:xfrm>
          <a:prstGeom prst="rect">
            <a:avLst/>
          </a:prstGeom>
          <a:ln>
            <a:noFill/>
          </a:ln>
          <a:effectLst>
            <a:outerShdw blurRad="190500" algn="tl" rotWithShape="0">
              <a:srgbClr val="000000">
                <a:alpha val="70000"/>
              </a:srgbClr>
            </a:outerShdw>
          </a:effectLst>
        </p:spPr>
      </p:pic>
      <p:sp>
        <p:nvSpPr>
          <p:cNvPr id="3" name="标题 6">
            <a:extLst>
              <a:ext uri="{FF2B5EF4-FFF2-40B4-BE49-F238E27FC236}">
                <a16:creationId xmlns:a16="http://schemas.microsoft.com/office/drawing/2014/main" id="{0AB848B2-FA1E-4BCD-1155-BF9473CD1EB9}"/>
              </a:ext>
            </a:extLst>
          </p:cNvPr>
          <p:cNvSpPr txBox="1">
            <a:spLocks/>
          </p:cNvSpPr>
          <p:nvPr/>
        </p:nvSpPr>
        <p:spPr>
          <a:xfrm>
            <a:off x="0" y="225968"/>
            <a:ext cx="12192000" cy="546263"/>
          </a:xfrm>
          <a:prstGeom prst="rect">
            <a:avLst/>
          </a:prstGeom>
          <a:noFill/>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3200" kern="1200">
                <a:solidFill>
                  <a:schemeClr val="bg1"/>
                </a:solidFill>
                <a:latin typeface="+mj-lt"/>
                <a:ea typeface="+mj-ea"/>
                <a:cs typeface="+mj-cs"/>
              </a:defRPr>
            </a:lvl1pPr>
          </a:lstStyle>
          <a:p>
            <a:r>
              <a:rPr lang="en-US" altLang="zh-CN" sz="3600" b="1"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rPr>
              <a:t>Variation of higher</a:t>
            </a:r>
            <a:r>
              <a:rPr lang="zh-CN" altLang="en-US" sz="3600" b="1"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rPr>
              <a:t> </a:t>
            </a:r>
            <a:r>
              <a:rPr lang="en-US" altLang="zh-CN" sz="3600" b="1"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rPr>
              <a:t>pole</a:t>
            </a:r>
            <a:r>
              <a:rPr lang="zh-CN" altLang="en-US" sz="3600" b="1"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rPr>
              <a:t> </a:t>
            </a:r>
            <a:r>
              <a:rPr lang="en-US" altLang="zh-CN" sz="3600" b="1"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rPr>
              <a:t>with m</a:t>
            </a:r>
            <a:r>
              <a:rPr lang="en-US" altLang="zh-CN" sz="3600" b="1" baseline="-250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rPr>
              <a:t>π</a:t>
            </a:r>
            <a:r>
              <a:rPr lang="zh-CN" altLang="en-US" sz="3600" b="1"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rPr>
              <a:t>：</a:t>
            </a:r>
            <a:r>
              <a:rPr lang="en-US" altLang="zh-CN" sz="3600" b="1" dirty="0">
                <a:solidFill>
                  <a:srgbClr val="C00000"/>
                </a:solidFill>
                <a:latin typeface="Microsoft YaHei" panose="020B0503020204020204" pitchFamily="34" charset="-122"/>
                <a:ea typeface="Microsoft YaHei" panose="020B0503020204020204" pitchFamily="34" charset="-122"/>
                <a:cs typeface="Arial" panose="020B0604020202020204" pitchFamily="34" charset="0"/>
              </a:rPr>
              <a:t>simple</a:t>
            </a:r>
            <a:r>
              <a:rPr lang="zh-CN" altLang="en-US" sz="3600" b="1" baseline="-25000" dirty="0">
                <a:solidFill>
                  <a:srgbClr val="C00000"/>
                </a:solidFill>
                <a:latin typeface="Microsoft YaHei" panose="020B0503020204020204" pitchFamily="34" charset="-122"/>
                <a:ea typeface="Microsoft YaHei" panose="020B0503020204020204" pitchFamily="34" charset="-122"/>
                <a:cs typeface="Arial" panose="020B0604020202020204" pitchFamily="34" charset="0"/>
              </a:rPr>
              <a:t> </a:t>
            </a:r>
            <a:endParaRPr lang="zh-CN" altLang="en-US" sz="3600" b="1" dirty="0">
              <a:solidFill>
                <a:srgbClr val="C00000"/>
              </a:solidFill>
              <a:latin typeface="Microsoft YaHei" panose="020B0503020204020204" pitchFamily="34" charset="-122"/>
              <a:ea typeface="Microsoft YaHei" panose="020B0503020204020204" pitchFamily="34" charset="-122"/>
            </a:endParaRPr>
          </a:p>
        </p:txBody>
      </p:sp>
      <mc:AlternateContent xmlns:mc="http://schemas.openxmlformats.org/markup-compatibility/2006" xmlns:a14="http://schemas.microsoft.com/office/drawing/2010/main">
        <mc:Choice Requires="a14">
          <p:sp>
            <p:nvSpPr>
              <p:cNvPr id="6" name="文本框 5">
                <a:extLst>
                  <a:ext uri="{FF2B5EF4-FFF2-40B4-BE49-F238E27FC236}">
                    <a16:creationId xmlns:a16="http://schemas.microsoft.com/office/drawing/2014/main" id="{D93AD1C5-42F0-0FEF-4F33-0F4265A79F73}"/>
                  </a:ext>
                </a:extLst>
              </p:cNvPr>
              <p:cNvSpPr txBox="1"/>
              <p:nvPr/>
            </p:nvSpPr>
            <p:spPr>
              <a:xfrm>
                <a:off x="563487" y="4516232"/>
                <a:ext cx="5233464" cy="876522"/>
              </a:xfrm>
              <a:prstGeom prst="rect">
                <a:avLst/>
              </a:prstGeom>
              <a:noFill/>
            </p:spPr>
            <p:txBody>
              <a:bodyPr wrap="square">
                <a:spAutoFit/>
              </a:bodyPr>
              <a:lstStyle/>
              <a:p>
                <a:pPr>
                  <a:lnSpc>
                    <a:spcPct val="110000"/>
                  </a:lnSpc>
                  <a:spcAft>
                    <a:spcPts val="1000"/>
                  </a:spcAft>
                  <a:buFont typeface="Wingdings" pitchFamily="2" charset="2"/>
                  <a:buChar char="p"/>
                </a:pPr>
                <a:r>
                  <a:rPr lang="en-US" altLang="zh-CN" sz="2400" dirty="0">
                    <a:latin typeface="Microsoft YaHei" panose="020B0503020204020204" pitchFamily="34" charset="-122"/>
                    <a:ea typeface="Microsoft YaHei" panose="020B0503020204020204" pitchFamily="34" charset="-122"/>
                  </a:rPr>
                  <a:t>Note that the two thresholds                                                increase</a:t>
                </a:r>
                <a:r>
                  <a:rPr lang="zh-CN" altLang="en-US" sz="2400" dirty="0">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as</a:t>
                </a:r>
                <a:r>
                  <a:rPr lang="zh-CN" altLang="en-US" sz="2400" dirty="0">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well as</a:t>
                </a:r>
                <a:r>
                  <a:rPr lang="zh-CN" altLang="en-US" sz="2400" dirty="0">
                    <a:latin typeface="Microsoft YaHei" panose="020B0503020204020204" pitchFamily="34" charset="-122"/>
                    <a:ea typeface="Microsoft YaHei" panose="020B0503020204020204" pitchFamily="34" charset="-122"/>
                  </a:rPr>
                  <a:t> </a:t>
                </a:r>
                <a14:m>
                  <m:oMath xmlns:m="http://schemas.openxmlformats.org/officeDocument/2006/math">
                    <m:sSub>
                      <m:sSubPr>
                        <m:ctrlPr>
                          <a:rPr lang="en-US" altLang="zh-CN" sz="2400" b="1" i="1">
                            <a:latin typeface="Cambria Math" panose="02040503050406030204" pitchFamily="18" charset="0"/>
                            <a:ea typeface="Microsoft YaHei" panose="020B0503020204020204" pitchFamily="34" charset="-122"/>
                          </a:rPr>
                        </m:ctrlPr>
                      </m:sSubPr>
                      <m:e>
                        <m:r>
                          <a:rPr lang="en-US" altLang="zh-CN" sz="2400" b="1" i="1">
                            <a:latin typeface="Cambria Math" panose="02040503050406030204" pitchFamily="18" charset="0"/>
                            <a:ea typeface="Microsoft YaHei" panose="020B0503020204020204" pitchFamily="34" charset="-122"/>
                          </a:rPr>
                          <m:t>𝒎</m:t>
                        </m:r>
                      </m:e>
                      <m:sub>
                        <m:r>
                          <a:rPr lang="en-US" altLang="zh-CN" sz="2400" b="1" i="1">
                            <a:latin typeface="Cambria Math" panose="02040503050406030204" pitchFamily="18" charset="0"/>
                            <a:ea typeface="Cambria Math" panose="02040503050406030204" pitchFamily="18" charset="0"/>
                          </a:rPr>
                          <m:t>𝝅</m:t>
                        </m:r>
                      </m:sub>
                    </m:sSub>
                  </m:oMath>
                </a14:m>
                <a:r>
                  <a:rPr lang="en-US" altLang="zh-CN" sz="2400" dirty="0">
                    <a:latin typeface="Microsoft YaHei" panose="020B0503020204020204" pitchFamily="34" charset="-122"/>
                    <a:ea typeface="Microsoft YaHei" panose="020B0503020204020204" pitchFamily="34" charset="-122"/>
                  </a:rPr>
                  <a:t> increases.</a:t>
                </a:r>
              </a:p>
            </p:txBody>
          </p:sp>
        </mc:Choice>
        <mc:Fallback xmlns="">
          <p:sp>
            <p:nvSpPr>
              <p:cNvPr id="6" name="文本框 5">
                <a:extLst>
                  <a:ext uri="{FF2B5EF4-FFF2-40B4-BE49-F238E27FC236}">
                    <a16:creationId xmlns:a16="http://schemas.microsoft.com/office/drawing/2014/main" id="{D93AD1C5-42F0-0FEF-4F33-0F4265A79F73}"/>
                  </a:ext>
                </a:extLst>
              </p:cNvPr>
              <p:cNvSpPr txBox="1">
                <a:spLocks noRot="1" noChangeAspect="1" noMove="1" noResize="1" noEditPoints="1" noAdjustHandles="1" noChangeArrowheads="1" noChangeShapeType="1" noTextEdit="1"/>
              </p:cNvSpPr>
              <p:nvPr/>
            </p:nvSpPr>
            <p:spPr>
              <a:xfrm>
                <a:off x="563487" y="4516232"/>
                <a:ext cx="5233464" cy="876522"/>
              </a:xfrm>
              <a:prstGeom prst="rect">
                <a:avLst/>
              </a:prstGeom>
              <a:blipFill>
                <a:blip r:embed="rId3"/>
                <a:stretch>
                  <a:fillRect l="-1937" t="-4286" r="-74092" b="-14286"/>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7" name="文本框 6">
                <a:extLst>
                  <a:ext uri="{FF2B5EF4-FFF2-40B4-BE49-F238E27FC236}">
                    <a16:creationId xmlns:a16="http://schemas.microsoft.com/office/drawing/2014/main" id="{764E94D8-836D-BE15-7494-08C8E5B9E2BB}"/>
                  </a:ext>
                </a:extLst>
              </p:cNvPr>
              <p:cNvSpPr txBox="1"/>
              <p:nvPr/>
            </p:nvSpPr>
            <p:spPr>
              <a:xfrm>
                <a:off x="563487" y="1612571"/>
                <a:ext cx="5233464" cy="2907847"/>
              </a:xfrm>
              <a:prstGeom prst="rect">
                <a:avLst/>
              </a:prstGeom>
              <a:noFill/>
            </p:spPr>
            <p:txBody>
              <a:bodyPr wrap="square">
                <a:spAutoFit/>
              </a:bodyPr>
              <a:lstStyle/>
              <a:p>
                <a:pPr>
                  <a:lnSpc>
                    <a:spcPct val="110000"/>
                  </a:lnSpc>
                  <a:spcAft>
                    <a:spcPts val="1000"/>
                  </a:spcAft>
                  <a:buFont typeface="Wingdings" pitchFamily="2" charset="2"/>
                  <a:buChar char="p"/>
                </a:pPr>
                <a:r>
                  <a:rPr lang="en-US" altLang="zh-CN" sz="2400" b="1" dirty="0">
                    <a:solidFill>
                      <a:schemeClr val="tx1"/>
                    </a:solidFill>
                    <a:latin typeface="Microsoft YaHei" panose="020B0503020204020204" pitchFamily="34" charset="-122"/>
                    <a:ea typeface="Microsoft YaHei" panose="020B0503020204020204" pitchFamily="34" charset="-122"/>
                  </a:rPr>
                  <a:t>As </a:t>
                </a:r>
                <a14:m>
                  <m:oMath xmlns:m="http://schemas.openxmlformats.org/officeDocument/2006/math">
                    <m:sSub>
                      <m:sSubPr>
                        <m:ctrlPr>
                          <a:rPr lang="en-US" altLang="zh-CN" sz="2400" b="1" i="1" smtClean="0">
                            <a:solidFill>
                              <a:schemeClr val="tx1"/>
                            </a:solidFill>
                            <a:latin typeface="Cambria Math" panose="02040503050406030204" pitchFamily="18" charset="0"/>
                            <a:ea typeface="Microsoft YaHei" panose="020B0503020204020204" pitchFamily="34" charset="-122"/>
                          </a:rPr>
                        </m:ctrlPr>
                      </m:sSubPr>
                      <m:e>
                        <m:r>
                          <a:rPr lang="en-US" altLang="zh-CN" sz="2400" b="1" i="1" smtClean="0">
                            <a:solidFill>
                              <a:schemeClr val="tx1"/>
                            </a:solidFill>
                            <a:latin typeface="Cambria Math" panose="02040503050406030204" pitchFamily="18" charset="0"/>
                            <a:ea typeface="Microsoft YaHei" panose="020B0503020204020204" pitchFamily="34" charset="-122"/>
                          </a:rPr>
                          <m:t>𝒎</m:t>
                        </m:r>
                      </m:e>
                      <m:sub>
                        <m:r>
                          <a:rPr lang="en-US" altLang="zh-CN" sz="2400" b="1" i="1" smtClean="0">
                            <a:solidFill>
                              <a:schemeClr val="tx1"/>
                            </a:solidFill>
                            <a:latin typeface="Cambria Math" panose="02040503050406030204" pitchFamily="18" charset="0"/>
                            <a:ea typeface="Cambria Math" panose="02040503050406030204" pitchFamily="18" charset="0"/>
                          </a:rPr>
                          <m:t>𝝅</m:t>
                        </m:r>
                      </m:sub>
                    </m:sSub>
                  </m:oMath>
                </a14:m>
                <a:r>
                  <a:rPr lang="zh-CN" altLang="en-US" sz="2400" b="1" dirty="0">
                    <a:solidFill>
                      <a:schemeClr val="tx1"/>
                    </a:solidFill>
                    <a:latin typeface="Microsoft YaHei" panose="020B0503020204020204" pitchFamily="34" charset="-122"/>
                    <a:ea typeface="Microsoft YaHei" panose="020B0503020204020204" pitchFamily="34" charset="-122"/>
                  </a:rPr>
                  <a:t> </a:t>
                </a:r>
                <a:r>
                  <a:rPr lang="en-US" altLang="zh-CN" sz="2400" b="1" dirty="0">
                    <a:solidFill>
                      <a:schemeClr val="tx1"/>
                    </a:solidFill>
                    <a:latin typeface="Microsoft YaHei" panose="020B0503020204020204" pitchFamily="34" charset="-122"/>
                    <a:ea typeface="Microsoft YaHei" panose="020B0503020204020204" pitchFamily="34" charset="-122"/>
                  </a:rPr>
                  <a:t>increases</a:t>
                </a:r>
                <a:r>
                  <a:rPr lang="en-US" altLang="zh-CN" sz="2400" dirty="0">
                    <a:latin typeface="Microsoft YaHei" panose="020B0503020204020204" pitchFamily="34" charset="-122"/>
                    <a:ea typeface="Microsoft YaHei" panose="020B0503020204020204" pitchFamily="34" charset="-122"/>
                  </a:rPr>
                  <a:t>, both the real and the imaginary parts of the higher pole decrease, which indicates that </a:t>
                </a:r>
                <a:r>
                  <a:rPr lang="en-US" altLang="zh-CN" sz="2400" b="1" dirty="0">
                    <a:solidFill>
                      <a:srgbClr val="C00000"/>
                    </a:solidFill>
                    <a:latin typeface="Microsoft YaHei" panose="020B0503020204020204" pitchFamily="34" charset="-122"/>
                    <a:ea typeface="Microsoft YaHei" panose="020B0503020204020204" pitchFamily="34" charset="-122"/>
                  </a:rPr>
                  <a:t>the effective </a:t>
                </a:r>
                <a14:m>
                  <m:oMath xmlns:m="http://schemas.openxmlformats.org/officeDocument/2006/math">
                    <m:acc>
                      <m:accPr>
                        <m:chr m:val="̅"/>
                        <m:ctrlPr>
                          <a:rPr lang="en-US" altLang="zh-CN" sz="2400" b="1" i="1">
                            <a:solidFill>
                              <a:srgbClr val="C00000"/>
                            </a:solidFill>
                            <a:latin typeface="Cambria Math" panose="02040503050406030204" pitchFamily="18" charset="0"/>
                            <a:ea typeface="Microsoft YaHei" panose="020B0503020204020204" pitchFamily="34" charset="-122"/>
                          </a:rPr>
                        </m:ctrlPr>
                      </m:accPr>
                      <m:e>
                        <m:r>
                          <a:rPr lang="en-US" altLang="zh-CN" sz="2400" b="1">
                            <a:solidFill>
                              <a:srgbClr val="C00000"/>
                            </a:solidFill>
                            <a:latin typeface="Cambria Math" panose="02040503050406030204" pitchFamily="18" charset="0"/>
                            <a:ea typeface="Microsoft YaHei" panose="020B0503020204020204" pitchFamily="34" charset="-122"/>
                          </a:rPr>
                          <m:t>𝑲</m:t>
                        </m:r>
                      </m:e>
                    </m:acc>
                    <m:r>
                      <a:rPr lang="en-US" altLang="zh-CN" sz="2400" b="1">
                        <a:solidFill>
                          <a:srgbClr val="C00000"/>
                        </a:solidFill>
                        <a:latin typeface="Cambria Math" panose="02040503050406030204" pitchFamily="18" charset="0"/>
                        <a:ea typeface="Microsoft YaHei" panose="020B0503020204020204" pitchFamily="34" charset="-122"/>
                      </a:rPr>
                      <m:t>𝑵</m:t>
                    </m:r>
                  </m:oMath>
                </a14:m>
                <a:r>
                  <a:rPr lang="en-US" altLang="zh-CN" sz="2400" b="1" dirty="0">
                    <a:solidFill>
                      <a:srgbClr val="C00000"/>
                    </a:solidFill>
                    <a:latin typeface="Microsoft YaHei" panose="020B0503020204020204" pitchFamily="34" charset="-122"/>
                    <a:ea typeface="Microsoft YaHei" panose="020B0503020204020204" pitchFamily="34" charset="-122"/>
                  </a:rPr>
                  <a:t> attraction becomes</a:t>
                </a:r>
                <a:r>
                  <a:rPr lang="zh-CN" altLang="en-US" sz="2400" b="1" dirty="0">
                    <a:solidFill>
                      <a:srgbClr val="C00000"/>
                    </a:solidFill>
                    <a:latin typeface="Microsoft YaHei" panose="020B0503020204020204" pitchFamily="34" charset="-122"/>
                    <a:ea typeface="Microsoft YaHei" panose="020B0503020204020204" pitchFamily="34" charset="-122"/>
                  </a:rPr>
                  <a:t> </a:t>
                </a:r>
                <a:r>
                  <a:rPr lang="en-US" altLang="zh-CN" sz="2400" b="1" dirty="0">
                    <a:solidFill>
                      <a:srgbClr val="C00000"/>
                    </a:solidFill>
                    <a:latin typeface="Microsoft YaHei" panose="020B0503020204020204" pitchFamily="34" charset="-122"/>
                    <a:ea typeface="Microsoft YaHei" panose="020B0503020204020204" pitchFamily="34" charset="-122"/>
                  </a:rPr>
                  <a:t>weaker</a:t>
                </a:r>
                <a:r>
                  <a:rPr lang="zh-CN" altLang="en-US" sz="2400" b="1" dirty="0">
                    <a:solidFill>
                      <a:srgbClr val="C00000"/>
                    </a:solidFill>
                    <a:latin typeface="Microsoft YaHei" panose="020B0503020204020204" pitchFamily="34" charset="-122"/>
                    <a:ea typeface="Microsoft YaHei" panose="020B0503020204020204" pitchFamily="34" charset="-122"/>
                  </a:rPr>
                  <a:t> </a:t>
                </a:r>
                <a:r>
                  <a:rPr lang="en-US" altLang="zh-CN" sz="2400" b="1" dirty="0">
                    <a:solidFill>
                      <a:srgbClr val="C00000"/>
                    </a:solidFill>
                    <a:latin typeface="Microsoft YaHei" panose="020B0503020204020204" pitchFamily="34" charset="-122"/>
                    <a:ea typeface="Microsoft YaHei" panose="020B0503020204020204" pitchFamily="34" charset="-122"/>
                  </a:rPr>
                  <a:t>and</a:t>
                </a:r>
                <a:r>
                  <a:rPr lang="zh-CN" altLang="en-US" sz="2400" b="1" dirty="0">
                    <a:solidFill>
                      <a:srgbClr val="C00000"/>
                    </a:solidFill>
                    <a:latin typeface="Microsoft YaHei" panose="020B0503020204020204" pitchFamily="34" charset="-122"/>
                    <a:ea typeface="Microsoft YaHei" panose="020B0503020204020204" pitchFamily="34" charset="-122"/>
                  </a:rPr>
                  <a:t> </a:t>
                </a:r>
                <a:r>
                  <a:rPr lang="en-US" altLang="zh-CN" sz="2400" b="1" dirty="0">
                    <a:solidFill>
                      <a:srgbClr val="C00000"/>
                    </a:solidFill>
                    <a:latin typeface="Microsoft YaHei" panose="020B0503020204020204" pitchFamily="34" charset="-122"/>
                    <a:ea typeface="Microsoft YaHei" panose="020B0503020204020204" pitchFamily="34" charset="-122"/>
                  </a:rPr>
                  <a:t>the</a:t>
                </a:r>
                <a:r>
                  <a:rPr lang="zh-CN" altLang="en-US" sz="2400" b="1" dirty="0">
                    <a:solidFill>
                      <a:srgbClr val="C00000"/>
                    </a:solidFill>
                    <a:latin typeface="Microsoft YaHei" panose="020B0503020204020204" pitchFamily="34" charset="-122"/>
                    <a:ea typeface="Microsoft YaHei" panose="020B0503020204020204" pitchFamily="34" charset="-122"/>
                  </a:rPr>
                  <a:t> </a:t>
                </a:r>
                <a:r>
                  <a:rPr lang="en-US" altLang="zh-CN" sz="2400" b="1" dirty="0">
                    <a:solidFill>
                      <a:srgbClr val="C00000"/>
                    </a:solidFill>
                    <a:latin typeface="Microsoft YaHei" panose="020B0503020204020204" pitchFamily="34" charset="-122"/>
                    <a:ea typeface="Microsoft YaHei" panose="020B0503020204020204" pitchFamily="34" charset="-122"/>
                  </a:rPr>
                  <a:t>coupling</a:t>
                </a:r>
                <a:r>
                  <a:rPr lang="zh-CN" altLang="en-US" sz="2400" b="1" dirty="0">
                    <a:solidFill>
                      <a:srgbClr val="C00000"/>
                    </a:solidFill>
                    <a:latin typeface="Microsoft YaHei" panose="020B0503020204020204" pitchFamily="34" charset="-122"/>
                    <a:ea typeface="Microsoft YaHei" panose="020B0503020204020204" pitchFamily="34" charset="-122"/>
                  </a:rPr>
                  <a:t> </a:t>
                </a:r>
                <a:r>
                  <a:rPr lang="en-US" altLang="zh-CN" sz="2400" b="1" dirty="0">
                    <a:solidFill>
                      <a:srgbClr val="C00000"/>
                    </a:solidFill>
                    <a:latin typeface="Microsoft YaHei" panose="020B0503020204020204" pitchFamily="34" charset="-122"/>
                    <a:ea typeface="Microsoft YaHei" panose="020B0503020204020204" pitchFamily="34" charset="-122"/>
                  </a:rPr>
                  <a:t>to</a:t>
                </a:r>
                <a:r>
                  <a:rPr lang="zh-CN" altLang="en-US" sz="2400" b="1" dirty="0">
                    <a:solidFill>
                      <a:srgbClr val="C00000"/>
                    </a:solidFill>
                    <a:latin typeface="Microsoft YaHei" panose="020B0503020204020204" pitchFamily="34" charset="-122"/>
                    <a:ea typeface="Microsoft YaHei" panose="020B0503020204020204" pitchFamily="34" charset="-122"/>
                  </a:rPr>
                  <a:t> </a:t>
                </a:r>
                <a14:m>
                  <m:oMath xmlns:m="http://schemas.openxmlformats.org/officeDocument/2006/math">
                    <m:r>
                      <a:rPr lang="zh-CN" altLang="en-US" sz="2400" b="1">
                        <a:solidFill>
                          <a:srgbClr val="C00000"/>
                        </a:solidFill>
                        <a:latin typeface="Cambria Math" panose="02040503050406030204" pitchFamily="18" charset="0"/>
                        <a:ea typeface="Microsoft YaHei" panose="020B0503020204020204" pitchFamily="34" charset="-122"/>
                      </a:rPr>
                      <m:t>𝜋</m:t>
                    </m:r>
                    <m:r>
                      <m:rPr>
                        <m:sty m:val="p"/>
                      </m:rPr>
                      <a:rPr lang="el-GR" altLang="zh-CN" sz="2400" b="1">
                        <a:solidFill>
                          <a:srgbClr val="C00000"/>
                        </a:solidFill>
                        <a:latin typeface="Cambria Math" panose="02040503050406030204" pitchFamily="18" charset="0"/>
                        <a:ea typeface="Microsoft YaHei" panose="020B0503020204020204" pitchFamily="34" charset="-122"/>
                      </a:rPr>
                      <m:t>Σ</m:t>
                    </m:r>
                  </m:oMath>
                </a14:m>
                <a:r>
                  <a:rPr lang="zh-CN" altLang="en-US" sz="2400" b="1" dirty="0">
                    <a:solidFill>
                      <a:srgbClr val="C00000"/>
                    </a:solidFill>
                    <a:latin typeface="Microsoft YaHei" panose="020B0503020204020204" pitchFamily="34" charset="-122"/>
                    <a:ea typeface="Microsoft YaHei" panose="020B0503020204020204" pitchFamily="34" charset="-122"/>
                  </a:rPr>
                  <a:t> </a:t>
                </a:r>
                <a:r>
                  <a:rPr lang="en-US" altLang="zh-CN" sz="2400" b="1" dirty="0">
                    <a:solidFill>
                      <a:srgbClr val="C00000"/>
                    </a:solidFill>
                    <a:latin typeface="Microsoft YaHei" panose="020B0503020204020204" pitchFamily="34" charset="-122"/>
                    <a:ea typeface="Microsoft YaHei" panose="020B0503020204020204" pitchFamily="34" charset="-122"/>
                  </a:rPr>
                  <a:t>decreases</a:t>
                </a:r>
                <a:r>
                  <a:rPr lang="zh-CN" altLang="en-US" sz="2400" b="1" dirty="0">
                    <a:solidFill>
                      <a:srgbClr val="C00000"/>
                    </a:solidFill>
                    <a:latin typeface="Microsoft YaHei" panose="020B0503020204020204" pitchFamily="34" charset="-122"/>
                    <a:ea typeface="Microsoft YaHei" panose="020B0503020204020204" pitchFamily="34" charset="-122"/>
                  </a:rPr>
                  <a:t> </a:t>
                </a:r>
                <a:r>
                  <a:rPr lang="en-US" altLang="zh-CN" sz="2400" b="1" dirty="0">
                    <a:solidFill>
                      <a:srgbClr val="C00000"/>
                    </a:solidFill>
                    <a:latin typeface="Microsoft YaHei" panose="020B0503020204020204" pitchFamily="34" charset="-122"/>
                    <a:ea typeface="Microsoft YaHei" panose="020B0503020204020204" pitchFamily="34" charset="-122"/>
                  </a:rPr>
                  <a:t>as</a:t>
                </a:r>
                <a:r>
                  <a:rPr lang="zh-CN" altLang="en-US" sz="2400" b="1" dirty="0">
                    <a:solidFill>
                      <a:srgbClr val="C00000"/>
                    </a:solidFill>
                    <a:latin typeface="Microsoft YaHei" panose="020B0503020204020204" pitchFamily="34" charset="-122"/>
                    <a:ea typeface="Microsoft YaHei" panose="020B0503020204020204" pitchFamily="34" charset="-122"/>
                  </a:rPr>
                  <a:t> </a:t>
                </a:r>
                <a:r>
                  <a:rPr lang="en-US" altLang="zh-CN" sz="2400" b="1" dirty="0">
                    <a:solidFill>
                      <a:srgbClr val="C00000"/>
                    </a:solidFill>
                    <a:latin typeface="Microsoft YaHei" panose="020B0503020204020204" pitchFamily="34" charset="-122"/>
                    <a:ea typeface="Microsoft YaHei" panose="020B0503020204020204" pitchFamily="34" charset="-122"/>
                  </a:rPr>
                  <a:t>well.</a:t>
                </a:r>
              </a:p>
            </p:txBody>
          </p:sp>
        </mc:Choice>
        <mc:Fallback xmlns="">
          <p:sp>
            <p:nvSpPr>
              <p:cNvPr id="7" name="文本框 6">
                <a:extLst>
                  <a:ext uri="{FF2B5EF4-FFF2-40B4-BE49-F238E27FC236}">
                    <a16:creationId xmlns:a16="http://schemas.microsoft.com/office/drawing/2014/main" id="{764E94D8-836D-BE15-7494-08C8E5B9E2BB}"/>
                  </a:ext>
                </a:extLst>
              </p:cNvPr>
              <p:cNvSpPr txBox="1">
                <a:spLocks noRot="1" noChangeAspect="1" noMove="1" noResize="1" noEditPoints="1" noAdjustHandles="1" noChangeArrowheads="1" noChangeShapeType="1" noTextEdit="1"/>
              </p:cNvSpPr>
              <p:nvPr/>
            </p:nvSpPr>
            <p:spPr>
              <a:xfrm>
                <a:off x="563487" y="1612571"/>
                <a:ext cx="5233464" cy="2907847"/>
              </a:xfrm>
              <a:prstGeom prst="rect">
                <a:avLst/>
              </a:prstGeom>
              <a:blipFill>
                <a:blip r:embed="rId4"/>
                <a:stretch>
                  <a:fillRect l="-1937" t="-1304" b="-3913"/>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77518940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内容占位符 4">
            <a:extLst>
              <a:ext uri="{FF2B5EF4-FFF2-40B4-BE49-F238E27FC236}">
                <a16:creationId xmlns:a16="http://schemas.microsoft.com/office/drawing/2014/main" id="{AA91BEE7-8F8D-F0B5-1AF1-C5B9C7AD951F}"/>
              </a:ext>
            </a:extLst>
          </p:cNvPr>
          <p:cNvPicPr>
            <a:picLocks noGrp="1" noChangeAspect="1"/>
          </p:cNvPicPr>
          <p:nvPr>
            <p:ph idx="4294967295"/>
          </p:nvPr>
        </p:nvPicPr>
        <p:blipFill>
          <a:blip r:embed="rId3">
            <a:extLst>
              <a:ext uri="{28A0092B-C50C-407E-A947-70E740481C1C}">
                <a14:useLocalDpi xmlns:a14="http://schemas.microsoft.com/office/drawing/2010/main" val="0"/>
              </a:ext>
            </a:extLst>
          </a:blip>
          <a:stretch>
            <a:fillRect/>
          </a:stretch>
        </p:blipFill>
        <p:spPr>
          <a:xfrm>
            <a:off x="5777269" y="1149100"/>
            <a:ext cx="5343525" cy="4351337"/>
          </a:xfrm>
          <a:prstGeom prst="rect">
            <a:avLst/>
          </a:prstGeom>
          <a:ln>
            <a:noFill/>
          </a:ln>
          <a:effectLst>
            <a:outerShdw blurRad="190500" algn="tl" rotWithShape="0">
              <a:srgbClr val="000000">
                <a:alpha val="70000"/>
              </a:srgbClr>
            </a:outerShdw>
          </a:effectLst>
        </p:spPr>
      </p:pic>
      <p:sp>
        <p:nvSpPr>
          <p:cNvPr id="3" name="内容占位符 2">
            <a:extLst>
              <a:ext uri="{FF2B5EF4-FFF2-40B4-BE49-F238E27FC236}">
                <a16:creationId xmlns:a16="http://schemas.microsoft.com/office/drawing/2014/main" id="{30AB8306-B661-512C-A7B9-9C47A95E8683}"/>
              </a:ext>
            </a:extLst>
          </p:cNvPr>
          <p:cNvSpPr txBox="1">
            <a:spLocks/>
          </p:cNvSpPr>
          <p:nvPr/>
        </p:nvSpPr>
        <p:spPr>
          <a:xfrm>
            <a:off x="545408" y="1451845"/>
            <a:ext cx="4535639" cy="141390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0000"/>
              </a:lnSpc>
              <a:spcAft>
                <a:spcPts val="1000"/>
              </a:spcAft>
              <a:buFont typeface="Wingdings" pitchFamily="2" charset="2"/>
              <a:buChar char="p"/>
            </a:pPr>
            <a:r>
              <a:rPr lang="en-US" altLang="zh-CN" sz="2400" dirty="0">
                <a:latin typeface="Microsoft YaHei" panose="020B0503020204020204" pitchFamily="34" charset="-122"/>
                <a:ea typeface="Microsoft YaHei" panose="020B0503020204020204" pitchFamily="34" charset="-122"/>
              </a:rPr>
              <a:t>For a pion mass about </a:t>
            </a:r>
            <a:r>
              <a:rPr lang="en-US" altLang="zh-CN" sz="2400" b="1" dirty="0">
                <a:solidFill>
                  <a:srgbClr val="C00000"/>
                </a:solidFill>
                <a:latin typeface="Microsoft YaHei" panose="020B0503020204020204" pitchFamily="34" charset="-122"/>
                <a:ea typeface="Microsoft YaHei" panose="020B0503020204020204" pitchFamily="34" charset="-122"/>
              </a:rPr>
              <a:t>200 MeV</a:t>
            </a:r>
            <a:r>
              <a:rPr lang="en-US" altLang="zh-CN" sz="2400" dirty="0">
                <a:latin typeface="Microsoft YaHei" panose="020B0503020204020204" pitchFamily="34" charset="-122"/>
                <a:ea typeface="Microsoft YaHei" panose="020B0503020204020204" pitchFamily="34" charset="-122"/>
              </a:rPr>
              <a:t>, it becomes </a:t>
            </a:r>
            <a:r>
              <a:rPr lang="en-US" altLang="zh-CN" sz="2400" b="1" dirty="0">
                <a:latin typeface="Microsoft YaHei" panose="020B0503020204020204" pitchFamily="34" charset="-122"/>
                <a:ea typeface="Microsoft YaHei" panose="020B0503020204020204" pitchFamily="34" charset="-122"/>
              </a:rPr>
              <a:t>a virtual state </a:t>
            </a:r>
            <a:r>
              <a:rPr lang="en-US" altLang="zh-CN" sz="2400" dirty="0">
                <a:latin typeface="Microsoft YaHei" panose="020B0503020204020204" pitchFamily="34" charset="-122"/>
                <a:ea typeface="Microsoft YaHei" panose="020B0503020204020204" pitchFamily="34" charset="-122"/>
              </a:rPr>
              <a:t>from a resonant state.</a:t>
            </a:r>
          </a:p>
        </p:txBody>
      </p:sp>
      <p:sp>
        <p:nvSpPr>
          <p:cNvPr id="7" name="标题 6">
            <a:extLst>
              <a:ext uri="{FF2B5EF4-FFF2-40B4-BE49-F238E27FC236}">
                <a16:creationId xmlns:a16="http://schemas.microsoft.com/office/drawing/2014/main" id="{64E92E51-D97A-3A71-4BC8-A2B73DDD05B1}"/>
              </a:ext>
            </a:extLst>
          </p:cNvPr>
          <p:cNvSpPr txBox="1">
            <a:spLocks/>
          </p:cNvSpPr>
          <p:nvPr/>
        </p:nvSpPr>
        <p:spPr>
          <a:xfrm>
            <a:off x="0" y="224077"/>
            <a:ext cx="12192000" cy="546263"/>
          </a:xfrm>
          <a:prstGeom prst="rect">
            <a:avLst/>
          </a:prstGeom>
          <a:noFill/>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3200" kern="1200">
                <a:solidFill>
                  <a:schemeClr val="bg1"/>
                </a:solidFill>
                <a:latin typeface="+mj-lt"/>
                <a:ea typeface="+mj-ea"/>
                <a:cs typeface="+mj-cs"/>
              </a:defRPr>
            </a:lvl1pPr>
          </a:lstStyle>
          <a:p>
            <a:r>
              <a:rPr lang="en-US" altLang="zh-CN" sz="3600" b="1"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rPr>
              <a:t>Variation of lower</a:t>
            </a:r>
            <a:r>
              <a:rPr lang="zh-CN" altLang="en-US" sz="3600" b="1"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rPr>
              <a:t> </a:t>
            </a:r>
            <a:r>
              <a:rPr lang="en-US" altLang="zh-CN" sz="3600" b="1"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rPr>
              <a:t>pole</a:t>
            </a:r>
            <a:r>
              <a:rPr lang="zh-CN" altLang="en-US" sz="3600" b="1"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rPr>
              <a:t> </a:t>
            </a:r>
            <a:r>
              <a:rPr lang="en-US" altLang="zh-CN" sz="3600" b="1"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rPr>
              <a:t>with m</a:t>
            </a:r>
            <a:r>
              <a:rPr lang="en-US" altLang="zh-CN" sz="3600" b="1" baseline="-250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rPr>
              <a:t>π</a:t>
            </a:r>
            <a:r>
              <a:rPr lang="en-US" altLang="zh-CN" sz="3600" b="1"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rPr>
              <a:t>:</a:t>
            </a:r>
            <a:r>
              <a:rPr lang="zh-CN" altLang="en-US" sz="3600" b="1"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rPr>
              <a:t> </a:t>
            </a:r>
            <a:r>
              <a:rPr lang="en-US" altLang="zh-CN" sz="3600" b="1" dirty="0">
                <a:solidFill>
                  <a:srgbClr val="C00000"/>
                </a:solidFill>
                <a:latin typeface="Microsoft YaHei" panose="020B0503020204020204" pitchFamily="34" charset="-122"/>
                <a:ea typeface="Microsoft YaHei" panose="020B0503020204020204" pitchFamily="34" charset="-122"/>
                <a:cs typeface="Arial" panose="020B0604020202020204" pitchFamily="34" charset="0"/>
              </a:rPr>
              <a:t>complicated</a:t>
            </a:r>
            <a:endParaRPr lang="zh-CN" altLang="en-US" sz="3600" b="1" dirty="0">
              <a:solidFill>
                <a:srgbClr val="C00000"/>
              </a:solidFill>
              <a:latin typeface="Microsoft YaHei" panose="020B0503020204020204" pitchFamily="34" charset="-122"/>
              <a:ea typeface="Microsoft YaHei" panose="020B0503020204020204" pitchFamily="34" charset="-122"/>
            </a:endParaRPr>
          </a:p>
        </p:txBody>
      </p:sp>
      <mc:AlternateContent xmlns:mc="http://schemas.openxmlformats.org/markup-compatibility/2006" xmlns:a14="http://schemas.microsoft.com/office/drawing/2010/main">
        <mc:Choice Requires="a14">
          <p:sp>
            <p:nvSpPr>
              <p:cNvPr id="4" name="文本框 3">
                <a:extLst>
                  <a:ext uri="{FF2B5EF4-FFF2-40B4-BE49-F238E27FC236}">
                    <a16:creationId xmlns:a16="http://schemas.microsoft.com/office/drawing/2014/main" id="{C727AFE3-8E91-D4F7-8A53-6130B7550501}"/>
                  </a:ext>
                </a:extLst>
              </p:cNvPr>
              <p:cNvSpPr txBox="1"/>
              <p:nvPr/>
            </p:nvSpPr>
            <p:spPr>
              <a:xfrm>
                <a:off x="373537" y="5743681"/>
                <a:ext cx="11444925" cy="876522"/>
              </a:xfrm>
              <a:prstGeom prst="rect">
                <a:avLst/>
              </a:prstGeom>
              <a:noFill/>
            </p:spPr>
            <p:txBody>
              <a:bodyPr wrap="square">
                <a:spAutoFit/>
              </a:bodyPr>
              <a:lstStyle/>
              <a:p>
                <a:pPr algn="ctr">
                  <a:lnSpc>
                    <a:spcPct val="110000"/>
                  </a:lnSpc>
                  <a:spcAft>
                    <a:spcPts val="1000"/>
                  </a:spcAft>
                </a:pPr>
                <a:r>
                  <a:rPr lang="en-US" altLang="zh-CN" sz="2400" b="1" dirty="0">
                    <a:solidFill>
                      <a:srgbClr val="C00000"/>
                    </a:solidFill>
                    <a:latin typeface="Microsoft YaHei" panose="020B0503020204020204" pitchFamily="34" charset="-122"/>
                    <a:ea typeface="Microsoft YaHei" panose="020B0503020204020204" pitchFamily="34" charset="-122"/>
                  </a:rPr>
                  <a:t>The evolution of the lower pole clearly demonstrates the chiral</a:t>
                </a:r>
                <a:r>
                  <a:rPr lang="zh-CN" altLang="en-US" sz="2400" b="1" dirty="0">
                    <a:solidFill>
                      <a:srgbClr val="C00000"/>
                    </a:solidFill>
                    <a:latin typeface="Microsoft YaHei" panose="020B0503020204020204" pitchFamily="34" charset="-122"/>
                    <a:ea typeface="Microsoft YaHei" panose="020B0503020204020204" pitchFamily="34" charset="-122"/>
                  </a:rPr>
                  <a:t> </a:t>
                </a:r>
                <a:r>
                  <a:rPr lang="en-US" altLang="zh-CN" sz="2400" b="1" dirty="0">
                    <a:solidFill>
                      <a:srgbClr val="C00000"/>
                    </a:solidFill>
                    <a:latin typeface="Microsoft YaHei" panose="020B0503020204020204" pitchFamily="34" charset="-122"/>
                    <a:ea typeface="Microsoft YaHei" panose="020B0503020204020204" pitchFamily="34" charset="-122"/>
                  </a:rPr>
                  <a:t>dynamics underlying the two-pole structure of </a:t>
                </a:r>
                <a14:m>
                  <m:oMath xmlns:m="http://schemas.openxmlformats.org/officeDocument/2006/math">
                    <m:r>
                      <a:rPr lang="el-GR" altLang="zh-CN" sz="2400" b="1" i="1" smtClean="0">
                        <a:solidFill>
                          <a:srgbClr val="C00000"/>
                        </a:solidFill>
                        <a:latin typeface="Cambria Math" panose="02040503050406030204" pitchFamily="18" charset="0"/>
                        <a:ea typeface="Cambria Math" panose="02040503050406030204" pitchFamily="18" charset="0"/>
                      </a:rPr>
                      <m:t>𝜦</m:t>
                    </m:r>
                    <m:r>
                      <a:rPr lang="en-US" altLang="zh-CN" sz="2400" b="1" i="1" smtClean="0">
                        <a:solidFill>
                          <a:srgbClr val="C00000"/>
                        </a:solidFill>
                        <a:latin typeface="Cambria Math" panose="02040503050406030204" pitchFamily="18" charset="0"/>
                        <a:ea typeface="Cambria Math" panose="02040503050406030204" pitchFamily="18" charset="0"/>
                      </a:rPr>
                      <m:t>(</m:t>
                    </m:r>
                    <m:r>
                      <a:rPr lang="en-US" altLang="zh-CN" sz="2400" b="1" i="1" smtClean="0">
                        <a:solidFill>
                          <a:srgbClr val="C00000"/>
                        </a:solidFill>
                        <a:latin typeface="Cambria Math" panose="02040503050406030204" pitchFamily="18" charset="0"/>
                        <a:ea typeface="Cambria Math" panose="02040503050406030204" pitchFamily="18" charset="0"/>
                      </a:rPr>
                      <m:t>𝟏𝟒𝟎𝟓</m:t>
                    </m:r>
                    <m:r>
                      <a:rPr lang="en-US" altLang="zh-CN" sz="2400" b="1" i="1" smtClean="0">
                        <a:solidFill>
                          <a:srgbClr val="C00000"/>
                        </a:solidFill>
                        <a:latin typeface="Cambria Math" panose="02040503050406030204" pitchFamily="18" charset="0"/>
                        <a:ea typeface="Cambria Math" panose="02040503050406030204" pitchFamily="18" charset="0"/>
                      </a:rPr>
                      <m:t>)</m:t>
                    </m:r>
                  </m:oMath>
                </a14:m>
                <a:r>
                  <a:rPr lang="en-US" altLang="zh-CN" sz="2400" b="1" dirty="0">
                    <a:solidFill>
                      <a:srgbClr val="C00000"/>
                    </a:solidFill>
                    <a:latin typeface="Microsoft YaHei" panose="020B0503020204020204" pitchFamily="34" charset="-122"/>
                    <a:ea typeface="Microsoft YaHei" panose="020B0503020204020204" pitchFamily="34" charset="-122"/>
                  </a:rPr>
                  <a:t>.</a:t>
                </a:r>
              </a:p>
            </p:txBody>
          </p:sp>
        </mc:Choice>
        <mc:Fallback xmlns="">
          <p:sp>
            <p:nvSpPr>
              <p:cNvPr id="4" name="文本框 3">
                <a:extLst>
                  <a:ext uri="{FF2B5EF4-FFF2-40B4-BE49-F238E27FC236}">
                    <a16:creationId xmlns:a16="http://schemas.microsoft.com/office/drawing/2014/main" id="{C727AFE3-8E91-D4F7-8A53-6130B7550501}"/>
                  </a:ext>
                </a:extLst>
              </p:cNvPr>
              <p:cNvSpPr txBox="1">
                <a:spLocks noRot="1" noChangeAspect="1" noMove="1" noResize="1" noEditPoints="1" noAdjustHandles="1" noChangeArrowheads="1" noChangeShapeType="1" noTextEdit="1"/>
              </p:cNvSpPr>
              <p:nvPr/>
            </p:nvSpPr>
            <p:spPr>
              <a:xfrm>
                <a:off x="373537" y="5743681"/>
                <a:ext cx="11444925" cy="876522"/>
              </a:xfrm>
              <a:prstGeom prst="rect">
                <a:avLst/>
              </a:prstGeom>
              <a:blipFill>
                <a:blip r:embed="rId4"/>
                <a:stretch>
                  <a:fillRect l="-443" t="-4286" r="-1220" b="-14286"/>
                </a:stretch>
              </a:blipFill>
            </p:spPr>
            <p:txBody>
              <a:bodyPr/>
              <a:lstStyle/>
              <a:p>
                <a:r>
                  <a:rPr lang="zh-CN" altLang="en-US">
                    <a:noFill/>
                  </a:rPr>
                  <a:t> </a:t>
                </a:r>
              </a:p>
            </p:txBody>
          </p:sp>
        </mc:Fallback>
      </mc:AlternateContent>
      <p:sp>
        <p:nvSpPr>
          <p:cNvPr id="8" name="文本框 7">
            <a:extLst>
              <a:ext uri="{FF2B5EF4-FFF2-40B4-BE49-F238E27FC236}">
                <a16:creationId xmlns:a16="http://schemas.microsoft.com/office/drawing/2014/main" id="{BBA1974B-4605-D813-3D9D-96B89A7E7631}"/>
              </a:ext>
            </a:extLst>
          </p:cNvPr>
          <p:cNvSpPr txBox="1"/>
          <p:nvPr/>
        </p:nvSpPr>
        <p:spPr>
          <a:xfrm>
            <a:off x="545408" y="3429000"/>
            <a:ext cx="4714749" cy="1569660"/>
          </a:xfrm>
          <a:prstGeom prst="rect">
            <a:avLst/>
          </a:prstGeom>
          <a:noFill/>
        </p:spPr>
        <p:txBody>
          <a:bodyPr wrap="square">
            <a:spAutoFit/>
          </a:bodyPr>
          <a:lstStyle/>
          <a:p>
            <a:pPr marL="285750" indent="-285750">
              <a:buFont typeface="Wingdings" pitchFamily="2" charset="2"/>
              <a:buChar char="p"/>
            </a:pPr>
            <a:r>
              <a:rPr lang="en-US" altLang="zh-CN" sz="2400" dirty="0">
                <a:latin typeface="Microsoft YaHei" panose="020B0503020204020204" pitchFamily="34" charset="-122"/>
                <a:ea typeface="Microsoft YaHei" panose="020B0503020204020204" pitchFamily="34" charset="-122"/>
              </a:rPr>
              <a:t>For a pion mass about </a:t>
            </a:r>
            <a:r>
              <a:rPr lang="en-US" altLang="zh-CN" sz="2400" b="1" dirty="0">
                <a:solidFill>
                  <a:srgbClr val="C00000"/>
                </a:solidFill>
                <a:latin typeface="Microsoft YaHei" panose="020B0503020204020204" pitchFamily="34" charset="-122"/>
                <a:ea typeface="Microsoft YaHei" panose="020B0503020204020204" pitchFamily="34" charset="-122"/>
              </a:rPr>
              <a:t>300 MeV</a:t>
            </a:r>
            <a:r>
              <a:rPr lang="en-US" altLang="zh-CN" sz="2400" dirty="0">
                <a:latin typeface="Microsoft YaHei" panose="020B0503020204020204" pitchFamily="34" charset="-122"/>
                <a:ea typeface="Microsoft YaHei" panose="020B0503020204020204" pitchFamily="34" charset="-122"/>
              </a:rPr>
              <a:t>, it becomes </a:t>
            </a:r>
            <a:r>
              <a:rPr lang="en-US" altLang="zh-CN" sz="2400" b="1" dirty="0">
                <a:latin typeface="Microsoft YaHei" panose="020B0503020204020204" pitchFamily="34" charset="-122"/>
                <a:ea typeface="Microsoft YaHei" panose="020B0503020204020204" pitchFamily="34" charset="-122"/>
              </a:rPr>
              <a:t>a bound state </a:t>
            </a:r>
            <a:r>
              <a:rPr lang="en-US" altLang="zh-CN" sz="2400" dirty="0">
                <a:latin typeface="Microsoft YaHei" panose="020B0503020204020204" pitchFamily="34" charset="-122"/>
                <a:ea typeface="Microsoft YaHei" panose="020B0503020204020204" pitchFamily="34" charset="-122"/>
              </a:rPr>
              <a:t>and remains so up to the pion mass of </a:t>
            </a:r>
            <a:r>
              <a:rPr lang="en-US" altLang="zh-CN" sz="2400" b="1" dirty="0">
                <a:solidFill>
                  <a:srgbClr val="C00000"/>
                </a:solidFill>
                <a:latin typeface="Microsoft YaHei" panose="020B0503020204020204" pitchFamily="34" charset="-122"/>
                <a:ea typeface="Microsoft YaHei" panose="020B0503020204020204" pitchFamily="34" charset="-122"/>
              </a:rPr>
              <a:t>500 MeV.</a:t>
            </a:r>
            <a:endParaRPr lang="zh-CN" altLang="en-US" sz="2400" dirty="0"/>
          </a:p>
        </p:txBody>
      </p:sp>
    </p:spTree>
    <p:extLst>
      <p:ext uri="{BB962C8B-B14F-4D97-AF65-F5344CB8AC3E}">
        <p14:creationId xmlns:p14="http://schemas.microsoft.com/office/powerpoint/2010/main" val="423260504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C5027576-63AF-EF99-CDB1-B223793F66F0}"/>
              </a:ext>
            </a:extLst>
          </p:cNvPr>
          <p:cNvSpPr>
            <a:spLocks noGrp="1"/>
          </p:cNvSpPr>
          <p:nvPr>
            <p:ph type="sldNum" sz="quarter" idx="12"/>
          </p:nvPr>
        </p:nvSpPr>
        <p:spPr/>
        <p:txBody>
          <a:bodyPr/>
          <a:lstStyle/>
          <a:p>
            <a:pPr>
              <a:defRPr/>
            </a:pPr>
            <a:fld id="{C4FB67F1-DEA0-4505-A3D7-68170254FAEF}" type="slidenum">
              <a:rPr lang="zh-CN" altLang="en-US" smtClean="0"/>
              <a:pPr>
                <a:defRPr/>
              </a:pPr>
              <a:t>27</a:t>
            </a:fld>
            <a:endParaRPr lang="zh-CN" altLang="en-US"/>
          </a:p>
        </p:txBody>
      </p:sp>
      <p:sp>
        <p:nvSpPr>
          <p:cNvPr id="3" name="标题 6">
            <a:extLst>
              <a:ext uri="{FF2B5EF4-FFF2-40B4-BE49-F238E27FC236}">
                <a16:creationId xmlns:a16="http://schemas.microsoft.com/office/drawing/2014/main" id="{6E03A8A4-3E3C-45B8-2667-3BA4DA175BC6}"/>
              </a:ext>
            </a:extLst>
          </p:cNvPr>
          <p:cNvSpPr txBox="1">
            <a:spLocks/>
          </p:cNvSpPr>
          <p:nvPr/>
        </p:nvSpPr>
        <p:spPr>
          <a:xfrm>
            <a:off x="0" y="224077"/>
            <a:ext cx="12192000" cy="546263"/>
          </a:xfrm>
          <a:prstGeom prst="rect">
            <a:avLst/>
          </a:prstGeom>
          <a:noFill/>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3200" kern="1200">
                <a:solidFill>
                  <a:schemeClr val="bg1"/>
                </a:solidFill>
                <a:latin typeface="+mj-lt"/>
                <a:ea typeface="+mj-ea"/>
                <a:cs typeface="+mj-cs"/>
              </a:defRPr>
            </a:lvl1pPr>
          </a:lstStyle>
          <a:p>
            <a:r>
              <a:rPr lang="en-US" altLang="zh-CN" sz="3600" b="1"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rPr>
              <a:t>Lattice QCD verification</a:t>
            </a:r>
            <a:endParaRPr lang="zh-CN" altLang="en-US" sz="3600" b="1" dirty="0">
              <a:solidFill>
                <a:schemeClr val="tx1"/>
              </a:solidFill>
              <a:latin typeface="Microsoft YaHei" panose="020B0503020204020204" pitchFamily="34" charset="-122"/>
              <a:ea typeface="Microsoft YaHei" panose="020B0503020204020204" pitchFamily="34" charset="-122"/>
            </a:endParaRPr>
          </a:p>
        </p:txBody>
      </p:sp>
      <p:pic>
        <p:nvPicPr>
          <p:cNvPr id="9" name="图片 8">
            <a:extLst>
              <a:ext uri="{FF2B5EF4-FFF2-40B4-BE49-F238E27FC236}">
                <a16:creationId xmlns:a16="http://schemas.microsoft.com/office/drawing/2014/main" id="{F497C918-013E-F5C3-0A1F-1C615EA71B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8767" y="1028380"/>
            <a:ext cx="5763222" cy="2400620"/>
          </a:xfrm>
          <a:prstGeom prst="rect">
            <a:avLst/>
          </a:prstGeom>
        </p:spPr>
      </p:pic>
      <p:pic>
        <p:nvPicPr>
          <p:cNvPr id="11" name="图片 10">
            <a:extLst>
              <a:ext uri="{FF2B5EF4-FFF2-40B4-BE49-F238E27FC236}">
                <a16:creationId xmlns:a16="http://schemas.microsoft.com/office/drawing/2014/main" id="{7054E6B6-387A-3A0D-02AC-C6A3A5274F6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500" y="3188600"/>
            <a:ext cx="5996739" cy="1803158"/>
          </a:xfrm>
          <a:prstGeom prst="rect">
            <a:avLst/>
          </a:prstGeom>
        </p:spPr>
      </p:pic>
      <mc:AlternateContent xmlns:mc="http://schemas.openxmlformats.org/markup-compatibility/2006">
        <mc:Choice xmlns:a14="http://schemas.microsoft.com/office/drawing/2010/main" Requires="a14">
          <p:sp>
            <p:nvSpPr>
              <p:cNvPr id="12" name="圆角矩形标注 11">
                <a:extLst>
                  <a:ext uri="{FF2B5EF4-FFF2-40B4-BE49-F238E27FC236}">
                    <a16:creationId xmlns:a16="http://schemas.microsoft.com/office/drawing/2014/main" id="{E6AB94AD-9C5F-2678-859D-6D51D149E55F}"/>
                  </a:ext>
                </a:extLst>
              </p:cNvPr>
              <p:cNvSpPr/>
              <p:nvPr/>
            </p:nvSpPr>
            <p:spPr>
              <a:xfrm>
                <a:off x="326248" y="5179629"/>
                <a:ext cx="5217242" cy="1454294"/>
              </a:xfrm>
              <a:prstGeom prst="wedgeRoundRectCallout">
                <a:avLst>
                  <a:gd name="adj1" fmla="val 52833"/>
                  <a:gd name="adj2" fmla="val -61832"/>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 xmlns:m="http://schemas.openxmlformats.org/officeDocument/2006/math">
                    <m:sSub>
                      <m:sSubPr>
                        <m:ctrlPr>
                          <a:rPr kumimoji="1" lang="en-US" altLang="zh-CN" sz="2400" b="1" i="1" smtClean="0">
                            <a:latin typeface="Cambria Math" panose="02040503050406030204" pitchFamily="18" charset="0"/>
                          </a:rPr>
                        </m:ctrlPr>
                      </m:sSubPr>
                      <m:e>
                        <m:r>
                          <a:rPr kumimoji="1" lang="en-US" altLang="zh-CN" sz="2400" b="1" i="1" smtClean="0">
                            <a:latin typeface="Cambria Math" panose="02040503050406030204" pitchFamily="18" charset="0"/>
                          </a:rPr>
                          <m:t>𝒎</m:t>
                        </m:r>
                      </m:e>
                      <m:sub>
                        <m:r>
                          <a:rPr kumimoji="1" lang="en-US" altLang="zh-CN" sz="2400" b="1" i="1" smtClean="0">
                            <a:latin typeface="Cambria Math" panose="02040503050406030204" pitchFamily="18" charset="0"/>
                            <a:ea typeface="Cambria Math" panose="02040503050406030204" pitchFamily="18" charset="0"/>
                          </a:rPr>
                          <m:t>𝝅</m:t>
                        </m:r>
                      </m:sub>
                    </m:sSub>
                    <m:r>
                      <a:rPr kumimoji="1" lang="en-US" altLang="zh-CN" sz="2400" b="1" i="1" smtClean="0">
                        <a:latin typeface="Cambria Math" panose="02040503050406030204" pitchFamily="18" charset="0"/>
                        <a:ea typeface="Cambria Math" panose="02040503050406030204" pitchFamily="18" charset="0"/>
                      </a:rPr>
                      <m:t>≈</m:t>
                    </m:r>
                    <m:r>
                      <a:rPr kumimoji="1" lang="en-US" altLang="zh-CN" sz="2400" b="1" i="1" smtClean="0">
                        <a:latin typeface="Cambria Math" panose="02040503050406030204" pitchFamily="18" charset="0"/>
                        <a:ea typeface="Cambria Math" panose="02040503050406030204" pitchFamily="18" charset="0"/>
                      </a:rPr>
                      <m:t>𝟐𝟎𝟎</m:t>
                    </m:r>
                  </m:oMath>
                </a14:m>
                <a:r>
                  <a:rPr kumimoji="1" lang="zh-CN" altLang="en-US" sz="2400" b="1" dirty="0"/>
                  <a:t> </a:t>
                </a:r>
                <a:r>
                  <a:rPr kumimoji="1" lang="en-US" altLang="zh-CN" sz="2400" b="1" dirty="0"/>
                  <a:t>MeV,</a:t>
                </a:r>
              </a:p>
              <a:p>
                <a:pPr algn="ctr"/>
                <a:r>
                  <a:rPr kumimoji="1" lang="en-US" altLang="zh-CN" sz="2400" b="1" dirty="0"/>
                  <a:t>a</a:t>
                </a:r>
                <a:r>
                  <a:rPr kumimoji="1" lang="zh-CN" altLang="en-US" sz="2400" b="1" dirty="0"/>
                  <a:t> </a:t>
                </a:r>
                <a:r>
                  <a:rPr kumimoji="1" lang="en-US" altLang="zh-CN" sz="2400" b="1" dirty="0"/>
                  <a:t>virtual</a:t>
                </a:r>
                <a:r>
                  <a:rPr kumimoji="1" lang="zh-CN" altLang="en-US" sz="2400" b="1" dirty="0"/>
                  <a:t> </a:t>
                </a:r>
                <a:r>
                  <a:rPr kumimoji="1" lang="en-US" altLang="zh-CN" sz="2400" b="1" dirty="0"/>
                  <a:t>bound</a:t>
                </a:r>
                <a:r>
                  <a:rPr kumimoji="1" lang="zh-CN" altLang="en-US" sz="2400" b="1" dirty="0"/>
                  <a:t> </a:t>
                </a:r>
                <a:r>
                  <a:rPr kumimoji="1" lang="en-US" altLang="zh-CN" sz="2400" b="1" dirty="0"/>
                  <a:t>state</a:t>
                </a:r>
                <a:r>
                  <a:rPr kumimoji="1" lang="zh-CN" altLang="en-US" sz="2400" b="1" dirty="0"/>
                  <a:t> </a:t>
                </a:r>
                <a:r>
                  <a:rPr kumimoji="1" lang="en-US" altLang="zh-CN" sz="2400" b="1" dirty="0"/>
                  <a:t>below</a:t>
                </a:r>
                <a:r>
                  <a:rPr kumimoji="1" lang="zh-CN" altLang="en-US" sz="2400" b="1" dirty="0"/>
                  <a:t> </a:t>
                </a:r>
                <a14:m>
                  <m:oMath xmlns:m="http://schemas.openxmlformats.org/officeDocument/2006/math">
                    <m:r>
                      <a:rPr kumimoji="1" lang="zh-CN" altLang="en-US" sz="2400" b="1" i="1" smtClean="0">
                        <a:latin typeface="Cambria Math" panose="02040503050406030204" pitchFamily="18" charset="0"/>
                      </a:rPr>
                      <m:t>𝝅</m:t>
                    </m:r>
                    <m:r>
                      <a:rPr kumimoji="1" lang="el-GR" altLang="zh-CN" sz="2400" b="1" i="1" smtClean="0">
                        <a:latin typeface="Cambria Math" panose="02040503050406030204" pitchFamily="18" charset="0"/>
                        <a:ea typeface="Cambria Math" panose="02040503050406030204" pitchFamily="18" charset="0"/>
                      </a:rPr>
                      <m:t>𝜮</m:t>
                    </m:r>
                  </m:oMath>
                </a14:m>
                <a:r>
                  <a:rPr kumimoji="1" lang="zh-CN" altLang="en-US" sz="2400" b="1" dirty="0"/>
                  <a:t> </a:t>
                </a:r>
                <a:r>
                  <a:rPr kumimoji="1" lang="en-US" altLang="zh-CN" sz="2400" b="1" dirty="0"/>
                  <a:t>and</a:t>
                </a:r>
                <a:r>
                  <a:rPr kumimoji="1" lang="zh-CN" altLang="en-US" sz="2400" b="1" dirty="0"/>
                  <a:t> </a:t>
                </a:r>
                <a:r>
                  <a:rPr kumimoji="1" lang="en-US" altLang="zh-CN" sz="2400" b="1" dirty="0"/>
                  <a:t>a</a:t>
                </a:r>
                <a:r>
                  <a:rPr kumimoji="1" lang="zh-CN" altLang="en-US" sz="2400" b="1" dirty="0"/>
                  <a:t> </a:t>
                </a:r>
                <a:r>
                  <a:rPr kumimoji="1" lang="en-US" altLang="zh-CN" sz="2400" b="1" dirty="0"/>
                  <a:t>resonant</a:t>
                </a:r>
                <a:r>
                  <a:rPr kumimoji="1" lang="zh-CN" altLang="en-US" sz="2400" b="1" dirty="0"/>
                  <a:t> </a:t>
                </a:r>
                <a:r>
                  <a:rPr kumimoji="1" lang="en-US" altLang="zh-CN" sz="2400" b="1" dirty="0"/>
                  <a:t>state</a:t>
                </a:r>
                <a:r>
                  <a:rPr kumimoji="1" lang="zh-CN" altLang="en-US" sz="2400" b="1" dirty="0"/>
                  <a:t> </a:t>
                </a:r>
                <a:r>
                  <a:rPr kumimoji="1" lang="en-US" altLang="zh-CN" sz="2400" b="1" dirty="0"/>
                  <a:t>just</a:t>
                </a:r>
                <a:r>
                  <a:rPr kumimoji="1" lang="zh-CN" altLang="en-US" sz="2400" b="1" dirty="0"/>
                  <a:t> </a:t>
                </a:r>
                <a:r>
                  <a:rPr kumimoji="1" lang="en-US" altLang="zh-CN" sz="2400" b="1" dirty="0"/>
                  <a:t>below</a:t>
                </a:r>
                <a:r>
                  <a:rPr kumimoji="1" lang="zh-CN" altLang="en-US" sz="2400" b="1" dirty="0"/>
                  <a:t> </a:t>
                </a:r>
                <a14:m>
                  <m:oMath xmlns:m="http://schemas.openxmlformats.org/officeDocument/2006/math">
                    <m:acc>
                      <m:accPr>
                        <m:chr m:val="̅"/>
                        <m:ctrlPr>
                          <a:rPr kumimoji="1" lang="zh-CN" altLang="en-US" sz="2400" b="1" i="1" smtClean="0">
                            <a:latin typeface="Cambria Math" panose="02040503050406030204" pitchFamily="18" charset="0"/>
                          </a:rPr>
                        </m:ctrlPr>
                      </m:accPr>
                      <m:e>
                        <m:r>
                          <a:rPr kumimoji="1" lang="en-US" altLang="zh-CN" sz="2400" b="1" i="1" smtClean="0">
                            <a:latin typeface="Cambria Math" panose="02040503050406030204" pitchFamily="18" charset="0"/>
                          </a:rPr>
                          <m:t>𝑲</m:t>
                        </m:r>
                      </m:e>
                    </m:acc>
                    <m:r>
                      <a:rPr kumimoji="1" lang="en-US" altLang="zh-CN" sz="2400" b="1" i="1" smtClean="0">
                        <a:latin typeface="Cambria Math" panose="02040503050406030204" pitchFamily="18" charset="0"/>
                      </a:rPr>
                      <m:t>𝑵</m:t>
                    </m:r>
                  </m:oMath>
                </a14:m>
                <a:r>
                  <a:rPr kumimoji="1" lang="zh-CN" altLang="en-US" sz="2400" b="1" dirty="0"/>
                  <a:t> </a:t>
                </a:r>
              </a:p>
            </p:txBody>
          </p:sp>
        </mc:Choice>
        <mc:Fallback>
          <p:sp>
            <p:nvSpPr>
              <p:cNvPr id="12" name="圆角矩形标注 11">
                <a:extLst>
                  <a:ext uri="{FF2B5EF4-FFF2-40B4-BE49-F238E27FC236}">
                    <a16:creationId xmlns:a16="http://schemas.microsoft.com/office/drawing/2014/main" id="{E6AB94AD-9C5F-2678-859D-6D51D149E55F}"/>
                  </a:ext>
                </a:extLst>
              </p:cNvPr>
              <p:cNvSpPr>
                <a:spLocks noRot="1" noChangeAspect="1" noMove="1" noResize="1" noEditPoints="1" noAdjustHandles="1" noChangeArrowheads="1" noChangeShapeType="1" noTextEdit="1"/>
              </p:cNvSpPr>
              <p:nvPr/>
            </p:nvSpPr>
            <p:spPr>
              <a:xfrm>
                <a:off x="326248" y="5179629"/>
                <a:ext cx="5217242" cy="1454294"/>
              </a:xfrm>
              <a:prstGeom prst="wedgeRoundRectCallout">
                <a:avLst>
                  <a:gd name="adj1" fmla="val 52833"/>
                  <a:gd name="adj2" fmla="val -61832"/>
                  <a:gd name="adj3" fmla="val 16667"/>
                </a:avLst>
              </a:prstGeom>
              <a:blipFill>
                <a:blip r:embed="rId5"/>
                <a:stretch>
                  <a:fillRect/>
                </a:stretch>
              </a:blipFill>
            </p:spPr>
            <p:txBody>
              <a:bodyPr/>
              <a:lstStyle/>
              <a:p>
                <a:r>
                  <a:rPr lang="zh-CN" altLang="en-US">
                    <a:noFill/>
                  </a:rPr>
                  <a:t> </a:t>
                </a:r>
              </a:p>
            </p:txBody>
          </p:sp>
        </mc:Fallback>
      </mc:AlternateContent>
      <p:sp>
        <p:nvSpPr>
          <p:cNvPr id="14" name="文本框 13">
            <a:extLst>
              <a:ext uri="{FF2B5EF4-FFF2-40B4-BE49-F238E27FC236}">
                <a16:creationId xmlns:a16="http://schemas.microsoft.com/office/drawing/2014/main" id="{929B4904-9769-D143-77DF-E39D31721E19}"/>
              </a:ext>
            </a:extLst>
          </p:cNvPr>
          <p:cNvSpPr txBox="1"/>
          <p:nvPr/>
        </p:nvSpPr>
        <p:spPr>
          <a:xfrm>
            <a:off x="4160104" y="859731"/>
            <a:ext cx="1613360" cy="369332"/>
          </a:xfrm>
          <a:prstGeom prst="rect">
            <a:avLst/>
          </a:prstGeom>
          <a:noFill/>
        </p:spPr>
        <p:txBody>
          <a:bodyPr wrap="square">
            <a:spAutoFit/>
          </a:bodyPr>
          <a:lstStyle/>
          <a:p>
            <a:r>
              <a:rPr lang="en" altLang="zh-CN" sz="1800" dirty="0">
                <a:solidFill>
                  <a:srgbClr val="7F7F7F"/>
                </a:solidFill>
                <a:effectLst/>
                <a:latin typeface="Times"/>
              </a:rPr>
              <a:t>2307.10413v1 </a:t>
            </a:r>
            <a:endParaRPr lang="en" altLang="zh-CN" dirty="0"/>
          </a:p>
        </p:txBody>
      </p:sp>
      <p:pic>
        <p:nvPicPr>
          <p:cNvPr id="6" name="图片 5">
            <a:extLst>
              <a:ext uri="{FF2B5EF4-FFF2-40B4-BE49-F238E27FC236}">
                <a16:creationId xmlns:a16="http://schemas.microsoft.com/office/drawing/2014/main" id="{181A1BE7-B595-7735-F7DB-10A80A141F8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729824" y="3942124"/>
            <a:ext cx="4744663" cy="2661069"/>
          </a:xfrm>
          <a:prstGeom prst="rect">
            <a:avLst/>
          </a:prstGeom>
        </p:spPr>
      </p:pic>
      <p:pic>
        <p:nvPicPr>
          <p:cNvPr id="8" name="图片 7">
            <a:extLst>
              <a:ext uri="{FF2B5EF4-FFF2-40B4-BE49-F238E27FC236}">
                <a16:creationId xmlns:a16="http://schemas.microsoft.com/office/drawing/2014/main" id="{10F39DC7-F2A1-0E35-C73A-8DC075796C2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210013" y="624139"/>
            <a:ext cx="5264474" cy="3136900"/>
          </a:xfrm>
          <a:prstGeom prst="rect">
            <a:avLst/>
          </a:prstGeom>
        </p:spPr>
      </p:pic>
      <p:pic>
        <p:nvPicPr>
          <p:cNvPr id="13" name="图片 12">
            <a:extLst>
              <a:ext uri="{FF2B5EF4-FFF2-40B4-BE49-F238E27FC236}">
                <a16:creationId xmlns:a16="http://schemas.microsoft.com/office/drawing/2014/main" id="{E62314F0-2478-D1D4-3F10-2AB214F6D14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451888" y="136525"/>
            <a:ext cx="2953524" cy="546263"/>
          </a:xfrm>
          <a:prstGeom prst="rect">
            <a:avLst/>
          </a:prstGeom>
        </p:spPr>
      </p:pic>
      <p:pic>
        <p:nvPicPr>
          <p:cNvPr id="16" name="图片 15">
            <a:extLst>
              <a:ext uri="{FF2B5EF4-FFF2-40B4-BE49-F238E27FC236}">
                <a16:creationId xmlns:a16="http://schemas.microsoft.com/office/drawing/2014/main" id="{8EAE014F-CC3D-92F1-519B-89724F34DEC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567470" y="147710"/>
            <a:ext cx="2265774" cy="590688"/>
          </a:xfrm>
          <a:prstGeom prst="rect">
            <a:avLst/>
          </a:prstGeom>
        </p:spPr>
      </p:pic>
    </p:spTree>
    <p:extLst>
      <p:ext uri="{BB962C8B-B14F-4D97-AF65-F5344CB8AC3E}">
        <p14:creationId xmlns:p14="http://schemas.microsoft.com/office/powerpoint/2010/main" val="345507290"/>
      </p:ext>
    </p:extLst>
  </p:cSld>
  <p:clrMapOvr>
    <a:masterClrMapping/>
  </p:clrMapOvr>
  <mc:AlternateContent xmlns:mc="http://schemas.openxmlformats.org/markup-compatibility/2006" xmlns:p14="http://schemas.microsoft.com/office/powerpoint/2010/main">
    <mc:Choice Requires="p14">
      <p:transition p14:dur="3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a:extLst>
              <a:ext uri="{FF2B5EF4-FFF2-40B4-BE49-F238E27FC236}">
                <a16:creationId xmlns:a16="http://schemas.microsoft.com/office/drawing/2014/main" id="{4F71B746-57CC-0320-F085-4780CA7827EA}"/>
              </a:ext>
            </a:extLst>
          </p:cNvPr>
          <p:cNvSpPr/>
          <p:nvPr/>
        </p:nvSpPr>
        <p:spPr>
          <a:xfrm>
            <a:off x="134540" y="1500364"/>
            <a:ext cx="3028188" cy="4938738"/>
          </a:xfrm>
          <a:prstGeom prst="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7" name="矩形 6">
            <a:extLst>
              <a:ext uri="{FF2B5EF4-FFF2-40B4-BE49-F238E27FC236}">
                <a16:creationId xmlns:a16="http://schemas.microsoft.com/office/drawing/2014/main" id="{B15CF13F-1CE6-EE87-1524-6D167FD1DB05}"/>
              </a:ext>
            </a:extLst>
          </p:cNvPr>
          <p:cNvSpPr/>
          <p:nvPr/>
        </p:nvSpPr>
        <p:spPr>
          <a:xfrm>
            <a:off x="3207776" y="1511960"/>
            <a:ext cx="8647695" cy="4938738"/>
          </a:xfrm>
          <a:prstGeom prst="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pic>
        <p:nvPicPr>
          <p:cNvPr id="5" name="图片 4">
            <a:extLst>
              <a:ext uri="{FF2B5EF4-FFF2-40B4-BE49-F238E27FC236}">
                <a16:creationId xmlns:a16="http://schemas.microsoft.com/office/drawing/2014/main" id="{9FE189BD-386E-9668-3CD4-88A5FD61F36E}"/>
              </a:ext>
            </a:extLst>
          </p:cNvPr>
          <p:cNvPicPr>
            <a:picLocks noChangeAspect="1"/>
          </p:cNvPicPr>
          <p:nvPr/>
        </p:nvPicPr>
        <p:blipFill>
          <a:blip r:embed="rId3"/>
          <a:stretch>
            <a:fillRect/>
          </a:stretch>
        </p:blipFill>
        <p:spPr>
          <a:xfrm>
            <a:off x="8669377" y="1973625"/>
            <a:ext cx="2804446" cy="372233"/>
          </a:xfrm>
          <a:prstGeom prst="rect">
            <a:avLst/>
          </a:prstGeom>
          <a:ln w="19050">
            <a:solidFill>
              <a:schemeClr val="accent6"/>
            </a:solidFill>
          </a:ln>
        </p:spPr>
      </p:pic>
      <p:pic>
        <p:nvPicPr>
          <p:cNvPr id="6" name="图片 5">
            <a:extLst>
              <a:ext uri="{FF2B5EF4-FFF2-40B4-BE49-F238E27FC236}">
                <a16:creationId xmlns:a16="http://schemas.microsoft.com/office/drawing/2014/main" id="{EE0435A9-103F-05DC-B2A5-5E19E4B8977C}"/>
              </a:ext>
            </a:extLst>
          </p:cNvPr>
          <p:cNvPicPr>
            <a:picLocks noChangeAspect="1"/>
          </p:cNvPicPr>
          <p:nvPr/>
        </p:nvPicPr>
        <p:blipFill>
          <a:blip r:embed="rId4"/>
          <a:stretch>
            <a:fillRect/>
          </a:stretch>
        </p:blipFill>
        <p:spPr>
          <a:xfrm>
            <a:off x="171040" y="2517847"/>
            <a:ext cx="2920970" cy="411404"/>
          </a:xfrm>
          <a:prstGeom prst="rect">
            <a:avLst/>
          </a:prstGeom>
          <a:ln w="19050">
            <a:solidFill>
              <a:schemeClr val="accent6"/>
            </a:solidFill>
          </a:ln>
        </p:spPr>
      </p:pic>
      <p:sp>
        <p:nvSpPr>
          <p:cNvPr id="8" name="文本框 7">
            <a:extLst>
              <a:ext uri="{FF2B5EF4-FFF2-40B4-BE49-F238E27FC236}">
                <a16:creationId xmlns:a16="http://schemas.microsoft.com/office/drawing/2014/main" id="{C661DAC7-1361-61EE-0A1C-E492B75A3A19}"/>
              </a:ext>
            </a:extLst>
          </p:cNvPr>
          <p:cNvSpPr txBox="1"/>
          <p:nvPr/>
        </p:nvSpPr>
        <p:spPr>
          <a:xfrm>
            <a:off x="1029912" y="2011765"/>
            <a:ext cx="1203226" cy="461665"/>
          </a:xfrm>
          <a:prstGeom prst="rect">
            <a:avLst/>
          </a:prstGeom>
          <a:noFill/>
        </p:spPr>
        <p:txBody>
          <a:bodyPr wrap="square">
            <a:spAutoFit/>
          </a:bodyPr>
          <a:lstStyle/>
          <a:p>
            <a:pPr algn="ctr"/>
            <a:r>
              <a:rPr lang="en-US" altLang="zh-CN" sz="2400" dirty="0">
                <a:latin typeface="Calibri" panose="020F0502020204030204" pitchFamily="34" charset="0"/>
                <a:ea typeface="Microsoft YaHei" panose="020B0503020204020204" pitchFamily="34" charset="-122"/>
                <a:cs typeface="Calibri" panose="020F0502020204030204" pitchFamily="34" charset="0"/>
              </a:rPr>
              <a:t>PACS-CS</a:t>
            </a:r>
          </a:p>
        </p:txBody>
      </p:sp>
      <p:pic>
        <p:nvPicPr>
          <p:cNvPr id="10" name="图片 9">
            <a:extLst>
              <a:ext uri="{FF2B5EF4-FFF2-40B4-BE49-F238E27FC236}">
                <a16:creationId xmlns:a16="http://schemas.microsoft.com/office/drawing/2014/main" id="{0C538134-9F51-AC18-6301-0016E46EE787}"/>
              </a:ext>
            </a:extLst>
          </p:cNvPr>
          <p:cNvPicPr>
            <a:picLocks noChangeAspect="1"/>
          </p:cNvPicPr>
          <p:nvPr/>
        </p:nvPicPr>
        <p:blipFill>
          <a:blip r:embed="rId5"/>
          <a:stretch>
            <a:fillRect/>
          </a:stretch>
        </p:blipFill>
        <p:spPr>
          <a:xfrm>
            <a:off x="9123212" y="2478478"/>
            <a:ext cx="1896776" cy="3713339"/>
          </a:xfrm>
          <a:prstGeom prst="rect">
            <a:avLst/>
          </a:prstGeom>
          <a:ln>
            <a:noFill/>
          </a:ln>
          <a:effectLst>
            <a:outerShdw blurRad="190500" algn="tl" rotWithShape="0">
              <a:srgbClr val="000000">
                <a:alpha val="70000"/>
              </a:srgbClr>
            </a:outerShdw>
          </a:effectLst>
        </p:spPr>
      </p:pic>
      <p:pic>
        <p:nvPicPr>
          <p:cNvPr id="12" name="图片 11">
            <a:extLst>
              <a:ext uri="{FF2B5EF4-FFF2-40B4-BE49-F238E27FC236}">
                <a16:creationId xmlns:a16="http://schemas.microsoft.com/office/drawing/2014/main" id="{BA5E2B1A-CC96-B378-2152-5B6D95732F4C}"/>
              </a:ext>
            </a:extLst>
          </p:cNvPr>
          <p:cNvPicPr>
            <a:picLocks noChangeAspect="1"/>
          </p:cNvPicPr>
          <p:nvPr/>
        </p:nvPicPr>
        <p:blipFill>
          <a:blip r:embed="rId6"/>
          <a:stretch>
            <a:fillRect/>
          </a:stretch>
        </p:blipFill>
        <p:spPr>
          <a:xfrm>
            <a:off x="736056" y="3131150"/>
            <a:ext cx="1790938" cy="2843627"/>
          </a:xfrm>
          <a:prstGeom prst="rect">
            <a:avLst/>
          </a:prstGeom>
          <a:ln>
            <a:noFill/>
          </a:ln>
          <a:effectLst>
            <a:outerShdw blurRad="190500" algn="tl" rotWithShape="0">
              <a:srgbClr val="000000">
                <a:alpha val="70000"/>
              </a:srgbClr>
            </a:outerShdw>
          </a:effectLst>
        </p:spPr>
      </p:pic>
      <p:pic>
        <p:nvPicPr>
          <p:cNvPr id="14" name="图片 13">
            <a:extLst>
              <a:ext uri="{FF2B5EF4-FFF2-40B4-BE49-F238E27FC236}">
                <a16:creationId xmlns:a16="http://schemas.microsoft.com/office/drawing/2014/main" id="{F399CCF4-532F-63F6-1751-93CDBBF7168D}"/>
              </a:ext>
            </a:extLst>
          </p:cNvPr>
          <p:cNvPicPr>
            <a:picLocks noChangeAspect="1"/>
          </p:cNvPicPr>
          <p:nvPr/>
        </p:nvPicPr>
        <p:blipFill>
          <a:blip r:embed="rId7"/>
          <a:stretch>
            <a:fillRect/>
          </a:stretch>
        </p:blipFill>
        <p:spPr>
          <a:xfrm>
            <a:off x="3339183" y="3175000"/>
            <a:ext cx="5234653" cy="2528515"/>
          </a:xfrm>
          <a:prstGeom prst="rect">
            <a:avLst/>
          </a:prstGeom>
          <a:ln>
            <a:noFill/>
          </a:ln>
          <a:effectLst>
            <a:outerShdw blurRad="190500" algn="tl" rotWithShape="0">
              <a:srgbClr val="000000">
                <a:alpha val="70000"/>
              </a:srgbClr>
            </a:outerShdw>
          </a:effectLst>
        </p:spPr>
      </p:pic>
      <p:pic>
        <p:nvPicPr>
          <p:cNvPr id="17" name="图片 16">
            <a:extLst>
              <a:ext uri="{FF2B5EF4-FFF2-40B4-BE49-F238E27FC236}">
                <a16:creationId xmlns:a16="http://schemas.microsoft.com/office/drawing/2014/main" id="{63EFFA9C-72F6-0890-224D-1EBCC44FB563}"/>
              </a:ext>
            </a:extLst>
          </p:cNvPr>
          <p:cNvPicPr>
            <a:picLocks noChangeAspect="1"/>
          </p:cNvPicPr>
          <p:nvPr/>
        </p:nvPicPr>
        <p:blipFill>
          <a:blip r:embed="rId8"/>
          <a:stretch>
            <a:fillRect/>
          </a:stretch>
        </p:blipFill>
        <p:spPr>
          <a:xfrm>
            <a:off x="4328363" y="2517847"/>
            <a:ext cx="2993477" cy="411404"/>
          </a:xfrm>
          <a:prstGeom prst="rect">
            <a:avLst/>
          </a:prstGeom>
          <a:ln w="19050">
            <a:solidFill>
              <a:schemeClr val="accent6"/>
            </a:solidFill>
          </a:ln>
        </p:spPr>
      </p:pic>
      <p:sp>
        <p:nvSpPr>
          <p:cNvPr id="11" name="文本框 10">
            <a:extLst>
              <a:ext uri="{FF2B5EF4-FFF2-40B4-BE49-F238E27FC236}">
                <a16:creationId xmlns:a16="http://schemas.microsoft.com/office/drawing/2014/main" id="{E3F38786-7E1F-4084-F679-A1857F88FDCB}"/>
              </a:ext>
            </a:extLst>
          </p:cNvPr>
          <p:cNvSpPr txBox="1"/>
          <p:nvPr/>
        </p:nvSpPr>
        <p:spPr>
          <a:xfrm>
            <a:off x="134540" y="153302"/>
            <a:ext cx="10885449" cy="584775"/>
          </a:xfrm>
          <a:prstGeom prst="rect">
            <a:avLst/>
          </a:prstGeom>
          <a:noFill/>
        </p:spPr>
        <p:txBody>
          <a:bodyPr wrap="square">
            <a:spAutoFit/>
          </a:bodyPr>
          <a:lstStyle/>
          <a:p>
            <a:r>
              <a:rPr lang="en-US" altLang="zh-CN" sz="3200" b="1" dirty="0">
                <a:latin typeface="Microsoft YaHei" panose="020B0503020204020204" pitchFamily="34" charset="-122"/>
                <a:ea typeface="Microsoft YaHei" panose="020B0503020204020204" pitchFamily="34" charset="-122"/>
                <a:cs typeface="Arial" panose="020B0604020202020204" pitchFamily="34" charset="0"/>
              </a:rPr>
              <a:t>Quark</a:t>
            </a:r>
            <a:r>
              <a:rPr lang="zh-CN" altLang="en-US" sz="3200" b="1" dirty="0">
                <a:latin typeface="Microsoft YaHei" panose="020B0503020204020204" pitchFamily="34" charset="-122"/>
                <a:ea typeface="Microsoft YaHei" panose="020B0503020204020204" pitchFamily="34" charset="-122"/>
                <a:cs typeface="Arial" panose="020B0604020202020204" pitchFamily="34" charset="0"/>
              </a:rPr>
              <a:t> </a:t>
            </a:r>
            <a:r>
              <a:rPr lang="en-US" altLang="zh-CN" sz="3200" b="1" dirty="0">
                <a:latin typeface="Microsoft YaHei" panose="020B0503020204020204" pitchFamily="34" charset="-122"/>
                <a:ea typeface="Microsoft YaHei" panose="020B0503020204020204" pitchFamily="34" charset="-122"/>
                <a:cs typeface="Arial" panose="020B0604020202020204" pitchFamily="34" charset="0"/>
              </a:rPr>
              <a:t>mass</a:t>
            </a:r>
            <a:r>
              <a:rPr lang="zh-CN" altLang="en-US" sz="3200" b="1" dirty="0">
                <a:latin typeface="Microsoft YaHei" panose="020B0503020204020204" pitchFamily="34" charset="-122"/>
                <a:ea typeface="Microsoft YaHei" panose="020B0503020204020204" pitchFamily="34" charset="-122"/>
                <a:cs typeface="Arial" panose="020B0604020202020204" pitchFamily="34" charset="0"/>
              </a:rPr>
              <a:t> </a:t>
            </a:r>
            <a:r>
              <a:rPr lang="en-US" altLang="zh-CN" sz="3200" b="1" dirty="0">
                <a:latin typeface="Microsoft YaHei" panose="020B0503020204020204" pitchFamily="34" charset="-122"/>
                <a:ea typeface="Microsoft YaHei" panose="020B0503020204020204" pitchFamily="34" charset="-122"/>
                <a:cs typeface="Arial" panose="020B0604020202020204" pitchFamily="34" charset="0"/>
              </a:rPr>
              <a:t>evolution—QCDSF-UKQCD</a:t>
            </a:r>
            <a:endParaRPr lang="zh-CN" altLang="en-US" sz="3200" b="1" dirty="0">
              <a:latin typeface="Microsoft YaHei" panose="020B0503020204020204" pitchFamily="34" charset="-122"/>
              <a:ea typeface="Microsoft YaHei" panose="020B0503020204020204" pitchFamily="34" charset="-122"/>
            </a:endParaRPr>
          </a:p>
        </p:txBody>
      </p:sp>
      <p:sp>
        <p:nvSpPr>
          <p:cNvPr id="13" name="文本框 12">
            <a:extLst>
              <a:ext uri="{FF2B5EF4-FFF2-40B4-BE49-F238E27FC236}">
                <a16:creationId xmlns:a16="http://schemas.microsoft.com/office/drawing/2014/main" id="{7DE16D72-7677-F196-8B4B-89872E41FA11}"/>
              </a:ext>
            </a:extLst>
          </p:cNvPr>
          <p:cNvSpPr txBox="1"/>
          <p:nvPr/>
        </p:nvSpPr>
        <p:spPr>
          <a:xfrm>
            <a:off x="9123212" y="1500364"/>
            <a:ext cx="2350610" cy="461665"/>
          </a:xfrm>
          <a:prstGeom prst="rect">
            <a:avLst/>
          </a:prstGeom>
          <a:noFill/>
        </p:spPr>
        <p:txBody>
          <a:bodyPr wrap="square">
            <a:spAutoFit/>
          </a:bodyPr>
          <a:lstStyle/>
          <a:p>
            <a:pPr algn="ctr"/>
            <a:r>
              <a:rPr lang="en-US" altLang="zh-CN" sz="2400" dirty="0">
                <a:latin typeface="Calibri" panose="020F0502020204030204" pitchFamily="34" charset="0"/>
                <a:ea typeface="Microsoft YaHei" panose="020B0503020204020204" pitchFamily="34" charset="-122"/>
                <a:cs typeface="Calibri" panose="020F0502020204030204" pitchFamily="34" charset="0"/>
              </a:rPr>
              <a:t>QCDSF-UKQCD</a:t>
            </a:r>
          </a:p>
        </p:txBody>
      </p:sp>
      <p:sp>
        <p:nvSpPr>
          <p:cNvPr id="4" name="文本框 3">
            <a:extLst>
              <a:ext uri="{FF2B5EF4-FFF2-40B4-BE49-F238E27FC236}">
                <a16:creationId xmlns:a16="http://schemas.microsoft.com/office/drawing/2014/main" id="{43927EBC-5515-2ECB-4C5E-9F9D1D5A7D4C}"/>
              </a:ext>
            </a:extLst>
          </p:cNvPr>
          <p:cNvSpPr txBox="1"/>
          <p:nvPr/>
        </p:nvSpPr>
        <p:spPr>
          <a:xfrm>
            <a:off x="3544376" y="5804367"/>
            <a:ext cx="5103246" cy="646331"/>
          </a:xfrm>
          <a:prstGeom prst="rect">
            <a:avLst/>
          </a:prstGeom>
          <a:noFill/>
        </p:spPr>
        <p:txBody>
          <a:bodyPr wrap="square">
            <a:spAutoFit/>
          </a:bodyPr>
          <a:lstStyle/>
          <a:p>
            <a:r>
              <a:rPr lang="en-US" altLang="zh-CN" sz="1800" dirty="0">
                <a:solidFill>
                  <a:schemeClr val="accent5">
                    <a:lumMod val="50000"/>
                  </a:schemeClr>
                </a:solidFill>
                <a:latin typeface="-apple-system"/>
              </a:rPr>
              <a:t>J. </a:t>
            </a:r>
            <a:r>
              <a:rPr lang="en-US" altLang="zh-CN" sz="1800" dirty="0" err="1">
                <a:solidFill>
                  <a:schemeClr val="accent5">
                    <a:lumMod val="50000"/>
                  </a:schemeClr>
                </a:solidFill>
                <a:latin typeface="-apple-system"/>
              </a:rPr>
              <a:t>Bulava</a:t>
            </a:r>
            <a:r>
              <a:rPr lang="en-US" altLang="zh-CN" sz="1800" dirty="0">
                <a:solidFill>
                  <a:schemeClr val="accent5">
                    <a:lumMod val="50000"/>
                  </a:schemeClr>
                </a:solidFill>
                <a:latin typeface="-apple-system"/>
              </a:rPr>
              <a:t> et al., (2023), </a:t>
            </a:r>
            <a:r>
              <a:rPr lang="en-US" altLang="zh-CN" sz="1800" dirty="0" err="1">
                <a:solidFill>
                  <a:schemeClr val="accent5">
                    <a:lumMod val="50000"/>
                  </a:schemeClr>
                </a:solidFill>
                <a:latin typeface="-apple-system"/>
              </a:rPr>
              <a:t>arXiv</a:t>
            </a:r>
            <a:r>
              <a:rPr lang="en-US" altLang="zh-CN" sz="1800" dirty="0">
                <a:solidFill>
                  <a:schemeClr val="accent5">
                    <a:lumMod val="50000"/>
                  </a:schemeClr>
                </a:solidFill>
                <a:latin typeface="-apple-system"/>
              </a:rPr>
              <a:t>: </a:t>
            </a:r>
            <a:r>
              <a:rPr lang="en-US" altLang="zh-CN" sz="1800" u="sng" dirty="0">
                <a:solidFill>
                  <a:schemeClr val="accent5">
                    <a:lumMod val="50000"/>
                  </a:schemeClr>
                </a:solidFill>
                <a:latin typeface="-apple-system"/>
              </a:rPr>
              <a:t>2307.10413</a:t>
            </a:r>
            <a:r>
              <a:rPr lang="en-US" altLang="zh-CN" sz="1800" dirty="0">
                <a:solidFill>
                  <a:schemeClr val="accent5">
                    <a:lumMod val="50000"/>
                  </a:schemeClr>
                </a:solidFill>
                <a:latin typeface="-apple-system"/>
              </a:rPr>
              <a:t> [hep-</a:t>
            </a:r>
            <a:r>
              <a:rPr lang="en-US" altLang="zh-CN" sz="1800" dirty="0" err="1">
                <a:solidFill>
                  <a:schemeClr val="accent5">
                    <a:lumMod val="50000"/>
                  </a:schemeClr>
                </a:solidFill>
                <a:latin typeface="-apple-system"/>
              </a:rPr>
              <a:t>lat</a:t>
            </a:r>
            <a:r>
              <a:rPr lang="en-US" altLang="zh-CN" sz="1800" dirty="0">
                <a:solidFill>
                  <a:schemeClr val="accent5">
                    <a:lumMod val="50000"/>
                  </a:schemeClr>
                </a:solidFill>
                <a:latin typeface="-apple-system"/>
              </a:rPr>
              <a:t>]  </a:t>
            </a:r>
          </a:p>
          <a:p>
            <a:r>
              <a:rPr lang="en-US" altLang="zh-CN" sz="1800" dirty="0">
                <a:solidFill>
                  <a:schemeClr val="accent5">
                    <a:lumMod val="50000"/>
                  </a:schemeClr>
                </a:solidFill>
                <a:latin typeface="-apple-system"/>
              </a:rPr>
              <a:t>J. </a:t>
            </a:r>
            <a:r>
              <a:rPr lang="en-US" altLang="zh-CN" sz="1800" dirty="0" err="1">
                <a:solidFill>
                  <a:schemeClr val="accent5">
                    <a:lumMod val="50000"/>
                  </a:schemeClr>
                </a:solidFill>
                <a:latin typeface="-apple-system"/>
              </a:rPr>
              <a:t>Bulava</a:t>
            </a:r>
            <a:r>
              <a:rPr lang="en-US" altLang="zh-CN" sz="1800" dirty="0">
                <a:solidFill>
                  <a:schemeClr val="accent5">
                    <a:lumMod val="50000"/>
                  </a:schemeClr>
                </a:solidFill>
                <a:latin typeface="-apple-system"/>
              </a:rPr>
              <a:t> et al., (2023), </a:t>
            </a:r>
            <a:r>
              <a:rPr lang="en-US" altLang="zh-CN" sz="1800" dirty="0" err="1">
                <a:solidFill>
                  <a:schemeClr val="accent5">
                    <a:lumMod val="50000"/>
                  </a:schemeClr>
                </a:solidFill>
                <a:latin typeface="-apple-system"/>
              </a:rPr>
              <a:t>arXiv</a:t>
            </a:r>
            <a:r>
              <a:rPr lang="en-US" altLang="zh-CN" sz="1800" dirty="0">
                <a:solidFill>
                  <a:schemeClr val="accent5">
                    <a:lumMod val="50000"/>
                  </a:schemeClr>
                </a:solidFill>
                <a:latin typeface="-apple-system"/>
              </a:rPr>
              <a:t>: </a:t>
            </a:r>
            <a:r>
              <a:rPr lang="en-US" altLang="zh-CN" sz="1800" u="sng" dirty="0">
                <a:solidFill>
                  <a:schemeClr val="accent5">
                    <a:lumMod val="50000"/>
                  </a:schemeClr>
                </a:solidFill>
                <a:latin typeface="-apple-system"/>
              </a:rPr>
              <a:t>2307.13471</a:t>
            </a:r>
            <a:r>
              <a:rPr lang="en-US" altLang="zh-CN" sz="1800" dirty="0">
                <a:solidFill>
                  <a:schemeClr val="accent5">
                    <a:lumMod val="50000"/>
                  </a:schemeClr>
                </a:solidFill>
                <a:latin typeface="-apple-system"/>
              </a:rPr>
              <a:t> [hep-</a:t>
            </a:r>
            <a:r>
              <a:rPr lang="en-US" altLang="zh-CN" sz="1800" dirty="0" err="1">
                <a:solidFill>
                  <a:schemeClr val="accent5">
                    <a:lumMod val="50000"/>
                  </a:schemeClr>
                </a:solidFill>
                <a:latin typeface="-apple-system"/>
              </a:rPr>
              <a:t>lat</a:t>
            </a:r>
            <a:endParaRPr lang="zh-CN" altLang="en-US" dirty="0"/>
          </a:p>
        </p:txBody>
      </p:sp>
    </p:spTree>
    <p:extLst>
      <p:ext uri="{BB962C8B-B14F-4D97-AF65-F5344CB8AC3E}">
        <p14:creationId xmlns:p14="http://schemas.microsoft.com/office/powerpoint/2010/main" val="172497914"/>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内容占位符 3">
                <a:extLst>
                  <a:ext uri="{FF2B5EF4-FFF2-40B4-BE49-F238E27FC236}">
                    <a16:creationId xmlns:a16="http://schemas.microsoft.com/office/drawing/2014/main" id="{91793358-AB41-013B-1609-F9AC4BF011E5}"/>
                  </a:ext>
                </a:extLst>
              </p:cNvPr>
              <p:cNvSpPr txBox="1">
                <a:spLocks/>
              </p:cNvSpPr>
              <p:nvPr/>
            </p:nvSpPr>
            <p:spPr>
              <a:xfrm>
                <a:off x="163593" y="5908761"/>
                <a:ext cx="11407698" cy="86024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sz="2400" dirty="0">
                    <a:latin typeface="Calibri" panose="020F0502020204030204" pitchFamily="34" charset="0"/>
                    <a:cs typeface="Calibri" panose="020F0502020204030204" pitchFamily="34" charset="0"/>
                  </a:rPr>
                  <a:t>F</a:t>
                </a:r>
                <a:r>
                  <a:rPr lang="en-US" altLang="zh-CN" sz="2400" dirty="0">
                    <a:solidFill>
                      <a:schemeClr val="tx1"/>
                    </a:solidFill>
                    <a:latin typeface="Calibri" panose="020F0502020204030204" pitchFamily="34" charset="0"/>
                    <a:cs typeface="Calibri" panose="020F0502020204030204" pitchFamily="34" charset="0"/>
                  </a:rPr>
                  <a:t>or </a:t>
                </a:r>
                <a:r>
                  <a:rPr lang="en-US" altLang="zh-CN" sz="2400" b="1" dirty="0">
                    <a:solidFill>
                      <a:srgbClr val="FF0000"/>
                    </a:solidFill>
                    <a:latin typeface="Calibri" panose="020F0502020204030204" pitchFamily="34" charset="0"/>
                    <a:cs typeface="Calibri" panose="020F0502020204030204" pitchFamily="34" charset="0"/>
                  </a:rPr>
                  <a:t>an unphysical pion mass of about 200 MeV</a:t>
                </a:r>
                <a:r>
                  <a:rPr lang="en-US" altLang="zh-CN" sz="2400" dirty="0">
                    <a:solidFill>
                      <a:schemeClr val="tx1"/>
                    </a:solidFill>
                    <a:latin typeface="Calibri" panose="020F0502020204030204" pitchFamily="34" charset="0"/>
                    <a:cs typeface="Calibri" panose="020F0502020204030204" pitchFamily="34" charset="0"/>
                  </a:rPr>
                  <a:t>, a virtual pole coupling more to the </a:t>
                </a:r>
                <a14:m>
                  <m:oMath xmlns:m="http://schemas.openxmlformats.org/officeDocument/2006/math">
                    <m:r>
                      <a:rPr lang="zh-CN" altLang="en-US" sz="2400" i="1" dirty="0">
                        <a:latin typeface="Cambria Math" panose="02040503050406030204" pitchFamily="18" charset="0"/>
                      </a:rPr>
                      <m:t>𝜋</m:t>
                    </m:r>
                    <m:r>
                      <m:rPr>
                        <m:sty m:val="p"/>
                      </m:rPr>
                      <a:rPr lang="el-GR" altLang="zh-CN" sz="2400" i="1" dirty="0">
                        <a:latin typeface="Cambria Math" panose="02040503050406030204" pitchFamily="18" charset="0"/>
                        <a:ea typeface="Cambria Math" panose="02040503050406030204" pitchFamily="18" charset="0"/>
                      </a:rPr>
                      <m:t>Σ</m:t>
                    </m:r>
                  </m:oMath>
                </a14:m>
                <a:r>
                  <a:rPr lang="zh-CN" altLang="en-US" sz="2400" dirty="0">
                    <a:solidFill>
                      <a:schemeClr val="accent5">
                        <a:lumMod val="50000"/>
                      </a:schemeClr>
                    </a:solidFill>
                    <a:latin typeface="Calibri" panose="020F0502020204030204" pitchFamily="34" charset="0"/>
                    <a:cs typeface="Calibri" panose="020F0502020204030204" pitchFamily="34" charset="0"/>
                  </a:rPr>
                  <a:t> </a:t>
                </a:r>
                <a:r>
                  <a:rPr lang="en-US" altLang="zh-CN" sz="2400" dirty="0">
                    <a:latin typeface="Calibri" panose="020F0502020204030204" pitchFamily="34" charset="0"/>
                    <a:cs typeface="Calibri" panose="020F0502020204030204" pitchFamily="34" charset="0"/>
                  </a:rPr>
                  <a:t>channel and a higher pole coupling more to the</a:t>
                </a:r>
                <a:r>
                  <a:rPr lang="en-US" altLang="zh-CN" sz="2400" dirty="0">
                    <a:solidFill>
                      <a:schemeClr val="accent5">
                        <a:lumMod val="50000"/>
                      </a:schemeClr>
                    </a:solidFill>
                    <a:latin typeface="Calibri" panose="020F0502020204030204" pitchFamily="34" charset="0"/>
                    <a:cs typeface="Calibri" panose="020F0502020204030204" pitchFamily="34" charset="0"/>
                  </a:rPr>
                  <a:t> </a:t>
                </a:r>
                <a14:m>
                  <m:oMath xmlns:m="http://schemas.openxmlformats.org/officeDocument/2006/math">
                    <m:acc>
                      <m:accPr>
                        <m:chr m:val="̅"/>
                        <m:ctrlPr>
                          <a:rPr lang="en-US" altLang="zh-CN" sz="2400" i="1">
                            <a:latin typeface="Cambria Math" panose="02040503050406030204" pitchFamily="18" charset="0"/>
                          </a:rPr>
                        </m:ctrlPr>
                      </m:accPr>
                      <m:e>
                        <m:r>
                          <a:rPr lang="en-US" altLang="zh-CN" sz="2400" i="1">
                            <a:latin typeface="Cambria Math" panose="02040503050406030204" pitchFamily="18" charset="0"/>
                          </a:rPr>
                          <m:t>𝐾</m:t>
                        </m:r>
                      </m:e>
                    </m:acc>
                    <m:r>
                      <a:rPr lang="en-US" altLang="zh-CN" sz="2400" i="1">
                        <a:latin typeface="Cambria Math" panose="02040503050406030204" pitchFamily="18" charset="0"/>
                      </a:rPr>
                      <m:t>𝑁</m:t>
                    </m:r>
                  </m:oMath>
                </a14:m>
                <a:r>
                  <a:rPr lang="zh-CN" altLang="en-US" sz="2400" dirty="0">
                    <a:latin typeface="Calibri" panose="020F0502020204030204" pitchFamily="34" charset="0"/>
                    <a:cs typeface="Calibri" panose="020F0502020204030204" pitchFamily="34" charset="0"/>
                  </a:rPr>
                  <a:t> </a:t>
                </a:r>
                <a:r>
                  <a:rPr lang="en-US" altLang="zh-CN" sz="2400" dirty="0">
                    <a:latin typeface="Calibri" panose="020F0502020204030204" pitchFamily="34" charset="0"/>
                    <a:cs typeface="Calibri" panose="020F0502020204030204" pitchFamily="34" charset="0"/>
                  </a:rPr>
                  <a:t>channel were identified.</a:t>
                </a:r>
                <a:endParaRPr lang="zh-CN" altLang="en-US" sz="2400" dirty="0">
                  <a:latin typeface="Calibri" panose="020F0502020204030204" pitchFamily="34" charset="0"/>
                  <a:ea typeface="Microsoft YaHei" panose="020B0503020204020204" pitchFamily="34" charset="-122"/>
                  <a:cs typeface="Calibri" panose="020F0502020204030204" pitchFamily="34" charset="0"/>
                </a:endParaRPr>
              </a:p>
            </p:txBody>
          </p:sp>
        </mc:Choice>
        <mc:Fallback>
          <p:sp>
            <p:nvSpPr>
              <p:cNvPr id="2" name="内容占位符 3">
                <a:extLst>
                  <a:ext uri="{FF2B5EF4-FFF2-40B4-BE49-F238E27FC236}">
                    <a16:creationId xmlns:a16="http://schemas.microsoft.com/office/drawing/2014/main" id="{91793358-AB41-013B-1609-F9AC4BF011E5}"/>
                  </a:ext>
                </a:extLst>
              </p:cNvPr>
              <p:cNvSpPr txBox="1">
                <a:spLocks noRot="1" noChangeAspect="1" noMove="1" noResize="1" noEditPoints="1" noAdjustHandles="1" noChangeArrowheads="1" noChangeShapeType="1" noTextEdit="1"/>
              </p:cNvSpPr>
              <p:nvPr/>
            </p:nvSpPr>
            <p:spPr>
              <a:xfrm>
                <a:off x="163593" y="5908761"/>
                <a:ext cx="11407698" cy="860249"/>
              </a:xfrm>
              <a:prstGeom prst="rect">
                <a:avLst/>
              </a:prstGeom>
              <a:blipFill>
                <a:blip r:embed="rId3"/>
                <a:stretch>
                  <a:fillRect l="-667" t="-8824" b="-4412"/>
                </a:stretch>
              </a:blipFill>
            </p:spPr>
            <p:txBody>
              <a:bodyPr/>
              <a:lstStyle/>
              <a:p>
                <a:r>
                  <a:rPr lang="zh-CN" altLang="en-US">
                    <a:noFill/>
                  </a:rPr>
                  <a:t> </a:t>
                </a:r>
              </a:p>
            </p:txBody>
          </p:sp>
        </mc:Fallback>
      </mc:AlternateContent>
      <p:sp>
        <p:nvSpPr>
          <p:cNvPr id="9" name="文本框 8">
            <a:extLst>
              <a:ext uri="{FF2B5EF4-FFF2-40B4-BE49-F238E27FC236}">
                <a16:creationId xmlns:a16="http://schemas.microsoft.com/office/drawing/2014/main" id="{6CB2BA6E-2D07-D06B-36EB-85BD90E1AA8B}"/>
              </a:ext>
            </a:extLst>
          </p:cNvPr>
          <p:cNvSpPr txBox="1"/>
          <p:nvPr/>
        </p:nvSpPr>
        <p:spPr>
          <a:xfrm>
            <a:off x="303293" y="243959"/>
            <a:ext cx="7284852" cy="523220"/>
          </a:xfrm>
          <a:prstGeom prst="rect">
            <a:avLst/>
          </a:prstGeom>
          <a:noFill/>
        </p:spPr>
        <p:txBody>
          <a:bodyPr wrap="square">
            <a:spAutoFit/>
          </a:bodyPr>
          <a:lstStyle/>
          <a:p>
            <a:r>
              <a:rPr lang="en-US" altLang="zh-CN" sz="2800" b="1" dirty="0">
                <a:latin typeface="Microsoft YaHei" panose="020B0503020204020204" pitchFamily="34" charset="-122"/>
                <a:ea typeface="Microsoft YaHei" panose="020B0503020204020204" pitchFamily="34" charset="-122"/>
                <a:cs typeface="Arial" panose="020B0604020202020204" pitchFamily="34" charset="0"/>
              </a:rPr>
              <a:t>Trajectories</a:t>
            </a:r>
            <a:r>
              <a:rPr lang="zh-CN" altLang="en-US" sz="2800" b="1" dirty="0">
                <a:latin typeface="Microsoft YaHei" panose="020B0503020204020204" pitchFamily="34" charset="-122"/>
                <a:ea typeface="Microsoft YaHei" panose="020B0503020204020204" pitchFamily="34" charset="-122"/>
                <a:cs typeface="Arial" panose="020B0604020202020204" pitchFamily="34" charset="0"/>
              </a:rPr>
              <a:t> </a:t>
            </a:r>
            <a:r>
              <a:rPr lang="en-US" altLang="zh-CN" sz="2800" b="1" dirty="0">
                <a:latin typeface="Microsoft YaHei" panose="020B0503020204020204" pitchFamily="34" charset="-122"/>
                <a:ea typeface="Microsoft YaHei" panose="020B0503020204020204" pitchFamily="34" charset="-122"/>
                <a:cs typeface="Arial" panose="020B0604020202020204" pitchFamily="34" charset="0"/>
              </a:rPr>
              <a:t>following</a:t>
            </a:r>
            <a:r>
              <a:rPr lang="zh-CN" altLang="en-US" sz="2800" b="1" dirty="0">
                <a:latin typeface="Microsoft YaHei" panose="020B0503020204020204" pitchFamily="34" charset="-122"/>
                <a:ea typeface="Microsoft YaHei" panose="020B0503020204020204" pitchFamily="34" charset="-122"/>
                <a:cs typeface="Arial" panose="020B0604020202020204" pitchFamily="34" charset="0"/>
              </a:rPr>
              <a:t> </a:t>
            </a:r>
            <a:r>
              <a:rPr lang="en-US" altLang="zh-CN" sz="2800" b="1" dirty="0">
                <a:latin typeface="Microsoft YaHei" panose="020B0503020204020204" pitchFamily="34" charset="-122"/>
                <a:ea typeface="Microsoft YaHei" panose="020B0503020204020204" pitchFamily="34" charset="-122"/>
                <a:cs typeface="Arial" panose="020B0604020202020204" pitchFamily="34" charset="0"/>
              </a:rPr>
              <a:t>the</a:t>
            </a:r>
            <a:r>
              <a:rPr lang="zh-CN" altLang="en-US" sz="2800" b="1" dirty="0">
                <a:latin typeface="Microsoft YaHei" panose="020B0503020204020204" pitchFamily="34" charset="-122"/>
                <a:ea typeface="Microsoft YaHei" panose="020B0503020204020204" pitchFamily="34" charset="-122"/>
                <a:cs typeface="Arial" panose="020B0604020202020204" pitchFamily="34" charset="0"/>
              </a:rPr>
              <a:t> </a:t>
            </a:r>
            <a:r>
              <a:rPr lang="en-US" altLang="zh-CN" sz="2800" b="1" dirty="0">
                <a:latin typeface="Microsoft YaHei" panose="020B0503020204020204" pitchFamily="34" charset="-122"/>
                <a:ea typeface="Microsoft YaHei" panose="020B0503020204020204" pitchFamily="34" charset="-122"/>
                <a:cs typeface="Arial" panose="020B0604020202020204" pitchFamily="34" charset="0"/>
              </a:rPr>
              <a:t>QCDSF</a:t>
            </a:r>
            <a:r>
              <a:rPr lang="zh-CN" altLang="en-US" sz="2800" b="1" dirty="0">
                <a:latin typeface="Microsoft YaHei" panose="020B0503020204020204" pitchFamily="34" charset="-122"/>
                <a:ea typeface="Microsoft YaHei" panose="020B0503020204020204" pitchFamily="34" charset="-122"/>
                <a:cs typeface="Arial" panose="020B0604020202020204" pitchFamily="34" charset="0"/>
              </a:rPr>
              <a:t> </a:t>
            </a:r>
            <a:r>
              <a:rPr lang="en-US" altLang="zh-CN" sz="2800" b="1" dirty="0">
                <a:latin typeface="Microsoft YaHei" panose="020B0503020204020204" pitchFamily="34" charset="-122"/>
                <a:ea typeface="Microsoft YaHei" panose="020B0503020204020204" pitchFamily="34" charset="-122"/>
                <a:cs typeface="Arial" panose="020B0604020202020204" pitchFamily="34" charset="0"/>
              </a:rPr>
              <a:t>setup</a:t>
            </a:r>
            <a:endParaRPr lang="zh-CN" altLang="en-US" sz="2800" b="1" dirty="0">
              <a:latin typeface="Microsoft YaHei" panose="020B0503020204020204" pitchFamily="34" charset="-122"/>
              <a:ea typeface="Microsoft YaHei" panose="020B0503020204020204" pitchFamily="34" charset="-122"/>
            </a:endParaRPr>
          </a:p>
        </p:txBody>
      </p:sp>
      <p:pic>
        <p:nvPicPr>
          <p:cNvPr id="4" name="图片 3">
            <a:extLst>
              <a:ext uri="{FF2B5EF4-FFF2-40B4-BE49-F238E27FC236}">
                <a16:creationId xmlns:a16="http://schemas.microsoft.com/office/drawing/2014/main" id="{54667055-D3DF-C720-5346-13C4ABAAED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6400" y="1182540"/>
            <a:ext cx="5531224" cy="4532460"/>
          </a:xfrm>
          <a:prstGeom prst="rect">
            <a:avLst/>
          </a:prstGeom>
        </p:spPr>
      </p:pic>
      <p:pic>
        <p:nvPicPr>
          <p:cNvPr id="8" name="图片 7">
            <a:extLst>
              <a:ext uri="{FF2B5EF4-FFF2-40B4-BE49-F238E27FC236}">
                <a16:creationId xmlns:a16="http://schemas.microsoft.com/office/drawing/2014/main" id="{CFEB0302-2E12-3B52-09B9-53991F39583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99076" y="1168056"/>
            <a:ext cx="5672215" cy="4561428"/>
          </a:xfrm>
          <a:prstGeom prst="rect">
            <a:avLst/>
          </a:prstGeom>
        </p:spPr>
      </p:pic>
    </p:spTree>
    <p:extLst>
      <p:ext uri="{BB962C8B-B14F-4D97-AF65-F5344CB8AC3E}">
        <p14:creationId xmlns:p14="http://schemas.microsoft.com/office/powerpoint/2010/main" val="2228644208"/>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4C6C265-2F75-4DCD-A81C-9779CFCEF43E}"/>
              </a:ext>
            </a:extLst>
          </p:cNvPr>
          <p:cNvSpPr>
            <a:spLocks noGrp="1"/>
          </p:cNvSpPr>
          <p:nvPr>
            <p:ph type="title"/>
          </p:nvPr>
        </p:nvSpPr>
        <p:spPr>
          <a:xfrm>
            <a:off x="49284" y="-93656"/>
            <a:ext cx="8592230" cy="1325563"/>
          </a:xfrm>
        </p:spPr>
        <p:txBody>
          <a:bodyPr>
            <a:normAutofit/>
          </a:bodyPr>
          <a:lstStyle/>
          <a:p>
            <a:r>
              <a:rPr lang="en-US" altLang="zh-CN" sz="3200" b="1" dirty="0">
                <a:latin typeface="微软雅黑" panose="020B0503020204020204" pitchFamily="34" charset="-122"/>
                <a:ea typeface="微软雅黑" panose="020B0503020204020204" pitchFamily="34" charset="-122"/>
              </a:rPr>
              <a:t>Beginning of a new era</a:t>
            </a:r>
            <a:r>
              <a:rPr lang="zh-CN" altLang="en-US" sz="3200" b="1" dirty="0">
                <a:latin typeface="微软雅黑" panose="020B0503020204020204" pitchFamily="34" charset="-122"/>
                <a:ea typeface="微软雅黑" panose="020B0503020204020204" pitchFamily="34" charset="-122"/>
              </a:rPr>
              <a:t>： </a:t>
            </a:r>
            <a:r>
              <a:rPr lang="en-US" altLang="zh-CN" sz="3200" b="1" dirty="0">
                <a:latin typeface="微软雅黑" panose="020B0503020204020204" pitchFamily="34" charset="-122"/>
                <a:ea typeface="微软雅黑" panose="020B0503020204020204" pitchFamily="34" charset="-122"/>
              </a:rPr>
              <a:t>2003</a:t>
            </a:r>
            <a:endParaRPr lang="zh-CN" altLang="en-US" sz="3200" b="1" dirty="0">
              <a:latin typeface="微软雅黑" panose="020B0503020204020204" pitchFamily="34" charset="-122"/>
              <a:ea typeface="微软雅黑" panose="020B0503020204020204" pitchFamily="34" charset="-122"/>
            </a:endParaRPr>
          </a:p>
        </p:txBody>
      </p:sp>
      <p:sp>
        <p:nvSpPr>
          <p:cNvPr id="4" name="灯片编号占位符 3">
            <a:extLst>
              <a:ext uri="{FF2B5EF4-FFF2-40B4-BE49-F238E27FC236}">
                <a16:creationId xmlns:a16="http://schemas.microsoft.com/office/drawing/2014/main" id="{C61D6FA8-B883-4FC7-99F0-2C3AB4F52E33}"/>
              </a:ext>
            </a:extLst>
          </p:cNvPr>
          <p:cNvSpPr>
            <a:spLocks noGrp="1"/>
          </p:cNvSpPr>
          <p:nvPr>
            <p:ph type="sldNum" sz="quarter" idx="12"/>
          </p:nvPr>
        </p:nvSpPr>
        <p:spPr/>
        <p:txBody>
          <a:bodyPr/>
          <a:lstStyle/>
          <a:p>
            <a:fld id="{48F63A3B-78C7-47BE-AE5E-E10140E04643}" type="slidenum">
              <a:rPr lang="en-US" smtClean="0"/>
              <a:t>3</a:t>
            </a:fld>
            <a:endParaRPr lang="en-US" dirty="0"/>
          </a:p>
        </p:txBody>
      </p:sp>
      <mc:AlternateContent xmlns:mc="http://schemas.openxmlformats.org/markup-compatibility/2006" xmlns:a14="http://schemas.microsoft.com/office/drawing/2010/main">
        <mc:Choice Requires="a14">
          <p:graphicFrame>
            <p:nvGraphicFramePr>
              <p:cNvPr id="6" name="图示 5">
                <a:extLst>
                  <a:ext uri="{FF2B5EF4-FFF2-40B4-BE49-F238E27FC236}">
                    <a16:creationId xmlns:a16="http://schemas.microsoft.com/office/drawing/2014/main" id="{EA5B8F03-1CD0-424D-B097-8626484482DF}"/>
                  </a:ext>
                </a:extLst>
              </p:cNvPr>
              <p:cNvGraphicFramePr/>
              <p:nvPr/>
            </p:nvGraphicFramePr>
            <p:xfrm>
              <a:off x="3119055" y="2657476"/>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mc:Choice>
        <mc:Fallback xmlns="">
          <p:graphicFrame>
            <p:nvGraphicFramePr>
              <p:cNvPr id="6" name="图示 5">
                <a:extLst>
                  <a:ext uri="{FF2B5EF4-FFF2-40B4-BE49-F238E27FC236}">
                    <a16:creationId xmlns:a16="http://schemas.microsoft.com/office/drawing/2014/main" id="{EA5B8F03-1CD0-424D-B097-8626484482DF}"/>
                  </a:ext>
                </a:extLst>
              </p:cNvPr>
              <p:cNvGraphicFramePr/>
              <p:nvPr>
                <p:extLst/>
              </p:nvPr>
            </p:nvGraphicFramePr>
            <p:xfrm>
              <a:off x="3119055" y="2657476"/>
              <a:ext cx="6096000" cy="40640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mc:Fallback>
      </mc:AlternateContent>
      <p:sp>
        <p:nvSpPr>
          <p:cNvPr id="11" name="文本框 10">
            <a:extLst>
              <a:ext uri="{FF2B5EF4-FFF2-40B4-BE49-F238E27FC236}">
                <a16:creationId xmlns:a16="http://schemas.microsoft.com/office/drawing/2014/main" id="{41F9A353-D7B9-43A7-B4D5-924BCE5D59EB}"/>
              </a:ext>
            </a:extLst>
          </p:cNvPr>
          <p:cNvSpPr txBox="1"/>
          <p:nvPr/>
        </p:nvSpPr>
        <p:spPr>
          <a:xfrm>
            <a:off x="3311856" y="3601635"/>
            <a:ext cx="1548822" cy="646331"/>
          </a:xfrm>
          <a:prstGeom prst="rect">
            <a:avLst/>
          </a:prstGeom>
          <a:noFill/>
        </p:spPr>
        <p:txBody>
          <a:bodyPr wrap="none" rtlCol="0">
            <a:spAutoFit/>
          </a:bodyPr>
          <a:lstStyle/>
          <a:p>
            <a:r>
              <a:rPr lang="en-US" altLang="zh-CN" dirty="0"/>
              <a:t>LEPS, 0301020</a:t>
            </a:r>
          </a:p>
          <a:p>
            <a:r>
              <a:rPr lang="en-US" altLang="zh-CN" dirty="0"/>
              <a:t> &gt; 1100</a:t>
            </a:r>
            <a:endParaRPr lang="zh-CN" altLang="en-US" dirty="0"/>
          </a:p>
        </p:txBody>
      </p:sp>
      <p:sp>
        <p:nvSpPr>
          <p:cNvPr id="12" name="文本框 11">
            <a:extLst>
              <a:ext uri="{FF2B5EF4-FFF2-40B4-BE49-F238E27FC236}">
                <a16:creationId xmlns:a16="http://schemas.microsoft.com/office/drawing/2014/main" id="{589ACAA1-B99B-43DE-A20F-F76978C6EDC2}"/>
              </a:ext>
            </a:extLst>
          </p:cNvPr>
          <p:cNvSpPr txBox="1"/>
          <p:nvPr/>
        </p:nvSpPr>
        <p:spPr>
          <a:xfrm>
            <a:off x="5272584" y="3189169"/>
            <a:ext cx="1646028" cy="646331"/>
          </a:xfrm>
          <a:prstGeom prst="rect">
            <a:avLst/>
          </a:prstGeom>
          <a:noFill/>
        </p:spPr>
        <p:txBody>
          <a:bodyPr wrap="none" rtlCol="0">
            <a:spAutoFit/>
          </a:bodyPr>
          <a:lstStyle/>
          <a:p>
            <a:r>
              <a:rPr lang="en-US" altLang="zh-CN" dirty="0" err="1"/>
              <a:t>BaBar</a:t>
            </a:r>
            <a:r>
              <a:rPr lang="en-US" altLang="zh-CN" dirty="0"/>
              <a:t>, 0304021</a:t>
            </a:r>
          </a:p>
          <a:p>
            <a:r>
              <a:rPr lang="en-US" altLang="zh-CN" dirty="0"/>
              <a:t> &gt; 900</a:t>
            </a:r>
            <a:endParaRPr lang="zh-CN" altLang="en-US" dirty="0"/>
          </a:p>
        </p:txBody>
      </p:sp>
      <p:sp>
        <p:nvSpPr>
          <p:cNvPr id="13" name="文本框 12">
            <a:extLst>
              <a:ext uri="{FF2B5EF4-FFF2-40B4-BE49-F238E27FC236}">
                <a16:creationId xmlns:a16="http://schemas.microsoft.com/office/drawing/2014/main" id="{FA3A15BE-2E09-4476-96E5-29CE4A229136}"/>
              </a:ext>
            </a:extLst>
          </p:cNvPr>
          <p:cNvSpPr txBox="1"/>
          <p:nvPr/>
        </p:nvSpPr>
        <p:spPr>
          <a:xfrm>
            <a:off x="7447670" y="2744910"/>
            <a:ext cx="1576072" cy="646331"/>
          </a:xfrm>
          <a:prstGeom prst="rect">
            <a:avLst/>
          </a:prstGeom>
          <a:noFill/>
        </p:spPr>
        <p:txBody>
          <a:bodyPr wrap="none" rtlCol="0">
            <a:spAutoFit/>
          </a:bodyPr>
          <a:lstStyle/>
          <a:p>
            <a:r>
              <a:rPr lang="en-US" altLang="zh-CN" dirty="0"/>
              <a:t>Belle, 0309032</a:t>
            </a:r>
          </a:p>
          <a:p>
            <a:r>
              <a:rPr lang="en-US" altLang="zh-CN" dirty="0"/>
              <a:t> &gt; 1800</a:t>
            </a:r>
            <a:endParaRPr lang="zh-CN" altLang="en-US" dirty="0"/>
          </a:p>
        </p:txBody>
      </p:sp>
      <p:pic>
        <p:nvPicPr>
          <p:cNvPr id="67586" name="Picture 2" descr="See the source image">
            <a:extLst>
              <a:ext uri="{FF2B5EF4-FFF2-40B4-BE49-F238E27FC236}">
                <a16:creationId xmlns:a16="http://schemas.microsoft.com/office/drawing/2014/main" id="{E44FA3A4-2D3B-4549-9715-812D5CA3E690}"/>
              </a:ext>
            </a:extLst>
          </p:cNvPr>
          <p:cNvPicPr>
            <a:picLocks noChangeAspect="1" noChangeArrowheads="1"/>
          </p:cNvPicPr>
          <p:nvPr/>
        </p:nvPicPr>
        <p:blipFill>
          <a:blip r:embed="rId1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545060" y="1510184"/>
            <a:ext cx="1243990" cy="1553499"/>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descr="See the source image">
            <a:extLst>
              <a:ext uri="{FF2B5EF4-FFF2-40B4-BE49-F238E27FC236}">
                <a16:creationId xmlns:a16="http://schemas.microsoft.com/office/drawing/2014/main" id="{56B637AE-E445-4D5D-B457-325364850530}"/>
              </a:ext>
            </a:extLst>
          </p:cNvPr>
          <p:cNvPicPr>
            <a:picLocks noChangeAspect="1" noChangeArrowheads="1"/>
          </p:cNvPicPr>
          <p:nvPr/>
        </p:nvPicPr>
        <p:blipFill>
          <a:blip r:embed="rId1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613711" y="1057575"/>
            <a:ext cx="1243990" cy="1553499"/>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See the source image">
            <a:extLst>
              <a:ext uri="{FF2B5EF4-FFF2-40B4-BE49-F238E27FC236}">
                <a16:creationId xmlns:a16="http://schemas.microsoft.com/office/drawing/2014/main" id="{9AB101E0-C21F-4FC6-8F50-4AC4748E15B2}"/>
              </a:ext>
            </a:extLst>
          </p:cNvPr>
          <p:cNvPicPr>
            <a:picLocks noChangeAspect="1" noChangeArrowheads="1"/>
          </p:cNvPicPr>
          <p:nvPr/>
        </p:nvPicPr>
        <p:blipFill>
          <a:blip r:embed="rId1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291768" y="2037183"/>
            <a:ext cx="1243990" cy="1553499"/>
          </a:xfrm>
          <a:prstGeom prst="rect">
            <a:avLst/>
          </a:prstGeom>
          <a:noFill/>
          <a:extLst>
            <a:ext uri="{909E8E84-426E-40DD-AFC4-6F175D3DCCD1}">
              <a14:hiddenFill xmlns:a14="http://schemas.microsoft.com/office/drawing/2010/main">
                <a:solidFill>
                  <a:srgbClr val="FFFFFF"/>
                </a:solidFill>
              </a14:hiddenFill>
            </a:ext>
          </a:extLst>
        </p:spPr>
      </p:pic>
      <p:pic>
        <p:nvPicPr>
          <p:cNvPr id="67588" name="Picture 4" descr="See the source image">
            <a:extLst>
              <a:ext uri="{FF2B5EF4-FFF2-40B4-BE49-F238E27FC236}">
                <a16:creationId xmlns:a16="http://schemas.microsoft.com/office/drawing/2014/main" id="{CEE31CD3-C0C9-402C-A490-242C44C105AF}"/>
              </a:ext>
            </a:extLst>
          </p:cNvPr>
          <p:cNvPicPr>
            <a:picLocks noChangeAspect="1" noChangeArrowheads="1"/>
          </p:cNvPicPr>
          <p:nvPr/>
        </p:nvPicPr>
        <p:blipFill>
          <a:blip r:embed="rId13" cstate="hqprint">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5661170" y="4657364"/>
            <a:ext cx="1243990" cy="1719016"/>
          </a:xfrm>
          <a:prstGeom prst="rect">
            <a:avLst/>
          </a:prstGeom>
          <a:noFill/>
          <a:extLst>
            <a:ext uri="{909E8E84-426E-40DD-AFC4-6F175D3DCCD1}">
              <a14:hiddenFill xmlns:a14="http://schemas.microsoft.com/office/drawing/2010/main">
                <a:solidFill>
                  <a:srgbClr val="FFFFFF"/>
                </a:solidFill>
              </a14:hiddenFill>
            </a:ext>
          </a:extLst>
        </p:spPr>
      </p:pic>
      <p:pic>
        <p:nvPicPr>
          <p:cNvPr id="67590" name="Picture 6" descr="https://belle.kek.jp/image/B-logo-small.gif">
            <a:extLst>
              <a:ext uri="{FF2B5EF4-FFF2-40B4-BE49-F238E27FC236}">
                <a16:creationId xmlns:a16="http://schemas.microsoft.com/office/drawing/2014/main" id="{794DE638-274B-45A9-B743-7BF52B2A885D}"/>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720395" y="4478648"/>
            <a:ext cx="1352550" cy="1038225"/>
          </a:xfrm>
          <a:prstGeom prst="rect">
            <a:avLst/>
          </a:prstGeom>
          <a:noFill/>
          <a:extLst>
            <a:ext uri="{909E8E84-426E-40DD-AFC4-6F175D3DCCD1}">
              <a14:hiddenFill xmlns:a14="http://schemas.microsoft.com/office/drawing/2010/main">
                <a:solidFill>
                  <a:srgbClr val="FFFFFF"/>
                </a:solidFill>
              </a14:hiddenFill>
            </a:ext>
          </a:extLst>
        </p:spPr>
      </p:pic>
      <p:pic>
        <p:nvPicPr>
          <p:cNvPr id="67592" name="Picture 8" descr="Logo">
            <a:extLst>
              <a:ext uri="{FF2B5EF4-FFF2-40B4-BE49-F238E27FC236}">
                <a16:creationId xmlns:a16="http://schemas.microsoft.com/office/drawing/2014/main" id="{FD4D64D4-C50B-42CE-ACBC-145D9D3D4459}"/>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499892" y="5580929"/>
            <a:ext cx="1095375" cy="962025"/>
          </a:xfrm>
          <a:prstGeom prst="rect">
            <a:avLst/>
          </a:prstGeom>
          <a:noFill/>
          <a:extLst>
            <a:ext uri="{909E8E84-426E-40DD-AFC4-6F175D3DCCD1}">
              <a14:hiddenFill xmlns:a14="http://schemas.microsoft.com/office/drawing/2010/main">
                <a:solidFill>
                  <a:srgbClr val="FFFFFF"/>
                </a:solidFill>
              </a14:hiddenFill>
            </a:ext>
          </a:extLst>
        </p:spPr>
      </p:pic>
      <p:sp>
        <p:nvSpPr>
          <p:cNvPr id="3" name="乘 2">
            <a:extLst>
              <a:ext uri="{FF2B5EF4-FFF2-40B4-BE49-F238E27FC236}">
                <a16:creationId xmlns:a16="http://schemas.microsoft.com/office/drawing/2014/main" id="{FD1D0B05-88F9-E287-CF7F-313EA271B1D2}"/>
              </a:ext>
            </a:extLst>
          </p:cNvPr>
          <p:cNvSpPr/>
          <p:nvPr/>
        </p:nvSpPr>
        <p:spPr>
          <a:xfrm>
            <a:off x="3071587" y="2860676"/>
            <a:ext cx="1859879" cy="1828800"/>
          </a:xfrm>
          <a:prstGeom prst="mathMultiply">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Tree>
    <p:extLst>
      <p:ext uri="{BB962C8B-B14F-4D97-AF65-F5344CB8AC3E}">
        <p14:creationId xmlns:p14="http://schemas.microsoft.com/office/powerpoint/2010/main" val="3341225498"/>
      </p:ext>
    </p:extLst>
  </p:cSld>
  <p:clrMapOvr>
    <a:masterClrMapping/>
  </p:clrMapOvr>
  <mc:AlternateContent xmlns:mc="http://schemas.openxmlformats.org/markup-compatibility/2006" xmlns:p14="http://schemas.microsoft.com/office/powerpoint/2010/main">
    <mc:Choice Requires="p14">
      <p:transition p14:dur="3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2C0F1291-ECE2-A497-2DA0-DE304E264BF4}"/>
              </a:ext>
            </a:extLst>
          </p:cNvPr>
          <p:cNvPicPr>
            <a:picLocks noChangeAspect="1"/>
          </p:cNvPicPr>
          <p:nvPr/>
        </p:nvPicPr>
        <p:blipFill>
          <a:blip r:embed="rId3"/>
          <a:stretch>
            <a:fillRect/>
          </a:stretch>
        </p:blipFill>
        <p:spPr>
          <a:xfrm>
            <a:off x="7796503" y="782637"/>
            <a:ext cx="3645822" cy="546100"/>
          </a:xfrm>
          <a:prstGeom prst="rect">
            <a:avLst/>
          </a:prstGeom>
          <a:ln w="19050">
            <a:solidFill>
              <a:srgbClr val="FF0000"/>
            </a:solidFill>
          </a:ln>
        </p:spPr>
      </p:pic>
      <mc:AlternateContent xmlns:mc="http://schemas.openxmlformats.org/markup-compatibility/2006" xmlns:a14="http://schemas.microsoft.com/office/drawing/2010/main">
        <mc:Choice Requires="a14">
          <p:sp>
            <p:nvSpPr>
              <p:cNvPr id="3" name="内容占位符 2">
                <a:extLst>
                  <a:ext uri="{FF2B5EF4-FFF2-40B4-BE49-F238E27FC236}">
                    <a16:creationId xmlns:a16="http://schemas.microsoft.com/office/drawing/2014/main" id="{53589AC7-A786-26E3-AE90-CA35233DC0E2}"/>
                  </a:ext>
                </a:extLst>
              </p:cNvPr>
              <p:cNvSpPr>
                <a:spLocks noGrp="1"/>
              </p:cNvSpPr>
              <p:nvPr>
                <p:ph idx="4294967295"/>
              </p:nvPr>
            </p:nvSpPr>
            <p:spPr>
              <a:xfrm>
                <a:off x="761385" y="1341437"/>
                <a:ext cx="10680940" cy="4994275"/>
              </a:xfrm>
            </p:spPr>
            <p:txBody>
              <a:bodyPr>
                <a:normAutofit/>
              </a:bodyPr>
              <a:lstStyle/>
              <a:p>
                <a:pPr>
                  <a:lnSpc>
                    <a:spcPct val="110000"/>
                  </a:lnSpc>
                  <a:spcAft>
                    <a:spcPts val="500"/>
                  </a:spcAft>
                  <a:buFont typeface="Wingdings" pitchFamily="2" charset="2"/>
                  <a:buChar char="p"/>
                </a:pPr>
                <a:r>
                  <a:rPr lang="en-US" altLang="zh-CN" sz="2400" b="1" dirty="0">
                    <a:solidFill>
                      <a:srgbClr val="C00000"/>
                    </a:solidFill>
                    <a:latin typeface="Microsoft YaHei" panose="020B0503020204020204" pitchFamily="34" charset="-122"/>
                    <a:ea typeface="Microsoft YaHei" panose="020B0503020204020204" pitchFamily="34" charset="-122"/>
                  </a:rPr>
                  <a:t>Replace the </a:t>
                </a:r>
                <a14:m>
                  <m:oMath xmlns:m="http://schemas.openxmlformats.org/officeDocument/2006/math">
                    <m:sSub>
                      <m:sSubPr>
                        <m:ctrlPr>
                          <a:rPr lang="en-US" altLang="zh-CN" sz="2400" b="1" i="1" smtClean="0">
                            <a:solidFill>
                              <a:srgbClr val="C00000"/>
                            </a:solidFill>
                            <a:latin typeface="Cambria Math" panose="02040503050406030204" pitchFamily="18" charset="0"/>
                          </a:rPr>
                        </m:ctrlPr>
                      </m:sSubPr>
                      <m:e>
                        <m:r>
                          <a:rPr lang="en-US" altLang="zh-CN" sz="2400" b="1" i="1" smtClean="0">
                            <a:solidFill>
                              <a:srgbClr val="C00000"/>
                            </a:solidFill>
                            <a:latin typeface="Cambria Math" panose="02040503050406030204" pitchFamily="18" charset="0"/>
                          </a:rPr>
                          <m:t>𝑬</m:t>
                        </m:r>
                      </m:e>
                      <m:sub>
                        <m:r>
                          <a:rPr lang="en-US" altLang="zh-CN" sz="2400" b="1" i="1" smtClean="0">
                            <a:solidFill>
                              <a:srgbClr val="C00000"/>
                            </a:solidFill>
                            <a:latin typeface="Cambria Math" panose="02040503050406030204" pitchFamily="18" charset="0"/>
                          </a:rPr>
                          <m:t>𝒊</m:t>
                        </m:r>
                      </m:sub>
                    </m:sSub>
                    <m:r>
                      <a:rPr lang="en-US" altLang="zh-CN" sz="2400" b="1" i="1" smtClean="0">
                        <a:solidFill>
                          <a:srgbClr val="C00000"/>
                        </a:solidFill>
                        <a:latin typeface="Cambria Math" panose="02040503050406030204" pitchFamily="18" charset="0"/>
                      </a:rPr>
                      <m:t>+</m:t>
                    </m:r>
                    <m:sSub>
                      <m:sSubPr>
                        <m:ctrlPr>
                          <a:rPr lang="en-US" altLang="zh-CN" sz="2400" b="1" i="1">
                            <a:solidFill>
                              <a:srgbClr val="C00000"/>
                            </a:solidFill>
                            <a:latin typeface="Cambria Math" panose="02040503050406030204" pitchFamily="18" charset="0"/>
                          </a:rPr>
                        </m:ctrlPr>
                      </m:sSubPr>
                      <m:e>
                        <m:r>
                          <a:rPr lang="en-US" altLang="zh-CN" sz="2400" b="1" i="1">
                            <a:solidFill>
                              <a:srgbClr val="C00000"/>
                            </a:solidFill>
                            <a:latin typeface="Cambria Math" panose="02040503050406030204" pitchFamily="18" charset="0"/>
                          </a:rPr>
                          <m:t>𝑬</m:t>
                        </m:r>
                      </m:e>
                      <m:sub>
                        <m:r>
                          <a:rPr lang="en-US" altLang="zh-CN" sz="2400" b="1" i="1" smtClean="0">
                            <a:solidFill>
                              <a:srgbClr val="C00000"/>
                            </a:solidFill>
                            <a:latin typeface="Cambria Math" panose="02040503050406030204" pitchFamily="18" charset="0"/>
                          </a:rPr>
                          <m:t>𝒋</m:t>
                        </m:r>
                      </m:sub>
                    </m:sSub>
                  </m:oMath>
                </a14:m>
                <a:r>
                  <a:rPr lang="zh-CN" altLang="en-US" sz="2400" b="1" dirty="0">
                    <a:solidFill>
                      <a:srgbClr val="C00000"/>
                    </a:solidFill>
                    <a:latin typeface="Microsoft YaHei" panose="020B0503020204020204" pitchFamily="34" charset="-122"/>
                    <a:ea typeface="Microsoft YaHei" panose="020B0503020204020204" pitchFamily="34" charset="-122"/>
                  </a:rPr>
                  <a:t> </a:t>
                </a:r>
                <a:r>
                  <a:rPr lang="en-US" altLang="zh-CN" sz="2400" b="1" dirty="0">
                    <a:solidFill>
                      <a:srgbClr val="C00000"/>
                    </a:solidFill>
                    <a:latin typeface="Microsoft YaHei" panose="020B0503020204020204" pitchFamily="34" charset="-122"/>
                    <a:ea typeface="Microsoft YaHei" panose="020B0503020204020204" pitchFamily="34" charset="-122"/>
                  </a:rPr>
                  <a:t>with </a:t>
                </a:r>
                <a14:m>
                  <m:oMath xmlns:m="http://schemas.openxmlformats.org/officeDocument/2006/math">
                    <m:sSub>
                      <m:sSubPr>
                        <m:ctrlPr>
                          <a:rPr lang="en-US" altLang="zh-CN" sz="2400" b="1" i="1">
                            <a:solidFill>
                              <a:srgbClr val="C00000"/>
                            </a:solidFill>
                            <a:latin typeface="Cambria Math" panose="02040503050406030204" pitchFamily="18" charset="0"/>
                          </a:rPr>
                        </m:ctrlPr>
                      </m:sSubPr>
                      <m:e>
                        <m:r>
                          <a:rPr lang="en-US" altLang="zh-CN" sz="2400" b="1" i="1" smtClean="0">
                            <a:solidFill>
                              <a:srgbClr val="C00000"/>
                            </a:solidFill>
                            <a:latin typeface="Cambria Math" panose="02040503050406030204" pitchFamily="18" charset="0"/>
                          </a:rPr>
                          <m:t>𝒎</m:t>
                        </m:r>
                      </m:e>
                      <m:sub>
                        <m:r>
                          <a:rPr lang="en-US" altLang="zh-CN" sz="2400" b="1" i="1">
                            <a:solidFill>
                              <a:srgbClr val="C00000"/>
                            </a:solidFill>
                            <a:latin typeface="Cambria Math" panose="02040503050406030204" pitchFamily="18" charset="0"/>
                          </a:rPr>
                          <m:t>𝒊</m:t>
                        </m:r>
                      </m:sub>
                    </m:sSub>
                    <m:r>
                      <a:rPr lang="en-US" altLang="zh-CN" sz="2400" b="1" i="1">
                        <a:solidFill>
                          <a:srgbClr val="C00000"/>
                        </a:solidFill>
                        <a:latin typeface="Cambria Math" panose="02040503050406030204" pitchFamily="18" charset="0"/>
                      </a:rPr>
                      <m:t>+</m:t>
                    </m:r>
                    <m:sSub>
                      <m:sSubPr>
                        <m:ctrlPr>
                          <a:rPr lang="en-US" altLang="zh-CN" sz="2400" b="1" i="1">
                            <a:solidFill>
                              <a:srgbClr val="C00000"/>
                            </a:solidFill>
                            <a:latin typeface="Cambria Math" panose="02040503050406030204" pitchFamily="18" charset="0"/>
                          </a:rPr>
                        </m:ctrlPr>
                      </m:sSubPr>
                      <m:e>
                        <m:r>
                          <a:rPr lang="en-US" altLang="zh-CN" sz="2400" b="1" i="1" smtClean="0">
                            <a:solidFill>
                              <a:srgbClr val="C00000"/>
                            </a:solidFill>
                            <a:latin typeface="Cambria Math" panose="02040503050406030204" pitchFamily="18" charset="0"/>
                          </a:rPr>
                          <m:t>𝒎</m:t>
                        </m:r>
                      </m:e>
                      <m:sub>
                        <m:r>
                          <a:rPr lang="en-US" altLang="zh-CN" sz="2400" b="1" i="1">
                            <a:solidFill>
                              <a:srgbClr val="C00000"/>
                            </a:solidFill>
                            <a:latin typeface="Cambria Math" panose="02040503050406030204" pitchFamily="18" charset="0"/>
                          </a:rPr>
                          <m:t>𝒋</m:t>
                        </m:r>
                      </m:sub>
                    </m:sSub>
                  </m:oMath>
                </a14:m>
                <a:r>
                  <a:rPr lang="en-US" altLang="zh-CN" sz="2400" dirty="0">
                    <a:latin typeface="Microsoft YaHei" panose="020B0503020204020204" pitchFamily="34" charset="-122"/>
                    <a:ea typeface="Microsoft YaHei" panose="020B0503020204020204" pitchFamily="34" charset="-122"/>
                  </a:rPr>
                  <a:t>, i.e. eliminate the energy dependence.</a:t>
                </a:r>
              </a:p>
              <a:p>
                <a:pPr>
                  <a:lnSpc>
                    <a:spcPct val="110000"/>
                  </a:lnSpc>
                  <a:spcAft>
                    <a:spcPts val="500"/>
                  </a:spcAft>
                  <a:buFont typeface="Wingdings" pitchFamily="2" charset="2"/>
                  <a:buChar char="p"/>
                </a:pPr>
                <a:r>
                  <a:rPr lang="en-US" altLang="zh-CN" sz="2400" dirty="0">
                    <a:latin typeface="Microsoft YaHei" panose="020B0503020204020204" pitchFamily="34" charset="-122"/>
                    <a:ea typeface="Microsoft YaHei" panose="020B0503020204020204" pitchFamily="34" charset="-122"/>
                  </a:rPr>
                  <a:t>With the original subtraction constants, we obtain only </a:t>
                </a:r>
                <a:r>
                  <a:rPr lang="en-US" altLang="zh-CN" sz="2400" b="1" dirty="0">
                    <a:solidFill>
                      <a:srgbClr val="C00000"/>
                    </a:solidFill>
                    <a:latin typeface="Microsoft YaHei" panose="020B0503020204020204" pitchFamily="34" charset="-122"/>
                    <a:ea typeface="Microsoft YaHei" panose="020B0503020204020204" pitchFamily="34" charset="-122"/>
                  </a:rPr>
                  <a:t>one pole</a:t>
                </a:r>
                <a:r>
                  <a:rPr lang="en-US" altLang="zh-CN" sz="2400" dirty="0">
                    <a:latin typeface="Microsoft YaHei" panose="020B0503020204020204" pitchFamily="34" charset="-122"/>
                    <a:ea typeface="Microsoft YaHei" panose="020B0503020204020204" pitchFamily="34" charset="-122"/>
                  </a:rPr>
                  <a:t> at</a:t>
                </a:r>
                <a:r>
                  <a:rPr lang="en-US" altLang="zh-CN" sz="2400" b="0" dirty="0">
                    <a:latin typeface="Microsoft YaHei" panose="020B0503020204020204" pitchFamily="34" charset="-122"/>
                    <a:ea typeface="Microsoft YaHei" panose="020B0503020204020204" pitchFamily="34" charset="-122"/>
                  </a:rPr>
                  <a:t> </a:t>
                </a:r>
                <a14:m>
                  <m:oMath xmlns:m="http://schemas.openxmlformats.org/officeDocument/2006/math">
                    <m:r>
                      <a:rPr lang="en-US" altLang="zh-CN" sz="2400" b="0" i="1" smtClean="0">
                        <a:latin typeface="Cambria Math" panose="02040503050406030204" pitchFamily="18" charset="0"/>
                      </a:rPr>
                      <m:t>1413.3−13.2</m:t>
                    </m:r>
                    <m:r>
                      <a:rPr lang="en-US" altLang="zh-CN" sz="2400" b="0" i="1" smtClean="0">
                        <a:latin typeface="Cambria Math" panose="02040503050406030204" pitchFamily="18" charset="0"/>
                      </a:rPr>
                      <m:t>𝑖</m:t>
                    </m:r>
                  </m:oMath>
                </a14:m>
                <a:r>
                  <a:rPr lang="en-US" altLang="zh-CN" sz="2400" dirty="0">
                    <a:latin typeface="Microsoft YaHei" panose="020B0503020204020204" pitchFamily="34" charset="-122"/>
                    <a:ea typeface="Microsoft YaHei" panose="020B0503020204020204" pitchFamily="34" charset="-122"/>
                  </a:rPr>
                  <a:t>, corresponding to a </a:t>
                </a:r>
                <a14:m>
                  <m:oMath xmlns:m="http://schemas.openxmlformats.org/officeDocument/2006/math">
                    <m:acc>
                      <m:accPr>
                        <m:chr m:val="̅"/>
                        <m:ctrlPr>
                          <a:rPr lang="en-US" altLang="zh-CN" sz="2400" i="1">
                            <a:latin typeface="Cambria Math" panose="02040503050406030204" pitchFamily="18" charset="0"/>
                          </a:rPr>
                        </m:ctrlPr>
                      </m:accPr>
                      <m:e>
                        <m:r>
                          <a:rPr lang="en-US" altLang="zh-CN" sz="2400" i="1">
                            <a:latin typeface="Cambria Math" panose="02040503050406030204" pitchFamily="18" charset="0"/>
                          </a:rPr>
                          <m:t>𝐾</m:t>
                        </m:r>
                      </m:e>
                    </m:acc>
                    <m:r>
                      <a:rPr lang="en-US" altLang="zh-CN" sz="2400" i="1">
                        <a:latin typeface="Cambria Math" panose="02040503050406030204" pitchFamily="18" charset="0"/>
                      </a:rPr>
                      <m:t>𝑁</m:t>
                    </m:r>
                  </m:oMath>
                </a14:m>
                <a:r>
                  <a:rPr lang="zh-CN" altLang="en-US" sz="2400" dirty="0">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bound state.</a:t>
                </a:r>
              </a:p>
              <a:p>
                <a:pPr>
                  <a:lnSpc>
                    <a:spcPct val="110000"/>
                  </a:lnSpc>
                  <a:spcAft>
                    <a:spcPts val="500"/>
                  </a:spcAft>
                  <a:buFont typeface="Wingdings" pitchFamily="2" charset="2"/>
                  <a:buChar char="p"/>
                </a:pPr>
                <a:r>
                  <a:rPr lang="en-US" altLang="zh-CN" sz="2400" dirty="0">
                    <a:latin typeface="Microsoft YaHei" panose="020B0503020204020204" pitchFamily="34" charset="-122"/>
                    <a:ea typeface="Microsoft YaHei" panose="020B0503020204020204" pitchFamily="34" charset="-122"/>
                  </a:rPr>
                  <a:t>Switching off the off-diagonal interaction affects little our conclusion.</a:t>
                </a:r>
              </a:p>
              <a:p>
                <a:pPr>
                  <a:lnSpc>
                    <a:spcPct val="110000"/>
                  </a:lnSpc>
                  <a:spcAft>
                    <a:spcPts val="500"/>
                  </a:spcAft>
                  <a:buFont typeface="Wingdings" pitchFamily="2" charset="2"/>
                  <a:buChar char="p"/>
                </a:pPr>
                <a:r>
                  <a:rPr lang="en-US" altLang="zh-CN" sz="2400" dirty="0">
                    <a:latin typeface="Microsoft YaHei" panose="020B0503020204020204" pitchFamily="34" charset="-122"/>
                    <a:ea typeface="Microsoft YaHei" panose="020B0503020204020204" pitchFamily="34" charset="-122"/>
                  </a:rPr>
                  <a:t>As the pion mass is much smaller than the kaon mass, the attraction of the </a:t>
                </a:r>
                <a14:m>
                  <m:oMath xmlns:m="http://schemas.openxmlformats.org/officeDocument/2006/math">
                    <m:r>
                      <a:rPr lang="zh-CN" altLang="en-US" sz="2400" i="1" dirty="0" smtClean="0">
                        <a:latin typeface="Cambria Math" panose="02040503050406030204" pitchFamily="18" charset="0"/>
                      </a:rPr>
                      <m:t>𝜋</m:t>
                    </m:r>
                    <m:r>
                      <m:rPr>
                        <m:sty m:val="p"/>
                      </m:rPr>
                      <a:rPr lang="el-GR" altLang="zh-CN" sz="2400" i="1" dirty="0" smtClean="0">
                        <a:latin typeface="Cambria Math" panose="02040503050406030204" pitchFamily="18" charset="0"/>
                        <a:ea typeface="Cambria Math" panose="02040503050406030204" pitchFamily="18" charset="0"/>
                      </a:rPr>
                      <m:t>Σ</m:t>
                    </m:r>
                  </m:oMath>
                </a14:m>
                <a:r>
                  <a:rPr lang="zh-CN" altLang="en-US" sz="2400" dirty="0">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channel is much weaker than that of the </a:t>
                </a:r>
                <a14:m>
                  <m:oMath xmlns:m="http://schemas.openxmlformats.org/officeDocument/2006/math">
                    <m:acc>
                      <m:accPr>
                        <m:chr m:val="̅"/>
                        <m:ctrlPr>
                          <a:rPr lang="en-US" altLang="zh-CN" sz="2400" i="1">
                            <a:latin typeface="Cambria Math" panose="02040503050406030204" pitchFamily="18" charset="0"/>
                          </a:rPr>
                        </m:ctrlPr>
                      </m:accPr>
                      <m:e>
                        <m:r>
                          <a:rPr lang="en-US" altLang="zh-CN" sz="2400" i="1">
                            <a:latin typeface="Cambria Math" panose="02040503050406030204" pitchFamily="18" charset="0"/>
                          </a:rPr>
                          <m:t>𝐾</m:t>
                        </m:r>
                      </m:e>
                    </m:acc>
                    <m:r>
                      <a:rPr lang="en-US" altLang="zh-CN" sz="2400" i="1">
                        <a:latin typeface="Cambria Math" panose="02040503050406030204" pitchFamily="18" charset="0"/>
                      </a:rPr>
                      <m:t>𝑁</m:t>
                    </m:r>
                  </m:oMath>
                </a14:m>
                <a:r>
                  <a:rPr lang="zh-CN" altLang="en-US" sz="2400" dirty="0">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channel, thus cannot support a bound state.</a:t>
                </a:r>
              </a:p>
              <a:p>
                <a:pPr>
                  <a:lnSpc>
                    <a:spcPct val="110000"/>
                  </a:lnSpc>
                  <a:spcAft>
                    <a:spcPts val="500"/>
                  </a:spcAft>
                  <a:buFont typeface="Wingdings" pitchFamily="2" charset="2"/>
                  <a:buChar char="p"/>
                </a:pPr>
                <a:r>
                  <a:rPr lang="en-US" altLang="zh-CN" sz="2400" b="1" dirty="0">
                    <a:latin typeface="Microsoft YaHei" panose="020B0503020204020204" pitchFamily="34" charset="-122"/>
                    <a:ea typeface="Microsoft YaHei" panose="020B0503020204020204" pitchFamily="34" charset="-122"/>
                  </a:rPr>
                  <a:t>If we increase the attractive potential, we can obtain two bound states, but</a:t>
                </a:r>
                <a:r>
                  <a:rPr lang="zh-CN" altLang="en-US" sz="2400" b="1" dirty="0">
                    <a:latin typeface="Microsoft YaHei" panose="020B0503020204020204" pitchFamily="34" charset="-122"/>
                    <a:ea typeface="Microsoft YaHei" panose="020B0503020204020204" pitchFamily="34" charset="-122"/>
                  </a:rPr>
                  <a:t> </a:t>
                </a:r>
                <a:r>
                  <a:rPr lang="en-US" altLang="zh-CN" sz="2400" b="1" dirty="0">
                    <a:solidFill>
                      <a:srgbClr val="C00000"/>
                    </a:solidFill>
                    <a:latin typeface="Microsoft YaHei" panose="020B0503020204020204" pitchFamily="34" charset="-122"/>
                    <a:ea typeface="Microsoft YaHei" panose="020B0503020204020204" pitchFamily="34" charset="-122"/>
                  </a:rPr>
                  <a:t>not a bound state and a resonant state.</a:t>
                </a:r>
                <a:endParaRPr lang="zh-CN" altLang="en-US" sz="2400" b="1" dirty="0">
                  <a:solidFill>
                    <a:srgbClr val="C00000"/>
                  </a:solidFill>
                  <a:latin typeface="Microsoft YaHei" panose="020B0503020204020204" pitchFamily="34" charset="-122"/>
                  <a:ea typeface="Microsoft YaHei" panose="020B0503020204020204" pitchFamily="34" charset="-122"/>
                </a:endParaRPr>
              </a:p>
            </p:txBody>
          </p:sp>
        </mc:Choice>
        <mc:Fallback xmlns="">
          <p:sp>
            <p:nvSpPr>
              <p:cNvPr id="3" name="内容占位符 2">
                <a:extLst>
                  <a:ext uri="{FF2B5EF4-FFF2-40B4-BE49-F238E27FC236}">
                    <a16:creationId xmlns:a16="http://schemas.microsoft.com/office/drawing/2014/main" id="{53589AC7-A786-26E3-AE90-CA35233DC0E2}"/>
                  </a:ext>
                </a:extLst>
              </p:cNvPr>
              <p:cNvSpPr>
                <a:spLocks noGrp="1" noRot="1" noChangeAspect="1" noMove="1" noResize="1" noEditPoints="1" noAdjustHandles="1" noChangeArrowheads="1" noChangeShapeType="1" noTextEdit="1"/>
              </p:cNvSpPr>
              <p:nvPr>
                <p:ph idx="4294967295"/>
              </p:nvPr>
            </p:nvSpPr>
            <p:spPr>
              <a:xfrm>
                <a:off x="761385" y="1341437"/>
                <a:ext cx="10680940" cy="4994275"/>
              </a:xfrm>
              <a:blipFill>
                <a:blip r:embed="rId4"/>
                <a:stretch>
                  <a:fillRect l="-832" t="-508" b="-1015"/>
                </a:stretch>
              </a:blipFill>
            </p:spPr>
            <p:txBody>
              <a:bodyPr/>
              <a:lstStyle/>
              <a:p>
                <a:r>
                  <a:rPr lang="zh-CN" altLang="en-US">
                    <a:noFill/>
                  </a:rPr>
                  <a:t> </a:t>
                </a:r>
              </a:p>
            </p:txBody>
          </p:sp>
        </mc:Fallback>
      </mc:AlternateContent>
      <p:sp>
        <p:nvSpPr>
          <p:cNvPr id="7" name="标题 6">
            <a:extLst>
              <a:ext uri="{FF2B5EF4-FFF2-40B4-BE49-F238E27FC236}">
                <a16:creationId xmlns:a16="http://schemas.microsoft.com/office/drawing/2014/main" id="{BBAD9F5F-54B3-E844-9251-C62A238E5574}"/>
              </a:ext>
            </a:extLst>
          </p:cNvPr>
          <p:cNvSpPr>
            <a:spLocks noGrp="1"/>
          </p:cNvSpPr>
          <p:nvPr>
            <p:ph type="title" idx="4294967295"/>
          </p:nvPr>
        </p:nvSpPr>
        <p:spPr>
          <a:xfrm>
            <a:off x="0" y="126579"/>
            <a:ext cx="12192000" cy="656058"/>
          </a:xfrm>
        </p:spPr>
        <p:txBody>
          <a:bodyPr>
            <a:normAutofit/>
          </a:bodyPr>
          <a:lstStyle/>
          <a:p>
            <a:r>
              <a:rPr lang="en-US" altLang="zh-CN" sz="3600" b="1" dirty="0">
                <a:latin typeface="微软雅黑" panose="020B0503020204020204" pitchFamily="34" charset="-122"/>
                <a:ea typeface="微软雅黑" panose="020B0503020204020204" pitchFamily="34" charset="-122"/>
                <a:cs typeface="Arial" panose="020B0604020202020204" pitchFamily="34" charset="0"/>
              </a:rPr>
              <a:t>Q3:</a:t>
            </a:r>
            <a:r>
              <a:rPr lang="zh-CN" altLang="en-US" sz="3600" b="1" dirty="0">
                <a:latin typeface="微软雅黑" panose="020B0503020204020204" pitchFamily="34" charset="-122"/>
                <a:ea typeface="微软雅黑" panose="020B0503020204020204" pitchFamily="34" charset="-122"/>
                <a:cs typeface="Arial" panose="020B0604020202020204" pitchFamily="34" charset="0"/>
              </a:rPr>
              <a:t> </a:t>
            </a:r>
            <a:r>
              <a:rPr lang="en-US" altLang="zh-CN" sz="3600" b="1" dirty="0">
                <a:latin typeface="微软雅黑" panose="020B0503020204020204" pitchFamily="34" charset="-122"/>
                <a:ea typeface="微软雅黑" panose="020B0503020204020204" pitchFamily="34" charset="-122"/>
                <a:cs typeface="Arial" panose="020B0604020202020204" pitchFamily="34" charset="0"/>
              </a:rPr>
              <a:t>Is</a:t>
            </a:r>
            <a:r>
              <a:rPr lang="zh-CN" altLang="en-US" sz="3600" b="1" dirty="0">
                <a:latin typeface="微软雅黑" panose="020B0503020204020204" pitchFamily="34" charset="-122"/>
                <a:ea typeface="微软雅黑" panose="020B0503020204020204" pitchFamily="34" charset="-122"/>
                <a:cs typeface="Arial" panose="020B0604020202020204" pitchFamily="34" charset="0"/>
              </a:rPr>
              <a:t> </a:t>
            </a:r>
            <a:r>
              <a:rPr lang="en-US" altLang="zh-CN" sz="3600" b="1" dirty="0">
                <a:latin typeface="微软雅黑" panose="020B0503020204020204" pitchFamily="34" charset="-122"/>
                <a:ea typeface="微软雅黑" panose="020B0503020204020204" pitchFamily="34" charset="-122"/>
                <a:cs typeface="Arial" panose="020B0604020202020204" pitchFamily="34" charset="0"/>
              </a:rPr>
              <a:t>energy dependence of WT</a:t>
            </a:r>
            <a:r>
              <a:rPr lang="zh-CN" altLang="en-US" sz="3600" b="1" dirty="0">
                <a:latin typeface="微软雅黑" panose="020B0503020204020204" pitchFamily="34" charset="-122"/>
                <a:ea typeface="微软雅黑" panose="020B0503020204020204" pitchFamily="34" charset="-122"/>
                <a:cs typeface="Arial" panose="020B0604020202020204" pitchFamily="34" charset="0"/>
              </a:rPr>
              <a:t> </a:t>
            </a:r>
            <a:r>
              <a:rPr lang="en-US" altLang="zh-CN" sz="3600" b="1" dirty="0">
                <a:latin typeface="微软雅黑" panose="020B0503020204020204" pitchFamily="34" charset="-122"/>
                <a:ea typeface="微软雅黑" panose="020B0503020204020204" pitchFamily="34" charset="-122"/>
                <a:cs typeface="Arial" panose="020B0604020202020204" pitchFamily="34" charset="0"/>
              </a:rPr>
              <a:t>potential</a:t>
            </a:r>
            <a:r>
              <a:rPr lang="zh-CN" altLang="en-US" sz="3600" b="1" dirty="0">
                <a:latin typeface="微软雅黑" panose="020B0503020204020204" pitchFamily="34" charset="-122"/>
                <a:ea typeface="微软雅黑" panose="020B0503020204020204" pitchFamily="34" charset="-122"/>
                <a:cs typeface="Arial" panose="020B0604020202020204" pitchFamily="34" charset="0"/>
              </a:rPr>
              <a:t> </a:t>
            </a:r>
            <a:r>
              <a:rPr lang="en-US" altLang="zh-CN" sz="3600" b="1" dirty="0">
                <a:latin typeface="微软雅黑" panose="020B0503020204020204" pitchFamily="34" charset="-122"/>
                <a:ea typeface="微软雅黑" panose="020B0503020204020204" pitchFamily="34" charset="-122"/>
                <a:cs typeface="Arial" panose="020B0604020202020204" pitchFamily="34" charset="0"/>
              </a:rPr>
              <a:t>relevant?</a:t>
            </a:r>
            <a:endParaRPr lang="zh-CN" altLang="en-US" sz="3600" b="1" dirty="0">
              <a:latin typeface="微软雅黑" panose="020B0503020204020204" pitchFamily="34" charset="-122"/>
              <a:ea typeface="微软雅黑" panose="020B0503020204020204" pitchFamily="34" charset="-122"/>
            </a:endParaRPr>
          </a:p>
        </p:txBody>
      </p:sp>
      <p:sp>
        <p:nvSpPr>
          <p:cNvPr id="2" name="文本框 1">
            <a:extLst>
              <a:ext uri="{FF2B5EF4-FFF2-40B4-BE49-F238E27FC236}">
                <a16:creationId xmlns:a16="http://schemas.microsoft.com/office/drawing/2014/main" id="{F6FCCBDD-C9CA-6844-3558-E60D63F8398F}"/>
              </a:ext>
            </a:extLst>
          </p:cNvPr>
          <p:cNvSpPr txBox="1"/>
          <p:nvPr/>
        </p:nvSpPr>
        <p:spPr>
          <a:xfrm>
            <a:off x="1285164" y="3264967"/>
            <a:ext cx="9403308" cy="830997"/>
          </a:xfrm>
          <a:prstGeom prst="rect">
            <a:avLst/>
          </a:prstGeom>
          <a:solidFill>
            <a:srgbClr val="FFFF00">
              <a:alpha val="99000"/>
            </a:srgbClr>
          </a:solidFill>
        </p:spPr>
        <p:txBody>
          <a:bodyPr wrap="square" rtlCol="0">
            <a:spAutoFit/>
          </a:bodyPr>
          <a:lstStyle/>
          <a:p>
            <a:pPr algn="ctr"/>
            <a:r>
              <a:rPr kumimoji="1" lang="en-US" altLang="zh-CN" sz="2400" dirty="0">
                <a:latin typeface="Microsoft YaHei" panose="020B0503020204020204" pitchFamily="34" charset="-122"/>
                <a:ea typeface="Microsoft YaHei" panose="020B0503020204020204" pitchFamily="34" charset="-122"/>
              </a:rPr>
              <a:t>The</a:t>
            </a:r>
            <a:r>
              <a:rPr kumimoji="1" lang="zh-CN" altLang="en-US" sz="2400" dirty="0">
                <a:latin typeface="Microsoft YaHei" panose="020B0503020204020204" pitchFamily="34" charset="-122"/>
                <a:ea typeface="Microsoft YaHei" panose="020B0503020204020204" pitchFamily="34" charset="-122"/>
              </a:rPr>
              <a:t> </a:t>
            </a:r>
            <a:r>
              <a:rPr kumimoji="1" lang="en-US" altLang="zh-CN" sz="2400" dirty="0">
                <a:latin typeface="Microsoft YaHei" panose="020B0503020204020204" pitchFamily="34" charset="-122"/>
                <a:ea typeface="Microsoft YaHei" panose="020B0503020204020204" pitchFamily="34" charset="-122"/>
              </a:rPr>
              <a:t>energy</a:t>
            </a:r>
            <a:r>
              <a:rPr kumimoji="1" lang="zh-CN" altLang="en-US" sz="2400" dirty="0">
                <a:latin typeface="Microsoft YaHei" panose="020B0503020204020204" pitchFamily="34" charset="-122"/>
                <a:ea typeface="Microsoft YaHei" panose="020B0503020204020204" pitchFamily="34" charset="-122"/>
              </a:rPr>
              <a:t> </a:t>
            </a:r>
            <a:r>
              <a:rPr kumimoji="1" lang="en-US" altLang="zh-CN" sz="2400" dirty="0">
                <a:latin typeface="Microsoft YaHei" panose="020B0503020204020204" pitchFamily="34" charset="-122"/>
                <a:ea typeface="Microsoft YaHei" panose="020B0503020204020204" pitchFamily="34" charset="-122"/>
              </a:rPr>
              <a:t>dependence</a:t>
            </a:r>
            <a:r>
              <a:rPr kumimoji="1" lang="zh-CN" altLang="en-US" sz="2400" dirty="0">
                <a:latin typeface="Microsoft YaHei" panose="020B0503020204020204" pitchFamily="34" charset="-122"/>
                <a:ea typeface="Microsoft YaHei" panose="020B0503020204020204" pitchFamily="34" charset="-122"/>
              </a:rPr>
              <a:t> </a:t>
            </a:r>
            <a:r>
              <a:rPr kumimoji="1" lang="en-US" altLang="zh-CN" sz="2400" dirty="0">
                <a:latin typeface="Microsoft YaHei" panose="020B0503020204020204" pitchFamily="34" charset="-122"/>
                <a:ea typeface="Microsoft YaHei" panose="020B0503020204020204" pitchFamily="34" charset="-122"/>
              </a:rPr>
              <a:t>is</a:t>
            </a:r>
            <a:r>
              <a:rPr kumimoji="1" lang="zh-CN" altLang="en-US" sz="2400" dirty="0">
                <a:latin typeface="Microsoft YaHei" panose="020B0503020204020204" pitchFamily="34" charset="-122"/>
                <a:ea typeface="Microsoft YaHei" panose="020B0503020204020204" pitchFamily="34" charset="-122"/>
              </a:rPr>
              <a:t> </a:t>
            </a:r>
            <a:r>
              <a:rPr kumimoji="1" lang="en-US" altLang="zh-CN" sz="2400" dirty="0">
                <a:latin typeface="Microsoft YaHei" panose="020B0503020204020204" pitchFamily="34" charset="-122"/>
                <a:ea typeface="Microsoft YaHei" panose="020B0503020204020204" pitchFamily="34" charset="-122"/>
              </a:rPr>
              <a:t>responsible</a:t>
            </a:r>
            <a:r>
              <a:rPr kumimoji="1" lang="zh-CN" altLang="en-US" sz="2400" dirty="0">
                <a:latin typeface="Microsoft YaHei" panose="020B0503020204020204" pitchFamily="34" charset="-122"/>
                <a:ea typeface="Microsoft YaHei" panose="020B0503020204020204" pitchFamily="34" charset="-122"/>
              </a:rPr>
              <a:t> </a:t>
            </a:r>
            <a:r>
              <a:rPr kumimoji="1" lang="en-US" altLang="zh-CN" sz="2400" dirty="0">
                <a:latin typeface="Microsoft YaHei" panose="020B0503020204020204" pitchFamily="34" charset="-122"/>
                <a:ea typeface="Microsoft YaHei" panose="020B0503020204020204" pitchFamily="34" charset="-122"/>
              </a:rPr>
              <a:t>for</a:t>
            </a:r>
            <a:r>
              <a:rPr kumimoji="1" lang="zh-CN" altLang="en-US" sz="2400" dirty="0">
                <a:latin typeface="Microsoft YaHei" panose="020B0503020204020204" pitchFamily="34" charset="-122"/>
                <a:ea typeface="Microsoft YaHei" panose="020B0503020204020204" pitchFamily="34" charset="-122"/>
              </a:rPr>
              <a:t> </a:t>
            </a:r>
            <a:r>
              <a:rPr kumimoji="1" lang="en-US" altLang="zh-CN" sz="2400" dirty="0">
                <a:latin typeface="Microsoft YaHei" panose="020B0503020204020204" pitchFamily="34" charset="-122"/>
                <a:ea typeface="Microsoft YaHei" panose="020B0503020204020204" pitchFamily="34" charset="-122"/>
              </a:rPr>
              <a:t>the</a:t>
            </a:r>
            <a:r>
              <a:rPr kumimoji="1" lang="zh-CN" altLang="en-US" sz="2400" dirty="0">
                <a:latin typeface="Microsoft YaHei" panose="020B0503020204020204" pitchFamily="34" charset="-122"/>
                <a:ea typeface="Microsoft YaHei" panose="020B0503020204020204" pitchFamily="34" charset="-122"/>
              </a:rPr>
              <a:t> </a:t>
            </a:r>
            <a:r>
              <a:rPr kumimoji="1" lang="en-US" altLang="zh-CN" sz="2400" dirty="0">
                <a:latin typeface="Microsoft YaHei" panose="020B0503020204020204" pitchFamily="34" charset="-122"/>
                <a:ea typeface="Microsoft YaHei" panose="020B0503020204020204" pitchFamily="34" charset="-122"/>
              </a:rPr>
              <a:t>emergence</a:t>
            </a:r>
            <a:r>
              <a:rPr kumimoji="1" lang="zh-CN" altLang="en-US" sz="2400" dirty="0">
                <a:latin typeface="Microsoft YaHei" panose="020B0503020204020204" pitchFamily="34" charset="-122"/>
                <a:ea typeface="Microsoft YaHei" panose="020B0503020204020204" pitchFamily="34" charset="-122"/>
              </a:rPr>
              <a:t> </a:t>
            </a:r>
            <a:r>
              <a:rPr kumimoji="1" lang="en-US" altLang="zh-CN" sz="2400" dirty="0">
                <a:latin typeface="Microsoft YaHei" panose="020B0503020204020204" pitchFamily="34" charset="-122"/>
                <a:ea typeface="Microsoft YaHei" panose="020B0503020204020204" pitchFamily="34" charset="-122"/>
              </a:rPr>
              <a:t>of</a:t>
            </a:r>
            <a:r>
              <a:rPr kumimoji="1" lang="zh-CN" altLang="en-US" sz="2400" dirty="0">
                <a:latin typeface="Microsoft YaHei" panose="020B0503020204020204" pitchFamily="34" charset="-122"/>
                <a:ea typeface="Microsoft YaHei" panose="020B0503020204020204" pitchFamily="34" charset="-122"/>
              </a:rPr>
              <a:t> </a:t>
            </a:r>
            <a:r>
              <a:rPr kumimoji="1" lang="en-US" altLang="zh-CN" sz="2400" dirty="0">
                <a:latin typeface="Microsoft YaHei" panose="020B0503020204020204" pitchFamily="34" charset="-122"/>
                <a:ea typeface="Microsoft YaHei" panose="020B0503020204020204" pitchFamily="34" charset="-122"/>
              </a:rPr>
              <a:t>two-pole</a:t>
            </a:r>
            <a:r>
              <a:rPr kumimoji="1" lang="zh-CN" altLang="en-US" sz="2400" dirty="0">
                <a:latin typeface="Microsoft YaHei" panose="020B0503020204020204" pitchFamily="34" charset="-122"/>
                <a:ea typeface="Microsoft YaHei" panose="020B0503020204020204" pitchFamily="34" charset="-122"/>
              </a:rPr>
              <a:t> </a:t>
            </a:r>
            <a:r>
              <a:rPr kumimoji="1" lang="en-US" altLang="zh-CN" sz="2400" dirty="0">
                <a:latin typeface="Microsoft YaHei" panose="020B0503020204020204" pitchFamily="34" charset="-122"/>
                <a:ea typeface="Microsoft YaHei" panose="020B0503020204020204" pitchFamily="34" charset="-122"/>
              </a:rPr>
              <a:t>structures</a:t>
            </a:r>
            <a:r>
              <a:rPr kumimoji="1" lang="zh-CN" altLang="en-US" sz="2400" dirty="0">
                <a:latin typeface="Microsoft YaHei" panose="020B0503020204020204" pitchFamily="34" charset="-122"/>
                <a:ea typeface="Microsoft YaHei" panose="020B0503020204020204" pitchFamily="34" charset="-122"/>
              </a:rPr>
              <a:t> </a:t>
            </a:r>
            <a:r>
              <a:rPr kumimoji="1" lang="en-US" altLang="zh-CN" sz="2400" dirty="0">
                <a:latin typeface="Microsoft YaHei" panose="020B0503020204020204" pitchFamily="34" charset="-122"/>
                <a:ea typeface="Microsoft YaHei" panose="020B0503020204020204" pitchFamily="34" charset="-122"/>
              </a:rPr>
              <a:t>as</a:t>
            </a:r>
            <a:r>
              <a:rPr kumimoji="1" lang="zh-CN" altLang="en-US" sz="2400" dirty="0">
                <a:latin typeface="Microsoft YaHei" panose="020B0503020204020204" pitchFamily="34" charset="-122"/>
                <a:ea typeface="Microsoft YaHei" panose="020B0503020204020204" pitchFamily="34" charset="-122"/>
              </a:rPr>
              <a:t> </a:t>
            </a:r>
            <a:r>
              <a:rPr kumimoji="1" lang="en-US" altLang="zh-CN" sz="2400" dirty="0">
                <a:latin typeface="Microsoft YaHei" panose="020B0503020204020204" pitchFamily="34" charset="-122"/>
                <a:ea typeface="Microsoft YaHei" panose="020B0503020204020204" pitchFamily="34" charset="-122"/>
              </a:rPr>
              <a:t>we</a:t>
            </a:r>
            <a:r>
              <a:rPr kumimoji="1" lang="zh-CN" altLang="en-US" sz="2400" dirty="0">
                <a:latin typeface="Microsoft YaHei" panose="020B0503020204020204" pitchFamily="34" charset="-122"/>
                <a:ea typeface="Microsoft YaHei" panose="020B0503020204020204" pitchFamily="34" charset="-122"/>
              </a:rPr>
              <a:t> </a:t>
            </a:r>
            <a:r>
              <a:rPr kumimoji="1" lang="en-US" altLang="zh-CN" sz="2400" dirty="0">
                <a:latin typeface="Microsoft YaHei" panose="020B0503020204020204" pitchFamily="34" charset="-122"/>
                <a:ea typeface="Microsoft YaHei" panose="020B0503020204020204" pitchFamily="34" charset="-122"/>
              </a:rPr>
              <a:t>defined</a:t>
            </a:r>
            <a:r>
              <a:rPr kumimoji="1" lang="zh-CN" altLang="en-US" sz="2400" dirty="0">
                <a:latin typeface="Microsoft YaHei" panose="020B0503020204020204" pitchFamily="34" charset="-122"/>
                <a:ea typeface="Microsoft YaHei" panose="020B0503020204020204" pitchFamily="34" charset="-122"/>
              </a:rPr>
              <a:t> </a:t>
            </a:r>
            <a:r>
              <a:rPr kumimoji="1" lang="en-US" altLang="zh-CN" sz="2400" dirty="0">
                <a:latin typeface="Microsoft YaHei" panose="020B0503020204020204" pitchFamily="34" charset="-122"/>
                <a:ea typeface="Microsoft YaHei" panose="020B0503020204020204" pitchFamily="34" charset="-122"/>
              </a:rPr>
              <a:t>here.</a:t>
            </a:r>
            <a:endParaRPr kumimoji="1" lang="zh-CN" altLang="en-US" sz="2400" dirty="0">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160051379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D4981BFB-3250-1A25-A1B0-666BEF97A3A0}"/>
              </a:ext>
            </a:extLst>
          </p:cNvPr>
          <p:cNvPicPr>
            <a:picLocks noChangeAspect="1"/>
          </p:cNvPicPr>
          <p:nvPr/>
        </p:nvPicPr>
        <p:blipFill>
          <a:blip r:embed="rId3"/>
          <a:stretch>
            <a:fillRect/>
          </a:stretch>
        </p:blipFill>
        <p:spPr>
          <a:xfrm>
            <a:off x="7528643" y="3211612"/>
            <a:ext cx="3280330" cy="689495"/>
          </a:xfrm>
          <a:prstGeom prst="rect">
            <a:avLst/>
          </a:prstGeom>
        </p:spPr>
      </p:pic>
      <mc:AlternateContent xmlns:mc="http://schemas.openxmlformats.org/markup-compatibility/2006" xmlns:a14="http://schemas.microsoft.com/office/drawing/2010/main">
        <mc:Choice Requires="a14">
          <p:sp>
            <p:nvSpPr>
              <p:cNvPr id="3" name="内容占位符 2">
                <a:extLst>
                  <a:ext uri="{FF2B5EF4-FFF2-40B4-BE49-F238E27FC236}">
                    <a16:creationId xmlns:a16="http://schemas.microsoft.com/office/drawing/2014/main" id="{2A7B76FB-8CB2-E3AE-F132-8A2DEB059D15}"/>
                  </a:ext>
                </a:extLst>
              </p:cNvPr>
              <p:cNvSpPr>
                <a:spLocks noGrp="1"/>
              </p:cNvSpPr>
              <p:nvPr>
                <p:ph idx="4294967295"/>
              </p:nvPr>
            </p:nvSpPr>
            <p:spPr>
              <a:xfrm>
                <a:off x="311412" y="3909800"/>
                <a:ext cx="11862444" cy="504075"/>
              </a:xfrm>
            </p:spPr>
            <p:txBody>
              <a:bodyPr>
                <a:normAutofit/>
              </a:bodyPr>
              <a:lstStyle/>
              <a:p>
                <a:pPr>
                  <a:lnSpc>
                    <a:spcPct val="100000"/>
                  </a:lnSpc>
                  <a:spcAft>
                    <a:spcPts val="500"/>
                  </a:spcAft>
                  <a:buFont typeface="Wingdings" pitchFamily="2" charset="2"/>
                  <a:buChar char="p"/>
                </a:pPr>
                <a:r>
                  <a:rPr lang="en-US" altLang="zh-CN" sz="2400" b="0" dirty="0">
                    <a:latin typeface="Microsoft YaHei" panose="020B0503020204020204" pitchFamily="34" charset="-122"/>
                    <a:ea typeface="Microsoft YaHei" panose="020B0503020204020204" pitchFamily="34" charset="-122"/>
                  </a:rPr>
                  <a:t>Coupled</a:t>
                </a:r>
                <a:r>
                  <a:rPr lang="zh-CN" altLang="en-US" sz="2400" b="0" dirty="0">
                    <a:latin typeface="Microsoft YaHei" panose="020B0503020204020204" pitchFamily="34" charset="-122"/>
                    <a:ea typeface="Microsoft YaHei" panose="020B0503020204020204" pitchFamily="34" charset="-122"/>
                  </a:rPr>
                  <a:t> </a:t>
                </a:r>
                <a:r>
                  <a:rPr lang="en-US" altLang="zh-CN" sz="2400" b="0" dirty="0">
                    <a:latin typeface="Microsoft YaHei" panose="020B0503020204020204" pitchFamily="34" charset="-122"/>
                    <a:ea typeface="Microsoft YaHei" panose="020B0503020204020204" pitchFamily="34" charset="-122"/>
                  </a:rPr>
                  <a:t>channels: </a:t>
                </a:r>
                <a14:m>
                  <m:oMath xmlns:m="http://schemas.openxmlformats.org/officeDocument/2006/math">
                    <m:sSup>
                      <m:sSupPr>
                        <m:ctrlPr>
                          <a:rPr lang="en-US" altLang="zh-CN" sz="2400" b="1" i="1" smtClean="0">
                            <a:solidFill>
                              <a:srgbClr val="C00000"/>
                            </a:solidFill>
                            <a:latin typeface="Cambria Math" panose="02040503050406030204" pitchFamily="18" charset="0"/>
                          </a:rPr>
                        </m:ctrlPr>
                      </m:sSupPr>
                      <m:e>
                        <m:r>
                          <a:rPr lang="en-US" altLang="zh-CN" sz="2400" b="1" i="1" smtClean="0">
                            <a:solidFill>
                              <a:srgbClr val="C00000"/>
                            </a:solidFill>
                            <a:latin typeface="Cambria Math" panose="02040503050406030204" pitchFamily="18" charset="0"/>
                          </a:rPr>
                          <m:t>𝑲</m:t>
                        </m:r>
                      </m:e>
                      <m:sup>
                        <m:r>
                          <a:rPr lang="en-US" altLang="zh-CN" sz="2400" b="1" i="1" smtClean="0">
                            <a:solidFill>
                              <a:srgbClr val="C00000"/>
                            </a:solidFill>
                            <a:latin typeface="Cambria Math" panose="02040503050406030204" pitchFamily="18" charset="0"/>
                          </a:rPr>
                          <m:t>∗</m:t>
                        </m:r>
                      </m:sup>
                    </m:sSup>
                    <m:r>
                      <a:rPr lang="zh-CN" altLang="en-US" sz="2400" b="1" i="1" smtClean="0">
                        <a:solidFill>
                          <a:srgbClr val="C00000"/>
                        </a:solidFill>
                        <a:latin typeface="Cambria Math" panose="02040503050406030204" pitchFamily="18" charset="0"/>
                      </a:rPr>
                      <m:t>𝝅</m:t>
                    </m:r>
                    <m:r>
                      <a:rPr lang="en-US" altLang="zh-CN" sz="2400" b="1" i="1" smtClean="0">
                        <a:solidFill>
                          <a:srgbClr val="C00000"/>
                        </a:solidFill>
                        <a:latin typeface="Cambria Math" panose="02040503050406030204" pitchFamily="18" charset="0"/>
                      </a:rPr>
                      <m:t>(</m:t>
                    </m:r>
                    <m:r>
                      <a:rPr lang="en-US" altLang="zh-CN" sz="2400" b="1" i="1" smtClean="0">
                        <a:solidFill>
                          <a:srgbClr val="C00000"/>
                        </a:solidFill>
                        <a:latin typeface="Cambria Math" panose="02040503050406030204" pitchFamily="18" charset="0"/>
                      </a:rPr>
                      <m:t>𝟏𝟎𝟑𝟎</m:t>
                    </m:r>
                    <m:r>
                      <a:rPr lang="en-US" altLang="zh-CN" sz="2400" b="1" i="1" smtClean="0">
                        <a:solidFill>
                          <a:srgbClr val="C00000"/>
                        </a:solidFill>
                        <a:latin typeface="Cambria Math" panose="02040503050406030204" pitchFamily="18" charset="0"/>
                      </a:rPr>
                      <m:t>)</m:t>
                    </m:r>
                  </m:oMath>
                </a14:m>
                <a:r>
                  <a:rPr lang="en-US" altLang="zh-CN" sz="2400" b="1" dirty="0">
                    <a:solidFill>
                      <a:srgbClr val="C00000"/>
                    </a:solidFill>
                    <a:latin typeface="Microsoft YaHei" panose="020B0503020204020204" pitchFamily="34" charset="-122"/>
                    <a:ea typeface="Microsoft YaHei" panose="020B0503020204020204" pitchFamily="34" charset="-122"/>
                  </a:rPr>
                  <a:t>, </a:t>
                </a:r>
                <a14:m>
                  <m:oMath xmlns:m="http://schemas.openxmlformats.org/officeDocument/2006/math">
                    <m:r>
                      <a:rPr lang="zh-CN" altLang="en-US" sz="2400" b="1" i="1" dirty="0" smtClean="0">
                        <a:solidFill>
                          <a:srgbClr val="C00000"/>
                        </a:solidFill>
                        <a:latin typeface="Cambria Math" panose="02040503050406030204" pitchFamily="18" charset="0"/>
                      </a:rPr>
                      <m:t>𝝆</m:t>
                    </m:r>
                    <m:r>
                      <a:rPr lang="en-US" altLang="zh-CN" sz="2400" b="1" i="1" dirty="0" smtClean="0">
                        <a:solidFill>
                          <a:srgbClr val="C00000"/>
                        </a:solidFill>
                        <a:latin typeface="Cambria Math" panose="02040503050406030204" pitchFamily="18" charset="0"/>
                      </a:rPr>
                      <m:t>𝑲</m:t>
                    </m:r>
                    <m:d>
                      <m:dPr>
                        <m:ctrlPr>
                          <a:rPr lang="en-US" altLang="zh-CN" sz="2400" b="1" i="1" dirty="0" smtClean="0">
                            <a:solidFill>
                              <a:srgbClr val="C00000"/>
                            </a:solidFill>
                            <a:latin typeface="Cambria Math" panose="02040503050406030204" pitchFamily="18" charset="0"/>
                          </a:rPr>
                        </m:ctrlPr>
                      </m:dPr>
                      <m:e>
                        <m:r>
                          <a:rPr lang="en-US" altLang="zh-CN" sz="2400" b="1" i="1" dirty="0" smtClean="0">
                            <a:solidFill>
                              <a:srgbClr val="C00000"/>
                            </a:solidFill>
                            <a:latin typeface="Cambria Math" panose="02040503050406030204" pitchFamily="18" charset="0"/>
                          </a:rPr>
                          <m:t>𝟏𝟐𝟕𝟏</m:t>
                        </m:r>
                      </m:e>
                    </m:d>
                    <m:r>
                      <a:rPr lang="en-US" altLang="zh-CN" sz="2400" b="0" i="0" dirty="0" smtClean="0">
                        <a:latin typeface="Cambria Math" panose="02040503050406030204" pitchFamily="18" charset="0"/>
                      </a:rPr>
                      <m:t>,</m:t>
                    </m:r>
                  </m:oMath>
                </a14:m>
                <a:r>
                  <a:rPr lang="en-US" altLang="zh-CN" sz="2400" dirty="0">
                    <a:latin typeface="Microsoft YaHei" panose="020B0503020204020204" pitchFamily="34" charset="-122"/>
                    <a:ea typeface="Microsoft YaHei" panose="020B0503020204020204" pitchFamily="34" charset="-122"/>
                  </a:rPr>
                  <a:t> </a:t>
                </a:r>
                <a14:m>
                  <m:oMath xmlns:m="http://schemas.openxmlformats.org/officeDocument/2006/math">
                    <m:r>
                      <a:rPr lang="zh-CN" altLang="en-US" sz="2400" i="1" smtClean="0">
                        <a:latin typeface="Cambria Math" panose="02040503050406030204" pitchFamily="18" charset="0"/>
                      </a:rPr>
                      <m:t>𝜔</m:t>
                    </m:r>
                    <m:r>
                      <a:rPr lang="en-US" altLang="zh-CN" sz="2400" b="0" i="1" smtClean="0">
                        <a:latin typeface="Cambria Math" panose="02040503050406030204" pitchFamily="18" charset="0"/>
                      </a:rPr>
                      <m:t>𝐾</m:t>
                    </m:r>
                    <m:r>
                      <a:rPr lang="en-US" altLang="zh-CN" sz="2400" b="0" i="1" smtClean="0">
                        <a:latin typeface="Cambria Math" panose="02040503050406030204" pitchFamily="18" charset="0"/>
                      </a:rPr>
                      <m:t>(1278)</m:t>
                    </m:r>
                  </m:oMath>
                </a14:m>
                <a:r>
                  <a:rPr lang="en-US" altLang="zh-CN" sz="2400" dirty="0">
                    <a:latin typeface="Microsoft YaHei" panose="020B0503020204020204" pitchFamily="34" charset="-122"/>
                    <a:ea typeface="Microsoft YaHei" panose="020B0503020204020204" pitchFamily="34" charset="-122"/>
                  </a:rPr>
                  <a:t>, </a:t>
                </a:r>
                <a14:m>
                  <m:oMath xmlns:m="http://schemas.openxmlformats.org/officeDocument/2006/math">
                    <m:sSup>
                      <m:sSupPr>
                        <m:ctrlPr>
                          <a:rPr lang="en-US" altLang="zh-CN" sz="2400" i="1">
                            <a:latin typeface="Cambria Math" panose="02040503050406030204" pitchFamily="18" charset="0"/>
                          </a:rPr>
                        </m:ctrlPr>
                      </m:sSupPr>
                      <m:e>
                        <m:r>
                          <a:rPr lang="en-US" altLang="zh-CN" sz="2400" i="1">
                            <a:latin typeface="Cambria Math" panose="02040503050406030204" pitchFamily="18" charset="0"/>
                          </a:rPr>
                          <m:t>𝐾</m:t>
                        </m:r>
                      </m:e>
                      <m:sup>
                        <m:r>
                          <a:rPr lang="en-US" altLang="zh-CN" sz="2400" i="1">
                            <a:latin typeface="Cambria Math" panose="02040503050406030204" pitchFamily="18" charset="0"/>
                          </a:rPr>
                          <m:t>∗</m:t>
                        </m:r>
                      </m:sup>
                    </m:sSup>
                    <m:r>
                      <a:rPr lang="zh-CN" altLang="en-US" sz="2400" i="1" smtClean="0">
                        <a:latin typeface="Cambria Math" panose="02040503050406030204" pitchFamily="18" charset="0"/>
                      </a:rPr>
                      <m:t>𝜂</m:t>
                    </m:r>
                    <m:r>
                      <a:rPr lang="en-US" altLang="zh-CN" sz="2400" b="0" i="1" smtClean="0">
                        <a:latin typeface="Cambria Math" panose="02040503050406030204" pitchFamily="18" charset="0"/>
                      </a:rPr>
                      <m:t>(1440)</m:t>
                    </m:r>
                  </m:oMath>
                </a14:m>
                <a:r>
                  <a:rPr lang="en-US" altLang="zh-CN" sz="2400" dirty="0">
                    <a:latin typeface="Microsoft YaHei" panose="020B0503020204020204" pitchFamily="34" charset="-122"/>
                    <a:ea typeface="Microsoft YaHei" panose="020B0503020204020204" pitchFamily="34" charset="-122"/>
                  </a:rPr>
                  <a:t>, </a:t>
                </a:r>
                <a14:m>
                  <m:oMath xmlns:m="http://schemas.openxmlformats.org/officeDocument/2006/math">
                    <m:r>
                      <a:rPr lang="zh-CN" altLang="en-US" sz="2400" i="1">
                        <a:latin typeface="Cambria Math" panose="02040503050406030204" pitchFamily="18" charset="0"/>
                      </a:rPr>
                      <m:t>𝜙</m:t>
                    </m:r>
                    <m:r>
                      <a:rPr lang="en-US" altLang="zh-CN" sz="2400" b="0" i="1" smtClean="0">
                        <a:latin typeface="Cambria Math" panose="02040503050406030204" pitchFamily="18" charset="0"/>
                      </a:rPr>
                      <m:t>𝐾</m:t>
                    </m:r>
                    <m:r>
                      <a:rPr lang="en-US" altLang="zh-CN" sz="2400" b="0" i="1" smtClean="0">
                        <a:latin typeface="Cambria Math" panose="02040503050406030204" pitchFamily="18" charset="0"/>
                      </a:rPr>
                      <m:t>(1515)</m:t>
                    </m:r>
                  </m:oMath>
                </a14:m>
                <a:endParaRPr lang="en-US" altLang="zh-CN" sz="2400" dirty="0">
                  <a:latin typeface="Microsoft YaHei" panose="020B0503020204020204" pitchFamily="34" charset="-122"/>
                  <a:ea typeface="Microsoft YaHei" panose="020B0503020204020204" pitchFamily="34" charset="-122"/>
                </a:endParaRPr>
              </a:p>
            </p:txBody>
          </p:sp>
        </mc:Choice>
        <mc:Fallback xmlns="">
          <p:sp>
            <p:nvSpPr>
              <p:cNvPr id="3" name="内容占位符 2">
                <a:extLst>
                  <a:ext uri="{FF2B5EF4-FFF2-40B4-BE49-F238E27FC236}">
                    <a16:creationId xmlns:a16="http://schemas.microsoft.com/office/drawing/2014/main" id="{2A7B76FB-8CB2-E3AE-F132-8A2DEB059D15}"/>
                  </a:ext>
                </a:extLst>
              </p:cNvPr>
              <p:cNvSpPr>
                <a:spLocks noGrp="1" noRot="1" noChangeAspect="1" noMove="1" noResize="1" noEditPoints="1" noAdjustHandles="1" noChangeArrowheads="1" noChangeShapeType="1" noTextEdit="1"/>
              </p:cNvSpPr>
              <p:nvPr>
                <p:ph idx="4294967295"/>
              </p:nvPr>
            </p:nvSpPr>
            <p:spPr>
              <a:xfrm>
                <a:off x="311412" y="3909800"/>
                <a:ext cx="11862444" cy="504075"/>
              </a:xfrm>
              <a:blipFill>
                <a:blip r:embed="rId4"/>
                <a:stretch>
                  <a:fillRect l="-749" t="-9756" b="-19512"/>
                </a:stretch>
              </a:blipFill>
            </p:spPr>
            <p:txBody>
              <a:bodyPr/>
              <a:lstStyle/>
              <a:p>
                <a:r>
                  <a:rPr lang="zh-CN" altLang="en-US">
                    <a:noFill/>
                  </a:rPr>
                  <a:t> </a:t>
                </a:r>
              </a:p>
            </p:txBody>
          </p:sp>
        </mc:Fallback>
      </mc:AlternateContent>
      <p:pic>
        <p:nvPicPr>
          <p:cNvPr id="4" name="图片 3">
            <a:extLst>
              <a:ext uri="{FF2B5EF4-FFF2-40B4-BE49-F238E27FC236}">
                <a16:creationId xmlns:a16="http://schemas.microsoft.com/office/drawing/2014/main" id="{2DB1CC98-4F82-3088-9B67-B6BE0D648487}"/>
              </a:ext>
            </a:extLst>
          </p:cNvPr>
          <p:cNvPicPr>
            <a:picLocks noChangeAspect="1"/>
          </p:cNvPicPr>
          <p:nvPr/>
        </p:nvPicPr>
        <p:blipFill>
          <a:blip r:embed="rId5"/>
          <a:stretch>
            <a:fillRect/>
          </a:stretch>
        </p:blipFill>
        <p:spPr>
          <a:xfrm>
            <a:off x="760845" y="4612871"/>
            <a:ext cx="2987850" cy="1800166"/>
          </a:xfrm>
          <a:prstGeom prst="rect">
            <a:avLst/>
          </a:prstGeom>
          <a:ln>
            <a:noFill/>
          </a:ln>
          <a:effectLst>
            <a:outerShdw blurRad="190500" algn="tl" rotWithShape="0">
              <a:srgbClr val="000000">
                <a:alpha val="70000"/>
              </a:srgbClr>
            </a:outerShdw>
          </a:effectLst>
        </p:spPr>
      </p:pic>
      <p:pic>
        <p:nvPicPr>
          <p:cNvPr id="2" name="图片 1">
            <a:extLst>
              <a:ext uri="{FF2B5EF4-FFF2-40B4-BE49-F238E27FC236}">
                <a16:creationId xmlns:a16="http://schemas.microsoft.com/office/drawing/2014/main" id="{9B4AB584-7734-5CC8-DF48-8BD37B1995A2}"/>
              </a:ext>
            </a:extLst>
          </p:cNvPr>
          <p:cNvPicPr>
            <a:picLocks noChangeAspect="1"/>
          </p:cNvPicPr>
          <p:nvPr/>
        </p:nvPicPr>
        <p:blipFill>
          <a:blip r:embed="rId6"/>
          <a:stretch>
            <a:fillRect/>
          </a:stretch>
        </p:blipFill>
        <p:spPr>
          <a:xfrm>
            <a:off x="760845" y="2158403"/>
            <a:ext cx="3874873" cy="673395"/>
          </a:xfrm>
          <a:prstGeom prst="rect">
            <a:avLst/>
          </a:prstGeom>
        </p:spPr>
      </p:pic>
      <p:pic>
        <p:nvPicPr>
          <p:cNvPr id="5" name="图片 4">
            <a:extLst>
              <a:ext uri="{FF2B5EF4-FFF2-40B4-BE49-F238E27FC236}">
                <a16:creationId xmlns:a16="http://schemas.microsoft.com/office/drawing/2014/main" id="{04B05969-7F3A-02C6-67BF-9E0C6818D96E}"/>
              </a:ext>
            </a:extLst>
          </p:cNvPr>
          <p:cNvPicPr>
            <a:picLocks noChangeAspect="1"/>
          </p:cNvPicPr>
          <p:nvPr/>
        </p:nvPicPr>
        <p:blipFill>
          <a:blip r:embed="rId7"/>
          <a:stretch>
            <a:fillRect/>
          </a:stretch>
        </p:blipFill>
        <p:spPr>
          <a:xfrm>
            <a:off x="5384200" y="2074045"/>
            <a:ext cx="4593685" cy="1128874"/>
          </a:xfrm>
          <a:prstGeom prst="rect">
            <a:avLst/>
          </a:prstGeom>
        </p:spPr>
      </p:pic>
      <mc:AlternateContent xmlns:mc="http://schemas.openxmlformats.org/markup-compatibility/2006" xmlns:a14="http://schemas.microsoft.com/office/drawing/2010/main">
        <mc:Choice Requires="a14">
          <p:sp>
            <p:nvSpPr>
              <p:cNvPr id="8" name="文本框 7">
                <a:extLst>
                  <a:ext uri="{FF2B5EF4-FFF2-40B4-BE49-F238E27FC236}">
                    <a16:creationId xmlns:a16="http://schemas.microsoft.com/office/drawing/2014/main" id="{005639AB-CB14-BDA0-C030-6509195263FD}"/>
                  </a:ext>
                </a:extLst>
              </p:cNvPr>
              <p:cNvSpPr txBox="1"/>
              <p:nvPr/>
            </p:nvSpPr>
            <p:spPr>
              <a:xfrm>
                <a:off x="35904" y="3421829"/>
                <a:ext cx="7645138" cy="391646"/>
              </a:xfrm>
              <a:prstGeom prst="rect">
                <a:avLst/>
              </a:prstGeom>
              <a:noFill/>
            </p:spPr>
            <p:txBody>
              <a:bodyPr wrap="square">
                <a:spAutoFit/>
              </a:bodyPr>
              <a:lstStyle/>
              <a:p>
                <a:r>
                  <a:rPr lang="zh-CN" altLang="en-US" dirty="0"/>
                  <a:t>   </a:t>
                </a:r>
                <a:r>
                  <a:rPr lang="en-US" altLang="zh-CN" dirty="0"/>
                  <a:t>Simplified as the light mass of NGB and in</a:t>
                </a:r>
                <a:r>
                  <a:rPr lang="zh-CN" altLang="en-US" dirty="0"/>
                  <a:t> </a:t>
                </a:r>
                <a:r>
                  <a:rPr lang="en-US" altLang="zh-CN" dirty="0"/>
                  <a:t>the</a:t>
                </a:r>
                <a:r>
                  <a:rPr lang="zh-CN" altLang="en-US" dirty="0"/>
                  <a:t> </a:t>
                </a:r>
                <a:r>
                  <a:rPr lang="en-US" altLang="zh-CN" dirty="0"/>
                  <a:t>chiral limit of </a:t>
                </a:r>
                <a14:m>
                  <m:oMath xmlns:m="http://schemas.openxmlformats.org/officeDocument/2006/math">
                    <m:sSub>
                      <m:sSubPr>
                        <m:ctrlPr>
                          <a:rPr lang="en-US" altLang="zh-CN" i="1" smtClean="0">
                            <a:latin typeface="Cambria Math" panose="02040503050406030204" pitchFamily="18" charset="0"/>
                          </a:rPr>
                        </m:ctrlPr>
                      </m:sSubPr>
                      <m:e>
                        <m:r>
                          <a:rPr lang="en-US" altLang="zh-CN" i="1" smtClean="0">
                            <a:latin typeface="Cambria Math" panose="02040503050406030204" pitchFamily="18" charset="0"/>
                          </a:rPr>
                          <m:t>𝑀</m:t>
                        </m:r>
                      </m:e>
                      <m:sub>
                        <m:r>
                          <a:rPr lang="en-US" altLang="zh-CN" i="1" smtClean="0">
                            <a:latin typeface="Cambria Math" panose="02040503050406030204" pitchFamily="18" charset="0"/>
                          </a:rPr>
                          <m:t>𝑖</m:t>
                        </m:r>
                      </m:sub>
                    </m:sSub>
                    <m:r>
                      <a:rPr lang="en-US" altLang="zh-CN" i="1" smtClean="0">
                        <a:latin typeface="Cambria Math" panose="02040503050406030204" pitchFamily="18" charset="0"/>
                      </a:rPr>
                      <m:t>=</m:t>
                    </m:r>
                    <m:sSub>
                      <m:sSubPr>
                        <m:ctrlPr>
                          <a:rPr lang="en-US" altLang="zh-CN" i="1">
                            <a:latin typeface="Cambria Math" panose="02040503050406030204" pitchFamily="18" charset="0"/>
                          </a:rPr>
                        </m:ctrlPr>
                      </m:sSubPr>
                      <m:e>
                        <m:r>
                          <a:rPr lang="en-US" altLang="zh-CN" i="1">
                            <a:latin typeface="Cambria Math" panose="02040503050406030204" pitchFamily="18" charset="0"/>
                          </a:rPr>
                          <m:t>𝑀</m:t>
                        </m:r>
                      </m:e>
                      <m:sub>
                        <m:r>
                          <a:rPr lang="en-US" altLang="zh-CN" i="1" smtClean="0">
                            <a:latin typeface="Cambria Math" panose="02040503050406030204" pitchFamily="18" charset="0"/>
                          </a:rPr>
                          <m:t>𝑗</m:t>
                        </m:r>
                      </m:sub>
                    </m:sSub>
                    <m:r>
                      <a:rPr lang="en-US" altLang="zh-CN" i="1" smtClean="0">
                        <a:latin typeface="Cambria Math" panose="02040503050406030204" pitchFamily="18" charset="0"/>
                        <a:ea typeface="Cambria Math" panose="02040503050406030204" pitchFamily="18" charset="0"/>
                      </a:rPr>
                      <m:t>≡</m:t>
                    </m:r>
                    <m:r>
                      <a:rPr lang="en-US" altLang="zh-CN" i="1" smtClean="0">
                        <a:latin typeface="Cambria Math" panose="02040503050406030204" pitchFamily="18" charset="0"/>
                        <a:ea typeface="Cambria Math" panose="02040503050406030204" pitchFamily="18" charset="0"/>
                      </a:rPr>
                      <m:t>𝑀</m:t>
                    </m:r>
                  </m:oMath>
                </a14:m>
                <a:endParaRPr lang="en-US" altLang="zh-CN" dirty="0"/>
              </a:p>
            </p:txBody>
          </p:sp>
        </mc:Choice>
        <mc:Fallback xmlns="">
          <p:sp>
            <p:nvSpPr>
              <p:cNvPr id="8" name="文本框 7">
                <a:extLst>
                  <a:ext uri="{FF2B5EF4-FFF2-40B4-BE49-F238E27FC236}">
                    <a16:creationId xmlns:a16="http://schemas.microsoft.com/office/drawing/2014/main" id="{005639AB-CB14-BDA0-C030-6509195263FD}"/>
                  </a:ext>
                </a:extLst>
              </p:cNvPr>
              <p:cNvSpPr txBox="1">
                <a:spLocks noRot="1" noChangeAspect="1" noMove="1" noResize="1" noEditPoints="1" noAdjustHandles="1" noChangeArrowheads="1" noChangeShapeType="1" noTextEdit="1"/>
              </p:cNvSpPr>
              <p:nvPr/>
            </p:nvSpPr>
            <p:spPr>
              <a:xfrm>
                <a:off x="35904" y="3421829"/>
                <a:ext cx="7645138" cy="391646"/>
              </a:xfrm>
              <a:prstGeom prst="rect">
                <a:avLst/>
              </a:prstGeom>
              <a:blipFill>
                <a:blip r:embed="rId8"/>
                <a:stretch>
                  <a:fillRect t="-6250" b="-18750"/>
                </a:stretch>
              </a:blipFill>
            </p:spPr>
            <p:txBody>
              <a:bodyPr/>
              <a:lstStyle/>
              <a:p>
                <a:r>
                  <a:rPr lang="zh-CN" altLang="en-US">
                    <a:noFill/>
                  </a:rPr>
                  <a:t> </a:t>
                </a:r>
              </a:p>
            </p:txBody>
          </p:sp>
        </mc:Fallback>
      </mc:AlternateContent>
      <p:sp>
        <p:nvSpPr>
          <p:cNvPr id="9" name="文本框 8">
            <a:extLst>
              <a:ext uri="{FF2B5EF4-FFF2-40B4-BE49-F238E27FC236}">
                <a16:creationId xmlns:a16="http://schemas.microsoft.com/office/drawing/2014/main" id="{ABFA088E-D392-8068-4B65-79DF6C36C594}"/>
              </a:ext>
            </a:extLst>
          </p:cNvPr>
          <p:cNvSpPr txBox="1"/>
          <p:nvPr/>
        </p:nvSpPr>
        <p:spPr>
          <a:xfrm>
            <a:off x="311412" y="1463456"/>
            <a:ext cx="10630908" cy="461665"/>
          </a:xfrm>
          <a:prstGeom prst="rect">
            <a:avLst/>
          </a:prstGeom>
          <a:noFill/>
        </p:spPr>
        <p:txBody>
          <a:bodyPr wrap="square">
            <a:spAutoFit/>
          </a:bodyPr>
          <a:lstStyle/>
          <a:p>
            <a:pPr marL="285750" indent="-285750">
              <a:buFont typeface="Wingdings" pitchFamily="2" charset="2"/>
              <a:buChar char="p"/>
            </a:pPr>
            <a:r>
              <a:rPr lang="en-US" altLang="zh-CN" sz="2400" dirty="0">
                <a:latin typeface="Microsoft YaHei" panose="020B0503020204020204" pitchFamily="34" charset="-122"/>
                <a:ea typeface="Microsoft YaHei" panose="020B0503020204020204" pitchFamily="34" charset="-122"/>
              </a:rPr>
              <a:t>NGB scattering off </a:t>
            </a:r>
            <a:r>
              <a:rPr lang="zh-CN" altLang="en-US" sz="2400" dirty="0">
                <a:latin typeface="Microsoft YaHei" panose="020B0503020204020204" pitchFamily="34" charset="-122"/>
                <a:ea typeface="Microsoft YaHei" panose="020B0503020204020204" pitchFamily="34" charset="-122"/>
              </a:rPr>
              <a:t>（</a:t>
            </a:r>
            <a:r>
              <a:rPr lang="en-US" altLang="zh-CN" sz="2400" dirty="0">
                <a:latin typeface="Microsoft YaHei" panose="020B0503020204020204" pitchFamily="34" charset="-122"/>
                <a:ea typeface="Microsoft YaHei" panose="020B0503020204020204" pitchFamily="34" charset="-122"/>
              </a:rPr>
              <a:t>instead</a:t>
            </a:r>
            <a:r>
              <a:rPr lang="zh-CN" altLang="en-US" sz="2400" dirty="0">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of</a:t>
            </a:r>
            <a:r>
              <a:rPr lang="zh-CN" altLang="en-US" sz="2400" dirty="0">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a</a:t>
            </a:r>
            <a:r>
              <a:rPr lang="zh-CN" altLang="en-US" sz="2400" dirty="0">
                <a:latin typeface="Microsoft YaHei" panose="020B0503020204020204" pitchFamily="34" charset="-122"/>
                <a:ea typeface="Microsoft YaHei" panose="020B0503020204020204" pitchFamily="34" charset="-122"/>
              </a:rPr>
              <a:t> </a:t>
            </a:r>
            <a:r>
              <a:rPr lang="en-US" altLang="zh-CN" sz="2400" b="1" dirty="0">
                <a:solidFill>
                  <a:srgbClr val="0432FF"/>
                </a:solidFill>
                <a:latin typeface="Microsoft YaHei" panose="020B0503020204020204" pitchFamily="34" charset="-122"/>
                <a:ea typeface="Microsoft YaHei" panose="020B0503020204020204" pitchFamily="34" charset="-122"/>
              </a:rPr>
              <a:t>baryon</a:t>
            </a:r>
            <a:r>
              <a:rPr lang="en-US" altLang="zh-CN" sz="2400" dirty="0">
                <a:latin typeface="Microsoft YaHei" panose="020B0503020204020204" pitchFamily="34" charset="-122"/>
                <a:ea typeface="Microsoft YaHei" panose="020B0503020204020204" pitchFamily="34" charset="-122"/>
              </a:rPr>
              <a:t>)</a:t>
            </a:r>
            <a:r>
              <a:rPr lang="zh-CN" altLang="en-US" sz="2400" dirty="0">
                <a:solidFill>
                  <a:srgbClr val="00B0F0"/>
                </a:solidFill>
                <a:latin typeface="Microsoft YaHei" panose="020B0503020204020204" pitchFamily="34" charset="-122"/>
                <a:ea typeface="Microsoft YaHei" panose="020B0503020204020204" pitchFamily="34" charset="-122"/>
              </a:rPr>
              <a:t>  </a:t>
            </a:r>
            <a:r>
              <a:rPr lang="en-US" altLang="zh-CN" sz="2400" dirty="0">
                <a:solidFill>
                  <a:srgbClr val="C00000"/>
                </a:solidFill>
                <a:latin typeface="Microsoft YaHei" panose="020B0503020204020204" pitchFamily="34" charset="-122"/>
                <a:ea typeface="Microsoft YaHei" panose="020B0503020204020204" pitchFamily="34" charset="-122"/>
              </a:rPr>
              <a:t>a</a:t>
            </a:r>
            <a:r>
              <a:rPr lang="zh-CN" altLang="en-US" sz="2400" dirty="0">
                <a:solidFill>
                  <a:srgbClr val="C00000"/>
                </a:solidFill>
                <a:latin typeface="Microsoft YaHei" panose="020B0503020204020204" pitchFamily="34" charset="-122"/>
                <a:ea typeface="Microsoft YaHei" panose="020B0503020204020204" pitchFamily="34" charset="-122"/>
              </a:rPr>
              <a:t> </a:t>
            </a:r>
            <a:r>
              <a:rPr lang="en-US" altLang="zh-CN" sz="2400" dirty="0">
                <a:solidFill>
                  <a:srgbClr val="C00000"/>
                </a:solidFill>
                <a:latin typeface="Microsoft YaHei" panose="020B0503020204020204" pitchFamily="34" charset="-122"/>
                <a:ea typeface="Microsoft YaHei" panose="020B0503020204020204" pitchFamily="34" charset="-122"/>
              </a:rPr>
              <a:t>vector meson</a:t>
            </a:r>
          </a:p>
        </p:txBody>
      </p:sp>
      <mc:AlternateContent xmlns:mc="http://schemas.openxmlformats.org/markup-compatibility/2006">
        <mc:Choice xmlns:a14="http://schemas.microsoft.com/office/drawing/2010/main" Requires="a14">
          <p:sp>
            <p:nvSpPr>
              <p:cNvPr id="11" name="文本框 10">
                <a:extLst>
                  <a:ext uri="{FF2B5EF4-FFF2-40B4-BE49-F238E27FC236}">
                    <a16:creationId xmlns:a16="http://schemas.microsoft.com/office/drawing/2014/main" id="{4DEACCB9-EE24-78E0-213E-0136327C88D4}"/>
                  </a:ext>
                </a:extLst>
              </p:cNvPr>
              <p:cNvSpPr txBox="1"/>
              <p:nvPr/>
            </p:nvSpPr>
            <p:spPr>
              <a:xfrm>
                <a:off x="1" y="117291"/>
                <a:ext cx="2997723" cy="646331"/>
              </a:xfrm>
              <a:prstGeom prst="rect">
                <a:avLst/>
              </a:prstGeom>
              <a:noFill/>
            </p:spPr>
            <p:txBody>
              <a:bodyPr wrap="square" anchor="ctr">
                <a:spAutoFit/>
              </a:bodyPr>
              <a:lstStyle/>
              <a:p>
                <a:pPr/>
                <a14:m>
                  <m:oMathPara xmlns:m="http://schemas.openxmlformats.org/officeDocument/2006/math">
                    <m:oMathParaPr>
                      <m:jc m:val="left"/>
                    </m:oMathParaPr>
                    <m:oMath xmlns:m="http://schemas.openxmlformats.org/officeDocument/2006/math">
                      <m:sSub>
                        <m:sSubPr>
                          <m:ctrlPr>
                            <a:rPr lang="en-US" altLang="zh-CN" sz="3600" b="1" i="1" smtClean="0">
                              <a:solidFill>
                                <a:schemeClr val="tx1"/>
                              </a:solidFill>
                              <a:latin typeface="Cambria Math" panose="02040503050406030204" pitchFamily="18" charset="0"/>
                            </a:rPr>
                          </m:ctrlPr>
                        </m:sSubPr>
                        <m:e>
                          <m:r>
                            <a:rPr lang="en-US" altLang="zh-CN" sz="3600" b="1" i="1">
                              <a:solidFill>
                                <a:schemeClr val="tx1"/>
                              </a:solidFill>
                              <a:latin typeface="Cambria Math" panose="02040503050406030204" pitchFamily="18" charset="0"/>
                            </a:rPr>
                            <m:t>𝑲</m:t>
                          </m:r>
                        </m:e>
                        <m:sub>
                          <m:r>
                            <a:rPr lang="en-US" altLang="zh-CN" sz="3600" b="1" i="1">
                              <a:solidFill>
                                <a:schemeClr val="tx1"/>
                              </a:solidFill>
                              <a:latin typeface="Cambria Math" panose="02040503050406030204" pitchFamily="18" charset="0"/>
                            </a:rPr>
                            <m:t>𝟏</m:t>
                          </m:r>
                        </m:sub>
                      </m:sSub>
                      <m:d>
                        <m:dPr>
                          <m:ctrlPr>
                            <a:rPr lang="en-US" altLang="zh-CN" sz="3600" b="1" i="1">
                              <a:solidFill>
                                <a:schemeClr val="tx1"/>
                              </a:solidFill>
                              <a:latin typeface="Cambria Math" panose="02040503050406030204" pitchFamily="18" charset="0"/>
                            </a:rPr>
                          </m:ctrlPr>
                        </m:dPr>
                        <m:e>
                          <m:r>
                            <a:rPr lang="en-US" altLang="zh-CN" sz="3600" b="1" i="1">
                              <a:solidFill>
                                <a:schemeClr val="tx1"/>
                              </a:solidFill>
                              <a:latin typeface="Cambria Math" panose="02040503050406030204" pitchFamily="18" charset="0"/>
                            </a:rPr>
                            <m:t>𝟏𝟐𝟕𝟎</m:t>
                          </m:r>
                        </m:e>
                      </m:d>
                    </m:oMath>
                  </m:oMathPara>
                </a14:m>
                <a:endParaRPr lang="en-US" altLang="zh-CN" sz="2400" b="1" dirty="0">
                  <a:solidFill>
                    <a:schemeClr val="tx1"/>
                  </a:solidFill>
                  <a:latin typeface="Microsoft YaHei" panose="020B0503020204020204" pitchFamily="34" charset="-122"/>
                  <a:ea typeface="Microsoft YaHei" panose="020B0503020204020204" pitchFamily="34" charset="-122"/>
                </a:endParaRPr>
              </a:p>
            </p:txBody>
          </p:sp>
        </mc:Choice>
        <mc:Fallback>
          <p:sp>
            <p:nvSpPr>
              <p:cNvPr id="11" name="文本框 10">
                <a:extLst>
                  <a:ext uri="{FF2B5EF4-FFF2-40B4-BE49-F238E27FC236}">
                    <a16:creationId xmlns:a16="http://schemas.microsoft.com/office/drawing/2014/main" id="{4DEACCB9-EE24-78E0-213E-0136327C88D4}"/>
                  </a:ext>
                </a:extLst>
              </p:cNvPr>
              <p:cNvSpPr txBox="1">
                <a:spLocks noRot="1" noChangeAspect="1" noMove="1" noResize="1" noEditPoints="1" noAdjustHandles="1" noChangeArrowheads="1" noChangeShapeType="1" noTextEdit="1"/>
              </p:cNvSpPr>
              <p:nvPr/>
            </p:nvSpPr>
            <p:spPr>
              <a:xfrm>
                <a:off x="1" y="117291"/>
                <a:ext cx="2997723" cy="646331"/>
              </a:xfrm>
              <a:prstGeom prst="rect">
                <a:avLst/>
              </a:prstGeom>
              <a:blipFill>
                <a:blip r:embed="rId9"/>
                <a:stretch>
                  <a:fillRect l="-2110" b="-7692"/>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7" name="文本框 6">
                <a:extLst>
                  <a:ext uri="{FF2B5EF4-FFF2-40B4-BE49-F238E27FC236}">
                    <a16:creationId xmlns:a16="http://schemas.microsoft.com/office/drawing/2014/main" id="{08758AFC-AE24-204B-88A2-D33D47BA9848}"/>
                  </a:ext>
                </a:extLst>
              </p:cNvPr>
              <p:cNvSpPr txBox="1"/>
              <p:nvPr/>
            </p:nvSpPr>
            <p:spPr>
              <a:xfrm>
                <a:off x="2545882" y="284111"/>
                <a:ext cx="9965522" cy="46166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altLang="zh-CN" sz="2400" i="1" smtClean="0">
                          <a:solidFill>
                            <a:schemeClr val="tx1"/>
                          </a:solidFill>
                          <a:latin typeface="Cambria Math" panose="02040503050406030204" pitchFamily="18" charset="0"/>
                        </a:rPr>
                        <m:t>𝐼</m:t>
                      </m:r>
                      <m:d>
                        <m:dPr>
                          <m:ctrlPr>
                            <a:rPr lang="en-US" altLang="zh-CN" sz="2400" i="1">
                              <a:solidFill>
                                <a:schemeClr val="tx1"/>
                              </a:solidFill>
                              <a:latin typeface="Cambria Math" panose="02040503050406030204" pitchFamily="18" charset="0"/>
                            </a:rPr>
                          </m:ctrlPr>
                        </m:dPr>
                        <m:e>
                          <m:sSup>
                            <m:sSupPr>
                              <m:ctrlPr>
                                <a:rPr lang="en-US" altLang="zh-CN" sz="2400" i="1">
                                  <a:solidFill>
                                    <a:schemeClr val="tx1"/>
                                  </a:solidFill>
                                  <a:latin typeface="Cambria Math" panose="02040503050406030204" pitchFamily="18" charset="0"/>
                                </a:rPr>
                              </m:ctrlPr>
                            </m:sSupPr>
                            <m:e>
                              <m:r>
                                <a:rPr lang="en-US" altLang="zh-CN" sz="2400" i="1">
                                  <a:solidFill>
                                    <a:schemeClr val="tx1"/>
                                  </a:solidFill>
                                  <a:latin typeface="Cambria Math" panose="02040503050406030204" pitchFamily="18" charset="0"/>
                                </a:rPr>
                                <m:t>𝐽</m:t>
                              </m:r>
                            </m:e>
                            <m:sup>
                              <m:r>
                                <a:rPr lang="en-US" altLang="zh-CN" sz="2400" i="1">
                                  <a:solidFill>
                                    <a:schemeClr val="tx1"/>
                                  </a:solidFill>
                                  <a:latin typeface="Cambria Math" panose="02040503050406030204" pitchFamily="18" charset="0"/>
                                </a:rPr>
                                <m:t>𝑃</m:t>
                              </m:r>
                            </m:sup>
                          </m:sSup>
                        </m:e>
                      </m:d>
                      <m:r>
                        <a:rPr lang="en-US" altLang="zh-CN" sz="2400" i="1">
                          <a:solidFill>
                            <a:schemeClr val="tx1"/>
                          </a:solidFill>
                          <a:latin typeface="Cambria Math" panose="02040503050406030204" pitchFamily="18" charset="0"/>
                        </a:rPr>
                        <m:t>=</m:t>
                      </m:r>
                      <m:r>
                        <a:rPr lang="en-US" altLang="zh-CN" sz="2400" b="0" i="1" smtClean="0">
                          <a:solidFill>
                            <a:schemeClr val="tx1"/>
                          </a:solidFill>
                          <a:latin typeface="Cambria Math" panose="02040503050406030204" pitchFamily="18" charset="0"/>
                        </a:rPr>
                        <m:t>1/2</m:t>
                      </m:r>
                      <m:d>
                        <m:dPr>
                          <m:ctrlPr>
                            <a:rPr lang="en-US" altLang="zh-CN" sz="2400" i="1">
                              <a:solidFill>
                                <a:schemeClr val="tx1"/>
                              </a:solidFill>
                              <a:latin typeface="Cambria Math" panose="02040503050406030204" pitchFamily="18" charset="0"/>
                            </a:rPr>
                          </m:ctrlPr>
                        </m:dPr>
                        <m:e>
                          <m:sSup>
                            <m:sSupPr>
                              <m:ctrlPr>
                                <a:rPr lang="en-US" altLang="zh-CN" sz="2400" i="1">
                                  <a:solidFill>
                                    <a:schemeClr val="tx1"/>
                                  </a:solidFill>
                                  <a:latin typeface="Cambria Math" panose="02040503050406030204" pitchFamily="18" charset="0"/>
                                </a:rPr>
                              </m:ctrlPr>
                            </m:sSupPr>
                            <m:e>
                              <m:r>
                                <a:rPr lang="en-US" altLang="zh-CN" sz="2400" i="1">
                                  <a:solidFill>
                                    <a:schemeClr val="tx1"/>
                                  </a:solidFill>
                                  <a:latin typeface="Cambria Math" panose="02040503050406030204" pitchFamily="18" charset="0"/>
                                </a:rPr>
                                <m:t>1</m:t>
                              </m:r>
                            </m:e>
                            <m:sup>
                              <m:r>
                                <a:rPr lang="en-US" altLang="zh-CN" sz="2400" i="1">
                                  <a:solidFill>
                                    <a:schemeClr val="tx1"/>
                                  </a:solidFill>
                                  <a:latin typeface="Cambria Math" panose="02040503050406030204" pitchFamily="18" charset="0"/>
                                </a:rPr>
                                <m:t>+</m:t>
                              </m:r>
                            </m:sup>
                          </m:sSup>
                        </m:e>
                      </m:d>
                      <m:r>
                        <m:rPr>
                          <m:nor/>
                        </m:rPr>
                        <a:rPr lang="en-US" altLang="zh-CN" sz="2400" dirty="0">
                          <a:solidFill>
                            <a:schemeClr val="tx1"/>
                          </a:solidFill>
                          <a:latin typeface="-apple-system"/>
                          <a:ea typeface="Microsoft YaHei" panose="020B0503020204020204" pitchFamily="34" charset="-122"/>
                          <a:cs typeface="Times New Roman" panose="02020603050405020304" pitchFamily="18" charset="0"/>
                        </a:rPr>
                        <m:t>,</m:t>
                      </m:r>
                      <m:r>
                        <m:rPr>
                          <m:nor/>
                        </m:rPr>
                        <a:rPr lang="en-US" altLang="zh-CN" sz="2400" dirty="0">
                          <a:solidFill>
                            <a:schemeClr val="tx1"/>
                          </a:solidFill>
                          <a:latin typeface="-apple-system"/>
                          <a:ea typeface="Microsoft YaHei" panose="020B0503020204020204" pitchFamily="34" charset="-122"/>
                        </a:rPr>
                        <m:t> </m:t>
                      </m:r>
                      <m:r>
                        <a:rPr lang="en-US" altLang="zh-CN" sz="2400" i="1">
                          <a:solidFill>
                            <a:schemeClr val="tx1"/>
                          </a:solidFill>
                          <a:latin typeface="Cambria Math" panose="02040503050406030204" pitchFamily="18" charset="0"/>
                        </a:rPr>
                        <m:t>𝑆</m:t>
                      </m:r>
                      <m:r>
                        <a:rPr lang="en-US" altLang="zh-CN" sz="2400" i="1">
                          <a:solidFill>
                            <a:schemeClr val="tx1"/>
                          </a:solidFill>
                          <a:latin typeface="Cambria Math" panose="02040503050406030204" pitchFamily="18" charset="0"/>
                        </a:rPr>
                        <m:t>=1; </m:t>
                      </m:r>
                      <m:r>
                        <a:rPr lang="en-US" altLang="zh-CN" sz="2400" i="1">
                          <a:solidFill>
                            <a:schemeClr val="tx1"/>
                          </a:solidFill>
                          <a:latin typeface="Cambria Math" panose="02040503050406030204" pitchFamily="18" charset="0"/>
                          <a:ea typeface="Cambria Math" panose="02040503050406030204" pitchFamily="18" charset="0"/>
                        </a:rPr>
                        <m:t>𝑀</m:t>
                      </m:r>
                      <m:r>
                        <a:rPr lang="en-US" altLang="zh-CN" sz="2400" i="1">
                          <a:solidFill>
                            <a:schemeClr val="tx1"/>
                          </a:solidFill>
                          <a:latin typeface="Cambria Math" panose="02040503050406030204" pitchFamily="18" charset="0"/>
                          <a:ea typeface="Cambria Math" panose="02040503050406030204" pitchFamily="18" charset="0"/>
                        </a:rPr>
                        <m:t>=1253±</m:t>
                      </m:r>
                      <m:r>
                        <a:rPr lang="en-US" altLang="zh-CN" sz="2400">
                          <a:solidFill>
                            <a:schemeClr val="tx1"/>
                          </a:solidFill>
                          <a:latin typeface="Cambria Math" panose="02040503050406030204" pitchFamily="18" charset="0"/>
                          <a:ea typeface="Cambria Math" panose="02040503050406030204" pitchFamily="18" charset="0"/>
                        </a:rPr>
                        <m:t>7 </m:t>
                      </m:r>
                      <m:r>
                        <m:rPr>
                          <m:nor/>
                        </m:rPr>
                        <a:rPr lang="en-US" altLang="zh-CN" sz="2400" dirty="0">
                          <a:solidFill>
                            <a:schemeClr val="tx1"/>
                          </a:solidFill>
                          <a:latin typeface="-apple-system"/>
                          <a:ea typeface="Microsoft YaHei" panose="020B0503020204020204" pitchFamily="34" charset="-122"/>
                          <a:cs typeface="Times New Roman" panose="02020603050405020304" pitchFamily="18" charset="0"/>
                        </a:rPr>
                        <m:t>MeV</m:t>
                      </m:r>
                      <m:r>
                        <m:rPr>
                          <m:nor/>
                        </m:rPr>
                        <a:rPr lang="en-US" altLang="zh-CN" sz="2400" dirty="0">
                          <a:solidFill>
                            <a:schemeClr val="tx1"/>
                          </a:solidFill>
                          <a:latin typeface="-apple-system"/>
                          <a:ea typeface="Microsoft YaHei" panose="020B0503020204020204" pitchFamily="34" charset="-122"/>
                          <a:cs typeface="Times New Roman" panose="02020603050405020304" pitchFamily="18" charset="0"/>
                        </a:rPr>
                        <m:t>, </m:t>
                      </m:r>
                      <m:r>
                        <m:rPr>
                          <m:sty m:val="p"/>
                        </m:rPr>
                        <a:rPr lang="el-GR" altLang="zh-CN" sz="2400" i="1">
                          <a:solidFill>
                            <a:schemeClr val="tx1"/>
                          </a:solidFill>
                          <a:latin typeface="Cambria Math" panose="02040503050406030204" pitchFamily="18" charset="0"/>
                          <a:ea typeface="Cambria Math" panose="02040503050406030204" pitchFamily="18" charset="0"/>
                        </a:rPr>
                        <m:t>Γ</m:t>
                      </m:r>
                      <m:r>
                        <a:rPr lang="en-US" altLang="zh-CN" sz="2400" i="1">
                          <a:solidFill>
                            <a:schemeClr val="tx1"/>
                          </a:solidFill>
                          <a:latin typeface="Cambria Math" panose="02040503050406030204" pitchFamily="18" charset="0"/>
                          <a:ea typeface="Cambria Math" panose="02040503050406030204" pitchFamily="18" charset="0"/>
                        </a:rPr>
                        <m:t>=90±20</m:t>
                      </m:r>
                      <m:r>
                        <m:rPr>
                          <m:nor/>
                        </m:rPr>
                        <a:rPr lang="en-US" altLang="zh-CN" sz="2400" dirty="0">
                          <a:solidFill>
                            <a:schemeClr val="tx1"/>
                          </a:solidFill>
                          <a:latin typeface="-apple-system"/>
                          <a:ea typeface="Microsoft YaHei" panose="020B0503020204020204" pitchFamily="34" charset="-122"/>
                          <a:cs typeface="Times New Roman" panose="02020603050405020304" pitchFamily="18" charset="0"/>
                        </a:rPr>
                        <m:t> </m:t>
                      </m:r>
                      <m:r>
                        <m:rPr>
                          <m:nor/>
                        </m:rPr>
                        <a:rPr lang="en-US" altLang="zh-CN" sz="2400" dirty="0">
                          <a:solidFill>
                            <a:schemeClr val="tx1"/>
                          </a:solidFill>
                          <a:latin typeface="-apple-system"/>
                          <a:ea typeface="Microsoft YaHei" panose="020B0503020204020204" pitchFamily="34" charset="-122"/>
                          <a:cs typeface="Times New Roman" panose="02020603050405020304" pitchFamily="18" charset="0"/>
                        </a:rPr>
                        <m:t>MeV</m:t>
                      </m:r>
                    </m:oMath>
                  </m:oMathPara>
                </a14:m>
                <a:endParaRPr lang="en-US" altLang="zh-CN" sz="2400" dirty="0">
                  <a:solidFill>
                    <a:schemeClr val="tx1"/>
                  </a:solidFill>
                  <a:latin typeface="-apple-system"/>
                  <a:ea typeface="Microsoft YaHei" panose="020B0503020204020204" pitchFamily="34" charset="-122"/>
                </a:endParaRPr>
              </a:p>
            </p:txBody>
          </p:sp>
        </mc:Choice>
        <mc:Fallback xmlns="">
          <p:sp>
            <p:nvSpPr>
              <p:cNvPr id="7" name="文本框 6">
                <a:extLst>
                  <a:ext uri="{FF2B5EF4-FFF2-40B4-BE49-F238E27FC236}">
                    <a16:creationId xmlns:a16="http://schemas.microsoft.com/office/drawing/2014/main" id="{08758AFC-AE24-204B-88A2-D33D47BA9848}"/>
                  </a:ext>
                </a:extLst>
              </p:cNvPr>
              <p:cNvSpPr txBox="1">
                <a:spLocks noRot="1" noChangeAspect="1" noMove="1" noResize="1" noEditPoints="1" noAdjustHandles="1" noChangeArrowheads="1" noChangeShapeType="1" noTextEdit="1"/>
              </p:cNvSpPr>
              <p:nvPr/>
            </p:nvSpPr>
            <p:spPr>
              <a:xfrm>
                <a:off x="2545882" y="284111"/>
                <a:ext cx="9965522" cy="461665"/>
              </a:xfrm>
              <a:prstGeom prst="rect">
                <a:avLst/>
              </a:prstGeom>
              <a:blipFill>
                <a:blip r:embed="rId11"/>
                <a:stretch>
                  <a:fillRect t="-8108" b="-24324"/>
                </a:stretch>
              </a:blipFill>
            </p:spPr>
            <p:txBody>
              <a:bodyPr/>
              <a:lstStyle/>
              <a:p>
                <a:r>
                  <a:rPr lang="zh-CN" altLang="en-US">
                    <a:noFill/>
                  </a:rPr>
                  <a:t> </a:t>
                </a:r>
              </a:p>
            </p:txBody>
          </p:sp>
        </mc:Fallback>
      </mc:AlternateContent>
      <p:pic>
        <p:nvPicPr>
          <p:cNvPr id="12" name="图片 11">
            <a:extLst>
              <a:ext uri="{FF2B5EF4-FFF2-40B4-BE49-F238E27FC236}">
                <a16:creationId xmlns:a16="http://schemas.microsoft.com/office/drawing/2014/main" id="{6C0B2318-BBD8-66D5-AE21-03A6CF423B68}"/>
              </a:ext>
            </a:extLst>
          </p:cNvPr>
          <p:cNvPicPr>
            <a:picLocks noChangeAspect="1"/>
          </p:cNvPicPr>
          <p:nvPr/>
        </p:nvPicPr>
        <p:blipFill>
          <a:blip r:embed="rId12"/>
          <a:stretch>
            <a:fillRect/>
          </a:stretch>
        </p:blipFill>
        <p:spPr>
          <a:xfrm>
            <a:off x="4469915" y="4616861"/>
            <a:ext cx="5444448" cy="1885022"/>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13" name="文本框 12">
            <a:extLst>
              <a:ext uri="{FF2B5EF4-FFF2-40B4-BE49-F238E27FC236}">
                <a16:creationId xmlns:a16="http://schemas.microsoft.com/office/drawing/2014/main" id="{95AEAABD-3B20-68D1-CF10-5069E9F25C9B}"/>
              </a:ext>
            </a:extLst>
          </p:cNvPr>
          <p:cNvSpPr txBox="1"/>
          <p:nvPr/>
        </p:nvSpPr>
        <p:spPr>
          <a:xfrm>
            <a:off x="9914363" y="5668921"/>
            <a:ext cx="2039620" cy="830997"/>
          </a:xfrm>
          <a:prstGeom prst="rect">
            <a:avLst/>
          </a:prstGeom>
          <a:noFill/>
        </p:spPr>
        <p:txBody>
          <a:bodyPr wrap="square" anchor="ctr">
            <a:spAutoFit/>
          </a:bodyPr>
          <a:lstStyle/>
          <a:p>
            <a:pPr algn="ctr"/>
            <a:r>
              <a:rPr lang="en-US" altLang="zh-CN" sz="1600" dirty="0">
                <a:solidFill>
                  <a:srgbClr val="145396"/>
                </a:solidFill>
                <a:latin typeface="Microsoft YaHei" panose="020B0503020204020204" pitchFamily="34" charset="-122"/>
                <a:ea typeface="Microsoft YaHei" panose="020B0503020204020204" pitchFamily="34" charset="-122"/>
              </a:rPr>
              <a:t>LSG,</a:t>
            </a:r>
            <a:r>
              <a:rPr lang="zh-CN" altLang="en-US" sz="1600" dirty="0">
                <a:solidFill>
                  <a:srgbClr val="145396"/>
                </a:solidFill>
                <a:latin typeface="Microsoft YaHei" panose="020B0503020204020204" pitchFamily="34" charset="-122"/>
                <a:ea typeface="Microsoft YaHei" panose="020B0503020204020204" pitchFamily="34" charset="-122"/>
              </a:rPr>
              <a:t> </a:t>
            </a:r>
            <a:r>
              <a:rPr lang="en-US" altLang="zh-CN" sz="1600" dirty="0" err="1">
                <a:solidFill>
                  <a:srgbClr val="145396"/>
                </a:solidFill>
                <a:latin typeface="Microsoft YaHei" panose="020B0503020204020204" pitchFamily="34" charset="-122"/>
                <a:ea typeface="Microsoft YaHei" panose="020B0503020204020204" pitchFamily="34" charset="-122"/>
              </a:rPr>
              <a:t>Oset</a:t>
            </a:r>
            <a:r>
              <a:rPr lang="en-US" altLang="zh-CN" sz="1600" dirty="0">
                <a:solidFill>
                  <a:srgbClr val="145396"/>
                </a:solidFill>
                <a:latin typeface="Microsoft YaHei" panose="020B0503020204020204" pitchFamily="34" charset="-122"/>
                <a:ea typeface="Microsoft YaHei" panose="020B0503020204020204" pitchFamily="34" charset="-122"/>
              </a:rPr>
              <a:t>,</a:t>
            </a:r>
            <a:r>
              <a:rPr lang="zh-CN" altLang="en-US" sz="1600" dirty="0">
                <a:solidFill>
                  <a:srgbClr val="145396"/>
                </a:solidFill>
                <a:latin typeface="Microsoft YaHei" panose="020B0503020204020204" pitchFamily="34" charset="-122"/>
                <a:ea typeface="Microsoft YaHei" panose="020B0503020204020204" pitchFamily="34" charset="-122"/>
              </a:rPr>
              <a:t> </a:t>
            </a:r>
            <a:r>
              <a:rPr lang="en-US" altLang="zh-CN" sz="1600" dirty="0">
                <a:solidFill>
                  <a:srgbClr val="145396"/>
                </a:solidFill>
                <a:latin typeface="Microsoft YaHei" panose="020B0503020204020204" pitchFamily="34" charset="-122"/>
                <a:ea typeface="Microsoft YaHei" panose="020B0503020204020204" pitchFamily="34" charset="-122"/>
              </a:rPr>
              <a:t>Roca,</a:t>
            </a:r>
            <a:r>
              <a:rPr lang="zh-CN" altLang="en-US" sz="1600" dirty="0">
                <a:solidFill>
                  <a:srgbClr val="145396"/>
                </a:solidFill>
                <a:latin typeface="Microsoft YaHei" panose="020B0503020204020204" pitchFamily="34" charset="-122"/>
                <a:ea typeface="Microsoft YaHei" panose="020B0503020204020204" pitchFamily="34" charset="-122"/>
              </a:rPr>
              <a:t> </a:t>
            </a:r>
            <a:r>
              <a:rPr lang="en-US" altLang="zh-CN" sz="1600" dirty="0">
                <a:solidFill>
                  <a:srgbClr val="145396"/>
                </a:solidFill>
                <a:latin typeface="Microsoft YaHei" panose="020B0503020204020204" pitchFamily="34" charset="-122"/>
                <a:ea typeface="Microsoft YaHei" panose="020B0503020204020204" pitchFamily="34" charset="-122"/>
              </a:rPr>
              <a:t>and</a:t>
            </a:r>
            <a:r>
              <a:rPr lang="zh-CN" altLang="en-US" sz="1600" dirty="0">
                <a:solidFill>
                  <a:srgbClr val="145396"/>
                </a:solidFill>
                <a:latin typeface="Microsoft YaHei" panose="020B0503020204020204" pitchFamily="34" charset="-122"/>
                <a:ea typeface="Microsoft YaHei" panose="020B0503020204020204" pitchFamily="34" charset="-122"/>
              </a:rPr>
              <a:t> </a:t>
            </a:r>
            <a:r>
              <a:rPr lang="en-US" altLang="zh-CN" sz="1600" dirty="0" err="1">
                <a:solidFill>
                  <a:srgbClr val="145396"/>
                </a:solidFill>
                <a:latin typeface="Microsoft YaHei" panose="020B0503020204020204" pitchFamily="34" charset="-122"/>
                <a:ea typeface="Microsoft YaHei" panose="020B0503020204020204" pitchFamily="34" charset="-122"/>
              </a:rPr>
              <a:t>Oller</a:t>
            </a:r>
            <a:r>
              <a:rPr lang="en-US" altLang="zh-CN" sz="1600" dirty="0">
                <a:solidFill>
                  <a:srgbClr val="145396"/>
                </a:solidFill>
                <a:latin typeface="Microsoft YaHei" panose="020B0503020204020204" pitchFamily="34" charset="-122"/>
                <a:ea typeface="Microsoft YaHei" panose="020B0503020204020204" pitchFamily="34" charset="-122"/>
              </a:rPr>
              <a:t>,</a:t>
            </a:r>
            <a:r>
              <a:rPr lang="zh-CN" altLang="en-US" sz="1600" dirty="0">
                <a:solidFill>
                  <a:srgbClr val="145396"/>
                </a:solidFill>
                <a:latin typeface="Microsoft YaHei" panose="020B0503020204020204" pitchFamily="34" charset="-122"/>
                <a:ea typeface="Microsoft YaHei" panose="020B0503020204020204" pitchFamily="34" charset="-122"/>
              </a:rPr>
              <a:t> </a:t>
            </a:r>
            <a:r>
              <a:rPr lang="en-US" altLang="zh-CN" sz="1600" dirty="0">
                <a:solidFill>
                  <a:srgbClr val="145396"/>
                </a:solidFill>
                <a:effectLst/>
                <a:latin typeface="Microsoft YaHei" panose="020B0503020204020204" pitchFamily="34" charset="-122"/>
                <a:ea typeface="Microsoft YaHei" panose="020B0503020204020204" pitchFamily="34" charset="-122"/>
              </a:rPr>
              <a:t>PRD</a:t>
            </a:r>
            <a:r>
              <a:rPr lang="en" altLang="zh-CN" sz="1600" b="1" dirty="0">
                <a:solidFill>
                  <a:srgbClr val="145396"/>
                </a:solidFill>
                <a:effectLst/>
                <a:latin typeface="Microsoft YaHei" panose="020B0503020204020204" pitchFamily="34" charset="-122"/>
                <a:ea typeface="Microsoft YaHei" panose="020B0503020204020204" pitchFamily="34" charset="-122"/>
              </a:rPr>
              <a:t>75, </a:t>
            </a:r>
            <a:r>
              <a:rPr lang="en" altLang="zh-CN" sz="1600" dirty="0">
                <a:solidFill>
                  <a:srgbClr val="145396"/>
                </a:solidFill>
                <a:effectLst/>
                <a:latin typeface="Microsoft YaHei" panose="020B0503020204020204" pitchFamily="34" charset="-122"/>
                <a:ea typeface="Microsoft YaHei" panose="020B0503020204020204" pitchFamily="34" charset="-122"/>
              </a:rPr>
              <a:t>014017 (2007)</a:t>
            </a:r>
            <a:endParaRPr lang="en" altLang="zh-CN" sz="1600" dirty="0">
              <a:solidFill>
                <a:srgbClr val="145396"/>
              </a:solidFill>
              <a:latin typeface="Microsoft YaHei" panose="020B0503020204020204" pitchFamily="34" charset="-122"/>
              <a:ea typeface="Microsoft YaHei" panose="020B0503020204020204" pitchFamily="34" charset="-122"/>
            </a:endParaRPr>
          </a:p>
        </p:txBody>
      </p:sp>
      <p:sp>
        <p:nvSpPr>
          <p:cNvPr id="14" name="文本框 13">
            <a:extLst>
              <a:ext uri="{FF2B5EF4-FFF2-40B4-BE49-F238E27FC236}">
                <a16:creationId xmlns:a16="http://schemas.microsoft.com/office/drawing/2014/main" id="{63FF64BB-8FCA-78EA-881A-089204BB65E9}"/>
              </a:ext>
            </a:extLst>
          </p:cNvPr>
          <p:cNvSpPr txBox="1"/>
          <p:nvPr/>
        </p:nvSpPr>
        <p:spPr>
          <a:xfrm>
            <a:off x="10060327" y="4765128"/>
            <a:ext cx="1865204" cy="830997"/>
          </a:xfrm>
          <a:prstGeom prst="rect">
            <a:avLst/>
          </a:prstGeom>
          <a:noFill/>
        </p:spPr>
        <p:txBody>
          <a:bodyPr wrap="square">
            <a:spAutoFit/>
          </a:bodyPr>
          <a:lstStyle/>
          <a:p>
            <a:r>
              <a:rPr lang="en" altLang="zh-CN" sz="1600" dirty="0">
                <a:effectLst/>
                <a:latin typeface="Microsoft YaHei" panose="020B0503020204020204" pitchFamily="34" charset="-122"/>
                <a:ea typeface="Microsoft YaHei" panose="020B0503020204020204" pitchFamily="34" charset="-122"/>
              </a:rPr>
              <a:t>Roca, </a:t>
            </a:r>
            <a:r>
              <a:rPr lang="en" altLang="zh-CN" sz="1600" dirty="0" err="1">
                <a:effectLst/>
                <a:latin typeface="Microsoft YaHei" panose="020B0503020204020204" pitchFamily="34" charset="-122"/>
                <a:ea typeface="Microsoft YaHei" panose="020B0503020204020204" pitchFamily="34" charset="-122"/>
              </a:rPr>
              <a:t>Oset</a:t>
            </a:r>
            <a:r>
              <a:rPr lang="en-US" altLang="zh-CN" sz="1600" dirty="0">
                <a:latin typeface="Microsoft YaHei" panose="020B0503020204020204" pitchFamily="34" charset="-122"/>
                <a:ea typeface="Microsoft YaHei" panose="020B0503020204020204" pitchFamily="34" charset="-122"/>
              </a:rPr>
              <a:t>,</a:t>
            </a:r>
            <a:r>
              <a:rPr lang="zh-CN" altLang="en-US" sz="1600" dirty="0">
                <a:latin typeface="Microsoft YaHei" panose="020B0503020204020204" pitchFamily="34" charset="-122"/>
                <a:ea typeface="Microsoft YaHei" panose="020B0503020204020204" pitchFamily="34" charset="-122"/>
              </a:rPr>
              <a:t> </a:t>
            </a:r>
            <a:r>
              <a:rPr lang="en-US" altLang="zh-CN" sz="1600" dirty="0">
                <a:latin typeface="Microsoft YaHei" panose="020B0503020204020204" pitchFamily="34" charset="-122"/>
                <a:ea typeface="Microsoft YaHei" panose="020B0503020204020204" pitchFamily="34" charset="-122"/>
              </a:rPr>
              <a:t>and</a:t>
            </a:r>
            <a:r>
              <a:rPr lang="zh-CN" altLang="en-US" sz="1600" dirty="0">
                <a:latin typeface="Microsoft YaHei" panose="020B0503020204020204" pitchFamily="34" charset="-122"/>
                <a:ea typeface="Microsoft YaHei" panose="020B0503020204020204" pitchFamily="34" charset="-122"/>
              </a:rPr>
              <a:t> </a:t>
            </a:r>
            <a:r>
              <a:rPr lang="en" altLang="zh-CN" sz="1600" dirty="0">
                <a:effectLst/>
                <a:latin typeface="Microsoft YaHei" panose="020B0503020204020204" pitchFamily="34" charset="-122"/>
                <a:ea typeface="Microsoft YaHei" panose="020B0503020204020204" pitchFamily="34" charset="-122"/>
              </a:rPr>
              <a:t>Singh, P</a:t>
            </a:r>
            <a:r>
              <a:rPr lang="en-US" altLang="zh-CN" sz="1600" dirty="0">
                <a:effectLst/>
                <a:latin typeface="Microsoft YaHei" panose="020B0503020204020204" pitchFamily="34" charset="-122"/>
                <a:ea typeface="Microsoft YaHei" panose="020B0503020204020204" pitchFamily="34" charset="-122"/>
              </a:rPr>
              <a:t>R</a:t>
            </a:r>
            <a:r>
              <a:rPr lang="en" altLang="zh-CN" sz="1600" dirty="0">
                <a:effectLst/>
                <a:latin typeface="Microsoft YaHei" panose="020B0503020204020204" pitchFamily="34" charset="-122"/>
                <a:ea typeface="Microsoft YaHei" panose="020B0503020204020204" pitchFamily="34" charset="-122"/>
              </a:rPr>
              <a:t>D72, 014002 (2005) </a:t>
            </a:r>
          </a:p>
        </p:txBody>
      </p:sp>
    </p:spTree>
    <p:extLst>
      <p:ext uri="{BB962C8B-B14F-4D97-AF65-F5344CB8AC3E}">
        <p14:creationId xmlns:p14="http://schemas.microsoft.com/office/powerpoint/2010/main" val="233518367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内容占位符 5">
            <a:extLst>
              <a:ext uri="{FF2B5EF4-FFF2-40B4-BE49-F238E27FC236}">
                <a16:creationId xmlns:a16="http://schemas.microsoft.com/office/drawing/2014/main" id="{CA63C73D-E6A5-210E-FF1F-2A867CF4ECFD}"/>
              </a:ext>
            </a:extLst>
          </p:cNvPr>
          <p:cNvPicPr>
            <a:picLocks noGrp="1" noChangeAspect="1"/>
          </p:cNvPicPr>
          <p:nvPr>
            <p:ph idx="4294967295"/>
          </p:nvPr>
        </p:nvPicPr>
        <p:blipFill>
          <a:blip r:embed="rId3">
            <a:extLst>
              <a:ext uri="{28A0092B-C50C-407E-A947-70E740481C1C}">
                <a14:useLocalDpi xmlns:a14="http://schemas.microsoft.com/office/drawing/2010/main" val="0"/>
              </a:ext>
            </a:extLst>
          </a:blip>
          <a:stretch>
            <a:fillRect/>
          </a:stretch>
        </p:blipFill>
        <p:spPr>
          <a:xfrm>
            <a:off x="5207215" y="1438132"/>
            <a:ext cx="6000750" cy="4352925"/>
          </a:xfrm>
          <a:prstGeom prst="rect">
            <a:avLst/>
          </a:prstGeom>
          <a:ln>
            <a:noFill/>
          </a:ln>
          <a:effectLst>
            <a:outerShdw blurRad="190500" algn="tl" rotWithShape="0">
              <a:srgbClr val="000000">
                <a:alpha val="70000"/>
              </a:srgbClr>
            </a:outerShdw>
          </a:effectLst>
        </p:spPr>
      </p:pic>
      <p:sp>
        <p:nvSpPr>
          <p:cNvPr id="3" name="内容占位符 3">
            <a:extLst>
              <a:ext uri="{FF2B5EF4-FFF2-40B4-BE49-F238E27FC236}">
                <a16:creationId xmlns:a16="http://schemas.microsoft.com/office/drawing/2014/main" id="{F99D80A2-4C18-04C6-2956-AC22BAEE50EB}"/>
              </a:ext>
            </a:extLst>
          </p:cNvPr>
          <p:cNvSpPr txBox="1">
            <a:spLocks/>
          </p:cNvSpPr>
          <p:nvPr/>
        </p:nvSpPr>
        <p:spPr>
          <a:xfrm>
            <a:off x="352272" y="1201760"/>
            <a:ext cx="4940734" cy="115339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Aft>
                <a:spcPts val="500"/>
              </a:spcAft>
              <a:buFont typeface="Wingdings" pitchFamily="2" charset="2"/>
              <a:buChar char="p"/>
            </a:pPr>
            <a:r>
              <a:rPr lang="en-US" altLang="zh-CN" sz="2400" dirty="0">
                <a:latin typeface="Microsoft YaHei" panose="020B0503020204020204" pitchFamily="34" charset="-122"/>
                <a:ea typeface="Microsoft YaHei" panose="020B0503020204020204" pitchFamily="34" charset="-122"/>
              </a:rPr>
              <a:t>NGB</a:t>
            </a:r>
            <a:r>
              <a:rPr lang="zh-CN" altLang="en-US" sz="2400" dirty="0">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scattering</a:t>
            </a:r>
            <a:r>
              <a:rPr lang="zh-CN" altLang="en-US" sz="2400" dirty="0">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off</a:t>
            </a:r>
            <a:r>
              <a:rPr lang="zh-CN" altLang="en-US" sz="2400" dirty="0">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a</a:t>
            </a:r>
            <a:r>
              <a:rPr lang="zh-CN" altLang="en-US" sz="2400" dirty="0">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single-charmed baryon</a:t>
            </a:r>
          </a:p>
          <a:p>
            <a:pPr>
              <a:lnSpc>
                <a:spcPct val="100000"/>
              </a:lnSpc>
              <a:spcAft>
                <a:spcPts val="500"/>
              </a:spcAft>
              <a:buFont typeface="Wingdings" pitchFamily="2" charset="2"/>
              <a:buChar char="p"/>
            </a:pPr>
            <a:endParaRPr lang="en-US" altLang="zh-CN" sz="2400" dirty="0">
              <a:latin typeface="Microsoft YaHei" panose="020B0503020204020204" pitchFamily="34" charset="-122"/>
              <a:ea typeface="Microsoft YaHei" panose="020B0503020204020204" pitchFamily="34" charset="-122"/>
            </a:endParaRPr>
          </a:p>
        </p:txBody>
      </p:sp>
      <p:sp>
        <p:nvSpPr>
          <p:cNvPr id="4" name="标题 6">
            <a:extLst>
              <a:ext uri="{FF2B5EF4-FFF2-40B4-BE49-F238E27FC236}">
                <a16:creationId xmlns:a16="http://schemas.microsoft.com/office/drawing/2014/main" id="{D364E906-5A28-1DED-FF33-DD0735640D48}"/>
              </a:ext>
            </a:extLst>
          </p:cNvPr>
          <p:cNvSpPr txBox="1">
            <a:spLocks/>
          </p:cNvSpPr>
          <p:nvPr/>
        </p:nvSpPr>
        <p:spPr>
          <a:xfrm>
            <a:off x="0" y="211873"/>
            <a:ext cx="12192000" cy="546262"/>
          </a:xfrm>
          <a:prstGeom prst="rect">
            <a:avLst/>
          </a:prstGeom>
          <a:noFill/>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3200" kern="1200">
                <a:solidFill>
                  <a:schemeClr val="bg1"/>
                </a:solidFill>
                <a:latin typeface="+mj-lt"/>
                <a:ea typeface="+mj-ea"/>
                <a:cs typeface="+mj-cs"/>
              </a:defRPr>
            </a:lvl1pPr>
          </a:lstStyle>
          <a:p>
            <a:r>
              <a:rPr lang="en-US" altLang="zh-CN"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rPr>
              <a:t>Further two-pole structures:</a:t>
            </a:r>
            <a:r>
              <a:rPr lang="zh-CN" altLang="en-US"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rPr>
              <a:t> </a:t>
            </a:r>
            <a:r>
              <a:rPr lang="en-US" altLang="zh-CN"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rPr>
              <a:t>singly</a:t>
            </a:r>
            <a:r>
              <a:rPr lang="zh-CN" altLang="en-US"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rPr>
              <a:t> </a:t>
            </a:r>
            <a:r>
              <a:rPr lang="en-US" altLang="zh-CN"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rPr>
              <a:t>charmed</a:t>
            </a:r>
            <a:r>
              <a:rPr lang="zh-CN" altLang="en-US"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rPr>
              <a:t> </a:t>
            </a:r>
            <a:r>
              <a:rPr lang="en-US" altLang="zh-CN"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rPr>
              <a:t>baryon</a:t>
            </a:r>
            <a:endParaRPr lang="zh-CN" altLang="en-US" sz="3600" b="1" dirty="0">
              <a:solidFill>
                <a:schemeClr val="tx1"/>
              </a:solidFill>
              <a:latin typeface="微软雅黑" panose="020B0503020204020204" pitchFamily="34" charset="-122"/>
              <a:ea typeface="微软雅黑" panose="020B0503020204020204" pitchFamily="34" charset="-122"/>
            </a:endParaRPr>
          </a:p>
        </p:txBody>
      </p:sp>
      <mc:AlternateContent xmlns:mc="http://schemas.openxmlformats.org/markup-compatibility/2006" xmlns:a14="http://schemas.microsoft.com/office/drawing/2010/main">
        <mc:Choice Requires="a14">
          <p:sp>
            <p:nvSpPr>
              <p:cNvPr id="5" name="文本框 4">
                <a:extLst>
                  <a:ext uri="{FF2B5EF4-FFF2-40B4-BE49-F238E27FC236}">
                    <a16:creationId xmlns:a16="http://schemas.microsoft.com/office/drawing/2014/main" id="{09A021DF-37F3-A21D-2FBD-EA0F58C7CB7E}"/>
                  </a:ext>
                </a:extLst>
              </p:cNvPr>
              <p:cNvSpPr txBox="1"/>
              <p:nvPr/>
            </p:nvSpPr>
            <p:spPr>
              <a:xfrm>
                <a:off x="5034816" y="6027429"/>
                <a:ext cx="6173149" cy="461665"/>
              </a:xfrm>
              <a:prstGeom prst="rect">
                <a:avLst/>
              </a:prstGeom>
              <a:solidFill>
                <a:schemeClr val="accent4"/>
              </a:solidFill>
            </p:spPr>
            <p:txBody>
              <a:bodyPr wrap="square">
                <a:spAutoFit/>
              </a:bodyPr>
              <a:lstStyle/>
              <a:p>
                <a:pPr>
                  <a:lnSpc>
                    <a:spcPct val="100000"/>
                  </a:lnSpc>
                  <a:spcAft>
                    <a:spcPts val="500"/>
                  </a:spcAft>
                </a:pPr>
                <a14:m>
                  <m:oMath xmlns:m="http://schemas.openxmlformats.org/officeDocument/2006/math">
                    <m:sSub>
                      <m:sSubPr>
                        <m:ctrlPr>
                          <a:rPr lang="en-US" altLang="zh-CN" sz="2400" i="1" smtClean="0">
                            <a:latin typeface="Cambria Math" panose="02040503050406030204" pitchFamily="18" charset="0"/>
                          </a:rPr>
                        </m:ctrlPr>
                      </m:sSubPr>
                      <m:e>
                        <m:r>
                          <a:rPr lang="en-US" altLang="zh-CN" sz="2400" b="0" i="1" smtClean="0">
                            <a:latin typeface="Cambria Math" panose="02040503050406030204" pitchFamily="18" charset="0"/>
                          </a:rPr>
                          <m:t>𝑊</m:t>
                        </m:r>
                      </m:e>
                      <m:sub>
                        <m:r>
                          <a:rPr lang="en-US" altLang="zh-CN" sz="2400" b="0" i="1" smtClean="0">
                            <a:latin typeface="Cambria Math" panose="02040503050406030204" pitchFamily="18" charset="0"/>
                          </a:rPr>
                          <m:t>𝐻</m:t>
                        </m:r>
                      </m:sub>
                    </m:sSub>
                    <m:r>
                      <a:rPr lang="en-US" altLang="zh-CN" sz="2400" b="0" i="1" smtClean="0">
                        <a:latin typeface="Cambria Math" panose="02040503050406030204" pitchFamily="18" charset="0"/>
                      </a:rPr>
                      <m:t>=2882.7−21.0</m:t>
                    </m:r>
                    <m:r>
                      <a:rPr lang="en-US" altLang="zh-CN" sz="2400" b="0" i="1" smtClean="0">
                        <a:latin typeface="Cambria Math" panose="02040503050406030204" pitchFamily="18" charset="0"/>
                      </a:rPr>
                      <m:t>𝑖</m:t>
                    </m:r>
                  </m:oMath>
                </a14:m>
                <a:r>
                  <a:rPr lang="en-US" altLang="zh-CN" sz="2400" dirty="0">
                    <a:latin typeface="Microsoft YaHei" panose="020B0503020204020204" pitchFamily="34" charset="-122"/>
                    <a:ea typeface="Microsoft YaHei" panose="020B0503020204020204" pitchFamily="34" charset="-122"/>
                  </a:rPr>
                  <a:t> </a:t>
                </a:r>
                <a:r>
                  <a:rPr lang="zh-CN" altLang="en-US" sz="2400" dirty="0">
                    <a:latin typeface="Microsoft YaHei" panose="020B0503020204020204" pitchFamily="34" charset="-122"/>
                    <a:ea typeface="Microsoft YaHei" panose="020B0503020204020204" pitchFamily="34" charset="-122"/>
                  </a:rPr>
                  <a:t> </a:t>
                </a:r>
                <a14:m>
                  <m:oMath xmlns:m="http://schemas.openxmlformats.org/officeDocument/2006/math">
                    <m:sSub>
                      <m:sSubPr>
                        <m:ctrlPr>
                          <a:rPr lang="en-US" altLang="zh-CN" sz="2400" i="1">
                            <a:latin typeface="Cambria Math" panose="02040503050406030204" pitchFamily="18" charset="0"/>
                          </a:rPr>
                        </m:ctrlPr>
                      </m:sSubPr>
                      <m:e>
                        <m:r>
                          <a:rPr lang="en-US" altLang="zh-CN" sz="2400" i="1">
                            <a:latin typeface="Cambria Math" panose="02040503050406030204" pitchFamily="18" charset="0"/>
                          </a:rPr>
                          <m:t>𝑊</m:t>
                        </m:r>
                      </m:e>
                      <m:sub>
                        <m:r>
                          <a:rPr lang="en-US" altLang="zh-CN" sz="2400" b="0" i="1" smtClean="0">
                            <a:latin typeface="Cambria Math" panose="02040503050406030204" pitchFamily="18" charset="0"/>
                          </a:rPr>
                          <m:t>𝐿</m:t>
                        </m:r>
                      </m:sub>
                    </m:sSub>
                    <m:r>
                      <a:rPr lang="en-US" altLang="zh-CN" sz="2400" i="1">
                        <a:latin typeface="Cambria Math" panose="02040503050406030204" pitchFamily="18" charset="0"/>
                      </a:rPr>
                      <m:t>=</m:t>
                    </m:r>
                    <m:r>
                      <a:rPr lang="en-US" altLang="zh-CN" sz="2400" i="1" smtClean="0">
                        <a:latin typeface="Cambria Math" panose="02040503050406030204" pitchFamily="18" charset="0"/>
                      </a:rPr>
                      <m:t>2</m:t>
                    </m:r>
                    <m:r>
                      <a:rPr lang="en-US" altLang="zh-CN" sz="2400" b="0" i="1" smtClean="0">
                        <a:latin typeface="Cambria Math" panose="02040503050406030204" pitchFamily="18" charset="0"/>
                      </a:rPr>
                      <m:t>842.6</m:t>
                    </m:r>
                    <m:r>
                      <a:rPr lang="en-US" altLang="zh-CN" sz="2400" i="1">
                        <a:latin typeface="Cambria Math" panose="02040503050406030204" pitchFamily="18" charset="0"/>
                      </a:rPr>
                      <m:t>−</m:t>
                    </m:r>
                    <m:r>
                      <a:rPr lang="en-US" altLang="zh-CN" sz="2400" b="0" i="1" smtClean="0">
                        <a:latin typeface="Cambria Math" panose="02040503050406030204" pitchFamily="18" charset="0"/>
                      </a:rPr>
                      <m:t>127.9</m:t>
                    </m:r>
                    <m:r>
                      <a:rPr lang="en-US" altLang="zh-CN" sz="2400" i="1">
                        <a:latin typeface="Cambria Math" panose="02040503050406030204" pitchFamily="18" charset="0"/>
                      </a:rPr>
                      <m:t>𝑖</m:t>
                    </m:r>
                  </m:oMath>
                </a14:m>
                <a:endParaRPr lang="en-US" altLang="zh-CN" sz="2400" dirty="0">
                  <a:latin typeface="Microsoft YaHei" panose="020B0503020204020204" pitchFamily="34" charset="-122"/>
                  <a:ea typeface="Microsoft YaHei" panose="020B0503020204020204" pitchFamily="34" charset="-122"/>
                </a:endParaRPr>
              </a:p>
            </p:txBody>
          </p:sp>
        </mc:Choice>
        <mc:Fallback xmlns="">
          <p:sp>
            <p:nvSpPr>
              <p:cNvPr id="5" name="文本框 4">
                <a:extLst>
                  <a:ext uri="{FF2B5EF4-FFF2-40B4-BE49-F238E27FC236}">
                    <a16:creationId xmlns:a16="http://schemas.microsoft.com/office/drawing/2014/main" id="{09A021DF-37F3-A21D-2FBD-EA0F58C7CB7E}"/>
                  </a:ext>
                </a:extLst>
              </p:cNvPr>
              <p:cNvSpPr txBox="1">
                <a:spLocks noRot="1" noChangeAspect="1" noMove="1" noResize="1" noEditPoints="1" noAdjustHandles="1" noChangeArrowheads="1" noChangeShapeType="1" noTextEdit="1"/>
              </p:cNvSpPr>
              <p:nvPr/>
            </p:nvSpPr>
            <p:spPr>
              <a:xfrm>
                <a:off x="5034816" y="6027429"/>
                <a:ext cx="6173149" cy="461665"/>
              </a:xfrm>
              <a:prstGeom prst="rect">
                <a:avLst/>
              </a:prstGeom>
              <a:blipFill>
                <a:blip r:embed="rId4"/>
                <a:stretch>
                  <a:fillRect l="-205" b="-270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8" name="文本框 7">
                <a:extLst>
                  <a:ext uri="{FF2B5EF4-FFF2-40B4-BE49-F238E27FC236}">
                    <a16:creationId xmlns:a16="http://schemas.microsoft.com/office/drawing/2014/main" id="{0903BCF8-2390-6C82-8FBC-C11D7376330C}"/>
                  </a:ext>
                </a:extLst>
              </p:cNvPr>
              <p:cNvSpPr txBox="1"/>
              <p:nvPr/>
            </p:nvSpPr>
            <p:spPr>
              <a:xfrm>
                <a:off x="423746" y="4991955"/>
                <a:ext cx="4376854" cy="1328569"/>
              </a:xfrm>
              <a:prstGeom prst="rect">
                <a:avLst/>
              </a:prstGeom>
              <a:noFill/>
            </p:spPr>
            <p:txBody>
              <a:bodyPr wrap="square">
                <a:spAutoFit/>
              </a:bodyPr>
              <a:lstStyle/>
              <a:p>
                <a:pPr>
                  <a:lnSpc>
                    <a:spcPct val="100000"/>
                  </a:lnSpc>
                  <a:spcAft>
                    <a:spcPts val="500"/>
                  </a:spcAft>
                  <a:buFont typeface="Wingdings" pitchFamily="2" charset="2"/>
                  <a:buChar char="p"/>
                </a:pPr>
                <a14:m>
                  <m:oMath xmlns:m="http://schemas.openxmlformats.org/officeDocument/2006/math">
                    <m:acc>
                      <m:accPr>
                        <m:chr m:val="̅"/>
                        <m:ctrlPr>
                          <a:rPr lang="en-US" altLang="zh-CN" sz="2400" b="1" i="1" smtClean="0">
                            <a:solidFill>
                              <a:srgbClr val="C00000"/>
                            </a:solidFill>
                            <a:latin typeface="Cambria Math" panose="02040503050406030204" pitchFamily="18" charset="0"/>
                          </a:rPr>
                        </m:ctrlPr>
                      </m:accPr>
                      <m:e>
                        <m:r>
                          <a:rPr lang="en-US" altLang="zh-CN" sz="2400" b="1" i="1">
                            <a:solidFill>
                              <a:srgbClr val="C00000"/>
                            </a:solidFill>
                            <a:latin typeface="Cambria Math" panose="02040503050406030204" pitchFamily="18" charset="0"/>
                          </a:rPr>
                          <m:t>𝑲</m:t>
                        </m:r>
                      </m:e>
                    </m:acc>
                    <m:sSub>
                      <m:sSubPr>
                        <m:ctrlPr>
                          <a:rPr lang="en-US" altLang="zh-CN" sz="2400" b="1" i="1">
                            <a:solidFill>
                              <a:srgbClr val="C00000"/>
                            </a:solidFill>
                            <a:latin typeface="Cambria Math" panose="02040503050406030204" pitchFamily="18" charset="0"/>
                          </a:rPr>
                        </m:ctrlPr>
                      </m:sSubPr>
                      <m:e>
                        <m:r>
                          <a:rPr lang="el-GR" altLang="zh-CN" sz="2400" b="1" i="1">
                            <a:solidFill>
                              <a:srgbClr val="C00000"/>
                            </a:solidFill>
                            <a:latin typeface="Cambria Math" panose="02040503050406030204" pitchFamily="18" charset="0"/>
                            <a:ea typeface="Cambria Math" panose="02040503050406030204" pitchFamily="18" charset="0"/>
                          </a:rPr>
                          <m:t>𝜮</m:t>
                        </m:r>
                      </m:e>
                      <m:sub>
                        <m:r>
                          <a:rPr lang="en-US" altLang="zh-CN" sz="2400" b="1" i="1">
                            <a:solidFill>
                              <a:srgbClr val="C00000"/>
                            </a:solidFill>
                            <a:latin typeface="Cambria Math" panose="02040503050406030204" pitchFamily="18" charset="0"/>
                          </a:rPr>
                          <m:t>𝒄</m:t>
                        </m:r>
                      </m:sub>
                    </m:sSub>
                    <m:r>
                      <a:rPr lang="en-US" altLang="zh-CN" sz="2400" b="1" i="1" smtClean="0">
                        <a:solidFill>
                          <a:srgbClr val="C00000"/>
                        </a:solidFill>
                        <a:latin typeface="Cambria Math" panose="02040503050406030204" pitchFamily="18" charset="0"/>
                      </a:rPr>
                      <m:t>(</m:t>
                    </m:r>
                    <m:r>
                      <a:rPr lang="en-US" altLang="zh-CN" sz="2400" b="1" i="1" smtClean="0">
                        <a:solidFill>
                          <a:srgbClr val="C00000"/>
                        </a:solidFill>
                        <a:latin typeface="Cambria Math" panose="02040503050406030204" pitchFamily="18" charset="0"/>
                      </a:rPr>
                      <m:t>𝟐𝟗𝟒𝟗</m:t>
                    </m:r>
                    <m:r>
                      <a:rPr lang="en-US" altLang="zh-CN" sz="2400" b="1" i="1" smtClean="0">
                        <a:solidFill>
                          <a:srgbClr val="C00000"/>
                        </a:solidFill>
                        <a:latin typeface="Cambria Math" panose="02040503050406030204" pitchFamily="18" charset="0"/>
                      </a:rPr>
                      <m:t>)</m:t>
                    </m:r>
                  </m:oMath>
                </a14:m>
                <a:r>
                  <a:rPr lang="en-US" altLang="zh-CN" sz="2400" b="1" dirty="0">
                    <a:solidFill>
                      <a:srgbClr val="C00000"/>
                    </a:solidFill>
                    <a:latin typeface="Microsoft YaHei" panose="020B0503020204020204" pitchFamily="34" charset="-122"/>
                    <a:ea typeface="Microsoft YaHei" panose="020B0503020204020204" pitchFamily="34" charset="-122"/>
                  </a:rPr>
                  <a:t>, </a:t>
                </a:r>
                <a14:m>
                  <m:oMath xmlns:m="http://schemas.openxmlformats.org/officeDocument/2006/math">
                    <m:r>
                      <a:rPr lang="zh-CN" altLang="en-US" sz="2400" b="1" i="1" dirty="0">
                        <a:solidFill>
                          <a:srgbClr val="C00000"/>
                        </a:solidFill>
                        <a:latin typeface="Cambria Math" panose="02040503050406030204" pitchFamily="18" charset="0"/>
                      </a:rPr>
                      <m:t>𝝅</m:t>
                    </m:r>
                    <m:sSubSup>
                      <m:sSubSupPr>
                        <m:ctrlPr>
                          <a:rPr lang="en-US" altLang="zh-CN" sz="2400" b="1" i="1" dirty="0">
                            <a:solidFill>
                              <a:srgbClr val="C00000"/>
                            </a:solidFill>
                            <a:latin typeface="Cambria Math" panose="02040503050406030204" pitchFamily="18" charset="0"/>
                          </a:rPr>
                        </m:ctrlPr>
                      </m:sSubSupPr>
                      <m:e>
                        <m:r>
                          <a:rPr lang="el-GR" altLang="zh-CN" sz="2400" b="1" i="1" dirty="0">
                            <a:solidFill>
                              <a:srgbClr val="C00000"/>
                            </a:solidFill>
                            <a:latin typeface="Cambria Math" panose="02040503050406030204" pitchFamily="18" charset="0"/>
                            <a:ea typeface="Cambria Math" panose="02040503050406030204" pitchFamily="18" charset="0"/>
                          </a:rPr>
                          <m:t>𝜩</m:t>
                        </m:r>
                      </m:e>
                      <m:sub>
                        <m:r>
                          <a:rPr lang="en-US" altLang="zh-CN" sz="2400" b="1" i="1" dirty="0">
                            <a:solidFill>
                              <a:srgbClr val="C00000"/>
                            </a:solidFill>
                            <a:latin typeface="Cambria Math" panose="02040503050406030204" pitchFamily="18" charset="0"/>
                          </a:rPr>
                          <m:t>𝒄</m:t>
                        </m:r>
                      </m:sub>
                      <m:sup>
                        <m:r>
                          <a:rPr lang="en-US" altLang="zh-CN" sz="2400" b="1" i="1" dirty="0">
                            <a:solidFill>
                              <a:srgbClr val="C00000"/>
                            </a:solidFill>
                            <a:latin typeface="Cambria Math" panose="02040503050406030204" pitchFamily="18" charset="0"/>
                          </a:rPr>
                          <m:t>′</m:t>
                        </m:r>
                      </m:sup>
                    </m:sSubSup>
                    <m:d>
                      <m:dPr>
                        <m:ctrlPr>
                          <a:rPr lang="en-US" altLang="zh-CN" sz="2400" b="1" i="1" dirty="0" smtClean="0">
                            <a:solidFill>
                              <a:srgbClr val="C00000"/>
                            </a:solidFill>
                            <a:latin typeface="Cambria Math" panose="02040503050406030204" pitchFamily="18" charset="0"/>
                          </a:rPr>
                        </m:ctrlPr>
                      </m:dPr>
                      <m:e>
                        <m:r>
                          <a:rPr lang="en-US" altLang="zh-CN" sz="2400" b="1" i="1" dirty="0" smtClean="0">
                            <a:solidFill>
                              <a:srgbClr val="C00000"/>
                            </a:solidFill>
                            <a:latin typeface="Cambria Math" panose="02040503050406030204" pitchFamily="18" charset="0"/>
                          </a:rPr>
                          <m:t>𝟐𝟕𝟏𝟒</m:t>
                        </m:r>
                      </m:e>
                    </m:d>
                    <m:r>
                      <a:rPr lang="en-US" altLang="zh-CN" sz="2400" b="1" i="0" dirty="0" smtClean="0">
                        <a:solidFill>
                          <a:srgbClr val="C00000"/>
                        </a:solidFill>
                        <a:latin typeface="Cambria Math" panose="02040503050406030204" pitchFamily="18" charset="0"/>
                      </a:rPr>
                      <m:t>;</m:t>
                    </m:r>
                    <m:r>
                      <a:rPr lang="zh-CN" altLang="en-US" sz="2400" b="1" i="0" dirty="0" smtClean="0">
                        <a:solidFill>
                          <a:srgbClr val="C00000"/>
                        </a:solidFill>
                        <a:latin typeface="Cambria Math" panose="02040503050406030204" pitchFamily="18" charset="0"/>
                      </a:rPr>
                      <m:t> </m:t>
                    </m:r>
                  </m:oMath>
                </a14:m>
                <a:r>
                  <a:rPr lang="zh-CN" altLang="en-US" sz="2400" b="1" dirty="0">
                    <a:solidFill>
                      <a:srgbClr val="C00000"/>
                    </a:solidFill>
                    <a:latin typeface="Microsoft YaHei" panose="020B0503020204020204" pitchFamily="34" charset="-122"/>
                    <a:ea typeface="Microsoft YaHei" panose="020B0503020204020204" pitchFamily="34" charset="-122"/>
                  </a:rPr>
                  <a:t> </a:t>
                </a:r>
                <a:endParaRPr lang="en-US" altLang="zh-CN" sz="2400" b="1" dirty="0">
                  <a:latin typeface="Microsoft YaHei" panose="020B0503020204020204" pitchFamily="34" charset="-122"/>
                  <a:ea typeface="Microsoft YaHei" panose="020B0503020204020204" pitchFamily="34" charset="-122"/>
                </a:endParaRPr>
              </a:p>
              <a:p>
                <a:pPr>
                  <a:lnSpc>
                    <a:spcPct val="100000"/>
                  </a:lnSpc>
                  <a:spcAft>
                    <a:spcPts val="500"/>
                  </a:spcAft>
                </a:pPr>
                <a:r>
                  <a:rPr lang="zh-CN" altLang="en-US" sz="2400" dirty="0"/>
                  <a:t>    </a:t>
                </a:r>
                <a14:m>
                  <m:oMath xmlns:m="http://schemas.openxmlformats.org/officeDocument/2006/math">
                    <m:r>
                      <a:rPr lang="zh-CN" altLang="en-US" sz="2400" i="1">
                        <a:latin typeface="Cambria Math" panose="02040503050406030204" pitchFamily="18" charset="0"/>
                      </a:rPr>
                      <m:t>𝜂</m:t>
                    </m:r>
                    <m:sSubSup>
                      <m:sSubSupPr>
                        <m:ctrlPr>
                          <a:rPr lang="en-US" altLang="zh-CN" sz="2400" i="1" dirty="0">
                            <a:latin typeface="Cambria Math" panose="02040503050406030204" pitchFamily="18" charset="0"/>
                          </a:rPr>
                        </m:ctrlPr>
                      </m:sSubSupPr>
                      <m:e>
                        <m:r>
                          <m:rPr>
                            <m:sty m:val="p"/>
                          </m:rPr>
                          <a:rPr lang="el-GR" altLang="zh-CN" sz="2400" i="1" dirty="0">
                            <a:latin typeface="Cambria Math" panose="02040503050406030204" pitchFamily="18" charset="0"/>
                            <a:ea typeface="Cambria Math" panose="02040503050406030204" pitchFamily="18" charset="0"/>
                          </a:rPr>
                          <m:t>Ξ</m:t>
                        </m:r>
                      </m:e>
                      <m:sub>
                        <m:r>
                          <a:rPr lang="en-US" altLang="zh-CN" sz="2400" i="1" dirty="0">
                            <a:latin typeface="Cambria Math" panose="02040503050406030204" pitchFamily="18" charset="0"/>
                          </a:rPr>
                          <m:t>𝑐</m:t>
                        </m:r>
                      </m:sub>
                      <m:sup>
                        <m:r>
                          <a:rPr lang="en-US" altLang="zh-CN" sz="2400" i="1" dirty="0">
                            <a:latin typeface="Cambria Math" panose="02040503050406030204" pitchFamily="18" charset="0"/>
                          </a:rPr>
                          <m:t>′</m:t>
                        </m:r>
                      </m:sup>
                    </m:sSubSup>
                    <m:d>
                      <m:dPr>
                        <m:ctrlPr>
                          <a:rPr lang="en-US" altLang="zh-CN" sz="2400" i="1" dirty="0" smtClean="0">
                            <a:latin typeface="Cambria Math" panose="02040503050406030204" pitchFamily="18" charset="0"/>
                          </a:rPr>
                        </m:ctrlPr>
                      </m:dPr>
                      <m:e>
                        <m:r>
                          <a:rPr lang="en-US" altLang="zh-CN" sz="2400" b="0" i="1" dirty="0" smtClean="0">
                            <a:latin typeface="Cambria Math" panose="02040503050406030204" pitchFamily="18" charset="0"/>
                          </a:rPr>
                          <m:t>3125</m:t>
                        </m:r>
                      </m:e>
                    </m:d>
                  </m:oMath>
                </a14:m>
                <a:r>
                  <a:rPr lang="en-US" altLang="zh-CN" sz="2400" dirty="0">
                    <a:latin typeface="Microsoft YaHei" panose="020B0503020204020204" pitchFamily="34" charset="-122"/>
                    <a:ea typeface="Microsoft YaHei" panose="020B0503020204020204" pitchFamily="34" charset="-122"/>
                  </a:rPr>
                  <a:t>,</a:t>
                </a:r>
                <a:r>
                  <a:rPr lang="zh-CN" altLang="en-US" sz="2400" dirty="0">
                    <a:latin typeface="Microsoft YaHei" panose="020B0503020204020204" pitchFamily="34" charset="-122"/>
                    <a:ea typeface="Microsoft YaHei" panose="020B0503020204020204" pitchFamily="34" charset="-122"/>
                  </a:rPr>
                  <a:t> </a:t>
                </a:r>
                <a14:m>
                  <m:oMath xmlns:m="http://schemas.openxmlformats.org/officeDocument/2006/math">
                    <m:r>
                      <a:rPr lang="en-US" altLang="zh-CN" sz="2400" b="0" i="1" smtClean="0">
                        <a:latin typeface="Cambria Math" panose="02040503050406030204" pitchFamily="18" charset="0"/>
                        <a:ea typeface="Microsoft YaHei" panose="020B0503020204020204" pitchFamily="34" charset="-122"/>
                      </a:rPr>
                      <m:t>𝐾</m:t>
                    </m:r>
                    <m:sSub>
                      <m:sSubPr>
                        <m:ctrlPr>
                          <a:rPr lang="en-US" altLang="zh-CN" sz="2400" b="0" i="1" smtClean="0">
                            <a:latin typeface="Cambria Math" panose="02040503050406030204" pitchFamily="18" charset="0"/>
                            <a:ea typeface="Microsoft YaHei" panose="020B0503020204020204" pitchFamily="34" charset="-122"/>
                          </a:rPr>
                        </m:ctrlPr>
                      </m:sSubPr>
                      <m:e>
                        <m:r>
                          <m:rPr>
                            <m:sty m:val="p"/>
                          </m:rPr>
                          <a:rPr lang="el-GR" altLang="zh-CN" sz="2400" b="0" i="1" smtClean="0">
                            <a:latin typeface="Cambria Math" panose="02040503050406030204" pitchFamily="18" charset="0"/>
                            <a:ea typeface="Cambria Math" panose="02040503050406030204" pitchFamily="18" charset="0"/>
                          </a:rPr>
                          <m:t>Ω</m:t>
                        </m:r>
                      </m:e>
                      <m:sub>
                        <m:r>
                          <a:rPr lang="en-US" altLang="zh-CN" sz="2400" b="0" i="1" smtClean="0">
                            <a:latin typeface="Cambria Math" panose="02040503050406030204" pitchFamily="18" charset="0"/>
                            <a:ea typeface="Microsoft YaHei" panose="020B0503020204020204" pitchFamily="34" charset="-122"/>
                          </a:rPr>
                          <m:t>𝑐</m:t>
                        </m:r>
                      </m:sub>
                    </m:sSub>
                    <m:r>
                      <a:rPr lang="en-US" altLang="zh-CN" sz="2400" b="0" i="1" smtClean="0">
                        <a:latin typeface="Cambria Math" panose="02040503050406030204" pitchFamily="18" charset="0"/>
                        <a:ea typeface="Microsoft YaHei" panose="020B0503020204020204" pitchFamily="34" charset="-122"/>
                      </a:rPr>
                      <m:t>(3191)</m:t>
                    </m:r>
                  </m:oMath>
                </a14:m>
                <a:r>
                  <a:rPr lang="en-US" altLang="zh-CN" sz="2400" dirty="0"/>
                  <a:t> </a:t>
                </a:r>
                <a14:m>
                  <m:oMath xmlns:m="http://schemas.openxmlformats.org/officeDocument/2006/math">
                    <m:r>
                      <a:rPr lang="en-US" altLang="zh-CN" sz="2400" dirty="0">
                        <a:latin typeface="Cambria Math" panose="02040503050406030204" pitchFamily="18" charset="0"/>
                      </a:rPr>
                      <m:t>;</m:t>
                    </m:r>
                  </m:oMath>
                </a14:m>
                <a:endParaRPr lang="en-US" altLang="zh-CN" sz="2400" dirty="0">
                  <a:latin typeface="Microsoft YaHei" panose="020B0503020204020204" pitchFamily="34" charset="-122"/>
                  <a:ea typeface="Microsoft YaHei" panose="020B0503020204020204" pitchFamily="34" charset="-122"/>
                </a:endParaRPr>
              </a:p>
              <a:p>
                <a:pPr>
                  <a:lnSpc>
                    <a:spcPct val="100000"/>
                  </a:lnSpc>
                  <a:spcAft>
                    <a:spcPts val="500"/>
                  </a:spcAft>
                </a:pPr>
                <a:r>
                  <a:rPr lang="zh-CN" altLang="en-US" sz="2400" dirty="0">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isospin ½, </a:t>
                </a:r>
                <a14:m>
                  <m:oMath xmlns:m="http://schemas.openxmlformats.org/officeDocument/2006/math">
                    <m:r>
                      <m:rPr>
                        <m:sty m:val="p"/>
                      </m:rPr>
                      <a:rPr lang="el-GR" altLang="zh-CN" sz="2400" i="1" smtClean="0">
                        <a:latin typeface="Cambria Math" panose="02040503050406030204" pitchFamily="18" charset="0"/>
                        <a:ea typeface="Cambria Math" panose="02040503050406030204" pitchFamily="18" charset="0"/>
                      </a:rPr>
                      <m:t>Λ</m:t>
                    </m:r>
                    <m:r>
                      <a:rPr lang="en-US" altLang="zh-CN" sz="2400" b="0" i="1" smtClean="0">
                        <a:latin typeface="Cambria Math" panose="02040503050406030204" pitchFamily="18" charset="0"/>
                        <a:ea typeface="Cambria Math" panose="02040503050406030204" pitchFamily="18" charset="0"/>
                      </a:rPr>
                      <m:t>=800</m:t>
                    </m:r>
                  </m:oMath>
                </a14:m>
                <a:r>
                  <a:rPr lang="en-US" altLang="zh-CN" sz="2400" dirty="0">
                    <a:latin typeface="Microsoft YaHei" panose="020B0503020204020204" pitchFamily="34" charset="-122"/>
                    <a:ea typeface="Microsoft YaHei" panose="020B0503020204020204" pitchFamily="34" charset="-122"/>
                  </a:rPr>
                  <a:t> MeV</a:t>
                </a:r>
              </a:p>
            </p:txBody>
          </p:sp>
        </mc:Choice>
        <mc:Fallback xmlns="">
          <p:sp>
            <p:nvSpPr>
              <p:cNvPr id="8" name="文本框 7">
                <a:extLst>
                  <a:ext uri="{FF2B5EF4-FFF2-40B4-BE49-F238E27FC236}">
                    <a16:creationId xmlns:a16="http://schemas.microsoft.com/office/drawing/2014/main" id="{0903BCF8-2390-6C82-8FBC-C11D7376330C}"/>
                  </a:ext>
                </a:extLst>
              </p:cNvPr>
              <p:cNvSpPr txBox="1">
                <a:spLocks noRot="1" noChangeAspect="1" noMove="1" noResize="1" noEditPoints="1" noAdjustHandles="1" noChangeArrowheads="1" noChangeShapeType="1" noTextEdit="1"/>
              </p:cNvSpPr>
              <p:nvPr/>
            </p:nvSpPr>
            <p:spPr>
              <a:xfrm>
                <a:off x="423746" y="4991955"/>
                <a:ext cx="4376854" cy="1328569"/>
              </a:xfrm>
              <a:prstGeom prst="rect">
                <a:avLst/>
              </a:prstGeom>
              <a:blipFill>
                <a:blip r:embed="rId5"/>
                <a:stretch>
                  <a:fillRect l="-2023" t="-3810" b="-10476"/>
                </a:stretch>
              </a:blipFill>
            </p:spPr>
            <p:txBody>
              <a:bodyPr/>
              <a:lstStyle/>
              <a:p>
                <a:r>
                  <a:rPr lang="zh-CN" altLang="en-US">
                    <a:noFill/>
                  </a:rPr>
                  <a:t> </a:t>
                </a:r>
              </a:p>
            </p:txBody>
          </p:sp>
        </mc:Fallback>
      </mc:AlternateContent>
      <p:grpSp>
        <p:nvGrpSpPr>
          <p:cNvPr id="11" name="组合 10">
            <a:extLst>
              <a:ext uri="{FF2B5EF4-FFF2-40B4-BE49-F238E27FC236}">
                <a16:creationId xmlns:a16="http://schemas.microsoft.com/office/drawing/2014/main" id="{62C49556-E591-4B05-9241-EE17D6F4A775}"/>
              </a:ext>
            </a:extLst>
          </p:cNvPr>
          <p:cNvGrpSpPr/>
          <p:nvPr/>
        </p:nvGrpSpPr>
        <p:grpSpPr>
          <a:xfrm>
            <a:off x="984035" y="2353716"/>
            <a:ext cx="3237272" cy="2521756"/>
            <a:chOff x="984035" y="2353716"/>
            <a:chExt cx="3237272" cy="2521756"/>
          </a:xfrm>
        </p:grpSpPr>
        <p:pic>
          <p:nvPicPr>
            <p:cNvPr id="7" name="图片 6">
              <a:extLst>
                <a:ext uri="{FF2B5EF4-FFF2-40B4-BE49-F238E27FC236}">
                  <a16:creationId xmlns:a16="http://schemas.microsoft.com/office/drawing/2014/main" id="{7D0C2DB6-8C3B-219E-D8A9-BCBD6D33358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84035" y="2353716"/>
              <a:ext cx="3237272" cy="2521756"/>
            </a:xfrm>
            <a:prstGeom prst="rect">
              <a:avLst/>
            </a:prstGeom>
          </p:spPr>
        </p:pic>
        <p:sp>
          <p:nvSpPr>
            <p:cNvPr id="10" name="文本框 9">
              <a:extLst>
                <a:ext uri="{FF2B5EF4-FFF2-40B4-BE49-F238E27FC236}">
                  <a16:creationId xmlns:a16="http://schemas.microsoft.com/office/drawing/2014/main" id="{7B54EF89-D4A7-8450-97E5-B6D758655522}"/>
                </a:ext>
              </a:extLst>
            </p:cNvPr>
            <p:cNvSpPr txBox="1"/>
            <p:nvPr/>
          </p:nvSpPr>
          <p:spPr>
            <a:xfrm>
              <a:off x="984035" y="2579427"/>
              <a:ext cx="326150" cy="408620"/>
            </a:xfrm>
            <a:prstGeom prst="rect">
              <a:avLst/>
            </a:prstGeom>
            <a:solidFill>
              <a:schemeClr val="bg1"/>
            </a:solidFill>
          </p:spPr>
          <p:txBody>
            <a:bodyPr wrap="square" rtlCol="0">
              <a:spAutoFit/>
            </a:bodyPr>
            <a:lstStyle/>
            <a:p>
              <a:endParaRPr kumimoji="1" lang="zh-CN" altLang="en-US" dirty="0"/>
            </a:p>
          </p:txBody>
        </p:sp>
      </p:grpSp>
      <p:sp>
        <p:nvSpPr>
          <p:cNvPr id="9" name="左弧形箭头 8">
            <a:extLst>
              <a:ext uri="{FF2B5EF4-FFF2-40B4-BE49-F238E27FC236}">
                <a16:creationId xmlns:a16="http://schemas.microsoft.com/office/drawing/2014/main" id="{6B187731-FC53-785E-11EB-21E30E948E6C}"/>
              </a:ext>
            </a:extLst>
          </p:cNvPr>
          <p:cNvSpPr/>
          <p:nvPr/>
        </p:nvSpPr>
        <p:spPr>
          <a:xfrm rot="11109378">
            <a:off x="275728" y="3023844"/>
            <a:ext cx="847557" cy="1131650"/>
          </a:xfrm>
          <a:prstGeom prst="curved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solidFill>
                <a:schemeClr val="tx1"/>
              </a:solidFill>
            </a:endParaRPr>
          </a:p>
        </p:txBody>
      </p:sp>
    </p:spTree>
    <p:extLst>
      <p:ext uri="{BB962C8B-B14F-4D97-AF65-F5344CB8AC3E}">
        <p14:creationId xmlns:p14="http://schemas.microsoft.com/office/powerpoint/2010/main" val="133242870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E0051752-4FB7-D8DE-7BDA-E72BF01F00B3}"/>
              </a:ext>
            </a:extLst>
          </p:cNvPr>
          <p:cNvPicPr>
            <a:picLocks noChangeAspect="1"/>
          </p:cNvPicPr>
          <p:nvPr/>
        </p:nvPicPr>
        <p:blipFill>
          <a:blip r:embed="rId3"/>
          <a:stretch>
            <a:fillRect/>
          </a:stretch>
        </p:blipFill>
        <p:spPr>
          <a:xfrm>
            <a:off x="5947318" y="1252538"/>
            <a:ext cx="5609630" cy="4493356"/>
          </a:xfrm>
          <a:prstGeom prst="rect">
            <a:avLst/>
          </a:prstGeom>
          <a:ln>
            <a:noFill/>
          </a:ln>
          <a:effectLst>
            <a:outerShdw blurRad="190500" algn="tl" rotWithShape="0">
              <a:srgbClr val="000000">
                <a:alpha val="70000"/>
              </a:srgbClr>
            </a:outerShdw>
          </a:effectLst>
        </p:spPr>
      </p:pic>
      <mc:AlternateContent xmlns:mc="http://schemas.openxmlformats.org/markup-compatibility/2006" xmlns:a14="http://schemas.microsoft.com/office/drawing/2010/main">
        <mc:Choice Requires="a14">
          <p:sp>
            <p:nvSpPr>
              <p:cNvPr id="5" name="文本框 4">
                <a:extLst>
                  <a:ext uri="{FF2B5EF4-FFF2-40B4-BE49-F238E27FC236}">
                    <a16:creationId xmlns:a16="http://schemas.microsoft.com/office/drawing/2014/main" id="{7071C8D5-8CA9-9259-2E8F-6A529C431DEC}"/>
                  </a:ext>
                </a:extLst>
              </p:cNvPr>
              <p:cNvSpPr txBox="1"/>
              <p:nvPr/>
            </p:nvSpPr>
            <p:spPr>
              <a:xfrm>
                <a:off x="6021659" y="5947730"/>
                <a:ext cx="5460948" cy="369332"/>
              </a:xfrm>
              <a:prstGeom prst="rect">
                <a:avLst/>
              </a:prstGeom>
              <a:noFill/>
            </p:spPr>
            <p:txBody>
              <a:bodyPr wrap="square">
                <a:spAutoFit/>
              </a:bodyPr>
              <a:lstStyle/>
              <a:p>
                <a:pPr algn="ctr">
                  <a:lnSpc>
                    <a:spcPct val="100000"/>
                  </a:lnSpc>
                </a:pPr>
                <a14:m>
                  <m:oMath xmlns:m="http://schemas.openxmlformats.org/officeDocument/2006/math">
                    <m:r>
                      <a:rPr lang="zh-CN" altLang="en-US" sz="1800" i="1" dirty="0">
                        <a:latin typeface="Cambria Math" panose="02040503050406030204" pitchFamily="18" charset="0"/>
                      </a:rPr>
                      <m:t>𝜋</m:t>
                    </m:r>
                    <m:sSubSup>
                      <m:sSubSupPr>
                        <m:ctrlPr>
                          <a:rPr lang="en-US" altLang="zh-CN" sz="1800" i="1" dirty="0">
                            <a:latin typeface="Cambria Math" panose="02040503050406030204" pitchFamily="18" charset="0"/>
                          </a:rPr>
                        </m:ctrlPr>
                      </m:sSubSupPr>
                      <m:e>
                        <m:r>
                          <m:rPr>
                            <m:sty m:val="p"/>
                          </m:rPr>
                          <a:rPr lang="el-GR" altLang="zh-CN" sz="1800" i="1" dirty="0">
                            <a:latin typeface="Cambria Math" panose="02040503050406030204" pitchFamily="18" charset="0"/>
                            <a:ea typeface="Cambria Math" panose="02040503050406030204" pitchFamily="18" charset="0"/>
                          </a:rPr>
                          <m:t>Ξ</m:t>
                        </m:r>
                      </m:e>
                      <m:sub>
                        <m:r>
                          <a:rPr lang="en-US" altLang="zh-CN" sz="1800" i="1" dirty="0">
                            <a:latin typeface="Cambria Math" panose="02040503050406030204" pitchFamily="18" charset="0"/>
                          </a:rPr>
                          <m:t>𝑐</m:t>
                        </m:r>
                      </m:sub>
                      <m:sup>
                        <m:r>
                          <a:rPr lang="en-US" altLang="zh-CN" sz="1800" i="1" dirty="0">
                            <a:latin typeface="Cambria Math" panose="02040503050406030204" pitchFamily="18" charset="0"/>
                          </a:rPr>
                          <m:t>′</m:t>
                        </m:r>
                      </m:sup>
                    </m:sSubSup>
                  </m:oMath>
                </a14:m>
                <a:r>
                  <a:rPr lang="en-US" altLang="zh-CN" sz="1800" i="1" dirty="0">
                    <a:latin typeface="-apple-system"/>
                  </a:rPr>
                  <a:t> </a:t>
                </a:r>
                <a:r>
                  <a:rPr lang="en-US" altLang="zh-CN" sz="1800" dirty="0">
                    <a:latin typeface="-apple-system"/>
                  </a:rPr>
                  <a:t>invariant mass distribution as functions of </a:t>
                </a:r>
                <a14:m>
                  <m:oMath xmlns:m="http://schemas.openxmlformats.org/officeDocument/2006/math">
                    <m:sSub>
                      <m:sSubPr>
                        <m:ctrlPr>
                          <a:rPr lang="en-US" altLang="zh-CN" sz="1800" i="1" smtClean="0">
                            <a:latin typeface="Cambria Math" panose="02040503050406030204" pitchFamily="18" charset="0"/>
                          </a:rPr>
                        </m:ctrlPr>
                      </m:sSubPr>
                      <m:e>
                        <m:r>
                          <a:rPr lang="en-US" altLang="zh-CN" sz="1800" b="0" i="1" smtClean="0">
                            <a:latin typeface="Cambria Math" panose="02040503050406030204" pitchFamily="18" charset="0"/>
                          </a:rPr>
                          <m:t>𝐸</m:t>
                        </m:r>
                      </m:e>
                      <m:sub>
                        <m:r>
                          <a:rPr lang="en-US" altLang="zh-CN" sz="1800" b="0" i="1" smtClean="0">
                            <a:latin typeface="Cambria Math" panose="02040503050406030204" pitchFamily="18" charset="0"/>
                          </a:rPr>
                          <m:t>𝑐</m:t>
                        </m:r>
                        <m:r>
                          <a:rPr lang="en-US" altLang="zh-CN" sz="1800" b="0" i="1" smtClean="0">
                            <a:latin typeface="Cambria Math" panose="02040503050406030204" pitchFamily="18" charset="0"/>
                          </a:rPr>
                          <m:t>.</m:t>
                        </m:r>
                        <m:r>
                          <a:rPr lang="en-US" altLang="zh-CN" sz="1800" b="0" i="1" smtClean="0">
                            <a:latin typeface="Cambria Math" panose="02040503050406030204" pitchFamily="18" charset="0"/>
                          </a:rPr>
                          <m:t>𝑚</m:t>
                        </m:r>
                        <m:r>
                          <a:rPr lang="en-US" altLang="zh-CN" sz="1800" b="0" i="1" smtClean="0">
                            <a:latin typeface="Cambria Math" panose="02040503050406030204" pitchFamily="18" charset="0"/>
                          </a:rPr>
                          <m:t>.</m:t>
                        </m:r>
                      </m:sub>
                    </m:sSub>
                  </m:oMath>
                </a14:m>
                <a:endParaRPr lang="zh-CN" altLang="en-US" dirty="0"/>
              </a:p>
            </p:txBody>
          </p:sp>
        </mc:Choice>
        <mc:Fallback xmlns="">
          <p:sp>
            <p:nvSpPr>
              <p:cNvPr id="5" name="文本框 4">
                <a:extLst>
                  <a:ext uri="{FF2B5EF4-FFF2-40B4-BE49-F238E27FC236}">
                    <a16:creationId xmlns:a16="http://schemas.microsoft.com/office/drawing/2014/main" id="{7071C8D5-8CA9-9259-2E8F-6A529C431DEC}"/>
                  </a:ext>
                </a:extLst>
              </p:cNvPr>
              <p:cNvSpPr txBox="1">
                <a:spLocks noRot="1" noChangeAspect="1" noMove="1" noResize="1" noEditPoints="1" noAdjustHandles="1" noChangeArrowheads="1" noChangeShapeType="1" noTextEdit="1"/>
              </p:cNvSpPr>
              <p:nvPr/>
            </p:nvSpPr>
            <p:spPr>
              <a:xfrm>
                <a:off x="6021659" y="5947730"/>
                <a:ext cx="5460948" cy="369332"/>
              </a:xfrm>
              <a:prstGeom prst="rect">
                <a:avLst/>
              </a:prstGeom>
              <a:blipFill>
                <a:blip r:embed="rId4"/>
                <a:stretch>
                  <a:fillRect t="-10000" b="-26667"/>
                </a:stretch>
              </a:blipFill>
            </p:spPr>
            <p:txBody>
              <a:bodyPr/>
              <a:lstStyle/>
              <a:p>
                <a:r>
                  <a:rPr lang="zh-CN" altLang="en-US">
                    <a:noFill/>
                  </a:rPr>
                  <a:t> </a:t>
                </a:r>
              </a:p>
            </p:txBody>
          </p:sp>
        </mc:Fallback>
      </mc:AlternateContent>
      <p:sp>
        <p:nvSpPr>
          <p:cNvPr id="7" name="文本框 6">
            <a:extLst>
              <a:ext uri="{FF2B5EF4-FFF2-40B4-BE49-F238E27FC236}">
                <a16:creationId xmlns:a16="http://schemas.microsoft.com/office/drawing/2014/main" id="{5EB8524C-A7D5-62E8-FCE0-663179EA2C19}"/>
              </a:ext>
            </a:extLst>
          </p:cNvPr>
          <p:cNvSpPr txBox="1"/>
          <p:nvPr/>
        </p:nvSpPr>
        <p:spPr>
          <a:xfrm>
            <a:off x="466098" y="1252538"/>
            <a:ext cx="5015121" cy="1689052"/>
          </a:xfrm>
          <a:prstGeom prst="rect">
            <a:avLst/>
          </a:prstGeom>
          <a:noFill/>
        </p:spPr>
        <p:txBody>
          <a:bodyPr wrap="square">
            <a:spAutoFit/>
          </a:bodyPr>
          <a:lstStyle/>
          <a:p>
            <a:pPr>
              <a:lnSpc>
                <a:spcPct val="150000"/>
              </a:lnSpc>
              <a:buFont typeface="Wingdings" pitchFamily="2" charset="2"/>
              <a:buChar char="p"/>
            </a:pPr>
            <a:r>
              <a:rPr lang="en-US" altLang="zh-CN" sz="2400" dirty="0">
                <a:latin typeface="Microsoft YaHei" panose="020B0503020204020204" pitchFamily="34" charset="-122"/>
                <a:ea typeface="Microsoft YaHei" panose="020B0503020204020204" pitchFamily="34" charset="-122"/>
              </a:rPr>
              <a:t>Overlapping line shapes</a:t>
            </a:r>
            <a:r>
              <a:rPr lang="zh-CN" altLang="en-US" sz="2400" b="1" dirty="0">
                <a:latin typeface="Microsoft YaHei" panose="020B0503020204020204" pitchFamily="34" charset="-122"/>
                <a:ea typeface="Microsoft YaHei" panose="020B0503020204020204" pitchFamily="34" charset="-122"/>
              </a:rPr>
              <a:t> </a:t>
            </a:r>
            <a:r>
              <a:rPr lang="en-US" altLang="zh-CN" sz="2400" b="1" dirty="0">
                <a:solidFill>
                  <a:srgbClr val="C00000"/>
                </a:solidFill>
                <a:latin typeface="Microsoft YaHei" panose="020B0503020204020204" pitchFamily="34" charset="-122"/>
                <a:ea typeface="Microsoft YaHei" panose="020B0503020204020204" pitchFamily="34" charset="-122"/>
              </a:rPr>
              <a:t>peak at slightly different </a:t>
            </a:r>
            <a:r>
              <a:rPr lang="en-US" altLang="zh-CN" sz="2400" dirty="0">
                <a:latin typeface="Microsoft YaHei" panose="020B0503020204020204" pitchFamily="34" charset="-122"/>
                <a:ea typeface="Microsoft YaHei" panose="020B0503020204020204" pitchFamily="34" charset="-122"/>
              </a:rPr>
              <a:t>positions and have much different widths.</a:t>
            </a:r>
          </a:p>
        </p:txBody>
      </p:sp>
      <mc:AlternateContent xmlns:mc="http://schemas.openxmlformats.org/markup-compatibility/2006" xmlns:a14="http://schemas.microsoft.com/office/drawing/2010/main">
        <mc:Choice Requires="a14">
          <p:sp>
            <p:nvSpPr>
              <p:cNvPr id="9" name="文本框 8">
                <a:extLst>
                  <a:ext uri="{FF2B5EF4-FFF2-40B4-BE49-F238E27FC236}">
                    <a16:creationId xmlns:a16="http://schemas.microsoft.com/office/drawing/2014/main" id="{28188FDB-D299-0F63-4757-E65EA0B61D34}"/>
                  </a:ext>
                </a:extLst>
              </p:cNvPr>
              <p:cNvSpPr txBox="1"/>
              <p:nvPr/>
            </p:nvSpPr>
            <p:spPr>
              <a:xfrm>
                <a:off x="466098" y="3499216"/>
                <a:ext cx="5015121" cy="2286332"/>
              </a:xfrm>
              <a:prstGeom prst="rect">
                <a:avLst/>
              </a:prstGeom>
              <a:noFill/>
            </p:spPr>
            <p:txBody>
              <a:bodyPr wrap="square">
                <a:spAutoFit/>
              </a:bodyPr>
              <a:lstStyle/>
              <a:p>
                <a:pPr>
                  <a:lnSpc>
                    <a:spcPct val="150000"/>
                  </a:lnSpc>
                  <a:buFont typeface="Wingdings" pitchFamily="2" charset="2"/>
                  <a:buChar char="p"/>
                </a:pPr>
                <a:r>
                  <a:rPr lang="en-US" altLang="zh-CN" sz="2400" dirty="0">
                    <a:latin typeface="Microsoft YaHei" panose="020B0503020204020204" pitchFamily="34" charset="-122"/>
                    <a:ea typeface="Microsoft YaHei" panose="020B0503020204020204" pitchFamily="34" charset="-122"/>
                  </a:rPr>
                  <a:t>The </a:t>
                </a:r>
                <a14:m>
                  <m:oMath xmlns:m="http://schemas.openxmlformats.org/officeDocument/2006/math">
                    <m:acc>
                      <m:accPr>
                        <m:chr m:val="̅"/>
                        <m:ctrlPr>
                          <a:rPr lang="zh-CN" altLang="zh-CN" sz="2400" i="1" smtClean="0">
                            <a:effectLst/>
                            <a:latin typeface="Cambria Math" panose="02040503050406030204" pitchFamily="18" charset="0"/>
                            <a:ea typeface="Cambria Math" panose="02040503050406030204" pitchFamily="18" charset="0"/>
                          </a:rPr>
                        </m:ctrlPr>
                      </m:accPr>
                      <m:e>
                        <m:r>
                          <m:rPr>
                            <m:sty m:val="p"/>
                          </m:rPr>
                          <a:rPr lang="en-US" altLang="zh-CN" sz="2400">
                            <a:effectLst/>
                            <a:latin typeface="Cambria Math" panose="02040503050406030204" pitchFamily="18" charset="0"/>
                            <a:ea typeface="DengXian" panose="02010600030101010101" pitchFamily="2" charset="-122"/>
                            <a:cs typeface="Times New Roman" panose="02020603050405020304" pitchFamily="18" charset="0"/>
                          </a:rPr>
                          <m:t>K</m:t>
                        </m:r>
                      </m:e>
                    </m:acc>
                    <m:sSub>
                      <m:sSubPr>
                        <m:ctrlPr>
                          <a:rPr lang="zh-CN" altLang="zh-CN" sz="2400" i="1">
                            <a:effectLst/>
                            <a:latin typeface="Cambria Math" panose="02040503050406030204" pitchFamily="18" charset="0"/>
                            <a:ea typeface="Cambria Math" panose="02040503050406030204" pitchFamily="18" charset="0"/>
                          </a:rPr>
                        </m:ctrlPr>
                      </m:sSubPr>
                      <m:e>
                        <m:r>
                          <m:rPr>
                            <m:sty m:val="p"/>
                          </m:rPr>
                          <a:rPr lang="en-US" altLang="zh-CN" sz="2400">
                            <a:effectLst/>
                            <a:latin typeface="Cambria Math" panose="02040503050406030204" pitchFamily="18" charset="0"/>
                            <a:ea typeface="DengXian" panose="02010600030101010101" pitchFamily="2" charset="-122"/>
                            <a:cs typeface="Times New Roman" panose="02020603050405020304" pitchFamily="18" charset="0"/>
                          </a:rPr>
                          <m:t>Σ</m:t>
                        </m:r>
                      </m:e>
                      <m:sub>
                        <m:r>
                          <m:rPr>
                            <m:sty m:val="p"/>
                          </m:rPr>
                          <a:rPr lang="en-US" altLang="zh-CN" sz="2400">
                            <a:effectLst/>
                            <a:latin typeface="Cambria Math" panose="02040503050406030204" pitchFamily="18" charset="0"/>
                            <a:ea typeface="DengXian" panose="02010600030101010101" pitchFamily="2" charset="-122"/>
                            <a:cs typeface="Times New Roman" panose="02020603050405020304" pitchFamily="18" charset="0"/>
                          </a:rPr>
                          <m:t>c</m:t>
                        </m:r>
                      </m:sub>
                    </m:sSub>
                    <m:r>
                      <a:rPr lang="en-US" altLang="zh-CN" sz="2400">
                        <a:effectLst/>
                        <a:latin typeface="Cambria Math" panose="02040503050406030204" pitchFamily="18" charset="0"/>
                        <a:ea typeface="DengXian" panose="02010600030101010101" pitchFamily="2" charset="-122"/>
                        <a:cs typeface="Times New Roman" panose="02020603050405020304" pitchFamily="18" charset="0"/>
                      </a:rPr>
                      <m:t>→</m:t>
                    </m:r>
                    <m:r>
                      <a:rPr lang="en-US" altLang="zh-CN" sz="2400" i="1">
                        <a:effectLst/>
                        <a:latin typeface="Cambria Math" panose="02040503050406030204" pitchFamily="18" charset="0"/>
                        <a:ea typeface="DengXian" panose="02010600030101010101" pitchFamily="2" charset="-122"/>
                        <a:cs typeface="Times New Roman" panose="02020603050405020304" pitchFamily="18" charset="0"/>
                      </a:rPr>
                      <m:t>𝜋</m:t>
                    </m:r>
                    <m:sSub>
                      <m:sSubPr>
                        <m:ctrlPr>
                          <a:rPr lang="zh-CN" altLang="zh-CN" sz="2400" i="1">
                            <a:effectLst/>
                            <a:latin typeface="Cambria Math" panose="02040503050406030204" pitchFamily="18" charset="0"/>
                            <a:ea typeface="Cambria Math" panose="02040503050406030204" pitchFamily="18" charset="0"/>
                          </a:rPr>
                        </m:ctrlPr>
                      </m:sSubPr>
                      <m:e>
                        <m:acc>
                          <m:accPr>
                            <m:chr m:val="‾"/>
                            <m:ctrlPr>
                              <a:rPr lang="zh-CN" altLang="zh-CN" sz="2400" i="1">
                                <a:effectLst/>
                                <a:latin typeface="Cambria Math" panose="02040503050406030204" pitchFamily="18" charset="0"/>
                                <a:ea typeface="Cambria Math" panose="02040503050406030204" pitchFamily="18" charset="0"/>
                              </a:rPr>
                            </m:ctrlPr>
                          </m:accPr>
                          <m:e>
                            <m:r>
                              <m:rPr>
                                <m:sty m:val="p"/>
                              </m:rPr>
                              <a:rPr lang="en-US" altLang="zh-CN" sz="2400">
                                <a:effectLst/>
                                <a:latin typeface="Cambria Math" panose="02040503050406030204" pitchFamily="18" charset="0"/>
                                <a:ea typeface="DengXian" panose="02010600030101010101" pitchFamily="2" charset="-122"/>
                                <a:cs typeface="Times New Roman" panose="02020603050405020304" pitchFamily="18" charset="0"/>
                              </a:rPr>
                              <m:t>Ξ</m:t>
                            </m:r>
                          </m:e>
                        </m:acc>
                      </m:e>
                      <m:sub>
                        <m:r>
                          <m:rPr>
                            <m:sty m:val="p"/>
                          </m:rPr>
                          <a:rPr lang="en-US" altLang="zh-CN" sz="2400">
                            <a:effectLst/>
                            <a:latin typeface="Cambria Math" panose="02040503050406030204" pitchFamily="18" charset="0"/>
                            <a:ea typeface="DengXian" panose="02010600030101010101" pitchFamily="2" charset="-122"/>
                            <a:cs typeface="Times New Roman" panose="02020603050405020304" pitchFamily="18" charset="0"/>
                          </a:rPr>
                          <m:t>c</m:t>
                        </m:r>
                      </m:sub>
                    </m:sSub>
                  </m:oMath>
                </a14:m>
                <a:r>
                  <a:rPr lang="en-US" altLang="zh-CN" sz="2400" dirty="0">
                    <a:latin typeface="Microsoft YaHei" panose="020B0503020204020204" pitchFamily="34" charset="-122"/>
                    <a:ea typeface="Microsoft YaHei" panose="020B0503020204020204" pitchFamily="34" charset="-122"/>
                  </a:rPr>
                  <a:t> process receives more contribution from the higher pole, while the </a:t>
                </a:r>
                <a14:m>
                  <m:oMath xmlns:m="http://schemas.openxmlformats.org/officeDocument/2006/math">
                    <m:r>
                      <a:rPr lang="en-US" altLang="zh-CN" sz="2400" i="1">
                        <a:latin typeface="Cambria Math" panose="02040503050406030204" pitchFamily="18" charset="0"/>
                      </a:rPr>
                      <m:t>𝜋</m:t>
                    </m:r>
                    <m:sSubSup>
                      <m:sSubSupPr>
                        <m:ctrlPr>
                          <a:rPr lang="zh-CN" altLang="zh-CN" sz="2400" i="1">
                            <a:latin typeface="Cambria Math" panose="02040503050406030204" pitchFamily="18" charset="0"/>
                          </a:rPr>
                        </m:ctrlPr>
                      </m:sSubSupPr>
                      <m:e>
                        <m:r>
                          <m:rPr>
                            <m:sty m:val="p"/>
                          </m:rPr>
                          <a:rPr lang="en-US" altLang="zh-CN" sz="2400">
                            <a:latin typeface="Cambria Math" panose="02040503050406030204" pitchFamily="18" charset="0"/>
                          </a:rPr>
                          <m:t>Ξ</m:t>
                        </m:r>
                      </m:e>
                      <m:sub>
                        <m:r>
                          <a:rPr lang="en-US" altLang="zh-CN" sz="2400" i="1">
                            <a:latin typeface="Cambria Math" panose="02040503050406030204" pitchFamily="18" charset="0"/>
                          </a:rPr>
                          <m:t>𝑐</m:t>
                        </m:r>
                      </m:sub>
                      <m:sup>
                        <m:r>
                          <a:rPr lang="en-US" altLang="zh-CN" sz="2400" i="1">
                            <a:latin typeface="Cambria Math" panose="02040503050406030204" pitchFamily="18" charset="0"/>
                          </a:rPr>
                          <m:t>′</m:t>
                        </m:r>
                      </m:sup>
                    </m:sSubSup>
                    <m:r>
                      <a:rPr lang="en-US" altLang="zh-CN" sz="2400">
                        <a:latin typeface="Cambria Math" panose="02040503050406030204" pitchFamily="18" charset="0"/>
                      </a:rPr>
                      <m:t>→</m:t>
                    </m:r>
                    <m:r>
                      <a:rPr lang="en-US" altLang="zh-CN" sz="2400" i="1">
                        <a:latin typeface="Cambria Math" panose="02040503050406030204" pitchFamily="18" charset="0"/>
                      </a:rPr>
                      <m:t>𝜋</m:t>
                    </m:r>
                    <m:sSubSup>
                      <m:sSubSupPr>
                        <m:ctrlPr>
                          <a:rPr lang="zh-CN" altLang="zh-CN" sz="2400" i="1">
                            <a:latin typeface="Cambria Math" panose="02040503050406030204" pitchFamily="18" charset="0"/>
                          </a:rPr>
                        </m:ctrlPr>
                      </m:sSubSupPr>
                      <m:e>
                        <m:r>
                          <m:rPr>
                            <m:sty m:val="p"/>
                          </m:rPr>
                          <a:rPr lang="en-US" altLang="zh-CN" sz="2400">
                            <a:latin typeface="Cambria Math" panose="02040503050406030204" pitchFamily="18" charset="0"/>
                          </a:rPr>
                          <m:t>Ξ</m:t>
                        </m:r>
                      </m:e>
                      <m:sub>
                        <m:r>
                          <a:rPr lang="en-US" altLang="zh-CN" sz="2400" i="1">
                            <a:latin typeface="Cambria Math" panose="02040503050406030204" pitchFamily="18" charset="0"/>
                          </a:rPr>
                          <m:t>𝑐</m:t>
                        </m:r>
                      </m:sub>
                      <m:sup>
                        <m:r>
                          <a:rPr lang="en-US" altLang="zh-CN" sz="2400" i="1">
                            <a:latin typeface="Cambria Math" panose="02040503050406030204" pitchFamily="18" charset="0"/>
                          </a:rPr>
                          <m:t>′</m:t>
                        </m:r>
                      </m:sup>
                    </m:sSubSup>
                  </m:oMath>
                </a14:m>
                <a:r>
                  <a:rPr lang="zh-CN" altLang="zh-CN" sz="2400" dirty="0">
                    <a:effectLst/>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 couples more to the lower pole.</a:t>
                </a:r>
              </a:p>
            </p:txBody>
          </p:sp>
        </mc:Choice>
        <mc:Fallback xmlns="">
          <p:sp>
            <p:nvSpPr>
              <p:cNvPr id="9" name="文本框 8">
                <a:extLst>
                  <a:ext uri="{FF2B5EF4-FFF2-40B4-BE49-F238E27FC236}">
                    <a16:creationId xmlns:a16="http://schemas.microsoft.com/office/drawing/2014/main" id="{28188FDB-D299-0F63-4757-E65EA0B61D34}"/>
                  </a:ext>
                </a:extLst>
              </p:cNvPr>
              <p:cNvSpPr txBox="1">
                <a:spLocks noRot="1" noChangeAspect="1" noMove="1" noResize="1" noEditPoints="1" noAdjustHandles="1" noChangeArrowheads="1" noChangeShapeType="1" noTextEdit="1"/>
              </p:cNvSpPr>
              <p:nvPr/>
            </p:nvSpPr>
            <p:spPr>
              <a:xfrm>
                <a:off x="466098" y="3499216"/>
                <a:ext cx="5015121" cy="2286332"/>
              </a:xfrm>
              <a:prstGeom prst="rect">
                <a:avLst/>
              </a:prstGeom>
              <a:blipFill>
                <a:blip r:embed="rId5"/>
                <a:stretch>
                  <a:fillRect l="-1768" r="-2020" b="-4972"/>
                </a:stretch>
              </a:blipFill>
            </p:spPr>
            <p:txBody>
              <a:bodyPr/>
              <a:lstStyle/>
              <a:p>
                <a:r>
                  <a:rPr lang="zh-CN" altLang="en-US">
                    <a:noFill/>
                  </a:rPr>
                  <a:t> </a:t>
                </a:r>
              </a:p>
            </p:txBody>
          </p:sp>
        </mc:Fallback>
      </mc:AlternateContent>
      <p:sp>
        <p:nvSpPr>
          <p:cNvPr id="3" name="标题 6">
            <a:extLst>
              <a:ext uri="{FF2B5EF4-FFF2-40B4-BE49-F238E27FC236}">
                <a16:creationId xmlns:a16="http://schemas.microsoft.com/office/drawing/2014/main" id="{B2A87AFE-E43B-47A9-CF51-900FE5A02DCF}"/>
              </a:ext>
            </a:extLst>
          </p:cNvPr>
          <p:cNvSpPr txBox="1">
            <a:spLocks/>
          </p:cNvSpPr>
          <p:nvPr/>
        </p:nvSpPr>
        <p:spPr>
          <a:xfrm>
            <a:off x="0" y="211873"/>
            <a:ext cx="12192000" cy="546262"/>
          </a:xfrm>
          <a:prstGeom prst="rect">
            <a:avLst/>
          </a:prstGeom>
          <a:noFill/>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3200" kern="1200">
                <a:solidFill>
                  <a:schemeClr val="bg1"/>
                </a:solidFill>
                <a:latin typeface="+mj-lt"/>
                <a:ea typeface="+mj-ea"/>
                <a:cs typeface="+mj-cs"/>
              </a:defRPr>
            </a:lvl1pPr>
          </a:lstStyle>
          <a:p>
            <a:r>
              <a:rPr lang="en-US" altLang="zh-CN"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rPr>
              <a:t>Further two-pole structures:</a:t>
            </a:r>
            <a:r>
              <a:rPr lang="zh-CN" altLang="en-US"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rPr>
              <a:t> </a:t>
            </a:r>
            <a:r>
              <a:rPr lang="en-US" altLang="zh-CN"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rPr>
              <a:t>singly</a:t>
            </a:r>
            <a:r>
              <a:rPr lang="zh-CN" altLang="en-US"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rPr>
              <a:t> </a:t>
            </a:r>
            <a:r>
              <a:rPr lang="en-US" altLang="zh-CN"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rPr>
              <a:t>charmed</a:t>
            </a:r>
            <a:r>
              <a:rPr lang="zh-CN" altLang="en-US"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rPr>
              <a:t> </a:t>
            </a:r>
            <a:r>
              <a:rPr lang="en-US" altLang="zh-CN"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rPr>
              <a:t>baryon</a:t>
            </a:r>
            <a:endParaRPr lang="zh-CN" altLang="en-US" sz="3600" b="1" dirty="0">
              <a:solidFill>
                <a:schemeClr val="tx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44233097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FA99B34-0DD7-5BA2-5E55-4E361B16D28F}"/>
              </a:ext>
            </a:extLst>
          </p:cNvPr>
          <p:cNvSpPr>
            <a:spLocks noGrp="1"/>
          </p:cNvSpPr>
          <p:nvPr>
            <p:ph type="title"/>
          </p:nvPr>
        </p:nvSpPr>
        <p:spPr>
          <a:xfrm>
            <a:off x="292290" y="0"/>
            <a:ext cx="10515600" cy="1325563"/>
          </a:xfrm>
        </p:spPr>
        <p:txBody>
          <a:bodyPr/>
          <a:lstStyle/>
          <a:p>
            <a:r>
              <a:rPr kumimoji="1" lang="en-US" altLang="zh-CN" b="1" dirty="0">
                <a:latin typeface="Microsoft YaHei" panose="020B0503020204020204" pitchFamily="34" charset="-122"/>
                <a:ea typeface="Microsoft YaHei" panose="020B0503020204020204" pitchFamily="34" charset="-122"/>
              </a:rPr>
              <a:t>Contents</a:t>
            </a:r>
            <a:endParaRPr kumimoji="1" lang="zh-CN" altLang="en-US" b="1" dirty="0">
              <a:latin typeface="Microsoft YaHei" panose="020B0503020204020204" pitchFamily="34" charset="-122"/>
              <a:ea typeface="Microsoft YaHei" panose="020B0503020204020204" pitchFamily="34" charset="-122"/>
            </a:endParaRPr>
          </a:p>
        </p:txBody>
      </p:sp>
      <mc:AlternateContent xmlns:mc="http://schemas.openxmlformats.org/markup-compatibility/2006">
        <mc:Choice xmlns:a14="http://schemas.microsoft.com/office/drawing/2010/main" Requires="a14">
          <p:sp>
            <p:nvSpPr>
              <p:cNvPr id="3" name="内容占位符 2">
                <a:extLst>
                  <a:ext uri="{FF2B5EF4-FFF2-40B4-BE49-F238E27FC236}">
                    <a16:creationId xmlns:a16="http://schemas.microsoft.com/office/drawing/2014/main" id="{2162A6B6-68A6-0157-13BC-879D9ECA3435}"/>
                  </a:ext>
                </a:extLst>
              </p:cNvPr>
              <p:cNvSpPr>
                <a:spLocks noGrp="1"/>
              </p:cNvSpPr>
              <p:nvPr>
                <p:ph idx="1"/>
              </p:nvPr>
            </p:nvSpPr>
            <p:spPr/>
            <p:txBody>
              <a:bodyPr/>
              <a:lstStyle/>
              <a:p>
                <a:pPr>
                  <a:lnSpc>
                    <a:spcPct val="150000"/>
                  </a:lnSpc>
                  <a:buFont typeface="系统字体常规体"/>
                  <a:buChar char="☞"/>
                </a:pPr>
                <a:r>
                  <a:rPr lang="en-US" altLang="zh-CN" sz="2800" b="1" dirty="0">
                    <a:latin typeface="Microsoft YaHei" panose="020B0503020204020204" pitchFamily="34" charset="-122"/>
                    <a:ea typeface="Microsoft YaHei" panose="020B0503020204020204" pitchFamily="34" charset="-122"/>
                  </a:rPr>
                  <a:t>Introduction</a:t>
                </a:r>
              </a:p>
              <a:p>
                <a:pPr>
                  <a:lnSpc>
                    <a:spcPct val="150000"/>
                  </a:lnSpc>
                  <a:buFont typeface="系统字体常规体"/>
                  <a:buChar char="☞"/>
                </a:pPr>
                <a14:m>
                  <m:oMath xmlns:m="http://schemas.openxmlformats.org/officeDocument/2006/math">
                    <m:r>
                      <m:rPr>
                        <m:sty m:val="p"/>
                      </m:rPr>
                      <a:rPr lang="el-GR" altLang="zh-CN" b="1">
                        <a:latin typeface="Microsoft YaHei" panose="020B0503020204020204" pitchFamily="34" charset="-122"/>
                        <a:ea typeface="Microsoft YaHei" panose="020B0503020204020204" pitchFamily="34" charset="-122"/>
                      </a:rPr>
                      <m:t>Λ</m:t>
                    </m:r>
                    <m:d>
                      <m:dPr>
                        <m:ctrlPr>
                          <a:rPr lang="en-US" altLang="zh-CN" b="1">
                            <a:latin typeface="Microsoft YaHei" panose="020B0503020204020204" pitchFamily="34" charset="-122"/>
                            <a:ea typeface="Microsoft YaHei" panose="020B0503020204020204" pitchFamily="34" charset="-122"/>
                          </a:rPr>
                        </m:ctrlPr>
                      </m:dPr>
                      <m:e>
                        <m:r>
                          <a:rPr lang="en-US" altLang="zh-CN" b="1">
                            <a:latin typeface="Microsoft YaHei" panose="020B0503020204020204" pitchFamily="34" charset="-122"/>
                            <a:ea typeface="Microsoft YaHei" panose="020B0503020204020204" pitchFamily="34" charset="-122"/>
                          </a:rPr>
                          <m:t>1405</m:t>
                        </m:r>
                      </m:e>
                    </m:d>
                    <m:r>
                      <a:rPr lang="en-US" altLang="zh-CN" b="1">
                        <a:latin typeface="Microsoft YaHei" panose="020B0503020204020204" pitchFamily="34" charset="-122"/>
                        <a:ea typeface="Microsoft YaHei" panose="020B0503020204020204" pitchFamily="34" charset="-122"/>
                      </a:rPr>
                      <m:t>:</m:t>
                    </m:r>
                  </m:oMath>
                </a14:m>
                <a:r>
                  <a:rPr lang="zh-CN" altLang="en-US" b="1" dirty="0">
                    <a:latin typeface="Microsoft YaHei" panose="020B0503020204020204" pitchFamily="34" charset="-122"/>
                    <a:ea typeface="Microsoft YaHei" panose="020B0503020204020204" pitchFamily="34" charset="-122"/>
                  </a:rPr>
                  <a:t> </a:t>
                </a:r>
                <a:r>
                  <a:rPr lang="en-US" altLang="zh-CN" b="1" dirty="0">
                    <a:latin typeface="Microsoft YaHei" panose="020B0503020204020204" pitchFamily="34" charset="-122"/>
                    <a:ea typeface="Microsoft YaHei" panose="020B0503020204020204" pitchFamily="34" charset="-122"/>
                  </a:rPr>
                  <a:t>first</a:t>
                </a:r>
                <a:r>
                  <a:rPr lang="zh-CN" altLang="en-US" b="1" dirty="0">
                    <a:latin typeface="Microsoft YaHei" panose="020B0503020204020204" pitchFamily="34" charset="-122"/>
                    <a:ea typeface="Microsoft YaHei" panose="020B0503020204020204" pitchFamily="34" charset="-122"/>
                  </a:rPr>
                  <a:t> </a:t>
                </a:r>
                <a:r>
                  <a:rPr lang="en-US" altLang="zh-CN" b="1" dirty="0">
                    <a:latin typeface="Microsoft YaHei" panose="020B0503020204020204" pitchFamily="34" charset="-122"/>
                    <a:ea typeface="Microsoft YaHei" panose="020B0503020204020204" pitchFamily="34" charset="-122"/>
                  </a:rPr>
                  <a:t>exotic</a:t>
                </a:r>
                <a:r>
                  <a:rPr lang="zh-CN" altLang="en-US" b="1" dirty="0">
                    <a:latin typeface="Microsoft YaHei" panose="020B0503020204020204" pitchFamily="34" charset="-122"/>
                    <a:ea typeface="Microsoft YaHei" panose="020B0503020204020204" pitchFamily="34" charset="-122"/>
                  </a:rPr>
                  <a:t> </a:t>
                </a:r>
                <a:r>
                  <a:rPr lang="en-US" altLang="zh-CN" b="1" dirty="0">
                    <a:latin typeface="Microsoft YaHei" panose="020B0503020204020204" pitchFamily="34" charset="-122"/>
                    <a:ea typeface="Microsoft YaHei" panose="020B0503020204020204" pitchFamily="34" charset="-122"/>
                  </a:rPr>
                  <a:t>hadron</a:t>
                </a:r>
                <a:r>
                  <a:rPr lang="zh-CN" altLang="en-US" b="1" dirty="0">
                    <a:latin typeface="Microsoft YaHei" panose="020B0503020204020204" pitchFamily="34" charset="-122"/>
                    <a:ea typeface="Microsoft YaHei" panose="020B0503020204020204" pitchFamily="34" charset="-122"/>
                  </a:rPr>
                  <a:t> </a:t>
                </a:r>
                <a:r>
                  <a:rPr lang="en-US" altLang="zh-CN" b="1" dirty="0">
                    <a:latin typeface="Microsoft YaHei" panose="020B0503020204020204" pitchFamily="34" charset="-122"/>
                    <a:ea typeface="Microsoft YaHei" panose="020B0503020204020204" pitchFamily="34" charset="-122"/>
                  </a:rPr>
                  <a:t>and</a:t>
                </a:r>
                <a:r>
                  <a:rPr lang="zh-CN" altLang="en-US" b="1" dirty="0">
                    <a:latin typeface="Microsoft YaHei" panose="020B0503020204020204" pitchFamily="34" charset="-122"/>
                    <a:ea typeface="Microsoft YaHei" panose="020B0503020204020204" pitchFamily="34" charset="-122"/>
                  </a:rPr>
                  <a:t> </a:t>
                </a:r>
                <a:r>
                  <a:rPr lang="en-US" altLang="zh-CN" b="1" dirty="0">
                    <a:latin typeface="Microsoft YaHei" panose="020B0503020204020204" pitchFamily="34" charset="-122"/>
                    <a:ea typeface="Microsoft YaHei" panose="020B0503020204020204" pitchFamily="34" charset="-122"/>
                  </a:rPr>
                  <a:t>two-pole</a:t>
                </a:r>
                <a:r>
                  <a:rPr lang="zh-CN" altLang="en-US" b="1" dirty="0">
                    <a:latin typeface="Microsoft YaHei" panose="020B0503020204020204" pitchFamily="34" charset="-122"/>
                    <a:ea typeface="Microsoft YaHei" panose="020B0503020204020204" pitchFamily="34" charset="-122"/>
                  </a:rPr>
                  <a:t> </a:t>
                </a:r>
                <a:r>
                  <a:rPr lang="en-US" altLang="zh-CN" b="1" dirty="0">
                    <a:latin typeface="Microsoft YaHei" panose="020B0503020204020204" pitchFamily="34" charset="-122"/>
                    <a:ea typeface="Microsoft YaHei" panose="020B0503020204020204" pitchFamily="34" charset="-122"/>
                  </a:rPr>
                  <a:t>structure</a:t>
                </a:r>
              </a:p>
              <a:p>
                <a:pPr>
                  <a:lnSpc>
                    <a:spcPct val="150000"/>
                  </a:lnSpc>
                  <a:buFont typeface="系统字体常规体"/>
                  <a:buChar char="☞"/>
                </a:pPr>
                <a:r>
                  <a:rPr lang="en-US" altLang="zh-CN" sz="2800" b="1" dirty="0">
                    <a:solidFill>
                      <a:srgbClr val="C00000"/>
                    </a:solidFill>
                    <a:latin typeface="Microsoft YaHei" panose="020B0503020204020204" pitchFamily="34" charset="-122"/>
                    <a:ea typeface="Microsoft YaHei" panose="020B0503020204020204" pitchFamily="34" charset="-122"/>
                  </a:rPr>
                  <a:t>Prediction</a:t>
                </a:r>
                <a:r>
                  <a:rPr lang="zh-CN" altLang="en-US" sz="2800" b="1" dirty="0">
                    <a:solidFill>
                      <a:srgbClr val="C00000"/>
                    </a:solidFill>
                    <a:latin typeface="Microsoft YaHei" panose="020B0503020204020204" pitchFamily="34" charset="-122"/>
                    <a:ea typeface="Microsoft YaHei" panose="020B0503020204020204" pitchFamily="34" charset="-122"/>
                  </a:rPr>
                  <a:t> </a:t>
                </a:r>
                <a:r>
                  <a:rPr lang="en-US" altLang="zh-CN" sz="2800" b="1" dirty="0">
                    <a:solidFill>
                      <a:srgbClr val="C00000"/>
                    </a:solidFill>
                    <a:latin typeface="Microsoft YaHei" panose="020B0503020204020204" pitchFamily="34" charset="-122"/>
                    <a:ea typeface="Microsoft YaHei" panose="020B0503020204020204" pitchFamily="34" charset="-122"/>
                  </a:rPr>
                  <a:t>of</a:t>
                </a:r>
                <a:r>
                  <a:rPr lang="zh-CN" altLang="en-US" sz="2800" b="1" dirty="0">
                    <a:solidFill>
                      <a:srgbClr val="C00000"/>
                    </a:solidFill>
                    <a:latin typeface="Microsoft YaHei" panose="020B0503020204020204" pitchFamily="34" charset="-122"/>
                    <a:ea typeface="Microsoft YaHei" panose="020B0503020204020204" pitchFamily="34" charset="-122"/>
                  </a:rPr>
                  <a:t> </a:t>
                </a:r>
                <a14:m>
                  <m:oMath xmlns:m="http://schemas.openxmlformats.org/officeDocument/2006/math">
                    <m:r>
                      <a:rPr lang="el-GR" altLang="zh-CN" sz="2800" b="1" i="1" smtClean="0">
                        <a:solidFill>
                          <a:srgbClr val="C00000"/>
                        </a:solidFill>
                        <a:latin typeface="Cambria Math" panose="02040503050406030204" pitchFamily="18" charset="0"/>
                        <a:ea typeface="Cambria Math" panose="02040503050406030204" pitchFamily="18" charset="0"/>
                      </a:rPr>
                      <m:t>𝛀</m:t>
                    </m:r>
                    <m:r>
                      <a:rPr lang="el-GR" altLang="zh-CN" sz="2800" b="1" i="1">
                        <a:solidFill>
                          <a:srgbClr val="C00000"/>
                        </a:solidFill>
                        <a:latin typeface="Cambria Math" panose="02040503050406030204" pitchFamily="18" charset="0"/>
                        <a:ea typeface="Cambria Math" panose="02040503050406030204" pitchFamily="18" charset="0"/>
                      </a:rPr>
                      <m:t>𝛀𝛀</m:t>
                    </m:r>
                  </m:oMath>
                </a14:m>
                <a:r>
                  <a:rPr lang="en-US" altLang="zh-CN" sz="2800" b="1" dirty="0">
                    <a:solidFill>
                      <a:srgbClr val="C00000"/>
                    </a:solidFill>
                    <a:latin typeface="Microsoft YaHei" panose="020B0503020204020204" pitchFamily="34" charset="-122"/>
                    <a:ea typeface="Microsoft YaHei" panose="020B0503020204020204" pitchFamily="34" charset="-122"/>
                  </a:rPr>
                  <a:t> tribaryon</a:t>
                </a:r>
              </a:p>
              <a:p>
                <a:pPr>
                  <a:lnSpc>
                    <a:spcPct val="150000"/>
                  </a:lnSpc>
                  <a:buFont typeface="系统字体常规体"/>
                  <a:buChar char="☞"/>
                </a:pPr>
                <a14:m>
                  <m:oMath xmlns:m="http://schemas.openxmlformats.org/officeDocument/2006/math">
                    <m:sSub>
                      <m:sSubPr>
                        <m:ctrlPr>
                          <a:rPr lang="el-GR" altLang="zh-CN" b="1" i="1" dirty="0">
                            <a:latin typeface="Cambria Math" panose="02040503050406030204" pitchFamily="18" charset="0"/>
                            <a:ea typeface="Cambria Math" panose="02040503050406030204" pitchFamily="18" charset="0"/>
                          </a:rPr>
                        </m:ctrlPr>
                      </m:sSubPr>
                      <m:e>
                        <m:r>
                          <a:rPr lang="en-US" altLang="zh-CN" b="1" i="1" dirty="0">
                            <a:latin typeface="Cambria Math" panose="02040503050406030204" pitchFamily="18" charset="0"/>
                            <a:ea typeface="Cambria Math" panose="02040503050406030204" pitchFamily="18" charset="0"/>
                          </a:rPr>
                          <m:t>𝑻</m:t>
                        </m:r>
                      </m:e>
                      <m:sub>
                        <m:r>
                          <a:rPr lang="en-US" altLang="zh-CN" b="1" i="1" dirty="0">
                            <a:latin typeface="Cambria Math" panose="02040503050406030204" pitchFamily="18" charset="0"/>
                            <a:ea typeface="Cambria Math" panose="02040503050406030204" pitchFamily="18" charset="0"/>
                          </a:rPr>
                          <m:t>𝒄𝒄</m:t>
                        </m:r>
                      </m:sub>
                    </m:sSub>
                    <m:r>
                      <a:rPr lang="en-US" altLang="zh-CN" b="1" i="1" dirty="0" smtClean="0">
                        <a:latin typeface="Cambria Math" panose="02040503050406030204" pitchFamily="18" charset="0"/>
                        <a:ea typeface="Cambria Math" panose="02040503050406030204" pitchFamily="18" charset="0"/>
                      </a:rPr>
                      <m:t>(</m:t>
                    </m:r>
                    <m:r>
                      <a:rPr lang="en-US" altLang="zh-CN" b="1" i="1" dirty="0" smtClean="0">
                        <a:latin typeface="Cambria Math" panose="02040503050406030204" pitchFamily="18" charset="0"/>
                        <a:ea typeface="Cambria Math" panose="02040503050406030204" pitchFamily="18" charset="0"/>
                      </a:rPr>
                      <m:t>𝟑𝟖𝟕𝟓</m:t>
                    </m:r>
                    <m:r>
                      <a:rPr lang="en-US" altLang="zh-CN" b="1" i="1" dirty="0" smtClean="0">
                        <a:latin typeface="Cambria Math" panose="02040503050406030204" pitchFamily="18" charset="0"/>
                        <a:ea typeface="Cambria Math" panose="02040503050406030204" pitchFamily="18" charset="0"/>
                      </a:rPr>
                      <m:t>)</m:t>
                    </m:r>
                  </m:oMath>
                </a14:m>
                <a:r>
                  <a:rPr lang="zh-CN" altLang="en-US" b="1" dirty="0">
                    <a:solidFill>
                      <a:schemeClr val="tx1">
                        <a:lumMod val="75000"/>
                        <a:lumOff val="25000"/>
                      </a:schemeClr>
                    </a:solidFill>
                    <a:latin typeface="Microsoft YaHei" panose="020B0503020204020204" pitchFamily="34" charset="-122"/>
                    <a:ea typeface="Microsoft YaHei" panose="020B0503020204020204" pitchFamily="34" charset="-122"/>
                  </a:rPr>
                  <a:t> </a:t>
                </a:r>
                <a:r>
                  <a:rPr lang="en-US" altLang="zh-CN" b="1" dirty="0">
                    <a:solidFill>
                      <a:schemeClr val="tx1">
                        <a:lumMod val="75000"/>
                        <a:lumOff val="25000"/>
                      </a:schemeClr>
                    </a:solidFill>
                    <a:latin typeface="Microsoft YaHei" panose="020B0503020204020204" pitchFamily="34" charset="-122"/>
                    <a:ea typeface="Microsoft YaHei" panose="020B0503020204020204" pitchFamily="34" charset="-122"/>
                  </a:rPr>
                  <a:t>and</a:t>
                </a:r>
                <a:r>
                  <a:rPr lang="zh-CN" altLang="en-US" b="1" dirty="0">
                    <a:solidFill>
                      <a:schemeClr val="tx1">
                        <a:lumMod val="75000"/>
                        <a:lumOff val="25000"/>
                      </a:schemeClr>
                    </a:solidFill>
                    <a:latin typeface="Microsoft YaHei" panose="020B0503020204020204" pitchFamily="34" charset="-122"/>
                    <a:ea typeface="Microsoft YaHei" panose="020B0503020204020204" pitchFamily="34" charset="-122"/>
                  </a:rPr>
                  <a:t> </a:t>
                </a:r>
                <a:r>
                  <a:rPr lang="en-US" altLang="zh-CN" b="1" dirty="0">
                    <a:solidFill>
                      <a:schemeClr val="tx1">
                        <a:lumMod val="75000"/>
                        <a:lumOff val="25000"/>
                      </a:schemeClr>
                    </a:solidFill>
                    <a:latin typeface="Microsoft YaHei" panose="020B0503020204020204" pitchFamily="34" charset="-122"/>
                    <a:ea typeface="Microsoft YaHei" panose="020B0503020204020204" pitchFamily="34" charset="-122"/>
                  </a:rPr>
                  <a:t>two-pion</a:t>
                </a:r>
                <a:r>
                  <a:rPr lang="zh-CN" altLang="en-US" b="1" dirty="0">
                    <a:solidFill>
                      <a:schemeClr val="tx1">
                        <a:lumMod val="75000"/>
                        <a:lumOff val="25000"/>
                      </a:schemeClr>
                    </a:solidFill>
                    <a:latin typeface="Microsoft YaHei" panose="020B0503020204020204" pitchFamily="34" charset="-122"/>
                    <a:ea typeface="Microsoft YaHei" panose="020B0503020204020204" pitchFamily="34" charset="-122"/>
                  </a:rPr>
                  <a:t> </a:t>
                </a:r>
                <a:r>
                  <a:rPr lang="en-US" altLang="zh-CN" b="1" dirty="0">
                    <a:solidFill>
                      <a:schemeClr val="tx1">
                        <a:lumMod val="75000"/>
                        <a:lumOff val="25000"/>
                      </a:schemeClr>
                    </a:solidFill>
                    <a:latin typeface="Microsoft YaHei" panose="020B0503020204020204" pitchFamily="34" charset="-122"/>
                    <a:ea typeface="Microsoft YaHei" panose="020B0503020204020204" pitchFamily="34" charset="-122"/>
                  </a:rPr>
                  <a:t>exchange</a:t>
                </a:r>
                <a:r>
                  <a:rPr lang="zh-CN" altLang="en-US" b="1" dirty="0">
                    <a:solidFill>
                      <a:schemeClr val="tx1">
                        <a:lumMod val="75000"/>
                        <a:lumOff val="25000"/>
                      </a:schemeClr>
                    </a:solidFill>
                    <a:latin typeface="Microsoft YaHei" panose="020B0503020204020204" pitchFamily="34" charset="-122"/>
                    <a:ea typeface="Microsoft YaHei" panose="020B0503020204020204" pitchFamily="34" charset="-122"/>
                  </a:rPr>
                  <a:t> </a:t>
                </a:r>
                <a:r>
                  <a:rPr lang="en-US" altLang="zh-CN" b="1" dirty="0">
                    <a:solidFill>
                      <a:schemeClr val="tx1">
                        <a:lumMod val="75000"/>
                        <a:lumOff val="25000"/>
                      </a:schemeClr>
                    </a:solidFill>
                    <a:latin typeface="Microsoft YaHei" panose="020B0503020204020204" pitchFamily="34" charset="-122"/>
                    <a:ea typeface="Microsoft YaHei" panose="020B0503020204020204" pitchFamily="34" charset="-122"/>
                  </a:rPr>
                  <a:t>contribution</a:t>
                </a:r>
                <a14:m>
                  <m:oMath xmlns:m="http://schemas.openxmlformats.org/officeDocument/2006/math">
                    <m:r>
                      <a:rPr lang="zh-CN" altLang="en-US" sz="2800" b="1" dirty="0">
                        <a:latin typeface="Cambria Math" panose="02040503050406030204" pitchFamily="18" charset="0"/>
                        <a:ea typeface="微软雅黑" panose="020B0503020204020204" pitchFamily="34" charset="-122"/>
                      </a:rPr>
                      <m:t> </m:t>
                    </m:r>
                  </m:oMath>
                </a14:m>
                <a:endParaRPr lang="en-US" altLang="zh-CN" sz="2800" b="1" dirty="0">
                  <a:latin typeface="Microsoft YaHei" panose="020B0503020204020204" pitchFamily="34" charset="-122"/>
                  <a:ea typeface="Microsoft YaHei" panose="020B0503020204020204" pitchFamily="34" charset="-122"/>
                </a:endParaRPr>
              </a:p>
              <a:p>
                <a:pPr>
                  <a:lnSpc>
                    <a:spcPct val="150000"/>
                  </a:lnSpc>
                  <a:buFont typeface="系统字体常规体"/>
                  <a:buChar char="☞"/>
                </a:pPr>
                <a:r>
                  <a:rPr lang="en-US" altLang="zh-CN" sz="2800" b="1" dirty="0">
                    <a:latin typeface="Microsoft YaHei" panose="020B0503020204020204" pitchFamily="34" charset="-122"/>
                    <a:ea typeface="Microsoft YaHei" panose="020B0503020204020204" pitchFamily="34" charset="-122"/>
                  </a:rPr>
                  <a:t>Summary</a:t>
                </a:r>
                <a:r>
                  <a:rPr lang="zh-CN" altLang="en-US" sz="2800" b="1" dirty="0">
                    <a:latin typeface="Microsoft YaHei" panose="020B0503020204020204" pitchFamily="34" charset="-122"/>
                    <a:ea typeface="Microsoft YaHei" panose="020B0503020204020204" pitchFamily="34" charset="-122"/>
                  </a:rPr>
                  <a:t> </a:t>
                </a:r>
                <a:r>
                  <a:rPr lang="en-US" altLang="zh-CN" sz="2800" b="1" dirty="0">
                    <a:latin typeface="Microsoft YaHei" panose="020B0503020204020204" pitchFamily="34" charset="-122"/>
                    <a:ea typeface="Microsoft YaHei" panose="020B0503020204020204" pitchFamily="34" charset="-122"/>
                  </a:rPr>
                  <a:t>and</a:t>
                </a:r>
                <a:r>
                  <a:rPr lang="zh-CN" altLang="en-US" sz="2800" b="1" dirty="0">
                    <a:latin typeface="Microsoft YaHei" panose="020B0503020204020204" pitchFamily="34" charset="-122"/>
                    <a:ea typeface="Microsoft YaHei" panose="020B0503020204020204" pitchFamily="34" charset="-122"/>
                  </a:rPr>
                  <a:t> </a:t>
                </a:r>
                <a:r>
                  <a:rPr lang="en-US" altLang="zh-CN" sz="2800" b="1" dirty="0">
                    <a:latin typeface="Microsoft YaHei" panose="020B0503020204020204" pitchFamily="34" charset="-122"/>
                    <a:ea typeface="Microsoft YaHei" panose="020B0503020204020204" pitchFamily="34" charset="-122"/>
                  </a:rPr>
                  <a:t>outlook</a:t>
                </a:r>
                <a:endParaRPr lang="en-US" altLang="zh-CN" sz="2800" b="1" dirty="0">
                  <a:solidFill>
                    <a:schemeClr val="tx1"/>
                  </a:solidFill>
                  <a:latin typeface="Microsoft YaHei" panose="020B0503020204020204" pitchFamily="34" charset="-122"/>
                  <a:ea typeface="Microsoft YaHei" panose="020B0503020204020204" pitchFamily="34" charset="-122"/>
                </a:endParaRPr>
              </a:p>
              <a:p>
                <a:endParaRPr lang="en-US" altLang="zh-CN" sz="2800" b="1" dirty="0">
                  <a:solidFill>
                    <a:srgbClr val="C00000"/>
                  </a:solidFill>
                  <a:latin typeface="微软雅黑" panose="020B0503020204020204" pitchFamily="34" charset="-122"/>
                  <a:ea typeface="微软雅黑" panose="020B0503020204020204" pitchFamily="34" charset="-122"/>
                </a:endParaRPr>
              </a:p>
              <a:p>
                <a:endParaRPr kumimoji="1" lang="zh-CN" altLang="en-US" dirty="0"/>
              </a:p>
            </p:txBody>
          </p:sp>
        </mc:Choice>
        <mc:Fallback>
          <p:sp>
            <p:nvSpPr>
              <p:cNvPr id="3" name="内容占位符 2">
                <a:extLst>
                  <a:ext uri="{FF2B5EF4-FFF2-40B4-BE49-F238E27FC236}">
                    <a16:creationId xmlns:a16="http://schemas.microsoft.com/office/drawing/2014/main" id="{2162A6B6-68A6-0157-13BC-879D9ECA3435}"/>
                  </a:ext>
                </a:extLst>
              </p:cNvPr>
              <p:cNvSpPr>
                <a:spLocks noGrp="1" noRot="1" noChangeAspect="1" noMove="1" noResize="1" noEditPoints="1" noAdjustHandles="1" noChangeArrowheads="1" noChangeShapeType="1" noTextEdit="1"/>
              </p:cNvSpPr>
              <p:nvPr>
                <p:ph idx="1"/>
              </p:nvPr>
            </p:nvSpPr>
            <p:spPr>
              <a:blipFill>
                <a:blip r:embed="rId2"/>
                <a:stretch>
                  <a:fillRect l="-1448"/>
                </a:stretch>
              </a:blipFill>
            </p:spPr>
            <p:txBody>
              <a:bodyPr/>
              <a:lstStyle/>
              <a:p>
                <a:r>
                  <a:rPr lang="zh-CN" altLang="en-US">
                    <a:noFill/>
                  </a:rPr>
                  <a:t> </a:t>
                </a:r>
              </a:p>
            </p:txBody>
          </p:sp>
        </mc:Fallback>
      </mc:AlternateContent>
      <p:sp>
        <p:nvSpPr>
          <p:cNvPr id="4" name="灯片编号占位符 3">
            <a:extLst>
              <a:ext uri="{FF2B5EF4-FFF2-40B4-BE49-F238E27FC236}">
                <a16:creationId xmlns:a16="http://schemas.microsoft.com/office/drawing/2014/main" id="{839B782C-0EC6-D7A7-80C4-45F8E253BC6E}"/>
              </a:ext>
            </a:extLst>
          </p:cNvPr>
          <p:cNvSpPr>
            <a:spLocks noGrp="1"/>
          </p:cNvSpPr>
          <p:nvPr>
            <p:ph type="sldNum" sz="quarter" idx="12"/>
          </p:nvPr>
        </p:nvSpPr>
        <p:spPr/>
        <p:txBody>
          <a:bodyPr/>
          <a:lstStyle/>
          <a:p>
            <a:fld id="{48F63A3B-78C7-47BE-AE5E-E10140E04643}" type="slidenum">
              <a:rPr lang="en-US" smtClean="0"/>
              <a:t>34</a:t>
            </a:fld>
            <a:endParaRPr lang="en-US" dirty="0"/>
          </a:p>
        </p:txBody>
      </p:sp>
    </p:spTree>
    <p:extLst>
      <p:ext uri="{BB962C8B-B14F-4D97-AF65-F5344CB8AC3E}">
        <p14:creationId xmlns:p14="http://schemas.microsoft.com/office/powerpoint/2010/main" val="2204875139"/>
      </p:ext>
    </p:extLst>
  </p:cSld>
  <p:clrMapOvr>
    <a:masterClrMapping/>
  </p:clrMapOvr>
  <mc:AlternateContent xmlns:mc="http://schemas.openxmlformats.org/markup-compatibility/2006">
    <mc:Choice xmlns:p14="http://schemas.microsoft.com/office/powerpoint/2010/main" Requires="p14">
      <p:transition p14:dur="350">
        <p:fade/>
      </p:transition>
    </mc:Choice>
    <mc:Fallback>
      <p:transition>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标题 1">
                <a:extLst>
                  <a:ext uri="{FF2B5EF4-FFF2-40B4-BE49-F238E27FC236}">
                    <a16:creationId xmlns:a16="http://schemas.microsoft.com/office/drawing/2014/main" id="{E73D6693-8B11-80A5-0D8B-D7729BEDE6F2}"/>
                  </a:ext>
                </a:extLst>
              </p:cNvPr>
              <p:cNvSpPr>
                <a:spLocks noGrp="1"/>
              </p:cNvSpPr>
              <p:nvPr>
                <p:ph type="title"/>
              </p:nvPr>
            </p:nvSpPr>
            <p:spPr>
              <a:xfrm>
                <a:off x="132022" y="-82035"/>
                <a:ext cx="5190605" cy="1077284"/>
              </a:xfrm>
            </p:spPr>
            <p:txBody>
              <a:bodyPr>
                <a:normAutofit/>
              </a:bodyPr>
              <a:lstStyle/>
              <a:p>
                <a14:m>
                  <m:oMath xmlns:m="http://schemas.openxmlformats.org/officeDocument/2006/math">
                    <m:r>
                      <a:rPr kumimoji="1" lang="el-GR" altLang="zh-CN" sz="3600" b="1" i="1" smtClean="0">
                        <a:solidFill>
                          <a:schemeClr val="tx1"/>
                        </a:solidFill>
                        <a:latin typeface="Cambria Math" panose="02040503050406030204" pitchFamily="18" charset="0"/>
                        <a:ea typeface="Cambria Math" panose="02040503050406030204" pitchFamily="18" charset="0"/>
                      </a:rPr>
                      <m:t>𝜴</m:t>
                    </m:r>
                    <m:r>
                      <a:rPr kumimoji="1" lang="el-GR" altLang="zh-CN" sz="3600" b="1" i="1">
                        <a:solidFill>
                          <a:schemeClr val="tx1"/>
                        </a:solidFill>
                        <a:latin typeface="Cambria Math" panose="02040503050406030204" pitchFamily="18" charset="0"/>
                        <a:ea typeface="Cambria Math" panose="02040503050406030204" pitchFamily="18" charset="0"/>
                      </a:rPr>
                      <m:t>𝜴</m:t>
                    </m:r>
                    <m:r>
                      <a:rPr kumimoji="1" lang="zh-CN" altLang="en-US" sz="3600" b="1" i="1" smtClean="0">
                        <a:solidFill>
                          <a:schemeClr val="tx1"/>
                        </a:solidFill>
                        <a:latin typeface="Cambria Math" panose="02040503050406030204" pitchFamily="18" charset="0"/>
                        <a:ea typeface="Cambria Math" panose="02040503050406030204" pitchFamily="18" charset="0"/>
                      </a:rPr>
                      <m:t> </m:t>
                    </m:r>
                    <m:r>
                      <a:rPr kumimoji="1" lang="en-US" altLang="zh-CN" sz="3600" b="1" i="1" smtClean="0">
                        <a:solidFill>
                          <a:schemeClr val="tx1"/>
                        </a:solidFill>
                        <a:latin typeface="Cambria Math" panose="02040503050406030204" pitchFamily="18" charset="0"/>
                        <a:ea typeface="Cambria Math" panose="02040503050406030204" pitchFamily="18" charset="0"/>
                      </a:rPr>
                      <m:t>𝟏</m:t>
                    </m:r>
                    <m:r>
                      <a:rPr kumimoji="1" lang="en-US" altLang="zh-CN" sz="3600" b="1" i="1" smtClean="0">
                        <a:solidFill>
                          <a:schemeClr val="tx1"/>
                        </a:solidFill>
                        <a:latin typeface="Cambria Math" panose="02040503050406030204" pitchFamily="18" charset="0"/>
                        <a:ea typeface="Cambria Math" panose="02040503050406030204" pitchFamily="18" charset="0"/>
                      </a:rPr>
                      <m:t>𝑺</m:t>
                    </m:r>
                    <m:r>
                      <a:rPr kumimoji="1" lang="en-US" altLang="zh-CN" sz="3600" b="1" i="1" smtClean="0">
                        <a:solidFill>
                          <a:schemeClr val="tx1"/>
                        </a:solidFill>
                        <a:latin typeface="Cambria Math" panose="02040503050406030204" pitchFamily="18" charset="0"/>
                        <a:ea typeface="Cambria Math" panose="02040503050406030204" pitchFamily="18" charset="0"/>
                      </a:rPr>
                      <m:t>𝟎</m:t>
                    </m:r>
                    <m:r>
                      <a:rPr kumimoji="1" lang="zh-CN" altLang="en-US" sz="3600" b="1" i="1" smtClean="0">
                        <a:solidFill>
                          <a:schemeClr val="tx1"/>
                        </a:solidFill>
                        <a:latin typeface="Cambria Math" panose="02040503050406030204" pitchFamily="18" charset="0"/>
                        <a:ea typeface="Cambria Math" panose="02040503050406030204" pitchFamily="18" charset="0"/>
                      </a:rPr>
                      <m:t> </m:t>
                    </m:r>
                  </m:oMath>
                </a14:m>
                <a:r>
                  <a:rPr kumimoji="1" lang="zh-CN" altLang="en-US" sz="3600" b="1" dirty="0">
                    <a:solidFill>
                      <a:schemeClr val="tx1"/>
                    </a:solidFill>
                    <a:latin typeface="Microsoft YaHei" panose="020B0503020204020204" pitchFamily="34" charset="-122"/>
                    <a:ea typeface="Microsoft YaHei" panose="020B0503020204020204" pitchFamily="34" charset="-122"/>
                  </a:rPr>
                  <a:t> </a:t>
                </a:r>
                <a:r>
                  <a:rPr kumimoji="1" lang="en-US" altLang="zh-CN" sz="3600" b="1" dirty="0">
                    <a:solidFill>
                      <a:schemeClr val="tx1"/>
                    </a:solidFill>
                    <a:latin typeface="Microsoft YaHei" panose="020B0503020204020204" pitchFamily="34" charset="-122"/>
                    <a:ea typeface="Microsoft YaHei" panose="020B0503020204020204" pitchFamily="34" charset="-122"/>
                  </a:rPr>
                  <a:t>Bound</a:t>
                </a:r>
                <a:r>
                  <a:rPr kumimoji="1" lang="zh-CN" altLang="en-US" sz="3600" b="1" dirty="0">
                    <a:solidFill>
                      <a:schemeClr val="tx1"/>
                    </a:solidFill>
                    <a:latin typeface="Microsoft YaHei" panose="020B0503020204020204" pitchFamily="34" charset="-122"/>
                    <a:ea typeface="Microsoft YaHei" panose="020B0503020204020204" pitchFamily="34" charset="-122"/>
                  </a:rPr>
                  <a:t> </a:t>
                </a:r>
                <a:r>
                  <a:rPr kumimoji="1" lang="en-US" altLang="zh-CN" sz="3600" b="1" dirty="0">
                    <a:solidFill>
                      <a:schemeClr val="tx1"/>
                    </a:solidFill>
                    <a:latin typeface="Microsoft YaHei" panose="020B0503020204020204" pitchFamily="34" charset="-122"/>
                    <a:ea typeface="Microsoft YaHei" panose="020B0503020204020204" pitchFamily="34" charset="-122"/>
                  </a:rPr>
                  <a:t>state</a:t>
                </a:r>
                <a:endParaRPr kumimoji="1" lang="zh-CN" altLang="en-US" sz="3600" b="1" dirty="0">
                  <a:solidFill>
                    <a:schemeClr val="tx1"/>
                  </a:solidFill>
                  <a:latin typeface="Microsoft YaHei" panose="020B0503020204020204" pitchFamily="34" charset="-122"/>
                  <a:ea typeface="Microsoft YaHei" panose="020B0503020204020204" pitchFamily="34" charset="-122"/>
                </a:endParaRPr>
              </a:p>
            </p:txBody>
          </p:sp>
        </mc:Choice>
        <mc:Fallback>
          <p:sp>
            <p:nvSpPr>
              <p:cNvPr id="2" name="标题 1">
                <a:extLst>
                  <a:ext uri="{FF2B5EF4-FFF2-40B4-BE49-F238E27FC236}">
                    <a16:creationId xmlns:a16="http://schemas.microsoft.com/office/drawing/2014/main" id="{E73D6693-8B11-80A5-0D8B-D7729BEDE6F2}"/>
                  </a:ext>
                </a:extLst>
              </p:cNvPr>
              <p:cNvSpPr>
                <a:spLocks noGrp="1" noRot="1" noChangeAspect="1" noMove="1" noResize="1" noEditPoints="1" noAdjustHandles="1" noChangeArrowheads="1" noChangeShapeType="1" noTextEdit="1"/>
              </p:cNvSpPr>
              <p:nvPr>
                <p:ph type="title"/>
              </p:nvPr>
            </p:nvSpPr>
            <p:spPr>
              <a:xfrm>
                <a:off x="132022" y="-82035"/>
                <a:ext cx="5190605" cy="1077284"/>
              </a:xfrm>
              <a:blipFill>
                <a:blip r:embed="rId2"/>
                <a:stretch>
                  <a:fillRect l="-1220"/>
                </a:stretch>
              </a:blipFill>
            </p:spPr>
            <p:txBody>
              <a:bodyPr/>
              <a:lstStyle/>
              <a:p>
                <a:r>
                  <a:rPr lang="zh-CN" altLang="en-US">
                    <a:noFill/>
                  </a:rPr>
                  <a:t> </a:t>
                </a:r>
              </a:p>
            </p:txBody>
          </p:sp>
        </mc:Fallback>
      </mc:AlternateContent>
      <p:sp>
        <p:nvSpPr>
          <p:cNvPr id="4" name="灯片编号占位符 3">
            <a:extLst>
              <a:ext uri="{FF2B5EF4-FFF2-40B4-BE49-F238E27FC236}">
                <a16:creationId xmlns:a16="http://schemas.microsoft.com/office/drawing/2014/main" id="{402039D0-9F8E-65B5-15E0-8AAE6E30EA4B}"/>
              </a:ext>
            </a:extLst>
          </p:cNvPr>
          <p:cNvSpPr>
            <a:spLocks noGrp="1"/>
          </p:cNvSpPr>
          <p:nvPr>
            <p:ph type="sldNum" sz="quarter" idx="12"/>
          </p:nvPr>
        </p:nvSpPr>
        <p:spPr/>
        <p:txBody>
          <a:bodyPr/>
          <a:lstStyle/>
          <a:p>
            <a:fld id="{48F63A3B-78C7-47BE-AE5E-E10140E04643}" type="slidenum">
              <a:rPr lang="en-US" smtClean="0"/>
              <a:t>35</a:t>
            </a:fld>
            <a:endParaRPr lang="en-US" dirty="0"/>
          </a:p>
        </p:txBody>
      </p:sp>
      <p:pic>
        <p:nvPicPr>
          <p:cNvPr id="8" name="图片 7">
            <a:extLst>
              <a:ext uri="{FF2B5EF4-FFF2-40B4-BE49-F238E27FC236}">
                <a16:creationId xmlns:a16="http://schemas.microsoft.com/office/drawing/2014/main" id="{83688125-5E2F-29D1-3FD3-209A767C12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5765" y="1153916"/>
            <a:ext cx="4640719" cy="2696168"/>
          </a:xfrm>
          <a:prstGeom prst="rect">
            <a:avLst/>
          </a:prstGeom>
        </p:spPr>
      </p:pic>
      <p:pic>
        <p:nvPicPr>
          <p:cNvPr id="12" name="图片 11">
            <a:extLst>
              <a:ext uri="{FF2B5EF4-FFF2-40B4-BE49-F238E27FC236}">
                <a16:creationId xmlns:a16="http://schemas.microsoft.com/office/drawing/2014/main" id="{63861575-CEB1-4C49-7926-AAD146E40B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87694" y="1148576"/>
            <a:ext cx="4859929" cy="2701508"/>
          </a:xfrm>
          <a:prstGeom prst="rect">
            <a:avLst/>
          </a:prstGeom>
        </p:spPr>
      </p:pic>
      <p:pic>
        <p:nvPicPr>
          <p:cNvPr id="14" name="图片 13">
            <a:extLst>
              <a:ext uri="{FF2B5EF4-FFF2-40B4-BE49-F238E27FC236}">
                <a16:creationId xmlns:a16="http://schemas.microsoft.com/office/drawing/2014/main" id="{03FE6693-B197-A184-3DCB-22DE8FA9923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8200" y="4008752"/>
            <a:ext cx="4640719" cy="2712723"/>
          </a:xfrm>
          <a:prstGeom prst="rect">
            <a:avLst/>
          </a:prstGeom>
        </p:spPr>
      </p:pic>
      <p:pic>
        <p:nvPicPr>
          <p:cNvPr id="16" name="图片 15">
            <a:extLst>
              <a:ext uri="{FF2B5EF4-FFF2-40B4-BE49-F238E27FC236}">
                <a16:creationId xmlns:a16="http://schemas.microsoft.com/office/drawing/2014/main" id="{81D63D66-0A44-12BF-84B8-34C01485B7C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87693" y="3956657"/>
            <a:ext cx="4859929" cy="2882295"/>
          </a:xfrm>
          <a:prstGeom prst="rect">
            <a:avLst/>
          </a:prstGeom>
        </p:spPr>
      </p:pic>
      <p:sp>
        <p:nvSpPr>
          <p:cNvPr id="18" name="文本框 17">
            <a:extLst>
              <a:ext uri="{FF2B5EF4-FFF2-40B4-BE49-F238E27FC236}">
                <a16:creationId xmlns:a16="http://schemas.microsoft.com/office/drawing/2014/main" id="{BF9BC483-1B8D-7CD2-DF38-C68080FBBAD1}"/>
              </a:ext>
            </a:extLst>
          </p:cNvPr>
          <p:cNvSpPr txBox="1"/>
          <p:nvPr/>
        </p:nvSpPr>
        <p:spPr>
          <a:xfrm>
            <a:off x="7397086" y="396080"/>
            <a:ext cx="4267199" cy="369332"/>
          </a:xfrm>
          <a:prstGeom prst="rect">
            <a:avLst/>
          </a:prstGeom>
          <a:noFill/>
        </p:spPr>
        <p:txBody>
          <a:bodyPr wrap="square">
            <a:spAutoFit/>
          </a:bodyPr>
          <a:lstStyle/>
          <a:p>
            <a:pPr algn="r"/>
            <a:r>
              <a:rPr lang="en-US" altLang="zh-CN" sz="1800" dirty="0">
                <a:solidFill>
                  <a:srgbClr val="211E1E"/>
                </a:solidFill>
                <a:effectLst/>
                <a:latin typeface="AdvOT483a8203"/>
              </a:rPr>
              <a:t>HALQCD:</a:t>
            </a:r>
            <a:r>
              <a:rPr lang="zh-CN" altLang="en-US" sz="1800" dirty="0">
                <a:solidFill>
                  <a:srgbClr val="211E1E"/>
                </a:solidFill>
                <a:effectLst/>
                <a:latin typeface="AdvOT483a8203"/>
              </a:rPr>
              <a:t> </a:t>
            </a:r>
            <a:r>
              <a:rPr lang="en" altLang="zh-CN" sz="1800" dirty="0">
                <a:solidFill>
                  <a:srgbClr val="211E1E"/>
                </a:solidFill>
                <a:effectLst/>
                <a:latin typeface="AdvOT483a8203"/>
              </a:rPr>
              <a:t>P</a:t>
            </a:r>
            <a:r>
              <a:rPr lang="en-US" altLang="zh-CN" sz="1800" dirty="0">
                <a:solidFill>
                  <a:srgbClr val="211E1E"/>
                </a:solidFill>
                <a:effectLst/>
                <a:latin typeface="AdvOT483a8203"/>
              </a:rPr>
              <a:t>RL</a:t>
            </a:r>
            <a:r>
              <a:rPr lang="en" altLang="zh-CN" sz="1800" dirty="0">
                <a:solidFill>
                  <a:srgbClr val="211E1E"/>
                </a:solidFill>
                <a:effectLst/>
                <a:latin typeface="AdvOT19ee2aa8.B"/>
              </a:rPr>
              <a:t>120, </a:t>
            </a:r>
            <a:r>
              <a:rPr lang="en" altLang="zh-CN" sz="1800" dirty="0">
                <a:solidFill>
                  <a:srgbClr val="211E1E"/>
                </a:solidFill>
                <a:effectLst/>
                <a:latin typeface="AdvOT483a8203"/>
              </a:rPr>
              <a:t>212001 (2018) </a:t>
            </a:r>
            <a:endParaRPr lang="en" altLang="zh-CN" dirty="0"/>
          </a:p>
        </p:txBody>
      </p:sp>
      <mc:AlternateContent xmlns:mc="http://schemas.openxmlformats.org/markup-compatibility/2006">
        <mc:Choice xmlns:a14="http://schemas.microsoft.com/office/drawing/2010/main" Requires="a14">
          <p:sp>
            <p:nvSpPr>
              <p:cNvPr id="20" name="文本框 19">
                <a:extLst>
                  <a:ext uri="{FF2B5EF4-FFF2-40B4-BE49-F238E27FC236}">
                    <a16:creationId xmlns:a16="http://schemas.microsoft.com/office/drawing/2014/main" id="{1A4A37A8-633A-700A-59BA-5E5BB44C716E}"/>
                  </a:ext>
                </a:extLst>
              </p:cNvPr>
              <p:cNvSpPr txBox="1"/>
              <p:nvPr/>
            </p:nvSpPr>
            <p:spPr>
              <a:xfrm>
                <a:off x="10367511" y="1482431"/>
                <a:ext cx="1824489" cy="92333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zh-CN" altLang="en-US" i="1" smtClean="0">
                              <a:solidFill>
                                <a:srgbClr val="836967"/>
                              </a:solidFill>
                              <a:latin typeface="Cambria Math" panose="02040503050406030204" pitchFamily="18" charset="0"/>
                            </a:rPr>
                          </m:ctrlPr>
                        </m:sSubPr>
                        <m:e>
                          <m:r>
                            <a:rPr lang="zh-CN" altLang="en-US" i="1">
                              <a:latin typeface="Cambria Math" panose="02040503050406030204" pitchFamily="18" charset="0"/>
                            </a:rPr>
                            <m:t>𝑚</m:t>
                          </m:r>
                        </m:e>
                        <m:sub>
                          <m:r>
                            <a:rPr lang="zh-CN" altLang="en-US" i="1">
                              <a:latin typeface="Cambria Math" panose="02040503050406030204" pitchFamily="18" charset="0"/>
                            </a:rPr>
                            <m:t>𝜋</m:t>
                          </m:r>
                        </m:sub>
                      </m:sSub>
                      <m:r>
                        <a:rPr lang="zh-CN" altLang="en-US" i="0">
                          <a:latin typeface="Cambria Math" panose="02040503050406030204" pitchFamily="18" charset="0"/>
                        </a:rPr>
                        <m:t>≃146</m:t>
                      </m:r>
                      <m:r>
                        <m:rPr>
                          <m:sty m:val="p"/>
                        </m:rPr>
                        <a:rPr lang="zh-CN" altLang="en-US" i="0">
                          <a:latin typeface="Cambria Math" panose="02040503050406030204" pitchFamily="18" charset="0"/>
                        </a:rPr>
                        <m:t>MeV</m:t>
                      </m:r>
                    </m:oMath>
                  </m:oMathPara>
                </a14:m>
                <a:endParaRPr lang="en-US" altLang="zh-CN" dirty="0"/>
              </a:p>
              <a:p>
                <a14:m>
                  <m:oMathPara xmlns:m="http://schemas.openxmlformats.org/officeDocument/2006/math">
                    <m:oMathParaPr>
                      <m:jc m:val="centerGroup"/>
                    </m:oMathParaPr>
                    <m:oMath xmlns:m="http://schemas.openxmlformats.org/officeDocument/2006/math">
                      <m:r>
                        <a:rPr lang="en-US" altLang="zh-CN" sz="1800" i="1" smtClean="0">
                          <a:effectLst/>
                          <a:latin typeface="Cambria Math" panose="02040503050406030204" pitchFamily="18" charset="0"/>
                          <a:ea typeface="DengXian" panose="02010600030101010101" pitchFamily="2" charset="-122"/>
                          <a:cs typeface="Times New Roman" panose="02020603050405020304" pitchFamily="18" charset="0"/>
                        </a:rPr>
                        <m:t>𝑎</m:t>
                      </m:r>
                      <m:r>
                        <a:rPr lang="en-US" altLang="zh-CN" sz="1800">
                          <a:effectLst/>
                          <a:latin typeface="Cambria Math" panose="02040503050406030204" pitchFamily="18" charset="0"/>
                          <a:ea typeface="DengXian" panose="02010600030101010101" pitchFamily="2" charset="-122"/>
                          <a:cs typeface="Times New Roman" panose="02020603050405020304" pitchFamily="18" charset="0"/>
                        </a:rPr>
                        <m:t>≃0.0846</m:t>
                      </m:r>
                      <m:r>
                        <m:rPr>
                          <m:sty m:val="p"/>
                        </m:rPr>
                        <a:rPr lang="en-US" altLang="zh-CN" sz="1800">
                          <a:effectLst/>
                          <a:latin typeface="Cambria Math" panose="02040503050406030204" pitchFamily="18" charset="0"/>
                          <a:ea typeface="DengXian" panose="02010600030101010101" pitchFamily="2" charset="-122"/>
                          <a:cs typeface="Times New Roman" panose="02020603050405020304" pitchFamily="18" charset="0"/>
                        </a:rPr>
                        <m:t>fm</m:t>
                      </m:r>
                    </m:oMath>
                  </m:oMathPara>
                </a14:m>
                <a:endParaRPr lang="zh-CN" altLang="zh-CN" sz="1800" dirty="0">
                  <a:effectLst/>
                  <a:latin typeface="Georgia" panose="02040502050405020303" pitchFamily="18" charset="0"/>
                  <a:ea typeface="DengXian" panose="02010600030101010101" pitchFamily="2" charset="-122"/>
                  <a:cs typeface="Times New Roman" panose="02020603050405020304" pitchFamily="18" charset="0"/>
                </a:endParaRPr>
              </a:p>
              <a:p>
                <a:r>
                  <a:rPr lang="zh-CN" altLang="en-US" dirty="0">
                    <a:ea typeface="DengXian" panose="02010600030101010101" pitchFamily="2" charset="-122"/>
                    <a:cs typeface="Times New Roman" panose="02020603050405020304" pitchFamily="18" charset="0"/>
                  </a:rPr>
                  <a:t>    </a:t>
                </a:r>
                <a:r>
                  <a:rPr lang="en-US" altLang="zh-CN" dirty="0">
                    <a:ea typeface="DengXian" panose="02010600030101010101" pitchFamily="2" charset="-122"/>
                    <a:cs typeface="Times New Roman" panose="02020603050405020304" pitchFamily="18" charset="0"/>
                  </a:rPr>
                  <a:t>V=</a:t>
                </a:r>
                <a14:m>
                  <m:oMath xmlns:m="http://schemas.openxmlformats.org/officeDocument/2006/math">
                    <m:r>
                      <a:rPr lang="en-US" altLang="zh-CN" sz="1800" smtClean="0">
                        <a:effectLst/>
                        <a:latin typeface="Cambria Math" panose="02040503050406030204" pitchFamily="18" charset="0"/>
                        <a:ea typeface="DengXian" panose="02010600030101010101" pitchFamily="2" charset="-122"/>
                        <a:cs typeface="Times New Roman" panose="02020603050405020304" pitchFamily="18" charset="0"/>
                      </a:rPr>
                      <m:t>(8.1</m:t>
                    </m:r>
                    <m:r>
                      <m:rPr>
                        <m:sty m:val="p"/>
                      </m:rPr>
                      <a:rPr lang="en-US" altLang="zh-CN" sz="1800" smtClean="0">
                        <a:effectLst/>
                        <a:latin typeface="Cambria Math" panose="02040503050406030204" pitchFamily="18" charset="0"/>
                        <a:ea typeface="DengXian" panose="02010600030101010101" pitchFamily="2" charset="-122"/>
                        <a:cs typeface="Times New Roman" panose="02020603050405020304" pitchFamily="18" charset="0"/>
                      </a:rPr>
                      <m:t>fm</m:t>
                    </m:r>
                    <m:sSup>
                      <m:sSupPr>
                        <m:ctrlPr>
                          <a:rPr lang="zh-CN" altLang="zh-CN" sz="18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1800">
                            <a:effectLst/>
                            <a:latin typeface="Cambria Math" panose="02040503050406030204" pitchFamily="18" charset="0"/>
                            <a:ea typeface="DengXian" panose="02010600030101010101" pitchFamily="2" charset="-122"/>
                            <a:cs typeface="Times New Roman" panose="02020603050405020304" pitchFamily="18" charset="0"/>
                          </a:rPr>
                          <m:t>)</m:t>
                        </m:r>
                      </m:e>
                      <m:sup>
                        <m:r>
                          <a:rPr lang="en-US" altLang="zh-CN" sz="1800">
                            <a:effectLst/>
                            <a:latin typeface="Cambria Math" panose="02040503050406030204" pitchFamily="18" charset="0"/>
                            <a:ea typeface="DengXian" panose="02010600030101010101" pitchFamily="2" charset="-122"/>
                            <a:cs typeface="Times New Roman" panose="02020603050405020304" pitchFamily="18" charset="0"/>
                          </a:rPr>
                          <m:t>3</m:t>
                        </m:r>
                      </m:sup>
                    </m:sSup>
                  </m:oMath>
                </a14:m>
                <a:endParaRPr lang="zh-CN" altLang="zh-CN" sz="1800" dirty="0">
                  <a:effectLst/>
                  <a:latin typeface="Georgia" panose="02040502050405020303" pitchFamily="18" charset="0"/>
                  <a:ea typeface="DengXian" panose="02010600030101010101" pitchFamily="2" charset="-122"/>
                  <a:cs typeface="Times New Roman" panose="02020603050405020304" pitchFamily="18" charset="0"/>
                </a:endParaRPr>
              </a:p>
            </p:txBody>
          </p:sp>
        </mc:Choice>
        <mc:Fallback>
          <p:sp>
            <p:nvSpPr>
              <p:cNvPr id="20" name="文本框 19">
                <a:extLst>
                  <a:ext uri="{FF2B5EF4-FFF2-40B4-BE49-F238E27FC236}">
                    <a16:creationId xmlns:a16="http://schemas.microsoft.com/office/drawing/2014/main" id="{1A4A37A8-633A-700A-59BA-5E5BB44C716E}"/>
                  </a:ext>
                </a:extLst>
              </p:cNvPr>
              <p:cNvSpPr txBox="1">
                <a:spLocks noRot="1" noChangeAspect="1" noMove="1" noResize="1" noEditPoints="1" noAdjustHandles="1" noChangeArrowheads="1" noChangeShapeType="1" noTextEdit="1"/>
              </p:cNvSpPr>
              <p:nvPr/>
            </p:nvSpPr>
            <p:spPr>
              <a:xfrm>
                <a:off x="10367511" y="1482431"/>
                <a:ext cx="1824489" cy="923330"/>
              </a:xfrm>
              <a:prstGeom prst="rect">
                <a:avLst/>
              </a:prstGeom>
              <a:blipFill>
                <a:blip r:embed="rId7"/>
                <a:stretch>
                  <a:fillRect b="-9459"/>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366664837"/>
      </p:ext>
    </p:extLst>
  </p:cSld>
  <p:clrMapOvr>
    <a:masterClrMapping/>
  </p:clrMapOvr>
  <mc:AlternateContent xmlns:mc="http://schemas.openxmlformats.org/markup-compatibility/2006" xmlns:p14="http://schemas.microsoft.com/office/powerpoint/2010/main">
    <mc:Choice Requires="p14">
      <p:transition p14:dur="350">
        <p:fade/>
      </p:transition>
    </mc:Choice>
    <mc:Fallback xmlns="">
      <p:transition>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标题 1">
                <a:extLst>
                  <a:ext uri="{FF2B5EF4-FFF2-40B4-BE49-F238E27FC236}">
                    <a16:creationId xmlns:a16="http://schemas.microsoft.com/office/drawing/2014/main" id="{E73D6693-8B11-80A5-0D8B-D7729BEDE6F2}"/>
                  </a:ext>
                </a:extLst>
              </p:cNvPr>
              <p:cNvSpPr>
                <a:spLocks noGrp="1"/>
              </p:cNvSpPr>
              <p:nvPr>
                <p:ph type="title"/>
              </p:nvPr>
            </p:nvSpPr>
            <p:spPr>
              <a:xfrm>
                <a:off x="132022" y="-82035"/>
                <a:ext cx="8059478" cy="1077284"/>
              </a:xfrm>
            </p:spPr>
            <p:txBody>
              <a:bodyPr>
                <a:normAutofit fontScale="90000"/>
              </a:bodyPr>
              <a:lstStyle/>
              <a:p>
                <a:r>
                  <a:rPr kumimoji="1" lang="en-US" altLang="zh-CN" sz="3600" b="1" dirty="0">
                    <a:solidFill>
                      <a:schemeClr val="tx1"/>
                    </a:solidFill>
                    <a:latin typeface="Microsoft YaHei" panose="020B0503020204020204" pitchFamily="34" charset="-122"/>
                    <a:ea typeface="Microsoft YaHei" panose="020B0503020204020204" pitchFamily="34" charset="-122"/>
                  </a:rPr>
                  <a:t>One boson exchange potential </a:t>
                </a:r>
                <a:r>
                  <a:rPr kumimoji="1" lang="en-US" altLang="zh-CN" sz="3600" b="1" dirty="0">
                    <a:latin typeface="Microsoft YaHei" panose="020B0503020204020204" pitchFamily="34" charset="-122"/>
                    <a:ea typeface="Microsoft YaHei" panose="020B0503020204020204" pitchFamily="34" charset="-122"/>
                  </a:rPr>
                  <a:t>for </a:t>
                </a:r>
                <a14:m>
                  <m:oMath xmlns:m="http://schemas.openxmlformats.org/officeDocument/2006/math">
                    <m:r>
                      <a:rPr kumimoji="1" lang="el-GR" altLang="zh-CN" sz="3600" b="1" i="1" smtClean="0">
                        <a:solidFill>
                          <a:schemeClr val="tx1"/>
                        </a:solidFill>
                        <a:latin typeface="Cambria Math" panose="02040503050406030204" pitchFamily="18" charset="0"/>
                        <a:ea typeface="Cambria Math" panose="02040503050406030204" pitchFamily="18" charset="0"/>
                      </a:rPr>
                      <m:t>𝜴</m:t>
                    </m:r>
                    <m:r>
                      <a:rPr kumimoji="1" lang="el-GR" altLang="zh-CN" sz="3600" b="1" i="1">
                        <a:solidFill>
                          <a:schemeClr val="tx1"/>
                        </a:solidFill>
                        <a:latin typeface="Cambria Math" panose="02040503050406030204" pitchFamily="18" charset="0"/>
                        <a:ea typeface="Cambria Math" panose="02040503050406030204" pitchFamily="18" charset="0"/>
                      </a:rPr>
                      <m:t>𝜴</m:t>
                    </m:r>
                  </m:oMath>
                </a14:m>
                <a:endParaRPr kumimoji="1" lang="zh-CN" altLang="en-US" sz="3600" b="1" dirty="0">
                  <a:solidFill>
                    <a:schemeClr val="tx1"/>
                  </a:solidFill>
                  <a:latin typeface="Microsoft YaHei" panose="020B0503020204020204" pitchFamily="34" charset="-122"/>
                  <a:ea typeface="Microsoft YaHei" panose="020B0503020204020204" pitchFamily="34" charset="-122"/>
                </a:endParaRPr>
              </a:p>
            </p:txBody>
          </p:sp>
        </mc:Choice>
        <mc:Fallback>
          <p:sp>
            <p:nvSpPr>
              <p:cNvPr id="2" name="标题 1">
                <a:extLst>
                  <a:ext uri="{FF2B5EF4-FFF2-40B4-BE49-F238E27FC236}">
                    <a16:creationId xmlns:a16="http://schemas.microsoft.com/office/drawing/2014/main" id="{E73D6693-8B11-80A5-0D8B-D7729BEDE6F2}"/>
                  </a:ext>
                </a:extLst>
              </p:cNvPr>
              <p:cNvSpPr>
                <a:spLocks noGrp="1" noRot="1" noChangeAspect="1" noMove="1" noResize="1" noEditPoints="1" noAdjustHandles="1" noChangeArrowheads="1" noChangeShapeType="1" noTextEdit="1"/>
              </p:cNvSpPr>
              <p:nvPr>
                <p:ph type="title"/>
              </p:nvPr>
            </p:nvSpPr>
            <p:spPr>
              <a:xfrm>
                <a:off x="132022" y="-82035"/>
                <a:ext cx="8059478" cy="1077284"/>
              </a:xfrm>
              <a:blipFill>
                <a:blip r:embed="rId3"/>
                <a:stretch>
                  <a:fillRect l="-1887"/>
                </a:stretch>
              </a:blipFill>
            </p:spPr>
            <p:txBody>
              <a:bodyPr/>
              <a:lstStyle/>
              <a:p>
                <a:r>
                  <a:rPr lang="zh-CN" altLang="en-US">
                    <a:noFill/>
                  </a:rPr>
                  <a:t> </a:t>
                </a:r>
              </a:p>
            </p:txBody>
          </p:sp>
        </mc:Fallback>
      </mc:AlternateContent>
      <p:sp>
        <p:nvSpPr>
          <p:cNvPr id="4" name="灯片编号占位符 3">
            <a:extLst>
              <a:ext uri="{FF2B5EF4-FFF2-40B4-BE49-F238E27FC236}">
                <a16:creationId xmlns:a16="http://schemas.microsoft.com/office/drawing/2014/main" id="{402039D0-9F8E-65B5-15E0-8AAE6E30EA4B}"/>
              </a:ext>
            </a:extLst>
          </p:cNvPr>
          <p:cNvSpPr>
            <a:spLocks noGrp="1"/>
          </p:cNvSpPr>
          <p:nvPr>
            <p:ph type="sldNum" sz="quarter" idx="12"/>
          </p:nvPr>
        </p:nvSpPr>
        <p:spPr/>
        <p:txBody>
          <a:bodyPr/>
          <a:lstStyle/>
          <a:p>
            <a:fld id="{48F63A3B-78C7-47BE-AE5E-E10140E04643}" type="slidenum">
              <a:rPr lang="en-US" smtClean="0"/>
              <a:t>36</a:t>
            </a:fld>
            <a:endParaRPr lang="en-US" dirty="0"/>
          </a:p>
        </p:txBody>
      </p:sp>
      <p:pic>
        <p:nvPicPr>
          <p:cNvPr id="6" name="图片 5">
            <a:extLst>
              <a:ext uri="{FF2B5EF4-FFF2-40B4-BE49-F238E27FC236}">
                <a16:creationId xmlns:a16="http://schemas.microsoft.com/office/drawing/2014/main" id="{729DF0A5-91AB-0F69-C8AD-884A050B217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3271" y="1419917"/>
            <a:ext cx="6089429" cy="4665702"/>
          </a:xfrm>
          <a:prstGeom prst="rect">
            <a:avLst/>
          </a:prstGeom>
        </p:spPr>
      </p:pic>
      <p:sp>
        <p:nvSpPr>
          <p:cNvPr id="9" name="文本框 8">
            <a:extLst>
              <a:ext uri="{FF2B5EF4-FFF2-40B4-BE49-F238E27FC236}">
                <a16:creationId xmlns:a16="http://schemas.microsoft.com/office/drawing/2014/main" id="{94B58C9E-2743-D204-5ECD-131B8BF34489}"/>
              </a:ext>
            </a:extLst>
          </p:cNvPr>
          <p:cNvSpPr txBox="1"/>
          <p:nvPr/>
        </p:nvSpPr>
        <p:spPr>
          <a:xfrm>
            <a:off x="5647371" y="6316365"/>
            <a:ext cx="5517148" cy="369332"/>
          </a:xfrm>
          <a:prstGeom prst="rect">
            <a:avLst/>
          </a:prstGeom>
          <a:noFill/>
        </p:spPr>
        <p:txBody>
          <a:bodyPr wrap="square">
            <a:spAutoFit/>
          </a:bodyPr>
          <a:lstStyle/>
          <a:p>
            <a:pPr algn="l"/>
            <a:r>
              <a:rPr lang="en" altLang="zh-CN" b="0" i="0" u="none" strike="noStrike" dirty="0">
                <a:solidFill>
                  <a:srgbClr val="0050B3"/>
                </a:solidFill>
                <a:effectLst/>
                <a:latin typeface="-apple-system"/>
              </a:rPr>
              <a:t>Ming-Zhu Liu</a:t>
            </a:r>
            <a:r>
              <a:rPr lang="en-US" altLang="zh-CN" dirty="0">
                <a:solidFill>
                  <a:srgbClr val="0050B3"/>
                </a:solidFill>
                <a:latin typeface="-apple-system"/>
              </a:rPr>
              <a:t>,</a:t>
            </a:r>
            <a:r>
              <a:rPr lang="zh-CN" altLang="en-US" dirty="0">
                <a:solidFill>
                  <a:srgbClr val="0050B3"/>
                </a:solidFill>
                <a:latin typeface="-apple-system"/>
              </a:rPr>
              <a:t> </a:t>
            </a:r>
            <a:r>
              <a:rPr lang="en-US" altLang="zh-CN" dirty="0">
                <a:solidFill>
                  <a:srgbClr val="0050B3"/>
                </a:solidFill>
                <a:latin typeface="-apple-system"/>
              </a:rPr>
              <a:t>LSG</a:t>
            </a:r>
            <a:r>
              <a:rPr lang="en-US" altLang="zh-CN" b="0" i="0" u="none" strike="noStrike" dirty="0">
                <a:solidFill>
                  <a:srgbClr val="0050B3"/>
                </a:solidFill>
                <a:effectLst/>
                <a:latin typeface="-apple-system"/>
              </a:rPr>
              <a:t>,</a:t>
            </a:r>
            <a:r>
              <a:rPr lang="zh-CN" altLang="en-US" b="0" i="0" u="none" strike="noStrike" dirty="0">
                <a:solidFill>
                  <a:srgbClr val="0050B3"/>
                </a:solidFill>
                <a:effectLst/>
                <a:latin typeface="-apple-system"/>
              </a:rPr>
              <a:t> </a:t>
            </a:r>
            <a:r>
              <a:rPr lang="en" altLang="zh-CN" b="0" i="1" u="none" strike="noStrike" dirty="0" err="1">
                <a:effectLst/>
                <a:latin typeface="-apple-system"/>
              </a:rPr>
              <a:t>Chin.Phys.Lett</a:t>
            </a:r>
            <a:r>
              <a:rPr lang="en" altLang="zh-CN" b="0" i="1" u="none" strike="noStrike" dirty="0">
                <a:effectLst/>
                <a:latin typeface="-apple-system"/>
              </a:rPr>
              <a:t>.</a:t>
            </a:r>
            <a:r>
              <a:rPr lang="en" altLang="zh-CN" b="0" i="0" u="none" strike="noStrike" dirty="0">
                <a:effectLst/>
                <a:latin typeface="-apple-system"/>
              </a:rPr>
              <a:t> 38 (2021) 10, 101201</a:t>
            </a:r>
          </a:p>
        </p:txBody>
      </p:sp>
      <p:pic>
        <p:nvPicPr>
          <p:cNvPr id="11" name="图片 10">
            <a:extLst>
              <a:ext uri="{FF2B5EF4-FFF2-40B4-BE49-F238E27FC236}">
                <a16:creationId xmlns:a16="http://schemas.microsoft.com/office/drawing/2014/main" id="{1D8BD9B2-2B45-0F4D-F8BC-B65ADCAB01D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17091" y="2201124"/>
            <a:ext cx="3875419" cy="3884495"/>
          </a:xfrm>
          <a:prstGeom prst="rect">
            <a:avLst/>
          </a:prstGeom>
        </p:spPr>
      </p:pic>
      <p:pic>
        <p:nvPicPr>
          <p:cNvPr id="19" name="图片 18">
            <a:extLst>
              <a:ext uri="{FF2B5EF4-FFF2-40B4-BE49-F238E27FC236}">
                <a16:creationId xmlns:a16="http://schemas.microsoft.com/office/drawing/2014/main" id="{FDD4E35E-5FAF-3A01-04B9-7EA26144D17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610600" y="456607"/>
            <a:ext cx="3277402" cy="1461932"/>
          </a:xfrm>
          <a:prstGeom prst="rect">
            <a:avLst/>
          </a:prstGeom>
        </p:spPr>
      </p:pic>
      <p:sp>
        <p:nvSpPr>
          <p:cNvPr id="21" name="下箭头 20">
            <a:extLst>
              <a:ext uri="{FF2B5EF4-FFF2-40B4-BE49-F238E27FC236}">
                <a16:creationId xmlns:a16="http://schemas.microsoft.com/office/drawing/2014/main" id="{D0A2EAAF-414A-675E-6FAF-61E96D6EE881}"/>
              </a:ext>
            </a:extLst>
          </p:cNvPr>
          <p:cNvSpPr/>
          <p:nvPr/>
        </p:nvSpPr>
        <p:spPr>
          <a:xfrm>
            <a:off x="2616200" y="1739900"/>
            <a:ext cx="190500" cy="3124200"/>
          </a:xfrm>
          <a:prstGeom prst="downArrow">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Tree>
    <p:extLst>
      <p:ext uri="{BB962C8B-B14F-4D97-AF65-F5344CB8AC3E}">
        <p14:creationId xmlns:p14="http://schemas.microsoft.com/office/powerpoint/2010/main" val="560221771"/>
      </p:ext>
    </p:extLst>
  </p:cSld>
  <p:clrMapOvr>
    <a:masterClrMapping/>
  </p:clrMapOvr>
  <mc:AlternateContent xmlns:mc="http://schemas.openxmlformats.org/markup-compatibility/2006">
    <mc:Choice xmlns:p14="http://schemas.microsoft.com/office/powerpoint/2010/main" Requires="p14">
      <p:transition p14:dur="350">
        <p:fade/>
      </p:transition>
    </mc:Choice>
    <mc:Fallback>
      <p:transition>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矩形 12">
            <a:extLst>
              <a:ext uri="{FF2B5EF4-FFF2-40B4-BE49-F238E27FC236}">
                <a16:creationId xmlns:a16="http://schemas.microsoft.com/office/drawing/2014/main" id="{87D29494-2FFB-7AD6-0B96-E9B912B2BD99}"/>
              </a:ext>
            </a:extLst>
          </p:cNvPr>
          <p:cNvSpPr/>
          <p:nvPr/>
        </p:nvSpPr>
        <p:spPr>
          <a:xfrm>
            <a:off x="1596244" y="1280946"/>
            <a:ext cx="8846031" cy="2997200"/>
          </a:xfrm>
          <a:prstGeom prst="rect">
            <a:avLst/>
          </a:prstGeom>
          <a:solidFill>
            <a:schemeClr val="accent2">
              <a:lumMod val="20000"/>
              <a:lumOff val="80000"/>
            </a:schemeClr>
          </a:solid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mc:AlternateContent xmlns:mc="http://schemas.openxmlformats.org/markup-compatibility/2006">
        <mc:Choice xmlns:a14="http://schemas.microsoft.com/office/drawing/2010/main" Requires="a14">
          <p:sp>
            <p:nvSpPr>
              <p:cNvPr id="2" name="标题 1">
                <a:extLst>
                  <a:ext uri="{FF2B5EF4-FFF2-40B4-BE49-F238E27FC236}">
                    <a16:creationId xmlns:a16="http://schemas.microsoft.com/office/drawing/2014/main" id="{3440B8D9-6078-8D0F-D33D-B909D13D35C1}"/>
                  </a:ext>
                </a:extLst>
              </p:cNvPr>
              <p:cNvSpPr>
                <a:spLocks noGrp="1"/>
              </p:cNvSpPr>
              <p:nvPr>
                <p:ph type="title"/>
              </p:nvPr>
            </p:nvSpPr>
            <p:spPr>
              <a:xfrm>
                <a:off x="59786" y="-183505"/>
                <a:ext cx="11725814" cy="1325563"/>
              </a:xfrm>
            </p:spPr>
            <p:txBody>
              <a:bodyPr>
                <a:normAutofit/>
              </a:bodyPr>
              <a:lstStyle/>
              <a:p>
                <a:r>
                  <a:rPr kumimoji="1" lang="en-US" altLang="zh-CN" sz="3600" b="1" dirty="0">
                    <a:latin typeface="Microsoft YaHei" panose="020B0503020204020204" pitchFamily="34" charset="-122"/>
                    <a:ea typeface="Microsoft YaHei" panose="020B0503020204020204" pitchFamily="34" charset="-122"/>
                  </a:rPr>
                  <a:t>Existence</a:t>
                </a:r>
                <a:r>
                  <a:rPr kumimoji="1" lang="zh-CN" altLang="en-US" sz="3600" b="1" dirty="0">
                    <a:latin typeface="Microsoft YaHei" panose="020B0503020204020204" pitchFamily="34" charset="-122"/>
                    <a:ea typeface="Microsoft YaHei" panose="020B0503020204020204" pitchFamily="34" charset="-122"/>
                  </a:rPr>
                  <a:t> </a:t>
                </a:r>
                <a:r>
                  <a:rPr kumimoji="1" lang="en-US" altLang="zh-CN" sz="3600" b="1" dirty="0">
                    <a:latin typeface="Microsoft YaHei" panose="020B0503020204020204" pitchFamily="34" charset="-122"/>
                    <a:ea typeface="Microsoft YaHei" panose="020B0503020204020204" pitchFamily="34" charset="-122"/>
                  </a:rPr>
                  <a:t>of</a:t>
                </a:r>
                <a:r>
                  <a:rPr kumimoji="1" lang="zh-CN" altLang="en-US" sz="3600" b="1" dirty="0">
                    <a:latin typeface="Microsoft YaHei" panose="020B0503020204020204" pitchFamily="34" charset="-122"/>
                    <a:ea typeface="Microsoft YaHei" panose="020B0503020204020204" pitchFamily="34" charset="-122"/>
                  </a:rPr>
                  <a:t> </a:t>
                </a:r>
                <a:r>
                  <a:rPr kumimoji="1" lang="en-US" altLang="zh-CN" sz="3600" b="1" dirty="0">
                    <a:latin typeface="Microsoft YaHei" panose="020B0503020204020204" pitchFamily="34" charset="-122"/>
                    <a:ea typeface="Microsoft YaHei" panose="020B0503020204020204" pitchFamily="34" charset="-122"/>
                  </a:rPr>
                  <a:t>an</a:t>
                </a:r>
                <a:r>
                  <a:rPr kumimoji="1" lang="zh-CN" altLang="en-US" sz="3600" b="1" dirty="0">
                    <a:latin typeface="Microsoft YaHei" panose="020B0503020204020204" pitchFamily="34" charset="-122"/>
                    <a:ea typeface="Microsoft YaHei" panose="020B0503020204020204" pitchFamily="34" charset="-122"/>
                  </a:rPr>
                  <a:t> </a:t>
                </a:r>
                <a14:m>
                  <m:oMath xmlns:m="http://schemas.openxmlformats.org/officeDocument/2006/math">
                    <m:r>
                      <a:rPr kumimoji="1" lang="el-GR" altLang="zh-CN" sz="3600" b="1" i="1" smtClean="0">
                        <a:solidFill>
                          <a:schemeClr val="tx1"/>
                        </a:solidFill>
                        <a:latin typeface="Cambria Math" panose="02040503050406030204" pitchFamily="18" charset="0"/>
                        <a:ea typeface="Cambria Math" panose="02040503050406030204" pitchFamily="18" charset="0"/>
                      </a:rPr>
                      <m:t>𝜴</m:t>
                    </m:r>
                    <m:r>
                      <a:rPr kumimoji="1" lang="el-GR" altLang="zh-CN" sz="3600" b="1" i="1">
                        <a:solidFill>
                          <a:schemeClr val="tx1"/>
                        </a:solidFill>
                        <a:latin typeface="Cambria Math" panose="02040503050406030204" pitchFamily="18" charset="0"/>
                        <a:ea typeface="Cambria Math" panose="02040503050406030204" pitchFamily="18" charset="0"/>
                      </a:rPr>
                      <m:t>𝜴</m:t>
                    </m:r>
                    <m:r>
                      <a:rPr kumimoji="1" lang="el-GR" altLang="zh-CN" sz="3600" b="1" i="1">
                        <a:latin typeface="Cambria Math" panose="02040503050406030204" pitchFamily="18" charset="0"/>
                        <a:ea typeface="Cambria Math" panose="02040503050406030204" pitchFamily="18" charset="0"/>
                      </a:rPr>
                      <m:t>𝜴</m:t>
                    </m:r>
                  </m:oMath>
                </a14:m>
                <a:r>
                  <a:rPr kumimoji="1" lang="zh-CN" altLang="en-US" sz="3600" b="1" dirty="0">
                    <a:latin typeface="Microsoft YaHei" panose="020B0503020204020204" pitchFamily="34" charset="-122"/>
                    <a:ea typeface="Microsoft YaHei" panose="020B0503020204020204" pitchFamily="34" charset="-122"/>
                  </a:rPr>
                  <a:t> </a:t>
                </a:r>
                <a:r>
                  <a:rPr kumimoji="1" lang="en-US" altLang="zh-CN" sz="3600" b="1" dirty="0">
                    <a:latin typeface="Microsoft YaHei" panose="020B0503020204020204" pitchFamily="34" charset="-122"/>
                    <a:ea typeface="Microsoft YaHei" panose="020B0503020204020204" pitchFamily="34" charset="-122"/>
                  </a:rPr>
                  <a:t>bound</a:t>
                </a:r>
                <a:r>
                  <a:rPr kumimoji="1" lang="zh-CN" altLang="en-US" sz="3600" b="1" dirty="0">
                    <a:latin typeface="Microsoft YaHei" panose="020B0503020204020204" pitchFamily="34" charset="-122"/>
                    <a:ea typeface="Microsoft YaHei" panose="020B0503020204020204" pitchFamily="34" charset="-122"/>
                  </a:rPr>
                  <a:t> </a:t>
                </a:r>
                <a:r>
                  <a:rPr kumimoji="1" lang="en-US" altLang="zh-CN" sz="3600" b="1" dirty="0">
                    <a:latin typeface="Microsoft YaHei" panose="020B0503020204020204" pitchFamily="34" charset="-122"/>
                    <a:ea typeface="Microsoft YaHei" panose="020B0503020204020204" pitchFamily="34" charset="-122"/>
                  </a:rPr>
                  <a:t>state—</a:t>
                </a:r>
                <a:r>
                  <a:rPr kumimoji="1" lang="en-US" altLang="zh-CN" sz="3600" b="1" dirty="0">
                    <a:solidFill>
                      <a:srgbClr val="C00000"/>
                    </a:solidFill>
                    <a:latin typeface="Microsoft YaHei" panose="020B0503020204020204" pitchFamily="34" charset="-122"/>
                    <a:ea typeface="Microsoft YaHei" panose="020B0503020204020204" pitchFamily="34" charset="-122"/>
                  </a:rPr>
                  <a:t>5S2 important</a:t>
                </a:r>
                <a:r>
                  <a:rPr kumimoji="1" lang="zh-CN" altLang="en-US" sz="3600" b="1" dirty="0">
                    <a:solidFill>
                      <a:srgbClr val="C00000"/>
                    </a:solidFill>
                    <a:latin typeface="Microsoft YaHei" panose="020B0503020204020204" pitchFamily="34" charset="-122"/>
                    <a:ea typeface="Microsoft YaHei" panose="020B0503020204020204" pitchFamily="34" charset="-122"/>
                  </a:rPr>
                  <a:t> </a:t>
                </a:r>
              </a:p>
            </p:txBody>
          </p:sp>
        </mc:Choice>
        <mc:Fallback>
          <p:sp>
            <p:nvSpPr>
              <p:cNvPr id="2" name="标题 1">
                <a:extLst>
                  <a:ext uri="{FF2B5EF4-FFF2-40B4-BE49-F238E27FC236}">
                    <a16:creationId xmlns:a16="http://schemas.microsoft.com/office/drawing/2014/main" id="{3440B8D9-6078-8D0F-D33D-B909D13D35C1}"/>
                  </a:ext>
                </a:extLst>
              </p:cNvPr>
              <p:cNvSpPr>
                <a:spLocks noGrp="1" noRot="1" noChangeAspect="1" noMove="1" noResize="1" noEditPoints="1" noAdjustHandles="1" noChangeArrowheads="1" noChangeShapeType="1" noTextEdit="1"/>
              </p:cNvSpPr>
              <p:nvPr>
                <p:ph type="title"/>
              </p:nvPr>
            </p:nvSpPr>
            <p:spPr>
              <a:xfrm>
                <a:off x="59786" y="-183505"/>
                <a:ext cx="11725814" cy="1325563"/>
              </a:xfrm>
              <a:blipFill>
                <a:blip r:embed="rId2"/>
                <a:stretch>
                  <a:fillRect l="-1515"/>
                </a:stretch>
              </a:blipFill>
            </p:spPr>
            <p:txBody>
              <a:bodyPr/>
              <a:lstStyle/>
              <a:p>
                <a:r>
                  <a:rPr lang="zh-CN" altLang="en-US">
                    <a:noFill/>
                  </a:rPr>
                  <a:t> </a:t>
                </a:r>
              </a:p>
            </p:txBody>
          </p:sp>
        </mc:Fallback>
      </mc:AlternateContent>
      <p:sp>
        <p:nvSpPr>
          <p:cNvPr id="4" name="灯片编号占位符 3">
            <a:extLst>
              <a:ext uri="{FF2B5EF4-FFF2-40B4-BE49-F238E27FC236}">
                <a16:creationId xmlns:a16="http://schemas.microsoft.com/office/drawing/2014/main" id="{DADB5387-FBFF-04BE-63D2-F8EDF074ADDE}"/>
              </a:ext>
            </a:extLst>
          </p:cNvPr>
          <p:cNvSpPr>
            <a:spLocks noGrp="1"/>
          </p:cNvSpPr>
          <p:nvPr>
            <p:ph type="sldNum" sz="quarter" idx="12"/>
          </p:nvPr>
        </p:nvSpPr>
        <p:spPr/>
        <p:txBody>
          <a:bodyPr/>
          <a:lstStyle/>
          <a:p>
            <a:fld id="{48F63A3B-78C7-47BE-AE5E-E10140E04643}" type="slidenum">
              <a:rPr lang="en-US" smtClean="0"/>
              <a:t>37</a:t>
            </a:fld>
            <a:endParaRPr lang="en-US" dirty="0"/>
          </a:p>
        </p:txBody>
      </p:sp>
      <p:pic>
        <p:nvPicPr>
          <p:cNvPr id="6" name="图片 5">
            <a:extLst>
              <a:ext uri="{FF2B5EF4-FFF2-40B4-BE49-F238E27FC236}">
                <a16:creationId xmlns:a16="http://schemas.microsoft.com/office/drawing/2014/main" id="{F4171A75-FB50-6AC6-3EAE-8E4ADA0855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33283" y="4362639"/>
            <a:ext cx="8908992" cy="2358836"/>
          </a:xfrm>
          <a:prstGeom prst="rect">
            <a:avLst/>
          </a:prstGeom>
        </p:spPr>
      </p:pic>
      <p:pic>
        <p:nvPicPr>
          <p:cNvPr id="8" name="图片 7">
            <a:extLst>
              <a:ext uri="{FF2B5EF4-FFF2-40B4-BE49-F238E27FC236}">
                <a16:creationId xmlns:a16="http://schemas.microsoft.com/office/drawing/2014/main" id="{DA44DFAB-F7C6-6AF9-FCD5-44815C4EA82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59207" y="3138888"/>
            <a:ext cx="3390900" cy="698500"/>
          </a:xfrm>
          <a:prstGeom prst="rect">
            <a:avLst/>
          </a:prstGeom>
        </p:spPr>
      </p:pic>
      <p:pic>
        <p:nvPicPr>
          <p:cNvPr id="10" name="图片 9">
            <a:extLst>
              <a:ext uri="{FF2B5EF4-FFF2-40B4-BE49-F238E27FC236}">
                <a16:creationId xmlns:a16="http://schemas.microsoft.com/office/drawing/2014/main" id="{6F151958-D200-500C-FAEC-9942616F530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50107" y="2326088"/>
            <a:ext cx="5295900" cy="1625600"/>
          </a:xfrm>
          <a:prstGeom prst="rect">
            <a:avLst/>
          </a:prstGeom>
        </p:spPr>
      </p:pic>
      <p:pic>
        <p:nvPicPr>
          <p:cNvPr id="12" name="图片 11">
            <a:extLst>
              <a:ext uri="{FF2B5EF4-FFF2-40B4-BE49-F238E27FC236}">
                <a16:creationId xmlns:a16="http://schemas.microsoft.com/office/drawing/2014/main" id="{A9F4B9F0-6B6C-6A2A-AC88-F91D5476DE2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59206" y="1291126"/>
            <a:ext cx="8720108" cy="1034962"/>
          </a:xfrm>
          <a:prstGeom prst="rect">
            <a:avLst/>
          </a:prstGeom>
        </p:spPr>
      </p:pic>
      <p:sp>
        <p:nvSpPr>
          <p:cNvPr id="14" name="文本框 13">
            <a:extLst>
              <a:ext uri="{FF2B5EF4-FFF2-40B4-BE49-F238E27FC236}">
                <a16:creationId xmlns:a16="http://schemas.microsoft.com/office/drawing/2014/main" id="{42AC19B2-8730-9CDD-FFD5-67F1BE72CC13}"/>
              </a:ext>
            </a:extLst>
          </p:cNvPr>
          <p:cNvSpPr txBox="1"/>
          <p:nvPr/>
        </p:nvSpPr>
        <p:spPr>
          <a:xfrm>
            <a:off x="165100" y="2215558"/>
            <a:ext cx="1136850" cy="923330"/>
          </a:xfrm>
          <a:prstGeom prst="rect">
            <a:avLst/>
          </a:prstGeom>
          <a:noFill/>
        </p:spPr>
        <p:txBody>
          <a:bodyPr wrap="none" rtlCol="0">
            <a:spAutoFit/>
          </a:bodyPr>
          <a:lstStyle/>
          <a:p>
            <a:r>
              <a:rPr kumimoji="1" lang="en-US" altLang="zh-CN" dirty="0"/>
              <a:t>Gaussian</a:t>
            </a:r>
          </a:p>
          <a:p>
            <a:r>
              <a:rPr kumimoji="1" lang="en-US" altLang="zh-CN" dirty="0"/>
              <a:t>Expansion</a:t>
            </a:r>
          </a:p>
          <a:p>
            <a:r>
              <a:rPr kumimoji="1" lang="en-US" altLang="zh-CN" dirty="0"/>
              <a:t>Method</a:t>
            </a:r>
            <a:endParaRPr kumimoji="1" lang="zh-CN" altLang="en-US" dirty="0"/>
          </a:p>
        </p:txBody>
      </p:sp>
    </p:spTree>
    <p:extLst>
      <p:ext uri="{BB962C8B-B14F-4D97-AF65-F5344CB8AC3E}">
        <p14:creationId xmlns:p14="http://schemas.microsoft.com/office/powerpoint/2010/main" val="791987089"/>
      </p:ext>
    </p:extLst>
  </p:cSld>
  <p:clrMapOvr>
    <a:masterClrMapping/>
  </p:clrMapOvr>
  <mc:AlternateContent xmlns:mc="http://schemas.openxmlformats.org/markup-compatibility/2006" xmlns:p14="http://schemas.microsoft.com/office/powerpoint/2010/main">
    <mc:Choice Requires="p14">
      <p:transition p14:dur="350">
        <p:fade/>
      </p:transition>
    </mc:Choice>
    <mc:Fallback xmlns="">
      <p:transition>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标题 1">
                <a:extLst>
                  <a:ext uri="{FF2B5EF4-FFF2-40B4-BE49-F238E27FC236}">
                    <a16:creationId xmlns:a16="http://schemas.microsoft.com/office/drawing/2014/main" id="{77905DD1-3980-2F07-0E02-5B97D90A5A9B}"/>
                  </a:ext>
                </a:extLst>
              </p:cNvPr>
              <p:cNvSpPr>
                <a:spLocks noGrp="1"/>
              </p:cNvSpPr>
              <p:nvPr>
                <p:ph type="title"/>
              </p:nvPr>
            </p:nvSpPr>
            <p:spPr>
              <a:xfrm>
                <a:off x="213732" y="-44605"/>
                <a:ext cx="10515600" cy="1325563"/>
              </a:xfrm>
            </p:spPr>
            <p:txBody>
              <a:bodyPr>
                <a:normAutofit/>
              </a:bodyPr>
              <a:lstStyle/>
              <a:p>
                <a:r>
                  <a:rPr kumimoji="1" lang="en-US" altLang="zh-CN" sz="3600" b="1" dirty="0">
                    <a:latin typeface="Microsoft YaHei" panose="020B0503020204020204" pitchFamily="34" charset="-122"/>
                    <a:ea typeface="Microsoft YaHei" panose="020B0503020204020204" pitchFamily="34" charset="-122"/>
                  </a:rPr>
                  <a:t>No</a:t>
                </a:r>
                <a:r>
                  <a:rPr kumimoji="1" lang="zh-CN" altLang="en-US" sz="3600" b="1" dirty="0">
                    <a:latin typeface="Microsoft YaHei" panose="020B0503020204020204" pitchFamily="34" charset="-122"/>
                    <a:ea typeface="Microsoft YaHei" panose="020B0503020204020204" pitchFamily="34" charset="-122"/>
                  </a:rPr>
                  <a:t> </a:t>
                </a:r>
                <a14:m>
                  <m:oMath xmlns:m="http://schemas.openxmlformats.org/officeDocument/2006/math">
                    <m:sSub>
                      <m:sSubPr>
                        <m:ctrlPr>
                          <a:rPr lang="el-GR" altLang="zh-CN" sz="3600" b="1" i="1" smtClean="0">
                            <a:solidFill>
                              <a:srgbClr val="C00000"/>
                            </a:solidFill>
                            <a:latin typeface="Cambria Math" panose="02040503050406030204" pitchFamily="18" charset="0"/>
                            <a:ea typeface="Cambria Math" panose="02040503050406030204" pitchFamily="18" charset="0"/>
                          </a:rPr>
                        </m:ctrlPr>
                      </m:sSubPr>
                      <m:e>
                        <m:r>
                          <a:rPr lang="el-GR" altLang="zh-CN" sz="3600" b="1" i="1">
                            <a:solidFill>
                              <a:srgbClr val="C00000"/>
                            </a:solidFill>
                            <a:latin typeface="Cambria Math" panose="02040503050406030204" pitchFamily="18" charset="0"/>
                            <a:ea typeface="Cambria Math" panose="02040503050406030204" pitchFamily="18" charset="0"/>
                          </a:rPr>
                          <m:t>𝜴</m:t>
                        </m:r>
                      </m:e>
                      <m:sub>
                        <m:r>
                          <a:rPr lang="en-US" altLang="zh-CN" sz="3600" b="1" i="1" smtClean="0">
                            <a:solidFill>
                              <a:srgbClr val="C00000"/>
                            </a:solidFill>
                            <a:latin typeface="Cambria Math" panose="02040503050406030204" pitchFamily="18" charset="0"/>
                            <a:ea typeface="Cambria Math" panose="02040503050406030204" pitchFamily="18" charset="0"/>
                          </a:rPr>
                          <m:t>𝒄𝒄𝒄</m:t>
                        </m:r>
                      </m:sub>
                    </m:sSub>
                  </m:oMath>
                </a14:m>
                <a:r>
                  <a:rPr lang="el-GR" altLang="zh-CN" sz="3600" b="1" dirty="0">
                    <a:solidFill>
                      <a:srgbClr val="C00000"/>
                    </a:solidFill>
                    <a:latin typeface="Microsoft YaHei" panose="020B0503020204020204" pitchFamily="34" charset="-122"/>
                    <a:ea typeface="Microsoft YaHei" panose="020B0503020204020204" pitchFamily="34" charset="-122"/>
                  </a:rPr>
                  <a:t> </a:t>
                </a:r>
                <a14:m>
                  <m:oMath xmlns:m="http://schemas.openxmlformats.org/officeDocument/2006/math">
                    <m:sSub>
                      <m:sSubPr>
                        <m:ctrlPr>
                          <a:rPr lang="el-GR" altLang="zh-CN" sz="3600" b="1" i="1">
                            <a:solidFill>
                              <a:srgbClr val="C00000"/>
                            </a:solidFill>
                            <a:latin typeface="Cambria Math" panose="02040503050406030204" pitchFamily="18" charset="0"/>
                            <a:ea typeface="Cambria Math" panose="02040503050406030204" pitchFamily="18" charset="0"/>
                          </a:rPr>
                        </m:ctrlPr>
                      </m:sSubPr>
                      <m:e>
                        <m:r>
                          <a:rPr lang="el-GR" altLang="zh-CN" sz="3600" b="1" i="1">
                            <a:solidFill>
                              <a:srgbClr val="C00000"/>
                            </a:solidFill>
                            <a:latin typeface="Cambria Math" panose="02040503050406030204" pitchFamily="18" charset="0"/>
                            <a:ea typeface="Cambria Math" panose="02040503050406030204" pitchFamily="18" charset="0"/>
                          </a:rPr>
                          <m:t>𝜴</m:t>
                        </m:r>
                      </m:e>
                      <m:sub>
                        <m:r>
                          <a:rPr lang="en-US" altLang="zh-CN" sz="3600" b="1" i="1">
                            <a:solidFill>
                              <a:srgbClr val="C00000"/>
                            </a:solidFill>
                            <a:latin typeface="Cambria Math" panose="02040503050406030204" pitchFamily="18" charset="0"/>
                            <a:ea typeface="Cambria Math" panose="02040503050406030204" pitchFamily="18" charset="0"/>
                          </a:rPr>
                          <m:t>𝒄𝒄𝒄</m:t>
                        </m:r>
                      </m:sub>
                    </m:sSub>
                  </m:oMath>
                </a14:m>
                <a:r>
                  <a:rPr lang="el-GR" altLang="zh-CN" sz="3600" b="1" dirty="0">
                    <a:solidFill>
                      <a:srgbClr val="C00000"/>
                    </a:solidFill>
                    <a:latin typeface="Microsoft YaHei" panose="020B0503020204020204" pitchFamily="34" charset="-122"/>
                    <a:ea typeface="Microsoft YaHei" panose="020B0503020204020204" pitchFamily="34" charset="-122"/>
                  </a:rPr>
                  <a:t> </a:t>
                </a:r>
                <a14:m>
                  <m:oMath xmlns:m="http://schemas.openxmlformats.org/officeDocument/2006/math">
                    <m:sSub>
                      <m:sSubPr>
                        <m:ctrlPr>
                          <a:rPr lang="el-GR" altLang="zh-CN" sz="3600" b="1" i="1">
                            <a:solidFill>
                              <a:srgbClr val="C00000"/>
                            </a:solidFill>
                            <a:latin typeface="Cambria Math" panose="02040503050406030204" pitchFamily="18" charset="0"/>
                            <a:ea typeface="Cambria Math" panose="02040503050406030204" pitchFamily="18" charset="0"/>
                          </a:rPr>
                        </m:ctrlPr>
                      </m:sSubPr>
                      <m:e>
                        <m:r>
                          <a:rPr lang="el-GR" altLang="zh-CN" sz="3600" b="1" i="1">
                            <a:solidFill>
                              <a:srgbClr val="C00000"/>
                            </a:solidFill>
                            <a:latin typeface="Cambria Math" panose="02040503050406030204" pitchFamily="18" charset="0"/>
                            <a:ea typeface="Cambria Math" panose="02040503050406030204" pitchFamily="18" charset="0"/>
                          </a:rPr>
                          <m:t>𝜴</m:t>
                        </m:r>
                      </m:e>
                      <m:sub>
                        <m:r>
                          <a:rPr lang="en-US" altLang="zh-CN" sz="3600" b="1" i="1">
                            <a:solidFill>
                              <a:srgbClr val="C00000"/>
                            </a:solidFill>
                            <a:latin typeface="Cambria Math" panose="02040503050406030204" pitchFamily="18" charset="0"/>
                            <a:ea typeface="Cambria Math" panose="02040503050406030204" pitchFamily="18" charset="0"/>
                          </a:rPr>
                          <m:t>𝒄𝒄𝒄</m:t>
                        </m:r>
                      </m:sub>
                    </m:sSub>
                  </m:oMath>
                </a14:m>
                <a:r>
                  <a:rPr kumimoji="1" lang="zh-CN" altLang="en-US" sz="3600" b="1" dirty="0">
                    <a:latin typeface="Microsoft YaHei" panose="020B0503020204020204" pitchFamily="34" charset="-122"/>
                    <a:ea typeface="Microsoft YaHei" panose="020B0503020204020204" pitchFamily="34" charset="-122"/>
                  </a:rPr>
                  <a:t> </a:t>
                </a:r>
                <a:r>
                  <a:rPr kumimoji="1" lang="en-US" altLang="zh-CN" sz="3600" b="1" dirty="0">
                    <a:latin typeface="Microsoft YaHei" panose="020B0503020204020204" pitchFamily="34" charset="-122"/>
                    <a:ea typeface="Microsoft YaHei" panose="020B0503020204020204" pitchFamily="34" charset="-122"/>
                  </a:rPr>
                  <a:t>and</a:t>
                </a:r>
                <a:r>
                  <a:rPr kumimoji="1" lang="zh-CN" altLang="en-US" sz="3600" b="1" dirty="0">
                    <a:latin typeface="Microsoft YaHei" panose="020B0503020204020204" pitchFamily="34" charset="-122"/>
                    <a:ea typeface="Microsoft YaHei" panose="020B0503020204020204" pitchFamily="34" charset="-122"/>
                  </a:rPr>
                  <a:t> </a:t>
                </a:r>
                <a14:m>
                  <m:oMath xmlns:m="http://schemas.openxmlformats.org/officeDocument/2006/math">
                    <m:sSub>
                      <m:sSubPr>
                        <m:ctrlPr>
                          <a:rPr lang="el-GR" altLang="zh-CN" sz="3600" b="1" i="1">
                            <a:solidFill>
                              <a:srgbClr val="C00000"/>
                            </a:solidFill>
                            <a:latin typeface="Cambria Math" panose="02040503050406030204" pitchFamily="18" charset="0"/>
                            <a:ea typeface="Cambria Math" panose="02040503050406030204" pitchFamily="18" charset="0"/>
                          </a:rPr>
                        </m:ctrlPr>
                      </m:sSubPr>
                      <m:e>
                        <m:r>
                          <a:rPr lang="el-GR" altLang="zh-CN" sz="3600" b="1" i="1">
                            <a:solidFill>
                              <a:srgbClr val="C00000"/>
                            </a:solidFill>
                            <a:latin typeface="Cambria Math" panose="02040503050406030204" pitchFamily="18" charset="0"/>
                            <a:ea typeface="Cambria Math" panose="02040503050406030204" pitchFamily="18" charset="0"/>
                          </a:rPr>
                          <m:t>𝜴</m:t>
                        </m:r>
                      </m:e>
                      <m:sub>
                        <m:r>
                          <a:rPr lang="en-US" altLang="zh-CN" sz="3600" b="1" i="1" smtClean="0">
                            <a:solidFill>
                              <a:srgbClr val="C00000"/>
                            </a:solidFill>
                            <a:latin typeface="Cambria Math" panose="02040503050406030204" pitchFamily="18" charset="0"/>
                            <a:ea typeface="Cambria Math" panose="02040503050406030204" pitchFamily="18" charset="0"/>
                          </a:rPr>
                          <m:t>𝒃𝒃𝒃</m:t>
                        </m:r>
                      </m:sub>
                    </m:sSub>
                  </m:oMath>
                </a14:m>
                <a:r>
                  <a:rPr lang="el-GR" altLang="zh-CN" sz="3600" b="1" dirty="0">
                    <a:solidFill>
                      <a:srgbClr val="C00000"/>
                    </a:solidFill>
                    <a:latin typeface="Microsoft YaHei" panose="020B0503020204020204" pitchFamily="34" charset="-122"/>
                    <a:ea typeface="Microsoft YaHei" panose="020B0503020204020204" pitchFamily="34" charset="-122"/>
                  </a:rPr>
                  <a:t> </a:t>
                </a:r>
                <a14:m>
                  <m:oMath xmlns:m="http://schemas.openxmlformats.org/officeDocument/2006/math">
                    <m:sSub>
                      <m:sSubPr>
                        <m:ctrlPr>
                          <a:rPr lang="el-GR" altLang="zh-CN" sz="3600" b="1" i="1">
                            <a:solidFill>
                              <a:srgbClr val="C00000"/>
                            </a:solidFill>
                            <a:latin typeface="Cambria Math" panose="02040503050406030204" pitchFamily="18" charset="0"/>
                            <a:ea typeface="Cambria Math" panose="02040503050406030204" pitchFamily="18" charset="0"/>
                          </a:rPr>
                        </m:ctrlPr>
                      </m:sSubPr>
                      <m:e>
                        <m:r>
                          <a:rPr lang="el-GR" altLang="zh-CN" sz="3600" b="1" i="1">
                            <a:solidFill>
                              <a:srgbClr val="C00000"/>
                            </a:solidFill>
                            <a:latin typeface="Cambria Math" panose="02040503050406030204" pitchFamily="18" charset="0"/>
                            <a:ea typeface="Cambria Math" panose="02040503050406030204" pitchFamily="18" charset="0"/>
                          </a:rPr>
                          <m:t>𝜴</m:t>
                        </m:r>
                      </m:e>
                      <m:sub>
                        <m:r>
                          <a:rPr lang="en-US" altLang="zh-CN" sz="3600" b="1" i="1" smtClean="0">
                            <a:solidFill>
                              <a:srgbClr val="C00000"/>
                            </a:solidFill>
                            <a:latin typeface="Cambria Math" panose="02040503050406030204" pitchFamily="18" charset="0"/>
                            <a:ea typeface="Cambria Math" panose="02040503050406030204" pitchFamily="18" charset="0"/>
                          </a:rPr>
                          <m:t>𝒃𝒃𝒃</m:t>
                        </m:r>
                      </m:sub>
                    </m:sSub>
                  </m:oMath>
                </a14:m>
                <a:r>
                  <a:rPr lang="el-GR" altLang="zh-CN" sz="3600" b="1" dirty="0">
                    <a:solidFill>
                      <a:srgbClr val="C00000"/>
                    </a:solidFill>
                    <a:latin typeface="Microsoft YaHei" panose="020B0503020204020204" pitchFamily="34" charset="-122"/>
                    <a:ea typeface="Microsoft YaHei" panose="020B0503020204020204" pitchFamily="34" charset="-122"/>
                  </a:rPr>
                  <a:t> </a:t>
                </a:r>
                <a14:m>
                  <m:oMath xmlns:m="http://schemas.openxmlformats.org/officeDocument/2006/math">
                    <m:sSub>
                      <m:sSubPr>
                        <m:ctrlPr>
                          <a:rPr lang="el-GR" altLang="zh-CN" sz="3600" b="1" i="1">
                            <a:solidFill>
                              <a:srgbClr val="C00000"/>
                            </a:solidFill>
                            <a:latin typeface="Cambria Math" panose="02040503050406030204" pitchFamily="18" charset="0"/>
                            <a:ea typeface="Cambria Math" panose="02040503050406030204" pitchFamily="18" charset="0"/>
                          </a:rPr>
                        </m:ctrlPr>
                      </m:sSubPr>
                      <m:e>
                        <m:r>
                          <a:rPr lang="el-GR" altLang="zh-CN" sz="3600" b="1" i="1">
                            <a:solidFill>
                              <a:srgbClr val="C00000"/>
                            </a:solidFill>
                            <a:latin typeface="Cambria Math" panose="02040503050406030204" pitchFamily="18" charset="0"/>
                            <a:ea typeface="Cambria Math" panose="02040503050406030204" pitchFamily="18" charset="0"/>
                          </a:rPr>
                          <m:t>𝜴</m:t>
                        </m:r>
                      </m:e>
                      <m:sub>
                        <m:r>
                          <a:rPr lang="en-US" altLang="zh-CN" sz="3600" b="1" i="1" smtClean="0">
                            <a:solidFill>
                              <a:srgbClr val="C00000"/>
                            </a:solidFill>
                            <a:latin typeface="Cambria Math" panose="02040503050406030204" pitchFamily="18" charset="0"/>
                            <a:ea typeface="Cambria Math" panose="02040503050406030204" pitchFamily="18" charset="0"/>
                          </a:rPr>
                          <m:t>𝒃𝒃𝒃</m:t>
                        </m:r>
                      </m:sub>
                    </m:sSub>
                  </m:oMath>
                </a14:m>
                <a:r>
                  <a:rPr kumimoji="1" lang="zh-CN" altLang="en-US" sz="3600" b="1" dirty="0">
                    <a:latin typeface="Microsoft YaHei" panose="020B0503020204020204" pitchFamily="34" charset="-122"/>
                    <a:ea typeface="Microsoft YaHei" panose="020B0503020204020204" pitchFamily="34" charset="-122"/>
                  </a:rPr>
                  <a:t> </a:t>
                </a:r>
              </a:p>
            </p:txBody>
          </p:sp>
        </mc:Choice>
        <mc:Fallback>
          <p:sp>
            <p:nvSpPr>
              <p:cNvPr id="2" name="标题 1">
                <a:extLst>
                  <a:ext uri="{FF2B5EF4-FFF2-40B4-BE49-F238E27FC236}">
                    <a16:creationId xmlns:a16="http://schemas.microsoft.com/office/drawing/2014/main" id="{77905DD1-3980-2F07-0E02-5B97D90A5A9B}"/>
                  </a:ext>
                </a:extLst>
              </p:cNvPr>
              <p:cNvSpPr>
                <a:spLocks noGrp="1" noRot="1" noChangeAspect="1" noMove="1" noResize="1" noEditPoints="1" noAdjustHandles="1" noChangeArrowheads="1" noChangeShapeType="1" noTextEdit="1"/>
              </p:cNvSpPr>
              <p:nvPr>
                <p:ph type="title"/>
              </p:nvPr>
            </p:nvSpPr>
            <p:spPr>
              <a:xfrm>
                <a:off x="213732" y="-44605"/>
                <a:ext cx="10515600" cy="1325563"/>
              </a:xfrm>
              <a:blipFill>
                <a:blip r:embed="rId3"/>
                <a:stretch>
                  <a:fillRect l="-1689"/>
                </a:stretch>
              </a:blipFill>
            </p:spPr>
            <p:txBody>
              <a:bodyPr/>
              <a:lstStyle/>
              <a:p>
                <a:r>
                  <a:rPr lang="zh-CN" altLang="en-US">
                    <a:noFill/>
                  </a:rPr>
                  <a:t> </a:t>
                </a:r>
              </a:p>
            </p:txBody>
          </p:sp>
        </mc:Fallback>
      </mc:AlternateContent>
      <p:pic>
        <p:nvPicPr>
          <p:cNvPr id="6" name="内容占位符 5">
            <a:extLst>
              <a:ext uri="{FF2B5EF4-FFF2-40B4-BE49-F238E27FC236}">
                <a16:creationId xmlns:a16="http://schemas.microsoft.com/office/drawing/2014/main" id="{D6CB86C0-DFFA-8EBC-0712-A60BB0B4EA13}"/>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1259257" y="1380445"/>
            <a:ext cx="3350698" cy="4802187"/>
          </a:xfrm>
        </p:spPr>
      </p:pic>
      <p:sp>
        <p:nvSpPr>
          <p:cNvPr id="4" name="灯片编号占位符 3">
            <a:extLst>
              <a:ext uri="{FF2B5EF4-FFF2-40B4-BE49-F238E27FC236}">
                <a16:creationId xmlns:a16="http://schemas.microsoft.com/office/drawing/2014/main" id="{14C1618F-E731-FCC4-B2F6-6F179B31F069}"/>
              </a:ext>
            </a:extLst>
          </p:cNvPr>
          <p:cNvSpPr>
            <a:spLocks noGrp="1"/>
          </p:cNvSpPr>
          <p:nvPr>
            <p:ph type="sldNum" sz="quarter" idx="12"/>
          </p:nvPr>
        </p:nvSpPr>
        <p:spPr/>
        <p:txBody>
          <a:bodyPr/>
          <a:lstStyle/>
          <a:p>
            <a:fld id="{48F63A3B-78C7-47BE-AE5E-E10140E04643}" type="slidenum">
              <a:rPr lang="en-US" smtClean="0"/>
              <a:t>38</a:t>
            </a:fld>
            <a:endParaRPr lang="en-US" dirty="0"/>
          </a:p>
        </p:txBody>
      </p:sp>
      <p:pic>
        <p:nvPicPr>
          <p:cNvPr id="8" name="图片 7">
            <a:extLst>
              <a:ext uri="{FF2B5EF4-FFF2-40B4-BE49-F238E27FC236}">
                <a16:creationId xmlns:a16="http://schemas.microsoft.com/office/drawing/2014/main" id="{FDECD1A3-D678-24E3-03A4-CBE9DEE4C88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59060" y="2649768"/>
            <a:ext cx="6264425" cy="2397667"/>
          </a:xfrm>
          <a:prstGeom prst="rect">
            <a:avLst/>
          </a:prstGeom>
        </p:spPr>
      </p:pic>
      <mc:AlternateContent xmlns:mc="http://schemas.openxmlformats.org/markup-compatibility/2006">
        <mc:Choice xmlns:a14="http://schemas.microsoft.com/office/drawing/2010/main" Requires="a14">
          <p:sp>
            <p:nvSpPr>
              <p:cNvPr id="11" name="文本框 10">
                <a:extLst>
                  <a:ext uri="{FF2B5EF4-FFF2-40B4-BE49-F238E27FC236}">
                    <a16:creationId xmlns:a16="http://schemas.microsoft.com/office/drawing/2014/main" id="{2B2B0AA6-BA03-20FF-ECC0-9B8D9E43F870}"/>
                  </a:ext>
                </a:extLst>
              </p:cNvPr>
              <p:cNvSpPr txBox="1"/>
              <p:nvPr/>
            </p:nvSpPr>
            <p:spPr>
              <a:xfrm>
                <a:off x="5754153" y="1506022"/>
                <a:ext cx="6099716" cy="646331"/>
              </a:xfrm>
              <a:prstGeom prst="rect">
                <a:avLst/>
              </a:prstGeom>
              <a:noFill/>
            </p:spPr>
            <p:txBody>
              <a:bodyPr wrap="square">
                <a:spAutoFit/>
              </a:bodyPr>
              <a:lstStyle/>
              <a:p>
                <a:pPr algn="l"/>
                <a14:m>
                  <m:oMath xmlns:m="http://schemas.openxmlformats.org/officeDocument/2006/math">
                    <m:sSub>
                      <m:sSubPr>
                        <m:ctrlPr>
                          <a:rPr lang="el-GR" altLang="zh-CN" sz="1800" b="1" i="1" smtClean="0">
                            <a:solidFill>
                              <a:srgbClr val="C00000"/>
                            </a:solidFill>
                            <a:latin typeface="Cambria Math" panose="02040503050406030204" pitchFamily="18" charset="0"/>
                            <a:ea typeface="Cambria Math" panose="02040503050406030204" pitchFamily="18" charset="0"/>
                          </a:rPr>
                        </m:ctrlPr>
                      </m:sSubPr>
                      <m:e>
                        <m:r>
                          <a:rPr lang="el-GR" altLang="zh-CN" sz="1800" b="1" i="1">
                            <a:solidFill>
                              <a:srgbClr val="C00000"/>
                            </a:solidFill>
                            <a:latin typeface="Cambria Math" panose="02040503050406030204" pitchFamily="18" charset="0"/>
                            <a:ea typeface="Cambria Math" panose="02040503050406030204" pitchFamily="18" charset="0"/>
                          </a:rPr>
                          <m:t>𝜴</m:t>
                        </m:r>
                      </m:e>
                      <m:sub>
                        <m:r>
                          <a:rPr lang="en-US" altLang="zh-CN" sz="1800" b="1" i="1" smtClean="0">
                            <a:solidFill>
                              <a:srgbClr val="C00000"/>
                            </a:solidFill>
                            <a:latin typeface="Cambria Math" panose="02040503050406030204" pitchFamily="18" charset="0"/>
                            <a:ea typeface="Cambria Math" panose="02040503050406030204" pitchFamily="18" charset="0"/>
                          </a:rPr>
                          <m:t>𝒄𝒄𝒄</m:t>
                        </m:r>
                      </m:sub>
                    </m:sSub>
                  </m:oMath>
                </a14:m>
                <a:r>
                  <a:rPr lang="el-GR" altLang="zh-CN" sz="1800" b="1" dirty="0">
                    <a:solidFill>
                      <a:srgbClr val="C00000"/>
                    </a:solidFill>
                    <a:latin typeface="Microsoft YaHei" panose="020B0503020204020204" pitchFamily="34" charset="-122"/>
                    <a:ea typeface="Microsoft YaHei" panose="020B0503020204020204" pitchFamily="34" charset="-122"/>
                  </a:rPr>
                  <a:t> </a:t>
                </a:r>
                <a14:m>
                  <m:oMath xmlns:m="http://schemas.openxmlformats.org/officeDocument/2006/math">
                    <m:sSub>
                      <m:sSubPr>
                        <m:ctrlPr>
                          <a:rPr lang="el-GR" altLang="zh-CN" sz="1800" b="1" i="1">
                            <a:solidFill>
                              <a:srgbClr val="C00000"/>
                            </a:solidFill>
                            <a:latin typeface="Cambria Math" panose="02040503050406030204" pitchFamily="18" charset="0"/>
                            <a:ea typeface="Cambria Math" panose="02040503050406030204" pitchFamily="18" charset="0"/>
                          </a:rPr>
                        </m:ctrlPr>
                      </m:sSubPr>
                      <m:e>
                        <m:r>
                          <a:rPr lang="el-GR" altLang="zh-CN" sz="1800" b="1" i="1">
                            <a:solidFill>
                              <a:srgbClr val="C00000"/>
                            </a:solidFill>
                            <a:latin typeface="Cambria Math" panose="02040503050406030204" pitchFamily="18" charset="0"/>
                            <a:ea typeface="Cambria Math" panose="02040503050406030204" pitchFamily="18" charset="0"/>
                          </a:rPr>
                          <m:t>𝜴</m:t>
                        </m:r>
                      </m:e>
                      <m:sub>
                        <m:r>
                          <a:rPr lang="en-US" altLang="zh-CN" sz="1800" b="1" i="1" smtClean="0">
                            <a:solidFill>
                              <a:srgbClr val="C00000"/>
                            </a:solidFill>
                            <a:latin typeface="Cambria Math" panose="02040503050406030204" pitchFamily="18" charset="0"/>
                            <a:ea typeface="Cambria Math" panose="02040503050406030204" pitchFamily="18" charset="0"/>
                          </a:rPr>
                          <m:t>𝒄𝒄𝒄</m:t>
                        </m:r>
                      </m:sub>
                    </m:sSub>
                  </m:oMath>
                </a14:m>
                <a:r>
                  <a:rPr lang="el-GR" altLang="zh-CN" sz="1800" b="1" dirty="0">
                    <a:solidFill>
                      <a:schemeClr val="bg2"/>
                    </a:solidFill>
                    <a:latin typeface="Microsoft YaHei" panose="020B0503020204020204" pitchFamily="34" charset="-122"/>
                    <a:ea typeface="Microsoft YaHei" panose="020B0503020204020204" pitchFamily="34" charset="-122"/>
                  </a:rPr>
                  <a:t> </a:t>
                </a:r>
                <a:r>
                  <a:rPr lang="en-US" altLang="zh-CN" b="1" dirty="0">
                    <a:latin typeface="Microsoft YaHei" panose="020B0503020204020204" pitchFamily="34" charset="-122"/>
                    <a:ea typeface="Microsoft YaHei" panose="020B0503020204020204" pitchFamily="34" charset="-122"/>
                  </a:rPr>
                  <a:t>--</a:t>
                </a:r>
                <a:r>
                  <a:rPr lang="en" altLang="zh-CN" i="1" dirty="0" err="1">
                    <a:latin typeface="-apple-system"/>
                  </a:rPr>
                  <a:t>Phys.Rev.Lett</a:t>
                </a:r>
                <a:r>
                  <a:rPr lang="en" altLang="zh-CN" i="1" dirty="0">
                    <a:latin typeface="-apple-system"/>
                  </a:rPr>
                  <a:t>. 127 072003 (2021)</a:t>
                </a:r>
                <a:endParaRPr lang="en-US" altLang="zh-CN" sz="1800" b="1" i="1" dirty="0">
                  <a:solidFill>
                    <a:srgbClr val="C00000"/>
                  </a:solidFill>
                  <a:latin typeface="Cambria Math" panose="02040503050406030204" pitchFamily="18" charset="0"/>
                  <a:ea typeface="Cambria Math" panose="02040503050406030204" pitchFamily="18" charset="0"/>
                </a:endParaRPr>
              </a:p>
              <a:p>
                <a:pPr algn="l"/>
                <a14:m>
                  <m:oMath xmlns:m="http://schemas.openxmlformats.org/officeDocument/2006/math">
                    <m:sSub>
                      <m:sSubPr>
                        <m:ctrlPr>
                          <a:rPr lang="el-GR" altLang="zh-CN" sz="1800" b="1" i="1" smtClean="0">
                            <a:solidFill>
                              <a:srgbClr val="C00000"/>
                            </a:solidFill>
                            <a:latin typeface="Cambria Math" panose="02040503050406030204" pitchFamily="18" charset="0"/>
                            <a:ea typeface="Cambria Math" panose="02040503050406030204" pitchFamily="18" charset="0"/>
                          </a:rPr>
                        </m:ctrlPr>
                      </m:sSubPr>
                      <m:e>
                        <m:r>
                          <a:rPr lang="el-GR" altLang="zh-CN" sz="1800" b="1" i="1">
                            <a:solidFill>
                              <a:srgbClr val="C00000"/>
                            </a:solidFill>
                            <a:latin typeface="Cambria Math" panose="02040503050406030204" pitchFamily="18" charset="0"/>
                            <a:ea typeface="Cambria Math" panose="02040503050406030204" pitchFamily="18" charset="0"/>
                          </a:rPr>
                          <m:t>𝜴</m:t>
                        </m:r>
                      </m:e>
                      <m:sub>
                        <m:r>
                          <a:rPr lang="en-US" altLang="zh-CN" sz="1800" b="1" i="1" smtClean="0">
                            <a:solidFill>
                              <a:srgbClr val="C00000"/>
                            </a:solidFill>
                            <a:latin typeface="Cambria Math" panose="02040503050406030204" pitchFamily="18" charset="0"/>
                            <a:ea typeface="Cambria Math" panose="02040503050406030204" pitchFamily="18" charset="0"/>
                          </a:rPr>
                          <m:t>𝒃𝒃𝒃</m:t>
                        </m:r>
                      </m:sub>
                    </m:sSub>
                  </m:oMath>
                </a14:m>
                <a:r>
                  <a:rPr lang="el-GR" altLang="zh-CN" sz="1800" b="1" dirty="0">
                    <a:solidFill>
                      <a:srgbClr val="C00000"/>
                    </a:solidFill>
                    <a:latin typeface="Microsoft YaHei" panose="020B0503020204020204" pitchFamily="34" charset="-122"/>
                    <a:ea typeface="Microsoft YaHei" panose="020B0503020204020204" pitchFamily="34" charset="-122"/>
                  </a:rPr>
                  <a:t> </a:t>
                </a:r>
                <a14:m>
                  <m:oMath xmlns:m="http://schemas.openxmlformats.org/officeDocument/2006/math">
                    <m:sSub>
                      <m:sSubPr>
                        <m:ctrlPr>
                          <a:rPr lang="el-GR" altLang="zh-CN" sz="1800" b="1" i="1">
                            <a:solidFill>
                              <a:srgbClr val="C00000"/>
                            </a:solidFill>
                            <a:latin typeface="Cambria Math" panose="02040503050406030204" pitchFamily="18" charset="0"/>
                            <a:ea typeface="Cambria Math" panose="02040503050406030204" pitchFamily="18" charset="0"/>
                          </a:rPr>
                        </m:ctrlPr>
                      </m:sSubPr>
                      <m:e>
                        <m:r>
                          <a:rPr lang="el-GR" altLang="zh-CN" sz="1800" b="1" i="1">
                            <a:solidFill>
                              <a:srgbClr val="C00000"/>
                            </a:solidFill>
                            <a:latin typeface="Cambria Math" panose="02040503050406030204" pitchFamily="18" charset="0"/>
                            <a:ea typeface="Cambria Math" panose="02040503050406030204" pitchFamily="18" charset="0"/>
                          </a:rPr>
                          <m:t>𝜴</m:t>
                        </m:r>
                      </m:e>
                      <m:sub>
                        <m:r>
                          <a:rPr lang="en-US" altLang="zh-CN" sz="1800" b="1" i="1" smtClean="0">
                            <a:solidFill>
                              <a:srgbClr val="C00000"/>
                            </a:solidFill>
                            <a:latin typeface="Cambria Math" panose="02040503050406030204" pitchFamily="18" charset="0"/>
                            <a:ea typeface="Cambria Math" panose="02040503050406030204" pitchFamily="18" charset="0"/>
                          </a:rPr>
                          <m:t>𝒃𝒃𝒃</m:t>
                        </m:r>
                      </m:sub>
                    </m:sSub>
                  </m:oMath>
                </a14:m>
                <a:r>
                  <a:rPr lang="en-US" altLang="zh-CN" b="0" i="1" u="none" strike="noStrike" dirty="0">
                    <a:effectLst/>
                    <a:latin typeface="-apple-system"/>
                  </a:rPr>
                  <a:t>--</a:t>
                </a:r>
                <a:r>
                  <a:rPr lang="en" altLang="zh-CN" b="0" i="1" u="none" strike="noStrike" dirty="0" err="1">
                    <a:effectLst/>
                    <a:latin typeface="-apple-system"/>
                  </a:rPr>
                  <a:t>Phys.Rev.Lett</a:t>
                </a:r>
                <a:r>
                  <a:rPr lang="en" altLang="zh-CN" b="0" i="1" u="none" strike="noStrike" dirty="0">
                    <a:effectLst/>
                    <a:latin typeface="-apple-system"/>
                  </a:rPr>
                  <a:t>.</a:t>
                </a:r>
                <a:r>
                  <a:rPr lang="en" altLang="zh-CN" b="0" i="0" u="none" strike="noStrike" dirty="0">
                    <a:effectLst/>
                    <a:latin typeface="-apple-system"/>
                  </a:rPr>
                  <a:t> 130 111901</a:t>
                </a:r>
                <a:r>
                  <a:rPr lang="zh-CN" altLang="en-US" b="0" i="0" u="none" strike="noStrike" dirty="0">
                    <a:effectLst/>
                    <a:latin typeface="-apple-system"/>
                  </a:rPr>
                  <a:t> </a:t>
                </a:r>
                <a:r>
                  <a:rPr lang="en-US" altLang="zh-CN" b="0" i="0" u="none" strike="noStrike" dirty="0">
                    <a:effectLst/>
                    <a:latin typeface="-apple-system"/>
                  </a:rPr>
                  <a:t>(2023)</a:t>
                </a:r>
                <a:endParaRPr lang="en" altLang="zh-CN" b="0" i="0" u="none" strike="noStrike" dirty="0">
                  <a:effectLst/>
                  <a:latin typeface="-apple-system"/>
                </a:endParaRPr>
              </a:p>
            </p:txBody>
          </p:sp>
        </mc:Choice>
        <mc:Fallback>
          <p:sp>
            <p:nvSpPr>
              <p:cNvPr id="11" name="文本框 10">
                <a:extLst>
                  <a:ext uri="{FF2B5EF4-FFF2-40B4-BE49-F238E27FC236}">
                    <a16:creationId xmlns:a16="http://schemas.microsoft.com/office/drawing/2014/main" id="{2B2B0AA6-BA03-20FF-ECC0-9B8D9E43F870}"/>
                  </a:ext>
                </a:extLst>
              </p:cNvPr>
              <p:cNvSpPr txBox="1">
                <a:spLocks noRot="1" noChangeAspect="1" noMove="1" noResize="1" noEditPoints="1" noAdjustHandles="1" noChangeArrowheads="1" noChangeShapeType="1" noTextEdit="1"/>
              </p:cNvSpPr>
              <p:nvPr/>
            </p:nvSpPr>
            <p:spPr>
              <a:xfrm>
                <a:off x="5754153" y="1506022"/>
                <a:ext cx="6099716" cy="646331"/>
              </a:xfrm>
              <a:prstGeom prst="rect">
                <a:avLst/>
              </a:prstGeom>
              <a:blipFill>
                <a:blip r:embed="rId6"/>
                <a:stretch>
                  <a:fillRect t="-3846" b="-15385"/>
                </a:stretch>
              </a:blipFill>
            </p:spPr>
            <p:txBody>
              <a:bodyPr/>
              <a:lstStyle/>
              <a:p>
                <a:r>
                  <a:rPr lang="zh-CN" altLang="en-US">
                    <a:noFill/>
                  </a:rPr>
                  <a:t> </a:t>
                </a:r>
              </a:p>
            </p:txBody>
          </p:sp>
        </mc:Fallback>
      </mc:AlternateContent>
      <p:sp>
        <p:nvSpPr>
          <p:cNvPr id="13" name="文本框 12">
            <a:extLst>
              <a:ext uri="{FF2B5EF4-FFF2-40B4-BE49-F238E27FC236}">
                <a16:creationId xmlns:a16="http://schemas.microsoft.com/office/drawing/2014/main" id="{6B9265B0-80F0-B0EE-194F-8C8469620E9C}"/>
              </a:ext>
            </a:extLst>
          </p:cNvPr>
          <p:cNvSpPr txBox="1"/>
          <p:nvPr/>
        </p:nvSpPr>
        <p:spPr>
          <a:xfrm>
            <a:off x="6200775" y="5544850"/>
            <a:ext cx="5902325" cy="523220"/>
          </a:xfrm>
          <a:prstGeom prst="rect">
            <a:avLst/>
          </a:prstGeom>
          <a:noFill/>
        </p:spPr>
        <p:txBody>
          <a:bodyPr wrap="square">
            <a:spAutoFit/>
          </a:bodyPr>
          <a:lstStyle/>
          <a:p>
            <a:pPr algn="r"/>
            <a:r>
              <a:rPr kumimoji="1" lang="en-US" altLang="zh-CN" sz="2800" b="1" dirty="0">
                <a:solidFill>
                  <a:srgbClr val="C00000"/>
                </a:solidFill>
                <a:latin typeface="Microsoft YaHei" panose="020B0503020204020204" pitchFamily="34" charset="-122"/>
                <a:ea typeface="Microsoft YaHei" panose="020B0503020204020204" pitchFamily="34" charset="-122"/>
              </a:rPr>
              <a:t>Suppressed 5S2</a:t>
            </a:r>
            <a:endParaRPr lang="zh-CN" altLang="en-US" sz="2800" dirty="0"/>
          </a:p>
        </p:txBody>
      </p:sp>
    </p:spTree>
    <p:extLst>
      <p:ext uri="{BB962C8B-B14F-4D97-AF65-F5344CB8AC3E}">
        <p14:creationId xmlns:p14="http://schemas.microsoft.com/office/powerpoint/2010/main" val="791542504"/>
      </p:ext>
    </p:extLst>
  </p:cSld>
  <p:clrMapOvr>
    <a:masterClrMapping/>
  </p:clrMapOvr>
  <mc:AlternateContent xmlns:mc="http://schemas.openxmlformats.org/markup-compatibility/2006" xmlns:p14="http://schemas.microsoft.com/office/powerpoint/2010/main">
    <mc:Choice Requires="p14">
      <p:transition p14:dur="350">
        <p:fade/>
      </p:transition>
    </mc:Choice>
    <mc:Fallback xmlns="">
      <p:transition>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FA99B34-0DD7-5BA2-5E55-4E361B16D28F}"/>
              </a:ext>
            </a:extLst>
          </p:cNvPr>
          <p:cNvSpPr>
            <a:spLocks noGrp="1"/>
          </p:cNvSpPr>
          <p:nvPr>
            <p:ph type="title"/>
          </p:nvPr>
        </p:nvSpPr>
        <p:spPr>
          <a:xfrm>
            <a:off x="292290" y="0"/>
            <a:ext cx="10515600" cy="1325563"/>
          </a:xfrm>
        </p:spPr>
        <p:txBody>
          <a:bodyPr/>
          <a:lstStyle/>
          <a:p>
            <a:r>
              <a:rPr kumimoji="1" lang="en-US" altLang="zh-CN" b="1" dirty="0">
                <a:latin typeface="Microsoft YaHei" panose="020B0503020204020204" pitchFamily="34" charset="-122"/>
                <a:ea typeface="Microsoft YaHei" panose="020B0503020204020204" pitchFamily="34" charset="-122"/>
              </a:rPr>
              <a:t>Contents</a:t>
            </a:r>
            <a:endParaRPr kumimoji="1" lang="zh-CN" altLang="en-US" b="1" dirty="0">
              <a:latin typeface="Microsoft YaHei" panose="020B0503020204020204" pitchFamily="34" charset="-122"/>
              <a:ea typeface="Microsoft YaHei" panose="020B0503020204020204" pitchFamily="34" charset="-122"/>
            </a:endParaRPr>
          </a:p>
        </p:txBody>
      </p:sp>
      <mc:AlternateContent xmlns:mc="http://schemas.openxmlformats.org/markup-compatibility/2006">
        <mc:Choice xmlns:a14="http://schemas.microsoft.com/office/drawing/2010/main" Requires="a14">
          <p:sp>
            <p:nvSpPr>
              <p:cNvPr id="3" name="内容占位符 2">
                <a:extLst>
                  <a:ext uri="{FF2B5EF4-FFF2-40B4-BE49-F238E27FC236}">
                    <a16:creationId xmlns:a16="http://schemas.microsoft.com/office/drawing/2014/main" id="{2162A6B6-68A6-0157-13BC-879D9ECA3435}"/>
                  </a:ext>
                </a:extLst>
              </p:cNvPr>
              <p:cNvSpPr>
                <a:spLocks noGrp="1"/>
              </p:cNvSpPr>
              <p:nvPr>
                <p:ph idx="1"/>
              </p:nvPr>
            </p:nvSpPr>
            <p:spPr/>
            <p:txBody>
              <a:bodyPr/>
              <a:lstStyle/>
              <a:p>
                <a:pPr>
                  <a:lnSpc>
                    <a:spcPct val="150000"/>
                  </a:lnSpc>
                  <a:buFont typeface="系统字体常规体"/>
                  <a:buChar char="☞"/>
                </a:pPr>
                <a:r>
                  <a:rPr lang="en-US" altLang="zh-CN" sz="2800" b="1" dirty="0">
                    <a:latin typeface="Microsoft YaHei" panose="020B0503020204020204" pitchFamily="34" charset="-122"/>
                    <a:ea typeface="Microsoft YaHei" panose="020B0503020204020204" pitchFamily="34" charset="-122"/>
                  </a:rPr>
                  <a:t>Introduction</a:t>
                </a:r>
              </a:p>
              <a:p>
                <a:pPr>
                  <a:lnSpc>
                    <a:spcPct val="150000"/>
                  </a:lnSpc>
                  <a:buFont typeface="系统字体常规体"/>
                  <a:buChar char="☞"/>
                </a:pPr>
                <a14:m>
                  <m:oMath xmlns:m="http://schemas.openxmlformats.org/officeDocument/2006/math">
                    <m:r>
                      <m:rPr>
                        <m:sty m:val="p"/>
                      </m:rPr>
                      <a:rPr lang="el-GR" altLang="zh-CN" b="1">
                        <a:latin typeface="Cambria Math" panose="02040503050406030204" pitchFamily="18" charset="0"/>
                        <a:ea typeface="Microsoft YaHei" panose="020B0503020204020204" pitchFamily="34" charset="-122"/>
                      </a:rPr>
                      <m:t>Λ</m:t>
                    </m:r>
                    <m:d>
                      <m:dPr>
                        <m:ctrlPr>
                          <a:rPr lang="en-US" altLang="zh-CN" b="1" i="1">
                            <a:latin typeface="Cambria Math" panose="02040503050406030204" pitchFamily="18" charset="0"/>
                            <a:ea typeface="Microsoft YaHei" panose="020B0503020204020204" pitchFamily="34" charset="-122"/>
                          </a:rPr>
                        </m:ctrlPr>
                      </m:dPr>
                      <m:e>
                        <m:r>
                          <a:rPr lang="en-US" altLang="zh-CN" b="1">
                            <a:latin typeface="Cambria Math" panose="02040503050406030204" pitchFamily="18" charset="0"/>
                            <a:ea typeface="Microsoft YaHei" panose="020B0503020204020204" pitchFamily="34" charset="-122"/>
                          </a:rPr>
                          <m:t>1405</m:t>
                        </m:r>
                      </m:e>
                    </m:d>
                    <m:r>
                      <a:rPr lang="en-US" altLang="zh-CN" b="1">
                        <a:latin typeface="Cambria Math" panose="02040503050406030204" pitchFamily="18" charset="0"/>
                        <a:ea typeface="Microsoft YaHei" panose="020B0503020204020204" pitchFamily="34" charset="-122"/>
                      </a:rPr>
                      <m:t>:</m:t>
                    </m:r>
                  </m:oMath>
                </a14:m>
                <a:r>
                  <a:rPr lang="zh-CN" altLang="en-US" b="1" dirty="0">
                    <a:latin typeface="Microsoft YaHei" panose="020B0503020204020204" pitchFamily="34" charset="-122"/>
                    <a:ea typeface="Microsoft YaHei" panose="020B0503020204020204" pitchFamily="34" charset="-122"/>
                  </a:rPr>
                  <a:t> </a:t>
                </a:r>
                <a:r>
                  <a:rPr lang="en-US" altLang="zh-CN" b="1" dirty="0">
                    <a:latin typeface="Microsoft YaHei" panose="020B0503020204020204" pitchFamily="34" charset="-122"/>
                    <a:ea typeface="Microsoft YaHei" panose="020B0503020204020204" pitchFamily="34" charset="-122"/>
                  </a:rPr>
                  <a:t>first</a:t>
                </a:r>
                <a:r>
                  <a:rPr lang="zh-CN" altLang="en-US" b="1" dirty="0">
                    <a:latin typeface="Microsoft YaHei" panose="020B0503020204020204" pitchFamily="34" charset="-122"/>
                    <a:ea typeface="Microsoft YaHei" panose="020B0503020204020204" pitchFamily="34" charset="-122"/>
                  </a:rPr>
                  <a:t> </a:t>
                </a:r>
                <a:r>
                  <a:rPr lang="en-US" altLang="zh-CN" b="1" dirty="0">
                    <a:latin typeface="Microsoft YaHei" panose="020B0503020204020204" pitchFamily="34" charset="-122"/>
                    <a:ea typeface="Microsoft YaHei" panose="020B0503020204020204" pitchFamily="34" charset="-122"/>
                  </a:rPr>
                  <a:t>exotic</a:t>
                </a:r>
                <a:r>
                  <a:rPr lang="zh-CN" altLang="en-US" b="1" dirty="0">
                    <a:latin typeface="Microsoft YaHei" panose="020B0503020204020204" pitchFamily="34" charset="-122"/>
                    <a:ea typeface="Microsoft YaHei" panose="020B0503020204020204" pitchFamily="34" charset="-122"/>
                  </a:rPr>
                  <a:t> </a:t>
                </a:r>
                <a:r>
                  <a:rPr lang="en-US" altLang="zh-CN" b="1" dirty="0">
                    <a:latin typeface="Microsoft YaHei" panose="020B0503020204020204" pitchFamily="34" charset="-122"/>
                    <a:ea typeface="Microsoft YaHei" panose="020B0503020204020204" pitchFamily="34" charset="-122"/>
                  </a:rPr>
                  <a:t>hadron</a:t>
                </a:r>
                <a:r>
                  <a:rPr lang="zh-CN" altLang="en-US" b="1" dirty="0">
                    <a:latin typeface="Microsoft YaHei" panose="020B0503020204020204" pitchFamily="34" charset="-122"/>
                    <a:ea typeface="Microsoft YaHei" panose="020B0503020204020204" pitchFamily="34" charset="-122"/>
                  </a:rPr>
                  <a:t> </a:t>
                </a:r>
                <a:r>
                  <a:rPr lang="en-US" altLang="zh-CN" b="1" dirty="0">
                    <a:latin typeface="Microsoft YaHei" panose="020B0503020204020204" pitchFamily="34" charset="-122"/>
                    <a:ea typeface="Microsoft YaHei" panose="020B0503020204020204" pitchFamily="34" charset="-122"/>
                  </a:rPr>
                  <a:t>and</a:t>
                </a:r>
                <a:r>
                  <a:rPr lang="zh-CN" altLang="en-US" b="1" dirty="0">
                    <a:latin typeface="Microsoft YaHei" panose="020B0503020204020204" pitchFamily="34" charset="-122"/>
                    <a:ea typeface="Microsoft YaHei" panose="020B0503020204020204" pitchFamily="34" charset="-122"/>
                  </a:rPr>
                  <a:t> </a:t>
                </a:r>
                <a:r>
                  <a:rPr lang="en-US" altLang="zh-CN" b="1" dirty="0">
                    <a:latin typeface="Microsoft YaHei" panose="020B0503020204020204" pitchFamily="34" charset="-122"/>
                    <a:ea typeface="Microsoft YaHei" panose="020B0503020204020204" pitchFamily="34" charset="-122"/>
                  </a:rPr>
                  <a:t>two-pole</a:t>
                </a:r>
                <a:r>
                  <a:rPr lang="zh-CN" altLang="en-US" b="1" dirty="0">
                    <a:latin typeface="Microsoft YaHei" panose="020B0503020204020204" pitchFamily="34" charset="-122"/>
                    <a:ea typeface="Microsoft YaHei" panose="020B0503020204020204" pitchFamily="34" charset="-122"/>
                  </a:rPr>
                  <a:t> </a:t>
                </a:r>
                <a:r>
                  <a:rPr lang="en-US" altLang="zh-CN" b="1" dirty="0">
                    <a:latin typeface="Microsoft YaHei" panose="020B0503020204020204" pitchFamily="34" charset="-122"/>
                    <a:ea typeface="Microsoft YaHei" panose="020B0503020204020204" pitchFamily="34" charset="-122"/>
                  </a:rPr>
                  <a:t>structure</a:t>
                </a:r>
              </a:p>
              <a:p>
                <a:pPr>
                  <a:lnSpc>
                    <a:spcPct val="150000"/>
                  </a:lnSpc>
                  <a:buFont typeface="系统字体常规体"/>
                  <a:buChar char="☞"/>
                </a:pPr>
                <a:r>
                  <a:rPr lang="en-US" altLang="zh-CN" b="1" dirty="0">
                    <a:latin typeface="Microsoft YaHei" panose="020B0503020204020204" pitchFamily="34" charset="-122"/>
                    <a:ea typeface="Microsoft YaHei" panose="020B0503020204020204" pitchFamily="34" charset="-122"/>
                  </a:rPr>
                  <a:t>Prediction</a:t>
                </a:r>
                <a:r>
                  <a:rPr lang="zh-CN" altLang="en-US" b="1" dirty="0">
                    <a:latin typeface="Microsoft YaHei" panose="020B0503020204020204" pitchFamily="34" charset="-122"/>
                    <a:ea typeface="Microsoft YaHei" panose="020B0503020204020204" pitchFamily="34" charset="-122"/>
                  </a:rPr>
                  <a:t> </a:t>
                </a:r>
                <a:r>
                  <a:rPr lang="en-US" altLang="zh-CN" b="1" dirty="0">
                    <a:latin typeface="Microsoft YaHei" panose="020B0503020204020204" pitchFamily="34" charset="-122"/>
                    <a:ea typeface="Microsoft YaHei" panose="020B0503020204020204" pitchFamily="34" charset="-122"/>
                  </a:rPr>
                  <a:t>of</a:t>
                </a:r>
                <a:r>
                  <a:rPr lang="zh-CN" altLang="en-US" b="1" dirty="0">
                    <a:latin typeface="Microsoft YaHei" panose="020B0503020204020204" pitchFamily="34" charset="-122"/>
                    <a:ea typeface="Microsoft YaHei" panose="020B0503020204020204" pitchFamily="34" charset="-122"/>
                  </a:rPr>
                  <a:t> </a:t>
                </a:r>
                <a14:m>
                  <m:oMath xmlns:m="http://schemas.openxmlformats.org/officeDocument/2006/math">
                    <m:r>
                      <a:rPr lang="el-GR" altLang="zh-CN" b="1">
                        <a:latin typeface="Microsoft YaHei" panose="020B0503020204020204" pitchFamily="34" charset="-122"/>
                        <a:ea typeface="Microsoft YaHei" panose="020B0503020204020204" pitchFamily="34" charset="-122"/>
                      </a:rPr>
                      <m:t>𝛀</m:t>
                    </m:r>
                    <m:r>
                      <a:rPr lang="el-GR" altLang="zh-CN" b="1">
                        <a:latin typeface="Microsoft YaHei" panose="020B0503020204020204" pitchFamily="34" charset="-122"/>
                        <a:ea typeface="Microsoft YaHei" panose="020B0503020204020204" pitchFamily="34" charset="-122"/>
                      </a:rPr>
                      <m:t>𝛀𝛀</m:t>
                    </m:r>
                  </m:oMath>
                </a14:m>
                <a:r>
                  <a:rPr lang="en-US" altLang="zh-CN" b="1" dirty="0">
                    <a:latin typeface="Microsoft YaHei" panose="020B0503020204020204" pitchFamily="34" charset="-122"/>
                    <a:ea typeface="Microsoft YaHei" panose="020B0503020204020204" pitchFamily="34" charset="-122"/>
                  </a:rPr>
                  <a:t> tribaryon</a:t>
                </a:r>
              </a:p>
              <a:p>
                <a:pPr>
                  <a:lnSpc>
                    <a:spcPct val="150000"/>
                  </a:lnSpc>
                  <a:buFont typeface="系统字体常规体"/>
                  <a:buChar char="☞"/>
                </a:pPr>
                <a14:m>
                  <m:oMath xmlns:m="http://schemas.openxmlformats.org/officeDocument/2006/math">
                    <m:sSub>
                      <m:sSubPr>
                        <m:ctrlPr>
                          <a:rPr lang="el-GR" altLang="zh-CN" b="1" i="1" dirty="0" smtClean="0">
                            <a:solidFill>
                              <a:srgbClr val="C00000"/>
                            </a:solidFill>
                            <a:latin typeface="Cambria Math" panose="02040503050406030204" pitchFamily="18" charset="0"/>
                            <a:ea typeface="Cambria Math" panose="02040503050406030204" pitchFamily="18" charset="0"/>
                          </a:rPr>
                        </m:ctrlPr>
                      </m:sSubPr>
                      <m:e>
                        <m:r>
                          <a:rPr lang="en-US" altLang="zh-CN" b="1" i="1" dirty="0">
                            <a:solidFill>
                              <a:srgbClr val="C00000"/>
                            </a:solidFill>
                            <a:latin typeface="Cambria Math" panose="02040503050406030204" pitchFamily="18" charset="0"/>
                            <a:ea typeface="Cambria Math" panose="02040503050406030204" pitchFamily="18" charset="0"/>
                          </a:rPr>
                          <m:t>𝑻</m:t>
                        </m:r>
                      </m:e>
                      <m:sub>
                        <m:r>
                          <a:rPr lang="en-US" altLang="zh-CN" b="1" i="1" dirty="0">
                            <a:solidFill>
                              <a:srgbClr val="C00000"/>
                            </a:solidFill>
                            <a:latin typeface="Cambria Math" panose="02040503050406030204" pitchFamily="18" charset="0"/>
                            <a:ea typeface="Cambria Math" panose="02040503050406030204" pitchFamily="18" charset="0"/>
                          </a:rPr>
                          <m:t>𝒄𝒄</m:t>
                        </m:r>
                      </m:sub>
                    </m:sSub>
                  </m:oMath>
                </a14:m>
                <a:r>
                  <a:rPr lang="en-US" altLang="zh-CN" b="1" dirty="0">
                    <a:solidFill>
                      <a:srgbClr val="C00000"/>
                    </a:solidFill>
                    <a:latin typeface="Microsoft YaHei" panose="020B0503020204020204" pitchFamily="34" charset="-122"/>
                    <a:ea typeface="Microsoft YaHei" panose="020B0503020204020204" pitchFamily="34" charset="-122"/>
                  </a:rPr>
                  <a:t>(3875)</a:t>
                </a:r>
                <a:r>
                  <a:rPr lang="zh-CN" altLang="en-US" b="1" dirty="0">
                    <a:solidFill>
                      <a:srgbClr val="C00000"/>
                    </a:solidFill>
                    <a:latin typeface="Microsoft YaHei" panose="020B0503020204020204" pitchFamily="34" charset="-122"/>
                    <a:ea typeface="Microsoft YaHei" panose="020B0503020204020204" pitchFamily="34" charset="-122"/>
                  </a:rPr>
                  <a:t> </a:t>
                </a:r>
                <a:r>
                  <a:rPr lang="en-US" altLang="zh-CN" b="1" dirty="0">
                    <a:solidFill>
                      <a:srgbClr val="C00000"/>
                    </a:solidFill>
                    <a:latin typeface="Microsoft YaHei" panose="020B0503020204020204" pitchFamily="34" charset="-122"/>
                    <a:ea typeface="Microsoft YaHei" panose="020B0503020204020204" pitchFamily="34" charset="-122"/>
                  </a:rPr>
                  <a:t>and</a:t>
                </a:r>
                <a:r>
                  <a:rPr lang="zh-CN" altLang="en-US" b="1" dirty="0">
                    <a:solidFill>
                      <a:srgbClr val="C00000"/>
                    </a:solidFill>
                    <a:latin typeface="Microsoft YaHei" panose="020B0503020204020204" pitchFamily="34" charset="-122"/>
                    <a:ea typeface="Microsoft YaHei" panose="020B0503020204020204" pitchFamily="34" charset="-122"/>
                  </a:rPr>
                  <a:t> </a:t>
                </a:r>
                <a:r>
                  <a:rPr lang="en-US" altLang="zh-CN" b="1" dirty="0">
                    <a:solidFill>
                      <a:srgbClr val="C00000"/>
                    </a:solidFill>
                    <a:latin typeface="Microsoft YaHei" panose="020B0503020204020204" pitchFamily="34" charset="-122"/>
                    <a:ea typeface="Microsoft YaHei" panose="020B0503020204020204" pitchFamily="34" charset="-122"/>
                  </a:rPr>
                  <a:t>two-pion</a:t>
                </a:r>
                <a:r>
                  <a:rPr lang="zh-CN" altLang="en-US" b="1" dirty="0">
                    <a:solidFill>
                      <a:srgbClr val="C00000"/>
                    </a:solidFill>
                    <a:latin typeface="Microsoft YaHei" panose="020B0503020204020204" pitchFamily="34" charset="-122"/>
                    <a:ea typeface="Microsoft YaHei" panose="020B0503020204020204" pitchFamily="34" charset="-122"/>
                  </a:rPr>
                  <a:t> </a:t>
                </a:r>
                <a:r>
                  <a:rPr lang="en-US" altLang="zh-CN" b="1" dirty="0">
                    <a:solidFill>
                      <a:srgbClr val="C00000"/>
                    </a:solidFill>
                    <a:latin typeface="Microsoft YaHei" panose="020B0503020204020204" pitchFamily="34" charset="-122"/>
                    <a:ea typeface="Microsoft YaHei" panose="020B0503020204020204" pitchFamily="34" charset="-122"/>
                  </a:rPr>
                  <a:t>exchange</a:t>
                </a:r>
                <a:r>
                  <a:rPr lang="zh-CN" altLang="en-US" b="1" dirty="0">
                    <a:solidFill>
                      <a:srgbClr val="C00000"/>
                    </a:solidFill>
                    <a:latin typeface="Microsoft YaHei" panose="020B0503020204020204" pitchFamily="34" charset="-122"/>
                    <a:ea typeface="Microsoft YaHei" panose="020B0503020204020204" pitchFamily="34" charset="-122"/>
                  </a:rPr>
                  <a:t> </a:t>
                </a:r>
                <a:r>
                  <a:rPr lang="en-US" altLang="zh-CN" b="1" dirty="0">
                    <a:solidFill>
                      <a:srgbClr val="C00000"/>
                    </a:solidFill>
                    <a:latin typeface="Microsoft YaHei" panose="020B0503020204020204" pitchFamily="34" charset="-122"/>
                    <a:ea typeface="Microsoft YaHei" panose="020B0503020204020204" pitchFamily="34" charset="-122"/>
                  </a:rPr>
                  <a:t>contribution</a:t>
                </a:r>
                <a14:m>
                  <m:oMath xmlns:m="http://schemas.openxmlformats.org/officeDocument/2006/math">
                    <m:r>
                      <a:rPr lang="zh-CN" altLang="en-US" sz="2800" b="1" dirty="0">
                        <a:latin typeface="Cambria Math" panose="02040503050406030204" pitchFamily="18" charset="0"/>
                        <a:ea typeface="微软雅黑" panose="020B0503020204020204" pitchFamily="34" charset="-122"/>
                      </a:rPr>
                      <m:t> </m:t>
                    </m:r>
                  </m:oMath>
                </a14:m>
                <a:endParaRPr lang="en-US" altLang="zh-CN" sz="2800" b="1" dirty="0">
                  <a:latin typeface="Microsoft YaHei" panose="020B0503020204020204" pitchFamily="34" charset="-122"/>
                  <a:ea typeface="Microsoft YaHei" panose="020B0503020204020204" pitchFamily="34" charset="-122"/>
                </a:endParaRPr>
              </a:p>
              <a:p>
                <a:pPr>
                  <a:lnSpc>
                    <a:spcPct val="150000"/>
                  </a:lnSpc>
                  <a:buFont typeface="系统字体常规体"/>
                  <a:buChar char="☞"/>
                </a:pPr>
                <a:r>
                  <a:rPr lang="en-US" altLang="zh-CN" sz="2800" b="1" dirty="0">
                    <a:latin typeface="Microsoft YaHei" panose="020B0503020204020204" pitchFamily="34" charset="-122"/>
                    <a:ea typeface="Microsoft YaHei" panose="020B0503020204020204" pitchFamily="34" charset="-122"/>
                  </a:rPr>
                  <a:t>Summary</a:t>
                </a:r>
                <a:r>
                  <a:rPr lang="zh-CN" altLang="en-US" sz="2800" b="1" dirty="0">
                    <a:latin typeface="Microsoft YaHei" panose="020B0503020204020204" pitchFamily="34" charset="-122"/>
                    <a:ea typeface="Microsoft YaHei" panose="020B0503020204020204" pitchFamily="34" charset="-122"/>
                  </a:rPr>
                  <a:t> </a:t>
                </a:r>
                <a:r>
                  <a:rPr lang="en-US" altLang="zh-CN" sz="2800" b="1" dirty="0">
                    <a:latin typeface="Microsoft YaHei" panose="020B0503020204020204" pitchFamily="34" charset="-122"/>
                    <a:ea typeface="Microsoft YaHei" panose="020B0503020204020204" pitchFamily="34" charset="-122"/>
                  </a:rPr>
                  <a:t>and</a:t>
                </a:r>
                <a:r>
                  <a:rPr lang="zh-CN" altLang="en-US" sz="2800" b="1" dirty="0">
                    <a:latin typeface="Microsoft YaHei" panose="020B0503020204020204" pitchFamily="34" charset="-122"/>
                    <a:ea typeface="Microsoft YaHei" panose="020B0503020204020204" pitchFamily="34" charset="-122"/>
                  </a:rPr>
                  <a:t> </a:t>
                </a:r>
                <a:r>
                  <a:rPr lang="en-US" altLang="zh-CN" sz="2800" b="1" dirty="0">
                    <a:latin typeface="Microsoft YaHei" panose="020B0503020204020204" pitchFamily="34" charset="-122"/>
                    <a:ea typeface="Microsoft YaHei" panose="020B0503020204020204" pitchFamily="34" charset="-122"/>
                  </a:rPr>
                  <a:t>outlook</a:t>
                </a:r>
                <a:endParaRPr lang="en-US" altLang="zh-CN" sz="2800" b="1" dirty="0">
                  <a:solidFill>
                    <a:schemeClr val="tx1"/>
                  </a:solidFill>
                  <a:latin typeface="Microsoft YaHei" panose="020B0503020204020204" pitchFamily="34" charset="-122"/>
                  <a:ea typeface="Microsoft YaHei" panose="020B0503020204020204" pitchFamily="34" charset="-122"/>
                </a:endParaRPr>
              </a:p>
              <a:p>
                <a:endParaRPr lang="en-US" altLang="zh-CN" sz="2800" b="1" dirty="0">
                  <a:solidFill>
                    <a:srgbClr val="C00000"/>
                  </a:solidFill>
                  <a:latin typeface="微软雅黑" panose="020B0503020204020204" pitchFamily="34" charset="-122"/>
                  <a:ea typeface="微软雅黑" panose="020B0503020204020204" pitchFamily="34" charset="-122"/>
                </a:endParaRPr>
              </a:p>
              <a:p>
                <a:endParaRPr kumimoji="1" lang="zh-CN" altLang="en-US" dirty="0"/>
              </a:p>
            </p:txBody>
          </p:sp>
        </mc:Choice>
        <mc:Fallback>
          <p:sp>
            <p:nvSpPr>
              <p:cNvPr id="3" name="内容占位符 2">
                <a:extLst>
                  <a:ext uri="{FF2B5EF4-FFF2-40B4-BE49-F238E27FC236}">
                    <a16:creationId xmlns:a16="http://schemas.microsoft.com/office/drawing/2014/main" id="{2162A6B6-68A6-0157-13BC-879D9ECA3435}"/>
                  </a:ext>
                </a:extLst>
              </p:cNvPr>
              <p:cNvSpPr>
                <a:spLocks noGrp="1" noRot="1" noChangeAspect="1" noMove="1" noResize="1" noEditPoints="1" noAdjustHandles="1" noChangeArrowheads="1" noChangeShapeType="1" noTextEdit="1"/>
              </p:cNvSpPr>
              <p:nvPr>
                <p:ph idx="1"/>
              </p:nvPr>
            </p:nvSpPr>
            <p:spPr>
              <a:blipFill>
                <a:blip r:embed="rId2"/>
                <a:stretch>
                  <a:fillRect l="-1448"/>
                </a:stretch>
              </a:blipFill>
            </p:spPr>
            <p:txBody>
              <a:bodyPr/>
              <a:lstStyle/>
              <a:p>
                <a:r>
                  <a:rPr lang="zh-CN" altLang="en-US">
                    <a:noFill/>
                  </a:rPr>
                  <a:t> </a:t>
                </a:r>
              </a:p>
            </p:txBody>
          </p:sp>
        </mc:Fallback>
      </mc:AlternateContent>
      <p:sp>
        <p:nvSpPr>
          <p:cNvPr id="4" name="灯片编号占位符 3">
            <a:extLst>
              <a:ext uri="{FF2B5EF4-FFF2-40B4-BE49-F238E27FC236}">
                <a16:creationId xmlns:a16="http://schemas.microsoft.com/office/drawing/2014/main" id="{839B782C-0EC6-D7A7-80C4-45F8E253BC6E}"/>
              </a:ext>
            </a:extLst>
          </p:cNvPr>
          <p:cNvSpPr>
            <a:spLocks noGrp="1"/>
          </p:cNvSpPr>
          <p:nvPr>
            <p:ph type="sldNum" sz="quarter" idx="12"/>
          </p:nvPr>
        </p:nvSpPr>
        <p:spPr/>
        <p:txBody>
          <a:bodyPr/>
          <a:lstStyle/>
          <a:p>
            <a:fld id="{48F63A3B-78C7-47BE-AE5E-E10140E04643}" type="slidenum">
              <a:rPr lang="en-US" smtClean="0"/>
              <a:t>39</a:t>
            </a:fld>
            <a:endParaRPr lang="en-US" dirty="0"/>
          </a:p>
        </p:txBody>
      </p:sp>
    </p:spTree>
    <p:extLst>
      <p:ext uri="{BB962C8B-B14F-4D97-AF65-F5344CB8AC3E}">
        <p14:creationId xmlns:p14="http://schemas.microsoft.com/office/powerpoint/2010/main" val="3617910508"/>
      </p:ext>
    </p:extLst>
  </p:cSld>
  <p:clrMapOvr>
    <a:masterClrMapping/>
  </p:clrMapOvr>
  <mc:AlternateContent xmlns:mc="http://schemas.openxmlformats.org/markup-compatibility/2006">
    <mc:Choice xmlns:p14="http://schemas.microsoft.com/office/powerpoint/2010/main" Requires="p14">
      <p:transition p14:dur="350">
        <p:fade/>
      </p:transition>
    </mc:Choice>
    <mc:Fallback>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图片 4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93955" y="2378576"/>
            <a:ext cx="419142" cy="450480"/>
          </a:xfrm>
          <a:prstGeom prst="rect">
            <a:avLst/>
          </a:prstGeom>
        </p:spPr>
      </p:pic>
      <p:sp>
        <p:nvSpPr>
          <p:cNvPr id="2" name="右箭头 1"/>
          <p:cNvSpPr/>
          <p:nvPr/>
        </p:nvSpPr>
        <p:spPr>
          <a:xfrm>
            <a:off x="520321" y="3626827"/>
            <a:ext cx="11345046" cy="350981"/>
          </a:xfrm>
          <a:prstGeom prst="rightArrow">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mc:AlternateContent xmlns:mc="http://schemas.openxmlformats.org/markup-compatibility/2006" xmlns:a14="http://schemas.microsoft.com/office/drawing/2010/main">
        <mc:Choice Requires="a14">
          <p:sp>
            <p:nvSpPr>
              <p:cNvPr id="3" name="文本框 2"/>
              <p:cNvSpPr txBox="1"/>
              <p:nvPr/>
            </p:nvSpPr>
            <p:spPr>
              <a:xfrm>
                <a:off x="297352" y="4499694"/>
                <a:ext cx="1121406" cy="30008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m:rPr>
                          <m:nor/>
                        </m:rPr>
                        <a:rPr lang="en-US" altLang="zh-CN" sz="1350" b="1" dirty="0" smtClean="0">
                          <a:solidFill>
                            <a:srgbClr val="C00000"/>
                          </a:solidFill>
                        </a:rPr>
                        <m:t>X</m:t>
                      </m:r>
                      <m:r>
                        <m:rPr>
                          <m:nor/>
                        </m:rPr>
                        <a:rPr lang="en-US" altLang="zh-CN" sz="1350" b="1" dirty="0" smtClean="0">
                          <a:solidFill>
                            <a:srgbClr val="C00000"/>
                          </a:solidFill>
                        </a:rPr>
                        <m:t>(3872)</m:t>
                      </m:r>
                    </m:oMath>
                  </m:oMathPara>
                </a14:m>
                <a:endParaRPr lang="zh-CN" altLang="en-US" sz="1350" b="1" dirty="0">
                  <a:solidFill>
                    <a:srgbClr val="C00000"/>
                  </a:solidFill>
                </a:endParaRPr>
              </a:p>
            </p:txBody>
          </p:sp>
        </mc:Choice>
        <mc:Fallback xmlns="">
          <p:sp>
            <p:nvSpPr>
              <p:cNvPr id="3" name="文本框 2"/>
              <p:cNvSpPr txBox="1">
                <a:spLocks noRot="1" noChangeAspect="1" noMove="1" noResize="1" noEditPoints="1" noAdjustHandles="1" noChangeArrowheads="1" noChangeShapeType="1" noTextEdit="1"/>
              </p:cNvSpPr>
              <p:nvPr/>
            </p:nvSpPr>
            <p:spPr>
              <a:xfrm>
                <a:off x="297352" y="4499694"/>
                <a:ext cx="1121406" cy="300082"/>
              </a:xfrm>
              <a:prstGeom prst="rect">
                <a:avLst/>
              </a:prstGeom>
              <a:blipFill>
                <a:blip r:embed="rId4"/>
                <a:stretch>
                  <a:fillRect b="-4082"/>
                </a:stretch>
              </a:blipFill>
            </p:spPr>
            <p:txBody>
              <a:bodyPr/>
              <a:lstStyle/>
              <a:p>
                <a:r>
                  <a:rPr lang="zh-CN" altLang="en-US">
                    <a:noFill/>
                  </a:rPr>
                  <a:t> </a:t>
                </a:r>
              </a:p>
            </p:txBody>
          </p:sp>
        </mc:Fallback>
      </mc:AlternateContent>
      <p:cxnSp>
        <p:nvCxnSpPr>
          <p:cNvPr id="8" name="直接箭头连接符 7"/>
          <p:cNvCxnSpPr/>
          <p:nvPr/>
        </p:nvCxnSpPr>
        <p:spPr>
          <a:xfrm flipH="1">
            <a:off x="1027255" y="3036780"/>
            <a:ext cx="14908" cy="62142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 name="文本框 9"/>
          <p:cNvSpPr txBox="1"/>
          <p:nvPr/>
        </p:nvSpPr>
        <p:spPr>
          <a:xfrm>
            <a:off x="755042" y="3655678"/>
            <a:ext cx="737471" cy="300082"/>
          </a:xfrm>
          <a:prstGeom prst="rect">
            <a:avLst/>
          </a:prstGeom>
          <a:noFill/>
        </p:spPr>
        <p:txBody>
          <a:bodyPr wrap="square" rtlCol="0">
            <a:spAutoFit/>
          </a:bodyPr>
          <a:lstStyle/>
          <a:p>
            <a:r>
              <a:rPr lang="en-US" altLang="zh-CN" sz="1350" dirty="0"/>
              <a:t>2003</a:t>
            </a:r>
            <a:endParaRPr lang="zh-CN" altLang="en-US" sz="1350" dirty="0"/>
          </a:p>
        </p:txBody>
      </p:sp>
      <mc:AlternateContent xmlns:mc="http://schemas.openxmlformats.org/markup-compatibility/2006" xmlns:a14="http://schemas.microsoft.com/office/drawing/2010/main">
        <mc:Choice Requires="a14">
          <p:sp>
            <p:nvSpPr>
              <p:cNvPr id="11" name="文本框 10"/>
              <p:cNvSpPr txBox="1"/>
              <p:nvPr/>
            </p:nvSpPr>
            <p:spPr>
              <a:xfrm>
                <a:off x="543332" y="2786289"/>
                <a:ext cx="1315727" cy="300082"/>
              </a:xfrm>
              <a:prstGeom prst="rect">
                <a:avLst/>
              </a:prstGeom>
              <a:noFill/>
            </p:spPr>
            <p:txBody>
              <a:bodyPr wrap="square" rtlCol="0">
                <a:spAutoFit/>
              </a:bodyPr>
              <a:lstStyle/>
              <a:p>
                <a14:m>
                  <m:oMath xmlns:m="http://schemas.openxmlformats.org/officeDocument/2006/math">
                    <m:sSub>
                      <m:sSubPr>
                        <m:ctrlPr>
                          <a:rPr lang="en-US" altLang="zh-CN" sz="1350" b="1" i="1" smtClean="0">
                            <a:solidFill>
                              <a:srgbClr val="C00000"/>
                            </a:solidFill>
                            <a:latin typeface="Cambria Math" panose="02040503050406030204" pitchFamily="18" charset="0"/>
                          </a:rPr>
                        </m:ctrlPr>
                      </m:sSubPr>
                      <m:e>
                        <m:r>
                          <a:rPr lang="en-US" altLang="zh-CN" sz="1350" b="1" i="1">
                            <a:solidFill>
                              <a:srgbClr val="C00000"/>
                            </a:solidFill>
                            <a:latin typeface="Cambria Math" panose="02040503050406030204" pitchFamily="18" charset="0"/>
                          </a:rPr>
                          <m:t>𝑫</m:t>
                        </m:r>
                      </m:e>
                      <m:sub>
                        <m:r>
                          <a:rPr lang="en-US" altLang="zh-CN" sz="1350" b="1" i="1">
                            <a:solidFill>
                              <a:srgbClr val="C00000"/>
                            </a:solidFill>
                            <a:latin typeface="Cambria Math" panose="02040503050406030204" pitchFamily="18" charset="0"/>
                          </a:rPr>
                          <m:t>𝒔</m:t>
                        </m:r>
                        <m:r>
                          <a:rPr lang="en-US" altLang="zh-CN" sz="1350" b="1" i="1">
                            <a:solidFill>
                              <a:srgbClr val="C00000"/>
                            </a:solidFill>
                            <a:latin typeface="Cambria Math" panose="02040503050406030204" pitchFamily="18" charset="0"/>
                          </a:rPr>
                          <m:t>𝟎</m:t>
                        </m:r>
                      </m:sub>
                    </m:sSub>
                  </m:oMath>
                </a14:m>
                <a:r>
                  <a:rPr lang="en-US" altLang="zh-CN" sz="1350" b="1" dirty="0">
                    <a:solidFill>
                      <a:srgbClr val="C00000"/>
                    </a:solidFill>
                  </a:rPr>
                  <a:t>(2317)</a:t>
                </a:r>
                <a:endParaRPr lang="zh-CN" altLang="en-US" sz="1350" b="1" dirty="0">
                  <a:solidFill>
                    <a:srgbClr val="C00000"/>
                  </a:solidFill>
                </a:endParaRPr>
              </a:p>
            </p:txBody>
          </p:sp>
        </mc:Choice>
        <mc:Fallback xmlns="">
          <p:sp>
            <p:nvSpPr>
              <p:cNvPr id="11" name="文本框 10"/>
              <p:cNvSpPr txBox="1">
                <a:spLocks noRot="1" noChangeAspect="1" noMove="1" noResize="1" noEditPoints="1" noAdjustHandles="1" noChangeArrowheads="1" noChangeShapeType="1" noTextEdit="1"/>
              </p:cNvSpPr>
              <p:nvPr/>
            </p:nvSpPr>
            <p:spPr>
              <a:xfrm>
                <a:off x="543332" y="2786289"/>
                <a:ext cx="1315727" cy="300082"/>
              </a:xfrm>
              <a:prstGeom prst="rect">
                <a:avLst/>
              </a:prstGeom>
              <a:blipFill>
                <a:blip r:embed="rId5"/>
                <a:stretch>
                  <a:fillRect t="-2041" b="-20408"/>
                </a:stretch>
              </a:blipFill>
            </p:spPr>
            <p:txBody>
              <a:bodyPr/>
              <a:lstStyle/>
              <a:p>
                <a:r>
                  <a:rPr lang="zh-CN" altLang="en-US">
                    <a:noFill/>
                  </a:rPr>
                  <a:t> </a:t>
                </a:r>
              </a:p>
            </p:txBody>
          </p:sp>
        </mc:Fallback>
      </mc:AlternateContent>
      <p:cxnSp>
        <p:nvCxnSpPr>
          <p:cNvPr id="13" name="直接箭头连接符 12"/>
          <p:cNvCxnSpPr/>
          <p:nvPr/>
        </p:nvCxnSpPr>
        <p:spPr>
          <a:xfrm flipV="1">
            <a:off x="853755" y="3915567"/>
            <a:ext cx="14909" cy="60010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18" name="图片 17" descr="屏幕剪辑"/>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756436" y="4753823"/>
            <a:ext cx="458258" cy="440633"/>
          </a:xfrm>
          <a:prstGeom prst="rect">
            <a:avLst/>
          </a:prstGeom>
        </p:spPr>
      </p:pic>
      <p:pic>
        <p:nvPicPr>
          <p:cNvPr id="19" name="图片 18" descr="屏幕剪辑"/>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636362" y="4980503"/>
            <a:ext cx="570794" cy="461171"/>
          </a:xfrm>
          <a:prstGeom prst="rect">
            <a:avLst/>
          </a:prstGeom>
        </p:spPr>
      </p:pic>
      <p:sp>
        <p:nvSpPr>
          <p:cNvPr id="24" name="文本框 23"/>
          <p:cNvSpPr txBox="1"/>
          <p:nvPr/>
        </p:nvSpPr>
        <p:spPr>
          <a:xfrm>
            <a:off x="8461756" y="3653402"/>
            <a:ext cx="737471" cy="300082"/>
          </a:xfrm>
          <a:prstGeom prst="rect">
            <a:avLst/>
          </a:prstGeom>
          <a:noFill/>
        </p:spPr>
        <p:txBody>
          <a:bodyPr wrap="square" rtlCol="0">
            <a:spAutoFit/>
          </a:bodyPr>
          <a:lstStyle/>
          <a:p>
            <a:r>
              <a:rPr lang="en-US" altLang="zh-CN" sz="1350" dirty="0"/>
              <a:t>2020</a:t>
            </a:r>
            <a:endParaRPr lang="zh-CN" altLang="en-US" sz="1350" dirty="0"/>
          </a:p>
        </p:txBody>
      </p:sp>
      <p:sp>
        <p:nvSpPr>
          <p:cNvPr id="25" name="文本框 24"/>
          <p:cNvSpPr txBox="1"/>
          <p:nvPr/>
        </p:nvSpPr>
        <p:spPr>
          <a:xfrm>
            <a:off x="7922573" y="3649170"/>
            <a:ext cx="737471" cy="300082"/>
          </a:xfrm>
          <a:prstGeom prst="rect">
            <a:avLst/>
          </a:prstGeom>
          <a:noFill/>
        </p:spPr>
        <p:txBody>
          <a:bodyPr wrap="square" rtlCol="0">
            <a:spAutoFit/>
          </a:bodyPr>
          <a:lstStyle/>
          <a:p>
            <a:r>
              <a:rPr lang="en-US" altLang="zh-CN" sz="1350" dirty="0"/>
              <a:t>2019</a:t>
            </a:r>
            <a:endParaRPr lang="zh-CN" altLang="en-US" sz="1350" dirty="0"/>
          </a:p>
        </p:txBody>
      </p:sp>
      <p:cxnSp>
        <p:nvCxnSpPr>
          <p:cNvPr id="26" name="直接箭头连接符 25"/>
          <p:cNvCxnSpPr/>
          <p:nvPr/>
        </p:nvCxnSpPr>
        <p:spPr>
          <a:xfrm flipH="1">
            <a:off x="8660853" y="3281090"/>
            <a:ext cx="6797" cy="38898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9" name="直接箭头连接符 28"/>
          <p:cNvCxnSpPr/>
          <p:nvPr/>
        </p:nvCxnSpPr>
        <p:spPr>
          <a:xfrm flipV="1">
            <a:off x="8171225" y="3921983"/>
            <a:ext cx="14909" cy="60010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0" name="矩形 29"/>
              <p:cNvSpPr/>
              <p:nvPr/>
            </p:nvSpPr>
            <p:spPr>
              <a:xfrm>
                <a:off x="8249535" y="2553178"/>
                <a:ext cx="904415" cy="30008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altLang="zh-CN" sz="1350" b="1" i="1">
                          <a:solidFill>
                            <a:srgbClr val="0000FF"/>
                          </a:solidFill>
                          <a:latin typeface="Cambria Math" panose="02040503050406030204" pitchFamily="18" charset="0"/>
                        </a:rPr>
                        <m:t>𝑿</m:t>
                      </m:r>
                      <m:r>
                        <a:rPr lang="en-US" altLang="zh-CN" sz="1350" b="1" i="1">
                          <a:solidFill>
                            <a:srgbClr val="0000FF"/>
                          </a:solidFill>
                          <a:latin typeface="Cambria Math" panose="02040503050406030204" pitchFamily="18" charset="0"/>
                        </a:rPr>
                        <m:t>(</m:t>
                      </m:r>
                      <m:r>
                        <a:rPr lang="en-US" altLang="zh-CN" sz="1350" b="1" i="1">
                          <a:solidFill>
                            <a:srgbClr val="0000FF"/>
                          </a:solidFill>
                          <a:latin typeface="Cambria Math" panose="02040503050406030204" pitchFamily="18" charset="0"/>
                        </a:rPr>
                        <m:t>𝟔𝟗𝟎𝟎</m:t>
                      </m:r>
                      <m:r>
                        <a:rPr lang="en-US" altLang="zh-CN" sz="1350" b="1" i="1">
                          <a:solidFill>
                            <a:srgbClr val="0000FF"/>
                          </a:solidFill>
                          <a:latin typeface="Cambria Math" panose="02040503050406030204" pitchFamily="18" charset="0"/>
                        </a:rPr>
                        <m:t>)</m:t>
                      </m:r>
                    </m:oMath>
                  </m:oMathPara>
                </a14:m>
                <a:endParaRPr lang="zh-CN" altLang="en-US" sz="1350" b="1" dirty="0">
                  <a:solidFill>
                    <a:srgbClr val="0000FF"/>
                  </a:solidFill>
                </a:endParaRPr>
              </a:p>
            </p:txBody>
          </p:sp>
        </mc:Choice>
        <mc:Fallback xmlns="">
          <p:sp>
            <p:nvSpPr>
              <p:cNvPr id="30" name="矩形 29"/>
              <p:cNvSpPr>
                <a:spLocks noRot="1" noChangeAspect="1" noMove="1" noResize="1" noEditPoints="1" noAdjustHandles="1" noChangeArrowheads="1" noChangeShapeType="1" noTextEdit="1"/>
              </p:cNvSpPr>
              <p:nvPr/>
            </p:nvSpPr>
            <p:spPr>
              <a:xfrm>
                <a:off x="8249535" y="2553178"/>
                <a:ext cx="904415" cy="300082"/>
              </a:xfrm>
              <a:prstGeom prst="rect">
                <a:avLst/>
              </a:prstGeom>
              <a:blipFill>
                <a:blip r:embed="rId8"/>
                <a:stretch>
                  <a:fillRect b="-816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1" name="矩形 30"/>
              <p:cNvSpPr/>
              <p:nvPr/>
            </p:nvSpPr>
            <p:spPr>
              <a:xfrm>
                <a:off x="7515774" y="4955199"/>
                <a:ext cx="1012585" cy="30008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CN" sz="1350" b="1" i="1">
                              <a:solidFill>
                                <a:srgbClr val="002060"/>
                              </a:solidFill>
                              <a:latin typeface="Cambria Math" panose="02040503050406030204" pitchFamily="18" charset="0"/>
                            </a:rPr>
                          </m:ctrlPr>
                        </m:sSubPr>
                        <m:e>
                          <m:r>
                            <a:rPr lang="en-US" altLang="zh-CN" sz="1350" b="1" i="1">
                              <a:solidFill>
                                <a:srgbClr val="002060"/>
                              </a:solidFill>
                              <a:latin typeface="Cambria Math" panose="02040503050406030204" pitchFamily="18" charset="0"/>
                            </a:rPr>
                            <m:t>𝑷</m:t>
                          </m:r>
                        </m:e>
                        <m:sub>
                          <m:r>
                            <a:rPr lang="en-US" altLang="zh-CN" sz="1350" b="1" i="1">
                              <a:solidFill>
                                <a:srgbClr val="002060"/>
                              </a:solidFill>
                              <a:latin typeface="Cambria Math" panose="02040503050406030204" pitchFamily="18" charset="0"/>
                            </a:rPr>
                            <m:t>𝒄</m:t>
                          </m:r>
                        </m:sub>
                      </m:sSub>
                      <m:r>
                        <a:rPr lang="en-US" altLang="zh-CN" sz="1350" b="1" i="1">
                          <a:solidFill>
                            <a:srgbClr val="002060"/>
                          </a:solidFill>
                          <a:latin typeface="Cambria Math" panose="02040503050406030204" pitchFamily="18" charset="0"/>
                        </a:rPr>
                        <m:t>(</m:t>
                      </m:r>
                      <m:r>
                        <a:rPr lang="en-US" altLang="zh-CN" sz="1350" b="1" i="1">
                          <a:solidFill>
                            <a:srgbClr val="002060"/>
                          </a:solidFill>
                          <a:latin typeface="Cambria Math" panose="02040503050406030204" pitchFamily="18" charset="0"/>
                        </a:rPr>
                        <m:t>𝟒𝟑𝟏𝟐</m:t>
                      </m:r>
                      <m:r>
                        <a:rPr lang="en-US" altLang="zh-CN" sz="1350" b="1" i="1">
                          <a:solidFill>
                            <a:srgbClr val="002060"/>
                          </a:solidFill>
                          <a:latin typeface="Cambria Math" panose="02040503050406030204" pitchFamily="18" charset="0"/>
                        </a:rPr>
                        <m:t>) </m:t>
                      </m:r>
                    </m:oMath>
                  </m:oMathPara>
                </a14:m>
                <a:endParaRPr lang="zh-CN" altLang="en-US" sz="1350" b="1" dirty="0">
                  <a:solidFill>
                    <a:srgbClr val="002060"/>
                  </a:solidFill>
                </a:endParaRPr>
              </a:p>
            </p:txBody>
          </p:sp>
        </mc:Choice>
        <mc:Fallback xmlns="">
          <p:sp>
            <p:nvSpPr>
              <p:cNvPr id="31" name="矩形 30"/>
              <p:cNvSpPr>
                <a:spLocks noRot="1" noChangeAspect="1" noMove="1" noResize="1" noEditPoints="1" noAdjustHandles="1" noChangeArrowheads="1" noChangeShapeType="1" noTextEdit="1"/>
              </p:cNvSpPr>
              <p:nvPr/>
            </p:nvSpPr>
            <p:spPr>
              <a:xfrm>
                <a:off x="7515774" y="4955199"/>
                <a:ext cx="1012585" cy="300082"/>
              </a:xfrm>
              <a:prstGeom prst="rect">
                <a:avLst/>
              </a:prstGeom>
              <a:blipFill>
                <a:blip r:embed="rId9"/>
                <a:stretch>
                  <a:fillRect b="-816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2" name="矩形 31"/>
              <p:cNvSpPr/>
              <p:nvPr/>
            </p:nvSpPr>
            <p:spPr>
              <a:xfrm>
                <a:off x="7523380" y="4732563"/>
                <a:ext cx="1012585" cy="30008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CN" sz="1350" b="1" i="1">
                              <a:solidFill>
                                <a:srgbClr val="002060"/>
                              </a:solidFill>
                              <a:latin typeface="Cambria Math" panose="02040503050406030204" pitchFamily="18" charset="0"/>
                            </a:rPr>
                          </m:ctrlPr>
                        </m:sSubPr>
                        <m:e>
                          <m:r>
                            <a:rPr lang="en-US" altLang="zh-CN" sz="1350" b="1" i="1">
                              <a:solidFill>
                                <a:srgbClr val="002060"/>
                              </a:solidFill>
                              <a:latin typeface="Cambria Math" panose="02040503050406030204" pitchFamily="18" charset="0"/>
                            </a:rPr>
                            <m:t>𝑷</m:t>
                          </m:r>
                        </m:e>
                        <m:sub>
                          <m:r>
                            <a:rPr lang="en-US" altLang="zh-CN" sz="1350" b="1" i="1">
                              <a:solidFill>
                                <a:srgbClr val="002060"/>
                              </a:solidFill>
                              <a:latin typeface="Cambria Math" panose="02040503050406030204" pitchFamily="18" charset="0"/>
                            </a:rPr>
                            <m:t>𝒄</m:t>
                          </m:r>
                        </m:sub>
                      </m:sSub>
                      <m:r>
                        <a:rPr lang="en-US" altLang="zh-CN" sz="1350" b="1" i="1">
                          <a:solidFill>
                            <a:srgbClr val="002060"/>
                          </a:solidFill>
                          <a:latin typeface="Cambria Math" panose="02040503050406030204" pitchFamily="18" charset="0"/>
                        </a:rPr>
                        <m:t>(</m:t>
                      </m:r>
                      <m:r>
                        <a:rPr lang="en-US" altLang="zh-CN" sz="1350" b="1" i="1">
                          <a:solidFill>
                            <a:srgbClr val="002060"/>
                          </a:solidFill>
                          <a:latin typeface="Cambria Math" panose="02040503050406030204" pitchFamily="18" charset="0"/>
                        </a:rPr>
                        <m:t>𝟒𝟒𝟒𝟎</m:t>
                      </m:r>
                      <m:r>
                        <a:rPr lang="en-US" altLang="zh-CN" sz="1350" b="1" i="1">
                          <a:solidFill>
                            <a:srgbClr val="002060"/>
                          </a:solidFill>
                          <a:latin typeface="Cambria Math" panose="02040503050406030204" pitchFamily="18" charset="0"/>
                        </a:rPr>
                        <m:t>) </m:t>
                      </m:r>
                    </m:oMath>
                  </m:oMathPara>
                </a14:m>
                <a:endParaRPr lang="zh-CN" altLang="en-US" sz="1350" b="1" dirty="0"/>
              </a:p>
            </p:txBody>
          </p:sp>
        </mc:Choice>
        <mc:Fallback xmlns="">
          <p:sp>
            <p:nvSpPr>
              <p:cNvPr id="32" name="矩形 31"/>
              <p:cNvSpPr>
                <a:spLocks noRot="1" noChangeAspect="1" noMove="1" noResize="1" noEditPoints="1" noAdjustHandles="1" noChangeArrowheads="1" noChangeShapeType="1" noTextEdit="1"/>
              </p:cNvSpPr>
              <p:nvPr/>
            </p:nvSpPr>
            <p:spPr>
              <a:xfrm>
                <a:off x="7523380" y="4732563"/>
                <a:ext cx="1012585" cy="300082"/>
              </a:xfrm>
              <a:prstGeom prst="rect">
                <a:avLst/>
              </a:prstGeom>
              <a:blipFill>
                <a:blip r:embed="rId10"/>
                <a:stretch>
                  <a:fillRect b="-600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3" name="矩形 32"/>
              <p:cNvSpPr/>
              <p:nvPr/>
            </p:nvSpPr>
            <p:spPr>
              <a:xfrm>
                <a:off x="5769564" y="2786289"/>
                <a:ext cx="1012585" cy="30008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CN" sz="1350" b="1" i="1">
                              <a:solidFill>
                                <a:srgbClr val="002060"/>
                              </a:solidFill>
                              <a:latin typeface="Cambria Math" panose="02040503050406030204" pitchFamily="18" charset="0"/>
                            </a:rPr>
                          </m:ctrlPr>
                        </m:sSubPr>
                        <m:e>
                          <m:r>
                            <a:rPr lang="en-US" altLang="zh-CN" sz="1350" b="1" i="1">
                              <a:solidFill>
                                <a:srgbClr val="002060"/>
                              </a:solidFill>
                              <a:latin typeface="Cambria Math" panose="02040503050406030204" pitchFamily="18" charset="0"/>
                            </a:rPr>
                            <m:t>𝑷</m:t>
                          </m:r>
                        </m:e>
                        <m:sub>
                          <m:r>
                            <a:rPr lang="en-US" altLang="zh-CN" sz="1350" b="1" i="1">
                              <a:solidFill>
                                <a:srgbClr val="002060"/>
                              </a:solidFill>
                              <a:latin typeface="Cambria Math" panose="02040503050406030204" pitchFamily="18" charset="0"/>
                            </a:rPr>
                            <m:t>𝒄</m:t>
                          </m:r>
                        </m:sub>
                      </m:sSub>
                      <m:r>
                        <a:rPr lang="en-US" altLang="zh-CN" sz="1350" b="1" i="1">
                          <a:solidFill>
                            <a:srgbClr val="002060"/>
                          </a:solidFill>
                          <a:latin typeface="Cambria Math" panose="02040503050406030204" pitchFamily="18" charset="0"/>
                        </a:rPr>
                        <m:t>(</m:t>
                      </m:r>
                      <m:r>
                        <a:rPr lang="en-US" altLang="zh-CN" sz="1350" b="1" i="1">
                          <a:solidFill>
                            <a:srgbClr val="002060"/>
                          </a:solidFill>
                          <a:latin typeface="Cambria Math" panose="02040503050406030204" pitchFamily="18" charset="0"/>
                        </a:rPr>
                        <m:t>𝟒𝟒𝟓𝟎</m:t>
                      </m:r>
                      <m:r>
                        <a:rPr lang="en-US" altLang="zh-CN" sz="1350" b="1" i="1">
                          <a:solidFill>
                            <a:srgbClr val="002060"/>
                          </a:solidFill>
                          <a:latin typeface="Cambria Math" panose="02040503050406030204" pitchFamily="18" charset="0"/>
                        </a:rPr>
                        <m:t>) </m:t>
                      </m:r>
                    </m:oMath>
                  </m:oMathPara>
                </a14:m>
                <a:endParaRPr lang="zh-CN" altLang="en-US" sz="1350" b="1" dirty="0">
                  <a:solidFill>
                    <a:srgbClr val="002060"/>
                  </a:solidFill>
                </a:endParaRPr>
              </a:p>
            </p:txBody>
          </p:sp>
        </mc:Choice>
        <mc:Fallback xmlns="">
          <p:sp>
            <p:nvSpPr>
              <p:cNvPr id="33" name="矩形 32"/>
              <p:cNvSpPr>
                <a:spLocks noRot="1" noChangeAspect="1" noMove="1" noResize="1" noEditPoints="1" noAdjustHandles="1" noChangeArrowheads="1" noChangeShapeType="1" noTextEdit="1"/>
              </p:cNvSpPr>
              <p:nvPr/>
            </p:nvSpPr>
            <p:spPr>
              <a:xfrm>
                <a:off x="5769564" y="2786289"/>
                <a:ext cx="1012585" cy="300082"/>
              </a:xfrm>
              <a:prstGeom prst="rect">
                <a:avLst/>
              </a:prstGeom>
              <a:blipFill>
                <a:blip r:embed="rId11"/>
                <a:stretch>
                  <a:fillRect b="-816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4" name="文本框 33"/>
              <p:cNvSpPr txBox="1"/>
              <p:nvPr/>
            </p:nvSpPr>
            <p:spPr>
              <a:xfrm>
                <a:off x="4778462" y="2806329"/>
                <a:ext cx="1315727" cy="300082"/>
              </a:xfrm>
              <a:prstGeom prst="rect">
                <a:avLst/>
              </a:prstGeom>
              <a:noFill/>
            </p:spPr>
            <p:txBody>
              <a:bodyPr wrap="square" rtlCol="0">
                <a:spAutoFit/>
              </a:bodyPr>
              <a:lstStyle/>
              <a:p>
                <a14:m>
                  <m:oMath xmlns:m="http://schemas.openxmlformats.org/officeDocument/2006/math">
                    <m:sSub>
                      <m:sSubPr>
                        <m:ctrlPr>
                          <a:rPr lang="en-US" altLang="zh-CN" sz="1350" b="1" i="1">
                            <a:solidFill>
                              <a:srgbClr val="0000FF"/>
                            </a:solidFill>
                            <a:latin typeface="Cambria Math" panose="02040503050406030204" pitchFamily="18" charset="0"/>
                          </a:rPr>
                        </m:ctrlPr>
                      </m:sSubPr>
                      <m:e>
                        <m:r>
                          <a:rPr lang="en-US" altLang="zh-CN" sz="1350" b="1" i="1">
                            <a:solidFill>
                              <a:srgbClr val="0000FF"/>
                            </a:solidFill>
                            <a:latin typeface="Cambria Math" panose="02040503050406030204" pitchFamily="18" charset="0"/>
                          </a:rPr>
                          <m:t>𝒁</m:t>
                        </m:r>
                      </m:e>
                      <m:sub>
                        <m:r>
                          <a:rPr lang="en-US" altLang="zh-CN" sz="1350" b="1" i="1">
                            <a:solidFill>
                              <a:srgbClr val="0000FF"/>
                            </a:solidFill>
                            <a:latin typeface="Cambria Math" panose="02040503050406030204" pitchFamily="18" charset="0"/>
                          </a:rPr>
                          <m:t>𝒄</m:t>
                        </m:r>
                      </m:sub>
                    </m:sSub>
                  </m:oMath>
                </a14:m>
                <a:r>
                  <a:rPr lang="en-US" altLang="zh-CN" sz="1350" b="1" dirty="0">
                    <a:solidFill>
                      <a:srgbClr val="0000FF"/>
                    </a:solidFill>
                  </a:rPr>
                  <a:t>(3900)</a:t>
                </a:r>
                <a:endParaRPr lang="zh-CN" altLang="en-US" sz="1350" b="1" dirty="0">
                  <a:solidFill>
                    <a:srgbClr val="0000FF"/>
                  </a:solidFill>
                </a:endParaRPr>
              </a:p>
            </p:txBody>
          </p:sp>
        </mc:Choice>
        <mc:Fallback xmlns="">
          <p:sp>
            <p:nvSpPr>
              <p:cNvPr id="34" name="文本框 33"/>
              <p:cNvSpPr txBox="1">
                <a:spLocks noRot="1" noChangeAspect="1" noMove="1" noResize="1" noEditPoints="1" noAdjustHandles="1" noChangeArrowheads="1" noChangeShapeType="1" noTextEdit="1"/>
              </p:cNvSpPr>
              <p:nvPr/>
            </p:nvSpPr>
            <p:spPr>
              <a:xfrm>
                <a:off x="4778462" y="2806329"/>
                <a:ext cx="1315727" cy="300082"/>
              </a:xfrm>
              <a:prstGeom prst="rect">
                <a:avLst/>
              </a:prstGeom>
              <a:blipFill>
                <a:blip r:embed="rId12"/>
                <a:stretch>
                  <a:fillRect t="-2000" b="-18000"/>
                </a:stretch>
              </a:blipFill>
            </p:spPr>
            <p:txBody>
              <a:bodyPr/>
              <a:lstStyle/>
              <a:p>
                <a:r>
                  <a:rPr lang="zh-CN" altLang="en-US">
                    <a:noFill/>
                  </a:rPr>
                  <a:t> </a:t>
                </a:r>
              </a:p>
            </p:txBody>
          </p:sp>
        </mc:Fallback>
      </mc:AlternateContent>
      <p:cxnSp>
        <p:nvCxnSpPr>
          <p:cNvPr id="36" name="直接箭头连接符 35"/>
          <p:cNvCxnSpPr/>
          <p:nvPr/>
        </p:nvCxnSpPr>
        <p:spPr>
          <a:xfrm flipV="1">
            <a:off x="5670332" y="3901382"/>
            <a:ext cx="14909" cy="60010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7" name="文本框 36"/>
          <p:cNvSpPr txBox="1"/>
          <p:nvPr/>
        </p:nvSpPr>
        <p:spPr>
          <a:xfrm>
            <a:off x="4908635" y="3657949"/>
            <a:ext cx="737471" cy="300082"/>
          </a:xfrm>
          <a:prstGeom prst="rect">
            <a:avLst/>
          </a:prstGeom>
          <a:noFill/>
        </p:spPr>
        <p:txBody>
          <a:bodyPr wrap="square" rtlCol="0">
            <a:spAutoFit/>
          </a:bodyPr>
          <a:lstStyle/>
          <a:p>
            <a:r>
              <a:rPr lang="en-US" altLang="zh-CN" sz="1350" dirty="0"/>
              <a:t>2013</a:t>
            </a:r>
            <a:endParaRPr lang="zh-CN" altLang="en-US" sz="1350" dirty="0"/>
          </a:p>
        </p:txBody>
      </p:sp>
      <p:pic>
        <p:nvPicPr>
          <p:cNvPr id="38" name="图片 37" descr="屏幕剪辑"/>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933329" y="2278555"/>
            <a:ext cx="499653" cy="349382"/>
          </a:xfrm>
          <a:prstGeom prst="rect">
            <a:avLst/>
          </a:prstGeom>
        </p:spPr>
      </p:pic>
      <p:sp>
        <p:nvSpPr>
          <p:cNvPr id="39" name="文本框 38"/>
          <p:cNvSpPr txBox="1"/>
          <p:nvPr/>
        </p:nvSpPr>
        <p:spPr>
          <a:xfrm>
            <a:off x="2761786" y="3661191"/>
            <a:ext cx="737471" cy="300082"/>
          </a:xfrm>
          <a:prstGeom prst="rect">
            <a:avLst/>
          </a:prstGeom>
          <a:noFill/>
        </p:spPr>
        <p:txBody>
          <a:bodyPr wrap="square" rtlCol="0">
            <a:spAutoFit/>
          </a:bodyPr>
          <a:lstStyle/>
          <a:p>
            <a:r>
              <a:rPr lang="en-US" altLang="zh-CN" sz="1350" dirty="0"/>
              <a:t>2007</a:t>
            </a:r>
            <a:endParaRPr lang="zh-CN" altLang="en-US" sz="1350" dirty="0"/>
          </a:p>
        </p:txBody>
      </p:sp>
      <p:cxnSp>
        <p:nvCxnSpPr>
          <p:cNvPr id="40" name="直接箭头连接符 39"/>
          <p:cNvCxnSpPr/>
          <p:nvPr/>
        </p:nvCxnSpPr>
        <p:spPr>
          <a:xfrm flipH="1">
            <a:off x="1867028" y="3051720"/>
            <a:ext cx="14908" cy="62142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1" name="文本框 40"/>
              <p:cNvSpPr txBox="1"/>
              <p:nvPr/>
            </p:nvSpPr>
            <p:spPr>
              <a:xfrm>
                <a:off x="2608385" y="4491107"/>
                <a:ext cx="1315727" cy="300082"/>
              </a:xfrm>
              <a:prstGeom prst="rect">
                <a:avLst/>
              </a:prstGeom>
              <a:noFill/>
            </p:spPr>
            <p:txBody>
              <a:bodyPr wrap="square" rtlCol="0">
                <a:spAutoFit/>
              </a:bodyPr>
              <a:lstStyle/>
              <a:p>
                <a14:m>
                  <m:oMath xmlns:m="http://schemas.openxmlformats.org/officeDocument/2006/math">
                    <m:sSub>
                      <m:sSubPr>
                        <m:ctrlPr>
                          <a:rPr lang="en-US" altLang="zh-CN" sz="1350" b="1" i="1">
                            <a:solidFill>
                              <a:srgbClr val="0000FF"/>
                            </a:solidFill>
                            <a:latin typeface="Cambria Math" panose="02040503050406030204" pitchFamily="18" charset="0"/>
                          </a:rPr>
                        </m:ctrlPr>
                      </m:sSubPr>
                      <m:e>
                        <m:r>
                          <a:rPr lang="en-US" altLang="zh-CN" sz="1350" b="1" i="1">
                            <a:solidFill>
                              <a:srgbClr val="0000FF"/>
                            </a:solidFill>
                            <a:latin typeface="Cambria Math" panose="02040503050406030204" pitchFamily="18" charset="0"/>
                          </a:rPr>
                          <m:t>𝒁</m:t>
                        </m:r>
                      </m:e>
                      <m:sub>
                        <m:r>
                          <a:rPr lang="en-US" altLang="zh-CN" sz="1350" b="1" i="1">
                            <a:solidFill>
                              <a:srgbClr val="0000FF"/>
                            </a:solidFill>
                            <a:latin typeface="Cambria Math" panose="02040503050406030204" pitchFamily="18" charset="0"/>
                          </a:rPr>
                          <m:t>𝒄</m:t>
                        </m:r>
                      </m:sub>
                    </m:sSub>
                  </m:oMath>
                </a14:m>
                <a:r>
                  <a:rPr lang="en-US" altLang="zh-CN" sz="1350" b="1" dirty="0">
                    <a:solidFill>
                      <a:srgbClr val="0000FF"/>
                    </a:solidFill>
                  </a:rPr>
                  <a:t>(4430)</a:t>
                </a:r>
                <a:endParaRPr lang="zh-CN" altLang="en-US" sz="1350" b="1" dirty="0">
                  <a:solidFill>
                    <a:srgbClr val="0000FF"/>
                  </a:solidFill>
                </a:endParaRPr>
              </a:p>
            </p:txBody>
          </p:sp>
        </mc:Choice>
        <mc:Fallback xmlns="">
          <p:sp>
            <p:nvSpPr>
              <p:cNvPr id="41" name="文本框 40"/>
              <p:cNvSpPr txBox="1">
                <a:spLocks noRot="1" noChangeAspect="1" noMove="1" noResize="1" noEditPoints="1" noAdjustHandles="1" noChangeArrowheads="1" noChangeShapeType="1" noTextEdit="1"/>
              </p:cNvSpPr>
              <p:nvPr/>
            </p:nvSpPr>
            <p:spPr>
              <a:xfrm>
                <a:off x="2608385" y="4491107"/>
                <a:ext cx="1315727" cy="300082"/>
              </a:xfrm>
              <a:prstGeom prst="rect">
                <a:avLst/>
              </a:prstGeom>
              <a:blipFill>
                <a:blip r:embed="rId14"/>
                <a:stretch>
                  <a:fillRect t="-4082" b="-20408"/>
                </a:stretch>
              </a:blipFill>
            </p:spPr>
            <p:txBody>
              <a:bodyPr/>
              <a:lstStyle/>
              <a:p>
                <a:r>
                  <a:rPr lang="zh-CN" altLang="en-US">
                    <a:noFill/>
                  </a:rPr>
                  <a:t> </a:t>
                </a:r>
              </a:p>
            </p:txBody>
          </p:sp>
        </mc:Fallback>
      </mc:AlternateContent>
      <p:cxnSp>
        <p:nvCxnSpPr>
          <p:cNvPr id="44" name="直接箭头连接符 43"/>
          <p:cNvCxnSpPr/>
          <p:nvPr/>
        </p:nvCxnSpPr>
        <p:spPr>
          <a:xfrm flipV="1">
            <a:off x="3010319" y="3899594"/>
            <a:ext cx="14909" cy="60010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5" name="文本框 44"/>
              <p:cNvSpPr txBox="1"/>
              <p:nvPr/>
            </p:nvSpPr>
            <p:spPr>
              <a:xfrm>
                <a:off x="560985" y="2023363"/>
                <a:ext cx="1315727" cy="300082"/>
              </a:xfrm>
              <a:prstGeom prst="rect">
                <a:avLst/>
              </a:prstGeom>
              <a:noFill/>
            </p:spPr>
            <p:txBody>
              <a:bodyPr wrap="square" rtlCol="0">
                <a:spAutoFit/>
              </a:bodyPr>
              <a:lstStyle/>
              <a:p>
                <a14:m>
                  <m:oMath xmlns:m="http://schemas.openxmlformats.org/officeDocument/2006/math">
                    <m:sSub>
                      <m:sSubPr>
                        <m:ctrlPr>
                          <a:rPr lang="en-US" altLang="zh-CN" sz="1350" b="1" i="1" smtClean="0">
                            <a:solidFill>
                              <a:srgbClr val="C00000"/>
                            </a:solidFill>
                            <a:latin typeface="Cambria Math" panose="02040503050406030204" pitchFamily="18" charset="0"/>
                          </a:rPr>
                        </m:ctrlPr>
                      </m:sSubPr>
                      <m:e>
                        <m:r>
                          <a:rPr lang="en-US" altLang="zh-CN" sz="1350" b="1" i="1">
                            <a:solidFill>
                              <a:srgbClr val="C00000"/>
                            </a:solidFill>
                            <a:latin typeface="Cambria Math" panose="02040503050406030204" pitchFamily="18" charset="0"/>
                          </a:rPr>
                          <m:t>𝑫</m:t>
                        </m:r>
                      </m:e>
                      <m:sub>
                        <m:r>
                          <a:rPr lang="en-US" altLang="zh-CN" sz="1350" b="1" i="1">
                            <a:solidFill>
                              <a:srgbClr val="C00000"/>
                            </a:solidFill>
                            <a:latin typeface="Cambria Math" panose="02040503050406030204" pitchFamily="18" charset="0"/>
                          </a:rPr>
                          <m:t>𝒔</m:t>
                        </m:r>
                        <m:r>
                          <a:rPr lang="en-US" altLang="zh-CN" sz="1350" b="1" i="1">
                            <a:solidFill>
                              <a:srgbClr val="C00000"/>
                            </a:solidFill>
                            <a:latin typeface="Cambria Math" panose="02040503050406030204" pitchFamily="18" charset="0"/>
                          </a:rPr>
                          <m:t>𝟏</m:t>
                        </m:r>
                      </m:sub>
                    </m:sSub>
                  </m:oMath>
                </a14:m>
                <a:r>
                  <a:rPr lang="en-US" altLang="zh-CN" sz="1350" b="1" dirty="0">
                    <a:solidFill>
                      <a:srgbClr val="C00000"/>
                    </a:solidFill>
                  </a:rPr>
                  <a:t>(2460)</a:t>
                </a:r>
                <a:endParaRPr lang="zh-CN" altLang="en-US" sz="1350" b="1" dirty="0">
                  <a:solidFill>
                    <a:srgbClr val="C00000"/>
                  </a:solidFill>
                </a:endParaRPr>
              </a:p>
            </p:txBody>
          </p:sp>
        </mc:Choice>
        <mc:Fallback xmlns="">
          <p:sp>
            <p:nvSpPr>
              <p:cNvPr id="45" name="文本框 44"/>
              <p:cNvSpPr txBox="1">
                <a:spLocks noRot="1" noChangeAspect="1" noMove="1" noResize="1" noEditPoints="1" noAdjustHandles="1" noChangeArrowheads="1" noChangeShapeType="1" noTextEdit="1"/>
              </p:cNvSpPr>
              <p:nvPr/>
            </p:nvSpPr>
            <p:spPr>
              <a:xfrm>
                <a:off x="560985" y="2023363"/>
                <a:ext cx="1315727" cy="300082"/>
              </a:xfrm>
              <a:prstGeom prst="rect">
                <a:avLst/>
              </a:prstGeom>
              <a:blipFill>
                <a:blip r:embed="rId15"/>
                <a:stretch>
                  <a:fillRect t="-4082" b="-20408"/>
                </a:stretch>
              </a:blipFill>
            </p:spPr>
            <p:txBody>
              <a:bodyPr/>
              <a:lstStyle/>
              <a:p>
                <a:r>
                  <a:rPr lang="zh-CN" altLang="en-US">
                    <a:noFill/>
                  </a:rPr>
                  <a:t> </a:t>
                </a:r>
              </a:p>
            </p:txBody>
          </p:sp>
        </mc:Fallback>
      </mc:AlternateContent>
      <p:pic>
        <p:nvPicPr>
          <p:cNvPr id="12" name="图片 11" descr="屏幕剪辑"/>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789346" y="1616348"/>
            <a:ext cx="474692" cy="387248"/>
          </a:xfrm>
          <a:prstGeom prst="rect">
            <a:avLst/>
          </a:prstGeom>
        </p:spPr>
      </p:pic>
      <p:sp>
        <p:nvSpPr>
          <p:cNvPr id="46" name="文本框 45"/>
          <p:cNvSpPr txBox="1"/>
          <p:nvPr/>
        </p:nvSpPr>
        <p:spPr>
          <a:xfrm>
            <a:off x="1573829" y="3649170"/>
            <a:ext cx="737471" cy="300082"/>
          </a:xfrm>
          <a:prstGeom prst="rect">
            <a:avLst/>
          </a:prstGeom>
          <a:noFill/>
        </p:spPr>
        <p:txBody>
          <a:bodyPr wrap="square" rtlCol="0">
            <a:spAutoFit/>
          </a:bodyPr>
          <a:lstStyle/>
          <a:p>
            <a:r>
              <a:rPr lang="en-US" altLang="zh-CN" sz="1350" dirty="0"/>
              <a:t>2005</a:t>
            </a:r>
            <a:endParaRPr lang="zh-CN" altLang="en-US" sz="1350" dirty="0"/>
          </a:p>
        </p:txBody>
      </p:sp>
      <mc:AlternateContent xmlns:mc="http://schemas.openxmlformats.org/markup-compatibility/2006" xmlns:a14="http://schemas.microsoft.com/office/drawing/2010/main">
        <mc:Choice Requires="a14">
          <p:sp>
            <p:nvSpPr>
              <p:cNvPr id="47" name="文本框 46"/>
              <p:cNvSpPr txBox="1"/>
              <p:nvPr/>
            </p:nvSpPr>
            <p:spPr>
              <a:xfrm>
                <a:off x="1367042" y="2760129"/>
                <a:ext cx="1121406" cy="30008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m:rPr>
                          <m:nor/>
                        </m:rPr>
                        <a:rPr lang="en-US" altLang="zh-CN" sz="1350" b="1" dirty="0" smtClean="0">
                          <a:solidFill>
                            <a:srgbClr val="C00000"/>
                          </a:solidFill>
                        </a:rPr>
                        <m:t>Y</m:t>
                      </m:r>
                      <m:r>
                        <m:rPr>
                          <m:nor/>
                        </m:rPr>
                        <a:rPr lang="en-US" altLang="zh-CN" sz="1350" b="1" dirty="0" smtClean="0">
                          <a:solidFill>
                            <a:srgbClr val="C00000"/>
                          </a:solidFill>
                        </a:rPr>
                        <m:t>(4260)</m:t>
                      </m:r>
                    </m:oMath>
                  </m:oMathPara>
                </a14:m>
                <a:endParaRPr lang="zh-CN" altLang="en-US" sz="1350" b="1" dirty="0">
                  <a:solidFill>
                    <a:srgbClr val="C00000"/>
                  </a:solidFill>
                </a:endParaRPr>
              </a:p>
            </p:txBody>
          </p:sp>
        </mc:Choice>
        <mc:Fallback xmlns="">
          <p:sp>
            <p:nvSpPr>
              <p:cNvPr id="47" name="文本框 46"/>
              <p:cNvSpPr txBox="1">
                <a:spLocks noRot="1" noChangeAspect="1" noMove="1" noResize="1" noEditPoints="1" noAdjustHandles="1" noChangeArrowheads="1" noChangeShapeType="1" noTextEdit="1"/>
              </p:cNvSpPr>
              <p:nvPr/>
            </p:nvSpPr>
            <p:spPr>
              <a:xfrm>
                <a:off x="1367042" y="2760129"/>
                <a:ext cx="1121406" cy="300082"/>
              </a:xfrm>
              <a:prstGeom prst="rect">
                <a:avLst/>
              </a:prstGeom>
              <a:blipFill>
                <a:blip r:embed="rId17"/>
                <a:stretch>
                  <a:fillRect b="-4082"/>
                </a:stretch>
              </a:blipFill>
            </p:spPr>
            <p:txBody>
              <a:bodyPr/>
              <a:lstStyle/>
              <a:p>
                <a:r>
                  <a:rPr lang="zh-CN" altLang="en-US">
                    <a:noFill/>
                  </a:rPr>
                  <a:t> </a:t>
                </a:r>
              </a:p>
            </p:txBody>
          </p:sp>
        </mc:Fallback>
      </mc:AlternateContent>
      <p:pic>
        <p:nvPicPr>
          <p:cNvPr id="49" name="图片 48"/>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2781692" y="4821822"/>
            <a:ext cx="492860" cy="346131"/>
          </a:xfrm>
          <a:prstGeom prst="rect">
            <a:avLst/>
          </a:prstGeom>
        </p:spPr>
      </p:pic>
      <p:cxnSp>
        <p:nvCxnSpPr>
          <p:cNvPr id="50" name="直接箭头连接符 49"/>
          <p:cNvCxnSpPr/>
          <p:nvPr/>
        </p:nvCxnSpPr>
        <p:spPr>
          <a:xfrm flipV="1">
            <a:off x="1796895" y="3856916"/>
            <a:ext cx="6811" cy="107529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1" name="文本框 50"/>
          <p:cNvSpPr txBox="1"/>
          <p:nvPr/>
        </p:nvSpPr>
        <p:spPr>
          <a:xfrm>
            <a:off x="3683738" y="3660838"/>
            <a:ext cx="737471" cy="300082"/>
          </a:xfrm>
          <a:prstGeom prst="rect">
            <a:avLst/>
          </a:prstGeom>
          <a:noFill/>
        </p:spPr>
        <p:txBody>
          <a:bodyPr wrap="square" rtlCol="0">
            <a:spAutoFit/>
          </a:bodyPr>
          <a:lstStyle/>
          <a:p>
            <a:r>
              <a:rPr lang="en-US" altLang="zh-CN" sz="1350" dirty="0"/>
              <a:t>2009</a:t>
            </a:r>
            <a:endParaRPr lang="zh-CN" altLang="en-US" sz="1350" dirty="0"/>
          </a:p>
        </p:txBody>
      </p:sp>
      <mc:AlternateContent xmlns:mc="http://schemas.openxmlformats.org/markup-compatibility/2006" xmlns:a14="http://schemas.microsoft.com/office/drawing/2010/main">
        <mc:Choice Requires="a14">
          <p:sp>
            <p:nvSpPr>
              <p:cNvPr id="52" name="文本框 51"/>
              <p:cNvSpPr txBox="1"/>
              <p:nvPr/>
            </p:nvSpPr>
            <p:spPr>
              <a:xfrm>
                <a:off x="1417427" y="4918702"/>
                <a:ext cx="1315727" cy="300082"/>
              </a:xfrm>
              <a:prstGeom prst="rect">
                <a:avLst/>
              </a:prstGeom>
              <a:noFill/>
            </p:spPr>
            <p:txBody>
              <a:bodyPr wrap="square" rtlCol="0">
                <a:spAutoFit/>
              </a:bodyPr>
              <a:lstStyle/>
              <a:p>
                <a14:m>
                  <m:oMath xmlns:m="http://schemas.openxmlformats.org/officeDocument/2006/math">
                    <m:r>
                      <a:rPr lang="en-US" altLang="zh-CN" sz="1350" b="1" i="1" smtClean="0">
                        <a:solidFill>
                          <a:srgbClr val="C00000"/>
                        </a:solidFill>
                        <a:latin typeface="Cambria Math" panose="02040503050406030204" pitchFamily="18" charset="0"/>
                      </a:rPr>
                      <m:t>𝒀</m:t>
                    </m:r>
                  </m:oMath>
                </a14:m>
                <a:r>
                  <a:rPr lang="en-US" altLang="zh-CN" sz="1350" b="1" dirty="0">
                    <a:solidFill>
                      <a:srgbClr val="C00000"/>
                    </a:solidFill>
                  </a:rPr>
                  <a:t>(3940)</a:t>
                </a:r>
                <a:endParaRPr lang="zh-CN" altLang="en-US" sz="1350" b="1" dirty="0">
                  <a:solidFill>
                    <a:srgbClr val="C00000"/>
                  </a:solidFill>
                </a:endParaRPr>
              </a:p>
            </p:txBody>
          </p:sp>
        </mc:Choice>
        <mc:Fallback xmlns="">
          <p:sp>
            <p:nvSpPr>
              <p:cNvPr id="52" name="文本框 51"/>
              <p:cNvSpPr txBox="1">
                <a:spLocks noRot="1" noChangeAspect="1" noMove="1" noResize="1" noEditPoints="1" noAdjustHandles="1" noChangeArrowheads="1" noChangeShapeType="1" noTextEdit="1"/>
              </p:cNvSpPr>
              <p:nvPr/>
            </p:nvSpPr>
            <p:spPr>
              <a:xfrm>
                <a:off x="1417427" y="4918702"/>
                <a:ext cx="1315727" cy="300082"/>
              </a:xfrm>
              <a:prstGeom prst="rect">
                <a:avLst/>
              </a:prstGeom>
              <a:blipFill>
                <a:blip r:embed="rId19"/>
                <a:stretch>
                  <a:fillRect t="-4082" b="-20408"/>
                </a:stretch>
              </a:blipFill>
            </p:spPr>
            <p:txBody>
              <a:bodyPr/>
              <a:lstStyle/>
              <a:p>
                <a:r>
                  <a:rPr lang="zh-CN" altLang="en-US">
                    <a:noFill/>
                  </a:rPr>
                  <a:t> </a:t>
                </a:r>
              </a:p>
            </p:txBody>
          </p:sp>
        </mc:Fallback>
      </mc:AlternateContent>
      <p:pic>
        <p:nvPicPr>
          <p:cNvPr id="53" name="图片 52"/>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1550711" y="5234506"/>
            <a:ext cx="492860" cy="346131"/>
          </a:xfrm>
          <a:prstGeom prst="rect">
            <a:avLst/>
          </a:prstGeom>
        </p:spPr>
      </p:pic>
      <p:cxnSp>
        <p:nvCxnSpPr>
          <p:cNvPr id="54" name="直接箭头连接符 53"/>
          <p:cNvCxnSpPr/>
          <p:nvPr/>
        </p:nvCxnSpPr>
        <p:spPr>
          <a:xfrm flipH="1">
            <a:off x="3845949" y="3112241"/>
            <a:ext cx="14908" cy="62142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55" name="文本框 54"/>
              <p:cNvSpPr txBox="1"/>
              <p:nvPr/>
            </p:nvSpPr>
            <p:spPr>
              <a:xfrm>
                <a:off x="3305774" y="2846128"/>
                <a:ext cx="1121406" cy="30008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m:rPr>
                          <m:nor/>
                        </m:rPr>
                        <a:rPr lang="en-US" altLang="zh-CN" sz="1350" b="1" dirty="0" smtClean="0">
                          <a:solidFill>
                            <a:srgbClr val="C00000"/>
                          </a:solidFill>
                        </a:rPr>
                        <m:t>X</m:t>
                      </m:r>
                      <m:r>
                        <m:rPr>
                          <m:nor/>
                        </m:rPr>
                        <a:rPr lang="en-US" altLang="zh-CN" sz="1350" b="1" dirty="0" smtClean="0">
                          <a:solidFill>
                            <a:srgbClr val="C00000"/>
                          </a:solidFill>
                        </a:rPr>
                        <m:t>(3915)</m:t>
                      </m:r>
                    </m:oMath>
                  </m:oMathPara>
                </a14:m>
                <a:endParaRPr lang="zh-CN" altLang="en-US" sz="1350" b="1" dirty="0">
                  <a:solidFill>
                    <a:srgbClr val="C00000"/>
                  </a:solidFill>
                </a:endParaRPr>
              </a:p>
            </p:txBody>
          </p:sp>
        </mc:Choice>
        <mc:Fallback xmlns="">
          <p:sp>
            <p:nvSpPr>
              <p:cNvPr id="55" name="文本框 54"/>
              <p:cNvSpPr txBox="1">
                <a:spLocks noRot="1" noChangeAspect="1" noMove="1" noResize="1" noEditPoints="1" noAdjustHandles="1" noChangeArrowheads="1" noChangeShapeType="1" noTextEdit="1"/>
              </p:cNvSpPr>
              <p:nvPr/>
            </p:nvSpPr>
            <p:spPr>
              <a:xfrm>
                <a:off x="3305774" y="2846128"/>
                <a:ext cx="1121406" cy="300082"/>
              </a:xfrm>
              <a:prstGeom prst="rect">
                <a:avLst/>
              </a:prstGeom>
              <a:blipFill>
                <a:blip r:embed="rId20"/>
                <a:stretch>
                  <a:fillRect b="-4082"/>
                </a:stretch>
              </a:blipFill>
            </p:spPr>
            <p:txBody>
              <a:bodyPr/>
              <a:lstStyle/>
              <a:p>
                <a:r>
                  <a:rPr lang="zh-CN" altLang="en-US">
                    <a:noFill/>
                  </a:rPr>
                  <a:t> </a:t>
                </a:r>
              </a:p>
            </p:txBody>
          </p:sp>
        </mc:Fallback>
      </mc:AlternateContent>
      <p:cxnSp>
        <p:nvCxnSpPr>
          <p:cNvPr id="56" name="直接箭头连接符 55"/>
          <p:cNvCxnSpPr/>
          <p:nvPr/>
        </p:nvCxnSpPr>
        <p:spPr>
          <a:xfrm flipV="1">
            <a:off x="4034666" y="3886547"/>
            <a:ext cx="14589" cy="62154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58" name="文本框 57"/>
              <p:cNvSpPr txBox="1"/>
              <p:nvPr/>
            </p:nvSpPr>
            <p:spPr>
              <a:xfrm>
                <a:off x="3620005" y="4500470"/>
                <a:ext cx="1315727" cy="300082"/>
              </a:xfrm>
              <a:prstGeom prst="rect">
                <a:avLst/>
              </a:prstGeom>
              <a:noFill/>
            </p:spPr>
            <p:txBody>
              <a:bodyPr wrap="square" rtlCol="0">
                <a:spAutoFit/>
              </a:bodyPr>
              <a:lstStyle/>
              <a:p>
                <a14:m>
                  <m:oMath xmlns:m="http://schemas.openxmlformats.org/officeDocument/2006/math">
                    <m:r>
                      <a:rPr lang="en-US" altLang="zh-CN" sz="1350" b="1" i="1">
                        <a:solidFill>
                          <a:srgbClr val="FF0000"/>
                        </a:solidFill>
                        <a:latin typeface="Cambria Math" panose="02040503050406030204" pitchFamily="18" charset="0"/>
                      </a:rPr>
                      <m:t>𝑿</m:t>
                    </m:r>
                  </m:oMath>
                </a14:m>
                <a:r>
                  <a:rPr lang="en-US" altLang="zh-CN" sz="1350" b="1" dirty="0">
                    <a:solidFill>
                      <a:srgbClr val="FF0000"/>
                    </a:solidFill>
                  </a:rPr>
                  <a:t>(4140)</a:t>
                </a:r>
                <a:endParaRPr lang="zh-CN" altLang="en-US" sz="1350" b="1" dirty="0">
                  <a:solidFill>
                    <a:srgbClr val="FF0000"/>
                  </a:solidFill>
                </a:endParaRPr>
              </a:p>
            </p:txBody>
          </p:sp>
        </mc:Choice>
        <mc:Fallback xmlns="">
          <p:sp>
            <p:nvSpPr>
              <p:cNvPr id="58" name="文本框 57"/>
              <p:cNvSpPr txBox="1">
                <a:spLocks noRot="1" noChangeAspect="1" noMove="1" noResize="1" noEditPoints="1" noAdjustHandles="1" noChangeArrowheads="1" noChangeShapeType="1" noTextEdit="1"/>
              </p:cNvSpPr>
              <p:nvPr/>
            </p:nvSpPr>
            <p:spPr>
              <a:xfrm>
                <a:off x="3620005" y="4500470"/>
                <a:ext cx="1315727" cy="300082"/>
              </a:xfrm>
              <a:prstGeom prst="rect">
                <a:avLst/>
              </a:prstGeom>
              <a:blipFill>
                <a:blip r:embed="rId21"/>
                <a:stretch>
                  <a:fillRect t="-2041" b="-20408"/>
                </a:stretch>
              </a:blipFill>
            </p:spPr>
            <p:txBody>
              <a:bodyPr/>
              <a:lstStyle/>
              <a:p>
                <a:r>
                  <a:rPr lang="zh-CN" altLang="en-US">
                    <a:noFill/>
                  </a:rPr>
                  <a:t> </a:t>
                </a:r>
              </a:p>
            </p:txBody>
          </p:sp>
        </mc:Fallback>
      </mc:AlternateContent>
      <p:sp>
        <p:nvSpPr>
          <p:cNvPr id="59" name="文本框 58"/>
          <p:cNvSpPr txBox="1"/>
          <p:nvPr/>
        </p:nvSpPr>
        <p:spPr>
          <a:xfrm>
            <a:off x="4280693" y="3658590"/>
            <a:ext cx="737471" cy="300082"/>
          </a:xfrm>
          <a:prstGeom prst="rect">
            <a:avLst/>
          </a:prstGeom>
          <a:noFill/>
        </p:spPr>
        <p:txBody>
          <a:bodyPr wrap="square" rtlCol="0">
            <a:spAutoFit/>
          </a:bodyPr>
          <a:lstStyle/>
          <a:p>
            <a:r>
              <a:rPr lang="en-US" altLang="zh-CN" sz="1350" dirty="0"/>
              <a:t>2011</a:t>
            </a:r>
            <a:endParaRPr lang="zh-CN" altLang="en-US" sz="1350" dirty="0"/>
          </a:p>
        </p:txBody>
      </p:sp>
      <mc:AlternateContent xmlns:mc="http://schemas.openxmlformats.org/markup-compatibility/2006" xmlns:a14="http://schemas.microsoft.com/office/drawing/2010/main">
        <mc:Choice Requires="a14">
          <p:sp>
            <p:nvSpPr>
              <p:cNvPr id="61" name="文本框 60"/>
              <p:cNvSpPr txBox="1"/>
              <p:nvPr/>
            </p:nvSpPr>
            <p:spPr>
              <a:xfrm>
                <a:off x="3970975" y="2856898"/>
                <a:ext cx="1121406" cy="30008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m:rPr>
                          <m:nor/>
                        </m:rPr>
                        <a:rPr lang="en-US" altLang="zh-CN" sz="1350" b="1" dirty="0" smtClean="0">
                          <a:solidFill>
                            <a:srgbClr val="C00000"/>
                          </a:solidFill>
                        </a:rPr>
                        <m:t>X</m:t>
                      </m:r>
                      <m:r>
                        <m:rPr>
                          <m:nor/>
                        </m:rPr>
                        <a:rPr lang="en-US" altLang="zh-CN" sz="1350" b="1" dirty="0" smtClean="0">
                          <a:solidFill>
                            <a:srgbClr val="C00000"/>
                          </a:solidFill>
                        </a:rPr>
                        <m:t>(4274)</m:t>
                      </m:r>
                    </m:oMath>
                  </m:oMathPara>
                </a14:m>
                <a:endParaRPr lang="zh-CN" altLang="en-US" sz="1350" b="1" dirty="0">
                  <a:solidFill>
                    <a:srgbClr val="C00000"/>
                  </a:solidFill>
                </a:endParaRPr>
              </a:p>
            </p:txBody>
          </p:sp>
        </mc:Choice>
        <mc:Fallback xmlns="">
          <p:sp>
            <p:nvSpPr>
              <p:cNvPr id="61" name="文本框 60"/>
              <p:cNvSpPr txBox="1">
                <a:spLocks noRot="1" noChangeAspect="1" noMove="1" noResize="1" noEditPoints="1" noAdjustHandles="1" noChangeArrowheads="1" noChangeShapeType="1" noTextEdit="1"/>
              </p:cNvSpPr>
              <p:nvPr/>
            </p:nvSpPr>
            <p:spPr>
              <a:xfrm>
                <a:off x="3970975" y="2856898"/>
                <a:ext cx="1121406" cy="300082"/>
              </a:xfrm>
              <a:prstGeom prst="rect">
                <a:avLst/>
              </a:prstGeom>
              <a:blipFill>
                <a:blip r:embed="rId22"/>
                <a:stretch>
                  <a:fillRect b="-4082"/>
                </a:stretch>
              </a:blipFill>
            </p:spPr>
            <p:txBody>
              <a:bodyPr/>
              <a:lstStyle/>
              <a:p>
                <a:r>
                  <a:rPr lang="zh-CN" altLang="en-US">
                    <a:noFill/>
                  </a:rPr>
                  <a:t> </a:t>
                </a:r>
              </a:p>
            </p:txBody>
          </p:sp>
        </mc:Fallback>
      </mc:AlternateContent>
      <p:pic>
        <p:nvPicPr>
          <p:cNvPr id="62" name="图片 61" descr="屏幕剪辑"/>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19057" y="2390846"/>
            <a:ext cx="458258" cy="440633"/>
          </a:xfrm>
          <a:prstGeom prst="rect">
            <a:avLst/>
          </a:prstGeom>
        </p:spPr>
      </p:pic>
      <mc:AlternateContent xmlns:mc="http://schemas.openxmlformats.org/markup-compatibility/2006" xmlns:a14="http://schemas.microsoft.com/office/drawing/2010/main">
        <mc:Choice Requires="a14">
          <p:sp>
            <p:nvSpPr>
              <p:cNvPr id="63" name="文本框 62"/>
              <p:cNvSpPr txBox="1"/>
              <p:nvPr/>
            </p:nvSpPr>
            <p:spPr>
              <a:xfrm>
                <a:off x="4785799" y="2599599"/>
                <a:ext cx="1315727" cy="300082"/>
              </a:xfrm>
              <a:prstGeom prst="rect">
                <a:avLst/>
              </a:prstGeom>
              <a:noFill/>
            </p:spPr>
            <p:txBody>
              <a:bodyPr wrap="square" rtlCol="0">
                <a:spAutoFit/>
              </a:bodyPr>
              <a:lstStyle/>
              <a:p>
                <a14:m>
                  <m:oMath xmlns:m="http://schemas.openxmlformats.org/officeDocument/2006/math">
                    <m:sSub>
                      <m:sSubPr>
                        <m:ctrlPr>
                          <a:rPr lang="en-US" altLang="zh-CN" sz="1350" b="1" i="1">
                            <a:solidFill>
                              <a:srgbClr val="0000FF"/>
                            </a:solidFill>
                            <a:latin typeface="Cambria Math" panose="02040503050406030204" pitchFamily="18" charset="0"/>
                          </a:rPr>
                        </m:ctrlPr>
                      </m:sSubPr>
                      <m:e>
                        <m:r>
                          <a:rPr lang="en-US" altLang="zh-CN" sz="1350" b="1" i="1">
                            <a:solidFill>
                              <a:srgbClr val="0000FF"/>
                            </a:solidFill>
                            <a:latin typeface="Cambria Math" panose="02040503050406030204" pitchFamily="18" charset="0"/>
                          </a:rPr>
                          <m:t>𝒁</m:t>
                        </m:r>
                      </m:e>
                      <m:sub>
                        <m:r>
                          <a:rPr lang="en-US" altLang="zh-CN" sz="1350" b="1" i="1">
                            <a:solidFill>
                              <a:srgbClr val="0000FF"/>
                            </a:solidFill>
                            <a:latin typeface="Cambria Math" panose="02040503050406030204" pitchFamily="18" charset="0"/>
                          </a:rPr>
                          <m:t>𝒄</m:t>
                        </m:r>
                      </m:sub>
                    </m:sSub>
                  </m:oMath>
                </a14:m>
                <a:r>
                  <a:rPr lang="en-US" altLang="zh-CN" sz="1350" b="1" dirty="0">
                    <a:solidFill>
                      <a:srgbClr val="0000FF"/>
                    </a:solidFill>
                  </a:rPr>
                  <a:t>(4020)</a:t>
                </a:r>
                <a:endParaRPr lang="zh-CN" altLang="en-US" sz="1350" b="1" dirty="0">
                  <a:solidFill>
                    <a:srgbClr val="0000FF"/>
                  </a:solidFill>
                </a:endParaRPr>
              </a:p>
            </p:txBody>
          </p:sp>
        </mc:Choice>
        <mc:Fallback xmlns="">
          <p:sp>
            <p:nvSpPr>
              <p:cNvPr id="63" name="文本框 62"/>
              <p:cNvSpPr txBox="1">
                <a:spLocks noRot="1" noChangeAspect="1" noMove="1" noResize="1" noEditPoints="1" noAdjustHandles="1" noChangeArrowheads="1" noChangeShapeType="1" noTextEdit="1"/>
              </p:cNvSpPr>
              <p:nvPr/>
            </p:nvSpPr>
            <p:spPr>
              <a:xfrm>
                <a:off x="4785799" y="2599599"/>
                <a:ext cx="1315727" cy="300082"/>
              </a:xfrm>
              <a:prstGeom prst="rect">
                <a:avLst/>
              </a:prstGeom>
              <a:blipFill>
                <a:blip r:embed="rId23"/>
                <a:stretch>
                  <a:fillRect t="-2000" b="-18000"/>
                </a:stretch>
              </a:blipFill>
            </p:spPr>
            <p:txBody>
              <a:bodyPr/>
              <a:lstStyle/>
              <a:p>
                <a:r>
                  <a:rPr lang="zh-CN" altLang="en-US">
                    <a:noFill/>
                  </a:rPr>
                  <a:t> </a:t>
                </a:r>
              </a:p>
            </p:txBody>
          </p:sp>
        </mc:Fallback>
      </mc:AlternateContent>
      <p:cxnSp>
        <p:nvCxnSpPr>
          <p:cNvPr id="65" name="直接箭头连接符 64"/>
          <p:cNvCxnSpPr/>
          <p:nvPr/>
        </p:nvCxnSpPr>
        <p:spPr>
          <a:xfrm flipH="1">
            <a:off x="3017378" y="3213022"/>
            <a:ext cx="327" cy="45843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67" name="文本框 66"/>
              <p:cNvSpPr txBox="1"/>
              <p:nvPr/>
            </p:nvSpPr>
            <p:spPr>
              <a:xfrm>
                <a:off x="2464523" y="2383680"/>
                <a:ext cx="1121406" cy="30008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m:rPr>
                          <m:nor/>
                        </m:rPr>
                        <a:rPr lang="en-US" altLang="zh-CN" sz="1350" b="1" dirty="0" smtClean="0">
                          <a:solidFill>
                            <a:srgbClr val="C00000"/>
                          </a:solidFill>
                        </a:rPr>
                        <m:t>X</m:t>
                      </m:r>
                      <m:r>
                        <m:rPr>
                          <m:nor/>
                        </m:rPr>
                        <a:rPr lang="en-US" altLang="zh-CN" sz="1350" b="1" dirty="0" smtClean="0">
                          <a:solidFill>
                            <a:srgbClr val="C00000"/>
                          </a:solidFill>
                        </a:rPr>
                        <m:t>(4160)</m:t>
                      </m:r>
                    </m:oMath>
                  </m:oMathPara>
                </a14:m>
                <a:endParaRPr lang="zh-CN" altLang="en-US" sz="1350" b="1" dirty="0">
                  <a:solidFill>
                    <a:srgbClr val="C00000"/>
                  </a:solidFill>
                </a:endParaRPr>
              </a:p>
            </p:txBody>
          </p:sp>
        </mc:Choice>
        <mc:Fallback xmlns="">
          <p:sp>
            <p:nvSpPr>
              <p:cNvPr id="67" name="文本框 66"/>
              <p:cNvSpPr txBox="1">
                <a:spLocks noRot="1" noChangeAspect="1" noMove="1" noResize="1" noEditPoints="1" noAdjustHandles="1" noChangeArrowheads="1" noChangeShapeType="1" noTextEdit="1"/>
              </p:cNvSpPr>
              <p:nvPr/>
            </p:nvSpPr>
            <p:spPr>
              <a:xfrm>
                <a:off x="2464523" y="2383680"/>
                <a:ext cx="1121406" cy="300082"/>
              </a:xfrm>
              <a:prstGeom prst="rect">
                <a:avLst/>
              </a:prstGeom>
              <a:blipFill>
                <a:blip r:embed="rId24"/>
                <a:stretch>
                  <a:fillRect b="-4082"/>
                </a:stretch>
              </a:blipFill>
            </p:spPr>
            <p:txBody>
              <a:bodyPr/>
              <a:lstStyle/>
              <a:p>
                <a:r>
                  <a:rPr lang="zh-CN" altLang="en-US">
                    <a:noFill/>
                  </a:rPr>
                  <a:t> </a:t>
                </a:r>
              </a:p>
            </p:txBody>
          </p:sp>
        </mc:Fallback>
      </mc:AlternateContent>
      <p:sp>
        <p:nvSpPr>
          <p:cNvPr id="70" name="文本框 69"/>
          <p:cNvSpPr txBox="1"/>
          <p:nvPr/>
        </p:nvSpPr>
        <p:spPr>
          <a:xfrm>
            <a:off x="7415596" y="3653322"/>
            <a:ext cx="737471" cy="300082"/>
          </a:xfrm>
          <a:prstGeom prst="rect">
            <a:avLst/>
          </a:prstGeom>
          <a:noFill/>
        </p:spPr>
        <p:txBody>
          <a:bodyPr wrap="square" rtlCol="0">
            <a:spAutoFit/>
          </a:bodyPr>
          <a:lstStyle/>
          <a:p>
            <a:r>
              <a:rPr lang="en-US" altLang="zh-CN" sz="1350" dirty="0"/>
              <a:t>2018</a:t>
            </a:r>
            <a:endParaRPr lang="zh-CN" altLang="en-US" sz="1350" dirty="0"/>
          </a:p>
        </p:txBody>
      </p:sp>
      <mc:AlternateContent xmlns:mc="http://schemas.openxmlformats.org/markup-compatibility/2006" xmlns:a14="http://schemas.microsoft.com/office/drawing/2010/main">
        <mc:Choice Requires="a14">
          <p:sp>
            <p:nvSpPr>
              <p:cNvPr id="71" name="文本框 70"/>
              <p:cNvSpPr txBox="1"/>
              <p:nvPr/>
            </p:nvSpPr>
            <p:spPr>
              <a:xfrm>
                <a:off x="7299968" y="2897656"/>
                <a:ext cx="1315727" cy="300082"/>
              </a:xfrm>
              <a:prstGeom prst="rect">
                <a:avLst/>
              </a:prstGeom>
              <a:noFill/>
            </p:spPr>
            <p:txBody>
              <a:bodyPr wrap="square" rtlCol="0">
                <a:spAutoFit/>
              </a:bodyPr>
              <a:lstStyle/>
              <a:p>
                <a14:m>
                  <m:oMath xmlns:m="http://schemas.openxmlformats.org/officeDocument/2006/math">
                    <m:r>
                      <a:rPr lang="zh-CN" altLang="en-US" sz="1350" b="1" i="1" smtClean="0">
                        <a:solidFill>
                          <a:srgbClr val="C00000"/>
                        </a:solidFill>
                        <a:latin typeface="Cambria Math" panose="02040503050406030204" pitchFamily="18" charset="0"/>
                      </a:rPr>
                      <m:t>𝛀</m:t>
                    </m:r>
                  </m:oMath>
                </a14:m>
                <a:r>
                  <a:rPr lang="en-US" altLang="zh-CN" sz="1350" b="1" dirty="0">
                    <a:solidFill>
                      <a:srgbClr val="C00000"/>
                    </a:solidFill>
                  </a:rPr>
                  <a:t>(2012)</a:t>
                </a:r>
                <a:endParaRPr lang="zh-CN" altLang="en-US" sz="1350" b="1" dirty="0">
                  <a:solidFill>
                    <a:srgbClr val="C00000"/>
                  </a:solidFill>
                </a:endParaRPr>
              </a:p>
            </p:txBody>
          </p:sp>
        </mc:Choice>
        <mc:Fallback xmlns="">
          <p:sp>
            <p:nvSpPr>
              <p:cNvPr id="71" name="文本框 70"/>
              <p:cNvSpPr txBox="1">
                <a:spLocks noRot="1" noChangeAspect="1" noMove="1" noResize="1" noEditPoints="1" noAdjustHandles="1" noChangeArrowheads="1" noChangeShapeType="1" noTextEdit="1"/>
              </p:cNvSpPr>
              <p:nvPr/>
            </p:nvSpPr>
            <p:spPr>
              <a:xfrm>
                <a:off x="7299968" y="2897656"/>
                <a:ext cx="1315727" cy="300082"/>
              </a:xfrm>
              <a:prstGeom prst="rect">
                <a:avLst/>
              </a:prstGeom>
              <a:blipFill>
                <a:blip r:embed="rId25"/>
                <a:stretch>
                  <a:fillRect t="-2000" b="-18000"/>
                </a:stretch>
              </a:blipFill>
            </p:spPr>
            <p:txBody>
              <a:bodyPr/>
              <a:lstStyle/>
              <a:p>
                <a:r>
                  <a:rPr lang="zh-CN" altLang="en-US">
                    <a:noFill/>
                  </a:rPr>
                  <a:t> </a:t>
                </a:r>
              </a:p>
            </p:txBody>
          </p:sp>
        </mc:Fallback>
      </mc:AlternateContent>
      <p:sp>
        <p:nvSpPr>
          <p:cNvPr id="75" name="文本框 74"/>
          <p:cNvSpPr txBox="1"/>
          <p:nvPr/>
        </p:nvSpPr>
        <p:spPr>
          <a:xfrm>
            <a:off x="6727562" y="3653038"/>
            <a:ext cx="737471" cy="300082"/>
          </a:xfrm>
          <a:prstGeom prst="rect">
            <a:avLst/>
          </a:prstGeom>
          <a:noFill/>
        </p:spPr>
        <p:txBody>
          <a:bodyPr wrap="square" rtlCol="0">
            <a:spAutoFit/>
          </a:bodyPr>
          <a:lstStyle/>
          <a:p>
            <a:r>
              <a:rPr lang="en-US" altLang="zh-CN" sz="1350" dirty="0"/>
              <a:t>2016</a:t>
            </a:r>
            <a:endParaRPr lang="zh-CN" altLang="en-US" sz="1350" dirty="0"/>
          </a:p>
        </p:txBody>
      </p:sp>
      <p:cxnSp>
        <p:nvCxnSpPr>
          <p:cNvPr id="76" name="直接箭头连接符 75"/>
          <p:cNvCxnSpPr/>
          <p:nvPr/>
        </p:nvCxnSpPr>
        <p:spPr>
          <a:xfrm flipH="1">
            <a:off x="7048461" y="3057190"/>
            <a:ext cx="14908" cy="62142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77" name="文本框 76"/>
              <p:cNvSpPr txBox="1"/>
              <p:nvPr/>
            </p:nvSpPr>
            <p:spPr>
              <a:xfrm>
                <a:off x="6343625" y="4741038"/>
                <a:ext cx="1121406" cy="30008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m:rPr>
                          <m:nor/>
                        </m:rPr>
                        <a:rPr lang="en-US" altLang="zh-CN" sz="1350" b="1" dirty="0">
                          <a:solidFill>
                            <a:srgbClr val="0000FF"/>
                          </a:solidFill>
                        </a:rPr>
                        <m:t>X</m:t>
                      </m:r>
                      <m:r>
                        <m:rPr>
                          <m:nor/>
                        </m:rPr>
                        <a:rPr lang="en-US" altLang="zh-CN" sz="1350" b="1" dirty="0">
                          <a:solidFill>
                            <a:srgbClr val="0000FF"/>
                          </a:solidFill>
                        </a:rPr>
                        <m:t>(5568)</m:t>
                      </m:r>
                    </m:oMath>
                  </m:oMathPara>
                </a14:m>
                <a:endParaRPr lang="zh-CN" altLang="en-US" sz="1350" b="1" dirty="0">
                  <a:solidFill>
                    <a:srgbClr val="0000FF"/>
                  </a:solidFill>
                </a:endParaRPr>
              </a:p>
            </p:txBody>
          </p:sp>
        </mc:Choice>
        <mc:Fallback xmlns="">
          <p:sp>
            <p:nvSpPr>
              <p:cNvPr id="77" name="文本框 76"/>
              <p:cNvSpPr txBox="1">
                <a:spLocks noRot="1" noChangeAspect="1" noMove="1" noResize="1" noEditPoints="1" noAdjustHandles="1" noChangeArrowheads="1" noChangeShapeType="1" noTextEdit="1"/>
              </p:cNvSpPr>
              <p:nvPr/>
            </p:nvSpPr>
            <p:spPr>
              <a:xfrm>
                <a:off x="6343625" y="4741038"/>
                <a:ext cx="1121406" cy="300082"/>
              </a:xfrm>
              <a:prstGeom prst="rect">
                <a:avLst/>
              </a:prstGeom>
              <a:blipFill>
                <a:blip r:embed="rId26"/>
                <a:stretch>
                  <a:fillRect b="-4082"/>
                </a:stretch>
              </a:blipFill>
            </p:spPr>
            <p:txBody>
              <a:bodyPr/>
              <a:lstStyle/>
              <a:p>
                <a:r>
                  <a:rPr lang="zh-CN" altLang="en-US">
                    <a:noFill/>
                  </a:rPr>
                  <a:t> </a:t>
                </a:r>
              </a:p>
            </p:txBody>
          </p:sp>
        </mc:Fallback>
      </mc:AlternateContent>
      <p:cxnSp>
        <p:nvCxnSpPr>
          <p:cNvPr id="78" name="直接箭头连接符 77"/>
          <p:cNvCxnSpPr/>
          <p:nvPr/>
        </p:nvCxnSpPr>
        <p:spPr>
          <a:xfrm flipV="1">
            <a:off x="6904358" y="3900026"/>
            <a:ext cx="3119" cy="83349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79" name="文本框 78"/>
              <p:cNvSpPr txBox="1"/>
              <p:nvPr/>
            </p:nvSpPr>
            <p:spPr>
              <a:xfrm>
                <a:off x="6425847" y="2513880"/>
                <a:ext cx="1121406" cy="30008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m:rPr>
                          <m:nor/>
                        </m:rPr>
                        <a:rPr lang="en-US" altLang="zh-CN" sz="1350" b="1" dirty="0" smtClean="0">
                          <a:solidFill>
                            <a:srgbClr val="C00000"/>
                          </a:solidFill>
                        </a:rPr>
                        <m:t>Y</m:t>
                      </m:r>
                      <m:r>
                        <m:rPr>
                          <m:nor/>
                        </m:rPr>
                        <a:rPr lang="en-US" altLang="zh-CN" sz="1350" b="1" dirty="0" smtClean="0">
                          <a:solidFill>
                            <a:srgbClr val="C00000"/>
                          </a:solidFill>
                        </a:rPr>
                        <m:t>(4220)</m:t>
                      </m:r>
                    </m:oMath>
                  </m:oMathPara>
                </a14:m>
                <a:endParaRPr lang="zh-CN" altLang="en-US" sz="1350" b="1" dirty="0">
                  <a:solidFill>
                    <a:srgbClr val="C00000"/>
                  </a:solidFill>
                </a:endParaRPr>
              </a:p>
            </p:txBody>
          </p:sp>
        </mc:Choice>
        <mc:Fallback xmlns="">
          <p:sp>
            <p:nvSpPr>
              <p:cNvPr id="79" name="文本框 78"/>
              <p:cNvSpPr txBox="1">
                <a:spLocks noRot="1" noChangeAspect="1" noMove="1" noResize="1" noEditPoints="1" noAdjustHandles="1" noChangeArrowheads="1" noChangeShapeType="1" noTextEdit="1"/>
              </p:cNvSpPr>
              <p:nvPr/>
            </p:nvSpPr>
            <p:spPr>
              <a:xfrm>
                <a:off x="6425847" y="2513880"/>
                <a:ext cx="1121406" cy="300082"/>
              </a:xfrm>
              <a:prstGeom prst="rect">
                <a:avLst/>
              </a:prstGeom>
              <a:blipFill>
                <a:blip r:embed="rId27"/>
                <a:stretch>
                  <a:fillRect b="-200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80" name="文本框 79"/>
              <p:cNvSpPr txBox="1"/>
              <p:nvPr/>
            </p:nvSpPr>
            <p:spPr>
              <a:xfrm>
                <a:off x="6448796" y="2770173"/>
                <a:ext cx="1121406" cy="30008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m:rPr>
                          <m:nor/>
                        </m:rPr>
                        <a:rPr lang="en-US" altLang="zh-CN" sz="1350" b="1" dirty="0" smtClean="0">
                          <a:solidFill>
                            <a:srgbClr val="C00000"/>
                          </a:solidFill>
                        </a:rPr>
                        <m:t>Y</m:t>
                      </m:r>
                      <m:r>
                        <m:rPr>
                          <m:nor/>
                        </m:rPr>
                        <a:rPr lang="en-US" altLang="zh-CN" sz="1350" b="1" dirty="0" smtClean="0">
                          <a:solidFill>
                            <a:srgbClr val="C00000"/>
                          </a:solidFill>
                        </a:rPr>
                        <m:t>(4390)</m:t>
                      </m:r>
                    </m:oMath>
                  </m:oMathPara>
                </a14:m>
                <a:endParaRPr lang="zh-CN" altLang="en-US" sz="1350" b="1" dirty="0">
                  <a:solidFill>
                    <a:srgbClr val="C00000"/>
                  </a:solidFill>
                </a:endParaRPr>
              </a:p>
            </p:txBody>
          </p:sp>
        </mc:Choice>
        <mc:Fallback xmlns="">
          <p:sp>
            <p:nvSpPr>
              <p:cNvPr id="80" name="文本框 79"/>
              <p:cNvSpPr txBox="1">
                <a:spLocks noRot="1" noChangeAspect="1" noMove="1" noResize="1" noEditPoints="1" noAdjustHandles="1" noChangeArrowheads="1" noChangeShapeType="1" noTextEdit="1"/>
              </p:cNvSpPr>
              <p:nvPr/>
            </p:nvSpPr>
            <p:spPr>
              <a:xfrm>
                <a:off x="6448796" y="2770173"/>
                <a:ext cx="1121406" cy="300082"/>
              </a:xfrm>
              <a:prstGeom prst="rect">
                <a:avLst/>
              </a:prstGeom>
              <a:blipFill>
                <a:blip r:embed="rId28"/>
                <a:stretch>
                  <a:fillRect b="-2000"/>
                </a:stretch>
              </a:blipFill>
            </p:spPr>
            <p:txBody>
              <a:bodyPr/>
              <a:lstStyle/>
              <a:p>
                <a:r>
                  <a:rPr lang="zh-CN" altLang="en-US">
                    <a:noFill/>
                  </a:rPr>
                  <a:t> </a:t>
                </a:r>
              </a:p>
            </p:txBody>
          </p:sp>
        </mc:Fallback>
      </mc:AlternateContent>
      <p:pic>
        <p:nvPicPr>
          <p:cNvPr id="81" name="图片 80" descr="屏幕剪辑"/>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735354" y="2214459"/>
            <a:ext cx="499653" cy="349382"/>
          </a:xfrm>
          <a:prstGeom prst="rect">
            <a:avLst/>
          </a:prstGeom>
        </p:spPr>
      </p:pic>
      <p:cxnSp>
        <p:nvCxnSpPr>
          <p:cNvPr id="83" name="直接箭头连接符 82"/>
          <p:cNvCxnSpPr/>
          <p:nvPr/>
        </p:nvCxnSpPr>
        <p:spPr>
          <a:xfrm flipH="1">
            <a:off x="4479337" y="3076152"/>
            <a:ext cx="14908" cy="62142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88" name="文本框 87"/>
              <p:cNvSpPr txBox="1"/>
              <p:nvPr/>
            </p:nvSpPr>
            <p:spPr>
              <a:xfrm>
                <a:off x="2472493" y="2906403"/>
                <a:ext cx="1121406" cy="30008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m:rPr>
                          <m:nor/>
                        </m:rPr>
                        <a:rPr lang="en-US" altLang="zh-CN" sz="1350" b="1" dirty="0" smtClean="0">
                          <a:solidFill>
                            <a:srgbClr val="C00000"/>
                          </a:solidFill>
                        </a:rPr>
                        <m:t>Y</m:t>
                      </m:r>
                      <m:r>
                        <m:rPr>
                          <m:nor/>
                        </m:rPr>
                        <a:rPr lang="en-US" altLang="zh-CN" sz="1350" b="1" dirty="0" smtClean="0">
                          <a:solidFill>
                            <a:srgbClr val="C00000"/>
                          </a:solidFill>
                        </a:rPr>
                        <m:t>(4360)</m:t>
                      </m:r>
                    </m:oMath>
                  </m:oMathPara>
                </a14:m>
                <a:endParaRPr lang="zh-CN" altLang="en-US" sz="1350" b="1" dirty="0">
                  <a:solidFill>
                    <a:srgbClr val="C00000"/>
                  </a:solidFill>
                </a:endParaRPr>
              </a:p>
            </p:txBody>
          </p:sp>
        </mc:Choice>
        <mc:Fallback xmlns="">
          <p:sp>
            <p:nvSpPr>
              <p:cNvPr id="88" name="文本框 87"/>
              <p:cNvSpPr txBox="1">
                <a:spLocks noRot="1" noChangeAspect="1" noMove="1" noResize="1" noEditPoints="1" noAdjustHandles="1" noChangeArrowheads="1" noChangeShapeType="1" noTextEdit="1"/>
              </p:cNvSpPr>
              <p:nvPr/>
            </p:nvSpPr>
            <p:spPr>
              <a:xfrm>
                <a:off x="2472493" y="2906403"/>
                <a:ext cx="1121406" cy="300082"/>
              </a:xfrm>
              <a:prstGeom prst="rect">
                <a:avLst/>
              </a:prstGeom>
              <a:blipFill>
                <a:blip r:embed="rId29"/>
                <a:stretch>
                  <a:fillRect b="-4082"/>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89" name="文本框 88"/>
              <p:cNvSpPr txBox="1"/>
              <p:nvPr/>
            </p:nvSpPr>
            <p:spPr>
              <a:xfrm>
                <a:off x="2464523" y="2638896"/>
                <a:ext cx="1121406" cy="30008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m:rPr>
                          <m:nor/>
                        </m:rPr>
                        <a:rPr lang="en-US" altLang="zh-CN" sz="1350" b="1" dirty="0" smtClean="0">
                          <a:solidFill>
                            <a:srgbClr val="C00000"/>
                          </a:solidFill>
                        </a:rPr>
                        <m:t>Y</m:t>
                      </m:r>
                      <m:r>
                        <m:rPr>
                          <m:nor/>
                        </m:rPr>
                        <a:rPr lang="en-US" altLang="zh-CN" sz="1350" b="1" dirty="0" smtClean="0">
                          <a:solidFill>
                            <a:srgbClr val="C00000"/>
                          </a:solidFill>
                        </a:rPr>
                        <m:t>(4660)</m:t>
                      </m:r>
                    </m:oMath>
                  </m:oMathPara>
                </a14:m>
                <a:endParaRPr lang="zh-CN" altLang="en-US" sz="1350" b="1" dirty="0">
                  <a:solidFill>
                    <a:srgbClr val="C00000"/>
                  </a:solidFill>
                </a:endParaRPr>
              </a:p>
            </p:txBody>
          </p:sp>
        </mc:Choice>
        <mc:Fallback xmlns="">
          <p:sp>
            <p:nvSpPr>
              <p:cNvPr id="89" name="文本框 88"/>
              <p:cNvSpPr txBox="1">
                <a:spLocks noRot="1" noChangeAspect="1" noMove="1" noResize="1" noEditPoints="1" noAdjustHandles="1" noChangeArrowheads="1" noChangeShapeType="1" noTextEdit="1"/>
              </p:cNvSpPr>
              <p:nvPr/>
            </p:nvSpPr>
            <p:spPr>
              <a:xfrm>
                <a:off x="2464523" y="2638896"/>
                <a:ext cx="1121406" cy="300082"/>
              </a:xfrm>
              <a:prstGeom prst="rect">
                <a:avLst/>
              </a:prstGeom>
              <a:blipFill>
                <a:blip r:embed="rId30"/>
                <a:stretch>
                  <a:fillRect b="-4082"/>
                </a:stretch>
              </a:blipFill>
            </p:spPr>
            <p:txBody>
              <a:bodyPr/>
              <a:lstStyle/>
              <a:p>
                <a:r>
                  <a:rPr lang="zh-CN" altLang="en-US">
                    <a:noFill/>
                  </a:rPr>
                  <a:t> </a:t>
                </a:r>
              </a:p>
            </p:txBody>
          </p:sp>
        </mc:Fallback>
      </mc:AlternateContent>
      <p:cxnSp>
        <p:nvCxnSpPr>
          <p:cNvPr id="90" name="直接箭头连接符 89"/>
          <p:cNvCxnSpPr/>
          <p:nvPr/>
        </p:nvCxnSpPr>
        <p:spPr>
          <a:xfrm flipV="1">
            <a:off x="4649082" y="3907975"/>
            <a:ext cx="21469" cy="120023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92" name="文本框 91"/>
              <p:cNvSpPr txBox="1"/>
              <p:nvPr/>
            </p:nvSpPr>
            <p:spPr>
              <a:xfrm>
                <a:off x="4216290" y="5088739"/>
                <a:ext cx="1315727" cy="300082"/>
              </a:xfrm>
              <a:prstGeom prst="rect">
                <a:avLst/>
              </a:prstGeom>
              <a:noFill/>
            </p:spPr>
            <p:txBody>
              <a:bodyPr wrap="square" rtlCol="0">
                <a:spAutoFit/>
              </a:bodyPr>
              <a:lstStyle/>
              <a:p>
                <a14:m>
                  <m:oMath xmlns:m="http://schemas.openxmlformats.org/officeDocument/2006/math">
                    <m:sSub>
                      <m:sSubPr>
                        <m:ctrlPr>
                          <a:rPr lang="en-US" altLang="zh-CN" sz="1350" b="1" i="1">
                            <a:solidFill>
                              <a:srgbClr val="0000FF"/>
                            </a:solidFill>
                            <a:latin typeface="Cambria Math" panose="02040503050406030204" pitchFamily="18" charset="0"/>
                          </a:rPr>
                        </m:ctrlPr>
                      </m:sSubPr>
                      <m:e>
                        <m:r>
                          <a:rPr lang="en-US" altLang="zh-CN" sz="1350" b="1" i="1">
                            <a:solidFill>
                              <a:srgbClr val="0000FF"/>
                            </a:solidFill>
                            <a:latin typeface="Cambria Math" panose="02040503050406030204" pitchFamily="18" charset="0"/>
                          </a:rPr>
                          <m:t>𝒁</m:t>
                        </m:r>
                      </m:e>
                      <m:sub>
                        <m:r>
                          <a:rPr lang="en-US" altLang="zh-CN" sz="1350" b="1" i="1">
                            <a:solidFill>
                              <a:srgbClr val="0000FF"/>
                            </a:solidFill>
                            <a:latin typeface="Cambria Math" panose="02040503050406030204" pitchFamily="18" charset="0"/>
                          </a:rPr>
                          <m:t>𝒃</m:t>
                        </m:r>
                      </m:sub>
                    </m:sSub>
                  </m:oMath>
                </a14:m>
                <a:r>
                  <a:rPr lang="en-US" altLang="zh-CN" sz="1350" b="1" dirty="0">
                    <a:solidFill>
                      <a:srgbClr val="0000FF"/>
                    </a:solidFill>
                  </a:rPr>
                  <a:t>(10610)</a:t>
                </a:r>
                <a:endParaRPr lang="zh-CN" altLang="en-US" sz="1350" b="1" dirty="0">
                  <a:solidFill>
                    <a:srgbClr val="0000FF"/>
                  </a:solidFill>
                </a:endParaRPr>
              </a:p>
            </p:txBody>
          </p:sp>
        </mc:Choice>
        <mc:Fallback xmlns="">
          <p:sp>
            <p:nvSpPr>
              <p:cNvPr id="92" name="文本框 91"/>
              <p:cNvSpPr txBox="1">
                <a:spLocks noRot="1" noChangeAspect="1" noMove="1" noResize="1" noEditPoints="1" noAdjustHandles="1" noChangeArrowheads="1" noChangeShapeType="1" noTextEdit="1"/>
              </p:cNvSpPr>
              <p:nvPr/>
            </p:nvSpPr>
            <p:spPr>
              <a:xfrm>
                <a:off x="4216290" y="5088739"/>
                <a:ext cx="1315727" cy="300082"/>
              </a:xfrm>
              <a:prstGeom prst="rect">
                <a:avLst/>
              </a:prstGeom>
              <a:blipFill>
                <a:blip r:embed="rId31"/>
                <a:stretch>
                  <a:fillRect t="-4082" b="-20408"/>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93" name="文本框 92"/>
              <p:cNvSpPr txBox="1"/>
              <p:nvPr/>
            </p:nvSpPr>
            <p:spPr>
              <a:xfrm>
                <a:off x="4202180" y="5301685"/>
                <a:ext cx="1315727" cy="300082"/>
              </a:xfrm>
              <a:prstGeom prst="rect">
                <a:avLst/>
              </a:prstGeom>
              <a:noFill/>
            </p:spPr>
            <p:txBody>
              <a:bodyPr wrap="square" rtlCol="0">
                <a:spAutoFit/>
              </a:bodyPr>
              <a:lstStyle/>
              <a:p>
                <a14:m>
                  <m:oMath xmlns:m="http://schemas.openxmlformats.org/officeDocument/2006/math">
                    <m:sSub>
                      <m:sSubPr>
                        <m:ctrlPr>
                          <a:rPr lang="en-US" altLang="zh-CN" sz="1350" b="1" i="1">
                            <a:solidFill>
                              <a:srgbClr val="0000FF"/>
                            </a:solidFill>
                            <a:latin typeface="Cambria Math" panose="02040503050406030204" pitchFamily="18" charset="0"/>
                          </a:rPr>
                        </m:ctrlPr>
                      </m:sSubPr>
                      <m:e>
                        <m:r>
                          <a:rPr lang="en-US" altLang="zh-CN" sz="1350" b="1" i="1">
                            <a:solidFill>
                              <a:srgbClr val="0000FF"/>
                            </a:solidFill>
                            <a:latin typeface="Cambria Math" panose="02040503050406030204" pitchFamily="18" charset="0"/>
                          </a:rPr>
                          <m:t>𝒁</m:t>
                        </m:r>
                      </m:e>
                      <m:sub>
                        <m:r>
                          <a:rPr lang="en-US" altLang="zh-CN" sz="1350" b="1" i="1">
                            <a:solidFill>
                              <a:srgbClr val="0000FF"/>
                            </a:solidFill>
                            <a:latin typeface="Cambria Math" panose="02040503050406030204" pitchFamily="18" charset="0"/>
                          </a:rPr>
                          <m:t>𝒃</m:t>
                        </m:r>
                      </m:sub>
                    </m:sSub>
                  </m:oMath>
                </a14:m>
                <a:r>
                  <a:rPr lang="en-US" altLang="zh-CN" sz="1350" b="1" dirty="0">
                    <a:solidFill>
                      <a:srgbClr val="0000FF"/>
                    </a:solidFill>
                  </a:rPr>
                  <a:t>(10650)</a:t>
                </a:r>
                <a:endParaRPr lang="zh-CN" altLang="en-US" sz="1350" b="1" dirty="0">
                  <a:solidFill>
                    <a:srgbClr val="0000FF"/>
                  </a:solidFill>
                </a:endParaRPr>
              </a:p>
            </p:txBody>
          </p:sp>
        </mc:Choice>
        <mc:Fallback xmlns="">
          <p:sp>
            <p:nvSpPr>
              <p:cNvPr id="93" name="文本框 92"/>
              <p:cNvSpPr txBox="1">
                <a:spLocks noRot="1" noChangeAspect="1" noMove="1" noResize="1" noEditPoints="1" noAdjustHandles="1" noChangeArrowheads="1" noChangeShapeType="1" noTextEdit="1"/>
              </p:cNvSpPr>
              <p:nvPr/>
            </p:nvSpPr>
            <p:spPr>
              <a:xfrm>
                <a:off x="4202180" y="5301685"/>
                <a:ext cx="1315727" cy="300082"/>
              </a:xfrm>
              <a:prstGeom prst="rect">
                <a:avLst/>
              </a:prstGeom>
              <a:blipFill>
                <a:blip r:embed="rId32"/>
                <a:stretch>
                  <a:fillRect t="-4082" b="-20408"/>
                </a:stretch>
              </a:blipFill>
            </p:spPr>
            <p:txBody>
              <a:bodyPr/>
              <a:lstStyle/>
              <a:p>
                <a:r>
                  <a:rPr lang="zh-CN" altLang="en-US">
                    <a:noFill/>
                  </a:rPr>
                  <a:t> </a:t>
                </a:r>
              </a:p>
            </p:txBody>
          </p:sp>
        </mc:Fallback>
      </mc:AlternateContent>
      <p:sp>
        <p:nvSpPr>
          <p:cNvPr id="95" name="文本框 94"/>
          <p:cNvSpPr txBox="1"/>
          <p:nvPr/>
        </p:nvSpPr>
        <p:spPr>
          <a:xfrm>
            <a:off x="5992556" y="3655088"/>
            <a:ext cx="737471" cy="300082"/>
          </a:xfrm>
          <a:prstGeom prst="rect">
            <a:avLst/>
          </a:prstGeom>
          <a:noFill/>
        </p:spPr>
        <p:txBody>
          <a:bodyPr wrap="square" rtlCol="0">
            <a:spAutoFit/>
          </a:bodyPr>
          <a:lstStyle/>
          <a:p>
            <a:r>
              <a:rPr lang="en-US" altLang="zh-CN" sz="1350" dirty="0"/>
              <a:t>2015</a:t>
            </a:r>
            <a:endParaRPr lang="zh-CN" altLang="en-US" sz="1350" dirty="0"/>
          </a:p>
        </p:txBody>
      </p:sp>
      <p:cxnSp>
        <p:nvCxnSpPr>
          <p:cNvPr id="96" name="直接箭头连接符 95"/>
          <p:cNvCxnSpPr/>
          <p:nvPr/>
        </p:nvCxnSpPr>
        <p:spPr>
          <a:xfrm flipH="1">
            <a:off x="6256296" y="3041810"/>
            <a:ext cx="4917" cy="66625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98" name="矩形 97"/>
              <p:cNvSpPr/>
              <p:nvPr/>
            </p:nvSpPr>
            <p:spPr>
              <a:xfrm>
                <a:off x="5774806" y="2549526"/>
                <a:ext cx="1012585" cy="30008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CN" sz="1350" b="1" i="1">
                              <a:solidFill>
                                <a:srgbClr val="002060"/>
                              </a:solidFill>
                              <a:latin typeface="Cambria Math" panose="02040503050406030204" pitchFamily="18" charset="0"/>
                            </a:rPr>
                          </m:ctrlPr>
                        </m:sSubPr>
                        <m:e>
                          <m:r>
                            <a:rPr lang="en-US" altLang="zh-CN" sz="1350" b="1" i="1">
                              <a:solidFill>
                                <a:srgbClr val="002060"/>
                              </a:solidFill>
                              <a:latin typeface="Cambria Math" panose="02040503050406030204" pitchFamily="18" charset="0"/>
                            </a:rPr>
                            <m:t>𝑷</m:t>
                          </m:r>
                        </m:e>
                        <m:sub>
                          <m:r>
                            <a:rPr lang="en-US" altLang="zh-CN" sz="1350" b="1" i="1">
                              <a:solidFill>
                                <a:srgbClr val="002060"/>
                              </a:solidFill>
                              <a:latin typeface="Cambria Math" panose="02040503050406030204" pitchFamily="18" charset="0"/>
                            </a:rPr>
                            <m:t>𝒄</m:t>
                          </m:r>
                        </m:sub>
                      </m:sSub>
                      <m:r>
                        <a:rPr lang="en-US" altLang="zh-CN" sz="1350" b="1" i="1">
                          <a:solidFill>
                            <a:srgbClr val="002060"/>
                          </a:solidFill>
                          <a:latin typeface="Cambria Math" panose="02040503050406030204" pitchFamily="18" charset="0"/>
                        </a:rPr>
                        <m:t>(</m:t>
                      </m:r>
                      <m:r>
                        <a:rPr lang="en-US" altLang="zh-CN" sz="1350" b="1" i="1">
                          <a:solidFill>
                            <a:srgbClr val="002060"/>
                          </a:solidFill>
                          <a:latin typeface="Cambria Math" panose="02040503050406030204" pitchFamily="18" charset="0"/>
                        </a:rPr>
                        <m:t>𝟒𝟑𝟖𝟎</m:t>
                      </m:r>
                      <m:r>
                        <a:rPr lang="en-US" altLang="zh-CN" sz="1350" b="1" i="1">
                          <a:solidFill>
                            <a:srgbClr val="002060"/>
                          </a:solidFill>
                          <a:latin typeface="Cambria Math" panose="02040503050406030204" pitchFamily="18" charset="0"/>
                        </a:rPr>
                        <m:t>) </m:t>
                      </m:r>
                    </m:oMath>
                  </m:oMathPara>
                </a14:m>
                <a:endParaRPr lang="zh-CN" altLang="en-US" sz="1350" b="1" dirty="0">
                  <a:solidFill>
                    <a:srgbClr val="002060"/>
                  </a:solidFill>
                </a:endParaRPr>
              </a:p>
            </p:txBody>
          </p:sp>
        </mc:Choice>
        <mc:Fallback xmlns="">
          <p:sp>
            <p:nvSpPr>
              <p:cNvPr id="98" name="矩形 97"/>
              <p:cNvSpPr>
                <a:spLocks noRot="1" noChangeAspect="1" noMove="1" noResize="1" noEditPoints="1" noAdjustHandles="1" noChangeArrowheads="1" noChangeShapeType="1" noTextEdit="1"/>
              </p:cNvSpPr>
              <p:nvPr/>
            </p:nvSpPr>
            <p:spPr>
              <a:xfrm>
                <a:off x="5774806" y="2549526"/>
                <a:ext cx="1012585" cy="300082"/>
              </a:xfrm>
              <a:prstGeom prst="rect">
                <a:avLst/>
              </a:prstGeom>
              <a:blipFill>
                <a:blip r:embed="rId33"/>
                <a:stretch>
                  <a:fillRect b="-8163"/>
                </a:stretch>
              </a:blipFill>
            </p:spPr>
            <p:txBody>
              <a:bodyPr/>
              <a:lstStyle/>
              <a:p>
                <a:r>
                  <a:rPr lang="zh-CN" altLang="en-US">
                    <a:noFill/>
                  </a:rPr>
                  <a:t> </a:t>
                </a:r>
              </a:p>
            </p:txBody>
          </p:sp>
        </mc:Fallback>
      </mc:AlternateContent>
      <p:pic>
        <p:nvPicPr>
          <p:cNvPr id="100" name="图片 99" descr="屏幕剪辑"/>
          <p:cNvPicPr>
            <a:picLocks noChangeAspect="1"/>
          </p:cNvPicPr>
          <p:nvPr/>
        </p:nvPicPr>
        <p:blipFill>
          <a:blip r:embed="rId34">
            <a:extLst>
              <a:ext uri="{28A0092B-C50C-407E-A947-70E740481C1C}">
                <a14:useLocalDpi xmlns:a14="http://schemas.microsoft.com/office/drawing/2010/main" val="0"/>
              </a:ext>
            </a:extLst>
          </a:blip>
          <a:stretch>
            <a:fillRect/>
          </a:stretch>
        </p:blipFill>
        <p:spPr>
          <a:xfrm>
            <a:off x="5966626" y="2119129"/>
            <a:ext cx="538687" cy="406153"/>
          </a:xfrm>
          <a:prstGeom prst="rect">
            <a:avLst/>
          </a:prstGeom>
        </p:spPr>
      </p:pic>
      <p:sp>
        <p:nvSpPr>
          <p:cNvPr id="5" name="灯片编号占位符 4"/>
          <p:cNvSpPr>
            <a:spLocks noGrp="1"/>
          </p:cNvSpPr>
          <p:nvPr>
            <p:ph type="sldNum" sz="quarter" idx="12"/>
          </p:nvPr>
        </p:nvSpPr>
        <p:spPr/>
        <p:txBody>
          <a:bodyPr/>
          <a:lstStyle/>
          <a:p>
            <a:fld id="{6D484F1F-3CCA-45BF-8F6E-1FEAD4D855B6}" type="slidenum">
              <a:rPr lang="zh-CN" altLang="en-US" smtClean="0"/>
              <a:t>4</a:t>
            </a:fld>
            <a:endParaRPr lang="zh-CN" altLang="en-US" dirty="0"/>
          </a:p>
        </p:txBody>
      </p:sp>
      <p:pic>
        <p:nvPicPr>
          <p:cNvPr id="97" name="图片 96" descr="屏幕剪辑"/>
          <p:cNvPicPr>
            <a:picLocks noChangeAspect="1"/>
          </p:cNvPicPr>
          <p:nvPr/>
        </p:nvPicPr>
        <p:blipFill>
          <a:blip r:embed="rId34">
            <a:extLst>
              <a:ext uri="{28A0092B-C50C-407E-A947-70E740481C1C}">
                <a14:useLocalDpi xmlns:a14="http://schemas.microsoft.com/office/drawing/2010/main" val="0"/>
              </a:ext>
            </a:extLst>
          </a:blip>
          <a:stretch>
            <a:fillRect/>
          </a:stretch>
        </p:blipFill>
        <p:spPr>
          <a:xfrm>
            <a:off x="7740444" y="5232235"/>
            <a:ext cx="538687" cy="406153"/>
          </a:xfrm>
          <a:prstGeom prst="rect">
            <a:avLst/>
          </a:prstGeom>
        </p:spPr>
      </p:pic>
      <p:pic>
        <p:nvPicPr>
          <p:cNvPr id="99" name="图片 98" descr="屏幕剪辑"/>
          <p:cNvPicPr>
            <a:picLocks noChangeAspect="1"/>
          </p:cNvPicPr>
          <p:nvPr/>
        </p:nvPicPr>
        <p:blipFill>
          <a:blip r:embed="rId34">
            <a:extLst>
              <a:ext uri="{28A0092B-C50C-407E-A947-70E740481C1C}">
                <a14:useLocalDpi xmlns:a14="http://schemas.microsoft.com/office/drawing/2010/main" val="0"/>
              </a:ext>
            </a:extLst>
          </a:blip>
          <a:stretch>
            <a:fillRect/>
          </a:stretch>
        </p:blipFill>
        <p:spPr>
          <a:xfrm>
            <a:off x="8407355" y="2142145"/>
            <a:ext cx="538687" cy="406153"/>
          </a:xfrm>
          <a:prstGeom prst="rect">
            <a:avLst/>
          </a:prstGeom>
        </p:spPr>
      </p:pic>
      <mc:AlternateContent xmlns:mc="http://schemas.openxmlformats.org/markup-compatibility/2006" xmlns:a14="http://schemas.microsoft.com/office/drawing/2010/main">
        <mc:Choice Requires="a14">
          <p:sp>
            <p:nvSpPr>
              <p:cNvPr id="103" name="矩形 102"/>
              <p:cNvSpPr/>
              <p:nvPr/>
            </p:nvSpPr>
            <p:spPr>
              <a:xfrm>
                <a:off x="7515774" y="4489273"/>
                <a:ext cx="1012585" cy="30008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CN" sz="1350" b="1" i="1">
                              <a:solidFill>
                                <a:srgbClr val="002060"/>
                              </a:solidFill>
                              <a:latin typeface="Cambria Math" panose="02040503050406030204" pitchFamily="18" charset="0"/>
                            </a:rPr>
                          </m:ctrlPr>
                        </m:sSubPr>
                        <m:e>
                          <m:r>
                            <a:rPr lang="en-US" altLang="zh-CN" sz="1350" b="1" i="1">
                              <a:solidFill>
                                <a:srgbClr val="002060"/>
                              </a:solidFill>
                              <a:latin typeface="Cambria Math" panose="02040503050406030204" pitchFamily="18" charset="0"/>
                            </a:rPr>
                            <m:t>𝑷</m:t>
                          </m:r>
                        </m:e>
                        <m:sub>
                          <m:r>
                            <a:rPr lang="en-US" altLang="zh-CN" sz="1350" b="1" i="1">
                              <a:solidFill>
                                <a:srgbClr val="002060"/>
                              </a:solidFill>
                              <a:latin typeface="Cambria Math" panose="02040503050406030204" pitchFamily="18" charset="0"/>
                            </a:rPr>
                            <m:t>𝒄</m:t>
                          </m:r>
                        </m:sub>
                      </m:sSub>
                      <m:r>
                        <a:rPr lang="en-US" altLang="zh-CN" sz="1350" b="1" i="1">
                          <a:solidFill>
                            <a:srgbClr val="002060"/>
                          </a:solidFill>
                          <a:latin typeface="Cambria Math" panose="02040503050406030204" pitchFamily="18" charset="0"/>
                        </a:rPr>
                        <m:t>(</m:t>
                      </m:r>
                      <m:r>
                        <a:rPr lang="en-US" altLang="zh-CN" sz="1350" b="1" i="1">
                          <a:solidFill>
                            <a:srgbClr val="002060"/>
                          </a:solidFill>
                          <a:latin typeface="Cambria Math" panose="02040503050406030204" pitchFamily="18" charset="0"/>
                        </a:rPr>
                        <m:t>𝟒𝟒𝟓𝟕</m:t>
                      </m:r>
                      <m:r>
                        <a:rPr lang="en-US" altLang="zh-CN" sz="1350" b="1" i="1">
                          <a:latin typeface="Cambria Math" panose="02040503050406030204" pitchFamily="18" charset="0"/>
                        </a:rPr>
                        <m:t>) </m:t>
                      </m:r>
                    </m:oMath>
                  </m:oMathPara>
                </a14:m>
                <a:endParaRPr lang="zh-CN" altLang="en-US" sz="1350" b="1" dirty="0"/>
              </a:p>
            </p:txBody>
          </p:sp>
        </mc:Choice>
        <mc:Fallback xmlns="">
          <p:sp>
            <p:nvSpPr>
              <p:cNvPr id="103" name="矩形 102"/>
              <p:cNvSpPr>
                <a:spLocks noRot="1" noChangeAspect="1" noMove="1" noResize="1" noEditPoints="1" noAdjustHandles="1" noChangeArrowheads="1" noChangeShapeType="1" noTextEdit="1"/>
              </p:cNvSpPr>
              <p:nvPr/>
            </p:nvSpPr>
            <p:spPr>
              <a:xfrm>
                <a:off x="7515774" y="4489273"/>
                <a:ext cx="1012585" cy="300082"/>
              </a:xfrm>
              <a:prstGeom prst="rect">
                <a:avLst/>
              </a:prstGeom>
              <a:blipFill>
                <a:blip r:embed="rId35"/>
                <a:stretch>
                  <a:fillRect b="-6000"/>
                </a:stretch>
              </a:blipFill>
            </p:spPr>
            <p:txBody>
              <a:bodyPr/>
              <a:lstStyle/>
              <a:p>
                <a:r>
                  <a:rPr lang="zh-CN" altLang="en-US">
                    <a:noFill/>
                  </a:rPr>
                  <a:t> </a:t>
                </a:r>
              </a:p>
            </p:txBody>
          </p:sp>
        </mc:Fallback>
      </mc:AlternateContent>
      <p:sp>
        <p:nvSpPr>
          <p:cNvPr id="14" name="文本框 13"/>
          <p:cNvSpPr txBox="1"/>
          <p:nvPr/>
        </p:nvSpPr>
        <p:spPr>
          <a:xfrm>
            <a:off x="183625" y="403789"/>
            <a:ext cx="3503037" cy="400110"/>
          </a:xfrm>
          <a:prstGeom prst="rect">
            <a:avLst/>
          </a:prstGeom>
          <a:noFill/>
        </p:spPr>
        <p:txBody>
          <a:bodyPr wrap="square" rtlCol="0">
            <a:spAutoFit/>
          </a:bodyPr>
          <a:lstStyle/>
          <a:p>
            <a:r>
              <a:rPr lang="en-US" altLang="zh-CN" sz="2000" b="1" dirty="0">
                <a:solidFill>
                  <a:srgbClr val="C00000"/>
                </a:solidFill>
                <a:latin typeface="微软雅黑" panose="020B0503020204020204" pitchFamily="34" charset="-122"/>
                <a:ea typeface="微软雅黑" panose="020B0503020204020204" pitchFamily="34" charset="-122"/>
              </a:rPr>
              <a:t>Exotic mesons or baryons</a:t>
            </a:r>
            <a:endParaRPr lang="zh-CN" altLang="en-US" sz="2000" b="1" dirty="0">
              <a:solidFill>
                <a:srgbClr val="C00000"/>
              </a:solidFill>
              <a:latin typeface="微软雅黑" panose="020B0503020204020204" pitchFamily="34" charset="-122"/>
              <a:ea typeface="微软雅黑" panose="020B0503020204020204" pitchFamily="34" charset="-122"/>
            </a:endParaRPr>
          </a:p>
        </p:txBody>
      </p:sp>
      <p:sp>
        <p:nvSpPr>
          <p:cNvPr id="104" name="文本框 103"/>
          <p:cNvSpPr txBox="1"/>
          <p:nvPr/>
        </p:nvSpPr>
        <p:spPr>
          <a:xfrm>
            <a:off x="3738438" y="403789"/>
            <a:ext cx="2935547" cy="400110"/>
          </a:xfrm>
          <a:prstGeom prst="rect">
            <a:avLst/>
          </a:prstGeom>
          <a:noFill/>
        </p:spPr>
        <p:txBody>
          <a:bodyPr wrap="square" rtlCol="0">
            <a:spAutoFit/>
          </a:bodyPr>
          <a:lstStyle/>
          <a:p>
            <a:r>
              <a:rPr lang="en-US" altLang="zh-CN" sz="2000" b="1" dirty="0">
                <a:solidFill>
                  <a:srgbClr val="183884"/>
                </a:solidFill>
                <a:latin typeface="微软雅黑" panose="020B0503020204020204" pitchFamily="34" charset="-122"/>
                <a:ea typeface="微软雅黑" panose="020B0503020204020204" pitchFamily="34" charset="-122"/>
              </a:rPr>
              <a:t>Tetraquark states</a:t>
            </a:r>
            <a:endParaRPr lang="zh-CN" altLang="en-US" sz="2000" b="1" dirty="0">
              <a:solidFill>
                <a:srgbClr val="183884"/>
              </a:solidFill>
              <a:latin typeface="微软雅黑" panose="020B0503020204020204" pitchFamily="34" charset="-122"/>
              <a:ea typeface="微软雅黑" panose="020B0503020204020204" pitchFamily="34" charset="-122"/>
            </a:endParaRPr>
          </a:p>
        </p:txBody>
      </p:sp>
      <p:sp>
        <p:nvSpPr>
          <p:cNvPr id="105" name="文本框 104"/>
          <p:cNvSpPr txBox="1"/>
          <p:nvPr/>
        </p:nvSpPr>
        <p:spPr>
          <a:xfrm>
            <a:off x="6544699" y="403789"/>
            <a:ext cx="2555217" cy="400110"/>
          </a:xfrm>
          <a:prstGeom prst="rect">
            <a:avLst/>
          </a:prstGeom>
          <a:noFill/>
        </p:spPr>
        <p:txBody>
          <a:bodyPr wrap="square" rtlCol="0">
            <a:spAutoFit/>
          </a:bodyPr>
          <a:lstStyle/>
          <a:p>
            <a:r>
              <a:rPr lang="en-US" altLang="zh-CN" sz="2000" b="1" dirty="0">
                <a:solidFill>
                  <a:srgbClr val="002060"/>
                </a:solidFill>
                <a:latin typeface="微软雅黑" panose="020B0503020204020204" pitchFamily="34" charset="-122"/>
                <a:ea typeface="微软雅黑" panose="020B0503020204020204" pitchFamily="34" charset="-122"/>
              </a:rPr>
              <a:t>Pentaquark states</a:t>
            </a:r>
            <a:endParaRPr lang="zh-CN" altLang="en-US" sz="2000" b="1" dirty="0">
              <a:solidFill>
                <a:srgbClr val="002060"/>
              </a:solidFill>
              <a:latin typeface="微软雅黑" panose="020B0503020204020204" pitchFamily="34" charset="-122"/>
              <a:ea typeface="微软雅黑" panose="020B0503020204020204" pitchFamily="34" charset="-122"/>
            </a:endParaRPr>
          </a:p>
        </p:txBody>
      </p:sp>
      <mc:AlternateContent xmlns:mc="http://schemas.openxmlformats.org/markup-compatibility/2006" xmlns:a14="http://schemas.microsoft.com/office/drawing/2010/main">
        <mc:Choice Requires="a14">
          <p:sp>
            <p:nvSpPr>
              <p:cNvPr id="106" name="文本框 105"/>
              <p:cNvSpPr txBox="1"/>
              <p:nvPr/>
            </p:nvSpPr>
            <p:spPr>
              <a:xfrm>
                <a:off x="8002181" y="1622453"/>
                <a:ext cx="1315727" cy="30008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altLang="zh-CN" sz="1350" b="1" i="1">
                              <a:solidFill>
                                <a:srgbClr val="0000FF"/>
                              </a:solidFill>
                              <a:latin typeface="Cambria Math" panose="02040503050406030204" pitchFamily="18" charset="0"/>
                            </a:rPr>
                          </m:ctrlPr>
                        </m:sSubPr>
                        <m:e>
                          <m:r>
                            <a:rPr lang="en-US" altLang="zh-CN" sz="1350" b="1" i="1">
                              <a:solidFill>
                                <a:srgbClr val="0000FF"/>
                              </a:solidFill>
                              <a:latin typeface="Cambria Math" panose="02040503050406030204" pitchFamily="18" charset="0"/>
                            </a:rPr>
                            <m:t>𝑿</m:t>
                          </m:r>
                        </m:e>
                        <m:sub>
                          <m:r>
                            <a:rPr lang="en-US" altLang="zh-CN" sz="1350" b="1" i="1">
                              <a:solidFill>
                                <a:srgbClr val="0000FF"/>
                              </a:solidFill>
                              <a:latin typeface="Cambria Math" panose="02040503050406030204" pitchFamily="18" charset="0"/>
                            </a:rPr>
                            <m:t>𝟎</m:t>
                          </m:r>
                        </m:sub>
                      </m:sSub>
                      <m:r>
                        <a:rPr lang="en-US" altLang="zh-CN" sz="1350" b="1" i="1">
                          <a:solidFill>
                            <a:srgbClr val="0000FF"/>
                          </a:solidFill>
                          <a:latin typeface="Cambria Math" panose="02040503050406030204" pitchFamily="18" charset="0"/>
                        </a:rPr>
                        <m:t>(</m:t>
                      </m:r>
                      <m:r>
                        <a:rPr lang="en-US" altLang="zh-CN" sz="1350" b="1" i="1">
                          <a:solidFill>
                            <a:srgbClr val="0000FF"/>
                          </a:solidFill>
                          <a:latin typeface="Cambria Math" panose="02040503050406030204" pitchFamily="18" charset="0"/>
                        </a:rPr>
                        <m:t>𝟐𝟖𝟔𝟔</m:t>
                      </m:r>
                      <m:r>
                        <a:rPr lang="en-US" altLang="zh-CN" sz="1350" b="1" i="1">
                          <a:solidFill>
                            <a:srgbClr val="0000FF"/>
                          </a:solidFill>
                          <a:latin typeface="Cambria Math" panose="02040503050406030204" pitchFamily="18" charset="0"/>
                        </a:rPr>
                        <m:t>)</m:t>
                      </m:r>
                    </m:oMath>
                  </m:oMathPara>
                </a14:m>
                <a:endParaRPr lang="zh-CN" altLang="en-US" sz="1350" b="1" dirty="0">
                  <a:solidFill>
                    <a:srgbClr val="0000FF"/>
                  </a:solidFill>
                </a:endParaRPr>
              </a:p>
            </p:txBody>
          </p:sp>
        </mc:Choice>
        <mc:Fallback xmlns="">
          <p:sp>
            <p:nvSpPr>
              <p:cNvPr id="106" name="文本框 105"/>
              <p:cNvSpPr txBox="1">
                <a:spLocks noRot="1" noChangeAspect="1" noMove="1" noResize="1" noEditPoints="1" noAdjustHandles="1" noChangeArrowheads="1" noChangeShapeType="1" noTextEdit="1"/>
              </p:cNvSpPr>
              <p:nvPr/>
            </p:nvSpPr>
            <p:spPr>
              <a:xfrm>
                <a:off x="8002181" y="1622453"/>
                <a:ext cx="1315727" cy="300082"/>
              </a:xfrm>
              <a:prstGeom prst="rect">
                <a:avLst/>
              </a:prstGeom>
              <a:blipFill>
                <a:blip r:embed="rId36"/>
                <a:stretch>
                  <a:fillRect b="-816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07" name="文本框 106"/>
              <p:cNvSpPr txBox="1"/>
              <p:nvPr/>
            </p:nvSpPr>
            <p:spPr>
              <a:xfrm>
                <a:off x="8009787" y="1855417"/>
                <a:ext cx="1315727" cy="30008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altLang="zh-CN" sz="1350" b="1" i="1">
                              <a:solidFill>
                                <a:srgbClr val="0000FF"/>
                              </a:solidFill>
                              <a:latin typeface="Cambria Math" panose="02040503050406030204" pitchFamily="18" charset="0"/>
                            </a:rPr>
                          </m:ctrlPr>
                        </m:sSubPr>
                        <m:e>
                          <m:r>
                            <a:rPr lang="en-US" altLang="zh-CN" sz="1350" b="1" i="1">
                              <a:solidFill>
                                <a:srgbClr val="0000FF"/>
                              </a:solidFill>
                              <a:latin typeface="Cambria Math" panose="02040503050406030204" pitchFamily="18" charset="0"/>
                            </a:rPr>
                            <m:t>𝑿</m:t>
                          </m:r>
                        </m:e>
                        <m:sub>
                          <m:r>
                            <a:rPr lang="en-US" altLang="zh-CN" sz="1350" b="1" i="1">
                              <a:solidFill>
                                <a:srgbClr val="0000FF"/>
                              </a:solidFill>
                              <a:latin typeface="Cambria Math" panose="02040503050406030204" pitchFamily="18" charset="0"/>
                            </a:rPr>
                            <m:t>𝟏</m:t>
                          </m:r>
                        </m:sub>
                      </m:sSub>
                      <m:r>
                        <a:rPr lang="en-US" altLang="zh-CN" sz="1350" b="1" i="1">
                          <a:solidFill>
                            <a:srgbClr val="0000FF"/>
                          </a:solidFill>
                          <a:latin typeface="Cambria Math" panose="02040503050406030204" pitchFamily="18" charset="0"/>
                        </a:rPr>
                        <m:t>(</m:t>
                      </m:r>
                      <m:r>
                        <a:rPr lang="en-US" altLang="zh-CN" sz="1350" b="1" i="1">
                          <a:solidFill>
                            <a:srgbClr val="0000FF"/>
                          </a:solidFill>
                          <a:latin typeface="Cambria Math" panose="02040503050406030204" pitchFamily="18" charset="0"/>
                        </a:rPr>
                        <m:t>𝟐𝟗𝟎𝟒</m:t>
                      </m:r>
                      <m:r>
                        <a:rPr lang="en-US" altLang="zh-CN" sz="1350" b="1" i="1">
                          <a:solidFill>
                            <a:srgbClr val="0000FF"/>
                          </a:solidFill>
                          <a:latin typeface="Cambria Math" panose="02040503050406030204" pitchFamily="18" charset="0"/>
                        </a:rPr>
                        <m:t>)</m:t>
                      </m:r>
                    </m:oMath>
                  </m:oMathPara>
                </a14:m>
                <a:endParaRPr lang="zh-CN" altLang="en-US" sz="1350" b="1" dirty="0">
                  <a:solidFill>
                    <a:srgbClr val="0000FF"/>
                  </a:solidFill>
                </a:endParaRPr>
              </a:p>
            </p:txBody>
          </p:sp>
        </mc:Choice>
        <mc:Fallback xmlns="">
          <p:sp>
            <p:nvSpPr>
              <p:cNvPr id="107" name="文本框 106"/>
              <p:cNvSpPr txBox="1">
                <a:spLocks noRot="1" noChangeAspect="1" noMove="1" noResize="1" noEditPoints="1" noAdjustHandles="1" noChangeArrowheads="1" noChangeShapeType="1" noTextEdit="1"/>
              </p:cNvSpPr>
              <p:nvPr/>
            </p:nvSpPr>
            <p:spPr>
              <a:xfrm>
                <a:off x="8009787" y="1855417"/>
                <a:ext cx="1315727" cy="300082"/>
              </a:xfrm>
              <a:prstGeom prst="rect">
                <a:avLst/>
              </a:prstGeom>
              <a:blipFill>
                <a:blip r:embed="rId37"/>
                <a:stretch>
                  <a:fillRect b="-6000"/>
                </a:stretch>
              </a:blipFill>
            </p:spPr>
            <p:txBody>
              <a:bodyPr/>
              <a:lstStyle/>
              <a:p>
                <a:r>
                  <a:rPr lang="zh-CN" altLang="en-US">
                    <a:noFill/>
                  </a:rPr>
                  <a:t> </a:t>
                </a:r>
              </a:p>
            </p:txBody>
          </p:sp>
        </mc:Fallback>
      </mc:AlternateContent>
      <p:pic>
        <p:nvPicPr>
          <p:cNvPr id="108" name="图片 107" descr="屏幕剪辑"/>
          <p:cNvPicPr>
            <a:picLocks noChangeAspect="1"/>
          </p:cNvPicPr>
          <p:nvPr/>
        </p:nvPicPr>
        <p:blipFill>
          <a:blip r:embed="rId34">
            <a:extLst>
              <a:ext uri="{28A0092B-C50C-407E-A947-70E740481C1C}">
                <a14:useLocalDpi xmlns:a14="http://schemas.microsoft.com/office/drawing/2010/main" val="0"/>
              </a:ext>
            </a:extLst>
          </a:blip>
          <a:stretch>
            <a:fillRect/>
          </a:stretch>
        </p:blipFill>
        <p:spPr>
          <a:xfrm>
            <a:off x="8341894" y="1190159"/>
            <a:ext cx="538687" cy="406153"/>
          </a:xfrm>
          <a:prstGeom prst="rect">
            <a:avLst/>
          </a:prstGeom>
        </p:spPr>
      </p:pic>
      <p:cxnSp>
        <p:nvCxnSpPr>
          <p:cNvPr id="109" name="直接箭头连接符 108"/>
          <p:cNvCxnSpPr/>
          <p:nvPr/>
        </p:nvCxnSpPr>
        <p:spPr>
          <a:xfrm flipH="1">
            <a:off x="7661539" y="3081743"/>
            <a:ext cx="14908" cy="62142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0" name="直接箭头连接符 109"/>
          <p:cNvCxnSpPr/>
          <p:nvPr/>
        </p:nvCxnSpPr>
        <p:spPr>
          <a:xfrm flipV="1">
            <a:off x="8815583" y="3926170"/>
            <a:ext cx="14909" cy="60010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111" name="图片 110" descr="屏幕剪辑"/>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630754" y="4827816"/>
            <a:ext cx="499653" cy="349382"/>
          </a:xfrm>
          <a:prstGeom prst="rect">
            <a:avLst/>
          </a:prstGeom>
        </p:spPr>
      </p:pic>
      <mc:AlternateContent xmlns:mc="http://schemas.openxmlformats.org/markup-compatibility/2006" xmlns:a14="http://schemas.microsoft.com/office/drawing/2010/main">
        <mc:Choice Requires="a14">
          <p:sp>
            <p:nvSpPr>
              <p:cNvPr id="112" name="文本框 111"/>
              <p:cNvSpPr txBox="1"/>
              <p:nvPr/>
            </p:nvSpPr>
            <p:spPr>
              <a:xfrm>
                <a:off x="8387904" y="4527312"/>
                <a:ext cx="1315727" cy="300082"/>
              </a:xfrm>
              <a:prstGeom prst="rect">
                <a:avLst/>
              </a:prstGeom>
              <a:noFill/>
            </p:spPr>
            <p:txBody>
              <a:bodyPr wrap="square" rtlCol="0">
                <a:spAutoFit/>
              </a:bodyPr>
              <a:lstStyle/>
              <a:p>
                <a14:m>
                  <m:oMath xmlns:m="http://schemas.openxmlformats.org/officeDocument/2006/math">
                    <m:sSub>
                      <m:sSubPr>
                        <m:ctrlPr>
                          <a:rPr lang="en-US" altLang="zh-CN" sz="1350" b="1" i="1">
                            <a:solidFill>
                              <a:srgbClr val="0000FF"/>
                            </a:solidFill>
                            <a:latin typeface="Cambria Math" panose="02040503050406030204" pitchFamily="18" charset="0"/>
                          </a:rPr>
                        </m:ctrlPr>
                      </m:sSubPr>
                      <m:e>
                        <m:r>
                          <a:rPr lang="en-US" altLang="zh-CN" sz="1350" b="1" i="1">
                            <a:solidFill>
                              <a:srgbClr val="0000FF"/>
                            </a:solidFill>
                            <a:latin typeface="Cambria Math" panose="02040503050406030204" pitchFamily="18" charset="0"/>
                          </a:rPr>
                          <m:t>𝒁</m:t>
                        </m:r>
                      </m:e>
                      <m:sub>
                        <m:r>
                          <a:rPr lang="en-US" altLang="zh-CN" sz="1350" b="1" i="1">
                            <a:solidFill>
                              <a:srgbClr val="0000FF"/>
                            </a:solidFill>
                            <a:latin typeface="Cambria Math" panose="02040503050406030204" pitchFamily="18" charset="0"/>
                          </a:rPr>
                          <m:t>𝒄𝒔</m:t>
                        </m:r>
                      </m:sub>
                    </m:sSub>
                  </m:oMath>
                </a14:m>
                <a:r>
                  <a:rPr lang="en-US" altLang="zh-CN" sz="1350" b="1" dirty="0">
                    <a:solidFill>
                      <a:srgbClr val="0000FF"/>
                    </a:solidFill>
                  </a:rPr>
                  <a:t>(3985)</a:t>
                </a:r>
                <a:endParaRPr lang="zh-CN" altLang="en-US" sz="1350" b="1" dirty="0">
                  <a:solidFill>
                    <a:srgbClr val="0000FF"/>
                  </a:solidFill>
                </a:endParaRPr>
              </a:p>
            </p:txBody>
          </p:sp>
        </mc:Choice>
        <mc:Fallback xmlns="">
          <p:sp>
            <p:nvSpPr>
              <p:cNvPr id="112" name="文本框 111"/>
              <p:cNvSpPr txBox="1">
                <a:spLocks noRot="1" noChangeAspect="1" noMove="1" noResize="1" noEditPoints="1" noAdjustHandles="1" noChangeArrowheads="1" noChangeShapeType="1" noTextEdit="1"/>
              </p:cNvSpPr>
              <p:nvPr/>
            </p:nvSpPr>
            <p:spPr>
              <a:xfrm>
                <a:off x="8387904" y="4527312"/>
                <a:ext cx="1315727" cy="300082"/>
              </a:xfrm>
              <a:prstGeom prst="rect">
                <a:avLst/>
              </a:prstGeom>
              <a:blipFill>
                <a:blip r:embed="rId38"/>
                <a:stretch>
                  <a:fillRect t="-4082" b="-20408"/>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13" name="文本框 112"/>
              <p:cNvSpPr txBox="1"/>
              <p:nvPr/>
            </p:nvSpPr>
            <p:spPr>
              <a:xfrm>
                <a:off x="7306031" y="2672892"/>
                <a:ext cx="1315727" cy="300082"/>
              </a:xfrm>
              <a:prstGeom prst="rect">
                <a:avLst/>
              </a:prstGeom>
              <a:noFill/>
            </p:spPr>
            <p:txBody>
              <a:bodyPr wrap="square" rtlCol="0">
                <a:spAutoFit/>
              </a:bodyPr>
              <a:lstStyle/>
              <a:p>
                <a14:m>
                  <m:oMath xmlns:m="http://schemas.openxmlformats.org/officeDocument/2006/math">
                    <m:r>
                      <a:rPr lang="zh-CN" altLang="en-US" sz="1350" b="1" i="1" smtClean="0">
                        <a:solidFill>
                          <a:srgbClr val="C00000"/>
                        </a:solidFill>
                        <a:latin typeface="Cambria Math" panose="02040503050406030204" pitchFamily="18" charset="0"/>
                      </a:rPr>
                      <m:t>𝚵</m:t>
                    </m:r>
                  </m:oMath>
                </a14:m>
                <a:r>
                  <a:rPr lang="en-US" altLang="zh-CN" sz="1350" b="1" dirty="0">
                    <a:solidFill>
                      <a:srgbClr val="C00000"/>
                    </a:solidFill>
                  </a:rPr>
                  <a:t>(1620)</a:t>
                </a:r>
                <a:endParaRPr lang="zh-CN" altLang="en-US" sz="1350" b="1" dirty="0">
                  <a:solidFill>
                    <a:srgbClr val="C00000"/>
                  </a:solidFill>
                </a:endParaRPr>
              </a:p>
            </p:txBody>
          </p:sp>
        </mc:Choice>
        <mc:Fallback xmlns="">
          <p:sp>
            <p:nvSpPr>
              <p:cNvPr id="113" name="文本框 112"/>
              <p:cNvSpPr txBox="1">
                <a:spLocks noRot="1" noChangeAspect="1" noMove="1" noResize="1" noEditPoints="1" noAdjustHandles="1" noChangeArrowheads="1" noChangeShapeType="1" noTextEdit="1"/>
              </p:cNvSpPr>
              <p:nvPr/>
            </p:nvSpPr>
            <p:spPr>
              <a:xfrm>
                <a:off x="7306031" y="2672892"/>
                <a:ext cx="1315727" cy="300082"/>
              </a:xfrm>
              <a:prstGeom prst="rect">
                <a:avLst/>
              </a:prstGeom>
              <a:blipFill>
                <a:blip r:embed="rId39"/>
                <a:stretch>
                  <a:fillRect t="-2000" b="-1800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14" name="矩形 113"/>
              <p:cNvSpPr/>
              <p:nvPr/>
            </p:nvSpPr>
            <p:spPr>
              <a:xfrm>
                <a:off x="8218240" y="2982814"/>
                <a:ext cx="1076705" cy="30008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CN" sz="1350" b="1" i="1">
                              <a:solidFill>
                                <a:srgbClr val="002060"/>
                              </a:solidFill>
                              <a:latin typeface="Cambria Math" panose="02040503050406030204" pitchFamily="18" charset="0"/>
                            </a:rPr>
                          </m:ctrlPr>
                        </m:sSubPr>
                        <m:e>
                          <m:r>
                            <a:rPr lang="en-US" altLang="zh-CN" sz="1350" b="1" i="1">
                              <a:solidFill>
                                <a:srgbClr val="002060"/>
                              </a:solidFill>
                              <a:latin typeface="Cambria Math" panose="02040503050406030204" pitchFamily="18" charset="0"/>
                            </a:rPr>
                            <m:t>𝑷</m:t>
                          </m:r>
                        </m:e>
                        <m:sub>
                          <m:r>
                            <a:rPr lang="en-US" altLang="zh-CN" sz="1350" b="1" i="1">
                              <a:solidFill>
                                <a:srgbClr val="002060"/>
                              </a:solidFill>
                              <a:latin typeface="Cambria Math" panose="02040503050406030204" pitchFamily="18" charset="0"/>
                            </a:rPr>
                            <m:t>𝒄𝒔</m:t>
                          </m:r>
                        </m:sub>
                      </m:sSub>
                      <m:r>
                        <a:rPr lang="en-US" altLang="zh-CN" sz="1350" b="1" i="1">
                          <a:solidFill>
                            <a:srgbClr val="002060"/>
                          </a:solidFill>
                          <a:latin typeface="Cambria Math" panose="02040503050406030204" pitchFamily="18" charset="0"/>
                        </a:rPr>
                        <m:t>(</m:t>
                      </m:r>
                      <m:r>
                        <a:rPr lang="en-US" altLang="zh-CN" sz="1350" b="1" i="1">
                          <a:solidFill>
                            <a:srgbClr val="002060"/>
                          </a:solidFill>
                          <a:latin typeface="Cambria Math" panose="02040503050406030204" pitchFamily="18" charset="0"/>
                        </a:rPr>
                        <m:t>𝟒𝟒𝟓𝟗</m:t>
                      </m:r>
                      <m:r>
                        <a:rPr lang="en-US" altLang="zh-CN" sz="1350" b="1" i="1">
                          <a:solidFill>
                            <a:srgbClr val="002060"/>
                          </a:solidFill>
                          <a:latin typeface="Cambria Math" panose="02040503050406030204" pitchFamily="18" charset="0"/>
                        </a:rPr>
                        <m:t>) </m:t>
                      </m:r>
                    </m:oMath>
                  </m:oMathPara>
                </a14:m>
                <a:endParaRPr lang="zh-CN" altLang="en-US" sz="1350" b="1" dirty="0">
                  <a:solidFill>
                    <a:srgbClr val="002060"/>
                  </a:solidFill>
                </a:endParaRPr>
              </a:p>
            </p:txBody>
          </p:sp>
        </mc:Choice>
        <mc:Fallback xmlns="">
          <p:sp>
            <p:nvSpPr>
              <p:cNvPr id="114" name="矩形 113"/>
              <p:cNvSpPr>
                <a:spLocks noRot="1" noChangeAspect="1" noMove="1" noResize="1" noEditPoints="1" noAdjustHandles="1" noChangeArrowheads="1" noChangeShapeType="1" noTextEdit="1"/>
              </p:cNvSpPr>
              <p:nvPr/>
            </p:nvSpPr>
            <p:spPr>
              <a:xfrm>
                <a:off x="8218240" y="2982814"/>
                <a:ext cx="1076705" cy="300082"/>
              </a:xfrm>
              <a:prstGeom prst="rect">
                <a:avLst/>
              </a:prstGeom>
              <a:blipFill>
                <a:blip r:embed="rId40"/>
                <a:stretch>
                  <a:fillRect b="-600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15" name="文本框 114"/>
              <p:cNvSpPr txBox="1"/>
              <p:nvPr/>
            </p:nvSpPr>
            <p:spPr>
              <a:xfrm>
                <a:off x="7260369" y="2444365"/>
                <a:ext cx="1315727" cy="300082"/>
              </a:xfrm>
              <a:prstGeom prst="rect">
                <a:avLst/>
              </a:prstGeom>
              <a:noFill/>
            </p:spPr>
            <p:txBody>
              <a:bodyPr wrap="square" rtlCol="0">
                <a:spAutoFit/>
              </a:bodyPr>
              <a:lstStyle/>
              <a:p>
                <a14:m>
                  <m:oMath xmlns:m="http://schemas.openxmlformats.org/officeDocument/2006/math">
                    <m:sSub>
                      <m:sSubPr>
                        <m:ctrlPr>
                          <a:rPr lang="en-US" altLang="zh-CN" sz="1350" b="1" i="1">
                            <a:solidFill>
                              <a:srgbClr val="0000FF"/>
                            </a:solidFill>
                            <a:latin typeface="Cambria Math" panose="02040503050406030204" pitchFamily="18" charset="0"/>
                          </a:rPr>
                        </m:ctrlPr>
                      </m:sSubPr>
                      <m:e>
                        <m:r>
                          <a:rPr lang="en-US" altLang="zh-CN" sz="1350" b="1" i="1">
                            <a:solidFill>
                              <a:srgbClr val="0000FF"/>
                            </a:solidFill>
                            <a:latin typeface="Cambria Math" panose="02040503050406030204" pitchFamily="18" charset="0"/>
                          </a:rPr>
                          <m:t>𝒁</m:t>
                        </m:r>
                      </m:e>
                      <m:sub>
                        <m:r>
                          <a:rPr lang="en-US" altLang="zh-CN" sz="1350" b="1" i="1">
                            <a:solidFill>
                              <a:srgbClr val="0000FF"/>
                            </a:solidFill>
                            <a:latin typeface="Cambria Math" panose="02040503050406030204" pitchFamily="18" charset="0"/>
                          </a:rPr>
                          <m:t>𝒄</m:t>
                        </m:r>
                      </m:sub>
                    </m:sSub>
                  </m:oMath>
                </a14:m>
                <a:r>
                  <a:rPr lang="en-US" altLang="zh-CN" sz="1350" b="1" dirty="0">
                    <a:solidFill>
                      <a:srgbClr val="0000FF"/>
                    </a:solidFill>
                  </a:rPr>
                  <a:t>(4100)</a:t>
                </a:r>
                <a:endParaRPr lang="zh-CN" altLang="en-US" sz="1350" b="1" dirty="0">
                  <a:solidFill>
                    <a:srgbClr val="0000FF"/>
                  </a:solidFill>
                </a:endParaRPr>
              </a:p>
            </p:txBody>
          </p:sp>
        </mc:Choice>
        <mc:Fallback xmlns="">
          <p:sp>
            <p:nvSpPr>
              <p:cNvPr id="115" name="文本框 114"/>
              <p:cNvSpPr txBox="1">
                <a:spLocks noRot="1" noChangeAspect="1" noMove="1" noResize="1" noEditPoints="1" noAdjustHandles="1" noChangeArrowheads="1" noChangeShapeType="1" noTextEdit="1"/>
              </p:cNvSpPr>
              <p:nvPr/>
            </p:nvSpPr>
            <p:spPr>
              <a:xfrm>
                <a:off x="7260369" y="2444365"/>
                <a:ext cx="1315727" cy="300082"/>
              </a:xfrm>
              <a:prstGeom prst="rect">
                <a:avLst/>
              </a:prstGeom>
              <a:blipFill>
                <a:blip r:embed="rId41"/>
                <a:stretch>
                  <a:fillRect t="-4082" b="-20408"/>
                </a:stretch>
              </a:blipFill>
            </p:spPr>
            <p:txBody>
              <a:bodyPr/>
              <a:lstStyle/>
              <a:p>
                <a:r>
                  <a:rPr lang="zh-CN" altLang="en-US">
                    <a:noFill/>
                  </a:rPr>
                  <a:t> </a:t>
                </a:r>
              </a:p>
            </p:txBody>
          </p:sp>
        </mc:Fallback>
      </mc:AlternateContent>
      <p:cxnSp>
        <p:nvCxnSpPr>
          <p:cNvPr id="116" name="直接箭头连接符 115"/>
          <p:cNvCxnSpPr/>
          <p:nvPr/>
        </p:nvCxnSpPr>
        <p:spPr>
          <a:xfrm flipH="1">
            <a:off x="5183327" y="3058024"/>
            <a:ext cx="14908" cy="62142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7" name="文本框 116"/>
          <p:cNvSpPr txBox="1"/>
          <p:nvPr/>
        </p:nvSpPr>
        <p:spPr>
          <a:xfrm>
            <a:off x="5424833" y="3655088"/>
            <a:ext cx="737471" cy="300082"/>
          </a:xfrm>
          <a:prstGeom prst="rect">
            <a:avLst/>
          </a:prstGeom>
          <a:noFill/>
        </p:spPr>
        <p:txBody>
          <a:bodyPr wrap="square" rtlCol="0">
            <a:spAutoFit/>
          </a:bodyPr>
          <a:lstStyle/>
          <a:p>
            <a:r>
              <a:rPr lang="en-US" altLang="zh-CN" sz="1350" dirty="0"/>
              <a:t>2014</a:t>
            </a:r>
            <a:endParaRPr lang="zh-CN" altLang="en-US" sz="1350" dirty="0"/>
          </a:p>
        </p:txBody>
      </p:sp>
      <mc:AlternateContent xmlns:mc="http://schemas.openxmlformats.org/markup-compatibility/2006" xmlns:a14="http://schemas.microsoft.com/office/drawing/2010/main">
        <mc:Choice Requires="a14">
          <p:sp>
            <p:nvSpPr>
              <p:cNvPr id="118" name="文本框 117"/>
              <p:cNvSpPr txBox="1"/>
              <p:nvPr/>
            </p:nvSpPr>
            <p:spPr>
              <a:xfrm>
                <a:off x="5212664" y="4457984"/>
                <a:ext cx="1315727" cy="300082"/>
              </a:xfrm>
              <a:prstGeom prst="rect">
                <a:avLst/>
              </a:prstGeom>
              <a:noFill/>
            </p:spPr>
            <p:txBody>
              <a:bodyPr wrap="square" rtlCol="0">
                <a:spAutoFit/>
              </a:bodyPr>
              <a:lstStyle/>
              <a:p>
                <a14:m>
                  <m:oMath xmlns:m="http://schemas.openxmlformats.org/officeDocument/2006/math">
                    <m:sSub>
                      <m:sSubPr>
                        <m:ctrlPr>
                          <a:rPr lang="en-US" altLang="zh-CN" sz="1350" b="1" i="1">
                            <a:solidFill>
                              <a:srgbClr val="0000FF"/>
                            </a:solidFill>
                            <a:latin typeface="Cambria Math" panose="02040503050406030204" pitchFamily="18" charset="0"/>
                          </a:rPr>
                        </m:ctrlPr>
                      </m:sSubPr>
                      <m:e>
                        <m:r>
                          <a:rPr lang="en-US" altLang="zh-CN" sz="1350" b="1" i="1">
                            <a:solidFill>
                              <a:srgbClr val="0000FF"/>
                            </a:solidFill>
                            <a:latin typeface="Cambria Math" panose="02040503050406030204" pitchFamily="18" charset="0"/>
                          </a:rPr>
                          <m:t>𝒁</m:t>
                        </m:r>
                      </m:e>
                      <m:sub>
                        <m:r>
                          <a:rPr lang="en-US" altLang="zh-CN" sz="1350" b="1" i="1">
                            <a:solidFill>
                              <a:srgbClr val="0000FF"/>
                            </a:solidFill>
                            <a:latin typeface="Cambria Math" panose="02040503050406030204" pitchFamily="18" charset="0"/>
                          </a:rPr>
                          <m:t>𝒄</m:t>
                        </m:r>
                      </m:sub>
                    </m:sSub>
                  </m:oMath>
                </a14:m>
                <a:r>
                  <a:rPr lang="en-US" altLang="zh-CN" sz="1350" b="1" dirty="0">
                    <a:solidFill>
                      <a:srgbClr val="0000FF"/>
                    </a:solidFill>
                  </a:rPr>
                  <a:t>(4200)</a:t>
                </a:r>
                <a:endParaRPr lang="zh-CN" altLang="en-US" sz="1350" b="1" dirty="0">
                  <a:solidFill>
                    <a:srgbClr val="0000FF"/>
                  </a:solidFill>
                </a:endParaRPr>
              </a:p>
            </p:txBody>
          </p:sp>
        </mc:Choice>
        <mc:Fallback xmlns="">
          <p:sp>
            <p:nvSpPr>
              <p:cNvPr id="118" name="文本框 117"/>
              <p:cNvSpPr txBox="1">
                <a:spLocks noRot="1" noChangeAspect="1" noMove="1" noResize="1" noEditPoints="1" noAdjustHandles="1" noChangeArrowheads="1" noChangeShapeType="1" noTextEdit="1"/>
              </p:cNvSpPr>
              <p:nvPr/>
            </p:nvSpPr>
            <p:spPr>
              <a:xfrm>
                <a:off x="5212664" y="4457984"/>
                <a:ext cx="1315727" cy="300082"/>
              </a:xfrm>
              <a:prstGeom prst="rect">
                <a:avLst/>
              </a:prstGeom>
              <a:blipFill>
                <a:blip r:embed="rId42"/>
                <a:stretch>
                  <a:fillRect t="-2000" b="-1800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20" name="矩形 119"/>
              <p:cNvSpPr/>
              <p:nvPr/>
            </p:nvSpPr>
            <p:spPr>
              <a:xfrm>
                <a:off x="8244368" y="2771792"/>
                <a:ext cx="904415" cy="30008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altLang="zh-CN" sz="1350" b="1" i="1">
                          <a:solidFill>
                            <a:srgbClr val="0000FF"/>
                          </a:solidFill>
                          <a:latin typeface="Cambria Math" panose="02040503050406030204" pitchFamily="18" charset="0"/>
                        </a:rPr>
                        <m:t>𝑿</m:t>
                      </m:r>
                      <m:r>
                        <a:rPr lang="en-US" altLang="zh-CN" sz="1350" b="1" i="1">
                          <a:solidFill>
                            <a:srgbClr val="0000FF"/>
                          </a:solidFill>
                          <a:latin typeface="Cambria Math" panose="02040503050406030204" pitchFamily="18" charset="0"/>
                        </a:rPr>
                        <m:t>(</m:t>
                      </m:r>
                      <m:r>
                        <a:rPr lang="en-US" altLang="zh-CN" sz="1350" b="1" i="1">
                          <a:solidFill>
                            <a:srgbClr val="0000FF"/>
                          </a:solidFill>
                          <a:latin typeface="Cambria Math" panose="02040503050406030204" pitchFamily="18" charset="0"/>
                        </a:rPr>
                        <m:t>𝟕𝟐𝟎𝟎</m:t>
                      </m:r>
                      <m:r>
                        <a:rPr lang="en-US" altLang="zh-CN" sz="1350" b="1" i="1">
                          <a:solidFill>
                            <a:srgbClr val="0000FF"/>
                          </a:solidFill>
                          <a:latin typeface="Cambria Math" panose="02040503050406030204" pitchFamily="18" charset="0"/>
                        </a:rPr>
                        <m:t>)</m:t>
                      </m:r>
                    </m:oMath>
                  </m:oMathPara>
                </a14:m>
                <a:endParaRPr lang="zh-CN" altLang="en-US" sz="1350" b="1" dirty="0">
                  <a:solidFill>
                    <a:srgbClr val="0000FF"/>
                  </a:solidFill>
                </a:endParaRPr>
              </a:p>
            </p:txBody>
          </p:sp>
        </mc:Choice>
        <mc:Fallback xmlns="">
          <p:sp>
            <p:nvSpPr>
              <p:cNvPr id="120" name="矩形 119"/>
              <p:cNvSpPr>
                <a:spLocks noRot="1" noChangeAspect="1" noMove="1" noResize="1" noEditPoints="1" noAdjustHandles="1" noChangeArrowheads="1" noChangeShapeType="1" noTextEdit="1"/>
              </p:cNvSpPr>
              <p:nvPr/>
            </p:nvSpPr>
            <p:spPr>
              <a:xfrm>
                <a:off x="8244368" y="2771792"/>
                <a:ext cx="904415" cy="300082"/>
              </a:xfrm>
              <a:prstGeom prst="rect">
                <a:avLst/>
              </a:prstGeom>
              <a:blipFill>
                <a:blip r:embed="rId43"/>
                <a:stretch>
                  <a:fillRect b="-8163"/>
                </a:stretch>
              </a:blipFill>
            </p:spPr>
            <p:txBody>
              <a:bodyPr/>
              <a:lstStyle/>
              <a:p>
                <a:r>
                  <a:rPr lang="zh-CN" altLang="en-US">
                    <a:noFill/>
                  </a:rPr>
                  <a:t> </a:t>
                </a:r>
              </a:p>
            </p:txBody>
          </p:sp>
        </mc:Fallback>
      </mc:AlternateContent>
      <p:pic>
        <p:nvPicPr>
          <p:cNvPr id="121" name="图片 120">
            <a:extLst>
              <a:ext uri="{FF2B5EF4-FFF2-40B4-BE49-F238E27FC236}">
                <a16:creationId xmlns:a16="http://schemas.microsoft.com/office/drawing/2014/main" id="{6D89301E-1487-4503-B360-C584694AAA12}"/>
              </a:ext>
            </a:extLst>
          </p:cNvPr>
          <p:cNvPicPr>
            <a:picLocks noChangeAspect="1"/>
          </p:cNvPicPr>
          <p:nvPr/>
        </p:nvPicPr>
        <p:blipFill>
          <a:blip r:embed="rId44">
            <a:extLst>
              <a:ext uri="{28A0092B-C50C-407E-A947-70E740481C1C}">
                <a14:useLocalDpi xmlns:a14="http://schemas.microsoft.com/office/drawing/2010/main" val="0"/>
              </a:ext>
            </a:extLst>
          </a:blip>
          <a:stretch>
            <a:fillRect/>
          </a:stretch>
        </p:blipFill>
        <p:spPr>
          <a:xfrm>
            <a:off x="793836" y="2297180"/>
            <a:ext cx="478154" cy="513904"/>
          </a:xfrm>
          <a:prstGeom prst="rect">
            <a:avLst/>
          </a:prstGeom>
        </p:spPr>
      </p:pic>
      <p:pic>
        <p:nvPicPr>
          <p:cNvPr id="122" name="图片 121">
            <a:extLst>
              <a:ext uri="{FF2B5EF4-FFF2-40B4-BE49-F238E27FC236}">
                <a16:creationId xmlns:a16="http://schemas.microsoft.com/office/drawing/2014/main" id="{D08E77BA-3389-4616-A4FD-4EFFBE11D08A}"/>
              </a:ext>
            </a:extLst>
          </p:cNvPr>
          <p:cNvPicPr>
            <a:picLocks noChangeAspect="1"/>
          </p:cNvPicPr>
          <p:nvPr/>
        </p:nvPicPr>
        <p:blipFill>
          <a:blip r:embed="rId45">
            <a:extLst>
              <a:ext uri="{28A0092B-C50C-407E-A947-70E740481C1C}">
                <a14:useLocalDpi xmlns:a14="http://schemas.microsoft.com/office/drawing/2010/main" val="0"/>
              </a:ext>
            </a:extLst>
          </a:blip>
          <a:stretch>
            <a:fillRect/>
          </a:stretch>
        </p:blipFill>
        <p:spPr>
          <a:xfrm>
            <a:off x="592385" y="4805014"/>
            <a:ext cx="492860" cy="346131"/>
          </a:xfrm>
          <a:prstGeom prst="rect">
            <a:avLst/>
          </a:prstGeom>
        </p:spPr>
      </p:pic>
      <p:pic>
        <p:nvPicPr>
          <p:cNvPr id="123" name="图片 122" descr="屏幕剪辑">
            <a:extLst>
              <a:ext uri="{FF2B5EF4-FFF2-40B4-BE49-F238E27FC236}">
                <a16:creationId xmlns:a16="http://schemas.microsoft.com/office/drawing/2014/main" id="{6F229E3A-77BD-4BBC-B194-E3827B705C4C}"/>
              </a:ext>
            </a:extLst>
          </p:cNvPr>
          <p:cNvPicPr>
            <a:picLocks noChangeAspect="1"/>
          </p:cNvPicPr>
          <p:nvPr/>
        </p:nvPicPr>
        <p:blipFill>
          <a:blip r:embed="rId34">
            <a:extLst>
              <a:ext uri="{28A0092B-C50C-407E-A947-70E740481C1C}">
                <a14:useLocalDpi xmlns:a14="http://schemas.microsoft.com/office/drawing/2010/main" val="0"/>
              </a:ext>
            </a:extLst>
          </a:blip>
          <a:stretch>
            <a:fillRect/>
          </a:stretch>
        </p:blipFill>
        <p:spPr>
          <a:xfrm>
            <a:off x="7400541" y="2029085"/>
            <a:ext cx="538687" cy="406153"/>
          </a:xfrm>
          <a:prstGeom prst="rect">
            <a:avLst/>
          </a:prstGeom>
        </p:spPr>
      </p:pic>
      <p:pic>
        <p:nvPicPr>
          <p:cNvPr id="124" name="图片 123">
            <a:extLst>
              <a:ext uri="{FF2B5EF4-FFF2-40B4-BE49-F238E27FC236}">
                <a16:creationId xmlns:a16="http://schemas.microsoft.com/office/drawing/2014/main" id="{0941626E-86B2-4603-9317-3EB3905C0DB3}"/>
              </a:ext>
            </a:extLst>
          </p:cNvPr>
          <p:cNvPicPr>
            <a:picLocks noChangeAspect="1"/>
          </p:cNvPicPr>
          <p:nvPr/>
        </p:nvPicPr>
        <p:blipFill>
          <a:blip r:embed="rId45">
            <a:extLst>
              <a:ext uri="{28A0092B-C50C-407E-A947-70E740481C1C}">
                <a14:useLocalDpi xmlns:a14="http://schemas.microsoft.com/office/drawing/2010/main" val="0"/>
              </a:ext>
            </a:extLst>
          </a:blip>
          <a:stretch>
            <a:fillRect/>
          </a:stretch>
        </p:blipFill>
        <p:spPr>
          <a:xfrm>
            <a:off x="4444663" y="5601767"/>
            <a:ext cx="492860" cy="346131"/>
          </a:xfrm>
          <a:prstGeom prst="rect">
            <a:avLst/>
          </a:prstGeom>
        </p:spPr>
      </p:pic>
      <p:sp>
        <p:nvSpPr>
          <p:cNvPr id="125" name="文本框 124">
            <a:extLst>
              <a:ext uri="{FF2B5EF4-FFF2-40B4-BE49-F238E27FC236}">
                <a16:creationId xmlns:a16="http://schemas.microsoft.com/office/drawing/2014/main" id="{19FA97E5-6C60-4AC4-8476-B32B57AF3DDA}"/>
              </a:ext>
            </a:extLst>
          </p:cNvPr>
          <p:cNvSpPr txBox="1"/>
          <p:nvPr/>
        </p:nvSpPr>
        <p:spPr>
          <a:xfrm>
            <a:off x="2198164" y="3649170"/>
            <a:ext cx="737471" cy="300082"/>
          </a:xfrm>
          <a:prstGeom prst="rect">
            <a:avLst/>
          </a:prstGeom>
          <a:noFill/>
        </p:spPr>
        <p:txBody>
          <a:bodyPr wrap="square" rtlCol="0">
            <a:spAutoFit/>
          </a:bodyPr>
          <a:lstStyle/>
          <a:p>
            <a:r>
              <a:rPr lang="en-US" altLang="zh-CN" sz="1350" dirty="0"/>
              <a:t>2006</a:t>
            </a:r>
            <a:endParaRPr lang="zh-CN" altLang="en-US" sz="1350" dirty="0"/>
          </a:p>
        </p:txBody>
      </p:sp>
      <p:cxnSp>
        <p:nvCxnSpPr>
          <p:cNvPr id="126" name="直接箭头连接符 125">
            <a:extLst>
              <a:ext uri="{FF2B5EF4-FFF2-40B4-BE49-F238E27FC236}">
                <a16:creationId xmlns:a16="http://schemas.microsoft.com/office/drawing/2014/main" id="{417D0B66-8AD9-4AA7-8A86-BB3D9E85B29B}"/>
              </a:ext>
            </a:extLst>
          </p:cNvPr>
          <p:cNvCxnSpPr>
            <a:cxnSpLocks/>
          </p:cNvCxnSpPr>
          <p:nvPr/>
        </p:nvCxnSpPr>
        <p:spPr>
          <a:xfrm flipV="1">
            <a:off x="2425467" y="3907340"/>
            <a:ext cx="18261" cy="167329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27" name="文本框 126">
                <a:extLst>
                  <a:ext uri="{FF2B5EF4-FFF2-40B4-BE49-F238E27FC236}">
                    <a16:creationId xmlns:a16="http://schemas.microsoft.com/office/drawing/2014/main" id="{EF9EAAFD-0758-4061-BA72-3DC0E2720C53}"/>
                  </a:ext>
                </a:extLst>
              </p:cNvPr>
              <p:cNvSpPr txBox="1"/>
              <p:nvPr/>
            </p:nvSpPr>
            <p:spPr>
              <a:xfrm>
                <a:off x="2004440" y="5586852"/>
                <a:ext cx="1315727" cy="300082"/>
              </a:xfrm>
              <a:prstGeom prst="rect">
                <a:avLst/>
              </a:prstGeom>
              <a:noFill/>
            </p:spPr>
            <p:txBody>
              <a:bodyPr wrap="square" rtlCol="0">
                <a:spAutoFit/>
              </a:bodyPr>
              <a:lstStyle/>
              <a:p>
                <a14:m>
                  <m:oMath xmlns:m="http://schemas.openxmlformats.org/officeDocument/2006/math">
                    <m:sSub>
                      <m:sSubPr>
                        <m:ctrlPr>
                          <a:rPr lang="en-US" altLang="zh-CN" sz="1350" b="1" i="1" smtClean="0">
                            <a:solidFill>
                              <a:srgbClr val="C00000"/>
                            </a:solidFill>
                            <a:latin typeface="Cambria Math" panose="02040503050406030204" pitchFamily="18" charset="0"/>
                          </a:rPr>
                        </m:ctrlPr>
                      </m:sSubPr>
                      <m:e>
                        <m:r>
                          <a:rPr lang="zh-CN" altLang="en-US" sz="1350" b="1" i="1">
                            <a:solidFill>
                              <a:srgbClr val="C00000"/>
                            </a:solidFill>
                            <a:latin typeface="Cambria Math" panose="02040503050406030204" pitchFamily="18" charset="0"/>
                          </a:rPr>
                          <m:t>𝚲</m:t>
                        </m:r>
                      </m:e>
                      <m:sub>
                        <m:r>
                          <a:rPr lang="en-US" altLang="zh-CN" sz="1350" b="1" i="1">
                            <a:solidFill>
                              <a:srgbClr val="C00000"/>
                            </a:solidFill>
                            <a:latin typeface="Cambria Math" panose="02040503050406030204" pitchFamily="18" charset="0"/>
                          </a:rPr>
                          <m:t>𝒄</m:t>
                        </m:r>
                      </m:sub>
                    </m:sSub>
                  </m:oMath>
                </a14:m>
                <a:r>
                  <a:rPr lang="en-US" altLang="zh-CN" sz="1350" b="1" dirty="0">
                    <a:solidFill>
                      <a:srgbClr val="C00000"/>
                    </a:solidFill>
                  </a:rPr>
                  <a:t>(2940)</a:t>
                </a:r>
                <a:endParaRPr lang="zh-CN" altLang="en-US" sz="1350" b="1" dirty="0">
                  <a:solidFill>
                    <a:srgbClr val="C00000"/>
                  </a:solidFill>
                </a:endParaRPr>
              </a:p>
            </p:txBody>
          </p:sp>
        </mc:Choice>
        <mc:Fallback xmlns="">
          <p:sp>
            <p:nvSpPr>
              <p:cNvPr id="127" name="文本框 126">
                <a:extLst>
                  <a:ext uri="{FF2B5EF4-FFF2-40B4-BE49-F238E27FC236}">
                    <a16:creationId xmlns:a16="http://schemas.microsoft.com/office/drawing/2014/main" id="{EF9EAAFD-0758-4061-BA72-3DC0E2720C53}"/>
                  </a:ext>
                </a:extLst>
              </p:cNvPr>
              <p:cNvSpPr txBox="1">
                <a:spLocks noRot="1" noChangeAspect="1" noMove="1" noResize="1" noEditPoints="1" noAdjustHandles="1" noChangeArrowheads="1" noChangeShapeType="1" noTextEdit="1"/>
              </p:cNvSpPr>
              <p:nvPr/>
            </p:nvSpPr>
            <p:spPr>
              <a:xfrm>
                <a:off x="2004440" y="5586852"/>
                <a:ext cx="1315727" cy="300082"/>
              </a:xfrm>
              <a:prstGeom prst="rect">
                <a:avLst/>
              </a:prstGeom>
              <a:blipFill>
                <a:blip r:embed="rId46"/>
                <a:stretch>
                  <a:fillRect t="-2000" b="-18000"/>
                </a:stretch>
              </a:blipFill>
            </p:spPr>
            <p:txBody>
              <a:bodyPr/>
              <a:lstStyle/>
              <a:p>
                <a:r>
                  <a:rPr lang="zh-CN" altLang="en-US">
                    <a:noFill/>
                  </a:rPr>
                  <a:t> </a:t>
                </a:r>
              </a:p>
            </p:txBody>
          </p:sp>
        </mc:Fallback>
      </mc:AlternateContent>
      <p:pic>
        <p:nvPicPr>
          <p:cNvPr id="128" name="图片 127">
            <a:extLst>
              <a:ext uri="{FF2B5EF4-FFF2-40B4-BE49-F238E27FC236}">
                <a16:creationId xmlns:a16="http://schemas.microsoft.com/office/drawing/2014/main" id="{45F2123A-03A3-48AC-A057-8DF09D993538}"/>
              </a:ext>
            </a:extLst>
          </p:cNvPr>
          <p:cNvPicPr>
            <a:picLocks noChangeAspect="1"/>
          </p:cNvPicPr>
          <p:nvPr/>
        </p:nvPicPr>
        <p:blipFill>
          <a:blip r:embed="rId44">
            <a:extLst>
              <a:ext uri="{28A0092B-C50C-407E-A947-70E740481C1C}">
                <a14:useLocalDpi xmlns:a14="http://schemas.microsoft.com/office/drawing/2010/main" val="0"/>
              </a:ext>
            </a:extLst>
          </a:blip>
          <a:stretch>
            <a:fillRect/>
          </a:stretch>
        </p:blipFill>
        <p:spPr>
          <a:xfrm>
            <a:off x="2234157" y="5921440"/>
            <a:ext cx="419142" cy="450480"/>
          </a:xfrm>
          <a:prstGeom prst="rect">
            <a:avLst/>
          </a:prstGeom>
        </p:spPr>
      </p:pic>
      <p:pic>
        <p:nvPicPr>
          <p:cNvPr id="129" name="图片 128">
            <a:extLst>
              <a:ext uri="{FF2B5EF4-FFF2-40B4-BE49-F238E27FC236}">
                <a16:creationId xmlns:a16="http://schemas.microsoft.com/office/drawing/2014/main" id="{7DD67782-A01A-4E48-A8BC-55A45320DC51}"/>
              </a:ext>
            </a:extLst>
          </p:cNvPr>
          <p:cNvPicPr>
            <a:picLocks noChangeAspect="1"/>
          </p:cNvPicPr>
          <p:nvPr/>
        </p:nvPicPr>
        <p:blipFill>
          <a:blip r:embed="rId45">
            <a:extLst>
              <a:ext uri="{28A0092B-C50C-407E-A947-70E740481C1C}">
                <a14:useLocalDpi xmlns:a14="http://schemas.microsoft.com/office/drawing/2010/main" val="0"/>
              </a:ext>
            </a:extLst>
          </a:blip>
          <a:stretch>
            <a:fillRect/>
          </a:stretch>
        </p:blipFill>
        <p:spPr>
          <a:xfrm>
            <a:off x="2786766" y="1989375"/>
            <a:ext cx="492860" cy="346131"/>
          </a:xfrm>
          <a:prstGeom prst="rect">
            <a:avLst/>
          </a:prstGeom>
        </p:spPr>
      </p:pic>
      <p:pic>
        <p:nvPicPr>
          <p:cNvPr id="130" name="图片 129">
            <a:extLst>
              <a:ext uri="{FF2B5EF4-FFF2-40B4-BE49-F238E27FC236}">
                <a16:creationId xmlns:a16="http://schemas.microsoft.com/office/drawing/2014/main" id="{4706FF5B-410D-4951-B7C2-D820CE183C45}"/>
              </a:ext>
            </a:extLst>
          </p:cNvPr>
          <p:cNvPicPr>
            <a:picLocks noChangeAspect="1"/>
          </p:cNvPicPr>
          <p:nvPr/>
        </p:nvPicPr>
        <p:blipFill>
          <a:blip r:embed="rId45">
            <a:extLst>
              <a:ext uri="{28A0092B-C50C-407E-A947-70E740481C1C}">
                <a14:useLocalDpi xmlns:a14="http://schemas.microsoft.com/office/drawing/2010/main" val="0"/>
              </a:ext>
            </a:extLst>
          </a:blip>
          <a:stretch>
            <a:fillRect/>
          </a:stretch>
        </p:blipFill>
        <p:spPr>
          <a:xfrm>
            <a:off x="3590858" y="2517136"/>
            <a:ext cx="492860" cy="346131"/>
          </a:xfrm>
          <a:prstGeom prst="rect">
            <a:avLst/>
          </a:prstGeom>
        </p:spPr>
      </p:pic>
      <p:sp>
        <p:nvSpPr>
          <p:cNvPr id="131" name="文本框 130">
            <a:extLst>
              <a:ext uri="{FF2B5EF4-FFF2-40B4-BE49-F238E27FC236}">
                <a16:creationId xmlns:a16="http://schemas.microsoft.com/office/drawing/2014/main" id="{E99276F0-0CB2-4067-9F7D-D95F9E3032B1}"/>
              </a:ext>
            </a:extLst>
          </p:cNvPr>
          <p:cNvSpPr txBox="1"/>
          <p:nvPr/>
        </p:nvSpPr>
        <p:spPr>
          <a:xfrm>
            <a:off x="9344211" y="3648944"/>
            <a:ext cx="737471" cy="300082"/>
          </a:xfrm>
          <a:prstGeom prst="rect">
            <a:avLst/>
          </a:prstGeom>
          <a:noFill/>
        </p:spPr>
        <p:txBody>
          <a:bodyPr wrap="square" rtlCol="0">
            <a:spAutoFit/>
          </a:bodyPr>
          <a:lstStyle/>
          <a:p>
            <a:r>
              <a:rPr lang="en-US" altLang="zh-CN" sz="1350" dirty="0"/>
              <a:t>2021</a:t>
            </a:r>
            <a:endParaRPr lang="zh-CN" altLang="en-US" sz="1350" dirty="0"/>
          </a:p>
        </p:txBody>
      </p:sp>
      <p:sp>
        <p:nvSpPr>
          <p:cNvPr id="132" name="文本框 131">
            <a:extLst>
              <a:ext uri="{FF2B5EF4-FFF2-40B4-BE49-F238E27FC236}">
                <a16:creationId xmlns:a16="http://schemas.microsoft.com/office/drawing/2014/main" id="{00A8690E-CA21-4227-B0E1-FB244C0FD23F}"/>
              </a:ext>
            </a:extLst>
          </p:cNvPr>
          <p:cNvSpPr txBox="1"/>
          <p:nvPr/>
        </p:nvSpPr>
        <p:spPr>
          <a:xfrm>
            <a:off x="10108861" y="3638096"/>
            <a:ext cx="737471" cy="300082"/>
          </a:xfrm>
          <a:prstGeom prst="rect">
            <a:avLst/>
          </a:prstGeom>
          <a:noFill/>
        </p:spPr>
        <p:txBody>
          <a:bodyPr wrap="square" rtlCol="0">
            <a:spAutoFit/>
          </a:bodyPr>
          <a:lstStyle/>
          <a:p>
            <a:r>
              <a:rPr lang="en-US" altLang="zh-CN" sz="1350" dirty="0"/>
              <a:t>2022</a:t>
            </a:r>
            <a:endParaRPr lang="zh-CN" altLang="en-US" sz="1350" dirty="0"/>
          </a:p>
        </p:txBody>
      </p:sp>
      <p:cxnSp>
        <p:nvCxnSpPr>
          <p:cNvPr id="133" name="直接箭头连接符 132">
            <a:extLst>
              <a:ext uri="{FF2B5EF4-FFF2-40B4-BE49-F238E27FC236}">
                <a16:creationId xmlns:a16="http://schemas.microsoft.com/office/drawing/2014/main" id="{24328D03-C10E-485C-AFF5-05B8AB4DAC4F}"/>
              </a:ext>
            </a:extLst>
          </p:cNvPr>
          <p:cNvCxnSpPr>
            <a:cxnSpLocks/>
          </p:cNvCxnSpPr>
          <p:nvPr/>
        </p:nvCxnSpPr>
        <p:spPr>
          <a:xfrm flipV="1">
            <a:off x="9602205" y="3886547"/>
            <a:ext cx="0" cy="114675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34" name="文本框 133">
                <a:extLst>
                  <a:ext uri="{FF2B5EF4-FFF2-40B4-BE49-F238E27FC236}">
                    <a16:creationId xmlns:a16="http://schemas.microsoft.com/office/drawing/2014/main" id="{BB214652-1F2E-4EC3-8BD5-4C7CDDCCD436}"/>
                  </a:ext>
                </a:extLst>
              </p:cNvPr>
              <p:cNvSpPr txBox="1"/>
              <p:nvPr/>
            </p:nvSpPr>
            <p:spPr>
              <a:xfrm>
                <a:off x="9816692" y="4290830"/>
                <a:ext cx="1121406" cy="30008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m:rPr>
                          <m:nor/>
                        </m:rPr>
                        <a:rPr lang="en-US" altLang="zh-CN" sz="1350" b="1" dirty="0" smtClean="0">
                          <a:solidFill>
                            <a:srgbClr val="C00000"/>
                          </a:solidFill>
                        </a:rPr>
                        <m:t>X</m:t>
                      </m:r>
                      <m:r>
                        <m:rPr>
                          <m:nor/>
                        </m:rPr>
                        <a:rPr lang="en-US" altLang="zh-CN" sz="1350" b="1" dirty="0" smtClean="0">
                          <a:solidFill>
                            <a:srgbClr val="C00000"/>
                          </a:solidFill>
                        </a:rPr>
                        <m:t>(3960)</m:t>
                      </m:r>
                    </m:oMath>
                  </m:oMathPara>
                </a14:m>
                <a:endParaRPr lang="zh-CN" altLang="en-US" sz="1350" b="1" dirty="0">
                  <a:solidFill>
                    <a:srgbClr val="C00000"/>
                  </a:solidFill>
                </a:endParaRPr>
              </a:p>
            </p:txBody>
          </p:sp>
        </mc:Choice>
        <mc:Fallback xmlns="">
          <p:sp>
            <p:nvSpPr>
              <p:cNvPr id="134" name="文本框 133">
                <a:extLst>
                  <a:ext uri="{FF2B5EF4-FFF2-40B4-BE49-F238E27FC236}">
                    <a16:creationId xmlns:a16="http://schemas.microsoft.com/office/drawing/2014/main" id="{BB214652-1F2E-4EC3-8BD5-4C7CDDCCD436}"/>
                  </a:ext>
                </a:extLst>
              </p:cNvPr>
              <p:cNvSpPr txBox="1">
                <a:spLocks noRot="1" noChangeAspect="1" noMove="1" noResize="1" noEditPoints="1" noAdjustHandles="1" noChangeArrowheads="1" noChangeShapeType="1" noTextEdit="1"/>
              </p:cNvSpPr>
              <p:nvPr/>
            </p:nvSpPr>
            <p:spPr>
              <a:xfrm>
                <a:off x="9816692" y="4290830"/>
                <a:ext cx="1121406" cy="300082"/>
              </a:xfrm>
              <a:prstGeom prst="rect">
                <a:avLst/>
              </a:prstGeom>
              <a:blipFill>
                <a:blip r:embed="rId47"/>
                <a:stretch>
                  <a:fillRect b="-4082"/>
                </a:stretch>
              </a:blipFill>
            </p:spPr>
            <p:txBody>
              <a:bodyPr/>
              <a:lstStyle/>
              <a:p>
                <a:r>
                  <a:rPr lang="zh-CN" altLang="en-US">
                    <a:noFill/>
                  </a:rPr>
                  <a:t> </a:t>
                </a:r>
              </a:p>
            </p:txBody>
          </p:sp>
        </mc:Fallback>
      </mc:AlternateContent>
      <p:pic>
        <p:nvPicPr>
          <p:cNvPr id="135" name="图片 134" descr="屏幕剪辑">
            <a:extLst>
              <a:ext uri="{FF2B5EF4-FFF2-40B4-BE49-F238E27FC236}">
                <a16:creationId xmlns:a16="http://schemas.microsoft.com/office/drawing/2014/main" id="{060B6758-13D4-476C-B803-FC0F0DDBD0BC}"/>
              </a:ext>
            </a:extLst>
          </p:cNvPr>
          <p:cNvPicPr>
            <a:picLocks noChangeAspect="1"/>
          </p:cNvPicPr>
          <p:nvPr/>
        </p:nvPicPr>
        <p:blipFill>
          <a:blip r:embed="rId34">
            <a:extLst>
              <a:ext uri="{28A0092B-C50C-407E-A947-70E740481C1C}">
                <a14:useLocalDpi xmlns:a14="http://schemas.microsoft.com/office/drawing/2010/main" val="0"/>
              </a:ext>
            </a:extLst>
          </a:blip>
          <a:stretch>
            <a:fillRect/>
          </a:stretch>
        </p:blipFill>
        <p:spPr>
          <a:xfrm>
            <a:off x="10145240" y="5088471"/>
            <a:ext cx="538687" cy="406153"/>
          </a:xfrm>
          <a:prstGeom prst="rect">
            <a:avLst/>
          </a:prstGeom>
        </p:spPr>
      </p:pic>
      <p:cxnSp>
        <p:nvCxnSpPr>
          <p:cNvPr id="136" name="直接箭头连接符 135">
            <a:extLst>
              <a:ext uri="{FF2B5EF4-FFF2-40B4-BE49-F238E27FC236}">
                <a16:creationId xmlns:a16="http://schemas.microsoft.com/office/drawing/2014/main" id="{49B2F999-5B2C-46DB-A39C-A85E5A2B49C6}"/>
              </a:ext>
            </a:extLst>
          </p:cNvPr>
          <p:cNvCxnSpPr/>
          <p:nvPr/>
        </p:nvCxnSpPr>
        <p:spPr>
          <a:xfrm flipH="1">
            <a:off x="10338241" y="3025859"/>
            <a:ext cx="14908" cy="62142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37" name="文本框 136">
                <a:extLst>
                  <a:ext uri="{FF2B5EF4-FFF2-40B4-BE49-F238E27FC236}">
                    <a16:creationId xmlns:a16="http://schemas.microsoft.com/office/drawing/2014/main" id="{C52DC416-2A55-4167-87A1-373C890FE648}"/>
                  </a:ext>
                </a:extLst>
              </p:cNvPr>
              <p:cNvSpPr txBox="1"/>
              <p:nvPr/>
            </p:nvSpPr>
            <p:spPr>
              <a:xfrm>
                <a:off x="9158828" y="5038974"/>
                <a:ext cx="1315727" cy="300082"/>
              </a:xfrm>
              <a:prstGeom prst="rect">
                <a:avLst/>
              </a:prstGeom>
              <a:noFill/>
            </p:spPr>
            <p:txBody>
              <a:bodyPr wrap="square" rtlCol="0">
                <a:spAutoFit/>
              </a:bodyPr>
              <a:lstStyle/>
              <a:p>
                <a14:m>
                  <m:oMath xmlns:m="http://schemas.openxmlformats.org/officeDocument/2006/math">
                    <m:sSub>
                      <m:sSubPr>
                        <m:ctrlPr>
                          <a:rPr lang="en-US" altLang="zh-CN" sz="1350" b="1" i="1" smtClean="0">
                            <a:solidFill>
                              <a:srgbClr val="0000FF"/>
                            </a:solidFill>
                            <a:latin typeface="Cambria Math" panose="02040503050406030204" pitchFamily="18" charset="0"/>
                          </a:rPr>
                        </m:ctrlPr>
                      </m:sSubPr>
                      <m:e>
                        <m:r>
                          <a:rPr lang="en-US" altLang="zh-CN" sz="1350" b="1" i="1" smtClean="0">
                            <a:solidFill>
                              <a:srgbClr val="0000FF"/>
                            </a:solidFill>
                            <a:latin typeface="Cambria Math" panose="02040503050406030204" pitchFamily="18" charset="0"/>
                          </a:rPr>
                          <m:t>𝑻</m:t>
                        </m:r>
                      </m:e>
                      <m:sub>
                        <m:r>
                          <a:rPr lang="en-US" altLang="zh-CN" sz="1350" b="1" i="1">
                            <a:solidFill>
                              <a:srgbClr val="0000FF"/>
                            </a:solidFill>
                            <a:latin typeface="Cambria Math" panose="02040503050406030204" pitchFamily="18" charset="0"/>
                          </a:rPr>
                          <m:t>𝒄</m:t>
                        </m:r>
                        <m:r>
                          <a:rPr lang="en-US" altLang="zh-CN" sz="1350" b="1" i="1" smtClean="0">
                            <a:solidFill>
                              <a:srgbClr val="0000FF"/>
                            </a:solidFill>
                            <a:latin typeface="Cambria Math" panose="02040503050406030204" pitchFamily="18" charset="0"/>
                          </a:rPr>
                          <m:t>𝒄</m:t>
                        </m:r>
                      </m:sub>
                    </m:sSub>
                  </m:oMath>
                </a14:m>
                <a:r>
                  <a:rPr lang="en-US" altLang="zh-CN" sz="1350" b="1" dirty="0">
                    <a:solidFill>
                      <a:srgbClr val="0000FF"/>
                    </a:solidFill>
                  </a:rPr>
                  <a:t>(3875)</a:t>
                </a:r>
                <a:endParaRPr lang="zh-CN" altLang="en-US" sz="1350" b="1" dirty="0">
                  <a:solidFill>
                    <a:srgbClr val="0000FF"/>
                  </a:solidFill>
                </a:endParaRPr>
              </a:p>
            </p:txBody>
          </p:sp>
        </mc:Choice>
        <mc:Fallback xmlns="">
          <p:sp>
            <p:nvSpPr>
              <p:cNvPr id="137" name="文本框 136">
                <a:extLst>
                  <a:ext uri="{FF2B5EF4-FFF2-40B4-BE49-F238E27FC236}">
                    <a16:creationId xmlns:a16="http://schemas.microsoft.com/office/drawing/2014/main" id="{C52DC416-2A55-4167-87A1-373C890FE648}"/>
                  </a:ext>
                </a:extLst>
              </p:cNvPr>
              <p:cNvSpPr txBox="1">
                <a:spLocks noRot="1" noChangeAspect="1" noMove="1" noResize="1" noEditPoints="1" noAdjustHandles="1" noChangeArrowheads="1" noChangeShapeType="1" noTextEdit="1"/>
              </p:cNvSpPr>
              <p:nvPr/>
            </p:nvSpPr>
            <p:spPr>
              <a:xfrm>
                <a:off x="9158828" y="5038974"/>
                <a:ext cx="1315727" cy="300082"/>
              </a:xfrm>
              <a:prstGeom prst="rect">
                <a:avLst/>
              </a:prstGeom>
              <a:blipFill>
                <a:blip r:embed="rId48"/>
                <a:stretch>
                  <a:fillRect t="-4082" b="-20408"/>
                </a:stretch>
              </a:blipFill>
            </p:spPr>
            <p:txBody>
              <a:bodyPr/>
              <a:lstStyle/>
              <a:p>
                <a:r>
                  <a:rPr lang="zh-CN" altLang="en-US">
                    <a:noFill/>
                  </a:rPr>
                  <a:t> </a:t>
                </a:r>
              </a:p>
            </p:txBody>
          </p:sp>
        </mc:Fallback>
      </mc:AlternateContent>
      <p:pic>
        <p:nvPicPr>
          <p:cNvPr id="138" name="图片 137" descr="屏幕剪辑">
            <a:extLst>
              <a:ext uri="{FF2B5EF4-FFF2-40B4-BE49-F238E27FC236}">
                <a16:creationId xmlns:a16="http://schemas.microsoft.com/office/drawing/2014/main" id="{2BDDF4FA-BCA5-4223-9F76-5A06B88063AD}"/>
              </a:ext>
            </a:extLst>
          </p:cNvPr>
          <p:cNvPicPr>
            <a:picLocks noChangeAspect="1"/>
          </p:cNvPicPr>
          <p:nvPr/>
        </p:nvPicPr>
        <p:blipFill>
          <a:blip r:embed="rId34">
            <a:extLst>
              <a:ext uri="{28A0092B-C50C-407E-A947-70E740481C1C}">
                <a14:useLocalDpi xmlns:a14="http://schemas.microsoft.com/office/drawing/2010/main" val="0"/>
              </a:ext>
            </a:extLst>
          </a:blip>
          <a:stretch>
            <a:fillRect/>
          </a:stretch>
        </p:blipFill>
        <p:spPr>
          <a:xfrm>
            <a:off x="9368200" y="5294354"/>
            <a:ext cx="538687" cy="406153"/>
          </a:xfrm>
          <a:prstGeom prst="rect">
            <a:avLst/>
          </a:prstGeom>
        </p:spPr>
      </p:pic>
      <p:cxnSp>
        <p:nvCxnSpPr>
          <p:cNvPr id="139" name="直接箭头连接符 138">
            <a:extLst>
              <a:ext uri="{FF2B5EF4-FFF2-40B4-BE49-F238E27FC236}">
                <a16:creationId xmlns:a16="http://schemas.microsoft.com/office/drawing/2014/main" id="{FA0A8577-FD2A-49A0-AE74-E0D7E54FE39E}"/>
              </a:ext>
            </a:extLst>
          </p:cNvPr>
          <p:cNvCxnSpPr>
            <a:cxnSpLocks/>
          </p:cNvCxnSpPr>
          <p:nvPr/>
        </p:nvCxnSpPr>
        <p:spPr>
          <a:xfrm flipV="1">
            <a:off x="10366363" y="3915567"/>
            <a:ext cx="11032" cy="40120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140" name="图片 139" descr="屏幕剪辑">
            <a:extLst>
              <a:ext uri="{FF2B5EF4-FFF2-40B4-BE49-F238E27FC236}">
                <a16:creationId xmlns:a16="http://schemas.microsoft.com/office/drawing/2014/main" id="{46DDB1B2-64E2-4837-92C7-27023170A55D}"/>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045942" y="2432635"/>
            <a:ext cx="499653" cy="349382"/>
          </a:xfrm>
          <a:prstGeom prst="rect">
            <a:avLst/>
          </a:prstGeom>
        </p:spPr>
      </p:pic>
      <mc:AlternateContent xmlns:mc="http://schemas.openxmlformats.org/markup-compatibility/2006" xmlns:a14="http://schemas.microsoft.com/office/drawing/2010/main">
        <mc:Choice Requires="a14">
          <p:sp>
            <p:nvSpPr>
              <p:cNvPr id="141" name="文本框 140">
                <a:extLst>
                  <a:ext uri="{FF2B5EF4-FFF2-40B4-BE49-F238E27FC236}">
                    <a16:creationId xmlns:a16="http://schemas.microsoft.com/office/drawing/2014/main" id="{96424384-FFD7-46EF-AB5D-7BA095945D93}"/>
                  </a:ext>
                </a:extLst>
              </p:cNvPr>
              <p:cNvSpPr txBox="1"/>
              <p:nvPr/>
            </p:nvSpPr>
            <p:spPr>
              <a:xfrm>
                <a:off x="9741501" y="2750187"/>
                <a:ext cx="1121406" cy="30008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m:rPr>
                          <m:nor/>
                        </m:rPr>
                        <a:rPr lang="en-US" altLang="zh-CN" sz="1350" b="1" dirty="0" smtClean="0">
                          <a:solidFill>
                            <a:srgbClr val="C00000"/>
                          </a:solidFill>
                        </a:rPr>
                        <m:t>Y</m:t>
                      </m:r>
                      <m:r>
                        <m:rPr>
                          <m:nor/>
                        </m:rPr>
                        <a:rPr lang="en-US" altLang="zh-CN" sz="1350" b="1" dirty="0" smtClean="0">
                          <a:solidFill>
                            <a:srgbClr val="C00000"/>
                          </a:solidFill>
                        </a:rPr>
                        <m:t>(4500)</m:t>
                      </m:r>
                    </m:oMath>
                  </m:oMathPara>
                </a14:m>
                <a:endParaRPr lang="zh-CN" altLang="en-US" sz="1350" b="1" dirty="0">
                  <a:solidFill>
                    <a:srgbClr val="C00000"/>
                  </a:solidFill>
                </a:endParaRPr>
              </a:p>
            </p:txBody>
          </p:sp>
        </mc:Choice>
        <mc:Fallback xmlns="">
          <p:sp>
            <p:nvSpPr>
              <p:cNvPr id="141" name="文本框 140">
                <a:extLst>
                  <a:ext uri="{FF2B5EF4-FFF2-40B4-BE49-F238E27FC236}">
                    <a16:creationId xmlns:a16="http://schemas.microsoft.com/office/drawing/2014/main" id="{96424384-FFD7-46EF-AB5D-7BA095945D93}"/>
                  </a:ext>
                </a:extLst>
              </p:cNvPr>
              <p:cNvSpPr txBox="1">
                <a:spLocks noRot="1" noChangeAspect="1" noMove="1" noResize="1" noEditPoints="1" noAdjustHandles="1" noChangeArrowheads="1" noChangeShapeType="1" noTextEdit="1"/>
              </p:cNvSpPr>
              <p:nvPr/>
            </p:nvSpPr>
            <p:spPr>
              <a:xfrm>
                <a:off x="9741501" y="2750187"/>
                <a:ext cx="1121406" cy="300082"/>
              </a:xfrm>
              <a:prstGeom prst="rect">
                <a:avLst/>
              </a:prstGeom>
              <a:blipFill>
                <a:blip r:embed="rId49"/>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42" name="矩形 141">
                <a:extLst>
                  <a:ext uri="{FF2B5EF4-FFF2-40B4-BE49-F238E27FC236}">
                    <a16:creationId xmlns:a16="http://schemas.microsoft.com/office/drawing/2014/main" id="{50F62477-6294-453E-A421-93CCDEA8B5DB}"/>
                  </a:ext>
                </a:extLst>
              </p:cNvPr>
              <p:cNvSpPr/>
              <p:nvPr/>
            </p:nvSpPr>
            <p:spPr>
              <a:xfrm>
                <a:off x="9875583" y="4533900"/>
                <a:ext cx="1076705" cy="30008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CN" sz="1350" b="1" i="1" smtClean="0">
                              <a:solidFill>
                                <a:srgbClr val="002060"/>
                              </a:solidFill>
                              <a:latin typeface="Cambria Math" panose="02040503050406030204" pitchFamily="18" charset="0"/>
                            </a:rPr>
                          </m:ctrlPr>
                        </m:sSubPr>
                        <m:e>
                          <m:r>
                            <a:rPr lang="en-US" altLang="zh-CN" sz="1350" b="1" i="1">
                              <a:solidFill>
                                <a:srgbClr val="002060"/>
                              </a:solidFill>
                              <a:latin typeface="Cambria Math" panose="02040503050406030204" pitchFamily="18" charset="0"/>
                            </a:rPr>
                            <m:t>𝑷</m:t>
                          </m:r>
                        </m:e>
                        <m:sub>
                          <m:r>
                            <a:rPr lang="en-US" altLang="zh-CN" sz="1350" b="1" i="1">
                              <a:solidFill>
                                <a:srgbClr val="002060"/>
                              </a:solidFill>
                              <a:latin typeface="Cambria Math" panose="02040503050406030204" pitchFamily="18" charset="0"/>
                            </a:rPr>
                            <m:t>𝒄𝒔</m:t>
                          </m:r>
                        </m:sub>
                      </m:sSub>
                      <m:r>
                        <a:rPr lang="en-US" altLang="zh-CN" sz="1350" b="1" i="1">
                          <a:solidFill>
                            <a:srgbClr val="002060"/>
                          </a:solidFill>
                          <a:latin typeface="Cambria Math" panose="02040503050406030204" pitchFamily="18" charset="0"/>
                        </a:rPr>
                        <m:t>(</m:t>
                      </m:r>
                      <m:r>
                        <a:rPr lang="en-US" altLang="zh-CN" sz="1350" b="1" i="1">
                          <a:solidFill>
                            <a:srgbClr val="002060"/>
                          </a:solidFill>
                          <a:latin typeface="Cambria Math" panose="02040503050406030204" pitchFamily="18" charset="0"/>
                        </a:rPr>
                        <m:t>𝟒𝟑𝟑𝟖</m:t>
                      </m:r>
                      <m:r>
                        <a:rPr lang="en-US" altLang="zh-CN" sz="1350" b="1" i="1">
                          <a:solidFill>
                            <a:srgbClr val="002060"/>
                          </a:solidFill>
                          <a:latin typeface="Cambria Math" panose="02040503050406030204" pitchFamily="18" charset="0"/>
                        </a:rPr>
                        <m:t>) </m:t>
                      </m:r>
                    </m:oMath>
                  </m:oMathPara>
                </a14:m>
                <a:endParaRPr lang="zh-CN" altLang="en-US" sz="1350" b="1" dirty="0">
                  <a:solidFill>
                    <a:srgbClr val="002060"/>
                  </a:solidFill>
                </a:endParaRPr>
              </a:p>
            </p:txBody>
          </p:sp>
        </mc:Choice>
        <mc:Fallback xmlns="">
          <p:sp>
            <p:nvSpPr>
              <p:cNvPr id="142" name="矩形 141">
                <a:extLst>
                  <a:ext uri="{FF2B5EF4-FFF2-40B4-BE49-F238E27FC236}">
                    <a16:creationId xmlns:a16="http://schemas.microsoft.com/office/drawing/2014/main" id="{50F62477-6294-453E-A421-93CCDEA8B5DB}"/>
                  </a:ext>
                </a:extLst>
              </p:cNvPr>
              <p:cNvSpPr>
                <a:spLocks noRot="1" noChangeAspect="1" noMove="1" noResize="1" noEditPoints="1" noAdjustHandles="1" noChangeArrowheads="1" noChangeShapeType="1" noTextEdit="1"/>
              </p:cNvSpPr>
              <p:nvPr/>
            </p:nvSpPr>
            <p:spPr>
              <a:xfrm>
                <a:off x="9875583" y="4533900"/>
                <a:ext cx="1076705" cy="300082"/>
              </a:xfrm>
              <a:prstGeom prst="rect">
                <a:avLst/>
              </a:prstGeom>
              <a:blipFill>
                <a:blip r:embed="rId50"/>
                <a:stretch>
                  <a:fillRect b="-816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43" name="文本框 142">
                <a:extLst>
                  <a:ext uri="{FF2B5EF4-FFF2-40B4-BE49-F238E27FC236}">
                    <a16:creationId xmlns:a16="http://schemas.microsoft.com/office/drawing/2014/main" id="{AAEEC1F6-C28E-40CE-B812-B44B7A1C13E7}"/>
                  </a:ext>
                </a:extLst>
              </p:cNvPr>
              <p:cNvSpPr txBox="1"/>
              <p:nvPr/>
            </p:nvSpPr>
            <p:spPr>
              <a:xfrm>
                <a:off x="9789297" y="4791189"/>
                <a:ext cx="1315727" cy="30008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altLang="zh-CN" sz="1350" b="1" i="1" smtClean="0">
                              <a:solidFill>
                                <a:srgbClr val="0000FF"/>
                              </a:solidFill>
                              <a:latin typeface="Cambria Math" panose="02040503050406030204" pitchFamily="18" charset="0"/>
                            </a:rPr>
                          </m:ctrlPr>
                        </m:sSubPr>
                        <m:e>
                          <m:r>
                            <a:rPr lang="en-US" altLang="zh-CN" sz="1350" b="1" i="1" smtClean="0">
                              <a:solidFill>
                                <a:srgbClr val="0000FF"/>
                              </a:solidFill>
                              <a:latin typeface="Cambria Math" panose="02040503050406030204" pitchFamily="18" charset="0"/>
                            </a:rPr>
                            <m:t>𝑻</m:t>
                          </m:r>
                        </m:e>
                        <m:sub>
                          <m:r>
                            <a:rPr lang="en-US" altLang="zh-CN" sz="1350" b="1" i="1" smtClean="0">
                              <a:solidFill>
                                <a:srgbClr val="0000FF"/>
                              </a:solidFill>
                              <a:latin typeface="Cambria Math" panose="02040503050406030204" pitchFamily="18" charset="0"/>
                            </a:rPr>
                            <m:t>𝒄𝒔</m:t>
                          </m:r>
                        </m:sub>
                      </m:sSub>
                      <m:r>
                        <a:rPr lang="en-US" altLang="zh-CN" sz="1350" b="1" i="1">
                          <a:solidFill>
                            <a:srgbClr val="0000FF"/>
                          </a:solidFill>
                          <a:latin typeface="Cambria Math" panose="02040503050406030204" pitchFamily="18" charset="0"/>
                        </a:rPr>
                        <m:t>(</m:t>
                      </m:r>
                      <m:r>
                        <a:rPr lang="en-US" altLang="zh-CN" sz="1350" b="1" i="1" smtClean="0">
                          <a:solidFill>
                            <a:srgbClr val="0000FF"/>
                          </a:solidFill>
                          <a:latin typeface="Cambria Math" panose="02040503050406030204" pitchFamily="18" charset="0"/>
                        </a:rPr>
                        <m:t>𝟐𝟗𝟎𝟎</m:t>
                      </m:r>
                      <m:r>
                        <a:rPr lang="en-US" altLang="zh-CN" sz="1350" b="1" i="1">
                          <a:solidFill>
                            <a:srgbClr val="0000FF"/>
                          </a:solidFill>
                          <a:latin typeface="Cambria Math" panose="02040503050406030204" pitchFamily="18" charset="0"/>
                        </a:rPr>
                        <m:t>)</m:t>
                      </m:r>
                    </m:oMath>
                  </m:oMathPara>
                </a14:m>
                <a:endParaRPr lang="zh-CN" altLang="en-US" sz="1350" b="1" dirty="0">
                  <a:solidFill>
                    <a:srgbClr val="0000FF"/>
                  </a:solidFill>
                </a:endParaRPr>
              </a:p>
            </p:txBody>
          </p:sp>
        </mc:Choice>
        <mc:Fallback xmlns="">
          <p:sp>
            <p:nvSpPr>
              <p:cNvPr id="143" name="文本框 142">
                <a:extLst>
                  <a:ext uri="{FF2B5EF4-FFF2-40B4-BE49-F238E27FC236}">
                    <a16:creationId xmlns:a16="http://schemas.microsoft.com/office/drawing/2014/main" id="{AAEEC1F6-C28E-40CE-B812-B44B7A1C13E7}"/>
                  </a:ext>
                </a:extLst>
              </p:cNvPr>
              <p:cNvSpPr txBox="1">
                <a:spLocks noRot="1" noChangeAspect="1" noMove="1" noResize="1" noEditPoints="1" noAdjustHandles="1" noChangeArrowheads="1" noChangeShapeType="1" noTextEdit="1"/>
              </p:cNvSpPr>
              <p:nvPr/>
            </p:nvSpPr>
            <p:spPr>
              <a:xfrm>
                <a:off x="9789297" y="4791189"/>
                <a:ext cx="1315727" cy="300082"/>
              </a:xfrm>
              <a:prstGeom prst="rect">
                <a:avLst/>
              </a:prstGeom>
              <a:blipFill>
                <a:blip r:embed="rId51"/>
                <a:stretch>
                  <a:fillRect b="-8163"/>
                </a:stretch>
              </a:blipFill>
            </p:spPr>
            <p:txBody>
              <a:bodyPr/>
              <a:lstStyle/>
              <a:p>
                <a:r>
                  <a:rPr lang="zh-CN" altLang="en-US">
                    <a:noFill/>
                  </a:rPr>
                  <a:t> </a:t>
                </a:r>
              </a:p>
            </p:txBody>
          </p:sp>
        </mc:Fallback>
      </mc:AlternateContent>
      <p:cxnSp>
        <p:nvCxnSpPr>
          <p:cNvPr id="144" name="直接箭头连接符 143">
            <a:extLst>
              <a:ext uri="{FF2B5EF4-FFF2-40B4-BE49-F238E27FC236}">
                <a16:creationId xmlns:a16="http://schemas.microsoft.com/office/drawing/2014/main" id="{F181FB9D-D196-495B-97FE-974A65C6664A}"/>
              </a:ext>
            </a:extLst>
          </p:cNvPr>
          <p:cNvCxnSpPr/>
          <p:nvPr/>
        </p:nvCxnSpPr>
        <p:spPr>
          <a:xfrm flipH="1">
            <a:off x="9644450" y="3279355"/>
            <a:ext cx="6797" cy="38898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45" name="矩形 144">
                <a:extLst>
                  <a:ext uri="{FF2B5EF4-FFF2-40B4-BE49-F238E27FC236}">
                    <a16:creationId xmlns:a16="http://schemas.microsoft.com/office/drawing/2014/main" id="{12D16A55-3B36-4BBD-A54E-DC820B45B835}"/>
                  </a:ext>
                </a:extLst>
              </p:cNvPr>
              <p:cNvSpPr/>
              <p:nvPr/>
            </p:nvSpPr>
            <p:spPr>
              <a:xfrm>
                <a:off x="9135923" y="3036047"/>
                <a:ext cx="1012585" cy="30008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CN" sz="1350" b="1" i="1" smtClean="0">
                              <a:solidFill>
                                <a:srgbClr val="002060"/>
                              </a:solidFill>
                              <a:latin typeface="Cambria Math" panose="02040503050406030204" pitchFamily="18" charset="0"/>
                            </a:rPr>
                          </m:ctrlPr>
                        </m:sSubPr>
                        <m:e>
                          <m:r>
                            <a:rPr lang="en-US" altLang="zh-CN" sz="1350" b="1" i="1">
                              <a:solidFill>
                                <a:srgbClr val="002060"/>
                              </a:solidFill>
                              <a:latin typeface="Cambria Math" panose="02040503050406030204" pitchFamily="18" charset="0"/>
                            </a:rPr>
                            <m:t>𝑷</m:t>
                          </m:r>
                        </m:e>
                        <m:sub>
                          <m:r>
                            <a:rPr lang="en-US" altLang="zh-CN" sz="1350" b="1" i="1">
                              <a:solidFill>
                                <a:srgbClr val="002060"/>
                              </a:solidFill>
                              <a:latin typeface="Cambria Math" panose="02040503050406030204" pitchFamily="18" charset="0"/>
                            </a:rPr>
                            <m:t>𝒄</m:t>
                          </m:r>
                        </m:sub>
                      </m:sSub>
                      <m:r>
                        <a:rPr lang="en-US" altLang="zh-CN" sz="1350" b="1" i="1">
                          <a:solidFill>
                            <a:srgbClr val="002060"/>
                          </a:solidFill>
                          <a:latin typeface="Cambria Math" panose="02040503050406030204" pitchFamily="18" charset="0"/>
                        </a:rPr>
                        <m:t>(</m:t>
                      </m:r>
                      <m:r>
                        <a:rPr lang="en-US" altLang="zh-CN" sz="1350" b="1" i="1">
                          <a:solidFill>
                            <a:srgbClr val="002060"/>
                          </a:solidFill>
                          <a:latin typeface="Cambria Math" panose="02040503050406030204" pitchFamily="18" charset="0"/>
                        </a:rPr>
                        <m:t>𝟒𝟑𝟑𝟕</m:t>
                      </m:r>
                      <m:r>
                        <a:rPr lang="en-US" altLang="zh-CN" sz="1350" b="1" i="1">
                          <a:latin typeface="Cambria Math" panose="02040503050406030204" pitchFamily="18" charset="0"/>
                        </a:rPr>
                        <m:t>) </m:t>
                      </m:r>
                    </m:oMath>
                  </m:oMathPara>
                </a14:m>
                <a:endParaRPr lang="zh-CN" altLang="en-US" sz="1350" b="1" dirty="0"/>
              </a:p>
            </p:txBody>
          </p:sp>
        </mc:Choice>
        <mc:Fallback xmlns="">
          <p:sp>
            <p:nvSpPr>
              <p:cNvPr id="145" name="矩形 144">
                <a:extLst>
                  <a:ext uri="{FF2B5EF4-FFF2-40B4-BE49-F238E27FC236}">
                    <a16:creationId xmlns:a16="http://schemas.microsoft.com/office/drawing/2014/main" id="{12D16A55-3B36-4BBD-A54E-DC820B45B835}"/>
                  </a:ext>
                </a:extLst>
              </p:cNvPr>
              <p:cNvSpPr>
                <a:spLocks noRot="1" noChangeAspect="1" noMove="1" noResize="1" noEditPoints="1" noAdjustHandles="1" noChangeArrowheads="1" noChangeShapeType="1" noTextEdit="1"/>
              </p:cNvSpPr>
              <p:nvPr/>
            </p:nvSpPr>
            <p:spPr>
              <a:xfrm>
                <a:off x="9135923" y="3036047"/>
                <a:ext cx="1012585" cy="300082"/>
              </a:xfrm>
              <a:prstGeom prst="rect">
                <a:avLst/>
              </a:prstGeom>
              <a:blipFill>
                <a:blip r:embed="rId52"/>
                <a:stretch>
                  <a:fillRect b="-8163"/>
                </a:stretch>
              </a:blipFill>
            </p:spPr>
            <p:txBody>
              <a:bodyPr/>
              <a:lstStyle/>
              <a:p>
                <a:r>
                  <a:rPr lang="zh-CN" altLang="en-US">
                    <a:noFill/>
                  </a:rPr>
                  <a:t> </a:t>
                </a:r>
              </a:p>
            </p:txBody>
          </p:sp>
        </mc:Fallback>
      </mc:AlternateContent>
      <p:pic>
        <p:nvPicPr>
          <p:cNvPr id="146" name="图片 145" descr="屏幕剪辑">
            <a:extLst>
              <a:ext uri="{FF2B5EF4-FFF2-40B4-BE49-F238E27FC236}">
                <a16:creationId xmlns:a16="http://schemas.microsoft.com/office/drawing/2014/main" id="{9438B935-8193-4807-983E-66CE1E436FCE}"/>
              </a:ext>
            </a:extLst>
          </p:cNvPr>
          <p:cNvPicPr>
            <a:picLocks noChangeAspect="1"/>
          </p:cNvPicPr>
          <p:nvPr/>
        </p:nvPicPr>
        <p:blipFill>
          <a:blip r:embed="rId34">
            <a:extLst>
              <a:ext uri="{28A0092B-C50C-407E-A947-70E740481C1C}">
                <a14:useLocalDpi xmlns:a14="http://schemas.microsoft.com/office/drawing/2010/main" val="0"/>
              </a:ext>
            </a:extLst>
          </a:blip>
          <a:stretch>
            <a:fillRect/>
          </a:stretch>
        </p:blipFill>
        <p:spPr>
          <a:xfrm>
            <a:off x="9332388" y="2662959"/>
            <a:ext cx="538687" cy="406153"/>
          </a:xfrm>
          <a:prstGeom prst="rect">
            <a:avLst/>
          </a:prstGeom>
        </p:spPr>
      </p:pic>
      <p:pic>
        <p:nvPicPr>
          <p:cNvPr id="147" name="图片 146">
            <a:extLst>
              <a:ext uri="{FF2B5EF4-FFF2-40B4-BE49-F238E27FC236}">
                <a16:creationId xmlns:a16="http://schemas.microsoft.com/office/drawing/2014/main" id="{29E758B0-3D06-49B1-B06E-0AE508EB0B63}"/>
              </a:ext>
            </a:extLst>
          </p:cNvPr>
          <p:cNvPicPr>
            <a:picLocks noChangeAspect="1"/>
          </p:cNvPicPr>
          <p:nvPr/>
        </p:nvPicPr>
        <p:blipFill>
          <a:blip r:embed="rId45">
            <a:extLst>
              <a:ext uri="{28A0092B-C50C-407E-A947-70E740481C1C}">
                <a14:useLocalDpi xmlns:a14="http://schemas.microsoft.com/office/drawing/2010/main" val="0"/>
              </a:ext>
            </a:extLst>
          </a:blip>
          <a:stretch>
            <a:fillRect/>
          </a:stretch>
        </p:blipFill>
        <p:spPr>
          <a:xfrm>
            <a:off x="5432982" y="4789355"/>
            <a:ext cx="492860" cy="346131"/>
          </a:xfrm>
          <a:prstGeom prst="rect">
            <a:avLst/>
          </a:prstGeom>
        </p:spPr>
      </p:pic>
    </p:spTree>
    <p:extLst>
      <p:ext uri="{BB962C8B-B14F-4D97-AF65-F5344CB8AC3E}">
        <p14:creationId xmlns:p14="http://schemas.microsoft.com/office/powerpoint/2010/main" val="3098764875"/>
      </p:ext>
    </p:extLst>
  </p:cSld>
  <p:clrMapOvr>
    <a:masterClrMapping/>
  </p:clrMapOvr>
  <mc:AlternateContent xmlns:mc="http://schemas.openxmlformats.org/markup-compatibility/2006" xmlns:p14="http://schemas.microsoft.com/office/powerpoint/2010/main">
    <mc:Choice Requires="p14">
      <p:transition spd="slow" p14:dur="2000" advTm="39623"/>
    </mc:Choice>
    <mc:Fallback xmlns="">
      <p:transition spd="slow" advTm="39623"/>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矩形 16">
            <a:extLst>
              <a:ext uri="{FF2B5EF4-FFF2-40B4-BE49-F238E27FC236}">
                <a16:creationId xmlns:a16="http://schemas.microsoft.com/office/drawing/2014/main" id="{FBCF40DB-40F0-43C3-6E52-5688FA6F154C}"/>
              </a:ext>
            </a:extLst>
          </p:cNvPr>
          <p:cNvSpPr/>
          <p:nvPr/>
        </p:nvSpPr>
        <p:spPr>
          <a:xfrm>
            <a:off x="5855951" y="2609313"/>
            <a:ext cx="4951749" cy="2902852"/>
          </a:xfrm>
          <a:prstGeom prst="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mc:AlternateContent xmlns:mc="http://schemas.openxmlformats.org/markup-compatibility/2006">
        <mc:Choice xmlns:a14="http://schemas.microsoft.com/office/drawing/2010/main" Requires="a14">
          <p:sp>
            <p:nvSpPr>
              <p:cNvPr id="2" name="标题 1">
                <a:extLst>
                  <a:ext uri="{FF2B5EF4-FFF2-40B4-BE49-F238E27FC236}">
                    <a16:creationId xmlns:a16="http://schemas.microsoft.com/office/drawing/2014/main" id="{22F57DD6-6737-1A09-5EE7-55FD42438388}"/>
                  </a:ext>
                </a:extLst>
              </p:cNvPr>
              <p:cNvSpPr>
                <a:spLocks noGrp="1"/>
              </p:cNvSpPr>
              <p:nvPr>
                <p:ph type="title"/>
              </p:nvPr>
            </p:nvSpPr>
            <p:spPr>
              <a:xfrm>
                <a:off x="186651" y="-109109"/>
                <a:ext cx="10515600" cy="1325563"/>
              </a:xfrm>
            </p:spPr>
            <p:txBody>
              <a:bodyPr>
                <a:normAutofit/>
              </a:bodyPr>
              <a:lstStyle/>
              <a:p>
                <a:r>
                  <a:rPr lang="en" altLang="zh-CN" sz="3600" b="1" dirty="0">
                    <a:latin typeface="Microsoft YaHei" panose="020B0503020204020204" pitchFamily="34" charset="-122"/>
                    <a:ea typeface="Microsoft YaHei" panose="020B0503020204020204" pitchFamily="34" charset="-122"/>
                  </a:rPr>
                  <a:t>𝑇</a:t>
                </a:r>
                <a:r>
                  <a:rPr lang="en-US" altLang="zh-CN" sz="2800" b="1" dirty="0">
                    <a:latin typeface="Microsoft YaHei" panose="020B0503020204020204" pitchFamily="34" charset="-122"/>
                    <a:ea typeface="Microsoft YaHei" panose="020B0503020204020204" pitchFamily="34" charset="-122"/>
                  </a:rPr>
                  <a:t>cc</a:t>
                </a:r>
                <a:r>
                  <a:rPr lang="en" altLang="zh-CN" sz="3600" b="1" dirty="0">
                    <a:latin typeface="Microsoft YaHei" panose="020B0503020204020204" pitchFamily="34" charset="-122"/>
                    <a:ea typeface="Microsoft YaHei" panose="020B0503020204020204" pitchFamily="34" charset="-122"/>
                  </a:rPr>
                  <a:t>(3875) </a:t>
                </a:r>
                <a:r>
                  <a:rPr lang="en-US" altLang="zh-CN" sz="3600" b="1" dirty="0">
                    <a:solidFill>
                      <a:schemeClr val="tx1"/>
                    </a:solidFill>
                    <a:latin typeface="Microsoft YaHei" panose="020B0503020204020204" pitchFamily="34" charset="-122"/>
                    <a:ea typeface="Microsoft YaHei" panose="020B0503020204020204" pitchFamily="34" charset="-122"/>
                  </a:rPr>
                  <a:t>as</a:t>
                </a:r>
                <a:r>
                  <a:rPr lang="zh-CN" altLang="en-US" sz="3600" b="1" dirty="0">
                    <a:solidFill>
                      <a:schemeClr val="tx1"/>
                    </a:solidFill>
                    <a:latin typeface="Microsoft YaHei" panose="020B0503020204020204" pitchFamily="34" charset="-122"/>
                    <a:ea typeface="Microsoft YaHei" panose="020B0503020204020204" pitchFamily="34" charset="-122"/>
                  </a:rPr>
                  <a:t> </a:t>
                </a:r>
                <a:r>
                  <a:rPr lang="en-US" altLang="zh-CN" sz="3600" b="1" dirty="0">
                    <a:solidFill>
                      <a:schemeClr val="tx1"/>
                    </a:solidFill>
                    <a:latin typeface="Microsoft YaHei" panose="020B0503020204020204" pitchFamily="34" charset="-122"/>
                    <a:ea typeface="Microsoft YaHei" panose="020B0503020204020204" pitchFamily="34" charset="-122"/>
                  </a:rPr>
                  <a:t>a</a:t>
                </a:r>
                <a:r>
                  <a:rPr lang="zh-CN" altLang="en-US" sz="3600" b="1" dirty="0">
                    <a:solidFill>
                      <a:schemeClr val="tx1"/>
                    </a:solidFill>
                    <a:latin typeface="Microsoft YaHei" panose="020B0503020204020204" pitchFamily="34" charset="-122"/>
                    <a:ea typeface="Microsoft YaHei" panose="020B0503020204020204" pitchFamily="34" charset="-122"/>
                  </a:rPr>
                  <a:t> </a:t>
                </a:r>
                <a14:m>
                  <m:oMath xmlns:m="http://schemas.openxmlformats.org/officeDocument/2006/math">
                    <m:r>
                      <a:rPr lang="en-US" altLang="zh-CN" sz="3600" b="1" i="1">
                        <a:solidFill>
                          <a:schemeClr val="tx1"/>
                        </a:solidFill>
                        <a:latin typeface="CambriaMath"/>
                      </a:rPr>
                      <m:t>𝐃</m:t>
                    </m:r>
                    <m:sSup>
                      <m:sSupPr>
                        <m:ctrlPr>
                          <a:rPr lang="zh-CN" altLang="zh-CN" sz="3600" b="1">
                            <a:solidFill>
                              <a:schemeClr val="tx1"/>
                            </a:solidFill>
                            <a:latin typeface="CambriaMath"/>
                          </a:rPr>
                        </m:ctrlPr>
                      </m:sSupPr>
                      <m:e>
                        <m:r>
                          <a:rPr lang="en-US" altLang="zh-CN" sz="3600" b="1" i="1">
                            <a:solidFill>
                              <a:schemeClr val="tx1"/>
                            </a:solidFill>
                            <a:latin typeface="CambriaMath"/>
                          </a:rPr>
                          <m:t>𝐃</m:t>
                        </m:r>
                      </m:e>
                      <m:sup>
                        <m:r>
                          <a:rPr lang="en-US" altLang="zh-CN" sz="3600" b="1">
                            <a:solidFill>
                              <a:schemeClr val="tx1"/>
                            </a:solidFill>
                            <a:latin typeface="CambriaMath"/>
                          </a:rPr>
                          <m:t>∗</m:t>
                        </m:r>
                      </m:sup>
                    </m:sSup>
                  </m:oMath>
                </a14:m>
                <a:r>
                  <a:rPr lang="en-US" altLang="zh-CN" sz="3600" b="1" dirty="0">
                    <a:solidFill>
                      <a:schemeClr val="tx1"/>
                    </a:solidFill>
                    <a:latin typeface="Microsoft YaHei" panose="020B0503020204020204" pitchFamily="34" charset="-122"/>
                    <a:ea typeface="Microsoft YaHei" panose="020B0503020204020204" pitchFamily="34" charset="-122"/>
                  </a:rPr>
                  <a:t> hadronic molecule</a:t>
                </a:r>
                <a:r>
                  <a:rPr lang="zh-CN" altLang="en-US" sz="3600" b="1" dirty="0">
                    <a:solidFill>
                      <a:schemeClr val="tx1"/>
                    </a:solidFill>
                    <a:latin typeface="Microsoft YaHei" panose="020B0503020204020204" pitchFamily="34" charset="-122"/>
                    <a:ea typeface="Microsoft YaHei" panose="020B0503020204020204" pitchFamily="34" charset="-122"/>
                  </a:rPr>
                  <a:t> </a:t>
                </a:r>
              </a:p>
            </p:txBody>
          </p:sp>
        </mc:Choice>
        <mc:Fallback>
          <p:sp>
            <p:nvSpPr>
              <p:cNvPr id="2" name="标题 1">
                <a:extLst>
                  <a:ext uri="{FF2B5EF4-FFF2-40B4-BE49-F238E27FC236}">
                    <a16:creationId xmlns:a16="http://schemas.microsoft.com/office/drawing/2014/main" id="{22F57DD6-6737-1A09-5EE7-55FD42438388}"/>
                  </a:ext>
                </a:extLst>
              </p:cNvPr>
              <p:cNvSpPr>
                <a:spLocks noGrp="1" noRot="1" noChangeAspect="1" noMove="1" noResize="1" noEditPoints="1" noAdjustHandles="1" noChangeArrowheads="1" noChangeShapeType="1" noTextEdit="1"/>
              </p:cNvSpPr>
              <p:nvPr>
                <p:ph type="title"/>
              </p:nvPr>
            </p:nvSpPr>
            <p:spPr>
              <a:xfrm>
                <a:off x="186651" y="-109109"/>
                <a:ext cx="10515600" cy="1325563"/>
              </a:xfrm>
              <a:blipFill>
                <a:blip r:embed="rId3"/>
                <a:stretch>
                  <a:fillRect l="-1689"/>
                </a:stretch>
              </a:blipFill>
            </p:spPr>
            <p:txBody>
              <a:bodyPr/>
              <a:lstStyle/>
              <a:p>
                <a:r>
                  <a:rPr lang="zh-CN" altLang="en-US">
                    <a:noFill/>
                  </a:rPr>
                  <a:t> </a:t>
                </a:r>
              </a:p>
            </p:txBody>
          </p:sp>
        </mc:Fallback>
      </mc:AlternateContent>
      <p:sp>
        <p:nvSpPr>
          <p:cNvPr id="3" name="内容占位符 2">
            <a:extLst>
              <a:ext uri="{FF2B5EF4-FFF2-40B4-BE49-F238E27FC236}">
                <a16:creationId xmlns:a16="http://schemas.microsoft.com/office/drawing/2014/main" id="{63CA3AD9-5E17-0BC2-3A80-1BE0E3F6660E}"/>
              </a:ext>
            </a:extLst>
          </p:cNvPr>
          <p:cNvSpPr>
            <a:spLocks noGrp="1"/>
          </p:cNvSpPr>
          <p:nvPr>
            <p:ph idx="1"/>
          </p:nvPr>
        </p:nvSpPr>
        <p:spPr>
          <a:xfrm>
            <a:off x="358100" y="1535157"/>
            <a:ext cx="10995700" cy="459941"/>
          </a:xfrm>
        </p:spPr>
        <p:txBody>
          <a:bodyPr>
            <a:noAutofit/>
          </a:bodyPr>
          <a:lstStyle/>
          <a:p>
            <a:pPr marL="0" indent="0">
              <a:buNone/>
            </a:pPr>
            <a:r>
              <a:rPr lang="en" altLang="zh-CN" sz="2400" b="1" dirty="0">
                <a:solidFill>
                  <a:srgbClr val="3333FF"/>
                </a:solidFill>
                <a:latin typeface="Microsoft YaHei" panose="020B0503020204020204" pitchFamily="34" charset="-122"/>
                <a:ea typeface="Microsoft YaHei" panose="020B0503020204020204" pitchFamily="34" charset="-122"/>
              </a:rPr>
              <a:t>Discovered by  </a:t>
            </a:r>
            <a:r>
              <a:rPr lang="en" altLang="zh-CN" sz="2400" b="1" dirty="0" err="1">
                <a:solidFill>
                  <a:srgbClr val="3333FF"/>
                </a:solidFill>
                <a:latin typeface="Microsoft YaHei" panose="020B0503020204020204" pitchFamily="34" charset="-122"/>
                <a:ea typeface="Microsoft YaHei" panose="020B0503020204020204" pitchFamily="34" charset="-122"/>
              </a:rPr>
              <a:t>LHCb</a:t>
            </a:r>
            <a:r>
              <a:rPr lang="en" altLang="zh-CN" sz="2400" b="1" dirty="0">
                <a:solidFill>
                  <a:srgbClr val="3333FF"/>
                </a:solidFill>
                <a:latin typeface="Microsoft YaHei" panose="020B0503020204020204" pitchFamily="34" charset="-122"/>
                <a:ea typeface="Microsoft YaHei" panose="020B0503020204020204" pitchFamily="34" charset="-122"/>
              </a:rPr>
              <a:t> in 2021: </a:t>
            </a:r>
            <a:r>
              <a:rPr lang="en" altLang="zh-CN" sz="2400" b="1" dirty="0">
                <a:solidFill>
                  <a:srgbClr val="2D72B5"/>
                </a:solidFill>
                <a:effectLst/>
                <a:latin typeface="Microsoft YaHei" panose="020B0503020204020204" pitchFamily="34" charset="-122"/>
                <a:ea typeface="Microsoft YaHei" panose="020B0503020204020204" pitchFamily="34" charset="-122"/>
              </a:rPr>
              <a:t>NP.18, 751 (2022), N</a:t>
            </a:r>
            <a:r>
              <a:rPr lang="en-US" altLang="zh-CN" sz="2400" b="1" dirty="0">
                <a:solidFill>
                  <a:srgbClr val="2D72B5"/>
                </a:solidFill>
                <a:effectLst/>
                <a:latin typeface="Microsoft YaHei" panose="020B0503020204020204" pitchFamily="34" charset="-122"/>
                <a:ea typeface="Microsoft YaHei" panose="020B0503020204020204" pitchFamily="34" charset="-122"/>
              </a:rPr>
              <a:t>C</a:t>
            </a:r>
            <a:r>
              <a:rPr lang="en" altLang="zh-CN" sz="2400" b="1" dirty="0">
                <a:solidFill>
                  <a:srgbClr val="2D72B5"/>
                </a:solidFill>
                <a:effectLst/>
                <a:latin typeface="Microsoft YaHei" panose="020B0503020204020204" pitchFamily="34" charset="-122"/>
                <a:ea typeface="Microsoft YaHei" panose="020B0503020204020204" pitchFamily="34" charset="-122"/>
              </a:rPr>
              <a:t>.13, 3551 (2022)) </a:t>
            </a:r>
            <a:endParaRPr lang="en" altLang="zh-CN" sz="2400" b="1" dirty="0">
              <a:effectLst/>
              <a:latin typeface="Microsoft YaHei" panose="020B0503020204020204" pitchFamily="34" charset="-122"/>
              <a:ea typeface="Microsoft YaHei" panose="020B0503020204020204" pitchFamily="34" charset="-122"/>
            </a:endParaRPr>
          </a:p>
        </p:txBody>
      </p:sp>
      <p:sp>
        <p:nvSpPr>
          <p:cNvPr id="4" name="灯片编号占位符 3">
            <a:extLst>
              <a:ext uri="{FF2B5EF4-FFF2-40B4-BE49-F238E27FC236}">
                <a16:creationId xmlns:a16="http://schemas.microsoft.com/office/drawing/2014/main" id="{E4E07F31-1118-F4DE-44E5-EA39B066AB24}"/>
              </a:ext>
            </a:extLst>
          </p:cNvPr>
          <p:cNvSpPr>
            <a:spLocks noGrp="1"/>
          </p:cNvSpPr>
          <p:nvPr>
            <p:ph type="sldNum" sz="quarter" idx="12"/>
          </p:nvPr>
        </p:nvSpPr>
        <p:spPr/>
        <p:txBody>
          <a:bodyPr/>
          <a:lstStyle/>
          <a:p>
            <a:fld id="{48F63A3B-78C7-47BE-AE5E-E10140E04643}" type="slidenum">
              <a:rPr lang="en-US" smtClean="0"/>
              <a:t>40</a:t>
            </a:fld>
            <a:endParaRPr lang="en-US" dirty="0"/>
          </a:p>
        </p:txBody>
      </p:sp>
      <p:pic>
        <p:nvPicPr>
          <p:cNvPr id="6" name="图片 5">
            <a:extLst>
              <a:ext uri="{FF2B5EF4-FFF2-40B4-BE49-F238E27FC236}">
                <a16:creationId xmlns:a16="http://schemas.microsoft.com/office/drawing/2014/main" id="{032F38B9-C066-9091-58D0-73839E2717A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6750" y="2309028"/>
            <a:ext cx="4777701" cy="4031943"/>
          </a:xfrm>
          <a:prstGeom prst="rect">
            <a:avLst/>
          </a:prstGeom>
        </p:spPr>
      </p:pic>
      <mc:AlternateContent xmlns:mc="http://schemas.openxmlformats.org/markup-compatibility/2006">
        <mc:Choice xmlns:a14="http://schemas.microsoft.com/office/drawing/2010/main" Requires="a14">
          <p:sp>
            <p:nvSpPr>
              <p:cNvPr id="10" name="文本框 9">
                <a:extLst>
                  <a:ext uri="{FF2B5EF4-FFF2-40B4-BE49-F238E27FC236}">
                    <a16:creationId xmlns:a16="http://schemas.microsoft.com/office/drawing/2014/main" id="{8EFB8A63-B0F3-9ECA-7948-FD0B8B8D65A6}"/>
                  </a:ext>
                </a:extLst>
              </p:cNvPr>
              <p:cNvSpPr txBox="1"/>
              <p:nvPr/>
            </p:nvSpPr>
            <p:spPr>
              <a:xfrm>
                <a:off x="5924549" y="2847786"/>
                <a:ext cx="6096000" cy="404213"/>
              </a:xfrm>
              <a:prstGeom prst="rect">
                <a:avLst/>
              </a:prstGeom>
              <a:noFill/>
            </p:spPr>
            <p:txBody>
              <a:bodyPr wrap="square">
                <a:spAutoFit/>
              </a:bodyPr>
              <a:lstStyle/>
              <a:p>
                <a:pPr/>
                <a14:m>
                  <m:oMathPara xmlns:m="http://schemas.openxmlformats.org/officeDocument/2006/math">
                    <m:oMathParaPr>
                      <m:jc m:val="left"/>
                    </m:oMathParaPr>
                    <m:oMath xmlns:m="http://schemas.openxmlformats.org/officeDocument/2006/math">
                      <m:sSub>
                        <m:sSubPr>
                          <m:ctrlPr>
                            <a:rPr lang="zh-CN" altLang="en-US" i="1" smtClean="0">
                              <a:solidFill>
                                <a:srgbClr val="836967"/>
                              </a:solidFill>
                              <a:latin typeface="Cambria Math" panose="02040503050406030204" pitchFamily="18" charset="0"/>
                            </a:rPr>
                          </m:ctrlPr>
                        </m:sSubPr>
                        <m:e>
                          <m:r>
                            <a:rPr lang="zh-CN" altLang="en-US" i="1">
                              <a:latin typeface="Cambria Math" panose="02040503050406030204" pitchFamily="18" charset="0"/>
                            </a:rPr>
                            <m:t>𝑀</m:t>
                          </m:r>
                        </m:e>
                        <m:sub>
                          <m:sSub>
                            <m:sSubPr>
                              <m:ctrlPr>
                                <a:rPr lang="zh-CN" altLang="en-US" i="1">
                                  <a:solidFill>
                                    <a:srgbClr val="836967"/>
                                  </a:solidFill>
                                  <a:latin typeface="Cambria Math" panose="02040503050406030204" pitchFamily="18" charset="0"/>
                                </a:rPr>
                              </m:ctrlPr>
                            </m:sSubPr>
                            <m:e>
                              <m:r>
                                <a:rPr lang="zh-CN" altLang="en-US" i="1">
                                  <a:latin typeface="Cambria Math" panose="02040503050406030204" pitchFamily="18" charset="0"/>
                                </a:rPr>
                                <m:t>𝑇</m:t>
                              </m:r>
                            </m:e>
                            <m:sub>
                              <m:r>
                                <a:rPr lang="zh-CN" altLang="en-US" i="1">
                                  <a:latin typeface="Cambria Math" panose="02040503050406030204" pitchFamily="18" charset="0"/>
                                </a:rPr>
                                <m:t>𝑐𝑐</m:t>
                              </m:r>
                            </m:sub>
                          </m:sSub>
                        </m:sub>
                      </m:sSub>
                      <m:r>
                        <a:rPr lang="zh-CN" altLang="en-US" i="0">
                          <a:latin typeface="Cambria Math" panose="02040503050406030204" pitchFamily="18" charset="0"/>
                        </a:rPr>
                        <m:t>−</m:t>
                      </m:r>
                      <m:d>
                        <m:dPr>
                          <m:ctrlPr>
                            <a:rPr lang="zh-CN" altLang="en-US" i="1">
                              <a:solidFill>
                                <a:srgbClr val="836967"/>
                              </a:solidFill>
                              <a:latin typeface="Cambria Math" panose="02040503050406030204" pitchFamily="18" charset="0"/>
                            </a:rPr>
                          </m:ctrlPr>
                        </m:dPr>
                        <m:e>
                          <m:sSub>
                            <m:sSubPr>
                              <m:ctrlPr>
                                <a:rPr lang="zh-CN" altLang="en-US" i="1">
                                  <a:solidFill>
                                    <a:srgbClr val="836967"/>
                                  </a:solidFill>
                                  <a:latin typeface="Cambria Math" panose="02040503050406030204" pitchFamily="18" charset="0"/>
                                </a:rPr>
                              </m:ctrlPr>
                            </m:sSubPr>
                            <m:e>
                              <m:r>
                                <a:rPr lang="zh-CN" altLang="en-US" i="1">
                                  <a:latin typeface="Cambria Math" panose="02040503050406030204" pitchFamily="18" charset="0"/>
                                </a:rPr>
                                <m:t>𝑚</m:t>
                              </m:r>
                            </m:e>
                            <m:sub>
                              <m:sSup>
                                <m:sSupPr>
                                  <m:ctrlPr>
                                    <a:rPr lang="zh-CN" altLang="en-US" i="1">
                                      <a:solidFill>
                                        <a:srgbClr val="836967"/>
                                      </a:solidFill>
                                      <a:latin typeface="Cambria Math" panose="02040503050406030204" pitchFamily="18" charset="0"/>
                                    </a:rPr>
                                  </m:ctrlPr>
                                </m:sSupPr>
                                <m:e>
                                  <m:r>
                                    <a:rPr lang="zh-CN" altLang="en-US" i="1">
                                      <a:latin typeface="Cambria Math" panose="02040503050406030204" pitchFamily="18" charset="0"/>
                                    </a:rPr>
                                    <m:t>𝐷</m:t>
                                  </m:r>
                                </m:e>
                                <m:sup>
                                  <m:r>
                                    <a:rPr lang="zh-CN" altLang="en-US" i="0">
                                      <a:latin typeface="Cambria Math" panose="02040503050406030204" pitchFamily="18" charset="0"/>
                                    </a:rPr>
                                    <m:t>0</m:t>
                                  </m:r>
                                </m:sup>
                              </m:sSup>
                            </m:sub>
                          </m:sSub>
                          <m:r>
                            <a:rPr lang="zh-CN" altLang="en-US" i="0">
                              <a:latin typeface="Cambria Math" panose="02040503050406030204" pitchFamily="18" charset="0"/>
                            </a:rPr>
                            <m:t>+</m:t>
                          </m:r>
                          <m:sSub>
                            <m:sSubPr>
                              <m:ctrlPr>
                                <a:rPr lang="zh-CN" altLang="en-US" i="1">
                                  <a:solidFill>
                                    <a:srgbClr val="836967"/>
                                  </a:solidFill>
                                  <a:latin typeface="Cambria Math" panose="02040503050406030204" pitchFamily="18" charset="0"/>
                                </a:rPr>
                              </m:ctrlPr>
                            </m:sSubPr>
                            <m:e>
                              <m:r>
                                <a:rPr lang="zh-CN" altLang="en-US" i="1">
                                  <a:latin typeface="Cambria Math" panose="02040503050406030204" pitchFamily="18" charset="0"/>
                                </a:rPr>
                                <m:t>𝑚</m:t>
                              </m:r>
                            </m:e>
                            <m:sub>
                              <m:sSup>
                                <m:sSupPr>
                                  <m:ctrlPr>
                                    <a:rPr lang="zh-CN" altLang="en-US" i="1">
                                      <a:solidFill>
                                        <a:srgbClr val="836967"/>
                                      </a:solidFill>
                                      <a:latin typeface="Cambria Math" panose="02040503050406030204" pitchFamily="18" charset="0"/>
                                    </a:rPr>
                                  </m:ctrlPr>
                                </m:sSupPr>
                                <m:e>
                                  <m:r>
                                    <a:rPr lang="zh-CN" altLang="en-US" i="1">
                                      <a:latin typeface="Cambria Math" panose="02040503050406030204" pitchFamily="18" charset="0"/>
                                    </a:rPr>
                                    <m:t>𝐷</m:t>
                                  </m:r>
                                </m:e>
                                <m:sup>
                                  <m:r>
                                    <a:rPr lang="zh-CN" altLang="en-US" i="0">
                                      <a:latin typeface="Cambria Math" panose="02040503050406030204" pitchFamily="18" charset="0"/>
                                    </a:rPr>
                                    <m:t>∗+</m:t>
                                  </m:r>
                                </m:sup>
                              </m:sSup>
                            </m:sub>
                          </m:sSub>
                        </m:e>
                      </m:d>
                      <m:r>
                        <a:rPr lang="zh-CN" altLang="en-US" i="0">
                          <a:latin typeface="Cambria Math" panose="02040503050406030204" pitchFamily="18" charset="0"/>
                        </a:rPr>
                        <m:t>=−273±61±</m:t>
                      </m:r>
                      <m:sSubSup>
                        <m:sSubSupPr>
                          <m:ctrlPr>
                            <a:rPr lang="zh-CN" altLang="en-US" i="1">
                              <a:solidFill>
                                <a:srgbClr val="836967"/>
                              </a:solidFill>
                              <a:latin typeface="Cambria Math" panose="02040503050406030204" pitchFamily="18" charset="0"/>
                            </a:rPr>
                          </m:ctrlPr>
                        </m:sSubSupPr>
                        <m:e>
                          <m:r>
                            <a:rPr lang="zh-CN" altLang="en-US" i="0">
                              <a:latin typeface="Cambria Math" panose="02040503050406030204" pitchFamily="18" charset="0"/>
                            </a:rPr>
                            <m:t>5</m:t>
                          </m:r>
                        </m:e>
                        <m:sub>
                          <m:r>
                            <a:rPr lang="zh-CN" altLang="en-US" i="0">
                              <a:latin typeface="Cambria Math" panose="02040503050406030204" pitchFamily="18" charset="0"/>
                            </a:rPr>
                            <m:t>−14</m:t>
                          </m:r>
                        </m:sub>
                        <m:sup>
                          <m:r>
                            <a:rPr lang="zh-CN" altLang="en-US" i="0">
                              <a:latin typeface="Cambria Math" panose="02040503050406030204" pitchFamily="18" charset="0"/>
                            </a:rPr>
                            <m:t>+11</m:t>
                          </m:r>
                        </m:sup>
                      </m:sSubSup>
                      <m:r>
                        <m:rPr>
                          <m:sty m:val="p"/>
                        </m:rPr>
                        <a:rPr lang="zh-CN" altLang="en-US" i="0">
                          <a:latin typeface="Cambria Math" panose="02040503050406030204" pitchFamily="18" charset="0"/>
                        </a:rPr>
                        <m:t>keV</m:t>
                      </m:r>
                    </m:oMath>
                  </m:oMathPara>
                </a14:m>
                <a:endParaRPr lang="zh-CN" altLang="en-US" dirty="0">
                  <a:latin typeface="Microsoft YaHei" panose="020B0503020204020204" pitchFamily="34" charset="-122"/>
                  <a:ea typeface="Microsoft YaHei" panose="020B0503020204020204" pitchFamily="34" charset="-122"/>
                </a:endParaRPr>
              </a:p>
            </p:txBody>
          </p:sp>
        </mc:Choice>
        <mc:Fallback>
          <p:sp>
            <p:nvSpPr>
              <p:cNvPr id="10" name="文本框 9">
                <a:extLst>
                  <a:ext uri="{FF2B5EF4-FFF2-40B4-BE49-F238E27FC236}">
                    <a16:creationId xmlns:a16="http://schemas.microsoft.com/office/drawing/2014/main" id="{8EFB8A63-B0F3-9ECA-7948-FD0B8B8D65A6}"/>
                  </a:ext>
                </a:extLst>
              </p:cNvPr>
              <p:cNvSpPr txBox="1">
                <a:spLocks noRot="1" noChangeAspect="1" noMove="1" noResize="1" noEditPoints="1" noAdjustHandles="1" noChangeArrowheads="1" noChangeShapeType="1" noTextEdit="1"/>
              </p:cNvSpPr>
              <p:nvPr/>
            </p:nvSpPr>
            <p:spPr>
              <a:xfrm>
                <a:off x="5924549" y="2847786"/>
                <a:ext cx="6096000" cy="404213"/>
              </a:xfrm>
              <a:prstGeom prst="rect">
                <a:avLst/>
              </a:prstGeom>
              <a:blipFill>
                <a:blip r:embed="rId5"/>
                <a:stretch>
                  <a:fillRect/>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2" name="文本框 11">
                <a:extLst>
                  <a:ext uri="{FF2B5EF4-FFF2-40B4-BE49-F238E27FC236}">
                    <a16:creationId xmlns:a16="http://schemas.microsoft.com/office/drawing/2014/main" id="{DB7E5925-B91D-3CE2-75D3-F74BB83DE601}"/>
                  </a:ext>
                </a:extLst>
              </p:cNvPr>
              <p:cNvSpPr txBox="1"/>
              <p:nvPr/>
            </p:nvSpPr>
            <p:spPr>
              <a:xfrm>
                <a:off x="5924550" y="3329922"/>
                <a:ext cx="4777701" cy="376770"/>
              </a:xfrm>
              <a:prstGeom prst="rect">
                <a:avLst/>
              </a:prstGeom>
              <a:noFill/>
            </p:spPr>
            <p:txBody>
              <a:bodyPr wrap="square">
                <a:spAutoFit/>
              </a:bodyPr>
              <a:lstStyle/>
              <a:p>
                <a:pPr/>
                <a14:m>
                  <m:oMathPara xmlns:m="http://schemas.openxmlformats.org/officeDocument/2006/math">
                    <m:oMathParaPr>
                      <m:jc m:val="left"/>
                    </m:oMathParaPr>
                    <m:oMath xmlns:m="http://schemas.openxmlformats.org/officeDocument/2006/math">
                      <m:sSub>
                        <m:sSubPr>
                          <m:ctrlPr>
                            <a:rPr lang="zh-CN" altLang="en-US" i="1" smtClean="0">
                              <a:solidFill>
                                <a:srgbClr val="836967"/>
                              </a:solidFill>
                              <a:latin typeface="Cambria Math" panose="02040503050406030204" pitchFamily="18" charset="0"/>
                            </a:rPr>
                          </m:ctrlPr>
                        </m:sSubPr>
                        <m:e>
                          <m:r>
                            <m:rPr>
                              <m:sty m:val="p"/>
                            </m:rPr>
                            <a:rPr lang="zh-CN" altLang="en-US">
                              <a:latin typeface="Cambria Math" panose="02040503050406030204" pitchFamily="18" charset="0"/>
                            </a:rPr>
                            <m:t>Γ</m:t>
                          </m:r>
                        </m:e>
                        <m:sub>
                          <m:r>
                            <a:rPr lang="zh-CN" altLang="en-US" i="1">
                              <a:latin typeface="Cambria Math" panose="02040503050406030204" pitchFamily="18" charset="0"/>
                            </a:rPr>
                            <m:t>𝐵𝑊</m:t>
                          </m:r>
                        </m:sub>
                      </m:sSub>
                      <m:r>
                        <a:rPr lang="zh-CN" altLang="en-US" i="0">
                          <a:latin typeface="Cambria Math" panose="02040503050406030204" pitchFamily="18" charset="0"/>
                        </a:rPr>
                        <m:t>=410±165±</m:t>
                      </m:r>
                      <m:sSubSup>
                        <m:sSubSupPr>
                          <m:ctrlPr>
                            <a:rPr lang="zh-CN" altLang="en-US" i="1">
                              <a:solidFill>
                                <a:srgbClr val="836967"/>
                              </a:solidFill>
                              <a:latin typeface="Cambria Math" panose="02040503050406030204" pitchFamily="18" charset="0"/>
                            </a:rPr>
                          </m:ctrlPr>
                        </m:sSubSupPr>
                        <m:e>
                          <m:r>
                            <a:rPr lang="zh-CN" altLang="en-US" i="0">
                              <a:latin typeface="Cambria Math" panose="02040503050406030204" pitchFamily="18" charset="0"/>
                            </a:rPr>
                            <m:t>43</m:t>
                          </m:r>
                        </m:e>
                        <m:sub>
                          <m:r>
                            <a:rPr lang="zh-CN" altLang="en-US" i="0">
                              <a:latin typeface="Cambria Math" panose="02040503050406030204" pitchFamily="18" charset="0"/>
                            </a:rPr>
                            <m:t>−38</m:t>
                          </m:r>
                        </m:sub>
                        <m:sup>
                          <m:r>
                            <a:rPr lang="zh-CN" altLang="en-US" i="0">
                              <a:latin typeface="Cambria Math" panose="02040503050406030204" pitchFamily="18" charset="0"/>
                            </a:rPr>
                            <m:t>+18</m:t>
                          </m:r>
                        </m:sup>
                      </m:sSubSup>
                      <m:r>
                        <m:rPr>
                          <m:sty m:val="p"/>
                        </m:rPr>
                        <a:rPr lang="zh-CN" altLang="en-US" i="0">
                          <a:latin typeface="Cambria Math" panose="02040503050406030204" pitchFamily="18" charset="0"/>
                        </a:rPr>
                        <m:t>keV</m:t>
                      </m:r>
                    </m:oMath>
                  </m:oMathPara>
                </a14:m>
                <a:endParaRPr lang="zh-CN" altLang="en-US" dirty="0">
                  <a:latin typeface="Microsoft YaHei" panose="020B0503020204020204" pitchFamily="34" charset="-122"/>
                  <a:ea typeface="Microsoft YaHei" panose="020B0503020204020204" pitchFamily="34" charset="-122"/>
                </a:endParaRPr>
              </a:p>
            </p:txBody>
          </p:sp>
        </mc:Choice>
        <mc:Fallback>
          <p:sp>
            <p:nvSpPr>
              <p:cNvPr id="12" name="文本框 11">
                <a:extLst>
                  <a:ext uri="{FF2B5EF4-FFF2-40B4-BE49-F238E27FC236}">
                    <a16:creationId xmlns:a16="http://schemas.microsoft.com/office/drawing/2014/main" id="{DB7E5925-B91D-3CE2-75D3-F74BB83DE601}"/>
                  </a:ext>
                </a:extLst>
              </p:cNvPr>
              <p:cNvSpPr txBox="1">
                <a:spLocks noRot="1" noChangeAspect="1" noMove="1" noResize="1" noEditPoints="1" noAdjustHandles="1" noChangeArrowheads="1" noChangeShapeType="1" noTextEdit="1"/>
              </p:cNvSpPr>
              <p:nvPr/>
            </p:nvSpPr>
            <p:spPr>
              <a:xfrm>
                <a:off x="5924550" y="3329922"/>
                <a:ext cx="4777701" cy="376770"/>
              </a:xfrm>
              <a:prstGeom prst="rect">
                <a:avLst/>
              </a:prstGeom>
              <a:blipFill>
                <a:blip r:embed="rId6"/>
                <a:stretch>
                  <a:fillRect b="-3333"/>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4" name="文本框 13">
                <a:extLst>
                  <a:ext uri="{FF2B5EF4-FFF2-40B4-BE49-F238E27FC236}">
                    <a16:creationId xmlns:a16="http://schemas.microsoft.com/office/drawing/2014/main" id="{480D5138-85D0-5053-11C4-C5EFFA500B38}"/>
                  </a:ext>
                </a:extLst>
              </p:cNvPr>
              <p:cNvSpPr txBox="1"/>
              <p:nvPr/>
            </p:nvSpPr>
            <p:spPr>
              <a:xfrm>
                <a:off x="5924550" y="3948550"/>
                <a:ext cx="5591303" cy="376450"/>
              </a:xfrm>
              <a:prstGeom prst="rect">
                <a:avLst/>
              </a:prstGeom>
              <a:noFill/>
            </p:spPr>
            <p:txBody>
              <a:bodyPr wrap="square">
                <a:spAutoFit/>
              </a:bodyPr>
              <a:lstStyle/>
              <a:p>
                <a:pPr/>
                <a14:m>
                  <m:oMathPara xmlns:m="http://schemas.openxmlformats.org/officeDocument/2006/math">
                    <m:oMathParaPr>
                      <m:jc m:val="left"/>
                    </m:oMathParaPr>
                    <m:oMath xmlns:m="http://schemas.openxmlformats.org/officeDocument/2006/math">
                      <m:sSubSup>
                        <m:sSubSupPr>
                          <m:ctrlPr>
                            <a:rPr lang="zh-CN" altLang="en-US" i="1" smtClean="0">
                              <a:solidFill>
                                <a:srgbClr val="836967"/>
                              </a:solidFill>
                              <a:latin typeface="Cambria Math" panose="02040503050406030204" pitchFamily="18" charset="0"/>
                            </a:rPr>
                          </m:ctrlPr>
                        </m:sSubSupPr>
                        <m:e>
                          <m:r>
                            <m:rPr>
                              <m:sty m:val="p"/>
                            </m:rPr>
                            <a:rPr lang="zh-CN" altLang="en-US">
                              <a:latin typeface="Cambria Math" panose="02040503050406030204" pitchFamily="18" charset="0"/>
                            </a:rPr>
                            <m:t>Γ</m:t>
                          </m:r>
                        </m:e>
                        <m:sub>
                          <m:r>
                            <a:rPr lang="zh-CN" altLang="en-US" i="1">
                              <a:latin typeface="Cambria Math" panose="02040503050406030204" pitchFamily="18" charset="0"/>
                            </a:rPr>
                            <m:t>𝐵𝑊</m:t>
                          </m:r>
                        </m:sub>
                        <m:sup>
                          <m:r>
                            <a:rPr lang="zh-CN" altLang="en-US" i="1">
                              <a:latin typeface="Cambria Math" panose="02040503050406030204" pitchFamily="18" charset="0"/>
                            </a:rPr>
                            <m:t>𝑈</m:t>
                          </m:r>
                        </m:sup>
                      </m:sSubSup>
                      <m:r>
                        <a:rPr lang="zh-CN" altLang="en-US" i="0">
                          <a:latin typeface="Cambria Math" panose="02040503050406030204" pitchFamily="18" charset="0"/>
                        </a:rPr>
                        <m:t>=48±</m:t>
                      </m:r>
                      <m:sSubSup>
                        <m:sSubSupPr>
                          <m:ctrlPr>
                            <a:rPr lang="zh-CN" altLang="en-US" i="1">
                              <a:solidFill>
                                <a:srgbClr val="836967"/>
                              </a:solidFill>
                              <a:latin typeface="Cambria Math" panose="02040503050406030204" pitchFamily="18" charset="0"/>
                            </a:rPr>
                          </m:ctrlPr>
                        </m:sSubSupPr>
                        <m:e>
                          <m:r>
                            <a:rPr lang="zh-CN" altLang="en-US" i="0">
                              <a:latin typeface="Cambria Math" panose="02040503050406030204" pitchFamily="18" charset="0"/>
                            </a:rPr>
                            <m:t>2</m:t>
                          </m:r>
                        </m:e>
                        <m:sub>
                          <m:r>
                            <a:rPr lang="zh-CN" altLang="en-US" i="0">
                              <a:latin typeface="Cambria Math" panose="02040503050406030204" pitchFamily="18" charset="0"/>
                            </a:rPr>
                            <m:t>−14</m:t>
                          </m:r>
                        </m:sub>
                        <m:sup>
                          <m:r>
                            <a:rPr lang="zh-CN" altLang="en-US" i="0">
                              <a:latin typeface="Cambria Math" panose="02040503050406030204" pitchFamily="18" charset="0"/>
                            </a:rPr>
                            <m:t>0</m:t>
                          </m:r>
                        </m:sup>
                      </m:sSubSup>
                      <m:r>
                        <m:rPr>
                          <m:sty m:val="p"/>
                        </m:rPr>
                        <a:rPr lang="zh-CN" altLang="en-US" i="0">
                          <a:latin typeface="Cambria Math" panose="02040503050406030204" pitchFamily="18" charset="0"/>
                        </a:rPr>
                        <m:t>keV</m:t>
                      </m:r>
                    </m:oMath>
                  </m:oMathPara>
                </a14:m>
                <a:endParaRPr lang="zh-CN" altLang="en-US" dirty="0">
                  <a:latin typeface="Microsoft YaHei" panose="020B0503020204020204" pitchFamily="34" charset="-122"/>
                  <a:ea typeface="Microsoft YaHei" panose="020B0503020204020204" pitchFamily="34" charset="-122"/>
                </a:endParaRPr>
              </a:p>
            </p:txBody>
          </p:sp>
        </mc:Choice>
        <mc:Fallback>
          <p:sp>
            <p:nvSpPr>
              <p:cNvPr id="14" name="文本框 13">
                <a:extLst>
                  <a:ext uri="{FF2B5EF4-FFF2-40B4-BE49-F238E27FC236}">
                    <a16:creationId xmlns:a16="http://schemas.microsoft.com/office/drawing/2014/main" id="{480D5138-85D0-5053-11C4-C5EFFA500B38}"/>
                  </a:ext>
                </a:extLst>
              </p:cNvPr>
              <p:cNvSpPr txBox="1">
                <a:spLocks noRot="1" noChangeAspect="1" noMove="1" noResize="1" noEditPoints="1" noAdjustHandles="1" noChangeArrowheads="1" noChangeShapeType="1" noTextEdit="1"/>
              </p:cNvSpPr>
              <p:nvPr/>
            </p:nvSpPr>
            <p:spPr>
              <a:xfrm>
                <a:off x="5924550" y="3948550"/>
                <a:ext cx="5591303" cy="376450"/>
              </a:xfrm>
              <a:prstGeom prst="rect">
                <a:avLst/>
              </a:prstGeom>
              <a:blipFill>
                <a:blip r:embed="rId7"/>
                <a:stretch>
                  <a:fillRect b="-3333"/>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5" name="文本框 14">
                <a:extLst>
                  <a:ext uri="{FF2B5EF4-FFF2-40B4-BE49-F238E27FC236}">
                    <a16:creationId xmlns:a16="http://schemas.microsoft.com/office/drawing/2014/main" id="{40C36712-9763-7AB1-41F4-C902012EE78B}"/>
                  </a:ext>
                </a:extLst>
              </p:cNvPr>
              <p:cNvSpPr txBox="1"/>
              <p:nvPr/>
            </p:nvSpPr>
            <p:spPr>
              <a:xfrm>
                <a:off x="5924551" y="4466489"/>
                <a:ext cx="4883150" cy="369332"/>
              </a:xfrm>
              <a:prstGeom prst="rect">
                <a:avLst/>
              </a:prstGeom>
              <a:noFill/>
            </p:spPr>
            <p:txBody>
              <a:bodyPr wrap="square">
                <a:spAutoFit/>
              </a:bodyPr>
              <a:lstStyle/>
              <a:p>
                <a:pPr/>
                <a:r>
                  <a:rPr lang="en-US" altLang="zh-CN" dirty="0">
                    <a:latin typeface="Microsoft YaHei" panose="020B0503020204020204" pitchFamily="34" charset="-122"/>
                    <a:ea typeface="Microsoft YaHei" panose="020B0503020204020204" pitchFamily="34" charset="-122"/>
                  </a:rPr>
                  <a:t>Isospin</a:t>
                </a:r>
                <a:r>
                  <a:rPr lang="zh-CN" altLang="en-US" dirty="0">
                    <a:latin typeface="Microsoft YaHei" panose="020B0503020204020204" pitchFamily="34" charset="-122"/>
                    <a:ea typeface="Microsoft YaHei" panose="020B0503020204020204" pitchFamily="34" charset="-122"/>
                  </a:rPr>
                  <a:t> </a:t>
                </a:r>
                <a:r>
                  <a:rPr lang="en-US" altLang="zh-CN" dirty="0">
                    <a:latin typeface="Microsoft YaHei" panose="020B0503020204020204" pitchFamily="34" charset="-122"/>
                    <a:ea typeface="Microsoft YaHei" panose="020B0503020204020204" pitchFamily="34" charset="-122"/>
                  </a:rPr>
                  <a:t>0,</a:t>
                </a:r>
                <a:r>
                  <a:rPr lang="zh-CN" altLang="en-US" dirty="0">
                    <a:latin typeface="Microsoft YaHei" panose="020B0503020204020204" pitchFamily="34" charset="-122"/>
                    <a:ea typeface="Microsoft YaHei" panose="020B0503020204020204" pitchFamily="34" charset="-122"/>
                  </a:rPr>
                  <a:t> </a:t>
                </a:r>
                <a:r>
                  <a:rPr lang="en-US" altLang="zh-CN" dirty="0">
                    <a:latin typeface="Microsoft YaHei" panose="020B0503020204020204" pitchFamily="34" charset="-122"/>
                    <a:ea typeface="Microsoft YaHei" panose="020B0503020204020204" pitchFamily="34" charset="-122"/>
                  </a:rPr>
                  <a:t>spin-parity</a:t>
                </a:r>
                <a:r>
                  <a:rPr lang="zh-CN" altLang="en-US" dirty="0">
                    <a:latin typeface="Microsoft YaHei" panose="020B0503020204020204" pitchFamily="34" charset="-122"/>
                    <a:ea typeface="Microsoft YaHei" panose="020B0503020204020204" pitchFamily="34" charset="-122"/>
                  </a:rPr>
                  <a:t> </a:t>
                </a:r>
                <a14:m>
                  <m:oMath xmlns:m="http://schemas.openxmlformats.org/officeDocument/2006/math">
                    <m:sSup>
                      <m:sSupPr>
                        <m:ctrlPr>
                          <a:rPr lang="en-US" altLang="zh-CN" i="1" smtClean="0">
                            <a:latin typeface="Cambria Math" panose="02040503050406030204" pitchFamily="18" charset="0"/>
                            <a:ea typeface="Microsoft YaHei" panose="020B0503020204020204" pitchFamily="34" charset="-122"/>
                          </a:rPr>
                        </m:ctrlPr>
                      </m:sSupPr>
                      <m:e>
                        <m:r>
                          <a:rPr lang="en-US" altLang="zh-CN" b="0" i="1" smtClean="0">
                            <a:latin typeface="Cambria Math" panose="02040503050406030204" pitchFamily="18" charset="0"/>
                            <a:ea typeface="Microsoft YaHei" panose="020B0503020204020204" pitchFamily="34" charset="-122"/>
                          </a:rPr>
                          <m:t>1</m:t>
                        </m:r>
                      </m:e>
                      <m:sup>
                        <m:r>
                          <a:rPr lang="en-US" altLang="zh-CN" b="0" i="1" smtClean="0">
                            <a:latin typeface="Cambria Math" panose="02040503050406030204" pitchFamily="18" charset="0"/>
                            <a:ea typeface="Microsoft YaHei" panose="020B0503020204020204" pitchFamily="34" charset="-122"/>
                          </a:rPr>
                          <m:t>+</m:t>
                        </m:r>
                      </m:sup>
                    </m:sSup>
                  </m:oMath>
                </a14:m>
                <a:r>
                  <a:rPr lang="zh-CN" altLang="en-US" dirty="0">
                    <a:latin typeface="Microsoft YaHei" panose="020B0503020204020204" pitchFamily="34" charset="-122"/>
                    <a:ea typeface="Microsoft YaHei" panose="020B0503020204020204" pitchFamily="34" charset="-122"/>
                  </a:rPr>
                  <a:t> </a:t>
                </a:r>
              </a:p>
            </p:txBody>
          </p:sp>
        </mc:Choice>
        <mc:Fallback>
          <p:sp>
            <p:nvSpPr>
              <p:cNvPr id="15" name="文本框 14">
                <a:extLst>
                  <a:ext uri="{FF2B5EF4-FFF2-40B4-BE49-F238E27FC236}">
                    <a16:creationId xmlns:a16="http://schemas.microsoft.com/office/drawing/2014/main" id="{40C36712-9763-7AB1-41F4-C902012EE78B}"/>
                  </a:ext>
                </a:extLst>
              </p:cNvPr>
              <p:cNvSpPr txBox="1">
                <a:spLocks noRot="1" noChangeAspect="1" noMove="1" noResize="1" noEditPoints="1" noAdjustHandles="1" noChangeArrowheads="1" noChangeShapeType="1" noTextEdit="1"/>
              </p:cNvSpPr>
              <p:nvPr/>
            </p:nvSpPr>
            <p:spPr>
              <a:xfrm>
                <a:off x="5924551" y="4466489"/>
                <a:ext cx="4883150" cy="369332"/>
              </a:xfrm>
              <a:prstGeom prst="rect">
                <a:avLst/>
              </a:prstGeom>
              <a:blipFill>
                <a:blip r:embed="rId8"/>
                <a:stretch>
                  <a:fillRect l="-1036" t="-6667" b="-23333"/>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6" name="文本框 15">
                <a:extLst>
                  <a:ext uri="{FF2B5EF4-FFF2-40B4-BE49-F238E27FC236}">
                    <a16:creationId xmlns:a16="http://schemas.microsoft.com/office/drawing/2014/main" id="{DF49BBD6-7FAB-9BCD-C677-C7D93EE62006}"/>
                  </a:ext>
                </a:extLst>
              </p:cNvPr>
              <p:cNvSpPr txBox="1"/>
              <p:nvPr/>
            </p:nvSpPr>
            <p:spPr>
              <a:xfrm>
                <a:off x="5924549" y="5052224"/>
                <a:ext cx="5591303" cy="369332"/>
              </a:xfrm>
              <a:prstGeom prst="rect">
                <a:avLst/>
              </a:prstGeom>
              <a:noFill/>
            </p:spPr>
            <p:txBody>
              <a:bodyPr wrap="square">
                <a:spAutoFit/>
              </a:bodyPr>
              <a:lstStyle/>
              <a:p>
                <a:pPr/>
                <a:r>
                  <a:rPr lang="en-US" altLang="zh-CN" sz="1800" dirty="0">
                    <a:effectLst/>
                    <a:latin typeface="Microsoft YaHei" panose="020B0503020204020204" pitchFamily="34" charset="-122"/>
                    <a:ea typeface="Microsoft YaHei" panose="020B0503020204020204" pitchFamily="34" charset="-122"/>
                    <a:cs typeface="Times New Roman" panose="02020603050405020304" pitchFamily="18" charset="0"/>
                  </a:rPr>
                  <a:t>Most</a:t>
                </a:r>
                <a:r>
                  <a:rPr lang="zh-CN" altLang="en-US" sz="1800" dirty="0">
                    <a:effectLst/>
                    <a:latin typeface="Microsoft YaHei" panose="020B0503020204020204" pitchFamily="34" charset="-122"/>
                    <a:ea typeface="Microsoft YaHei" panose="020B0503020204020204" pitchFamily="34" charset="-122"/>
                    <a:cs typeface="Times New Roman" panose="02020603050405020304" pitchFamily="18" charset="0"/>
                  </a:rPr>
                  <a:t> </a:t>
                </a:r>
                <a:r>
                  <a:rPr lang="en-US" altLang="zh-CN" dirty="0">
                    <a:latin typeface="Microsoft YaHei" panose="020B0503020204020204" pitchFamily="34" charset="-122"/>
                    <a:ea typeface="Microsoft YaHei" panose="020B0503020204020204" pitchFamily="34" charset="-122"/>
                    <a:cs typeface="Times New Roman" panose="02020603050405020304" pitchFamily="18" charset="0"/>
                  </a:rPr>
                  <a:t>l</a:t>
                </a:r>
                <a:r>
                  <a:rPr lang="en-US" altLang="zh-CN" sz="1800" dirty="0">
                    <a:effectLst/>
                    <a:latin typeface="Microsoft YaHei" panose="020B0503020204020204" pitchFamily="34" charset="-122"/>
                    <a:ea typeface="Microsoft YaHei" panose="020B0503020204020204" pitchFamily="34" charset="-122"/>
                    <a:cs typeface="Times New Roman" panose="02020603050405020304" pitchFamily="18" charset="0"/>
                  </a:rPr>
                  <a:t>ikely a </a:t>
                </a:r>
                <a14:m>
                  <m:oMath xmlns:m="http://schemas.openxmlformats.org/officeDocument/2006/math">
                    <m:r>
                      <a:rPr lang="en-US" altLang="zh-CN" sz="1800" i="1">
                        <a:effectLst/>
                        <a:latin typeface="Cambria Math" panose="02040503050406030204" pitchFamily="18" charset="0"/>
                        <a:ea typeface="DengXian" panose="02010600030101010101" pitchFamily="2" charset="-122"/>
                        <a:cs typeface="Times New Roman" panose="02020603050405020304" pitchFamily="18" charset="0"/>
                      </a:rPr>
                      <m:t>𝐷</m:t>
                    </m:r>
                    <m:sSup>
                      <m:sSupPr>
                        <m:ctrlPr>
                          <a:rPr lang="zh-CN" altLang="zh-CN" sz="18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1800" i="1">
                            <a:effectLst/>
                            <a:latin typeface="Cambria Math" panose="02040503050406030204" pitchFamily="18" charset="0"/>
                            <a:ea typeface="DengXian" panose="02010600030101010101" pitchFamily="2" charset="-122"/>
                            <a:cs typeface="Times New Roman" panose="02020603050405020304" pitchFamily="18" charset="0"/>
                          </a:rPr>
                          <m:t>𝐷</m:t>
                        </m:r>
                      </m:e>
                      <m:sup>
                        <m:r>
                          <a:rPr lang="en-US" altLang="zh-CN" sz="1800" i="1">
                            <a:effectLst/>
                            <a:latin typeface="Cambria Math" panose="02040503050406030204" pitchFamily="18" charset="0"/>
                            <a:ea typeface="DengXian" panose="02010600030101010101" pitchFamily="2" charset="-122"/>
                            <a:cs typeface="Times New Roman" panose="02020603050405020304" pitchFamily="18" charset="0"/>
                          </a:rPr>
                          <m:t>∗</m:t>
                        </m:r>
                      </m:sup>
                    </m:sSup>
                  </m:oMath>
                </a14:m>
                <a:r>
                  <a:rPr lang="en-US" altLang="zh-CN" sz="1800" dirty="0">
                    <a:effectLst/>
                    <a:latin typeface="Microsoft YaHei" panose="020B0503020204020204" pitchFamily="34" charset="-122"/>
                    <a:ea typeface="Microsoft YaHei" panose="020B0503020204020204" pitchFamily="34" charset="-122"/>
                    <a:cs typeface="Times New Roman" panose="02020603050405020304" pitchFamily="18" charset="0"/>
                  </a:rPr>
                  <a:t> hadronic molecule</a:t>
                </a:r>
                <a:endParaRPr lang="zh-CN" altLang="zh-CN" sz="1800" dirty="0">
                  <a:effectLst/>
                  <a:latin typeface="Microsoft YaHei" panose="020B0503020204020204" pitchFamily="34" charset="-122"/>
                  <a:ea typeface="Microsoft YaHei" panose="020B0503020204020204" pitchFamily="34" charset="-122"/>
                  <a:cs typeface="Times New Roman" panose="02020603050405020304" pitchFamily="18" charset="0"/>
                </a:endParaRPr>
              </a:p>
            </p:txBody>
          </p:sp>
        </mc:Choice>
        <mc:Fallback>
          <p:sp>
            <p:nvSpPr>
              <p:cNvPr id="16" name="文本框 15">
                <a:extLst>
                  <a:ext uri="{FF2B5EF4-FFF2-40B4-BE49-F238E27FC236}">
                    <a16:creationId xmlns:a16="http://schemas.microsoft.com/office/drawing/2014/main" id="{DF49BBD6-7FAB-9BCD-C677-C7D93EE62006}"/>
                  </a:ext>
                </a:extLst>
              </p:cNvPr>
              <p:cNvSpPr txBox="1">
                <a:spLocks noRot="1" noChangeAspect="1" noMove="1" noResize="1" noEditPoints="1" noAdjustHandles="1" noChangeArrowheads="1" noChangeShapeType="1" noTextEdit="1"/>
              </p:cNvSpPr>
              <p:nvPr/>
            </p:nvSpPr>
            <p:spPr>
              <a:xfrm>
                <a:off x="5924549" y="5052224"/>
                <a:ext cx="5591303" cy="369332"/>
              </a:xfrm>
              <a:prstGeom prst="rect">
                <a:avLst/>
              </a:prstGeom>
              <a:blipFill>
                <a:blip r:embed="rId9"/>
                <a:stretch>
                  <a:fillRect l="-907" t="-6667" b="-23333"/>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572241796"/>
      </p:ext>
    </p:extLst>
  </p:cSld>
  <p:clrMapOvr>
    <a:masterClrMapping/>
  </p:clrMapOvr>
  <mc:AlternateContent xmlns:mc="http://schemas.openxmlformats.org/markup-compatibility/2006" xmlns:p14="http://schemas.microsoft.com/office/powerpoint/2010/main">
    <mc:Choice Requires="p14">
      <p:transition p14:dur="350">
        <p:fade/>
      </p:transition>
    </mc:Choice>
    <mc:Fallback xmlns="">
      <p:transition>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CAA8DC1-85FE-8671-348B-A4D79CC3DC4C}"/>
              </a:ext>
            </a:extLst>
          </p:cNvPr>
          <p:cNvSpPr>
            <a:spLocks noGrp="1"/>
          </p:cNvSpPr>
          <p:nvPr>
            <p:ph type="title"/>
          </p:nvPr>
        </p:nvSpPr>
        <p:spPr>
          <a:xfrm>
            <a:off x="0" y="-117475"/>
            <a:ext cx="10515600" cy="1325563"/>
          </a:xfrm>
        </p:spPr>
        <p:txBody>
          <a:bodyPr>
            <a:normAutofit/>
          </a:bodyPr>
          <a:lstStyle/>
          <a:p>
            <a:r>
              <a:rPr kumimoji="1" lang="en-US" altLang="zh-CN" sz="3600" b="1" dirty="0">
                <a:latin typeface="Microsoft YaHei" panose="020B0503020204020204" pitchFamily="34" charset="-122"/>
                <a:ea typeface="Microsoft YaHei" panose="020B0503020204020204" pitchFamily="34" charset="-122"/>
              </a:rPr>
              <a:t>Three</a:t>
            </a:r>
            <a:r>
              <a:rPr kumimoji="1" lang="zh-CN" altLang="en-US" sz="3600" b="1" dirty="0">
                <a:latin typeface="Microsoft YaHei" panose="020B0503020204020204" pitchFamily="34" charset="-122"/>
                <a:ea typeface="Microsoft YaHei" panose="020B0503020204020204" pitchFamily="34" charset="-122"/>
              </a:rPr>
              <a:t> </a:t>
            </a:r>
            <a:r>
              <a:rPr kumimoji="1" lang="en-US" altLang="zh-CN" sz="3600" b="1" dirty="0">
                <a:latin typeface="Microsoft YaHei" panose="020B0503020204020204" pitchFamily="34" charset="-122"/>
                <a:ea typeface="Microsoft YaHei" panose="020B0503020204020204" pitchFamily="34" charset="-122"/>
              </a:rPr>
              <a:t>follow-up</a:t>
            </a:r>
            <a:r>
              <a:rPr kumimoji="1" lang="zh-CN" altLang="en-US" sz="3600" b="1" dirty="0">
                <a:latin typeface="Microsoft YaHei" panose="020B0503020204020204" pitchFamily="34" charset="-122"/>
                <a:ea typeface="Microsoft YaHei" panose="020B0503020204020204" pitchFamily="34" charset="-122"/>
              </a:rPr>
              <a:t> </a:t>
            </a:r>
            <a:r>
              <a:rPr kumimoji="1" lang="en-US" altLang="zh-CN" sz="3600" b="1" dirty="0">
                <a:latin typeface="Microsoft YaHei" panose="020B0503020204020204" pitchFamily="34" charset="-122"/>
                <a:ea typeface="Microsoft YaHei" panose="020B0503020204020204" pitchFamily="34" charset="-122"/>
              </a:rPr>
              <a:t>Lattice</a:t>
            </a:r>
            <a:r>
              <a:rPr kumimoji="1" lang="zh-CN" altLang="en-US" sz="3600" b="1" dirty="0">
                <a:latin typeface="Microsoft YaHei" panose="020B0503020204020204" pitchFamily="34" charset="-122"/>
                <a:ea typeface="Microsoft YaHei" panose="020B0503020204020204" pitchFamily="34" charset="-122"/>
              </a:rPr>
              <a:t> </a:t>
            </a:r>
            <a:r>
              <a:rPr kumimoji="1" lang="en-US" altLang="zh-CN" sz="3600" b="1" dirty="0">
                <a:latin typeface="Microsoft YaHei" panose="020B0503020204020204" pitchFamily="34" charset="-122"/>
                <a:ea typeface="Microsoft YaHei" panose="020B0503020204020204" pitchFamily="34" charset="-122"/>
              </a:rPr>
              <a:t>QCD</a:t>
            </a:r>
            <a:r>
              <a:rPr kumimoji="1" lang="zh-CN" altLang="en-US" sz="3600" b="1" dirty="0">
                <a:latin typeface="Microsoft YaHei" panose="020B0503020204020204" pitchFamily="34" charset="-122"/>
                <a:ea typeface="Microsoft YaHei" panose="020B0503020204020204" pitchFamily="34" charset="-122"/>
              </a:rPr>
              <a:t> </a:t>
            </a:r>
            <a:r>
              <a:rPr kumimoji="1" lang="en-US" altLang="zh-CN" sz="3600" b="1" dirty="0">
                <a:latin typeface="Microsoft YaHei" panose="020B0503020204020204" pitchFamily="34" charset="-122"/>
                <a:ea typeface="Microsoft YaHei" panose="020B0503020204020204" pitchFamily="34" charset="-122"/>
              </a:rPr>
              <a:t>studies</a:t>
            </a:r>
            <a:endParaRPr kumimoji="1" lang="zh-CN" altLang="en-US" sz="3600" b="1" dirty="0">
              <a:latin typeface="Microsoft YaHei" panose="020B0503020204020204" pitchFamily="34" charset="-122"/>
              <a:ea typeface="Microsoft YaHei" panose="020B0503020204020204" pitchFamily="34" charset="-122"/>
            </a:endParaRPr>
          </a:p>
        </p:txBody>
      </p:sp>
      <p:sp>
        <p:nvSpPr>
          <p:cNvPr id="3" name="内容占位符 2">
            <a:extLst>
              <a:ext uri="{FF2B5EF4-FFF2-40B4-BE49-F238E27FC236}">
                <a16:creationId xmlns:a16="http://schemas.microsoft.com/office/drawing/2014/main" id="{61715D06-FB92-B04C-3415-76E89F34281E}"/>
              </a:ext>
            </a:extLst>
          </p:cNvPr>
          <p:cNvSpPr>
            <a:spLocks noGrp="1"/>
          </p:cNvSpPr>
          <p:nvPr>
            <p:ph idx="1"/>
          </p:nvPr>
        </p:nvSpPr>
        <p:spPr>
          <a:xfrm>
            <a:off x="838200" y="1825625"/>
            <a:ext cx="10833100" cy="2860675"/>
          </a:xfrm>
        </p:spPr>
        <p:txBody>
          <a:bodyPr>
            <a:normAutofit fontScale="85000" lnSpcReduction="20000"/>
          </a:bodyPr>
          <a:lstStyle/>
          <a:p>
            <a:pPr>
              <a:lnSpc>
                <a:spcPct val="150000"/>
              </a:lnSpc>
              <a:buFont typeface="Wingdings" pitchFamily="2" charset="2"/>
              <a:buChar char="p"/>
            </a:pPr>
            <a:r>
              <a:rPr lang="en" altLang="zh-CN" dirty="0">
                <a:solidFill>
                  <a:srgbClr val="C00000"/>
                </a:solidFill>
                <a:effectLst/>
                <a:latin typeface="Microsoft YaHei" panose="020B0503020204020204" pitchFamily="34" charset="-122"/>
                <a:ea typeface="Microsoft YaHei" panose="020B0503020204020204" pitchFamily="34" charset="-122"/>
              </a:rPr>
              <a:t>Pole singularity</a:t>
            </a:r>
            <a:r>
              <a:rPr lang="en" altLang="zh-CN" dirty="0">
                <a:effectLst/>
                <a:latin typeface="Microsoft YaHei" panose="020B0503020204020204" pitchFamily="34" charset="-122"/>
                <a:ea typeface="Microsoft YaHei" panose="020B0503020204020204" pitchFamily="34" charset="-122"/>
              </a:rPr>
              <a:t>: </a:t>
            </a:r>
            <a:r>
              <a:rPr lang="en" altLang="zh-CN" dirty="0">
                <a:solidFill>
                  <a:srgbClr val="0000FF"/>
                </a:solidFill>
                <a:effectLst/>
                <a:latin typeface="Microsoft YaHei" panose="020B0503020204020204" pitchFamily="34" charset="-122"/>
                <a:ea typeface="Microsoft YaHei" panose="020B0503020204020204" pitchFamily="34" charset="-122"/>
              </a:rPr>
              <a:t>M. </a:t>
            </a:r>
            <a:r>
              <a:rPr lang="en" altLang="zh-CN" dirty="0" err="1">
                <a:solidFill>
                  <a:srgbClr val="0000FF"/>
                </a:solidFill>
                <a:effectLst/>
                <a:latin typeface="Microsoft YaHei" panose="020B0503020204020204" pitchFamily="34" charset="-122"/>
                <a:ea typeface="Microsoft YaHei" panose="020B0503020204020204" pitchFamily="34" charset="-122"/>
              </a:rPr>
              <a:t>Padmanath</a:t>
            </a:r>
            <a:r>
              <a:rPr lang="en" altLang="zh-CN" dirty="0">
                <a:solidFill>
                  <a:srgbClr val="0000FF"/>
                </a:solidFill>
                <a:effectLst/>
                <a:latin typeface="Microsoft YaHei" panose="020B0503020204020204" pitchFamily="34" charset="-122"/>
                <a:ea typeface="Microsoft YaHei" panose="020B0503020204020204" pitchFamily="34" charset="-122"/>
              </a:rPr>
              <a:t> and S. </a:t>
            </a:r>
            <a:r>
              <a:rPr lang="en" altLang="zh-CN" dirty="0" err="1">
                <a:solidFill>
                  <a:srgbClr val="0000FF"/>
                </a:solidFill>
                <a:effectLst/>
                <a:latin typeface="Microsoft YaHei" panose="020B0503020204020204" pitchFamily="34" charset="-122"/>
                <a:ea typeface="Microsoft YaHei" panose="020B0503020204020204" pitchFamily="34" charset="-122"/>
              </a:rPr>
              <a:t>Prelovsek</a:t>
            </a:r>
            <a:r>
              <a:rPr lang="en" altLang="zh-CN" dirty="0">
                <a:solidFill>
                  <a:srgbClr val="0000FF"/>
                </a:solidFill>
                <a:effectLst/>
                <a:latin typeface="Microsoft YaHei" panose="020B0503020204020204" pitchFamily="34" charset="-122"/>
                <a:ea typeface="Microsoft YaHei" panose="020B0503020204020204" pitchFamily="34" charset="-122"/>
              </a:rPr>
              <a:t>, Phys. Rev. Lett. 129 (2022) 032002 </a:t>
            </a:r>
          </a:p>
          <a:p>
            <a:pPr>
              <a:lnSpc>
                <a:spcPct val="150000"/>
              </a:lnSpc>
              <a:buFont typeface="Wingdings" pitchFamily="2" charset="2"/>
              <a:buChar char="p"/>
            </a:pPr>
            <a:r>
              <a:rPr lang="en" altLang="zh-CN" b="1" dirty="0">
                <a:solidFill>
                  <a:srgbClr val="C00000"/>
                </a:solidFill>
                <a:effectLst/>
                <a:latin typeface="Microsoft YaHei" panose="020B0503020204020204" pitchFamily="34" charset="-122"/>
                <a:ea typeface="Microsoft YaHei" panose="020B0503020204020204" pitchFamily="34" charset="-122"/>
              </a:rPr>
              <a:t>Dynamics underlying</a:t>
            </a:r>
            <a:r>
              <a:rPr lang="en" altLang="zh-CN" b="1" dirty="0">
                <a:solidFill>
                  <a:srgbClr val="2D72B5"/>
                </a:solidFill>
                <a:effectLst/>
                <a:latin typeface="Microsoft YaHei" panose="020B0503020204020204" pitchFamily="34" charset="-122"/>
                <a:ea typeface="Microsoft YaHei" panose="020B0503020204020204" pitchFamily="34" charset="-122"/>
              </a:rPr>
              <a:t>: </a:t>
            </a:r>
            <a:r>
              <a:rPr lang="en" altLang="zh-CN" b="1" dirty="0">
                <a:solidFill>
                  <a:srgbClr val="0000FF"/>
                </a:solidFill>
                <a:effectLst/>
                <a:latin typeface="Microsoft YaHei" panose="020B0503020204020204" pitchFamily="34" charset="-122"/>
                <a:ea typeface="Microsoft YaHei" panose="020B0503020204020204" pitchFamily="34" charset="-122"/>
              </a:rPr>
              <a:t>S. Chen et al., Phys. Lett. B 833, 137391 (2022)</a:t>
            </a:r>
          </a:p>
          <a:p>
            <a:pPr>
              <a:lnSpc>
                <a:spcPct val="150000"/>
              </a:lnSpc>
              <a:buFont typeface="Wingdings" pitchFamily="2" charset="2"/>
              <a:buChar char="p"/>
            </a:pPr>
            <a:r>
              <a:rPr lang="en" altLang="zh-CN" b="1" dirty="0">
                <a:solidFill>
                  <a:srgbClr val="C00000"/>
                </a:solidFill>
                <a:effectLst/>
                <a:latin typeface="Microsoft YaHei" panose="020B0503020204020204" pitchFamily="34" charset="-122"/>
                <a:ea typeface="Microsoft YaHei" panose="020B0503020204020204" pitchFamily="34" charset="-122"/>
              </a:rPr>
              <a:t>Interaction potential</a:t>
            </a:r>
            <a:r>
              <a:rPr lang="en" altLang="zh-CN" b="1" dirty="0">
                <a:effectLst/>
                <a:latin typeface="Microsoft YaHei" panose="020B0503020204020204" pitchFamily="34" charset="-122"/>
                <a:ea typeface="Microsoft YaHei" panose="020B0503020204020204" pitchFamily="34" charset="-122"/>
              </a:rPr>
              <a:t>: </a:t>
            </a:r>
            <a:r>
              <a:rPr lang="en" altLang="zh-CN" b="1" dirty="0">
                <a:solidFill>
                  <a:srgbClr val="0000FF"/>
                </a:solidFill>
                <a:effectLst/>
                <a:latin typeface="Microsoft YaHei" panose="020B0503020204020204" pitchFamily="34" charset="-122"/>
                <a:ea typeface="Microsoft YaHei" panose="020B0503020204020204" pitchFamily="34" charset="-122"/>
              </a:rPr>
              <a:t>Y. </a:t>
            </a:r>
            <a:r>
              <a:rPr lang="en" altLang="zh-CN" b="1" dirty="0" err="1">
                <a:solidFill>
                  <a:srgbClr val="0000FF"/>
                </a:solidFill>
                <a:effectLst/>
                <a:latin typeface="Microsoft YaHei" panose="020B0503020204020204" pitchFamily="34" charset="-122"/>
                <a:ea typeface="Microsoft YaHei" panose="020B0503020204020204" pitchFamily="34" charset="-122"/>
              </a:rPr>
              <a:t>Lyu</a:t>
            </a:r>
            <a:r>
              <a:rPr lang="en" altLang="zh-CN" b="1" dirty="0">
                <a:solidFill>
                  <a:srgbClr val="0000FF"/>
                </a:solidFill>
                <a:effectLst/>
                <a:latin typeface="Microsoft YaHei" panose="020B0503020204020204" pitchFamily="34" charset="-122"/>
                <a:ea typeface="Microsoft YaHei" panose="020B0503020204020204" pitchFamily="34" charset="-122"/>
              </a:rPr>
              <a:t> et al., arXiv:2302.04505 (hep-</a:t>
            </a:r>
            <a:r>
              <a:rPr lang="en" altLang="zh-CN" b="1" dirty="0" err="1">
                <a:solidFill>
                  <a:srgbClr val="0000FF"/>
                </a:solidFill>
                <a:effectLst/>
                <a:latin typeface="Microsoft YaHei" panose="020B0503020204020204" pitchFamily="34" charset="-122"/>
                <a:ea typeface="Microsoft YaHei" panose="020B0503020204020204" pitchFamily="34" charset="-122"/>
              </a:rPr>
              <a:t>lat</a:t>
            </a:r>
            <a:r>
              <a:rPr lang="en" altLang="zh-CN" b="1" dirty="0">
                <a:solidFill>
                  <a:srgbClr val="0000FF"/>
                </a:solidFill>
                <a:effectLst/>
                <a:latin typeface="Microsoft YaHei" panose="020B0503020204020204" pitchFamily="34" charset="-122"/>
                <a:ea typeface="Microsoft YaHei" panose="020B0503020204020204" pitchFamily="34" charset="-122"/>
              </a:rPr>
              <a:t>) </a:t>
            </a:r>
            <a:r>
              <a:rPr lang="en-US" altLang="zh-CN" b="1" dirty="0">
                <a:solidFill>
                  <a:srgbClr val="0000FF"/>
                </a:solidFill>
                <a:effectLst/>
                <a:latin typeface="Microsoft YaHei" panose="020B0503020204020204" pitchFamily="34" charset="-122"/>
                <a:ea typeface="Microsoft YaHei" panose="020B0503020204020204" pitchFamily="34" charset="-122"/>
              </a:rPr>
              <a:t>,</a:t>
            </a:r>
            <a:r>
              <a:rPr lang="zh-CN" altLang="en-US" b="1" dirty="0">
                <a:solidFill>
                  <a:srgbClr val="0000FF"/>
                </a:solidFill>
                <a:effectLst/>
                <a:latin typeface="Microsoft YaHei" panose="020B0503020204020204" pitchFamily="34" charset="-122"/>
                <a:ea typeface="Microsoft YaHei" panose="020B0503020204020204" pitchFamily="34" charset="-122"/>
              </a:rPr>
              <a:t> </a:t>
            </a:r>
            <a:r>
              <a:rPr lang="en-US" altLang="zh-CN" b="1" dirty="0">
                <a:solidFill>
                  <a:srgbClr val="0000FF"/>
                </a:solidFill>
                <a:effectLst/>
                <a:latin typeface="Microsoft YaHei" panose="020B0503020204020204" pitchFamily="34" charset="-122"/>
                <a:ea typeface="Microsoft YaHei" panose="020B0503020204020204" pitchFamily="34" charset="-122"/>
              </a:rPr>
              <a:t>to</a:t>
            </a:r>
            <a:r>
              <a:rPr lang="zh-CN" altLang="en-US" b="1" dirty="0">
                <a:solidFill>
                  <a:srgbClr val="0000FF"/>
                </a:solidFill>
                <a:effectLst/>
                <a:latin typeface="Microsoft YaHei" panose="020B0503020204020204" pitchFamily="34" charset="-122"/>
                <a:ea typeface="Microsoft YaHei" panose="020B0503020204020204" pitchFamily="34" charset="-122"/>
              </a:rPr>
              <a:t> </a:t>
            </a:r>
            <a:r>
              <a:rPr lang="en-US" altLang="zh-CN" b="1" dirty="0">
                <a:solidFill>
                  <a:srgbClr val="0000FF"/>
                </a:solidFill>
                <a:effectLst/>
                <a:latin typeface="Microsoft YaHei" panose="020B0503020204020204" pitchFamily="34" charset="-122"/>
                <a:ea typeface="Microsoft YaHei" panose="020B0503020204020204" pitchFamily="34" charset="-122"/>
              </a:rPr>
              <a:t>appear</a:t>
            </a:r>
            <a:r>
              <a:rPr lang="zh-CN" altLang="en-US" b="1" dirty="0">
                <a:solidFill>
                  <a:srgbClr val="0000FF"/>
                </a:solidFill>
                <a:effectLst/>
                <a:latin typeface="Microsoft YaHei" panose="020B0503020204020204" pitchFamily="34" charset="-122"/>
                <a:ea typeface="Microsoft YaHei" panose="020B0503020204020204" pitchFamily="34" charset="-122"/>
              </a:rPr>
              <a:t> </a:t>
            </a:r>
            <a:r>
              <a:rPr lang="en-US" altLang="zh-CN" b="1" dirty="0">
                <a:solidFill>
                  <a:srgbClr val="0000FF"/>
                </a:solidFill>
                <a:effectLst/>
                <a:latin typeface="Microsoft YaHei" panose="020B0503020204020204" pitchFamily="34" charset="-122"/>
                <a:ea typeface="Microsoft YaHei" panose="020B0503020204020204" pitchFamily="34" charset="-122"/>
              </a:rPr>
              <a:t>in</a:t>
            </a:r>
            <a:r>
              <a:rPr lang="zh-CN" altLang="en-US" b="1" dirty="0">
                <a:solidFill>
                  <a:srgbClr val="0000FF"/>
                </a:solidFill>
                <a:effectLst/>
                <a:latin typeface="Microsoft YaHei" panose="020B0503020204020204" pitchFamily="34" charset="-122"/>
                <a:ea typeface="Microsoft YaHei" panose="020B0503020204020204" pitchFamily="34" charset="-122"/>
              </a:rPr>
              <a:t> </a:t>
            </a:r>
            <a:r>
              <a:rPr lang="en-US" altLang="zh-CN" b="1" dirty="0">
                <a:solidFill>
                  <a:srgbClr val="0000FF"/>
                </a:solidFill>
                <a:effectLst/>
                <a:latin typeface="Microsoft YaHei" panose="020B0503020204020204" pitchFamily="34" charset="-122"/>
                <a:ea typeface="Microsoft YaHei" panose="020B0503020204020204" pitchFamily="34" charset="-122"/>
              </a:rPr>
              <a:t>PRL</a:t>
            </a:r>
            <a:endParaRPr lang="en" altLang="zh-CN" b="1" dirty="0">
              <a:effectLst/>
              <a:latin typeface="Microsoft YaHei" panose="020B0503020204020204" pitchFamily="34" charset="-122"/>
              <a:ea typeface="Microsoft YaHei" panose="020B0503020204020204" pitchFamily="34" charset="-122"/>
            </a:endParaRPr>
          </a:p>
          <a:p>
            <a:endParaRPr kumimoji="1" lang="zh-CN" altLang="en-US" dirty="0"/>
          </a:p>
        </p:txBody>
      </p:sp>
      <p:sp>
        <p:nvSpPr>
          <p:cNvPr id="4" name="灯片编号占位符 3">
            <a:extLst>
              <a:ext uri="{FF2B5EF4-FFF2-40B4-BE49-F238E27FC236}">
                <a16:creationId xmlns:a16="http://schemas.microsoft.com/office/drawing/2014/main" id="{A387A00A-5F77-45DF-D3C9-D2A9FF0A0374}"/>
              </a:ext>
            </a:extLst>
          </p:cNvPr>
          <p:cNvSpPr>
            <a:spLocks noGrp="1"/>
          </p:cNvSpPr>
          <p:nvPr>
            <p:ph type="sldNum" sz="quarter" idx="12"/>
          </p:nvPr>
        </p:nvSpPr>
        <p:spPr/>
        <p:txBody>
          <a:bodyPr/>
          <a:lstStyle/>
          <a:p>
            <a:fld id="{48F63A3B-78C7-47BE-AE5E-E10140E04643}" type="slidenum">
              <a:rPr lang="en-US" smtClean="0"/>
              <a:t>41</a:t>
            </a:fld>
            <a:endParaRPr lang="en-US" dirty="0"/>
          </a:p>
        </p:txBody>
      </p:sp>
    </p:spTree>
    <p:extLst>
      <p:ext uri="{BB962C8B-B14F-4D97-AF65-F5344CB8AC3E}">
        <p14:creationId xmlns:p14="http://schemas.microsoft.com/office/powerpoint/2010/main" val="3682334174"/>
      </p:ext>
    </p:extLst>
  </p:cSld>
  <p:clrMapOvr>
    <a:masterClrMapping/>
  </p:clrMapOvr>
  <mc:AlternateContent xmlns:mc="http://schemas.openxmlformats.org/markup-compatibility/2006" xmlns:p14="http://schemas.microsoft.com/office/powerpoint/2010/main">
    <mc:Choice Requires="p14">
      <p:transition p14:dur="350">
        <p:fade/>
      </p:transition>
    </mc:Choice>
    <mc:Fallback xmlns="">
      <p:transition>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标题 1">
                <a:extLst>
                  <a:ext uri="{FF2B5EF4-FFF2-40B4-BE49-F238E27FC236}">
                    <a16:creationId xmlns:a16="http://schemas.microsoft.com/office/drawing/2014/main" id="{961930D5-CE4C-2ADA-AAF6-B65E32ABE86B}"/>
                  </a:ext>
                </a:extLst>
              </p:cNvPr>
              <p:cNvSpPr>
                <a:spLocks noGrp="1"/>
              </p:cNvSpPr>
              <p:nvPr>
                <p:ph type="title"/>
              </p:nvPr>
            </p:nvSpPr>
            <p:spPr>
              <a:xfrm>
                <a:off x="88900" y="256402"/>
                <a:ext cx="11836400" cy="662782"/>
              </a:xfrm>
            </p:spPr>
            <p:txBody>
              <a:bodyPr>
                <a:noAutofit/>
              </a:bodyPr>
              <a:lstStyle/>
              <a:p>
                <a14:m>
                  <m:oMath xmlns:m="http://schemas.openxmlformats.org/officeDocument/2006/math">
                    <m:sSubSup>
                      <m:sSubSupPr>
                        <m:ctrlPr>
                          <a:rPr lang="zh-CN" altLang="zh-CN" sz="3200" b="1" i="1" smtClean="0">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3200" b="1" i="1">
                            <a:effectLst/>
                            <a:latin typeface="Cambria Math" panose="02040503050406030204" pitchFamily="18" charset="0"/>
                            <a:ea typeface="DengXian" panose="02010600030101010101" pitchFamily="2" charset="-122"/>
                            <a:cs typeface="Times New Roman" panose="02020603050405020304" pitchFamily="18" charset="0"/>
                          </a:rPr>
                          <m:t>𝑻</m:t>
                        </m:r>
                      </m:e>
                      <m:sub>
                        <m:r>
                          <a:rPr lang="en-US" altLang="zh-CN" sz="3200" b="1" i="1">
                            <a:effectLst/>
                            <a:latin typeface="Cambria Math" panose="02040503050406030204" pitchFamily="18" charset="0"/>
                            <a:ea typeface="DengXian" panose="02010600030101010101" pitchFamily="2" charset="-122"/>
                            <a:cs typeface="Times New Roman" panose="02020603050405020304" pitchFamily="18" charset="0"/>
                          </a:rPr>
                          <m:t>𝒄𝒄</m:t>
                        </m:r>
                      </m:sub>
                      <m:sup>
                        <m:r>
                          <a:rPr lang="en-US" altLang="zh-CN" sz="3200" b="1">
                            <a:effectLst/>
                            <a:latin typeface="Cambria Math" panose="02040503050406030204" pitchFamily="18" charset="0"/>
                            <a:ea typeface="DengXian" panose="02010600030101010101" pitchFamily="2" charset="-122"/>
                            <a:cs typeface="Times New Roman" panose="02020603050405020304" pitchFamily="18" charset="0"/>
                          </a:rPr>
                          <m:t>+</m:t>
                        </m:r>
                      </m:sup>
                    </m:sSubSup>
                    <m:r>
                      <a:rPr lang="en-US" altLang="zh-CN" sz="3200" b="1">
                        <a:effectLst/>
                        <a:latin typeface="Cambria Math" panose="02040503050406030204" pitchFamily="18" charset="0"/>
                        <a:ea typeface="DengXian" panose="02010600030101010101" pitchFamily="2" charset="-122"/>
                        <a:cs typeface="Times New Roman" panose="02020603050405020304" pitchFamily="18" charset="0"/>
                      </a:rPr>
                      <m:t>(</m:t>
                    </m:r>
                    <m:r>
                      <a:rPr lang="en-US" altLang="zh-CN" sz="3200" b="1" i="1">
                        <a:effectLst/>
                        <a:latin typeface="Cambria Math" panose="02040503050406030204" pitchFamily="18" charset="0"/>
                        <a:ea typeface="DengXian" panose="02010600030101010101" pitchFamily="2" charset="-122"/>
                        <a:cs typeface="Times New Roman" panose="02020603050405020304" pitchFamily="18" charset="0"/>
                      </a:rPr>
                      <m:t>𝟑𝟖𝟕𝟓</m:t>
                    </m:r>
                    <m:r>
                      <a:rPr lang="en-US" altLang="zh-CN" sz="3200" b="1">
                        <a:effectLst/>
                        <a:latin typeface="Cambria Math" panose="02040503050406030204" pitchFamily="18" charset="0"/>
                        <a:ea typeface="DengXian" panose="02010600030101010101" pitchFamily="2" charset="-122"/>
                        <a:cs typeface="Times New Roman" panose="02020603050405020304" pitchFamily="18" charset="0"/>
                      </a:rPr>
                      <m:t>)</m:t>
                    </m:r>
                  </m:oMath>
                </a14:m>
                <a:r>
                  <a:rPr lang="en-US" altLang="zh-CN" sz="3200" b="1" dirty="0">
                    <a:effectLst/>
                    <a:latin typeface="Microsoft YaHei" panose="020B0503020204020204" pitchFamily="34" charset="-122"/>
                    <a:ea typeface="Microsoft YaHei" panose="020B0503020204020204" pitchFamily="34" charset="-122"/>
                    <a:cs typeface="Times New Roman" panose="02020603050405020304" pitchFamily="18" charset="0"/>
                  </a:rPr>
                  <a:t> relevant </a:t>
                </a:r>
                <a14:m>
                  <m:oMath xmlns:m="http://schemas.openxmlformats.org/officeDocument/2006/math">
                    <m:r>
                      <a:rPr lang="en-US" altLang="zh-CN" sz="3200" b="1" i="1">
                        <a:effectLst/>
                        <a:latin typeface="Cambria Math" panose="02040503050406030204" pitchFamily="18" charset="0"/>
                        <a:ea typeface="DengXian" panose="02010600030101010101" pitchFamily="2" charset="-122"/>
                        <a:cs typeface="Times New Roman" panose="02020603050405020304" pitchFamily="18" charset="0"/>
                      </a:rPr>
                      <m:t>𝑫</m:t>
                    </m:r>
                    <m:sSup>
                      <m:sSupPr>
                        <m:ctrlPr>
                          <a:rPr lang="zh-CN" altLang="zh-CN" sz="3200" b="1"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3200" b="1" i="1">
                            <a:effectLst/>
                            <a:latin typeface="Cambria Math" panose="02040503050406030204" pitchFamily="18" charset="0"/>
                            <a:ea typeface="DengXian" panose="02010600030101010101" pitchFamily="2" charset="-122"/>
                            <a:cs typeface="Times New Roman" panose="02020603050405020304" pitchFamily="18" charset="0"/>
                          </a:rPr>
                          <m:t>𝑫</m:t>
                        </m:r>
                      </m:e>
                      <m:sup>
                        <m:r>
                          <a:rPr lang="en-US" altLang="zh-CN" sz="3200" b="1" i="1">
                            <a:effectLst/>
                            <a:latin typeface="Cambria Math" panose="02040503050406030204" pitchFamily="18" charset="0"/>
                            <a:ea typeface="DengXian" panose="02010600030101010101" pitchFamily="2" charset="-122"/>
                            <a:cs typeface="Times New Roman" panose="02020603050405020304" pitchFamily="18" charset="0"/>
                          </a:rPr>
                          <m:t>∗</m:t>
                        </m:r>
                      </m:sup>
                    </m:sSup>
                  </m:oMath>
                </a14:m>
                <a:r>
                  <a:rPr lang="en-US" altLang="zh-CN" sz="3200" b="1" dirty="0">
                    <a:effectLst/>
                    <a:latin typeface="Microsoft YaHei" panose="020B0503020204020204" pitchFamily="34" charset="-122"/>
                    <a:ea typeface="Microsoft YaHei" panose="020B0503020204020204" pitchFamily="34" charset="-122"/>
                    <a:cs typeface="Times New Roman" panose="02020603050405020304" pitchFamily="18" charset="0"/>
                  </a:rPr>
                  <a:t> scattering from </a:t>
                </a:r>
                <a14:m>
                  <m:oMath xmlns:m="http://schemas.openxmlformats.org/officeDocument/2006/math">
                    <m:sSub>
                      <m:sSubPr>
                        <m:ctrlPr>
                          <a:rPr lang="zh-CN" altLang="zh-CN" sz="3200" b="1"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3200" b="1" i="1">
                            <a:effectLst/>
                            <a:latin typeface="Cambria Math" panose="02040503050406030204" pitchFamily="18" charset="0"/>
                            <a:ea typeface="DengXian" panose="02010600030101010101" pitchFamily="2" charset="-122"/>
                            <a:cs typeface="Times New Roman" panose="02020603050405020304" pitchFamily="18" charset="0"/>
                          </a:rPr>
                          <m:t>𝑵</m:t>
                        </m:r>
                      </m:e>
                      <m:sub>
                        <m:r>
                          <a:rPr lang="en-US" altLang="zh-CN" sz="3200" b="1" i="1">
                            <a:effectLst/>
                            <a:latin typeface="Cambria Math" panose="02040503050406030204" pitchFamily="18" charset="0"/>
                            <a:ea typeface="DengXian" panose="02010600030101010101" pitchFamily="2" charset="-122"/>
                            <a:cs typeface="Times New Roman" panose="02020603050405020304" pitchFamily="18" charset="0"/>
                          </a:rPr>
                          <m:t>𝒇</m:t>
                        </m:r>
                      </m:sub>
                    </m:sSub>
                    <m:r>
                      <a:rPr lang="en-US" altLang="zh-CN" sz="3200" b="1">
                        <a:effectLst/>
                        <a:latin typeface="Cambria Math" panose="02040503050406030204" pitchFamily="18" charset="0"/>
                        <a:ea typeface="DengXian" panose="02010600030101010101" pitchFamily="2" charset="-122"/>
                        <a:cs typeface="Times New Roman" panose="02020603050405020304" pitchFamily="18" charset="0"/>
                      </a:rPr>
                      <m:t>=</m:t>
                    </m:r>
                    <m:r>
                      <a:rPr lang="en-US" altLang="zh-CN" sz="3200" b="1" i="1">
                        <a:effectLst/>
                        <a:latin typeface="Cambria Math" panose="02040503050406030204" pitchFamily="18" charset="0"/>
                        <a:ea typeface="DengXian" panose="02010600030101010101" pitchFamily="2" charset="-122"/>
                        <a:cs typeface="Times New Roman" panose="02020603050405020304" pitchFamily="18" charset="0"/>
                      </a:rPr>
                      <m:t>𝟐</m:t>
                    </m:r>
                  </m:oMath>
                </a14:m>
                <a:r>
                  <a:rPr lang="en-US" altLang="zh-CN" sz="3200" b="1" dirty="0">
                    <a:effectLst/>
                    <a:latin typeface="Microsoft YaHei" panose="020B0503020204020204" pitchFamily="34" charset="-122"/>
                    <a:ea typeface="Microsoft YaHei" panose="020B0503020204020204" pitchFamily="34" charset="-122"/>
                    <a:cs typeface="Times New Roman" panose="02020603050405020304" pitchFamily="18" charset="0"/>
                  </a:rPr>
                  <a:t> lattice QCD</a:t>
                </a:r>
                <a:endParaRPr kumimoji="1" lang="zh-CN" altLang="en-US" sz="3200" b="1" dirty="0">
                  <a:latin typeface="Microsoft YaHei" panose="020B0503020204020204" pitchFamily="34" charset="-122"/>
                  <a:ea typeface="Microsoft YaHei" panose="020B0503020204020204" pitchFamily="34" charset="-122"/>
                </a:endParaRPr>
              </a:p>
            </p:txBody>
          </p:sp>
        </mc:Choice>
        <mc:Fallback>
          <p:sp>
            <p:nvSpPr>
              <p:cNvPr id="2" name="标题 1">
                <a:extLst>
                  <a:ext uri="{FF2B5EF4-FFF2-40B4-BE49-F238E27FC236}">
                    <a16:creationId xmlns:a16="http://schemas.microsoft.com/office/drawing/2014/main" id="{961930D5-CE4C-2ADA-AAF6-B65E32ABE86B}"/>
                  </a:ext>
                </a:extLst>
              </p:cNvPr>
              <p:cNvSpPr>
                <a:spLocks noGrp="1" noRot="1" noChangeAspect="1" noMove="1" noResize="1" noEditPoints="1" noAdjustHandles="1" noChangeArrowheads="1" noChangeShapeType="1" noTextEdit="1"/>
              </p:cNvSpPr>
              <p:nvPr>
                <p:ph type="title"/>
              </p:nvPr>
            </p:nvSpPr>
            <p:spPr>
              <a:xfrm>
                <a:off x="88900" y="256402"/>
                <a:ext cx="11836400" cy="662782"/>
              </a:xfrm>
              <a:blipFill>
                <a:blip r:embed="rId2"/>
                <a:stretch>
                  <a:fillRect l="-429" t="-15094" r="-1288" b="-16981"/>
                </a:stretch>
              </a:blipFill>
            </p:spPr>
            <p:txBody>
              <a:bodyPr/>
              <a:lstStyle/>
              <a:p>
                <a:r>
                  <a:rPr lang="zh-CN" altLang="en-US">
                    <a:noFill/>
                  </a:rPr>
                  <a:t> </a:t>
                </a:r>
              </a:p>
            </p:txBody>
          </p:sp>
        </mc:Fallback>
      </mc:AlternateContent>
      <p:pic>
        <p:nvPicPr>
          <p:cNvPr id="6" name="内容占位符 5">
            <a:extLst>
              <a:ext uri="{FF2B5EF4-FFF2-40B4-BE49-F238E27FC236}">
                <a16:creationId xmlns:a16="http://schemas.microsoft.com/office/drawing/2014/main" id="{7DA7C7B1-05B6-C132-51E8-C749DAD7B88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38200" y="1299389"/>
            <a:ext cx="3673345" cy="2824956"/>
          </a:xfrm>
        </p:spPr>
      </p:pic>
      <p:sp>
        <p:nvSpPr>
          <p:cNvPr id="4" name="灯片编号占位符 3">
            <a:extLst>
              <a:ext uri="{FF2B5EF4-FFF2-40B4-BE49-F238E27FC236}">
                <a16:creationId xmlns:a16="http://schemas.microsoft.com/office/drawing/2014/main" id="{F026D240-D670-649D-056E-08A3D6EEF883}"/>
              </a:ext>
            </a:extLst>
          </p:cNvPr>
          <p:cNvSpPr>
            <a:spLocks noGrp="1"/>
          </p:cNvSpPr>
          <p:nvPr>
            <p:ph type="sldNum" sz="quarter" idx="12"/>
          </p:nvPr>
        </p:nvSpPr>
        <p:spPr/>
        <p:txBody>
          <a:bodyPr/>
          <a:lstStyle/>
          <a:p>
            <a:fld id="{48F63A3B-78C7-47BE-AE5E-E10140E04643}" type="slidenum">
              <a:rPr lang="en-US" smtClean="0"/>
              <a:t>42</a:t>
            </a:fld>
            <a:endParaRPr lang="en-US" dirty="0"/>
          </a:p>
        </p:txBody>
      </p:sp>
      <mc:AlternateContent xmlns:mc="http://schemas.openxmlformats.org/markup-compatibility/2006">
        <mc:Choice xmlns:a14="http://schemas.microsoft.com/office/drawing/2010/main" Requires="a14">
          <p:sp>
            <p:nvSpPr>
              <p:cNvPr id="7" name="文本框 6">
                <a:extLst>
                  <a:ext uri="{FF2B5EF4-FFF2-40B4-BE49-F238E27FC236}">
                    <a16:creationId xmlns:a16="http://schemas.microsoft.com/office/drawing/2014/main" id="{2A127E88-ACC3-51B2-4672-F3B97018FAF6}"/>
                  </a:ext>
                </a:extLst>
              </p:cNvPr>
              <p:cNvSpPr txBox="1"/>
              <p:nvPr/>
            </p:nvSpPr>
            <p:spPr>
              <a:xfrm>
                <a:off x="88900" y="1440677"/>
                <a:ext cx="577979" cy="276999"/>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r>
                        <a:rPr kumimoji="1" lang="en-US" altLang="zh-CN" b="0" i="1" smtClean="0">
                          <a:latin typeface="Cambria Math" panose="02040503050406030204" pitchFamily="18" charset="0"/>
                        </a:rPr>
                        <m:t>𝐼</m:t>
                      </m:r>
                      <m:r>
                        <a:rPr kumimoji="1" lang="en-US" altLang="zh-CN" b="0" i="1" smtClean="0">
                          <a:latin typeface="Cambria Math" panose="02040503050406030204" pitchFamily="18" charset="0"/>
                        </a:rPr>
                        <m:t>=0</m:t>
                      </m:r>
                    </m:oMath>
                  </m:oMathPara>
                </a14:m>
                <a:endParaRPr kumimoji="1" lang="zh-CN" altLang="en-US" dirty="0"/>
              </a:p>
            </p:txBody>
          </p:sp>
        </mc:Choice>
        <mc:Fallback>
          <p:sp>
            <p:nvSpPr>
              <p:cNvPr id="7" name="文本框 6">
                <a:extLst>
                  <a:ext uri="{FF2B5EF4-FFF2-40B4-BE49-F238E27FC236}">
                    <a16:creationId xmlns:a16="http://schemas.microsoft.com/office/drawing/2014/main" id="{2A127E88-ACC3-51B2-4672-F3B97018FAF6}"/>
                  </a:ext>
                </a:extLst>
              </p:cNvPr>
              <p:cNvSpPr txBox="1">
                <a:spLocks noRot="1" noChangeAspect="1" noMove="1" noResize="1" noEditPoints="1" noAdjustHandles="1" noChangeArrowheads="1" noChangeShapeType="1" noTextEdit="1"/>
              </p:cNvSpPr>
              <p:nvPr/>
            </p:nvSpPr>
            <p:spPr>
              <a:xfrm>
                <a:off x="88900" y="1440677"/>
                <a:ext cx="577979" cy="276999"/>
              </a:xfrm>
              <a:prstGeom prst="rect">
                <a:avLst/>
              </a:prstGeom>
              <a:blipFill>
                <a:blip r:embed="rId4"/>
                <a:stretch>
                  <a:fillRect l="-10870" r="-8696" b="-4348"/>
                </a:stretch>
              </a:blipFill>
            </p:spPr>
            <p:txBody>
              <a:bodyPr/>
              <a:lstStyle/>
              <a:p>
                <a:r>
                  <a:rPr lang="zh-CN" altLang="en-US">
                    <a:noFill/>
                  </a:rPr>
                  <a:t> </a:t>
                </a:r>
              </a:p>
            </p:txBody>
          </p:sp>
        </mc:Fallback>
      </mc:AlternateContent>
      <p:pic>
        <p:nvPicPr>
          <p:cNvPr id="9" name="图片 8">
            <a:extLst>
              <a:ext uri="{FF2B5EF4-FFF2-40B4-BE49-F238E27FC236}">
                <a16:creationId xmlns:a16="http://schemas.microsoft.com/office/drawing/2014/main" id="{B4A88BD1-7850-C107-9078-048F29527DA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8200" y="4124345"/>
            <a:ext cx="3673345" cy="2720657"/>
          </a:xfrm>
          <a:prstGeom prst="rect">
            <a:avLst/>
          </a:prstGeom>
        </p:spPr>
      </p:pic>
      <mc:AlternateContent xmlns:mc="http://schemas.openxmlformats.org/markup-compatibility/2006">
        <mc:Choice xmlns:a14="http://schemas.microsoft.com/office/drawing/2010/main" Requires="a14">
          <p:sp>
            <p:nvSpPr>
              <p:cNvPr id="10" name="文本框 9">
                <a:extLst>
                  <a:ext uri="{FF2B5EF4-FFF2-40B4-BE49-F238E27FC236}">
                    <a16:creationId xmlns:a16="http://schemas.microsoft.com/office/drawing/2014/main" id="{7E2FBA39-B4AF-B971-A3E5-CE6CD04D52E1}"/>
                  </a:ext>
                </a:extLst>
              </p:cNvPr>
              <p:cNvSpPr txBox="1"/>
              <p:nvPr/>
            </p:nvSpPr>
            <p:spPr>
              <a:xfrm>
                <a:off x="88900" y="5198150"/>
                <a:ext cx="577979" cy="276999"/>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r>
                        <a:rPr kumimoji="1" lang="en-US" altLang="zh-CN" b="0" i="1" smtClean="0">
                          <a:latin typeface="Cambria Math" panose="02040503050406030204" pitchFamily="18" charset="0"/>
                        </a:rPr>
                        <m:t>𝐼</m:t>
                      </m:r>
                      <m:r>
                        <a:rPr kumimoji="1" lang="en-US" altLang="zh-CN" b="0" i="1" smtClean="0">
                          <a:latin typeface="Cambria Math" panose="02040503050406030204" pitchFamily="18" charset="0"/>
                        </a:rPr>
                        <m:t>=1</m:t>
                      </m:r>
                    </m:oMath>
                  </m:oMathPara>
                </a14:m>
                <a:endParaRPr kumimoji="1" lang="zh-CN" altLang="en-US" dirty="0"/>
              </a:p>
            </p:txBody>
          </p:sp>
        </mc:Choice>
        <mc:Fallback>
          <p:sp>
            <p:nvSpPr>
              <p:cNvPr id="10" name="文本框 9">
                <a:extLst>
                  <a:ext uri="{FF2B5EF4-FFF2-40B4-BE49-F238E27FC236}">
                    <a16:creationId xmlns:a16="http://schemas.microsoft.com/office/drawing/2014/main" id="{7E2FBA39-B4AF-B971-A3E5-CE6CD04D52E1}"/>
                  </a:ext>
                </a:extLst>
              </p:cNvPr>
              <p:cNvSpPr txBox="1">
                <a:spLocks noRot="1" noChangeAspect="1" noMove="1" noResize="1" noEditPoints="1" noAdjustHandles="1" noChangeArrowheads="1" noChangeShapeType="1" noTextEdit="1"/>
              </p:cNvSpPr>
              <p:nvPr/>
            </p:nvSpPr>
            <p:spPr>
              <a:xfrm>
                <a:off x="88900" y="5198150"/>
                <a:ext cx="577979" cy="276999"/>
              </a:xfrm>
              <a:prstGeom prst="rect">
                <a:avLst/>
              </a:prstGeom>
              <a:blipFill>
                <a:blip r:embed="rId6"/>
                <a:stretch>
                  <a:fillRect l="-10870" r="-8696" b="-4348"/>
                </a:stretch>
              </a:blipFill>
            </p:spPr>
            <p:txBody>
              <a:bodyPr/>
              <a:lstStyle/>
              <a:p>
                <a:r>
                  <a:rPr lang="zh-CN" altLang="en-US">
                    <a:noFill/>
                  </a:rPr>
                  <a:t> </a:t>
                </a:r>
              </a:p>
            </p:txBody>
          </p:sp>
        </mc:Fallback>
      </mc:AlternateContent>
      <p:pic>
        <p:nvPicPr>
          <p:cNvPr id="12" name="图片 11">
            <a:extLst>
              <a:ext uri="{FF2B5EF4-FFF2-40B4-BE49-F238E27FC236}">
                <a16:creationId xmlns:a16="http://schemas.microsoft.com/office/drawing/2014/main" id="{5AA7176D-8FAC-83B9-42CB-9150A94DAC8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853710" y="2084828"/>
            <a:ext cx="6727920" cy="4271522"/>
          </a:xfrm>
          <a:prstGeom prst="rect">
            <a:avLst/>
          </a:prstGeom>
        </p:spPr>
      </p:pic>
      <mc:AlternateContent xmlns:mc="http://schemas.openxmlformats.org/markup-compatibility/2006">
        <mc:Choice xmlns:a14="http://schemas.microsoft.com/office/drawing/2010/main" Requires="a14">
          <p:sp>
            <p:nvSpPr>
              <p:cNvPr id="14" name="文本框 13">
                <a:extLst>
                  <a:ext uri="{FF2B5EF4-FFF2-40B4-BE49-F238E27FC236}">
                    <a16:creationId xmlns:a16="http://schemas.microsoft.com/office/drawing/2014/main" id="{3249CE2D-B449-1A17-724F-02045C934ED1}"/>
                  </a:ext>
                </a:extLst>
              </p:cNvPr>
              <p:cNvSpPr txBox="1"/>
              <p:nvPr/>
            </p:nvSpPr>
            <p:spPr>
              <a:xfrm>
                <a:off x="6028075" y="1428257"/>
                <a:ext cx="4379190" cy="444994"/>
              </a:xfrm>
              <a:prstGeom prst="rect">
                <a:avLst/>
              </a:prstGeom>
              <a:noFill/>
            </p:spPr>
            <p:txBody>
              <a:bodyPr wrap="square">
                <a:spAutoFit/>
              </a:bodyPr>
              <a:lstStyle/>
              <a:p>
                <a:pPr/>
                <a14:m>
                  <m:oMathPara xmlns:m="http://schemas.openxmlformats.org/officeDocument/2006/math">
                    <m:oMathParaPr>
                      <m:jc m:val="left"/>
                    </m:oMathParaPr>
                    <m:oMath xmlns:m="http://schemas.openxmlformats.org/officeDocument/2006/math">
                      <m:sSubSup>
                        <m:sSubSupPr>
                          <m:ctrlPr>
                            <a:rPr lang="zh-CN" altLang="en-US" i="1" smtClean="0">
                              <a:solidFill>
                                <a:srgbClr val="836967"/>
                              </a:solidFill>
                              <a:latin typeface="Cambria Math" panose="02040503050406030204" pitchFamily="18" charset="0"/>
                            </a:rPr>
                          </m:ctrlPr>
                        </m:sSubSupPr>
                        <m:e>
                          <m:r>
                            <a:rPr lang="zh-CN" altLang="en-US" i="1">
                              <a:latin typeface="Cambria Math" panose="02040503050406030204" pitchFamily="18" charset="0"/>
                            </a:rPr>
                            <m:t>𝐶</m:t>
                          </m:r>
                        </m:e>
                        <m:sub>
                          <m:r>
                            <a:rPr lang="zh-CN" altLang="en-US" i="1">
                              <a:latin typeface="Cambria Math" panose="02040503050406030204" pitchFamily="18" charset="0"/>
                            </a:rPr>
                            <m:t>𝐷</m:t>
                          </m:r>
                          <m:sSup>
                            <m:sSupPr>
                              <m:ctrlPr>
                                <a:rPr lang="zh-CN" altLang="en-US" i="1">
                                  <a:solidFill>
                                    <a:srgbClr val="836967"/>
                                  </a:solidFill>
                                  <a:latin typeface="Cambria Math" panose="02040503050406030204" pitchFamily="18" charset="0"/>
                                </a:rPr>
                              </m:ctrlPr>
                            </m:sSupPr>
                            <m:e>
                              <m:r>
                                <a:rPr lang="zh-CN" altLang="en-US" i="1">
                                  <a:latin typeface="Cambria Math" panose="02040503050406030204" pitchFamily="18" charset="0"/>
                                </a:rPr>
                                <m:t>𝐷</m:t>
                              </m:r>
                            </m:e>
                            <m:sup>
                              <m:r>
                                <a:rPr lang="zh-CN" altLang="en-US" i="0">
                                  <a:latin typeface="Cambria Math" panose="02040503050406030204" pitchFamily="18" charset="0"/>
                                </a:rPr>
                                <m:t>∗</m:t>
                              </m:r>
                            </m:sup>
                          </m:sSup>
                        </m:sub>
                        <m:sup>
                          <m:d>
                            <m:dPr>
                              <m:ctrlPr>
                                <a:rPr lang="zh-CN" altLang="en-US" i="1">
                                  <a:latin typeface="Cambria Math" panose="02040503050406030204" pitchFamily="18" charset="0"/>
                                </a:rPr>
                              </m:ctrlPr>
                            </m:dPr>
                            <m:e>
                              <m:r>
                                <a:rPr lang="zh-CN" altLang="en-US" i="1">
                                  <a:latin typeface="Cambria Math" panose="02040503050406030204" pitchFamily="18" charset="0"/>
                                </a:rPr>
                                <m:t>𝐼</m:t>
                              </m:r>
                            </m:e>
                          </m:d>
                        </m:sup>
                      </m:sSubSup>
                      <m:d>
                        <m:dPr>
                          <m:ctrlPr>
                            <a:rPr lang="zh-CN" altLang="en-US" i="1">
                              <a:latin typeface="Cambria Math" panose="02040503050406030204" pitchFamily="18" charset="0"/>
                            </a:rPr>
                          </m:ctrlPr>
                        </m:dPr>
                        <m:e>
                          <m:r>
                            <a:rPr lang="zh-CN" altLang="en-US" i="1">
                              <a:latin typeface="Cambria Math" panose="02040503050406030204" pitchFamily="18" charset="0"/>
                            </a:rPr>
                            <m:t>𝑡</m:t>
                          </m:r>
                        </m:e>
                      </m:d>
                      <m:r>
                        <a:rPr lang="zh-CN" altLang="en-US" i="0">
                          <a:latin typeface="Cambria Math" panose="02040503050406030204" pitchFamily="18" charset="0"/>
                        </a:rPr>
                        <m:t>=</m:t>
                      </m:r>
                      <m:r>
                        <a:rPr lang="zh-CN" altLang="en-US" i="1">
                          <a:latin typeface="Cambria Math" panose="02040503050406030204" pitchFamily="18" charset="0"/>
                        </a:rPr>
                        <m:t>𝐷</m:t>
                      </m:r>
                      <m:r>
                        <a:rPr lang="zh-CN" altLang="en-US" i="0">
                          <a:latin typeface="Cambria Math" panose="02040503050406030204" pitchFamily="18" charset="0"/>
                        </a:rPr>
                        <m:t>+</m:t>
                      </m:r>
                      <m:sSub>
                        <m:sSubPr>
                          <m:ctrlPr>
                            <a:rPr lang="zh-CN" altLang="en-US" i="1">
                              <a:solidFill>
                                <a:srgbClr val="836967"/>
                              </a:solidFill>
                              <a:latin typeface="Cambria Math" panose="02040503050406030204" pitchFamily="18" charset="0"/>
                            </a:rPr>
                          </m:ctrlPr>
                        </m:sSubPr>
                        <m:e>
                          <m:r>
                            <a:rPr lang="zh-CN" altLang="en-US" i="1">
                              <a:latin typeface="Cambria Math" panose="02040503050406030204" pitchFamily="18" charset="0"/>
                            </a:rPr>
                            <m:t>𝐶</m:t>
                          </m:r>
                        </m:e>
                        <m:sub>
                          <m:r>
                            <a:rPr lang="zh-CN" altLang="en-US" i="0">
                              <a:latin typeface="Cambria Math" panose="02040503050406030204" pitchFamily="18" charset="0"/>
                            </a:rPr>
                            <m:t>1</m:t>
                          </m:r>
                        </m:sub>
                      </m:sSub>
                      <m:r>
                        <a:rPr lang="zh-CN" altLang="en-US" i="0">
                          <a:latin typeface="Cambria Math" panose="02040503050406030204" pitchFamily="18" charset="0"/>
                        </a:rPr>
                        <m:t>+</m:t>
                      </m:r>
                      <m:d>
                        <m:dPr>
                          <m:endChr m:val=""/>
                          <m:ctrlPr>
                            <a:rPr lang="zh-CN" altLang="en-US" i="1">
                              <a:latin typeface="Cambria Math" panose="02040503050406030204" pitchFamily="18" charset="0"/>
                            </a:rPr>
                          </m:ctrlPr>
                        </m:dPr>
                        <m:e>
                          <m:r>
                            <a:rPr lang="zh-CN" altLang="en-US" i="0">
                              <a:latin typeface="Cambria Math" panose="02040503050406030204" pitchFamily="18" charset="0"/>
                            </a:rPr>
                            <m:t>−</m:t>
                          </m:r>
                          <m:sSup>
                            <m:sSupPr>
                              <m:ctrlPr>
                                <a:rPr lang="zh-CN" altLang="en-US" i="1">
                                  <a:solidFill>
                                    <a:srgbClr val="836967"/>
                                  </a:solidFill>
                                  <a:latin typeface="Cambria Math" panose="02040503050406030204" pitchFamily="18" charset="0"/>
                                </a:rPr>
                              </m:ctrlPr>
                            </m:sSupPr>
                            <m:e>
                              <m:d>
                                <m:dPr>
                                  <m:begChr m:val=""/>
                                  <m:ctrlPr>
                                    <a:rPr lang="zh-CN" altLang="en-US" i="1">
                                      <a:latin typeface="Cambria Math" panose="02040503050406030204" pitchFamily="18" charset="0"/>
                                    </a:rPr>
                                  </m:ctrlPr>
                                </m:dPr>
                                <m:e/>
                              </m:d>
                            </m:e>
                            <m:sup>
                              <m:r>
                                <a:rPr lang="zh-CN" altLang="en-US" i="1">
                                  <a:latin typeface="Cambria Math" panose="02040503050406030204" pitchFamily="18" charset="0"/>
                                </a:rPr>
                                <m:t>𝐼</m:t>
                              </m:r>
                              <m:r>
                                <a:rPr lang="zh-CN" altLang="en-US" i="0">
                                  <a:latin typeface="Cambria Math" panose="02040503050406030204" pitchFamily="18" charset="0"/>
                                </a:rPr>
                                <m:t>+1</m:t>
                              </m:r>
                            </m:sup>
                          </m:sSup>
                          <m:d>
                            <m:dPr>
                              <m:ctrlPr>
                                <a:rPr lang="zh-CN" altLang="en-US" i="1">
                                  <a:solidFill>
                                    <a:srgbClr val="836967"/>
                                  </a:solidFill>
                                  <a:latin typeface="Cambria Math" panose="02040503050406030204" pitchFamily="18" charset="0"/>
                                </a:rPr>
                              </m:ctrlPr>
                            </m:dPr>
                            <m:e>
                              <m:sSub>
                                <m:sSubPr>
                                  <m:ctrlPr>
                                    <a:rPr lang="zh-CN" altLang="en-US" i="1">
                                      <a:solidFill>
                                        <a:srgbClr val="836967"/>
                                      </a:solidFill>
                                      <a:latin typeface="Cambria Math" panose="02040503050406030204" pitchFamily="18" charset="0"/>
                                    </a:rPr>
                                  </m:ctrlPr>
                                </m:sSubPr>
                                <m:e>
                                  <m:r>
                                    <a:rPr lang="zh-CN" altLang="en-US" i="1">
                                      <a:latin typeface="Cambria Math" panose="02040503050406030204" pitchFamily="18" charset="0"/>
                                    </a:rPr>
                                    <m:t>𝐶</m:t>
                                  </m:r>
                                </m:e>
                                <m:sub>
                                  <m:r>
                                    <a:rPr lang="zh-CN" altLang="en-US" i="0">
                                      <a:latin typeface="Cambria Math" panose="02040503050406030204" pitchFamily="18" charset="0"/>
                                    </a:rPr>
                                    <m:t>2</m:t>
                                  </m:r>
                                </m:sub>
                              </m:sSub>
                              <m:r>
                                <a:rPr lang="zh-CN" altLang="en-US" i="0">
                                  <a:latin typeface="Cambria Math" panose="02040503050406030204" pitchFamily="18" charset="0"/>
                                </a:rPr>
                                <m:t>+</m:t>
                              </m:r>
                              <m:sSup>
                                <m:sSupPr>
                                  <m:ctrlPr>
                                    <a:rPr lang="zh-CN" altLang="en-US" i="1">
                                      <a:solidFill>
                                        <a:srgbClr val="836967"/>
                                      </a:solidFill>
                                      <a:latin typeface="Cambria Math" panose="02040503050406030204" pitchFamily="18" charset="0"/>
                                    </a:rPr>
                                  </m:ctrlPr>
                                </m:sSupPr>
                                <m:e>
                                  <m:r>
                                    <a:rPr lang="zh-CN" altLang="en-US" i="1">
                                      <a:latin typeface="Cambria Math" panose="02040503050406030204" pitchFamily="18" charset="0"/>
                                    </a:rPr>
                                    <m:t>𝐷</m:t>
                                  </m:r>
                                </m:e>
                                <m:sup>
                                  <m:r>
                                    <a:rPr lang="zh-CN" altLang="en-US" i="0">
                                      <a:latin typeface="Cambria Math" panose="02040503050406030204" pitchFamily="18" charset="0"/>
                                    </a:rPr>
                                    <m:t>′</m:t>
                                  </m:r>
                                </m:sup>
                              </m:sSup>
                            </m:e>
                          </m:d>
                        </m:e>
                      </m:d>
                    </m:oMath>
                  </m:oMathPara>
                </a14:m>
                <a:endParaRPr lang="zh-CN" altLang="en-US" dirty="0"/>
              </a:p>
            </p:txBody>
          </p:sp>
        </mc:Choice>
        <mc:Fallback>
          <p:sp>
            <p:nvSpPr>
              <p:cNvPr id="14" name="文本框 13">
                <a:extLst>
                  <a:ext uri="{FF2B5EF4-FFF2-40B4-BE49-F238E27FC236}">
                    <a16:creationId xmlns:a16="http://schemas.microsoft.com/office/drawing/2014/main" id="{3249CE2D-B449-1A17-724F-02045C934ED1}"/>
                  </a:ext>
                </a:extLst>
              </p:cNvPr>
              <p:cNvSpPr txBox="1">
                <a:spLocks noRot="1" noChangeAspect="1" noMove="1" noResize="1" noEditPoints="1" noAdjustHandles="1" noChangeArrowheads="1" noChangeShapeType="1" noTextEdit="1"/>
              </p:cNvSpPr>
              <p:nvPr/>
            </p:nvSpPr>
            <p:spPr>
              <a:xfrm>
                <a:off x="6028075" y="1428257"/>
                <a:ext cx="4379190" cy="444994"/>
              </a:xfrm>
              <a:prstGeom prst="rect">
                <a:avLst/>
              </a:prstGeom>
              <a:blipFill>
                <a:blip r:embed="rId8"/>
                <a:stretch>
                  <a:fillRect t="-83333" b="-150000"/>
                </a:stretch>
              </a:blipFill>
            </p:spPr>
            <p:txBody>
              <a:bodyPr/>
              <a:lstStyle/>
              <a:p>
                <a:r>
                  <a:rPr lang="zh-CN" altLang="en-US">
                    <a:noFill/>
                  </a:rPr>
                  <a:t> </a:t>
                </a:r>
              </a:p>
            </p:txBody>
          </p:sp>
        </mc:Fallback>
      </mc:AlternateContent>
      <p:sp>
        <p:nvSpPr>
          <p:cNvPr id="16" name="文本框 15">
            <a:extLst>
              <a:ext uri="{FF2B5EF4-FFF2-40B4-BE49-F238E27FC236}">
                <a16:creationId xmlns:a16="http://schemas.microsoft.com/office/drawing/2014/main" id="{575A60D7-9268-DCEB-7E49-5A36D70426CE}"/>
              </a:ext>
            </a:extLst>
          </p:cNvPr>
          <p:cNvSpPr txBox="1"/>
          <p:nvPr/>
        </p:nvSpPr>
        <p:spPr>
          <a:xfrm>
            <a:off x="6527800" y="840307"/>
            <a:ext cx="5575300" cy="369332"/>
          </a:xfrm>
          <a:prstGeom prst="rect">
            <a:avLst/>
          </a:prstGeom>
          <a:noFill/>
        </p:spPr>
        <p:txBody>
          <a:bodyPr wrap="square">
            <a:spAutoFit/>
          </a:bodyPr>
          <a:lstStyle/>
          <a:p>
            <a:pPr algn="r"/>
            <a:r>
              <a:rPr lang="en" altLang="zh-CN" dirty="0">
                <a:solidFill>
                  <a:srgbClr val="0000FF"/>
                </a:solidFill>
                <a:effectLst/>
                <a:latin typeface="Microsoft YaHei" panose="020B0503020204020204" pitchFamily="34" charset="-122"/>
                <a:ea typeface="Microsoft YaHei" panose="020B0503020204020204" pitchFamily="34" charset="-122"/>
              </a:rPr>
              <a:t>S. Chen et al., Phys. Lett. B 833, 137391 (2022)</a:t>
            </a:r>
            <a:endParaRPr lang="zh-CN" altLang="en-US" dirty="0"/>
          </a:p>
        </p:txBody>
      </p:sp>
      <p:sp>
        <p:nvSpPr>
          <p:cNvPr id="17" name="矩形 16">
            <a:extLst>
              <a:ext uri="{FF2B5EF4-FFF2-40B4-BE49-F238E27FC236}">
                <a16:creationId xmlns:a16="http://schemas.microsoft.com/office/drawing/2014/main" id="{63FCABC9-C791-01D9-4847-6F7FB5197AAF}"/>
              </a:ext>
            </a:extLst>
          </p:cNvPr>
          <p:cNvSpPr/>
          <p:nvPr/>
        </p:nvSpPr>
        <p:spPr>
          <a:xfrm>
            <a:off x="8458200" y="4124345"/>
            <a:ext cx="3123430" cy="2232005"/>
          </a:xfrm>
          <a:prstGeom prst="rect">
            <a:avLst/>
          </a:prstGeom>
          <a:noFill/>
          <a:ln w="254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Tree>
    <p:extLst>
      <p:ext uri="{BB962C8B-B14F-4D97-AF65-F5344CB8AC3E}">
        <p14:creationId xmlns:p14="http://schemas.microsoft.com/office/powerpoint/2010/main" val="3384357806"/>
      </p:ext>
    </p:extLst>
  </p:cSld>
  <p:clrMapOvr>
    <a:masterClrMapping/>
  </p:clrMapOvr>
  <mc:AlternateContent xmlns:mc="http://schemas.openxmlformats.org/markup-compatibility/2006" xmlns:p14="http://schemas.microsoft.com/office/powerpoint/2010/main">
    <mc:Choice Requires="p14">
      <p:transition p14:dur="350">
        <p:fade/>
      </p:transition>
    </mc:Choice>
    <mc:Fallback xmlns="">
      <p:transition>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标题 1">
                <a:extLst>
                  <a:ext uri="{FF2B5EF4-FFF2-40B4-BE49-F238E27FC236}">
                    <a16:creationId xmlns:a16="http://schemas.microsoft.com/office/drawing/2014/main" id="{E4F1E160-F0A1-DD17-950F-22BB9B30805D}"/>
                  </a:ext>
                </a:extLst>
              </p:cNvPr>
              <p:cNvSpPr>
                <a:spLocks noGrp="1"/>
              </p:cNvSpPr>
              <p:nvPr>
                <p:ph type="title"/>
              </p:nvPr>
            </p:nvSpPr>
            <p:spPr>
              <a:xfrm>
                <a:off x="0" y="12700"/>
                <a:ext cx="12192000" cy="1325563"/>
              </a:xfrm>
            </p:spPr>
            <p:txBody>
              <a:bodyPr>
                <a:normAutofit/>
              </a:bodyPr>
              <a:lstStyle/>
              <a:p>
                <a:r>
                  <a:rPr lang="en-US" altLang="zh-CN" sz="2600" b="1" dirty="0">
                    <a:effectLst/>
                    <a:latin typeface="Microsoft YaHei" panose="020B0503020204020204" pitchFamily="34" charset="-122"/>
                    <a:ea typeface="Microsoft YaHei" panose="020B0503020204020204" pitchFamily="34" charset="-122"/>
                    <a:cs typeface="Times New Roman" panose="02020603050405020304" pitchFamily="18" charset="0"/>
                  </a:rPr>
                  <a:t>Doubly charmed tetraquark </a:t>
                </a:r>
                <a14:m>
                  <m:oMath xmlns:m="http://schemas.openxmlformats.org/officeDocument/2006/math">
                    <m:sSubSup>
                      <m:sSubSupPr>
                        <m:ctrlPr>
                          <a:rPr lang="zh-CN" altLang="zh-CN" sz="2600" b="1"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b="1" i="1">
                            <a:effectLst/>
                            <a:latin typeface="Cambria Math" panose="02040503050406030204" pitchFamily="18" charset="0"/>
                            <a:ea typeface="DengXian" panose="02010600030101010101" pitchFamily="2" charset="-122"/>
                            <a:cs typeface="Times New Roman" panose="02020603050405020304" pitchFamily="18" charset="0"/>
                          </a:rPr>
                          <m:t>𝑻</m:t>
                        </m:r>
                      </m:e>
                      <m:sub>
                        <m:r>
                          <a:rPr lang="en-US" altLang="zh-CN" sz="2600" b="1" i="1">
                            <a:effectLst/>
                            <a:latin typeface="Cambria Math" panose="02040503050406030204" pitchFamily="18" charset="0"/>
                            <a:ea typeface="DengXian" panose="02010600030101010101" pitchFamily="2" charset="-122"/>
                            <a:cs typeface="Times New Roman" panose="02020603050405020304" pitchFamily="18" charset="0"/>
                          </a:rPr>
                          <m:t>𝒄𝒄</m:t>
                        </m:r>
                      </m:sub>
                      <m:sup>
                        <m:r>
                          <a:rPr lang="en-US" altLang="zh-CN" sz="2600" b="1">
                            <a:effectLst/>
                            <a:latin typeface="Cambria Math" panose="02040503050406030204" pitchFamily="18" charset="0"/>
                            <a:ea typeface="DengXian" panose="02010600030101010101" pitchFamily="2" charset="-122"/>
                            <a:cs typeface="Times New Roman" panose="02020603050405020304" pitchFamily="18" charset="0"/>
                          </a:rPr>
                          <m:t>+</m:t>
                        </m:r>
                      </m:sup>
                    </m:sSubSup>
                  </m:oMath>
                </a14:m>
                <a:r>
                  <a:rPr lang="en-US" altLang="zh-CN" sz="2600" b="1" dirty="0">
                    <a:effectLst/>
                    <a:latin typeface="Microsoft YaHei" panose="020B0503020204020204" pitchFamily="34" charset="-122"/>
                    <a:ea typeface="Microsoft YaHei" panose="020B0503020204020204" pitchFamily="34" charset="-122"/>
                    <a:cs typeface="Times New Roman" panose="02020603050405020304" pitchFamily="18" charset="0"/>
                  </a:rPr>
                  <a:t>from Lattice QCD near Physical Point</a:t>
                </a:r>
                <a:endParaRPr kumimoji="1" lang="zh-CN" altLang="en-US" sz="2600" b="1" dirty="0">
                  <a:latin typeface="Microsoft YaHei" panose="020B0503020204020204" pitchFamily="34" charset="-122"/>
                  <a:ea typeface="Microsoft YaHei" panose="020B0503020204020204" pitchFamily="34" charset="-122"/>
                </a:endParaRPr>
              </a:p>
            </p:txBody>
          </p:sp>
        </mc:Choice>
        <mc:Fallback>
          <p:sp>
            <p:nvSpPr>
              <p:cNvPr id="2" name="标题 1">
                <a:extLst>
                  <a:ext uri="{FF2B5EF4-FFF2-40B4-BE49-F238E27FC236}">
                    <a16:creationId xmlns:a16="http://schemas.microsoft.com/office/drawing/2014/main" id="{E4F1E160-F0A1-DD17-950F-22BB9B30805D}"/>
                  </a:ext>
                </a:extLst>
              </p:cNvPr>
              <p:cNvSpPr>
                <a:spLocks noGrp="1" noRot="1" noChangeAspect="1" noMove="1" noResize="1" noEditPoints="1" noAdjustHandles="1" noChangeArrowheads="1" noChangeShapeType="1" noTextEdit="1"/>
              </p:cNvSpPr>
              <p:nvPr>
                <p:ph type="title"/>
              </p:nvPr>
            </p:nvSpPr>
            <p:spPr>
              <a:xfrm>
                <a:off x="0" y="12700"/>
                <a:ext cx="12192000" cy="1325563"/>
              </a:xfrm>
              <a:blipFill>
                <a:blip r:embed="rId3"/>
                <a:stretch>
                  <a:fillRect l="-937"/>
                </a:stretch>
              </a:blipFill>
            </p:spPr>
            <p:txBody>
              <a:bodyPr/>
              <a:lstStyle/>
              <a:p>
                <a:r>
                  <a:rPr lang="zh-CN" altLang="en-US">
                    <a:noFill/>
                  </a:rPr>
                  <a:t> </a:t>
                </a:r>
              </a:p>
            </p:txBody>
          </p:sp>
        </mc:Fallback>
      </mc:AlternateContent>
      <p:sp>
        <p:nvSpPr>
          <p:cNvPr id="4" name="灯片编号占位符 3">
            <a:extLst>
              <a:ext uri="{FF2B5EF4-FFF2-40B4-BE49-F238E27FC236}">
                <a16:creationId xmlns:a16="http://schemas.microsoft.com/office/drawing/2014/main" id="{FD52BBB6-85AB-EF25-BD0F-AC6B91439C15}"/>
              </a:ext>
            </a:extLst>
          </p:cNvPr>
          <p:cNvSpPr>
            <a:spLocks noGrp="1"/>
          </p:cNvSpPr>
          <p:nvPr>
            <p:ph type="sldNum" sz="quarter" idx="12"/>
          </p:nvPr>
        </p:nvSpPr>
        <p:spPr/>
        <p:txBody>
          <a:bodyPr/>
          <a:lstStyle/>
          <a:p>
            <a:fld id="{48F63A3B-78C7-47BE-AE5E-E10140E04643}" type="slidenum">
              <a:rPr lang="en-US" smtClean="0"/>
              <a:t>43</a:t>
            </a:fld>
            <a:endParaRPr lang="en-US" dirty="0"/>
          </a:p>
        </p:txBody>
      </p:sp>
      <p:pic>
        <p:nvPicPr>
          <p:cNvPr id="6" name="图片 5">
            <a:extLst>
              <a:ext uri="{FF2B5EF4-FFF2-40B4-BE49-F238E27FC236}">
                <a16:creationId xmlns:a16="http://schemas.microsoft.com/office/drawing/2014/main" id="{19AEA27A-45F3-B2AE-5F57-87D362ECFE0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1000" y="1386533"/>
            <a:ext cx="5428236" cy="4247092"/>
          </a:xfrm>
          <a:prstGeom prst="rect">
            <a:avLst/>
          </a:prstGeom>
        </p:spPr>
      </p:pic>
      <p:pic>
        <p:nvPicPr>
          <p:cNvPr id="8" name="图片 7">
            <a:extLst>
              <a:ext uri="{FF2B5EF4-FFF2-40B4-BE49-F238E27FC236}">
                <a16:creationId xmlns:a16="http://schemas.microsoft.com/office/drawing/2014/main" id="{C617D7D7-E240-2A1E-73C5-1A00149C500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84721" y="1386533"/>
            <a:ext cx="5598439" cy="4247092"/>
          </a:xfrm>
          <a:prstGeom prst="rect">
            <a:avLst/>
          </a:prstGeom>
        </p:spPr>
      </p:pic>
      <p:sp>
        <p:nvSpPr>
          <p:cNvPr id="10" name="文本框 9">
            <a:extLst>
              <a:ext uri="{FF2B5EF4-FFF2-40B4-BE49-F238E27FC236}">
                <a16:creationId xmlns:a16="http://schemas.microsoft.com/office/drawing/2014/main" id="{FAD047A8-5EDD-2AAE-FEBE-3DBBF365ED7E}"/>
              </a:ext>
            </a:extLst>
          </p:cNvPr>
          <p:cNvSpPr txBox="1"/>
          <p:nvPr/>
        </p:nvSpPr>
        <p:spPr>
          <a:xfrm>
            <a:off x="325659" y="5798145"/>
            <a:ext cx="11485341" cy="923330"/>
          </a:xfrm>
          <a:prstGeom prst="rect">
            <a:avLst/>
          </a:prstGeom>
          <a:solidFill>
            <a:schemeClr val="accent4">
              <a:lumMod val="20000"/>
              <a:lumOff val="80000"/>
            </a:schemeClr>
          </a:solidFill>
        </p:spPr>
        <p:txBody>
          <a:bodyPr wrap="square">
            <a:spAutoFit/>
          </a:bodyPr>
          <a:lstStyle/>
          <a:p>
            <a:r>
              <a:rPr lang="en-US" altLang="zh-CN" sz="1800" b="1" dirty="0">
                <a:effectLst/>
                <a:latin typeface="Microsoft YaHei" panose="020B0503020204020204" pitchFamily="34" charset="-122"/>
                <a:ea typeface="Microsoft YaHei" panose="020B0503020204020204" pitchFamily="34" charset="-122"/>
              </a:rPr>
              <a:t>…</a:t>
            </a:r>
            <a:r>
              <a:rPr lang="zh-CN" altLang="en-US" sz="1800" b="1" dirty="0">
                <a:effectLst/>
                <a:latin typeface="Microsoft YaHei" panose="020B0503020204020204" pitchFamily="34" charset="-122"/>
                <a:ea typeface="Microsoft YaHei" panose="020B0503020204020204" pitchFamily="34" charset="-122"/>
              </a:rPr>
              <a:t> </a:t>
            </a:r>
            <a:r>
              <a:rPr lang="en" altLang="zh-CN" sz="1800" b="1" dirty="0">
                <a:effectLst/>
                <a:latin typeface="Microsoft YaHei" panose="020B0503020204020204" pitchFamily="34" charset="-122"/>
                <a:ea typeface="Microsoft YaHei" panose="020B0503020204020204" pitchFamily="34" charset="-122"/>
              </a:rPr>
              <a:t>which indicates that the long- range part</a:t>
            </a:r>
            <a:r>
              <a:rPr lang="zh-CN" altLang="en-US" sz="1800" b="1" dirty="0">
                <a:effectLst/>
                <a:latin typeface="Microsoft YaHei" panose="020B0503020204020204" pitchFamily="34" charset="-122"/>
                <a:ea typeface="Microsoft YaHei" panose="020B0503020204020204" pitchFamily="34" charset="-122"/>
              </a:rPr>
              <a:t> </a:t>
            </a:r>
            <a:r>
              <a:rPr lang="en-US" altLang="zh-CN" sz="1800" b="1" dirty="0">
                <a:effectLst/>
                <a:latin typeface="Microsoft YaHei" panose="020B0503020204020204" pitchFamily="34" charset="-122"/>
                <a:ea typeface="Microsoft YaHei" panose="020B0503020204020204" pitchFamily="34" charset="-122"/>
              </a:rPr>
              <a:t>(1~2</a:t>
            </a:r>
            <a:r>
              <a:rPr lang="zh-CN" altLang="en-US" sz="1800" b="1" dirty="0">
                <a:effectLst/>
                <a:latin typeface="Microsoft YaHei" panose="020B0503020204020204" pitchFamily="34" charset="-122"/>
                <a:ea typeface="Microsoft YaHei" panose="020B0503020204020204" pitchFamily="34" charset="-122"/>
              </a:rPr>
              <a:t> </a:t>
            </a:r>
            <a:r>
              <a:rPr lang="en-US" altLang="zh-CN" sz="1800" b="1" dirty="0" err="1">
                <a:effectLst/>
                <a:latin typeface="Microsoft YaHei" panose="020B0503020204020204" pitchFamily="34" charset="-122"/>
                <a:ea typeface="Microsoft YaHei" panose="020B0503020204020204" pitchFamily="34" charset="-122"/>
              </a:rPr>
              <a:t>fm</a:t>
            </a:r>
            <a:r>
              <a:rPr lang="en-US" altLang="zh-CN" sz="1800" b="1" dirty="0">
                <a:effectLst/>
                <a:latin typeface="Microsoft YaHei" panose="020B0503020204020204" pitchFamily="34" charset="-122"/>
                <a:ea typeface="Microsoft YaHei" panose="020B0503020204020204" pitchFamily="34" charset="-122"/>
              </a:rPr>
              <a:t>)</a:t>
            </a:r>
            <a:r>
              <a:rPr lang="en" altLang="zh-CN" sz="1800" b="1" dirty="0">
                <a:effectLst/>
                <a:latin typeface="Microsoft YaHei" panose="020B0503020204020204" pitchFamily="34" charset="-122"/>
                <a:ea typeface="Microsoft YaHei" panose="020B0503020204020204" pitchFamily="34" charset="-122"/>
              </a:rPr>
              <a:t> is consistent with </a:t>
            </a:r>
            <a:r>
              <a:rPr lang="en" altLang="zh-CN" sz="1800" b="1" dirty="0">
                <a:solidFill>
                  <a:srgbClr val="C00000"/>
                </a:solidFill>
                <a:effectLst/>
                <a:latin typeface="Microsoft YaHei" panose="020B0503020204020204" pitchFamily="34" charset="-122"/>
                <a:ea typeface="Microsoft YaHei" panose="020B0503020204020204" pitchFamily="34" charset="-122"/>
              </a:rPr>
              <a:t>two-pion exchange</a:t>
            </a:r>
            <a:r>
              <a:rPr lang="en" altLang="zh-CN" sz="1800" b="1" dirty="0">
                <a:effectLst/>
                <a:latin typeface="Microsoft YaHei" panose="020B0503020204020204" pitchFamily="34" charset="-122"/>
                <a:ea typeface="Microsoft YaHei" panose="020B0503020204020204" pitchFamily="34" charset="-122"/>
              </a:rPr>
              <a:t>. It is an </a:t>
            </a:r>
            <a:r>
              <a:rPr lang="en" altLang="zh-CN" sz="1800" b="1" dirty="0">
                <a:solidFill>
                  <a:srgbClr val="C00000"/>
                </a:solidFill>
                <a:effectLst/>
                <a:latin typeface="Microsoft YaHei" panose="020B0503020204020204" pitchFamily="34" charset="-122"/>
                <a:ea typeface="Microsoft YaHei" panose="020B0503020204020204" pitchFamily="34" charset="-122"/>
              </a:rPr>
              <a:t>open question </a:t>
            </a:r>
            <a:r>
              <a:rPr lang="en" altLang="zh-CN" sz="1800" b="1" dirty="0">
                <a:effectLst/>
                <a:latin typeface="Microsoft YaHei" panose="020B0503020204020204" pitchFamily="34" charset="-122"/>
                <a:ea typeface="Microsoft YaHei" panose="020B0503020204020204" pitchFamily="34" charset="-122"/>
              </a:rPr>
              <a:t>why the theoretically possible </a:t>
            </a:r>
            <a:r>
              <a:rPr lang="en" altLang="zh-CN" sz="1800" b="1" dirty="0">
                <a:solidFill>
                  <a:srgbClr val="C00000"/>
                </a:solidFill>
                <a:effectLst/>
                <a:latin typeface="Microsoft YaHei" panose="020B0503020204020204" pitchFamily="34" charset="-122"/>
                <a:ea typeface="Microsoft YaHei" panose="020B0503020204020204" pitchFamily="34" charset="-122"/>
              </a:rPr>
              <a:t>one-pion exchange contribution cannot</a:t>
            </a:r>
            <a:r>
              <a:rPr lang="en" altLang="zh-CN" sz="1800" b="1" dirty="0">
                <a:effectLst/>
                <a:latin typeface="Microsoft YaHei" panose="020B0503020204020204" pitchFamily="34" charset="-122"/>
                <a:ea typeface="Microsoft YaHei" panose="020B0503020204020204" pitchFamily="34" charset="-122"/>
              </a:rPr>
              <a:t> been seen in the lattice data. </a:t>
            </a:r>
            <a:endParaRPr lang="en" altLang="zh-CN" b="1" dirty="0">
              <a:latin typeface="Microsoft YaHei" panose="020B0503020204020204" pitchFamily="34" charset="-122"/>
              <a:ea typeface="Microsoft YaHei" panose="020B0503020204020204" pitchFamily="34" charset="-122"/>
            </a:endParaRPr>
          </a:p>
        </p:txBody>
      </p:sp>
      <p:sp>
        <p:nvSpPr>
          <p:cNvPr id="12" name="文本框 11">
            <a:extLst>
              <a:ext uri="{FF2B5EF4-FFF2-40B4-BE49-F238E27FC236}">
                <a16:creationId xmlns:a16="http://schemas.microsoft.com/office/drawing/2014/main" id="{4E1E7BE6-D356-9FC9-3B3F-99CC23E851DD}"/>
              </a:ext>
            </a:extLst>
          </p:cNvPr>
          <p:cNvSpPr txBox="1"/>
          <p:nvPr/>
        </p:nvSpPr>
        <p:spPr>
          <a:xfrm>
            <a:off x="8293100" y="1017201"/>
            <a:ext cx="3517900" cy="369332"/>
          </a:xfrm>
          <a:prstGeom prst="rect">
            <a:avLst/>
          </a:prstGeom>
          <a:noFill/>
        </p:spPr>
        <p:txBody>
          <a:bodyPr wrap="square">
            <a:spAutoFit/>
          </a:bodyPr>
          <a:lstStyle/>
          <a:p>
            <a:r>
              <a:rPr lang="en" altLang="zh-CN" dirty="0">
                <a:solidFill>
                  <a:srgbClr val="0000FF"/>
                </a:solidFill>
                <a:effectLst/>
                <a:latin typeface="Microsoft YaHei" panose="020B0503020204020204" pitchFamily="34" charset="-122"/>
                <a:ea typeface="Microsoft YaHei" panose="020B0503020204020204" pitchFamily="34" charset="-122"/>
              </a:rPr>
              <a:t>Y. </a:t>
            </a:r>
            <a:r>
              <a:rPr lang="en" altLang="zh-CN" dirty="0" err="1">
                <a:solidFill>
                  <a:srgbClr val="0000FF"/>
                </a:solidFill>
                <a:effectLst/>
                <a:latin typeface="Microsoft YaHei" panose="020B0503020204020204" pitchFamily="34" charset="-122"/>
                <a:ea typeface="Microsoft YaHei" panose="020B0503020204020204" pitchFamily="34" charset="-122"/>
              </a:rPr>
              <a:t>Lyu</a:t>
            </a:r>
            <a:r>
              <a:rPr lang="en" altLang="zh-CN" dirty="0">
                <a:solidFill>
                  <a:srgbClr val="0000FF"/>
                </a:solidFill>
                <a:effectLst/>
                <a:latin typeface="Microsoft YaHei" panose="020B0503020204020204" pitchFamily="34" charset="-122"/>
                <a:ea typeface="Microsoft YaHei" panose="020B0503020204020204" pitchFamily="34" charset="-122"/>
              </a:rPr>
              <a:t> et al., arXiv:2302.04505 </a:t>
            </a:r>
            <a:endParaRPr lang="zh-CN" altLang="en-US" dirty="0"/>
          </a:p>
        </p:txBody>
      </p:sp>
    </p:spTree>
    <p:extLst>
      <p:ext uri="{BB962C8B-B14F-4D97-AF65-F5344CB8AC3E}">
        <p14:creationId xmlns:p14="http://schemas.microsoft.com/office/powerpoint/2010/main" val="3739915076"/>
      </p:ext>
    </p:extLst>
  </p:cSld>
  <p:clrMapOvr>
    <a:masterClrMapping/>
  </p:clrMapOvr>
  <mc:AlternateContent xmlns:mc="http://schemas.openxmlformats.org/markup-compatibility/2006" xmlns:p14="http://schemas.microsoft.com/office/powerpoint/2010/main">
    <mc:Choice Requires="p14">
      <p:transition p14:dur="350">
        <p:fade/>
      </p:transition>
    </mc:Choice>
    <mc:Fallback xmlns="">
      <p:transition>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566B748-8A46-E1DC-6B6D-849BF4E0CA3E}"/>
              </a:ext>
            </a:extLst>
          </p:cNvPr>
          <p:cNvSpPr>
            <a:spLocks noGrp="1"/>
          </p:cNvSpPr>
          <p:nvPr>
            <p:ph type="title"/>
          </p:nvPr>
        </p:nvSpPr>
        <p:spPr>
          <a:xfrm>
            <a:off x="0" y="-92075"/>
            <a:ext cx="10515600" cy="1325563"/>
          </a:xfrm>
        </p:spPr>
        <p:txBody>
          <a:bodyPr>
            <a:normAutofit/>
          </a:bodyPr>
          <a:lstStyle/>
          <a:p>
            <a:r>
              <a:rPr kumimoji="1" lang="en-US" altLang="zh-CN" sz="3600" b="1" dirty="0">
                <a:latin typeface="Microsoft YaHei" panose="020B0503020204020204" pitchFamily="34" charset="-122"/>
                <a:ea typeface="Microsoft YaHei" panose="020B0503020204020204" pitchFamily="34" charset="-122"/>
              </a:rPr>
              <a:t>TPE</a:t>
            </a:r>
            <a:r>
              <a:rPr kumimoji="1" lang="zh-CN" altLang="en-US" sz="3600" b="1" dirty="0">
                <a:latin typeface="Microsoft YaHei" panose="020B0503020204020204" pitchFamily="34" charset="-122"/>
                <a:ea typeface="Microsoft YaHei" panose="020B0503020204020204" pitchFamily="34" charset="-122"/>
              </a:rPr>
              <a:t> </a:t>
            </a:r>
            <a:r>
              <a:rPr kumimoji="1" lang="en-US" altLang="zh-CN" sz="3600" b="1" dirty="0">
                <a:latin typeface="Microsoft YaHei" panose="020B0503020204020204" pitchFamily="34" charset="-122"/>
                <a:ea typeface="Microsoft YaHei" panose="020B0503020204020204" pitchFamily="34" charset="-122"/>
              </a:rPr>
              <a:t>exchange</a:t>
            </a:r>
            <a:r>
              <a:rPr kumimoji="1" lang="zh-CN" altLang="en-US" sz="3600" b="1" dirty="0">
                <a:latin typeface="Microsoft YaHei" panose="020B0503020204020204" pitchFamily="34" charset="-122"/>
                <a:ea typeface="Microsoft YaHei" panose="020B0503020204020204" pitchFamily="34" charset="-122"/>
              </a:rPr>
              <a:t> </a:t>
            </a:r>
            <a:r>
              <a:rPr kumimoji="1" lang="en-US" altLang="zh-CN" sz="3600" b="1" dirty="0">
                <a:latin typeface="Microsoft YaHei" panose="020B0503020204020204" pitchFamily="34" charset="-122"/>
                <a:ea typeface="Microsoft YaHei" panose="020B0503020204020204" pitchFamily="34" charset="-122"/>
              </a:rPr>
              <a:t>in</a:t>
            </a:r>
            <a:r>
              <a:rPr kumimoji="1" lang="zh-CN" altLang="en-US" sz="3600" b="1" dirty="0">
                <a:latin typeface="Microsoft YaHei" panose="020B0503020204020204" pitchFamily="34" charset="-122"/>
                <a:ea typeface="Microsoft YaHei" panose="020B0503020204020204" pitchFamily="34" charset="-122"/>
              </a:rPr>
              <a:t> </a:t>
            </a:r>
            <a:r>
              <a:rPr kumimoji="1" lang="en-US" altLang="zh-CN" sz="3600" b="1" dirty="0">
                <a:latin typeface="Microsoft YaHei" panose="020B0503020204020204" pitchFamily="34" charset="-122"/>
                <a:ea typeface="Microsoft YaHei" panose="020B0503020204020204" pitchFamily="34" charset="-122"/>
              </a:rPr>
              <a:t>covariant</a:t>
            </a:r>
            <a:r>
              <a:rPr kumimoji="1" lang="zh-CN" altLang="en-US" sz="3600" b="1" dirty="0">
                <a:latin typeface="Microsoft YaHei" panose="020B0503020204020204" pitchFamily="34" charset="-122"/>
                <a:ea typeface="Microsoft YaHei" panose="020B0503020204020204" pitchFamily="34" charset="-122"/>
              </a:rPr>
              <a:t> </a:t>
            </a:r>
            <a:r>
              <a:rPr kumimoji="1" lang="en-US" altLang="zh-CN" sz="3600" b="1" dirty="0">
                <a:latin typeface="Microsoft YaHei" panose="020B0503020204020204" pitchFamily="34" charset="-122"/>
                <a:ea typeface="Microsoft YaHei" panose="020B0503020204020204" pitchFamily="34" charset="-122"/>
              </a:rPr>
              <a:t>chiral</a:t>
            </a:r>
            <a:r>
              <a:rPr kumimoji="1" lang="zh-CN" altLang="en-US" sz="3600" b="1" dirty="0">
                <a:latin typeface="Microsoft YaHei" panose="020B0503020204020204" pitchFamily="34" charset="-122"/>
                <a:ea typeface="Microsoft YaHei" panose="020B0503020204020204" pitchFamily="34" charset="-122"/>
              </a:rPr>
              <a:t> </a:t>
            </a:r>
            <a:r>
              <a:rPr kumimoji="1" lang="en-US" altLang="zh-CN" sz="3600" b="1" dirty="0">
                <a:latin typeface="Microsoft YaHei" panose="020B0503020204020204" pitchFamily="34" charset="-122"/>
                <a:ea typeface="Microsoft YaHei" panose="020B0503020204020204" pitchFamily="34" charset="-122"/>
              </a:rPr>
              <a:t>EFT</a:t>
            </a:r>
            <a:endParaRPr kumimoji="1" lang="zh-CN" altLang="en-US" sz="3600" b="1" dirty="0">
              <a:latin typeface="Microsoft YaHei" panose="020B0503020204020204" pitchFamily="34" charset="-122"/>
              <a:ea typeface="Microsoft YaHei" panose="020B0503020204020204" pitchFamily="34" charset="-122"/>
            </a:endParaRPr>
          </a:p>
        </p:txBody>
      </p:sp>
      <p:sp>
        <p:nvSpPr>
          <p:cNvPr id="4" name="灯片编号占位符 3">
            <a:extLst>
              <a:ext uri="{FF2B5EF4-FFF2-40B4-BE49-F238E27FC236}">
                <a16:creationId xmlns:a16="http://schemas.microsoft.com/office/drawing/2014/main" id="{10D6943D-8C68-EC84-1C69-5D2D71CDB4E3}"/>
              </a:ext>
            </a:extLst>
          </p:cNvPr>
          <p:cNvSpPr>
            <a:spLocks noGrp="1"/>
          </p:cNvSpPr>
          <p:nvPr>
            <p:ph type="sldNum" sz="quarter" idx="12"/>
          </p:nvPr>
        </p:nvSpPr>
        <p:spPr/>
        <p:txBody>
          <a:bodyPr/>
          <a:lstStyle/>
          <a:p>
            <a:fld id="{48F63A3B-78C7-47BE-AE5E-E10140E04643}" type="slidenum">
              <a:rPr lang="en-US" smtClean="0"/>
              <a:t>44</a:t>
            </a:fld>
            <a:endParaRPr lang="en-US" dirty="0"/>
          </a:p>
        </p:txBody>
      </p:sp>
      <p:pic>
        <p:nvPicPr>
          <p:cNvPr id="6" name="图片 5">
            <a:extLst>
              <a:ext uri="{FF2B5EF4-FFF2-40B4-BE49-F238E27FC236}">
                <a16:creationId xmlns:a16="http://schemas.microsoft.com/office/drawing/2014/main" id="{BB695D85-5D44-4CAF-8BBB-40E1F976A6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81603" y="1047747"/>
            <a:ext cx="9628794" cy="5494344"/>
          </a:xfrm>
          <a:prstGeom prst="rect">
            <a:avLst/>
          </a:prstGeom>
        </p:spPr>
      </p:pic>
      <p:sp>
        <p:nvSpPr>
          <p:cNvPr id="11" name="矩形 10">
            <a:extLst>
              <a:ext uri="{FF2B5EF4-FFF2-40B4-BE49-F238E27FC236}">
                <a16:creationId xmlns:a16="http://schemas.microsoft.com/office/drawing/2014/main" id="{8C504AC9-EA23-055A-F115-F712A6F72864}"/>
              </a:ext>
            </a:extLst>
          </p:cNvPr>
          <p:cNvSpPr/>
          <p:nvPr/>
        </p:nvSpPr>
        <p:spPr>
          <a:xfrm>
            <a:off x="1967403" y="2624933"/>
            <a:ext cx="966297" cy="334167"/>
          </a:xfrm>
          <a:prstGeom prst="rect">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2" name="矩形 11">
            <a:extLst>
              <a:ext uri="{FF2B5EF4-FFF2-40B4-BE49-F238E27FC236}">
                <a16:creationId xmlns:a16="http://schemas.microsoft.com/office/drawing/2014/main" id="{4A7EA07E-49A3-B00C-E9A9-4EE848783639}"/>
              </a:ext>
            </a:extLst>
          </p:cNvPr>
          <p:cNvSpPr/>
          <p:nvPr/>
        </p:nvSpPr>
        <p:spPr>
          <a:xfrm>
            <a:off x="4393103" y="4335860"/>
            <a:ext cx="966297" cy="334167"/>
          </a:xfrm>
          <a:prstGeom prst="rect">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3" name="矩形 12">
            <a:extLst>
              <a:ext uri="{FF2B5EF4-FFF2-40B4-BE49-F238E27FC236}">
                <a16:creationId xmlns:a16="http://schemas.microsoft.com/office/drawing/2014/main" id="{74ED54E3-1FE1-F777-E011-8961D19D8B07}"/>
              </a:ext>
            </a:extLst>
          </p:cNvPr>
          <p:cNvSpPr/>
          <p:nvPr/>
        </p:nvSpPr>
        <p:spPr>
          <a:xfrm>
            <a:off x="1967403" y="4335860"/>
            <a:ext cx="966297" cy="334167"/>
          </a:xfrm>
          <a:prstGeom prst="rect">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b="1" dirty="0"/>
          </a:p>
        </p:txBody>
      </p:sp>
    </p:spTree>
    <p:extLst>
      <p:ext uri="{BB962C8B-B14F-4D97-AF65-F5344CB8AC3E}">
        <p14:creationId xmlns:p14="http://schemas.microsoft.com/office/powerpoint/2010/main" val="2237474873"/>
      </p:ext>
    </p:extLst>
  </p:cSld>
  <p:clrMapOvr>
    <a:masterClrMapping/>
  </p:clrMapOvr>
  <mc:AlternateContent xmlns:mc="http://schemas.openxmlformats.org/markup-compatibility/2006" xmlns:p14="http://schemas.microsoft.com/office/powerpoint/2010/main">
    <mc:Choice Requires="p14">
      <p:transition p14:dur="350">
        <p:fade/>
      </p:transition>
    </mc:Choice>
    <mc:Fallback xmlns="">
      <p:transition>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156EAE0-C79E-5B90-45AD-CE98C8AA8B70}"/>
              </a:ext>
            </a:extLst>
          </p:cNvPr>
          <p:cNvSpPr>
            <a:spLocks noGrp="1"/>
          </p:cNvSpPr>
          <p:nvPr>
            <p:ph type="title"/>
          </p:nvPr>
        </p:nvSpPr>
        <p:spPr>
          <a:xfrm>
            <a:off x="139700" y="-96839"/>
            <a:ext cx="10515600" cy="1325563"/>
          </a:xfrm>
        </p:spPr>
        <p:txBody>
          <a:bodyPr>
            <a:normAutofit/>
          </a:bodyPr>
          <a:lstStyle/>
          <a:p>
            <a:r>
              <a:rPr kumimoji="1" lang="en-US" altLang="zh-CN" sz="3600" b="1" dirty="0">
                <a:latin typeface="Microsoft YaHei" panose="020B0503020204020204" pitchFamily="34" charset="-122"/>
                <a:ea typeface="Microsoft YaHei" panose="020B0503020204020204" pitchFamily="34" charset="-122"/>
              </a:rPr>
              <a:t>Preliminary</a:t>
            </a:r>
            <a:r>
              <a:rPr kumimoji="1" lang="zh-CN" altLang="en-US" sz="3600" b="1" dirty="0">
                <a:latin typeface="Microsoft YaHei" panose="020B0503020204020204" pitchFamily="34" charset="-122"/>
                <a:ea typeface="Microsoft YaHei" panose="020B0503020204020204" pitchFamily="34" charset="-122"/>
              </a:rPr>
              <a:t> </a:t>
            </a:r>
            <a:r>
              <a:rPr kumimoji="1" lang="en-US" altLang="zh-CN" sz="3600" b="1" dirty="0">
                <a:latin typeface="Microsoft YaHei" panose="020B0503020204020204" pitchFamily="34" charset="-122"/>
                <a:ea typeface="Microsoft YaHei" panose="020B0503020204020204" pitchFamily="34" charset="-122"/>
              </a:rPr>
              <a:t>Results</a:t>
            </a:r>
            <a:endParaRPr kumimoji="1" lang="zh-CN" altLang="en-US" sz="3600" b="1" dirty="0">
              <a:latin typeface="Microsoft YaHei" panose="020B0503020204020204" pitchFamily="34" charset="-122"/>
              <a:ea typeface="Microsoft YaHei" panose="020B0503020204020204" pitchFamily="34" charset="-122"/>
            </a:endParaRPr>
          </a:p>
        </p:txBody>
      </p:sp>
      <p:sp>
        <p:nvSpPr>
          <p:cNvPr id="4" name="灯片编号占位符 3">
            <a:extLst>
              <a:ext uri="{FF2B5EF4-FFF2-40B4-BE49-F238E27FC236}">
                <a16:creationId xmlns:a16="http://schemas.microsoft.com/office/drawing/2014/main" id="{E3B1E411-419C-3157-AC56-D238D6036DDD}"/>
              </a:ext>
            </a:extLst>
          </p:cNvPr>
          <p:cNvSpPr>
            <a:spLocks noGrp="1"/>
          </p:cNvSpPr>
          <p:nvPr>
            <p:ph type="sldNum" sz="quarter" idx="12"/>
          </p:nvPr>
        </p:nvSpPr>
        <p:spPr/>
        <p:txBody>
          <a:bodyPr/>
          <a:lstStyle/>
          <a:p>
            <a:fld id="{48F63A3B-78C7-47BE-AE5E-E10140E04643}" type="slidenum">
              <a:rPr lang="en-US" smtClean="0"/>
              <a:t>45</a:t>
            </a:fld>
            <a:endParaRPr lang="en-US" dirty="0"/>
          </a:p>
        </p:txBody>
      </p:sp>
      <mc:AlternateContent xmlns:mc="http://schemas.openxmlformats.org/markup-compatibility/2006">
        <mc:Choice xmlns:a14="http://schemas.microsoft.com/office/drawing/2010/main" Requires="a14">
          <p:sp>
            <p:nvSpPr>
              <p:cNvPr id="11" name="文本框 10">
                <a:extLst>
                  <a:ext uri="{FF2B5EF4-FFF2-40B4-BE49-F238E27FC236}">
                    <a16:creationId xmlns:a16="http://schemas.microsoft.com/office/drawing/2014/main" id="{9255F21C-CC1E-B514-6385-C583F30C69AF}"/>
                  </a:ext>
                </a:extLst>
              </p:cNvPr>
              <p:cNvSpPr txBox="1"/>
              <p:nvPr/>
            </p:nvSpPr>
            <p:spPr>
              <a:xfrm>
                <a:off x="9423400" y="420039"/>
                <a:ext cx="2181334" cy="694806"/>
              </a:xfrm>
              <a:prstGeom prst="rect">
                <a:avLst/>
              </a:prstGeom>
              <a:solidFill>
                <a:schemeClr val="accent6">
                  <a:lumMod val="40000"/>
                  <a:lumOff val="60000"/>
                </a:schemeClr>
              </a:solidFill>
            </p:spPr>
            <p:txBody>
              <a:bodyPr wrap="square">
                <a:spAutoFit/>
              </a:bodyPr>
              <a:lstStyle/>
              <a:p>
                <a:pPr/>
                <a14:m>
                  <m:oMathPara xmlns:m="http://schemas.openxmlformats.org/officeDocument/2006/math">
                    <m:oMathParaPr>
                      <m:jc m:val="centerGroup"/>
                    </m:oMathParaPr>
                    <m:oMath xmlns:m="http://schemas.openxmlformats.org/officeDocument/2006/math">
                      <m:r>
                        <a:rPr lang="zh-CN" altLang="en-US" i="1" smtClean="0">
                          <a:latin typeface="Cambria Math" panose="02040503050406030204" pitchFamily="18" charset="0"/>
                        </a:rPr>
                        <m:t>𝐹</m:t>
                      </m:r>
                      <m:d>
                        <m:dPr>
                          <m:ctrlPr>
                            <a:rPr lang="zh-CN" altLang="en-US" i="1">
                              <a:solidFill>
                                <a:srgbClr val="836967"/>
                              </a:solidFill>
                              <a:latin typeface="Cambria Math" panose="02040503050406030204" pitchFamily="18" charset="0"/>
                            </a:rPr>
                          </m:ctrlPr>
                        </m:dPr>
                        <m:e>
                          <m:sSup>
                            <m:sSupPr>
                              <m:ctrlPr>
                                <a:rPr lang="zh-CN" altLang="en-US" i="1">
                                  <a:solidFill>
                                    <a:srgbClr val="836967"/>
                                  </a:solidFill>
                                  <a:latin typeface="Cambria Math" panose="02040503050406030204" pitchFamily="18" charset="0"/>
                                </a:rPr>
                              </m:ctrlPr>
                            </m:sSupPr>
                            <m:e>
                              <m:r>
                                <a:rPr lang="zh-CN" altLang="en-US" i="1">
                                  <a:latin typeface="Cambria Math" panose="02040503050406030204" pitchFamily="18" charset="0"/>
                                </a:rPr>
                                <m:t>𝑞</m:t>
                              </m:r>
                            </m:e>
                            <m:sup>
                              <m:r>
                                <a:rPr lang="zh-CN" altLang="en-US" i="0">
                                  <a:latin typeface="Cambria Math" panose="02040503050406030204" pitchFamily="18" charset="0"/>
                                </a:rPr>
                                <m:t>2</m:t>
                              </m:r>
                            </m:sup>
                          </m:sSup>
                        </m:e>
                      </m:d>
                      <m:r>
                        <a:rPr lang="zh-CN" altLang="en-US" i="0">
                          <a:latin typeface="Cambria Math" panose="02040503050406030204" pitchFamily="18" charset="0"/>
                        </a:rPr>
                        <m:t>=</m:t>
                      </m:r>
                      <m:f>
                        <m:fPr>
                          <m:ctrlPr>
                            <a:rPr lang="zh-CN" altLang="en-US" i="1">
                              <a:solidFill>
                                <a:srgbClr val="836967"/>
                              </a:solidFill>
                              <a:latin typeface="Cambria Math" panose="02040503050406030204" pitchFamily="18" charset="0"/>
                            </a:rPr>
                          </m:ctrlPr>
                        </m:fPr>
                        <m:num>
                          <m:sSubSup>
                            <m:sSubSupPr>
                              <m:ctrlPr>
                                <a:rPr lang="zh-CN" altLang="en-US" i="1">
                                  <a:solidFill>
                                    <a:srgbClr val="836967"/>
                                  </a:solidFill>
                                  <a:latin typeface="Cambria Math" panose="02040503050406030204" pitchFamily="18" charset="0"/>
                                </a:rPr>
                              </m:ctrlPr>
                            </m:sSubSupPr>
                            <m:e>
                              <m:r>
                                <a:rPr lang="zh-CN" altLang="en-US" i="1">
                                  <a:latin typeface="Cambria Math" panose="02040503050406030204" pitchFamily="18" charset="0"/>
                                </a:rPr>
                                <m:t>𝑚</m:t>
                              </m:r>
                            </m:e>
                            <m:sub>
                              <m:r>
                                <a:rPr lang="zh-CN" altLang="en-US" i="1">
                                  <a:latin typeface="Cambria Math" panose="02040503050406030204" pitchFamily="18" charset="0"/>
                                </a:rPr>
                                <m:t>𝜋</m:t>
                              </m:r>
                            </m:sub>
                            <m:sup>
                              <m:r>
                                <a:rPr lang="zh-CN" altLang="en-US" i="0">
                                  <a:latin typeface="Cambria Math" panose="02040503050406030204" pitchFamily="18" charset="0"/>
                                </a:rPr>
                                <m:t>2</m:t>
                              </m:r>
                            </m:sup>
                          </m:sSubSup>
                          <m:r>
                            <a:rPr lang="zh-CN" altLang="en-US" i="0">
                              <a:latin typeface="Cambria Math" panose="02040503050406030204" pitchFamily="18" charset="0"/>
                            </a:rPr>
                            <m:t>−</m:t>
                          </m:r>
                          <m:sSup>
                            <m:sSupPr>
                              <m:ctrlPr>
                                <a:rPr lang="zh-CN" altLang="en-US" i="1">
                                  <a:solidFill>
                                    <a:srgbClr val="836967"/>
                                  </a:solidFill>
                                  <a:latin typeface="Cambria Math" panose="02040503050406030204" pitchFamily="18" charset="0"/>
                                </a:rPr>
                              </m:ctrlPr>
                            </m:sSupPr>
                            <m:e>
                              <m:r>
                                <m:rPr>
                                  <m:sty m:val="p"/>
                                </m:rPr>
                                <a:rPr lang="zh-CN" altLang="en-US" i="0">
                                  <a:latin typeface="Cambria Math" panose="02040503050406030204" pitchFamily="18" charset="0"/>
                                </a:rPr>
                                <m:t>Λ</m:t>
                              </m:r>
                            </m:e>
                            <m:sup>
                              <m:r>
                                <a:rPr lang="zh-CN" altLang="en-US" i="0">
                                  <a:latin typeface="Cambria Math" panose="02040503050406030204" pitchFamily="18" charset="0"/>
                                </a:rPr>
                                <m:t>2</m:t>
                              </m:r>
                            </m:sup>
                          </m:sSup>
                        </m:num>
                        <m:den>
                          <m:sSup>
                            <m:sSupPr>
                              <m:ctrlPr>
                                <a:rPr lang="zh-CN" altLang="en-US" i="1">
                                  <a:solidFill>
                                    <a:srgbClr val="836967"/>
                                  </a:solidFill>
                                  <a:latin typeface="Cambria Math" panose="02040503050406030204" pitchFamily="18" charset="0"/>
                                </a:rPr>
                              </m:ctrlPr>
                            </m:sSupPr>
                            <m:e>
                              <m:r>
                                <a:rPr lang="zh-CN" altLang="en-US" i="1">
                                  <a:latin typeface="Cambria Math" panose="02040503050406030204" pitchFamily="18" charset="0"/>
                                </a:rPr>
                                <m:t>𝑞</m:t>
                              </m:r>
                            </m:e>
                            <m:sup>
                              <m:r>
                                <a:rPr lang="zh-CN" altLang="en-US" i="0">
                                  <a:latin typeface="Cambria Math" panose="02040503050406030204" pitchFamily="18" charset="0"/>
                                </a:rPr>
                                <m:t>2</m:t>
                              </m:r>
                            </m:sup>
                          </m:sSup>
                          <m:r>
                            <a:rPr lang="zh-CN" altLang="en-US" i="0">
                              <a:latin typeface="Cambria Math" panose="02040503050406030204" pitchFamily="18" charset="0"/>
                            </a:rPr>
                            <m:t>−</m:t>
                          </m:r>
                          <m:sSup>
                            <m:sSupPr>
                              <m:ctrlPr>
                                <a:rPr lang="zh-CN" altLang="en-US" i="1">
                                  <a:solidFill>
                                    <a:srgbClr val="836967"/>
                                  </a:solidFill>
                                  <a:latin typeface="Cambria Math" panose="02040503050406030204" pitchFamily="18" charset="0"/>
                                </a:rPr>
                              </m:ctrlPr>
                            </m:sSupPr>
                            <m:e>
                              <m:r>
                                <m:rPr>
                                  <m:sty m:val="p"/>
                                </m:rPr>
                                <a:rPr lang="zh-CN" altLang="en-US" i="0">
                                  <a:latin typeface="Cambria Math" panose="02040503050406030204" pitchFamily="18" charset="0"/>
                                </a:rPr>
                                <m:t>Λ</m:t>
                              </m:r>
                            </m:e>
                            <m:sup>
                              <m:r>
                                <a:rPr lang="zh-CN" altLang="en-US" i="0">
                                  <a:latin typeface="Cambria Math" panose="02040503050406030204" pitchFamily="18" charset="0"/>
                                </a:rPr>
                                <m:t>2</m:t>
                              </m:r>
                            </m:sup>
                          </m:sSup>
                        </m:den>
                      </m:f>
                    </m:oMath>
                  </m:oMathPara>
                </a14:m>
                <a:endParaRPr lang="zh-CN" altLang="en-US" dirty="0"/>
              </a:p>
            </p:txBody>
          </p:sp>
        </mc:Choice>
        <mc:Fallback>
          <p:sp>
            <p:nvSpPr>
              <p:cNvPr id="11" name="文本框 10">
                <a:extLst>
                  <a:ext uri="{FF2B5EF4-FFF2-40B4-BE49-F238E27FC236}">
                    <a16:creationId xmlns:a16="http://schemas.microsoft.com/office/drawing/2014/main" id="{9255F21C-CC1E-B514-6385-C583F30C69AF}"/>
                  </a:ext>
                </a:extLst>
              </p:cNvPr>
              <p:cNvSpPr txBox="1">
                <a:spLocks noRot="1" noChangeAspect="1" noMove="1" noResize="1" noEditPoints="1" noAdjustHandles="1" noChangeArrowheads="1" noChangeShapeType="1" noTextEdit="1"/>
              </p:cNvSpPr>
              <p:nvPr/>
            </p:nvSpPr>
            <p:spPr>
              <a:xfrm>
                <a:off x="9423400" y="420039"/>
                <a:ext cx="2181334" cy="694806"/>
              </a:xfrm>
              <a:prstGeom prst="rect">
                <a:avLst/>
              </a:prstGeom>
              <a:blipFill>
                <a:blip r:embed="rId3"/>
                <a:stretch>
                  <a:fillRect b="-5455"/>
                </a:stretch>
              </a:blipFill>
            </p:spPr>
            <p:txBody>
              <a:bodyPr/>
              <a:lstStyle/>
              <a:p>
                <a:r>
                  <a:rPr lang="zh-CN" altLang="en-US">
                    <a:noFill/>
                  </a:rPr>
                  <a:t> </a:t>
                </a:r>
              </a:p>
            </p:txBody>
          </p:sp>
        </mc:Fallback>
      </mc:AlternateContent>
      <p:pic>
        <p:nvPicPr>
          <p:cNvPr id="15" name="图片 14">
            <a:extLst>
              <a:ext uri="{FF2B5EF4-FFF2-40B4-BE49-F238E27FC236}">
                <a16:creationId xmlns:a16="http://schemas.microsoft.com/office/drawing/2014/main" id="{BADDCAFF-6E78-7E9F-CF5B-5F784CAB062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9099" y="1260739"/>
            <a:ext cx="5910309" cy="4495799"/>
          </a:xfrm>
          <a:prstGeom prst="rect">
            <a:avLst/>
          </a:prstGeom>
        </p:spPr>
      </p:pic>
      <p:sp>
        <p:nvSpPr>
          <p:cNvPr id="16" name="文本框 15">
            <a:extLst>
              <a:ext uri="{FF2B5EF4-FFF2-40B4-BE49-F238E27FC236}">
                <a16:creationId xmlns:a16="http://schemas.microsoft.com/office/drawing/2014/main" id="{CC891823-7660-D262-7ED9-E4FFA87F8766}"/>
              </a:ext>
            </a:extLst>
          </p:cNvPr>
          <p:cNvSpPr txBox="1"/>
          <p:nvPr/>
        </p:nvSpPr>
        <p:spPr>
          <a:xfrm>
            <a:off x="8072421" y="5987018"/>
            <a:ext cx="2701958" cy="369332"/>
          </a:xfrm>
          <a:prstGeom prst="rect">
            <a:avLst/>
          </a:prstGeom>
          <a:noFill/>
        </p:spPr>
        <p:txBody>
          <a:bodyPr wrap="none" rtlCol="0">
            <a:spAutoFit/>
          </a:bodyPr>
          <a:lstStyle/>
          <a:p>
            <a:r>
              <a:rPr kumimoji="1" lang="en-US" altLang="zh-CN" dirty="0"/>
              <a:t>Covariant</a:t>
            </a:r>
            <a:r>
              <a:rPr kumimoji="1" lang="zh-CN" altLang="en-US" dirty="0"/>
              <a:t> </a:t>
            </a:r>
            <a:r>
              <a:rPr kumimoji="1" lang="en-US" altLang="zh-CN" dirty="0" err="1"/>
              <a:t>ChEFT</a:t>
            </a:r>
            <a:r>
              <a:rPr kumimoji="1" lang="zh-CN" altLang="en-US" dirty="0"/>
              <a:t> </a:t>
            </a:r>
            <a:r>
              <a:rPr kumimoji="1" lang="en-US" altLang="zh-CN" dirty="0"/>
              <a:t>up</a:t>
            </a:r>
            <a:r>
              <a:rPr kumimoji="1" lang="zh-CN" altLang="en-US" dirty="0"/>
              <a:t> </a:t>
            </a:r>
            <a:r>
              <a:rPr kumimoji="1" lang="en-US" altLang="zh-CN" dirty="0"/>
              <a:t>to</a:t>
            </a:r>
            <a:r>
              <a:rPr kumimoji="1" lang="zh-CN" altLang="en-US" dirty="0"/>
              <a:t> </a:t>
            </a:r>
            <a:r>
              <a:rPr kumimoji="1" lang="en-US" altLang="zh-CN" dirty="0"/>
              <a:t>NLO</a:t>
            </a:r>
            <a:endParaRPr kumimoji="1" lang="zh-CN" altLang="en-US" dirty="0"/>
          </a:p>
        </p:txBody>
      </p:sp>
      <p:sp>
        <p:nvSpPr>
          <p:cNvPr id="17" name="文本框 16">
            <a:extLst>
              <a:ext uri="{FF2B5EF4-FFF2-40B4-BE49-F238E27FC236}">
                <a16:creationId xmlns:a16="http://schemas.microsoft.com/office/drawing/2014/main" id="{6031E6ED-97E3-E30D-F236-784905014D3C}"/>
              </a:ext>
            </a:extLst>
          </p:cNvPr>
          <p:cNvSpPr txBox="1"/>
          <p:nvPr/>
        </p:nvSpPr>
        <p:spPr>
          <a:xfrm>
            <a:off x="1856169" y="5987018"/>
            <a:ext cx="3224985" cy="369332"/>
          </a:xfrm>
          <a:prstGeom prst="rect">
            <a:avLst/>
          </a:prstGeom>
          <a:noFill/>
        </p:spPr>
        <p:txBody>
          <a:bodyPr wrap="none" rtlCol="0">
            <a:spAutoFit/>
          </a:bodyPr>
          <a:lstStyle/>
          <a:p>
            <a:r>
              <a:rPr kumimoji="1" lang="en-US" altLang="zh-CN" dirty="0"/>
              <a:t>Non-relativistic</a:t>
            </a:r>
            <a:r>
              <a:rPr kumimoji="1" lang="zh-CN" altLang="en-US" dirty="0"/>
              <a:t> </a:t>
            </a:r>
            <a:r>
              <a:rPr kumimoji="1" lang="en-US" altLang="zh-CN" dirty="0" err="1"/>
              <a:t>ChEFT</a:t>
            </a:r>
            <a:r>
              <a:rPr kumimoji="1" lang="zh-CN" altLang="en-US" dirty="0"/>
              <a:t> </a:t>
            </a:r>
            <a:r>
              <a:rPr kumimoji="1" lang="en-US" altLang="zh-CN" dirty="0"/>
              <a:t>up</a:t>
            </a:r>
            <a:r>
              <a:rPr kumimoji="1" lang="zh-CN" altLang="en-US" dirty="0"/>
              <a:t> </a:t>
            </a:r>
            <a:r>
              <a:rPr kumimoji="1" lang="en-US" altLang="zh-CN" dirty="0"/>
              <a:t>to</a:t>
            </a:r>
            <a:r>
              <a:rPr kumimoji="1" lang="zh-CN" altLang="en-US" dirty="0"/>
              <a:t> </a:t>
            </a:r>
            <a:r>
              <a:rPr kumimoji="1" lang="en-US" altLang="zh-CN" dirty="0"/>
              <a:t>NLO</a:t>
            </a:r>
            <a:endParaRPr kumimoji="1" lang="zh-CN" altLang="en-US" dirty="0"/>
          </a:p>
        </p:txBody>
      </p:sp>
      <p:sp>
        <p:nvSpPr>
          <p:cNvPr id="19" name="文本框 18">
            <a:extLst>
              <a:ext uri="{FF2B5EF4-FFF2-40B4-BE49-F238E27FC236}">
                <a16:creationId xmlns:a16="http://schemas.microsoft.com/office/drawing/2014/main" id="{3820CC00-521E-B8E3-4C27-3A57DF8247D9}"/>
              </a:ext>
            </a:extLst>
          </p:cNvPr>
          <p:cNvSpPr txBox="1"/>
          <p:nvPr/>
        </p:nvSpPr>
        <p:spPr>
          <a:xfrm>
            <a:off x="2212866" y="2663305"/>
            <a:ext cx="3883134" cy="646331"/>
          </a:xfrm>
          <a:prstGeom prst="rect">
            <a:avLst/>
          </a:prstGeom>
          <a:noFill/>
        </p:spPr>
        <p:txBody>
          <a:bodyPr wrap="square">
            <a:spAutoFit/>
          </a:bodyPr>
          <a:lstStyle/>
          <a:p>
            <a:r>
              <a:rPr lang="en-US" altLang="zh-CN" sz="1800" b="1" dirty="0">
                <a:solidFill>
                  <a:srgbClr val="211E1E"/>
                </a:solidFill>
                <a:effectLst/>
                <a:latin typeface="AdvOT483a8203"/>
              </a:rPr>
              <a:t>Hao</a:t>
            </a:r>
            <a:r>
              <a:rPr lang="zh-CN" altLang="en-US" sz="1800" b="1" dirty="0">
                <a:solidFill>
                  <a:srgbClr val="211E1E"/>
                </a:solidFill>
                <a:effectLst/>
                <a:latin typeface="AdvOT483a8203"/>
              </a:rPr>
              <a:t> </a:t>
            </a:r>
            <a:r>
              <a:rPr lang="en-US" altLang="zh-CN" sz="1800" b="1" dirty="0">
                <a:solidFill>
                  <a:srgbClr val="211E1E"/>
                </a:solidFill>
                <a:effectLst/>
                <a:latin typeface="AdvOT483a8203"/>
              </a:rPr>
              <a:t>Xu</a:t>
            </a:r>
            <a:r>
              <a:rPr lang="zh-CN" altLang="en-US" sz="1800" b="1" dirty="0">
                <a:solidFill>
                  <a:srgbClr val="211E1E"/>
                </a:solidFill>
                <a:effectLst/>
                <a:latin typeface="AdvOT483a8203"/>
              </a:rPr>
              <a:t> </a:t>
            </a:r>
            <a:r>
              <a:rPr lang="en-US" altLang="zh-CN" sz="1800" b="1" dirty="0">
                <a:solidFill>
                  <a:srgbClr val="211E1E"/>
                </a:solidFill>
                <a:effectLst/>
                <a:latin typeface="AdvOT483a8203"/>
              </a:rPr>
              <a:t>et</a:t>
            </a:r>
            <a:r>
              <a:rPr lang="zh-CN" altLang="en-US" sz="1800" b="1" dirty="0">
                <a:solidFill>
                  <a:srgbClr val="211E1E"/>
                </a:solidFill>
                <a:effectLst/>
                <a:latin typeface="AdvOT483a8203"/>
              </a:rPr>
              <a:t> </a:t>
            </a:r>
            <a:r>
              <a:rPr lang="en-US" altLang="zh-CN" b="1" dirty="0">
                <a:solidFill>
                  <a:srgbClr val="211E1E"/>
                </a:solidFill>
                <a:latin typeface="AdvOT483a8203"/>
              </a:rPr>
              <a:t>al.,</a:t>
            </a:r>
            <a:r>
              <a:rPr lang="zh-CN" altLang="en-US" b="1" dirty="0">
                <a:solidFill>
                  <a:srgbClr val="211E1E"/>
                </a:solidFill>
                <a:latin typeface="AdvOT483a8203"/>
              </a:rPr>
              <a:t> </a:t>
            </a:r>
            <a:r>
              <a:rPr lang="en-US" altLang="zh-CN" b="1" dirty="0">
                <a:solidFill>
                  <a:srgbClr val="211E1E"/>
                </a:solidFill>
                <a:latin typeface="AdvOT483a8203"/>
              </a:rPr>
              <a:t>PR</a:t>
            </a:r>
            <a:r>
              <a:rPr lang="en" altLang="zh-CN" sz="1800" b="1" dirty="0">
                <a:solidFill>
                  <a:srgbClr val="211E1E"/>
                </a:solidFill>
                <a:effectLst/>
                <a:latin typeface="AdvOT483a8203"/>
              </a:rPr>
              <a:t>D</a:t>
            </a:r>
            <a:r>
              <a:rPr lang="en" altLang="zh-CN" sz="1800" b="1" dirty="0">
                <a:solidFill>
                  <a:srgbClr val="211E1E"/>
                </a:solidFill>
                <a:effectLst/>
                <a:latin typeface="AdvOT19ee2aa8.B"/>
              </a:rPr>
              <a:t>99, </a:t>
            </a:r>
            <a:r>
              <a:rPr lang="en" altLang="zh-CN" sz="1800" b="1" dirty="0">
                <a:solidFill>
                  <a:srgbClr val="211E1E"/>
                </a:solidFill>
                <a:effectLst/>
                <a:latin typeface="AdvOT483a8203"/>
              </a:rPr>
              <a:t>014027 (2019)</a:t>
            </a:r>
          </a:p>
          <a:p>
            <a:r>
              <a:rPr lang="en-US" altLang="zh-CN" dirty="0">
                <a:solidFill>
                  <a:srgbClr val="211E1E"/>
                </a:solidFill>
                <a:latin typeface="AdvOT483a8203"/>
              </a:rPr>
              <a:t>Bo</a:t>
            </a:r>
            <a:r>
              <a:rPr lang="zh-CN" altLang="en-US" dirty="0">
                <a:solidFill>
                  <a:srgbClr val="211E1E"/>
                </a:solidFill>
                <a:latin typeface="AdvOT483a8203"/>
              </a:rPr>
              <a:t> </a:t>
            </a:r>
            <a:r>
              <a:rPr lang="en-US" altLang="zh-CN" dirty="0">
                <a:solidFill>
                  <a:srgbClr val="211E1E"/>
                </a:solidFill>
                <a:latin typeface="AdvOT483a8203"/>
              </a:rPr>
              <a:t>Wang</a:t>
            </a:r>
            <a:r>
              <a:rPr lang="zh-CN" altLang="en-US" dirty="0">
                <a:solidFill>
                  <a:srgbClr val="211E1E"/>
                </a:solidFill>
                <a:latin typeface="AdvOT483a8203"/>
              </a:rPr>
              <a:t> </a:t>
            </a:r>
            <a:r>
              <a:rPr lang="en-US" altLang="zh-CN" dirty="0">
                <a:solidFill>
                  <a:srgbClr val="211E1E"/>
                </a:solidFill>
                <a:latin typeface="AdvOT483a8203"/>
              </a:rPr>
              <a:t>et</a:t>
            </a:r>
            <a:r>
              <a:rPr lang="zh-CN" altLang="en-US" dirty="0">
                <a:solidFill>
                  <a:srgbClr val="211E1E"/>
                </a:solidFill>
                <a:latin typeface="AdvOT483a8203"/>
              </a:rPr>
              <a:t> </a:t>
            </a:r>
            <a:r>
              <a:rPr lang="en-US" altLang="zh-CN" dirty="0">
                <a:solidFill>
                  <a:srgbClr val="211E1E"/>
                </a:solidFill>
                <a:latin typeface="AdvOT483a8203"/>
              </a:rPr>
              <a:t>al.,</a:t>
            </a:r>
            <a:r>
              <a:rPr lang="zh-CN" altLang="en-US" dirty="0">
                <a:solidFill>
                  <a:srgbClr val="211E1E"/>
                </a:solidFill>
                <a:latin typeface="AdvOT483a8203"/>
              </a:rPr>
              <a:t> </a:t>
            </a:r>
            <a:r>
              <a:rPr lang="en-US" altLang="zh-CN" dirty="0">
                <a:solidFill>
                  <a:srgbClr val="211E1E"/>
                </a:solidFill>
                <a:latin typeface="AdvOT483a8203"/>
              </a:rPr>
              <a:t>PR</a:t>
            </a:r>
            <a:r>
              <a:rPr lang="en" altLang="zh-CN" sz="1800" dirty="0">
                <a:solidFill>
                  <a:srgbClr val="211E1E"/>
                </a:solidFill>
                <a:effectLst/>
                <a:latin typeface="AdvOT483a8203"/>
              </a:rPr>
              <a:t>D</a:t>
            </a:r>
            <a:r>
              <a:rPr lang="en" altLang="zh-CN" sz="1800" dirty="0">
                <a:solidFill>
                  <a:srgbClr val="211E1E"/>
                </a:solidFill>
                <a:effectLst/>
                <a:latin typeface="AdvOT19ee2aa8.B"/>
              </a:rPr>
              <a:t>107, </a:t>
            </a:r>
            <a:r>
              <a:rPr lang="en" altLang="zh-CN" sz="1800" dirty="0">
                <a:solidFill>
                  <a:srgbClr val="211E1E"/>
                </a:solidFill>
                <a:effectLst/>
                <a:latin typeface="AdvOT483a8203"/>
              </a:rPr>
              <a:t>094002</a:t>
            </a:r>
            <a:r>
              <a:rPr lang="zh-CN" altLang="en-US" sz="1800" dirty="0">
                <a:solidFill>
                  <a:srgbClr val="211E1E"/>
                </a:solidFill>
                <a:effectLst/>
                <a:latin typeface="AdvOT483a8203"/>
              </a:rPr>
              <a:t> </a:t>
            </a:r>
            <a:r>
              <a:rPr lang="en" altLang="zh-CN" sz="1800" dirty="0">
                <a:solidFill>
                  <a:srgbClr val="211E1E"/>
                </a:solidFill>
                <a:effectLst/>
                <a:latin typeface="AdvOT483a8203"/>
              </a:rPr>
              <a:t>(2023) </a:t>
            </a:r>
            <a:endParaRPr lang="en" altLang="zh-CN" dirty="0"/>
          </a:p>
        </p:txBody>
      </p:sp>
      <p:pic>
        <p:nvPicPr>
          <p:cNvPr id="21" name="图片 20">
            <a:extLst>
              <a:ext uri="{FF2B5EF4-FFF2-40B4-BE49-F238E27FC236}">
                <a16:creationId xmlns:a16="http://schemas.microsoft.com/office/drawing/2014/main" id="{CDD0E2FC-1E4A-E811-4196-2C3CE1D86C7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45250" y="1260739"/>
            <a:ext cx="5422900" cy="4539532"/>
          </a:xfrm>
          <a:prstGeom prst="rect">
            <a:avLst/>
          </a:prstGeom>
        </p:spPr>
      </p:pic>
    </p:spTree>
    <p:extLst>
      <p:ext uri="{BB962C8B-B14F-4D97-AF65-F5344CB8AC3E}">
        <p14:creationId xmlns:p14="http://schemas.microsoft.com/office/powerpoint/2010/main" val="2451345913"/>
      </p:ext>
    </p:extLst>
  </p:cSld>
  <p:clrMapOvr>
    <a:masterClrMapping/>
  </p:clrMapOvr>
  <mc:AlternateContent xmlns:mc="http://schemas.openxmlformats.org/markup-compatibility/2006" xmlns:p14="http://schemas.microsoft.com/office/powerpoint/2010/main">
    <mc:Choice Requires="p14">
      <p:transition p14:dur="350">
        <p:fade/>
      </p:transition>
    </mc:Choice>
    <mc:Fallback xmlns="">
      <p:transition>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156EAE0-C79E-5B90-45AD-CE98C8AA8B70}"/>
              </a:ext>
            </a:extLst>
          </p:cNvPr>
          <p:cNvSpPr>
            <a:spLocks noGrp="1"/>
          </p:cNvSpPr>
          <p:nvPr>
            <p:ph type="title"/>
          </p:nvPr>
        </p:nvSpPr>
        <p:spPr>
          <a:xfrm>
            <a:off x="139700" y="-96839"/>
            <a:ext cx="10515600" cy="1325563"/>
          </a:xfrm>
        </p:spPr>
        <p:txBody>
          <a:bodyPr>
            <a:normAutofit/>
          </a:bodyPr>
          <a:lstStyle/>
          <a:p>
            <a:r>
              <a:rPr kumimoji="1" lang="en-US" altLang="zh-CN" sz="3600" b="1" dirty="0">
                <a:latin typeface="Microsoft YaHei" panose="020B0503020204020204" pitchFamily="34" charset="-122"/>
                <a:ea typeface="Microsoft YaHei" panose="020B0503020204020204" pitchFamily="34" charset="-122"/>
              </a:rPr>
              <a:t>Preliminary</a:t>
            </a:r>
            <a:r>
              <a:rPr kumimoji="1" lang="zh-CN" altLang="en-US" sz="3600" b="1" dirty="0">
                <a:latin typeface="Microsoft YaHei" panose="020B0503020204020204" pitchFamily="34" charset="-122"/>
                <a:ea typeface="Microsoft YaHei" panose="020B0503020204020204" pitchFamily="34" charset="-122"/>
              </a:rPr>
              <a:t> </a:t>
            </a:r>
            <a:r>
              <a:rPr kumimoji="1" lang="en-US" altLang="zh-CN" sz="3600" b="1" dirty="0">
                <a:latin typeface="Microsoft YaHei" panose="020B0503020204020204" pitchFamily="34" charset="-122"/>
                <a:ea typeface="Microsoft YaHei" panose="020B0503020204020204" pitchFamily="34" charset="-122"/>
              </a:rPr>
              <a:t>Results</a:t>
            </a:r>
            <a:endParaRPr kumimoji="1" lang="zh-CN" altLang="en-US" sz="3600" b="1" dirty="0">
              <a:latin typeface="Microsoft YaHei" panose="020B0503020204020204" pitchFamily="34" charset="-122"/>
              <a:ea typeface="Microsoft YaHei" panose="020B0503020204020204" pitchFamily="34" charset="-122"/>
            </a:endParaRPr>
          </a:p>
        </p:txBody>
      </p:sp>
      <p:pic>
        <p:nvPicPr>
          <p:cNvPr id="6" name="内容占位符 5">
            <a:extLst>
              <a:ext uri="{FF2B5EF4-FFF2-40B4-BE49-F238E27FC236}">
                <a16:creationId xmlns:a16="http://schemas.microsoft.com/office/drawing/2014/main" id="{C56525DC-A1EF-DBE9-6BBC-3F184C24CB60}"/>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976399" y="1208249"/>
            <a:ext cx="5457934" cy="4441502"/>
          </a:xfrm>
        </p:spPr>
      </p:pic>
      <p:sp>
        <p:nvSpPr>
          <p:cNvPr id="4" name="灯片编号占位符 3">
            <a:extLst>
              <a:ext uri="{FF2B5EF4-FFF2-40B4-BE49-F238E27FC236}">
                <a16:creationId xmlns:a16="http://schemas.microsoft.com/office/drawing/2014/main" id="{E3B1E411-419C-3157-AC56-D238D6036DDD}"/>
              </a:ext>
            </a:extLst>
          </p:cNvPr>
          <p:cNvSpPr>
            <a:spLocks noGrp="1"/>
          </p:cNvSpPr>
          <p:nvPr>
            <p:ph type="sldNum" sz="quarter" idx="12"/>
          </p:nvPr>
        </p:nvSpPr>
        <p:spPr/>
        <p:txBody>
          <a:bodyPr/>
          <a:lstStyle/>
          <a:p>
            <a:fld id="{48F63A3B-78C7-47BE-AE5E-E10140E04643}" type="slidenum">
              <a:rPr lang="en-US" smtClean="0"/>
              <a:t>46</a:t>
            </a:fld>
            <a:endParaRPr lang="en-US" dirty="0"/>
          </a:p>
        </p:txBody>
      </p:sp>
      <mc:AlternateContent xmlns:mc="http://schemas.openxmlformats.org/markup-compatibility/2006">
        <mc:Choice xmlns:a14="http://schemas.microsoft.com/office/drawing/2010/main" Requires="a14">
          <p:sp>
            <p:nvSpPr>
              <p:cNvPr id="9" name="文本框 8">
                <a:extLst>
                  <a:ext uri="{FF2B5EF4-FFF2-40B4-BE49-F238E27FC236}">
                    <a16:creationId xmlns:a16="http://schemas.microsoft.com/office/drawing/2014/main" id="{09CE852C-32DF-4049-AC94-6CFCC9FD0D98}"/>
                  </a:ext>
                </a:extLst>
              </p:cNvPr>
              <p:cNvSpPr txBox="1"/>
              <p:nvPr/>
            </p:nvSpPr>
            <p:spPr>
              <a:xfrm>
                <a:off x="8647187" y="2558018"/>
                <a:ext cx="2670026" cy="369332"/>
              </a:xfrm>
              <a:prstGeom prst="rect">
                <a:avLst/>
              </a:prstGeom>
              <a:noFill/>
            </p:spPr>
            <p:txBody>
              <a:bodyPr wrap="none" rtlCol="0">
                <a:spAutoFit/>
              </a:bodyPr>
              <a:lstStyle/>
              <a:p>
                <a:r>
                  <a:rPr kumimoji="1" lang="en-US" altLang="zh-CN" dirty="0"/>
                  <a:t>Caveats:</a:t>
                </a:r>
                <a:r>
                  <a:rPr kumimoji="1" lang="zh-CN" altLang="en-US" dirty="0"/>
                  <a:t> </a:t>
                </a:r>
                <a:r>
                  <a:rPr kumimoji="1" lang="en-US" altLang="zh-CN" dirty="0"/>
                  <a:t>physical</a:t>
                </a:r>
                <a:r>
                  <a:rPr kumimoji="1" lang="zh-CN" altLang="en-US" dirty="0"/>
                  <a:t> </a:t>
                </a:r>
                <a14:m>
                  <m:oMath xmlns:m="http://schemas.openxmlformats.org/officeDocument/2006/math">
                    <m:sSub>
                      <m:sSubPr>
                        <m:ctrlPr>
                          <a:rPr kumimoji="1" lang="en-US" altLang="zh-CN" i="1" smtClean="0">
                            <a:latin typeface="Cambria Math" panose="02040503050406030204" pitchFamily="18" charset="0"/>
                          </a:rPr>
                        </m:ctrlPr>
                      </m:sSubPr>
                      <m:e>
                        <m:r>
                          <a:rPr kumimoji="1" lang="en-US" altLang="zh-CN" b="0" i="1" smtClean="0">
                            <a:latin typeface="Cambria Math" panose="02040503050406030204" pitchFamily="18" charset="0"/>
                          </a:rPr>
                          <m:t>𝑓</m:t>
                        </m:r>
                      </m:e>
                      <m:sub>
                        <m:r>
                          <a:rPr kumimoji="1" lang="en-US" altLang="zh-CN" i="1" smtClean="0">
                            <a:latin typeface="Cambria Math" panose="02040503050406030204" pitchFamily="18" charset="0"/>
                            <a:ea typeface="Cambria Math" panose="02040503050406030204" pitchFamily="18" charset="0"/>
                          </a:rPr>
                          <m:t>𝜋</m:t>
                        </m:r>
                      </m:sub>
                    </m:sSub>
                  </m:oMath>
                </a14:m>
                <a:r>
                  <a:rPr kumimoji="1" lang="en-US" altLang="zh-CN" dirty="0"/>
                  <a:t>,</a:t>
                </a:r>
                <a14:m>
                  <m:oMath xmlns:m="http://schemas.openxmlformats.org/officeDocument/2006/math">
                    <m:sSub>
                      <m:sSubPr>
                        <m:ctrlPr>
                          <a:rPr kumimoji="1" lang="en-US" altLang="zh-CN" i="1" dirty="0" smtClean="0">
                            <a:latin typeface="Cambria Math" panose="02040503050406030204" pitchFamily="18" charset="0"/>
                          </a:rPr>
                        </m:ctrlPr>
                      </m:sSubPr>
                      <m:e>
                        <m:r>
                          <a:rPr kumimoji="1" lang="en-US" altLang="zh-CN" b="0" i="1" dirty="0" smtClean="0">
                            <a:latin typeface="Cambria Math" panose="02040503050406030204" pitchFamily="18" charset="0"/>
                          </a:rPr>
                          <m:t>𝑔</m:t>
                        </m:r>
                      </m:e>
                      <m:sub>
                        <m:r>
                          <a:rPr kumimoji="1" lang="en-US" altLang="zh-CN" b="0" i="1" dirty="0" smtClean="0">
                            <a:latin typeface="Cambria Math" panose="02040503050406030204" pitchFamily="18" charset="0"/>
                          </a:rPr>
                          <m:t>𝐷</m:t>
                        </m:r>
                        <m:sSup>
                          <m:sSupPr>
                            <m:ctrlPr>
                              <a:rPr kumimoji="1" lang="en-US" altLang="zh-CN" b="0" i="1" dirty="0" smtClean="0">
                                <a:latin typeface="Cambria Math" panose="02040503050406030204" pitchFamily="18" charset="0"/>
                              </a:rPr>
                            </m:ctrlPr>
                          </m:sSupPr>
                          <m:e>
                            <m:r>
                              <a:rPr kumimoji="1" lang="en-US" altLang="zh-CN" b="0" i="1" dirty="0" smtClean="0">
                                <a:latin typeface="Cambria Math" panose="02040503050406030204" pitchFamily="18" charset="0"/>
                              </a:rPr>
                              <m:t>𝐷</m:t>
                            </m:r>
                          </m:e>
                          <m:sup>
                            <m:r>
                              <a:rPr kumimoji="1" lang="zh-CN" altLang="en-US" b="0" i="1" dirty="0" smtClean="0">
                                <a:latin typeface="Cambria Math" panose="02040503050406030204" pitchFamily="18" charset="0"/>
                              </a:rPr>
                              <m:t>∗</m:t>
                            </m:r>
                          </m:sup>
                        </m:sSup>
                        <m:r>
                          <a:rPr kumimoji="1" lang="en-US" altLang="zh-CN" b="0" i="1" dirty="0" smtClean="0">
                            <a:latin typeface="Cambria Math" panose="02040503050406030204" pitchFamily="18" charset="0"/>
                            <a:ea typeface="Cambria Math" panose="02040503050406030204" pitchFamily="18" charset="0"/>
                          </a:rPr>
                          <m:t>𝜋</m:t>
                        </m:r>
                      </m:sub>
                    </m:sSub>
                  </m:oMath>
                </a14:m>
                <a:endParaRPr kumimoji="1" lang="zh-CN" altLang="en-US" dirty="0"/>
              </a:p>
            </p:txBody>
          </p:sp>
        </mc:Choice>
        <mc:Fallback>
          <p:sp>
            <p:nvSpPr>
              <p:cNvPr id="9" name="文本框 8">
                <a:extLst>
                  <a:ext uri="{FF2B5EF4-FFF2-40B4-BE49-F238E27FC236}">
                    <a16:creationId xmlns:a16="http://schemas.microsoft.com/office/drawing/2014/main" id="{09CE852C-32DF-4049-AC94-6CFCC9FD0D98}"/>
                  </a:ext>
                </a:extLst>
              </p:cNvPr>
              <p:cNvSpPr txBox="1">
                <a:spLocks noRot="1" noChangeAspect="1" noMove="1" noResize="1" noEditPoints="1" noAdjustHandles="1" noChangeArrowheads="1" noChangeShapeType="1" noTextEdit="1"/>
              </p:cNvSpPr>
              <p:nvPr/>
            </p:nvSpPr>
            <p:spPr>
              <a:xfrm>
                <a:off x="8647187" y="2558018"/>
                <a:ext cx="2670026" cy="369332"/>
              </a:xfrm>
              <a:prstGeom prst="rect">
                <a:avLst/>
              </a:prstGeom>
              <a:blipFill>
                <a:blip r:embed="rId4"/>
                <a:stretch>
                  <a:fillRect l="-2381" t="-6667" b="-26667"/>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1" name="文本框 10">
                <a:extLst>
                  <a:ext uri="{FF2B5EF4-FFF2-40B4-BE49-F238E27FC236}">
                    <a16:creationId xmlns:a16="http://schemas.microsoft.com/office/drawing/2014/main" id="{9255F21C-CC1E-B514-6385-C583F30C69AF}"/>
                  </a:ext>
                </a:extLst>
              </p:cNvPr>
              <p:cNvSpPr txBox="1"/>
              <p:nvPr/>
            </p:nvSpPr>
            <p:spPr>
              <a:xfrm>
                <a:off x="9423400" y="420039"/>
                <a:ext cx="2181334" cy="694806"/>
              </a:xfrm>
              <a:prstGeom prst="rect">
                <a:avLst/>
              </a:prstGeom>
              <a:solidFill>
                <a:schemeClr val="accent6">
                  <a:lumMod val="40000"/>
                  <a:lumOff val="60000"/>
                </a:schemeClr>
              </a:solidFill>
            </p:spPr>
            <p:txBody>
              <a:bodyPr wrap="square">
                <a:spAutoFit/>
              </a:bodyPr>
              <a:lstStyle/>
              <a:p>
                <a:pPr/>
                <a14:m>
                  <m:oMathPara xmlns:m="http://schemas.openxmlformats.org/officeDocument/2006/math">
                    <m:oMathParaPr>
                      <m:jc m:val="centerGroup"/>
                    </m:oMathParaPr>
                    <m:oMath xmlns:m="http://schemas.openxmlformats.org/officeDocument/2006/math">
                      <m:r>
                        <a:rPr lang="zh-CN" altLang="en-US" i="1" smtClean="0">
                          <a:latin typeface="Cambria Math" panose="02040503050406030204" pitchFamily="18" charset="0"/>
                        </a:rPr>
                        <m:t>𝐹</m:t>
                      </m:r>
                      <m:d>
                        <m:dPr>
                          <m:ctrlPr>
                            <a:rPr lang="zh-CN" altLang="en-US" i="1">
                              <a:solidFill>
                                <a:srgbClr val="836967"/>
                              </a:solidFill>
                              <a:latin typeface="Cambria Math" panose="02040503050406030204" pitchFamily="18" charset="0"/>
                            </a:rPr>
                          </m:ctrlPr>
                        </m:dPr>
                        <m:e>
                          <m:sSup>
                            <m:sSupPr>
                              <m:ctrlPr>
                                <a:rPr lang="zh-CN" altLang="en-US" i="1">
                                  <a:solidFill>
                                    <a:srgbClr val="836967"/>
                                  </a:solidFill>
                                  <a:latin typeface="Cambria Math" panose="02040503050406030204" pitchFamily="18" charset="0"/>
                                </a:rPr>
                              </m:ctrlPr>
                            </m:sSupPr>
                            <m:e>
                              <m:r>
                                <a:rPr lang="zh-CN" altLang="en-US" i="1">
                                  <a:latin typeface="Cambria Math" panose="02040503050406030204" pitchFamily="18" charset="0"/>
                                </a:rPr>
                                <m:t>𝑞</m:t>
                              </m:r>
                            </m:e>
                            <m:sup>
                              <m:r>
                                <a:rPr lang="zh-CN" altLang="en-US" i="0">
                                  <a:latin typeface="Cambria Math" panose="02040503050406030204" pitchFamily="18" charset="0"/>
                                </a:rPr>
                                <m:t>2</m:t>
                              </m:r>
                            </m:sup>
                          </m:sSup>
                        </m:e>
                      </m:d>
                      <m:r>
                        <a:rPr lang="zh-CN" altLang="en-US" i="0">
                          <a:latin typeface="Cambria Math" panose="02040503050406030204" pitchFamily="18" charset="0"/>
                        </a:rPr>
                        <m:t>=</m:t>
                      </m:r>
                      <m:f>
                        <m:fPr>
                          <m:ctrlPr>
                            <a:rPr lang="zh-CN" altLang="en-US" i="1">
                              <a:solidFill>
                                <a:srgbClr val="836967"/>
                              </a:solidFill>
                              <a:latin typeface="Cambria Math" panose="02040503050406030204" pitchFamily="18" charset="0"/>
                            </a:rPr>
                          </m:ctrlPr>
                        </m:fPr>
                        <m:num>
                          <m:sSubSup>
                            <m:sSubSupPr>
                              <m:ctrlPr>
                                <a:rPr lang="zh-CN" altLang="en-US" i="1">
                                  <a:solidFill>
                                    <a:srgbClr val="836967"/>
                                  </a:solidFill>
                                  <a:latin typeface="Cambria Math" panose="02040503050406030204" pitchFamily="18" charset="0"/>
                                </a:rPr>
                              </m:ctrlPr>
                            </m:sSubSupPr>
                            <m:e>
                              <m:r>
                                <a:rPr lang="zh-CN" altLang="en-US" i="1">
                                  <a:latin typeface="Cambria Math" panose="02040503050406030204" pitchFamily="18" charset="0"/>
                                </a:rPr>
                                <m:t>𝑚</m:t>
                              </m:r>
                            </m:e>
                            <m:sub>
                              <m:r>
                                <a:rPr lang="zh-CN" altLang="en-US" i="1">
                                  <a:latin typeface="Cambria Math" panose="02040503050406030204" pitchFamily="18" charset="0"/>
                                </a:rPr>
                                <m:t>𝜋</m:t>
                              </m:r>
                            </m:sub>
                            <m:sup>
                              <m:r>
                                <a:rPr lang="zh-CN" altLang="en-US" i="0">
                                  <a:latin typeface="Cambria Math" panose="02040503050406030204" pitchFamily="18" charset="0"/>
                                </a:rPr>
                                <m:t>2</m:t>
                              </m:r>
                            </m:sup>
                          </m:sSubSup>
                          <m:r>
                            <a:rPr lang="zh-CN" altLang="en-US" i="0">
                              <a:latin typeface="Cambria Math" panose="02040503050406030204" pitchFamily="18" charset="0"/>
                            </a:rPr>
                            <m:t>−</m:t>
                          </m:r>
                          <m:sSup>
                            <m:sSupPr>
                              <m:ctrlPr>
                                <a:rPr lang="zh-CN" altLang="en-US" i="1">
                                  <a:solidFill>
                                    <a:srgbClr val="836967"/>
                                  </a:solidFill>
                                  <a:latin typeface="Cambria Math" panose="02040503050406030204" pitchFamily="18" charset="0"/>
                                </a:rPr>
                              </m:ctrlPr>
                            </m:sSupPr>
                            <m:e>
                              <m:r>
                                <m:rPr>
                                  <m:sty m:val="p"/>
                                </m:rPr>
                                <a:rPr lang="zh-CN" altLang="en-US" i="0">
                                  <a:latin typeface="Cambria Math" panose="02040503050406030204" pitchFamily="18" charset="0"/>
                                </a:rPr>
                                <m:t>Λ</m:t>
                              </m:r>
                            </m:e>
                            <m:sup>
                              <m:r>
                                <a:rPr lang="zh-CN" altLang="en-US" i="0">
                                  <a:latin typeface="Cambria Math" panose="02040503050406030204" pitchFamily="18" charset="0"/>
                                </a:rPr>
                                <m:t>2</m:t>
                              </m:r>
                            </m:sup>
                          </m:sSup>
                        </m:num>
                        <m:den>
                          <m:sSup>
                            <m:sSupPr>
                              <m:ctrlPr>
                                <a:rPr lang="zh-CN" altLang="en-US" i="1">
                                  <a:solidFill>
                                    <a:srgbClr val="836967"/>
                                  </a:solidFill>
                                  <a:latin typeface="Cambria Math" panose="02040503050406030204" pitchFamily="18" charset="0"/>
                                </a:rPr>
                              </m:ctrlPr>
                            </m:sSupPr>
                            <m:e>
                              <m:r>
                                <a:rPr lang="zh-CN" altLang="en-US" i="1">
                                  <a:latin typeface="Cambria Math" panose="02040503050406030204" pitchFamily="18" charset="0"/>
                                </a:rPr>
                                <m:t>𝑞</m:t>
                              </m:r>
                            </m:e>
                            <m:sup>
                              <m:r>
                                <a:rPr lang="zh-CN" altLang="en-US" i="0">
                                  <a:latin typeface="Cambria Math" panose="02040503050406030204" pitchFamily="18" charset="0"/>
                                </a:rPr>
                                <m:t>2</m:t>
                              </m:r>
                            </m:sup>
                          </m:sSup>
                          <m:r>
                            <a:rPr lang="zh-CN" altLang="en-US" i="0">
                              <a:latin typeface="Cambria Math" panose="02040503050406030204" pitchFamily="18" charset="0"/>
                            </a:rPr>
                            <m:t>−</m:t>
                          </m:r>
                          <m:sSup>
                            <m:sSupPr>
                              <m:ctrlPr>
                                <a:rPr lang="zh-CN" altLang="en-US" i="1">
                                  <a:solidFill>
                                    <a:srgbClr val="836967"/>
                                  </a:solidFill>
                                  <a:latin typeface="Cambria Math" panose="02040503050406030204" pitchFamily="18" charset="0"/>
                                </a:rPr>
                              </m:ctrlPr>
                            </m:sSupPr>
                            <m:e>
                              <m:r>
                                <m:rPr>
                                  <m:sty m:val="p"/>
                                </m:rPr>
                                <a:rPr lang="zh-CN" altLang="en-US" i="0">
                                  <a:latin typeface="Cambria Math" panose="02040503050406030204" pitchFamily="18" charset="0"/>
                                </a:rPr>
                                <m:t>Λ</m:t>
                              </m:r>
                            </m:e>
                            <m:sup>
                              <m:r>
                                <a:rPr lang="zh-CN" altLang="en-US" i="0">
                                  <a:latin typeface="Cambria Math" panose="02040503050406030204" pitchFamily="18" charset="0"/>
                                </a:rPr>
                                <m:t>2</m:t>
                              </m:r>
                            </m:sup>
                          </m:sSup>
                        </m:den>
                      </m:f>
                    </m:oMath>
                  </m:oMathPara>
                </a14:m>
                <a:endParaRPr lang="zh-CN" altLang="en-US" dirty="0"/>
              </a:p>
            </p:txBody>
          </p:sp>
        </mc:Choice>
        <mc:Fallback>
          <p:sp>
            <p:nvSpPr>
              <p:cNvPr id="11" name="文本框 10">
                <a:extLst>
                  <a:ext uri="{FF2B5EF4-FFF2-40B4-BE49-F238E27FC236}">
                    <a16:creationId xmlns:a16="http://schemas.microsoft.com/office/drawing/2014/main" id="{9255F21C-CC1E-B514-6385-C583F30C69AF}"/>
                  </a:ext>
                </a:extLst>
              </p:cNvPr>
              <p:cNvSpPr txBox="1">
                <a:spLocks noRot="1" noChangeAspect="1" noMove="1" noResize="1" noEditPoints="1" noAdjustHandles="1" noChangeArrowheads="1" noChangeShapeType="1" noTextEdit="1"/>
              </p:cNvSpPr>
              <p:nvPr/>
            </p:nvSpPr>
            <p:spPr>
              <a:xfrm>
                <a:off x="9423400" y="420039"/>
                <a:ext cx="2181334" cy="694806"/>
              </a:xfrm>
              <a:prstGeom prst="rect">
                <a:avLst/>
              </a:prstGeom>
              <a:blipFill>
                <a:blip r:embed="rId5"/>
                <a:stretch>
                  <a:fillRect b="-5455"/>
                </a:stretch>
              </a:blipFill>
            </p:spPr>
            <p:txBody>
              <a:bodyPr/>
              <a:lstStyle/>
              <a:p>
                <a:r>
                  <a:rPr lang="zh-CN" altLang="en-US">
                    <a:noFill/>
                  </a:rPr>
                  <a:t> </a:t>
                </a:r>
              </a:p>
            </p:txBody>
          </p:sp>
        </mc:Fallback>
      </mc:AlternateContent>
      <p:sp>
        <p:nvSpPr>
          <p:cNvPr id="5" name="文本框 4">
            <a:extLst>
              <a:ext uri="{FF2B5EF4-FFF2-40B4-BE49-F238E27FC236}">
                <a16:creationId xmlns:a16="http://schemas.microsoft.com/office/drawing/2014/main" id="{33EAA5E5-69CD-BA6A-BAFA-478ACCFF038E}"/>
              </a:ext>
            </a:extLst>
          </p:cNvPr>
          <p:cNvSpPr txBox="1"/>
          <p:nvPr/>
        </p:nvSpPr>
        <p:spPr>
          <a:xfrm>
            <a:off x="1225550" y="6075144"/>
            <a:ext cx="9537700" cy="646331"/>
          </a:xfrm>
          <a:prstGeom prst="rect">
            <a:avLst/>
          </a:prstGeom>
          <a:noFill/>
        </p:spPr>
        <p:txBody>
          <a:bodyPr wrap="square">
            <a:spAutoFit/>
          </a:bodyPr>
          <a:lstStyle/>
          <a:p>
            <a:pPr marL="285750" indent="-285750">
              <a:buFont typeface="Arial" panose="020B0604020202020204" pitchFamily="34" charset="0"/>
              <a:buChar char="•"/>
            </a:pPr>
            <a:r>
              <a:rPr lang="en-US" altLang="zh-CN" dirty="0">
                <a:solidFill>
                  <a:srgbClr val="211E1E"/>
                </a:solidFill>
                <a:latin typeface="Microsoft YaHei" panose="020B0503020204020204" pitchFamily="34" charset="-122"/>
                <a:ea typeface="Microsoft YaHei" panose="020B0503020204020204" pitchFamily="34" charset="-122"/>
              </a:rPr>
              <a:t>NR:</a:t>
            </a:r>
            <a:r>
              <a:rPr lang="zh-CN" altLang="en-US" dirty="0">
                <a:solidFill>
                  <a:srgbClr val="211E1E"/>
                </a:solidFill>
                <a:latin typeface="Microsoft YaHei" panose="020B0503020204020204" pitchFamily="34" charset="-122"/>
                <a:ea typeface="Microsoft YaHei" panose="020B0503020204020204" pitchFamily="34" charset="-122"/>
              </a:rPr>
              <a:t> </a:t>
            </a:r>
            <a:r>
              <a:rPr lang="en-US" altLang="zh-CN" sz="1800" b="1" dirty="0">
                <a:solidFill>
                  <a:srgbClr val="211E1E"/>
                </a:solidFill>
                <a:effectLst/>
                <a:latin typeface="Microsoft YaHei" panose="020B0503020204020204" pitchFamily="34" charset="-122"/>
                <a:ea typeface="Microsoft YaHei" panose="020B0503020204020204" pitchFamily="34" charset="-122"/>
              </a:rPr>
              <a:t>Hao</a:t>
            </a:r>
            <a:r>
              <a:rPr lang="zh-CN" altLang="en-US" sz="1800" b="1" dirty="0">
                <a:solidFill>
                  <a:srgbClr val="211E1E"/>
                </a:solidFill>
                <a:effectLst/>
                <a:latin typeface="Microsoft YaHei" panose="020B0503020204020204" pitchFamily="34" charset="-122"/>
                <a:ea typeface="Microsoft YaHei" panose="020B0503020204020204" pitchFamily="34" charset="-122"/>
              </a:rPr>
              <a:t> </a:t>
            </a:r>
            <a:r>
              <a:rPr lang="en-US" altLang="zh-CN" sz="1800" b="1" dirty="0">
                <a:solidFill>
                  <a:srgbClr val="211E1E"/>
                </a:solidFill>
                <a:effectLst/>
                <a:latin typeface="Microsoft YaHei" panose="020B0503020204020204" pitchFamily="34" charset="-122"/>
                <a:ea typeface="Microsoft YaHei" panose="020B0503020204020204" pitchFamily="34" charset="-122"/>
              </a:rPr>
              <a:t>Xu</a:t>
            </a:r>
            <a:r>
              <a:rPr lang="zh-CN" altLang="en-US" sz="1800" b="1" dirty="0">
                <a:solidFill>
                  <a:srgbClr val="211E1E"/>
                </a:solidFill>
                <a:effectLst/>
                <a:latin typeface="Microsoft YaHei" panose="020B0503020204020204" pitchFamily="34" charset="-122"/>
                <a:ea typeface="Microsoft YaHei" panose="020B0503020204020204" pitchFamily="34" charset="-122"/>
              </a:rPr>
              <a:t> </a:t>
            </a:r>
            <a:r>
              <a:rPr lang="en-US" altLang="zh-CN" sz="1800" b="1" dirty="0">
                <a:solidFill>
                  <a:srgbClr val="211E1E"/>
                </a:solidFill>
                <a:effectLst/>
                <a:latin typeface="Microsoft YaHei" panose="020B0503020204020204" pitchFamily="34" charset="-122"/>
                <a:ea typeface="Microsoft YaHei" panose="020B0503020204020204" pitchFamily="34" charset="-122"/>
              </a:rPr>
              <a:t>et</a:t>
            </a:r>
            <a:r>
              <a:rPr lang="zh-CN" altLang="en-US" sz="1800" b="1" dirty="0">
                <a:solidFill>
                  <a:srgbClr val="211E1E"/>
                </a:solidFill>
                <a:effectLst/>
                <a:latin typeface="Microsoft YaHei" panose="020B0503020204020204" pitchFamily="34" charset="-122"/>
                <a:ea typeface="Microsoft YaHei" panose="020B0503020204020204" pitchFamily="34" charset="-122"/>
              </a:rPr>
              <a:t> </a:t>
            </a:r>
            <a:r>
              <a:rPr lang="en-US" altLang="zh-CN" b="1" dirty="0">
                <a:solidFill>
                  <a:srgbClr val="211E1E"/>
                </a:solidFill>
                <a:latin typeface="Microsoft YaHei" panose="020B0503020204020204" pitchFamily="34" charset="-122"/>
                <a:ea typeface="Microsoft YaHei" panose="020B0503020204020204" pitchFamily="34" charset="-122"/>
              </a:rPr>
              <a:t>al,</a:t>
            </a:r>
            <a:r>
              <a:rPr lang="zh-CN" altLang="en-US" b="1" dirty="0">
                <a:solidFill>
                  <a:srgbClr val="211E1E"/>
                </a:solidFill>
                <a:latin typeface="Microsoft YaHei" panose="020B0503020204020204" pitchFamily="34" charset="-122"/>
                <a:ea typeface="Microsoft YaHei" panose="020B0503020204020204" pitchFamily="34" charset="-122"/>
              </a:rPr>
              <a:t> </a:t>
            </a:r>
            <a:r>
              <a:rPr lang="en-US" altLang="zh-CN" b="1" dirty="0">
                <a:solidFill>
                  <a:srgbClr val="211E1E"/>
                </a:solidFill>
                <a:latin typeface="Microsoft YaHei" panose="020B0503020204020204" pitchFamily="34" charset="-122"/>
                <a:ea typeface="Microsoft YaHei" panose="020B0503020204020204" pitchFamily="34" charset="-122"/>
              </a:rPr>
              <a:t>PR</a:t>
            </a:r>
            <a:r>
              <a:rPr lang="en" altLang="zh-CN" sz="1800" b="1" dirty="0">
                <a:solidFill>
                  <a:srgbClr val="211E1E"/>
                </a:solidFill>
                <a:effectLst/>
                <a:latin typeface="Microsoft YaHei" panose="020B0503020204020204" pitchFamily="34" charset="-122"/>
                <a:ea typeface="Microsoft YaHei" panose="020B0503020204020204" pitchFamily="34" charset="-122"/>
              </a:rPr>
              <a:t>D99, 014027(2019); </a:t>
            </a:r>
            <a:r>
              <a:rPr lang="en-US" altLang="zh-CN" dirty="0">
                <a:solidFill>
                  <a:srgbClr val="211E1E"/>
                </a:solidFill>
                <a:latin typeface="Microsoft YaHei" panose="020B0503020204020204" pitchFamily="34" charset="-122"/>
                <a:ea typeface="Microsoft YaHei" panose="020B0503020204020204" pitchFamily="34" charset="-122"/>
              </a:rPr>
              <a:t>Bo</a:t>
            </a:r>
            <a:r>
              <a:rPr lang="zh-CN" altLang="en-US" dirty="0">
                <a:solidFill>
                  <a:srgbClr val="211E1E"/>
                </a:solidFill>
                <a:latin typeface="Microsoft YaHei" panose="020B0503020204020204" pitchFamily="34" charset="-122"/>
                <a:ea typeface="Microsoft YaHei" panose="020B0503020204020204" pitchFamily="34" charset="-122"/>
              </a:rPr>
              <a:t> </a:t>
            </a:r>
            <a:r>
              <a:rPr lang="en-US" altLang="zh-CN" dirty="0">
                <a:solidFill>
                  <a:srgbClr val="211E1E"/>
                </a:solidFill>
                <a:latin typeface="Microsoft YaHei" panose="020B0503020204020204" pitchFamily="34" charset="-122"/>
                <a:ea typeface="Microsoft YaHei" panose="020B0503020204020204" pitchFamily="34" charset="-122"/>
              </a:rPr>
              <a:t>Wang</a:t>
            </a:r>
            <a:r>
              <a:rPr lang="zh-CN" altLang="en-US" dirty="0">
                <a:solidFill>
                  <a:srgbClr val="211E1E"/>
                </a:solidFill>
                <a:latin typeface="Microsoft YaHei" panose="020B0503020204020204" pitchFamily="34" charset="-122"/>
                <a:ea typeface="Microsoft YaHei" panose="020B0503020204020204" pitchFamily="34" charset="-122"/>
              </a:rPr>
              <a:t> </a:t>
            </a:r>
            <a:r>
              <a:rPr lang="en-US" altLang="zh-CN" dirty="0">
                <a:solidFill>
                  <a:srgbClr val="211E1E"/>
                </a:solidFill>
                <a:latin typeface="Microsoft YaHei" panose="020B0503020204020204" pitchFamily="34" charset="-122"/>
                <a:ea typeface="Microsoft YaHei" panose="020B0503020204020204" pitchFamily="34" charset="-122"/>
              </a:rPr>
              <a:t>et</a:t>
            </a:r>
            <a:r>
              <a:rPr lang="zh-CN" altLang="en-US" dirty="0">
                <a:solidFill>
                  <a:srgbClr val="211E1E"/>
                </a:solidFill>
                <a:latin typeface="Microsoft YaHei" panose="020B0503020204020204" pitchFamily="34" charset="-122"/>
                <a:ea typeface="Microsoft YaHei" panose="020B0503020204020204" pitchFamily="34" charset="-122"/>
              </a:rPr>
              <a:t> </a:t>
            </a:r>
            <a:r>
              <a:rPr lang="en-US" altLang="zh-CN" dirty="0">
                <a:solidFill>
                  <a:srgbClr val="211E1E"/>
                </a:solidFill>
                <a:latin typeface="Microsoft YaHei" panose="020B0503020204020204" pitchFamily="34" charset="-122"/>
                <a:ea typeface="Microsoft YaHei" panose="020B0503020204020204" pitchFamily="34" charset="-122"/>
              </a:rPr>
              <a:t>al.,</a:t>
            </a:r>
            <a:r>
              <a:rPr lang="zh-CN" altLang="en-US" dirty="0">
                <a:solidFill>
                  <a:srgbClr val="211E1E"/>
                </a:solidFill>
                <a:latin typeface="Microsoft YaHei" panose="020B0503020204020204" pitchFamily="34" charset="-122"/>
                <a:ea typeface="Microsoft YaHei" panose="020B0503020204020204" pitchFamily="34" charset="-122"/>
              </a:rPr>
              <a:t> </a:t>
            </a:r>
            <a:r>
              <a:rPr lang="en-US" altLang="zh-CN" dirty="0">
                <a:solidFill>
                  <a:srgbClr val="211E1E"/>
                </a:solidFill>
                <a:latin typeface="Microsoft YaHei" panose="020B0503020204020204" pitchFamily="34" charset="-122"/>
                <a:ea typeface="Microsoft YaHei" panose="020B0503020204020204" pitchFamily="34" charset="-122"/>
              </a:rPr>
              <a:t>PR</a:t>
            </a:r>
            <a:r>
              <a:rPr lang="en" altLang="zh-CN" sz="1800" dirty="0">
                <a:solidFill>
                  <a:srgbClr val="211E1E"/>
                </a:solidFill>
                <a:effectLst/>
                <a:latin typeface="Microsoft YaHei" panose="020B0503020204020204" pitchFamily="34" charset="-122"/>
                <a:ea typeface="Microsoft YaHei" panose="020B0503020204020204" pitchFamily="34" charset="-122"/>
              </a:rPr>
              <a:t>D107, 094002</a:t>
            </a:r>
            <a:r>
              <a:rPr lang="zh-CN" altLang="en-US" sz="1800" dirty="0">
                <a:solidFill>
                  <a:srgbClr val="211E1E"/>
                </a:solidFill>
                <a:effectLst/>
                <a:latin typeface="Microsoft YaHei" panose="020B0503020204020204" pitchFamily="34" charset="-122"/>
                <a:ea typeface="Microsoft YaHei" panose="020B0503020204020204" pitchFamily="34" charset="-122"/>
              </a:rPr>
              <a:t> </a:t>
            </a:r>
            <a:r>
              <a:rPr lang="en" altLang="zh-CN" sz="1800" dirty="0">
                <a:solidFill>
                  <a:srgbClr val="211E1E"/>
                </a:solidFill>
                <a:effectLst/>
                <a:latin typeface="Microsoft YaHei" panose="020B0503020204020204" pitchFamily="34" charset="-122"/>
                <a:ea typeface="Microsoft YaHei" panose="020B0503020204020204" pitchFamily="34" charset="-122"/>
              </a:rPr>
              <a:t>(2023) </a:t>
            </a:r>
          </a:p>
          <a:p>
            <a:pPr marL="285750" indent="-285750">
              <a:buFont typeface="Arial" panose="020B0604020202020204" pitchFamily="34" charset="0"/>
              <a:buChar char="•"/>
            </a:pPr>
            <a:r>
              <a:rPr lang="en-US" altLang="zh-CN" dirty="0">
                <a:solidFill>
                  <a:srgbClr val="211E1E"/>
                </a:solidFill>
                <a:latin typeface="Microsoft YaHei" panose="020B0503020204020204" pitchFamily="34" charset="-122"/>
                <a:ea typeface="Microsoft YaHei" panose="020B0503020204020204" pitchFamily="34" charset="-122"/>
              </a:rPr>
              <a:t>Rho-exchange:</a:t>
            </a:r>
            <a:r>
              <a:rPr lang="zh-CN" altLang="en-US" dirty="0">
                <a:solidFill>
                  <a:srgbClr val="211E1E"/>
                </a:solidFill>
                <a:latin typeface="Microsoft YaHei" panose="020B0503020204020204" pitchFamily="34" charset="-122"/>
                <a:ea typeface="Microsoft YaHei" panose="020B0503020204020204" pitchFamily="34" charset="-122"/>
              </a:rPr>
              <a:t> </a:t>
            </a:r>
            <a:r>
              <a:rPr lang="en" altLang="zh-CN" dirty="0">
                <a:latin typeface="Microsoft YaHei" panose="020B0503020204020204" pitchFamily="34" charset="-122"/>
                <a:ea typeface="Microsoft YaHei" panose="020B0503020204020204" pitchFamily="34" charset="-122"/>
              </a:rPr>
              <a:t>Xi-</a:t>
            </a:r>
            <a:r>
              <a:rPr lang="en" altLang="zh-CN" dirty="0" err="1">
                <a:latin typeface="Microsoft YaHei" panose="020B0503020204020204" pitchFamily="34" charset="-122"/>
                <a:ea typeface="Microsoft YaHei" panose="020B0503020204020204" pitchFamily="34" charset="-122"/>
              </a:rPr>
              <a:t>Zhe</a:t>
            </a:r>
            <a:r>
              <a:rPr lang="en" altLang="zh-CN" dirty="0">
                <a:latin typeface="Microsoft YaHei" panose="020B0503020204020204" pitchFamily="34" charset="-122"/>
                <a:ea typeface="Microsoft YaHei" panose="020B0503020204020204" pitchFamily="34" charset="-122"/>
              </a:rPr>
              <a:t> Ling et al., PLB826 (2022)136897</a:t>
            </a:r>
          </a:p>
        </p:txBody>
      </p:sp>
    </p:spTree>
    <p:extLst>
      <p:ext uri="{BB962C8B-B14F-4D97-AF65-F5344CB8AC3E}">
        <p14:creationId xmlns:p14="http://schemas.microsoft.com/office/powerpoint/2010/main" val="3773625574"/>
      </p:ext>
    </p:extLst>
  </p:cSld>
  <p:clrMapOvr>
    <a:masterClrMapping/>
  </p:clrMapOvr>
  <mc:AlternateContent xmlns:mc="http://schemas.openxmlformats.org/markup-compatibility/2006">
    <mc:Choice xmlns:p14="http://schemas.microsoft.com/office/powerpoint/2010/main" Requires="p14">
      <p:transition p14:dur="350">
        <p:fade/>
      </p:transition>
    </mc:Choice>
    <mc:Fallback>
      <p:transition>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4" name="内容占位符 3">
                <a:extLst>
                  <a:ext uri="{FF2B5EF4-FFF2-40B4-BE49-F238E27FC236}">
                    <a16:creationId xmlns:a16="http://schemas.microsoft.com/office/drawing/2014/main" id="{614AFD73-1356-C513-716C-479A13830C7A}"/>
                  </a:ext>
                </a:extLst>
              </p:cNvPr>
              <p:cNvSpPr>
                <a:spLocks noGrp="1"/>
              </p:cNvSpPr>
              <p:nvPr>
                <p:ph idx="4294967295"/>
              </p:nvPr>
            </p:nvSpPr>
            <p:spPr>
              <a:xfrm>
                <a:off x="392151" y="1242531"/>
                <a:ext cx="11329949" cy="4802669"/>
              </a:xfrm>
            </p:spPr>
            <p:txBody>
              <a:bodyPr>
                <a:normAutofit/>
              </a:bodyPr>
              <a:lstStyle/>
              <a:p>
                <a:pPr algn="l" rtl="0">
                  <a:lnSpc>
                    <a:spcPct val="150000"/>
                  </a:lnSpc>
                  <a:buFont typeface="Wingdings" pitchFamily="2" charset="2"/>
                  <a:buChar char="p"/>
                </a:pPr>
                <a:r>
                  <a:rPr lang="en-US" altLang="zh-CN" sz="2400" dirty="0">
                    <a:latin typeface="Microsoft YaHei" panose="020B0503020204020204" pitchFamily="34" charset="-122"/>
                    <a:ea typeface="Microsoft YaHei" panose="020B0503020204020204" pitchFamily="34" charset="-122"/>
                  </a:rPr>
                  <a:t>Lattice</a:t>
                </a:r>
                <a:r>
                  <a:rPr lang="zh-CN" altLang="en-US" sz="2400" dirty="0">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QCD</a:t>
                </a:r>
                <a:r>
                  <a:rPr lang="zh-CN" altLang="en-US" sz="2400" dirty="0">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combined</a:t>
                </a:r>
                <a:r>
                  <a:rPr lang="zh-CN" altLang="en-US" sz="2400" dirty="0">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with</a:t>
                </a:r>
                <a:r>
                  <a:rPr lang="zh-CN" altLang="en-US" sz="2400" dirty="0">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EFTs</a:t>
                </a:r>
                <a:r>
                  <a:rPr lang="zh-CN" altLang="en-US" sz="2400" dirty="0">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can</a:t>
                </a:r>
                <a:r>
                  <a:rPr lang="zh-CN" altLang="en-US" sz="2400" dirty="0">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provide</a:t>
                </a:r>
                <a:r>
                  <a:rPr lang="zh-CN" altLang="en-US" sz="2400" dirty="0">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valuable</a:t>
                </a:r>
                <a:r>
                  <a:rPr lang="zh-CN" altLang="en-US" sz="2400" dirty="0">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insights</a:t>
                </a:r>
                <a:r>
                  <a:rPr lang="zh-CN" altLang="en-US" sz="2400" dirty="0">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into</a:t>
                </a:r>
                <a:r>
                  <a:rPr lang="zh-CN" altLang="en-US" sz="2400" dirty="0">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hadron-hadron</a:t>
                </a:r>
                <a:r>
                  <a:rPr lang="zh-CN" altLang="en-US" sz="2400" dirty="0">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interactions,</a:t>
                </a:r>
                <a:r>
                  <a:rPr lang="zh-CN" altLang="en-US" sz="2400" dirty="0">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which</a:t>
                </a:r>
                <a:r>
                  <a:rPr lang="zh-CN" altLang="en-US" sz="2400" dirty="0">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in</a:t>
                </a:r>
                <a:r>
                  <a:rPr lang="zh-CN" altLang="en-US" sz="2400" dirty="0">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turn</a:t>
                </a:r>
                <a:r>
                  <a:rPr lang="zh-CN" altLang="en-US" sz="2400" dirty="0">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can</a:t>
                </a:r>
                <a:r>
                  <a:rPr lang="zh-CN" altLang="en-US" sz="2400" dirty="0">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help</a:t>
                </a:r>
                <a:r>
                  <a:rPr lang="zh-CN" altLang="en-US" sz="2400" dirty="0">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decipher</a:t>
                </a:r>
                <a:r>
                  <a:rPr lang="zh-CN" altLang="en-US" sz="2400" dirty="0">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the</a:t>
                </a:r>
                <a:r>
                  <a:rPr lang="zh-CN" altLang="en-US" sz="2400" dirty="0">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nature</a:t>
                </a:r>
                <a:r>
                  <a:rPr lang="zh-CN" altLang="en-US" sz="2400" dirty="0">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of</a:t>
                </a:r>
                <a:r>
                  <a:rPr lang="zh-CN" altLang="en-US" sz="2400" dirty="0">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many</a:t>
                </a:r>
                <a:r>
                  <a:rPr lang="zh-CN" altLang="en-US" sz="2400" dirty="0">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exotic</a:t>
                </a:r>
                <a:r>
                  <a:rPr lang="zh-CN" altLang="en-US" sz="2400" dirty="0">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hadrons</a:t>
                </a:r>
                <a:r>
                  <a:rPr lang="zh-CN" altLang="en-US" sz="2400" dirty="0">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discovered</a:t>
                </a:r>
                <a:r>
                  <a:rPr lang="zh-CN" altLang="en-US" sz="2400" dirty="0">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so</a:t>
                </a:r>
                <a:r>
                  <a:rPr lang="zh-CN" altLang="en-US" sz="2400" dirty="0">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far</a:t>
                </a:r>
              </a:p>
              <a:p>
                <a:pPr algn="l" rtl="0">
                  <a:lnSpc>
                    <a:spcPct val="150000"/>
                  </a:lnSpc>
                  <a:buFont typeface="Wingdings" pitchFamily="2" charset="2"/>
                  <a:buChar char="p"/>
                </a:pPr>
                <a:r>
                  <a:rPr lang="en-US" altLang="zh-CN" sz="2400" b="1" i="0" dirty="0">
                    <a:effectLst/>
                    <a:latin typeface="Microsoft YaHei" panose="020B0503020204020204" pitchFamily="34" charset="-122"/>
                    <a:ea typeface="Microsoft YaHei" panose="020B0503020204020204" pitchFamily="34" charset="-122"/>
                  </a:rPr>
                  <a:t>Two</a:t>
                </a:r>
                <a:r>
                  <a:rPr lang="en-US" altLang="zh-CN" sz="2400" b="1" dirty="0">
                    <a:latin typeface="Microsoft YaHei" panose="020B0503020204020204" pitchFamily="34" charset="-122"/>
                    <a:ea typeface="Microsoft YaHei" panose="020B0503020204020204" pitchFamily="34" charset="-122"/>
                  </a:rPr>
                  <a:t>-pole</a:t>
                </a:r>
                <a:r>
                  <a:rPr lang="zh-CN" altLang="en-US" sz="2400" b="1" dirty="0">
                    <a:latin typeface="Microsoft YaHei" panose="020B0503020204020204" pitchFamily="34" charset="-122"/>
                    <a:ea typeface="Microsoft YaHei" panose="020B0503020204020204" pitchFamily="34" charset="-122"/>
                  </a:rPr>
                  <a:t> </a:t>
                </a:r>
                <a:r>
                  <a:rPr lang="en-US" altLang="zh-CN" sz="2400" b="1" dirty="0">
                    <a:latin typeface="Microsoft YaHei" panose="020B0503020204020204" pitchFamily="34" charset="-122"/>
                    <a:ea typeface="Microsoft YaHei" panose="020B0503020204020204" pitchFamily="34" charset="-122"/>
                  </a:rPr>
                  <a:t>structures</a:t>
                </a:r>
                <a:r>
                  <a:rPr lang="zh-CN" altLang="en-US" sz="2400" b="1" dirty="0">
                    <a:latin typeface="Microsoft YaHei" panose="020B0503020204020204" pitchFamily="34" charset="-122"/>
                    <a:ea typeface="Microsoft YaHei" panose="020B0503020204020204" pitchFamily="34" charset="-122"/>
                  </a:rPr>
                  <a:t> </a:t>
                </a:r>
                <a:r>
                  <a:rPr lang="en-US" altLang="zh-CN" sz="2400" b="1" dirty="0">
                    <a:latin typeface="Microsoft YaHei" panose="020B0503020204020204" pitchFamily="34" charset="-122"/>
                    <a:ea typeface="Microsoft YaHei" panose="020B0503020204020204" pitchFamily="34" charset="-122"/>
                  </a:rPr>
                  <a:t>in</a:t>
                </a:r>
                <a:r>
                  <a:rPr lang="zh-CN" altLang="en-US" sz="2400" b="1" dirty="0">
                    <a:latin typeface="Microsoft YaHei" panose="020B0503020204020204" pitchFamily="34" charset="-122"/>
                    <a:ea typeface="Microsoft YaHei" panose="020B0503020204020204" pitchFamily="34" charset="-122"/>
                  </a:rPr>
                  <a:t> </a:t>
                </a:r>
                <a:r>
                  <a:rPr lang="en-US" altLang="zh-CN" sz="2400" b="1" dirty="0">
                    <a:latin typeface="Microsoft YaHei" panose="020B0503020204020204" pitchFamily="34" charset="-122"/>
                    <a:ea typeface="Microsoft YaHei" panose="020B0503020204020204" pitchFamily="34" charset="-122"/>
                  </a:rPr>
                  <a:t>other</a:t>
                </a:r>
                <a:r>
                  <a:rPr lang="zh-CN" altLang="en-US" sz="2400" b="1" dirty="0">
                    <a:latin typeface="Microsoft YaHei" panose="020B0503020204020204" pitchFamily="34" charset="-122"/>
                    <a:ea typeface="Microsoft YaHei" panose="020B0503020204020204" pitchFamily="34" charset="-122"/>
                  </a:rPr>
                  <a:t> </a:t>
                </a:r>
                <a:r>
                  <a:rPr lang="en-US" altLang="zh-CN" sz="2400" b="1" dirty="0">
                    <a:latin typeface="Microsoft YaHei" panose="020B0503020204020204" pitchFamily="34" charset="-122"/>
                    <a:ea typeface="Microsoft YaHei" panose="020B0503020204020204" pitchFamily="34" charset="-122"/>
                  </a:rPr>
                  <a:t>systems</a:t>
                </a:r>
                <a:r>
                  <a:rPr lang="zh-CN" altLang="en-US" sz="2400" b="1" dirty="0">
                    <a:latin typeface="Microsoft YaHei" panose="020B0503020204020204" pitchFamily="34" charset="-122"/>
                    <a:ea typeface="Microsoft YaHei" panose="020B0503020204020204" pitchFamily="34" charset="-122"/>
                  </a:rPr>
                  <a:t> </a:t>
                </a:r>
                <a:r>
                  <a:rPr lang="en-US" altLang="zh-CN" sz="2400" b="1" dirty="0">
                    <a:latin typeface="Microsoft YaHei" panose="020B0503020204020204" pitchFamily="34" charset="-122"/>
                    <a:ea typeface="Microsoft YaHei" panose="020B0503020204020204" pitchFamily="34" charset="-122"/>
                  </a:rPr>
                  <a:t>should</a:t>
                </a:r>
                <a:r>
                  <a:rPr lang="zh-CN" altLang="en-US" sz="2400" b="1" dirty="0">
                    <a:latin typeface="Microsoft YaHei" panose="020B0503020204020204" pitchFamily="34" charset="-122"/>
                    <a:ea typeface="Microsoft YaHei" panose="020B0503020204020204" pitchFamily="34" charset="-122"/>
                  </a:rPr>
                  <a:t> </a:t>
                </a:r>
                <a:r>
                  <a:rPr lang="en-US" altLang="zh-CN" sz="2400" b="1" dirty="0">
                    <a:latin typeface="Microsoft YaHei" panose="020B0503020204020204" pitchFamily="34" charset="-122"/>
                    <a:ea typeface="Microsoft YaHei" panose="020B0503020204020204" pitchFamily="34" charset="-122"/>
                  </a:rPr>
                  <a:t>be</a:t>
                </a:r>
                <a:r>
                  <a:rPr lang="zh-CN" altLang="en-US" sz="2400" b="1" dirty="0">
                    <a:latin typeface="Microsoft YaHei" panose="020B0503020204020204" pitchFamily="34" charset="-122"/>
                    <a:ea typeface="Microsoft YaHei" panose="020B0503020204020204" pitchFamily="34" charset="-122"/>
                  </a:rPr>
                  <a:t> </a:t>
                </a:r>
                <a:r>
                  <a:rPr lang="en-US" altLang="zh-CN" sz="2400" b="1" dirty="0">
                    <a:latin typeface="Microsoft YaHei" panose="020B0503020204020204" pitchFamily="34" charset="-122"/>
                    <a:ea typeface="Microsoft YaHei" panose="020B0503020204020204" pitchFamily="34" charset="-122"/>
                  </a:rPr>
                  <a:t>explored</a:t>
                </a:r>
                <a:r>
                  <a:rPr lang="zh-CN" altLang="en-US" sz="2400" b="1" dirty="0">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on</a:t>
                </a:r>
                <a:r>
                  <a:rPr lang="zh-CN" altLang="en-US" sz="2400" dirty="0">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lattice,</a:t>
                </a:r>
                <a:r>
                  <a:rPr lang="zh-CN" altLang="en-US" sz="2400" dirty="0">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e.g.,</a:t>
                </a:r>
                <a:r>
                  <a:rPr lang="zh-CN" altLang="en-US" sz="2400" dirty="0">
                    <a:latin typeface="Microsoft YaHei" panose="020B0503020204020204" pitchFamily="34" charset="-122"/>
                    <a:ea typeface="Microsoft YaHei" panose="020B0503020204020204" pitchFamily="34" charset="-122"/>
                  </a:rPr>
                  <a:t> </a:t>
                </a:r>
                <a:r>
                  <a:rPr lang="en-US" altLang="zh-CN" sz="2400" b="1" dirty="0">
                    <a:solidFill>
                      <a:srgbClr val="C00000"/>
                    </a:solidFill>
                    <a:latin typeface="Microsoft YaHei" panose="020B0503020204020204" pitchFamily="34" charset="-122"/>
                    <a:ea typeface="Microsoft YaHei" panose="020B0503020204020204" pitchFamily="34" charset="-122"/>
                  </a:rPr>
                  <a:t>K1(1270),</a:t>
                </a:r>
                <a:r>
                  <a:rPr lang="zh-CN" altLang="en-US" sz="2400" b="1" dirty="0">
                    <a:solidFill>
                      <a:srgbClr val="C00000"/>
                    </a:solidFill>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and</a:t>
                </a:r>
                <a:r>
                  <a:rPr lang="zh-CN" altLang="en-US" sz="2400" dirty="0">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the</a:t>
                </a:r>
                <a:r>
                  <a:rPr lang="zh-CN" altLang="en-US" sz="2400" dirty="0">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singly-charmed</a:t>
                </a:r>
                <a:r>
                  <a:rPr lang="zh-CN" altLang="en-US" sz="2400" dirty="0">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system</a:t>
                </a:r>
                <a:r>
                  <a:rPr lang="zh-CN" altLang="en-US" sz="2400" dirty="0">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of</a:t>
                </a:r>
                <a:r>
                  <a:rPr lang="zh-CN" altLang="en-US" sz="2400" dirty="0">
                    <a:latin typeface="Microsoft YaHei" panose="020B0503020204020204" pitchFamily="34" charset="-122"/>
                    <a:ea typeface="Microsoft YaHei" panose="020B0503020204020204" pitchFamily="34" charset="-122"/>
                  </a:rPr>
                  <a:t> </a:t>
                </a:r>
                <a14:m>
                  <m:oMath xmlns:m="http://schemas.openxmlformats.org/officeDocument/2006/math">
                    <m:acc>
                      <m:accPr>
                        <m:chr m:val="̅"/>
                        <m:ctrlPr>
                          <a:rPr lang="en-US" altLang="zh-CN" sz="2400" b="1" i="1" smtClean="0">
                            <a:solidFill>
                              <a:srgbClr val="C00000"/>
                            </a:solidFill>
                            <a:latin typeface="Cambria Math" panose="02040503050406030204" pitchFamily="18" charset="0"/>
                          </a:rPr>
                        </m:ctrlPr>
                      </m:accPr>
                      <m:e>
                        <m:r>
                          <a:rPr lang="en-US" altLang="zh-CN" sz="2400" b="1" i="1">
                            <a:solidFill>
                              <a:srgbClr val="C00000"/>
                            </a:solidFill>
                            <a:latin typeface="Cambria Math" panose="02040503050406030204" pitchFamily="18" charset="0"/>
                          </a:rPr>
                          <m:t>𝑲</m:t>
                        </m:r>
                      </m:e>
                    </m:acc>
                    <m:sSub>
                      <m:sSubPr>
                        <m:ctrlPr>
                          <a:rPr lang="en-US" altLang="zh-CN" sz="2400" b="1" i="1">
                            <a:solidFill>
                              <a:srgbClr val="C00000"/>
                            </a:solidFill>
                            <a:latin typeface="Cambria Math" panose="02040503050406030204" pitchFamily="18" charset="0"/>
                          </a:rPr>
                        </m:ctrlPr>
                      </m:sSubPr>
                      <m:e>
                        <m:r>
                          <a:rPr lang="el-GR" altLang="zh-CN" sz="2400" b="1" i="1">
                            <a:solidFill>
                              <a:srgbClr val="C00000"/>
                            </a:solidFill>
                            <a:latin typeface="Cambria Math" panose="02040503050406030204" pitchFamily="18" charset="0"/>
                            <a:ea typeface="Cambria Math" panose="02040503050406030204" pitchFamily="18" charset="0"/>
                          </a:rPr>
                          <m:t>𝜮</m:t>
                        </m:r>
                      </m:e>
                      <m:sub>
                        <m:r>
                          <a:rPr lang="en-US" altLang="zh-CN" sz="2400" b="1" i="1">
                            <a:solidFill>
                              <a:srgbClr val="C00000"/>
                            </a:solidFill>
                            <a:latin typeface="Cambria Math" panose="02040503050406030204" pitchFamily="18" charset="0"/>
                          </a:rPr>
                          <m:t>𝒄</m:t>
                        </m:r>
                      </m:sub>
                    </m:sSub>
                    <m:r>
                      <a:rPr lang="en-US" altLang="zh-CN" sz="2400" b="1" i="1" smtClean="0">
                        <a:solidFill>
                          <a:srgbClr val="C00000"/>
                        </a:solidFill>
                        <a:latin typeface="Cambria Math" panose="02040503050406030204" pitchFamily="18" charset="0"/>
                      </a:rPr>
                      <m:t>(</m:t>
                    </m:r>
                    <m:r>
                      <a:rPr lang="en-US" altLang="zh-CN" sz="2400" b="1" i="1" smtClean="0">
                        <a:solidFill>
                          <a:srgbClr val="C00000"/>
                        </a:solidFill>
                        <a:latin typeface="Cambria Math" panose="02040503050406030204" pitchFamily="18" charset="0"/>
                      </a:rPr>
                      <m:t>𝟐𝟗𝟒𝟗</m:t>
                    </m:r>
                    <m:r>
                      <a:rPr lang="en-US" altLang="zh-CN" sz="2400" b="1" i="1" smtClean="0">
                        <a:solidFill>
                          <a:srgbClr val="C00000"/>
                        </a:solidFill>
                        <a:latin typeface="Cambria Math" panose="02040503050406030204" pitchFamily="18" charset="0"/>
                      </a:rPr>
                      <m:t>)</m:t>
                    </m:r>
                  </m:oMath>
                </a14:m>
                <a:r>
                  <a:rPr lang="en-US" altLang="zh-CN" sz="2400" b="1" dirty="0">
                    <a:solidFill>
                      <a:srgbClr val="C00000"/>
                    </a:solidFill>
                    <a:latin typeface="Microsoft YaHei" panose="020B0503020204020204" pitchFamily="34" charset="-122"/>
                    <a:ea typeface="Microsoft YaHei" panose="020B0503020204020204" pitchFamily="34" charset="-122"/>
                  </a:rPr>
                  <a:t>and </a:t>
                </a:r>
                <a14:m>
                  <m:oMath xmlns:m="http://schemas.openxmlformats.org/officeDocument/2006/math">
                    <m:r>
                      <a:rPr lang="zh-CN" altLang="en-US" sz="2400" b="1" i="1" dirty="0">
                        <a:solidFill>
                          <a:srgbClr val="C00000"/>
                        </a:solidFill>
                        <a:latin typeface="Cambria Math" panose="02040503050406030204" pitchFamily="18" charset="0"/>
                      </a:rPr>
                      <m:t>𝝅</m:t>
                    </m:r>
                    <m:sSubSup>
                      <m:sSubSupPr>
                        <m:ctrlPr>
                          <a:rPr lang="en-US" altLang="zh-CN" sz="2400" b="1" i="1" dirty="0">
                            <a:solidFill>
                              <a:srgbClr val="C00000"/>
                            </a:solidFill>
                            <a:latin typeface="Cambria Math" panose="02040503050406030204" pitchFamily="18" charset="0"/>
                          </a:rPr>
                        </m:ctrlPr>
                      </m:sSubSupPr>
                      <m:e>
                        <m:r>
                          <a:rPr lang="el-GR" altLang="zh-CN" sz="2400" b="1" i="1" dirty="0">
                            <a:solidFill>
                              <a:srgbClr val="C00000"/>
                            </a:solidFill>
                            <a:latin typeface="Cambria Math" panose="02040503050406030204" pitchFamily="18" charset="0"/>
                            <a:ea typeface="Cambria Math" panose="02040503050406030204" pitchFamily="18" charset="0"/>
                          </a:rPr>
                          <m:t>𝜩</m:t>
                        </m:r>
                      </m:e>
                      <m:sub>
                        <m:r>
                          <a:rPr lang="en-US" altLang="zh-CN" sz="2400" b="1" i="1" dirty="0">
                            <a:solidFill>
                              <a:srgbClr val="C00000"/>
                            </a:solidFill>
                            <a:latin typeface="Cambria Math" panose="02040503050406030204" pitchFamily="18" charset="0"/>
                          </a:rPr>
                          <m:t>𝒄</m:t>
                        </m:r>
                      </m:sub>
                      <m:sup>
                        <m:r>
                          <a:rPr lang="en-US" altLang="zh-CN" sz="2400" b="1" i="1" dirty="0">
                            <a:solidFill>
                              <a:srgbClr val="C00000"/>
                            </a:solidFill>
                            <a:latin typeface="Cambria Math" panose="02040503050406030204" pitchFamily="18" charset="0"/>
                          </a:rPr>
                          <m:t>′</m:t>
                        </m:r>
                      </m:sup>
                    </m:sSubSup>
                  </m:oMath>
                </a14:m>
                <a:endParaRPr lang="en-US" altLang="zh-CN" sz="2400" b="0" i="0" dirty="0">
                  <a:effectLst/>
                  <a:latin typeface="Microsoft YaHei" panose="020B0503020204020204" pitchFamily="34" charset="-122"/>
                  <a:ea typeface="Microsoft YaHei" panose="020B0503020204020204" pitchFamily="34" charset="-122"/>
                </a:endParaRPr>
              </a:p>
              <a:p>
                <a:pPr>
                  <a:lnSpc>
                    <a:spcPct val="150000"/>
                  </a:lnSpc>
                  <a:buFont typeface="Wingdings" pitchFamily="2" charset="2"/>
                  <a:buChar char="p"/>
                </a:pPr>
                <a:r>
                  <a:rPr lang="en-US" altLang="zh-CN" sz="2400" b="1" dirty="0">
                    <a:solidFill>
                      <a:srgbClr val="C00000"/>
                    </a:solidFill>
                    <a:latin typeface="Microsoft YaHei" panose="020B0503020204020204" pitchFamily="34" charset="-122"/>
                    <a:ea typeface="Microsoft YaHei" panose="020B0503020204020204" pitchFamily="34" charset="-122"/>
                  </a:rPr>
                  <a:t>5S2</a:t>
                </a:r>
                <a:r>
                  <a:rPr lang="zh-CN" altLang="en-US" sz="2400" b="1" dirty="0">
                    <a:solidFill>
                      <a:srgbClr val="C00000"/>
                    </a:solidFill>
                    <a:latin typeface="Microsoft YaHei" panose="020B0503020204020204" pitchFamily="34" charset="-122"/>
                    <a:ea typeface="Microsoft YaHei" panose="020B0503020204020204" pitchFamily="34" charset="-122"/>
                  </a:rPr>
                  <a:t> </a:t>
                </a:r>
                <a:r>
                  <a:rPr lang="en-US" altLang="zh-CN" sz="2400" b="1" dirty="0">
                    <a:solidFill>
                      <a:srgbClr val="C00000"/>
                    </a:solidFill>
                    <a:latin typeface="Microsoft YaHei" panose="020B0503020204020204" pitchFamily="34" charset="-122"/>
                    <a:ea typeface="Microsoft YaHei" panose="020B0503020204020204" pitchFamily="34" charset="-122"/>
                  </a:rPr>
                  <a:t>interactions</a:t>
                </a:r>
                <a:r>
                  <a:rPr lang="zh-CN" altLang="en-US" sz="2400" b="1" dirty="0">
                    <a:solidFill>
                      <a:srgbClr val="C00000"/>
                    </a:solidFill>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between</a:t>
                </a:r>
                <a14:m>
                  <m:oMath xmlns:m="http://schemas.openxmlformats.org/officeDocument/2006/math">
                    <m:r>
                      <a:rPr lang="zh-CN" altLang="en-US" sz="2400" b="0" i="0" smtClean="0">
                        <a:latin typeface="Cambria Math" panose="02040503050406030204" pitchFamily="18" charset="0"/>
                        <a:ea typeface="Cambria Math" panose="02040503050406030204" pitchFamily="18" charset="0"/>
                      </a:rPr>
                      <m:t> </m:t>
                    </m:r>
                    <m:r>
                      <m:rPr>
                        <m:sty m:val="p"/>
                      </m:rPr>
                      <a:rPr lang="el-GR" altLang="zh-CN" sz="2400" i="1">
                        <a:latin typeface="Cambria Math" panose="02040503050406030204" pitchFamily="18" charset="0"/>
                        <a:ea typeface="Cambria Math" panose="02040503050406030204" pitchFamily="18" charset="0"/>
                      </a:rPr>
                      <m:t>Ω</m:t>
                    </m:r>
                    <m:r>
                      <m:rPr>
                        <m:sty m:val="p"/>
                      </m:rPr>
                      <a:rPr lang="el-GR" altLang="zh-CN" sz="2400" i="1" smtClean="0">
                        <a:latin typeface="Cambria Math" panose="02040503050406030204" pitchFamily="18" charset="0"/>
                        <a:ea typeface="Cambria Math" panose="02040503050406030204" pitchFamily="18" charset="0"/>
                      </a:rPr>
                      <m:t>Ω</m:t>
                    </m:r>
                  </m:oMath>
                </a14:m>
                <a:r>
                  <a:rPr lang="en-US" altLang="zh-CN" sz="2400" b="0" i="0" dirty="0">
                    <a:effectLst/>
                    <a:latin typeface="Microsoft YaHei" panose="020B0503020204020204" pitchFamily="34" charset="-122"/>
                    <a:ea typeface="Microsoft YaHei" panose="020B0503020204020204" pitchFamily="34" charset="-122"/>
                  </a:rPr>
                  <a:t>,</a:t>
                </a:r>
                <a:r>
                  <a:rPr lang="zh-CN" altLang="en-US" sz="2400" b="0" i="0" dirty="0">
                    <a:effectLst/>
                    <a:latin typeface="Microsoft YaHei" panose="020B0503020204020204" pitchFamily="34" charset="-122"/>
                    <a:ea typeface="Microsoft YaHei" panose="020B0503020204020204" pitchFamily="34" charset="-122"/>
                  </a:rPr>
                  <a:t> </a:t>
                </a:r>
                <a14:m>
                  <m:oMath xmlns:m="http://schemas.openxmlformats.org/officeDocument/2006/math">
                    <m:sSub>
                      <m:sSubPr>
                        <m:ctrlPr>
                          <a:rPr lang="el-GR" altLang="zh-CN" sz="2400" i="1" smtClean="0">
                            <a:latin typeface="Cambria Math" panose="02040503050406030204" pitchFamily="18" charset="0"/>
                            <a:ea typeface="Cambria Math" panose="02040503050406030204" pitchFamily="18" charset="0"/>
                          </a:rPr>
                        </m:ctrlPr>
                      </m:sSubPr>
                      <m:e>
                        <m:r>
                          <m:rPr>
                            <m:sty m:val="p"/>
                          </m:rPr>
                          <a:rPr lang="el-GR" altLang="zh-CN" sz="2400" i="1">
                            <a:latin typeface="Cambria Math" panose="02040503050406030204" pitchFamily="18" charset="0"/>
                            <a:ea typeface="Cambria Math" panose="02040503050406030204" pitchFamily="18" charset="0"/>
                          </a:rPr>
                          <m:t>Ω</m:t>
                        </m:r>
                      </m:e>
                      <m:sub>
                        <m:r>
                          <a:rPr lang="en-US" altLang="zh-CN" sz="2400" b="0" i="1" smtClean="0">
                            <a:latin typeface="Cambria Math" panose="02040503050406030204" pitchFamily="18" charset="0"/>
                            <a:ea typeface="Cambria Math" panose="02040503050406030204" pitchFamily="18" charset="0"/>
                          </a:rPr>
                          <m:t>𝑐𝑐𝑐</m:t>
                        </m:r>
                      </m:sub>
                    </m:sSub>
                    <m:sSub>
                      <m:sSubPr>
                        <m:ctrlPr>
                          <a:rPr lang="el-GR" altLang="zh-CN" sz="2400" i="1">
                            <a:latin typeface="Cambria Math" panose="02040503050406030204" pitchFamily="18" charset="0"/>
                            <a:ea typeface="Cambria Math" panose="02040503050406030204" pitchFamily="18" charset="0"/>
                          </a:rPr>
                        </m:ctrlPr>
                      </m:sSubPr>
                      <m:e>
                        <m:r>
                          <m:rPr>
                            <m:sty m:val="p"/>
                          </m:rPr>
                          <a:rPr lang="el-GR" altLang="zh-CN" sz="2400" i="1">
                            <a:latin typeface="Cambria Math" panose="02040503050406030204" pitchFamily="18" charset="0"/>
                            <a:ea typeface="Cambria Math" panose="02040503050406030204" pitchFamily="18" charset="0"/>
                          </a:rPr>
                          <m:t>Ω</m:t>
                        </m:r>
                      </m:e>
                      <m:sub>
                        <m:r>
                          <a:rPr lang="en-US" altLang="zh-CN" sz="2400" i="1">
                            <a:latin typeface="Cambria Math" panose="02040503050406030204" pitchFamily="18" charset="0"/>
                            <a:ea typeface="Cambria Math" panose="02040503050406030204" pitchFamily="18" charset="0"/>
                          </a:rPr>
                          <m:t>𝑐𝑐𝑐</m:t>
                        </m:r>
                      </m:sub>
                    </m:sSub>
                  </m:oMath>
                </a14:m>
                <a:r>
                  <a:rPr lang="en-US" altLang="zh-CN" sz="2400" b="0" i="0" dirty="0">
                    <a:effectLst/>
                    <a:latin typeface="Microsoft YaHei" panose="020B0503020204020204" pitchFamily="34" charset="-122"/>
                    <a:ea typeface="Microsoft YaHei" panose="020B0503020204020204" pitchFamily="34" charset="-122"/>
                  </a:rPr>
                  <a:t>,</a:t>
                </a:r>
                <a:r>
                  <a:rPr lang="zh-CN" altLang="en-US" sz="2400" b="0" i="0" dirty="0">
                    <a:effectLst/>
                    <a:latin typeface="Microsoft YaHei" panose="020B0503020204020204" pitchFamily="34" charset="-122"/>
                    <a:ea typeface="Microsoft YaHei" panose="020B0503020204020204" pitchFamily="34" charset="-122"/>
                  </a:rPr>
                  <a:t> </a:t>
                </a:r>
                <a14:m>
                  <m:oMath xmlns:m="http://schemas.openxmlformats.org/officeDocument/2006/math">
                    <m:sSub>
                      <m:sSubPr>
                        <m:ctrlPr>
                          <a:rPr lang="el-GR" altLang="zh-CN" sz="2400" i="1">
                            <a:latin typeface="Cambria Math" panose="02040503050406030204" pitchFamily="18" charset="0"/>
                            <a:ea typeface="Cambria Math" panose="02040503050406030204" pitchFamily="18" charset="0"/>
                          </a:rPr>
                        </m:ctrlPr>
                      </m:sSubPr>
                      <m:e>
                        <m:r>
                          <m:rPr>
                            <m:sty m:val="p"/>
                          </m:rPr>
                          <a:rPr lang="el-GR" altLang="zh-CN" sz="2400" i="1">
                            <a:latin typeface="Cambria Math" panose="02040503050406030204" pitchFamily="18" charset="0"/>
                            <a:ea typeface="Cambria Math" panose="02040503050406030204" pitchFamily="18" charset="0"/>
                          </a:rPr>
                          <m:t>Ω</m:t>
                        </m:r>
                      </m:e>
                      <m:sub>
                        <m:r>
                          <a:rPr lang="en-US" altLang="zh-CN" sz="2400" b="0" i="1" smtClean="0">
                            <a:latin typeface="Cambria Math" panose="02040503050406030204" pitchFamily="18" charset="0"/>
                            <a:ea typeface="Cambria Math" panose="02040503050406030204" pitchFamily="18" charset="0"/>
                          </a:rPr>
                          <m:t>𝑏𝑏𝑏</m:t>
                        </m:r>
                      </m:sub>
                    </m:sSub>
                    <m:sSub>
                      <m:sSubPr>
                        <m:ctrlPr>
                          <a:rPr lang="el-GR" altLang="zh-CN" sz="2400" i="1">
                            <a:latin typeface="Cambria Math" panose="02040503050406030204" pitchFamily="18" charset="0"/>
                            <a:ea typeface="Cambria Math" panose="02040503050406030204" pitchFamily="18" charset="0"/>
                          </a:rPr>
                        </m:ctrlPr>
                      </m:sSubPr>
                      <m:e>
                        <m:r>
                          <m:rPr>
                            <m:sty m:val="p"/>
                          </m:rPr>
                          <a:rPr lang="el-GR" altLang="zh-CN" sz="2400" i="1">
                            <a:latin typeface="Cambria Math" panose="02040503050406030204" pitchFamily="18" charset="0"/>
                            <a:ea typeface="Cambria Math" panose="02040503050406030204" pitchFamily="18" charset="0"/>
                          </a:rPr>
                          <m:t>Ω</m:t>
                        </m:r>
                      </m:e>
                      <m:sub>
                        <m:r>
                          <a:rPr lang="en-US" altLang="zh-CN" sz="2400" b="0" i="1" smtClean="0">
                            <a:latin typeface="Cambria Math" panose="02040503050406030204" pitchFamily="18" charset="0"/>
                            <a:ea typeface="Cambria Math" panose="02040503050406030204" pitchFamily="18" charset="0"/>
                          </a:rPr>
                          <m:t>𝑏𝑏𝑏</m:t>
                        </m:r>
                      </m:sub>
                    </m:sSub>
                  </m:oMath>
                </a14:m>
                <a:r>
                  <a:rPr lang="zh-CN" altLang="en-US" sz="2400" b="0" i="0" dirty="0">
                    <a:effectLst/>
                    <a:latin typeface="Microsoft YaHei" panose="020B0503020204020204" pitchFamily="34" charset="-122"/>
                    <a:ea typeface="Microsoft YaHei" panose="020B0503020204020204" pitchFamily="34" charset="-122"/>
                  </a:rPr>
                  <a:t> </a:t>
                </a:r>
                <a:r>
                  <a:rPr lang="en-US" altLang="zh-CN" sz="2400" b="0" i="0" dirty="0">
                    <a:effectLst/>
                    <a:latin typeface="Microsoft YaHei" panose="020B0503020204020204" pitchFamily="34" charset="-122"/>
                    <a:ea typeface="Microsoft YaHei" panose="020B0503020204020204" pitchFamily="34" charset="-122"/>
                  </a:rPr>
                  <a:t>should</a:t>
                </a:r>
                <a:r>
                  <a:rPr lang="zh-CN" altLang="en-US" sz="2400" b="0" i="0" dirty="0">
                    <a:effectLst/>
                    <a:latin typeface="Microsoft YaHei" panose="020B0503020204020204" pitchFamily="34" charset="-122"/>
                    <a:ea typeface="Microsoft YaHei" panose="020B0503020204020204" pitchFamily="34" charset="-122"/>
                  </a:rPr>
                  <a:t> </a:t>
                </a:r>
                <a:r>
                  <a:rPr lang="en-US" altLang="zh-CN" sz="2400" b="0" i="0" dirty="0">
                    <a:effectLst/>
                    <a:latin typeface="Microsoft YaHei" panose="020B0503020204020204" pitchFamily="34" charset="-122"/>
                    <a:ea typeface="Microsoft YaHei" panose="020B0503020204020204" pitchFamily="34" charset="-122"/>
                  </a:rPr>
                  <a:t>be</a:t>
                </a:r>
                <a:r>
                  <a:rPr lang="zh-CN" altLang="en-US" sz="2400" b="0" i="0" dirty="0">
                    <a:effectLst/>
                    <a:latin typeface="Microsoft YaHei" panose="020B0503020204020204" pitchFamily="34" charset="-122"/>
                    <a:ea typeface="Microsoft YaHei" panose="020B0503020204020204" pitchFamily="34" charset="-122"/>
                  </a:rPr>
                  <a:t> </a:t>
                </a:r>
                <a:r>
                  <a:rPr lang="en-US" altLang="zh-CN" sz="2400" b="0" i="0" dirty="0">
                    <a:effectLst/>
                    <a:latin typeface="Microsoft YaHei" panose="020B0503020204020204" pitchFamily="34" charset="-122"/>
                    <a:ea typeface="Microsoft YaHei" panose="020B0503020204020204" pitchFamily="34" charset="-122"/>
                  </a:rPr>
                  <a:t>explored</a:t>
                </a:r>
              </a:p>
              <a:p>
                <a:pPr>
                  <a:lnSpc>
                    <a:spcPct val="150000"/>
                  </a:lnSpc>
                  <a:buFont typeface="Wingdings" pitchFamily="2" charset="2"/>
                  <a:buChar char="p"/>
                </a:pPr>
                <a:r>
                  <a:rPr lang="en-US" altLang="zh-CN" sz="2400" b="1" dirty="0">
                    <a:solidFill>
                      <a:srgbClr val="C00000"/>
                    </a:solidFill>
                    <a:latin typeface="Microsoft YaHei" panose="020B0503020204020204" pitchFamily="34" charset="-122"/>
                    <a:ea typeface="Microsoft YaHei" panose="020B0503020204020204" pitchFamily="34" charset="-122"/>
                  </a:rPr>
                  <a:t>TPE</a:t>
                </a:r>
                <a:r>
                  <a:rPr lang="zh-CN" altLang="en-US" sz="2400" b="1" dirty="0">
                    <a:solidFill>
                      <a:srgbClr val="C00000"/>
                    </a:solidFill>
                    <a:latin typeface="Microsoft YaHei" panose="020B0503020204020204" pitchFamily="34" charset="-122"/>
                    <a:ea typeface="Microsoft YaHei" panose="020B0503020204020204" pitchFamily="34" charset="-122"/>
                  </a:rPr>
                  <a:t> </a:t>
                </a:r>
                <a:r>
                  <a:rPr lang="en-US" altLang="zh-CN" sz="2400" b="1" dirty="0">
                    <a:solidFill>
                      <a:srgbClr val="C00000"/>
                    </a:solidFill>
                    <a:latin typeface="Microsoft YaHei" panose="020B0503020204020204" pitchFamily="34" charset="-122"/>
                    <a:ea typeface="Microsoft YaHei" panose="020B0503020204020204" pitchFamily="34" charset="-122"/>
                  </a:rPr>
                  <a:t>exchange</a:t>
                </a:r>
                <a:r>
                  <a:rPr lang="zh-CN" altLang="en-US" sz="2400" b="1" dirty="0">
                    <a:solidFill>
                      <a:srgbClr val="C00000"/>
                    </a:solidFill>
                    <a:latin typeface="Microsoft YaHei" panose="020B0503020204020204" pitchFamily="34" charset="-122"/>
                    <a:ea typeface="Microsoft YaHei" panose="020B0503020204020204" pitchFamily="34" charset="-122"/>
                  </a:rPr>
                  <a:t> </a:t>
                </a:r>
                <a:r>
                  <a:rPr lang="en-US" altLang="zh-CN" sz="2400" b="1" dirty="0">
                    <a:solidFill>
                      <a:srgbClr val="C00000"/>
                    </a:solidFill>
                    <a:latin typeface="Microsoft YaHei" panose="020B0503020204020204" pitchFamily="34" charset="-122"/>
                    <a:ea typeface="Microsoft YaHei" panose="020B0503020204020204" pitchFamily="34" charset="-122"/>
                  </a:rPr>
                  <a:t>in</a:t>
                </a:r>
                <a:r>
                  <a:rPr lang="zh-CN" altLang="en-US" sz="2400" b="1" dirty="0">
                    <a:solidFill>
                      <a:srgbClr val="C00000"/>
                    </a:solidFill>
                    <a:latin typeface="Microsoft YaHei" panose="020B0503020204020204" pitchFamily="34" charset="-122"/>
                    <a:ea typeface="Microsoft YaHei" panose="020B0503020204020204" pitchFamily="34" charset="-122"/>
                  </a:rPr>
                  <a:t> </a:t>
                </a:r>
                <a14:m>
                  <m:oMath xmlns:m="http://schemas.openxmlformats.org/officeDocument/2006/math">
                    <m:r>
                      <a:rPr lang="en-US" altLang="zh-CN" sz="2400" b="1" i="1" smtClean="0">
                        <a:solidFill>
                          <a:srgbClr val="C00000"/>
                        </a:solidFill>
                        <a:latin typeface="Cambria Math" panose="02040503050406030204" pitchFamily="18" charset="0"/>
                        <a:ea typeface="Microsoft YaHei" panose="020B0503020204020204" pitchFamily="34" charset="-122"/>
                      </a:rPr>
                      <m:t>𝑫</m:t>
                    </m:r>
                    <m:sSup>
                      <m:sSupPr>
                        <m:ctrlPr>
                          <a:rPr lang="en-US" altLang="zh-CN" sz="2400" b="1" i="1" smtClean="0">
                            <a:solidFill>
                              <a:srgbClr val="C00000"/>
                            </a:solidFill>
                            <a:latin typeface="Cambria Math" panose="02040503050406030204" pitchFamily="18" charset="0"/>
                            <a:ea typeface="Microsoft YaHei" panose="020B0503020204020204" pitchFamily="34" charset="-122"/>
                          </a:rPr>
                        </m:ctrlPr>
                      </m:sSupPr>
                      <m:e>
                        <m:r>
                          <a:rPr lang="en-US" altLang="zh-CN" sz="2400" b="1" i="1">
                            <a:solidFill>
                              <a:srgbClr val="C00000"/>
                            </a:solidFill>
                            <a:latin typeface="Cambria Math" panose="02040503050406030204" pitchFamily="18" charset="0"/>
                            <a:ea typeface="Microsoft YaHei" panose="020B0503020204020204" pitchFamily="34" charset="-122"/>
                          </a:rPr>
                          <m:t>𝑫</m:t>
                        </m:r>
                      </m:e>
                      <m:sup>
                        <m:r>
                          <a:rPr lang="zh-CN" altLang="en-US" sz="2400" b="1" i="1" smtClean="0">
                            <a:solidFill>
                              <a:srgbClr val="C00000"/>
                            </a:solidFill>
                            <a:latin typeface="Cambria Math" panose="02040503050406030204" pitchFamily="18" charset="0"/>
                            <a:ea typeface="Microsoft YaHei" panose="020B0503020204020204" pitchFamily="34" charset="-122"/>
                          </a:rPr>
                          <m:t>∗</m:t>
                        </m:r>
                      </m:sup>
                    </m:sSup>
                  </m:oMath>
                </a14:m>
                <a:r>
                  <a:rPr lang="zh-CN" altLang="en-US" sz="2400" b="1" i="1" dirty="0">
                    <a:solidFill>
                      <a:srgbClr val="C00000"/>
                    </a:solidFill>
                    <a:effectLst/>
                    <a:latin typeface="Microsoft YaHei" panose="020B0503020204020204" pitchFamily="34" charset="-122"/>
                    <a:ea typeface="Microsoft YaHei" panose="020B0503020204020204" pitchFamily="34" charset="-122"/>
                  </a:rPr>
                  <a:t> </a:t>
                </a:r>
                <a:r>
                  <a:rPr lang="en-US" altLang="zh-CN" sz="2400" b="1" dirty="0">
                    <a:solidFill>
                      <a:srgbClr val="C00000"/>
                    </a:solidFill>
                    <a:latin typeface="Microsoft YaHei" panose="020B0503020204020204" pitchFamily="34" charset="-122"/>
                    <a:ea typeface="Microsoft YaHei" panose="020B0503020204020204" pitchFamily="34" charset="-122"/>
                  </a:rPr>
                  <a:t>should</a:t>
                </a:r>
                <a:r>
                  <a:rPr lang="zh-CN" altLang="en-US" sz="2400" b="1" dirty="0">
                    <a:solidFill>
                      <a:srgbClr val="C00000"/>
                    </a:solidFill>
                    <a:latin typeface="Microsoft YaHei" panose="020B0503020204020204" pitchFamily="34" charset="-122"/>
                    <a:ea typeface="Microsoft YaHei" panose="020B0503020204020204" pitchFamily="34" charset="-122"/>
                  </a:rPr>
                  <a:t> </a:t>
                </a:r>
                <a:r>
                  <a:rPr lang="en-US" altLang="zh-CN" sz="2400" b="1" dirty="0">
                    <a:solidFill>
                      <a:srgbClr val="C00000"/>
                    </a:solidFill>
                    <a:latin typeface="Microsoft YaHei" panose="020B0503020204020204" pitchFamily="34" charset="-122"/>
                    <a:ea typeface="Microsoft YaHei" panose="020B0503020204020204" pitchFamily="34" charset="-122"/>
                  </a:rPr>
                  <a:t>be</a:t>
                </a:r>
                <a:r>
                  <a:rPr lang="zh-CN" altLang="en-US" sz="2400" b="1" dirty="0">
                    <a:solidFill>
                      <a:srgbClr val="C00000"/>
                    </a:solidFill>
                    <a:latin typeface="Microsoft YaHei" panose="020B0503020204020204" pitchFamily="34" charset="-122"/>
                    <a:ea typeface="Microsoft YaHei" panose="020B0503020204020204" pitchFamily="34" charset="-122"/>
                  </a:rPr>
                  <a:t> </a:t>
                </a:r>
                <a:r>
                  <a:rPr lang="en-US" altLang="zh-CN" sz="2400" b="1" dirty="0">
                    <a:solidFill>
                      <a:srgbClr val="C00000"/>
                    </a:solidFill>
                    <a:latin typeface="Microsoft YaHei" panose="020B0503020204020204" pitchFamily="34" charset="-122"/>
                    <a:ea typeface="Microsoft YaHei" panose="020B0503020204020204" pitchFamily="34" charset="-122"/>
                  </a:rPr>
                  <a:t>better</a:t>
                </a:r>
                <a:r>
                  <a:rPr lang="zh-CN" altLang="en-US" sz="2400" b="1" dirty="0">
                    <a:solidFill>
                      <a:srgbClr val="C00000"/>
                    </a:solidFill>
                    <a:latin typeface="Microsoft YaHei" panose="020B0503020204020204" pitchFamily="34" charset="-122"/>
                    <a:ea typeface="Microsoft YaHei" panose="020B0503020204020204" pitchFamily="34" charset="-122"/>
                  </a:rPr>
                  <a:t> </a:t>
                </a:r>
                <a:r>
                  <a:rPr lang="en-US" altLang="zh-CN" sz="2400" b="1" dirty="0">
                    <a:solidFill>
                      <a:srgbClr val="C00000"/>
                    </a:solidFill>
                    <a:latin typeface="Microsoft YaHei" panose="020B0503020204020204" pitchFamily="34" charset="-122"/>
                    <a:ea typeface="Microsoft YaHei" panose="020B0503020204020204" pitchFamily="34" charset="-122"/>
                  </a:rPr>
                  <a:t>understood</a:t>
                </a:r>
                <a:r>
                  <a:rPr lang="en-US" altLang="zh-CN" sz="2400" dirty="0">
                    <a:latin typeface="Microsoft YaHei" panose="020B0503020204020204" pitchFamily="34" charset="-122"/>
                    <a:ea typeface="Microsoft YaHei" panose="020B0503020204020204" pitchFamily="34" charset="-122"/>
                  </a:rPr>
                  <a:t>,</a:t>
                </a:r>
                <a:r>
                  <a:rPr lang="zh-CN" altLang="en-US" sz="2400" dirty="0">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which</a:t>
                </a:r>
                <a:r>
                  <a:rPr lang="zh-CN" altLang="en-US" sz="2400" dirty="0">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is</a:t>
                </a:r>
                <a:r>
                  <a:rPr lang="zh-CN" altLang="en-US" sz="2400" dirty="0">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relevant</a:t>
                </a:r>
                <a:r>
                  <a:rPr lang="zh-CN" altLang="en-US" sz="2400" dirty="0">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to</a:t>
                </a:r>
                <a:r>
                  <a:rPr lang="zh-CN" altLang="en-US" sz="2400" dirty="0">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understand</a:t>
                </a:r>
                <a:r>
                  <a:rPr lang="zh-CN" altLang="en-US" sz="2400" dirty="0">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the</a:t>
                </a:r>
                <a:r>
                  <a:rPr lang="zh-CN" altLang="en-US" sz="2400" dirty="0">
                    <a:latin typeface="Microsoft YaHei" panose="020B0503020204020204" pitchFamily="34" charset="-122"/>
                    <a:ea typeface="Microsoft YaHei" panose="020B0503020204020204" pitchFamily="34" charset="-122"/>
                  </a:rPr>
                  <a:t> </a:t>
                </a:r>
                <a14:m>
                  <m:oMath xmlns:m="http://schemas.openxmlformats.org/officeDocument/2006/math">
                    <m:r>
                      <a:rPr lang="en-US" altLang="zh-CN" sz="2400" b="0" i="1" smtClean="0">
                        <a:latin typeface="Cambria Math" panose="02040503050406030204" pitchFamily="18" charset="0"/>
                        <a:ea typeface="Microsoft YaHei" panose="020B0503020204020204" pitchFamily="34" charset="-122"/>
                      </a:rPr>
                      <m:t>𝑁</m:t>
                    </m:r>
                    <m:r>
                      <m:rPr>
                        <m:sty m:val="p"/>
                      </m:rPr>
                      <a:rPr lang="el-GR" altLang="zh-CN" sz="2400" b="0" i="1" smtClean="0">
                        <a:latin typeface="Cambria Math" panose="02040503050406030204" pitchFamily="18" charset="0"/>
                        <a:ea typeface="Cambria Math" panose="02040503050406030204" pitchFamily="18" charset="0"/>
                      </a:rPr>
                      <m:t>Ω</m:t>
                    </m:r>
                  </m:oMath>
                </a14:m>
                <a:r>
                  <a:rPr lang="zh-CN" altLang="en-US" sz="2400" b="0" i="1" dirty="0">
                    <a:effectLst/>
                    <a:latin typeface="Microsoft YaHei" panose="020B0503020204020204" pitchFamily="34" charset="-122"/>
                    <a:ea typeface="Microsoft YaHei" panose="020B0503020204020204" pitchFamily="34" charset="-122"/>
                  </a:rPr>
                  <a:t> </a:t>
                </a:r>
                <a:r>
                  <a:rPr lang="zh-CN" altLang="en-US" sz="2400" i="1" dirty="0">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and </a:t>
                </a:r>
                <a14:m>
                  <m:oMath xmlns:m="http://schemas.openxmlformats.org/officeDocument/2006/math">
                    <m:r>
                      <a:rPr lang="en-US" altLang="zh-CN" sz="2400" b="0" i="1" smtClean="0">
                        <a:latin typeface="Cambria Math" panose="02040503050406030204" pitchFamily="18" charset="0"/>
                        <a:ea typeface="Microsoft YaHei" panose="020B0503020204020204" pitchFamily="34" charset="-122"/>
                      </a:rPr>
                      <m:t>𝐽</m:t>
                    </m:r>
                    <m:r>
                      <a:rPr lang="en-US" altLang="zh-CN" sz="2400" b="0" i="1" smtClean="0">
                        <a:latin typeface="Cambria Math" panose="02040503050406030204" pitchFamily="18" charset="0"/>
                        <a:ea typeface="Microsoft YaHei" panose="020B0503020204020204" pitchFamily="34" charset="-122"/>
                      </a:rPr>
                      <m:t>/</m:t>
                    </m:r>
                    <m:r>
                      <a:rPr lang="en-US" altLang="zh-CN" sz="2400" b="0" i="1" smtClean="0">
                        <a:latin typeface="Cambria Math" panose="02040503050406030204" pitchFamily="18" charset="0"/>
                        <a:ea typeface="Cambria Math" panose="02040503050406030204" pitchFamily="18" charset="0"/>
                      </a:rPr>
                      <m:t>𝜓</m:t>
                    </m:r>
                  </m:oMath>
                </a14:m>
                <a:r>
                  <a:rPr lang="en-US" altLang="zh-CN" sz="2400" b="0" dirty="0">
                    <a:effectLst/>
                    <a:latin typeface="Microsoft YaHei" panose="020B0503020204020204" pitchFamily="34" charset="-122"/>
                    <a:ea typeface="Microsoft YaHei" panose="020B0503020204020204" pitchFamily="34" charset="-122"/>
                  </a:rPr>
                  <a:t>-</a:t>
                </a:r>
                <a14:m>
                  <m:oMath xmlns:m="http://schemas.openxmlformats.org/officeDocument/2006/math">
                    <m:r>
                      <a:rPr lang="en-US" altLang="zh-CN" sz="2400" i="1">
                        <a:latin typeface="Cambria Math" panose="02040503050406030204" pitchFamily="18" charset="0"/>
                        <a:ea typeface="Microsoft YaHei" panose="020B0503020204020204" pitchFamily="34" charset="-122"/>
                      </a:rPr>
                      <m:t>𝐽</m:t>
                    </m:r>
                    <m:r>
                      <a:rPr lang="en-US" altLang="zh-CN" sz="2400" i="1">
                        <a:latin typeface="Cambria Math" panose="02040503050406030204" pitchFamily="18" charset="0"/>
                        <a:ea typeface="Microsoft YaHei" panose="020B0503020204020204" pitchFamily="34" charset="-122"/>
                      </a:rPr>
                      <m:t>/</m:t>
                    </m:r>
                    <m:r>
                      <a:rPr lang="en-US" altLang="zh-CN" sz="2400" i="1">
                        <a:latin typeface="Cambria Math" panose="02040503050406030204" pitchFamily="18" charset="0"/>
                        <a:ea typeface="Cambria Math" panose="02040503050406030204" pitchFamily="18" charset="0"/>
                      </a:rPr>
                      <m:t>𝜓</m:t>
                    </m:r>
                    <m:r>
                      <a:rPr lang="en-US" altLang="zh-CN" sz="2400" i="1">
                        <a:latin typeface="Cambria Math" panose="02040503050406030204" pitchFamily="18" charset="0"/>
                        <a:ea typeface="Cambria Math" panose="02040503050406030204" pitchFamily="18" charset="0"/>
                      </a:rPr>
                      <m:t> </m:t>
                    </m:r>
                  </m:oMath>
                </a14:m>
                <a:r>
                  <a:rPr lang="en-US" altLang="zh-CN" sz="2400" b="0" dirty="0">
                    <a:effectLst/>
                    <a:latin typeface="Microsoft YaHei" panose="020B0503020204020204" pitchFamily="34" charset="-122"/>
                    <a:ea typeface="Microsoft YaHei" panose="020B0503020204020204" pitchFamily="34" charset="-122"/>
                  </a:rPr>
                  <a:t>interaction and related exotic hadrons</a:t>
                </a:r>
              </a:p>
            </p:txBody>
          </p:sp>
        </mc:Choice>
        <mc:Fallback>
          <p:sp>
            <p:nvSpPr>
              <p:cNvPr id="4" name="内容占位符 3">
                <a:extLst>
                  <a:ext uri="{FF2B5EF4-FFF2-40B4-BE49-F238E27FC236}">
                    <a16:creationId xmlns:a16="http://schemas.microsoft.com/office/drawing/2014/main" id="{614AFD73-1356-C513-716C-479A13830C7A}"/>
                  </a:ext>
                </a:extLst>
              </p:cNvPr>
              <p:cNvSpPr>
                <a:spLocks noGrp="1" noRot="1" noChangeAspect="1" noMove="1" noResize="1" noEditPoints="1" noAdjustHandles="1" noChangeArrowheads="1" noChangeShapeType="1" noTextEdit="1"/>
              </p:cNvSpPr>
              <p:nvPr>
                <p:ph idx="4294967295"/>
              </p:nvPr>
            </p:nvSpPr>
            <p:spPr>
              <a:xfrm>
                <a:off x="392151" y="1242531"/>
                <a:ext cx="11329949" cy="4802669"/>
              </a:xfrm>
              <a:blipFill>
                <a:blip r:embed="rId2"/>
                <a:stretch>
                  <a:fillRect l="-671" r="-1342" b="-2895"/>
                </a:stretch>
              </a:blipFill>
            </p:spPr>
            <p:txBody>
              <a:bodyPr/>
              <a:lstStyle/>
              <a:p>
                <a:r>
                  <a:rPr lang="zh-CN" altLang="en-US">
                    <a:noFill/>
                  </a:rPr>
                  <a:t> </a:t>
                </a:r>
              </a:p>
            </p:txBody>
          </p:sp>
        </mc:Fallback>
      </mc:AlternateContent>
      <p:sp>
        <p:nvSpPr>
          <p:cNvPr id="6" name="标题 5">
            <a:extLst>
              <a:ext uri="{FF2B5EF4-FFF2-40B4-BE49-F238E27FC236}">
                <a16:creationId xmlns:a16="http://schemas.microsoft.com/office/drawing/2014/main" id="{B0285AEF-B778-B077-55A3-A94DDACA58FE}"/>
              </a:ext>
            </a:extLst>
          </p:cNvPr>
          <p:cNvSpPr>
            <a:spLocks noGrp="1"/>
          </p:cNvSpPr>
          <p:nvPr>
            <p:ph type="title" idx="4294967295"/>
          </p:nvPr>
        </p:nvSpPr>
        <p:spPr>
          <a:xfrm>
            <a:off x="0" y="214854"/>
            <a:ext cx="12192000" cy="546100"/>
          </a:xfrm>
        </p:spPr>
        <p:txBody>
          <a:bodyPr>
            <a:noAutofit/>
          </a:bodyPr>
          <a:lstStyle/>
          <a:p>
            <a:r>
              <a:rPr lang="en-US" altLang="zh-CN" sz="3600" b="1" dirty="0">
                <a:solidFill>
                  <a:srgbClr val="0432FF"/>
                </a:solidFill>
                <a:latin typeface="Microsoft YaHei" panose="020B0503020204020204" pitchFamily="34" charset="-122"/>
                <a:ea typeface="Microsoft YaHei" panose="020B0503020204020204" pitchFamily="34" charset="-122"/>
                <a:cs typeface="Arial" panose="020B0604020202020204" pitchFamily="34" charset="0"/>
              </a:rPr>
              <a:t>Summary</a:t>
            </a:r>
            <a:r>
              <a:rPr lang="zh-CN" altLang="en-US" sz="3600" b="1" dirty="0">
                <a:solidFill>
                  <a:srgbClr val="0432FF"/>
                </a:solidFill>
                <a:latin typeface="Microsoft YaHei" panose="020B0503020204020204" pitchFamily="34" charset="-122"/>
                <a:ea typeface="Microsoft YaHei" panose="020B0503020204020204" pitchFamily="34" charset="-122"/>
                <a:cs typeface="Arial" panose="020B0604020202020204" pitchFamily="34" charset="0"/>
              </a:rPr>
              <a:t> </a:t>
            </a:r>
            <a:r>
              <a:rPr lang="en-US" altLang="zh-CN" sz="3600" b="1" dirty="0">
                <a:solidFill>
                  <a:srgbClr val="0432FF"/>
                </a:solidFill>
                <a:latin typeface="Microsoft YaHei" panose="020B0503020204020204" pitchFamily="34" charset="-122"/>
                <a:ea typeface="Microsoft YaHei" panose="020B0503020204020204" pitchFamily="34" charset="-122"/>
                <a:cs typeface="Arial" panose="020B0604020202020204" pitchFamily="34" charset="0"/>
              </a:rPr>
              <a:t>and</a:t>
            </a:r>
            <a:r>
              <a:rPr lang="zh-CN" altLang="en-US" sz="3600" b="1" dirty="0">
                <a:solidFill>
                  <a:srgbClr val="0432FF"/>
                </a:solidFill>
                <a:latin typeface="Microsoft YaHei" panose="020B0503020204020204" pitchFamily="34" charset="-122"/>
                <a:ea typeface="Microsoft YaHei" panose="020B0503020204020204" pitchFamily="34" charset="-122"/>
                <a:cs typeface="Arial" panose="020B0604020202020204" pitchFamily="34" charset="0"/>
              </a:rPr>
              <a:t> </a:t>
            </a:r>
            <a:r>
              <a:rPr lang="en-US" altLang="zh-CN" sz="3600" b="1" dirty="0">
                <a:solidFill>
                  <a:srgbClr val="0432FF"/>
                </a:solidFill>
                <a:latin typeface="Microsoft YaHei" panose="020B0503020204020204" pitchFamily="34" charset="-122"/>
                <a:ea typeface="Microsoft YaHei" panose="020B0503020204020204" pitchFamily="34" charset="-122"/>
                <a:cs typeface="Arial" panose="020B0604020202020204" pitchFamily="34" charset="0"/>
              </a:rPr>
              <a:t>outlook</a:t>
            </a:r>
            <a:endParaRPr lang="zh-CN" altLang="en-US" sz="3600" b="1" dirty="0">
              <a:solidFill>
                <a:srgbClr val="0432FF"/>
              </a:solidFill>
              <a:latin typeface="Microsoft YaHei" panose="020B0503020204020204" pitchFamily="34" charset="-122"/>
              <a:ea typeface="Microsoft YaHei" panose="020B0503020204020204" pitchFamily="34" charset="-122"/>
              <a:cs typeface="Arial" panose="020B0604020202020204" pitchFamily="34" charset="0"/>
            </a:endParaRPr>
          </a:p>
        </p:txBody>
      </p:sp>
      <p:sp>
        <p:nvSpPr>
          <p:cNvPr id="3" name="文本框 2">
            <a:extLst>
              <a:ext uri="{FF2B5EF4-FFF2-40B4-BE49-F238E27FC236}">
                <a16:creationId xmlns:a16="http://schemas.microsoft.com/office/drawing/2014/main" id="{A18BCA5D-6DAB-9D46-D436-55A51E39E188}"/>
              </a:ext>
            </a:extLst>
          </p:cNvPr>
          <p:cNvSpPr txBox="1"/>
          <p:nvPr/>
        </p:nvSpPr>
        <p:spPr>
          <a:xfrm>
            <a:off x="1905197" y="6239139"/>
            <a:ext cx="8359776" cy="369332"/>
          </a:xfrm>
          <a:prstGeom prst="rect">
            <a:avLst/>
          </a:prstGeom>
          <a:noFill/>
        </p:spPr>
        <p:txBody>
          <a:bodyPr wrap="square">
            <a:spAutoFit/>
          </a:bodyPr>
          <a:lstStyle/>
          <a:p>
            <a:r>
              <a:rPr lang="en" altLang="zh-CN" b="0" i="1" u="none" strike="noStrike" dirty="0" err="1">
                <a:effectLst/>
                <a:latin typeface="-apple-system"/>
              </a:rPr>
              <a:t>Ya</a:t>
            </a:r>
            <a:r>
              <a:rPr lang="en-US" altLang="zh-CN" b="0" i="1" u="none" strike="noStrike" dirty="0">
                <a:effectLst/>
                <a:latin typeface="-apple-system"/>
              </a:rPr>
              <a:t>n</a:t>
            </a:r>
            <a:r>
              <a:rPr lang="zh-CN" altLang="en-US" b="0" i="1" u="none" strike="noStrike" dirty="0">
                <a:effectLst/>
                <a:latin typeface="-apple-system"/>
              </a:rPr>
              <a:t> </a:t>
            </a:r>
            <a:r>
              <a:rPr lang="en-US" altLang="zh-CN" b="0" i="1" u="none" strike="noStrike" dirty="0" err="1">
                <a:effectLst/>
                <a:latin typeface="-apple-system"/>
              </a:rPr>
              <a:t>Lyu</a:t>
            </a:r>
            <a:r>
              <a:rPr lang="zh-CN" altLang="en-US" i="1" dirty="0">
                <a:latin typeface="-apple-system"/>
              </a:rPr>
              <a:t> </a:t>
            </a:r>
            <a:r>
              <a:rPr lang="en-US" altLang="zh-CN" i="1" dirty="0">
                <a:latin typeface="-apple-system"/>
              </a:rPr>
              <a:t>et</a:t>
            </a:r>
            <a:r>
              <a:rPr lang="zh-CN" altLang="en-US" i="1" dirty="0">
                <a:latin typeface="-apple-system"/>
              </a:rPr>
              <a:t> </a:t>
            </a:r>
            <a:r>
              <a:rPr lang="en-US" altLang="zh-CN" i="1" dirty="0">
                <a:latin typeface="-apple-system"/>
              </a:rPr>
              <a:t>al.,</a:t>
            </a:r>
            <a:r>
              <a:rPr lang="zh-CN" altLang="en-US" i="1" dirty="0">
                <a:latin typeface="-apple-system"/>
              </a:rPr>
              <a:t> </a:t>
            </a:r>
            <a:r>
              <a:rPr lang="en" altLang="zh-CN" b="0" i="1" u="none" strike="noStrike" dirty="0">
                <a:effectLst/>
                <a:latin typeface="-apple-system"/>
              </a:rPr>
              <a:t>P</a:t>
            </a:r>
            <a:r>
              <a:rPr lang="en-US" altLang="zh-CN" b="0" i="1" u="none" strike="noStrike" dirty="0">
                <a:effectLst/>
                <a:latin typeface="-apple-system"/>
              </a:rPr>
              <a:t>RD</a:t>
            </a:r>
            <a:r>
              <a:rPr lang="en" altLang="zh-CN" b="0" i="0" u="none" strike="noStrike" dirty="0">
                <a:effectLst/>
                <a:latin typeface="-apple-system"/>
              </a:rPr>
              <a:t>106 (2022) 074507</a:t>
            </a:r>
            <a:r>
              <a:rPr lang="en-US" altLang="zh-CN" dirty="0">
                <a:latin typeface="-apple-system"/>
              </a:rPr>
              <a:t>;</a:t>
            </a:r>
            <a:r>
              <a:rPr lang="zh-CN" altLang="en-US" dirty="0">
                <a:latin typeface="-apple-system"/>
              </a:rPr>
              <a:t> </a:t>
            </a:r>
            <a:r>
              <a:rPr lang="en-US" altLang="zh-CN" dirty="0">
                <a:latin typeface="-apple-system"/>
              </a:rPr>
              <a:t>Xian-</a:t>
            </a:r>
            <a:r>
              <a:rPr lang="en-US" altLang="zh-CN" dirty="0" err="1">
                <a:latin typeface="-apple-system"/>
              </a:rPr>
              <a:t>Kun</a:t>
            </a:r>
            <a:r>
              <a:rPr lang="zh-CN" altLang="en-US" dirty="0">
                <a:latin typeface="-apple-system"/>
              </a:rPr>
              <a:t> </a:t>
            </a:r>
            <a:r>
              <a:rPr lang="en-US" altLang="zh-CN" dirty="0">
                <a:latin typeface="-apple-system"/>
              </a:rPr>
              <a:t>Dong,</a:t>
            </a:r>
            <a:r>
              <a:rPr lang="zh-CN" altLang="en-US" dirty="0">
                <a:latin typeface="-apple-system"/>
              </a:rPr>
              <a:t> </a:t>
            </a:r>
            <a:r>
              <a:rPr lang="en" altLang="zh-CN" b="0" i="1" u="none" strike="noStrike" dirty="0" err="1">
                <a:effectLst/>
                <a:latin typeface="-apple-system"/>
              </a:rPr>
              <a:t>Sci.Bull</a:t>
            </a:r>
            <a:r>
              <a:rPr lang="en" altLang="zh-CN" b="0" i="1" u="none" strike="noStrike" dirty="0">
                <a:effectLst/>
                <a:latin typeface="-apple-system"/>
              </a:rPr>
              <a:t>.</a:t>
            </a:r>
            <a:r>
              <a:rPr lang="en" altLang="zh-CN" b="0" i="0" u="none" strike="noStrike" dirty="0">
                <a:effectLst/>
                <a:latin typeface="-apple-system"/>
              </a:rPr>
              <a:t> 66 (2021) 24, 2462-2470</a:t>
            </a:r>
          </a:p>
        </p:txBody>
      </p:sp>
    </p:spTree>
    <p:extLst>
      <p:ext uri="{BB962C8B-B14F-4D97-AF65-F5344CB8AC3E}">
        <p14:creationId xmlns:p14="http://schemas.microsoft.com/office/powerpoint/2010/main" val="100838281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E3F9FBF-58B2-BBA8-7B70-35DB71399C7D}"/>
              </a:ext>
            </a:extLst>
          </p:cNvPr>
          <p:cNvSpPr>
            <a:spLocks noGrp="1"/>
          </p:cNvSpPr>
          <p:nvPr>
            <p:ph type="title"/>
          </p:nvPr>
        </p:nvSpPr>
        <p:spPr>
          <a:xfrm>
            <a:off x="838199" y="1754385"/>
            <a:ext cx="10515600" cy="1325563"/>
          </a:xfrm>
          <a:prstGeom prst="rect">
            <a:avLst/>
          </a:prstGeom>
        </p:spPr>
        <p:txBody>
          <a:bodyPr>
            <a:normAutofit/>
          </a:bodyPr>
          <a:lstStyle/>
          <a:p>
            <a:pPr algn="ctr"/>
            <a:r>
              <a:rPr lang="en-US" altLang="zh-CN" sz="5400" dirty="0">
                <a:latin typeface="Arial" panose="020B0604020202020204" pitchFamily="34" charset="0"/>
                <a:cs typeface="Arial" panose="020B0604020202020204" pitchFamily="34" charset="0"/>
              </a:rPr>
              <a:t>Thanks a</a:t>
            </a:r>
            <a:r>
              <a:rPr lang="zh-CN" altLang="en-US" sz="5400" dirty="0">
                <a:latin typeface="Arial" panose="020B0604020202020204" pitchFamily="34" charset="0"/>
                <a:cs typeface="Arial" panose="020B0604020202020204" pitchFamily="34" charset="0"/>
              </a:rPr>
              <a:t> </a:t>
            </a:r>
            <a:r>
              <a:rPr lang="en-US" altLang="zh-CN" sz="5400" dirty="0">
                <a:latin typeface="Arial" panose="020B0604020202020204" pitchFamily="34" charset="0"/>
                <a:cs typeface="Arial" panose="020B0604020202020204" pitchFamily="34" charset="0"/>
              </a:rPr>
              <a:t>lot</a:t>
            </a:r>
            <a:r>
              <a:rPr lang="zh-CN" altLang="en-US" sz="5400" dirty="0">
                <a:latin typeface="Arial" panose="020B0604020202020204" pitchFamily="34" charset="0"/>
                <a:cs typeface="Arial" panose="020B0604020202020204" pitchFamily="34" charset="0"/>
              </a:rPr>
              <a:t> </a:t>
            </a:r>
            <a:r>
              <a:rPr lang="en-US" altLang="zh-CN" sz="5400" dirty="0">
                <a:latin typeface="Arial" panose="020B0604020202020204" pitchFamily="34" charset="0"/>
                <a:cs typeface="Arial" panose="020B0604020202020204" pitchFamily="34" charset="0"/>
              </a:rPr>
              <a:t>for your attention!</a:t>
            </a:r>
            <a:endParaRPr lang="zh-CN" altLang="en-US" sz="5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2577377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内容占位符 3">
                <a:extLst>
                  <a:ext uri="{FF2B5EF4-FFF2-40B4-BE49-F238E27FC236}">
                    <a16:creationId xmlns:a16="http://schemas.microsoft.com/office/drawing/2014/main" id="{614AFD73-1356-C513-716C-479A13830C7A}"/>
                  </a:ext>
                </a:extLst>
              </p:cNvPr>
              <p:cNvSpPr>
                <a:spLocks noGrp="1"/>
              </p:cNvSpPr>
              <p:nvPr>
                <p:ph idx="4294967295"/>
              </p:nvPr>
            </p:nvSpPr>
            <p:spPr>
              <a:xfrm>
                <a:off x="392151" y="1110259"/>
                <a:ext cx="11407698" cy="5613400"/>
              </a:xfrm>
            </p:spPr>
            <p:txBody>
              <a:bodyPr>
                <a:normAutofit/>
              </a:bodyPr>
              <a:lstStyle/>
              <a:p>
                <a:pPr>
                  <a:buFont typeface="Wingdings" pitchFamily="2" charset="2"/>
                  <a:buChar char="p"/>
                </a:pPr>
                <a14:m>
                  <m:oMath xmlns:m="http://schemas.openxmlformats.org/officeDocument/2006/math">
                    <m:sSubSup>
                      <m:sSubSupPr>
                        <m:ctrlPr>
                          <a:rPr lang="en-US" altLang="zh-CN" sz="2400" i="1" dirty="0" smtClean="0">
                            <a:latin typeface="Cambria Math" panose="02040503050406030204" pitchFamily="18" charset="0"/>
                          </a:rPr>
                        </m:ctrlPr>
                      </m:sSubSupPr>
                      <m:e>
                        <m:sSubSup>
                          <m:sSubSupPr>
                            <m:ctrlPr>
                              <a:rPr lang="en-US" altLang="zh-CN" sz="2400" i="1" dirty="0">
                                <a:latin typeface="Cambria Math" panose="02040503050406030204" pitchFamily="18" charset="0"/>
                              </a:rPr>
                            </m:ctrlPr>
                          </m:sSubSupPr>
                          <m:e>
                            <m:r>
                              <a:rPr lang="en-US" altLang="zh-CN" sz="2400" i="1" dirty="0">
                                <a:latin typeface="Cambria Math" panose="02040503050406030204" pitchFamily="18" charset="0"/>
                              </a:rPr>
                              <m:t>𝐷</m:t>
                            </m:r>
                          </m:e>
                          <m:sub>
                            <m:r>
                              <a:rPr lang="en-US" altLang="zh-CN" sz="2400" i="1" dirty="0">
                                <a:latin typeface="Cambria Math" panose="02040503050406030204" pitchFamily="18" charset="0"/>
                              </a:rPr>
                              <m:t>0</m:t>
                            </m:r>
                          </m:sub>
                          <m:sup>
                            <m:r>
                              <a:rPr lang="en-US" altLang="zh-CN" sz="2400" i="1" dirty="0">
                                <a:latin typeface="Cambria Math" panose="02040503050406030204" pitchFamily="18" charset="0"/>
                              </a:rPr>
                              <m:t>∗</m:t>
                            </m:r>
                          </m:sup>
                        </m:sSubSup>
                        <m:d>
                          <m:dPr>
                            <m:ctrlPr>
                              <a:rPr lang="en-US" altLang="zh-CN" sz="2400" i="1" dirty="0">
                                <a:latin typeface="Cambria Math" panose="02040503050406030204" pitchFamily="18" charset="0"/>
                              </a:rPr>
                            </m:ctrlPr>
                          </m:dPr>
                          <m:e>
                            <m:r>
                              <a:rPr lang="en-US" altLang="zh-CN" sz="2400" i="1" dirty="0">
                                <a:latin typeface="Cambria Math" panose="02040503050406030204" pitchFamily="18" charset="0"/>
                              </a:rPr>
                              <m:t>2</m:t>
                            </m:r>
                            <m:r>
                              <a:rPr lang="en-US" altLang="zh-CN" sz="2400" b="0" i="1" dirty="0" smtClean="0">
                                <a:latin typeface="Cambria Math" panose="02040503050406030204" pitchFamily="18" charset="0"/>
                              </a:rPr>
                              <m:t>30</m:t>
                            </m:r>
                            <m:r>
                              <a:rPr lang="en-US" altLang="zh-CN" sz="2400" i="1" dirty="0">
                                <a:latin typeface="Cambria Math" panose="02040503050406030204" pitchFamily="18" charset="0"/>
                              </a:rPr>
                              <m:t>0</m:t>
                            </m:r>
                          </m:e>
                        </m:d>
                        <m:r>
                          <a:rPr lang="en-US" altLang="zh-CN" sz="2400" b="0" i="1" dirty="0" smtClean="0">
                            <a:latin typeface="Cambria Math" panose="02040503050406030204" pitchFamily="18" charset="0"/>
                          </a:rPr>
                          <m:t>=</m:t>
                        </m:r>
                        <m:r>
                          <a:rPr lang="en-US" altLang="zh-CN" sz="2400" b="0" i="1" dirty="0" smtClean="0">
                            <a:latin typeface="Cambria Math" panose="02040503050406030204" pitchFamily="18" charset="0"/>
                          </a:rPr>
                          <m:t>𝐷</m:t>
                        </m:r>
                      </m:e>
                      <m:sub>
                        <m:r>
                          <a:rPr lang="en-US" altLang="zh-CN" sz="2400" b="0" i="1" dirty="0" smtClean="0">
                            <a:latin typeface="Cambria Math" panose="02040503050406030204" pitchFamily="18" charset="0"/>
                          </a:rPr>
                          <m:t>0</m:t>
                        </m:r>
                      </m:sub>
                      <m:sup>
                        <m:r>
                          <a:rPr lang="en-US" altLang="zh-CN" sz="2400" b="0" i="1" dirty="0" smtClean="0">
                            <a:latin typeface="Cambria Math" panose="02040503050406030204" pitchFamily="18" charset="0"/>
                          </a:rPr>
                          <m:t>∗</m:t>
                        </m:r>
                      </m:sup>
                    </m:sSubSup>
                    <m:d>
                      <m:dPr>
                        <m:ctrlPr>
                          <a:rPr lang="en-US" altLang="zh-CN" sz="2400" i="1" dirty="0" smtClean="0">
                            <a:latin typeface="Cambria Math" panose="02040503050406030204" pitchFamily="18" charset="0"/>
                          </a:rPr>
                        </m:ctrlPr>
                      </m:dPr>
                      <m:e>
                        <m:r>
                          <a:rPr lang="en-US" altLang="zh-CN" sz="2400" b="0" i="1" dirty="0" smtClean="0">
                            <a:latin typeface="Cambria Math" panose="02040503050406030204" pitchFamily="18" charset="0"/>
                          </a:rPr>
                          <m:t>2100</m:t>
                        </m:r>
                      </m:e>
                    </m:d>
                    <m:r>
                      <a:rPr lang="en-US" altLang="zh-CN" sz="2400" b="0" i="0" dirty="0" smtClean="0">
                        <a:latin typeface="Cambria Math" panose="02040503050406030204" pitchFamily="18" charset="0"/>
                      </a:rPr>
                      <m:t>+</m:t>
                    </m:r>
                    <m:sSubSup>
                      <m:sSubSupPr>
                        <m:ctrlPr>
                          <a:rPr lang="en-US" altLang="zh-CN" sz="2400" i="1" dirty="0">
                            <a:latin typeface="Cambria Math" panose="02040503050406030204" pitchFamily="18" charset="0"/>
                          </a:rPr>
                        </m:ctrlPr>
                      </m:sSubSupPr>
                      <m:e>
                        <m:r>
                          <a:rPr lang="en-US" altLang="zh-CN" sz="2400" i="1" dirty="0">
                            <a:latin typeface="Cambria Math" panose="02040503050406030204" pitchFamily="18" charset="0"/>
                          </a:rPr>
                          <m:t>𝐷</m:t>
                        </m:r>
                      </m:e>
                      <m:sub>
                        <m:r>
                          <a:rPr lang="en-US" altLang="zh-CN" sz="2400" i="1" dirty="0">
                            <a:latin typeface="Cambria Math" panose="02040503050406030204" pitchFamily="18" charset="0"/>
                          </a:rPr>
                          <m:t>0</m:t>
                        </m:r>
                      </m:sub>
                      <m:sup>
                        <m:r>
                          <a:rPr lang="en-US" altLang="zh-CN" sz="2400" i="1" dirty="0">
                            <a:latin typeface="Cambria Math" panose="02040503050406030204" pitchFamily="18" charset="0"/>
                          </a:rPr>
                          <m:t>∗</m:t>
                        </m:r>
                      </m:sup>
                    </m:sSubSup>
                    <m:d>
                      <m:dPr>
                        <m:ctrlPr>
                          <a:rPr lang="en-US" altLang="zh-CN" sz="2400" i="1" dirty="0">
                            <a:latin typeface="Cambria Math" panose="02040503050406030204" pitchFamily="18" charset="0"/>
                          </a:rPr>
                        </m:ctrlPr>
                      </m:dPr>
                      <m:e>
                        <m:r>
                          <a:rPr lang="en-US" altLang="zh-CN" sz="2400" i="1" dirty="0">
                            <a:latin typeface="Cambria Math" panose="02040503050406030204" pitchFamily="18" charset="0"/>
                          </a:rPr>
                          <m:t>2</m:t>
                        </m:r>
                        <m:r>
                          <a:rPr lang="en-US" altLang="zh-CN" sz="2400" b="0" i="1" dirty="0" smtClean="0">
                            <a:latin typeface="Cambria Math" panose="02040503050406030204" pitchFamily="18" charset="0"/>
                          </a:rPr>
                          <m:t>45</m:t>
                        </m:r>
                        <m:r>
                          <a:rPr lang="en-US" altLang="zh-CN" sz="2400" i="1" dirty="0">
                            <a:latin typeface="Cambria Math" panose="02040503050406030204" pitchFamily="18" charset="0"/>
                          </a:rPr>
                          <m:t>0</m:t>
                        </m:r>
                      </m:e>
                    </m:d>
                  </m:oMath>
                </a14:m>
                <a:endParaRPr lang="en-US" altLang="zh-CN" sz="2400" dirty="0">
                  <a:latin typeface="-apple-system"/>
                  <a:ea typeface="Microsoft YaHei" panose="020B0503020204020204" pitchFamily="34" charset="-122"/>
                </a:endParaRPr>
              </a:p>
              <a:p>
                <a:pPr marL="0" indent="0">
                  <a:buNone/>
                </a:pPr>
                <a:r>
                  <a:rPr lang="en-US" altLang="zh-CN" sz="2400" dirty="0">
                    <a:latin typeface="-apple-system"/>
                    <a:ea typeface="Microsoft YaHei" panose="020B0503020204020204" pitchFamily="34" charset="-122"/>
                  </a:rPr>
                  <a:t>        1. Three channels are at play: </a:t>
                </a:r>
                <a14:m>
                  <m:oMath xmlns:m="http://schemas.openxmlformats.org/officeDocument/2006/math">
                    <m:r>
                      <a:rPr lang="en-US" altLang="zh-CN" sz="2400" b="0" i="1" smtClean="0">
                        <a:latin typeface="Cambria Math" panose="02040503050406030204" pitchFamily="18" charset="0"/>
                        <a:ea typeface="Microsoft YaHei" panose="020B0503020204020204" pitchFamily="34" charset="-122"/>
                      </a:rPr>
                      <m:t>𝐷</m:t>
                    </m:r>
                    <m:r>
                      <a:rPr lang="zh-CN" altLang="en-US" sz="2400" b="0" i="1" smtClean="0">
                        <a:latin typeface="Cambria Math" panose="02040503050406030204" pitchFamily="18" charset="0"/>
                        <a:ea typeface="Microsoft YaHei" panose="020B0503020204020204" pitchFamily="34" charset="-122"/>
                      </a:rPr>
                      <m:t>𝜋</m:t>
                    </m:r>
                    <m:r>
                      <a:rPr lang="en-US" altLang="zh-CN" sz="2400" b="0" i="1" smtClean="0">
                        <a:latin typeface="Cambria Math" panose="02040503050406030204" pitchFamily="18" charset="0"/>
                        <a:ea typeface="Microsoft YaHei" panose="020B0503020204020204" pitchFamily="34" charset="-122"/>
                      </a:rPr>
                      <m:t>(2005)</m:t>
                    </m:r>
                  </m:oMath>
                </a14:m>
                <a:r>
                  <a:rPr lang="en-US" altLang="zh-CN" sz="2400" dirty="0">
                    <a:latin typeface="-apple-system"/>
                    <a:ea typeface="Microsoft YaHei" panose="020B0503020204020204" pitchFamily="34" charset="-122"/>
                  </a:rPr>
                  <a:t>, </a:t>
                </a:r>
                <a14:m>
                  <m:oMath xmlns:m="http://schemas.openxmlformats.org/officeDocument/2006/math">
                    <m:r>
                      <a:rPr lang="en-US" altLang="zh-CN" sz="2400" i="1">
                        <a:latin typeface="Cambria Math" panose="02040503050406030204" pitchFamily="18" charset="0"/>
                        <a:ea typeface="Microsoft YaHei" panose="020B0503020204020204" pitchFamily="34" charset="-122"/>
                      </a:rPr>
                      <m:t>𝐷</m:t>
                    </m:r>
                    <m:r>
                      <a:rPr lang="zh-CN" altLang="en-US" sz="2400" i="1" dirty="0">
                        <a:latin typeface="Cambria Math" panose="02040503050406030204" pitchFamily="18" charset="0"/>
                        <a:ea typeface="Microsoft YaHei" panose="020B0503020204020204" pitchFamily="34" charset="-122"/>
                      </a:rPr>
                      <m:t>𝜂</m:t>
                    </m:r>
                    <m:r>
                      <a:rPr lang="en-US" altLang="zh-CN" sz="2400" i="1">
                        <a:latin typeface="Cambria Math" panose="02040503050406030204" pitchFamily="18" charset="0"/>
                        <a:ea typeface="Microsoft YaHei" panose="020B0503020204020204" pitchFamily="34" charset="-122"/>
                      </a:rPr>
                      <m:t>(2</m:t>
                    </m:r>
                    <m:r>
                      <a:rPr lang="en-US" altLang="zh-CN" sz="2400" b="0" i="1" smtClean="0">
                        <a:latin typeface="Cambria Math" panose="02040503050406030204" pitchFamily="18" charset="0"/>
                        <a:ea typeface="Microsoft YaHei" panose="020B0503020204020204" pitchFamily="34" charset="-122"/>
                      </a:rPr>
                      <m:t>41</m:t>
                    </m:r>
                    <m:r>
                      <a:rPr lang="en-US" altLang="zh-CN" sz="2400" i="1">
                        <a:latin typeface="Cambria Math" panose="02040503050406030204" pitchFamily="18" charset="0"/>
                        <a:ea typeface="Microsoft YaHei" panose="020B0503020204020204" pitchFamily="34" charset="-122"/>
                      </a:rPr>
                      <m:t>5)</m:t>
                    </m:r>
                  </m:oMath>
                </a14:m>
                <a:r>
                  <a:rPr lang="en-US" altLang="zh-CN" sz="2400" dirty="0">
                    <a:latin typeface="-apple-system"/>
                    <a:ea typeface="Microsoft YaHei" panose="020B0503020204020204" pitchFamily="34" charset="-122"/>
                  </a:rPr>
                  <a:t>, </a:t>
                </a:r>
                <a14:m>
                  <m:oMath xmlns:m="http://schemas.openxmlformats.org/officeDocument/2006/math">
                    <m:sSub>
                      <m:sSubPr>
                        <m:ctrlPr>
                          <a:rPr lang="en-US" altLang="zh-CN" sz="2400" i="1" dirty="0" smtClean="0">
                            <a:latin typeface="Cambria Math" panose="02040503050406030204" pitchFamily="18" charset="0"/>
                            <a:ea typeface="Microsoft YaHei" panose="020B0503020204020204" pitchFamily="34" charset="-122"/>
                          </a:rPr>
                        </m:ctrlPr>
                      </m:sSubPr>
                      <m:e>
                        <m:r>
                          <a:rPr lang="en-US" altLang="zh-CN" sz="2400" b="0" i="1" dirty="0" smtClean="0">
                            <a:latin typeface="Cambria Math" panose="02040503050406030204" pitchFamily="18" charset="0"/>
                            <a:ea typeface="Microsoft YaHei" panose="020B0503020204020204" pitchFamily="34" charset="-122"/>
                          </a:rPr>
                          <m:t>𝐷</m:t>
                        </m:r>
                      </m:e>
                      <m:sub>
                        <m:r>
                          <a:rPr lang="en-US" altLang="zh-CN" sz="2400" b="0" i="1" dirty="0" smtClean="0">
                            <a:latin typeface="Cambria Math" panose="02040503050406030204" pitchFamily="18" charset="0"/>
                            <a:ea typeface="Microsoft YaHei" panose="020B0503020204020204" pitchFamily="34" charset="-122"/>
                          </a:rPr>
                          <m:t>𝑠</m:t>
                        </m:r>
                      </m:sub>
                    </m:sSub>
                    <m:acc>
                      <m:accPr>
                        <m:chr m:val="̅"/>
                        <m:ctrlPr>
                          <a:rPr lang="en-US" altLang="zh-CN" sz="2400" i="1" dirty="0" smtClean="0">
                            <a:latin typeface="Cambria Math" panose="02040503050406030204" pitchFamily="18" charset="0"/>
                            <a:ea typeface="Microsoft YaHei" panose="020B0503020204020204" pitchFamily="34" charset="-122"/>
                          </a:rPr>
                        </m:ctrlPr>
                      </m:accPr>
                      <m:e>
                        <m:r>
                          <a:rPr lang="en-US" altLang="zh-CN" sz="2400" b="0" i="1" dirty="0" smtClean="0">
                            <a:latin typeface="Cambria Math" panose="02040503050406030204" pitchFamily="18" charset="0"/>
                            <a:ea typeface="Microsoft YaHei" panose="020B0503020204020204" pitchFamily="34" charset="-122"/>
                          </a:rPr>
                          <m:t>𝐾</m:t>
                        </m:r>
                      </m:e>
                    </m:acc>
                    <m:r>
                      <a:rPr lang="en-US" altLang="zh-CN" sz="2400" b="0" i="1" dirty="0" smtClean="0">
                        <a:latin typeface="Cambria Math" panose="02040503050406030204" pitchFamily="18" charset="0"/>
                        <a:ea typeface="Microsoft YaHei" panose="020B0503020204020204" pitchFamily="34" charset="-122"/>
                      </a:rPr>
                      <m:t>(2464)</m:t>
                    </m:r>
                  </m:oMath>
                </a14:m>
                <a:endParaRPr lang="en-US" altLang="zh-CN" sz="2400" dirty="0">
                  <a:latin typeface="-apple-system"/>
                  <a:ea typeface="Microsoft YaHei" panose="020B0503020204020204" pitchFamily="34" charset="-122"/>
                </a:endParaRPr>
              </a:p>
              <a:p>
                <a:pPr marL="0" indent="0">
                  <a:buNone/>
                </a:pPr>
                <a:r>
                  <a:rPr lang="en-US" altLang="zh-CN" sz="2400" dirty="0">
                    <a:latin typeface="-apple-system"/>
                    <a:ea typeface="Microsoft YaHei" panose="020B0503020204020204" pitchFamily="34" charset="-122"/>
                  </a:rPr>
                  <a:t>        2. LO results are much different from NLO results:</a:t>
                </a:r>
              </a:p>
              <a:p>
                <a:pPr marL="0" indent="0">
                  <a:buNone/>
                </a:pPr>
                <a:r>
                  <a:rPr lang="en-US" altLang="zh-CN" sz="2400" dirty="0">
                    <a:latin typeface="-apple-system"/>
                    <a:ea typeface="Microsoft YaHei" panose="020B0503020204020204" pitchFamily="34" charset="-122"/>
                  </a:rPr>
                  <a:t>                LO:           </a:t>
                </a:r>
                <a14:m>
                  <m:oMath xmlns:m="http://schemas.openxmlformats.org/officeDocument/2006/math">
                    <m:sSub>
                      <m:sSubPr>
                        <m:ctrlPr>
                          <a:rPr lang="en-US" altLang="zh-CN" sz="2400" i="1" smtClean="0">
                            <a:latin typeface="Cambria Math" panose="02040503050406030204" pitchFamily="18" charset="0"/>
                          </a:rPr>
                        </m:ctrlPr>
                      </m:sSubPr>
                      <m:e>
                        <m:r>
                          <a:rPr lang="en-US" altLang="zh-CN" sz="2400" b="0" i="1" smtClean="0">
                            <a:latin typeface="Cambria Math" panose="02040503050406030204" pitchFamily="18" charset="0"/>
                          </a:rPr>
                          <m:t>𝑊</m:t>
                        </m:r>
                      </m:e>
                      <m:sub>
                        <m:r>
                          <a:rPr lang="en-US" altLang="zh-CN" sz="2400" b="0" i="1" smtClean="0">
                            <a:latin typeface="Cambria Math" panose="02040503050406030204" pitchFamily="18" charset="0"/>
                          </a:rPr>
                          <m:t>𝐻</m:t>
                        </m:r>
                      </m:sub>
                    </m:sSub>
                    <m:r>
                      <a:rPr lang="en-US" altLang="zh-CN" sz="2400" b="0" i="1" smtClean="0">
                        <a:latin typeface="Cambria Math" panose="02040503050406030204" pitchFamily="18" charset="0"/>
                      </a:rPr>
                      <m:t>=2439.8−43.1</m:t>
                    </m:r>
                    <m:r>
                      <a:rPr lang="en-US" altLang="zh-CN" sz="2400" b="0" i="1" smtClean="0">
                        <a:latin typeface="Cambria Math" panose="02040503050406030204" pitchFamily="18" charset="0"/>
                      </a:rPr>
                      <m:t>𝑖</m:t>
                    </m:r>
                  </m:oMath>
                </a14:m>
                <a:r>
                  <a:rPr lang="en-US" altLang="zh-CN" sz="2400" dirty="0">
                    <a:latin typeface="-apple-system"/>
                  </a:rPr>
                  <a:t> 	           </a:t>
                </a:r>
                <a14:m>
                  <m:oMath xmlns:m="http://schemas.openxmlformats.org/officeDocument/2006/math">
                    <m:sSub>
                      <m:sSubPr>
                        <m:ctrlPr>
                          <a:rPr lang="en-US" altLang="zh-CN" sz="2400" i="1">
                            <a:latin typeface="Cambria Math" panose="02040503050406030204" pitchFamily="18" charset="0"/>
                          </a:rPr>
                        </m:ctrlPr>
                      </m:sSubPr>
                      <m:e>
                        <m:r>
                          <a:rPr lang="en-US" altLang="zh-CN" sz="2400" i="1">
                            <a:latin typeface="Cambria Math" panose="02040503050406030204" pitchFamily="18" charset="0"/>
                          </a:rPr>
                          <m:t>𝑊</m:t>
                        </m:r>
                      </m:e>
                      <m:sub>
                        <m:r>
                          <a:rPr lang="en-US" altLang="zh-CN" sz="2400" i="1">
                            <a:latin typeface="Cambria Math" panose="02040503050406030204" pitchFamily="18" charset="0"/>
                          </a:rPr>
                          <m:t>𝐿</m:t>
                        </m:r>
                      </m:sub>
                    </m:sSub>
                    <m:r>
                      <a:rPr lang="en-US" altLang="zh-CN" sz="2400" i="1">
                        <a:latin typeface="Cambria Math" panose="02040503050406030204" pitchFamily="18" charset="0"/>
                      </a:rPr>
                      <m:t>=2</m:t>
                    </m:r>
                    <m:r>
                      <a:rPr lang="en-US" altLang="zh-CN" sz="2400" b="0" i="1" smtClean="0">
                        <a:latin typeface="Cambria Math" panose="02040503050406030204" pitchFamily="18" charset="0"/>
                      </a:rPr>
                      <m:t>100.0</m:t>
                    </m:r>
                    <m:r>
                      <a:rPr lang="en-US" altLang="zh-CN" sz="2400" i="1">
                        <a:latin typeface="Cambria Math" panose="02040503050406030204" pitchFamily="18" charset="0"/>
                      </a:rPr>
                      <m:t>−1</m:t>
                    </m:r>
                    <m:r>
                      <a:rPr lang="en-US" altLang="zh-CN" sz="2400" b="0" i="1" smtClean="0">
                        <a:latin typeface="Cambria Math" panose="02040503050406030204" pitchFamily="18" charset="0"/>
                      </a:rPr>
                      <m:t>00</m:t>
                    </m:r>
                    <m:r>
                      <a:rPr lang="en-US" altLang="zh-CN" sz="2400" i="1">
                        <a:latin typeface="Cambria Math" panose="02040503050406030204" pitchFamily="18" charset="0"/>
                      </a:rPr>
                      <m:t>.9</m:t>
                    </m:r>
                    <m:r>
                      <a:rPr lang="en-US" altLang="zh-CN" sz="2400" i="1">
                        <a:latin typeface="Cambria Math" panose="02040503050406030204" pitchFamily="18" charset="0"/>
                      </a:rPr>
                      <m:t>𝑖</m:t>
                    </m:r>
                  </m:oMath>
                </a14:m>
                <a:endParaRPr lang="en-US" altLang="zh-CN" sz="2400" dirty="0">
                  <a:latin typeface="-apple-system"/>
                </a:endParaRPr>
              </a:p>
              <a:p>
                <a:pPr marL="0" indent="0">
                  <a:buNone/>
                </a:pPr>
                <a:r>
                  <a:rPr lang="en-US" altLang="zh-CN" sz="2400" dirty="0">
                    <a:latin typeface="-apple-system"/>
                  </a:rPr>
                  <a:t>                </a:t>
                </a:r>
                <a:r>
                  <a:rPr lang="en-US" altLang="zh-CN" sz="2400" dirty="0">
                    <a:solidFill>
                      <a:srgbClr val="C00000"/>
                    </a:solidFill>
                    <a:latin typeface="-apple-system"/>
                  </a:rPr>
                  <a:t>Distinguishable!</a:t>
                </a:r>
              </a:p>
              <a:p>
                <a:pPr marL="0" indent="0">
                  <a:buNone/>
                </a:pPr>
                <a:r>
                  <a:rPr lang="en-US" altLang="zh-CN" sz="2400" dirty="0">
                    <a:latin typeface="-apple-system"/>
                  </a:rPr>
                  <a:t>             NLO:           </a:t>
                </a:r>
                <a14:m>
                  <m:oMath xmlns:m="http://schemas.openxmlformats.org/officeDocument/2006/math">
                    <m:sSub>
                      <m:sSubPr>
                        <m:ctrlPr>
                          <a:rPr lang="en-US" altLang="zh-CN" sz="2400" i="1" smtClean="0">
                            <a:latin typeface="Cambria Math" panose="02040503050406030204" pitchFamily="18" charset="0"/>
                          </a:rPr>
                        </m:ctrlPr>
                      </m:sSubPr>
                      <m:e>
                        <m:r>
                          <a:rPr lang="en-US" altLang="zh-CN" sz="2400" b="0" i="1" smtClean="0">
                            <a:latin typeface="Cambria Math" panose="02040503050406030204" pitchFamily="18" charset="0"/>
                          </a:rPr>
                          <m:t>𝑊</m:t>
                        </m:r>
                      </m:e>
                      <m:sub>
                        <m:r>
                          <a:rPr lang="en-US" altLang="zh-CN" sz="2400" b="0" i="1" smtClean="0">
                            <a:latin typeface="Cambria Math" panose="02040503050406030204" pitchFamily="18" charset="0"/>
                          </a:rPr>
                          <m:t>𝐻</m:t>
                        </m:r>
                      </m:sub>
                    </m:sSub>
                    <m:r>
                      <a:rPr lang="en-US" altLang="zh-CN" sz="2400" b="0" i="1" smtClean="0">
                        <a:latin typeface="Cambria Math" panose="02040503050406030204" pitchFamily="18" charset="0"/>
                      </a:rPr>
                      <m:t>=</m:t>
                    </m:r>
                    <m:sSubSup>
                      <m:sSubSupPr>
                        <m:ctrlPr>
                          <a:rPr lang="en-US" altLang="zh-CN" sz="2400" i="1">
                            <a:latin typeface="Cambria Math" panose="02040503050406030204" pitchFamily="18" charset="0"/>
                            <a:ea typeface="Microsoft YaHei" panose="020B0503020204020204" pitchFamily="34" charset="-122"/>
                          </a:rPr>
                        </m:ctrlPr>
                      </m:sSubSupPr>
                      <m:e>
                        <m:r>
                          <a:rPr lang="en-US" altLang="zh-CN" sz="2400" i="1">
                            <a:latin typeface="Cambria Math" panose="02040503050406030204" pitchFamily="18" charset="0"/>
                            <a:ea typeface="Microsoft YaHei" panose="020B0503020204020204" pitchFamily="34" charset="-122"/>
                          </a:rPr>
                          <m:t>2451</m:t>
                        </m:r>
                      </m:e>
                      <m:sub>
                        <m:r>
                          <a:rPr lang="en-US" altLang="zh-CN" sz="2400" i="1">
                            <a:latin typeface="Cambria Math" panose="02040503050406030204" pitchFamily="18" charset="0"/>
                            <a:ea typeface="Microsoft YaHei" panose="020B0503020204020204" pitchFamily="34" charset="-122"/>
                          </a:rPr>
                          <m:t>−26</m:t>
                        </m:r>
                      </m:sub>
                      <m:sup>
                        <m:r>
                          <a:rPr lang="en-US" altLang="zh-CN" sz="2400" i="1">
                            <a:latin typeface="Cambria Math" panose="02040503050406030204" pitchFamily="18" charset="0"/>
                            <a:ea typeface="Microsoft YaHei" panose="020B0503020204020204" pitchFamily="34" charset="-122"/>
                          </a:rPr>
                          <m:t>+36</m:t>
                        </m:r>
                      </m:sup>
                    </m:sSubSup>
                    <m:r>
                      <a:rPr lang="en-US" altLang="zh-CN" sz="2400" b="0" i="1" smtClean="0">
                        <a:latin typeface="Cambria Math" panose="02040503050406030204" pitchFamily="18" charset="0"/>
                      </a:rPr>
                      <m:t>−</m:t>
                    </m:r>
                    <m:sSubSup>
                      <m:sSubSupPr>
                        <m:ctrlPr>
                          <a:rPr lang="en-US" altLang="zh-CN" sz="2400" i="1">
                            <a:latin typeface="Cambria Math" panose="02040503050406030204" pitchFamily="18" charset="0"/>
                            <a:ea typeface="Microsoft YaHei" panose="020B0503020204020204" pitchFamily="34" charset="-122"/>
                          </a:rPr>
                        </m:ctrlPr>
                      </m:sSubSupPr>
                      <m:e>
                        <m:r>
                          <a:rPr lang="en-US" altLang="zh-CN" sz="2400" b="0" i="1" smtClean="0">
                            <a:latin typeface="Cambria Math" panose="02040503050406030204" pitchFamily="18" charset="0"/>
                            <a:ea typeface="Microsoft YaHei" panose="020B0503020204020204" pitchFamily="34" charset="-122"/>
                          </a:rPr>
                          <m:t>137</m:t>
                        </m:r>
                      </m:e>
                      <m:sub>
                        <m:r>
                          <a:rPr lang="en-US" altLang="zh-CN" sz="2400" i="1">
                            <a:latin typeface="Cambria Math" panose="02040503050406030204" pitchFamily="18" charset="0"/>
                            <a:ea typeface="Microsoft YaHei" panose="020B0503020204020204" pitchFamily="34" charset="-122"/>
                          </a:rPr>
                          <m:t>−</m:t>
                        </m:r>
                        <m:r>
                          <a:rPr lang="en-US" altLang="zh-CN" sz="2400" b="0" i="1" smtClean="0">
                            <a:latin typeface="Cambria Math" panose="02040503050406030204" pitchFamily="18" charset="0"/>
                            <a:ea typeface="Microsoft YaHei" panose="020B0503020204020204" pitchFamily="34" charset="-122"/>
                          </a:rPr>
                          <m:t>8</m:t>
                        </m:r>
                      </m:sub>
                      <m:sup>
                        <m:r>
                          <a:rPr lang="en-US" altLang="zh-CN" sz="2400" i="1">
                            <a:latin typeface="Cambria Math" panose="02040503050406030204" pitchFamily="18" charset="0"/>
                            <a:ea typeface="Microsoft YaHei" panose="020B0503020204020204" pitchFamily="34" charset="-122"/>
                          </a:rPr>
                          <m:t>+</m:t>
                        </m:r>
                        <m:r>
                          <a:rPr lang="en-US" altLang="zh-CN" sz="2400" b="0" i="1" smtClean="0">
                            <a:latin typeface="Cambria Math" panose="02040503050406030204" pitchFamily="18" charset="0"/>
                            <a:ea typeface="Microsoft YaHei" panose="020B0503020204020204" pitchFamily="34" charset="-122"/>
                          </a:rPr>
                          <m:t>7</m:t>
                        </m:r>
                      </m:sup>
                    </m:sSubSup>
                    <m:r>
                      <a:rPr lang="en-US" altLang="zh-CN" sz="2400" b="0" i="1" smtClean="0">
                        <a:latin typeface="Cambria Math" panose="02040503050406030204" pitchFamily="18" charset="0"/>
                      </a:rPr>
                      <m:t>𝑖</m:t>
                    </m:r>
                  </m:oMath>
                </a14:m>
                <a:r>
                  <a:rPr lang="en-US" altLang="zh-CN" sz="2400" dirty="0">
                    <a:latin typeface="-apple-system"/>
                  </a:rPr>
                  <a:t>            </a:t>
                </a:r>
                <a14:m>
                  <m:oMath xmlns:m="http://schemas.openxmlformats.org/officeDocument/2006/math">
                    <m:sSub>
                      <m:sSubPr>
                        <m:ctrlPr>
                          <a:rPr lang="en-US" altLang="zh-CN" sz="2400" i="1">
                            <a:latin typeface="Cambria Math" panose="02040503050406030204" pitchFamily="18" charset="0"/>
                          </a:rPr>
                        </m:ctrlPr>
                      </m:sSubPr>
                      <m:e>
                        <m:r>
                          <a:rPr lang="en-US" altLang="zh-CN" sz="2400" i="1">
                            <a:latin typeface="Cambria Math" panose="02040503050406030204" pitchFamily="18" charset="0"/>
                          </a:rPr>
                          <m:t>𝑊</m:t>
                        </m:r>
                      </m:e>
                      <m:sub>
                        <m:r>
                          <a:rPr lang="en-US" altLang="zh-CN" sz="2400" i="1">
                            <a:latin typeface="Cambria Math" panose="02040503050406030204" pitchFamily="18" charset="0"/>
                          </a:rPr>
                          <m:t>𝐿</m:t>
                        </m:r>
                      </m:sub>
                    </m:sSub>
                    <m:r>
                      <a:rPr lang="en-US" altLang="zh-CN" sz="2400" i="1">
                        <a:latin typeface="Cambria Math" panose="02040503050406030204" pitchFamily="18" charset="0"/>
                      </a:rPr>
                      <m:t>=</m:t>
                    </m:r>
                    <m:sSubSup>
                      <m:sSubSupPr>
                        <m:ctrlPr>
                          <a:rPr lang="en-US" altLang="zh-CN" sz="2400" i="1">
                            <a:latin typeface="Cambria Math" panose="02040503050406030204" pitchFamily="18" charset="0"/>
                            <a:ea typeface="Microsoft YaHei" panose="020B0503020204020204" pitchFamily="34" charset="-122"/>
                          </a:rPr>
                        </m:ctrlPr>
                      </m:sSubSupPr>
                      <m:e>
                        <m:r>
                          <a:rPr lang="en-US" altLang="zh-CN" sz="2400" i="1">
                            <a:latin typeface="Cambria Math" panose="02040503050406030204" pitchFamily="18" charset="0"/>
                            <a:ea typeface="Microsoft YaHei" panose="020B0503020204020204" pitchFamily="34" charset="-122"/>
                          </a:rPr>
                          <m:t>2</m:t>
                        </m:r>
                        <m:r>
                          <a:rPr lang="en-US" altLang="zh-CN" sz="2400" b="0" i="1" smtClean="0">
                            <a:latin typeface="Cambria Math" panose="02040503050406030204" pitchFamily="18" charset="0"/>
                            <a:ea typeface="Microsoft YaHei" panose="020B0503020204020204" pitchFamily="34" charset="-122"/>
                          </a:rPr>
                          <m:t>105</m:t>
                        </m:r>
                      </m:e>
                      <m:sub>
                        <m:r>
                          <a:rPr lang="en-US" altLang="zh-CN" sz="2400" i="1">
                            <a:latin typeface="Cambria Math" panose="02040503050406030204" pitchFamily="18" charset="0"/>
                            <a:ea typeface="Microsoft YaHei" panose="020B0503020204020204" pitchFamily="34" charset="-122"/>
                          </a:rPr>
                          <m:t>−</m:t>
                        </m:r>
                        <m:r>
                          <a:rPr lang="en-US" altLang="zh-CN" sz="2400" b="0" i="1" smtClean="0">
                            <a:latin typeface="Cambria Math" panose="02040503050406030204" pitchFamily="18" charset="0"/>
                            <a:ea typeface="Microsoft YaHei" panose="020B0503020204020204" pitchFamily="34" charset="-122"/>
                          </a:rPr>
                          <m:t>8</m:t>
                        </m:r>
                      </m:sub>
                      <m:sup>
                        <m:r>
                          <a:rPr lang="en-US" altLang="zh-CN" sz="2400" i="1">
                            <a:latin typeface="Cambria Math" panose="02040503050406030204" pitchFamily="18" charset="0"/>
                            <a:ea typeface="Microsoft YaHei" panose="020B0503020204020204" pitchFamily="34" charset="-122"/>
                          </a:rPr>
                          <m:t>+6</m:t>
                        </m:r>
                      </m:sup>
                    </m:sSubSup>
                    <m:r>
                      <a:rPr lang="en-US" altLang="zh-CN" sz="2400" i="1">
                        <a:latin typeface="Cambria Math" panose="02040503050406030204" pitchFamily="18" charset="0"/>
                      </a:rPr>
                      <m:t>−</m:t>
                    </m:r>
                    <m:sSubSup>
                      <m:sSubSupPr>
                        <m:ctrlPr>
                          <a:rPr lang="en-US" altLang="zh-CN" sz="2400" i="1">
                            <a:latin typeface="Cambria Math" panose="02040503050406030204" pitchFamily="18" charset="0"/>
                            <a:ea typeface="Microsoft YaHei" panose="020B0503020204020204" pitchFamily="34" charset="-122"/>
                          </a:rPr>
                        </m:ctrlPr>
                      </m:sSubSupPr>
                      <m:e>
                        <m:r>
                          <a:rPr lang="en-US" altLang="zh-CN" sz="2400" i="1">
                            <a:latin typeface="Cambria Math" panose="02040503050406030204" pitchFamily="18" charset="0"/>
                            <a:ea typeface="Microsoft YaHei" panose="020B0503020204020204" pitchFamily="34" charset="-122"/>
                          </a:rPr>
                          <m:t>1</m:t>
                        </m:r>
                        <m:r>
                          <a:rPr lang="en-US" altLang="zh-CN" sz="2400" b="0" i="1" smtClean="0">
                            <a:latin typeface="Cambria Math" panose="02040503050406030204" pitchFamily="18" charset="0"/>
                            <a:ea typeface="Microsoft YaHei" panose="020B0503020204020204" pitchFamily="34" charset="-122"/>
                          </a:rPr>
                          <m:t>02</m:t>
                        </m:r>
                      </m:e>
                      <m:sub>
                        <m:r>
                          <a:rPr lang="en-US" altLang="zh-CN" sz="2400" i="1">
                            <a:latin typeface="Cambria Math" panose="02040503050406030204" pitchFamily="18" charset="0"/>
                            <a:ea typeface="Microsoft YaHei" panose="020B0503020204020204" pitchFamily="34" charset="-122"/>
                          </a:rPr>
                          <m:t>−</m:t>
                        </m:r>
                        <m:r>
                          <a:rPr lang="en-US" altLang="zh-CN" sz="2400" b="0" i="1" smtClean="0">
                            <a:latin typeface="Cambria Math" panose="02040503050406030204" pitchFamily="18" charset="0"/>
                            <a:ea typeface="Microsoft YaHei" panose="020B0503020204020204" pitchFamily="34" charset="-122"/>
                          </a:rPr>
                          <m:t>12</m:t>
                        </m:r>
                      </m:sub>
                      <m:sup>
                        <m:r>
                          <a:rPr lang="en-US" altLang="zh-CN" sz="2400" i="1">
                            <a:latin typeface="Cambria Math" panose="02040503050406030204" pitchFamily="18" charset="0"/>
                            <a:ea typeface="Microsoft YaHei" panose="020B0503020204020204" pitchFamily="34" charset="-122"/>
                          </a:rPr>
                          <m:t>+</m:t>
                        </m:r>
                        <m:r>
                          <a:rPr lang="en-US" altLang="zh-CN" sz="2400" b="0" i="1" smtClean="0">
                            <a:latin typeface="Cambria Math" panose="02040503050406030204" pitchFamily="18" charset="0"/>
                            <a:ea typeface="Microsoft YaHei" panose="020B0503020204020204" pitchFamily="34" charset="-122"/>
                          </a:rPr>
                          <m:t>10</m:t>
                        </m:r>
                      </m:sup>
                    </m:sSubSup>
                    <m:r>
                      <a:rPr lang="en-US" altLang="zh-CN" sz="2400" i="1">
                        <a:latin typeface="Cambria Math" panose="02040503050406030204" pitchFamily="18" charset="0"/>
                      </a:rPr>
                      <m:t>𝑖</m:t>
                    </m:r>
                  </m:oMath>
                </a14:m>
                <a:endParaRPr lang="en-US" altLang="zh-CN" sz="2400" dirty="0">
                  <a:latin typeface="-apple-system"/>
                </a:endParaRPr>
              </a:p>
              <a:p>
                <a:pPr marL="0" indent="0">
                  <a:buNone/>
                </a:pPr>
                <a:endParaRPr lang="zh-CN" altLang="en-US" sz="2400" dirty="0">
                  <a:latin typeface="-apple-system"/>
                  <a:ea typeface="Microsoft YaHei" panose="020B0503020204020204" pitchFamily="34" charset="-122"/>
                </a:endParaRPr>
              </a:p>
            </p:txBody>
          </p:sp>
        </mc:Choice>
        <mc:Fallback xmlns="">
          <p:sp>
            <p:nvSpPr>
              <p:cNvPr id="4" name="内容占位符 3">
                <a:extLst>
                  <a:ext uri="{FF2B5EF4-FFF2-40B4-BE49-F238E27FC236}">
                    <a16:creationId xmlns:a16="http://schemas.microsoft.com/office/drawing/2014/main" id="{614AFD73-1356-C513-716C-479A13830C7A}"/>
                  </a:ext>
                </a:extLst>
              </p:cNvPr>
              <p:cNvSpPr>
                <a:spLocks noGrp="1" noRot="1" noChangeAspect="1" noMove="1" noResize="1" noEditPoints="1" noAdjustHandles="1" noChangeArrowheads="1" noChangeShapeType="1" noTextEdit="1"/>
              </p:cNvSpPr>
              <p:nvPr>
                <p:ph idx="4294967295"/>
              </p:nvPr>
            </p:nvSpPr>
            <p:spPr>
              <a:xfrm>
                <a:off x="392151" y="1110259"/>
                <a:ext cx="11407698" cy="5613400"/>
              </a:xfrm>
              <a:blipFill>
                <a:blip r:embed="rId3"/>
                <a:stretch>
                  <a:fillRect l="-667" t="-1129"/>
                </a:stretch>
              </a:blipFill>
            </p:spPr>
            <p:txBody>
              <a:bodyPr/>
              <a:lstStyle/>
              <a:p>
                <a:r>
                  <a:rPr lang="zh-CN" altLang="en-US">
                    <a:noFill/>
                  </a:rPr>
                  <a:t> </a:t>
                </a:r>
              </a:p>
            </p:txBody>
          </p:sp>
        </mc:Fallback>
      </mc:AlternateContent>
      <p:sp>
        <p:nvSpPr>
          <p:cNvPr id="6" name="标题 5">
            <a:extLst>
              <a:ext uri="{FF2B5EF4-FFF2-40B4-BE49-F238E27FC236}">
                <a16:creationId xmlns:a16="http://schemas.microsoft.com/office/drawing/2014/main" id="{B0285AEF-B778-B077-55A3-A94DDACA58FE}"/>
              </a:ext>
            </a:extLst>
          </p:cNvPr>
          <p:cNvSpPr>
            <a:spLocks noGrp="1"/>
          </p:cNvSpPr>
          <p:nvPr>
            <p:ph type="title" idx="4294967295"/>
          </p:nvPr>
        </p:nvSpPr>
        <p:spPr>
          <a:xfrm>
            <a:off x="0" y="214854"/>
            <a:ext cx="12192000" cy="546100"/>
          </a:xfrm>
        </p:spPr>
        <p:txBody>
          <a:bodyPr>
            <a:noAutofit/>
          </a:bodyPr>
          <a:lstStyle/>
          <a:p>
            <a:r>
              <a:rPr lang="en-US" altLang="zh-CN" sz="3600" b="1" dirty="0">
                <a:solidFill>
                  <a:srgbClr val="0432FF"/>
                </a:solidFill>
                <a:latin typeface="-apple-system"/>
                <a:ea typeface="Microsoft YaHei" panose="020B0503020204020204" pitchFamily="34" charset="-122"/>
                <a:cs typeface="Arial" panose="020B0604020202020204" pitchFamily="34" charset="0"/>
              </a:rPr>
              <a:t>An</a:t>
            </a:r>
            <a:r>
              <a:rPr lang="zh-CN" altLang="en-US" sz="3600" b="1" dirty="0">
                <a:solidFill>
                  <a:srgbClr val="0432FF"/>
                </a:solidFill>
                <a:latin typeface="-apple-system"/>
                <a:ea typeface="Microsoft YaHei" panose="020B0503020204020204" pitchFamily="34" charset="-122"/>
                <a:cs typeface="Arial" panose="020B0604020202020204" pitchFamily="34" charset="0"/>
              </a:rPr>
              <a:t> </a:t>
            </a:r>
            <a:r>
              <a:rPr lang="en-US" altLang="zh-CN" sz="3600" b="1" dirty="0">
                <a:solidFill>
                  <a:srgbClr val="0432FF"/>
                </a:solidFill>
                <a:latin typeface="-apple-system"/>
                <a:ea typeface="Microsoft YaHei" panose="020B0503020204020204" pitchFamily="34" charset="-122"/>
                <a:cs typeface="Arial" panose="020B0604020202020204" pitchFamily="34" charset="0"/>
              </a:rPr>
              <a:t>incomplete</a:t>
            </a:r>
            <a:r>
              <a:rPr lang="zh-CN" altLang="en-US" sz="3600" b="1" dirty="0">
                <a:solidFill>
                  <a:srgbClr val="0432FF"/>
                </a:solidFill>
                <a:latin typeface="-apple-system"/>
                <a:ea typeface="Microsoft YaHei" panose="020B0503020204020204" pitchFamily="34" charset="-122"/>
                <a:cs typeface="Arial" panose="020B0604020202020204" pitchFamily="34" charset="0"/>
              </a:rPr>
              <a:t> </a:t>
            </a:r>
            <a:r>
              <a:rPr lang="en-US" altLang="zh-CN" sz="3600" b="1" dirty="0">
                <a:solidFill>
                  <a:srgbClr val="0432FF"/>
                </a:solidFill>
                <a:latin typeface="-apple-system"/>
                <a:ea typeface="Microsoft YaHei" panose="020B0503020204020204" pitchFamily="34" charset="-122"/>
                <a:cs typeface="Arial" panose="020B0604020202020204" pitchFamily="34" charset="0"/>
              </a:rPr>
              <a:t>list</a:t>
            </a:r>
            <a:r>
              <a:rPr lang="zh-CN" altLang="en-US" sz="3600" b="1" dirty="0">
                <a:solidFill>
                  <a:srgbClr val="0432FF"/>
                </a:solidFill>
                <a:latin typeface="-apple-system"/>
                <a:ea typeface="Microsoft YaHei" panose="020B0503020204020204" pitchFamily="34" charset="-122"/>
                <a:cs typeface="Arial" panose="020B0604020202020204" pitchFamily="34" charset="0"/>
              </a:rPr>
              <a:t> </a:t>
            </a:r>
            <a:r>
              <a:rPr lang="en-US" altLang="zh-CN" sz="3600" b="1" dirty="0">
                <a:solidFill>
                  <a:srgbClr val="0432FF"/>
                </a:solidFill>
                <a:latin typeface="-apple-system"/>
                <a:ea typeface="Microsoft YaHei" panose="020B0503020204020204" pitchFamily="34" charset="-122"/>
                <a:cs typeface="Arial" panose="020B0604020202020204" pitchFamily="34" charset="0"/>
              </a:rPr>
              <a:t>of</a:t>
            </a:r>
            <a:r>
              <a:rPr lang="zh-CN" altLang="en-US" sz="3600" b="1" dirty="0">
                <a:solidFill>
                  <a:srgbClr val="0432FF"/>
                </a:solidFill>
                <a:latin typeface="-apple-system"/>
                <a:ea typeface="Microsoft YaHei" panose="020B0503020204020204" pitchFamily="34" charset="-122"/>
                <a:cs typeface="Arial" panose="020B0604020202020204" pitchFamily="34" charset="0"/>
              </a:rPr>
              <a:t> </a:t>
            </a:r>
            <a:r>
              <a:rPr lang="en-US" altLang="zh-CN" sz="3600" b="1" dirty="0">
                <a:solidFill>
                  <a:srgbClr val="0432FF"/>
                </a:solidFill>
                <a:latin typeface="-apple-system"/>
                <a:ea typeface="Microsoft YaHei" panose="020B0503020204020204" pitchFamily="34" charset="-122"/>
                <a:cs typeface="Arial" panose="020B0604020202020204" pitchFamily="34" charset="0"/>
              </a:rPr>
              <a:t>other</a:t>
            </a:r>
            <a:r>
              <a:rPr lang="zh-CN" altLang="en-US" sz="3600" b="1" dirty="0">
                <a:solidFill>
                  <a:srgbClr val="0432FF"/>
                </a:solidFill>
                <a:latin typeface="-apple-system"/>
                <a:ea typeface="Microsoft YaHei" panose="020B0503020204020204" pitchFamily="34" charset="-122"/>
                <a:cs typeface="Arial" panose="020B0604020202020204" pitchFamily="34" charset="0"/>
              </a:rPr>
              <a:t> </a:t>
            </a:r>
            <a:r>
              <a:rPr lang="en-US" altLang="zh-CN" sz="3600" b="1" dirty="0">
                <a:solidFill>
                  <a:srgbClr val="0432FF"/>
                </a:solidFill>
                <a:latin typeface="-apple-system"/>
                <a:ea typeface="Microsoft YaHei" panose="020B0503020204020204" pitchFamily="34" charset="-122"/>
                <a:cs typeface="Arial" panose="020B0604020202020204" pitchFamily="34" charset="0"/>
              </a:rPr>
              <a:t>related</a:t>
            </a:r>
            <a:r>
              <a:rPr lang="zh-CN" altLang="en-US" sz="3600" b="1" dirty="0">
                <a:solidFill>
                  <a:srgbClr val="0432FF"/>
                </a:solidFill>
                <a:latin typeface="-apple-system"/>
                <a:ea typeface="Microsoft YaHei" panose="020B0503020204020204" pitchFamily="34" charset="-122"/>
                <a:cs typeface="Arial" panose="020B0604020202020204" pitchFamily="34" charset="0"/>
              </a:rPr>
              <a:t> </a:t>
            </a:r>
            <a:r>
              <a:rPr lang="en-US" altLang="zh-CN" sz="3600" b="1" dirty="0">
                <a:solidFill>
                  <a:srgbClr val="0432FF"/>
                </a:solidFill>
                <a:latin typeface="-apple-system"/>
                <a:ea typeface="Microsoft YaHei" panose="020B0503020204020204" pitchFamily="34" charset="-122"/>
                <a:cs typeface="Arial" panose="020B0604020202020204" pitchFamily="34" charset="0"/>
              </a:rPr>
              <a:t>systems</a:t>
            </a:r>
            <a:endParaRPr lang="zh-CN" altLang="en-US" sz="3600" b="1" dirty="0">
              <a:solidFill>
                <a:srgbClr val="0432FF"/>
              </a:solidFill>
              <a:latin typeface="-apple-system"/>
              <a:ea typeface="Microsoft YaHei" panose="020B0503020204020204" pitchFamily="34" charset="-122"/>
              <a:cs typeface="Arial" panose="020B0604020202020204" pitchFamily="34" charset="0"/>
            </a:endParaRPr>
          </a:p>
        </p:txBody>
      </p:sp>
      <p:sp>
        <p:nvSpPr>
          <p:cNvPr id="3" name="文本框 2">
            <a:extLst>
              <a:ext uri="{FF2B5EF4-FFF2-40B4-BE49-F238E27FC236}">
                <a16:creationId xmlns:a16="http://schemas.microsoft.com/office/drawing/2014/main" id="{3206311C-A05F-82F3-BD30-A9C36DCD3673}"/>
              </a:ext>
            </a:extLst>
          </p:cNvPr>
          <p:cNvSpPr txBox="1"/>
          <p:nvPr/>
        </p:nvSpPr>
        <p:spPr>
          <a:xfrm>
            <a:off x="8693624" y="1867278"/>
            <a:ext cx="3299968" cy="646331"/>
          </a:xfrm>
          <a:prstGeom prst="rect">
            <a:avLst/>
          </a:prstGeom>
          <a:noFill/>
        </p:spPr>
        <p:txBody>
          <a:bodyPr wrap="square" anchor="ctr">
            <a:spAutoFit/>
          </a:bodyPr>
          <a:lstStyle/>
          <a:p>
            <a:r>
              <a:rPr lang="en-US" altLang="zh-CN" b="0" i="0" dirty="0">
                <a:solidFill>
                  <a:srgbClr val="145396"/>
                </a:solidFill>
                <a:effectLst/>
                <a:latin typeface="-apple-system"/>
              </a:rPr>
              <a:t>Guo, Shen, Chiang, Ping, and Zou, PLB</a:t>
            </a:r>
            <a:r>
              <a:rPr lang="en-US" altLang="zh-CN" b="1" i="0" dirty="0">
                <a:solidFill>
                  <a:srgbClr val="145396"/>
                </a:solidFill>
                <a:effectLst/>
                <a:latin typeface="-apple-system"/>
              </a:rPr>
              <a:t>641</a:t>
            </a:r>
            <a:r>
              <a:rPr lang="en-US" altLang="zh-CN" b="0" i="0" dirty="0">
                <a:solidFill>
                  <a:srgbClr val="145396"/>
                </a:solidFill>
                <a:effectLst/>
                <a:latin typeface="-apple-system"/>
              </a:rPr>
              <a:t>, 278 (2006)</a:t>
            </a:r>
            <a:endParaRPr lang="zh-CN" altLang="en-US" dirty="0">
              <a:solidFill>
                <a:srgbClr val="145396"/>
              </a:solidFill>
              <a:latin typeface="-apple-system"/>
            </a:endParaRPr>
          </a:p>
        </p:txBody>
      </p:sp>
      <p:sp>
        <p:nvSpPr>
          <p:cNvPr id="7" name="文本框 6">
            <a:extLst>
              <a:ext uri="{FF2B5EF4-FFF2-40B4-BE49-F238E27FC236}">
                <a16:creationId xmlns:a16="http://schemas.microsoft.com/office/drawing/2014/main" id="{435CCD30-3B8F-411F-DF8B-0396B3886372}"/>
              </a:ext>
            </a:extLst>
          </p:cNvPr>
          <p:cNvSpPr txBox="1"/>
          <p:nvPr/>
        </p:nvSpPr>
        <p:spPr>
          <a:xfrm>
            <a:off x="7601803" y="2780811"/>
            <a:ext cx="4416294" cy="646331"/>
          </a:xfrm>
          <a:prstGeom prst="rect">
            <a:avLst/>
          </a:prstGeom>
          <a:noFill/>
        </p:spPr>
        <p:txBody>
          <a:bodyPr wrap="square" anchor="ctr">
            <a:spAutoFit/>
          </a:bodyPr>
          <a:lstStyle/>
          <a:p>
            <a:r>
              <a:rPr lang="en-US" altLang="zh-CN" b="0" i="0" dirty="0" err="1">
                <a:solidFill>
                  <a:srgbClr val="145396"/>
                </a:solidFill>
                <a:effectLst/>
                <a:latin typeface="-apple-system"/>
              </a:rPr>
              <a:t>Albaladejo</a:t>
            </a:r>
            <a:r>
              <a:rPr lang="en-US" altLang="zh-CN" b="0" i="0" dirty="0">
                <a:solidFill>
                  <a:srgbClr val="145396"/>
                </a:solidFill>
                <a:effectLst/>
                <a:latin typeface="-apple-system"/>
              </a:rPr>
              <a:t>, Fernandez-Soler, Guo, and Nieves, PLB</a:t>
            </a:r>
            <a:r>
              <a:rPr lang="en-US" altLang="zh-CN" b="1" i="0" dirty="0">
                <a:solidFill>
                  <a:srgbClr val="145396"/>
                </a:solidFill>
                <a:effectLst/>
                <a:latin typeface="-apple-system"/>
              </a:rPr>
              <a:t>767</a:t>
            </a:r>
            <a:r>
              <a:rPr lang="en-US" altLang="zh-CN" b="0" i="0" dirty="0">
                <a:solidFill>
                  <a:srgbClr val="145396"/>
                </a:solidFill>
                <a:effectLst/>
                <a:latin typeface="-apple-system"/>
              </a:rPr>
              <a:t>, 465 (2017)</a:t>
            </a:r>
            <a:endParaRPr lang="zh-CN" altLang="en-US" dirty="0">
              <a:solidFill>
                <a:srgbClr val="145396"/>
              </a:solidFill>
              <a:latin typeface="-apple-system"/>
            </a:endParaRPr>
          </a:p>
        </p:txBody>
      </p:sp>
      <p:pic>
        <p:nvPicPr>
          <p:cNvPr id="8" name="图片 7">
            <a:extLst>
              <a:ext uri="{FF2B5EF4-FFF2-40B4-BE49-F238E27FC236}">
                <a16:creationId xmlns:a16="http://schemas.microsoft.com/office/drawing/2014/main" id="{42DD1A2E-9351-555A-3222-DF4FDB0DF4E7}"/>
              </a:ext>
            </a:extLst>
          </p:cNvPr>
          <p:cNvPicPr>
            <a:picLocks noChangeAspect="1"/>
          </p:cNvPicPr>
          <p:nvPr/>
        </p:nvPicPr>
        <p:blipFill>
          <a:blip r:embed="rId4"/>
          <a:stretch>
            <a:fillRect/>
          </a:stretch>
        </p:blipFill>
        <p:spPr>
          <a:xfrm>
            <a:off x="3036395" y="3953730"/>
            <a:ext cx="8481761" cy="2689416"/>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11" name="文本框 10">
            <a:extLst>
              <a:ext uri="{FF2B5EF4-FFF2-40B4-BE49-F238E27FC236}">
                <a16:creationId xmlns:a16="http://schemas.microsoft.com/office/drawing/2014/main" id="{26C4F703-1B9F-CA4C-8E80-08CA02351F83}"/>
              </a:ext>
            </a:extLst>
          </p:cNvPr>
          <p:cNvSpPr txBox="1"/>
          <p:nvPr/>
        </p:nvSpPr>
        <p:spPr>
          <a:xfrm>
            <a:off x="684446" y="5286076"/>
            <a:ext cx="1716216" cy="923330"/>
          </a:xfrm>
          <a:prstGeom prst="rect">
            <a:avLst/>
          </a:prstGeom>
          <a:noFill/>
        </p:spPr>
        <p:txBody>
          <a:bodyPr wrap="square">
            <a:spAutoFit/>
          </a:bodyPr>
          <a:lstStyle/>
          <a:p>
            <a:r>
              <a:rPr lang="sv-SE" altLang="zh-CN" b="0" i="0" dirty="0">
                <a:solidFill>
                  <a:srgbClr val="145396"/>
                </a:solidFill>
                <a:effectLst/>
                <a:latin typeface="-apple-system"/>
              </a:rPr>
              <a:t>U.-G. Meißner, Symmetry 12, 981 (2020)</a:t>
            </a:r>
            <a:endParaRPr lang="zh-CN" altLang="en-US" dirty="0">
              <a:solidFill>
                <a:srgbClr val="145396"/>
              </a:solidFill>
              <a:latin typeface="-apple-system"/>
            </a:endParaRPr>
          </a:p>
        </p:txBody>
      </p:sp>
      <p:pic>
        <p:nvPicPr>
          <p:cNvPr id="5" name="图片 4">
            <a:extLst>
              <a:ext uri="{FF2B5EF4-FFF2-40B4-BE49-F238E27FC236}">
                <a16:creationId xmlns:a16="http://schemas.microsoft.com/office/drawing/2014/main" id="{84213B2C-88C4-3413-E3B6-87722085AAC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5740" y="4229659"/>
            <a:ext cx="2106641" cy="746102"/>
          </a:xfrm>
          <a:prstGeom prst="rect">
            <a:avLst/>
          </a:prstGeom>
        </p:spPr>
      </p:pic>
    </p:spTree>
    <p:extLst>
      <p:ext uri="{BB962C8B-B14F-4D97-AF65-F5344CB8AC3E}">
        <p14:creationId xmlns:p14="http://schemas.microsoft.com/office/powerpoint/2010/main" val="368490882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标题 1">
            <a:extLst>
              <a:ext uri="{FF2B5EF4-FFF2-40B4-BE49-F238E27FC236}">
                <a16:creationId xmlns:a16="http://schemas.microsoft.com/office/drawing/2014/main" id="{441CC4A0-D134-FF48-A844-F3607F34BCE5}"/>
              </a:ext>
            </a:extLst>
          </p:cNvPr>
          <p:cNvSpPr>
            <a:spLocks noGrp="1"/>
          </p:cNvSpPr>
          <p:nvPr>
            <p:ph type="title"/>
          </p:nvPr>
        </p:nvSpPr>
        <p:spPr>
          <a:xfrm>
            <a:off x="216471" y="308318"/>
            <a:ext cx="11051916" cy="497086"/>
          </a:xfrm>
        </p:spPr>
        <p:txBody>
          <a:bodyPr>
            <a:noAutofit/>
          </a:bodyPr>
          <a:lstStyle/>
          <a:p>
            <a:r>
              <a:rPr lang="en-US" altLang="zh-CN" sz="3200" b="1" dirty="0">
                <a:latin typeface="Microsoft YaHei" charset="-122"/>
                <a:ea typeface="Microsoft YaHei" charset="-122"/>
                <a:cs typeface="Microsoft YaHei" charset="-122"/>
              </a:rPr>
              <a:t>Many (if not all) </a:t>
            </a:r>
            <a:r>
              <a:rPr lang="zh-CN" altLang="en-US" sz="3200" b="1" dirty="0">
                <a:latin typeface="Microsoft YaHei" charset="-122"/>
                <a:ea typeface="Microsoft YaHei" charset="-122"/>
                <a:cs typeface="Microsoft YaHei" charset="-122"/>
              </a:rPr>
              <a:t> </a:t>
            </a:r>
            <a:r>
              <a:rPr lang="en-US" altLang="zh-CN" sz="3200" b="1" dirty="0">
                <a:latin typeface="Microsoft YaHei" charset="-122"/>
                <a:ea typeface="Microsoft YaHei" charset="-122"/>
                <a:cs typeface="Microsoft YaHei" charset="-122"/>
              </a:rPr>
              <a:t>of</a:t>
            </a:r>
            <a:r>
              <a:rPr lang="zh-CN" altLang="en-US" sz="3200" b="1" dirty="0">
                <a:latin typeface="Microsoft YaHei" charset="-122"/>
                <a:ea typeface="Microsoft YaHei" charset="-122"/>
                <a:cs typeface="Microsoft YaHei" charset="-122"/>
              </a:rPr>
              <a:t> </a:t>
            </a:r>
            <a:r>
              <a:rPr lang="en-US" altLang="zh-CN" sz="3200" b="1" dirty="0">
                <a:latin typeface="Microsoft YaHei" charset="-122"/>
                <a:ea typeface="Microsoft YaHei" charset="-122"/>
                <a:cs typeface="Microsoft YaHei" charset="-122"/>
              </a:rPr>
              <a:t>them</a:t>
            </a:r>
            <a:r>
              <a:rPr lang="zh-CN" altLang="en-US" sz="3200" b="1" dirty="0">
                <a:latin typeface="Microsoft YaHei" charset="-122"/>
                <a:ea typeface="Microsoft YaHei" charset="-122"/>
                <a:cs typeface="Microsoft YaHei" charset="-122"/>
              </a:rPr>
              <a:t> </a:t>
            </a:r>
            <a:r>
              <a:rPr lang="en-US" altLang="zh-CN" sz="3200" b="1" dirty="0">
                <a:latin typeface="Microsoft YaHei" charset="-122"/>
                <a:ea typeface="Microsoft YaHei" charset="-122"/>
                <a:cs typeface="Microsoft YaHei" charset="-122"/>
              </a:rPr>
              <a:t>close</a:t>
            </a:r>
            <a:r>
              <a:rPr lang="zh-CN" altLang="en-US" sz="3200" b="1" dirty="0">
                <a:latin typeface="Microsoft YaHei" charset="-122"/>
                <a:ea typeface="Microsoft YaHei" charset="-122"/>
                <a:cs typeface="Microsoft YaHei" charset="-122"/>
              </a:rPr>
              <a:t> </a:t>
            </a:r>
            <a:r>
              <a:rPr lang="en-US" altLang="zh-CN" sz="3200" b="1" dirty="0">
                <a:latin typeface="Microsoft YaHei" charset="-122"/>
                <a:ea typeface="Microsoft YaHei" charset="-122"/>
                <a:cs typeface="Microsoft YaHei" charset="-122"/>
              </a:rPr>
              <a:t>to</a:t>
            </a:r>
            <a:r>
              <a:rPr lang="zh-CN" altLang="en-US" sz="3200" b="1" dirty="0">
                <a:latin typeface="Microsoft YaHei" charset="-122"/>
                <a:ea typeface="Microsoft YaHei" charset="-122"/>
                <a:cs typeface="Microsoft YaHei" charset="-122"/>
              </a:rPr>
              <a:t> </a:t>
            </a:r>
            <a:r>
              <a:rPr lang="en-US" altLang="zh-CN" sz="3200" b="1" dirty="0">
                <a:latin typeface="Microsoft YaHei" charset="-122"/>
                <a:ea typeface="Microsoft YaHei" charset="-122"/>
                <a:cs typeface="Microsoft YaHei" charset="-122"/>
              </a:rPr>
              <a:t>thresholds</a:t>
            </a:r>
            <a:endParaRPr lang="zh-CN" altLang="en-US" sz="3200" b="1" dirty="0">
              <a:latin typeface="Microsoft YaHei" charset="-122"/>
              <a:ea typeface="Microsoft YaHei" charset="-122"/>
              <a:cs typeface="Microsoft YaHei" charset="-122"/>
            </a:endParaRPr>
          </a:p>
        </p:txBody>
      </p:sp>
      <p:sp>
        <p:nvSpPr>
          <p:cNvPr id="5" name="幻灯片编号占位符 4"/>
          <p:cNvSpPr>
            <a:spLocks noGrp="1"/>
          </p:cNvSpPr>
          <p:nvPr>
            <p:ph type="sldNum" sz="quarter" idx="12"/>
          </p:nvPr>
        </p:nvSpPr>
        <p:spPr>
          <a:xfrm>
            <a:off x="7981950" y="6356352"/>
            <a:ext cx="2057400" cy="365125"/>
          </a:xfrm>
        </p:spPr>
        <p:txBody>
          <a:bodyPr/>
          <a:lstStyle/>
          <a:p>
            <a:pPr>
              <a:defRPr/>
            </a:pPr>
            <a:fld id="{6DE53C34-1AA1-4AB3-A96F-01890984CFFF}" type="slidenum">
              <a:rPr lang="zh-CN" altLang="en-US">
                <a:solidFill>
                  <a:prstClr val="black">
                    <a:tint val="75000"/>
                  </a:prstClr>
                </a:solidFill>
                <a:latin typeface="Calibri" panose="020F0502020204030204"/>
                <a:ea typeface="宋体" panose="02010600030101010101" pitchFamily="2" charset="-122"/>
              </a:rPr>
              <a:pPr>
                <a:defRPr/>
              </a:pPr>
              <a:t>5</a:t>
            </a:fld>
            <a:endParaRPr lang="zh-CN" altLang="en-US" dirty="0">
              <a:solidFill>
                <a:prstClr val="black">
                  <a:tint val="75000"/>
                </a:prstClr>
              </a:solidFill>
              <a:latin typeface="Calibri" panose="020F0502020204030204"/>
              <a:ea typeface="宋体" panose="02010600030101010101" pitchFamily="2" charset="-122"/>
            </a:endParaRPr>
          </a:p>
        </p:txBody>
      </p:sp>
      <p:pic>
        <p:nvPicPr>
          <p:cNvPr id="11" name="Picture 3">
            <a:extLst>
              <a:ext uri="{FF2B5EF4-FFF2-40B4-BE49-F238E27FC236}">
                <a16:creationId xmlns:a16="http://schemas.microsoft.com/office/drawing/2014/main" id="{C34FA212-EB58-144D-90B0-A22A309101FC}"/>
              </a:ext>
            </a:extLst>
          </p:cNvPr>
          <p:cNvPicPr>
            <a:picLocks noChangeAspect="1" noChangeArrowheads="1"/>
          </p:cNvPicPr>
          <p:nvPr/>
        </p:nvPicPr>
        <p:blipFill>
          <a:blip r:embed="rId3"/>
          <a:srcRect/>
          <a:stretch>
            <a:fillRect/>
          </a:stretch>
        </p:blipFill>
        <p:spPr bwMode="auto">
          <a:xfrm>
            <a:off x="1756013" y="1098197"/>
            <a:ext cx="4321849" cy="5440717"/>
          </a:xfrm>
          <a:prstGeom prst="rect">
            <a:avLst/>
          </a:prstGeom>
          <a:ln>
            <a:noFill/>
          </a:ln>
          <a:effectLst>
            <a:outerShdw blurRad="292100" dist="139700" dir="2700000" algn="tl" rotWithShape="0">
              <a:srgbClr val="333333">
                <a:alpha val="65000"/>
              </a:srgbClr>
            </a:outerShdw>
          </a:effectLst>
        </p:spPr>
      </p:pic>
      <p:sp>
        <p:nvSpPr>
          <p:cNvPr id="3" name="矩形 2">
            <a:extLst>
              <a:ext uri="{FF2B5EF4-FFF2-40B4-BE49-F238E27FC236}">
                <a16:creationId xmlns:a16="http://schemas.microsoft.com/office/drawing/2014/main" id="{9CAC8A8F-6F9F-DF4F-BB76-8B3412AE84F2}"/>
              </a:ext>
            </a:extLst>
          </p:cNvPr>
          <p:cNvSpPr/>
          <p:nvPr/>
        </p:nvSpPr>
        <p:spPr>
          <a:xfrm>
            <a:off x="6375038" y="2613393"/>
            <a:ext cx="4060950" cy="1323439"/>
          </a:xfrm>
          <a:prstGeom prst="rect">
            <a:avLst/>
          </a:prstGeom>
        </p:spPr>
        <p:txBody>
          <a:bodyPr wrap="square">
            <a:spAutoFit/>
          </a:bodyPr>
          <a:lstStyle/>
          <a:p>
            <a:pPr>
              <a:defRPr/>
            </a:pPr>
            <a:r>
              <a:rPr lang="en-US" altLang="zh-CN" sz="2000" i="1" dirty="0">
                <a:solidFill>
                  <a:srgbClr val="C00000"/>
                </a:solidFill>
                <a:latin typeface="arial" panose="020B0604020202020204" pitchFamily="34" charset="0"/>
                <a:ea typeface="宋体" panose="02010600030101010101" pitchFamily="2" charset="-122"/>
              </a:rPr>
              <a:t>Feng-Kun Guo, Christoph </a:t>
            </a:r>
            <a:r>
              <a:rPr lang="en-US" altLang="zh-CN" sz="2000" i="1" dirty="0" err="1">
                <a:solidFill>
                  <a:srgbClr val="C00000"/>
                </a:solidFill>
                <a:latin typeface="arial" panose="020B0604020202020204" pitchFamily="34" charset="0"/>
                <a:ea typeface="宋体" panose="02010600030101010101" pitchFamily="2" charset="-122"/>
              </a:rPr>
              <a:t>Hanhart</a:t>
            </a:r>
            <a:r>
              <a:rPr lang="en-US" altLang="zh-CN" sz="2000" i="1" dirty="0">
                <a:solidFill>
                  <a:srgbClr val="C00000"/>
                </a:solidFill>
                <a:latin typeface="arial" panose="020B0604020202020204" pitchFamily="34" charset="0"/>
                <a:ea typeface="宋体" panose="02010600030101010101" pitchFamily="2" charset="-122"/>
              </a:rPr>
              <a:t>, </a:t>
            </a:r>
          </a:p>
          <a:p>
            <a:pPr>
              <a:defRPr/>
            </a:pPr>
            <a:r>
              <a:rPr lang="en-US" altLang="zh-CN" sz="2000" i="1" dirty="0">
                <a:solidFill>
                  <a:srgbClr val="C00000"/>
                </a:solidFill>
                <a:latin typeface="arial" panose="020B0604020202020204" pitchFamily="34" charset="0"/>
                <a:ea typeface="宋体" panose="02010600030101010101" pitchFamily="2" charset="-122"/>
              </a:rPr>
              <a:t>Ulf-G. </a:t>
            </a:r>
            <a:r>
              <a:rPr lang="en-US" altLang="zh-CN" sz="2000" i="1" dirty="0" err="1">
                <a:solidFill>
                  <a:srgbClr val="C00000"/>
                </a:solidFill>
                <a:latin typeface="arial" panose="020B0604020202020204" pitchFamily="34" charset="0"/>
                <a:ea typeface="宋体" panose="02010600030101010101" pitchFamily="2" charset="-122"/>
              </a:rPr>
              <a:t>Meißner</a:t>
            </a:r>
            <a:r>
              <a:rPr lang="en-US" altLang="zh-CN" sz="2000" i="1" dirty="0">
                <a:solidFill>
                  <a:srgbClr val="C00000"/>
                </a:solidFill>
                <a:latin typeface="arial" panose="020B0604020202020204" pitchFamily="34" charset="0"/>
                <a:ea typeface="宋体" panose="02010600030101010101" pitchFamily="2" charset="-122"/>
              </a:rPr>
              <a:t>, Qian Wang,</a:t>
            </a:r>
          </a:p>
          <a:p>
            <a:pPr>
              <a:defRPr/>
            </a:pPr>
            <a:r>
              <a:rPr lang="en-US" altLang="zh-CN" sz="2000" i="1" dirty="0">
                <a:solidFill>
                  <a:srgbClr val="C00000"/>
                </a:solidFill>
                <a:latin typeface="arial" panose="020B0604020202020204" pitchFamily="34" charset="0"/>
                <a:ea typeface="宋体" panose="02010600030101010101" pitchFamily="2" charset="-122"/>
              </a:rPr>
              <a:t> Qiang Zhao, Bing-Song Zou.</a:t>
            </a:r>
            <a:br>
              <a:rPr lang="en-US" altLang="zh-CN" sz="2000" i="1" dirty="0">
                <a:solidFill>
                  <a:srgbClr val="C00000"/>
                </a:solidFill>
                <a:latin typeface="Calibri" panose="020F0502020204030204"/>
                <a:ea typeface="宋体" panose="02010600030101010101" pitchFamily="2" charset="-122"/>
              </a:rPr>
            </a:br>
            <a:r>
              <a:rPr lang="en-US" altLang="zh-CN" sz="2000" i="1" dirty="0" err="1">
                <a:solidFill>
                  <a:srgbClr val="C00000"/>
                </a:solidFill>
                <a:latin typeface="arial" panose="020B0604020202020204" pitchFamily="34" charset="0"/>
                <a:ea typeface="宋体" panose="02010600030101010101" pitchFamily="2" charset="-122"/>
              </a:rPr>
              <a:t>Rev.Mod.Phys</a:t>
            </a:r>
            <a:r>
              <a:rPr lang="en-US" altLang="zh-CN" sz="2000" i="1" dirty="0">
                <a:solidFill>
                  <a:srgbClr val="C00000"/>
                </a:solidFill>
                <a:latin typeface="arial" panose="020B0604020202020204" pitchFamily="34" charset="0"/>
                <a:ea typeface="宋体" panose="02010600030101010101" pitchFamily="2" charset="-122"/>
              </a:rPr>
              <a:t>. 90 (2018) 015004.</a:t>
            </a:r>
            <a:endParaRPr lang="zh-CN" altLang="en-US" sz="2000" i="1" dirty="0">
              <a:solidFill>
                <a:srgbClr val="C00000"/>
              </a:solidFill>
              <a:latin typeface="Calibri" panose="020F0502020204030204"/>
              <a:ea typeface="宋体" panose="02010600030101010101" pitchFamily="2" charset="-122"/>
            </a:endParaRPr>
          </a:p>
        </p:txBody>
      </p:sp>
      <p:sp>
        <p:nvSpPr>
          <p:cNvPr id="4" name="文本框 3">
            <a:extLst>
              <a:ext uri="{FF2B5EF4-FFF2-40B4-BE49-F238E27FC236}">
                <a16:creationId xmlns:a16="http://schemas.microsoft.com/office/drawing/2014/main" id="{38777AD9-1045-71EC-2BC1-7D7DFCDFAF0C}"/>
              </a:ext>
            </a:extLst>
          </p:cNvPr>
          <p:cNvSpPr txBox="1"/>
          <p:nvPr/>
        </p:nvSpPr>
        <p:spPr>
          <a:xfrm>
            <a:off x="6376711" y="4684927"/>
            <a:ext cx="4891676" cy="923330"/>
          </a:xfrm>
          <a:prstGeom prst="rect">
            <a:avLst/>
          </a:prstGeom>
          <a:noFill/>
        </p:spPr>
        <p:txBody>
          <a:bodyPr wrap="square">
            <a:spAutoFit/>
          </a:bodyPr>
          <a:lstStyle/>
          <a:p>
            <a:r>
              <a:rPr lang="en" altLang="zh-CN" b="0" i="0" u="none" strike="noStrike" dirty="0">
                <a:solidFill>
                  <a:srgbClr val="333333"/>
                </a:solidFill>
                <a:effectLst/>
                <a:latin typeface="Helvetica Neue" panose="02000503000000020004" pitchFamily="2" charset="0"/>
              </a:rPr>
              <a:t>Hua-Xing Chen, Wei Chen, Xiang Liu and Shi-Lin </a:t>
            </a:r>
            <a:r>
              <a:rPr lang="en" altLang="zh-CN" b="0" i="0" u="none" strike="noStrike" dirty="0" err="1">
                <a:solidFill>
                  <a:srgbClr val="333333"/>
                </a:solidFill>
                <a:effectLst/>
                <a:latin typeface="Helvetica Neue" panose="02000503000000020004" pitchFamily="2" charset="0"/>
              </a:rPr>
              <a:t>Zhu,</a:t>
            </a:r>
            <a:r>
              <a:rPr lang="en" altLang="zh-CN" b="0" i="1" u="none" strike="noStrike" dirty="0" err="1">
                <a:solidFill>
                  <a:srgbClr val="333333"/>
                </a:solidFill>
                <a:effectLst/>
                <a:latin typeface="Helvetica Neue" panose="02000503000000020004" pitchFamily="2" charset="0"/>
              </a:rPr>
              <a:t>The</a:t>
            </a:r>
            <a:r>
              <a:rPr lang="en" altLang="zh-CN" b="0" i="1" u="none" strike="noStrike" dirty="0">
                <a:solidFill>
                  <a:srgbClr val="333333"/>
                </a:solidFill>
                <a:effectLst/>
                <a:latin typeface="Helvetica Neue" panose="02000503000000020004" pitchFamily="2" charset="0"/>
              </a:rPr>
              <a:t> hidden-charm pentaquark and tetraquark </a:t>
            </a:r>
            <a:r>
              <a:rPr lang="en" altLang="zh-CN" b="0" i="1" u="none" strike="noStrike" dirty="0" err="1">
                <a:solidFill>
                  <a:srgbClr val="333333"/>
                </a:solidFill>
                <a:effectLst/>
                <a:latin typeface="Helvetica Neue" panose="02000503000000020004" pitchFamily="2" charset="0"/>
              </a:rPr>
              <a:t>states,</a:t>
            </a:r>
            <a:r>
              <a:rPr lang="en" altLang="zh-CN" b="1" i="0" u="none" strike="noStrike" dirty="0" err="1">
                <a:solidFill>
                  <a:srgbClr val="333333"/>
                </a:solidFill>
                <a:effectLst/>
                <a:latin typeface="Helvetica Neue" panose="02000503000000020004" pitchFamily="2" charset="0"/>
              </a:rPr>
              <a:t>Phys</a:t>
            </a:r>
            <a:r>
              <a:rPr lang="en" altLang="zh-CN" b="1" i="0" u="none" strike="noStrike" dirty="0">
                <a:solidFill>
                  <a:srgbClr val="333333"/>
                </a:solidFill>
                <a:effectLst/>
                <a:latin typeface="Helvetica Neue" panose="02000503000000020004" pitchFamily="2" charset="0"/>
              </a:rPr>
              <a:t>. Rept.</a:t>
            </a:r>
            <a:r>
              <a:rPr lang="en" altLang="zh-CN" b="0" i="0" u="none" strike="noStrike" dirty="0">
                <a:solidFill>
                  <a:srgbClr val="333333"/>
                </a:solidFill>
                <a:effectLst/>
                <a:latin typeface="Helvetica Neue" panose="02000503000000020004" pitchFamily="2" charset="0"/>
              </a:rPr>
              <a:t>639 (2016) 1</a:t>
            </a:r>
            <a:endParaRPr lang="zh-CN" altLang="en-US" dirty="0"/>
          </a:p>
        </p:txBody>
      </p:sp>
      <p:sp>
        <p:nvSpPr>
          <p:cNvPr id="2" name="文本框 1">
            <a:extLst>
              <a:ext uri="{FF2B5EF4-FFF2-40B4-BE49-F238E27FC236}">
                <a16:creationId xmlns:a16="http://schemas.microsoft.com/office/drawing/2014/main" id="{D0D6000F-AAB0-64EC-D24B-A4B1912A63D8}"/>
              </a:ext>
            </a:extLst>
          </p:cNvPr>
          <p:cNvSpPr txBox="1"/>
          <p:nvPr/>
        </p:nvSpPr>
        <p:spPr>
          <a:xfrm>
            <a:off x="715330" y="3105835"/>
            <a:ext cx="10553057" cy="1200329"/>
          </a:xfrm>
          <a:prstGeom prst="rect">
            <a:avLst/>
          </a:prstGeom>
          <a:solidFill>
            <a:schemeClr val="accent4">
              <a:lumMod val="20000"/>
              <a:lumOff val="80000"/>
            </a:schemeClr>
          </a:solidFill>
        </p:spPr>
        <p:txBody>
          <a:bodyPr wrap="square" rtlCol="0">
            <a:spAutoFit/>
          </a:bodyPr>
          <a:lstStyle/>
          <a:p>
            <a:pPr algn="ctr"/>
            <a:r>
              <a:rPr kumimoji="1" lang="en-US" altLang="zh-CN" sz="2400" b="1" dirty="0">
                <a:latin typeface="Microsoft YaHei" panose="020B0503020204020204" pitchFamily="34" charset="-122"/>
                <a:ea typeface="Microsoft YaHei" panose="020B0503020204020204" pitchFamily="34" charset="-122"/>
              </a:rPr>
              <a:t>If</a:t>
            </a:r>
            <a:r>
              <a:rPr kumimoji="1" lang="zh-CN" altLang="en-US" sz="2400" b="1" dirty="0">
                <a:latin typeface="Microsoft YaHei" panose="020B0503020204020204" pitchFamily="34" charset="-122"/>
                <a:ea typeface="Microsoft YaHei" panose="020B0503020204020204" pitchFamily="34" charset="-122"/>
              </a:rPr>
              <a:t> </a:t>
            </a:r>
            <a:r>
              <a:rPr kumimoji="1" lang="en-US" altLang="zh-CN" sz="2400" b="1" dirty="0">
                <a:latin typeface="Microsoft YaHei" panose="020B0503020204020204" pitchFamily="34" charset="-122"/>
                <a:ea typeface="Microsoft YaHei" panose="020B0503020204020204" pitchFamily="34" charset="-122"/>
              </a:rPr>
              <a:t>this</a:t>
            </a:r>
            <a:r>
              <a:rPr kumimoji="1" lang="zh-CN" altLang="en-US" sz="2400" b="1" dirty="0">
                <a:latin typeface="Microsoft YaHei" panose="020B0503020204020204" pitchFamily="34" charset="-122"/>
                <a:ea typeface="Microsoft YaHei" panose="020B0503020204020204" pitchFamily="34" charset="-122"/>
              </a:rPr>
              <a:t> </a:t>
            </a:r>
            <a:r>
              <a:rPr kumimoji="1" lang="en-US" altLang="zh-CN" sz="2400" b="1" dirty="0">
                <a:latin typeface="Microsoft YaHei" panose="020B0503020204020204" pitchFamily="34" charset="-122"/>
                <a:ea typeface="Microsoft YaHei" panose="020B0503020204020204" pitchFamily="34" charset="-122"/>
              </a:rPr>
              <a:t>is</a:t>
            </a:r>
            <a:r>
              <a:rPr kumimoji="1" lang="zh-CN" altLang="en-US" sz="2400" b="1" dirty="0">
                <a:latin typeface="Microsoft YaHei" panose="020B0503020204020204" pitchFamily="34" charset="-122"/>
                <a:ea typeface="Microsoft YaHei" panose="020B0503020204020204" pitchFamily="34" charset="-122"/>
              </a:rPr>
              <a:t> </a:t>
            </a:r>
            <a:r>
              <a:rPr kumimoji="1" lang="en-US" altLang="zh-CN" sz="2400" b="1" dirty="0">
                <a:latin typeface="Microsoft YaHei" panose="020B0503020204020204" pitchFamily="34" charset="-122"/>
                <a:ea typeface="Microsoft YaHei" panose="020B0503020204020204" pitchFamily="34" charset="-122"/>
              </a:rPr>
              <a:t>the</a:t>
            </a:r>
            <a:r>
              <a:rPr kumimoji="1" lang="zh-CN" altLang="en-US" sz="2400" b="1" dirty="0">
                <a:latin typeface="Microsoft YaHei" panose="020B0503020204020204" pitchFamily="34" charset="-122"/>
                <a:ea typeface="Microsoft YaHei" panose="020B0503020204020204" pitchFamily="34" charset="-122"/>
              </a:rPr>
              <a:t> </a:t>
            </a:r>
            <a:r>
              <a:rPr kumimoji="1" lang="en-US" altLang="zh-CN" sz="2400" b="1" dirty="0">
                <a:latin typeface="Microsoft YaHei" panose="020B0503020204020204" pitchFamily="34" charset="-122"/>
                <a:ea typeface="Microsoft YaHei" panose="020B0503020204020204" pitchFamily="34" charset="-122"/>
              </a:rPr>
              <a:t>case,</a:t>
            </a:r>
            <a:r>
              <a:rPr kumimoji="1" lang="zh-CN" altLang="en-US" sz="2400" b="1" dirty="0">
                <a:latin typeface="Microsoft YaHei" panose="020B0503020204020204" pitchFamily="34" charset="-122"/>
                <a:ea typeface="Microsoft YaHei" panose="020B0503020204020204" pitchFamily="34" charset="-122"/>
              </a:rPr>
              <a:t> </a:t>
            </a:r>
            <a:r>
              <a:rPr kumimoji="1" lang="en-US" altLang="zh-CN" sz="2400" b="1" dirty="0">
                <a:latin typeface="Microsoft YaHei" panose="020B0503020204020204" pitchFamily="34" charset="-122"/>
                <a:ea typeface="Microsoft YaHei" panose="020B0503020204020204" pitchFamily="34" charset="-122"/>
              </a:rPr>
              <a:t>the</a:t>
            </a:r>
            <a:r>
              <a:rPr kumimoji="1" lang="zh-CN" altLang="en-US" sz="2400" b="1" dirty="0">
                <a:latin typeface="Microsoft YaHei" panose="020B0503020204020204" pitchFamily="34" charset="-122"/>
                <a:ea typeface="Microsoft YaHei" panose="020B0503020204020204" pitchFamily="34" charset="-122"/>
              </a:rPr>
              <a:t> </a:t>
            </a:r>
            <a:r>
              <a:rPr kumimoji="1" lang="en-US" altLang="zh-CN" sz="2400" b="1" dirty="0">
                <a:latin typeface="Microsoft YaHei" panose="020B0503020204020204" pitchFamily="34" charset="-122"/>
                <a:ea typeface="Microsoft YaHei" panose="020B0503020204020204" pitchFamily="34" charset="-122"/>
              </a:rPr>
              <a:t>most</a:t>
            </a:r>
            <a:r>
              <a:rPr kumimoji="1" lang="zh-CN" altLang="en-US" sz="2400" b="1" dirty="0">
                <a:latin typeface="Microsoft YaHei" panose="020B0503020204020204" pitchFamily="34" charset="-122"/>
                <a:ea typeface="Microsoft YaHei" panose="020B0503020204020204" pitchFamily="34" charset="-122"/>
              </a:rPr>
              <a:t> </a:t>
            </a:r>
            <a:r>
              <a:rPr kumimoji="1" lang="en-US" altLang="zh-CN" sz="2400" b="1" dirty="0">
                <a:latin typeface="Microsoft YaHei" panose="020B0503020204020204" pitchFamily="34" charset="-122"/>
                <a:ea typeface="Microsoft YaHei" panose="020B0503020204020204" pitchFamily="34" charset="-122"/>
              </a:rPr>
              <a:t>important</a:t>
            </a:r>
            <a:r>
              <a:rPr kumimoji="1" lang="zh-CN" altLang="en-US" sz="2400" b="1" dirty="0">
                <a:latin typeface="Microsoft YaHei" panose="020B0503020204020204" pitchFamily="34" charset="-122"/>
                <a:ea typeface="Microsoft YaHei" panose="020B0503020204020204" pitchFamily="34" charset="-122"/>
              </a:rPr>
              <a:t> </a:t>
            </a:r>
            <a:r>
              <a:rPr kumimoji="1" lang="en-US" altLang="zh-CN" sz="2400" b="1" dirty="0">
                <a:latin typeface="Microsoft YaHei" panose="020B0503020204020204" pitchFamily="34" charset="-122"/>
                <a:ea typeface="Microsoft YaHei" panose="020B0503020204020204" pitchFamily="34" charset="-122"/>
              </a:rPr>
              <a:t>work</a:t>
            </a:r>
            <a:r>
              <a:rPr kumimoji="1" lang="zh-CN" altLang="en-US" sz="2400" b="1" dirty="0">
                <a:latin typeface="Microsoft YaHei" panose="020B0503020204020204" pitchFamily="34" charset="-122"/>
                <a:ea typeface="Microsoft YaHei" panose="020B0503020204020204" pitchFamily="34" charset="-122"/>
              </a:rPr>
              <a:t> </a:t>
            </a:r>
            <a:r>
              <a:rPr kumimoji="1" lang="en-US" altLang="zh-CN" sz="2400" b="1" dirty="0">
                <a:latin typeface="Microsoft YaHei" panose="020B0503020204020204" pitchFamily="34" charset="-122"/>
                <a:ea typeface="Microsoft YaHei" panose="020B0503020204020204" pitchFamily="34" charset="-122"/>
              </a:rPr>
              <a:t>is</a:t>
            </a:r>
            <a:r>
              <a:rPr kumimoji="1" lang="zh-CN" altLang="en-US" sz="2400" b="1" dirty="0">
                <a:latin typeface="Microsoft YaHei" panose="020B0503020204020204" pitchFamily="34" charset="-122"/>
                <a:ea typeface="Microsoft YaHei" panose="020B0503020204020204" pitchFamily="34" charset="-122"/>
              </a:rPr>
              <a:t> </a:t>
            </a:r>
            <a:r>
              <a:rPr kumimoji="1" lang="en-US" altLang="zh-CN" sz="2400" b="1" dirty="0">
                <a:latin typeface="Microsoft YaHei" panose="020B0503020204020204" pitchFamily="34" charset="-122"/>
                <a:ea typeface="Microsoft YaHei" panose="020B0503020204020204" pitchFamily="34" charset="-122"/>
              </a:rPr>
              <a:t>to</a:t>
            </a:r>
            <a:r>
              <a:rPr kumimoji="1" lang="zh-CN" altLang="en-US" sz="2400" b="1" dirty="0">
                <a:latin typeface="Microsoft YaHei" panose="020B0503020204020204" pitchFamily="34" charset="-122"/>
                <a:ea typeface="Microsoft YaHei" panose="020B0503020204020204" pitchFamily="34" charset="-122"/>
              </a:rPr>
              <a:t> </a:t>
            </a:r>
            <a:r>
              <a:rPr kumimoji="1" lang="en-US" altLang="zh-CN" sz="2400" b="1" dirty="0">
                <a:latin typeface="Microsoft YaHei" panose="020B0503020204020204" pitchFamily="34" charset="-122"/>
                <a:ea typeface="Microsoft YaHei" panose="020B0503020204020204" pitchFamily="34" charset="-122"/>
              </a:rPr>
              <a:t>understand</a:t>
            </a:r>
            <a:r>
              <a:rPr kumimoji="1" lang="zh-CN" altLang="en-US" sz="2400" b="1" dirty="0">
                <a:latin typeface="Microsoft YaHei" panose="020B0503020204020204" pitchFamily="34" charset="-122"/>
                <a:ea typeface="Microsoft YaHei" panose="020B0503020204020204" pitchFamily="34" charset="-122"/>
              </a:rPr>
              <a:t> </a:t>
            </a:r>
            <a:r>
              <a:rPr kumimoji="1" lang="en-US" altLang="zh-CN" sz="2400" b="1" dirty="0">
                <a:latin typeface="Microsoft YaHei" panose="020B0503020204020204" pitchFamily="34" charset="-122"/>
                <a:ea typeface="Microsoft YaHei" panose="020B0503020204020204" pitchFamily="34" charset="-122"/>
              </a:rPr>
              <a:t>the</a:t>
            </a:r>
            <a:r>
              <a:rPr kumimoji="1" lang="zh-CN" altLang="en-US" sz="2400" b="1" dirty="0">
                <a:latin typeface="Microsoft YaHei" panose="020B0503020204020204" pitchFamily="34" charset="-122"/>
                <a:ea typeface="Microsoft YaHei" panose="020B0503020204020204" pitchFamily="34" charset="-122"/>
              </a:rPr>
              <a:t> </a:t>
            </a:r>
            <a:r>
              <a:rPr kumimoji="1" lang="en-US" altLang="zh-CN" sz="2400" b="1" dirty="0">
                <a:latin typeface="Microsoft YaHei" panose="020B0503020204020204" pitchFamily="34" charset="-122"/>
                <a:ea typeface="Microsoft YaHei" panose="020B0503020204020204" pitchFamily="34" charset="-122"/>
              </a:rPr>
              <a:t>(residual) strong</a:t>
            </a:r>
            <a:r>
              <a:rPr kumimoji="1" lang="zh-CN" altLang="en-US" sz="2400" b="1" dirty="0">
                <a:latin typeface="Microsoft YaHei" panose="020B0503020204020204" pitchFamily="34" charset="-122"/>
                <a:ea typeface="Microsoft YaHei" panose="020B0503020204020204" pitchFamily="34" charset="-122"/>
              </a:rPr>
              <a:t> </a:t>
            </a:r>
            <a:r>
              <a:rPr kumimoji="1" lang="en-US" altLang="zh-CN" sz="2400" b="1" dirty="0">
                <a:latin typeface="Microsoft YaHei" panose="020B0503020204020204" pitchFamily="34" charset="-122"/>
                <a:ea typeface="Microsoft YaHei" panose="020B0503020204020204" pitchFamily="34" charset="-122"/>
              </a:rPr>
              <a:t>interaction</a:t>
            </a:r>
            <a:r>
              <a:rPr kumimoji="1" lang="zh-CN" altLang="en-US" sz="2400" b="1" dirty="0">
                <a:latin typeface="Microsoft YaHei" panose="020B0503020204020204" pitchFamily="34" charset="-122"/>
                <a:ea typeface="Microsoft YaHei" panose="020B0503020204020204" pitchFamily="34" charset="-122"/>
              </a:rPr>
              <a:t> </a:t>
            </a:r>
            <a:r>
              <a:rPr kumimoji="1" lang="en-US" altLang="zh-CN" sz="2400" b="1" dirty="0">
                <a:latin typeface="Microsoft YaHei" panose="020B0503020204020204" pitchFamily="34" charset="-122"/>
                <a:ea typeface="Microsoft YaHei" panose="020B0503020204020204" pitchFamily="34" charset="-122"/>
              </a:rPr>
              <a:t>between</a:t>
            </a:r>
            <a:r>
              <a:rPr kumimoji="1" lang="zh-CN" altLang="en-US" sz="2400" b="1" dirty="0">
                <a:latin typeface="Microsoft YaHei" panose="020B0503020204020204" pitchFamily="34" charset="-122"/>
                <a:ea typeface="Microsoft YaHei" panose="020B0503020204020204" pitchFamily="34" charset="-122"/>
              </a:rPr>
              <a:t> </a:t>
            </a:r>
            <a:r>
              <a:rPr kumimoji="1" lang="en-US" altLang="zh-CN" sz="2400" b="1" dirty="0">
                <a:latin typeface="Microsoft YaHei" panose="020B0503020204020204" pitchFamily="34" charset="-122"/>
                <a:ea typeface="Microsoft YaHei" panose="020B0503020204020204" pitchFamily="34" charset="-122"/>
              </a:rPr>
              <a:t>the</a:t>
            </a:r>
            <a:r>
              <a:rPr kumimoji="1" lang="zh-CN" altLang="en-US" sz="2400" b="1" dirty="0">
                <a:latin typeface="Microsoft YaHei" panose="020B0503020204020204" pitchFamily="34" charset="-122"/>
                <a:ea typeface="Microsoft YaHei" panose="020B0503020204020204" pitchFamily="34" charset="-122"/>
              </a:rPr>
              <a:t> </a:t>
            </a:r>
            <a:r>
              <a:rPr kumimoji="1" lang="en-US" altLang="zh-CN" sz="2400" b="1" dirty="0">
                <a:latin typeface="Microsoft YaHei" panose="020B0503020204020204" pitchFamily="34" charset="-122"/>
                <a:ea typeface="Microsoft YaHei" panose="020B0503020204020204" pitchFamily="34" charset="-122"/>
              </a:rPr>
              <a:t>constituents (of the molecular states)</a:t>
            </a:r>
            <a:endParaRPr kumimoji="1" lang="zh-CN" altLang="en-US" sz="2400" b="1" dirty="0">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2080186339"/>
      </p:ext>
    </p:extLst>
  </p:cSld>
  <p:clrMapOvr>
    <a:masterClrMapping/>
  </p:clrMapOvr>
  <mc:AlternateContent xmlns:mc="http://schemas.openxmlformats.org/markup-compatibility/2006" xmlns:p14="http://schemas.microsoft.com/office/powerpoint/2010/main">
    <mc:Choice Requires="p14">
      <p:transition p14:dur="3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5">
            <a:extLst>
              <a:ext uri="{FF2B5EF4-FFF2-40B4-BE49-F238E27FC236}">
                <a16:creationId xmlns:a16="http://schemas.microsoft.com/office/drawing/2014/main" id="{B0285AEF-B778-B077-55A3-A94DDACA58FE}"/>
              </a:ext>
            </a:extLst>
          </p:cNvPr>
          <p:cNvSpPr>
            <a:spLocks noGrp="1"/>
          </p:cNvSpPr>
          <p:nvPr>
            <p:ph type="title" idx="4294967295"/>
          </p:nvPr>
        </p:nvSpPr>
        <p:spPr>
          <a:xfrm>
            <a:off x="0" y="214854"/>
            <a:ext cx="12192000" cy="546100"/>
          </a:xfrm>
        </p:spPr>
        <p:txBody>
          <a:bodyPr>
            <a:noAutofit/>
          </a:bodyPr>
          <a:lstStyle/>
          <a:p>
            <a:r>
              <a:rPr lang="en-US" altLang="zh-CN" sz="3600" b="1" dirty="0">
                <a:latin typeface="-apple-system"/>
                <a:ea typeface="Microsoft YaHei" panose="020B0503020204020204" pitchFamily="34" charset="-122"/>
                <a:cs typeface="Arial" panose="020B0604020202020204" pitchFamily="34" charset="0"/>
              </a:rPr>
              <a:t>An</a:t>
            </a:r>
            <a:r>
              <a:rPr lang="zh-CN" altLang="en-US" sz="3600" b="1" dirty="0">
                <a:latin typeface="-apple-system"/>
                <a:ea typeface="Microsoft YaHei" panose="020B0503020204020204" pitchFamily="34" charset="-122"/>
                <a:cs typeface="Arial" panose="020B0604020202020204" pitchFamily="34" charset="0"/>
              </a:rPr>
              <a:t> </a:t>
            </a:r>
            <a:r>
              <a:rPr lang="en-US" altLang="zh-CN" sz="3600" b="1" dirty="0">
                <a:latin typeface="-apple-system"/>
                <a:ea typeface="Microsoft YaHei" panose="020B0503020204020204" pitchFamily="34" charset="-122"/>
                <a:cs typeface="Arial" panose="020B0604020202020204" pitchFamily="34" charset="0"/>
              </a:rPr>
              <a:t>incomplete</a:t>
            </a:r>
            <a:r>
              <a:rPr lang="zh-CN" altLang="en-US" sz="3600" b="1" dirty="0">
                <a:latin typeface="-apple-system"/>
                <a:ea typeface="Microsoft YaHei" panose="020B0503020204020204" pitchFamily="34" charset="-122"/>
                <a:cs typeface="Arial" panose="020B0604020202020204" pitchFamily="34" charset="0"/>
              </a:rPr>
              <a:t> </a:t>
            </a:r>
            <a:r>
              <a:rPr lang="en-US" altLang="zh-CN" sz="3600" b="1" dirty="0">
                <a:latin typeface="-apple-system"/>
                <a:ea typeface="Microsoft YaHei" panose="020B0503020204020204" pitchFamily="34" charset="-122"/>
                <a:cs typeface="Arial" panose="020B0604020202020204" pitchFamily="34" charset="0"/>
              </a:rPr>
              <a:t>list</a:t>
            </a:r>
            <a:r>
              <a:rPr lang="zh-CN" altLang="en-US" sz="3600" b="1" dirty="0">
                <a:latin typeface="-apple-system"/>
                <a:ea typeface="Microsoft YaHei" panose="020B0503020204020204" pitchFamily="34" charset="-122"/>
                <a:cs typeface="Arial" panose="020B0604020202020204" pitchFamily="34" charset="0"/>
              </a:rPr>
              <a:t> </a:t>
            </a:r>
            <a:r>
              <a:rPr lang="en-US" altLang="zh-CN" sz="3600" b="1" dirty="0">
                <a:latin typeface="-apple-system"/>
                <a:ea typeface="Microsoft YaHei" panose="020B0503020204020204" pitchFamily="34" charset="-122"/>
                <a:cs typeface="Arial" panose="020B0604020202020204" pitchFamily="34" charset="0"/>
              </a:rPr>
              <a:t>of</a:t>
            </a:r>
            <a:r>
              <a:rPr lang="zh-CN" altLang="en-US" sz="3600" b="1" dirty="0">
                <a:latin typeface="-apple-system"/>
                <a:ea typeface="Microsoft YaHei" panose="020B0503020204020204" pitchFamily="34" charset="-122"/>
                <a:cs typeface="Arial" panose="020B0604020202020204" pitchFamily="34" charset="0"/>
              </a:rPr>
              <a:t> </a:t>
            </a:r>
            <a:r>
              <a:rPr lang="en-US" altLang="zh-CN" sz="3600" b="1" dirty="0">
                <a:latin typeface="-apple-system"/>
                <a:ea typeface="Microsoft YaHei" panose="020B0503020204020204" pitchFamily="34" charset="-122"/>
                <a:cs typeface="Arial" panose="020B0604020202020204" pitchFamily="34" charset="0"/>
              </a:rPr>
              <a:t>other</a:t>
            </a:r>
            <a:r>
              <a:rPr lang="zh-CN" altLang="en-US" sz="3600" b="1" dirty="0">
                <a:latin typeface="-apple-system"/>
                <a:ea typeface="Microsoft YaHei" panose="020B0503020204020204" pitchFamily="34" charset="-122"/>
                <a:cs typeface="Arial" panose="020B0604020202020204" pitchFamily="34" charset="0"/>
              </a:rPr>
              <a:t> </a:t>
            </a:r>
            <a:r>
              <a:rPr lang="en-US" altLang="zh-CN" sz="3600" b="1" dirty="0">
                <a:latin typeface="-apple-system"/>
                <a:ea typeface="Microsoft YaHei" panose="020B0503020204020204" pitchFamily="34" charset="-122"/>
                <a:cs typeface="Arial" panose="020B0604020202020204" pitchFamily="34" charset="0"/>
              </a:rPr>
              <a:t>related</a:t>
            </a:r>
            <a:r>
              <a:rPr lang="zh-CN" altLang="en-US" sz="3600" b="1" dirty="0">
                <a:latin typeface="-apple-system"/>
                <a:ea typeface="Microsoft YaHei" panose="020B0503020204020204" pitchFamily="34" charset="-122"/>
                <a:cs typeface="Arial" panose="020B0604020202020204" pitchFamily="34" charset="0"/>
              </a:rPr>
              <a:t> </a:t>
            </a:r>
            <a:r>
              <a:rPr lang="en-US" altLang="zh-CN" sz="3600" b="1" dirty="0">
                <a:latin typeface="-apple-system"/>
                <a:ea typeface="Microsoft YaHei" panose="020B0503020204020204" pitchFamily="34" charset="-122"/>
                <a:cs typeface="Arial" panose="020B0604020202020204" pitchFamily="34" charset="0"/>
              </a:rPr>
              <a:t>systems</a:t>
            </a:r>
            <a:endParaRPr lang="zh-CN" altLang="en-US" sz="3600" b="1" dirty="0">
              <a:latin typeface="-apple-system"/>
              <a:ea typeface="Microsoft YaHei" panose="020B0503020204020204" pitchFamily="34" charset="-122"/>
              <a:cs typeface="Arial" panose="020B0604020202020204" pitchFamily="34" charset="0"/>
            </a:endParaRPr>
          </a:p>
        </p:txBody>
      </p:sp>
      <p:grpSp>
        <p:nvGrpSpPr>
          <p:cNvPr id="2" name="组合 1">
            <a:extLst>
              <a:ext uri="{FF2B5EF4-FFF2-40B4-BE49-F238E27FC236}">
                <a16:creationId xmlns:a16="http://schemas.microsoft.com/office/drawing/2014/main" id="{9B0AFC30-ED4F-F44E-F3E2-4F8C6DCBBB37}"/>
              </a:ext>
            </a:extLst>
          </p:cNvPr>
          <p:cNvGrpSpPr/>
          <p:nvPr/>
        </p:nvGrpSpPr>
        <p:grpSpPr>
          <a:xfrm>
            <a:off x="2123762" y="1749054"/>
            <a:ext cx="7944476" cy="4378790"/>
            <a:chOff x="870062" y="3198860"/>
            <a:chExt cx="7090696" cy="3545348"/>
          </a:xfrm>
        </p:grpSpPr>
        <p:grpSp>
          <p:nvGrpSpPr>
            <p:cNvPr id="9" name="组合 8">
              <a:extLst>
                <a:ext uri="{FF2B5EF4-FFF2-40B4-BE49-F238E27FC236}">
                  <a16:creationId xmlns:a16="http://schemas.microsoft.com/office/drawing/2014/main" id="{54CB3AE5-A4DF-C899-9442-356D20DF583D}"/>
                </a:ext>
              </a:extLst>
            </p:cNvPr>
            <p:cNvGrpSpPr/>
            <p:nvPr/>
          </p:nvGrpSpPr>
          <p:grpSpPr>
            <a:xfrm>
              <a:off x="870062" y="3198860"/>
              <a:ext cx="7090696" cy="3545348"/>
              <a:chOff x="1157737" y="2691830"/>
              <a:chExt cx="7090696" cy="3545348"/>
            </a:xfrm>
          </p:grpSpPr>
          <p:pic>
            <p:nvPicPr>
              <p:cNvPr id="12" name="图片 11">
                <a:extLst>
                  <a:ext uri="{FF2B5EF4-FFF2-40B4-BE49-F238E27FC236}">
                    <a16:creationId xmlns:a16="http://schemas.microsoft.com/office/drawing/2014/main" id="{B226AB99-A15E-1E3D-B735-D3652B843520}"/>
                  </a:ext>
                </a:extLst>
              </p:cNvPr>
              <p:cNvPicPr>
                <a:picLocks noChangeAspect="1"/>
              </p:cNvPicPr>
              <p:nvPr/>
            </p:nvPicPr>
            <p:blipFill>
              <a:blip r:embed="rId3"/>
              <a:stretch>
                <a:fillRect/>
              </a:stretch>
            </p:blipFill>
            <p:spPr>
              <a:xfrm>
                <a:off x="1157737" y="2691830"/>
                <a:ext cx="7090696" cy="3545348"/>
              </a:xfrm>
              <a:prstGeom prst="rect">
                <a:avLst/>
              </a:prstGeom>
              <a:ln>
                <a:noFill/>
              </a:ln>
              <a:effectLst>
                <a:outerShdw blurRad="190500" algn="tl" rotWithShape="0">
                  <a:srgbClr val="000000">
                    <a:alpha val="70000"/>
                  </a:srgbClr>
                </a:outerShdw>
              </a:effectLst>
            </p:spPr>
          </p:pic>
          <mc:AlternateContent xmlns:mc="http://schemas.openxmlformats.org/markup-compatibility/2006" xmlns:a14="http://schemas.microsoft.com/office/drawing/2010/main">
            <mc:Choice Requires="a14">
              <p:sp>
                <p:nvSpPr>
                  <p:cNvPr id="13" name="文本框 12">
                    <a:extLst>
                      <a:ext uri="{FF2B5EF4-FFF2-40B4-BE49-F238E27FC236}">
                        <a16:creationId xmlns:a16="http://schemas.microsoft.com/office/drawing/2014/main" id="{03497932-1142-C17F-FC2E-8ABC866AAF13}"/>
                      </a:ext>
                    </a:extLst>
                  </p:cNvPr>
                  <p:cNvSpPr txBox="1"/>
                  <p:nvPr/>
                </p:nvSpPr>
                <p:spPr>
                  <a:xfrm>
                    <a:off x="1437972" y="5783700"/>
                    <a:ext cx="877156" cy="338554"/>
                  </a:xfrm>
                  <a:prstGeom prst="rect">
                    <a:avLst/>
                  </a:prstGeom>
                  <a:solidFill>
                    <a:srgbClr val="FFC000"/>
                  </a:solidFill>
                </p:spPr>
                <p:txBody>
                  <a:bodyPr wrap="square" anchor="ctr">
                    <a:spAutoFit/>
                  </a:bodyPr>
                  <a:lstStyle/>
                  <a:p>
                    <a:pPr marL="0" indent="0" algn="ctr">
                      <a:buNone/>
                    </a:pPr>
                    <a14:m>
                      <m:oMath xmlns:m="http://schemas.openxmlformats.org/officeDocument/2006/math">
                        <m:r>
                          <a:rPr lang="en-US" altLang="zh-CN" sz="1600" b="0" i="1" smtClean="0">
                            <a:latin typeface="Cambria Math" panose="02040503050406030204" pitchFamily="18" charset="0"/>
                            <a:ea typeface="Microsoft YaHei" panose="020B0503020204020204" pitchFamily="34" charset="-122"/>
                          </a:rPr>
                          <m:t>𝐷</m:t>
                        </m:r>
                        <m:r>
                          <a:rPr lang="zh-CN" altLang="en-US" sz="1600" b="0" i="1" smtClean="0">
                            <a:latin typeface="Cambria Math" panose="02040503050406030204" pitchFamily="18" charset="0"/>
                            <a:ea typeface="Microsoft YaHei" panose="020B0503020204020204" pitchFamily="34" charset="-122"/>
                          </a:rPr>
                          <m:t>𝜋</m:t>
                        </m:r>
                        <m:r>
                          <a:rPr lang="en-US" altLang="zh-CN" sz="1600" b="0" i="1" smtClean="0">
                            <a:latin typeface="Cambria Math" panose="02040503050406030204" pitchFamily="18" charset="0"/>
                            <a:ea typeface="Microsoft YaHei" panose="020B0503020204020204" pitchFamily="34" charset="-122"/>
                          </a:rPr>
                          <m:t>(2005)</m:t>
                        </m:r>
                      </m:oMath>
                    </a14:m>
                    <a:r>
                      <a:rPr lang="en-US" altLang="zh-CN" sz="1600" dirty="0">
                        <a:latin typeface="-apple-system"/>
                        <a:ea typeface="Microsoft YaHei" panose="020B0503020204020204" pitchFamily="34" charset="-122"/>
                      </a:rPr>
                      <a:t> </a:t>
                    </a:r>
                  </a:p>
                </p:txBody>
              </p:sp>
            </mc:Choice>
            <mc:Fallback xmlns="">
              <p:sp>
                <p:nvSpPr>
                  <p:cNvPr id="12" name="文本框 11">
                    <a:extLst>
                      <a:ext uri="{FF2B5EF4-FFF2-40B4-BE49-F238E27FC236}">
                        <a16:creationId xmlns:a16="http://schemas.microsoft.com/office/drawing/2014/main" id="{7D6C1922-724A-30F1-1F2C-876C4AE78DC5}"/>
                      </a:ext>
                    </a:extLst>
                  </p:cNvPr>
                  <p:cNvSpPr txBox="1">
                    <a:spLocks noRot="1" noChangeAspect="1" noMove="1" noResize="1" noEditPoints="1" noAdjustHandles="1" noChangeArrowheads="1" noChangeShapeType="1" noTextEdit="1"/>
                  </p:cNvSpPr>
                  <p:nvPr/>
                </p:nvSpPr>
                <p:spPr>
                  <a:xfrm>
                    <a:off x="1437972" y="5783700"/>
                    <a:ext cx="877156" cy="338554"/>
                  </a:xfrm>
                  <a:prstGeom prst="rect">
                    <a:avLst/>
                  </a:prstGeom>
                  <a:blipFill>
                    <a:blip r:embed="rId5"/>
                    <a:stretch>
                      <a:fillRect l="-8333" r="-11111" b="-1090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4" name="文本框 13">
                    <a:extLst>
                      <a:ext uri="{FF2B5EF4-FFF2-40B4-BE49-F238E27FC236}">
                        <a16:creationId xmlns:a16="http://schemas.microsoft.com/office/drawing/2014/main" id="{875A7C2F-6DD6-BCE5-3BC0-30E9AB8179AF}"/>
                      </a:ext>
                    </a:extLst>
                  </p:cNvPr>
                  <p:cNvSpPr txBox="1"/>
                  <p:nvPr/>
                </p:nvSpPr>
                <p:spPr>
                  <a:xfrm>
                    <a:off x="6003479" y="2752693"/>
                    <a:ext cx="877156" cy="338554"/>
                  </a:xfrm>
                  <a:prstGeom prst="rect">
                    <a:avLst/>
                  </a:prstGeom>
                  <a:solidFill>
                    <a:srgbClr val="FFC000"/>
                  </a:solidFill>
                </p:spPr>
                <p:txBody>
                  <a:bodyPr wrap="square" anchor="ctr">
                    <a:spAutoFit/>
                  </a:bodyPr>
                  <a:lstStyle/>
                  <a:p>
                    <a:pPr algn="ctr"/>
                    <a14:m>
                      <m:oMath xmlns:m="http://schemas.openxmlformats.org/officeDocument/2006/math">
                        <m:r>
                          <a:rPr lang="en-US" altLang="zh-CN" sz="1600" i="1" smtClean="0">
                            <a:latin typeface="Cambria Math" panose="02040503050406030204" pitchFamily="18" charset="0"/>
                            <a:ea typeface="Microsoft YaHei" panose="020B0503020204020204" pitchFamily="34" charset="-122"/>
                          </a:rPr>
                          <m:t>𝐷</m:t>
                        </m:r>
                        <m:r>
                          <a:rPr lang="zh-CN" altLang="en-US" sz="1600" i="1" dirty="0">
                            <a:latin typeface="Cambria Math" panose="02040503050406030204" pitchFamily="18" charset="0"/>
                            <a:ea typeface="Microsoft YaHei" panose="020B0503020204020204" pitchFamily="34" charset="-122"/>
                          </a:rPr>
                          <m:t>𝜂</m:t>
                        </m:r>
                        <m:r>
                          <a:rPr lang="en-US" altLang="zh-CN" sz="1600" i="1">
                            <a:latin typeface="Cambria Math" panose="02040503050406030204" pitchFamily="18" charset="0"/>
                            <a:ea typeface="Microsoft YaHei" panose="020B0503020204020204" pitchFamily="34" charset="-122"/>
                          </a:rPr>
                          <m:t>(2</m:t>
                        </m:r>
                        <m:r>
                          <a:rPr lang="en-US" altLang="zh-CN" sz="1600" b="0" i="1" smtClean="0">
                            <a:latin typeface="Cambria Math" panose="02040503050406030204" pitchFamily="18" charset="0"/>
                            <a:ea typeface="Microsoft YaHei" panose="020B0503020204020204" pitchFamily="34" charset="-122"/>
                          </a:rPr>
                          <m:t>41</m:t>
                        </m:r>
                        <m:r>
                          <a:rPr lang="en-US" altLang="zh-CN" sz="1600" i="1">
                            <a:latin typeface="Cambria Math" panose="02040503050406030204" pitchFamily="18" charset="0"/>
                            <a:ea typeface="Microsoft YaHei" panose="020B0503020204020204" pitchFamily="34" charset="-122"/>
                          </a:rPr>
                          <m:t>5)</m:t>
                        </m:r>
                      </m:oMath>
                    </a14:m>
                    <a:r>
                      <a:rPr lang="en-US" altLang="zh-CN" sz="1600" dirty="0">
                        <a:latin typeface="-apple-system"/>
                        <a:ea typeface="Microsoft YaHei" panose="020B0503020204020204" pitchFamily="34" charset="-122"/>
                      </a:rPr>
                      <a:t> </a:t>
                    </a:r>
                    <a:endParaRPr lang="zh-CN" altLang="en-US" sz="1600" dirty="0"/>
                  </a:p>
                </p:txBody>
              </p:sp>
            </mc:Choice>
            <mc:Fallback xmlns="">
              <p:sp>
                <p:nvSpPr>
                  <p:cNvPr id="14" name="文本框 13">
                    <a:extLst>
                      <a:ext uri="{FF2B5EF4-FFF2-40B4-BE49-F238E27FC236}">
                        <a16:creationId xmlns:a16="http://schemas.microsoft.com/office/drawing/2014/main" id="{A8886D0D-C211-4715-3D05-4C04C4C3636F}"/>
                      </a:ext>
                    </a:extLst>
                  </p:cNvPr>
                  <p:cNvSpPr txBox="1">
                    <a:spLocks noRot="1" noChangeAspect="1" noMove="1" noResize="1" noEditPoints="1" noAdjustHandles="1" noChangeArrowheads="1" noChangeShapeType="1" noTextEdit="1"/>
                  </p:cNvSpPr>
                  <p:nvPr/>
                </p:nvSpPr>
                <p:spPr>
                  <a:xfrm>
                    <a:off x="6003479" y="2752693"/>
                    <a:ext cx="877156" cy="338554"/>
                  </a:xfrm>
                  <a:prstGeom prst="rect">
                    <a:avLst/>
                  </a:prstGeom>
                  <a:blipFill>
                    <a:blip r:embed="rId6"/>
                    <a:stretch>
                      <a:fillRect l="-7639" r="-10417" b="-1090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5" name="文本框 14">
                    <a:extLst>
                      <a:ext uri="{FF2B5EF4-FFF2-40B4-BE49-F238E27FC236}">
                        <a16:creationId xmlns:a16="http://schemas.microsoft.com/office/drawing/2014/main" id="{95DA686B-EF7B-B62F-4C6F-2753F1A896EB}"/>
                      </a:ext>
                    </a:extLst>
                  </p:cNvPr>
                  <p:cNvSpPr txBox="1"/>
                  <p:nvPr/>
                </p:nvSpPr>
                <p:spPr>
                  <a:xfrm>
                    <a:off x="6096000" y="5783700"/>
                    <a:ext cx="1015641" cy="338554"/>
                  </a:xfrm>
                  <a:prstGeom prst="rect">
                    <a:avLst/>
                  </a:prstGeom>
                  <a:solidFill>
                    <a:srgbClr val="FFC000"/>
                  </a:solidFill>
                </p:spPr>
                <p:txBody>
                  <a:bodyPr wrap="square" anchor="ctr">
                    <a:spAutoFit/>
                  </a:bodyPr>
                  <a:lstStyle/>
                  <a:p>
                    <a:pPr algn="ctr"/>
                    <a14:m>
                      <m:oMathPara xmlns:m="http://schemas.openxmlformats.org/officeDocument/2006/math">
                        <m:oMathParaPr>
                          <m:jc m:val="centerGroup"/>
                        </m:oMathParaPr>
                        <m:oMath xmlns:m="http://schemas.openxmlformats.org/officeDocument/2006/math">
                          <m:sSub>
                            <m:sSubPr>
                              <m:ctrlPr>
                                <a:rPr lang="en-US" altLang="zh-CN" sz="1600" i="1" dirty="0">
                                  <a:latin typeface="Cambria Math" panose="02040503050406030204" pitchFamily="18" charset="0"/>
                                  <a:ea typeface="Microsoft YaHei" panose="020B0503020204020204" pitchFamily="34" charset="-122"/>
                                </a:rPr>
                              </m:ctrlPr>
                            </m:sSubPr>
                            <m:e>
                              <m:r>
                                <a:rPr lang="en-US" altLang="zh-CN" sz="1600" i="1" dirty="0">
                                  <a:latin typeface="Cambria Math" panose="02040503050406030204" pitchFamily="18" charset="0"/>
                                  <a:ea typeface="Microsoft YaHei" panose="020B0503020204020204" pitchFamily="34" charset="-122"/>
                                </a:rPr>
                                <m:t>𝐷</m:t>
                              </m:r>
                            </m:e>
                            <m:sub>
                              <m:r>
                                <a:rPr lang="en-US" altLang="zh-CN" sz="1600" i="1" dirty="0">
                                  <a:latin typeface="Cambria Math" panose="02040503050406030204" pitchFamily="18" charset="0"/>
                                  <a:ea typeface="Microsoft YaHei" panose="020B0503020204020204" pitchFamily="34" charset="-122"/>
                                </a:rPr>
                                <m:t>𝑠</m:t>
                              </m:r>
                            </m:sub>
                          </m:sSub>
                          <m:acc>
                            <m:accPr>
                              <m:chr m:val="̅"/>
                              <m:ctrlPr>
                                <a:rPr lang="en-US" altLang="zh-CN" sz="1600" i="1" dirty="0">
                                  <a:latin typeface="Cambria Math" panose="02040503050406030204" pitchFamily="18" charset="0"/>
                                  <a:ea typeface="Microsoft YaHei" panose="020B0503020204020204" pitchFamily="34" charset="-122"/>
                                </a:rPr>
                              </m:ctrlPr>
                            </m:accPr>
                            <m:e>
                              <m:r>
                                <a:rPr lang="en-US" altLang="zh-CN" sz="1600" i="1" dirty="0">
                                  <a:latin typeface="Cambria Math" panose="02040503050406030204" pitchFamily="18" charset="0"/>
                                  <a:ea typeface="Microsoft YaHei" panose="020B0503020204020204" pitchFamily="34" charset="-122"/>
                                </a:rPr>
                                <m:t>𝐾</m:t>
                              </m:r>
                            </m:e>
                          </m:acc>
                          <m:r>
                            <a:rPr lang="en-US" altLang="zh-CN" sz="1600" i="1" dirty="0">
                              <a:latin typeface="Cambria Math" panose="02040503050406030204" pitchFamily="18" charset="0"/>
                              <a:ea typeface="Microsoft YaHei" panose="020B0503020204020204" pitchFamily="34" charset="-122"/>
                            </a:rPr>
                            <m:t>(2464)</m:t>
                          </m:r>
                        </m:oMath>
                      </m:oMathPara>
                    </a14:m>
                    <a:endParaRPr lang="zh-CN" altLang="en-US" sz="1600" dirty="0"/>
                  </a:p>
                </p:txBody>
              </p:sp>
            </mc:Choice>
            <mc:Fallback xmlns="">
              <p:sp>
                <p:nvSpPr>
                  <p:cNvPr id="21" name="文本框 20">
                    <a:extLst>
                      <a:ext uri="{FF2B5EF4-FFF2-40B4-BE49-F238E27FC236}">
                        <a16:creationId xmlns:a16="http://schemas.microsoft.com/office/drawing/2014/main" id="{7460EB5B-C7A3-3D8B-0658-58953BFA0FE5}"/>
                      </a:ext>
                    </a:extLst>
                  </p:cNvPr>
                  <p:cNvSpPr txBox="1">
                    <a:spLocks noRot="1" noChangeAspect="1" noMove="1" noResize="1" noEditPoints="1" noAdjustHandles="1" noChangeArrowheads="1" noChangeShapeType="1" noTextEdit="1"/>
                  </p:cNvSpPr>
                  <p:nvPr/>
                </p:nvSpPr>
                <p:spPr>
                  <a:xfrm>
                    <a:off x="6096000" y="5783700"/>
                    <a:ext cx="1015641" cy="338554"/>
                  </a:xfrm>
                  <a:prstGeom prst="rect">
                    <a:avLst/>
                  </a:prstGeom>
                  <a:blipFill>
                    <a:blip r:embed="rId7"/>
                    <a:stretch>
                      <a:fillRect l="-7831" r="-5422" b="-10909"/>
                    </a:stretch>
                  </a:blipFill>
                </p:spPr>
                <p:txBody>
                  <a:bodyPr/>
                  <a:lstStyle/>
                  <a:p>
                    <a:r>
                      <a:rPr lang="zh-CN" altLang="en-US">
                        <a:noFill/>
                      </a:rPr>
                      <a:t> </a:t>
                    </a:r>
                  </a:p>
                </p:txBody>
              </p:sp>
            </mc:Fallback>
          </mc:AlternateContent>
        </p:grpSp>
        <p:cxnSp>
          <p:nvCxnSpPr>
            <p:cNvPr id="10" name="直接连接符 8">
              <a:extLst>
                <a:ext uri="{FF2B5EF4-FFF2-40B4-BE49-F238E27FC236}">
                  <a16:creationId xmlns:a16="http://schemas.microsoft.com/office/drawing/2014/main" id="{45D88CC1-1768-BE3C-2C9E-85F33B026325}"/>
                </a:ext>
              </a:extLst>
            </p:cNvPr>
            <p:cNvCxnSpPr>
              <a:cxnSpLocks/>
            </p:cNvCxnSpPr>
            <p:nvPr/>
          </p:nvCxnSpPr>
          <p:spPr>
            <a:xfrm>
              <a:off x="5676470" y="3516707"/>
              <a:ext cx="0" cy="2774023"/>
            </a:xfrm>
            <a:prstGeom prst="line">
              <a:avLst/>
            </a:prstGeom>
            <a:ln w="19050">
              <a:solidFill>
                <a:srgbClr val="FF0000"/>
              </a:solidFill>
              <a:prstDash val="dash"/>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06691432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内容占位符 3">
                <a:extLst>
                  <a:ext uri="{FF2B5EF4-FFF2-40B4-BE49-F238E27FC236}">
                    <a16:creationId xmlns:a16="http://schemas.microsoft.com/office/drawing/2014/main" id="{614AFD73-1356-C513-716C-479A13830C7A}"/>
                  </a:ext>
                </a:extLst>
              </p:cNvPr>
              <p:cNvSpPr>
                <a:spLocks noGrp="1"/>
              </p:cNvSpPr>
              <p:nvPr>
                <p:ph idx="4294967295"/>
              </p:nvPr>
            </p:nvSpPr>
            <p:spPr>
              <a:xfrm>
                <a:off x="392151" y="1110259"/>
                <a:ext cx="11407698" cy="5613400"/>
              </a:xfrm>
            </p:spPr>
            <p:txBody>
              <a:bodyPr>
                <a:normAutofit/>
              </a:bodyPr>
              <a:lstStyle/>
              <a:p>
                <a:pPr>
                  <a:buFont typeface="Wingdings" pitchFamily="2" charset="2"/>
                  <a:buChar char="p"/>
                </a:pPr>
                <a:r>
                  <a:rPr lang="en-US" altLang="zh-CN" sz="2400" dirty="0">
                    <a:latin typeface="Microsoft YaHei" panose="020B0503020204020204" pitchFamily="34" charset="-122"/>
                    <a:ea typeface="Microsoft YaHei" panose="020B0503020204020204" pitchFamily="34" charset="-122"/>
                  </a:rPr>
                  <a:t>Related to </a:t>
                </a:r>
                <a14:m>
                  <m:oMath xmlns:m="http://schemas.openxmlformats.org/officeDocument/2006/math">
                    <m:r>
                      <m:rPr>
                        <m:sty m:val="p"/>
                      </m:rPr>
                      <a:rPr lang="el-GR" altLang="zh-CN" sz="2400" i="1" smtClean="0">
                        <a:latin typeface="Cambria Math" panose="02040503050406030204" pitchFamily="18" charset="0"/>
                        <a:ea typeface="Cambria Math" panose="02040503050406030204" pitchFamily="18" charset="0"/>
                      </a:rPr>
                      <m:t>Λ</m:t>
                    </m:r>
                    <m:d>
                      <m:dPr>
                        <m:ctrlPr>
                          <a:rPr lang="en-US" altLang="zh-CN" sz="2400" b="0" i="1" smtClean="0">
                            <a:latin typeface="Cambria Math" panose="02040503050406030204" pitchFamily="18" charset="0"/>
                            <a:ea typeface="Cambria Math" panose="02040503050406030204" pitchFamily="18" charset="0"/>
                          </a:rPr>
                        </m:ctrlPr>
                      </m:dPr>
                      <m:e>
                        <m:r>
                          <a:rPr lang="en-US" altLang="zh-CN" sz="2400" b="0" i="1" smtClean="0">
                            <a:latin typeface="Cambria Math" panose="02040503050406030204" pitchFamily="18" charset="0"/>
                            <a:ea typeface="Cambria Math" panose="02040503050406030204" pitchFamily="18" charset="0"/>
                          </a:rPr>
                          <m:t>1405</m:t>
                        </m:r>
                      </m:e>
                    </m:d>
                  </m:oMath>
                </a14:m>
                <a:r>
                  <a:rPr lang="en-US" altLang="zh-CN" sz="2400" dirty="0">
                    <a:latin typeface="Microsoft YaHei" panose="020B0503020204020204" pitchFamily="34" charset="-122"/>
                    <a:ea typeface="Microsoft YaHei" panose="020B0503020204020204" pitchFamily="34" charset="-122"/>
                  </a:rPr>
                  <a:t> by SU(3) flavor symmetry</a:t>
                </a:r>
              </a:p>
              <a:p>
                <a:pPr marL="0" indent="0">
                  <a:buNone/>
                </a:pPr>
                <a:r>
                  <a:rPr lang="en-US" altLang="zh-CN" sz="2400" dirty="0">
                    <a:latin typeface="Microsoft YaHei" panose="020B0503020204020204" pitchFamily="34" charset="-122"/>
                    <a:ea typeface="Microsoft YaHei" panose="020B0503020204020204" pitchFamily="34" charset="-122"/>
                  </a:rPr>
                  <a:t>        1.  </a:t>
                </a:r>
                <a:r>
                  <a:rPr lang="en-US" altLang="zh-CN" sz="2400" b="1" dirty="0">
                    <a:solidFill>
                      <a:srgbClr val="C00000"/>
                    </a:solidFill>
                    <a:latin typeface="Microsoft YaHei" panose="020B0503020204020204" pitchFamily="34" charset="-122"/>
                    <a:ea typeface="Microsoft YaHei" panose="020B0503020204020204" pitchFamily="34" charset="-122"/>
                  </a:rPr>
                  <a:t>S=-2     </a:t>
                </a:r>
                <a14:m>
                  <m:oMath xmlns:m="http://schemas.openxmlformats.org/officeDocument/2006/math">
                    <m:r>
                      <m:rPr>
                        <m:sty m:val="p"/>
                      </m:rPr>
                      <a:rPr lang="el-GR" altLang="zh-CN" sz="2400" i="1" smtClean="0">
                        <a:latin typeface="Cambria Math" panose="02040503050406030204" pitchFamily="18" charset="0"/>
                        <a:ea typeface="Cambria Math" panose="02040503050406030204" pitchFamily="18" charset="0"/>
                      </a:rPr>
                      <m:t>Ξ</m:t>
                    </m:r>
                    <m:r>
                      <a:rPr lang="en-US" altLang="zh-CN" sz="2400" b="0" i="1" smtClean="0">
                        <a:latin typeface="Cambria Math" panose="02040503050406030204" pitchFamily="18" charset="0"/>
                        <a:ea typeface="Cambria Math" panose="02040503050406030204" pitchFamily="18" charset="0"/>
                      </a:rPr>
                      <m:t>(1620)</m:t>
                    </m:r>
                  </m:oMath>
                </a14:m>
                <a:r>
                  <a:rPr lang="en-US" altLang="zh-CN" sz="2400" dirty="0">
                    <a:latin typeface="Microsoft YaHei" panose="020B0503020204020204" pitchFamily="34" charset="-122"/>
                    <a:ea typeface="Microsoft YaHei" panose="020B0503020204020204" pitchFamily="34" charset="-122"/>
                  </a:rPr>
                  <a:t> &amp;.</a:t>
                </a:r>
                <a:r>
                  <a:rPr lang="el-GR" altLang="zh-CN" sz="2400" dirty="0">
                    <a:latin typeface="Microsoft YaHei" panose="020B0503020204020204" pitchFamily="34" charset="-122"/>
                    <a:ea typeface="Microsoft YaHei" panose="020B0503020204020204" pitchFamily="34" charset="-122"/>
                  </a:rPr>
                  <a:t> </a:t>
                </a:r>
                <a14:m>
                  <m:oMath xmlns:m="http://schemas.openxmlformats.org/officeDocument/2006/math">
                    <m:r>
                      <m:rPr>
                        <m:sty m:val="p"/>
                      </m:rPr>
                      <a:rPr lang="el-GR" altLang="zh-CN" sz="2400" i="1">
                        <a:latin typeface="Cambria Math" panose="02040503050406030204" pitchFamily="18" charset="0"/>
                        <a:ea typeface="Cambria Math" panose="02040503050406030204" pitchFamily="18" charset="0"/>
                      </a:rPr>
                      <m:t>Ξ</m:t>
                    </m:r>
                    <m:r>
                      <a:rPr lang="en-US" altLang="zh-CN" sz="2400" i="1">
                        <a:latin typeface="Cambria Math" panose="02040503050406030204" pitchFamily="18" charset="0"/>
                        <a:ea typeface="Cambria Math" panose="02040503050406030204" pitchFamily="18" charset="0"/>
                      </a:rPr>
                      <m:t>(16</m:t>
                    </m:r>
                    <m:r>
                      <a:rPr lang="en-US" altLang="zh-CN" sz="2400" b="0" i="1" smtClean="0">
                        <a:latin typeface="Cambria Math" panose="02040503050406030204" pitchFamily="18" charset="0"/>
                        <a:ea typeface="Cambria Math" panose="02040503050406030204" pitchFamily="18" charset="0"/>
                      </a:rPr>
                      <m:t>9</m:t>
                    </m:r>
                    <m:r>
                      <a:rPr lang="en-US" altLang="zh-CN" sz="2400" i="1">
                        <a:latin typeface="Cambria Math" panose="02040503050406030204" pitchFamily="18" charset="0"/>
                        <a:ea typeface="Cambria Math" panose="02040503050406030204" pitchFamily="18" charset="0"/>
                      </a:rPr>
                      <m:t>0)</m:t>
                    </m:r>
                  </m:oMath>
                </a14:m>
                <a:r>
                  <a:rPr lang="en-US" altLang="zh-CN" sz="2400" dirty="0">
                    <a:latin typeface="Microsoft YaHei" panose="020B0503020204020204" pitchFamily="34" charset="-122"/>
                    <a:ea typeface="Microsoft YaHei" panose="020B0503020204020204" pitchFamily="34" charset="-122"/>
                  </a:rPr>
                  <a:t>     </a:t>
                </a:r>
                <a14:m>
                  <m:oMath xmlns:m="http://schemas.openxmlformats.org/officeDocument/2006/math">
                    <m:r>
                      <m:rPr>
                        <m:sty m:val="p"/>
                      </m:rPr>
                      <a:rPr lang="el-GR" altLang="zh-CN" sz="2400" i="1" dirty="0" smtClean="0">
                        <a:latin typeface="Cambria Math" panose="02040503050406030204" pitchFamily="18" charset="0"/>
                        <a:ea typeface="Cambria Math" panose="02040503050406030204" pitchFamily="18" charset="0"/>
                      </a:rPr>
                      <m:t>Λ</m:t>
                    </m:r>
                    <m:r>
                      <a:rPr lang="en-US" altLang="zh-CN" sz="2400" b="0" i="1" dirty="0" smtClean="0">
                        <a:latin typeface="Cambria Math" panose="02040503050406030204" pitchFamily="18" charset="0"/>
                        <a:ea typeface="Cambria Math" panose="02040503050406030204" pitchFamily="18" charset="0"/>
                      </a:rPr>
                      <m:t>=0.63</m:t>
                    </m:r>
                  </m:oMath>
                </a14:m>
                <a:r>
                  <a:rPr lang="en-US" altLang="zh-CN" sz="2400" dirty="0">
                    <a:latin typeface="Microsoft YaHei" panose="020B0503020204020204" pitchFamily="34" charset="-122"/>
                    <a:ea typeface="Microsoft YaHei" panose="020B0503020204020204" pitchFamily="34" charset="-122"/>
                  </a:rPr>
                  <a:t> MeV——natural value</a:t>
                </a:r>
              </a:p>
              <a:p>
                <a:pPr marL="0" indent="0">
                  <a:buNone/>
                </a:pPr>
                <a:r>
                  <a:rPr lang="en-US" altLang="zh-CN" sz="2400" dirty="0">
                    <a:latin typeface="Microsoft YaHei" panose="020B0503020204020204" pitchFamily="34" charset="-122"/>
                    <a:ea typeface="Microsoft YaHei" panose="020B0503020204020204" pitchFamily="34" charset="-122"/>
                  </a:rPr>
                  <a:t>             Coupled channels:    </a:t>
                </a:r>
                <a14:m>
                  <m:oMath xmlns:m="http://schemas.openxmlformats.org/officeDocument/2006/math">
                    <m:r>
                      <a:rPr lang="zh-CN" altLang="en-US" sz="2400" i="1" dirty="0">
                        <a:latin typeface="Cambria Math" panose="02040503050406030204" pitchFamily="18" charset="0"/>
                      </a:rPr>
                      <m:t>𝜋</m:t>
                    </m:r>
                    <m:r>
                      <m:rPr>
                        <m:sty m:val="p"/>
                      </m:rPr>
                      <a:rPr lang="el-GR" altLang="zh-CN" sz="2400" i="1" smtClean="0">
                        <a:latin typeface="Cambria Math" panose="02040503050406030204" pitchFamily="18" charset="0"/>
                        <a:ea typeface="Cambria Math" panose="02040503050406030204" pitchFamily="18" charset="0"/>
                      </a:rPr>
                      <m:t>Ξ</m:t>
                    </m:r>
                    <m:r>
                      <a:rPr lang="en-US" altLang="zh-CN" sz="2400" b="0" i="1" smtClean="0">
                        <a:latin typeface="Cambria Math" panose="02040503050406030204" pitchFamily="18" charset="0"/>
                        <a:ea typeface="Cambria Math" panose="02040503050406030204" pitchFamily="18" charset="0"/>
                      </a:rPr>
                      <m:t>(1455)</m:t>
                    </m:r>
                  </m:oMath>
                </a14:m>
                <a:r>
                  <a:rPr lang="en-US" altLang="zh-CN" sz="2400" dirty="0">
                    <a:latin typeface="Microsoft YaHei" panose="020B0503020204020204" pitchFamily="34" charset="-122"/>
                    <a:ea typeface="Microsoft YaHei" panose="020B0503020204020204" pitchFamily="34" charset="-122"/>
                  </a:rPr>
                  <a:t>, </a:t>
                </a:r>
                <a14:m>
                  <m:oMath xmlns:m="http://schemas.openxmlformats.org/officeDocument/2006/math">
                    <m:acc>
                      <m:accPr>
                        <m:chr m:val="̅"/>
                        <m:ctrlPr>
                          <a:rPr lang="en-US" altLang="zh-CN" sz="2400" i="1">
                            <a:latin typeface="Cambria Math" panose="02040503050406030204" pitchFamily="18" charset="0"/>
                          </a:rPr>
                        </m:ctrlPr>
                      </m:accPr>
                      <m:e>
                        <m:r>
                          <a:rPr lang="en-US" altLang="zh-CN" sz="2400" i="1">
                            <a:latin typeface="Cambria Math" panose="02040503050406030204" pitchFamily="18" charset="0"/>
                          </a:rPr>
                          <m:t>𝐾</m:t>
                        </m:r>
                      </m:e>
                    </m:acc>
                    <m:r>
                      <m:rPr>
                        <m:sty m:val="p"/>
                      </m:rPr>
                      <a:rPr lang="el-GR" altLang="zh-CN" sz="2400" i="1" dirty="0">
                        <a:latin typeface="Cambria Math" panose="02040503050406030204" pitchFamily="18" charset="0"/>
                        <a:ea typeface="Cambria Math" panose="02040503050406030204" pitchFamily="18" charset="0"/>
                      </a:rPr>
                      <m:t>Λ</m:t>
                    </m:r>
                    <m:r>
                      <m:rPr>
                        <m:nor/>
                      </m:rPr>
                      <a:rPr lang="en-US" altLang="zh-CN" sz="2400" b="0" i="0" dirty="0" smtClean="0">
                        <a:latin typeface="Cambria Math" panose="02040503050406030204" pitchFamily="18" charset="0"/>
                        <a:ea typeface="Cambria Math" panose="02040503050406030204" pitchFamily="18" charset="0"/>
                      </a:rPr>
                      <m:t>(1610)</m:t>
                    </m:r>
                  </m:oMath>
                </a14:m>
                <a:r>
                  <a:rPr lang="en-US" altLang="zh-CN" sz="2400" dirty="0">
                    <a:latin typeface="Microsoft YaHei" panose="020B0503020204020204" pitchFamily="34" charset="-122"/>
                    <a:ea typeface="Microsoft YaHei" panose="020B0503020204020204" pitchFamily="34" charset="-122"/>
                  </a:rPr>
                  <a:t>, </a:t>
                </a:r>
                <a14:m>
                  <m:oMath xmlns:m="http://schemas.openxmlformats.org/officeDocument/2006/math">
                    <m:acc>
                      <m:accPr>
                        <m:chr m:val="̅"/>
                        <m:ctrlPr>
                          <a:rPr lang="en-US" altLang="zh-CN" sz="2400" i="1">
                            <a:latin typeface="Cambria Math" panose="02040503050406030204" pitchFamily="18" charset="0"/>
                          </a:rPr>
                        </m:ctrlPr>
                      </m:accPr>
                      <m:e>
                        <m:r>
                          <a:rPr lang="en-US" altLang="zh-CN" sz="2400" i="1">
                            <a:latin typeface="Cambria Math" panose="02040503050406030204" pitchFamily="18" charset="0"/>
                          </a:rPr>
                          <m:t>𝐾</m:t>
                        </m:r>
                      </m:e>
                    </m:acc>
                    <m:r>
                      <m:rPr>
                        <m:sty m:val="p"/>
                      </m:rPr>
                      <a:rPr lang="el-GR" altLang="zh-CN" sz="2400" i="1">
                        <a:latin typeface="Cambria Math" panose="02040503050406030204" pitchFamily="18" charset="0"/>
                        <a:ea typeface="Cambria Math" panose="02040503050406030204" pitchFamily="18" charset="0"/>
                      </a:rPr>
                      <m:t>Σ</m:t>
                    </m:r>
                    <m:d>
                      <m:dPr>
                        <m:ctrlPr>
                          <a:rPr lang="en-US" altLang="zh-CN" sz="2400" b="0" i="1" smtClean="0">
                            <a:latin typeface="Cambria Math" panose="02040503050406030204" pitchFamily="18" charset="0"/>
                            <a:ea typeface="Cambria Math" panose="02040503050406030204" pitchFamily="18" charset="0"/>
                          </a:rPr>
                        </m:ctrlPr>
                      </m:dPr>
                      <m:e>
                        <m:r>
                          <a:rPr lang="en-US" altLang="zh-CN" sz="2400" b="0" i="1" smtClean="0">
                            <a:latin typeface="Cambria Math" panose="02040503050406030204" pitchFamily="18" charset="0"/>
                            <a:ea typeface="Cambria Math" panose="02040503050406030204" pitchFamily="18" charset="0"/>
                          </a:rPr>
                          <m:t>1688</m:t>
                        </m:r>
                      </m:e>
                    </m:d>
                  </m:oMath>
                </a14:m>
                <a:r>
                  <a:rPr lang="en-US" altLang="zh-CN" sz="2400" dirty="0">
                    <a:latin typeface="Microsoft YaHei" panose="020B0503020204020204" pitchFamily="34" charset="-122"/>
                    <a:ea typeface="Microsoft YaHei" panose="020B0503020204020204" pitchFamily="34" charset="-122"/>
                  </a:rPr>
                  <a:t>, </a:t>
                </a:r>
                <a14:m>
                  <m:oMath xmlns:m="http://schemas.openxmlformats.org/officeDocument/2006/math">
                    <m:r>
                      <a:rPr lang="zh-CN" altLang="en-US" sz="2400" i="1">
                        <a:latin typeface="Cambria Math" panose="02040503050406030204" pitchFamily="18" charset="0"/>
                      </a:rPr>
                      <m:t>𝜂</m:t>
                    </m:r>
                    <m:r>
                      <m:rPr>
                        <m:sty m:val="p"/>
                      </m:rPr>
                      <a:rPr lang="el-GR" altLang="zh-CN" sz="2400" i="1">
                        <a:latin typeface="Cambria Math" panose="02040503050406030204" pitchFamily="18" charset="0"/>
                        <a:ea typeface="Cambria Math" panose="02040503050406030204" pitchFamily="18" charset="0"/>
                      </a:rPr>
                      <m:t>Ξ</m:t>
                    </m:r>
                    <m:r>
                      <a:rPr lang="en-US" altLang="zh-CN" sz="2400" b="0" i="1" smtClean="0">
                        <a:latin typeface="Cambria Math" panose="02040503050406030204" pitchFamily="18" charset="0"/>
                        <a:ea typeface="Cambria Math" panose="02040503050406030204" pitchFamily="18" charset="0"/>
                      </a:rPr>
                      <m:t>(1865)</m:t>
                    </m:r>
                  </m:oMath>
                </a14:m>
                <a:endParaRPr lang="en-US" altLang="zh-CN" sz="2400" dirty="0">
                  <a:latin typeface="Microsoft YaHei" panose="020B0503020204020204" pitchFamily="34" charset="-122"/>
                  <a:ea typeface="Microsoft YaHei" panose="020B0503020204020204" pitchFamily="34" charset="-122"/>
                </a:endParaRPr>
              </a:p>
              <a:p>
                <a:pPr marL="0" indent="0">
                  <a:buNone/>
                </a:pPr>
                <a:r>
                  <a:rPr lang="en-US" altLang="zh-CN" sz="2400" dirty="0">
                    <a:latin typeface="Microsoft YaHei" panose="020B0503020204020204" pitchFamily="34" charset="-122"/>
                    <a:ea typeface="Microsoft YaHei" panose="020B0503020204020204" pitchFamily="34" charset="-122"/>
                  </a:rPr>
                  <a:t>                 LO:           </a:t>
                </a:r>
                <a14:m>
                  <m:oMath xmlns:m="http://schemas.openxmlformats.org/officeDocument/2006/math">
                    <m:sSub>
                      <m:sSubPr>
                        <m:ctrlPr>
                          <a:rPr lang="en-US" altLang="zh-CN" sz="2400" i="1" smtClean="0">
                            <a:latin typeface="Cambria Math" panose="02040503050406030204" pitchFamily="18" charset="0"/>
                          </a:rPr>
                        </m:ctrlPr>
                      </m:sSubPr>
                      <m:e>
                        <m:r>
                          <a:rPr lang="en-US" altLang="zh-CN" sz="2400" b="0" i="1" smtClean="0">
                            <a:latin typeface="Cambria Math" panose="02040503050406030204" pitchFamily="18" charset="0"/>
                          </a:rPr>
                          <m:t>𝑊</m:t>
                        </m:r>
                      </m:e>
                      <m:sub>
                        <m:r>
                          <a:rPr lang="en-US" altLang="zh-CN" sz="2400" b="0" i="1" smtClean="0">
                            <a:latin typeface="Cambria Math" panose="02040503050406030204" pitchFamily="18" charset="0"/>
                          </a:rPr>
                          <m:t>𝐻</m:t>
                        </m:r>
                      </m:sub>
                    </m:sSub>
                    <m:r>
                      <a:rPr lang="en-US" altLang="zh-CN" sz="2400" b="0" i="1" smtClean="0">
                        <a:latin typeface="Cambria Math" panose="02040503050406030204" pitchFamily="18" charset="0"/>
                      </a:rPr>
                      <m:t>=1687.0−0.8</m:t>
                    </m:r>
                    <m:r>
                      <a:rPr lang="en-US" altLang="zh-CN" sz="2400" b="0" i="1" smtClean="0">
                        <a:latin typeface="Cambria Math" panose="02040503050406030204" pitchFamily="18" charset="0"/>
                      </a:rPr>
                      <m:t>𝑖</m:t>
                    </m:r>
                  </m:oMath>
                </a14:m>
                <a:r>
                  <a:rPr lang="en-US" altLang="zh-CN" sz="2400" dirty="0">
                    <a:latin typeface="Microsoft YaHei" panose="020B0503020204020204" pitchFamily="34" charset="-122"/>
                    <a:ea typeface="Microsoft YaHei" panose="020B0503020204020204" pitchFamily="34" charset="-122"/>
                  </a:rPr>
                  <a:t> 	            </a:t>
                </a:r>
                <a14:m>
                  <m:oMath xmlns:m="http://schemas.openxmlformats.org/officeDocument/2006/math">
                    <m:sSub>
                      <m:sSubPr>
                        <m:ctrlPr>
                          <a:rPr lang="en-US" altLang="zh-CN" sz="2400" i="1">
                            <a:latin typeface="Cambria Math" panose="02040503050406030204" pitchFamily="18" charset="0"/>
                          </a:rPr>
                        </m:ctrlPr>
                      </m:sSubPr>
                      <m:e>
                        <m:r>
                          <a:rPr lang="en-US" altLang="zh-CN" sz="2400" i="1">
                            <a:latin typeface="Cambria Math" panose="02040503050406030204" pitchFamily="18" charset="0"/>
                          </a:rPr>
                          <m:t>𝑊</m:t>
                        </m:r>
                      </m:e>
                      <m:sub>
                        <m:r>
                          <a:rPr lang="en-US" altLang="zh-CN" sz="2400" i="1">
                            <a:latin typeface="Cambria Math" panose="02040503050406030204" pitchFamily="18" charset="0"/>
                          </a:rPr>
                          <m:t>𝐿</m:t>
                        </m:r>
                      </m:sub>
                    </m:sSub>
                    <m:r>
                      <a:rPr lang="en-US" altLang="zh-CN" sz="2400" i="1">
                        <a:latin typeface="Cambria Math" panose="02040503050406030204" pitchFamily="18" charset="0"/>
                      </a:rPr>
                      <m:t>=</m:t>
                    </m:r>
                    <m:r>
                      <a:rPr lang="en-US" altLang="zh-CN" sz="2400" i="1" smtClean="0">
                        <a:latin typeface="Cambria Math" panose="02040503050406030204" pitchFamily="18" charset="0"/>
                      </a:rPr>
                      <m:t>1</m:t>
                    </m:r>
                    <m:r>
                      <a:rPr lang="en-US" altLang="zh-CN" sz="2400" b="0" i="1" smtClean="0">
                        <a:latin typeface="Cambria Math" panose="02040503050406030204" pitchFamily="18" charset="0"/>
                      </a:rPr>
                      <m:t>567.8−127.4</m:t>
                    </m:r>
                    <m:r>
                      <a:rPr lang="en-US" altLang="zh-CN" sz="2400" i="1">
                        <a:latin typeface="Cambria Math" panose="02040503050406030204" pitchFamily="18" charset="0"/>
                      </a:rPr>
                      <m:t>𝑖</m:t>
                    </m:r>
                  </m:oMath>
                </a14:m>
                <a:endParaRPr lang="en-US" altLang="zh-CN" sz="2400" dirty="0">
                  <a:latin typeface="Microsoft YaHei" panose="020B0503020204020204" pitchFamily="34" charset="-122"/>
                  <a:ea typeface="Microsoft YaHei" panose="020B0503020204020204" pitchFamily="34" charset="-122"/>
                </a:endParaRPr>
              </a:p>
              <a:p>
                <a:pPr marL="0" indent="0">
                  <a:buNone/>
                </a:pPr>
                <a:r>
                  <a:rPr lang="en-US" altLang="zh-CN" sz="2400" dirty="0">
                    <a:solidFill>
                      <a:srgbClr val="FF0000"/>
                    </a:solidFill>
                    <a:latin typeface="Microsoft YaHei" panose="020B0503020204020204" pitchFamily="34" charset="-122"/>
                    <a:ea typeface="Microsoft YaHei" panose="020B0503020204020204" pitchFamily="34" charset="-122"/>
                  </a:rPr>
                  <a:t>                 </a:t>
                </a:r>
                <a:r>
                  <a:rPr lang="en-US" altLang="zh-CN" sz="2400" b="1" dirty="0">
                    <a:solidFill>
                      <a:srgbClr val="C00000"/>
                    </a:solidFill>
                    <a:latin typeface="Microsoft YaHei" panose="020B0503020204020204" pitchFamily="34" charset="-122"/>
                    <a:ea typeface="Microsoft YaHei" panose="020B0503020204020204" pitchFamily="34" charset="-122"/>
                  </a:rPr>
                  <a:t>Questionable</a:t>
                </a:r>
              </a:p>
              <a:p>
                <a:pPr marL="0" indent="0">
                  <a:buNone/>
                </a:pPr>
                <a:r>
                  <a:rPr lang="en-US" altLang="zh-CN" sz="2400" dirty="0">
                    <a:solidFill>
                      <a:srgbClr val="FF0000"/>
                    </a:solidFill>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NLO: also not good enough.    </a:t>
                </a:r>
              </a:p>
              <a:p>
                <a:pPr marL="0" indent="0">
                  <a:buNone/>
                </a:pPr>
                <a:endParaRPr lang="en-US" altLang="zh-CN" sz="2400" dirty="0">
                  <a:latin typeface="Microsoft YaHei" panose="020B0503020204020204" pitchFamily="34" charset="-122"/>
                  <a:ea typeface="Microsoft YaHei" panose="020B0503020204020204" pitchFamily="34" charset="-122"/>
                </a:endParaRPr>
              </a:p>
              <a:p>
                <a:pPr marL="0" indent="0">
                  <a:buNone/>
                </a:pPr>
                <a:r>
                  <a:rPr lang="zh-CN" altLang="en-US" sz="2400" dirty="0">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2</a:t>
                </a:r>
                <a:r>
                  <a:rPr lang="en-US" altLang="zh-CN" sz="2400" b="1" dirty="0">
                    <a:latin typeface="Microsoft YaHei" panose="020B0503020204020204" pitchFamily="34" charset="-122"/>
                    <a:ea typeface="Microsoft YaHei" panose="020B0503020204020204" pitchFamily="34" charset="-122"/>
                  </a:rPr>
                  <a:t>.  </a:t>
                </a:r>
                <a:r>
                  <a:rPr lang="en-US" altLang="zh-CN" sz="2400" b="1" dirty="0">
                    <a:solidFill>
                      <a:srgbClr val="C00000"/>
                    </a:solidFill>
                    <a:latin typeface="Microsoft YaHei" panose="020B0503020204020204" pitchFamily="34" charset="-122"/>
                    <a:ea typeface="Microsoft YaHei" panose="020B0503020204020204" pitchFamily="34" charset="-122"/>
                  </a:rPr>
                  <a:t>S=0       </a:t>
                </a:r>
                <a14:m>
                  <m:oMath xmlns:m="http://schemas.openxmlformats.org/officeDocument/2006/math">
                    <m:r>
                      <m:rPr>
                        <m:sty m:val="p"/>
                      </m:rPr>
                      <a:rPr lang="el-GR" altLang="zh-CN" sz="2400" i="1" dirty="0" smtClean="0">
                        <a:latin typeface="Cambria Math" panose="02040503050406030204" pitchFamily="18" charset="0"/>
                        <a:ea typeface="Cambria Math" panose="02040503050406030204" pitchFamily="18" charset="0"/>
                      </a:rPr>
                      <m:t>Λ</m:t>
                    </m:r>
                    <m:r>
                      <a:rPr lang="en-US" altLang="zh-CN" sz="2400" b="0" i="1" dirty="0" smtClean="0">
                        <a:latin typeface="Cambria Math" panose="02040503050406030204" pitchFamily="18" charset="0"/>
                        <a:ea typeface="Cambria Math" panose="02040503050406030204" pitchFamily="18" charset="0"/>
                      </a:rPr>
                      <m:t>=0.65</m:t>
                    </m:r>
                  </m:oMath>
                </a14:m>
                <a:r>
                  <a:rPr lang="en-US" altLang="zh-CN" sz="2400" dirty="0">
                    <a:latin typeface="Microsoft YaHei" panose="020B0503020204020204" pitchFamily="34" charset="-122"/>
                    <a:ea typeface="Microsoft YaHei" panose="020B0503020204020204" pitchFamily="34" charset="-122"/>
                  </a:rPr>
                  <a:t> MeV——natural value</a:t>
                </a:r>
              </a:p>
              <a:p>
                <a:pPr marL="0" indent="0">
                  <a:buNone/>
                </a:pPr>
                <a:r>
                  <a:rPr lang="en-US" altLang="zh-CN" sz="2400" dirty="0">
                    <a:latin typeface="Microsoft YaHei" panose="020B0503020204020204" pitchFamily="34" charset="-122"/>
                    <a:ea typeface="Microsoft YaHei" panose="020B0503020204020204" pitchFamily="34" charset="-122"/>
                  </a:rPr>
                  <a:t>             Coupled channels:    </a:t>
                </a:r>
                <a14:m>
                  <m:oMath xmlns:m="http://schemas.openxmlformats.org/officeDocument/2006/math">
                    <m:r>
                      <a:rPr lang="zh-CN" altLang="en-US" sz="2400" i="1" dirty="0">
                        <a:latin typeface="Cambria Math" panose="02040503050406030204" pitchFamily="18" charset="0"/>
                      </a:rPr>
                      <m:t>𝜋</m:t>
                    </m:r>
                    <m:r>
                      <a:rPr lang="en-US" altLang="zh-CN" sz="2400" b="0" i="1" smtClean="0">
                        <a:latin typeface="Cambria Math" panose="02040503050406030204" pitchFamily="18" charset="0"/>
                        <a:ea typeface="Cambria Math" panose="02040503050406030204" pitchFamily="18" charset="0"/>
                      </a:rPr>
                      <m:t>𝑁</m:t>
                    </m:r>
                    <m:r>
                      <a:rPr lang="en-US" altLang="zh-CN" sz="2400" b="0" i="1" smtClean="0">
                        <a:latin typeface="Cambria Math" panose="02040503050406030204" pitchFamily="18" charset="0"/>
                        <a:ea typeface="Cambria Math" panose="02040503050406030204" pitchFamily="18" charset="0"/>
                      </a:rPr>
                      <m:t>(1075)</m:t>
                    </m:r>
                  </m:oMath>
                </a14:m>
                <a:r>
                  <a:rPr lang="en-US" altLang="zh-CN" sz="2400" dirty="0">
                    <a:latin typeface="Microsoft YaHei" panose="020B0503020204020204" pitchFamily="34" charset="-122"/>
                    <a:ea typeface="Microsoft YaHei" panose="020B0503020204020204" pitchFamily="34" charset="-122"/>
                  </a:rPr>
                  <a:t>, </a:t>
                </a:r>
                <a14:m>
                  <m:oMath xmlns:m="http://schemas.openxmlformats.org/officeDocument/2006/math">
                    <m:r>
                      <a:rPr lang="zh-CN" altLang="en-US" sz="2400" i="1">
                        <a:latin typeface="Cambria Math" panose="02040503050406030204" pitchFamily="18" charset="0"/>
                      </a:rPr>
                      <m:t>𝜂</m:t>
                    </m:r>
                    <m:r>
                      <m:rPr>
                        <m:nor/>
                      </m:rPr>
                      <a:rPr lang="en-US" altLang="zh-CN" sz="2400" b="0" i="0" smtClean="0">
                        <a:latin typeface="Cambria Math" panose="02040503050406030204" pitchFamily="18" charset="0"/>
                      </a:rPr>
                      <m:t>N</m:t>
                    </m:r>
                    <m:r>
                      <m:rPr>
                        <m:nor/>
                      </m:rPr>
                      <a:rPr lang="en-US" altLang="zh-CN" sz="2400" b="0" i="0" dirty="0" smtClean="0">
                        <a:latin typeface="Cambria Math" panose="02040503050406030204" pitchFamily="18" charset="0"/>
                        <a:ea typeface="Cambria Math" panose="02040503050406030204" pitchFamily="18" charset="0"/>
                      </a:rPr>
                      <m:t>(1485)</m:t>
                    </m:r>
                  </m:oMath>
                </a14:m>
                <a:r>
                  <a:rPr lang="en-US" altLang="zh-CN" sz="2400" dirty="0">
                    <a:latin typeface="Microsoft YaHei" panose="020B0503020204020204" pitchFamily="34" charset="-122"/>
                    <a:ea typeface="Microsoft YaHei" panose="020B0503020204020204" pitchFamily="34" charset="-122"/>
                  </a:rPr>
                  <a:t>, </a:t>
                </a:r>
                <a14:m>
                  <m:oMath xmlns:m="http://schemas.openxmlformats.org/officeDocument/2006/math">
                    <m:r>
                      <a:rPr lang="en-US" altLang="zh-CN" sz="2400" b="0" i="1" smtClean="0">
                        <a:latin typeface="Cambria Math" panose="02040503050406030204" pitchFamily="18" charset="0"/>
                      </a:rPr>
                      <m:t>𝐾</m:t>
                    </m:r>
                    <m:r>
                      <m:rPr>
                        <m:sty m:val="p"/>
                      </m:rPr>
                      <a:rPr lang="el-GR" altLang="zh-CN" sz="2400" i="1" dirty="0">
                        <a:latin typeface="Cambria Math" panose="02040503050406030204" pitchFamily="18" charset="0"/>
                        <a:ea typeface="Cambria Math" panose="02040503050406030204" pitchFamily="18" charset="0"/>
                      </a:rPr>
                      <m:t>Λ</m:t>
                    </m:r>
                    <m:d>
                      <m:dPr>
                        <m:ctrlPr>
                          <a:rPr lang="en-US" altLang="zh-CN" sz="2400" b="0" i="1" smtClean="0">
                            <a:latin typeface="Cambria Math" panose="02040503050406030204" pitchFamily="18" charset="0"/>
                            <a:ea typeface="Cambria Math" panose="02040503050406030204" pitchFamily="18" charset="0"/>
                          </a:rPr>
                        </m:ctrlPr>
                      </m:dPr>
                      <m:e>
                        <m:r>
                          <a:rPr lang="en-US" altLang="zh-CN" sz="2400" b="0" i="1" smtClean="0">
                            <a:latin typeface="Cambria Math" panose="02040503050406030204" pitchFamily="18" charset="0"/>
                            <a:ea typeface="Cambria Math" panose="02040503050406030204" pitchFamily="18" charset="0"/>
                          </a:rPr>
                          <m:t>1610</m:t>
                        </m:r>
                      </m:e>
                    </m:d>
                  </m:oMath>
                </a14:m>
                <a:r>
                  <a:rPr lang="en-US" altLang="zh-CN" sz="2400" dirty="0">
                    <a:latin typeface="Microsoft YaHei" panose="020B0503020204020204" pitchFamily="34" charset="-122"/>
                    <a:ea typeface="Microsoft YaHei" panose="020B0503020204020204" pitchFamily="34" charset="-122"/>
                  </a:rPr>
                  <a:t>, </a:t>
                </a:r>
                <a14:m>
                  <m:oMath xmlns:m="http://schemas.openxmlformats.org/officeDocument/2006/math">
                    <m:r>
                      <a:rPr lang="en-US" altLang="zh-CN" sz="2400" b="0" i="1" smtClean="0">
                        <a:latin typeface="Cambria Math" panose="02040503050406030204" pitchFamily="18" charset="0"/>
                      </a:rPr>
                      <m:t>𝐾</m:t>
                    </m:r>
                    <m:r>
                      <m:rPr>
                        <m:sty m:val="p"/>
                      </m:rPr>
                      <a:rPr lang="el-GR" altLang="zh-CN" sz="2400" i="1">
                        <a:latin typeface="Cambria Math" panose="02040503050406030204" pitchFamily="18" charset="0"/>
                        <a:ea typeface="Cambria Math" panose="02040503050406030204" pitchFamily="18" charset="0"/>
                      </a:rPr>
                      <m:t>Σ</m:t>
                    </m:r>
                    <m:r>
                      <a:rPr lang="en-US" altLang="zh-CN" sz="2400" b="0" i="1" smtClean="0">
                        <a:latin typeface="Cambria Math" panose="02040503050406030204" pitchFamily="18" charset="0"/>
                        <a:ea typeface="Cambria Math" panose="02040503050406030204" pitchFamily="18" charset="0"/>
                      </a:rPr>
                      <m:t>(1688)</m:t>
                    </m:r>
                  </m:oMath>
                </a14:m>
                <a:r>
                  <a:rPr lang="en-US" altLang="zh-CN" sz="2400" dirty="0">
                    <a:latin typeface="Microsoft YaHei" panose="020B0503020204020204" pitchFamily="34" charset="-122"/>
                    <a:ea typeface="Microsoft YaHei" panose="020B0503020204020204" pitchFamily="34" charset="-122"/>
                  </a:rPr>
                  <a:t> </a:t>
                </a:r>
                <a:endParaRPr lang="en-US" altLang="zh-CN" sz="2400" dirty="0">
                  <a:solidFill>
                    <a:srgbClr val="FF0000"/>
                  </a:solidFill>
                  <a:latin typeface="Microsoft YaHei" panose="020B0503020204020204" pitchFamily="34" charset="-122"/>
                  <a:ea typeface="Microsoft YaHei" panose="020B0503020204020204" pitchFamily="34" charset="-122"/>
                </a:endParaRPr>
              </a:p>
              <a:p>
                <a:pPr marL="0" indent="0">
                  <a:buNone/>
                </a:pPr>
                <a:r>
                  <a:rPr lang="en-US" altLang="zh-CN" sz="2400" dirty="0">
                    <a:latin typeface="Microsoft YaHei" panose="020B0503020204020204" pitchFamily="34" charset="-122"/>
                    <a:ea typeface="Microsoft YaHei" panose="020B0503020204020204" pitchFamily="34" charset="-122"/>
                  </a:rPr>
                  <a:t>                 LO:           </a:t>
                </a:r>
                <a14:m>
                  <m:oMath xmlns:m="http://schemas.openxmlformats.org/officeDocument/2006/math">
                    <m:sSub>
                      <m:sSubPr>
                        <m:ctrlPr>
                          <a:rPr lang="en-US" altLang="zh-CN" sz="2400" i="1" smtClean="0">
                            <a:latin typeface="Cambria Math" panose="02040503050406030204" pitchFamily="18" charset="0"/>
                          </a:rPr>
                        </m:ctrlPr>
                      </m:sSubPr>
                      <m:e>
                        <m:r>
                          <a:rPr lang="en-US" altLang="zh-CN" sz="2400" b="0" i="1" smtClean="0">
                            <a:latin typeface="Cambria Math" panose="02040503050406030204" pitchFamily="18" charset="0"/>
                          </a:rPr>
                          <m:t>𝑊</m:t>
                        </m:r>
                      </m:e>
                      <m:sub>
                        <m:r>
                          <a:rPr lang="en-US" altLang="zh-CN" sz="2400" b="0" i="1" smtClean="0">
                            <a:latin typeface="Cambria Math" panose="02040503050406030204" pitchFamily="18" charset="0"/>
                          </a:rPr>
                          <m:t>𝐻</m:t>
                        </m:r>
                      </m:sub>
                    </m:sSub>
                    <m:r>
                      <a:rPr lang="en-US" altLang="zh-CN" sz="2400" b="0" i="1" smtClean="0">
                        <a:latin typeface="Cambria Math" panose="02040503050406030204" pitchFamily="18" charset="0"/>
                      </a:rPr>
                      <m:t>=1506.8−80.2</m:t>
                    </m:r>
                    <m:r>
                      <a:rPr lang="en-US" altLang="zh-CN" sz="2400" b="0" i="1" smtClean="0">
                        <a:latin typeface="Cambria Math" panose="02040503050406030204" pitchFamily="18" charset="0"/>
                      </a:rPr>
                      <m:t>𝑖</m:t>
                    </m:r>
                  </m:oMath>
                </a14:m>
                <a:r>
                  <a:rPr lang="en-US" altLang="zh-CN" sz="2400" dirty="0">
                    <a:latin typeface="Microsoft YaHei" panose="020B0503020204020204" pitchFamily="34" charset="-122"/>
                    <a:ea typeface="Microsoft YaHei" panose="020B0503020204020204" pitchFamily="34" charset="-122"/>
                  </a:rPr>
                  <a:t> 	            </a:t>
                </a:r>
                <a14:m>
                  <m:oMath xmlns:m="http://schemas.openxmlformats.org/officeDocument/2006/math">
                    <m:sSub>
                      <m:sSubPr>
                        <m:ctrlPr>
                          <a:rPr lang="en-US" altLang="zh-CN" sz="2400" i="1">
                            <a:latin typeface="Cambria Math" panose="02040503050406030204" pitchFamily="18" charset="0"/>
                          </a:rPr>
                        </m:ctrlPr>
                      </m:sSubPr>
                      <m:e>
                        <m:r>
                          <a:rPr lang="en-US" altLang="zh-CN" sz="2400" i="1">
                            <a:latin typeface="Cambria Math" panose="02040503050406030204" pitchFamily="18" charset="0"/>
                          </a:rPr>
                          <m:t>𝑊</m:t>
                        </m:r>
                      </m:e>
                      <m:sub>
                        <m:r>
                          <a:rPr lang="en-US" altLang="zh-CN" sz="2400" i="1">
                            <a:latin typeface="Cambria Math" panose="02040503050406030204" pitchFamily="18" charset="0"/>
                          </a:rPr>
                          <m:t>𝐿</m:t>
                        </m:r>
                      </m:sub>
                    </m:sSub>
                    <m:r>
                      <a:rPr lang="en-US" altLang="zh-CN" sz="2400" i="1">
                        <a:latin typeface="Cambria Math" panose="02040503050406030204" pitchFamily="18" charset="0"/>
                      </a:rPr>
                      <m:t>=</m:t>
                    </m:r>
                    <m:r>
                      <a:rPr lang="en-US" altLang="zh-CN" sz="2400" i="1" smtClean="0">
                        <a:latin typeface="Cambria Math" panose="02040503050406030204" pitchFamily="18" charset="0"/>
                      </a:rPr>
                      <m:t>1</m:t>
                    </m:r>
                    <m:r>
                      <a:rPr lang="en-US" altLang="zh-CN" sz="2400" b="0" i="1" smtClean="0">
                        <a:latin typeface="Cambria Math" panose="02040503050406030204" pitchFamily="18" charset="0"/>
                      </a:rPr>
                      <m:t>162.3−159.5</m:t>
                    </m:r>
                    <m:r>
                      <a:rPr lang="en-US" altLang="zh-CN" sz="2400" i="1">
                        <a:latin typeface="Cambria Math" panose="02040503050406030204" pitchFamily="18" charset="0"/>
                      </a:rPr>
                      <m:t>𝑖</m:t>
                    </m:r>
                  </m:oMath>
                </a14:m>
                <a:endParaRPr lang="en-US" altLang="zh-CN" sz="2400" dirty="0">
                  <a:latin typeface="Microsoft YaHei" panose="020B0503020204020204" pitchFamily="34" charset="-122"/>
                  <a:ea typeface="Microsoft YaHei" panose="020B0503020204020204" pitchFamily="34" charset="-122"/>
                </a:endParaRPr>
              </a:p>
              <a:p>
                <a:pPr marL="0" indent="0">
                  <a:buNone/>
                </a:pPr>
                <a:r>
                  <a:rPr lang="en-US" altLang="zh-CN" sz="2400" dirty="0">
                    <a:latin typeface="Microsoft YaHei" panose="020B0503020204020204" pitchFamily="34" charset="-122"/>
                    <a:ea typeface="Microsoft YaHei" panose="020B0503020204020204" pitchFamily="34" charset="-122"/>
                  </a:rPr>
                  <a:t>                                                   </a:t>
                </a:r>
                <a:r>
                  <a:rPr lang="en-US" altLang="zh-CN" sz="2400" b="1" dirty="0">
                    <a:solidFill>
                      <a:srgbClr val="C00000"/>
                    </a:solidFill>
                    <a:latin typeface="Microsoft YaHei" panose="020B0503020204020204" pitchFamily="34" charset="-122"/>
                    <a:ea typeface="Microsoft YaHei" panose="020B0503020204020204" pitchFamily="34" charset="-122"/>
                  </a:rPr>
                  <a:t>N*(1535)?</a:t>
                </a:r>
              </a:p>
              <a:p>
                <a:pPr marL="0" indent="0">
                  <a:buNone/>
                </a:pPr>
                <a:r>
                  <a:rPr lang="zh-CN" altLang="en-US" sz="2400" dirty="0">
                    <a:latin typeface="Microsoft YaHei" panose="020B0503020204020204" pitchFamily="34" charset="-122"/>
                    <a:ea typeface="Microsoft YaHei" panose="020B0503020204020204" pitchFamily="34" charset="-122"/>
                  </a:rPr>
                  <a:t>             </a:t>
                </a:r>
              </a:p>
            </p:txBody>
          </p:sp>
        </mc:Choice>
        <mc:Fallback xmlns="">
          <p:sp>
            <p:nvSpPr>
              <p:cNvPr id="4" name="内容占位符 3">
                <a:extLst>
                  <a:ext uri="{FF2B5EF4-FFF2-40B4-BE49-F238E27FC236}">
                    <a16:creationId xmlns:a16="http://schemas.microsoft.com/office/drawing/2014/main" id="{614AFD73-1356-C513-716C-479A13830C7A}"/>
                  </a:ext>
                </a:extLst>
              </p:cNvPr>
              <p:cNvSpPr>
                <a:spLocks noGrp="1" noRot="1" noChangeAspect="1" noMove="1" noResize="1" noEditPoints="1" noAdjustHandles="1" noChangeArrowheads="1" noChangeShapeType="1" noTextEdit="1"/>
              </p:cNvSpPr>
              <p:nvPr>
                <p:ph idx="4294967295"/>
              </p:nvPr>
            </p:nvSpPr>
            <p:spPr>
              <a:xfrm>
                <a:off x="392151" y="1110259"/>
                <a:ext cx="11407698" cy="5613400"/>
              </a:xfrm>
              <a:blipFill>
                <a:blip r:embed="rId3"/>
                <a:stretch>
                  <a:fillRect l="-694" t="-1520"/>
                </a:stretch>
              </a:blipFill>
            </p:spPr>
            <p:txBody>
              <a:bodyPr/>
              <a:lstStyle/>
              <a:p>
                <a:r>
                  <a:rPr lang="zh-CN" altLang="en-US">
                    <a:noFill/>
                  </a:rPr>
                  <a:t> </a:t>
                </a:r>
              </a:p>
            </p:txBody>
          </p:sp>
        </mc:Fallback>
      </mc:AlternateContent>
      <p:sp>
        <p:nvSpPr>
          <p:cNvPr id="6" name="标题 5">
            <a:extLst>
              <a:ext uri="{FF2B5EF4-FFF2-40B4-BE49-F238E27FC236}">
                <a16:creationId xmlns:a16="http://schemas.microsoft.com/office/drawing/2014/main" id="{B0285AEF-B778-B077-55A3-A94DDACA58FE}"/>
              </a:ext>
            </a:extLst>
          </p:cNvPr>
          <p:cNvSpPr>
            <a:spLocks noGrp="1"/>
          </p:cNvSpPr>
          <p:nvPr>
            <p:ph type="title" idx="4294967295"/>
          </p:nvPr>
        </p:nvSpPr>
        <p:spPr>
          <a:xfrm>
            <a:off x="0" y="214854"/>
            <a:ext cx="12192000" cy="546100"/>
          </a:xfrm>
        </p:spPr>
        <p:txBody>
          <a:bodyPr>
            <a:noAutofit/>
          </a:bodyPr>
          <a:lstStyle/>
          <a:p>
            <a:r>
              <a:rPr lang="en-US" altLang="zh-CN" sz="3600" b="1" dirty="0">
                <a:latin typeface="Microsoft YaHei" panose="020B0503020204020204" pitchFamily="34" charset="-122"/>
                <a:ea typeface="Microsoft YaHei" panose="020B0503020204020204" pitchFamily="34" charset="-122"/>
                <a:cs typeface="Arial" panose="020B0604020202020204" pitchFamily="34" charset="0"/>
              </a:rPr>
              <a:t>An</a:t>
            </a:r>
            <a:r>
              <a:rPr lang="zh-CN" altLang="en-US" sz="3600" b="1" dirty="0">
                <a:latin typeface="Microsoft YaHei" panose="020B0503020204020204" pitchFamily="34" charset="-122"/>
                <a:ea typeface="Microsoft YaHei" panose="020B0503020204020204" pitchFamily="34" charset="-122"/>
                <a:cs typeface="Arial" panose="020B0604020202020204" pitchFamily="34" charset="0"/>
              </a:rPr>
              <a:t> </a:t>
            </a:r>
            <a:r>
              <a:rPr lang="en-US" altLang="zh-CN" sz="3600" b="1" dirty="0">
                <a:latin typeface="Microsoft YaHei" panose="020B0503020204020204" pitchFamily="34" charset="-122"/>
                <a:ea typeface="Microsoft YaHei" panose="020B0503020204020204" pitchFamily="34" charset="-122"/>
                <a:cs typeface="Arial" panose="020B0604020202020204" pitchFamily="34" charset="0"/>
              </a:rPr>
              <a:t>incomplete</a:t>
            </a:r>
            <a:r>
              <a:rPr lang="zh-CN" altLang="en-US" sz="3600" b="1" dirty="0">
                <a:latin typeface="Microsoft YaHei" panose="020B0503020204020204" pitchFamily="34" charset="-122"/>
                <a:ea typeface="Microsoft YaHei" panose="020B0503020204020204" pitchFamily="34" charset="-122"/>
                <a:cs typeface="Arial" panose="020B0604020202020204" pitchFamily="34" charset="0"/>
              </a:rPr>
              <a:t> </a:t>
            </a:r>
            <a:r>
              <a:rPr lang="en-US" altLang="zh-CN" sz="3600" b="1" dirty="0">
                <a:latin typeface="Microsoft YaHei" panose="020B0503020204020204" pitchFamily="34" charset="-122"/>
                <a:ea typeface="Microsoft YaHei" panose="020B0503020204020204" pitchFamily="34" charset="-122"/>
                <a:cs typeface="Arial" panose="020B0604020202020204" pitchFamily="34" charset="0"/>
              </a:rPr>
              <a:t>list</a:t>
            </a:r>
            <a:r>
              <a:rPr lang="zh-CN" altLang="en-US" sz="3600" b="1" dirty="0">
                <a:latin typeface="Microsoft YaHei" panose="020B0503020204020204" pitchFamily="34" charset="-122"/>
                <a:ea typeface="Microsoft YaHei" panose="020B0503020204020204" pitchFamily="34" charset="-122"/>
                <a:cs typeface="Arial" panose="020B0604020202020204" pitchFamily="34" charset="0"/>
              </a:rPr>
              <a:t> </a:t>
            </a:r>
            <a:r>
              <a:rPr lang="en-US" altLang="zh-CN" sz="3600" b="1" dirty="0">
                <a:latin typeface="Microsoft YaHei" panose="020B0503020204020204" pitchFamily="34" charset="-122"/>
                <a:ea typeface="Microsoft YaHei" panose="020B0503020204020204" pitchFamily="34" charset="-122"/>
                <a:cs typeface="Arial" panose="020B0604020202020204" pitchFamily="34" charset="0"/>
              </a:rPr>
              <a:t>of</a:t>
            </a:r>
            <a:r>
              <a:rPr lang="zh-CN" altLang="en-US" sz="3600" b="1" dirty="0">
                <a:latin typeface="Microsoft YaHei" panose="020B0503020204020204" pitchFamily="34" charset="-122"/>
                <a:ea typeface="Microsoft YaHei" panose="020B0503020204020204" pitchFamily="34" charset="-122"/>
                <a:cs typeface="Arial" panose="020B0604020202020204" pitchFamily="34" charset="0"/>
              </a:rPr>
              <a:t> </a:t>
            </a:r>
            <a:r>
              <a:rPr lang="en-US" altLang="zh-CN" sz="3600" b="1" dirty="0">
                <a:latin typeface="Microsoft YaHei" panose="020B0503020204020204" pitchFamily="34" charset="-122"/>
                <a:ea typeface="Microsoft YaHei" panose="020B0503020204020204" pitchFamily="34" charset="-122"/>
                <a:cs typeface="Arial" panose="020B0604020202020204" pitchFamily="34" charset="0"/>
              </a:rPr>
              <a:t>other</a:t>
            </a:r>
            <a:r>
              <a:rPr lang="zh-CN" altLang="en-US" sz="3600" b="1" dirty="0">
                <a:latin typeface="Microsoft YaHei" panose="020B0503020204020204" pitchFamily="34" charset="-122"/>
                <a:ea typeface="Microsoft YaHei" panose="020B0503020204020204" pitchFamily="34" charset="-122"/>
                <a:cs typeface="Arial" panose="020B0604020202020204" pitchFamily="34" charset="0"/>
              </a:rPr>
              <a:t> </a:t>
            </a:r>
            <a:r>
              <a:rPr lang="en-US" altLang="zh-CN" sz="3600" b="1" dirty="0">
                <a:latin typeface="Microsoft YaHei" panose="020B0503020204020204" pitchFamily="34" charset="-122"/>
                <a:ea typeface="Microsoft YaHei" panose="020B0503020204020204" pitchFamily="34" charset="-122"/>
                <a:cs typeface="Arial" panose="020B0604020202020204" pitchFamily="34" charset="0"/>
              </a:rPr>
              <a:t>related</a:t>
            </a:r>
            <a:r>
              <a:rPr lang="zh-CN" altLang="en-US" sz="3600" b="1" dirty="0">
                <a:latin typeface="Microsoft YaHei" panose="020B0503020204020204" pitchFamily="34" charset="-122"/>
                <a:ea typeface="Microsoft YaHei" panose="020B0503020204020204" pitchFamily="34" charset="-122"/>
                <a:cs typeface="Arial" panose="020B0604020202020204" pitchFamily="34" charset="0"/>
              </a:rPr>
              <a:t> </a:t>
            </a:r>
            <a:r>
              <a:rPr lang="en-US" altLang="zh-CN" sz="3600" b="1" dirty="0">
                <a:latin typeface="Microsoft YaHei" panose="020B0503020204020204" pitchFamily="34" charset="-122"/>
                <a:ea typeface="Microsoft YaHei" panose="020B0503020204020204" pitchFamily="34" charset="-122"/>
                <a:cs typeface="Arial" panose="020B0604020202020204" pitchFamily="34" charset="0"/>
              </a:rPr>
              <a:t>systems</a:t>
            </a:r>
            <a:endParaRPr lang="zh-CN" altLang="en-US" sz="3600" b="1" dirty="0">
              <a:latin typeface="Microsoft YaHei" panose="020B0503020204020204" pitchFamily="34" charset="-122"/>
              <a:ea typeface="Microsoft YaHei" panose="020B0503020204020204" pitchFamily="34" charset="-122"/>
              <a:cs typeface="Arial" panose="020B0604020202020204" pitchFamily="34" charset="0"/>
            </a:endParaRPr>
          </a:p>
        </p:txBody>
      </p:sp>
      <p:sp>
        <p:nvSpPr>
          <p:cNvPr id="9" name="文本框 8">
            <a:extLst>
              <a:ext uri="{FF2B5EF4-FFF2-40B4-BE49-F238E27FC236}">
                <a16:creationId xmlns:a16="http://schemas.microsoft.com/office/drawing/2014/main" id="{38C7FD5A-9D01-AE97-D970-3FCA7B4CF7F7}"/>
              </a:ext>
            </a:extLst>
          </p:cNvPr>
          <p:cNvSpPr txBox="1"/>
          <p:nvPr/>
        </p:nvSpPr>
        <p:spPr>
          <a:xfrm>
            <a:off x="6974005" y="2831750"/>
            <a:ext cx="4849391" cy="369332"/>
          </a:xfrm>
          <a:prstGeom prst="rect">
            <a:avLst/>
          </a:prstGeom>
          <a:noFill/>
        </p:spPr>
        <p:txBody>
          <a:bodyPr wrap="square" anchor="ctr">
            <a:spAutoFit/>
          </a:bodyPr>
          <a:lstStyle/>
          <a:p>
            <a:r>
              <a:rPr lang="nb-NO" altLang="zh-CN" b="0" i="0" dirty="0">
                <a:solidFill>
                  <a:srgbClr val="145396"/>
                </a:solidFill>
                <a:effectLst/>
                <a:latin typeface="-apple-system"/>
              </a:rPr>
              <a:t>Ramos, Oset, and </a:t>
            </a:r>
            <a:r>
              <a:rPr lang="nb-NO" altLang="zh-CN" b="0" i="0" dirty="0" err="1">
                <a:solidFill>
                  <a:srgbClr val="145396"/>
                </a:solidFill>
                <a:effectLst/>
                <a:latin typeface="-apple-system"/>
              </a:rPr>
              <a:t>Bennhold</a:t>
            </a:r>
            <a:r>
              <a:rPr lang="nb-NO" altLang="zh-CN" b="0" i="0" dirty="0">
                <a:solidFill>
                  <a:srgbClr val="145396"/>
                </a:solidFill>
                <a:effectLst/>
                <a:latin typeface="-apple-system"/>
              </a:rPr>
              <a:t>, PRL</a:t>
            </a:r>
            <a:r>
              <a:rPr lang="nb-NO" altLang="zh-CN" b="1" i="0" dirty="0">
                <a:solidFill>
                  <a:srgbClr val="145396"/>
                </a:solidFill>
                <a:effectLst/>
                <a:latin typeface="-apple-system"/>
              </a:rPr>
              <a:t>89</a:t>
            </a:r>
            <a:r>
              <a:rPr lang="nb-NO" altLang="zh-CN" b="0" i="0" dirty="0">
                <a:solidFill>
                  <a:srgbClr val="145396"/>
                </a:solidFill>
                <a:effectLst/>
                <a:latin typeface="-apple-system"/>
              </a:rPr>
              <a:t>, 252001 (2002)</a:t>
            </a:r>
            <a:endParaRPr lang="zh-CN" altLang="en-US" dirty="0">
              <a:solidFill>
                <a:srgbClr val="145396"/>
              </a:solidFill>
              <a:latin typeface="-apple-system"/>
            </a:endParaRPr>
          </a:p>
        </p:txBody>
      </p:sp>
      <p:sp>
        <p:nvSpPr>
          <p:cNvPr id="5" name="文本框 4">
            <a:extLst>
              <a:ext uri="{FF2B5EF4-FFF2-40B4-BE49-F238E27FC236}">
                <a16:creationId xmlns:a16="http://schemas.microsoft.com/office/drawing/2014/main" id="{2FFA9D9C-98C1-7837-75EB-7ACB79AEC345}"/>
              </a:ext>
            </a:extLst>
          </p:cNvPr>
          <p:cNvSpPr txBox="1"/>
          <p:nvPr/>
        </p:nvSpPr>
        <p:spPr>
          <a:xfrm>
            <a:off x="7492621" y="6021228"/>
            <a:ext cx="4434292" cy="369332"/>
          </a:xfrm>
          <a:prstGeom prst="rect">
            <a:avLst/>
          </a:prstGeom>
          <a:noFill/>
        </p:spPr>
        <p:txBody>
          <a:bodyPr wrap="square" anchor="ctr">
            <a:spAutoFit/>
          </a:bodyPr>
          <a:lstStyle/>
          <a:p>
            <a:pPr algn="ctr"/>
            <a:r>
              <a:rPr lang="en-US" altLang="zh-CN" dirty="0">
                <a:solidFill>
                  <a:srgbClr val="145396"/>
                </a:solidFill>
              </a:rPr>
              <a:t>Chen, </a:t>
            </a:r>
            <a:r>
              <a:rPr lang="en-US" altLang="zh-CN" dirty="0" err="1">
                <a:solidFill>
                  <a:srgbClr val="145396"/>
                </a:solidFill>
              </a:rPr>
              <a:t>Niu</a:t>
            </a:r>
            <a:r>
              <a:rPr lang="en-US" altLang="zh-CN" dirty="0">
                <a:solidFill>
                  <a:srgbClr val="145396"/>
                </a:solidFill>
              </a:rPr>
              <a:t>, and Zheng, CPC</a:t>
            </a:r>
            <a:r>
              <a:rPr lang="en-US" altLang="zh-CN" b="1" dirty="0">
                <a:solidFill>
                  <a:srgbClr val="145396"/>
                </a:solidFill>
              </a:rPr>
              <a:t>46</a:t>
            </a:r>
            <a:r>
              <a:rPr lang="en-US" altLang="zh-CN" dirty="0">
                <a:solidFill>
                  <a:srgbClr val="145396"/>
                </a:solidFill>
              </a:rPr>
              <a:t>, 081001 (2022)</a:t>
            </a:r>
            <a:endParaRPr lang="zh-CN" altLang="en-US" dirty="0">
              <a:solidFill>
                <a:srgbClr val="145396"/>
              </a:solidFill>
            </a:endParaRPr>
          </a:p>
        </p:txBody>
      </p:sp>
      <p:sp>
        <p:nvSpPr>
          <p:cNvPr id="10" name="文本框 9">
            <a:extLst>
              <a:ext uri="{FF2B5EF4-FFF2-40B4-BE49-F238E27FC236}">
                <a16:creationId xmlns:a16="http://schemas.microsoft.com/office/drawing/2014/main" id="{F57A76AA-37EC-E0E2-6850-0DB4FA96861B}"/>
              </a:ext>
            </a:extLst>
          </p:cNvPr>
          <p:cNvSpPr txBox="1"/>
          <p:nvPr/>
        </p:nvSpPr>
        <p:spPr>
          <a:xfrm>
            <a:off x="5841241" y="3732293"/>
            <a:ext cx="5982155" cy="369332"/>
          </a:xfrm>
          <a:prstGeom prst="rect">
            <a:avLst/>
          </a:prstGeom>
          <a:noFill/>
        </p:spPr>
        <p:txBody>
          <a:bodyPr wrap="square" anchor="ctr">
            <a:spAutoFit/>
          </a:bodyPr>
          <a:lstStyle/>
          <a:p>
            <a:pPr algn="ctr"/>
            <a:r>
              <a:rPr lang="en-US" altLang="zh-CN" b="0" i="0" dirty="0" err="1">
                <a:solidFill>
                  <a:srgbClr val="145396"/>
                </a:solidFill>
                <a:effectLst/>
                <a:latin typeface="-apple-system"/>
              </a:rPr>
              <a:t>Feijoo</a:t>
            </a:r>
            <a:r>
              <a:rPr lang="en-US" altLang="zh-CN" b="0" i="0" dirty="0">
                <a:solidFill>
                  <a:srgbClr val="145396"/>
                </a:solidFill>
                <a:effectLst/>
                <a:latin typeface="-apple-system"/>
              </a:rPr>
              <a:t>, </a:t>
            </a:r>
            <a:r>
              <a:rPr lang="en-US" altLang="zh-CN" b="0" i="0" dirty="0" err="1">
                <a:solidFill>
                  <a:srgbClr val="145396"/>
                </a:solidFill>
                <a:effectLst/>
                <a:latin typeface="-apple-system"/>
              </a:rPr>
              <a:t>Valcarce</a:t>
            </a:r>
            <a:r>
              <a:rPr lang="en-US" altLang="zh-CN" b="0" i="0" dirty="0">
                <a:solidFill>
                  <a:srgbClr val="145396"/>
                </a:solidFill>
                <a:effectLst/>
                <a:latin typeface="-apple-system"/>
              </a:rPr>
              <a:t> </a:t>
            </a:r>
            <a:r>
              <a:rPr lang="en-US" altLang="zh-CN" b="0" i="0" dirty="0" err="1">
                <a:solidFill>
                  <a:srgbClr val="145396"/>
                </a:solidFill>
                <a:effectLst/>
                <a:latin typeface="-apple-system"/>
              </a:rPr>
              <a:t>Cadenas</a:t>
            </a:r>
            <a:r>
              <a:rPr lang="en-US" altLang="zh-CN" b="0" i="0" dirty="0">
                <a:solidFill>
                  <a:srgbClr val="145396"/>
                </a:solidFill>
                <a:effectLst/>
                <a:latin typeface="-apple-system"/>
              </a:rPr>
              <a:t>, and Magas, PLB</a:t>
            </a:r>
            <a:r>
              <a:rPr lang="en-US" altLang="zh-CN" b="1" i="0" dirty="0">
                <a:solidFill>
                  <a:srgbClr val="145396"/>
                </a:solidFill>
                <a:effectLst/>
                <a:latin typeface="-apple-system"/>
              </a:rPr>
              <a:t>841</a:t>
            </a:r>
            <a:r>
              <a:rPr lang="en-US" altLang="zh-CN" b="0" i="0" dirty="0">
                <a:solidFill>
                  <a:srgbClr val="145396"/>
                </a:solidFill>
                <a:effectLst/>
                <a:latin typeface="-apple-system"/>
              </a:rPr>
              <a:t>, 137927 (2023)</a:t>
            </a:r>
            <a:endParaRPr lang="zh-CN" altLang="en-US" dirty="0">
              <a:solidFill>
                <a:srgbClr val="145396"/>
              </a:solidFill>
              <a:latin typeface="-apple-system"/>
            </a:endParaRPr>
          </a:p>
        </p:txBody>
      </p:sp>
    </p:spTree>
    <p:extLst>
      <p:ext uri="{BB962C8B-B14F-4D97-AF65-F5344CB8AC3E}">
        <p14:creationId xmlns:p14="http://schemas.microsoft.com/office/powerpoint/2010/main" val="251084706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内容占位符 3">
                <a:extLst>
                  <a:ext uri="{FF2B5EF4-FFF2-40B4-BE49-F238E27FC236}">
                    <a16:creationId xmlns:a16="http://schemas.microsoft.com/office/drawing/2014/main" id="{614AFD73-1356-C513-716C-479A13830C7A}"/>
                  </a:ext>
                </a:extLst>
              </p:cNvPr>
              <p:cNvSpPr>
                <a:spLocks noGrp="1"/>
              </p:cNvSpPr>
              <p:nvPr>
                <p:ph idx="4294967295"/>
              </p:nvPr>
            </p:nvSpPr>
            <p:spPr>
              <a:xfrm>
                <a:off x="392151" y="1130808"/>
                <a:ext cx="11407698" cy="5613400"/>
              </a:xfrm>
            </p:spPr>
            <p:txBody>
              <a:bodyPr>
                <a:normAutofit/>
              </a:bodyPr>
              <a:lstStyle/>
              <a:p>
                <a:pPr>
                  <a:buFont typeface="Wingdings" pitchFamily="2" charset="2"/>
                  <a:buChar char="p"/>
                </a:pPr>
                <a14:m>
                  <m:oMath xmlns:m="http://schemas.openxmlformats.org/officeDocument/2006/math">
                    <m:sSub>
                      <m:sSubPr>
                        <m:ctrlPr>
                          <a:rPr lang="en-US" altLang="zh-CN" sz="2400" i="1">
                            <a:latin typeface="Cambria Math" panose="02040503050406030204" pitchFamily="18" charset="0"/>
                          </a:rPr>
                        </m:ctrlPr>
                      </m:sSubPr>
                      <m:e>
                        <m:r>
                          <a:rPr lang="en-US" altLang="zh-CN" sz="2400" b="0" i="1" smtClean="0">
                            <a:latin typeface="Cambria Math" panose="02040503050406030204" pitchFamily="18" charset="0"/>
                          </a:rPr>
                          <m:t>𝑓</m:t>
                        </m:r>
                      </m:e>
                      <m:sub>
                        <m:r>
                          <a:rPr lang="en-US" altLang="zh-CN" sz="2400" b="0" i="1" smtClean="0">
                            <a:latin typeface="Cambria Math" panose="02040503050406030204" pitchFamily="18" charset="0"/>
                          </a:rPr>
                          <m:t>0</m:t>
                        </m:r>
                      </m:sub>
                    </m:sSub>
                    <m:r>
                      <a:rPr lang="en-US" altLang="zh-CN" sz="2400" i="1" dirty="0" smtClean="0">
                        <a:latin typeface="Cambria Math" panose="02040503050406030204" pitchFamily="18" charset="0"/>
                        <a:ea typeface="Microsoft YaHei" panose="020B0503020204020204" pitchFamily="34" charset="-122"/>
                      </a:rPr>
                      <m:t>(600)</m:t>
                    </m:r>
                  </m:oMath>
                </a14:m>
                <a:r>
                  <a:rPr lang="en-US" altLang="zh-CN" sz="2400" dirty="0">
                    <a:latin typeface="Microsoft YaHei" panose="020B0503020204020204" pitchFamily="34" charset="-122"/>
                    <a:ea typeface="Microsoft YaHei" panose="020B0503020204020204" pitchFamily="34" charset="-122"/>
                  </a:rPr>
                  <a:t> &amp;.</a:t>
                </a:r>
                <a14:m>
                  <m:oMath xmlns:m="http://schemas.openxmlformats.org/officeDocument/2006/math">
                    <m:sSub>
                      <m:sSubPr>
                        <m:ctrlPr>
                          <a:rPr lang="en-US" altLang="zh-CN" sz="2400" i="1">
                            <a:latin typeface="Cambria Math" panose="02040503050406030204" pitchFamily="18" charset="0"/>
                          </a:rPr>
                        </m:ctrlPr>
                      </m:sSubPr>
                      <m:e>
                        <m:r>
                          <a:rPr lang="en-US" altLang="zh-CN" sz="2400" i="1">
                            <a:latin typeface="Cambria Math" panose="02040503050406030204" pitchFamily="18" charset="0"/>
                          </a:rPr>
                          <m:t>𝑓</m:t>
                        </m:r>
                      </m:e>
                      <m:sub>
                        <m:r>
                          <a:rPr lang="en-US" altLang="zh-CN" sz="2400" i="1">
                            <a:latin typeface="Cambria Math" panose="02040503050406030204" pitchFamily="18" charset="0"/>
                          </a:rPr>
                          <m:t>0</m:t>
                        </m:r>
                      </m:sub>
                    </m:sSub>
                    <m:r>
                      <a:rPr lang="en-US" altLang="zh-CN" sz="2400" i="1" dirty="0" smtClean="0">
                        <a:latin typeface="Cambria Math" panose="02040503050406030204" pitchFamily="18" charset="0"/>
                        <a:ea typeface="Microsoft YaHei" panose="020B0503020204020204" pitchFamily="34" charset="-122"/>
                      </a:rPr>
                      <m:t>(980)</m:t>
                    </m:r>
                  </m:oMath>
                </a14:m>
                <a:endParaRPr lang="en-US" altLang="zh-CN" sz="2400" dirty="0">
                  <a:latin typeface="Microsoft YaHei" panose="020B0503020204020204" pitchFamily="34" charset="-122"/>
                  <a:ea typeface="Microsoft YaHei" panose="020B0503020204020204" pitchFamily="34" charset="-122"/>
                </a:endParaRPr>
              </a:p>
              <a:p>
                <a:pPr marL="0" indent="0">
                  <a:buNone/>
                </a:pPr>
                <a:r>
                  <a:rPr lang="zh-CN" altLang="en-US" sz="2400" dirty="0">
                    <a:latin typeface="Microsoft YaHei" panose="020B0503020204020204" pitchFamily="34" charset="-122"/>
                    <a:ea typeface="Microsoft YaHei" panose="020B0503020204020204" pitchFamily="34" charset="-122"/>
                  </a:rPr>
                  <a:t>         </a:t>
                </a:r>
                <a14:m>
                  <m:oMath xmlns:m="http://schemas.openxmlformats.org/officeDocument/2006/math">
                    <m:r>
                      <a:rPr lang="zh-CN" altLang="en-US" sz="2400" i="1" smtClean="0">
                        <a:latin typeface="Cambria Math" panose="02040503050406030204" pitchFamily="18" charset="0"/>
                        <a:ea typeface="Microsoft YaHei" panose="020B0503020204020204" pitchFamily="34" charset="-122"/>
                      </a:rPr>
                      <m:t>𝜋𝜋</m:t>
                    </m:r>
                    <m:r>
                      <a:rPr lang="en-US" altLang="zh-CN" sz="2400" b="0" i="1" smtClean="0">
                        <a:latin typeface="Cambria Math" panose="02040503050406030204" pitchFamily="18" charset="0"/>
                        <a:ea typeface="Microsoft YaHei" panose="020B0503020204020204" pitchFamily="34" charset="-122"/>
                      </a:rPr>
                      <m:t>(276)</m:t>
                    </m:r>
                  </m:oMath>
                </a14:m>
                <a:r>
                  <a:rPr lang="zh-CN" altLang="en-US" sz="2400" dirty="0">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and </a:t>
                </a:r>
                <a14:m>
                  <m:oMath xmlns:m="http://schemas.openxmlformats.org/officeDocument/2006/math">
                    <m:acc>
                      <m:accPr>
                        <m:chr m:val="̅"/>
                        <m:ctrlPr>
                          <a:rPr lang="en-US" altLang="zh-CN" sz="2400" i="1" smtClean="0">
                            <a:latin typeface="Cambria Math" panose="02040503050406030204" pitchFamily="18" charset="0"/>
                            <a:ea typeface="Microsoft YaHei" panose="020B0503020204020204" pitchFamily="34" charset="-122"/>
                          </a:rPr>
                        </m:ctrlPr>
                      </m:accPr>
                      <m:e>
                        <m:r>
                          <a:rPr lang="en-US" altLang="zh-CN" sz="2400" b="0" i="1" smtClean="0">
                            <a:latin typeface="Cambria Math" panose="02040503050406030204" pitchFamily="18" charset="0"/>
                            <a:ea typeface="Microsoft YaHei" panose="020B0503020204020204" pitchFamily="34" charset="-122"/>
                          </a:rPr>
                          <m:t>𝐾</m:t>
                        </m:r>
                      </m:e>
                    </m:acc>
                    <m:r>
                      <a:rPr lang="en-US" altLang="zh-CN" sz="2400" b="0" i="1" smtClean="0">
                        <a:latin typeface="Cambria Math" panose="02040503050406030204" pitchFamily="18" charset="0"/>
                        <a:ea typeface="Microsoft YaHei" panose="020B0503020204020204" pitchFamily="34" charset="-122"/>
                      </a:rPr>
                      <m:t>𝐾</m:t>
                    </m:r>
                    <m:r>
                      <a:rPr lang="en-US" altLang="zh-CN" sz="2400" b="0" i="1" smtClean="0">
                        <a:latin typeface="Cambria Math" panose="02040503050406030204" pitchFamily="18" charset="0"/>
                        <a:ea typeface="Microsoft YaHei" panose="020B0503020204020204" pitchFamily="34" charset="-122"/>
                      </a:rPr>
                      <m:t>(990)</m:t>
                    </m:r>
                  </m:oMath>
                </a14:m>
                <a:r>
                  <a:rPr lang="zh-CN" altLang="en-US" sz="2400" dirty="0">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molecules respectively.</a:t>
                </a:r>
              </a:p>
              <a:p>
                <a:pPr marL="0" indent="0">
                  <a:buNone/>
                </a:pPr>
                <a:r>
                  <a:rPr lang="en-US" altLang="zh-CN" sz="2400" dirty="0">
                    <a:latin typeface="Microsoft YaHei" panose="020B0503020204020204" pitchFamily="34" charset="-122"/>
                    <a:ea typeface="Microsoft YaHei" panose="020B0503020204020204" pitchFamily="34" charset="-122"/>
                  </a:rPr>
                  <a:t>         </a:t>
                </a:r>
                <a:r>
                  <a:rPr lang="en-US" altLang="zh-CN" sz="2400" dirty="0">
                    <a:solidFill>
                      <a:srgbClr val="C00000"/>
                    </a:solidFill>
                    <a:latin typeface="Microsoft YaHei" panose="020B0503020204020204" pitchFamily="34" charset="-122"/>
                    <a:ea typeface="Microsoft YaHei" panose="020B0503020204020204" pitchFamily="34" charset="-122"/>
                  </a:rPr>
                  <a:t>Far-separated</a:t>
                </a:r>
                <a:r>
                  <a:rPr lang="en-US" altLang="zh-CN" sz="2400" dirty="0">
                    <a:latin typeface="Microsoft YaHei" panose="020B0503020204020204" pitchFamily="34" charset="-122"/>
                    <a:ea typeface="Microsoft YaHei" panose="020B0503020204020204" pitchFamily="34" charset="-122"/>
                  </a:rPr>
                  <a:t> two channels, so that two states can be distinguished.</a:t>
                </a:r>
                <a:endParaRPr lang="zh-CN" altLang="en-US" sz="2400" dirty="0">
                  <a:latin typeface="Microsoft YaHei" panose="020B0503020204020204" pitchFamily="34" charset="-122"/>
                  <a:ea typeface="Microsoft YaHei" panose="020B0503020204020204" pitchFamily="34" charset="-122"/>
                </a:endParaRPr>
              </a:p>
            </p:txBody>
          </p:sp>
        </mc:Choice>
        <mc:Fallback xmlns="">
          <p:sp>
            <p:nvSpPr>
              <p:cNvPr id="4" name="内容占位符 3">
                <a:extLst>
                  <a:ext uri="{FF2B5EF4-FFF2-40B4-BE49-F238E27FC236}">
                    <a16:creationId xmlns:a16="http://schemas.microsoft.com/office/drawing/2014/main" id="{614AFD73-1356-C513-716C-479A13830C7A}"/>
                  </a:ext>
                </a:extLst>
              </p:cNvPr>
              <p:cNvSpPr>
                <a:spLocks noGrp="1" noRot="1" noChangeAspect="1" noMove="1" noResize="1" noEditPoints="1" noAdjustHandles="1" noChangeArrowheads="1" noChangeShapeType="1" noTextEdit="1"/>
              </p:cNvSpPr>
              <p:nvPr>
                <p:ph idx="4294967295"/>
              </p:nvPr>
            </p:nvSpPr>
            <p:spPr>
              <a:xfrm>
                <a:off x="392151" y="1130808"/>
                <a:ext cx="11407698" cy="5613400"/>
              </a:xfrm>
              <a:blipFill>
                <a:blip r:embed="rId3"/>
                <a:stretch>
                  <a:fillRect l="-694" t="-1522"/>
                </a:stretch>
              </a:blipFill>
            </p:spPr>
            <p:txBody>
              <a:bodyPr/>
              <a:lstStyle/>
              <a:p>
                <a:r>
                  <a:rPr lang="zh-CN" altLang="en-US">
                    <a:noFill/>
                  </a:rPr>
                  <a:t> </a:t>
                </a:r>
              </a:p>
            </p:txBody>
          </p:sp>
        </mc:Fallback>
      </mc:AlternateContent>
      <p:sp>
        <p:nvSpPr>
          <p:cNvPr id="6" name="标题 5">
            <a:extLst>
              <a:ext uri="{FF2B5EF4-FFF2-40B4-BE49-F238E27FC236}">
                <a16:creationId xmlns:a16="http://schemas.microsoft.com/office/drawing/2014/main" id="{B0285AEF-B778-B077-55A3-A94DDACA58FE}"/>
              </a:ext>
            </a:extLst>
          </p:cNvPr>
          <p:cNvSpPr>
            <a:spLocks noGrp="1"/>
          </p:cNvSpPr>
          <p:nvPr>
            <p:ph type="title" idx="4294967295"/>
          </p:nvPr>
        </p:nvSpPr>
        <p:spPr>
          <a:xfrm>
            <a:off x="0" y="214854"/>
            <a:ext cx="12192000" cy="546100"/>
          </a:xfrm>
        </p:spPr>
        <p:txBody>
          <a:bodyPr>
            <a:noAutofit/>
          </a:bodyPr>
          <a:lstStyle/>
          <a:p>
            <a:r>
              <a:rPr lang="en-US" altLang="zh-CN" sz="3600" b="1" dirty="0">
                <a:latin typeface="Microsoft YaHei" panose="020B0503020204020204" pitchFamily="34" charset="-122"/>
                <a:ea typeface="Microsoft YaHei" panose="020B0503020204020204" pitchFamily="34" charset="-122"/>
                <a:cs typeface="Arial" panose="020B0604020202020204" pitchFamily="34" charset="0"/>
              </a:rPr>
              <a:t>An</a:t>
            </a:r>
            <a:r>
              <a:rPr lang="zh-CN" altLang="en-US" sz="3600" b="1" dirty="0">
                <a:latin typeface="Microsoft YaHei" panose="020B0503020204020204" pitchFamily="34" charset="-122"/>
                <a:ea typeface="Microsoft YaHei" panose="020B0503020204020204" pitchFamily="34" charset="-122"/>
                <a:cs typeface="Arial" panose="020B0604020202020204" pitchFamily="34" charset="0"/>
              </a:rPr>
              <a:t> </a:t>
            </a:r>
            <a:r>
              <a:rPr lang="en-US" altLang="zh-CN" sz="3600" b="1" dirty="0">
                <a:latin typeface="Microsoft YaHei" panose="020B0503020204020204" pitchFamily="34" charset="-122"/>
                <a:ea typeface="Microsoft YaHei" panose="020B0503020204020204" pitchFamily="34" charset="-122"/>
                <a:cs typeface="Arial" panose="020B0604020202020204" pitchFamily="34" charset="0"/>
              </a:rPr>
              <a:t>incomplete</a:t>
            </a:r>
            <a:r>
              <a:rPr lang="zh-CN" altLang="en-US" sz="3600" b="1" dirty="0">
                <a:latin typeface="Microsoft YaHei" panose="020B0503020204020204" pitchFamily="34" charset="-122"/>
                <a:ea typeface="Microsoft YaHei" panose="020B0503020204020204" pitchFamily="34" charset="-122"/>
                <a:cs typeface="Arial" panose="020B0604020202020204" pitchFamily="34" charset="0"/>
              </a:rPr>
              <a:t> </a:t>
            </a:r>
            <a:r>
              <a:rPr lang="en-US" altLang="zh-CN" sz="3600" b="1" dirty="0">
                <a:latin typeface="Microsoft YaHei" panose="020B0503020204020204" pitchFamily="34" charset="-122"/>
                <a:ea typeface="Microsoft YaHei" panose="020B0503020204020204" pitchFamily="34" charset="-122"/>
                <a:cs typeface="Arial" panose="020B0604020202020204" pitchFamily="34" charset="0"/>
              </a:rPr>
              <a:t>list</a:t>
            </a:r>
            <a:r>
              <a:rPr lang="zh-CN" altLang="en-US" sz="3600" b="1" dirty="0">
                <a:latin typeface="Microsoft YaHei" panose="020B0503020204020204" pitchFamily="34" charset="-122"/>
                <a:ea typeface="Microsoft YaHei" panose="020B0503020204020204" pitchFamily="34" charset="-122"/>
                <a:cs typeface="Arial" panose="020B0604020202020204" pitchFamily="34" charset="0"/>
              </a:rPr>
              <a:t> </a:t>
            </a:r>
            <a:r>
              <a:rPr lang="en-US" altLang="zh-CN" sz="3600" b="1" dirty="0">
                <a:latin typeface="Microsoft YaHei" panose="020B0503020204020204" pitchFamily="34" charset="-122"/>
                <a:ea typeface="Microsoft YaHei" panose="020B0503020204020204" pitchFamily="34" charset="-122"/>
                <a:cs typeface="Arial" panose="020B0604020202020204" pitchFamily="34" charset="0"/>
              </a:rPr>
              <a:t>of</a:t>
            </a:r>
            <a:r>
              <a:rPr lang="zh-CN" altLang="en-US" sz="3600" b="1" dirty="0">
                <a:latin typeface="Microsoft YaHei" panose="020B0503020204020204" pitchFamily="34" charset="-122"/>
                <a:ea typeface="Microsoft YaHei" panose="020B0503020204020204" pitchFamily="34" charset="-122"/>
                <a:cs typeface="Arial" panose="020B0604020202020204" pitchFamily="34" charset="0"/>
              </a:rPr>
              <a:t> </a:t>
            </a:r>
            <a:r>
              <a:rPr lang="en-US" altLang="zh-CN" sz="3600" b="1" dirty="0">
                <a:latin typeface="Microsoft YaHei" panose="020B0503020204020204" pitchFamily="34" charset="-122"/>
                <a:ea typeface="Microsoft YaHei" panose="020B0503020204020204" pitchFamily="34" charset="-122"/>
                <a:cs typeface="Arial" panose="020B0604020202020204" pitchFamily="34" charset="0"/>
              </a:rPr>
              <a:t>other</a:t>
            </a:r>
            <a:r>
              <a:rPr lang="zh-CN" altLang="en-US" sz="3600" b="1" dirty="0">
                <a:latin typeface="Microsoft YaHei" panose="020B0503020204020204" pitchFamily="34" charset="-122"/>
                <a:ea typeface="Microsoft YaHei" panose="020B0503020204020204" pitchFamily="34" charset="-122"/>
                <a:cs typeface="Arial" panose="020B0604020202020204" pitchFamily="34" charset="0"/>
              </a:rPr>
              <a:t> </a:t>
            </a:r>
            <a:r>
              <a:rPr lang="en-US" altLang="zh-CN" sz="3600" b="1" dirty="0">
                <a:latin typeface="Microsoft YaHei" panose="020B0503020204020204" pitchFamily="34" charset="-122"/>
                <a:ea typeface="Microsoft YaHei" panose="020B0503020204020204" pitchFamily="34" charset="-122"/>
                <a:cs typeface="Arial" panose="020B0604020202020204" pitchFamily="34" charset="0"/>
              </a:rPr>
              <a:t>related</a:t>
            </a:r>
            <a:r>
              <a:rPr lang="zh-CN" altLang="en-US" sz="3600" b="1" dirty="0">
                <a:latin typeface="Microsoft YaHei" panose="020B0503020204020204" pitchFamily="34" charset="-122"/>
                <a:ea typeface="Microsoft YaHei" panose="020B0503020204020204" pitchFamily="34" charset="-122"/>
                <a:cs typeface="Arial" panose="020B0604020202020204" pitchFamily="34" charset="0"/>
              </a:rPr>
              <a:t> </a:t>
            </a:r>
            <a:r>
              <a:rPr lang="en-US" altLang="zh-CN" sz="3600" b="1" dirty="0">
                <a:latin typeface="Microsoft YaHei" panose="020B0503020204020204" pitchFamily="34" charset="-122"/>
                <a:ea typeface="Microsoft YaHei" panose="020B0503020204020204" pitchFamily="34" charset="-122"/>
                <a:cs typeface="Arial" panose="020B0604020202020204" pitchFamily="34" charset="0"/>
              </a:rPr>
              <a:t>systems</a:t>
            </a:r>
            <a:endParaRPr lang="zh-CN" altLang="en-US" sz="3600" b="1" dirty="0">
              <a:latin typeface="Microsoft YaHei" panose="020B0503020204020204" pitchFamily="34" charset="-122"/>
              <a:ea typeface="Microsoft YaHei" panose="020B0503020204020204" pitchFamily="34" charset="-122"/>
              <a:cs typeface="Arial" panose="020B0604020202020204" pitchFamily="34" charset="0"/>
            </a:endParaRPr>
          </a:p>
        </p:txBody>
      </p:sp>
    </p:spTree>
    <p:extLst>
      <p:ext uri="{BB962C8B-B14F-4D97-AF65-F5344CB8AC3E}">
        <p14:creationId xmlns:p14="http://schemas.microsoft.com/office/powerpoint/2010/main" val="140816457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a:extLst>
              <a:ext uri="{FF2B5EF4-FFF2-40B4-BE49-F238E27FC236}">
                <a16:creationId xmlns:a16="http://schemas.microsoft.com/office/drawing/2014/main" id="{ABCBF368-A00B-10B9-07A9-CD8DF5224DC0}"/>
              </a:ext>
            </a:extLst>
          </p:cNvPr>
          <p:cNvSpPr>
            <a:spLocks noGrp="1"/>
          </p:cNvSpPr>
          <p:nvPr>
            <p:ph type="sldNum" sz="quarter" idx="12"/>
          </p:nvPr>
        </p:nvSpPr>
        <p:spPr/>
        <p:txBody>
          <a:bodyPr/>
          <a:lstStyle/>
          <a:p>
            <a:fld id="{48F63A3B-78C7-47BE-AE5E-E10140E04643}" type="slidenum">
              <a:rPr lang="en-US" smtClean="0"/>
              <a:t>53</a:t>
            </a:fld>
            <a:endParaRPr lang="en-US" dirty="0"/>
          </a:p>
        </p:txBody>
      </p:sp>
      <p:pic>
        <p:nvPicPr>
          <p:cNvPr id="5" name="图片 4">
            <a:extLst>
              <a:ext uri="{FF2B5EF4-FFF2-40B4-BE49-F238E27FC236}">
                <a16:creationId xmlns:a16="http://schemas.microsoft.com/office/drawing/2014/main" id="{669AC4CF-2EB7-837F-B213-C99856D83A4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0300" y="1586033"/>
            <a:ext cx="9170929" cy="3380728"/>
          </a:xfrm>
          <a:prstGeom prst="rect">
            <a:avLst/>
          </a:prstGeom>
        </p:spPr>
      </p:pic>
      <mc:AlternateContent xmlns:mc="http://schemas.openxmlformats.org/markup-compatibility/2006">
        <mc:Choice xmlns:a14="http://schemas.microsoft.com/office/drawing/2010/main" Requires="a14">
          <p:sp>
            <p:nvSpPr>
              <p:cNvPr id="3" name="标题 5">
                <a:extLst>
                  <a:ext uri="{FF2B5EF4-FFF2-40B4-BE49-F238E27FC236}">
                    <a16:creationId xmlns:a16="http://schemas.microsoft.com/office/drawing/2014/main" id="{D0B9573B-477F-CF29-BFAA-DD0460F77E30}"/>
                  </a:ext>
                </a:extLst>
              </p:cNvPr>
              <p:cNvSpPr txBox="1">
                <a:spLocks/>
              </p:cNvSpPr>
              <p:nvPr/>
            </p:nvSpPr>
            <p:spPr>
              <a:xfrm>
                <a:off x="0" y="214854"/>
                <a:ext cx="12192000" cy="5461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sz="3600" b="1" dirty="0">
                    <a:latin typeface="Microsoft YaHei" panose="020B0503020204020204" pitchFamily="34" charset="-122"/>
                    <a:ea typeface="Microsoft YaHei" panose="020B0503020204020204" pitchFamily="34" charset="-122"/>
                    <a:cs typeface="Arial" panose="020B0604020202020204" pitchFamily="34" charset="0"/>
                  </a:rPr>
                  <a:t>OBE</a:t>
                </a:r>
                <a:r>
                  <a:rPr lang="zh-CN" altLang="en-US" sz="3600" b="1" dirty="0">
                    <a:latin typeface="Microsoft YaHei" panose="020B0503020204020204" pitchFamily="34" charset="-122"/>
                    <a:ea typeface="Microsoft YaHei" panose="020B0503020204020204" pitchFamily="34" charset="-122"/>
                    <a:cs typeface="Arial" panose="020B0604020202020204" pitchFamily="34" charset="0"/>
                  </a:rPr>
                  <a:t> </a:t>
                </a:r>
                <a:r>
                  <a:rPr lang="en-US" altLang="zh-CN" sz="3600" b="1" dirty="0">
                    <a:latin typeface="Microsoft YaHei" panose="020B0503020204020204" pitchFamily="34" charset="-122"/>
                    <a:ea typeface="Microsoft YaHei" panose="020B0503020204020204" pitchFamily="34" charset="-122"/>
                    <a:cs typeface="Arial" panose="020B0604020202020204" pitchFamily="34" charset="0"/>
                  </a:rPr>
                  <a:t>model</a:t>
                </a:r>
                <a:r>
                  <a:rPr lang="zh-CN" altLang="en-US" sz="3600" b="1" dirty="0">
                    <a:latin typeface="Microsoft YaHei" panose="020B0503020204020204" pitchFamily="34" charset="-122"/>
                    <a:ea typeface="Microsoft YaHei" panose="020B0503020204020204" pitchFamily="34" charset="-122"/>
                    <a:cs typeface="Arial" panose="020B0604020202020204" pitchFamily="34" charset="0"/>
                  </a:rPr>
                  <a:t> </a:t>
                </a:r>
                <a:r>
                  <a:rPr lang="en-US" altLang="zh-CN" sz="3600" b="1" dirty="0">
                    <a:latin typeface="Microsoft YaHei" panose="020B0503020204020204" pitchFamily="34" charset="-122"/>
                    <a:ea typeface="Microsoft YaHei" panose="020B0503020204020204" pitchFamily="34" charset="-122"/>
                    <a:cs typeface="Arial" panose="020B0604020202020204" pitchFamily="34" charset="0"/>
                  </a:rPr>
                  <a:t>for</a:t>
                </a:r>
                <a:r>
                  <a:rPr lang="zh-CN" altLang="en-US" sz="3600" b="1" dirty="0">
                    <a:latin typeface="Microsoft YaHei" panose="020B0503020204020204" pitchFamily="34" charset="-122"/>
                    <a:ea typeface="Microsoft YaHei" panose="020B0503020204020204" pitchFamily="34" charset="-122"/>
                    <a:cs typeface="Arial" panose="020B0604020202020204" pitchFamily="34" charset="0"/>
                  </a:rPr>
                  <a:t> </a:t>
                </a:r>
                <a14:m>
                  <m:oMath xmlns:m="http://schemas.openxmlformats.org/officeDocument/2006/math">
                    <m:r>
                      <m:rPr>
                        <m:sty m:val="p"/>
                      </m:rPr>
                      <a:rPr lang="el-GR" altLang="zh-CN" sz="3600" i="1" smtClean="0">
                        <a:latin typeface="Cambria Math" panose="02040503050406030204" pitchFamily="18" charset="0"/>
                        <a:ea typeface="Cambria Math" panose="02040503050406030204" pitchFamily="18" charset="0"/>
                      </a:rPr>
                      <m:t>Ω</m:t>
                    </m:r>
                    <m:r>
                      <m:rPr>
                        <m:sty m:val="p"/>
                      </m:rPr>
                      <a:rPr lang="el-GR" altLang="zh-CN" sz="3600" i="1" smtClean="0">
                        <a:latin typeface="Cambria Math" panose="02040503050406030204" pitchFamily="18" charset="0"/>
                        <a:ea typeface="Cambria Math" panose="02040503050406030204" pitchFamily="18" charset="0"/>
                      </a:rPr>
                      <m:t>Ω</m:t>
                    </m:r>
                  </m:oMath>
                </a14:m>
                <a:r>
                  <a:rPr lang="en-US" altLang="zh-CN" sz="3600" b="0" i="0" dirty="0">
                    <a:effectLst/>
                    <a:latin typeface="Microsoft YaHei" panose="020B0503020204020204" pitchFamily="34" charset="-122"/>
                    <a:ea typeface="Microsoft YaHei" panose="020B0503020204020204" pitchFamily="34" charset="-122"/>
                  </a:rPr>
                  <a:t>,</a:t>
                </a:r>
                <a:r>
                  <a:rPr lang="zh-CN" altLang="en-US" sz="3600" b="0" i="0" dirty="0">
                    <a:effectLst/>
                    <a:latin typeface="Microsoft YaHei" panose="020B0503020204020204" pitchFamily="34" charset="-122"/>
                    <a:ea typeface="Microsoft YaHei" panose="020B0503020204020204" pitchFamily="34" charset="-122"/>
                  </a:rPr>
                  <a:t> </a:t>
                </a:r>
                <a14:m>
                  <m:oMath xmlns:m="http://schemas.openxmlformats.org/officeDocument/2006/math">
                    <m:sSub>
                      <m:sSubPr>
                        <m:ctrlPr>
                          <a:rPr lang="el-GR" altLang="zh-CN" sz="3600" i="1" smtClean="0">
                            <a:latin typeface="Cambria Math" panose="02040503050406030204" pitchFamily="18" charset="0"/>
                            <a:ea typeface="Cambria Math" panose="02040503050406030204" pitchFamily="18" charset="0"/>
                          </a:rPr>
                        </m:ctrlPr>
                      </m:sSubPr>
                      <m:e>
                        <m:r>
                          <m:rPr>
                            <m:sty m:val="p"/>
                          </m:rPr>
                          <a:rPr lang="el-GR" altLang="zh-CN" sz="3600" i="1">
                            <a:latin typeface="Cambria Math" panose="02040503050406030204" pitchFamily="18" charset="0"/>
                            <a:ea typeface="Cambria Math" panose="02040503050406030204" pitchFamily="18" charset="0"/>
                          </a:rPr>
                          <m:t>Ω</m:t>
                        </m:r>
                      </m:e>
                      <m:sub>
                        <m:r>
                          <a:rPr lang="en-US" altLang="zh-CN" sz="3600" b="0" i="1" smtClean="0">
                            <a:latin typeface="Cambria Math" panose="02040503050406030204" pitchFamily="18" charset="0"/>
                            <a:ea typeface="Cambria Math" panose="02040503050406030204" pitchFamily="18" charset="0"/>
                          </a:rPr>
                          <m:t>𝑐𝑐𝑐</m:t>
                        </m:r>
                      </m:sub>
                    </m:sSub>
                    <m:sSub>
                      <m:sSubPr>
                        <m:ctrlPr>
                          <a:rPr lang="el-GR" altLang="zh-CN" sz="3600" i="1">
                            <a:latin typeface="Cambria Math" panose="02040503050406030204" pitchFamily="18" charset="0"/>
                            <a:ea typeface="Cambria Math" panose="02040503050406030204" pitchFamily="18" charset="0"/>
                          </a:rPr>
                        </m:ctrlPr>
                      </m:sSubPr>
                      <m:e>
                        <m:r>
                          <m:rPr>
                            <m:sty m:val="p"/>
                          </m:rPr>
                          <a:rPr lang="el-GR" altLang="zh-CN" sz="3600" i="1">
                            <a:latin typeface="Cambria Math" panose="02040503050406030204" pitchFamily="18" charset="0"/>
                            <a:ea typeface="Cambria Math" panose="02040503050406030204" pitchFamily="18" charset="0"/>
                          </a:rPr>
                          <m:t>Ω</m:t>
                        </m:r>
                      </m:e>
                      <m:sub>
                        <m:r>
                          <a:rPr lang="en-US" altLang="zh-CN" sz="3600" i="1">
                            <a:latin typeface="Cambria Math" panose="02040503050406030204" pitchFamily="18" charset="0"/>
                            <a:ea typeface="Cambria Math" panose="02040503050406030204" pitchFamily="18" charset="0"/>
                          </a:rPr>
                          <m:t>𝑐𝑐𝑐</m:t>
                        </m:r>
                      </m:sub>
                    </m:sSub>
                  </m:oMath>
                </a14:m>
                <a:r>
                  <a:rPr lang="en-US" altLang="zh-CN" sz="3600" b="0" i="0" dirty="0">
                    <a:effectLst/>
                    <a:latin typeface="Microsoft YaHei" panose="020B0503020204020204" pitchFamily="34" charset="-122"/>
                    <a:ea typeface="Microsoft YaHei" panose="020B0503020204020204" pitchFamily="34" charset="-122"/>
                  </a:rPr>
                  <a:t>,</a:t>
                </a:r>
                <a:r>
                  <a:rPr lang="zh-CN" altLang="en-US" sz="3600" b="0" i="0" dirty="0">
                    <a:effectLst/>
                    <a:latin typeface="Microsoft YaHei" panose="020B0503020204020204" pitchFamily="34" charset="-122"/>
                    <a:ea typeface="Microsoft YaHei" panose="020B0503020204020204" pitchFamily="34" charset="-122"/>
                  </a:rPr>
                  <a:t> </a:t>
                </a:r>
                <a14:m>
                  <m:oMath xmlns:m="http://schemas.openxmlformats.org/officeDocument/2006/math">
                    <m:sSub>
                      <m:sSubPr>
                        <m:ctrlPr>
                          <a:rPr lang="el-GR" altLang="zh-CN" sz="3600" i="1">
                            <a:latin typeface="Cambria Math" panose="02040503050406030204" pitchFamily="18" charset="0"/>
                            <a:ea typeface="Cambria Math" panose="02040503050406030204" pitchFamily="18" charset="0"/>
                          </a:rPr>
                        </m:ctrlPr>
                      </m:sSubPr>
                      <m:e>
                        <m:r>
                          <m:rPr>
                            <m:sty m:val="p"/>
                          </m:rPr>
                          <a:rPr lang="el-GR" altLang="zh-CN" sz="3600" i="1">
                            <a:latin typeface="Cambria Math" panose="02040503050406030204" pitchFamily="18" charset="0"/>
                            <a:ea typeface="Cambria Math" panose="02040503050406030204" pitchFamily="18" charset="0"/>
                          </a:rPr>
                          <m:t>Ω</m:t>
                        </m:r>
                      </m:e>
                      <m:sub>
                        <m:r>
                          <a:rPr lang="en-US" altLang="zh-CN" sz="3600" b="0" i="1" smtClean="0">
                            <a:latin typeface="Cambria Math" panose="02040503050406030204" pitchFamily="18" charset="0"/>
                            <a:ea typeface="Cambria Math" panose="02040503050406030204" pitchFamily="18" charset="0"/>
                          </a:rPr>
                          <m:t>𝑏𝑏𝑏</m:t>
                        </m:r>
                      </m:sub>
                    </m:sSub>
                    <m:sSub>
                      <m:sSubPr>
                        <m:ctrlPr>
                          <a:rPr lang="el-GR" altLang="zh-CN" sz="3600" i="1">
                            <a:latin typeface="Cambria Math" panose="02040503050406030204" pitchFamily="18" charset="0"/>
                            <a:ea typeface="Cambria Math" panose="02040503050406030204" pitchFamily="18" charset="0"/>
                          </a:rPr>
                        </m:ctrlPr>
                      </m:sSubPr>
                      <m:e>
                        <m:r>
                          <m:rPr>
                            <m:sty m:val="p"/>
                          </m:rPr>
                          <a:rPr lang="el-GR" altLang="zh-CN" sz="3600" i="1">
                            <a:latin typeface="Cambria Math" panose="02040503050406030204" pitchFamily="18" charset="0"/>
                            <a:ea typeface="Cambria Math" panose="02040503050406030204" pitchFamily="18" charset="0"/>
                          </a:rPr>
                          <m:t>Ω</m:t>
                        </m:r>
                      </m:e>
                      <m:sub>
                        <m:r>
                          <a:rPr lang="en-US" altLang="zh-CN" sz="3600" b="0" i="1" smtClean="0">
                            <a:latin typeface="Cambria Math" panose="02040503050406030204" pitchFamily="18" charset="0"/>
                            <a:ea typeface="Cambria Math" panose="02040503050406030204" pitchFamily="18" charset="0"/>
                          </a:rPr>
                          <m:t>𝑏𝑏𝑏</m:t>
                        </m:r>
                      </m:sub>
                    </m:sSub>
                  </m:oMath>
                </a14:m>
                <a:r>
                  <a:rPr lang="zh-CN" altLang="en-US" sz="3600" b="1" dirty="0">
                    <a:latin typeface="Microsoft YaHei" panose="020B0503020204020204" pitchFamily="34" charset="-122"/>
                    <a:ea typeface="Microsoft YaHei" panose="020B0503020204020204" pitchFamily="34" charset="-122"/>
                    <a:cs typeface="Arial" panose="020B0604020202020204" pitchFamily="34" charset="0"/>
                  </a:rPr>
                  <a:t> </a:t>
                </a:r>
                <a:r>
                  <a:rPr lang="en-US" altLang="zh-CN" sz="3600" b="1" dirty="0">
                    <a:latin typeface="Microsoft YaHei" panose="020B0503020204020204" pitchFamily="34" charset="-122"/>
                    <a:ea typeface="Microsoft YaHei" panose="020B0503020204020204" pitchFamily="34" charset="-122"/>
                    <a:cs typeface="Arial" panose="020B0604020202020204" pitchFamily="34" charset="0"/>
                  </a:rPr>
                  <a:t>systems</a:t>
                </a:r>
                <a:r>
                  <a:rPr lang="zh-CN" altLang="en-US" sz="3600" b="1" dirty="0">
                    <a:latin typeface="Microsoft YaHei" panose="020B0503020204020204" pitchFamily="34" charset="-122"/>
                    <a:ea typeface="Microsoft YaHei" panose="020B0503020204020204" pitchFamily="34" charset="-122"/>
                    <a:cs typeface="Arial" panose="020B0604020202020204" pitchFamily="34" charset="0"/>
                  </a:rPr>
                  <a:t> </a:t>
                </a:r>
              </a:p>
            </p:txBody>
          </p:sp>
        </mc:Choice>
        <mc:Fallback>
          <p:sp>
            <p:nvSpPr>
              <p:cNvPr id="3" name="标题 5">
                <a:extLst>
                  <a:ext uri="{FF2B5EF4-FFF2-40B4-BE49-F238E27FC236}">
                    <a16:creationId xmlns:a16="http://schemas.microsoft.com/office/drawing/2014/main" id="{D0B9573B-477F-CF29-BFAA-DD0460F77E30}"/>
                  </a:ext>
                </a:extLst>
              </p:cNvPr>
              <p:cNvSpPr txBox="1">
                <a:spLocks noRot="1" noChangeAspect="1" noMove="1" noResize="1" noEditPoints="1" noAdjustHandles="1" noChangeArrowheads="1" noChangeShapeType="1" noTextEdit="1"/>
              </p:cNvSpPr>
              <p:nvPr/>
            </p:nvSpPr>
            <p:spPr>
              <a:xfrm>
                <a:off x="0" y="214854"/>
                <a:ext cx="12192000" cy="546100"/>
              </a:xfrm>
              <a:prstGeom prst="rect">
                <a:avLst/>
              </a:prstGeom>
              <a:blipFill>
                <a:blip r:embed="rId3"/>
                <a:stretch>
                  <a:fillRect l="-1561" t="-31111" b="-42222"/>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615503599"/>
      </p:ext>
    </p:extLst>
  </p:cSld>
  <p:clrMapOvr>
    <a:masterClrMapping/>
  </p:clrMapOvr>
  <mc:AlternateContent xmlns:mc="http://schemas.openxmlformats.org/markup-compatibility/2006" xmlns:p14="http://schemas.microsoft.com/office/powerpoint/2010/main">
    <mc:Choice Requires="p14">
      <p:transition p14:dur="350">
        <p:fade/>
      </p:transition>
    </mc:Choice>
    <mc:Fallback xmlns="">
      <p:transition>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a:extLst>
              <a:ext uri="{FF2B5EF4-FFF2-40B4-BE49-F238E27FC236}">
                <a16:creationId xmlns:a16="http://schemas.microsoft.com/office/drawing/2014/main" id="{5CC6B095-60D7-1B7E-47C3-A3A7B5E25A53}"/>
              </a:ext>
            </a:extLst>
          </p:cNvPr>
          <p:cNvSpPr>
            <a:spLocks noGrp="1"/>
          </p:cNvSpPr>
          <p:nvPr>
            <p:ph type="sldNum" sz="quarter" idx="12"/>
          </p:nvPr>
        </p:nvSpPr>
        <p:spPr/>
        <p:txBody>
          <a:bodyPr/>
          <a:lstStyle/>
          <a:p>
            <a:fld id="{48F63A3B-78C7-47BE-AE5E-E10140E04643}" type="slidenum">
              <a:rPr lang="en-US" smtClean="0"/>
              <a:t>54</a:t>
            </a:fld>
            <a:endParaRPr lang="en-US" dirty="0"/>
          </a:p>
        </p:txBody>
      </p:sp>
      <p:pic>
        <p:nvPicPr>
          <p:cNvPr id="5" name="图片 4">
            <a:extLst>
              <a:ext uri="{FF2B5EF4-FFF2-40B4-BE49-F238E27FC236}">
                <a16:creationId xmlns:a16="http://schemas.microsoft.com/office/drawing/2014/main" id="{6E697B41-FDB7-5A50-6138-1E6991EC8427}"/>
              </a:ext>
            </a:extLst>
          </p:cNvPr>
          <p:cNvPicPr>
            <a:picLocks noChangeAspect="1"/>
          </p:cNvPicPr>
          <p:nvPr/>
        </p:nvPicPr>
        <p:blipFill>
          <a:blip r:embed="rId2"/>
          <a:stretch>
            <a:fillRect/>
          </a:stretch>
        </p:blipFill>
        <p:spPr>
          <a:xfrm>
            <a:off x="571500" y="400050"/>
            <a:ext cx="5082283" cy="6057900"/>
          </a:xfrm>
          <a:prstGeom prst="rect">
            <a:avLst/>
          </a:prstGeom>
        </p:spPr>
      </p:pic>
      <p:pic>
        <p:nvPicPr>
          <p:cNvPr id="7" name="图片 6">
            <a:extLst>
              <a:ext uri="{FF2B5EF4-FFF2-40B4-BE49-F238E27FC236}">
                <a16:creationId xmlns:a16="http://schemas.microsoft.com/office/drawing/2014/main" id="{0E122AD4-A907-F90F-D397-4363D38B98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80100" y="622300"/>
            <a:ext cx="5461000" cy="3759200"/>
          </a:xfrm>
          <a:prstGeom prst="rect">
            <a:avLst/>
          </a:prstGeom>
        </p:spPr>
      </p:pic>
      <p:sp>
        <p:nvSpPr>
          <p:cNvPr id="9" name="文本框 8">
            <a:extLst>
              <a:ext uri="{FF2B5EF4-FFF2-40B4-BE49-F238E27FC236}">
                <a16:creationId xmlns:a16="http://schemas.microsoft.com/office/drawing/2014/main" id="{095EDC9B-8EB6-2DF5-6CBE-8BF6B5FAF069}"/>
              </a:ext>
            </a:extLst>
          </p:cNvPr>
          <p:cNvSpPr txBox="1"/>
          <p:nvPr/>
        </p:nvSpPr>
        <p:spPr>
          <a:xfrm>
            <a:off x="6538219" y="5184259"/>
            <a:ext cx="4066281" cy="369332"/>
          </a:xfrm>
          <a:prstGeom prst="rect">
            <a:avLst/>
          </a:prstGeom>
          <a:noFill/>
        </p:spPr>
        <p:txBody>
          <a:bodyPr wrap="square">
            <a:spAutoFit/>
          </a:bodyPr>
          <a:lstStyle/>
          <a:p>
            <a:r>
              <a:rPr lang="en-US" altLang="zh-CN" dirty="0">
                <a:solidFill>
                  <a:srgbClr val="211E1E"/>
                </a:solidFill>
                <a:latin typeface="AdvOT483a8203"/>
              </a:rPr>
              <a:t>Bo</a:t>
            </a:r>
            <a:r>
              <a:rPr lang="zh-CN" altLang="en-US" dirty="0">
                <a:solidFill>
                  <a:srgbClr val="211E1E"/>
                </a:solidFill>
                <a:latin typeface="AdvOT483a8203"/>
              </a:rPr>
              <a:t> </a:t>
            </a:r>
            <a:r>
              <a:rPr lang="en-US" altLang="zh-CN" dirty="0">
                <a:solidFill>
                  <a:srgbClr val="211E1E"/>
                </a:solidFill>
                <a:latin typeface="AdvOT483a8203"/>
              </a:rPr>
              <a:t>Wang</a:t>
            </a:r>
            <a:r>
              <a:rPr lang="zh-CN" altLang="en-US" dirty="0">
                <a:solidFill>
                  <a:srgbClr val="211E1E"/>
                </a:solidFill>
                <a:latin typeface="AdvOT483a8203"/>
              </a:rPr>
              <a:t> </a:t>
            </a:r>
            <a:r>
              <a:rPr lang="en-US" altLang="zh-CN" dirty="0">
                <a:solidFill>
                  <a:srgbClr val="211E1E"/>
                </a:solidFill>
                <a:latin typeface="AdvOT483a8203"/>
              </a:rPr>
              <a:t>et</a:t>
            </a:r>
            <a:r>
              <a:rPr lang="zh-CN" altLang="en-US" dirty="0">
                <a:solidFill>
                  <a:srgbClr val="211E1E"/>
                </a:solidFill>
                <a:latin typeface="AdvOT483a8203"/>
              </a:rPr>
              <a:t> </a:t>
            </a:r>
            <a:r>
              <a:rPr lang="en-US" altLang="zh-CN" dirty="0">
                <a:solidFill>
                  <a:srgbClr val="211E1E"/>
                </a:solidFill>
                <a:latin typeface="AdvOT483a8203"/>
              </a:rPr>
              <a:t>al.,</a:t>
            </a:r>
            <a:r>
              <a:rPr lang="zh-CN" altLang="en-US" dirty="0">
                <a:solidFill>
                  <a:srgbClr val="211E1E"/>
                </a:solidFill>
                <a:latin typeface="AdvOT483a8203"/>
              </a:rPr>
              <a:t> </a:t>
            </a:r>
            <a:r>
              <a:rPr lang="en-US" altLang="zh-CN" dirty="0">
                <a:solidFill>
                  <a:srgbClr val="211E1E"/>
                </a:solidFill>
                <a:latin typeface="AdvOT483a8203"/>
              </a:rPr>
              <a:t>PR</a:t>
            </a:r>
            <a:r>
              <a:rPr lang="en" altLang="zh-CN" sz="1800" dirty="0">
                <a:solidFill>
                  <a:srgbClr val="211E1E"/>
                </a:solidFill>
                <a:effectLst/>
                <a:latin typeface="AdvOT483a8203"/>
              </a:rPr>
              <a:t>D</a:t>
            </a:r>
            <a:r>
              <a:rPr lang="en" altLang="zh-CN" sz="1800" dirty="0">
                <a:solidFill>
                  <a:srgbClr val="211E1E"/>
                </a:solidFill>
                <a:effectLst/>
                <a:latin typeface="AdvOT19ee2aa8.B"/>
              </a:rPr>
              <a:t>107, </a:t>
            </a:r>
            <a:r>
              <a:rPr lang="en" altLang="zh-CN" sz="1800" dirty="0">
                <a:solidFill>
                  <a:srgbClr val="211E1E"/>
                </a:solidFill>
                <a:effectLst/>
                <a:latin typeface="AdvOT483a8203"/>
              </a:rPr>
              <a:t>094002</a:t>
            </a:r>
            <a:r>
              <a:rPr lang="zh-CN" altLang="en-US" sz="1800" dirty="0">
                <a:solidFill>
                  <a:srgbClr val="211E1E"/>
                </a:solidFill>
                <a:effectLst/>
                <a:latin typeface="AdvOT483a8203"/>
              </a:rPr>
              <a:t> </a:t>
            </a:r>
            <a:r>
              <a:rPr lang="en" altLang="zh-CN" sz="1800" dirty="0">
                <a:solidFill>
                  <a:srgbClr val="211E1E"/>
                </a:solidFill>
                <a:effectLst/>
                <a:latin typeface="AdvOT483a8203"/>
              </a:rPr>
              <a:t>(2023) </a:t>
            </a:r>
            <a:endParaRPr lang="en" altLang="zh-CN" dirty="0"/>
          </a:p>
        </p:txBody>
      </p:sp>
    </p:spTree>
    <p:extLst>
      <p:ext uri="{BB962C8B-B14F-4D97-AF65-F5344CB8AC3E}">
        <p14:creationId xmlns:p14="http://schemas.microsoft.com/office/powerpoint/2010/main" val="922211303"/>
      </p:ext>
    </p:extLst>
  </p:cSld>
  <p:clrMapOvr>
    <a:masterClrMapping/>
  </p:clrMapOvr>
  <mc:AlternateContent xmlns:mc="http://schemas.openxmlformats.org/markup-compatibility/2006" xmlns:p14="http://schemas.microsoft.com/office/powerpoint/2010/main">
    <mc:Choice Requires="p14">
      <p:transition p14:dur="350">
        <p:fade/>
      </p:transition>
    </mc:Choice>
    <mc:Fallback xmlns="">
      <p:transition>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a:extLst>
              <a:ext uri="{FF2B5EF4-FFF2-40B4-BE49-F238E27FC236}">
                <a16:creationId xmlns:a16="http://schemas.microsoft.com/office/drawing/2014/main" id="{89746ACF-672B-0C8C-BFB1-9F9F9B771F29}"/>
              </a:ext>
            </a:extLst>
          </p:cNvPr>
          <p:cNvSpPr txBox="1">
            <a:spLocks/>
          </p:cNvSpPr>
          <p:nvPr/>
        </p:nvSpPr>
        <p:spPr>
          <a:xfrm>
            <a:off x="0" y="234182"/>
            <a:ext cx="12192000" cy="546264"/>
          </a:xfrm>
          <a:prstGeom prst="rect">
            <a:avLst/>
          </a:prstGeom>
          <a:noFill/>
        </p:spPr>
        <p:txBody>
          <a:bodyPr vert="horz" lIns="91440" tIns="45720" rIns="91440" bIns="45720" rtlCol="0" anchor="ctr">
            <a:noAutofit/>
          </a:bodyPr>
          <a:lstStyle>
            <a:lvl1pPr algn="l" defTabSz="914400" rtl="0" eaLnBrk="1" latinLnBrk="0" hangingPunct="1">
              <a:lnSpc>
                <a:spcPct val="90000"/>
              </a:lnSpc>
              <a:spcBef>
                <a:spcPct val="0"/>
              </a:spcBef>
              <a:buNone/>
              <a:defRPr sz="3200" kern="1200">
                <a:solidFill>
                  <a:schemeClr val="bg1"/>
                </a:solidFill>
                <a:latin typeface="+mj-lt"/>
                <a:ea typeface="+mj-ea"/>
                <a:cs typeface="+mj-cs"/>
              </a:defRPr>
            </a:lvl1pPr>
          </a:lstStyle>
          <a:p>
            <a:r>
              <a:rPr lang="en-US" altLang="zh-CN"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rPr>
              <a:t>Two-pole structure in QCD: facts, not fantasy</a:t>
            </a:r>
            <a:endParaRPr lang="zh-CN" altLang="en-US"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endParaRPr>
          </a:p>
        </p:txBody>
      </p:sp>
      <p:pic>
        <p:nvPicPr>
          <p:cNvPr id="6" name="图片 5">
            <a:extLst>
              <a:ext uri="{FF2B5EF4-FFF2-40B4-BE49-F238E27FC236}">
                <a16:creationId xmlns:a16="http://schemas.microsoft.com/office/drawing/2014/main" id="{FE1964CB-4614-4FFE-DFCB-BBA3FD75DA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537958"/>
            <a:ext cx="7209834" cy="3504314"/>
          </a:xfrm>
          <a:prstGeom prst="rect">
            <a:avLst/>
          </a:prstGeom>
        </p:spPr>
      </p:pic>
      <p:sp>
        <p:nvSpPr>
          <p:cNvPr id="13" name="文本框 12">
            <a:extLst>
              <a:ext uri="{FF2B5EF4-FFF2-40B4-BE49-F238E27FC236}">
                <a16:creationId xmlns:a16="http://schemas.microsoft.com/office/drawing/2014/main" id="{84A91427-06ED-DAE2-E9A9-A596A7F7216F}"/>
              </a:ext>
            </a:extLst>
          </p:cNvPr>
          <p:cNvSpPr txBox="1"/>
          <p:nvPr/>
        </p:nvSpPr>
        <p:spPr>
          <a:xfrm>
            <a:off x="7209834" y="2551837"/>
            <a:ext cx="6187440" cy="1754326"/>
          </a:xfrm>
          <a:prstGeom prst="rect">
            <a:avLst/>
          </a:prstGeom>
          <a:noFill/>
        </p:spPr>
        <p:txBody>
          <a:bodyPr wrap="square">
            <a:spAutoFit/>
          </a:bodyPr>
          <a:lstStyle/>
          <a:p>
            <a:r>
              <a:rPr lang="en" altLang="zh-CN" sz="1800" b="1" dirty="0">
                <a:effectLst/>
                <a:latin typeface="URWPalladioL"/>
              </a:rPr>
              <a:t>3. The Story of the </a:t>
            </a:r>
            <a:r>
              <a:rPr lang="el-GR" altLang="zh-CN" sz="1800" b="1" dirty="0">
                <a:effectLst/>
                <a:latin typeface="PazoMath"/>
              </a:rPr>
              <a:t>Λ</a:t>
            </a:r>
            <a:r>
              <a:rPr lang="el-GR" altLang="zh-CN" sz="1800" dirty="0">
                <a:effectLst/>
                <a:latin typeface="CMBX10"/>
              </a:rPr>
              <a:t>(</a:t>
            </a:r>
            <a:r>
              <a:rPr lang="el-GR" altLang="zh-CN" sz="1800" b="1" dirty="0">
                <a:effectLst/>
                <a:latin typeface="URWPalladioL"/>
              </a:rPr>
              <a:t>1405</a:t>
            </a:r>
            <a:r>
              <a:rPr lang="el-GR" altLang="zh-CN" sz="1800" dirty="0">
                <a:effectLst/>
                <a:latin typeface="CMBX10"/>
              </a:rPr>
              <a:t>)</a:t>
            </a:r>
            <a:endParaRPr lang="en-US" altLang="zh-CN" sz="1800" dirty="0">
              <a:effectLst/>
              <a:latin typeface="CMBX10"/>
            </a:endParaRPr>
          </a:p>
          <a:p>
            <a:r>
              <a:rPr lang="en" altLang="zh-CN" sz="1800" b="1" dirty="0">
                <a:effectLst/>
                <a:latin typeface="URWPalladioL"/>
              </a:rPr>
              <a:t>4. Meson Sector: The </a:t>
            </a:r>
            <a:r>
              <a:rPr lang="en" altLang="zh-CN" sz="1800" b="1" i="1" dirty="0">
                <a:effectLst/>
                <a:latin typeface="URWPalladioL"/>
              </a:rPr>
              <a:t>D</a:t>
            </a:r>
            <a:r>
              <a:rPr lang="en" altLang="zh-CN" sz="1800" b="1" dirty="0">
                <a:effectLst/>
                <a:latin typeface="URWPalladioL"/>
              </a:rPr>
              <a:t>0</a:t>
            </a:r>
            <a:r>
              <a:rPr lang="en" altLang="zh-CN" sz="1800" dirty="0">
                <a:effectLst/>
                <a:latin typeface="CMBSY10"/>
              </a:rPr>
              <a:t>∗</a:t>
            </a:r>
            <a:r>
              <a:rPr lang="en" altLang="zh-CN" sz="1800" dirty="0">
                <a:effectLst/>
                <a:latin typeface="CMBX10"/>
              </a:rPr>
              <a:t>(</a:t>
            </a:r>
            <a:r>
              <a:rPr lang="en" altLang="zh-CN" sz="1800" b="1" dirty="0">
                <a:effectLst/>
                <a:latin typeface="URWPalladioL"/>
              </a:rPr>
              <a:t>2300</a:t>
            </a:r>
            <a:r>
              <a:rPr lang="en" altLang="zh-CN" sz="1800" dirty="0">
                <a:effectLst/>
                <a:latin typeface="CMBX10"/>
              </a:rPr>
              <a:t>) </a:t>
            </a:r>
            <a:r>
              <a:rPr lang="en" altLang="zh-CN" sz="1800" b="1" dirty="0">
                <a:effectLst/>
                <a:latin typeface="URWPalladioL"/>
              </a:rPr>
              <a:t>and Related States</a:t>
            </a:r>
          </a:p>
          <a:p>
            <a:r>
              <a:rPr lang="en" altLang="zh-CN" sz="1800" i="1" dirty="0">
                <a:effectLst/>
                <a:latin typeface="URWPalladioL"/>
              </a:rPr>
              <a:t>4.1. Two-Pole Structure </a:t>
            </a:r>
            <a:endParaRPr lang="en" altLang="zh-CN" sz="1800" b="1" dirty="0">
              <a:effectLst/>
              <a:latin typeface="URWPalladioL"/>
            </a:endParaRPr>
          </a:p>
          <a:p>
            <a:r>
              <a:rPr lang="en" altLang="zh-CN" sz="1800" i="1" dirty="0">
                <a:effectLst/>
                <a:latin typeface="URWPalladioL"/>
              </a:rPr>
              <a:t>4.2. Other Candidates</a:t>
            </a:r>
            <a:endParaRPr lang="en" altLang="zh-CN" sz="1800" b="1" dirty="0">
              <a:effectLst/>
              <a:latin typeface="URWPalladioL"/>
            </a:endParaRPr>
          </a:p>
          <a:p>
            <a:r>
              <a:rPr lang="en" altLang="zh-CN" sz="1800" i="1" dirty="0">
                <a:effectLst/>
                <a:latin typeface="URWPalladioL"/>
              </a:rPr>
              <a:t>4.3. Analysis of B </a:t>
            </a:r>
            <a:r>
              <a:rPr lang="en" altLang="zh-CN" sz="1800" dirty="0">
                <a:effectLst/>
                <a:latin typeface="CMSY10"/>
              </a:rPr>
              <a:t>→ </a:t>
            </a:r>
            <a:r>
              <a:rPr lang="en" altLang="zh-CN" sz="1800" i="1" dirty="0">
                <a:effectLst/>
                <a:latin typeface="URWPalladioL"/>
              </a:rPr>
              <a:t>D</a:t>
            </a:r>
            <a:r>
              <a:rPr lang="el-GR" altLang="zh-CN" sz="1800" i="1" dirty="0" err="1">
                <a:effectLst/>
                <a:latin typeface="PazoMath"/>
              </a:rPr>
              <a:t>ππ</a:t>
            </a:r>
            <a:r>
              <a:rPr lang="el-GR" altLang="zh-CN" sz="1800" i="1" dirty="0">
                <a:effectLst/>
                <a:latin typeface="PazoMath"/>
              </a:rPr>
              <a:t> </a:t>
            </a:r>
            <a:r>
              <a:rPr lang="en" altLang="zh-CN" sz="1800" i="1" dirty="0">
                <a:effectLst/>
                <a:latin typeface="URWPalladioL"/>
              </a:rPr>
              <a:t>Data </a:t>
            </a:r>
          </a:p>
          <a:p>
            <a:r>
              <a:rPr lang="en" altLang="zh-CN" sz="1800" i="1" dirty="0">
                <a:effectLst/>
                <a:latin typeface="URWPalladioL"/>
              </a:rPr>
              <a:t>4.4. The K</a:t>
            </a:r>
            <a:r>
              <a:rPr lang="en" altLang="zh-CN" sz="1800" dirty="0">
                <a:effectLst/>
                <a:latin typeface="URWPalladioL"/>
              </a:rPr>
              <a:t>1 </a:t>
            </a:r>
            <a:r>
              <a:rPr lang="en" altLang="zh-CN" sz="1800" i="1" dirty="0">
                <a:effectLst/>
                <a:latin typeface="URWPalladioL"/>
              </a:rPr>
              <a:t>Meson</a:t>
            </a:r>
            <a:endParaRPr lang="en" altLang="zh-CN" dirty="0"/>
          </a:p>
        </p:txBody>
      </p:sp>
    </p:spTree>
    <p:extLst>
      <p:ext uri="{BB962C8B-B14F-4D97-AF65-F5344CB8AC3E}">
        <p14:creationId xmlns:p14="http://schemas.microsoft.com/office/powerpoint/2010/main" val="397296709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 name="内容占位符 86">
            <a:extLst>
              <a:ext uri="{FF2B5EF4-FFF2-40B4-BE49-F238E27FC236}">
                <a16:creationId xmlns:a16="http://schemas.microsoft.com/office/drawing/2014/main" id="{0DA1BF88-59B2-4E8D-8B0F-F9A604148CE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00947" y="2167005"/>
            <a:ext cx="10176865" cy="4238211"/>
          </a:xfrm>
          <a:prstGeom prst="rect">
            <a:avLst/>
          </a:prstGeom>
        </p:spPr>
      </p:pic>
      <p:pic>
        <p:nvPicPr>
          <p:cNvPr id="143" name="图片 142"/>
          <p:cNvPicPr>
            <a:picLocks noChangeAspect="1"/>
          </p:cNvPicPr>
          <p:nvPr/>
        </p:nvPicPr>
        <p:blipFill rotWithShape="1">
          <a:blip r:embed="rId5"/>
          <a:srcRect r="11567" b="46669"/>
          <a:stretch/>
        </p:blipFill>
        <p:spPr>
          <a:xfrm>
            <a:off x="84848" y="1434701"/>
            <a:ext cx="1831404" cy="619648"/>
          </a:xfrm>
          <a:prstGeom prst="rect">
            <a:avLst/>
          </a:prstGeom>
          <a:ln w="25400" cap="sq">
            <a:solidFill>
              <a:srgbClr val="000000"/>
            </a:solidFill>
            <a:prstDash val="solid"/>
            <a:miter lim="800000"/>
          </a:ln>
          <a:effectLst>
            <a:outerShdw blurRad="50800" dist="38100" dir="2700000" algn="tl" rotWithShape="0">
              <a:srgbClr val="000000">
                <a:alpha val="43000"/>
              </a:srgbClr>
            </a:outerShdw>
          </a:effectLst>
        </p:spPr>
      </p:pic>
      <p:sp>
        <p:nvSpPr>
          <p:cNvPr id="3" name="灯片编号占位符 2"/>
          <p:cNvSpPr>
            <a:spLocks noGrp="1"/>
          </p:cNvSpPr>
          <p:nvPr>
            <p:ph type="sldNum" sz="quarter" idx="12"/>
          </p:nvPr>
        </p:nvSpPr>
        <p:spPr/>
        <p:txBody>
          <a:bodyPr/>
          <a:lstStyle/>
          <a:p>
            <a:fld id="{0C913308-F349-4B6D-A68A-DD1791B4A57B}" type="slidenum">
              <a:rPr lang="zh-CN" altLang="en-US" b="1" smtClean="0">
                <a:solidFill>
                  <a:schemeClr val="bg1"/>
                </a:solidFill>
              </a:rPr>
              <a:t>56</a:t>
            </a:fld>
            <a:endParaRPr lang="zh-CN" altLang="en-US" b="1" dirty="0">
              <a:solidFill>
                <a:schemeClr val="bg1"/>
              </a:solidFill>
            </a:endParaRPr>
          </a:p>
        </p:txBody>
      </p:sp>
      <p:pic>
        <p:nvPicPr>
          <p:cNvPr id="109" name="图形 12">
            <a:extLst>
              <a:ext uri="{FF2B5EF4-FFF2-40B4-BE49-F238E27FC236}">
                <a16:creationId xmlns:a16="http://schemas.microsoft.com/office/drawing/2014/main" id="{E95A7E40-162A-493F-8F72-6F1324C17FD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708102" y="1793119"/>
            <a:ext cx="461344" cy="461344"/>
          </a:xfrm>
          <a:prstGeom prst="rect">
            <a:avLst/>
          </a:prstGeom>
        </p:spPr>
      </p:pic>
      <p:sp>
        <p:nvSpPr>
          <p:cNvPr id="110" name="文本框 109"/>
          <p:cNvSpPr txBox="1"/>
          <p:nvPr/>
        </p:nvSpPr>
        <p:spPr>
          <a:xfrm>
            <a:off x="1985177" y="1850912"/>
            <a:ext cx="970137" cy="307777"/>
          </a:xfrm>
          <a:prstGeom prst="rect">
            <a:avLst/>
          </a:prstGeom>
          <a:noFill/>
        </p:spPr>
        <p:txBody>
          <a:bodyPr wrap="none" rtlCol="0">
            <a:spAutoFit/>
          </a:bodyPr>
          <a:lstStyle/>
          <a:p>
            <a:r>
              <a:rPr lang="en-US" altLang="zh-CN" sz="1400" b="1" dirty="0"/>
              <a:t>1959-1965</a:t>
            </a:r>
          </a:p>
        </p:txBody>
      </p:sp>
      <mc:AlternateContent xmlns:mc="http://schemas.openxmlformats.org/markup-compatibility/2006" xmlns:a14="http://schemas.microsoft.com/office/drawing/2010/main">
        <mc:Choice Requires="a14">
          <p:sp>
            <p:nvSpPr>
              <p:cNvPr id="111" name="矩形 110"/>
              <p:cNvSpPr/>
              <p:nvPr/>
            </p:nvSpPr>
            <p:spPr>
              <a:xfrm>
                <a:off x="753352" y="1527961"/>
                <a:ext cx="2501006" cy="307777"/>
              </a:xfrm>
              <a:prstGeom prst="rect">
                <a:avLst/>
              </a:prstGeom>
              <a:solidFill>
                <a:schemeClr val="bg1"/>
              </a:solidFill>
            </p:spPr>
            <p:txBody>
              <a:bodyPr wrap="none">
                <a:spAutoFit/>
              </a:bodyPr>
              <a:lstStyle/>
              <a:p>
                <a:r>
                  <a:rPr lang="zh-CN" altLang="en-US" sz="1400" b="1" dirty="0">
                    <a:solidFill>
                      <a:srgbClr val="C00000"/>
                    </a:solidFill>
                    <a:latin typeface="微软雅黑" panose="020B0503020204020204" pitchFamily="34" charset="-122"/>
                    <a:ea typeface="微软雅黑" panose="020B0503020204020204" pitchFamily="34" charset="-122"/>
                  </a:rPr>
                  <a:t>理论预言，实验发现</a:t>
                </a:r>
                <a14:m>
                  <m:oMath xmlns:m="http://schemas.openxmlformats.org/officeDocument/2006/math">
                    <m:r>
                      <a:rPr lang="el-GR" altLang="zh-CN" sz="1400" b="1">
                        <a:solidFill>
                          <a:srgbClr val="C00000"/>
                        </a:solidFill>
                        <a:latin typeface="Cambria Math" panose="02040503050406030204" pitchFamily="18" charset="0"/>
                        <a:ea typeface="微软雅黑" panose="020B0503020204020204" pitchFamily="34" charset="-122"/>
                      </a:rPr>
                      <m:t>𝜦</m:t>
                    </m:r>
                  </m:oMath>
                </a14:m>
                <a:r>
                  <a:rPr lang="en-US" altLang="zh-CN" sz="1400" b="1" dirty="0">
                    <a:solidFill>
                      <a:srgbClr val="C00000"/>
                    </a:solidFill>
                    <a:latin typeface="微软雅黑" panose="020B0503020204020204" pitchFamily="34" charset="-122"/>
                    <a:ea typeface="微软雅黑" panose="020B0503020204020204" pitchFamily="34" charset="-122"/>
                  </a:rPr>
                  <a:t>(1405)</a:t>
                </a:r>
                <a:endParaRPr lang="zh-CN" altLang="en-US" sz="1400" b="1" dirty="0">
                  <a:solidFill>
                    <a:srgbClr val="C00000"/>
                  </a:solidFill>
                  <a:latin typeface="微软雅黑" panose="020B0503020204020204" pitchFamily="34" charset="-122"/>
                  <a:ea typeface="微软雅黑" panose="020B0503020204020204" pitchFamily="34" charset="-122"/>
                </a:endParaRPr>
              </a:p>
            </p:txBody>
          </p:sp>
        </mc:Choice>
        <mc:Fallback xmlns="">
          <p:sp>
            <p:nvSpPr>
              <p:cNvPr id="111" name="矩形 110"/>
              <p:cNvSpPr>
                <a:spLocks noRot="1" noChangeAspect="1" noMove="1" noResize="1" noEditPoints="1" noAdjustHandles="1" noChangeArrowheads="1" noChangeShapeType="1" noTextEdit="1"/>
              </p:cNvSpPr>
              <p:nvPr/>
            </p:nvSpPr>
            <p:spPr>
              <a:xfrm>
                <a:off x="753352" y="1527961"/>
                <a:ext cx="2501006" cy="307777"/>
              </a:xfrm>
              <a:prstGeom prst="rect">
                <a:avLst/>
              </a:prstGeom>
              <a:blipFill rotWithShape="0">
                <a:blip r:embed="rId9"/>
                <a:stretch>
                  <a:fillRect l="-732" t="-4000" b="-20000"/>
                </a:stretch>
              </a:blipFill>
            </p:spPr>
            <p:txBody>
              <a:bodyPr/>
              <a:lstStyle/>
              <a:p>
                <a:r>
                  <a:rPr lang="zh-CN" altLang="en-US">
                    <a:noFill/>
                  </a:rPr>
                  <a:t> </a:t>
                </a:r>
              </a:p>
            </p:txBody>
          </p:sp>
        </mc:Fallback>
      </mc:AlternateContent>
      <p:sp>
        <p:nvSpPr>
          <p:cNvPr id="112" name="文本框 111"/>
          <p:cNvSpPr txBox="1"/>
          <p:nvPr/>
        </p:nvSpPr>
        <p:spPr>
          <a:xfrm>
            <a:off x="726936" y="2504590"/>
            <a:ext cx="1155867" cy="400110"/>
          </a:xfrm>
          <a:prstGeom prst="rect">
            <a:avLst/>
          </a:prstGeom>
          <a:noFill/>
        </p:spPr>
        <p:txBody>
          <a:bodyPr wrap="square" rtlCol="0">
            <a:spAutoFit/>
          </a:bodyPr>
          <a:lstStyle/>
          <a:p>
            <a:pPr marL="171450" indent="-171450">
              <a:buFont typeface="Arial" panose="020B0604020202020204" pitchFamily="34" charset="0"/>
              <a:buChar char="•"/>
            </a:pPr>
            <a:r>
              <a:rPr lang="en-US" altLang="zh-CN" sz="1000" i="1" dirty="0"/>
              <a:t>PRL</a:t>
            </a:r>
            <a:r>
              <a:rPr lang="en-US" altLang="zh-CN" sz="1000" dirty="0"/>
              <a:t>2,425(1959)</a:t>
            </a:r>
            <a:endParaRPr lang="en-US" altLang="zh-CN" sz="1000" i="1" dirty="0"/>
          </a:p>
          <a:p>
            <a:pPr marL="171450" indent="-171450">
              <a:buFont typeface="Arial" panose="020B0604020202020204" pitchFamily="34" charset="0"/>
              <a:buChar char="•"/>
            </a:pPr>
            <a:r>
              <a:rPr lang="en-US" altLang="zh-CN" sz="1000" i="1" dirty="0"/>
              <a:t>PRL</a:t>
            </a:r>
            <a:r>
              <a:rPr lang="en-US" altLang="zh-CN" sz="1000" dirty="0"/>
              <a:t>6,239(1961)</a:t>
            </a:r>
          </a:p>
        </p:txBody>
      </p:sp>
      <p:sp>
        <p:nvSpPr>
          <p:cNvPr id="113" name="矩形 112"/>
          <p:cNvSpPr/>
          <p:nvPr/>
        </p:nvSpPr>
        <p:spPr>
          <a:xfrm>
            <a:off x="3220326" y="2504590"/>
            <a:ext cx="1930337" cy="400110"/>
          </a:xfrm>
          <a:prstGeom prst="rect">
            <a:avLst/>
          </a:prstGeom>
        </p:spPr>
        <p:txBody>
          <a:bodyPr wrap="none">
            <a:spAutoFit/>
          </a:bodyPr>
          <a:lstStyle/>
          <a:p>
            <a:pPr marL="171450" indent="-171450">
              <a:buFont typeface="Arial" panose="020B0604020202020204" pitchFamily="34" charset="0"/>
              <a:buChar char="•"/>
            </a:pPr>
            <a:r>
              <a:rPr lang="en-US" altLang="zh-CN" sz="1000" dirty="0" err="1"/>
              <a:t>Nuovo</a:t>
            </a:r>
            <a:r>
              <a:rPr lang="en-US" altLang="zh-CN" sz="1000" dirty="0"/>
              <a:t> Cimento46,707(1966)</a:t>
            </a:r>
          </a:p>
          <a:p>
            <a:pPr marL="171450" indent="-171450">
              <a:buFont typeface="Arial" panose="020B0604020202020204" pitchFamily="34" charset="0"/>
              <a:buChar char="•"/>
            </a:pPr>
            <a:r>
              <a:rPr lang="en-US" altLang="zh-CN" sz="1000" dirty="0"/>
              <a:t>PRL17, 616(1966)</a:t>
            </a:r>
            <a:endParaRPr lang="en-US" altLang="zh-CN" sz="1000" dirty="0">
              <a:ea typeface="微软雅黑" panose="020B0503020204020204" pitchFamily="34" charset="-122"/>
            </a:endParaRPr>
          </a:p>
        </p:txBody>
      </p:sp>
      <p:pic>
        <p:nvPicPr>
          <p:cNvPr id="114" name="图形 11">
            <a:extLst>
              <a:ext uri="{FF2B5EF4-FFF2-40B4-BE49-F238E27FC236}">
                <a16:creationId xmlns:a16="http://schemas.microsoft.com/office/drawing/2014/main" id="{34C47000-78F7-4B1D-9280-E56793946C23}"/>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300008" y="1766706"/>
            <a:ext cx="460800" cy="460800"/>
          </a:xfrm>
          <a:prstGeom prst="rect">
            <a:avLst/>
          </a:prstGeom>
        </p:spPr>
      </p:pic>
      <p:sp>
        <p:nvSpPr>
          <p:cNvPr id="115" name="矩形 114"/>
          <p:cNvSpPr/>
          <p:nvPr/>
        </p:nvSpPr>
        <p:spPr>
          <a:xfrm>
            <a:off x="3993890" y="1481746"/>
            <a:ext cx="1618648" cy="307777"/>
          </a:xfrm>
          <a:prstGeom prst="rect">
            <a:avLst/>
          </a:prstGeom>
        </p:spPr>
        <p:txBody>
          <a:bodyPr wrap="none">
            <a:spAutoFit/>
          </a:bodyPr>
          <a:lstStyle/>
          <a:p>
            <a:r>
              <a:rPr lang="zh-CN" altLang="en-US" sz="1400" b="1" dirty="0">
                <a:solidFill>
                  <a:srgbClr val="C00000"/>
                </a:solidFill>
                <a:latin typeface="微软雅黑" panose="020B0503020204020204" pitchFamily="34" charset="-122"/>
                <a:ea typeface="微软雅黑" panose="020B0503020204020204" pitchFamily="34" charset="-122"/>
              </a:rPr>
              <a:t>势模型</a:t>
            </a:r>
            <a:r>
              <a:rPr lang="en-US" altLang="zh-CN" sz="1400" b="1" dirty="0">
                <a:solidFill>
                  <a:srgbClr val="C00000"/>
                </a:solidFill>
                <a:latin typeface="微软雅黑" panose="020B0503020204020204" pitchFamily="34" charset="-122"/>
                <a:ea typeface="微软雅黑" panose="020B0503020204020204" pitchFamily="34" charset="-122"/>
              </a:rPr>
              <a:t>, WT term</a:t>
            </a:r>
            <a:endParaRPr lang="zh-CN" altLang="en-US" sz="1400" dirty="0"/>
          </a:p>
        </p:txBody>
      </p:sp>
      <p:sp>
        <p:nvSpPr>
          <p:cNvPr id="116" name="文本框 115"/>
          <p:cNvSpPr txBox="1"/>
          <p:nvPr/>
        </p:nvSpPr>
        <p:spPr>
          <a:xfrm>
            <a:off x="4553592" y="1843217"/>
            <a:ext cx="970137" cy="307777"/>
          </a:xfrm>
          <a:prstGeom prst="rect">
            <a:avLst/>
          </a:prstGeom>
          <a:noFill/>
        </p:spPr>
        <p:txBody>
          <a:bodyPr wrap="none" rtlCol="0">
            <a:spAutoFit/>
          </a:bodyPr>
          <a:lstStyle/>
          <a:p>
            <a:r>
              <a:rPr lang="en-US" altLang="zh-CN" sz="1400" b="1" dirty="0"/>
              <a:t>1967-1988</a:t>
            </a:r>
          </a:p>
        </p:txBody>
      </p:sp>
      <p:sp>
        <p:nvSpPr>
          <p:cNvPr id="117" name="文本框 116"/>
          <p:cNvSpPr txBox="1"/>
          <p:nvPr/>
        </p:nvSpPr>
        <p:spPr>
          <a:xfrm>
            <a:off x="6926873" y="1851016"/>
            <a:ext cx="970137" cy="307777"/>
          </a:xfrm>
          <a:prstGeom prst="rect">
            <a:avLst/>
          </a:prstGeom>
          <a:noFill/>
        </p:spPr>
        <p:txBody>
          <a:bodyPr wrap="none" rtlCol="0">
            <a:spAutoFit/>
          </a:bodyPr>
          <a:lstStyle/>
          <a:p>
            <a:r>
              <a:rPr lang="en-US" altLang="zh-CN" sz="1400" b="1" dirty="0"/>
              <a:t>1985-1995</a:t>
            </a:r>
          </a:p>
        </p:txBody>
      </p:sp>
      <p:pic>
        <p:nvPicPr>
          <p:cNvPr id="118" name="图形 10">
            <a:extLst>
              <a:ext uri="{FF2B5EF4-FFF2-40B4-BE49-F238E27FC236}">
                <a16:creationId xmlns:a16="http://schemas.microsoft.com/office/drawing/2014/main" id="{7A623A92-D208-42F2-A748-45439EEC198B}"/>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685449" y="1778508"/>
            <a:ext cx="460800" cy="460800"/>
          </a:xfrm>
          <a:prstGeom prst="rect">
            <a:avLst/>
          </a:prstGeom>
        </p:spPr>
      </p:pic>
      <p:sp>
        <p:nvSpPr>
          <p:cNvPr id="119" name="矩形 118"/>
          <p:cNvSpPr/>
          <p:nvPr/>
        </p:nvSpPr>
        <p:spPr>
          <a:xfrm>
            <a:off x="6677686" y="1480415"/>
            <a:ext cx="1261884" cy="307777"/>
          </a:xfrm>
          <a:prstGeom prst="rect">
            <a:avLst/>
          </a:prstGeom>
        </p:spPr>
        <p:txBody>
          <a:bodyPr wrap="none">
            <a:spAutoFit/>
          </a:bodyPr>
          <a:lstStyle/>
          <a:p>
            <a:r>
              <a:rPr lang="zh-CN" altLang="en-US" sz="1400" b="1" dirty="0">
                <a:solidFill>
                  <a:srgbClr val="C00000"/>
                </a:solidFill>
                <a:latin typeface="微软雅黑" panose="020B0503020204020204" pitchFamily="34" charset="-122"/>
                <a:ea typeface="微软雅黑" panose="020B0503020204020204" pitchFamily="34" charset="-122"/>
              </a:rPr>
              <a:t>手征有效场论</a:t>
            </a:r>
            <a:endParaRPr lang="zh-CN" altLang="en-US" sz="1400" dirty="0"/>
          </a:p>
        </p:txBody>
      </p:sp>
      <p:pic>
        <p:nvPicPr>
          <p:cNvPr id="120" name="图形 9">
            <a:extLst>
              <a:ext uri="{FF2B5EF4-FFF2-40B4-BE49-F238E27FC236}">
                <a16:creationId xmlns:a16="http://schemas.microsoft.com/office/drawing/2014/main" id="{41F37D6D-9E3F-42DA-B7FF-1243C80478DB}"/>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0029933" y="2010894"/>
            <a:ext cx="460800" cy="474764"/>
          </a:xfrm>
          <a:prstGeom prst="rect">
            <a:avLst/>
          </a:prstGeom>
        </p:spPr>
      </p:pic>
      <p:sp>
        <p:nvSpPr>
          <p:cNvPr id="121" name="文本框 120"/>
          <p:cNvSpPr txBox="1"/>
          <p:nvPr/>
        </p:nvSpPr>
        <p:spPr>
          <a:xfrm>
            <a:off x="9178745" y="2262093"/>
            <a:ext cx="970137" cy="307777"/>
          </a:xfrm>
          <a:prstGeom prst="rect">
            <a:avLst/>
          </a:prstGeom>
          <a:noFill/>
        </p:spPr>
        <p:txBody>
          <a:bodyPr wrap="none" rtlCol="0">
            <a:spAutoFit/>
          </a:bodyPr>
          <a:lstStyle/>
          <a:p>
            <a:r>
              <a:rPr lang="en-US" altLang="zh-CN" sz="1400" b="1" dirty="0"/>
              <a:t>1995-2001</a:t>
            </a:r>
          </a:p>
        </p:txBody>
      </p:sp>
      <p:sp>
        <p:nvSpPr>
          <p:cNvPr id="122" name="矩形 121"/>
          <p:cNvSpPr/>
          <p:nvPr/>
        </p:nvSpPr>
        <p:spPr>
          <a:xfrm>
            <a:off x="10426843" y="2161070"/>
            <a:ext cx="1620957" cy="523220"/>
          </a:xfrm>
          <a:prstGeom prst="rect">
            <a:avLst/>
          </a:prstGeom>
        </p:spPr>
        <p:txBody>
          <a:bodyPr wrap="none">
            <a:spAutoFit/>
          </a:bodyPr>
          <a:lstStyle/>
          <a:p>
            <a:pPr algn="ctr"/>
            <a:r>
              <a:rPr lang="zh-CN" altLang="en-US" sz="1400" b="1" dirty="0">
                <a:solidFill>
                  <a:srgbClr val="C00000"/>
                </a:solidFill>
                <a:latin typeface="微软雅黑" panose="020B0503020204020204" pitchFamily="34" charset="-122"/>
                <a:ea typeface="微软雅黑" panose="020B0503020204020204" pitchFamily="34" charset="-122"/>
              </a:rPr>
              <a:t>领头阶，次领头阶</a:t>
            </a:r>
            <a:endParaRPr lang="en-US" altLang="zh-CN" sz="1400" b="1" dirty="0">
              <a:solidFill>
                <a:srgbClr val="C00000"/>
              </a:solidFill>
              <a:latin typeface="微软雅黑" panose="020B0503020204020204" pitchFamily="34" charset="-122"/>
              <a:ea typeface="微软雅黑" panose="020B0503020204020204" pitchFamily="34" charset="-122"/>
            </a:endParaRPr>
          </a:p>
          <a:p>
            <a:pPr algn="ctr"/>
            <a:r>
              <a:rPr lang="zh-CN" altLang="en-US" sz="1400" b="1" dirty="0">
                <a:solidFill>
                  <a:srgbClr val="C00000"/>
                </a:solidFill>
                <a:latin typeface="微软雅黑" panose="020B0503020204020204" pitchFamily="34" charset="-122"/>
                <a:ea typeface="微软雅黑" panose="020B0503020204020204" pitchFamily="34" charset="-122"/>
              </a:rPr>
              <a:t>手征幺正方法</a:t>
            </a:r>
            <a:endParaRPr lang="zh-CN" altLang="en-US" sz="1400" dirty="0"/>
          </a:p>
        </p:txBody>
      </p:sp>
      <p:pic>
        <p:nvPicPr>
          <p:cNvPr id="123" name="图形 8">
            <a:extLst>
              <a:ext uri="{FF2B5EF4-FFF2-40B4-BE49-F238E27FC236}">
                <a16:creationId xmlns:a16="http://schemas.microsoft.com/office/drawing/2014/main" id="{2703BDF7-AE95-4162-92DA-E16FA54588FA}"/>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8189077" y="2632781"/>
            <a:ext cx="493200" cy="643900"/>
          </a:xfrm>
          <a:prstGeom prst="rect">
            <a:avLst/>
          </a:prstGeom>
        </p:spPr>
      </p:pic>
      <p:pic>
        <p:nvPicPr>
          <p:cNvPr id="126" name="图形 7">
            <a:extLst>
              <a:ext uri="{FF2B5EF4-FFF2-40B4-BE49-F238E27FC236}">
                <a16:creationId xmlns:a16="http://schemas.microsoft.com/office/drawing/2014/main" id="{4392B774-03C3-4491-9632-5B48728925AB}"/>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5624780" y="3446661"/>
            <a:ext cx="529200" cy="687960"/>
          </a:xfrm>
          <a:prstGeom prst="rect">
            <a:avLst/>
          </a:prstGeom>
        </p:spPr>
      </p:pic>
      <p:sp>
        <p:nvSpPr>
          <p:cNvPr id="127" name="文本框 126"/>
          <p:cNvSpPr txBox="1"/>
          <p:nvPr/>
        </p:nvSpPr>
        <p:spPr>
          <a:xfrm>
            <a:off x="8514514" y="2981303"/>
            <a:ext cx="550151" cy="307777"/>
          </a:xfrm>
          <a:prstGeom prst="rect">
            <a:avLst/>
          </a:prstGeom>
          <a:noFill/>
        </p:spPr>
        <p:txBody>
          <a:bodyPr wrap="none" rtlCol="0">
            <a:spAutoFit/>
          </a:bodyPr>
          <a:lstStyle/>
          <a:p>
            <a:r>
              <a:rPr lang="en-US" altLang="zh-CN" sz="1400" b="1" dirty="0"/>
              <a:t>2003</a:t>
            </a:r>
          </a:p>
        </p:txBody>
      </p:sp>
      <p:sp>
        <p:nvSpPr>
          <p:cNvPr id="128" name="矩形 127"/>
          <p:cNvSpPr/>
          <p:nvPr/>
        </p:nvSpPr>
        <p:spPr>
          <a:xfrm>
            <a:off x="9374778" y="2991426"/>
            <a:ext cx="1082348" cy="307777"/>
          </a:xfrm>
          <a:prstGeom prst="rect">
            <a:avLst/>
          </a:prstGeom>
        </p:spPr>
        <p:txBody>
          <a:bodyPr wrap="none">
            <a:spAutoFit/>
          </a:bodyPr>
          <a:lstStyle/>
          <a:p>
            <a:r>
              <a:rPr lang="zh-CN" altLang="en-US" sz="1400" b="1" dirty="0">
                <a:solidFill>
                  <a:srgbClr val="C00000"/>
                </a:solidFill>
                <a:latin typeface="微软雅黑" panose="020B0503020204020204" pitchFamily="34" charset="-122"/>
                <a:ea typeface="微软雅黑" panose="020B0503020204020204" pitchFamily="34" charset="-122"/>
              </a:rPr>
              <a:t>双极点结构</a:t>
            </a:r>
            <a:endParaRPr lang="zh-CN" altLang="en-US" sz="1400" dirty="0"/>
          </a:p>
        </p:txBody>
      </p:sp>
      <p:pic>
        <p:nvPicPr>
          <p:cNvPr id="129" name="图形 6">
            <a:extLst>
              <a:ext uri="{FF2B5EF4-FFF2-40B4-BE49-F238E27FC236}">
                <a16:creationId xmlns:a16="http://schemas.microsoft.com/office/drawing/2014/main" id="{82D05D9E-3AC3-43AB-A956-774843D10EE2}"/>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2106584" y="4894858"/>
            <a:ext cx="565200" cy="827122"/>
          </a:xfrm>
          <a:prstGeom prst="rect">
            <a:avLst/>
          </a:prstGeom>
        </p:spPr>
      </p:pic>
      <p:sp>
        <p:nvSpPr>
          <p:cNvPr id="130" name="矩形 129"/>
          <p:cNvSpPr/>
          <p:nvPr/>
        </p:nvSpPr>
        <p:spPr>
          <a:xfrm>
            <a:off x="359617" y="4921929"/>
            <a:ext cx="1355042" cy="523220"/>
          </a:xfrm>
          <a:prstGeom prst="rect">
            <a:avLst/>
          </a:prstGeom>
        </p:spPr>
        <p:txBody>
          <a:bodyPr wrap="square">
            <a:spAutoFit/>
          </a:bodyPr>
          <a:lstStyle/>
          <a:p>
            <a:pPr algn="ctr"/>
            <a:r>
              <a:rPr lang="zh-CN" altLang="en-US" sz="1400" b="1" dirty="0">
                <a:solidFill>
                  <a:srgbClr val="C00000"/>
                </a:solidFill>
                <a:latin typeface="微软雅黑" panose="020B0503020204020204" pitchFamily="34" charset="-122"/>
                <a:ea typeface="微软雅黑" panose="020B0503020204020204" pitchFamily="34" charset="-122"/>
              </a:rPr>
              <a:t>微扰非相对论</a:t>
            </a:r>
            <a:endParaRPr lang="en-US" altLang="zh-CN" sz="1400" b="1" dirty="0">
              <a:solidFill>
                <a:srgbClr val="C00000"/>
              </a:solidFill>
              <a:latin typeface="微软雅黑" panose="020B0503020204020204" pitchFamily="34" charset="-122"/>
              <a:ea typeface="微软雅黑" panose="020B0503020204020204" pitchFamily="34" charset="-122"/>
            </a:endParaRPr>
          </a:p>
          <a:p>
            <a:pPr algn="ctr"/>
            <a:r>
              <a:rPr lang="zh-CN" altLang="en-US" sz="1400" b="1" dirty="0">
                <a:solidFill>
                  <a:srgbClr val="C00000"/>
                </a:solidFill>
                <a:latin typeface="微软雅黑" panose="020B0503020204020204" pitchFamily="34" charset="-122"/>
                <a:ea typeface="微软雅黑" panose="020B0503020204020204" pitchFamily="34" charset="-122"/>
              </a:rPr>
              <a:t>次次领头阶</a:t>
            </a:r>
          </a:p>
        </p:txBody>
      </p:sp>
      <p:sp>
        <p:nvSpPr>
          <p:cNvPr id="131" name="文本框 130"/>
          <p:cNvSpPr txBox="1"/>
          <p:nvPr/>
        </p:nvSpPr>
        <p:spPr>
          <a:xfrm>
            <a:off x="6022037" y="3855819"/>
            <a:ext cx="970137" cy="307777"/>
          </a:xfrm>
          <a:prstGeom prst="rect">
            <a:avLst/>
          </a:prstGeom>
          <a:noFill/>
        </p:spPr>
        <p:txBody>
          <a:bodyPr wrap="none" rtlCol="0">
            <a:spAutoFit/>
          </a:bodyPr>
          <a:lstStyle/>
          <a:p>
            <a:r>
              <a:rPr lang="en-US" altLang="zh-CN" sz="1400" b="1" dirty="0"/>
              <a:t>2005-2023</a:t>
            </a:r>
          </a:p>
        </p:txBody>
      </p:sp>
      <p:pic>
        <p:nvPicPr>
          <p:cNvPr id="132" name="图形 5">
            <a:extLst>
              <a:ext uri="{FF2B5EF4-FFF2-40B4-BE49-F238E27FC236}">
                <a16:creationId xmlns:a16="http://schemas.microsoft.com/office/drawing/2014/main" id="{C21CA1B3-51A9-4843-8E6D-3845B5142AC8}"/>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4439874" y="5201462"/>
            <a:ext cx="601200" cy="929127"/>
          </a:xfrm>
          <a:prstGeom prst="rect">
            <a:avLst/>
          </a:prstGeom>
        </p:spPr>
      </p:pic>
      <p:pic>
        <p:nvPicPr>
          <p:cNvPr id="133" name="图形 4">
            <a:extLst>
              <a:ext uri="{FF2B5EF4-FFF2-40B4-BE49-F238E27FC236}">
                <a16:creationId xmlns:a16="http://schemas.microsoft.com/office/drawing/2014/main" id="{24199AE3-57E1-479C-9B10-25580C454E71}"/>
              </a:ext>
            </a:extLst>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8141097" y="5156949"/>
            <a:ext cx="601200" cy="964716"/>
          </a:xfrm>
          <a:prstGeom prst="rect">
            <a:avLst/>
          </a:prstGeom>
        </p:spPr>
      </p:pic>
      <p:sp>
        <p:nvSpPr>
          <p:cNvPr id="134" name="矩形 133"/>
          <p:cNvSpPr/>
          <p:nvPr/>
        </p:nvSpPr>
        <p:spPr>
          <a:xfrm>
            <a:off x="3254358" y="2277483"/>
            <a:ext cx="3041827" cy="276999"/>
          </a:xfrm>
          <a:prstGeom prst="rect">
            <a:avLst/>
          </a:prstGeom>
        </p:spPr>
        <p:txBody>
          <a:bodyPr wrap="square">
            <a:spAutoFit/>
          </a:bodyPr>
          <a:lstStyle/>
          <a:p>
            <a:pPr algn="ctr"/>
            <a:r>
              <a:rPr lang="en-US" altLang="zh-CN" sz="1200" dirty="0" err="1"/>
              <a:t>Dalitz</a:t>
            </a:r>
            <a:r>
              <a:rPr lang="en-US" altLang="zh-CN" sz="1200" dirty="0"/>
              <a:t>, Weinberg, </a:t>
            </a:r>
            <a:r>
              <a:rPr lang="en-US" altLang="zh-CN" sz="1200" dirty="0" err="1"/>
              <a:t>Tomozawa</a:t>
            </a:r>
            <a:r>
              <a:rPr lang="en-US" altLang="zh-CN" sz="1200" dirty="0"/>
              <a:t>, Jennings, Weise </a:t>
            </a:r>
            <a:endParaRPr lang="zh-CN" altLang="en-US" sz="1200" dirty="0"/>
          </a:p>
        </p:txBody>
      </p:sp>
      <p:sp>
        <p:nvSpPr>
          <p:cNvPr id="135" name="矩形 134"/>
          <p:cNvSpPr/>
          <p:nvPr/>
        </p:nvSpPr>
        <p:spPr>
          <a:xfrm>
            <a:off x="6433387" y="2277483"/>
            <a:ext cx="2199961" cy="276999"/>
          </a:xfrm>
          <a:prstGeom prst="rect">
            <a:avLst/>
          </a:prstGeom>
        </p:spPr>
        <p:txBody>
          <a:bodyPr wrap="none">
            <a:spAutoFit/>
          </a:bodyPr>
          <a:lstStyle/>
          <a:p>
            <a:r>
              <a:rPr lang="en-US" altLang="zh-CN" sz="1200" dirty="0"/>
              <a:t>Ecker, Bernard, Kaiser, Meissner </a:t>
            </a:r>
            <a:endParaRPr lang="zh-CN" altLang="en-US" sz="1200" dirty="0"/>
          </a:p>
        </p:txBody>
      </p:sp>
      <p:sp>
        <p:nvSpPr>
          <p:cNvPr id="136" name="矩形 135"/>
          <p:cNvSpPr/>
          <p:nvPr/>
        </p:nvSpPr>
        <p:spPr>
          <a:xfrm>
            <a:off x="6770275" y="2504590"/>
            <a:ext cx="1303562" cy="400110"/>
          </a:xfrm>
          <a:prstGeom prst="rect">
            <a:avLst/>
          </a:prstGeom>
        </p:spPr>
        <p:txBody>
          <a:bodyPr wrap="none">
            <a:spAutoFit/>
          </a:bodyPr>
          <a:lstStyle/>
          <a:p>
            <a:pPr marL="171450" indent="-171450">
              <a:buFont typeface="Arial" panose="020B0604020202020204" pitchFamily="34" charset="0"/>
              <a:buChar char="•"/>
            </a:pPr>
            <a:r>
              <a:rPr lang="en-US" altLang="zh-CN" sz="1000" dirty="0">
                <a:ea typeface="微软雅黑" panose="020B0503020204020204" pitchFamily="34" charset="-122"/>
              </a:rPr>
              <a:t>PPNP35,1</a:t>
            </a:r>
            <a:r>
              <a:rPr lang="en-US" altLang="zh-CN" sz="1000" b="0" i="0" dirty="0">
                <a:effectLst/>
                <a:ea typeface="微软雅黑" panose="020B0503020204020204" pitchFamily="34" charset="-122"/>
              </a:rPr>
              <a:t>(1995)</a:t>
            </a:r>
          </a:p>
          <a:p>
            <a:pPr marL="171450" indent="-171450">
              <a:buFont typeface="Arial" panose="020B0604020202020204" pitchFamily="34" charset="0"/>
              <a:buChar char="•"/>
            </a:pPr>
            <a:r>
              <a:rPr lang="da-DK" altLang="zh-CN" sz="1000" dirty="0"/>
              <a:t>IJMPE4,193(1995)</a:t>
            </a:r>
            <a:endParaRPr lang="zh-CN" altLang="en-US" sz="1000" dirty="0">
              <a:ea typeface="微软雅黑" panose="020B0503020204020204" pitchFamily="34" charset="-122"/>
            </a:endParaRPr>
          </a:p>
        </p:txBody>
      </p:sp>
      <p:sp>
        <p:nvSpPr>
          <p:cNvPr id="137" name="矩形 136"/>
          <p:cNvSpPr/>
          <p:nvPr/>
        </p:nvSpPr>
        <p:spPr>
          <a:xfrm>
            <a:off x="10455703" y="1757567"/>
            <a:ext cx="1441613" cy="461665"/>
          </a:xfrm>
          <a:prstGeom prst="rect">
            <a:avLst/>
          </a:prstGeom>
        </p:spPr>
        <p:txBody>
          <a:bodyPr wrap="none">
            <a:spAutoFit/>
          </a:bodyPr>
          <a:lstStyle/>
          <a:p>
            <a:pPr algn="ctr"/>
            <a:r>
              <a:rPr lang="en-US" altLang="zh-CN" sz="1200" dirty="0"/>
              <a:t>Kaiser, Weise, </a:t>
            </a:r>
            <a:r>
              <a:rPr lang="en-US" altLang="zh-CN" sz="1200" dirty="0" err="1"/>
              <a:t>Oset</a:t>
            </a:r>
            <a:r>
              <a:rPr lang="en-US" altLang="zh-CN" sz="1200" dirty="0"/>
              <a:t>, </a:t>
            </a:r>
          </a:p>
          <a:p>
            <a:pPr algn="ctr"/>
            <a:r>
              <a:rPr lang="en-US" altLang="zh-CN" sz="1200" dirty="0" err="1"/>
              <a:t>Oller</a:t>
            </a:r>
            <a:r>
              <a:rPr lang="en-US" altLang="zh-CN" sz="1200" dirty="0"/>
              <a:t>, Meissner </a:t>
            </a:r>
            <a:endParaRPr lang="zh-CN" altLang="en-US" sz="1200" dirty="0"/>
          </a:p>
        </p:txBody>
      </p:sp>
      <p:sp>
        <p:nvSpPr>
          <p:cNvPr id="138" name="矩形 137"/>
          <p:cNvSpPr/>
          <p:nvPr/>
        </p:nvSpPr>
        <p:spPr>
          <a:xfrm>
            <a:off x="10556623" y="2607730"/>
            <a:ext cx="1604927" cy="553998"/>
          </a:xfrm>
          <a:prstGeom prst="rect">
            <a:avLst/>
          </a:prstGeom>
        </p:spPr>
        <p:txBody>
          <a:bodyPr wrap="none">
            <a:spAutoFit/>
          </a:bodyPr>
          <a:lstStyle/>
          <a:p>
            <a:pPr marL="171450" indent="-171450">
              <a:buFont typeface="Arial" panose="020B0604020202020204" pitchFamily="34" charset="0"/>
              <a:buChar char="•"/>
            </a:pPr>
            <a:r>
              <a:rPr lang="en-US" altLang="zh-CN" sz="1000" dirty="0">
                <a:solidFill>
                  <a:prstClr val="black"/>
                </a:solidFill>
              </a:rPr>
              <a:t>NPA594,325(1995)</a:t>
            </a:r>
          </a:p>
          <a:p>
            <a:pPr marL="171450" indent="-171450">
              <a:buFont typeface="Arial" panose="020B0604020202020204" pitchFamily="34" charset="0"/>
              <a:buChar char="•"/>
            </a:pPr>
            <a:r>
              <a:rPr lang="en-US" altLang="zh-CN" sz="1000" dirty="0"/>
              <a:t>NPA635,99(1998)</a:t>
            </a:r>
          </a:p>
          <a:p>
            <a:pPr marL="171450" indent="-171450">
              <a:buFont typeface="Arial" panose="020B0604020202020204" pitchFamily="34" charset="0"/>
              <a:buChar char="•"/>
            </a:pPr>
            <a:r>
              <a:rPr lang="en" altLang="zh-CN" sz="1000" dirty="0">
                <a:solidFill>
                  <a:prstClr val="black"/>
                </a:solidFill>
              </a:rPr>
              <a:t>PLB 500 (2001) 263-272</a:t>
            </a:r>
            <a:endParaRPr lang="zh-CN" altLang="en-US" sz="1000" dirty="0"/>
          </a:p>
        </p:txBody>
      </p:sp>
      <p:sp>
        <p:nvSpPr>
          <p:cNvPr id="139" name="矩形 138"/>
          <p:cNvSpPr/>
          <p:nvPr/>
        </p:nvSpPr>
        <p:spPr>
          <a:xfrm>
            <a:off x="9120880" y="3243970"/>
            <a:ext cx="1841402" cy="276999"/>
          </a:xfrm>
          <a:prstGeom prst="rect">
            <a:avLst/>
          </a:prstGeom>
        </p:spPr>
        <p:txBody>
          <a:bodyPr wrap="none">
            <a:spAutoFit/>
          </a:bodyPr>
          <a:lstStyle/>
          <a:p>
            <a:r>
              <a:rPr lang="en-US" altLang="zh-CN" sz="1200" dirty="0" err="1"/>
              <a:t>Jido</a:t>
            </a:r>
            <a:r>
              <a:rPr lang="en-US" altLang="zh-CN" sz="1200" dirty="0"/>
              <a:t>, </a:t>
            </a:r>
            <a:r>
              <a:rPr lang="en-US" altLang="zh-CN" sz="1200" dirty="0" err="1"/>
              <a:t>Oller</a:t>
            </a:r>
            <a:r>
              <a:rPr lang="en-US" altLang="zh-CN" sz="1200" dirty="0"/>
              <a:t>, </a:t>
            </a:r>
            <a:r>
              <a:rPr lang="en-US" altLang="zh-CN" sz="1200" dirty="0" err="1"/>
              <a:t>Oset</a:t>
            </a:r>
            <a:r>
              <a:rPr lang="en-US" altLang="zh-CN" sz="1200" dirty="0"/>
              <a:t>, Meissner </a:t>
            </a:r>
            <a:endParaRPr lang="zh-CN" altLang="en-US" sz="1200" dirty="0"/>
          </a:p>
        </p:txBody>
      </p:sp>
      <p:sp>
        <p:nvSpPr>
          <p:cNvPr id="142" name="矩形 141"/>
          <p:cNvSpPr/>
          <p:nvPr/>
        </p:nvSpPr>
        <p:spPr>
          <a:xfrm>
            <a:off x="9147553" y="3438763"/>
            <a:ext cx="1640193" cy="246221"/>
          </a:xfrm>
          <a:prstGeom prst="rect">
            <a:avLst/>
          </a:prstGeom>
        </p:spPr>
        <p:txBody>
          <a:bodyPr wrap="none">
            <a:spAutoFit/>
          </a:bodyPr>
          <a:lstStyle/>
          <a:p>
            <a:pPr marL="171450" indent="-171450">
              <a:buFont typeface="Arial" panose="020B0604020202020204" pitchFamily="34" charset="0"/>
              <a:buChar char="•"/>
            </a:pPr>
            <a:r>
              <a:rPr lang="en-US" altLang="zh-CN" sz="1000" dirty="0">
                <a:solidFill>
                  <a:prstClr val="black"/>
                </a:solidFill>
              </a:rPr>
              <a:t>NPA 725</a:t>
            </a:r>
            <a:r>
              <a:rPr lang="en" altLang="zh-CN" sz="1000" dirty="0">
                <a:solidFill>
                  <a:prstClr val="black"/>
                </a:solidFill>
              </a:rPr>
              <a:t>(2003), 181-200</a:t>
            </a:r>
            <a:endParaRPr lang="zh-CN" altLang="en-US" sz="1000" dirty="0"/>
          </a:p>
        </p:txBody>
      </p:sp>
      <p:pic>
        <p:nvPicPr>
          <p:cNvPr id="144" name="图片 143"/>
          <p:cNvPicPr>
            <a:picLocks noChangeAspect="1"/>
          </p:cNvPicPr>
          <p:nvPr/>
        </p:nvPicPr>
        <p:blipFill>
          <a:blip r:embed="rId26"/>
          <a:stretch>
            <a:fillRect/>
          </a:stretch>
        </p:blipFill>
        <p:spPr>
          <a:xfrm>
            <a:off x="10556077" y="1039080"/>
            <a:ext cx="1108048" cy="693941"/>
          </a:xfrm>
          <a:prstGeom prst="rect">
            <a:avLst/>
          </a:prstGeom>
          <a:ln w="25400" cap="sq">
            <a:solidFill>
              <a:srgbClr val="000000"/>
            </a:solidFill>
            <a:prstDash val="solid"/>
            <a:miter lim="800000"/>
          </a:ln>
          <a:effectLst>
            <a:outerShdw blurRad="50800" dist="38100" dir="2700000" algn="tl" rotWithShape="0">
              <a:srgbClr val="000000">
                <a:alpha val="43000"/>
              </a:srgbClr>
            </a:outerShdw>
          </a:effectLst>
        </p:spPr>
      </p:pic>
      <p:pic>
        <p:nvPicPr>
          <p:cNvPr id="145" name="图片 144"/>
          <p:cNvPicPr>
            <a:picLocks noChangeAspect="1"/>
          </p:cNvPicPr>
          <p:nvPr/>
        </p:nvPicPr>
        <p:blipFill>
          <a:blip r:embed="rId27"/>
          <a:stretch>
            <a:fillRect/>
          </a:stretch>
        </p:blipFill>
        <p:spPr>
          <a:xfrm>
            <a:off x="8447763" y="3709922"/>
            <a:ext cx="1319235" cy="741749"/>
          </a:xfrm>
          <a:prstGeom prst="rect">
            <a:avLst/>
          </a:prstGeom>
          <a:ln w="25400" cap="sq">
            <a:solidFill>
              <a:srgbClr val="000000"/>
            </a:solidFill>
            <a:prstDash val="solid"/>
            <a:miter lim="800000"/>
          </a:ln>
          <a:effectLst>
            <a:outerShdw blurRad="50800" dist="38100" dir="2700000" algn="tl" rotWithShape="0">
              <a:srgbClr val="000000">
                <a:alpha val="43000"/>
              </a:srgbClr>
            </a:outerShdw>
          </a:effectLst>
        </p:spPr>
      </p:pic>
      <p:pic>
        <p:nvPicPr>
          <p:cNvPr id="146" name="图片 145"/>
          <p:cNvPicPr>
            <a:picLocks/>
          </p:cNvPicPr>
          <p:nvPr/>
        </p:nvPicPr>
        <p:blipFill rotWithShape="1">
          <a:blip r:embed="rId28"/>
          <a:srcRect r="9773"/>
          <a:stretch/>
        </p:blipFill>
        <p:spPr>
          <a:xfrm>
            <a:off x="10148881" y="3711261"/>
            <a:ext cx="1284309" cy="765024"/>
          </a:xfrm>
          <a:prstGeom prst="rect">
            <a:avLst/>
          </a:prstGeom>
          <a:ln w="25400" cap="sq">
            <a:solidFill>
              <a:srgbClr val="000000"/>
            </a:solidFill>
            <a:prstDash val="solid"/>
            <a:miter lim="800000"/>
          </a:ln>
          <a:effectLst>
            <a:outerShdw blurRad="50800" dist="38100" dir="2700000" algn="tl" rotWithShape="0">
              <a:srgbClr val="000000">
                <a:alpha val="43000"/>
              </a:srgbClr>
            </a:outerShdw>
          </a:effectLst>
        </p:spPr>
      </p:pic>
      <p:sp>
        <p:nvSpPr>
          <p:cNvPr id="147" name="矩形 146"/>
          <p:cNvSpPr/>
          <p:nvPr/>
        </p:nvSpPr>
        <p:spPr>
          <a:xfrm>
            <a:off x="2097772" y="3416037"/>
            <a:ext cx="3178178" cy="276999"/>
          </a:xfrm>
          <a:prstGeom prst="rect">
            <a:avLst/>
          </a:prstGeom>
        </p:spPr>
        <p:txBody>
          <a:bodyPr wrap="none">
            <a:spAutoFit/>
          </a:bodyPr>
          <a:lstStyle/>
          <a:p>
            <a:r>
              <a:rPr lang="en-US" altLang="zh-CN" sz="1200" dirty="0"/>
              <a:t>Meissner, </a:t>
            </a:r>
            <a:r>
              <a:rPr lang="en-US" altLang="zh-CN" sz="1200" dirty="0" err="1"/>
              <a:t>Hyodo</a:t>
            </a:r>
            <a:r>
              <a:rPr lang="en-US" altLang="zh-CN" sz="1200" dirty="0"/>
              <a:t>, </a:t>
            </a:r>
            <a:r>
              <a:rPr lang="en-US" altLang="zh-CN" sz="1200" dirty="0" err="1"/>
              <a:t>Guo</a:t>
            </a:r>
            <a:r>
              <a:rPr lang="en-US" altLang="zh-CN" sz="1200" dirty="0"/>
              <a:t>, </a:t>
            </a:r>
            <a:r>
              <a:rPr lang="en-US" altLang="zh-CN" sz="1200" dirty="0" err="1"/>
              <a:t>Oller</a:t>
            </a:r>
            <a:r>
              <a:rPr lang="en-US" altLang="zh-CN" sz="1200" dirty="0"/>
              <a:t>, Weise, Mai, </a:t>
            </a:r>
            <a:r>
              <a:rPr lang="en-US" altLang="zh-CN" sz="1200" dirty="0" err="1"/>
              <a:t>Doring</a:t>
            </a:r>
            <a:endParaRPr lang="zh-CN" altLang="en-US" sz="1200" dirty="0"/>
          </a:p>
        </p:txBody>
      </p:sp>
      <p:sp>
        <p:nvSpPr>
          <p:cNvPr id="148" name="矩形 147"/>
          <p:cNvSpPr/>
          <p:nvPr/>
        </p:nvSpPr>
        <p:spPr>
          <a:xfrm>
            <a:off x="2551610" y="3187925"/>
            <a:ext cx="1980029" cy="307777"/>
          </a:xfrm>
          <a:prstGeom prst="rect">
            <a:avLst/>
          </a:prstGeom>
        </p:spPr>
        <p:txBody>
          <a:bodyPr wrap="none">
            <a:spAutoFit/>
          </a:bodyPr>
          <a:lstStyle/>
          <a:p>
            <a:r>
              <a:rPr lang="zh-CN" altLang="en-US" sz="1400" b="1" dirty="0">
                <a:solidFill>
                  <a:srgbClr val="C00000"/>
                </a:solidFill>
                <a:latin typeface="微软雅黑" panose="020B0503020204020204" pitchFamily="34" charset="-122"/>
                <a:ea typeface="微软雅黑" panose="020B0503020204020204" pitchFamily="34" charset="-122"/>
              </a:rPr>
              <a:t>次领头阶，新实验数据</a:t>
            </a:r>
            <a:endParaRPr lang="zh-CN" altLang="en-US" sz="1400" dirty="0"/>
          </a:p>
        </p:txBody>
      </p:sp>
      <p:sp>
        <p:nvSpPr>
          <p:cNvPr id="149" name="矩形 148"/>
          <p:cNvSpPr/>
          <p:nvPr/>
        </p:nvSpPr>
        <p:spPr>
          <a:xfrm>
            <a:off x="2357949" y="3801416"/>
            <a:ext cx="1459054" cy="861774"/>
          </a:xfrm>
          <a:prstGeom prst="rect">
            <a:avLst/>
          </a:prstGeom>
        </p:spPr>
        <p:txBody>
          <a:bodyPr wrap="none">
            <a:spAutoFit/>
          </a:bodyPr>
          <a:lstStyle/>
          <a:p>
            <a:pPr marL="171450" indent="-171450">
              <a:buFont typeface="Arial" panose="020B0604020202020204" pitchFamily="34" charset="0"/>
              <a:buChar char="•"/>
            </a:pPr>
            <a:r>
              <a:rPr lang="en-US" altLang="zh-CN" sz="1000" dirty="0">
                <a:ea typeface="微软雅黑" panose="020B0503020204020204" pitchFamily="34" charset="-122"/>
              </a:rPr>
              <a:t>PRC74,055201(2006)</a:t>
            </a:r>
          </a:p>
          <a:p>
            <a:pPr marL="171450" indent="-171450">
              <a:buFont typeface="Arial" panose="020B0604020202020204" pitchFamily="34" charset="0"/>
              <a:buChar char="•"/>
            </a:pPr>
            <a:r>
              <a:rPr lang="en-US" altLang="zh-CN" sz="1000" dirty="0">
                <a:ea typeface="微软雅黑" panose="020B0503020204020204" pitchFamily="34" charset="-122"/>
              </a:rPr>
              <a:t>NPA881,98(2012)</a:t>
            </a:r>
          </a:p>
          <a:p>
            <a:pPr marL="171450" indent="-171450">
              <a:buFont typeface="Arial" panose="020B0604020202020204" pitchFamily="34" charset="0"/>
              <a:buChar char="•"/>
            </a:pPr>
            <a:r>
              <a:rPr lang="en-US" altLang="zh-CN" sz="1000" dirty="0">
                <a:ea typeface="微软雅黑" panose="020B0503020204020204" pitchFamily="34" charset="-122"/>
              </a:rPr>
              <a:t>PRC87,035202(2012)</a:t>
            </a:r>
          </a:p>
          <a:p>
            <a:pPr marL="171450" indent="-171450">
              <a:buFont typeface="Arial" panose="020B0604020202020204" pitchFamily="34" charset="0"/>
              <a:buChar char="•"/>
            </a:pPr>
            <a:r>
              <a:rPr lang="en-US" altLang="zh-CN" sz="1000" dirty="0">
                <a:ea typeface="微软雅黑" panose="020B0503020204020204" pitchFamily="34" charset="-122"/>
              </a:rPr>
              <a:t>NPA900,51(2013)</a:t>
            </a:r>
          </a:p>
          <a:p>
            <a:pPr marL="171450" indent="-171450">
              <a:buFont typeface="Arial" panose="020B0604020202020204" pitchFamily="34" charset="0"/>
              <a:buChar char="•"/>
            </a:pPr>
            <a:r>
              <a:rPr lang="en-US" altLang="zh-CN" sz="1000" dirty="0"/>
              <a:t>PLB789,329(2019)</a:t>
            </a:r>
            <a:endParaRPr lang="zh-CN" altLang="en-US" sz="1000" dirty="0">
              <a:ea typeface="微软雅黑" panose="020B0503020204020204" pitchFamily="34" charset="-122"/>
            </a:endParaRPr>
          </a:p>
        </p:txBody>
      </p:sp>
      <p:sp>
        <p:nvSpPr>
          <p:cNvPr id="150" name="矩形 149"/>
          <p:cNvSpPr/>
          <p:nvPr/>
        </p:nvSpPr>
        <p:spPr>
          <a:xfrm>
            <a:off x="2935358" y="3604304"/>
            <a:ext cx="1743619" cy="276999"/>
          </a:xfrm>
          <a:prstGeom prst="rect">
            <a:avLst/>
          </a:prstGeom>
        </p:spPr>
        <p:txBody>
          <a:bodyPr wrap="none">
            <a:spAutoFit/>
          </a:bodyPr>
          <a:lstStyle/>
          <a:p>
            <a:r>
              <a:rPr lang="en-US" altLang="zh-CN" sz="1200" b="1" dirty="0">
                <a:solidFill>
                  <a:schemeClr val="accent1"/>
                </a:solidFill>
              </a:rPr>
              <a:t>DEAR, SIDDHARTA, CLAS</a:t>
            </a:r>
            <a:endParaRPr lang="zh-CN" altLang="en-US" sz="1200" b="1" dirty="0">
              <a:solidFill>
                <a:schemeClr val="accent1"/>
              </a:solidFill>
            </a:endParaRPr>
          </a:p>
        </p:txBody>
      </p:sp>
      <p:sp>
        <p:nvSpPr>
          <p:cNvPr id="151" name="矩形 150"/>
          <p:cNvSpPr/>
          <p:nvPr/>
        </p:nvSpPr>
        <p:spPr>
          <a:xfrm>
            <a:off x="3710347" y="3873116"/>
            <a:ext cx="1459054" cy="553998"/>
          </a:xfrm>
          <a:prstGeom prst="rect">
            <a:avLst/>
          </a:prstGeom>
        </p:spPr>
        <p:txBody>
          <a:bodyPr wrap="none">
            <a:spAutoFit/>
          </a:bodyPr>
          <a:lstStyle/>
          <a:p>
            <a:pPr marL="171450" indent="-171450">
              <a:buFont typeface="Arial" panose="020B0604020202020204" pitchFamily="34" charset="0"/>
              <a:buChar char="•"/>
            </a:pPr>
            <a:r>
              <a:rPr lang="en-US" altLang="zh-CN" sz="1000" dirty="0"/>
              <a:t>PRL94,212302(2005)</a:t>
            </a:r>
          </a:p>
          <a:p>
            <a:pPr marL="171450" indent="-171450">
              <a:buFont typeface="Arial" panose="020B0604020202020204" pitchFamily="34" charset="0"/>
              <a:buChar char="•"/>
            </a:pPr>
            <a:r>
              <a:rPr lang="en-US" altLang="zh-CN" sz="1000" dirty="0"/>
              <a:t>PLB704,113(2011)</a:t>
            </a:r>
          </a:p>
          <a:p>
            <a:pPr marL="171450" indent="-171450">
              <a:buFont typeface="Arial" panose="020B0604020202020204" pitchFamily="34" charset="0"/>
              <a:buChar char="•"/>
            </a:pPr>
            <a:r>
              <a:rPr lang="en-US" altLang="zh-CN" sz="1000" dirty="0">
                <a:ea typeface="微软雅黑" panose="020B0503020204020204" pitchFamily="34" charset="-122"/>
              </a:rPr>
              <a:t>PRC87,035206(2013)</a:t>
            </a:r>
            <a:endParaRPr lang="zh-CN" altLang="en-US" sz="1000" dirty="0">
              <a:ea typeface="微软雅黑" panose="020B0503020204020204" pitchFamily="34" charset="-122"/>
            </a:endParaRPr>
          </a:p>
        </p:txBody>
      </p:sp>
      <p:sp>
        <p:nvSpPr>
          <p:cNvPr id="152" name="矩形 151"/>
          <p:cNvSpPr/>
          <p:nvPr/>
        </p:nvSpPr>
        <p:spPr>
          <a:xfrm>
            <a:off x="1638050" y="5486084"/>
            <a:ext cx="601447" cy="338554"/>
          </a:xfrm>
          <a:prstGeom prst="rect">
            <a:avLst/>
          </a:prstGeom>
        </p:spPr>
        <p:txBody>
          <a:bodyPr wrap="none">
            <a:spAutoFit/>
          </a:bodyPr>
          <a:lstStyle/>
          <a:p>
            <a:r>
              <a:rPr lang="en-US" altLang="zh-CN" sz="1600" b="1" dirty="0"/>
              <a:t>2015</a:t>
            </a:r>
            <a:endParaRPr lang="zh-CN" altLang="en-US" sz="1600" dirty="0"/>
          </a:p>
        </p:txBody>
      </p:sp>
      <p:sp>
        <p:nvSpPr>
          <p:cNvPr id="153" name="矩形 152"/>
          <p:cNvSpPr/>
          <p:nvPr/>
        </p:nvSpPr>
        <p:spPr>
          <a:xfrm>
            <a:off x="473332" y="5344403"/>
            <a:ext cx="1039836" cy="276999"/>
          </a:xfrm>
          <a:prstGeom prst="rect">
            <a:avLst/>
          </a:prstGeom>
        </p:spPr>
        <p:txBody>
          <a:bodyPr wrap="none">
            <a:spAutoFit/>
          </a:bodyPr>
          <a:lstStyle/>
          <a:p>
            <a:r>
              <a:rPr lang="en-US" altLang="zh-CN" sz="1200" dirty="0"/>
              <a:t>Huang, Kaiser</a:t>
            </a:r>
            <a:endParaRPr lang="zh-CN" altLang="en-US" sz="1200" dirty="0"/>
          </a:p>
        </p:txBody>
      </p:sp>
      <p:sp>
        <p:nvSpPr>
          <p:cNvPr id="154" name="矩形 153"/>
          <p:cNvSpPr/>
          <p:nvPr/>
        </p:nvSpPr>
        <p:spPr>
          <a:xfrm>
            <a:off x="205625" y="5544240"/>
            <a:ext cx="1468672" cy="400110"/>
          </a:xfrm>
          <a:prstGeom prst="rect">
            <a:avLst/>
          </a:prstGeom>
        </p:spPr>
        <p:txBody>
          <a:bodyPr wrap="none">
            <a:spAutoFit/>
          </a:bodyPr>
          <a:lstStyle/>
          <a:p>
            <a:pPr marL="171450" indent="-171450">
              <a:buFont typeface="Arial" panose="020B0604020202020204" pitchFamily="34" charset="0"/>
              <a:buChar char="•"/>
            </a:pPr>
            <a:r>
              <a:rPr lang="en-US" altLang="zh-CN" sz="1000" dirty="0"/>
              <a:t>PRD92,114033(2015)</a:t>
            </a:r>
          </a:p>
          <a:p>
            <a:pPr marL="171450" indent="-171450">
              <a:buFont typeface="Arial" panose="020B0604020202020204" pitchFamily="34" charset="0"/>
              <a:buChar char="•"/>
            </a:pPr>
            <a:r>
              <a:rPr lang="en-US" altLang="zh-CN" sz="1000" dirty="0"/>
              <a:t>PRD96,016021(2017)</a:t>
            </a:r>
          </a:p>
        </p:txBody>
      </p:sp>
      <p:sp>
        <p:nvSpPr>
          <p:cNvPr id="155" name="矩形 154"/>
          <p:cNvSpPr/>
          <p:nvPr/>
        </p:nvSpPr>
        <p:spPr>
          <a:xfrm>
            <a:off x="8812769" y="5864893"/>
            <a:ext cx="1071127" cy="338554"/>
          </a:xfrm>
          <a:prstGeom prst="rect">
            <a:avLst/>
          </a:prstGeom>
        </p:spPr>
        <p:txBody>
          <a:bodyPr wrap="none">
            <a:spAutoFit/>
          </a:bodyPr>
          <a:lstStyle/>
          <a:p>
            <a:r>
              <a:rPr lang="en-US" altLang="zh-CN" sz="1600" b="1" dirty="0"/>
              <a:t>2019,2023</a:t>
            </a:r>
            <a:endParaRPr lang="zh-CN" altLang="en-US" sz="1600" dirty="0"/>
          </a:p>
        </p:txBody>
      </p:sp>
      <p:sp>
        <p:nvSpPr>
          <p:cNvPr id="156" name="矩形 155"/>
          <p:cNvSpPr/>
          <p:nvPr/>
        </p:nvSpPr>
        <p:spPr>
          <a:xfrm>
            <a:off x="8658826" y="4905225"/>
            <a:ext cx="3057247" cy="307777"/>
          </a:xfrm>
          <a:prstGeom prst="rect">
            <a:avLst/>
          </a:prstGeom>
        </p:spPr>
        <p:txBody>
          <a:bodyPr wrap="none">
            <a:spAutoFit/>
          </a:bodyPr>
          <a:lstStyle/>
          <a:p>
            <a:r>
              <a:rPr lang="zh-CN" altLang="en-US" sz="1400" b="1" dirty="0">
                <a:solidFill>
                  <a:srgbClr val="C00000"/>
                </a:solidFill>
                <a:latin typeface="微软雅黑" panose="020B0503020204020204" pitchFamily="34" charset="-122"/>
                <a:ea typeface="微软雅黑" panose="020B0503020204020204" pitchFamily="34" charset="-122"/>
              </a:rPr>
              <a:t>非微扰相对论次次领头阶，统一描述</a:t>
            </a:r>
          </a:p>
        </p:txBody>
      </p:sp>
      <p:sp>
        <p:nvSpPr>
          <p:cNvPr id="157" name="矩形 156"/>
          <p:cNvSpPr/>
          <p:nvPr/>
        </p:nvSpPr>
        <p:spPr>
          <a:xfrm>
            <a:off x="8709324" y="5138892"/>
            <a:ext cx="2097818" cy="276999"/>
          </a:xfrm>
          <a:prstGeom prst="rect">
            <a:avLst/>
          </a:prstGeom>
        </p:spPr>
        <p:txBody>
          <a:bodyPr wrap="none">
            <a:spAutoFit/>
          </a:bodyPr>
          <a:lstStyle/>
          <a:p>
            <a:r>
              <a:rPr lang="en-US" altLang="zh-CN" sz="1200" dirty="0"/>
              <a:t>Lu, </a:t>
            </a:r>
            <a:r>
              <a:rPr lang="en-US" altLang="zh-CN" sz="1200" dirty="0" err="1"/>
              <a:t>Geng</a:t>
            </a:r>
            <a:r>
              <a:rPr lang="en-US" altLang="zh-CN" sz="1200" dirty="0"/>
              <a:t>, Mai, </a:t>
            </a:r>
            <a:r>
              <a:rPr lang="en-US" altLang="zh-CN" sz="1200" dirty="0" err="1"/>
              <a:t>Doring</a:t>
            </a:r>
            <a:r>
              <a:rPr lang="en-US" altLang="zh-CN" sz="1200" dirty="0"/>
              <a:t>, Ren, Du</a:t>
            </a:r>
            <a:endParaRPr lang="zh-CN" altLang="en-US" sz="1200" dirty="0"/>
          </a:p>
        </p:txBody>
      </p:sp>
      <p:sp>
        <p:nvSpPr>
          <p:cNvPr id="158" name="矩形 157"/>
          <p:cNvSpPr/>
          <p:nvPr/>
        </p:nvSpPr>
        <p:spPr>
          <a:xfrm>
            <a:off x="8983434" y="5325497"/>
            <a:ext cx="1510350" cy="400110"/>
          </a:xfrm>
          <a:prstGeom prst="rect">
            <a:avLst/>
          </a:prstGeom>
        </p:spPr>
        <p:txBody>
          <a:bodyPr wrap="none">
            <a:spAutoFit/>
          </a:bodyPr>
          <a:lstStyle/>
          <a:p>
            <a:pPr marL="171450" indent="-171450">
              <a:buFont typeface="Arial" panose="020B0604020202020204" pitchFamily="34" charset="0"/>
              <a:buChar char="•"/>
            </a:pPr>
            <a:r>
              <a:rPr lang="en-US" altLang="zh-CN" sz="1000" dirty="0"/>
              <a:t>PRD99,054024(2019)</a:t>
            </a:r>
          </a:p>
          <a:p>
            <a:pPr marL="171450" indent="-171450">
              <a:buFont typeface="Arial" panose="020B0604020202020204" pitchFamily="34" charset="0"/>
              <a:buChar char="•"/>
            </a:pPr>
            <a:r>
              <a:rPr lang="en-US" altLang="zh-CN" sz="1000" dirty="0"/>
              <a:t>PRL130,071902(2023)</a:t>
            </a:r>
          </a:p>
        </p:txBody>
      </p:sp>
      <p:pic>
        <p:nvPicPr>
          <p:cNvPr id="159" name="图片 158"/>
          <p:cNvPicPr>
            <a:picLocks noChangeAspect="1"/>
          </p:cNvPicPr>
          <p:nvPr/>
        </p:nvPicPr>
        <p:blipFill>
          <a:blip r:embed="rId29"/>
          <a:stretch>
            <a:fillRect/>
          </a:stretch>
        </p:blipFill>
        <p:spPr>
          <a:xfrm>
            <a:off x="10503994" y="5511596"/>
            <a:ext cx="1410849" cy="856009"/>
          </a:xfrm>
          <a:prstGeom prst="rect">
            <a:avLst/>
          </a:prstGeom>
          <a:ln w="25400" cap="sq">
            <a:solidFill>
              <a:srgbClr val="000000"/>
            </a:solidFill>
            <a:prstDash val="solid"/>
            <a:miter lim="800000"/>
          </a:ln>
          <a:effectLst>
            <a:outerShdw blurRad="50800" dist="38100" dir="2700000" algn="tl" rotWithShape="0">
              <a:srgbClr val="000000">
                <a:alpha val="43000"/>
              </a:srgbClr>
            </a:outerShdw>
          </a:effectLst>
        </p:spPr>
      </p:pic>
      <p:pic>
        <p:nvPicPr>
          <p:cNvPr id="160" name="图片 159"/>
          <p:cNvPicPr>
            <a:picLocks noChangeAspect="1"/>
          </p:cNvPicPr>
          <p:nvPr/>
        </p:nvPicPr>
        <p:blipFill>
          <a:blip r:embed="rId30"/>
          <a:stretch>
            <a:fillRect/>
          </a:stretch>
        </p:blipFill>
        <p:spPr>
          <a:xfrm>
            <a:off x="437395" y="3467084"/>
            <a:ext cx="1518382" cy="814647"/>
          </a:xfrm>
          <a:prstGeom prst="rect">
            <a:avLst/>
          </a:prstGeom>
          <a:ln w="25400" cap="sq">
            <a:solidFill>
              <a:srgbClr val="000000"/>
            </a:solidFill>
            <a:prstDash val="solid"/>
            <a:miter lim="800000"/>
          </a:ln>
          <a:effectLst>
            <a:outerShdw blurRad="50800" dist="38100" dir="2700000" algn="tl" rotWithShape="0">
              <a:srgbClr val="000000">
                <a:alpha val="43000"/>
              </a:srgbClr>
            </a:outerShdw>
          </a:effectLst>
        </p:spPr>
      </p:pic>
      <p:sp>
        <p:nvSpPr>
          <p:cNvPr id="161" name="矩形 160"/>
          <p:cNvSpPr/>
          <p:nvPr/>
        </p:nvSpPr>
        <p:spPr>
          <a:xfrm>
            <a:off x="800111" y="2277483"/>
            <a:ext cx="2383409" cy="276999"/>
          </a:xfrm>
          <a:prstGeom prst="rect">
            <a:avLst/>
          </a:prstGeom>
        </p:spPr>
        <p:txBody>
          <a:bodyPr wrap="none">
            <a:spAutoFit/>
          </a:bodyPr>
          <a:lstStyle/>
          <a:p>
            <a:r>
              <a:rPr lang="en-US" altLang="zh-CN" sz="1200" dirty="0" err="1"/>
              <a:t>Dalitz,Tuan</a:t>
            </a:r>
            <a:r>
              <a:rPr lang="en-US" altLang="zh-CN" sz="1200" dirty="0"/>
              <a:t>, Alston, Kim, Alexander </a:t>
            </a:r>
            <a:endParaRPr lang="zh-CN" altLang="en-US" sz="1200" dirty="0"/>
          </a:p>
        </p:txBody>
      </p:sp>
      <p:sp>
        <p:nvSpPr>
          <p:cNvPr id="6" name="矩形 5"/>
          <p:cNvSpPr/>
          <p:nvPr/>
        </p:nvSpPr>
        <p:spPr>
          <a:xfrm>
            <a:off x="1871365" y="2504590"/>
            <a:ext cx="1304691" cy="400110"/>
          </a:xfrm>
          <a:prstGeom prst="rect">
            <a:avLst/>
          </a:prstGeom>
        </p:spPr>
        <p:txBody>
          <a:bodyPr wrap="square">
            <a:spAutoFit/>
          </a:bodyPr>
          <a:lstStyle/>
          <a:p>
            <a:pPr marL="171450" lvl="0" indent="-171450">
              <a:buFont typeface="Arial" panose="020B0604020202020204" pitchFamily="34" charset="0"/>
              <a:buChar char="•"/>
            </a:pPr>
            <a:r>
              <a:rPr lang="en-US" altLang="zh-CN" sz="1000" i="1" dirty="0">
                <a:solidFill>
                  <a:prstClr val="black"/>
                </a:solidFill>
              </a:rPr>
              <a:t>PRL</a:t>
            </a:r>
            <a:r>
              <a:rPr lang="en-US" altLang="zh-CN" sz="1000" dirty="0">
                <a:solidFill>
                  <a:prstClr val="black"/>
                </a:solidFill>
              </a:rPr>
              <a:t>6,698(1961)</a:t>
            </a:r>
          </a:p>
          <a:p>
            <a:pPr marL="171450" lvl="0" indent="-171450">
              <a:buFont typeface="Arial" panose="020B0604020202020204" pitchFamily="34" charset="0"/>
              <a:buChar char="•"/>
            </a:pPr>
            <a:r>
              <a:rPr lang="en-US" altLang="zh-CN" sz="1000" dirty="0">
                <a:solidFill>
                  <a:prstClr val="black"/>
                </a:solidFill>
              </a:rPr>
              <a:t>RMP.37(1965)633</a:t>
            </a:r>
            <a:endParaRPr lang="zh-CN" altLang="en-US" sz="1000" dirty="0">
              <a:solidFill>
                <a:prstClr val="black"/>
              </a:solidFill>
            </a:endParaRPr>
          </a:p>
        </p:txBody>
      </p:sp>
      <p:sp>
        <p:nvSpPr>
          <p:cNvPr id="17" name="矩形 16"/>
          <p:cNvSpPr/>
          <p:nvPr/>
        </p:nvSpPr>
        <p:spPr>
          <a:xfrm>
            <a:off x="4970432" y="2504590"/>
            <a:ext cx="1755214" cy="400110"/>
          </a:xfrm>
          <a:prstGeom prst="rect">
            <a:avLst/>
          </a:prstGeom>
        </p:spPr>
        <p:txBody>
          <a:bodyPr wrap="square">
            <a:spAutoFit/>
          </a:bodyPr>
          <a:lstStyle/>
          <a:p>
            <a:pPr marL="171450" lvl="0" indent="-171450">
              <a:buFont typeface="Arial" panose="020B0604020202020204" pitchFamily="34" charset="0"/>
              <a:buChar char="•"/>
            </a:pPr>
            <a:r>
              <a:rPr lang="en-US" altLang="zh-CN" sz="1000" dirty="0">
                <a:solidFill>
                  <a:prstClr val="black"/>
                </a:solidFill>
                <a:ea typeface="微软雅黑" panose="020B0503020204020204" pitchFamily="34" charset="-122"/>
              </a:rPr>
              <a:t>PR153,1617(1967)</a:t>
            </a:r>
          </a:p>
          <a:p>
            <a:pPr marL="171450" lvl="0" indent="-171450">
              <a:buFont typeface="Arial" panose="020B0604020202020204" pitchFamily="34" charset="0"/>
              <a:buChar char="•"/>
            </a:pPr>
            <a:r>
              <a:rPr lang="en-US" altLang="zh-CN" sz="1000" dirty="0">
                <a:solidFill>
                  <a:prstClr val="black"/>
                </a:solidFill>
                <a:ea typeface="微软雅黑" panose="020B0503020204020204" pitchFamily="34" charset="-122"/>
              </a:rPr>
              <a:t>PRD31,1033(1985)</a:t>
            </a:r>
          </a:p>
        </p:txBody>
      </p:sp>
      <p:pic>
        <p:nvPicPr>
          <p:cNvPr id="18" name="图片 17"/>
          <p:cNvPicPr>
            <a:picLocks noChangeAspect="1"/>
          </p:cNvPicPr>
          <p:nvPr/>
        </p:nvPicPr>
        <p:blipFill>
          <a:blip r:embed="rId31"/>
          <a:stretch>
            <a:fillRect/>
          </a:stretch>
        </p:blipFill>
        <p:spPr>
          <a:xfrm>
            <a:off x="5154814" y="5773616"/>
            <a:ext cx="1407359" cy="831437"/>
          </a:xfrm>
          <a:prstGeom prst="rect">
            <a:avLst/>
          </a:prstGeom>
          <a:ln w="25400" cap="sq">
            <a:solidFill>
              <a:srgbClr val="000000"/>
            </a:solidFill>
            <a:prstDash val="solid"/>
            <a:miter lim="800000"/>
          </a:ln>
          <a:effectLst>
            <a:outerShdw blurRad="50800" dist="38100" dir="2700000" algn="tl" rotWithShape="0">
              <a:srgbClr val="000000">
                <a:alpha val="43000"/>
              </a:srgbClr>
            </a:outerShdw>
          </a:effectLst>
        </p:spPr>
      </p:pic>
      <p:sp>
        <p:nvSpPr>
          <p:cNvPr id="162" name="矩形 161"/>
          <p:cNvSpPr/>
          <p:nvPr/>
        </p:nvSpPr>
        <p:spPr>
          <a:xfrm>
            <a:off x="4989888" y="4894858"/>
            <a:ext cx="1879041" cy="307777"/>
          </a:xfrm>
          <a:prstGeom prst="rect">
            <a:avLst/>
          </a:prstGeom>
        </p:spPr>
        <p:txBody>
          <a:bodyPr wrap="none">
            <a:spAutoFit/>
          </a:bodyPr>
          <a:lstStyle/>
          <a:p>
            <a:r>
              <a:rPr lang="zh-CN" altLang="en-US" sz="1400" b="1" dirty="0">
                <a:solidFill>
                  <a:srgbClr val="C00000"/>
                </a:solidFill>
                <a:latin typeface="微软雅黑" panose="020B0503020204020204" pitchFamily="34" charset="-122"/>
                <a:ea typeface="微软雅黑" panose="020B0503020204020204" pitchFamily="34" charset="-122"/>
              </a:rPr>
              <a:t>新可观测量</a:t>
            </a:r>
            <a:r>
              <a:rPr lang="en-US" altLang="zh-CN" sz="1400" b="1" dirty="0">
                <a:solidFill>
                  <a:srgbClr val="C00000"/>
                </a:solidFill>
                <a:latin typeface="微软雅黑" panose="020B0503020204020204" pitchFamily="34" charset="-122"/>
                <a:ea typeface="微软雅黑" panose="020B0503020204020204" pitchFamily="34" charset="-122"/>
              </a:rPr>
              <a:t>-</a:t>
            </a:r>
            <a:r>
              <a:rPr lang="zh-CN" altLang="en-US" sz="1400" b="1" dirty="0">
                <a:solidFill>
                  <a:srgbClr val="C00000"/>
                </a:solidFill>
                <a:latin typeface="微软雅黑" panose="020B0503020204020204" pitchFamily="34" charset="-122"/>
                <a:ea typeface="微软雅黑" panose="020B0503020204020204" pitchFamily="34" charset="-122"/>
              </a:rPr>
              <a:t>关联函数</a:t>
            </a:r>
            <a:endParaRPr lang="en-US" altLang="zh-CN" sz="1400" b="1" dirty="0">
              <a:solidFill>
                <a:srgbClr val="C00000"/>
              </a:solidFill>
              <a:latin typeface="微软雅黑" panose="020B0503020204020204" pitchFamily="34" charset="-122"/>
              <a:ea typeface="微软雅黑" panose="020B0503020204020204" pitchFamily="34" charset="-122"/>
            </a:endParaRPr>
          </a:p>
        </p:txBody>
      </p:sp>
      <p:sp>
        <p:nvSpPr>
          <p:cNvPr id="20" name="矩形 19"/>
          <p:cNvSpPr/>
          <p:nvPr/>
        </p:nvSpPr>
        <p:spPr>
          <a:xfrm>
            <a:off x="5136884" y="5121655"/>
            <a:ext cx="1548565" cy="276999"/>
          </a:xfrm>
          <a:prstGeom prst="rect">
            <a:avLst/>
          </a:prstGeom>
        </p:spPr>
        <p:txBody>
          <a:bodyPr wrap="none">
            <a:spAutoFit/>
          </a:bodyPr>
          <a:lstStyle/>
          <a:p>
            <a:pPr lvl="0"/>
            <a:r>
              <a:rPr lang="en-US" altLang="zh-CN" sz="1200" b="1" dirty="0">
                <a:solidFill>
                  <a:srgbClr val="5B9BD5"/>
                </a:solidFill>
              </a:rPr>
              <a:t>ALICE, </a:t>
            </a:r>
            <a:r>
              <a:rPr lang="en-US" altLang="zh-CN" sz="1200" dirty="0" err="1">
                <a:solidFill>
                  <a:prstClr val="black"/>
                </a:solidFill>
              </a:rPr>
              <a:t>Kamiya</a:t>
            </a:r>
            <a:r>
              <a:rPr lang="en-US" altLang="zh-CN" sz="1200" dirty="0">
                <a:solidFill>
                  <a:prstClr val="black"/>
                </a:solidFill>
              </a:rPr>
              <a:t>, </a:t>
            </a:r>
            <a:r>
              <a:rPr lang="en-US" altLang="zh-CN" sz="1200" dirty="0" err="1">
                <a:solidFill>
                  <a:prstClr val="black"/>
                </a:solidFill>
              </a:rPr>
              <a:t>Hyodo</a:t>
            </a:r>
            <a:endParaRPr lang="zh-CN" altLang="en-US" dirty="0">
              <a:solidFill>
                <a:prstClr val="black"/>
              </a:solidFill>
            </a:endParaRPr>
          </a:p>
        </p:txBody>
      </p:sp>
      <p:sp>
        <p:nvSpPr>
          <p:cNvPr id="22" name="矩形 21"/>
          <p:cNvSpPr/>
          <p:nvPr/>
        </p:nvSpPr>
        <p:spPr>
          <a:xfrm>
            <a:off x="3710347" y="5849553"/>
            <a:ext cx="601447" cy="338554"/>
          </a:xfrm>
          <a:prstGeom prst="rect">
            <a:avLst/>
          </a:prstGeom>
        </p:spPr>
        <p:txBody>
          <a:bodyPr wrap="none">
            <a:spAutoFit/>
          </a:bodyPr>
          <a:lstStyle/>
          <a:p>
            <a:pPr lvl="0"/>
            <a:r>
              <a:rPr lang="en-US" altLang="zh-CN" sz="1600" b="1" dirty="0">
                <a:solidFill>
                  <a:prstClr val="black"/>
                </a:solidFill>
              </a:rPr>
              <a:t>2020</a:t>
            </a:r>
            <a:endParaRPr lang="zh-CN" altLang="en-US" sz="1600" dirty="0">
              <a:solidFill>
                <a:prstClr val="black"/>
              </a:solidFill>
            </a:endParaRPr>
          </a:p>
        </p:txBody>
      </p:sp>
      <p:sp>
        <p:nvSpPr>
          <p:cNvPr id="26" name="矩形 25"/>
          <p:cNvSpPr/>
          <p:nvPr/>
        </p:nvSpPr>
        <p:spPr>
          <a:xfrm>
            <a:off x="5103119" y="5326229"/>
            <a:ext cx="1510350" cy="400110"/>
          </a:xfrm>
          <a:prstGeom prst="rect">
            <a:avLst/>
          </a:prstGeom>
        </p:spPr>
        <p:txBody>
          <a:bodyPr wrap="none">
            <a:spAutoFit/>
          </a:bodyPr>
          <a:lstStyle/>
          <a:p>
            <a:pPr marL="171450" lvl="0" indent="-171450">
              <a:buFont typeface="Arial" panose="020B0604020202020204" pitchFamily="34" charset="0"/>
              <a:buChar char="•"/>
            </a:pPr>
            <a:r>
              <a:rPr lang="en-US" altLang="zh-CN" sz="1000" dirty="0">
                <a:solidFill>
                  <a:prstClr val="black"/>
                </a:solidFill>
                <a:ea typeface="微软雅黑" panose="020B0503020204020204" pitchFamily="34" charset="-122"/>
              </a:rPr>
              <a:t>PRL124,132501(2020)</a:t>
            </a:r>
          </a:p>
          <a:p>
            <a:pPr marL="171450" indent="-171450">
              <a:buFont typeface="Arial" panose="020B0604020202020204" pitchFamily="34" charset="0"/>
              <a:buChar char="•"/>
            </a:pPr>
            <a:r>
              <a:rPr lang="en-US" altLang="zh-CN" sz="1000" dirty="0">
                <a:solidFill>
                  <a:prstClr val="black"/>
                </a:solidFill>
                <a:ea typeface="微软雅黑" panose="020B0503020204020204" pitchFamily="34" charset="-122"/>
              </a:rPr>
              <a:t>PRL124,092301(2020)</a:t>
            </a:r>
            <a:endParaRPr lang="zh-CN" altLang="en-US" sz="1000" dirty="0">
              <a:solidFill>
                <a:prstClr val="black"/>
              </a:solidFill>
              <a:ea typeface="微软雅黑" panose="020B0503020204020204" pitchFamily="34" charset="-122"/>
            </a:endParaRPr>
          </a:p>
        </p:txBody>
      </p:sp>
      <mc:AlternateContent xmlns:mc="http://schemas.openxmlformats.org/markup-compatibility/2006" xmlns:a14="http://schemas.microsoft.com/office/drawing/2010/main">
        <mc:Choice Requires="a14">
          <p:sp>
            <p:nvSpPr>
              <p:cNvPr id="4" name="文本框 3">
                <a:extLst>
                  <a:ext uri="{FF2B5EF4-FFF2-40B4-BE49-F238E27FC236}">
                    <a16:creationId xmlns:a16="http://schemas.microsoft.com/office/drawing/2014/main" id="{D85BDF74-409A-4140-C91A-A6F7238E0CBD}"/>
                  </a:ext>
                </a:extLst>
              </p:cNvPr>
              <p:cNvSpPr txBox="1"/>
              <p:nvPr/>
            </p:nvSpPr>
            <p:spPr>
              <a:xfrm>
                <a:off x="3049859" y="3277787"/>
                <a:ext cx="6099716"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m:rPr>
                          <m:sty m:val="p"/>
                        </m:rPr>
                        <a:rPr lang="el-GR" altLang="zh-CN" sz="1800" i="1" smtClean="0">
                          <a:latin typeface="Cambria Math" panose="02040503050406030204" pitchFamily="18" charset="0"/>
                          <a:ea typeface="Cambria Math" panose="02040503050406030204" pitchFamily="18" charset="0"/>
                        </a:rPr>
                        <m:t>Λ</m:t>
                      </m:r>
                      <m:r>
                        <a:rPr lang="en-US" altLang="zh-CN" sz="1800" b="0" i="1" smtClean="0">
                          <a:latin typeface="Cambria Math" panose="02040503050406030204" pitchFamily="18" charset="0"/>
                          <a:ea typeface="Cambria Math" panose="02040503050406030204" pitchFamily="18" charset="0"/>
                        </a:rPr>
                        <m:t>(1405)</m:t>
                      </m:r>
                    </m:oMath>
                  </m:oMathPara>
                </a14:m>
                <a:endParaRPr lang="zh-CN" altLang="en-US" dirty="0"/>
              </a:p>
            </p:txBody>
          </p:sp>
        </mc:Choice>
        <mc:Fallback xmlns="">
          <p:sp>
            <p:nvSpPr>
              <p:cNvPr id="4" name="文本框 3">
                <a:extLst>
                  <a:ext uri="{FF2B5EF4-FFF2-40B4-BE49-F238E27FC236}">
                    <a16:creationId xmlns:a16="http://schemas.microsoft.com/office/drawing/2014/main" id="{D85BDF74-409A-4140-C91A-A6F7238E0CBD}"/>
                  </a:ext>
                </a:extLst>
              </p:cNvPr>
              <p:cNvSpPr txBox="1">
                <a:spLocks noRot="1" noChangeAspect="1" noMove="1" noResize="1" noEditPoints="1" noAdjustHandles="1" noChangeArrowheads="1" noChangeShapeType="1" noTextEdit="1"/>
              </p:cNvSpPr>
              <p:nvPr/>
            </p:nvSpPr>
            <p:spPr>
              <a:xfrm>
                <a:off x="3049859" y="3277787"/>
                <a:ext cx="6099716" cy="369332"/>
              </a:xfrm>
              <a:prstGeom prst="rect">
                <a:avLst/>
              </a:prstGeom>
              <a:blipFill>
                <a:blip r:embed="rId32"/>
                <a:stretch>
                  <a:fillRect b="-1333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3" name="文本框 12">
                <a:extLst>
                  <a:ext uri="{FF2B5EF4-FFF2-40B4-BE49-F238E27FC236}">
                    <a16:creationId xmlns:a16="http://schemas.microsoft.com/office/drawing/2014/main" id="{EC8B68EA-6B92-90A0-00C1-1D4D910E5C36}"/>
                  </a:ext>
                </a:extLst>
              </p:cNvPr>
              <p:cNvSpPr txBox="1"/>
              <p:nvPr/>
            </p:nvSpPr>
            <p:spPr>
              <a:xfrm>
                <a:off x="89092" y="185799"/>
                <a:ext cx="7125782" cy="584775"/>
              </a:xfrm>
              <a:prstGeom prst="rect">
                <a:avLst/>
              </a:prstGeom>
              <a:noFill/>
            </p:spPr>
            <p:txBody>
              <a:bodyPr wrap="square">
                <a:spAutoFit/>
              </a:bodyPr>
              <a:lstStyle/>
              <a:p>
                <a14:m>
                  <m:oMath xmlns:m="http://schemas.openxmlformats.org/officeDocument/2006/math">
                    <m:r>
                      <a:rPr lang="el-GR" altLang="zh-CN" sz="3200" b="1" i="0" smtClean="0">
                        <a:latin typeface="Cambria Math" panose="02040503050406030204" pitchFamily="18" charset="0"/>
                        <a:ea typeface="Cambria Math" panose="02040503050406030204" pitchFamily="18" charset="0"/>
                      </a:rPr>
                      <m:t>𝚲</m:t>
                    </m:r>
                    <m:r>
                      <a:rPr lang="en-US" altLang="zh-CN" sz="3200" b="1" i="0" smtClean="0">
                        <a:latin typeface="Cambria Math" panose="02040503050406030204" pitchFamily="18" charset="0"/>
                        <a:ea typeface="Cambria Math" panose="02040503050406030204" pitchFamily="18" charset="0"/>
                      </a:rPr>
                      <m:t>(</m:t>
                    </m:r>
                    <m:r>
                      <a:rPr lang="en-US" altLang="zh-CN" sz="3200" b="1" i="0" smtClean="0">
                        <a:latin typeface="Cambria Math" panose="02040503050406030204" pitchFamily="18" charset="0"/>
                        <a:ea typeface="Cambria Math" panose="02040503050406030204" pitchFamily="18" charset="0"/>
                      </a:rPr>
                      <m:t>𝟏𝟒𝟎𝟓</m:t>
                    </m:r>
                    <m:r>
                      <a:rPr lang="en-US" altLang="zh-CN" sz="3200" b="1" i="0" smtClean="0">
                        <a:latin typeface="Cambria Math" panose="02040503050406030204" pitchFamily="18" charset="0"/>
                        <a:ea typeface="Cambria Math" panose="02040503050406030204" pitchFamily="18" charset="0"/>
                      </a:rPr>
                      <m:t>)</m:t>
                    </m:r>
                  </m:oMath>
                </a14:m>
                <a:r>
                  <a:rPr lang="zh-CN" altLang="en-US" sz="3200" b="1" dirty="0">
                    <a:latin typeface="微软雅黑" panose="020B0503020204020204" pitchFamily="34" charset="-122"/>
                    <a:ea typeface="微软雅黑" panose="020B0503020204020204" pitchFamily="34" charset="-122"/>
                  </a:rPr>
                  <a:t>：</a:t>
                </a:r>
                <a:r>
                  <a:rPr lang="en-US" altLang="zh-CN" sz="3200" b="1" dirty="0">
                    <a:latin typeface="微软雅黑" panose="020B0503020204020204" pitchFamily="34" charset="-122"/>
                    <a:ea typeface="微软雅黑" panose="020B0503020204020204" pitchFamily="34" charset="-122"/>
                  </a:rPr>
                  <a:t>the</a:t>
                </a:r>
                <a:r>
                  <a:rPr lang="zh-CN" altLang="en-US" sz="3200" b="1" dirty="0">
                    <a:latin typeface="微软雅黑" panose="020B0503020204020204" pitchFamily="34" charset="-122"/>
                    <a:ea typeface="微软雅黑" panose="020B0503020204020204" pitchFamily="34" charset="-122"/>
                  </a:rPr>
                  <a:t> </a:t>
                </a:r>
                <a:r>
                  <a:rPr lang="en-US" altLang="zh-CN" sz="3200" b="1" dirty="0">
                    <a:latin typeface="微软雅黑" panose="020B0503020204020204" pitchFamily="34" charset="-122"/>
                    <a:ea typeface="微软雅黑" panose="020B0503020204020204" pitchFamily="34" charset="-122"/>
                  </a:rPr>
                  <a:t>first</a:t>
                </a:r>
                <a:r>
                  <a:rPr lang="zh-CN" altLang="en-US" sz="3200" b="1" dirty="0">
                    <a:latin typeface="微软雅黑" panose="020B0503020204020204" pitchFamily="34" charset="-122"/>
                    <a:ea typeface="微软雅黑" panose="020B0503020204020204" pitchFamily="34" charset="-122"/>
                  </a:rPr>
                  <a:t> </a:t>
                </a:r>
                <a:r>
                  <a:rPr lang="en-US" altLang="zh-CN" sz="3200" b="1" dirty="0">
                    <a:latin typeface="微软雅黑" panose="020B0503020204020204" pitchFamily="34" charset="-122"/>
                    <a:ea typeface="微软雅黑" panose="020B0503020204020204" pitchFamily="34" charset="-122"/>
                  </a:rPr>
                  <a:t>exotic</a:t>
                </a:r>
                <a:r>
                  <a:rPr lang="zh-CN" altLang="en-US" sz="3200" b="1" dirty="0">
                    <a:latin typeface="微软雅黑" panose="020B0503020204020204" pitchFamily="34" charset="-122"/>
                    <a:ea typeface="微软雅黑" panose="020B0503020204020204" pitchFamily="34" charset="-122"/>
                  </a:rPr>
                  <a:t> </a:t>
                </a:r>
                <a:r>
                  <a:rPr lang="en-US" altLang="zh-CN" sz="3200" b="1" dirty="0">
                    <a:latin typeface="微软雅黑" panose="020B0503020204020204" pitchFamily="34" charset="-122"/>
                    <a:ea typeface="微软雅黑" panose="020B0503020204020204" pitchFamily="34" charset="-122"/>
                  </a:rPr>
                  <a:t>hadron</a:t>
                </a:r>
                <a:endParaRPr lang="zh-CN" altLang="en-US" sz="3200" b="1" dirty="0">
                  <a:latin typeface="微软雅黑" panose="020B0503020204020204" pitchFamily="34" charset="-122"/>
                  <a:ea typeface="微软雅黑" panose="020B0503020204020204" pitchFamily="34" charset="-122"/>
                </a:endParaRPr>
              </a:p>
            </p:txBody>
          </p:sp>
        </mc:Choice>
        <mc:Fallback xmlns="">
          <p:sp>
            <p:nvSpPr>
              <p:cNvPr id="13" name="文本框 12">
                <a:extLst>
                  <a:ext uri="{FF2B5EF4-FFF2-40B4-BE49-F238E27FC236}">
                    <a16:creationId xmlns:a16="http://schemas.microsoft.com/office/drawing/2014/main" id="{EC8B68EA-6B92-90A0-00C1-1D4D910E5C36}"/>
                  </a:ext>
                </a:extLst>
              </p:cNvPr>
              <p:cNvSpPr txBox="1">
                <a:spLocks noRot="1" noChangeAspect="1" noMove="1" noResize="1" noEditPoints="1" noAdjustHandles="1" noChangeArrowheads="1" noChangeShapeType="1" noTextEdit="1"/>
              </p:cNvSpPr>
              <p:nvPr/>
            </p:nvSpPr>
            <p:spPr>
              <a:xfrm>
                <a:off x="89092" y="185799"/>
                <a:ext cx="7125782" cy="584775"/>
              </a:xfrm>
              <a:prstGeom prst="rect">
                <a:avLst/>
              </a:prstGeom>
              <a:blipFill>
                <a:blip r:embed="rId33"/>
                <a:stretch>
                  <a:fillRect t="-13542" b="-33333"/>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405255452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FA99B34-0DD7-5BA2-5E55-4E361B16D28F}"/>
              </a:ext>
            </a:extLst>
          </p:cNvPr>
          <p:cNvSpPr>
            <a:spLocks noGrp="1"/>
          </p:cNvSpPr>
          <p:nvPr>
            <p:ph type="title"/>
          </p:nvPr>
        </p:nvSpPr>
        <p:spPr>
          <a:xfrm>
            <a:off x="224051" y="0"/>
            <a:ext cx="10515600" cy="1325563"/>
          </a:xfrm>
        </p:spPr>
        <p:txBody>
          <a:bodyPr/>
          <a:lstStyle/>
          <a:p>
            <a:r>
              <a:rPr kumimoji="1" lang="en-US" altLang="zh-CN" b="1" dirty="0">
                <a:latin typeface="Microsoft YaHei" panose="020B0503020204020204" pitchFamily="34" charset="-122"/>
                <a:ea typeface="Microsoft YaHei" panose="020B0503020204020204" pitchFamily="34" charset="-122"/>
              </a:rPr>
              <a:t>Contents</a:t>
            </a:r>
            <a:endParaRPr kumimoji="1" lang="zh-CN" altLang="en-US" b="1" dirty="0">
              <a:latin typeface="Microsoft YaHei" panose="020B0503020204020204" pitchFamily="34" charset="-122"/>
              <a:ea typeface="Microsoft YaHei" panose="020B0503020204020204" pitchFamily="34" charset="-122"/>
            </a:endParaRPr>
          </a:p>
        </p:txBody>
      </p:sp>
      <mc:AlternateContent xmlns:mc="http://schemas.openxmlformats.org/markup-compatibility/2006">
        <mc:Choice xmlns:a14="http://schemas.microsoft.com/office/drawing/2010/main" Requires="a14">
          <p:sp>
            <p:nvSpPr>
              <p:cNvPr id="3" name="内容占位符 2">
                <a:extLst>
                  <a:ext uri="{FF2B5EF4-FFF2-40B4-BE49-F238E27FC236}">
                    <a16:creationId xmlns:a16="http://schemas.microsoft.com/office/drawing/2014/main" id="{2162A6B6-68A6-0157-13BC-879D9ECA3435}"/>
                  </a:ext>
                </a:extLst>
              </p:cNvPr>
              <p:cNvSpPr>
                <a:spLocks noGrp="1"/>
              </p:cNvSpPr>
              <p:nvPr>
                <p:ph idx="1"/>
              </p:nvPr>
            </p:nvSpPr>
            <p:spPr/>
            <p:txBody>
              <a:bodyPr/>
              <a:lstStyle/>
              <a:p>
                <a:pPr>
                  <a:lnSpc>
                    <a:spcPct val="150000"/>
                  </a:lnSpc>
                  <a:buFont typeface="系统字体常规体"/>
                  <a:buChar char="☞"/>
                </a:pPr>
                <a:r>
                  <a:rPr lang="en-US" altLang="zh-CN" sz="2800" b="1" dirty="0">
                    <a:latin typeface="Microsoft YaHei" panose="020B0503020204020204" pitchFamily="34" charset="-122"/>
                    <a:ea typeface="Microsoft YaHei" panose="020B0503020204020204" pitchFamily="34" charset="-122"/>
                  </a:rPr>
                  <a:t>Introduction</a:t>
                </a:r>
              </a:p>
              <a:p>
                <a:pPr>
                  <a:lnSpc>
                    <a:spcPct val="150000"/>
                  </a:lnSpc>
                  <a:buFont typeface="系统字体常规体"/>
                  <a:buChar char="☞"/>
                </a:pPr>
                <a14:m>
                  <m:oMath xmlns:m="http://schemas.openxmlformats.org/officeDocument/2006/math">
                    <m:r>
                      <m:rPr>
                        <m:sty m:val="p"/>
                      </m:rPr>
                      <a:rPr lang="el-GR" altLang="zh-CN" b="1" smtClean="0">
                        <a:solidFill>
                          <a:srgbClr val="C00000"/>
                        </a:solidFill>
                        <a:latin typeface="Cambria Math" panose="02040503050406030204" pitchFamily="18" charset="0"/>
                        <a:ea typeface="微软雅黑" panose="020B0503020204020204" pitchFamily="34" charset="-122"/>
                      </a:rPr>
                      <m:t>Λ</m:t>
                    </m:r>
                    <m:d>
                      <m:dPr>
                        <m:ctrlPr>
                          <a:rPr lang="en-US" altLang="zh-CN" b="1" i="1">
                            <a:solidFill>
                              <a:srgbClr val="C00000"/>
                            </a:solidFill>
                            <a:latin typeface="Cambria Math" panose="02040503050406030204" pitchFamily="18" charset="0"/>
                            <a:ea typeface="微软雅黑" panose="020B0503020204020204" pitchFamily="34" charset="-122"/>
                          </a:rPr>
                        </m:ctrlPr>
                      </m:dPr>
                      <m:e>
                        <m:r>
                          <a:rPr lang="en-US" altLang="zh-CN" b="1">
                            <a:solidFill>
                              <a:srgbClr val="C00000"/>
                            </a:solidFill>
                            <a:latin typeface="Cambria Math" panose="02040503050406030204" pitchFamily="18" charset="0"/>
                            <a:ea typeface="微软雅黑" panose="020B0503020204020204" pitchFamily="34" charset="-122"/>
                          </a:rPr>
                          <m:t>1405</m:t>
                        </m:r>
                      </m:e>
                    </m:d>
                    <m:r>
                      <a:rPr lang="en-US" altLang="zh-CN" b="1">
                        <a:solidFill>
                          <a:srgbClr val="C00000"/>
                        </a:solidFill>
                        <a:latin typeface="Cambria Math" panose="02040503050406030204" pitchFamily="18" charset="0"/>
                        <a:ea typeface="微软雅黑" panose="020B0503020204020204" pitchFamily="34" charset="-122"/>
                      </a:rPr>
                      <m:t>:</m:t>
                    </m:r>
                  </m:oMath>
                </a14:m>
                <a:r>
                  <a:rPr lang="zh-CN" altLang="en-US" b="1" dirty="0">
                    <a:solidFill>
                      <a:srgbClr val="C00000"/>
                    </a:solidFill>
                    <a:latin typeface="Microsoft YaHei" panose="020B0503020204020204" pitchFamily="34" charset="-122"/>
                    <a:ea typeface="Microsoft YaHei" panose="020B0503020204020204" pitchFamily="34" charset="-122"/>
                  </a:rPr>
                  <a:t> </a:t>
                </a:r>
                <a:r>
                  <a:rPr lang="en-US" altLang="zh-CN" b="1" dirty="0">
                    <a:solidFill>
                      <a:srgbClr val="C00000"/>
                    </a:solidFill>
                    <a:latin typeface="Microsoft YaHei" panose="020B0503020204020204" pitchFamily="34" charset="-122"/>
                    <a:ea typeface="Microsoft YaHei" panose="020B0503020204020204" pitchFamily="34" charset="-122"/>
                  </a:rPr>
                  <a:t>first</a:t>
                </a:r>
                <a:r>
                  <a:rPr lang="zh-CN" altLang="en-US" b="1" dirty="0">
                    <a:solidFill>
                      <a:srgbClr val="C00000"/>
                    </a:solidFill>
                    <a:latin typeface="Microsoft YaHei" panose="020B0503020204020204" pitchFamily="34" charset="-122"/>
                    <a:ea typeface="Microsoft YaHei" panose="020B0503020204020204" pitchFamily="34" charset="-122"/>
                  </a:rPr>
                  <a:t> </a:t>
                </a:r>
                <a:r>
                  <a:rPr lang="en-US" altLang="zh-CN" b="1" dirty="0">
                    <a:solidFill>
                      <a:srgbClr val="C00000"/>
                    </a:solidFill>
                    <a:latin typeface="Microsoft YaHei" panose="020B0503020204020204" pitchFamily="34" charset="-122"/>
                    <a:ea typeface="Microsoft YaHei" panose="020B0503020204020204" pitchFamily="34" charset="-122"/>
                  </a:rPr>
                  <a:t>exotic</a:t>
                </a:r>
                <a:r>
                  <a:rPr lang="zh-CN" altLang="en-US" b="1" dirty="0">
                    <a:solidFill>
                      <a:srgbClr val="C00000"/>
                    </a:solidFill>
                    <a:latin typeface="Microsoft YaHei" panose="020B0503020204020204" pitchFamily="34" charset="-122"/>
                    <a:ea typeface="Microsoft YaHei" panose="020B0503020204020204" pitchFamily="34" charset="-122"/>
                  </a:rPr>
                  <a:t> </a:t>
                </a:r>
                <a:r>
                  <a:rPr lang="en-US" altLang="zh-CN" b="1" dirty="0">
                    <a:solidFill>
                      <a:srgbClr val="C00000"/>
                    </a:solidFill>
                    <a:latin typeface="Microsoft YaHei" panose="020B0503020204020204" pitchFamily="34" charset="-122"/>
                    <a:ea typeface="Microsoft YaHei" panose="020B0503020204020204" pitchFamily="34" charset="-122"/>
                  </a:rPr>
                  <a:t>hadron</a:t>
                </a:r>
                <a:r>
                  <a:rPr lang="zh-CN" altLang="en-US" b="1" dirty="0">
                    <a:solidFill>
                      <a:srgbClr val="C00000"/>
                    </a:solidFill>
                    <a:latin typeface="Microsoft YaHei" panose="020B0503020204020204" pitchFamily="34" charset="-122"/>
                    <a:ea typeface="Microsoft YaHei" panose="020B0503020204020204" pitchFamily="34" charset="-122"/>
                  </a:rPr>
                  <a:t> </a:t>
                </a:r>
                <a:r>
                  <a:rPr lang="en-US" altLang="zh-CN" b="1" dirty="0">
                    <a:solidFill>
                      <a:srgbClr val="C00000"/>
                    </a:solidFill>
                    <a:latin typeface="Microsoft YaHei" panose="020B0503020204020204" pitchFamily="34" charset="-122"/>
                    <a:ea typeface="Microsoft YaHei" panose="020B0503020204020204" pitchFamily="34" charset="-122"/>
                  </a:rPr>
                  <a:t>and</a:t>
                </a:r>
                <a:r>
                  <a:rPr lang="zh-CN" altLang="en-US" b="1" dirty="0">
                    <a:solidFill>
                      <a:srgbClr val="C00000"/>
                    </a:solidFill>
                    <a:latin typeface="Microsoft YaHei" panose="020B0503020204020204" pitchFamily="34" charset="-122"/>
                    <a:ea typeface="Microsoft YaHei" panose="020B0503020204020204" pitchFamily="34" charset="-122"/>
                  </a:rPr>
                  <a:t> </a:t>
                </a:r>
                <a:r>
                  <a:rPr lang="en-US" altLang="zh-CN" b="1" dirty="0">
                    <a:solidFill>
                      <a:srgbClr val="C00000"/>
                    </a:solidFill>
                    <a:latin typeface="Microsoft YaHei" panose="020B0503020204020204" pitchFamily="34" charset="-122"/>
                    <a:ea typeface="Microsoft YaHei" panose="020B0503020204020204" pitchFamily="34" charset="-122"/>
                  </a:rPr>
                  <a:t>two-pole</a:t>
                </a:r>
                <a:r>
                  <a:rPr lang="zh-CN" altLang="en-US" b="1" dirty="0">
                    <a:solidFill>
                      <a:srgbClr val="C00000"/>
                    </a:solidFill>
                    <a:latin typeface="Microsoft YaHei" panose="020B0503020204020204" pitchFamily="34" charset="-122"/>
                    <a:ea typeface="Microsoft YaHei" panose="020B0503020204020204" pitchFamily="34" charset="-122"/>
                  </a:rPr>
                  <a:t> </a:t>
                </a:r>
                <a:r>
                  <a:rPr lang="en-US" altLang="zh-CN" b="1" dirty="0">
                    <a:solidFill>
                      <a:srgbClr val="C00000"/>
                    </a:solidFill>
                    <a:latin typeface="Microsoft YaHei" panose="020B0503020204020204" pitchFamily="34" charset="-122"/>
                    <a:ea typeface="Microsoft YaHei" panose="020B0503020204020204" pitchFamily="34" charset="-122"/>
                  </a:rPr>
                  <a:t>structure</a:t>
                </a:r>
              </a:p>
              <a:p>
                <a:pPr>
                  <a:lnSpc>
                    <a:spcPct val="150000"/>
                  </a:lnSpc>
                  <a:buFont typeface="系统字体常规体"/>
                  <a:buChar char="☞"/>
                </a:pPr>
                <a:r>
                  <a:rPr lang="en-US" altLang="zh-CN" sz="2800" b="1" dirty="0">
                    <a:latin typeface="Microsoft YaHei" panose="020B0503020204020204" pitchFamily="34" charset="-122"/>
                    <a:ea typeface="Microsoft YaHei" panose="020B0503020204020204" pitchFamily="34" charset="-122"/>
                  </a:rPr>
                  <a:t>Prediction</a:t>
                </a:r>
                <a:r>
                  <a:rPr lang="zh-CN" altLang="en-US" sz="2800" b="1" dirty="0">
                    <a:latin typeface="Microsoft YaHei" panose="020B0503020204020204" pitchFamily="34" charset="-122"/>
                    <a:ea typeface="Microsoft YaHei" panose="020B0503020204020204" pitchFamily="34" charset="-122"/>
                  </a:rPr>
                  <a:t> </a:t>
                </a:r>
                <a:r>
                  <a:rPr lang="en-US" altLang="zh-CN" sz="2800" b="1" dirty="0">
                    <a:latin typeface="Microsoft YaHei" panose="020B0503020204020204" pitchFamily="34" charset="-122"/>
                    <a:ea typeface="Microsoft YaHei" panose="020B0503020204020204" pitchFamily="34" charset="-122"/>
                  </a:rPr>
                  <a:t>of</a:t>
                </a:r>
                <a:r>
                  <a:rPr lang="zh-CN" altLang="en-US" sz="2800" b="1" dirty="0">
                    <a:latin typeface="Microsoft YaHei" panose="020B0503020204020204" pitchFamily="34" charset="-122"/>
                    <a:ea typeface="Microsoft YaHei" panose="020B0503020204020204" pitchFamily="34" charset="-122"/>
                  </a:rPr>
                  <a:t> </a:t>
                </a:r>
                <a14:m>
                  <m:oMath xmlns:m="http://schemas.openxmlformats.org/officeDocument/2006/math">
                    <m:r>
                      <a:rPr lang="el-GR" altLang="zh-CN" sz="2800" b="1" i="1" smtClean="0">
                        <a:latin typeface="Cambria Math" panose="02040503050406030204" pitchFamily="18" charset="0"/>
                        <a:ea typeface="Cambria Math" panose="02040503050406030204" pitchFamily="18" charset="0"/>
                      </a:rPr>
                      <m:t>𝛀</m:t>
                    </m:r>
                    <m:r>
                      <a:rPr lang="el-GR" altLang="zh-CN" sz="2800" b="1" i="1">
                        <a:latin typeface="Cambria Math" panose="02040503050406030204" pitchFamily="18" charset="0"/>
                        <a:ea typeface="Cambria Math" panose="02040503050406030204" pitchFamily="18" charset="0"/>
                      </a:rPr>
                      <m:t>𝛀𝛀</m:t>
                    </m:r>
                  </m:oMath>
                </a14:m>
                <a:r>
                  <a:rPr lang="en-US" altLang="zh-CN" sz="2800" b="1" dirty="0">
                    <a:solidFill>
                      <a:schemeClr val="tx1"/>
                    </a:solidFill>
                    <a:latin typeface="Microsoft YaHei" panose="020B0503020204020204" pitchFamily="34" charset="-122"/>
                    <a:ea typeface="Microsoft YaHei" panose="020B0503020204020204" pitchFamily="34" charset="-122"/>
                  </a:rPr>
                  <a:t> tribaryon</a:t>
                </a:r>
              </a:p>
              <a:p>
                <a:pPr>
                  <a:lnSpc>
                    <a:spcPct val="150000"/>
                  </a:lnSpc>
                  <a:buFont typeface="系统字体常规体"/>
                  <a:buChar char="☞"/>
                </a:pPr>
                <a14:m>
                  <m:oMath xmlns:m="http://schemas.openxmlformats.org/officeDocument/2006/math">
                    <m:sSub>
                      <m:sSubPr>
                        <m:ctrlPr>
                          <a:rPr lang="el-GR" altLang="zh-CN" b="1" i="1" dirty="0">
                            <a:latin typeface="Cambria Math" panose="02040503050406030204" pitchFamily="18" charset="0"/>
                            <a:ea typeface="Cambria Math" panose="02040503050406030204" pitchFamily="18" charset="0"/>
                          </a:rPr>
                        </m:ctrlPr>
                      </m:sSubPr>
                      <m:e>
                        <m:r>
                          <a:rPr lang="en-US" altLang="zh-CN" b="1" i="1" dirty="0">
                            <a:latin typeface="Cambria Math" panose="02040503050406030204" pitchFamily="18" charset="0"/>
                            <a:ea typeface="Cambria Math" panose="02040503050406030204" pitchFamily="18" charset="0"/>
                          </a:rPr>
                          <m:t>𝑻</m:t>
                        </m:r>
                      </m:e>
                      <m:sub>
                        <m:r>
                          <a:rPr lang="en-US" altLang="zh-CN" b="1" i="1" dirty="0">
                            <a:latin typeface="Cambria Math" panose="02040503050406030204" pitchFamily="18" charset="0"/>
                            <a:ea typeface="Cambria Math" panose="02040503050406030204" pitchFamily="18" charset="0"/>
                          </a:rPr>
                          <m:t>𝒄𝒄</m:t>
                        </m:r>
                      </m:sub>
                    </m:sSub>
                    <m:r>
                      <a:rPr lang="en-US" altLang="zh-CN" b="1" i="1" dirty="0" smtClean="0">
                        <a:latin typeface="Cambria Math" panose="02040503050406030204" pitchFamily="18" charset="0"/>
                        <a:ea typeface="Cambria Math" panose="02040503050406030204" pitchFamily="18" charset="0"/>
                      </a:rPr>
                      <m:t>(</m:t>
                    </m:r>
                    <m:r>
                      <a:rPr lang="en-US" altLang="zh-CN" b="1" i="1" dirty="0" smtClean="0">
                        <a:latin typeface="Cambria Math" panose="02040503050406030204" pitchFamily="18" charset="0"/>
                        <a:ea typeface="Cambria Math" panose="02040503050406030204" pitchFamily="18" charset="0"/>
                      </a:rPr>
                      <m:t>𝟑𝟖𝟕𝟓</m:t>
                    </m:r>
                    <m:r>
                      <a:rPr lang="en-US" altLang="zh-CN" b="1" i="1" dirty="0" smtClean="0">
                        <a:latin typeface="Cambria Math" panose="02040503050406030204" pitchFamily="18" charset="0"/>
                        <a:ea typeface="Cambria Math" panose="02040503050406030204" pitchFamily="18" charset="0"/>
                      </a:rPr>
                      <m:t>)</m:t>
                    </m:r>
                  </m:oMath>
                </a14:m>
                <a:r>
                  <a:rPr lang="zh-CN" altLang="en-US" b="1" dirty="0">
                    <a:solidFill>
                      <a:schemeClr val="tx1">
                        <a:lumMod val="75000"/>
                        <a:lumOff val="25000"/>
                      </a:schemeClr>
                    </a:solidFill>
                    <a:latin typeface="Microsoft YaHei" panose="020B0503020204020204" pitchFamily="34" charset="-122"/>
                    <a:ea typeface="Microsoft YaHei" panose="020B0503020204020204" pitchFamily="34" charset="-122"/>
                  </a:rPr>
                  <a:t> </a:t>
                </a:r>
                <a:r>
                  <a:rPr lang="en-US" altLang="zh-CN" b="1" dirty="0">
                    <a:solidFill>
                      <a:schemeClr val="tx1">
                        <a:lumMod val="75000"/>
                        <a:lumOff val="25000"/>
                      </a:schemeClr>
                    </a:solidFill>
                    <a:latin typeface="Microsoft YaHei" panose="020B0503020204020204" pitchFamily="34" charset="-122"/>
                    <a:ea typeface="Microsoft YaHei" panose="020B0503020204020204" pitchFamily="34" charset="-122"/>
                  </a:rPr>
                  <a:t>and</a:t>
                </a:r>
                <a:r>
                  <a:rPr lang="zh-CN" altLang="en-US" b="1" dirty="0">
                    <a:solidFill>
                      <a:schemeClr val="tx1">
                        <a:lumMod val="75000"/>
                        <a:lumOff val="25000"/>
                      </a:schemeClr>
                    </a:solidFill>
                    <a:latin typeface="Microsoft YaHei" panose="020B0503020204020204" pitchFamily="34" charset="-122"/>
                    <a:ea typeface="Microsoft YaHei" panose="020B0503020204020204" pitchFamily="34" charset="-122"/>
                  </a:rPr>
                  <a:t> </a:t>
                </a:r>
                <a:r>
                  <a:rPr lang="en-US" altLang="zh-CN" b="1" dirty="0">
                    <a:solidFill>
                      <a:schemeClr val="tx1">
                        <a:lumMod val="75000"/>
                        <a:lumOff val="25000"/>
                      </a:schemeClr>
                    </a:solidFill>
                    <a:latin typeface="Microsoft YaHei" panose="020B0503020204020204" pitchFamily="34" charset="-122"/>
                    <a:ea typeface="Microsoft YaHei" panose="020B0503020204020204" pitchFamily="34" charset="-122"/>
                  </a:rPr>
                  <a:t>two-pion</a:t>
                </a:r>
                <a:r>
                  <a:rPr lang="zh-CN" altLang="en-US" b="1" dirty="0">
                    <a:solidFill>
                      <a:schemeClr val="tx1">
                        <a:lumMod val="75000"/>
                        <a:lumOff val="25000"/>
                      </a:schemeClr>
                    </a:solidFill>
                    <a:latin typeface="Microsoft YaHei" panose="020B0503020204020204" pitchFamily="34" charset="-122"/>
                    <a:ea typeface="Microsoft YaHei" panose="020B0503020204020204" pitchFamily="34" charset="-122"/>
                  </a:rPr>
                  <a:t> </a:t>
                </a:r>
                <a:r>
                  <a:rPr lang="en-US" altLang="zh-CN" b="1" dirty="0">
                    <a:solidFill>
                      <a:schemeClr val="tx1">
                        <a:lumMod val="75000"/>
                        <a:lumOff val="25000"/>
                      </a:schemeClr>
                    </a:solidFill>
                    <a:latin typeface="Microsoft YaHei" panose="020B0503020204020204" pitchFamily="34" charset="-122"/>
                    <a:ea typeface="Microsoft YaHei" panose="020B0503020204020204" pitchFamily="34" charset="-122"/>
                  </a:rPr>
                  <a:t>exchange</a:t>
                </a:r>
                <a:r>
                  <a:rPr lang="zh-CN" altLang="en-US" b="1" dirty="0">
                    <a:solidFill>
                      <a:schemeClr val="tx1">
                        <a:lumMod val="75000"/>
                        <a:lumOff val="25000"/>
                      </a:schemeClr>
                    </a:solidFill>
                    <a:latin typeface="Microsoft YaHei" panose="020B0503020204020204" pitchFamily="34" charset="-122"/>
                    <a:ea typeface="Microsoft YaHei" panose="020B0503020204020204" pitchFamily="34" charset="-122"/>
                  </a:rPr>
                  <a:t> </a:t>
                </a:r>
                <a:r>
                  <a:rPr lang="en-US" altLang="zh-CN" b="1" dirty="0">
                    <a:solidFill>
                      <a:schemeClr val="tx1">
                        <a:lumMod val="75000"/>
                        <a:lumOff val="25000"/>
                      </a:schemeClr>
                    </a:solidFill>
                    <a:latin typeface="Microsoft YaHei" panose="020B0503020204020204" pitchFamily="34" charset="-122"/>
                    <a:ea typeface="Microsoft YaHei" panose="020B0503020204020204" pitchFamily="34" charset="-122"/>
                  </a:rPr>
                  <a:t>contribution</a:t>
                </a:r>
                <a14:m>
                  <m:oMath xmlns:m="http://schemas.openxmlformats.org/officeDocument/2006/math">
                    <m:r>
                      <a:rPr lang="zh-CN" altLang="en-US" sz="2800" b="1" dirty="0">
                        <a:latin typeface="Cambria Math" panose="02040503050406030204" pitchFamily="18" charset="0"/>
                        <a:ea typeface="微软雅黑" panose="020B0503020204020204" pitchFamily="34" charset="-122"/>
                      </a:rPr>
                      <m:t> </m:t>
                    </m:r>
                  </m:oMath>
                </a14:m>
                <a:endParaRPr lang="en-US" altLang="zh-CN" sz="2800" b="1" dirty="0">
                  <a:latin typeface="Microsoft YaHei" panose="020B0503020204020204" pitchFamily="34" charset="-122"/>
                  <a:ea typeface="Microsoft YaHei" panose="020B0503020204020204" pitchFamily="34" charset="-122"/>
                </a:endParaRPr>
              </a:p>
              <a:p>
                <a:pPr>
                  <a:lnSpc>
                    <a:spcPct val="150000"/>
                  </a:lnSpc>
                  <a:buFont typeface="系统字体常规体"/>
                  <a:buChar char="☞"/>
                </a:pPr>
                <a:r>
                  <a:rPr lang="en-US" altLang="zh-CN" sz="2800" b="1" dirty="0">
                    <a:latin typeface="Microsoft YaHei" panose="020B0503020204020204" pitchFamily="34" charset="-122"/>
                    <a:ea typeface="Microsoft YaHei" panose="020B0503020204020204" pitchFamily="34" charset="-122"/>
                  </a:rPr>
                  <a:t>Summary</a:t>
                </a:r>
                <a:r>
                  <a:rPr lang="zh-CN" altLang="en-US" sz="2800" b="1" dirty="0">
                    <a:latin typeface="Microsoft YaHei" panose="020B0503020204020204" pitchFamily="34" charset="-122"/>
                    <a:ea typeface="Microsoft YaHei" panose="020B0503020204020204" pitchFamily="34" charset="-122"/>
                  </a:rPr>
                  <a:t> </a:t>
                </a:r>
                <a:r>
                  <a:rPr lang="en-US" altLang="zh-CN" sz="2800" b="1" dirty="0">
                    <a:latin typeface="Microsoft YaHei" panose="020B0503020204020204" pitchFamily="34" charset="-122"/>
                    <a:ea typeface="Microsoft YaHei" panose="020B0503020204020204" pitchFamily="34" charset="-122"/>
                  </a:rPr>
                  <a:t>and</a:t>
                </a:r>
                <a:r>
                  <a:rPr lang="zh-CN" altLang="en-US" sz="2800" b="1" dirty="0">
                    <a:latin typeface="Microsoft YaHei" panose="020B0503020204020204" pitchFamily="34" charset="-122"/>
                    <a:ea typeface="Microsoft YaHei" panose="020B0503020204020204" pitchFamily="34" charset="-122"/>
                  </a:rPr>
                  <a:t> </a:t>
                </a:r>
                <a:r>
                  <a:rPr lang="en-US" altLang="zh-CN" sz="2800" b="1" dirty="0">
                    <a:latin typeface="Microsoft YaHei" panose="020B0503020204020204" pitchFamily="34" charset="-122"/>
                    <a:ea typeface="Microsoft YaHei" panose="020B0503020204020204" pitchFamily="34" charset="-122"/>
                  </a:rPr>
                  <a:t>outlook</a:t>
                </a:r>
                <a:endParaRPr lang="en-US" altLang="zh-CN" sz="2800" b="1" dirty="0">
                  <a:solidFill>
                    <a:schemeClr val="tx1"/>
                  </a:solidFill>
                  <a:latin typeface="Microsoft YaHei" panose="020B0503020204020204" pitchFamily="34" charset="-122"/>
                  <a:ea typeface="Microsoft YaHei" panose="020B0503020204020204" pitchFamily="34" charset="-122"/>
                </a:endParaRPr>
              </a:p>
              <a:p>
                <a:endParaRPr lang="en-US" altLang="zh-CN" sz="2800" b="1" dirty="0">
                  <a:solidFill>
                    <a:srgbClr val="C00000"/>
                  </a:solidFill>
                  <a:latin typeface="微软雅黑" panose="020B0503020204020204" pitchFamily="34" charset="-122"/>
                  <a:ea typeface="微软雅黑" panose="020B0503020204020204" pitchFamily="34" charset="-122"/>
                </a:endParaRPr>
              </a:p>
              <a:p>
                <a:endParaRPr kumimoji="1" lang="zh-CN" altLang="en-US" dirty="0"/>
              </a:p>
            </p:txBody>
          </p:sp>
        </mc:Choice>
        <mc:Fallback>
          <p:sp>
            <p:nvSpPr>
              <p:cNvPr id="3" name="内容占位符 2">
                <a:extLst>
                  <a:ext uri="{FF2B5EF4-FFF2-40B4-BE49-F238E27FC236}">
                    <a16:creationId xmlns:a16="http://schemas.microsoft.com/office/drawing/2014/main" id="{2162A6B6-68A6-0157-13BC-879D9ECA3435}"/>
                  </a:ext>
                </a:extLst>
              </p:cNvPr>
              <p:cNvSpPr>
                <a:spLocks noGrp="1" noRot="1" noChangeAspect="1" noMove="1" noResize="1" noEditPoints="1" noAdjustHandles="1" noChangeArrowheads="1" noChangeShapeType="1" noTextEdit="1"/>
              </p:cNvSpPr>
              <p:nvPr>
                <p:ph idx="1"/>
              </p:nvPr>
            </p:nvSpPr>
            <p:spPr>
              <a:blipFill>
                <a:blip r:embed="rId2"/>
                <a:stretch>
                  <a:fillRect l="-1448"/>
                </a:stretch>
              </a:blipFill>
            </p:spPr>
            <p:txBody>
              <a:bodyPr/>
              <a:lstStyle/>
              <a:p>
                <a:r>
                  <a:rPr lang="zh-CN" altLang="en-US">
                    <a:noFill/>
                  </a:rPr>
                  <a:t> </a:t>
                </a:r>
              </a:p>
            </p:txBody>
          </p:sp>
        </mc:Fallback>
      </mc:AlternateContent>
      <p:sp>
        <p:nvSpPr>
          <p:cNvPr id="4" name="灯片编号占位符 3">
            <a:extLst>
              <a:ext uri="{FF2B5EF4-FFF2-40B4-BE49-F238E27FC236}">
                <a16:creationId xmlns:a16="http://schemas.microsoft.com/office/drawing/2014/main" id="{839B782C-0EC6-D7A7-80C4-45F8E253BC6E}"/>
              </a:ext>
            </a:extLst>
          </p:cNvPr>
          <p:cNvSpPr>
            <a:spLocks noGrp="1"/>
          </p:cNvSpPr>
          <p:nvPr>
            <p:ph type="sldNum" sz="quarter" idx="12"/>
          </p:nvPr>
        </p:nvSpPr>
        <p:spPr/>
        <p:txBody>
          <a:bodyPr/>
          <a:lstStyle/>
          <a:p>
            <a:fld id="{48F63A3B-78C7-47BE-AE5E-E10140E04643}" type="slidenum">
              <a:rPr lang="en-US" smtClean="0"/>
              <a:t>6</a:t>
            </a:fld>
            <a:endParaRPr lang="en-US" dirty="0"/>
          </a:p>
        </p:txBody>
      </p:sp>
    </p:spTree>
    <p:extLst>
      <p:ext uri="{BB962C8B-B14F-4D97-AF65-F5344CB8AC3E}">
        <p14:creationId xmlns:p14="http://schemas.microsoft.com/office/powerpoint/2010/main" val="326701867"/>
      </p:ext>
    </p:extLst>
  </p:cSld>
  <p:clrMapOvr>
    <a:masterClrMapping/>
  </p:clrMapOvr>
  <mc:AlternateContent xmlns:mc="http://schemas.openxmlformats.org/markup-compatibility/2006">
    <mc:Choice xmlns:p14="http://schemas.microsoft.com/office/powerpoint/2010/main" Requires="p14">
      <p:transition p14:dur="350">
        <p:fade/>
      </p:transition>
    </mc:Choice>
    <mc:Fallback>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内容占位符 2">
                <a:extLst>
                  <a:ext uri="{FF2B5EF4-FFF2-40B4-BE49-F238E27FC236}">
                    <a16:creationId xmlns:a16="http://schemas.microsoft.com/office/drawing/2014/main" id="{2A7B76FB-8CB2-E3AE-F132-8A2DEB059D15}"/>
                  </a:ext>
                </a:extLst>
              </p:cNvPr>
              <p:cNvSpPr>
                <a:spLocks noGrp="1"/>
              </p:cNvSpPr>
              <p:nvPr>
                <p:ph idx="1"/>
              </p:nvPr>
            </p:nvSpPr>
            <p:spPr>
              <a:solidFill>
                <a:schemeClr val="accent4">
                  <a:lumMod val="20000"/>
                  <a:lumOff val="80000"/>
                </a:schemeClr>
              </a:solidFill>
            </p:spPr>
            <p:txBody>
              <a:bodyPr>
                <a:noAutofit/>
              </a:bodyPr>
              <a:lstStyle/>
              <a:p>
                <a:pPr marL="0" indent="0">
                  <a:lnSpc>
                    <a:spcPct val="100000"/>
                  </a:lnSpc>
                  <a:buNone/>
                </a:pPr>
                <a14:m>
                  <m:oMath xmlns:m="http://schemas.openxmlformats.org/officeDocument/2006/math">
                    <m:r>
                      <a:rPr lang="en-US" altLang="zh-CN" sz="2400" b="0" i="1" smtClean="0">
                        <a:latin typeface="Cambria Math" panose="02040503050406030204" pitchFamily="18" charset="0"/>
                      </a:rPr>
                      <m:t>𝐼</m:t>
                    </m:r>
                    <m:r>
                      <a:rPr lang="en-US" altLang="zh-CN" sz="2400" b="0" i="1" smtClean="0">
                        <a:latin typeface="Cambria Math" panose="02040503050406030204" pitchFamily="18" charset="0"/>
                      </a:rPr>
                      <m:t>(</m:t>
                    </m:r>
                    <m:sSup>
                      <m:sSupPr>
                        <m:ctrlPr>
                          <a:rPr lang="en-US" altLang="zh-CN" sz="2400" b="0" i="1" smtClean="0">
                            <a:latin typeface="Cambria Math" panose="02040503050406030204" pitchFamily="18" charset="0"/>
                          </a:rPr>
                        </m:ctrlPr>
                      </m:sSupPr>
                      <m:e>
                        <m:r>
                          <a:rPr lang="en-US" altLang="zh-CN" sz="2400" b="0" i="1" smtClean="0">
                            <a:latin typeface="Cambria Math" panose="02040503050406030204" pitchFamily="18" charset="0"/>
                          </a:rPr>
                          <m:t>𝐽</m:t>
                        </m:r>
                      </m:e>
                      <m:sup>
                        <m:r>
                          <a:rPr lang="en-US" altLang="zh-CN" sz="2400" b="0" i="1" smtClean="0">
                            <a:latin typeface="Cambria Math" panose="02040503050406030204" pitchFamily="18" charset="0"/>
                          </a:rPr>
                          <m:t>𝑃</m:t>
                        </m:r>
                      </m:sup>
                    </m:sSup>
                    <m:r>
                      <a:rPr lang="en-US" altLang="zh-CN" sz="2400" b="0" i="1" smtClean="0">
                        <a:latin typeface="Cambria Math" panose="02040503050406030204" pitchFamily="18" charset="0"/>
                      </a:rPr>
                      <m:t>)=0(</m:t>
                    </m:r>
                    <m:sSup>
                      <m:sSupPr>
                        <m:ctrlPr>
                          <a:rPr lang="en-US" altLang="zh-CN" sz="2400" b="0" i="1" smtClean="0">
                            <a:latin typeface="Cambria Math" panose="02040503050406030204" pitchFamily="18" charset="0"/>
                          </a:rPr>
                        </m:ctrlPr>
                      </m:sSupPr>
                      <m:e>
                        <m:r>
                          <a:rPr lang="en-US" altLang="zh-CN" sz="2400" b="0" i="1" smtClean="0">
                            <a:latin typeface="Cambria Math" panose="02040503050406030204" pitchFamily="18" charset="0"/>
                          </a:rPr>
                          <m:t>1/2</m:t>
                        </m:r>
                      </m:e>
                      <m:sup>
                        <m:r>
                          <a:rPr lang="en-US" altLang="zh-CN" sz="2400" b="0" i="1" smtClean="0">
                            <a:latin typeface="Cambria Math" panose="02040503050406030204" pitchFamily="18" charset="0"/>
                          </a:rPr>
                          <m:t>−</m:t>
                        </m:r>
                      </m:sup>
                    </m:sSup>
                    <m:r>
                      <a:rPr lang="en-US" altLang="zh-CN" sz="2400" b="0" i="1" smtClean="0">
                        <a:latin typeface="Cambria Math" panose="02040503050406030204" pitchFamily="18" charset="0"/>
                      </a:rPr>
                      <m:t>)</m:t>
                    </m:r>
                  </m:oMath>
                </a14:m>
                <a:r>
                  <a:rPr lang="en-US" altLang="zh-CN" sz="2400" dirty="0">
                    <a:latin typeface="-apple-system"/>
                    <a:ea typeface="Microsoft YaHei" panose="020B0503020204020204" pitchFamily="34" charset="-122"/>
                    <a:cs typeface="Times New Roman" panose="02020603050405020304" pitchFamily="18" charset="0"/>
                  </a:rPr>
                  <a:t>, </a:t>
                </a:r>
                <a14:m>
                  <m:oMath xmlns:m="http://schemas.openxmlformats.org/officeDocument/2006/math">
                    <m:r>
                      <a:rPr lang="en-US" altLang="zh-CN" sz="2400" b="0" i="1" smtClean="0">
                        <a:latin typeface="Cambria Math" panose="02040503050406030204" pitchFamily="18" charset="0"/>
                      </a:rPr>
                      <m:t>𝑆</m:t>
                    </m:r>
                    <m:r>
                      <a:rPr lang="en-US" altLang="zh-CN" sz="2400" b="0" i="1" smtClean="0">
                        <a:latin typeface="Cambria Math" panose="02040503050406030204" pitchFamily="18" charset="0"/>
                      </a:rPr>
                      <m:t>=−1</m:t>
                    </m:r>
                  </m:oMath>
                </a14:m>
                <a:endParaRPr lang="en-US" altLang="zh-CN" sz="2400" dirty="0">
                  <a:latin typeface="-apple-system"/>
                  <a:ea typeface="Microsoft YaHei" panose="020B0503020204020204" pitchFamily="34" charset="-122"/>
                  <a:cs typeface="Times New Roman" panose="02020603050405020304" pitchFamily="18" charset="0"/>
                </a:endParaRPr>
              </a:p>
              <a:p>
                <a:pPr marL="0" indent="0">
                  <a:lnSpc>
                    <a:spcPct val="100000"/>
                  </a:lnSpc>
                  <a:buNone/>
                </a:pPr>
                <a:r>
                  <a:rPr lang="zh-CN" altLang="en-US" sz="2400" b="0" dirty="0">
                    <a:latin typeface="-apple-system"/>
                  </a:rPr>
                  <a:t> </a:t>
                </a:r>
                <a14:m>
                  <m:oMath xmlns:m="http://schemas.openxmlformats.org/officeDocument/2006/math">
                    <m:r>
                      <a:rPr lang="en-US" altLang="zh-CN" sz="2400" b="0" i="1" smtClean="0">
                        <a:latin typeface="Cambria Math" panose="02040503050406030204" pitchFamily="18" charset="0"/>
                      </a:rPr>
                      <m:t>𝑀</m:t>
                    </m:r>
                    <m:r>
                      <a:rPr lang="en-US" altLang="zh-CN" sz="2400" b="0" i="0" smtClean="0">
                        <a:latin typeface="Cambria Math" panose="02040503050406030204" pitchFamily="18" charset="0"/>
                        <a:ea typeface="Cambria Math" panose="02040503050406030204" pitchFamily="18" charset="0"/>
                      </a:rPr>
                      <m:t>=</m:t>
                    </m:r>
                    <m:sSubSup>
                      <m:sSubSupPr>
                        <m:ctrlPr>
                          <a:rPr lang="en-US" altLang="zh-CN" sz="2400" b="0" i="1" smtClean="0">
                            <a:latin typeface="Cambria Math" panose="02040503050406030204" pitchFamily="18" charset="0"/>
                            <a:ea typeface="Cambria Math" panose="02040503050406030204" pitchFamily="18" charset="0"/>
                          </a:rPr>
                        </m:ctrlPr>
                      </m:sSubSupPr>
                      <m:e>
                        <m:r>
                          <m:rPr>
                            <m:nor/>
                          </m:rPr>
                          <a:rPr lang="en-US" altLang="zh-CN" sz="2400" dirty="0" smtClean="0">
                            <a:latin typeface="Cambria Math" panose="02040503050406030204" pitchFamily="18" charset="0"/>
                            <a:ea typeface="Cambria Math" panose="02040503050406030204" pitchFamily="18" charset="0"/>
                            <a:cs typeface="Times New Roman" panose="02020603050405020304" pitchFamily="18" charset="0"/>
                          </a:rPr>
                          <m:t>1405.1</m:t>
                        </m:r>
                      </m:e>
                      <m:sub>
                        <m:r>
                          <m:rPr>
                            <m:nor/>
                          </m:rPr>
                          <a:rPr lang="en-US" altLang="zh-CN" sz="2400" baseline="-25000" dirty="0" smtClean="0">
                            <a:latin typeface="Cambria Math" panose="02040503050406030204" pitchFamily="18" charset="0"/>
                            <a:ea typeface="Cambria Math" panose="02040503050406030204" pitchFamily="18" charset="0"/>
                            <a:cs typeface="Times New Roman" panose="02020603050405020304" pitchFamily="18" charset="0"/>
                          </a:rPr>
                          <m:t>−1.0</m:t>
                        </m:r>
                      </m:sub>
                      <m:sup>
                        <m:r>
                          <m:rPr>
                            <m:nor/>
                          </m:rPr>
                          <a:rPr lang="en-US" altLang="zh-CN" sz="2400" baseline="30000" dirty="0" smtClean="0">
                            <a:latin typeface="Cambria Math" panose="02040503050406030204" pitchFamily="18" charset="0"/>
                            <a:ea typeface="Cambria Math" panose="02040503050406030204" pitchFamily="18" charset="0"/>
                            <a:cs typeface="Times New Roman" panose="02020603050405020304" pitchFamily="18" charset="0"/>
                          </a:rPr>
                          <m:t>+1.3</m:t>
                        </m:r>
                      </m:sup>
                    </m:sSubSup>
                  </m:oMath>
                </a14:m>
                <a:r>
                  <a:rPr lang="en-US" altLang="zh-CN" sz="2400" dirty="0">
                    <a:latin typeface="-apple-system"/>
                    <a:ea typeface="Microsoft YaHei" panose="020B0503020204020204" pitchFamily="34" charset="-122"/>
                    <a:cs typeface="Times New Roman" panose="02020603050405020304" pitchFamily="18" charset="0"/>
                  </a:rPr>
                  <a:t> MeV,</a:t>
                </a:r>
                <a:r>
                  <a:rPr lang="zh-CN" altLang="en-US" sz="2400" dirty="0">
                    <a:latin typeface="-apple-system"/>
                    <a:ea typeface="Microsoft YaHei" panose="020B0503020204020204" pitchFamily="34" charset="-122"/>
                    <a:cs typeface="Times New Roman" panose="02020603050405020304" pitchFamily="18" charset="0"/>
                  </a:rPr>
                  <a:t> </a:t>
                </a:r>
                <a14:m>
                  <m:oMath xmlns:m="http://schemas.openxmlformats.org/officeDocument/2006/math">
                    <m:r>
                      <m:rPr>
                        <m:sty m:val="p"/>
                      </m:rPr>
                      <a:rPr lang="el-GR" altLang="zh-CN" sz="2400" i="1" smtClean="0">
                        <a:latin typeface="Cambria Math" panose="02040503050406030204" pitchFamily="18" charset="0"/>
                        <a:ea typeface="Cambria Math" panose="02040503050406030204" pitchFamily="18" charset="0"/>
                      </a:rPr>
                      <m:t>Γ</m:t>
                    </m:r>
                    <m:r>
                      <a:rPr lang="en-US" altLang="zh-CN" sz="2400" b="0" i="1" smtClean="0">
                        <a:latin typeface="Cambria Math" panose="02040503050406030204" pitchFamily="18" charset="0"/>
                        <a:ea typeface="Cambria Math" panose="02040503050406030204" pitchFamily="18" charset="0"/>
                      </a:rPr>
                      <m:t>=50.5±2.0</m:t>
                    </m:r>
                  </m:oMath>
                </a14:m>
                <a:r>
                  <a:rPr lang="en-US" altLang="zh-CN" sz="2400" dirty="0">
                    <a:latin typeface="-apple-system"/>
                    <a:ea typeface="Microsoft YaHei" panose="020B0503020204020204" pitchFamily="34" charset="-122"/>
                    <a:cs typeface="Times New Roman" panose="02020603050405020304" pitchFamily="18" charset="0"/>
                  </a:rPr>
                  <a:t> MeV</a:t>
                </a:r>
              </a:p>
            </p:txBody>
          </p:sp>
        </mc:Choice>
        <mc:Fallback>
          <p:sp>
            <p:nvSpPr>
              <p:cNvPr id="3" name="内容占位符 2">
                <a:extLst>
                  <a:ext uri="{FF2B5EF4-FFF2-40B4-BE49-F238E27FC236}">
                    <a16:creationId xmlns:a16="http://schemas.microsoft.com/office/drawing/2014/main" id="{2A7B76FB-8CB2-E3AE-F132-8A2DEB059D15}"/>
                  </a:ext>
                </a:extLst>
              </p:cNvPr>
              <p:cNvSpPr>
                <a:spLocks noGrp="1" noRot="1" noChangeAspect="1" noMove="1" noResize="1" noEditPoints="1" noAdjustHandles="1" noChangeArrowheads="1" noChangeShapeType="1" noTextEdit="1"/>
              </p:cNvSpPr>
              <p:nvPr>
                <p:ph idx="1"/>
              </p:nvPr>
            </p:nvSpPr>
            <p:spPr>
              <a:blipFill>
                <a:blip r:embed="rId3"/>
                <a:stretch>
                  <a:fillRect l="-241" t="-872"/>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5" name="文本框 4">
                <a:extLst>
                  <a:ext uri="{FF2B5EF4-FFF2-40B4-BE49-F238E27FC236}">
                    <a16:creationId xmlns:a16="http://schemas.microsoft.com/office/drawing/2014/main" id="{B21820CA-A800-CB2B-E602-D3F9CFE8D585}"/>
                  </a:ext>
                </a:extLst>
              </p:cNvPr>
              <p:cNvSpPr txBox="1"/>
              <p:nvPr/>
            </p:nvSpPr>
            <p:spPr>
              <a:xfrm>
                <a:off x="0" y="125171"/>
                <a:ext cx="7125782" cy="646331"/>
              </a:xfrm>
              <a:prstGeom prst="rect">
                <a:avLst/>
              </a:prstGeom>
              <a:noFill/>
            </p:spPr>
            <p:txBody>
              <a:bodyPr wrap="square" anchor="ctr">
                <a:spAutoFit/>
              </a:bodyPr>
              <a:lstStyle/>
              <a:p>
                <a14:m>
                  <m:oMath xmlns:m="http://schemas.openxmlformats.org/officeDocument/2006/math">
                    <m:r>
                      <a:rPr lang="el-GR" altLang="zh-CN" sz="3600" b="1" i="0" smtClean="0">
                        <a:solidFill>
                          <a:schemeClr val="tx1"/>
                        </a:solidFill>
                        <a:latin typeface="Cambria Math" panose="02040503050406030204" pitchFamily="18" charset="0"/>
                        <a:ea typeface="Cambria Math" panose="02040503050406030204" pitchFamily="18" charset="0"/>
                      </a:rPr>
                      <m:t>𝚲</m:t>
                    </m:r>
                    <m:d>
                      <m:dPr>
                        <m:ctrlPr>
                          <a:rPr lang="en-US" altLang="zh-CN" sz="3600" b="1" i="1" smtClean="0">
                            <a:solidFill>
                              <a:schemeClr val="tx1"/>
                            </a:solidFill>
                            <a:latin typeface="Cambria Math" panose="02040503050406030204" pitchFamily="18" charset="0"/>
                            <a:ea typeface="Cambria Math" panose="02040503050406030204" pitchFamily="18" charset="0"/>
                          </a:rPr>
                        </m:ctrlPr>
                      </m:dPr>
                      <m:e>
                        <m:r>
                          <a:rPr lang="en-US" altLang="zh-CN" sz="3600" b="1" i="0" smtClean="0">
                            <a:solidFill>
                              <a:schemeClr val="tx1"/>
                            </a:solidFill>
                            <a:latin typeface="Cambria Math" panose="02040503050406030204" pitchFamily="18" charset="0"/>
                            <a:ea typeface="Cambria Math" panose="02040503050406030204" pitchFamily="18" charset="0"/>
                          </a:rPr>
                          <m:t>𝟏𝟒𝟎𝟓</m:t>
                        </m:r>
                      </m:e>
                    </m:d>
                  </m:oMath>
                </a14:m>
                <a:r>
                  <a:rPr lang="en-US" altLang="zh-CN" sz="3600" b="1" dirty="0">
                    <a:solidFill>
                      <a:schemeClr val="tx1"/>
                    </a:solidFill>
                    <a:latin typeface="微软雅黑" panose="020B0503020204020204" pitchFamily="34" charset="-122"/>
                    <a:ea typeface="微软雅黑" panose="020B0503020204020204" pitchFamily="34" charset="-122"/>
                  </a:rPr>
                  <a:t>: why</a:t>
                </a:r>
                <a:r>
                  <a:rPr lang="zh-CN" altLang="en-US" sz="3600" b="1" dirty="0">
                    <a:solidFill>
                      <a:schemeClr val="tx1"/>
                    </a:solidFill>
                    <a:latin typeface="微软雅黑" panose="020B0503020204020204" pitchFamily="34" charset="-122"/>
                    <a:ea typeface="微软雅黑" panose="020B0503020204020204" pitchFamily="34" charset="-122"/>
                  </a:rPr>
                  <a:t> </a:t>
                </a:r>
                <a:r>
                  <a:rPr lang="en-US" altLang="zh-CN" sz="3600" b="1" dirty="0">
                    <a:solidFill>
                      <a:schemeClr val="tx1"/>
                    </a:solidFill>
                    <a:latin typeface="微软雅黑" panose="020B0503020204020204" pitchFamily="34" charset="-122"/>
                    <a:ea typeface="微软雅黑" panose="020B0503020204020204" pitchFamily="34" charset="-122"/>
                  </a:rPr>
                  <a:t>is</a:t>
                </a:r>
                <a:r>
                  <a:rPr lang="zh-CN" altLang="en-US" sz="3600" b="1" dirty="0">
                    <a:solidFill>
                      <a:schemeClr val="tx1"/>
                    </a:solidFill>
                    <a:latin typeface="微软雅黑" panose="020B0503020204020204" pitchFamily="34" charset="-122"/>
                    <a:ea typeface="微软雅黑" panose="020B0503020204020204" pitchFamily="34" charset="-122"/>
                  </a:rPr>
                  <a:t> </a:t>
                </a:r>
                <a:r>
                  <a:rPr lang="en-US" altLang="zh-CN" sz="3600" b="1" dirty="0">
                    <a:solidFill>
                      <a:schemeClr val="tx1"/>
                    </a:solidFill>
                    <a:latin typeface="微软雅黑" panose="020B0503020204020204" pitchFamily="34" charset="-122"/>
                    <a:ea typeface="微软雅黑" panose="020B0503020204020204" pitchFamily="34" charset="-122"/>
                  </a:rPr>
                  <a:t>it</a:t>
                </a:r>
                <a:r>
                  <a:rPr lang="zh-CN" altLang="en-US" sz="3600" b="1" dirty="0">
                    <a:solidFill>
                      <a:schemeClr val="tx1"/>
                    </a:solidFill>
                    <a:latin typeface="微软雅黑" panose="020B0503020204020204" pitchFamily="34" charset="-122"/>
                    <a:ea typeface="微软雅黑" panose="020B0503020204020204" pitchFamily="34" charset="-122"/>
                  </a:rPr>
                  <a:t> </a:t>
                </a:r>
                <a:r>
                  <a:rPr lang="en-US" altLang="zh-CN" sz="3600" b="1" dirty="0">
                    <a:solidFill>
                      <a:schemeClr val="tx1"/>
                    </a:solidFill>
                    <a:latin typeface="微软雅黑" panose="020B0503020204020204" pitchFamily="34" charset="-122"/>
                    <a:ea typeface="微软雅黑" panose="020B0503020204020204" pitchFamily="34" charset="-122"/>
                  </a:rPr>
                  <a:t>special</a:t>
                </a:r>
                <a:endParaRPr lang="zh-CN" altLang="en-US" sz="3600" b="1" dirty="0">
                  <a:solidFill>
                    <a:schemeClr val="tx1"/>
                  </a:solidFill>
                  <a:latin typeface="微软雅黑" panose="020B0503020204020204" pitchFamily="34" charset="-122"/>
                  <a:ea typeface="微软雅黑" panose="020B0503020204020204" pitchFamily="34" charset="-122"/>
                </a:endParaRPr>
              </a:p>
            </p:txBody>
          </p:sp>
        </mc:Choice>
        <mc:Fallback>
          <p:sp>
            <p:nvSpPr>
              <p:cNvPr id="5" name="文本框 4">
                <a:extLst>
                  <a:ext uri="{FF2B5EF4-FFF2-40B4-BE49-F238E27FC236}">
                    <a16:creationId xmlns:a16="http://schemas.microsoft.com/office/drawing/2014/main" id="{B21820CA-A800-CB2B-E602-D3F9CFE8D585}"/>
                  </a:ext>
                </a:extLst>
              </p:cNvPr>
              <p:cNvSpPr txBox="1">
                <a:spLocks noRot="1" noChangeAspect="1" noMove="1" noResize="1" noEditPoints="1" noAdjustHandles="1" noChangeArrowheads="1" noChangeShapeType="1" noTextEdit="1"/>
              </p:cNvSpPr>
              <p:nvPr/>
            </p:nvSpPr>
            <p:spPr>
              <a:xfrm>
                <a:off x="0" y="125171"/>
                <a:ext cx="7125782" cy="646331"/>
              </a:xfrm>
              <a:prstGeom prst="rect">
                <a:avLst/>
              </a:prstGeom>
              <a:blipFill>
                <a:blip r:embed="rId4"/>
                <a:stretch>
                  <a:fillRect l="-890" t="-15686" b="-37255"/>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9" name="文本框 8">
                <a:extLst>
                  <a:ext uri="{FF2B5EF4-FFF2-40B4-BE49-F238E27FC236}">
                    <a16:creationId xmlns:a16="http://schemas.microsoft.com/office/drawing/2014/main" id="{05856813-7848-03FF-F75D-3EACBFDB5976}"/>
                  </a:ext>
                </a:extLst>
              </p:cNvPr>
              <p:cNvSpPr txBox="1"/>
              <p:nvPr/>
            </p:nvSpPr>
            <p:spPr>
              <a:xfrm>
                <a:off x="5730240" y="1323435"/>
                <a:ext cx="6461760" cy="1200329"/>
              </a:xfrm>
              <a:prstGeom prst="rect">
                <a:avLst/>
              </a:prstGeom>
              <a:solidFill>
                <a:schemeClr val="accent6">
                  <a:lumMod val="20000"/>
                  <a:lumOff val="80000"/>
                </a:schemeClr>
              </a:solidFill>
            </p:spPr>
            <p:txBody>
              <a:bodyPr wrap="square">
                <a:spAutoFit/>
              </a:bodyPr>
              <a:lstStyle/>
              <a:p>
                <a:pPr>
                  <a:lnSpc>
                    <a:spcPct val="100000"/>
                  </a:lnSpc>
                </a:pPr>
                <a:r>
                  <a:rPr lang="en-US" altLang="zh-CN" sz="2400" b="1" dirty="0">
                    <a:latin typeface="Microsoft YaHei" panose="020B0503020204020204" pitchFamily="34" charset="-122"/>
                    <a:ea typeface="Microsoft YaHei" panose="020B0503020204020204" pitchFamily="34" charset="-122"/>
                    <a:cs typeface="Times New Roman" panose="02020603050405020304" pitchFamily="18" charset="0"/>
                  </a:rPr>
                  <a:t>In the</a:t>
                </a:r>
                <a:r>
                  <a:rPr lang="zh-CN" altLang="en-US" sz="2400" b="1" dirty="0">
                    <a:latin typeface="Microsoft YaHei" panose="020B0503020204020204" pitchFamily="34" charset="-122"/>
                    <a:ea typeface="Microsoft YaHei" panose="020B0503020204020204" pitchFamily="34" charset="-122"/>
                    <a:cs typeface="Times New Roman" panose="02020603050405020304" pitchFamily="18" charset="0"/>
                  </a:rPr>
                  <a:t> </a:t>
                </a:r>
                <a:r>
                  <a:rPr lang="en-US" altLang="zh-CN" sz="2400" b="1" dirty="0">
                    <a:latin typeface="Microsoft YaHei" panose="020B0503020204020204" pitchFamily="34" charset="-122"/>
                    <a:ea typeface="Microsoft YaHei" panose="020B0503020204020204" pitchFamily="34" charset="-122"/>
                    <a:cs typeface="Times New Roman" panose="02020603050405020304" pitchFamily="18" charset="0"/>
                  </a:rPr>
                  <a:t>constituent quark model, </a:t>
                </a:r>
                <a14:m>
                  <m:oMath xmlns:m="http://schemas.openxmlformats.org/officeDocument/2006/math">
                    <m:r>
                      <a:rPr lang="el-GR" altLang="zh-CN" sz="2400" b="1" i="1" smtClean="0">
                        <a:latin typeface="Cambria Math" panose="02040503050406030204" pitchFamily="18" charset="0"/>
                      </a:rPr>
                      <m:t>𝜦</m:t>
                    </m:r>
                    <m:d>
                      <m:dPr>
                        <m:ctrlPr>
                          <a:rPr lang="en-US" altLang="zh-CN" sz="2400" b="1" i="1" smtClean="0">
                            <a:latin typeface="Cambria Math" panose="02040503050406030204" pitchFamily="18" charset="0"/>
                          </a:rPr>
                        </m:ctrlPr>
                      </m:dPr>
                      <m:e>
                        <m:r>
                          <a:rPr lang="en-US" altLang="zh-CN" sz="2400" b="1" i="1" smtClean="0">
                            <a:latin typeface="Cambria Math" panose="02040503050406030204" pitchFamily="18" charset="0"/>
                          </a:rPr>
                          <m:t>𝟏𝟒𝟎𝟓</m:t>
                        </m:r>
                      </m:e>
                    </m:d>
                  </m:oMath>
                </a14:m>
                <a:r>
                  <a:rPr lang="en-US" altLang="zh-CN" sz="2400" b="1" dirty="0">
                    <a:latin typeface="Microsoft YaHei" panose="020B0503020204020204" pitchFamily="34" charset="-122"/>
                    <a:ea typeface="Microsoft YaHei" panose="020B0503020204020204" pitchFamily="34" charset="-122"/>
                    <a:cs typeface="Times New Roman" panose="02020603050405020304" pitchFamily="18" charset="0"/>
                  </a:rPr>
                  <a:t> is the first</a:t>
                </a:r>
                <a:r>
                  <a:rPr lang="zh-CN" altLang="en-US" sz="2400" b="1" dirty="0">
                    <a:latin typeface="Microsoft YaHei" panose="020B0503020204020204" pitchFamily="34" charset="-122"/>
                    <a:ea typeface="Microsoft YaHei" panose="020B0503020204020204" pitchFamily="34" charset="-122"/>
                    <a:cs typeface="Times New Roman" panose="02020603050405020304" pitchFamily="18" charset="0"/>
                  </a:rPr>
                  <a:t> </a:t>
                </a:r>
                <a:r>
                  <a:rPr lang="en-US" altLang="zh-CN" sz="2400" b="1" dirty="0">
                    <a:latin typeface="Microsoft YaHei" panose="020B0503020204020204" pitchFamily="34" charset="-122"/>
                    <a:ea typeface="Microsoft YaHei" panose="020B0503020204020204" pitchFamily="34" charset="-122"/>
                    <a:cs typeface="Times New Roman" panose="02020603050405020304" pitchFamily="18" charset="0"/>
                  </a:rPr>
                  <a:t>P-wave orbital excitation of the ground-state baryon </a:t>
                </a:r>
                <a14:m>
                  <m:oMath xmlns:m="http://schemas.openxmlformats.org/officeDocument/2006/math">
                    <m:r>
                      <a:rPr lang="el-GR" altLang="zh-CN" sz="2400" b="1" i="1">
                        <a:latin typeface="Cambria Math" panose="02040503050406030204" pitchFamily="18" charset="0"/>
                      </a:rPr>
                      <m:t>𝜦</m:t>
                    </m:r>
                    <m:d>
                      <m:dPr>
                        <m:ctrlPr>
                          <a:rPr lang="en-US" altLang="zh-CN" sz="2400" b="1" i="1">
                            <a:latin typeface="Cambria Math" panose="02040503050406030204" pitchFamily="18" charset="0"/>
                          </a:rPr>
                        </m:ctrlPr>
                      </m:dPr>
                      <m:e>
                        <m:r>
                          <a:rPr lang="en-US" altLang="zh-CN" sz="2400" b="1" i="1">
                            <a:latin typeface="Cambria Math" panose="02040503050406030204" pitchFamily="18" charset="0"/>
                          </a:rPr>
                          <m:t>𝟏</m:t>
                        </m:r>
                        <m:r>
                          <a:rPr lang="en-US" altLang="zh-CN" sz="2400" b="1" i="1" smtClean="0">
                            <a:latin typeface="Cambria Math" panose="02040503050406030204" pitchFamily="18" charset="0"/>
                          </a:rPr>
                          <m:t>𝟏𝟏</m:t>
                        </m:r>
                        <m:r>
                          <a:rPr lang="en-US" altLang="zh-CN" sz="2400" b="1" i="1">
                            <a:latin typeface="Cambria Math" panose="02040503050406030204" pitchFamily="18" charset="0"/>
                          </a:rPr>
                          <m:t>𝟓</m:t>
                        </m:r>
                      </m:e>
                    </m:d>
                  </m:oMath>
                </a14:m>
                <a:r>
                  <a:rPr lang="en-US" altLang="zh-CN" sz="2400" b="1" dirty="0">
                    <a:latin typeface="Microsoft YaHei" panose="020B0503020204020204" pitchFamily="34" charset="-122"/>
                    <a:ea typeface="Microsoft YaHei" panose="020B0503020204020204" pitchFamily="34" charset="-122"/>
                    <a:cs typeface="Times New Roman" panose="02020603050405020304" pitchFamily="18" charset="0"/>
                  </a:rPr>
                  <a:t> </a:t>
                </a:r>
                <a:endParaRPr lang="en-US" altLang="zh-CN" sz="2400" b="1" baseline="-25000" dirty="0">
                  <a:latin typeface="Microsoft YaHei" panose="020B0503020204020204" pitchFamily="34" charset="-122"/>
                  <a:ea typeface="Microsoft YaHei" panose="020B0503020204020204" pitchFamily="34" charset="-122"/>
                  <a:cs typeface="Times New Roman" panose="02020603050405020304" pitchFamily="18" charset="0"/>
                </a:endParaRPr>
              </a:p>
            </p:txBody>
          </p:sp>
        </mc:Choice>
        <mc:Fallback xmlns="">
          <p:sp>
            <p:nvSpPr>
              <p:cNvPr id="9" name="文本框 8">
                <a:extLst>
                  <a:ext uri="{FF2B5EF4-FFF2-40B4-BE49-F238E27FC236}">
                    <a16:creationId xmlns:a16="http://schemas.microsoft.com/office/drawing/2014/main" id="{05856813-7848-03FF-F75D-3EACBFDB5976}"/>
                  </a:ext>
                </a:extLst>
              </p:cNvPr>
              <p:cNvSpPr txBox="1">
                <a:spLocks noRot="1" noChangeAspect="1" noMove="1" noResize="1" noEditPoints="1" noAdjustHandles="1" noChangeArrowheads="1" noChangeShapeType="1" noTextEdit="1"/>
              </p:cNvSpPr>
              <p:nvPr/>
            </p:nvSpPr>
            <p:spPr>
              <a:xfrm>
                <a:off x="5730240" y="1323435"/>
                <a:ext cx="6461760" cy="1200329"/>
              </a:xfrm>
              <a:prstGeom prst="rect">
                <a:avLst/>
              </a:prstGeom>
              <a:blipFill>
                <a:blip r:embed="rId5"/>
                <a:stretch>
                  <a:fillRect l="-1569" t="-4211" b="-11579"/>
                </a:stretch>
              </a:blipFill>
            </p:spPr>
            <p:txBody>
              <a:bodyPr/>
              <a:lstStyle/>
              <a:p>
                <a:r>
                  <a:rPr lang="zh-CN" altLang="en-US">
                    <a:noFill/>
                  </a:rPr>
                  <a:t> </a:t>
                </a:r>
              </a:p>
            </p:txBody>
          </p:sp>
        </mc:Fallback>
      </mc:AlternateContent>
      <p:pic>
        <p:nvPicPr>
          <p:cNvPr id="4" name="图片 3">
            <a:extLst>
              <a:ext uri="{FF2B5EF4-FFF2-40B4-BE49-F238E27FC236}">
                <a16:creationId xmlns:a16="http://schemas.microsoft.com/office/drawing/2014/main" id="{B12EEB4F-B948-0C06-849D-126CAE07CBDD}"/>
              </a:ext>
            </a:extLst>
          </p:cNvPr>
          <p:cNvPicPr>
            <a:picLocks noChangeAspect="1"/>
          </p:cNvPicPr>
          <p:nvPr/>
        </p:nvPicPr>
        <p:blipFill>
          <a:blip r:embed="rId6"/>
          <a:stretch>
            <a:fillRect/>
          </a:stretch>
        </p:blipFill>
        <p:spPr>
          <a:xfrm>
            <a:off x="6622080" y="2983203"/>
            <a:ext cx="4982880" cy="3797123"/>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2" name="文本框 1">
            <a:extLst>
              <a:ext uri="{FF2B5EF4-FFF2-40B4-BE49-F238E27FC236}">
                <a16:creationId xmlns:a16="http://schemas.microsoft.com/office/drawing/2014/main" id="{35BC634D-FF9C-0E80-C6BC-AE94DA964EDF}"/>
              </a:ext>
            </a:extLst>
          </p:cNvPr>
          <p:cNvSpPr txBox="1"/>
          <p:nvPr/>
        </p:nvSpPr>
        <p:spPr>
          <a:xfrm>
            <a:off x="1237855" y="3160098"/>
            <a:ext cx="3134833" cy="646331"/>
          </a:xfrm>
          <a:prstGeom prst="rect">
            <a:avLst/>
          </a:prstGeom>
          <a:noFill/>
        </p:spPr>
        <p:txBody>
          <a:bodyPr wrap="none" rtlCol="0">
            <a:spAutoFit/>
          </a:bodyPr>
          <a:lstStyle/>
          <a:p>
            <a:r>
              <a:rPr kumimoji="1" lang="en-US" altLang="zh-CN" sz="3600" b="1" dirty="0">
                <a:latin typeface="Microsoft YaHei" panose="020B0503020204020204" pitchFamily="34" charset="-122"/>
                <a:ea typeface="Microsoft YaHei" panose="020B0503020204020204" pitchFamily="34" charset="-122"/>
              </a:rPr>
              <a:t>Two</a:t>
            </a:r>
            <a:r>
              <a:rPr kumimoji="1" lang="zh-CN" altLang="en-US" sz="3600" b="1" dirty="0">
                <a:latin typeface="Microsoft YaHei" panose="020B0503020204020204" pitchFamily="34" charset="-122"/>
                <a:ea typeface="Microsoft YaHei" panose="020B0503020204020204" pitchFamily="34" charset="-122"/>
              </a:rPr>
              <a:t> </a:t>
            </a:r>
            <a:r>
              <a:rPr kumimoji="1" lang="en-US" altLang="zh-CN" sz="3600" b="1" dirty="0">
                <a:latin typeface="Microsoft YaHei" panose="020B0503020204020204" pitchFamily="34" charset="-122"/>
                <a:ea typeface="Microsoft YaHei" panose="020B0503020204020204" pitchFamily="34" charset="-122"/>
              </a:rPr>
              <a:t>puzzles</a:t>
            </a:r>
            <a:r>
              <a:rPr kumimoji="1" lang="zh-CN" altLang="en-US" sz="3600" b="1" dirty="0">
                <a:latin typeface="Microsoft YaHei" panose="020B0503020204020204" pitchFamily="34" charset="-122"/>
                <a:ea typeface="Microsoft YaHei" panose="020B0503020204020204" pitchFamily="34" charset="-122"/>
              </a:rPr>
              <a:t> </a:t>
            </a:r>
          </a:p>
        </p:txBody>
      </p:sp>
      <mc:AlternateContent xmlns:mc="http://schemas.openxmlformats.org/markup-compatibility/2006" xmlns:a14="http://schemas.microsoft.com/office/drawing/2010/main">
        <mc:Choice Requires="a14">
          <p:sp>
            <p:nvSpPr>
              <p:cNvPr id="6" name="圆角矩形标注 5">
                <a:extLst>
                  <a:ext uri="{FF2B5EF4-FFF2-40B4-BE49-F238E27FC236}">
                    <a16:creationId xmlns:a16="http://schemas.microsoft.com/office/drawing/2014/main" id="{2E0086D8-DBA2-1D5F-6EAF-F92380942106}"/>
                  </a:ext>
                </a:extLst>
              </p:cNvPr>
              <p:cNvSpPr/>
              <p:nvPr/>
            </p:nvSpPr>
            <p:spPr>
              <a:xfrm>
                <a:off x="365787" y="4087196"/>
                <a:ext cx="5212680" cy="1589135"/>
              </a:xfrm>
              <a:prstGeom prst="wedgeRoundRectCallout">
                <a:avLst>
                  <a:gd name="adj1" fmla="val 62333"/>
                  <a:gd name="adj2" fmla="val 29025"/>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00000"/>
                  </a:lnSpc>
                </a:pPr>
                <a:r>
                  <a:rPr lang="en-US" altLang="zh-CN" sz="2400" b="1" dirty="0">
                    <a:solidFill>
                      <a:schemeClr val="bg1"/>
                    </a:solidFill>
                    <a:latin typeface="Microsoft YaHei" panose="020B0503020204020204" pitchFamily="34" charset="-122"/>
                    <a:ea typeface="Microsoft YaHei" panose="020B0503020204020204" pitchFamily="34" charset="-122"/>
                    <a:cs typeface="Times New Roman" panose="02020603050405020304" pitchFamily="18" charset="0"/>
                  </a:rPr>
                  <a:t>Low mass vs.</a:t>
                </a:r>
                <a:r>
                  <a:rPr lang="zh-CN" altLang="en-US" sz="2400" b="1" dirty="0">
                    <a:solidFill>
                      <a:schemeClr val="bg1"/>
                    </a:solidFill>
                    <a:latin typeface="Microsoft YaHei" panose="020B0503020204020204" pitchFamily="34" charset="-122"/>
                    <a:ea typeface="Microsoft YaHei" panose="020B0503020204020204" pitchFamily="34" charset="-122"/>
                    <a:cs typeface="Times New Roman" panose="02020603050405020304" pitchFamily="18" charset="0"/>
                  </a:rPr>
                  <a:t> </a:t>
                </a:r>
                <a:r>
                  <a:rPr lang="en-US" altLang="zh-CN" sz="2400" b="1" dirty="0">
                    <a:solidFill>
                      <a:schemeClr val="bg1"/>
                    </a:solidFill>
                    <a:latin typeface="Microsoft YaHei" panose="020B0503020204020204" pitchFamily="34" charset="-122"/>
                    <a:ea typeface="Microsoft YaHei" panose="020B0503020204020204" pitchFamily="34" charset="-122"/>
                    <a:cs typeface="Times New Roman" panose="02020603050405020304" pitchFamily="18" charset="0"/>
                  </a:rPr>
                  <a:t>N</a:t>
                </a:r>
                <a:r>
                  <a:rPr lang="zh-CN" altLang="en-US" sz="2400" b="1" dirty="0">
                    <a:solidFill>
                      <a:schemeClr val="bg1"/>
                    </a:solidFill>
                    <a:latin typeface="Microsoft YaHei" panose="020B0503020204020204" pitchFamily="34" charset="-122"/>
                    <a:ea typeface="Microsoft YaHei" panose="020B0503020204020204" pitchFamily="34" charset="-122"/>
                    <a:cs typeface="Times New Roman" panose="02020603050405020304" pitchFamily="18" charset="0"/>
                  </a:rPr>
                  <a:t>*</a:t>
                </a:r>
                <a:r>
                  <a:rPr lang="en-US" altLang="zh-CN" sz="2400" b="1" dirty="0">
                    <a:solidFill>
                      <a:schemeClr val="bg1"/>
                    </a:solidFill>
                    <a:latin typeface="Microsoft YaHei" panose="020B0503020204020204" pitchFamily="34" charset="-122"/>
                    <a:ea typeface="Microsoft YaHei" panose="020B0503020204020204" pitchFamily="34" charset="-122"/>
                    <a:cs typeface="Times New Roman" panose="02020603050405020304" pitchFamily="18" charset="0"/>
                  </a:rPr>
                  <a:t>(1535)</a:t>
                </a:r>
              </a:p>
              <a:p>
                <a:pPr>
                  <a:lnSpc>
                    <a:spcPct val="100000"/>
                  </a:lnSpc>
                </a:pPr>
                <a:r>
                  <a:rPr lang="en-US" altLang="zh-CN" sz="2400" b="1" dirty="0">
                    <a:solidFill>
                      <a:schemeClr val="bg1"/>
                    </a:solidFill>
                    <a:latin typeface="Microsoft YaHei" panose="020B0503020204020204" pitchFamily="34" charset="-122"/>
                    <a:ea typeface="Microsoft YaHei" panose="020B0503020204020204" pitchFamily="34" charset="-122"/>
                    <a:cs typeface="Times New Roman" panose="02020603050405020304" pitchFamily="18" charset="0"/>
                  </a:rPr>
                  <a:t>large</a:t>
                </a:r>
                <a:r>
                  <a:rPr lang="zh-CN" altLang="en-US" sz="2400" b="1" dirty="0">
                    <a:solidFill>
                      <a:schemeClr val="bg1"/>
                    </a:solidFill>
                    <a:latin typeface="Microsoft YaHei" panose="020B0503020204020204" pitchFamily="34" charset="-122"/>
                    <a:ea typeface="Microsoft YaHei" panose="020B0503020204020204" pitchFamily="34" charset="-122"/>
                    <a:cs typeface="Times New Roman" panose="02020603050405020304" pitchFamily="18" charset="0"/>
                  </a:rPr>
                  <a:t> </a:t>
                </a:r>
                <a:r>
                  <a:rPr lang="en-US" altLang="zh-CN" sz="2400" b="1" dirty="0">
                    <a:solidFill>
                      <a:schemeClr val="bg1"/>
                    </a:solidFill>
                    <a:latin typeface="Microsoft YaHei" panose="020B0503020204020204" pitchFamily="34" charset="-122"/>
                    <a:ea typeface="Microsoft YaHei" panose="020B0503020204020204" pitchFamily="34" charset="-122"/>
                    <a:cs typeface="Times New Roman" panose="02020603050405020304" pitchFamily="18" charset="0"/>
                  </a:rPr>
                  <a:t>spin splitting</a:t>
                </a:r>
                <a:r>
                  <a:rPr lang="zh-CN" altLang="en-US" sz="2400" b="1" dirty="0">
                    <a:solidFill>
                      <a:schemeClr val="bg1"/>
                    </a:solidFill>
                    <a:latin typeface="Microsoft YaHei" panose="020B0503020204020204" pitchFamily="34" charset="-122"/>
                    <a:ea typeface="Microsoft YaHei" panose="020B0503020204020204" pitchFamily="34" charset="-122"/>
                    <a:cs typeface="Times New Roman" panose="02020603050405020304" pitchFamily="18" charset="0"/>
                  </a:rPr>
                  <a:t> </a:t>
                </a:r>
                <a:r>
                  <a:rPr lang="en-US" altLang="zh-CN" sz="2400" b="1" dirty="0">
                    <a:solidFill>
                      <a:schemeClr val="bg1"/>
                    </a:solidFill>
                    <a:latin typeface="Microsoft YaHei" panose="020B0503020204020204" pitchFamily="34" charset="-122"/>
                    <a:ea typeface="Microsoft YaHei" panose="020B0503020204020204" pitchFamily="34" charset="-122"/>
                    <a:cs typeface="Times New Roman" panose="02020603050405020304" pitchFamily="18" charset="0"/>
                  </a:rPr>
                  <a:t>vs.</a:t>
                </a:r>
                <a:r>
                  <a:rPr lang="zh-CN" altLang="en-US" sz="2400" b="1" dirty="0">
                    <a:solidFill>
                      <a:schemeClr val="bg1"/>
                    </a:solidFill>
                    <a:latin typeface="Microsoft YaHei" panose="020B0503020204020204" pitchFamily="34" charset="-122"/>
                    <a:ea typeface="Microsoft YaHei" panose="020B0503020204020204" pitchFamily="34" charset="-122"/>
                    <a:cs typeface="Times New Roman" panose="02020603050405020304" pitchFamily="18" charset="0"/>
                  </a:rPr>
                  <a:t> </a:t>
                </a:r>
                <a14:m>
                  <m:oMath xmlns:m="http://schemas.openxmlformats.org/officeDocument/2006/math">
                    <m:r>
                      <a:rPr lang="en-US" altLang="zh-CN" sz="2400" b="1" i="0" smtClean="0">
                        <a:solidFill>
                          <a:schemeClr val="bg1"/>
                        </a:solidFill>
                        <a:latin typeface="Cambria Math" panose="02040503050406030204" pitchFamily="18" charset="0"/>
                        <a:ea typeface="Cambria Math" panose="02040503050406030204" pitchFamily="18" charset="0"/>
                        <a:cs typeface="Times New Roman" panose="02020603050405020304" pitchFamily="18" charset="0"/>
                      </a:rPr>
                      <m:t>𝚲</m:t>
                    </m:r>
                    <m:r>
                      <a:rPr lang="en-US" altLang="zh-CN" sz="2400" b="1" i="0" smtClean="0">
                        <a:solidFill>
                          <a:schemeClr val="bg1"/>
                        </a:solidFill>
                        <a:latin typeface="Cambria Math" panose="02040503050406030204" pitchFamily="18" charset="0"/>
                        <a:ea typeface="Cambria Math" panose="02040503050406030204" pitchFamily="18" charset="0"/>
                        <a:cs typeface="Times New Roman" panose="02020603050405020304" pitchFamily="18" charset="0"/>
                      </a:rPr>
                      <m:t>(</m:t>
                    </m:r>
                    <m:r>
                      <a:rPr lang="en-US" altLang="zh-CN" sz="2400" b="1" i="0" smtClean="0">
                        <a:solidFill>
                          <a:schemeClr val="bg1"/>
                        </a:solidFill>
                        <a:latin typeface="Cambria Math" panose="02040503050406030204" pitchFamily="18" charset="0"/>
                        <a:ea typeface="Cambria Math" panose="02040503050406030204" pitchFamily="18" charset="0"/>
                        <a:cs typeface="Times New Roman" panose="02020603050405020304" pitchFamily="18" charset="0"/>
                      </a:rPr>
                      <m:t>𝟏𝟓𝟐𝟎</m:t>
                    </m:r>
                    <m:r>
                      <a:rPr lang="en-US" altLang="zh-CN" sz="2400" b="1" i="1" smtClean="0">
                        <a:solidFill>
                          <a:schemeClr val="bg1"/>
                        </a:solidFill>
                        <a:latin typeface="Cambria Math" panose="02040503050406030204" pitchFamily="18" charset="0"/>
                        <a:ea typeface="Cambria Math" panose="02040503050406030204" pitchFamily="18" charset="0"/>
                        <a:cs typeface="Times New Roman" panose="02020603050405020304" pitchFamily="18" charset="0"/>
                      </a:rPr>
                      <m:t>)</m:t>
                    </m:r>
                  </m:oMath>
                </a14:m>
                <a:r>
                  <a:rPr lang="zh-CN" altLang="en-US" sz="1800" b="1" dirty="0">
                    <a:solidFill>
                      <a:schemeClr val="bg1"/>
                    </a:solidFill>
                    <a:latin typeface="Microsoft YaHei" panose="020B0503020204020204" pitchFamily="34" charset="-122"/>
                    <a:ea typeface="Microsoft YaHei" panose="020B0503020204020204" pitchFamily="34" charset="-122"/>
                    <a:cs typeface="Times New Roman" panose="02020603050405020304" pitchFamily="18" charset="0"/>
                  </a:rPr>
                  <a:t> </a:t>
                </a:r>
                <a:endParaRPr lang="en-US" altLang="zh-CN" sz="1800" b="1" dirty="0">
                  <a:solidFill>
                    <a:schemeClr val="bg1"/>
                  </a:solidFill>
                  <a:latin typeface="Microsoft YaHei" panose="020B0503020204020204" pitchFamily="34" charset="-122"/>
                  <a:ea typeface="Microsoft YaHei" panose="020B0503020204020204" pitchFamily="34" charset="-122"/>
                  <a:cs typeface="Times New Roman" panose="02020603050405020304" pitchFamily="18" charset="0"/>
                </a:endParaRPr>
              </a:p>
            </p:txBody>
          </p:sp>
        </mc:Choice>
        <mc:Fallback xmlns="">
          <p:sp>
            <p:nvSpPr>
              <p:cNvPr id="6" name="圆角矩形标注 5">
                <a:extLst>
                  <a:ext uri="{FF2B5EF4-FFF2-40B4-BE49-F238E27FC236}">
                    <a16:creationId xmlns:a16="http://schemas.microsoft.com/office/drawing/2014/main" id="{2E0086D8-DBA2-1D5F-6EAF-F92380942106}"/>
                  </a:ext>
                </a:extLst>
              </p:cNvPr>
              <p:cNvSpPr>
                <a:spLocks noRot="1" noChangeAspect="1" noMove="1" noResize="1" noEditPoints="1" noAdjustHandles="1" noChangeArrowheads="1" noChangeShapeType="1" noTextEdit="1"/>
              </p:cNvSpPr>
              <p:nvPr/>
            </p:nvSpPr>
            <p:spPr>
              <a:xfrm>
                <a:off x="365787" y="4087196"/>
                <a:ext cx="5212680" cy="1589135"/>
              </a:xfrm>
              <a:prstGeom prst="wedgeRoundRectCallout">
                <a:avLst>
                  <a:gd name="adj1" fmla="val 62333"/>
                  <a:gd name="adj2" fmla="val 29025"/>
                  <a:gd name="adj3" fmla="val 16667"/>
                </a:avLst>
              </a:prstGeom>
              <a:blipFill>
                <a:blip r:embed="rId7"/>
                <a:stretch>
                  <a:fillRect l="-216"/>
                </a:stretch>
              </a:blipFill>
            </p:spPr>
            <p:txBody>
              <a:bodyPr/>
              <a:lstStyle/>
              <a:p>
                <a:r>
                  <a:rPr lang="zh-CN" altLang="en-US">
                    <a:noFill/>
                  </a:rPr>
                  <a:t> </a:t>
                </a:r>
              </a:p>
            </p:txBody>
          </p:sp>
        </mc:Fallback>
      </mc:AlternateContent>
      <p:sp>
        <p:nvSpPr>
          <p:cNvPr id="10" name="文本框 9">
            <a:extLst>
              <a:ext uri="{FF2B5EF4-FFF2-40B4-BE49-F238E27FC236}">
                <a16:creationId xmlns:a16="http://schemas.microsoft.com/office/drawing/2014/main" id="{CA09339D-1973-5F24-1459-2FFF12EA271F}"/>
              </a:ext>
            </a:extLst>
          </p:cNvPr>
          <p:cNvSpPr txBox="1"/>
          <p:nvPr/>
        </p:nvSpPr>
        <p:spPr>
          <a:xfrm>
            <a:off x="4372688" y="1323435"/>
            <a:ext cx="1205779" cy="646331"/>
          </a:xfrm>
          <a:prstGeom prst="rect">
            <a:avLst/>
          </a:prstGeom>
          <a:noFill/>
        </p:spPr>
        <p:txBody>
          <a:bodyPr wrap="none" rtlCol="0">
            <a:spAutoFit/>
          </a:bodyPr>
          <a:lstStyle/>
          <a:p>
            <a:r>
              <a:rPr kumimoji="1" lang="en-US" altLang="zh-CN" sz="3600" b="1" dirty="0">
                <a:latin typeface="Microsoft YaHei" panose="020B0503020204020204" pitchFamily="34" charset="-122"/>
                <a:ea typeface="Microsoft YaHei" panose="020B0503020204020204" pitchFamily="34" charset="-122"/>
              </a:rPr>
              <a:t>PDG</a:t>
            </a:r>
            <a:endParaRPr kumimoji="1" lang="zh-CN" altLang="en-US" sz="3600" b="1" dirty="0">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366388334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5" name="文本框 4">
                <a:extLst>
                  <a:ext uri="{FF2B5EF4-FFF2-40B4-BE49-F238E27FC236}">
                    <a16:creationId xmlns:a16="http://schemas.microsoft.com/office/drawing/2014/main" id="{B21820CA-A800-CB2B-E602-D3F9CFE8D585}"/>
                  </a:ext>
                </a:extLst>
              </p:cNvPr>
              <p:cNvSpPr txBox="1"/>
              <p:nvPr/>
            </p:nvSpPr>
            <p:spPr>
              <a:xfrm>
                <a:off x="-1" y="125171"/>
                <a:ext cx="11691765" cy="646331"/>
              </a:xfrm>
              <a:prstGeom prst="rect">
                <a:avLst/>
              </a:prstGeom>
              <a:noFill/>
            </p:spPr>
            <p:txBody>
              <a:bodyPr wrap="square" anchor="ctr">
                <a:spAutoFit/>
              </a:bodyPr>
              <a:lstStyle/>
              <a:p>
                <a14:m>
                  <m:oMath xmlns:m="http://schemas.openxmlformats.org/officeDocument/2006/math">
                    <m:r>
                      <a:rPr lang="el-GR" altLang="zh-CN" sz="3600" b="1" i="0" smtClean="0">
                        <a:solidFill>
                          <a:schemeClr val="tx1"/>
                        </a:solidFill>
                        <a:latin typeface="Cambria Math" panose="02040503050406030204" pitchFamily="18" charset="0"/>
                        <a:ea typeface="Cambria Math" panose="02040503050406030204" pitchFamily="18" charset="0"/>
                      </a:rPr>
                      <m:t>𝚲</m:t>
                    </m:r>
                    <m:d>
                      <m:dPr>
                        <m:ctrlPr>
                          <a:rPr lang="en-US" altLang="zh-CN" sz="3600" b="1" i="1" smtClean="0">
                            <a:solidFill>
                              <a:schemeClr val="tx1"/>
                            </a:solidFill>
                            <a:latin typeface="Cambria Math" panose="02040503050406030204" pitchFamily="18" charset="0"/>
                            <a:ea typeface="Cambria Math" panose="02040503050406030204" pitchFamily="18" charset="0"/>
                          </a:rPr>
                        </m:ctrlPr>
                      </m:dPr>
                      <m:e>
                        <m:r>
                          <a:rPr lang="en-US" altLang="zh-CN" sz="3600" b="1" i="0" smtClean="0">
                            <a:solidFill>
                              <a:schemeClr val="tx1"/>
                            </a:solidFill>
                            <a:latin typeface="Cambria Math" panose="02040503050406030204" pitchFamily="18" charset="0"/>
                            <a:ea typeface="Cambria Math" panose="02040503050406030204" pitchFamily="18" charset="0"/>
                          </a:rPr>
                          <m:t>𝟏𝟒𝟎𝟓</m:t>
                        </m:r>
                      </m:e>
                    </m:d>
                  </m:oMath>
                </a14:m>
                <a:r>
                  <a:rPr lang="en-US" altLang="zh-CN" sz="3600" b="1" dirty="0">
                    <a:solidFill>
                      <a:schemeClr val="tx1"/>
                    </a:solidFill>
                    <a:latin typeface="微软雅黑" panose="020B0503020204020204" pitchFamily="34" charset="-122"/>
                    <a:ea typeface="微软雅黑" panose="020B0503020204020204" pitchFamily="34" charset="-122"/>
                  </a:rPr>
                  <a:t>: predicted</a:t>
                </a:r>
                <a:r>
                  <a:rPr lang="zh-CN" altLang="en-US" sz="3600" b="1" dirty="0">
                    <a:solidFill>
                      <a:schemeClr val="tx1"/>
                    </a:solidFill>
                    <a:latin typeface="微软雅黑" panose="020B0503020204020204" pitchFamily="34" charset="-122"/>
                    <a:ea typeface="微软雅黑" panose="020B0503020204020204" pitchFamily="34" charset="-122"/>
                  </a:rPr>
                  <a:t> </a:t>
                </a:r>
                <a:r>
                  <a:rPr lang="en-US" altLang="zh-CN" sz="3600" b="1" dirty="0">
                    <a:solidFill>
                      <a:schemeClr val="tx1"/>
                    </a:solidFill>
                    <a:latin typeface="微软雅黑" panose="020B0503020204020204" pitchFamily="34" charset="-122"/>
                    <a:ea typeface="微软雅黑" panose="020B0503020204020204" pitchFamily="34" charset="-122"/>
                  </a:rPr>
                  <a:t>before</a:t>
                </a:r>
                <a:r>
                  <a:rPr lang="zh-CN" altLang="en-US" sz="3600" b="1" dirty="0">
                    <a:solidFill>
                      <a:schemeClr val="tx1"/>
                    </a:solidFill>
                    <a:latin typeface="微软雅黑" panose="020B0503020204020204" pitchFamily="34" charset="-122"/>
                    <a:ea typeface="微软雅黑" panose="020B0503020204020204" pitchFamily="34" charset="-122"/>
                  </a:rPr>
                  <a:t> </a:t>
                </a:r>
                <a:r>
                  <a:rPr lang="en-US" altLang="zh-CN" sz="3600" b="1" dirty="0">
                    <a:solidFill>
                      <a:schemeClr val="tx1"/>
                    </a:solidFill>
                    <a:latin typeface="微软雅黑" panose="020B0503020204020204" pitchFamily="34" charset="-122"/>
                    <a:ea typeface="微软雅黑" panose="020B0503020204020204" pitchFamily="34" charset="-122"/>
                  </a:rPr>
                  <a:t>discovery</a:t>
                </a:r>
                <a:r>
                  <a:rPr lang="zh-CN" altLang="en-US" sz="3600" b="1" dirty="0">
                    <a:solidFill>
                      <a:schemeClr val="tx1"/>
                    </a:solidFill>
                    <a:latin typeface="微软雅黑" panose="020B0503020204020204" pitchFamily="34" charset="-122"/>
                    <a:ea typeface="微软雅黑" panose="020B0503020204020204" pitchFamily="34" charset="-122"/>
                  </a:rPr>
                  <a:t> </a:t>
                </a:r>
                <a:r>
                  <a:rPr lang="en-US" altLang="zh-CN" sz="3600" b="1" dirty="0">
                    <a:solidFill>
                      <a:schemeClr val="tx1"/>
                    </a:solidFill>
                    <a:latin typeface="微软雅黑" panose="020B0503020204020204" pitchFamily="34" charset="-122"/>
                    <a:ea typeface="微软雅黑" panose="020B0503020204020204" pitchFamily="34" charset="-122"/>
                  </a:rPr>
                  <a:t>as</a:t>
                </a:r>
                <a:r>
                  <a:rPr lang="zh-CN" altLang="en-US" sz="3600" b="1" dirty="0">
                    <a:solidFill>
                      <a:schemeClr val="tx1"/>
                    </a:solidFill>
                    <a:latin typeface="微软雅黑" panose="020B0503020204020204" pitchFamily="34" charset="-122"/>
                    <a:ea typeface="微软雅黑" panose="020B0503020204020204" pitchFamily="34" charset="-122"/>
                  </a:rPr>
                  <a:t> </a:t>
                </a:r>
                <a14:m>
                  <m:oMath xmlns:m="http://schemas.openxmlformats.org/officeDocument/2006/math">
                    <m:acc>
                      <m:accPr>
                        <m:chr m:val="̅"/>
                        <m:ctrlPr>
                          <a:rPr lang="zh-CN" altLang="en-US" sz="3600" b="1" i="1" smtClean="0">
                            <a:solidFill>
                              <a:schemeClr val="tx1"/>
                            </a:solidFill>
                            <a:latin typeface="Cambria Math" panose="02040503050406030204" pitchFamily="18" charset="0"/>
                            <a:ea typeface="微软雅黑" panose="020B0503020204020204" pitchFamily="34" charset="-122"/>
                          </a:rPr>
                        </m:ctrlPr>
                      </m:accPr>
                      <m:e>
                        <m:r>
                          <a:rPr lang="en-US" altLang="zh-CN" sz="3600" b="1" i="1" smtClean="0">
                            <a:solidFill>
                              <a:schemeClr val="tx1"/>
                            </a:solidFill>
                            <a:latin typeface="Cambria Math" panose="02040503050406030204" pitchFamily="18" charset="0"/>
                            <a:ea typeface="微软雅黑" panose="020B0503020204020204" pitchFamily="34" charset="-122"/>
                          </a:rPr>
                          <m:t>𝑲</m:t>
                        </m:r>
                      </m:e>
                    </m:acc>
                    <m:r>
                      <a:rPr lang="en-US" altLang="zh-CN" sz="3600" b="1" i="1" smtClean="0">
                        <a:solidFill>
                          <a:schemeClr val="tx1"/>
                        </a:solidFill>
                        <a:latin typeface="Cambria Math" panose="02040503050406030204" pitchFamily="18" charset="0"/>
                        <a:ea typeface="微软雅黑" panose="020B0503020204020204" pitchFamily="34" charset="-122"/>
                      </a:rPr>
                      <m:t>𝑵</m:t>
                    </m:r>
                  </m:oMath>
                </a14:m>
                <a:r>
                  <a:rPr lang="zh-CN" altLang="en-US" sz="3600" b="1" dirty="0">
                    <a:solidFill>
                      <a:schemeClr val="tx1"/>
                    </a:solidFill>
                    <a:latin typeface="微软雅黑" panose="020B0503020204020204" pitchFamily="34" charset="-122"/>
                    <a:ea typeface="微软雅黑" panose="020B0503020204020204" pitchFamily="34" charset="-122"/>
                  </a:rPr>
                  <a:t> </a:t>
                </a:r>
                <a:r>
                  <a:rPr lang="en-US" altLang="zh-CN" sz="3600" b="1" dirty="0">
                    <a:solidFill>
                      <a:schemeClr val="tx1"/>
                    </a:solidFill>
                    <a:latin typeface="微软雅黑" panose="020B0503020204020204" pitchFamily="34" charset="-122"/>
                    <a:ea typeface="微软雅黑" panose="020B0503020204020204" pitchFamily="34" charset="-122"/>
                  </a:rPr>
                  <a:t>b</a:t>
                </a:r>
                <a:r>
                  <a:rPr lang="zh-CN" altLang="en-US" sz="3600" b="1" dirty="0">
                    <a:solidFill>
                      <a:schemeClr val="tx1"/>
                    </a:solidFill>
                    <a:latin typeface="微软雅黑" panose="020B0503020204020204" pitchFamily="34" charset="-122"/>
                    <a:ea typeface="微软雅黑" panose="020B0503020204020204" pitchFamily="34" charset="-122"/>
                  </a:rPr>
                  <a:t> </a:t>
                </a:r>
                <a:r>
                  <a:rPr lang="en-US" altLang="zh-CN" sz="3600" b="1" dirty="0">
                    <a:solidFill>
                      <a:schemeClr val="tx1"/>
                    </a:solidFill>
                    <a:latin typeface="微软雅黑" panose="020B0503020204020204" pitchFamily="34" charset="-122"/>
                    <a:ea typeface="微软雅黑" panose="020B0503020204020204" pitchFamily="34" charset="-122"/>
                  </a:rPr>
                  <a:t>state</a:t>
                </a:r>
                <a:endParaRPr lang="zh-CN" altLang="en-US" sz="3600" b="1" dirty="0">
                  <a:solidFill>
                    <a:schemeClr val="tx1"/>
                  </a:solidFill>
                  <a:latin typeface="微软雅黑" panose="020B0503020204020204" pitchFamily="34" charset="-122"/>
                  <a:ea typeface="微软雅黑" panose="020B0503020204020204" pitchFamily="34" charset="-122"/>
                </a:endParaRPr>
              </a:p>
            </p:txBody>
          </p:sp>
        </mc:Choice>
        <mc:Fallback>
          <p:sp>
            <p:nvSpPr>
              <p:cNvPr id="5" name="文本框 4">
                <a:extLst>
                  <a:ext uri="{FF2B5EF4-FFF2-40B4-BE49-F238E27FC236}">
                    <a16:creationId xmlns:a16="http://schemas.microsoft.com/office/drawing/2014/main" id="{B21820CA-A800-CB2B-E602-D3F9CFE8D585}"/>
                  </a:ext>
                </a:extLst>
              </p:cNvPr>
              <p:cNvSpPr txBox="1">
                <a:spLocks noRot="1" noChangeAspect="1" noMove="1" noResize="1" noEditPoints="1" noAdjustHandles="1" noChangeArrowheads="1" noChangeShapeType="1" noTextEdit="1"/>
              </p:cNvSpPr>
              <p:nvPr/>
            </p:nvSpPr>
            <p:spPr>
              <a:xfrm>
                <a:off x="-1" y="125171"/>
                <a:ext cx="11691765" cy="646331"/>
              </a:xfrm>
              <a:prstGeom prst="rect">
                <a:avLst/>
              </a:prstGeom>
              <a:blipFill>
                <a:blip r:embed="rId3"/>
                <a:stretch>
                  <a:fillRect l="-543" t="-15686" r="-543" b="-37255"/>
                </a:stretch>
              </a:blipFill>
            </p:spPr>
            <p:txBody>
              <a:bodyPr/>
              <a:lstStyle/>
              <a:p>
                <a:r>
                  <a:rPr lang="zh-CN" altLang="en-US">
                    <a:noFill/>
                  </a:rPr>
                  <a:t> </a:t>
                </a:r>
              </a:p>
            </p:txBody>
          </p:sp>
        </mc:Fallback>
      </mc:AlternateContent>
      <p:sp>
        <p:nvSpPr>
          <p:cNvPr id="16" name="文本框 15">
            <a:extLst>
              <a:ext uri="{FF2B5EF4-FFF2-40B4-BE49-F238E27FC236}">
                <a16:creationId xmlns:a16="http://schemas.microsoft.com/office/drawing/2014/main" id="{24073962-81DD-F535-F182-C1075D71F31E}"/>
              </a:ext>
            </a:extLst>
          </p:cNvPr>
          <p:cNvSpPr txBox="1"/>
          <p:nvPr/>
        </p:nvSpPr>
        <p:spPr>
          <a:xfrm>
            <a:off x="6186801" y="1312884"/>
            <a:ext cx="1984498" cy="369332"/>
          </a:xfrm>
          <a:prstGeom prst="rect">
            <a:avLst/>
          </a:prstGeom>
          <a:noFill/>
        </p:spPr>
        <p:txBody>
          <a:bodyPr wrap="square">
            <a:spAutoFit/>
          </a:bodyPr>
          <a:lstStyle/>
          <a:p>
            <a:pPr marL="171450" indent="-171450">
              <a:buFont typeface="Arial" panose="020B0604020202020204" pitchFamily="34" charset="0"/>
              <a:buChar char="•"/>
            </a:pPr>
            <a:r>
              <a:rPr lang="en-US" altLang="zh-CN" sz="1800" i="1" dirty="0"/>
              <a:t>PRL</a:t>
            </a:r>
            <a:r>
              <a:rPr lang="en-US" altLang="zh-CN" sz="1800" dirty="0"/>
              <a:t>2,425(1959)</a:t>
            </a:r>
            <a:endParaRPr lang="en-US" altLang="zh-CN" sz="1800" i="1" dirty="0"/>
          </a:p>
        </p:txBody>
      </p:sp>
      <p:pic>
        <p:nvPicPr>
          <p:cNvPr id="24" name="图片 23">
            <a:extLst>
              <a:ext uri="{FF2B5EF4-FFF2-40B4-BE49-F238E27FC236}">
                <a16:creationId xmlns:a16="http://schemas.microsoft.com/office/drawing/2014/main" id="{E15CCB88-5EB5-EEFD-8B79-E2D2CAF06C3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45800" y="4008875"/>
            <a:ext cx="6589551" cy="1077536"/>
          </a:xfrm>
          <a:prstGeom prst="rect">
            <a:avLst/>
          </a:prstGeom>
        </p:spPr>
      </p:pic>
      <p:pic>
        <p:nvPicPr>
          <p:cNvPr id="28" name="图片 27">
            <a:extLst>
              <a:ext uri="{FF2B5EF4-FFF2-40B4-BE49-F238E27FC236}">
                <a16:creationId xmlns:a16="http://schemas.microsoft.com/office/drawing/2014/main" id="{BAED6D62-FB3E-A6D6-CD25-41396366313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7014" y="2581492"/>
            <a:ext cx="8994952" cy="1146074"/>
          </a:xfrm>
          <a:prstGeom prst="rect">
            <a:avLst/>
          </a:prstGeom>
        </p:spPr>
      </p:pic>
      <p:pic>
        <p:nvPicPr>
          <p:cNvPr id="18" name="图片 17">
            <a:extLst>
              <a:ext uri="{FF2B5EF4-FFF2-40B4-BE49-F238E27FC236}">
                <a16:creationId xmlns:a16="http://schemas.microsoft.com/office/drawing/2014/main" id="{FD4E9CE7-D534-FF7C-9FDB-72EABAB840E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142065" y="1237683"/>
            <a:ext cx="3762921" cy="2521625"/>
          </a:xfrm>
          <a:prstGeom prst="rect">
            <a:avLst/>
          </a:prstGeom>
        </p:spPr>
      </p:pic>
      <p:pic>
        <p:nvPicPr>
          <p:cNvPr id="22" name="图片 21">
            <a:extLst>
              <a:ext uri="{FF2B5EF4-FFF2-40B4-BE49-F238E27FC236}">
                <a16:creationId xmlns:a16="http://schemas.microsoft.com/office/drawing/2014/main" id="{365F2273-C6EB-448F-F7BF-D9292F792D7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035351" y="1789440"/>
            <a:ext cx="2306159" cy="793159"/>
          </a:xfrm>
          <a:prstGeom prst="rect">
            <a:avLst/>
          </a:prstGeom>
        </p:spPr>
      </p:pic>
      <p:pic>
        <p:nvPicPr>
          <p:cNvPr id="30" name="图片 29">
            <a:extLst>
              <a:ext uri="{FF2B5EF4-FFF2-40B4-BE49-F238E27FC236}">
                <a16:creationId xmlns:a16="http://schemas.microsoft.com/office/drawing/2014/main" id="{7C2817A1-14E9-FB90-6426-6F83570921F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744238" y="5172120"/>
            <a:ext cx="3287681" cy="1611114"/>
          </a:xfrm>
          <a:prstGeom prst="rect">
            <a:avLst/>
          </a:prstGeom>
        </p:spPr>
      </p:pic>
      <p:pic>
        <p:nvPicPr>
          <p:cNvPr id="34" name="图片 33">
            <a:extLst>
              <a:ext uri="{FF2B5EF4-FFF2-40B4-BE49-F238E27FC236}">
                <a16:creationId xmlns:a16="http://schemas.microsoft.com/office/drawing/2014/main" id="{3E4C2A9F-ED38-56FA-5C2D-6A1993C199F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567599" y="5271537"/>
            <a:ext cx="2935504" cy="1511697"/>
          </a:xfrm>
          <a:prstGeom prst="rect">
            <a:avLst/>
          </a:prstGeom>
        </p:spPr>
      </p:pic>
      <p:pic>
        <p:nvPicPr>
          <p:cNvPr id="36" name="图片 35">
            <a:extLst>
              <a:ext uri="{FF2B5EF4-FFF2-40B4-BE49-F238E27FC236}">
                <a16:creationId xmlns:a16="http://schemas.microsoft.com/office/drawing/2014/main" id="{78947C4E-FABB-C18E-48BE-5A817B87265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397459" y="4075393"/>
            <a:ext cx="2294306" cy="361374"/>
          </a:xfrm>
          <a:prstGeom prst="rect">
            <a:avLst/>
          </a:prstGeom>
        </p:spPr>
      </p:pic>
      <p:pic>
        <p:nvPicPr>
          <p:cNvPr id="38" name="图片 37">
            <a:extLst>
              <a:ext uri="{FF2B5EF4-FFF2-40B4-BE49-F238E27FC236}">
                <a16:creationId xmlns:a16="http://schemas.microsoft.com/office/drawing/2014/main" id="{A4B969DE-8B11-E39E-33A8-4D3E8420BDFB}"/>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99969" y="5086411"/>
            <a:ext cx="2308702" cy="1496448"/>
          </a:xfrm>
          <a:prstGeom prst="rect">
            <a:avLst/>
          </a:prstGeom>
        </p:spPr>
      </p:pic>
      <p:cxnSp>
        <p:nvCxnSpPr>
          <p:cNvPr id="40" name="直线连接符 39">
            <a:extLst>
              <a:ext uri="{FF2B5EF4-FFF2-40B4-BE49-F238E27FC236}">
                <a16:creationId xmlns:a16="http://schemas.microsoft.com/office/drawing/2014/main" id="{263ACFAB-D6AC-1CAA-8D52-7BF2786C4C47}"/>
              </a:ext>
            </a:extLst>
          </p:cNvPr>
          <p:cNvCxnSpPr/>
          <p:nvPr/>
        </p:nvCxnSpPr>
        <p:spPr>
          <a:xfrm>
            <a:off x="266308" y="3963371"/>
            <a:ext cx="11467451"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581230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6" name="文本框 5">
                <a:extLst>
                  <a:ext uri="{FF2B5EF4-FFF2-40B4-BE49-F238E27FC236}">
                    <a16:creationId xmlns:a16="http://schemas.microsoft.com/office/drawing/2014/main" id="{F75EBD8C-C4B6-76FD-EB31-C4F855320742}"/>
                  </a:ext>
                </a:extLst>
              </p:cNvPr>
              <p:cNvSpPr txBox="1"/>
              <p:nvPr/>
            </p:nvSpPr>
            <p:spPr>
              <a:xfrm>
                <a:off x="-1" y="142186"/>
                <a:ext cx="12192001" cy="646331"/>
              </a:xfrm>
              <a:prstGeom prst="rect">
                <a:avLst/>
              </a:prstGeom>
              <a:noFill/>
            </p:spPr>
            <p:txBody>
              <a:bodyPr wrap="square" anchor="ctr">
                <a:spAutoFit/>
              </a:bodyPr>
              <a:lstStyle/>
              <a:p>
                <a14:m>
                  <m:oMath xmlns:m="http://schemas.openxmlformats.org/officeDocument/2006/math">
                    <m:r>
                      <a:rPr lang="el-GR" altLang="zh-CN" sz="3600" b="1" i="0" smtClean="0">
                        <a:solidFill>
                          <a:schemeClr val="tx1"/>
                        </a:solidFill>
                        <a:latin typeface="Cambria Math" panose="02040503050406030204" pitchFamily="18" charset="0"/>
                        <a:ea typeface="Microsoft YaHei" panose="020B0503020204020204" pitchFamily="34" charset="-122"/>
                        <a:cs typeface="Arial" panose="020B0604020202020204" pitchFamily="34" charset="0"/>
                      </a:rPr>
                      <m:t>𝚲</m:t>
                    </m:r>
                    <m:d>
                      <m:dPr>
                        <m:ctrlPr>
                          <a:rPr lang="en-US" altLang="zh-CN" sz="3600" b="1" i="1">
                            <a:solidFill>
                              <a:schemeClr val="tx1"/>
                            </a:solidFill>
                            <a:latin typeface="Cambria Math" panose="02040503050406030204" pitchFamily="18" charset="0"/>
                            <a:ea typeface="Microsoft YaHei" panose="020B0503020204020204" pitchFamily="34" charset="-122"/>
                            <a:cs typeface="Arial" panose="020B0604020202020204" pitchFamily="34" charset="0"/>
                          </a:rPr>
                        </m:ctrlPr>
                      </m:dPr>
                      <m:e>
                        <m:r>
                          <a:rPr lang="en-US" altLang="zh-CN" sz="3600" b="1" i="0">
                            <a:solidFill>
                              <a:schemeClr val="tx1"/>
                            </a:solidFill>
                            <a:latin typeface="Cambria Math" panose="02040503050406030204" pitchFamily="18" charset="0"/>
                            <a:ea typeface="Microsoft YaHei" panose="020B0503020204020204" pitchFamily="34" charset="-122"/>
                            <a:cs typeface="Arial" panose="020B0604020202020204" pitchFamily="34" charset="0"/>
                          </a:rPr>
                          <m:t>𝟏𝟒𝟎𝟓</m:t>
                        </m:r>
                      </m:e>
                    </m:d>
                  </m:oMath>
                </a14:m>
                <a:r>
                  <a:rPr lang="zh-CN" altLang="en-US"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rPr>
                  <a:t> </a:t>
                </a:r>
                <a:r>
                  <a:rPr lang="en-US" altLang="zh-CN"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rPr>
                  <a:t>as</a:t>
                </a:r>
                <a:r>
                  <a:rPr lang="zh-CN" altLang="en-US"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rPr>
                  <a:t> </a:t>
                </a:r>
                <a:r>
                  <a:rPr lang="en-US" altLang="zh-CN"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rPr>
                  <a:t>a</a:t>
                </a:r>
                <a:r>
                  <a:rPr lang="zh-CN" altLang="en-US"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rPr>
                  <a:t> </a:t>
                </a:r>
                <a:r>
                  <a:rPr lang="en-US" altLang="zh-CN"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rPr>
                  <a:t>dynamically</a:t>
                </a:r>
                <a:r>
                  <a:rPr lang="zh-CN" altLang="en-US"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rPr>
                  <a:t> </a:t>
                </a:r>
                <a:r>
                  <a:rPr lang="en-US" altLang="zh-CN"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rPr>
                  <a:t>generated</a:t>
                </a:r>
                <a:r>
                  <a:rPr lang="zh-CN" altLang="en-US"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rPr>
                  <a:t> </a:t>
                </a:r>
                <a:r>
                  <a:rPr lang="en-US" altLang="zh-CN"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rPr>
                  <a:t>state</a:t>
                </a:r>
                <a:endParaRPr lang="zh-CN" altLang="en-US"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endParaRPr>
              </a:p>
            </p:txBody>
          </p:sp>
        </mc:Choice>
        <mc:Fallback>
          <p:sp>
            <p:nvSpPr>
              <p:cNvPr id="6" name="文本框 5">
                <a:extLst>
                  <a:ext uri="{FF2B5EF4-FFF2-40B4-BE49-F238E27FC236}">
                    <a16:creationId xmlns:a16="http://schemas.microsoft.com/office/drawing/2014/main" id="{F75EBD8C-C4B6-76FD-EB31-C4F855320742}"/>
                  </a:ext>
                </a:extLst>
              </p:cNvPr>
              <p:cNvSpPr txBox="1">
                <a:spLocks noRot="1" noChangeAspect="1" noMove="1" noResize="1" noEditPoints="1" noAdjustHandles="1" noChangeArrowheads="1" noChangeShapeType="1" noTextEdit="1"/>
              </p:cNvSpPr>
              <p:nvPr/>
            </p:nvSpPr>
            <p:spPr>
              <a:xfrm>
                <a:off x="-1" y="142186"/>
                <a:ext cx="12192001" cy="646331"/>
              </a:xfrm>
              <a:prstGeom prst="rect">
                <a:avLst/>
              </a:prstGeom>
              <a:blipFill>
                <a:blip r:embed="rId3"/>
                <a:stretch>
                  <a:fillRect l="-520" t="-15686" b="-37255"/>
                </a:stretch>
              </a:blipFill>
            </p:spPr>
            <p:txBody>
              <a:bodyPr/>
              <a:lstStyle/>
              <a:p>
                <a:r>
                  <a:rPr lang="zh-CN" altLang="en-US">
                    <a:noFill/>
                  </a:rPr>
                  <a:t> </a:t>
                </a:r>
              </a:p>
            </p:txBody>
          </p:sp>
        </mc:Fallback>
      </mc:AlternateContent>
      <p:sp>
        <p:nvSpPr>
          <p:cNvPr id="32" name="矩形 31">
            <a:extLst>
              <a:ext uri="{FF2B5EF4-FFF2-40B4-BE49-F238E27FC236}">
                <a16:creationId xmlns:a16="http://schemas.microsoft.com/office/drawing/2014/main" id="{43AA683A-4352-1774-4B33-40C8867DE435}"/>
              </a:ext>
            </a:extLst>
          </p:cNvPr>
          <p:cNvSpPr/>
          <p:nvPr/>
        </p:nvSpPr>
        <p:spPr>
          <a:xfrm>
            <a:off x="650220" y="5324009"/>
            <a:ext cx="8998605" cy="1200329"/>
          </a:xfrm>
          <a:prstGeom prst="rect">
            <a:avLst/>
          </a:prstGeom>
        </p:spPr>
        <p:txBody>
          <a:bodyPr wrap="square">
            <a:spAutoFit/>
          </a:bodyPr>
          <a:lstStyle/>
          <a:p>
            <a:pPr marL="342900" indent="-342900">
              <a:buFont typeface="Wingdings" pitchFamily="2" charset="2"/>
              <a:buChar char="Ø"/>
            </a:pPr>
            <a:r>
              <a:rPr lang="en-US" altLang="zh-CN" sz="2400" dirty="0"/>
              <a:t>LO&amp;NLO, </a:t>
            </a:r>
            <a:r>
              <a:rPr lang="en" altLang="zh-CN" sz="2400" dirty="0"/>
              <a:t>Kaiser,</a:t>
            </a:r>
            <a:r>
              <a:rPr lang="zh-CN" altLang="en-US" sz="2400" dirty="0"/>
              <a:t> </a:t>
            </a:r>
            <a:r>
              <a:rPr lang="en" altLang="zh-CN" sz="2400" dirty="0"/>
              <a:t>Siegel, Weise</a:t>
            </a:r>
            <a:r>
              <a:rPr lang="en-US" altLang="zh-CN" sz="2400" dirty="0"/>
              <a:t>,</a:t>
            </a:r>
            <a:r>
              <a:rPr lang="zh-CN" altLang="en-US" sz="2400" dirty="0"/>
              <a:t> </a:t>
            </a:r>
            <a:r>
              <a:rPr lang="en-US" altLang="zh-CN" sz="2400" dirty="0">
                <a:solidFill>
                  <a:prstClr val="black"/>
                </a:solidFill>
              </a:rPr>
              <a:t>NPA594,</a:t>
            </a:r>
            <a:r>
              <a:rPr lang="zh-CN" altLang="en-US" sz="2400" dirty="0">
                <a:solidFill>
                  <a:prstClr val="black"/>
                </a:solidFill>
              </a:rPr>
              <a:t> </a:t>
            </a:r>
            <a:r>
              <a:rPr lang="en-US" altLang="zh-CN" sz="2400" dirty="0">
                <a:solidFill>
                  <a:prstClr val="black"/>
                </a:solidFill>
              </a:rPr>
              <a:t>325(1995),</a:t>
            </a:r>
            <a:r>
              <a:rPr lang="zh-CN" altLang="en-US" sz="2400" dirty="0">
                <a:solidFill>
                  <a:prstClr val="black"/>
                </a:solidFill>
              </a:rPr>
              <a:t> </a:t>
            </a:r>
            <a:r>
              <a:rPr lang="en-US" altLang="zh-CN" sz="2400" b="1" dirty="0">
                <a:solidFill>
                  <a:srgbClr val="0432FF"/>
                </a:solidFill>
              </a:rPr>
              <a:t>720</a:t>
            </a:r>
            <a:r>
              <a:rPr lang="zh-CN" altLang="en-US" sz="2400" dirty="0">
                <a:solidFill>
                  <a:prstClr val="black"/>
                </a:solidFill>
              </a:rPr>
              <a:t> </a:t>
            </a:r>
            <a:r>
              <a:rPr lang="en-US" altLang="zh-CN" sz="2400" dirty="0">
                <a:solidFill>
                  <a:prstClr val="black"/>
                </a:solidFill>
              </a:rPr>
              <a:t>citations</a:t>
            </a:r>
          </a:p>
          <a:p>
            <a:pPr marL="342900" indent="-342900">
              <a:buFont typeface="Wingdings" pitchFamily="2" charset="2"/>
              <a:buChar char="Ø"/>
            </a:pPr>
            <a:r>
              <a:rPr lang="en-US" altLang="zh-CN" sz="2400" dirty="0"/>
              <a:t>LO,</a:t>
            </a:r>
            <a:r>
              <a:rPr lang="zh-CN" altLang="en-US" sz="2400" dirty="0"/>
              <a:t> </a:t>
            </a:r>
            <a:r>
              <a:rPr lang="en-US" altLang="zh-CN" sz="2400" dirty="0" err="1"/>
              <a:t>Oset</a:t>
            </a:r>
            <a:r>
              <a:rPr lang="zh-CN" altLang="en-US" sz="2400" dirty="0"/>
              <a:t> </a:t>
            </a:r>
            <a:r>
              <a:rPr lang="en-US" altLang="zh-CN" sz="2400" dirty="0"/>
              <a:t>and</a:t>
            </a:r>
            <a:r>
              <a:rPr lang="zh-CN" altLang="en-US" sz="2400" dirty="0"/>
              <a:t> </a:t>
            </a:r>
            <a:r>
              <a:rPr lang="en-US" altLang="zh-CN" sz="2400" dirty="0"/>
              <a:t>Ramos,</a:t>
            </a:r>
            <a:r>
              <a:rPr lang="zh-CN" altLang="en-US" sz="2400" dirty="0"/>
              <a:t> </a:t>
            </a:r>
            <a:r>
              <a:rPr lang="en-US" altLang="zh-CN" sz="2400" dirty="0"/>
              <a:t>NPA635,</a:t>
            </a:r>
            <a:r>
              <a:rPr lang="zh-CN" altLang="en-US" sz="2400" dirty="0"/>
              <a:t> </a:t>
            </a:r>
            <a:r>
              <a:rPr lang="en-US" altLang="zh-CN" sz="2400" dirty="0"/>
              <a:t>99(1998),</a:t>
            </a:r>
            <a:r>
              <a:rPr lang="zh-CN" altLang="en-US" sz="2400" dirty="0"/>
              <a:t> </a:t>
            </a:r>
            <a:r>
              <a:rPr lang="en-US" altLang="zh-CN" sz="2400" dirty="0">
                <a:solidFill>
                  <a:srgbClr val="0432FF"/>
                </a:solidFill>
              </a:rPr>
              <a:t>839</a:t>
            </a:r>
            <a:r>
              <a:rPr lang="zh-CN" altLang="en-US" sz="2400" dirty="0"/>
              <a:t> </a:t>
            </a:r>
            <a:r>
              <a:rPr lang="en-US" altLang="zh-CN" sz="2400" dirty="0"/>
              <a:t>citations</a:t>
            </a:r>
          </a:p>
          <a:p>
            <a:pPr marL="342900" indent="-342900">
              <a:buFont typeface="Wingdings" pitchFamily="2" charset="2"/>
              <a:buChar char="Ø"/>
            </a:pPr>
            <a:r>
              <a:rPr lang="en-US" altLang="zh-CN" sz="2400" dirty="0">
                <a:solidFill>
                  <a:prstClr val="black"/>
                </a:solidFill>
              </a:rPr>
              <a:t>NLO,</a:t>
            </a:r>
            <a:r>
              <a:rPr lang="zh-CN" altLang="en-US" sz="2400" dirty="0">
                <a:solidFill>
                  <a:prstClr val="black"/>
                </a:solidFill>
              </a:rPr>
              <a:t> </a:t>
            </a:r>
            <a:r>
              <a:rPr lang="en-US" altLang="zh-CN" sz="2400" dirty="0" err="1">
                <a:solidFill>
                  <a:prstClr val="black"/>
                </a:solidFill>
              </a:rPr>
              <a:t>Oller</a:t>
            </a:r>
            <a:r>
              <a:rPr lang="zh-CN" altLang="en-US" sz="2400" dirty="0">
                <a:solidFill>
                  <a:prstClr val="black"/>
                </a:solidFill>
              </a:rPr>
              <a:t> </a:t>
            </a:r>
            <a:r>
              <a:rPr lang="en-US" altLang="zh-CN" sz="2400" dirty="0">
                <a:solidFill>
                  <a:prstClr val="black"/>
                </a:solidFill>
              </a:rPr>
              <a:t>and</a:t>
            </a:r>
            <a:r>
              <a:rPr lang="zh-CN" altLang="en-US" sz="2400" dirty="0">
                <a:solidFill>
                  <a:prstClr val="black"/>
                </a:solidFill>
              </a:rPr>
              <a:t> </a:t>
            </a:r>
            <a:r>
              <a:rPr lang="en-US" altLang="zh-CN" sz="2400" dirty="0">
                <a:solidFill>
                  <a:prstClr val="black"/>
                </a:solidFill>
              </a:rPr>
              <a:t>Meissner,</a:t>
            </a:r>
            <a:r>
              <a:rPr lang="zh-CN" altLang="en-US" sz="2400" dirty="0">
                <a:solidFill>
                  <a:prstClr val="black"/>
                </a:solidFill>
              </a:rPr>
              <a:t> </a:t>
            </a:r>
            <a:r>
              <a:rPr lang="en" altLang="zh-CN" sz="2400" dirty="0">
                <a:solidFill>
                  <a:prstClr val="black"/>
                </a:solidFill>
              </a:rPr>
              <a:t>PLB500</a:t>
            </a:r>
            <a:r>
              <a:rPr lang="en-US" altLang="zh-CN" sz="2400" dirty="0">
                <a:solidFill>
                  <a:prstClr val="black"/>
                </a:solidFill>
              </a:rPr>
              <a:t>,</a:t>
            </a:r>
            <a:r>
              <a:rPr lang="zh-CN" altLang="en-US" sz="2400" dirty="0">
                <a:solidFill>
                  <a:prstClr val="black"/>
                </a:solidFill>
              </a:rPr>
              <a:t> </a:t>
            </a:r>
            <a:r>
              <a:rPr lang="en-US" altLang="zh-CN" sz="2400" dirty="0">
                <a:solidFill>
                  <a:prstClr val="black"/>
                </a:solidFill>
              </a:rPr>
              <a:t>263</a:t>
            </a:r>
            <a:r>
              <a:rPr lang="en" altLang="zh-CN" sz="2400" dirty="0">
                <a:solidFill>
                  <a:prstClr val="black"/>
                </a:solidFill>
              </a:rPr>
              <a:t>(2001)</a:t>
            </a:r>
            <a:r>
              <a:rPr lang="en-US" altLang="zh-CN" sz="2400" dirty="0">
                <a:solidFill>
                  <a:prstClr val="black"/>
                </a:solidFill>
              </a:rPr>
              <a:t>,</a:t>
            </a:r>
            <a:r>
              <a:rPr lang="zh-CN" altLang="en-US" sz="2400" dirty="0">
                <a:solidFill>
                  <a:prstClr val="black"/>
                </a:solidFill>
              </a:rPr>
              <a:t> </a:t>
            </a:r>
            <a:r>
              <a:rPr lang="en-US" altLang="zh-CN" sz="2400" b="1" dirty="0">
                <a:solidFill>
                  <a:srgbClr val="0432FF"/>
                </a:solidFill>
              </a:rPr>
              <a:t>883</a:t>
            </a:r>
            <a:r>
              <a:rPr lang="zh-CN" altLang="en-US" sz="2400" dirty="0">
                <a:solidFill>
                  <a:prstClr val="black"/>
                </a:solidFill>
              </a:rPr>
              <a:t> </a:t>
            </a:r>
            <a:r>
              <a:rPr lang="en-US" altLang="zh-CN" sz="2400" dirty="0">
                <a:solidFill>
                  <a:prstClr val="black"/>
                </a:solidFill>
              </a:rPr>
              <a:t>citations</a:t>
            </a:r>
            <a:endParaRPr lang="zh-CN" altLang="en-US" sz="2400" dirty="0"/>
          </a:p>
        </p:txBody>
      </p:sp>
      <p:pic>
        <p:nvPicPr>
          <p:cNvPr id="38" name="图片 37">
            <a:extLst>
              <a:ext uri="{FF2B5EF4-FFF2-40B4-BE49-F238E27FC236}">
                <a16:creationId xmlns:a16="http://schemas.microsoft.com/office/drawing/2014/main" id="{00822017-7E03-7902-EDF2-90363111B5D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53061" y="3452032"/>
            <a:ext cx="2182756" cy="1746205"/>
          </a:xfrm>
          <a:prstGeom prst="rect">
            <a:avLst/>
          </a:prstGeom>
        </p:spPr>
      </p:pic>
      <p:pic>
        <p:nvPicPr>
          <p:cNvPr id="39" name="图片 38">
            <a:extLst>
              <a:ext uri="{FF2B5EF4-FFF2-40B4-BE49-F238E27FC236}">
                <a16:creationId xmlns:a16="http://schemas.microsoft.com/office/drawing/2014/main" id="{4B188537-5E3A-CBA2-307F-B6E049899F3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53503" y="3429000"/>
            <a:ext cx="2205333" cy="1792270"/>
          </a:xfrm>
          <a:prstGeom prst="rect">
            <a:avLst/>
          </a:prstGeom>
        </p:spPr>
      </p:pic>
      <p:pic>
        <p:nvPicPr>
          <p:cNvPr id="40" name="图片 39">
            <a:extLst>
              <a:ext uri="{FF2B5EF4-FFF2-40B4-BE49-F238E27FC236}">
                <a16:creationId xmlns:a16="http://schemas.microsoft.com/office/drawing/2014/main" id="{23117DEC-F25D-F2E3-CB8A-3E32A484B467}"/>
              </a:ext>
            </a:extLst>
          </p:cNvPr>
          <p:cNvPicPr>
            <a:picLocks noChangeAspect="1"/>
          </p:cNvPicPr>
          <p:nvPr/>
        </p:nvPicPr>
        <p:blipFill>
          <a:blip r:embed="rId6"/>
          <a:stretch>
            <a:fillRect/>
          </a:stretch>
        </p:blipFill>
        <p:spPr>
          <a:xfrm>
            <a:off x="336790" y="2472477"/>
            <a:ext cx="7345496" cy="832313"/>
          </a:xfrm>
          <a:prstGeom prst="rect">
            <a:avLst/>
          </a:prstGeom>
          <a:ln w="57150">
            <a:solidFill>
              <a:schemeClr val="accent1"/>
            </a:solidFill>
          </a:ln>
        </p:spPr>
      </p:pic>
      <p:pic>
        <p:nvPicPr>
          <p:cNvPr id="42" name="图片 41">
            <a:extLst>
              <a:ext uri="{FF2B5EF4-FFF2-40B4-BE49-F238E27FC236}">
                <a16:creationId xmlns:a16="http://schemas.microsoft.com/office/drawing/2014/main" id="{3D236182-7A98-8C3B-CCFF-275FAEA5F401}"/>
              </a:ext>
            </a:extLst>
          </p:cNvPr>
          <p:cNvPicPr>
            <a:picLocks noChangeAspect="1"/>
          </p:cNvPicPr>
          <p:nvPr/>
        </p:nvPicPr>
        <p:blipFill>
          <a:blip r:embed="rId7"/>
          <a:stretch>
            <a:fillRect/>
          </a:stretch>
        </p:blipFill>
        <p:spPr>
          <a:xfrm>
            <a:off x="8376314" y="4015340"/>
            <a:ext cx="3200400" cy="838200"/>
          </a:xfrm>
          <a:prstGeom prst="rect">
            <a:avLst/>
          </a:prstGeom>
          <a:ln w="57150">
            <a:solidFill>
              <a:schemeClr val="accent1"/>
            </a:solidFill>
          </a:ln>
        </p:spPr>
      </p:pic>
      <mc:AlternateContent xmlns:mc="http://schemas.openxmlformats.org/markup-compatibility/2006" xmlns:a14="http://schemas.microsoft.com/office/drawing/2010/main">
        <mc:Choice Requires="a14">
          <p:sp>
            <p:nvSpPr>
              <p:cNvPr id="4" name="文本框 3">
                <a:extLst>
                  <a:ext uri="{FF2B5EF4-FFF2-40B4-BE49-F238E27FC236}">
                    <a16:creationId xmlns:a16="http://schemas.microsoft.com/office/drawing/2014/main" id="{B0A8EF2F-5C74-A18B-A5E2-AF12EB06D810}"/>
                  </a:ext>
                </a:extLst>
              </p:cNvPr>
              <p:cNvSpPr txBox="1"/>
              <p:nvPr/>
            </p:nvSpPr>
            <p:spPr>
              <a:xfrm>
                <a:off x="336790" y="1156931"/>
                <a:ext cx="11764224" cy="1135054"/>
              </a:xfrm>
              <a:prstGeom prst="rect">
                <a:avLst/>
              </a:prstGeom>
              <a:noFill/>
            </p:spPr>
            <p:txBody>
              <a:bodyPr wrap="square">
                <a:spAutoFit/>
              </a:bodyPr>
              <a:lstStyle/>
              <a:p>
                <a:pPr>
                  <a:lnSpc>
                    <a:spcPct val="150000"/>
                  </a:lnSpc>
                  <a:buFont typeface="Wingdings" pitchFamily="2" charset="2"/>
                  <a:buChar char="p"/>
                </a:pPr>
                <a14:m>
                  <m:oMath xmlns:m="http://schemas.openxmlformats.org/officeDocument/2006/math">
                    <m:acc>
                      <m:accPr>
                        <m:chr m:val="̅"/>
                        <m:ctrlPr>
                          <a:rPr lang="en-US" altLang="zh-CN" sz="2400" i="1" smtClean="0">
                            <a:uFill>
                              <a:solidFill>
                                <a:schemeClr val="accent2"/>
                              </a:solidFill>
                            </a:uFill>
                            <a:latin typeface="Cambria Math" panose="02040503050406030204" pitchFamily="18" charset="0"/>
                            <a:ea typeface="Microsoft YaHei" panose="020B0503020204020204" pitchFamily="34" charset="-122"/>
                            <a:cs typeface="Times New Roman" panose="02020603050405020304" pitchFamily="18" charset="0"/>
                          </a:rPr>
                        </m:ctrlPr>
                      </m:accPr>
                      <m:e>
                        <m:r>
                          <a:rPr lang="en-US" altLang="zh-CN" sz="2400" b="0" i="1" smtClean="0">
                            <a:uFill>
                              <a:solidFill>
                                <a:schemeClr val="accent2"/>
                              </a:solidFill>
                            </a:uFill>
                            <a:latin typeface="Cambria Math" panose="02040503050406030204" pitchFamily="18" charset="0"/>
                            <a:ea typeface="Microsoft YaHei" panose="020B0503020204020204" pitchFamily="34" charset="-122"/>
                            <a:cs typeface="Times New Roman" panose="02020603050405020304" pitchFamily="18" charset="0"/>
                          </a:rPr>
                          <m:t>𝐾</m:t>
                        </m:r>
                      </m:e>
                    </m:acc>
                    <m:r>
                      <a:rPr lang="en-US" altLang="zh-CN" sz="2400" b="0" i="1" smtClean="0">
                        <a:uFill>
                          <a:solidFill>
                            <a:schemeClr val="accent2"/>
                          </a:solidFill>
                        </a:uFill>
                        <a:latin typeface="Cambria Math" panose="02040503050406030204" pitchFamily="18" charset="0"/>
                        <a:ea typeface="Microsoft YaHei" panose="020B0503020204020204" pitchFamily="34" charset="-122"/>
                        <a:cs typeface="Times New Roman" panose="02020603050405020304" pitchFamily="18" charset="0"/>
                      </a:rPr>
                      <m:t>𝑁</m:t>
                    </m:r>
                  </m:oMath>
                </a14:m>
                <a:r>
                  <a:rPr lang="zh-CN" altLang="en-US" sz="2400" dirty="0">
                    <a:uFill>
                      <a:solidFill>
                        <a:schemeClr val="accent2"/>
                      </a:solidFill>
                    </a:uFill>
                    <a:latin typeface="Microsoft YaHei" panose="020B0503020204020204" pitchFamily="34" charset="-122"/>
                    <a:ea typeface="Microsoft YaHei" panose="020B0503020204020204" pitchFamily="34" charset="-122"/>
                    <a:cs typeface="Times New Roman" panose="02020603050405020304" pitchFamily="18" charset="0"/>
                  </a:rPr>
                  <a:t> </a:t>
                </a:r>
                <a:r>
                  <a:rPr lang="en-US" altLang="zh-CN" sz="2400" dirty="0">
                    <a:uFill>
                      <a:solidFill>
                        <a:schemeClr val="accent2"/>
                      </a:solidFill>
                    </a:uFill>
                    <a:latin typeface="Microsoft YaHei" panose="020B0503020204020204" pitchFamily="34" charset="-122"/>
                    <a:ea typeface="Microsoft YaHei" panose="020B0503020204020204" pitchFamily="34" charset="-122"/>
                    <a:cs typeface="Times New Roman" panose="02020603050405020304" pitchFamily="18" charset="0"/>
                  </a:rPr>
                  <a:t>bound</a:t>
                </a:r>
                <a:r>
                  <a:rPr lang="zh-CN" altLang="en-US" sz="2400" dirty="0">
                    <a:uFill>
                      <a:solidFill>
                        <a:schemeClr val="accent2"/>
                      </a:solidFill>
                    </a:uFill>
                    <a:latin typeface="Microsoft YaHei" panose="020B0503020204020204" pitchFamily="34" charset="-122"/>
                    <a:ea typeface="Microsoft YaHei" panose="020B0503020204020204" pitchFamily="34" charset="-122"/>
                    <a:cs typeface="Times New Roman" panose="02020603050405020304" pitchFamily="18" charset="0"/>
                  </a:rPr>
                  <a:t> </a:t>
                </a:r>
                <a:r>
                  <a:rPr lang="en-US" altLang="zh-CN" sz="2400" dirty="0">
                    <a:uFill>
                      <a:solidFill>
                        <a:schemeClr val="accent2"/>
                      </a:solidFill>
                    </a:uFill>
                    <a:latin typeface="Microsoft YaHei" panose="020B0503020204020204" pitchFamily="34" charset="-122"/>
                    <a:ea typeface="Microsoft YaHei" panose="020B0503020204020204" pitchFamily="34" charset="-122"/>
                    <a:cs typeface="Times New Roman" panose="02020603050405020304" pitchFamily="18" charset="0"/>
                  </a:rPr>
                  <a:t>state</a:t>
                </a:r>
                <a:r>
                  <a:rPr lang="zh-CN" altLang="en-US" sz="2400" dirty="0">
                    <a:uFill>
                      <a:solidFill>
                        <a:schemeClr val="accent2"/>
                      </a:solidFill>
                    </a:uFill>
                    <a:latin typeface="Microsoft YaHei" panose="020B0503020204020204" pitchFamily="34" charset="-122"/>
                    <a:ea typeface="Microsoft YaHei" panose="020B0503020204020204" pitchFamily="34" charset="-122"/>
                    <a:cs typeface="Times New Roman" panose="02020603050405020304" pitchFamily="18" charset="0"/>
                  </a:rPr>
                  <a:t> </a:t>
                </a:r>
                <a:r>
                  <a:rPr lang="en-US" altLang="zh-CN" sz="2400" b="1" dirty="0">
                    <a:solidFill>
                      <a:srgbClr val="C00000"/>
                    </a:solidFill>
                    <a:uFill>
                      <a:solidFill>
                        <a:schemeClr val="accent2"/>
                      </a:solidFill>
                    </a:uFill>
                    <a:latin typeface="Microsoft YaHei" panose="020B0503020204020204" pitchFamily="34" charset="-122"/>
                    <a:ea typeface="Microsoft YaHei" panose="020B0503020204020204" pitchFamily="34" charset="-122"/>
                    <a:cs typeface="Times New Roman" panose="02020603050405020304" pitchFamily="18" charset="0"/>
                  </a:rPr>
                  <a:t>dynamically</a:t>
                </a:r>
                <a:r>
                  <a:rPr lang="zh-CN" altLang="en-US" sz="2400" b="1" dirty="0">
                    <a:solidFill>
                      <a:srgbClr val="C00000"/>
                    </a:solidFill>
                    <a:uFill>
                      <a:solidFill>
                        <a:schemeClr val="accent2"/>
                      </a:solidFill>
                    </a:uFill>
                    <a:latin typeface="Microsoft YaHei" panose="020B0503020204020204" pitchFamily="34" charset="-122"/>
                    <a:ea typeface="Microsoft YaHei" panose="020B0503020204020204" pitchFamily="34" charset="-122"/>
                    <a:cs typeface="Times New Roman" panose="02020603050405020304" pitchFamily="18" charset="0"/>
                  </a:rPr>
                  <a:t> </a:t>
                </a:r>
                <a:r>
                  <a:rPr lang="en-US" altLang="zh-CN" sz="2400" b="1" dirty="0">
                    <a:solidFill>
                      <a:srgbClr val="C00000"/>
                    </a:solidFill>
                    <a:uFill>
                      <a:solidFill>
                        <a:schemeClr val="accent2"/>
                      </a:solidFill>
                    </a:uFill>
                    <a:latin typeface="Microsoft YaHei" panose="020B0503020204020204" pitchFamily="34" charset="-122"/>
                    <a:ea typeface="Microsoft YaHei" panose="020B0503020204020204" pitchFamily="34" charset="-122"/>
                    <a:cs typeface="Times New Roman" panose="02020603050405020304" pitchFamily="18" charset="0"/>
                  </a:rPr>
                  <a:t>generated</a:t>
                </a:r>
                <a:r>
                  <a:rPr lang="zh-CN" altLang="en-US" sz="2400" b="1" dirty="0">
                    <a:solidFill>
                      <a:srgbClr val="C00000"/>
                    </a:solidFill>
                    <a:uFill>
                      <a:solidFill>
                        <a:schemeClr val="accent2"/>
                      </a:solidFill>
                    </a:uFill>
                    <a:latin typeface="Microsoft YaHei" panose="020B0503020204020204" pitchFamily="34" charset="-122"/>
                    <a:ea typeface="Microsoft YaHei" panose="020B0503020204020204" pitchFamily="34" charset="-122"/>
                    <a:cs typeface="Times New Roman" panose="02020603050405020304" pitchFamily="18" charset="0"/>
                  </a:rPr>
                  <a:t> </a:t>
                </a:r>
                <a:r>
                  <a:rPr lang="en-US" altLang="zh-CN" sz="2400" dirty="0">
                    <a:uFill>
                      <a:solidFill>
                        <a:schemeClr val="accent2"/>
                      </a:solidFill>
                    </a:uFill>
                    <a:latin typeface="Microsoft YaHei" panose="020B0503020204020204" pitchFamily="34" charset="-122"/>
                    <a:ea typeface="Microsoft YaHei" panose="020B0503020204020204" pitchFamily="34" charset="-122"/>
                    <a:cs typeface="Times New Roman" panose="02020603050405020304" pitchFamily="18" charset="0"/>
                  </a:rPr>
                  <a:t>in</a:t>
                </a:r>
                <a:r>
                  <a:rPr lang="zh-CN" altLang="en-US" sz="2400" dirty="0">
                    <a:uFill>
                      <a:solidFill>
                        <a:schemeClr val="accent2"/>
                      </a:solidFill>
                    </a:uFill>
                    <a:latin typeface="Microsoft YaHei" panose="020B0503020204020204" pitchFamily="34" charset="-122"/>
                    <a:ea typeface="Microsoft YaHei" panose="020B0503020204020204" pitchFamily="34" charset="-122"/>
                    <a:cs typeface="Times New Roman" panose="02020603050405020304" pitchFamily="18" charset="0"/>
                  </a:rPr>
                  <a:t> </a:t>
                </a:r>
                <a:r>
                  <a:rPr lang="en-US" altLang="zh-CN" sz="2400" b="1" dirty="0">
                    <a:solidFill>
                      <a:srgbClr val="C00000"/>
                    </a:solidFill>
                    <a:uFill>
                      <a:solidFill>
                        <a:schemeClr val="accent2"/>
                      </a:solidFill>
                    </a:uFill>
                    <a:latin typeface="Microsoft YaHei" panose="020B0503020204020204" pitchFamily="34" charset="-122"/>
                    <a:ea typeface="Microsoft YaHei" panose="020B0503020204020204" pitchFamily="34" charset="-122"/>
                    <a:cs typeface="Times New Roman" panose="02020603050405020304" pitchFamily="18" charset="0"/>
                  </a:rPr>
                  <a:t>chiral</a:t>
                </a:r>
                <a:r>
                  <a:rPr lang="zh-CN" altLang="en-US" sz="2400" b="1" dirty="0">
                    <a:solidFill>
                      <a:srgbClr val="C00000"/>
                    </a:solidFill>
                    <a:uFill>
                      <a:solidFill>
                        <a:schemeClr val="accent2"/>
                      </a:solidFill>
                    </a:uFill>
                    <a:latin typeface="Microsoft YaHei" panose="020B0503020204020204" pitchFamily="34" charset="-122"/>
                    <a:ea typeface="Microsoft YaHei" panose="020B0503020204020204" pitchFamily="34" charset="-122"/>
                    <a:cs typeface="Times New Roman" panose="02020603050405020304" pitchFamily="18" charset="0"/>
                  </a:rPr>
                  <a:t> </a:t>
                </a:r>
                <a:r>
                  <a:rPr lang="en-US" altLang="zh-CN" sz="2400" b="1" dirty="0">
                    <a:solidFill>
                      <a:srgbClr val="C00000"/>
                    </a:solidFill>
                    <a:uFill>
                      <a:solidFill>
                        <a:schemeClr val="accent2"/>
                      </a:solidFill>
                    </a:uFill>
                    <a:latin typeface="Microsoft YaHei" panose="020B0503020204020204" pitchFamily="34" charset="-122"/>
                    <a:ea typeface="Microsoft YaHei" panose="020B0503020204020204" pitchFamily="34" charset="-122"/>
                    <a:cs typeface="Times New Roman" panose="02020603050405020304" pitchFamily="18" charset="0"/>
                  </a:rPr>
                  <a:t>unitary</a:t>
                </a:r>
                <a:r>
                  <a:rPr lang="zh-CN" altLang="en-US" sz="2400" b="1" dirty="0">
                    <a:solidFill>
                      <a:srgbClr val="C00000"/>
                    </a:solidFill>
                    <a:uFill>
                      <a:solidFill>
                        <a:schemeClr val="accent2"/>
                      </a:solidFill>
                    </a:uFill>
                    <a:latin typeface="Microsoft YaHei" panose="020B0503020204020204" pitchFamily="34" charset="-122"/>
                    <a:ea typeface="Microsoft YaHei" panose="020B0503020204020204" pitchFamily="34" charset="-122"/>
                    <a:cs typeface="Times New Roman" panose="02020603050405020304" pitchFamily="18" charset="0"/>
                  </a:rPr>
                  <a:t> </a:t>
                </a:r>
                <a:r>
                  <a:rPr lang="en-US" altLang="zh-CN" sz="2400" b="1" dirty="0">
                    <a:solidFill>
                      <a:srgbClr val="C00000"/>
                    </a:solidFill>
                    <a:uFill>
                      <a:solidFill>
                        <a:schemeClr val="accent2"/>
                      </a:solidFill>
                    </a:uFill>
                    <a:latin typeface="Microsoft YaHei" panose="020B0503020204020204" pitchFamily="34" charset="-122"/>
                    <a:ea typeface="Microsoft YaHei" panose="020B0503020204020204" pitchFamily="34" charset="-122"/>
                    <a:cs typeface="Times New Roman" panose="02020603050405020304" pitchFamily="18" charset="0"/>
                  </a:rPr>
                  <a:t>approaches</a:t>
                </a:r>
                <a:r>
                  <a:rPr lang="en-US" altLang="zh-CN" sz="2400" dirty="0">
                    <a:uFill>
                      <a:solidFill>
                        <a:schemeClr val="accent2"/>
                      </a:solidFill>
                    </a:uFill>
                    <a:latin typeface="Microsoft YaHei" panose="020B0503020204020204" pitchFamily="34" charset="-122"/>
                    <a:ea typeface="Microsoft YaHei" panose="020B0503020204020204" pitchFamily="34" charset="-122"/>
                    <a:cs typeface="Times New Roman" panose="02020603050405020304" pitchFamily="18" charset="0"/>
                  </a:rPr>
                  <a:t>,</a:t>
                </a:r>
                <a:r>
                  <a:rPr lang="zh-CN" altLang="en-US" sz="2400" dirty="0">
                    <a:uFill>
                      <a:solidFill>
                        <a:schemeClr val="accent2"/>
                      </a:solidFill>
                    </a:uFill>
                    <a:latin typeface="Microsoft YaHei" panose="020B0503020204020204" pitchFamily="34" charset="-122"/>
                    <a:ea typeface="Microsoft YaHei" panose="020B0503020204020204" pitchFamily="34" charset="-122"/>
                    <a:cs typeface="Times New Roman" panose="02020603050405020304" pitchFamily="18" charset="0"/>
                  </a:rPr>
                  <a:t> </a:t>
                </a:r>
                <a:r>
                  <a:rPr lang="en-US" altLang="zh-CN" sz="2400" dirty="0">
                    <a:uFill>
                      <a:solidFill>
                        <a:schemeClr val="accent2"/>
                      </a:solidFill>
                    </a:uFill>
                    <a:latin typeface="Microsoft YaHei" panose="020B0503020204020204" pitchFamily="34" charset="-122"/>
                    <a:ea typeface="Microsoft YaHei" panose="020B0503020204020204" pitchFamily="34" charset="-122"/>
                    <a:cs typeface="Times New Roman" panose="02020603050405020304" pitchFamily="18" charset="0"/>
                  </a:rPr>
                  <a:t>which</a:t>
                </a:r>
                <a:r>
                  <a:rPr lang="zh-CN" altLang="en-US" sz="2400" dirty="0">
                    <a:uFill>
                      <a:solidFill>
                        <a:schemeClr val="accent2"/>
                      </a:solidFill>
                    </a:uFill>
                    <a:latin typeface="Microsoft YaHei" panose="020B0503020204020204" pitchFamily="34" charset="-122"/>
                    <a:ea typeface="Microsoft YaHei" panose="020B0503020204020204" pitchFamily="34" charset="-122"/>
                    <a:cs typeface="Times New Roman" panose="02020603050405020304" pitchFamily="18" charset="0"/>
                  </a:rPr>
                  <a:t> </a:t>
                </a:r>
                <a:r>
                  <a:rPr lang="en-US" altLang="zh-CN" sz="2400" dirty="0">
                    <a:uFill>
                      <a:solidFill>
                        <a:schemeClr val="accent2"/>
                      </a:solidFill>
                    </a:uFill>
                    <a:latin typeface="Microsoft YaHei" panose="020B0503020204020204" pitchFamily="34" charset="-122"/>
                    <a:ea typeface="Microsoft YaHei" panose="020B0503020204020204" pitchFamily="34" charset="-122"/>
                    <a:cs typeface="Times New Roman" panose="02020603050405020304" pitchFamily="18" charset="0"/>
                  </a:rPr>
                  <a:t>combine</a:t>
                </a:r>
                <a:r>
                  <a:rPr lang="zh-CN" altLang="en-US" sz="2400" dirty="0">
                    <a:uFill>
                      <a:solidFill>
                        <a:schemeClr val="accent2"/>
                      </a:solidFill>
                    </a:uFill>
                    <a:latin typeface="Microsoft YaHei" panose="020B0503020204020204" pitchFamily="34" charset="-122"/>
                    <a:ea typeface="Microsoft YaHei" panose="020B0503020204020204" pitchFamily="34" charset="-122"/>
                    <a:cs typeface="Times New Roman" panose="02020603050405020304" pitchFamily="18" charset="0"/>
                  </a:rPr>
                  <a:t> </a:t>
                </a:r>
                <a:r>
                  <a:rPr lang="en-US" altLang="zh-CN" sz="2400" dirty="0">
                    <a:uFill>
                      <a:solidFill>
                        <a:schemeClr val="accent2"/>
                      </a:solidFill>
                    </a:uFill>
                    <a:latin typeface="Microsoft YaHei" panose="020B0503020204020204" pitchFamily="34" charset="-122"/>
                    <a:ea typeface="Microsoft YaHei" panose="020B0503020204020204" pitchFamily="34" charset="-122"/>
                    <a:cs typeface="Times New Roman" panose="02020603050405020304" pitchFamily="18" charset="0"/>
                  </a:rPr>
                  <a:t>chiral</a:t>
                </a:r>
                <a:r>
                  <a:rPr lang="zh-CN" altLang="en-US" sz="2400" dirty="0">
                    <a:uFill>
                      <a:solidFill>
                        <a:schemeClr val="accent2"/>
                      </a:solidFill>
                    </a:uFill>
                    <a:latin typeface="Microsoft YaHei" panose="020B0503020204020204" pitchFamily="34" charset="-122"/>
                    <a:ea typeface="Microsoft YaHei" panose="020B0503020204020204" pitchFamily="34" charset="-122"/>
                    <a:cs typeface="Times New Roman" panose="02020603050405020304" pitchFamily="18" charset="0"/>
                  </a:rPr>
                  <a:t> </a:t>
                </a:r>
                <a:r>
                  <a:rPr lang="en-US" altLang="zh-CN" sz="2400" dirty="0">
                    <a:uFill>
                      <a:solidFill>
                        <a:schemeClr val="accent2"/>
                      </a:solidFill>
                    </a:uFill>
                    <a:latin typeface="Microsoft YaHei" panose="020B0503020204020204" pitchFamily="34" charset="-122"/>
                    <a:ea typeface="Microsoft YaHei" panose="020B0503020204020204" pitchFamily="34" charset="-122"/>
                    <a:cs typeface="Times New Roman" panose="02020603050405020304" pitchFamily="18" charset="0"/>
                  </a:rPr>
                  <a:t>dynamics</a:t>
                </a:r>
                <a:r>
                  <a:rPr lang="zh-CN" altLang="en-US" sz="2400" dirty="0">
                    <a:uFill>
                      <a:solidFill>
                        <a:schemeClr val="accent2"/>
                      </a:solidFill>
                    </a:uFill>
                    <a:latin typeface="Microsoft YaHei" panose="020B0503020204020204" pitchFamily="34" charset="-122"/>
                    <a:ea typeface="Microsoft YaHei" panose="020B0503020204020204" pitchFamily="34" charset="-122"/>
                    <a:cs typeface="Times New Roman" panose="02020603050405020304" pitchFamily="18" charset="0"/>
                  </a:rPr>
                  <a:t> </a:t>
                </a:r>
                <a:r>
                  <a:rPr lang="en-US" altLang="zh-CN" sz="2400" dirty="0">
                    <a:uFill>
                      <a:solidFill>
                        <a:schemeClr val="accent2"/>
                      </a:solidFill>
                    </a:uFill>
                    <a:latin typeface="Microsoft YaHei" panose="020B0503020204020204" pitchFamily="34" charset="-122"/>
                    <a:ea typeface="Microsoft YaHei" panose="020B0503020204020204" pitchFamily="34" charset="-122"/>
                    <a:cs typeface="Times New Roman" panose="02020603050405020304" pitchFamily="18" charset="0"/>
                  </a:rPr>
                  <a:t>and</a:t>
                </a:r>
                <a:r>
                  <a:rPr lang="zh-CN" altLang="en-US" sz="2400" dirty="0">
                    <a:uFill>
                      <a:solidFill>
                        <a:schemeClr val="accent2"/>
                      </a:solidFill>
                    </a:uFill>
                    <a:latin typeface="Microsoft YaHei" panose="020B0503020204020204" pitchFamily="34" charset="-122"/>
                    <a:ea typeface="Microsoft YaHei" panose="020B0503020204020204" pitchFamily="34" charset="-122"/>
                    <a:cs typeface="Times New Roman" panose="02020603050405020304" pitchFamily="18" charset="0"/>
                  </a:rPr>
                  <a:t> </a:t>
                </a:r>
                <a:r>
                  <a:rPr lang="en-US" altLang="zh-CN" sz="2400" dirty="0">
                    <a:uFill>
                      <a:solidFill>
                        <a:schemeClr val="accent2"/>
                      </a:solidFill>
                    </a:uFill>
                    <a:latin typeface="Microsoft YaHei" panose="020B0503020204020204" pitchFamily="34" charset="-122"/>
                    <a:ea typeface="Microsoft YaHei" panose="020B0503020204020204" pitchFamily="34" charset="-122"/>
                    <a:cs typeface="Times New Roman" panose="02020603050405020304" pitchFamily="18" charset="0"/>
                  </a:rPr>
                  <a:t>coupled</a:t>
                </a:r>
                <a:r>
                  <a:rPr lang="zh-CN" altLang="en-US" sz="2400" dirty="0">
                    <a:uFill>
                      <a:solidFill>
                        <a:schemeClr val="accent2"/>
                      </a:solidFill>
                    </a:uFill>
                    <a:latin typeface="Microsoft YaHei" panose="020B0503020204020204" pitchFamily="34" charset="-122"/>
                    <a:ea typeface="Microsoft YaHei" panose="020B0503020204020204" pitchFamily="34" charset="-122"/>
                    <a:cs typeface="Times New Roman" panose="02020603050405020304" pitchFamily="18" charset="0"/>
                  </a:rPr>
                  <a:t> </a:t>
                </a:r>
                <a:r>
                  <a:rPr lang="en-US" altLang="zh-CN" sz="2400" dirty="0">
                    <a:uFill>
                      <a:solidFill>
                        <a:schemeClr val="accent2"/>
                      </a:solidFill>
                    </a:uFill>
                    <a:latin typeface="Microsoft YaHei" panose="020B0503020204020204" pitchFamily="34" charset="-122"/>
                    <a:ea typeface="Microsoft YaHei" panose="020B0503020204020204" pitchFamily="34" charset="-122"/>
                    <a:cs typeface="Times New Roman" panose="02020603050405020304" pitchFamily="18" charset="0"/>
                  </a:rPr>
                  <a:t>channel</a:t>
                </a:r>
                <a:r>
                  <a:rPr lang="zh-CN" altLang="en-US" sz="2400" dirty="0">
                    <a:uFill>
                      <a:solidFill>
                        <a:schemeClr val="accent2"/>
                      </a:solidFill>
                    </a:uFill>
                    <a:latin typeface="Microsoft YaHei" panose="020B0503020204020204" pitchFamily="34" charset="-122"/>
                    <a:ea typeface="Microsoft YaHei" panose="020B0503020204020204" pitchFamily="34" charset="-122"/>
                    <a:cs typeface="Times New Roman" panose="02020603050405020304" pitchFamily="18" charset="0"/>
                  </a:rPr>
                  <a:t> </a:t>
                </a:r>
                <a:r>
                  <a:rPr lang="en-US" altLang="zh-CN" sz="2400" dirty="0">
                    <a:uFill>
                      <a:solidFill>
                        <a:schemeClr val="accent2"/>
                      </a:solidFill>
                    </a:uFill>
                    <a:latin typeface="Microsoft YaHei" panose="020B0503020204020204" pitchFamily="34" charset="-122"/>
                    <a:ea typeface="Microsoft YaHei" panose="020B0503020204020204" pitchFamily="34" charset="-122"/>
                    <a:cs typeface="Times New Roman" panose="02020603050405020304" pitchFamily="18" charset="0"/>
                  </a:rPr>
                  <a:t>unitarity.</a:t>
                </a:r>
                <a:r>
                  <a:rPr lang="zh-CN" altLang="en-US" sz="2400" dirty="0">
                    <a:uFill>
                      <a:solidFill>
                        <a:schemeClr val="accent2"/>
                      </a:solidFill>
                    </a:uFill>
                    <a:latin typeface="Microsoft YaHei" panose="020B0503020204020204" pitchFamily="34" charset="-122"/>
                    <a:ea typeface="Microsoft YaHei" panose="020B0503020204020204" pitchFamily="34" charset="-122"/>
                    <a:cs typeface="Times New Roman" panose="02020603050405020304" pitchFamily="18" charset="0"/>
                  </a:rPr>
                  <a:t> </a:t>
                </a:r>
                <a:endParaRPr lang="en-US" altLang="zh-CN" sz="2400" dirty="0">
                  <a:uFill>
                    <a:solidFill>
                      <a:srgbClr val="00B050"/>
                    </a:solidFill>
                  </a:uFill>
                  <a:latin typeface="Microsoft YaHei" panose="020B0503020204020204" pitchFamily="34" charset="-122"/>
                  <a:ea typeface="Microsoft YaHei" panose="020B0503020204020204" pitchFamily="34" charset="-122"/>
                  <a:cs typeface="Times New Roman" panose="02020603050405020304" pitchFamily="18" charset="0"/>
                </a:endParaRPr>
              </a:p>
            </p:txBody>
          </p:sp>
        </mc:Choice>
        <mc:Fallback xmlns="">
          <p:sp>
            <p:nvSpPr>
              <p:cNvPr id="4" name="文本框 3">
                <a:extLst>
                  <a:ext uri="{FF2B5EF4-FFF2-40B4-BE49-F238E27FC236}">
                    <a16:creationId xmlns:a16="http://schemas.microsoft.com/office/drawing/2014/main" id="{B0A8EF2F-5C74-A18B-A5E2-AF12EB06D810}"/>
                  </a:ext>
                </a:extLst>
              </p:cNvPr>
              <p:cNvSpPr txBox="1">
                <a:spLocks noRot="1" noChangeAspect="1" noMove="1" noResize="1" noEditPoints="1" noAdjustHandles="1" noChangeArrowheads="1" noChangeShapeType="1" noTextEdit="1"/>
              </p:cNvSpPr>
              <p:nvPr/>
            </p:nvSpPr>
            <p:spPr>
              <a:xfrm>
                <a:off x="336790" y="1156931"/>
                <a:ext cx="11764224" cy="1135054"/>
              </a:xfrm>
              <a:prstGeom prst="rect">
                <a:avLst/>
              </a:prstGeom>
              <a:blipFill>
                <a:blip r:embed="rId8"/>
                <a:stretch>
                  <a:fillRect l="-755" r="-216" b="-12222"/>
                </a:stretch>
              </a:blipFill>
            </p:spPr>
            <p:txBody>
              <a:bodyPr/>
              <a:lstStyle/>
              <a:p>
                <a:r>
                  <a:rPr lang="zh-CN" altLang="en-US">
                    <a:noFill/>
                  </a:rPr>
                  <a:t> </a:t>
                </a:r>
              </a:p>
            </p:txBody>
          </p:sp>
        </mc:Fallback>
      </mc:AlternateContent>
      <p:sp>
        <p:nvSpPr>
          <p:cNvPr id="8" name="文本框 7">
            <a:extLst>
              <a:ext uri="{FF2B5EF4-FFF2-40B4-BE49-F238E27FC236}">
                <a16:creationId xmlns:a16="http://schemas.microsoft.com/office/drawing/2014/main" id="{37C884FA-D96B-A30C-F4C8-F596952DDF2D}"/>
              </a:ext>
            </a:extLst>
          </p:cNvPr>
          <p:cNvSpPr txBox="1"/>
          <p:nvPr/>
        </p:nvSpPr>
        <p:spPr>
          <a:xfrm>
            <a:off x="7995716" y="2663626"/>
            <a:ext cx="3961597" cy="461665"/>
          </a:xfrm>
          <a:prstGeom prst="rect">
            <a:avLst/>
          </a:prstGeom>
          <a:noFill/>
        </p:spPr>
        <p:txBody>
          <a:bodyPr wrap="none" rtlCol="0">
            <a:spAutoFit/>
          </a:bodyPr>
          <a:lstStyle/>
          <a:p>
            <a:r>
              <a:rPr kumimoji="1" lang="en-US" altLang="zh-CN" sz="2400" b="1" dirty="0">
                <a:latin typeface="Microsoft YaHei" panose="020B0503020204020204" pitchFamily="34" charset="-122"/>
                <a:ea typeface="Microsoft YaHei" panose="020B0503020204020204" pitchFamily="34" charset="-122"/>
              </a:rPr>
              <a:t>Bethe-Salpeter</a:t>
            </a:r>
            <a:r>
              <a:rPr kumimoji="1" lang="zh-CN" altLang="en-US" sz="2400" b="1" dirty="0">
                <a:latin typeface="Microsoft YaHei" panose="020B0503020204020204" pitchFamily="34" charset="-122"/>
                <a:ea typeface="Microsoft YaHei" panose="020B0503020204020204" pitchFamily="34" charset="-122"/>
              </a:rPr>
              <a:t> </a:t>
            </a:r>
            <a:r>
              <a:rPr kumimoji="1" lang="en-US" altLang="zh-CN" sz="2400" b="1" dirty="0">
                <a:latin typeface="Microsoft YaHei" panose="020B0503020204020204" pitchFamily="34" charset="-122"/>
                <a:ea typeface="Microsoft YaHei" panose="020B0503020204020204" pitchFamily="34" charset="-122"/>
              </a:rPr>
              <a:t>Equation</a:t>
            </a:r>
            <a:endParaRPr kumimoji="1" lang="zh-CN" altLang="en-US" sz="2400" b="1" dirty="0">
              <a:latin typeface="Microsoft YaHei" panose="020B0503020204020204" pitchFamily="34" charset="-122"/>
              <a:ea typeface="Microsoft YaHei" panose="020B0503020204020204" pitchFamily="34" charset="-122"/>
            </a:endParaRPr>
          </a:p>
        </p:txBody>
      </p:sp>
      <p:sp>
        <p:nvSpPr>
          <p:cNvPr id="9" name="文本框 8">
            <a:extLst>
              <a:ext uri="{FF2B5EF4-FFF2-40B4-BE49-F238E27FC236}">
                <a16:creationId xmlns:a16="http://schemas.microsoft.com/office/drawing/2014/main" id="{27312BFC-12E8-0D16-B6CF-7DF7565DB4A2}"/>
              </a:ext>
            </a:extLst>
          </p:cNvPr>
          <p:cNvSpPr txBox="1"/>
          <p:nvPr/>
        </p:nvSpPr>
        <p:spPr>
          <a:xfrm>
            <a:off x="7338940" y="3374580"/>
            <a:ext cx="5060809" cy="461665"/>
          </a:xfrm>
          <a:prstGeom prst="rect">
            <a:avLst/>
          </a:prstGeom>
          <a:noFill/>
        </p:spPr>
        <p:txBody>
          <a:bodyPr wrap="none" rtlCol="0">
            <a:spAutoFit/>
          </a:bodyPr>
          <a:lstStyle/>
          <a:p>
            <a:r>
              <a:rPr kumimoji="1" lang="en-US" altLang="zh-CN" sz="2400" b="1" dirty="0">
                <a:latin typeface="Microsoft YaHei" panose="020B0503020204020204" pitchFamily="34" charset="-122"/>
                <a:ea typeface="Microsoft YaHei" panose="020B0503020204020204" pitchFamily="34" charset="-122"/>
              </a:rPr>
              <a:t>Weinberg-</a:t>
            </a:r>
            <a:r>
              <a:rPr kumimoji="1" lang="en-US" altLang="zh-CN" sz="2400" b="1" dirty="0" err="1">
                <a:latin typeface="Microsoft YaHei" panose="020B0503020204020204" pitchFamily="34" charset="-122"/>
                <a:ea typeface="Microsoft YaHei" panose="020B0503020204020204" pitchFamily="34" charset="-122"/>
              </a:rPr>
              <a:t>Tomozawa</a:t>
            </a:r>
            <a:r>
              <a:rPr kumimoji="1" lang="zh-CN" altLang="en-US" sz="2400" b="1" dirty="0">
                <a:latin typeface="Microsoft YaHei" panose="020B0503020204020204" pitchFamily="34" charset="-122"/>
                <a:ea typeface="Microsoft YaHei" panose="020B0503020204020204" pitchFamily="34" charset="-122"/>
              </a:rPr>
              <a:t> </a:t>
            </a:r>
            <a:r>
              <a:rPr kumimoji="1" lang="en-US" altLang="zh-CN" sz="2400" b="1" dirty="0">
                <a:latin typeface="Microsoft YaHei" panose="020B0503020204020204" pitchFamily="34" charset="-122"/>
                <a:ea typeface="Microsoft YaHei" panose="020B0503020204020204" pitchFamily="34" charset="-122"/>
              </a:rPr>
              <a:t>potential</a:t>
            </a:r>
            <a:r>
              <a:rPr kumimoji="1" lang="zh-CN" altLang="en-US" sz="2400" b="1" dirty="0">
                <a:latin typeface="Microsoft YaHei" panose="020B0503020204020204" pitchFamily="34" charset="-122"/>
                <a:ea typeface="Microsoft YaHei" panose="020B0503020204020204" pitchFamily="34" charset="-122"/>
              </a:rPr>
              <a:t> </a:t>
            </a:r>
          </a:p>
        </p:txBody>
      </p:sp>
    </p:spTree>
    <p:extLst>
      <p:ext uri="{BB962C8B-B14F-4D97-AF65-F5344CB8AC3E}">
        <p14:creationId xmlns:p14="http://schemas.microsoft.com/office/powerpoint/2010/main" val="255880040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主题​​">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21106</TotalTime>
  <Words>3970</Words>
  <Application>Microsoft Macintosh PowerPoint</Application>
  <PresentationFormat>宽屏</PresentationFormat>
  <Paragraphs>458</Paragraphs>
  <Slides>56</Slides>
  <Notes>41</Notes>
  <HiddenSlides>0</HiddenSlides>
  <MMClips>0</MMClips>
  <ScaleCrop>false</ScaleCrop>
  <HeadingPairs>
    <vt:vector size="6" baseType="variant">
      <vt:variant>
        <vt:lpstr>已用的字体</vt:lpstr>
      </vt:variant>
      <vt:variant>
        <vt:i4>28</vt:i4>
      </vt:variant>
      <vt:variant>
        <vt:lpstr>主题</vt:lpstr>
      </vt:variant>
      <vt:variant>
        <vt:i4>2</vt:i4>
      </vt:variant>
      <vt:variant>
        <vt:lpstr>幻灯片标题</vt:lpstr>
      </vt:variant>
      <vt:variant>
        <vt:i4>56</vt:i4>
      </vt:variant>
    </vt:vector>
  </HeadingPairs>
  <TitlesOfParts>
    <vt:vector size="86" baseType="lpstr">
      <vt:lpstr>-apple-system</vt:lpstr>
      <vt:lpstr>DengXian</vt:lpstr>
      <vt:lpstr>DengXian</vt:lpstr>
      <vt:lpstr>黑体</vt:lpstr>
      <vt:lpstr>微软雅黑</vt:lpstr>
      <vt:lpstr>微软雅黑</vt:lpstr>
      <vt:lpstr>系统字体常规体</vt:lpstr>
      <vt:lpstr>AdvOT19ee2aa8.B</vt:lpstr>
      <vt:lpstr>AdvOT483a8203</vt:lpstr>
      <vt:lpstr>CambriaMath</vt:lpstr>
      <vt:lpstr>CMBSY10</vt:lpstr>
      <vt:lpstr>CMBX10</vt:lpstr>
      <vt:lpstr>CMSY10</vt:lpstr>
      <vt:lpstr>PazoMath</vt:lpstr>
      <vt:lpstr>Times</vt:lpstr>
      <vt:lpstr>URWPalladioL</vt:lpstr>
      <vt:lpstr>YentiEG-Ultra-GB</vt:lpstr>
      <vt:lpstr>Arial</vt:lpstr>
      <vt:lpstr>Arial</vt:lpstr>
      <vt:lpstr>Arial Black</vt:lpstr>
      <vt:lpstr>Calibri</vt:lpstr>
      <vt:lpstr>Calibri Light</vt:lpstr>
      <vt:lpstr>Cambria Math</vt:lpstr>
      <vt:lpstr>Georgia</vt:lpstr>
      <vt:lpstr>Helvetica Neue</vt:lpstr>
      <vt:lpstr>Times New Roman</vt:lpstr>
      <vt:lpstr>Wingdings</vt:lpstr>
      <vt:lpstr>Wingdings 2</vt:lpstr>
      <vt:lpstr>Office 主题</vt:lpstr>
      <vt:lpstr>1_Office 主题</vt:lpstr>
      <vt:lpstr>PowerPoint 演示文稿</vt:lpstr>
      <vt:lpstr>Contents</vt:lpstr>
      <vt:lpstr>Beginning of a new era： 2003</vt:lpstr>
      <vt:lpstr>PowerPoint 演示文稿</vt:lpstr>
      <vt:lpstr>Many (if not all)  of them close to thresholds</vt:lpstr>
      <vt:lpstr>Contents</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SU(3) group-theoretical explanation</vt:lpstr>
      <vt:lpstr>PowerPoint 演示文稿</vt:lpstr>
      <vt:lpstr>PowerPoint 演示文稿</vt:lpstr>
      <vt:lpstr>PowerPoint 演示文稿</vt:lpstr>
      <vt:lpstr>PowerPoint 演示文稿</vt:lpstr>
      <vt:lpstr>PowerPoint 演示文稿</vt:lpstr>
      <vt:lpstr>Q2: How does the nature of NG bosons play a role?</vt:lpstr>
      <vt:lpstr>PowerPoint 演示文稿</vt:lpstr>
      <vt:lpstr>PowerPoint 演示文稿</vt:lpstr>
      <vt:lpstr>PowerPoint 演示文稿</vt:lpstr>
      <vt:lpstr>PowerPoint 演示文稿</vt:lpstr>
      <vt:lpstr>PowerPoint 演示文稿</vt:lpstr>
      <vt:lpstr>PowerPoint 演示文稿</vt:lpstr>
      <vt:lpstr>Q3: Is energy dependence of WT potential relevant?</vt:lpstr>
      <vt:lpstr>PowerPoint 演示文稿</vt:lpstr>
      <vt:lpstr>PowerPoint 演示文稿</vt:lpstr>
      <vt:lpstr>PowerPoint 演示文稿</vt:lpstr>
      <vt:lpstr>Contents</vt:lpstr>
      <vt:lpstr>ΩΩ 1S0  Bound state</vt:lpstr>
      <vt:lpstr>One boson exchange potential for ΩΩ</vt:lpstr>
      <vt:lpstr>Existence of an ΩΩΩ bound state—5S2 important </vt:lpstr>
      <vt:lpstr>No Ω_ccc Ω_ccc Ω_ccc and Ω_bbb Ω_bbb Ω_bbb </vt:lpstr>
      <vt:lpstr>Contents</vt:lpstr>
      <vt:lpstr>𝑇cc(3875) as a DD^∗ hadronic molecule </vt:lpstr>
      <vt:lpstr>Three follow-up Lattice QCD studies</vt:lpstr>
      <vt:lpstr>T_cc^+ (3875) relevant DD^∗ scattering from N_f=2 lattice QCD</vt:lpstr>
      <vt:lpstr>Doubly charmed tetraquark T_cc^+from Lattice QCD near Physical Point</vt:lpstr>
      <vt:lpstr>TPE exchange in covariant chiral EFT</vt:lpstr>
      <vt:lpstr>Preliminary Results</vt:lpstr>
      <vt:lpstr>Preliminary Results</vt:lpstr>
      <vt:lpstr>Summary and outlook</vt:lpstr>
      <vt:lpstr>Thanks a lot for your attention!</vt:lpstr>
      <vt:lpstr>An incomplete list of other related systems</vt:lpstr>
      <vt:lpstr>An incomplete list of other related systems</vt:lpstr>
      <vt:lpstr>An incomplete list of other related systems</vt:lpstr>
      <vt:lpstr>An incomplete list of other related systems</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Li-Sheng Geng</dc:creator>
  <cp:lastModifiedBy>Microsoft Office User</cp:lastModifiedBy>
  <cp:revision>780</cp:revision>
  <dcterms:created xsi:type="dcterms:W3CDTF">2022-03-30T06:37:53Z</dcterms:created>
  <dcterms:modified xsi:type="dcterms:W3CDTF">2023-10-07T03:21:32Z</dcterms:modified>
</cp:coreProperties>
</file>