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6" r:id="rId5"/>
    <p:sldId id="257" r:id="rId6"/>
    <p:sldId id="260" r:id="rId7"/>
    <p:sldId id="261" r:id="rId8"/>
    <p:sldId id="267" r:id="rId9"/>
    <p:sldId id="265" r:id="rId10"/>
    <p:sldId id="262" r:id="rId11"/>
    <p:sldId id="263" r:id="rId12"/>
    <p:sldId id="264" r:id="rId13"/>
    <p:sldId id="268" r:id="rId14"/>
    <p:sldId id="269" r:id="rId15"/>
    <p:sldId id="289" r:id="rId16"/>
    <p:sldId id="290" r:id="rId17"/>
    <p:sldId id="270" r:id="rId18"/>
    <p:sldId id="27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0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2" Type="http://schemas.openxmlformats.org/officeDocument/2006/relationships/image" Target="../media/image7.png"/><Relationship Id="rId1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0.xml"/><Relationship Id="rId3" Type="http://schemas.openxmlformats.org/officeDocument/2006/relationships/image" Target="../media/image8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3.xml"/><Relationship Id="rId3" Type="http://schemas.openxmlformats.org/officeDocument/2006/relationships/image" Target="../media/image9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image" Target="../media/image10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11.png"/><Relationship Id="rId1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image" Target="../media/image12.png"/><Relationship Id="rId1" Type="http://schemas.openxmlformats.org/officeDocument/2006/relationships/tags" Target="../tags/tag9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image" Target="../media/image13.png"/><Relationship Id="rId1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.jpe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image" Target="../media/image3.png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1.xml"/><Relationship Id="rId2" Type="http://schemas.openxmlformats.org/officeDocument/2006/relationships/image" Target="../media/image4.png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3.xml"/><Relationship Id="rId2" Type="http://schemas.openxmlformats.org/officeDocument/2006/relationships/image" Target="../media/image5.png"/><Relationship Id="rId1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2" Type="http://schemas.openxmlformats.org/officeDocument/2006/relationships/image" Target="../media/image6.png"/><Relationship Id="rId1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02130" y="1436370"/>
            <a:ext cx="8742045" cy="3255645"/>
          </a:xfrm>
        </p:spPr>
        <p:txBody>
          <a:bodyPr>
            <a:normAutofit/>
          </a:bodyPr>
          <a:p>
            <a:pPr algn="l"/>
            <a:r>
              <a:rPr lang="en-US" altLang="zh-CN" sz="4445" dirty="0" smtClean="0"/>
              <a:t>AHCAL MIP Calibration</a:t>
            </a:r>
            <a:br>
              <a:rPr lang="en-US" altLang="zh-CN" sz="4445" dirty="0" smtClean="0"/>
            </a:br>
            <a:r>
              <a:rPr lang="en-US" altLang="zh-CN" sz="4445" dirty="0" smtClean="0"/>
              <a:t> </a:t>
            </a:r>
            <a:br>
              <a:rPr lang="en-US" altLang="zh-CN" sz="4445" dirty="0" smtClean="0"/>
            </a:br>
            <a:br>
              <a:rPr lang="en-US" altLang="zh-CN" sz="4445" dirty="0" smtClean="0"/>
            </a:br>
            <a:r>
              <a:rPr lang="en-US" altLang="zh-CN" sz="4445" dirty="0" smtClean="0"/>
              <a:t>					</a:t>
            </a:r>
            <a:r>
              <a:rPr lang="en-US" altLang="zh-CN" sz="3110" b="0" dirty="0" smtClean="0"/>
              <a:t>Zixun Xu</a:t>
            </a:r>
            <a:endParaRPr lang="en-US" altLang="zh-CN" sz="3110" b="0" dirty="0" smtClean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Fitting Effect </a:t>
            </a:r>
            <a:endParaRPr lang="en-US" altLang="zh-CN" sz="3600" dirty="0" smtClean="0"/>
          </a:p>
        </p:txBody>
      </p:sp>
      <p:pic>
        <p:nvPicPr>
          <p:cNvPr id="3" name="图片 2" descr="mpvErr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979170"/>
            <a:ext cx="8374380" cy="5650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Ratio of MPV&amp;Sigma</a:t>
            </a:r>
            <a:endParaRPr lang="en-US" altLang="zh-CN" sz="3600" dirty="0" smtClean="0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943215" y="1438910"/>
            <a:ext cx="4420870" cy="4326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The ratio of MPV and sigma is almost the same in different layers in simulation result(about 14),while here shows the different situation.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pic>
        <p:nvPicPr>
          <p:cNvPr id="2" name="图片 1" descr="Rat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351915"/>
            <a:ext cx="7676515" cy="5179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Layer38&amp;39 Problems</a:t>
            </a:r>
            <a:endParaRPr lang="en-US" altLang="zh-CN" sz="3600" dirty="0" smtClean="0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623810" y="1438910"/>
            <a:ext cx="4568190" cy="4326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r>
              <a:rPr lang="en-US" sz="28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Layer39 Chip8</a:t>
            </a:r>
            <a:endParaRPr lang="en-US" sz="2800" b="1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z="2800" b="1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Exponential noise mainly from Run21-29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layer38 chip6,7,8;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  layer39 chip6,7,8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pic>
        <p:nvPicPr>
          <p:cNvPr id="2" name="图片 1" descr="chip3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111250"/>
            <a:ext cx="5840095" cy="5746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Layer38&amp;39 Problems</a:t>
            </a:r>
            <a:endParaRPr lang="en-US" altLang="zh-CN" sz="3600" dirty="0" smtClean="0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183755" y="1438910"/>
            <a:ext cx="5008245" cy="4326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r>
              <a:rPr lang="en-US" sz="28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Layer39 Chip8</a:t>
            </a:r>
            <a:endParaRPr lang="en-US" sz="2800" b="1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z="2800" b="1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Exponential noise disappers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Still cannot get good fit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pic>
        <p:nvPicPr>
          <p:cNvPr id="3" name="图片 2" descr="chip3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967740"/>
            <a:ext cx="5848350" cy="57556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Layer38&amp;39 Problems</a:t>
            </a:r>
            <a:endParaRPr lang="en-US" altLang="zh-CN" sz="3600" dirty="0" smtClean="0"/>
          </a:p>
        </p:txBody>
      </p:sp>
      <p:pic>
        <p:nvPicPr>
          <p:cNvPr id="2" name="图片 1" descr="layer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15" y="1102360"/>
            <a:ext cx="6769100" cy="57556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Layer38&amp;39 Problems</a:t>
            </a:r>
            <a:endParaRPr lang="en-US" altLang="zh-CN" sz="3600" dirty="0" smtClean="0"/>
          </a:p>
        </p:txBody>
      </p:sp>
      <p:pic>
        <p:nvPicPr>
          <p:cNvPr id="3" name="图片 2" descr="layer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15" y="1041400"/>
            <a:ext cx="6825615" cy="58045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Summary&amp;Plan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625020"/>
            <a:ext cx="10969200" cy="4759200"/>
          </a:xfrm>
        </p:spPr>
        <p:txBody>
          <a:bodyPr>
            <a:normAutofit lnSpcReduction="10000"/>
          </a:bodyPr>
          <a:p>
            <a:r>
              <a:rPr lang="en-US" altLang="zh-CN" sz="2400"/>
              <a:t>Percentage of channels fail to calibrate is about 0.42%.</a:t>
            </a:r>
            <a:endParaRPr lang="en-US" altLang="zh-CN"/>
          </a:p>
          <a:p>
            <a:r>
              <a:rPr lang="en-US" altLang="zh-CN" sz="2400"/>
              <a:t>Calibration results in: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>
                <a:highlight>
                  <a:srgbClr val="FFFF00"/>
                </a:highlight>
              </a:rPr>
              <a:t>/afs/ihep.ac.cn/users/z/zixunxu/public/test/mipCalib.root</a:t>
            </a:r>
            <a:endParaRPr lang="en-US" altLang="zh-CN" sz="24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sz="2400"/>
              <a:t>norm=0  -&gt;  badchannel</a:t>
            </a:r>
            <a:endParaRPr lang="en-US" altLang="zh-CN" sz="2400"/>
          </a:p>
          <a:p>
            <a:pPr marL="0" indent="0">
              <a:buNone/>
            </a:pPr>
            <a:endParaRPr lang="en-US" altLang="zh-CN" sz="2400">
              <a:highlight>
                <a:srgbClr val="FFFF00"/>
              </a:highlight>
            </a:endParaRPr>
          </a:p>
          <a:p>
            <a:r>
              <a:rPr lang="en-US" altLang="zh-CN" sz="2400"/>
              <a:t>Study the inhomogeous effect of different energy units.  </a:t>
            </a:r>
            <a:endParaRPr lang="en-US" altLang="zh-CN" sz="2400"/>
          </a:p>
          <a:p>
            <a:r>
              <a:rPr lang="en-US" altLang="zh-CN" sz="2400"/>
              <a:t>Find better fitting plan to layer38 and 39.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94495" y="2068830"/>
            <a:ext cx="2994660" cy="2133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497580" y="2480310"/>
            <a:ext cx="7324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Thanks!</a:t>
            </a:r>
            <a:endParaRPr lang="en-US" altLang="zh-CN" sz="72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Motivation   </a:t>
            </a:r>
            <a:endParaRPr lang="en-US" altLang="zh-CN" sz="3600" dirty="0" smtClean="0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93570" y="1268095"/>
            <a:ext cx="9111615" cy="5230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Use MIP data and simulation information(ECAL+HCAL) to do energy calibration.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Select abnormal channels for furture work.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Study energy inhomogeneous of different energy unit.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>
                <a:sym typeface="+mn-ea"/>
              </a:rPr>
              <a:t>Filter Out Unavailable Entries</a:t>
            </a:r>
            <a:r>
              <a:rPr lang="en-US" altLang="zh-CN" sz="3600" dirty="0" smtClean="0"/>
              <a:t> </a:t>
            </a:r>
            <a:endParaRPr lang="en-US" altLang="zh-CN" sz="3600" dirty="0" smtClean="0"/>
          </a:p>
        </p:txBody>
      </p:sp>
      <p:pic>
        <p:nvPicPr>
          <p:cNvPr id="126" name="图片 125" descr="hitnum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367155"/>
            <a:ext cx="7604760" cy="513588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604760" y="1476375"/>
            <a:ext cx="4342130" cy="5230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We select the entries whose hit numbers are larger than 30.</a:t>
            </a: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We don’t want to collect the shower,so we just collect the cells with the largest number of the “same position cells”.</a:t>
            </a: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Useless entries have the percentage of about 30%.</a:t>
            </a: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{32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10021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,33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10021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,34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20010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,35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10022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,36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10022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,37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10021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}</a:t>
            </a: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   -&gt;{32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10021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,33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10021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,37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FillTx/>
              </a:rPr>
              <a:t>10021</a:t>
            </a:r>
            <a:r>
              <a:rPr 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}</a:t>
            </a: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Methods in Calibration  </a:t>
            </a:r>
            <a:endParaRPr lang="en-US" altLang="zh-CN" sz="3600" dirty="0" smtClean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65175" y="1705610"/>
            <a:ext cx="10483215" cy="5539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Fitting function :Laudau+Guassian Convolution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First fit at the chip level,then use the parameters as </a:t>
            </a: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each channel’s initial parameters.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Fitting range :100-1500,minor adjustments have been made to a small number of channels.</a:t>
            </a: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24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05740" y="1367790"/>
            <a:ext cx="6376670" cy="5230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32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Light leak:46</a:t>
            </a:r>
            <a:endParaRPr lang="en-US" sz="32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32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32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Fail to Fit:9(all in layer38&amp;39</a:t>
            </a:r>
            <a:r>
              <a:rPr lang="zh-CN" altLang="en-US" sz="32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）</a:t>
            </a:r>
            <a:endParaRPr lang="en-US" sz="32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endParaRPr lang="en-US" sz="32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285750" indent="-285750" algn="l">
              <a:buClrTx/>
              <a:buSzPct val="75000"/>
              <a:buFont typeface="Wingdings" panose="05000000000000000000" charset="0"/>
              <a:buChar char="l"/>
            </a:pPr>
            <a:r>
              <a:rPr lang="en-US" sz="32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Total:55/12960=0.42%</a:t>
            </a:r>
            <a:endParaRPr lang="en-US" sz="32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 algn="l">
              <a:buClrTx/>
              <a:buSzPct val="75000"/>
              <a:buFont typeface="Wingdings" panose="05000000000000000000" charset="0"/>
              <a:buNone/>
            </a:pPr>
            <a:endParaRPr 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Channels Fail to be Calibrated </a:t>
            </a:r>
            <a:endParaRPr lang="en-US" altLang="zh-CN" sz="36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1612265"/>
            <a:ext cx="5132070" cy="3924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Some Results </a:t>
            </a:r>
            <a:endParaRPr lang="en-US" altLang="zh-CN" sz="3600" dirty="0" smtClean="0"/>
          </a:p>
        </p:txBody>
      </p:sp>
      <p:pic>
        <p:nvPicPr>
          <p:cNvPr id="3" name="图片 2" descr="chip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070" y="328930"/>
            <a:ext cx="6610350" cy="65049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4850" y="3044825"/>
            <a:ext cx="273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layer3 chip4</a:t>
            </a:r>
            <a:endParaRPr lang="en-US" altLang="zh-CN" sz="2800" b="1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Some Results </a:t>
            </a:r>
            <a:endParaRPr lang="en-US" altLang="zh-CN" sz="36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704850" y="3044825"/>
            <a:ext cx="273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layer11 chip0</a:t>
            </a:r>
            <a:endParaRPr lang="en-US" altLang="zh-CN" sz="2800" b="1"/>
          </a:p>
        </p:txBody>
      </p:sp>
      <p:pic>
        <p:nvPicPr>
          <p:cNvPr id="3" name="图片 2" descr="chip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320" y="138430"/>
            <a:ext cx="6689090" cy="6581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Some Results </a:t>
            </a:r>
            <a:endParaRPr lang="en-US" altLang="zh-CN" sz="3600" dirty="0" smtClean="0"/>
          </a:p>
        </p:txBody>
      </p:sp>
      <p:pic>
        <p:nvPicPr>
          <p:cNvPr id="2" name="图片 1" descr="layer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15" y="1049655"/>
            <a:ext cx="6831330" cy="5808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328930"/>
            <a:ext cx="7618095" cy="639445"/>
          </a:xfrm>
        </p:spPr>
        <p:txBody>
          <a:bodyPr>
            <a:normAutofit fontScale="90000"/>
          </a:bodyPr>
          <a:p>
            <a:pPr algn="l"/>
            <a:r>
              <a:rPr lang="en-US" altLang="zh-CN" sz="3600" dirty="0" smtClean="0"/>
              <a:t>Some Results </a:t>
            </a:r>
            <a:endParaRPr lang="en-US" altLang="zh-CN" sz="3600" dirty="0" smtClean="0"/>
          </a:p>
        </p:txBody>
      </p:sp>
      <p:pic>
        <p:nvPicPr>
          <p:cNvPr id="2" name="图片 1" descr="layer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15" y="1049655"/>
            <a:ext cx="6830060" cy="5808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KSO_WM_BEAUTIFY_FLAG" val=""/>
  <p:tag name="KSO_WM_UNIT_PLACING_PICTURE_USER_VIEWPORT" val="{&quot;height&quot;:3360,&quot;width&quot;:4716}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COMMONDATA" val="eyJoZGlkIjoiZmZkMzlhOTI5MTRmNmUxMzRkYWJmZGYzNjRkODUzODkifQ=="/>
  <p:tag name="KSO_WPP_MARK_KEY" val="6b6ea12b-c66a-4cc7-a502-1a2b3c87174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WPS 演示</Application>
  <PresentationFormat>宽屏</PresentationFormat>
  <Paragraphs>115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AHCAL MIP Calibration    					Zixun Xu</vt:lpstr>
      <vt:lpstr>Motivation   </vt:lpstr>
      <vt:lpstr>Filter Out Unavailable Entries </vt:lpstr>
      <vt:lpstr>Methods in Calibration  </vt:lpstr>
      <vt:lpstr>Channels Fail to be Calibrated </vt:lpstr>
      <vt:lpstr>Some Results </vt:lpstr>
      <vt:lpstr>Some Results </vt:lpstr>
      <vt:lpstr>Some Results </vt:lpstr>
      <vt:lpstr>Some Results </vt:lpstr>
      <vt:lpstr>Fitting Effect </vt:lpstr>
      <vt:lpstr>Ratio of MPV&amp;Sigma</vt:lpstr>
      <vt:lpstr>Layer38&amp;39 Problems</vt:lpstr>
      <vt:lpstr>Layer38&amp;39 Problems</vt:lpstr>
      <vt:lpstr>Layer38&amp;39 Problems</vt:lpstr>
      <vt:lpstr>Layer38&amp;39 Problems</vt:lpstr>
      <vt:lpstr>Summary&amp;Plan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荀子曰</cp:lastModifiedBy>
  <cp:revision>267</cp:revision>
  <dcterms:created xsi:type="dcterms:W3CDTF">2019-06-19T02:08:00Z</dcterms:created>
  <dcterms:modified xsi:type="dcterms:W3CDTF">2023-02-23T12:04:02Z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119677A186CE4B64A6FD14A83E4927FB</vt:lpwstr>
  </property>
</Properties>
</file>