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30"/>
  </p:notesMasterIdLst>
  <p:sldIdLst>
    <p:sldId id="256" r:id="rId3"/>
    <p:sldId id="257" r:id="rId4"/>
    <p:sldId id="279" r:id="rId5"/>
    <p:sldId id="258" r:id="rId6"/>
    <p:sldId id="276" r:id="rId7"/>
    <p:sldId id="277" r:id="rId8"/>
    <p:sldId id="278" r:id="rId9"/>
    <p:sldId id="275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91" r:id="rId19"/>
    <p:sldId id="292" r:id="rId20"/>
    <p:sldId id="289" r:id="rId21"/>
    <p:sldId id="290" r:id="rId22"/>
    <p:sldId id="293" r:id="rId23"/>
    <p:sldId id="297" r:id="rId24"/>
    <p:sldId id="298" r:id="rId25"/>
    <p:sldId id="273" r:id="rId26"/>
    <p:sldId id="274" r:id="rId27"/>
    <p:sldId id="286" r:id="rId28"/>
    <p:sldId id="29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035" autoAdjust="0"/>
  </p:normalViewPr>
  <p:slideViewPr>
    <p:cSldViewPr snapToGrid="0">
      <p:cViewPr varScale="1">
        <p:scale>
          <a:sx n="62" d="100"/>
          <a:sy n="62" d="100"/>
        </p:scale>
        <p:origin x="1488" y="53"/>
      </p:cViewPr>
      <p:guideLst/>
    </p:cSldViewPr>
  </p:slideViewPr>
  <p:outlineViewPr>
    <p:cViewPr>
      <p:scale>
        <a:sx n="33" d="100"/>
        <a:sy n="33" d="100"/>
      </p:scale>
      <p:origin x="0" y="-67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70C7C-F1B7-4853-B094-3F83B59A1C66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AD5D2-3E3D-4C20-842E-5ED8E4626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70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Representing  deliver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three-body charmless B-meson decays under the factorization-assisted topological-amplitude approach,” </a:t>
                </a:r>
              </a:p>
              <a:p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“Charmless two-body B meson decays in the perturbative QCD factorization approach,” </a:t>
                </a:r>
              </a:p>
              <a:p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“Strange quark mass effect in </a:t>
                </a:r>
                <a:r>
                  <a:rPr lang="en-US" altLang="zh-CN" sz="12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𝐵_𝑠→ </a:t>
                </a:r>
                <a:r>
                  <a:rPr lang="zh-CN" altLang="en-US" sz="12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𝛾𝛾</a:t>
                </a:r>
                <a:r>
                  <a:rPr lang="en-US" altLang="zh-CN" sz="12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12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𝛾</a:t>
                </a:r>
                <a:r>
                  <a:rPr lang="en-US" altLang="zh-CN" sz="12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ℓℓ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,”</a:t>
                </a:r>
                <a:endParaRPr lang="it-IT" altLang="zh-CN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8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Establish a bridge between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27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06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Currently, no complete QCD-inspired method for non-leptonic b-baryon decays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90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Divided into these parts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8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zh-CN" dirty="0"/>
                  <a:t>b favored hadrons  crucial role  due to rich decay channel. Allow us to extract fundamental parameters and perform measurements of observables sensitive, deepen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i="0">
                    <a:latin typeface="Cambria Math" panose="02040503050406030204" pitchFamily="18" charset="0"/>
                  </a:rPr>
                  <a:t>𝛼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=〖(〖85.2〗_(−4.3)^(+4.8))〗^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6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i="0">
                    <a:latin typeface="Cambria Math" panose="02040503050406030204" pitchFamily="18" charset="0"/>
                  </a:rPr>
                  <a:t>𝛼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=〖(〖85.2〗_(−4.3)^(+4.8))〗^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00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Precise determination a high priority allow us to test CKM sector provide essential inputs of CPA show marginal consistency, ratio provide sensitivity to test </a:t>
                </a:r>
                <a:r>
                  <a:rPr lang="en-US" altLang="zh-CN" dirty="0" err="1"/>
                  <a:t>lepf</a:t>
                </a:r>
                <a:r>
                  <a:rPr lang="en-US" altLang="zh-CN" dirty="0"/>
                  <a:t> our perform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i="0">
                    <a:latin typeface="Cambria Math" panose="02040503050406030204" pitchFamily="18" charset="0"/>
                  </a:rPr>
                  <a:t>𝛼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=〖(〖85.2〗_(−4.3)^(+4.8))〗^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zh-CN" altLang="en-US" dirty="0"/>
                  <a:t>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〖𝑅(𝐷)〗^LQCD=0.284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±0.014</a:t>
                </a:r>
                <a:r>
                  <a:rPr lang="zh-CN" altLang="en-US" dirty="0"/>
                  <a:t> 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〖𝑅(𝐷𝑠𝑡𝑎𝑟)〗^LQCD=0.265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±0.013</a:t>
                </a:r>
                <a:r>
                  <a:rPr lang="zh-CN" altLang="en-US" dirty="0"/>
                  <a:t> 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9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zh-CN" dirty="0"/>
                  <a:t>Consistent with the expectation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i="0">
                    <a:latin typeface="Cambria Math" panose="02040503050406030204" pitchFamily="18" charset="0"/>
                  </a:rPr>
                  <a:t>𝛼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=〖(〖85.2〗_(−4.3)^(+4.8))〗^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2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zh-CN" dirty="0"/>
                  <a:t>Charmless b decays offer clean experimental signals as the final </a:t>
                </a:r>
                <a:r>
                  <a:rPr lang="en-US" altLang="zh-CN" dirty="0" err="1"/>
                  <a:t>sataes</a:t>
                </a:r>
                <a:r>
                  <a:rPr lang="en-US" altLang="zh-CN" dirty="0"/>
                  <a:t> have larger momenta compared to charmed decay, they provide opportunities to probe </a:t>
                </a:r>
                <a:r>
                  <a:rPr lang="en-US" altLang="zh-CN" dirty="0" err="1"/>
                  <a:t>CPv</a:t>
                </a:r>
                <a:r>
                  <a:rPr lang="en-US" altLang="zh-CN" dirty="0"/>
                  <a:t>, Direct </a:t>
                </a:r>
                <a:r>
                  <a:rPr lang="en-US" altLang="zh-CN" dirty="0" err="1"/>
                  <a:t>cpv</a:t>
                </a:r>
                <a:r>
                  <a:rPr lang="en-US" altLang="zh-CN" dirty="0"/>
                  <a:t> have been measured in b to </a:t>
                </a:r>
                <a:r>
                  <a:rPr lang="en-US" altLang="zh-CN" dirty="0" err="1"/>
                  <a:t>kp</a:t>
                </a:r>
                <a:r>
                  <a:rPr lang="en-US" altLang="zh-CN" dirty="0"/>
                  <a:t> decays and these </a:t>
                </a:r>
                <a:r>
                  <a:rPr lang="en-US" altLang="zh-CN" dirty="0" err="1"/>
                  <a:t>asy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signif</a:t>
                </a:r>
                <a:r>
                  <a:rPr lang="en-US" altLang="zh-CN" dirty="0"/>
                  <a:t> differ from naïve expectations based on isospin </a:t>
                </a:r>
                <a:r>
                  <a:rPr lang="en-US" altLang="zh-CN" dirty="0" err="1"/>
                  <a:t>sy</a:t>
                </a:r>
                <a:r>
                  <a:rPr lang="en-US" altLang="zh-CN" dirty="0"/>
                  <a:t>. Proceed through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i="0">
                    <a:latin typeface="Cambria Math" panose="02040503050406030204" pitchFamily="18" charset="0"/>
                  </a:rPr>
                  <a:t>𝛼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=〖(〖85.2〗_(−4.3)^(+4.8))〗^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01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Nonleptonic decay involve decay of b to light accompanied by the creation of a color </a:t>
            </a:r>
            <a:r>
              <a:rPr lang="en-US" altLang="zh-CN" dirty="0" err="1"/>
              <a:t>siglet</a:t>
            </a:r>
            <a:r>
              <a:rPr lang="en-US" altLang="zh-CN" dirty="0"/>
              <a:t> quark pair quickly exit the strong, between , theoretical method have been developed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4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Severely limits the predictive power of QCDF for process involving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D5D2-3E3D-4C20-842E-5ED8E46265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7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5D12E-732C-408D-BE41-3319EC845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4B4DCC-7C34-44E1-8995-CBEC9A89E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896854-1E80-4F5D-B04E-5A129DC6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47E3-0803-4AF0-8422-5463B6B43F1B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28771-27F8-4F18-BE2C-2DD46899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D401D-C14F-4994-B76C-A7D139B6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729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4ECCB-F374-43A2-87A0-72931454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323D5A-3AD2-44EE-B585-CEAFC053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EC5B41-710E-47B1-A115-45514CBCA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EE3586-DF87-4DFC-887C-8CF8718A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42F3-72D1-4CCE-A304-CF5AA3C19845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E687E8-66DE-442E-93B6-FBCBF154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39FF01-AD5A-4301-950C-AFEF98D1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DAE6A-BC41-4B86-98FC-3C6C6CED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3DBEC4-2797-4BFB-A9CB-544B7C5B2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AA1710-D0F8-40B0-B67B-F07C89C22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A50816-1916-4900-822E-21ABC7C0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DB9B-6E09-48DA-ABD9-803D3C204780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E9F474-627A-4D77-B48C-B9C07CC6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C6CEB6-B149-43FE-B09B-4DB07628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08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A1F8A-ACC0-4961-85F8-B6E04E6C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532757-3873-4C5B-9678-AA32C4E63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035665-826C-4523-9C98-79CFFF6A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FDBF-BB6E-47FA-B8E0-8B6B898617CE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0CA083-CC44-40EB-A5A9-D7407221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A1A633-631C-4855-824B-C5509BF7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307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37384B-1D9E-4677-A038-F17D81EB4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7D3630-F781-441A-8541-4F42D15BA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F3B7DE-D07D-4B15-8953-267671F3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F57-9EBD-4E5D-AD32-1AEAB8EEB5EB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37DA4D-F828-4D01-904C-D05B32C9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02B49-62F1-41EA-8AB2-644DE0AE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13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CC20F-4B8C-4DB3-ADB8-E2ABF30F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9DA0A5-7DC8-4AC5-BF0E-6D0431D7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1D1A-A617-498A-A654-21360DA7BE13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9A307C-3C99-4D44-B7F6-9D012C8F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5B-1A5D-43B8-9DD4-CE112D33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8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A8A5F-0E83-4C94-8D4E-4F0919D5E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851609-1A96-45B1-A5FB-0F4A02B2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45723C-B230-4A5C-92EA-74EAD57B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13A-CD8A-41AE-8295-C876D7FF5E15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4BA60F-9444-46F6-AB82-EB5BDA8D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0D40E5-2F59-4FAB-A09A-F7CB78D6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82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26F0F-9A06-499F-93E6-867618C0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C2F8C9-4C62-4784-9F3C-12F0FBF0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5C550A-4A5B-4121-B68B-2BB0A017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ACE0-EFB5-48D3-9A70-7D9FE552B8C3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226B75-A500-45CB-96A6-F987ABBC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387BDB-4D11-48BE-896A-F58797E0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33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DAF53-62F8-4765-BF9A-C87B83FC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BAB12B-693F-409B-A1D7-E48D83C3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608CF-9322-4AEF-813D-AE83098A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46D4-6735-40D8-8B8F-56B70D82F48B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A4369E-EFC0-490F-AA6D-6EAA7926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6E7F46-074A-4BCC-AA67-41A0C33D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45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CE19A6-6246-4A45-9C42-6F802C83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DFF90-9FC9-4B8C-90FD-65EE22994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C8B965-A4CA-462A-A137-44BF311FD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285B06-EA18-48E1-930F-BB50514A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E6E-8617-4BE9-8D14-20276E003A38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9D51A0-922E-488F-9545-762177F7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7A9D76-581A-4B0F-B45C-412D8BC7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09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AA7F2-A44A-4F9F-B60F-9504FA84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4ABE57-5197-4F3A-AC59-9BC30AE9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8D6127-8850-493F-AEDF-CF0E4DB0F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B32B3F-0D58-4E79-BC1F-07596BCC6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A3D56D-653D-4C31-BF34-CF0E4164F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EF715C-2427-42C1-BBCA-63E22A83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9383-8A8D-4A23-A7EB-D92FA5231E0E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C9A153-FCFC-46D2-8001-556D502B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F28867-EE0F-4C88-8DCD-D2F343E7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80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1383CF-659D-4B15-A6B1-63274066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59523"/>
            <a:ext cx="10515600" cy="448511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1376479-68EC-461C-AC91-41F417F1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128221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E0AA02F3-D092-43A3-B93C-2A837173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409714"/>
            <a:ext cx="2743200" cy="365125"/>
          </a:xfrm>
        </p:spPr>
        <p:txBody>
          <a:bodyPr/>
          <a:lstStyle/>
          <a:p>
            <a:fld id="{C0EFFFC2-D806-4058-96A1-E2AAB2601A04}" type="slidenum">
              <a:rPr lang="zh-CN" altLang="en-US" smtClean="0"/>
              <a:pPr/>
              <a:t>‹#›</a:t>
            </a:fld>
            <a:r>
              <a:rPr lang="en-US" altLang="zh-CN" dirty="0"/>
              <a:t>/23</a:t>
            </a:r>
            <a:endParaRPr lang="zh-CN" altLang="en-US" dirty="0"/>
          </a:p>
        </p:txBody>
      </p:sp>
      <p:sp>
        <p:nvSpPr>
          <p:cNvPr id="15" name="日期占位符 14">
            <a:extLst>
              <a:ext uri="{FF2B5EF4-FFF2-40B4-BE49-F238E27FC236}">
                <a16:creationId xmlns:a16="http://schemas.microsoft.com/office/drawing/2014/main" id="{D7C060DA-7194-4E32-9C5C-CDEE91B6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9715"/>
            <a:ext cx="2743200" cy="365125"/>
          </a:xfrm>
        </p:spPr>
        <p:txBody>
          <a:bodyPr/>
          <a:lstStyle/>
          <a:p>
            <a:fld id="{961FD9AF-4188-4A9A-BCFE-31694C79FD5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8414A19B-DE9E-428A-9E1C-5651282F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9277" y="6409715"/>
            <a:ext cx="4114800" cy="365125"/>
          </a:xfrm>
        </p:spPr>
        <p:txBody>
          <a:bodyPr/>
          <a:lstStyle/>
          <a:p>
            <a:r>
              <a:rPr lang="en-US" altLang="zh-CN" dirty="0"/>
              <a:t>Dong-Hao 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93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04FF8-C100-4CFD-BCA8-5652A3A4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626B6-4A65-4AA7-A1F6-E54EEF79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C2D4-7771-47CC-BCAC-819CF978209A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1E49C6-9933-4920-B07C-04522B2A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6467A9-4D49-4142-A1C1-7D122A9E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067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74017A-6E64-4249-8B89-B1E2958E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1B28-14CC-4F82-980C-072598527F80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E3528-09CD-4DB4-8D0F-801AD8F5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DC84CB-9937-4ABB-A333-FCA6F91C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05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C6C29A-4FF3-4EE9-AEA0-6FDC4245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0D74DB-924D-4C13-8313-1585028F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F7D33E-BF2C-46F7-8D1B-588B1D61A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C56D55-A91C-4F9E-AEA9-6D9A9B2E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8153-75B7-48C5-ADF7-FF2F378A269E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876D5C-F16A-4360-80F8-E0172475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1A2E0D-1C42-4150-B365-241EBAC8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520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F859C-A23E-4F5D-915D-C4B9EB22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31782E-F94E-4F7E-9AC8-B7C3F6C63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B943EE-FD03-46FC-93A7-F74C7B09F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0E4160-B878-4FC9-A0DC-BE28700F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F25F-582E-4DE5-BAB1-0E0E5263F2F3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15AFCE-732E-4268-A74A-C7241ED4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08A843-17D4-4813-B1F3-C3D9CDD8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914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00B7C-3D75-4538-8E15-40E054DD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91C78C-50BD-4EC7-BA41-CB8E948D8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C2415-41CB-4F4C-AB28-04000A61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4C2C-E305-4808-A2AF-037A6AD0F06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72BCB4-0CC0-4AAD-96D8-EA95355E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2246E2-334A-461C-8634-EE0A91DC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742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26ECF5-75A2-46A7-A59E-AEBD755C8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7B5130-2F7F-43FC-A88B-28674A29D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EDF211-7B88-4E39-8396-6E31B190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A78B-1146-4A6E-80B9-4D80F7236DB8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A229C5-4ECC-43D3-B9F7-9E973177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BCB4A8-B87D-49C5-94B2-0BBC6AA9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42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5D12E-732C-408D-BE41-3319EC845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4B4DCC-7C34-44E1-8995-CBEC9A89E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896854-1E80-4F5D-B04E-5A129DC6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FCCD-1775-4C58-9EDB-51B1480E3F6F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28771-27F8-4F18-BE2C-2DD46899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D401D-C14F-4994-B76C-A7D139B6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71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4E4C4-DE83-453F-ABF4-6DC1B543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1383CF-659D-4B15-A6B1-63274066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F7468B-D1CC-47C8-97D3-0CAE5EA7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07D7-0100-4AF0-9383-2EBE089D319F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CFA868-1F99-47DB-9516-2997ED22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DF83E5-7471-4EA4-86F6-B3663ACA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5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11ADC-A41C-4E7D-9487-DEF2E26D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CF3A56-EF2F-4F9A-B343-B223A88BA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25CA81-5098-4EBB-9AEF-4FE73E60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8DCA-C2EB-4E14-81E3-1C136C45CE79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D8C4F2-3BC8-4F38-8FBB-C28E03C8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EC1F0-9A7E-4CD9-BBA3-42E15082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CE75F-523F-4C6E-87F0-6D1FEB1F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DAA51-024E-442E-9F8B-1BDCA17C6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2FD6A0-DE38-4615-9030-46BA5805F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9478A2-67C0-4AEA-8479-02FE6974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F4F-AE8B-4537-80E0-B09E6F14EBBC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E10845-E61D-4F61-B33C-5593179C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5C358F-B667-487D-A825-DEFB0D36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41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DBC29-FC24-4B65-874E-5CA149CD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AC9E3A-B11D-4BAB-AB20-ACE2801CA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CFDE6E-A804-48E9-89C1-1BD20E53F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A31ACB-BE72-4B9C-81C5-AFA971EE7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59D575-942E-420F-937C-9B60C31D6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80DBF2B-7C5E-49CB-80E4-E7DE3136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9F2-BBFA-497B-B916-A124644E4349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B357EC8-77E6-40A7-A8A7-C04EB35F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AAED79-B8F0-4FEA-9BE5-7327BACF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65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14A71-4867-4420-969C-0A8209FA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2C05EB-380A-41B2-8899-9CCF9D98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5CE-302C-4D82-88D0-DBF9D7147F3D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FF4FCB-AC36-43C9-9133-437F8B43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6EE8DF-4EBB-4330-9731-3ADBC630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3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189CF3-E2FC-4D34-8348-59DA64AC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F996-C766-4B6C-83F4-B8CD2E7D3369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108B39-86FA-4267-90B2-191A56A4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831DF2-E289-486B-91E5-3A75E46A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2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B17F31-A382-43FD-BF25-7A1B86B2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DB22A3-76D6-42D9-92D0-C7EE17008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285147-3616-4387-9E30-997D6B1B2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8A50-AF91-4C74-96FB-110DA09AABD9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C49AC6-5F3D-428A-B637-FCC305605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F0D439-3AFE-41C1-B888-D0802756D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FFC2-D806-4058-96A1-E2AAB2601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49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98BE59-C01A-417A-906C-90EA596B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03EDB8-5382-4696-AD6D-C04175A5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1C0EC0-3685-4527-A6E5-0493F7B94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92F2-0CDF-4C7C-A263-817BFA146C7D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3C40DB-E073-409B-AE68-D7A279B3C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Dong-Hao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9C5A08-2115-4D64-97D9-7DF0BD74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9108-B1AA-4D3C-BF7D-F4AE83A1E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35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34.png"/><Relationship Id="rId7" Type="http://schemas.openxmlformats.org/officeDocument/2006/relationships/image" Target="../media/image2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80.png"/><Relationship Id="rId9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2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3" Type="http://schemas.openxmlformats.org/officeDocument/2006/relationships/image" Target="../media/image47.png"/><Relationship Id="rId7" Type="http://schemas.openxmlformats.org/officeDocument/2006/relationships/image" Target="../media/image41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90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tmp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95093D-5C07-401A-9636-C2C6319E5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2880"/>
            <a:ext cx="9144000" cy="841408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Study of B meson weak decays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C40114E-8B75-4F89-B744-8EC8B260A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03" y="2967135"/>
            <a:ext cx="11653935" cy="3722914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Dong-Hao Li </a:t>
            </a:r>
            <a:r>
              <a:rPr lang="en-US" altLang="zh-CN" dirty="0"/>
              <a:t>(</a:t>
            </a:r>
            <a:r>
              <a:rPr lang="zh-CN" altLang="en-US" dirty="0"/>
              <a:t>李东浩</a:t>
            </a:r>
            <a:r>
              <a:rPr lang="en-US" altLang="zh-CN" dirty="0"/>
              <a:t>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Cai-Dian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 (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吕才典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Based on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Si-Hong Zhou, Xin-Xia Hai, Run-Hui Li and </a:t>
            </a:r>
            <a:r>
              <a:rPr lang="it-IT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Cai-Dian 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̈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[arxiv:2305.02811[hep-</a:t>
            </a:r>
            <a:r>
              <a:rPr lang="en-US" altLang="zh-CN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]].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 Chai, Shan Cheng, Yao-hui Ju, Da-Cheng Yan,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Cai-Dian 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Zhen-Jun Xiao,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[arxiv:2207.04190[hep-</a:t>
            </a:r>
            <a:r>
              <a:rPr lang="en-US" altLang="zh-CN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]].</a:t>
            </a:r>
          </a:p>
          <a:p>
            <a:pPr algn="l"/>
            <a:br>
              <a:rPr lang="it-IT" altLang="zh-CN" sz="2000" dirty="0"/>
            </a:br>
            <a:b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altLang="zh-CN" dirty="0"/>
            </a:b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FF446A-A25F-40B3-8165-25887AC658F1}"/>
              </a:ext>
            </a:extLst>
          </p:cNvPr>
          <p:cNvSpPr txBox="1"/>
          <p:nvPr/>
        </p:nvSpPr>
        <p:spPr>
          <a:xfrm>
            <a:off x="1432560" y="2430656"/>
            <a:ext cx="1020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(A.7 &amp; A.8 Precision calculations in hadronic physics and beyond the standard model physics)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F97238-5437-4D68-948B-D89E26D86670}"/>
              </a:ext>
            </a:extLst>
          </p:cNvPr>
          <p:cNvSpPr txBox="1"/>
          <p:nvPr/>
        </p:nvSpPr>
        <p:spPr>
          <a:xfrm>
            <a:off x="4246880" y="6146800"/>
            <a:ext cx="369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7.19-7.22 Rizhao, Shandong, China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CB7E89-10EA-4E6B-B788-8BE6B4160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24" y="3000984"/>
            <a:ext cx="1267371" cy="85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An update of hadronic </a:t>
            </a:r>
            <a:r>
              <a:rPr lang="en-US" altLang="zh-CN" sz="2400" i="1" dirty="0"/>
              <a:t>B</a:t>
            </a:r>
            <a:r>
              <a:rPr lang="en-US" altLang="zh-CN" sz="2400" dirty="0"/>
              <a:t> decay is urgent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3CD1DD7-CFC8-4934-A185-74A069870A33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𝑉𝑉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 the perturbative QCD factorization approach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3CD1DD7-CFC8-4934-A185-74A069870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3"/>
                <a:stretch>
                  <a:fillRect l="-17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BB1E290A-7C79-4A16-A93D-7B8BF4CCC928}"/>
              </a:ext>
            </a:extLst>
          </p:cNvPr>
          <p:cNvSpPr txBox="1"/>
          <p:nvPr/>
        </p:nvSpPr>
        <p:spPr>
          <a:xfrm>
            <a:off x="3869247" y="5592789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[J, Chai, S. Cheng, Y-h Ju, D-C, Yan,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̈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Z-J Xiao, 2207.04190]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25B130B-B1DE-443A-843E-38F8E2EE28F0}"/>
                  </a:ext>
                </a:extLst>
              </p:cNvPr>
              <p:cNvSpPr/>
              <p:nvPr/>
            </p:nvSpPr>
            <p:spPr>
              <a:xfrm>
                <a:off x="779117" y="1813251"/>
                <a:ext cx="10515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eliminate the end-point singularity emerged in collinear factorization, the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PQCD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approach is proposed by picking up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valence quarks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25B130B-B1DE-443A-843E-38F8E2EE2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813251"/>
                <a:ext cx="10515600" cy="707886"/>
              </a:xfrm>
              <a:prstGeom prst="rect">
                <a:avLst/>
              </a:prstGeom>
              <a:blipFill>
                <a:blip r:embed="rId4"/>
                <a:stretch>
                  <a:fillRect l="-638" t="-4274" b="-12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48BC032-AA1A-46C9-9805-2ECB8DE9C756}"/>
                  </a:ext>
                </a:extLst>
              </p:cNvPr>
              <p:cNvSpPr txBox="1"/>
              <p:nvPr/>
            </p:nvSpPr>
            <p:spPr>
              <a:xfrm>
                <a:off x="779117" y="2547888"/>
                <a:ext cx="54201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Leading order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and a global analysis.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48BC032-AA1A-46C9-9805-2ECB8DE9C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2547888"/>
                <a:ext cx="5420138" cy="400110"/>
              </a:xfrm>
              <a:prstGeom prst="rect">
                <a:avLst/>
              </a:prstGeom>
              <a:blipFill>
                <a:blip r:embed="rId5"/>
                <a:stretch>
                  <a:fillRect l="-1237" t="-9091" r="-450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D0C0096-646F-4DC4-8138-FC1214BB9CAE}"/>
              </a:ext>
            </a:extLst>
          </p:cNvPr>
          <p:cNvSpPr txBox="1"/>
          <p:nvPr/>
        </p:nvSpPr>
        <p:spPr>
          <a:xfrm>
            <a:off x="4901047" y="2960151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[Xiao, 07;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02; Li 05; Li 06;] [Jun Hua,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26430E6-3794-4D3F-B50A-F9EE940BC60F}"/>
                  </a:ext>
                </a:extLst>
              </p:cNvPr>
              <p:cNvSpPr txBox="1"/>
              <p:nvPr/>
            </p:nvSpPr>
            <p:spPr>
              <a:xfrm>
                <a:off x="779116" y="3349539"/>
                <a:ext cx="535601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Partially NLO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Factorizable amplitudes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operators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 scattering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TMD wave functions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26430E6-3794-4D3F-B50A-F9EE940B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6" y="3349539"/>
                <a:ext cx="5356017" cy="1631216"/>
              </a:xfrm>
              <a:prstGeom prst="rect">
                <a:avLst/>
              </a:prstGeom>
              <a:blipFill>
                <a:blip r:embed="rId6"/>
                <a:stretch>
                  <a:fillRect l="-1253" t="-1866" b="-5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402197C4-A312-4B2F-9FFA-D6777D195760}"/>
              </a:ext>
            </a:extLst>
          </p:cNvPr>
          <p:cNvSpPr txBox="1"/>
          <p:nvPr/>
        </p:nvSpPr>
        <p:spPr>
          <a:xfrm>
            <a:off x="3886569" y="3990337"/>
            <a:ext cx="25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[Mishima, 03; Li 05;]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FAA5E7-67DE-490C-B363-4EB499D31813}"/>
              </a:ext>
            </a:extLst>
          </p:cNvPr>
          <p:cNvSpPr txBox="1"/>
          <p:nvPr/>
        </p:nvSpPr>
        <p:spPr>
          <a:xfrm>
            <a:off x="3886567" y="3655924"/>
            <a:ext cx="206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[Cheng 2021]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304E900-103E-490D-A5E0-02FF0073F155}"/>
              </a:ext>
            </a:extLst>
          </p:cNvPr>
          <p:cNvSpPr txBox="1"/>
          <p:nvPr/>
        </p:nvSpPr>
        <p:spPr>
          <a:xfrm>
            <a:off x="3886569" y="4288184"/>
            <a:ext cx="627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[Li, 2012; Cheng 14;][Li, 13; Cheng 15;][Li, 14; Liu 15;]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2D1BE08-7B56-4805-B5FB-DE99C83F89B6}"/>
              </a:ext>
            </a:extLst>
          </p:cNvPr>
          <p:cNvSpPr txBox="1"/>
          <p:nvPr/>
        </p:nvSpPr>
        <p:spPr>
          <a:xfrm>
            <a:off x="3886567" y="4593964"/>
            <a:ext cx="25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Li, Wang 2014, 2015]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2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F9CF13-961F-4CC9-A503-B126883B5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453"/>
                <a:ext cx="10515600" cy="523926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sz="2400" dirty="0"/>
                  <a:t>Introduce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/>
                  <a:t> to regularize the end-point singularity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Do the </a:t>
                </a:r>
                <a:r>
                  <a:rPr lang="en-US" altLang="zh-CN" sz="2400" dirty="0" err="1"/>
                  <a:t>resummation</a:t>
                </a:r>
                <a:r>
                  <a:rPr lang="en-US" altLang="zh-CN" sz="2400" dirty="0"/>
                  <a:t> and obtain the final factorization formula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F9CF13-961F-4CC9-A503-B126883B5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453"/>
                <a:ext cx="10515600" cy="5239262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𝑉𝑉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 the perturbative QCD factorization approach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4"/>
                <a:stretch>
                  <a:fillRect l="-17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8C6912DF-A64F-4284-96CD-0DC1AF2F4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619965"/>
            <a:ext cx="7782505" cy="13639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53790C-7445-42F2-B445-D88FC6E5C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85" y="3626771"/>
            <a:ext cx="7397382" cy="7761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6A52DAC-6E41-43E2-B45D-070DAC436A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07" y="5125076"/>
            <a:ext cx="3797163" cy="5634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77E3DB-C884-4880-87E7-6A3CA0A67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44" y="5117442"/>
            <a:ext cx="3797163" cy="5701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6483AC-E4D0-439F-9C4B-C4A1712218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7" y="5117442"/>
            <a:ext cx="1969806" cy="5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Updated PQCD results for the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asymmetries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(in units of 10^-2) </a:t>
                </a:r>
                <a:br>
                  <a:rPr lang="en-US" altLang="zh-CN" sz="2400" dirty="0"/>
                </a:b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830997"/>
              </a:xfrm>
              <a:prstGeom prst="rect">
                <a:avLst/>
              </a:prstGeom>
              <a:blipFill>
                <a:blip r:embed="rId2"/>
                <a:stretch>
                  <a:fillRect l="-904" t="-6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67D17DB-8B25-4509-B1F2-BD06868C880C}"/>
              </a:ext>
            </a:extLst>
          </p:cNvPr>
          <p:cNvSpPr txBox="1"/>
          <p:nvPr/>
        </p:nvSpPr>
        <p:spPr>
          <a:xfrm>
            <a:off x="5417492" y="6220842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[J, Chai, S. Cheng, Y-h Ju, D-C, Yan,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Z-J Xiao, 2207.04190]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F9BD862-2647-472F-A55F-1D22F8B5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3798"/>
            <a:ext cx="12262633" cy="22396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D5976E2-93C0-45AA-8761-350C1E9D1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718" y="3888748"/>
            <a:ext cx="12742718" cy="22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Updated PQCD results for the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asymmetries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(in units of 10^-2) </a:t>
                </a:r>
                <a:br>
                  <a:rPr lang="en-US" altLang="zh-CN" sz="2400" dirty="0"/>
                </a:b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830997"/>
              </a:xfrm>
              <a:prstGeom prst="rect">
                <a:avLst/>
              </a:prstGeom>
              <a:blipFill>
                <a:blip r:embed="rId2"/>
                <a:stretch>
                  <a:fillRect l="-904" t="-6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67D17DB-8B25-4509-B1F2-BD06868C880C}"/>
              </a:ext>
            </a:extLst>
          </p:cNvPr>
          <p:cNvSpPr txBox="1"/>
          <p:nvPr/>
        </p:nvSpPr>
        <p:spPr>
          <a:xfrm>
            <a:off x="5417492" y="6220842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[J, Chai, S. Cheng, Y-h Ju, D-C, Yan,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̈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Z-J Xiao, 2207.04190]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6A92F18-BEFC-4638-9DEC-386AFC1E6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086"/>
            <a:ext cx="12192000" cy="36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7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Updated PQCD results for the longitudinal polarization fractions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𝑉𝑉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2"/>
                <a:stretch>
                  <a:fillRect l="-90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67D17DB-8B25-4509-B1F2-BD06868C880C}"/>
              </a:ext>
            </a:extLst>
          </p:cNvPr>
          <p:cNvSpPr txBox="1"/>
          <p:nvPr/>
        </p:nvSpPr>
        <p:spPr>
          <a:xfrm>
            <a:off x="5417492" y="6220842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[J, Chai, S. Cheng, Y-h Ju, D-C, Yan,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̈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Z-J Xiao, 2207.04190]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DB0F8A4-ED70-4B3E-8B0D-E9DB3921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837"/>
            <a:ext cx="12192000" cy="30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1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BFAB398-C208-4B0C-9FDB-3D51E9AA47C2}"/>
                  </a:ext>
                </a:extLst>
              </p:cNvPr>
              <p:cNvSpPr/>
              <p:nvPr/>
            </p:nvSpPr>
            <p:spPr>
              <a:xfrm>
                <a:off x="322118" y="1238809"/>
                <a:ext cx="115235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 is complicated (non)-perturbatively, It is hard to calculate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precisely. 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Non-neglectable nonperturbative contributions 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power corrections sometimes.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BFAB398-C208-4B0C-9FDB-3D51E9AA4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1238809"/>
                <a:ext cx="11523519" cy="830997"/>
              </a:xfrm>
              <a:prstGeom prst="rect">
                <a:avLst/>
              </a:prstGeom>
              <a:blipFill>
                <a:blip r:embed="rId2"/>
                <a:stretch>
                  <a:fillRect l="-847" t="-24818" r="-952" b="-10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5C2A351B-D81F-4F9C-B405-589284F84B14}"/>
              </a:ext>
            </a:extLst>
          </p:cNvPr>
          <p:cNvSpPr/>
          <p:nvPr/>
        </p:nvSpPr>
        <p:spPr>
          <a:xfrm>
            <a:off x="1447600" y="2044005"/>
            <a:ext cx="9906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factorization-assisted topological-amplitude (FAT) approach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55D4DE-A6E2-4671-A1C4-9597AFFE972E}"/>
              </a:ext>
            </a:extLst>
          </p:cNvPr>
          <p:cNvSpPr txBox="1"/>
          <p:nvPr/>
        </p:nvSpPr>
        <p:spPr>
          <a:xfrm>
            <a:off x="838200" y="3138055"/>
            <a:ext cx="10702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independent.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non-perturbative and non-factorization contribution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full use of the large amount branching ratios and CP asymmetry parameters already measured.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2098CB-60D4-46D2-8FB0-CE7646CF30C2}"/>
              </a:ext>
            </a:extLst>
          </p:cNvPr>
          <p:cNvSpPr txBox="1"/>
          <p:nvPr/>
        </p:nvSpPr>
        <p:spPr>
          <a:xfrm>
            <a:off x="5354684" y="5249859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[S. H. Zhou, X. X. Hai, R. H. Li,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2305.02811]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282DEB-8129-4070-AC64-03D26A8BAD07}"/>
              </a:ext>
            </a:extLst>
          </p:cNvPr>
          <p:cNvSpPr txBox="1"/>
          <p:nvPr/>
        </p:nvSpPr>
        <p:spPr>
          <a:xfrm>
            <a:off x="5354684" y="2979999"/>
            <a:ext cx="71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[L. L. Chua, H. Y. Cheng, 1986,1987; H.-n. Li, C-D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F.-S. Yu, 2012]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B48C1D-F46F-4C44-BB14-603E5BBE2EB9}"/>
                  </a:ext>
                </a:extLst>
              </p:cNvPr>
              <p:cNvSpPr/>
              <p:nvPr/>
            </p:nvSpPr>
            <p:spPr>
              <a:xfrm>
                <a:off x="1194855" y="4635979"/>
                <a:ext cx="104116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charmless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𝑃𝑃𝑃</m:t>
                    </m:r>
                  </m:oMath>
                </a14:m>
                <a:r>
                  <a:rPr lang="en-US" altLang="zh-CN" sz="2800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under the FAT approach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B48C1D-F46F-4C44-BB14-603E5BBE2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55" y="4635979"/>
                <a:ext cx="10411691" cy="523220"/>
              </a:xfrm>
              <a:prstGeom prst="rect">
                <a:avLst/>
              </a:prstGeom>
              <a:blipFill>
                <a:blip r:embed="rId3"/>
                <a:stretch>
                  <a:fillRect l="-1171" t="-11628" r="-2752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344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7E74F22-1521-457D-9161-709C553B9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196"/>
            <a:ext cx="11613886" cy="23700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 the FAT approach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3"/>
                <a:stretch>
                  <a:fillRect l="-17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0D396ECC-0DB4-4B7D-AF2A-FC78E69C4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5" y="3746221"/>
            <a:ext cx="11164267" cy="22099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9748A74-F47F-4966-B786-2BD5AF245791}"/>
              </a:ext>
            </a:extLst>
          </p:cNvPr>
          <p:cNvSpPr txBox="1"/>
          <p:nvPr/>
        </p:nvSpPr>
        <p:spPr>
          <a:xfrm>
            <a:off x="6502764" y="6052536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[S. H. Zhou, X. X. Hai, R. H. Li,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2305.02811]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6EF5593-1513-4D2A-A8FB-A17B3C5D8BC8}"/>
                  </a:ext>
                </a:extLst>
              </p:cNvPr>
              <p:cNvSpPr/>
              <p:nvPr/>
            </p:nvSpPr>
            <p:spPr>
              <a:xfrm>
                <a:off x="4487651" y="3490299"/>
                <a:ext cx="1619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6EF5593-1513-4D2A-A8FB-A17B3C5D8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51" y="3490299"/>
                <a:ext cx="161928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357BAB7-156F-40D8-B235-9CA32EDD9F1D}"/>
                  </a:ext>
                </a:extLst>
              </p:cNvPr>
              <p:cNvSpPr/>
              <p:nvPr/>
            </p:nvSpPr>
            <p:spPr>
              <a:xfrm>
                <a:off x="4487651" y="5956568"/>
                <a:ext cx="16055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357BAB7-156F-40D8-B235-9CA32EDD9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51" y="5956568"/>
                <a:ext cx="1605568" cy="369332"/>
              </a:xfrm>
              <a:prstGeom prst="rect">
                <a:avLst/>
              </a:prstGeom>
              <a:blipFill>
                <a:blip r:embed="rId6"/>
                <a:stretch>
                  <a:fillRect r="-12879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45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E72B316-83B0-4DC3-A4E0-5DB04D859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69" y="2340516"/>
            <a:ext cx="9335296" cy="27093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 the FAT approach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3"/>
                <a:stretch>
                  <a:fillRect l="-17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F847297F-35FF-4B1A-8715-642D496F6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9" y="1706598"/>
            <a:ext cx="2653143" cy="20523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77F1545-BD04-4088-8F63-A27DFCB29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5" y="3845550"/>
            <a:ext cx="2518807" cy="177461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9084B5C-0670-4535-9B36-A7C6E03A5BFF}"/>
              </a:ext>
            </a:extLst>
          </p:cNvPr>
          <p:cNvSpPr txBox="1"/>
          <p:nvPr/>
        </p:nvSpPr>
        <p:spPr>
          <a:xfrm>
            <a:off x="7477992" y="5330232"/>
            <a:ext cx="387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SU(3) symmetry breaking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3777FE9-E9D1-421F-AC13-5DB747561076}"/>
              </a:ext>
            </a:extLst>
          </p:cNvPr>
          <p:cNvSpPr txBox="1"/>
          <p:nvPr/>
        </p:nvSpPr>
        <p:spPr>
          <a:xfrm>
            <a:off x="4109403" y="1831007"/>
            <a:ext cx="385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quasi-two-body process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C9B4E1-29B9-4405-A76A-1F1D6DFD37FB}"/>
              </a:ext>
            </a:extLst>
          </p:cNvPr>
          <p:cNvSpPr txBox="1"/>
          <p:nvPr/>
        </p:nvSpPr>
        <p:spPr>
          <a:xfrm>
            <a:off x="6350364" y="5995894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[S. H. Zhou, X. X. Hai, R. H. Li,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2305.02811]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0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F34D4B-AF1F-417C-BCC2-003C14EEB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81" y="2549603"/>
            <a:ext cx="9282221" cy="24276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 the FAT approach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3"/>
                <a:stretch>
                  <a:fillRect l="-17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F9084B5C-0670-4535-9B36-A7C6E03A5BFF}"/>
              </a:ext>
            </a:extLst>
          </p:cNvPr>
          <p:cNvSpPr txBox="1"/>
          <p:nvPr/>
        </p:nvSpPr>
        <p:spPr>
          <a:xfrm>
            <a:off x="7477992" y="5330232"/>
            <a:ext cx="387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SU(3) symmetry breaking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3777FE9-E9D1-421F-AC13-5DB747561076}"/>
              </a:ext>
            </a:extLst>
          </p:cNvPr>
          <p:cNvSpPr txBox="1"/>
          <p:nvPr/>
        </p:nvSpPr>
        <p:spPr>
          <a:xfrm>
            <a:off x="4109403" y="1831007"/>
            <a:ext cx="385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quasi-two-body process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5DE174-9F01-4FA2-A04F-FF66C27C1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7" y="2092809"/>
            <a:ext cx="2425446" cy="17429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38A10A1-BCFF-4360-B079-136C7D2AA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3" y="3771936"/>
            <a:ext cx="2501240" cy="191561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B1C59CB-4D95-493F-9B6B-718FE7B7C109}"/>
              </a:ext>
            </a:extLst>
          </p:cNvPr>
          <p:cNvSpPr txBox="1"/>
          <p:nvPr/>
        </p:nvSpPr>
        <p:spPr>
          <a:xfrm>
            <a:off x="6236677" y="6030349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[S. H. Zhou, X. X. Hai, R. H. Li,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2305.02811]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3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 the FAT approach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2"/>
                <a:stretch>
                  <a:fillRect l="-17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6F760B08-EB91-4911-BE95-E9F0B42BD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939051"/>
            <a:ext cx="8773391" cy="18510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9A58CE-380B-48A5-9271-E3D11862A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9" y="1706598"/>
            <a:ext cx="2653143" cy="205231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CA959A9-15DC-42B3-B925-A137451630E7}"/>
              </a:ext>
            </a:extLst>
          </p:cNvPr>
          <p:cNvSpPr txBox="1"/>
          <p:nvPr/>
        </p:nvSpPr>
        <p:spPr>
          <a:xfrm>
            <a:off x="4680903" y="1650974"/>
            <a:ext cx="385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quasi-two-body process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DDB3C6A-7A1B-4B49-9A42-89B69AB87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5" y="3845550"/>
            <a:ext cx="2518807" cy="17746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8A90287-1716-4794-B94A-BE1A64DCB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45" y="3826436"/>
            <a:ext cx="8905009" cy="181284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3348D53-D739-4194-822B-4D098A84C35D}"/>
              </a:ext>
            </a:extLst>
          </p:cNvPr>
          <p:cNvSpPr txBox="1"/>
          <p:nvPr/>
        </p:nvSpPr>
        <p:spPr>
          <a:xfrm>
            <a:off x="6272647" y="6040384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[S. H. Zhou, X. X. Hai, R. H. Li,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2305.02811]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7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92A9F-A5E6-4DF0-B512-8755AB9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9B8A99-D666-4375-B8FD-2331EB5D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10591"/>
            <a:ext cx="10515600" cy="4334045"/>
          </a:xfrm>
        </p:spPr>
        <p:txBody>
          <a:bodyPr/>
          <a:lstStyle/>
          <a:p>
            <a:r>
              <a:rPr lang="en-US" altLang="zh-CN" dirty="0"/>
              <a:t>Present and progress in </a:t>
            </a:r>
            <a:r>
              <a:rPr lang="en-US" altLang="zh-CN" i="1" dirty="0"/>
              <a:t>b</a:t>
            </a:r>
            <a:r>
              <a:rPr lang="en-US" altLang="zh-CN" dirty="0"/>
              <a:t>-flavored hadron decays</a:t>
            </a:r>
          </a:p>
          <a:p>
            <a:endParaRPr lang="en-US" altLang="zh-CN" dirty="0"/>
          </a:p>
          <a:p>
            <a:r>
              <a:rPr lang="en-US" altLang="zh-CN" dirty="0"/>
              <a:t>Charmless </a:t>
            </a:r>
            <a:r>
              <a:rPr lang="en-US" altLang="zh-CN" i="1" dirty="0"/>
              <a:t>B</a:t>
            </a:r>
            <a:r>
              <a:rPr lang="en-US" altLang="zh-CN" dirty="0"/>
              <a:t> meson decays in the perturbative QCD approach</a:t>
            </a:r>
          </a:p>
          <a:p>
            <a:endParaRPr lang="en-US" altLang="zh-CN" dirty="0"/>
          </a:p>
          <a:p>
            <a:r>
              <a:rPr lang="en-US" altLang="zh-CN" dirty="0"/>
              <a:t>Factorization-assisted topological-amplitude approach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Publications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855CAC-A3EF-41F6-AB38-EA9A185F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6032-63AE-4808-B0F3-D5AF77E05E8F}" type="datetime1">
              <a:rPr lang="zh-CN" altLang="en-US" smtClean="0"/>
              <a:t>2023/7/19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C40190-ABD5-426F-BB6D-79F31CE1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D588E3-AE90-414D-B1E8-9DA092F3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75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 the FAT approach, Numerical results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2"/>
                <a:stretch>
                  <a:fillRect l="-17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060C6F-B0C6-4933-BB9B-2E7619B5A146}"/>
                  </a:ext>
                </a:extLst>
              </p:cNvPr>
              <p:cNvSpPr txBox="1"/>
              <p:nvPr/>
            </p:nvSpPr>
            <p:spPr>
              <a:xfrm>
                <a:off x="838198" y="1689032"/>
                <a:ext cx="1078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parameters:  CKM, decay constants, transition form factors, data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ℬℛ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060C6F-B0C6-4933-BB9B-2E7619B5A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689032"/>
                <a:ext cx="10785965" cy="369332"/>
              </a:xfrm>
              <a:prstGeom prst="rect">
                <a:avLst/>
              </a:prstGeom>
              <a:blipFill>
                <a:blip r:embed="rId3"/>
                <a:stretch>
                  <a:fillRect l="-45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ECF56DB2-2023-49EE-9D78-5CF2CA6DD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7" y="2243250"/>
            <a:ext cx="9356726" cy="29257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EE15C43-1895-4383-9368-223FFDEA696A}"/>
              </a:ext>
            </a:extLst>
          </p:cNvPr>
          <p:cNvSpPr txBox="1"/>
          <p:nvPr/>
        </p:nvSpPr>
        <p:spPr>
          <a:xfrm>
            <a:off x="6036917" y="6052536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[S. H. Zhou, X. X. Hai, R. H. Li,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2305.02811]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/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 the FAT approach, Numerical results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065976-FE6C-4E52-8D2B-7653CFF0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" y="1158300"/>
                <a:ext cx="10785965" cy="461665"/>
              </a:xfrm>
              <a:prstGeom prst="rect">
                <a:avLst/>
              </a:prstGeom>
              <a:blipFill>
                <a:blip r:embed="rId2"/>
                <a:stretch>
                  <a:fillRect l="-17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060C6F-B0C6-4933-BB9B-2E7619B5A146}"/>
                  </a:ext>
                </a:extLst>
              </p:cNvPr>
              <p:cNvSpPr txBox="1"/>
              <p:nvPr/>
            </p:nvSpPr>
            <p:spPr>
              <a:xfrm>
                <a:off x="838198" y="1689032"/>
                <a:ext cx="1078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parameters:  CKM, decay constants, transition form factors, data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ℬℛ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060C6F-B0C6-4933-BB9B-2E7619B5A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689032"/>
                <a:ext cx="10785965" cy="369332"/>
              </a:xfrm>
              <a:prstGeom prst="rect">
                <a:avLst/>
              </a:prstGeom>
              <a:blipFill>
                <a:blip r:embed="rId3"/>
                <a:stretch>
                  <a:fillRect l="-45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ECF56DB2-2023-49EE-9D78-5CF2CA6DD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7" y="2243250"/>
            <a:ext cx="9356726" cy="29257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4F2A4F3-1B9C-4C20-BA08-1DC8C5D7A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7" y="2288814"/>
            <a:ext cx="9196156" cy="13509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F42581B-79A7-45FA-8DC6-C37CC3B95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5" y="3584157"/>
            <a:ext cx="9040292" cy="8255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271FFC-591F-47A9-A777-B8D127C75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5" y="4353488"/>
            <a:ext cx="9040292" cy="9432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A647193-451E-481D-B20E-6FD569832C21}"/>
              </a:ext>
            </a:extLst>
          </p:cNvPr>
          <p:cNvSpPr txBox="1"/>
          <p:nvPr/>
        </p:nvSpPr>
        <p:spPr>
          <a:xfrm>
            <a:off x="6109852" y="6010473"/>
            <a:ext cx="741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[S. H. Zhou, X. X. Hai, R. H. Li,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2305.02811]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4E2B67A-3547-4C2B-B098-BF1F1C22C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2" y="5304813"/>
            <a:ext cx="3334257" cy="8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7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progress: Other Highlights 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52758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400" dirty="0"/>
              <a:t>New observables: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New methods: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b-favored baryon decay: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br>
              <a:rPr lang="en-US" altLang="zh-CN" sz="2400" dirty="0"/>
            </a:b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229A19-0813-498E-9D34-3B85E015F74D}"/>
              </a:ext>
            </a:extLst>
          </p:cNvPr>
          <p:cNvSpPr txBox="1"/>
          <p:nvPr/>
        </p:nvSpPr>
        <p:spPr>
          <a:xfrm>
            <a:off x="838198" y="2763053"/>
            <a:ext cx="564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wave CP asymmetry in multi-body decays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30FE468-0C52-474B-BC22-3F4C4A8FB982}"/>
                  </a:ext>
                </a:extLst>
              </p:cNvPr>
              <p:cNvSpPr txBox="1"/>
              <p:nvPr/>
            </p:nvSpPr>
            <p:spPr>
              <a:xfrm>
                <a:off x="838198" y="2345294"/>
                <a:ext cx="5257802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Polarization induced CPV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30FE468-0C52-474B-BC22-3F4C4A8FB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345294"/>
                <a:ext cx="5257802" cy="369909"/>
              </a:xfrm>
              <a:prstGeom prst="rect">
                <a:avLst/>
              </a:prstGeom>
              <a:blipFill>
                <a:blip r:embed="rId2"/>
                <a:stretch>
                  <a:fillRect l="-92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5A20F01-DA22-4708-9A58-954964ED735E}"/>
              </a:ext>
            </a:extLst>
          </p:cNvPr>
          <p:cNvSpPr/>
          <p:nvPr/>
        </p:nvSpPr>
        <p:spPr>
          <a:xfrm>
            <a:off x="5795881" y="2814524"/>
            <a:ext cx="6948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[Zhen-Hua Zhang, et al, 2103.11335, 2208.13411, 2209.13196]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10F1E7D-71A8-4D04-8362-6AB35FB71727}"/>
              </a:ext>
            </a:extLst>
          </p:cNvPr>
          <p:cNvSpPr/>
          <p:nvPr/>
        </p:nvSpPr>
        <p:spPr>
          <a:xfrm>
            <a:off x="5926279" y="2373476"/>
            <a:ext cx="7135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[Chao-Qiang Geng, et al, 2109.09524, 2206.00348, 2306.14280]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EEC2DC3-3D25-43DB-9F6F-716A92344750}"/>
                  </a:ext>
                </a:extLst>
              </p:cNvPr>
              <p:cNvSpPr/>
              <p:nvPr/>
            </p:nvSpPr>
            <p:spPr>
              <a:xfrm>
                <a:off x="820379" y="1919464"/>
                <a:ext cx="63661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T-odd correlation induced CP asymmetry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EEC2DC3-3D25-43DB-9F6F-716A92344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79" y="1919464"/>
                <a:ext cx="6366164" cy="369332"/>
              </a:xfrm>
              <a:prstGeom prst="rect">
                <a:avLst/>
              </a:prstGeom>
              <a:blipFill>
                <a:blip r:embed="rId3"/>
                <a:stretch>
                  <a:fillRect l="-86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A64C3B44-06E1-4CB6-8D24-000456DB6A55}"/>
              </a:ext>
            </a:extLst>
          </p:cNvPr>
          <p:cNvSpPr/>
          <p:nvPr/>
        </p:nvSpPr>
        <p:spPr>
          <a:xfrm>
            <a:off x="6036917" y="1918345"/>
            <a:ext cx="7135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[Jian-Peng Wang, Qin Qin, Fu-Sheng Yu, 2211.07332]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4567B0-992D-44AE-BBDB-8E69348F3DE7}"/>
              </a:ext>
            </a:extLst>
          </p:cNvPr>
          <p:cNvSpPr txBox="1"/>
          <p:nvPr/>
        </p:nvSpPr>
        <p:spPr>
          <a:xfrm>
            <a:off x="838198" y="3696455"/>
            <a:ext cx="564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Quasi-DA&amp;LCDA from LQCD calculation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2EDB62-861D-41BA-A7D1-7FC24F98EA9E}"/>
              </a:ext>
            </a:extLst>
          </p:cNvPr>
          <p:cNvSpPr txBox="1"/>
          <p:nvPr/>
        </p:nvSpPr>
        <p:spPr>
          <a:xfrm>
            <a:off x="838198" y="4108238"/>
            <a:ext cx="564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Problem of Dispersion relation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6B495C9-2154-4A4E-8A4C-F4FD03E8A07F}"/>
              </a:ext>
            </a:extLst>
          </p:cNvPr>
          <p:cNvSpPr/>
          <p:nvPr/>
        </p:nvSpPr>
        <p:spPr>
          <a:xfrm>
            <a:off x="5926280" y="3764523"/>
            <a:ext cx="6948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[Lattice Parton Collaboration, J. Hua, et al, 2021, 2022]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682A21-CE28-4DD8-BE38-6FB70C43CF63}"/>
              </a:ext>
            </a:extLst>
          </p:cNvPr>
          <p:cNvSpPr/>
          <p:nvPr/>
        </p:nvSpPr>
        <p:spPr>
          <a:xfrm>
            <a:off x="4572934" y="4180402"/>
            <a:ext cx="6948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[Hsiang-nan Li, 2021-2023]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C1481FE-E4FD-4F81-B05C-8958E80D57CD}"/>
              </a:ext>
            </a:extLst>
          </p:cNvPr>
          <p:cNvSpPr/>
          <p:nvPr/>
        </p:nvSpPr>
        <p:spPr>
          <a:xfrm>
            <a:off x="6873445" y="4181678"/>
            <a:ext cx="6948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-Sheng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Ting Wei, Fu-Sheng Yu, 2211.13753]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37AE799-6FEE-4059-BA45-3B47092F4053}"/>
                  </a:ext>
                </a:extLst>
              </p:cNvPr>
              <p:cNvSpPr txBox="1"/>
              <p:nvPr/>
            </p:nvSpPr>
            <p:spPr>
              <a:xfrm>
                <a:off x="838198" y="5254135"/>
                <a:ext cx="4163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baryonic CPV evidence: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37AE799-6FEE-4059-BA45-3B47092F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254135"/>
                <a:ext cx="4163570" cy="369332"/>
              </a:xfrm>
              <a:prstGeom prst="rect">
                <a:avLst/>
              </a:prstGeom>
              <a:blipFill>
                <a:blip r:embed="rId4"/>
                <a:stretch>
                  <a:fillRect l="-117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1F0B9534-C5CA-4E0A-853B-008A5A599836}"/>
              </a:ext>
            </a:extLst>
          </p:cNvPr>
          <p:cNvSpPr/>
          <p:nvPr/>
        </p:nvSpPr>
        <p:spPr>
          <a:xfrm>
            <a:off x="5835985" y="5267692"/>
            <a:ext cx="3433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Nature Physics 2017]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F40226-1096-48D8-B13B-1B7D2B82CA24}"/>
              </a:ext>
            </a:extLst>
          </p:cNvPr>
          <p:cNvSpPr/>
          <p:nvPr/>
        </p:nvSpPr>
        <p:spPr>
          <a:xfrm>
            <a:off x="9113522" y="5750217"/>
            <a:ext cx="2299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PLB 2018]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3870160-F21A-408B-BE7D-3A4B57F8F024}"/>
                  </a:ext>
                </a:extLst>
              </p:cNvPr>
              <p:cNvSpPr txBox="1"/>
              <p:nvPr/>
            </p:nvSpPr>
            <p:spPr>
              <a:xfrm>
                <a:off x="838198" y="5733066"/>
                <a:ext cx="8105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3870160-F21A-408B-BE7D-3A4B57F8F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733066"/>
                <a:ext cx="8105403" cy="369332"/>
              </a:xfrm>
              <a:prstGeom prst="rect">
                <a:avLst/>
              </a:prstGeom>
              <a:blipFill>
                <a:blip r:embed="rId5"/>
                <a:stretch>
                  <a:fillRect l="-60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760D8EA6-E973-4959-B0A7-931673C3DE84}"/>
              </a:ext>
            </a:extLst>
          </p:cNvPr>
          <p:cNvSpPr txBox="1"/>
          <p:nvPr/>
        </p:nvSpPr>
        <p:spPr>
          <a:xfrm>
            <a:off x="820379" y="1460754"/>
            <a:ext cx="564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violation induced by neutral meson mixing interference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B32CA54-444F-4B19-B4B1-2408779A472A}"/>
              </a:ext>
            </a:extLst>
          </p:cNvPr>
          <p:cNvSpPr/>
          <p:nvPr/>
        </p:nvSpPr>
        <p:spPr>
          <a:xfrm>
            <a:off x="6465899" y="1480567"/>
            <a:ext cx="6948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[Qin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al, 2301.05848]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5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progress: Other Highlights 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5275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Precision calculation: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Exotic states: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CB0740-3EF3-4C44-BD0E-9F2FE2DCC17A}"/>
                  </a:ext>
                </a:extLst>
              </p:cNvPr>
              <p:cNvSpPr txBox="1"/>
              <p:nvPr/>
            </p:nvSpPr>
            <p:spPr>
              <a:xfrm>
                <a:off x="838198" y="1624614"/>
                <a:ext cx="8629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Reappraisal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Factorization and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Sudakov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Resummation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CB0740-3EF3-4C44-BD0E-9F2FE2DCC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624614"/>
                <a:ext cx="8629095" cy="369332"/>
              </a:xfrm>
              <a:prstGeom prst="rect">
                <a:avLst/>
              </a:prstGeom>
              <a:blipFill>
                <a:blip r:embed="rId3"/>
                <a:stretch>
                  <a:fillRect l="-56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F860AA3-F2BD-470F-BAA3-00FBAE9701AA}"/>
              </a:ext>
            </a:extLst>
          </p:cNvPr>
          <p:cNvSpPr/>
          <p:nvPr/>
        </p:nvSpPr>
        <p:spPr>
          <a:xfrm>
            <a:off x="7522343" y="1640003"/>
            <a:ext cx="4480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[A. M.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Galda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Neubert, X. Wang, 2203.08202]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B548AB-3C2B-4D50-9C4B-60F9397AABAF}"/>
                  </a:ext>
                </a:extLst>
              </p:cNvPr>
              <p:cNvSpPr txBox="1"/>
              <p:nvPr/>
            </p:nvSpPr>
            <p:spPr>
              <a:xfrm>
                <a:off x="838198" y="2009335"/>
                <a:ext cx="8629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Long-distance contribution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noval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meson DA.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B548AB-3C2B-4D50-9C4B-60F9397A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009335"/>
                <a:ext cx="8629095" cy="369332"/>
              </a:xfrm>
              <a:prstGeom prst="rect">
                <a:avLst/>
              </a:prstGeom>
              <a:blipFill>
                <a:blip r:embed="rId4"/>
                <a:stretch>
                  <a:fillRect l="-56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C0B82C68-0407-499F-AF3A-B4E5F7C30D1B}"/>
              </a:ext>
            </a:extLst>
          </p:cNvPr>
          <p:cNvSpPr/>
          <p:nvPr/>
        </p:nvSpPr>
        <p:spPr>
          <a:xfrm>
            <a:off x="7164280" y="2024724"/>
            <a:ext cx="5482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[Qin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L. Shen, C. Wang, Y. M. Wang, 2207.02691]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26B570-C862-4004-BCA0-EE2DE2991FC8}"/>
                  </a:ext>
                </a:extLst>
              </p:cNvPr>
              <p:cNvSpPr txBox="1"/>
              <p:nvPr/>
            </p:nvSpPr>
            <p:spPr>
              <a:xfrm>
                <a:off x="838198" y="2424834"/>
                <a:ext cx="8629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NNLO, NNNLO corrections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constant.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26B570-C862-4004-BCA0-EE2DE2991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424834"/>
                <a:ext cx="8629095" cy="369332"/>
              </a:xfrm>
              <a:prstGeom prst="rect">
                <a:avLst/>
              </a:prstGeom>
              <a:blipFill>
                <a:blip r:embed="rId5"/>
                <a:stretch>
                  <a:fillRect l="-56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244C2173-2D52-4DCA-9A38-BD83BC883657}"/>
              </a:ext>
            </a:extLst>
          </p:cNvPr>
          <p:cNvSpPr/>
          <p:nvPr/>
        </p:nvSpPr>
        <p:spPr>
          <a:xfrm>
            <a:off x="7164280" y="2409445"/>
            <a:ext cx="5482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[W. Tao, et al, 2209.15521;F. Feng, et al, 2208.04302]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B65B89-A8EC-49DF-97EA-AA9F54A15551}"/>
              </a:ext>
            </a:extLst>
          </p:cNvPr>
          <p:cNvSpPr txBox="1"/>
          <p:nvPr/>
        </p:nvSpPr>
        <p:spPr>
          <a:xfrm>
            <a:off x="1781452" y="2789500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AMFlow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automatic calculation of Feynman integrals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75FD2A-64CB-434F-BDBD-C0DE501123AC}"/>
              </a:ext>
            </a:extLst>
          </p:cNvPr>
          <p:cNvSpPr/>
          <p:nvPr/>
        </p:nvSpPr>
        <p:spPr>
          <a:xfrm>
            <a:off x="7341575" y="2776674"/>
            <a:ext cx="35690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[Y. Q. Ma, X. Liu, Z. F. Liu, et al, 17-22]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827556E-C157-4D4E-9FBF-A5D117C8DA51}"/>
                  </a:ext>
                </a:extLst>
              </p:cNvPr>
              <p:cNvSpPr txBox="1"/>
              <p:nvPr/>
            </p:nvSpPr>
            <p:spPr>
              <a:xfrm>
                <a:off x="838197" y="3089322"/>
                <a:ext cx="8629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Strange quark mass effect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ℓℓ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decays.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827556E-C157-4D4E-9FBF-A5D117C8D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3089322"/>
                <a:ext cx="8629095" cy="369332"/>
              </a:xfrm>
              <a:prstGeom prst="rect">
                <a:avLst/>
              </a:prstGeom>
              <a:blipFill>
                <a:blip r:embed="rId6"/>
                <a:stretch>
                  <a:fillRect l="-56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867B6883-22CF-41CB-9B07-81A753B1F9B9}"/>
              </a:ext>
            </a:extLst>
          </p:cNvPr>
          <p:cNvSpPr/>
          <p:nvPr/>
        </p:nvSpPr>
        <p:spPr>
          <a:xfrm>
            <a:off x="7105094" y="3117969"/>
            <a:ext cx="4746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[D. H. Li, L. Y. Li,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D.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L. Shen, 2205.05528]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D551AC7-6385-4C17-8E2E-DDBA2AAF6BE0}"/>
                  </a:ext>
                </a:extLst>
              </p:cNvPr>
              <p:cNvSpPr/>
              <p:nvPr/>
            </p:nvSpPr>
            <p:spPr>
              <a:xfrm>
                <a:off x="838195" y="3452217"/>
                <a:ext cx="82791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Strange quark mass effect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 meson’s LCDA</a:t>
                </a:r>
                <a:endParaRPr lang="en-US" altLang="zh-CN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D551AC7-6385-4C17-8E2E-DDBA2AAF6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5" y="3452217"/>
                <a:ext cx="8279170" cy="369332"/>
              </a:xfrm>
              <a:prstGeom prst="rect">
                <a:avLst/>
              </a:prstGeom>
              <a:blipFill>
                <a:blip r:embed="rId7"/>
                <a:stretch>
                  <a:fillRect l="-58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B046EB81-A61B-4F35-8F68-D363D2C82C02}"/>
              </a:ext>
            </a:extLst>
          </p:cNvPr>
          <p:cNvSpPr/>
          <p:nvPr/>
        </p:nvSpPr>
        <p:spPr>
          <a:xfrm>
            <a:off x="7105094" y="3449114"/>
            <a:ext cx="4897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[T. Feldmann, et al, 2306.14686]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81FDDF8-F46A-4B2C-A623-118C086C1FF2}"/>
                  </a:ext>
                </a:extLst>
              </p:cNvPr>
              <p:cNvSpPr/>
              <p:nvPr/>
            </p:nvSpPr>
            <p:spPr>
              <a:xfrm>
                <a:off x="838195" y="3836938"/>
                <a:ext cx="82791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baryonic transition form factors in PQCD, LCSR, SCET </a:t>
                </a:r>
                <a:endParaRPr lang="en-US" altLang="zh-CN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81FDDF8-F46A-4B2C-A623-118C086C1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5" y="3836938"/>
                <a:ext cx="8279170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18ABD570-ECE4-41D8-B2DB-CFE583B9D43B}"/>
              </a:ext>
            </a:extLst>
          </p:cNvPr>
          <p:cNvSpPr/>
          <p:nvPr/>
        </p:nvSpPr>
        <p:spPr>
          <a:xfrm>
            <a:off x="1162605" y="427644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[J. J. Han, et al , 2022;Rui Zhou, et al, 2022; K. S. Huang, et al, 2023; D. H. Li, Z. P. Xing,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D.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Wei, in preparation]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7CF3B98-FEE5-4867-85EE-3A43208E3EAB}"/>
                  </a:ext>
                </a:extLst>
              </p:cNvPr>
              <p:cNvSpPr/>
              <p:nvPr/>
            </p:nvSpPr>
            <p:spPr>
              <a:xfrm>
                <a:off x="1274365" y="5352609"/>
                <a:ext cx="4369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Belle 2003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7CF3B98-FEE5-4867-85EE-3A43208E3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365" y="5352609"/>
                <a:ext cx="4369914" cy="369332"/>
              </a:xfrm>
              <a:prstGeom prst="rect">
                <a:avLst/>
              </a:prstGeom>
              <a:blipFill>
                <a:blip r:embed="rId9"/>
                <a:stretch>
                  <a:fillRect t="-114754" r="-139" b="-177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DDE7E055-A35B-4AF8-95E8-287C6139AE5B}"/>
              </a:ext>
            </a:extLst>
          </p:cNvPr>
          <p:cNvSpPr/>
          <p:nvPr/>
        </p:nvSpPr>
        <p:spPr>
          <a:xfrm>
            <a:off x="1000403" y="5899069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[Fu-Sheng Yu, EPJC 2022;Yan-Ke Chen, et al, EPJC 2021; Fei Huang, et al, EPJC 2022;…]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6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FE8A014-EE29-4703-B480-E83A18623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128220"/>
                <a:ext cx="10515600" cy="5281493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“Analysis of three-body charmed B-meson decays under the factorization-assisted topological-amplitude approach,” S. H. Zhou, R. H. Li, Z. Y. Wei and C. D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Lü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 Rev. 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104 (2021) no.11, 116012</a:t>
                </a:r>
              </a:p>
              <a:p>
                <a:pPr marL="457200" lvl="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“Global analysis of hadronic two-body B decays in the perturbative QCD approach,” J. Hua,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Li, C. D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Lü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W. Wang and Z.P. Xing,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 Rev. D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104 (2021) no.1, 016025</a:t>
                </a:r>
                <a:endParaRPr lang="zh-CN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“Study on pure annihilation type B → V γ decays,” H. Deng, J. Gao, L.Y. Li, C.D.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Lü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Y.L. Shen and C.X. Yu,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 Rev. 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 (2021) no.7, 076004 </a:t>
                </a:r>
                <a:endParaRPr lang="zh-CN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0000"/>
                  </a:lnSpc>
                  <a:spcBef>
                    <a:spcPts val="1680"/>
                  </a:spcBef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“First Lattice QCD calculations of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of charmed-strange baryons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,” Q. A. Zhang, J. Hua, F. Huang, R. B. Li, Y. Y. Li, C. D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Lü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P. Sun, W. Sun, W. Wang and Y. B. Yang,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Chin. Phys. C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46, no.1 (2022)  </a:t>
                </a:r>
              </a:p>
              <a:p>
                <a:pPr marL="457200" indent="-457200">
                  <a:lnSpc>
                    <a:spcPct val="110000"/>
                  </a:lnSpc>
                  <a:spcBef>
                    <a:spcPts val="1680"/>
                  </a:spcBef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Unbinned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angular analysis of B →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kern="0" baseline="30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∗</a:t>
                </a:r>
                <a:r>
                  <a:rPr lang="en-US" altLang="zh-CN" i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lν</a:t>
                </a:r>
                <a:r>
                  <a:rPr lang="en-US" altLang="zh-CN" i="1" kern="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and the right-handed current,” Z.R. Huang, E. Kou, C.D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Lü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and R. Y. Tang, </a:t>
                </a:r>
                <a:r>
                  <a:rPr lang="en-US" altLang="zh-CN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Phys. Rev. D</a:t>
                </a:r>
                <a:r>
                  <a:rPr lang="en-US" altLang="zh-CN" kern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105 (2022)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no.1, 013010</a:t>
                </a:r>
                <a:endPara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FE8A014-EE29-4703-B480-E83A18623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128220"/>
                <a:ext cx="10515600" cy="5281493"/>
              </a:xfrm>
              <a:blipFill>
                <a:blip r:embed="rId2"/>
                <a:stretch>
                  <a:fillRect l="-754" t="-1617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C66C9684-2D70-4028-9247-53C7FE12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Publications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AE3FE4-9EF1-42C2-89D5-2866B606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4B9B2D-45AE-415E-B571-7306AB9A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D9AF-4188-4A9A-BCFE-31694C79FD5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F75994-0751-4F71-BABA-06E6D39F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8766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712297C-15F6-4118-A4B2-1950C5D1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1680"/>
              </a:spcBef>
              <a:buFont typeface="+mj-lt"/>
              <a:buAutoNum type="arabicPeriod" startAt="6"/>
            </a:pP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“Scrutinizing new physics in semi-leptonic </a:t>
            </a:r>
            <a:r>
              <a:rPr lang="en-US" altLang="zh-CN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J/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decay,” R. Y. Tang, Z. R. Huang, C. D.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R. Zhu, </a:t>
            </a:r>
            <a:r>
              <a:rPr lang="en-US" altLang="zh-CN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J. Phys. G </a:t>
            </a:r>
            <a:r>
              <a:rPr lang="en-US" altLang="zh-CN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</a:t>
            </a:r>
            <a:r>
              <a:rPr lang="en-US" altLang="zh-CN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(2022) 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no.11, 115003</a:t>
            </a:r>
          </a:p>
          <a:p>
            <a:pPr marL="514350" indent="-514350">
              <a:lnSpc>
                <a:spcPct val="110000"/>
              </a:lnSpc>
              <a:spcBef>
                <a:spcPts val="1080"/>
              </a:spcBef>
              <a:buFont typeface="+mj-lt"/>
              <a:buAutoNum type="arabicPeriod" startAt="6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“Strange quark mass effect in Bs →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decays”, D. H. Li, L. Y. Li, C. D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Lü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L. Shen,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(2022) no.9, 094038</a:t>
            </a:r>
            <a:endParaRPr lang="en-US" altLang="zh-CN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1080"/>
              </a:spcBef>
              <a:buFont typeface="+mj-lt"/>
              <a:buAutoNum type="arabicPeriod" startAt="6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“Charmless two-body B meson decays in the perturbative QCD factorization approach”, J. Chai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S. Cheng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Y.-h. Ju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D-C. Yan, C. D. Lü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Z. J. Xiao,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Chin. Phys. C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46, No. 12 (2022)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123103 </a:t>
            </a:r>
          </a:p>
          <a:p>
            <a:pPr marL="514350" indent="-514350">
              <a:lnSpc>
                <a:spcPct val="110000"/>
              </a:lnSpc>
              <a:spcBef>
                <a:spcPts val="1080"/>
              </a:spcBef>
              <a:buFont typeface="+mj-lt"/>
              <a:buAutoNum type="arabicPeriod" startAt="6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“Analysis of three-body charmless B-meson decays under the factorization-assisted topological-amplitude approach”, S. H. Zhou, X. X. Hai, R. H. Li and C. D.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Lü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 (2023) no.11, 116023</a:t>
            </a:r>
          </a:p>
          <a:p>
            <a:pPr marL="514350" indent="-514350">
              <a:lnSpc>
                <a:spcPct val="110000"/>
              </a:lnSpc>
              <a:spcBef>
                <a:spcPts val="1080"/>
              </a:spcBef>
              <a:buFont typeface="+mj-lt"/>
              <a:buAutoNum type="arabicPeriod" startAt="6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”Shedding new light on weak annihilation B-meson decays,” C. D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.Lü,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L. Shen, C. Wang and Y. M. Wang,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B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990(2023), 116175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739AF93-7DE6-473A-ADAA-597A4B17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Publications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CC3C67-7B6F-4BF8-B2C3-6F1230DC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B035F-CE08-40D1-AA64-E71D50CA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D9AF-4188-4A9A-BCFE-31694C79FD5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635E91-9754-4C3E-8E52-37E7117E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2622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4C1F986-0AE3-407B-B777-1A1363A60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6" y="1185862"/>
            <a:ext cx="9650007" cy="4486275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DF25188E-B987-4096-BCEC-EC89ACBB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37498B-802D-4393-A48C-C2F7B9BB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DD017-7CEA-449F-AD4E-F9B1DF2C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D9AF-4188-4A9A-BCFE-31694C79FD5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957719-A265-4ADC-B4DD-D45444ED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0625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58B46E-9741-45B4-847D-21B03573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Equivalence of Topological Diagram and Irreducible Representation Amplitudes </a:t>
            </a:r>
          </a:p>
          <a:p>
            <a:r>
              <a:rPr lang="en-US" altLang="zh-CN" dirty="0"/>
              <a:t>Universality and completeness</a:t>
            </a:r>
          </a:p>
          <a:p>
            <a:r>
              <a:rPr lang="en-US" altLang="zh-CN" dirty="0"/>
              <a:t>[1811.03480][1803.04227] Xiao-Gang He, Wang Wei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4B3811C-D481-4457-A445-4598CE53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352CDC-58E9-4193-BEF9-AB264A28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48C2C0-442D-45E7-A420-7638FA00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D9AF-4188-4A9A-BCFE-31694C79FD5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815DB2-774E-4D07-9492-9BD1859A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816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What can we benefit from B meson physics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112"/>
            <a:ext cx="11135590" cy="3239624"/>
          </a:xfrm>
        </p:spPr>
        <p:txBody>
          <a:bodyPr>
            <a:noAutofit/>
          </a:bodyPr>
          <a:lstStyle/>
          <a:p>
            <a:r>
              <a:rPr lang="en-US" altLang="zh-CN" dirty="0"/>
              <a:t>Test of Standard Model precisely and search for new physics signals.</a:t>
            </a:r>
          </a:p>
          <a:p>
            <a:endParaRPr lang="en-US" altLang="zh-CN" dirty="0"/>
          </a:p>
          <a:p>
            <a:r>
              <a:rPr lang="en-US" altLang="zh-CN" dirty="0"/>
              <a:t>Understanding QCD dynamics and hadron structure.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3521B66-5697-4884-B199-64419BE9A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9428"/>
            <a:ext cx="4983068" cy="40108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55" y="1789576"/>
            <a:ext cx="11135590" cy="820883"/>
          </a:xfrm>
        </p:spPr>
        <p:txBody>
          <a:bodyPr>
            <a:noAutofit/>
          </a:bodyPr>
          <a:lstStyle/>
          <a:p>
            <a:r>
              <a:rPr lang="en-US" altLang="zh-CN" dirty="0"/>
              <a:t>Test of Standard Model precisely and search for new physics signals.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875D5FBA-B631-49B7-8C99-E911FE3F9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40" y="2617701"/>
            <a:ext cx="6000123" cy="37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71" y="1677179"/>
            <a:ext cx="10810011" cy="820883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of Standard Model precisely and search for new physics signals.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C64488-7B22-4C9C-BF3A-7BC6CC496573}"/>
                  </a:ext>
                </a:extLst>
              </p:cNvPr>
              <p:cNvSpPr txBox="1"/>
              <p:nvPr/>
            </p:nvSpPr>
            <p:spPr>
              <a:xfrm>
                <a:off x="667147" y="3150856"/>
                <a:ext cx="4767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|=(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(average)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C64488-7B22-4C9C-BF3A-7BC6CC496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47" y="3150856"/>
                <a:ext cx="4767697" cy="400110"/>
              </a:xfrm>
              <a:prstGeom prst="rect">
                <a:avLst/>
              </a:prstGeom>
              <a:blipFill>
                <a:blip r:embed="rId3"/>
                <a:stretch>
                  <a:fillRect l="-511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9C510F3-48EE-4F05-A582-D28F7850042A}"/>
                  </a:ext>
                </a:extLst>
              </p:cNvPr>
              <p:cNvSpPr txBox="1"/>
              <p:nvPr/>
            </p:nvSpPr>
            <p:spPr>
              <a:xfrm>
                <a:off x="667147" y="3617308"/>
                <a:ext cx="46759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|=(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39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(exclusive)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|=(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(inclusive)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9C510F3-48EE-4F05-A582-D28F78500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47" y="3617308"/>
                <a:ext cx="4675909" cy="707886"/>
              </a:xfrm>
              <a:prstGeom prst="rect">
                <a:avLst/>
              </a:prstGeom>
              <a:blipFill>
                <a:blip r:embed="rId4"/>
                <a:stretch>
                  <a:fillRect l="-522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F60F89-F2EB-4C0A-85B6-98B443CBFFEB}"/>
                  </a:ext>
                </a:extLst>
              </p:cNvPr>
              <p:cNvSpPr txBox="1"/>
              <p:nvPr/>
            </p:nvSpPr>
            <p:spPr>
              <a:xfrm>
                <a:off x="5083594" y="3794499"/>
                <a:ext cx="11395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2.4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F60F89-F2EB-4C0A-85B6-98B443CBF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594" y="3794499"/>
                <a:ext cx="1139536" cy="400110"/>
              </a:xfrm>
              <a:prstGeom prst="rect">
                <a:avLst/>
              </a:prstGeom>
              <a:blipFill>
                <a:blip r:embed="rId5"/>
                <a:stretch>
                  <a:fillRect l="-588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D900683-E97C-43C7-A72B-6AD8DD22F7C5}"/>
                  </a:ext>
                </a:extLst>
              </p:cNvPr>
              <p:cNvSpPr txBox="1"/>
              <p:nvPr/>
            </p:nvSpPr>
            <p:spPr>
              <a:xfrm>
                <a:off x="831671" y="2571461"/>
                <a:ext cx="46031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D900683-E97C-43C7-A72B-6AD8DD22F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71" y="2571461"/>
                <a:ext cx="4603173" cy="400110"/>
              </a:xfrm>
              <a:prstGeom prst="rect">
                <a:avLst/>
              </a:prstGeom>
              <a:blipFill>
                <a:blip r:embed="rId6"/>
                <a:stretch>
                  <a:fillRect l="-1323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CB68C85-B172-4337-9DF9-57C408439502}"/>
                  </a:ext>
                </a:extLst>
              </p:cNvPr>
              <p:cNvSpPr txBox="1"/>
              <p:nvPr/>
            </p:nvSpPr>
            <p:spPr>
              <a:xfrm>
                <a:off x="6121960" y="2577683"/>
                <a:ext cx="5210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Ratios of BRs involving tau leptons to involving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CB68C85-B172-4337-9DF9-57C408439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960" y="2577683"/>
                <a:ext cx="5210144" cy="369332"/>
              </a:xfrm>
              <a:prstGeom prst="rect">
                <a:avLst/>
              </a:prstGeom>
              <a:blipFill>
                <a:blip r:embed="rId7"/>
                <a:stretch>
                  <a:fillRect l="-93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082EB902-D19F-4D3D-9944-2CE9956BA5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30" y="3146828"/>
            <a:ext cx="4767698" cy="334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DB7274B-FCD5-4698-BFA2-FA019F635FFA}"/>
                  </a:ext>
                </a:extLst>
              </p:cNvPr>
              <p:cNvSpPr txBox="1"/>
              <p:nvPr/>
            </p:nvSpPr>
            <p:spPr>
              <a:xfrm>
                <a:off x="6042814" y="3653880"/>
                <a:ext cx="3595255" cy="37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LQCD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299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003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DB7274B-FCD5-4698-BFA2-FA019F63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14" y="3653880"/>
                <a:ext cx="3595255" cy="375872"/>
              </a:xfrm>
              <a:prstGeom prst="rect">
                <a:avLst/>
              </a:prstGeom>
              <a:blipFill>
                <a:blip r:embed="rId9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62DF003-AA2A-4245-A9EC-AA036A81AE57}"/>
                  </a:ext>
                </a:extLst>
              </p:cNvPr>
              <p:cNvSpPr txBox="1"/>
              <p:nvPr/>
            </p:nvSpPr>
            <p:spPr>
              <a:xfrm>
                <a:off x="5841612" y="4058118"/>
                <a:ext cx="4592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means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339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026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62DF003-AA2A-4245-A9EC-AA036A81A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12" y="4058118"/>
                <a:ext cx="4592784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B386301-5203-45AE-B5A8-15F5CCC5D4BA}"/>
                  </a:ext>
                </a:extLst>
              </p:cNvPr>
              <p:cNvSpPr txBox="1"/>
              <p:nvPr/>
            </p:nvSpPr>
            <p:spPr>
              <a:xfrm>
                <a:off x="10363184" y="3851495"/>
                <a:ext cx="11395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1.4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B386301-5203-45AE-B5A8-15F5CCC5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184" y="3851495"/>
                <a:ext cx="1139536" cy="400110"/>
              </a:xfrm>
              <a:prstGeom prst="rect">
                <a:avLst/>
              </a:prstGeom>
              <a:blipFill>
                <a:blip r:embed="rId11"/>
                <a:stretch>
                  <a:fillRect l="-588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46ED1A0-E404-4C67-9618-E9B83B80A836}"/>
                  </a:ext>
                </a:extLst>
              </p:cNvPr>
              <p:cNvSpPr txBox="1"/>
              <p:nvPr/>
            </p:nvSpPr>
            <p:spPr>
              <a:xfrm>
                <a:off x="5962162" y="4453267"/>
                <a:ext cx="4032088" cy="37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LQCD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2483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0016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46ED1A0-E404-4C67-9618-E9B83B80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162" y="4453267"/>
                <a:ext cx="4032088" cy="37587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CBAD5C2-42D1-4469-8383-17D4C6B7ECCD}"/>
                  </a:ext>
                </a:extLst>
              </p:cNvPr>
              <p:cNvSpPr txBox="1"/>
              <p:nvPr/>
            </p:nvSpPr>
            <p:spPr>
              <a:xfrm>
                <a:off x="5962162" y="4852680"/>
                <a:ext cx="4592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means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295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CBAD5C2-42D1-4469-8383-17D4C6B7E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162" y="4852680"/>
                <a:ext cx="4592784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423F35DB-20A0-450A-A22B-9F0A990D2E94}"/>
                  </a:ext>
                </a:extLst>
              </p:cNvPr>
              <p:cNvSpPr txBox="1"/>
              <p:nvPr/>
            </p:nvSpPr>
            <p:spPr>
              <a:xfrm>
                <a:off x="10410360" y="4562089"/>
                <a:ext cx="11395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3.3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423F35DB-20A0-450A-A22B-9F0A990D2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360" y="4562089"/>
                <a:ext cx="1139536" cy="400110"/>
              </a:xfrm>
              <a:prstGeom prst="rect">
                <a:avLst/>
              </a:prstGeom>
              <a:blipFill>
                <a:blip r:embed="rId14"/>
                <a:stretch>
                  <a:fillRect l="-588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B58DD1-20A3-4701-975E-CC16259BAA7D}"/>
                  </a:ext>
                </a:extLst>
              </p:cNvPr>
              <p:cNvSpPr txBox="1"/>
              <p:nvPr/>
            </p:nvSpPr>
            <p:spPr>
              <a:xfrm>
                <a:off x="673833" y="5594584"/>
                <a:ext cx="114165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Unbinned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angular analysis of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right-handed current, Z.R. Huang, E. Kou,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C.D. Lü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R. Y. Tang, PRD, 2022] 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B58DD1-20A3-4701-975E-CC16259BA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" y="5594584"/>
                <a:ext cx="11416567" cy="338554"/>
              </a:xfrm>
              <a:prstGeom prst="rect">
                <a:avLst/>
              </a:prstGeom>
              <a:blipFill>
                <a:blip r:embed="rId15"/>
                <a:stretch>
                  <a:fillRect l="-321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47BC7BA-E64B-414A-AF3B-5AD3C2F31BAD}"/>
                  </a:ext>
                </a:extLst>
              </p:cNvPr>
              <p:cNvSpPr txBox="1"/>
              <p:nvPr/>
            </p:nvSpPr>
            <p:spPr>
              <a:xfrm>
                <a:off x="673833" y="5938100"/>
                <a:ext cx="10576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[Scrutinizing new physics in semi-leptonic decay</a:t>
                </a:r>
                <a:r>
                  <a:rPr lang="en-US" altLang="zh-CN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den>
                    </m:f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R. Y. Tang, Z. R. Huang,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D. Lü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R. Zhu, JPG, 2022] 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47BC7BA-E64B-414A-AF3B-5AD3C2F3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" y="5938100"/>
                <a:ext cx="10576657" cy="338554"/>
              </a:xfrm>
              <a:prstGeom prst="rect">
                <a:avLst/>
              </a:prstGeom>
              <a:blipFill>
                <a:blip r:embed="rId16"/>
                <a:stretch>
                  <a:fillRect l="-346" t="-101786" b="-16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28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B49FEA1-D92A-4CB5-843C-C83EAB0E1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17" y="3301400"/>
            <a:ext cx="6417737" cy="294097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602"/>
            <a:ext cx="10997047" cy="820883"/>
          </a:xfrm>
        </p:spPr>
        <p:txBody>
          <a:bodyPr>
            <a:noAutofit/>
          </a:bodyPr>
          <a:lstStyle/>
          <a:p>
            <a:r>
              <a:rPr lang="en-US" altLang="zh-CN" dirty="0"/>
              <a:t>Test of Standard Model precisely and search for new physics signals.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D61F8A-C3F0-4304-8080-2B79FA89B827}"/>
                  </a:ext>
                </a:extLst>
              </p:cNvPr>
              <p:cNvSpPr txBox="1"/>
              <p:nvPr/>
            </p:nvSpPr>
            <p:spPr>
              <a:xfrm>
                <a:off x="1196688" y="5068221"/>
                <a:ext cx="418753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173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D61F8A-C3F0-4304-8080-2B79FA89B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688" y="5068221"/>
                <a:ext cx="4187538" cy="407099"/>
              </a:xfrm>
              <a:prstGeom prst="rect">
                <a:avLst/>
              </a:prstGeom>
              <a:blipFill>
                <a:blip r:embed="rId4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DF7293AA-E5C1-4669-87D3-8ACFF93443B3}"/>
              </a:ext>
            </a:extLst>
          </p:cNvPr>
          <p:cNvSpPr txBox="1"/>
          <p:nvPr/>
        </p:nvSpPr>
        <p:spPr>
          <a:xfrm>
            <a:off x="275133" y="3271208"/>
            <a:ext cx="625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CP asymmetries in Hadronic decay modes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A6CB86A-B91C-4583-B2A8-51B2FD945B38}"/>
                  </a:ext>
                </a:extLst>
              </p:cNvPr>
              <p:cNvSpPr txBox="1"/>
              <p:nvPr/>
            </p:nvSpPr>
            <p:spPr>
              <a:xfrm>
                <a:off x="916532" y="4216443"/>
                <a:ext cx="16957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𝜋𝜋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𝜋𝜌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𝜌𝜌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A6CB86A-B91C-4583-B2A8-51B2FD94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32" y="4216443"/>
                <a:ext cx="1695785" cy="307777"/>
              </a:xfrm>
              <a:prstGeom prst="rect">
                <a:avLst/>
              </a:prstGeom>
              <a:blipFill>
                <a:blip r:embed="rId5"/>
                <a:stretch>
                  <a:fillRect l="-2509" r="-2867"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57308A1F-CF1C-4F38-B55C-A68922272F14}"/>
              </a:ext>
            </a:extLst>
          </p:cNvPr>
          <p:cNvSpPr/>
          <p:nvPr/>
        </p:nvSpPr>
        <p:spPr>
          <a:xfrm rot="3653981">
            <a:off x="1772717" y="4819859"/>
            <a:ext cx="241122" cy="1350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AD6DAFE-9EAB-4BC6-8C80-3AD796EEDB9F}"/>
                  </a:ext>
                </a:extLst>
              </p:cNvPr>
              <p:cNvSpPr txBox="1"/>
              <p:nvPr/>
            </p:nvSpPr>
            <p:spPr>
              <a:xfrm>
                <a:off x="2994608" y="4193294"/>
                <a:ext cx="1620380" cy="327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type m:val="li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AD6DAFE-9EAB-4BC6-8C80-3AD796EE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608" y="4193294"/>
                <a:ext cx="1620380" cy="327590"/>
              </a:xfrm>
              <a:prstGeom prst="rect">
                <a:avLst/>
              </a:prstGeom>
              <a:blipFill>
                <a:blip r:embed="rId6"/>
                <a:stretch>
                  <a:fillRect l="-2632" t="-155556" r="-27444" b="-2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流程图: 或者 21">
            <a:extLst>
              <a:ext uri="{FF2B5EF4-FFF2-40B4-BE49-F238E27FC236}">
                <a16:creationId xmlns:a16="http://schemas.microsoft.com/office/drawing/2014/main" id="{70525689-D991-4675-9049-69C5F7982F07}"/>
              </a:ext>
            </a:extLst>
          </p:cNvPr>
          <p:cNvSpPr/>
          <p:nvPr/>
        </p:nvSpPr>
        <p:spPr>
          <a:xfrm flipH="1">
            <a:off x="4614988" y="4238495"/>
            <a:ext cx="187200" cy="1872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FEA242A-61CA-492F-830A-448C837B6821}"/>
                  </a:ext>
                </a:extLst>
              </p:cNvPr>
              <p:cNvSpPr txBox="1"/>
              <p:nvPr/>
            </p:nvSpPr>
            <p:spPr>
              <a:xfrm>
                <a:off x="4849597" y="4202263"/>
                <a:ext cx="9387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FEA242A-61CA-492F-830A-448C837B6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97" y="4202263"/>
                <a:ext cx="938719" cy="307777"/>
              </a:xfrm>
              <a:prstGeom prst="rect">
                <a:avLst/>
              </a:prstGeom>
              <a:blipFill>
                <a:blip r:embed="rId7"/>
                <a:stretch>
                  <a:fillRect l="-5844" r="-1948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4FA547A5-13D2-4FE5-9AB7-81C7D504C762}"/>
              </a:ext>
            </a:extLst>
          </p:cNvPr>
          <p:cNvSpPr/>
          <p:nvPr/>
        </p:nvSpPr>
        <p:spPr>
          <a:xfrm rot="9357247">
            <a:off x="3293564" y="4839404"/>
            <a:ext cx="350537" cy="899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2A2AF4E8-AAA5-4610-98D9-0A94DD5171F8}"/>
              </a:ext>
            </a:extLst>
          </p:cNvPr>
          <p:cNvSpPr/>
          <p:nvPr/>
        </p:nvSpPr>
        <p:spPr>
          <a:xfrm rot="7485628">
            <a:off x="2724911" y="4814227"/>
            <a:ext cx="295589" cy="916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5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EFA7ECF-A693-4068-ADC4-D4BDB8718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66" y="3304316"/>
            <a:ext cx="4770534" cy="31930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43" y="1495451"/>
            <a:ext cx="11142518" cy="820883"/>
          </a:xfrm>
        </p:spPr>
        <p:txBody>
          <a:bodyPr>
            <a:noAutofit/>
          </a:bodyPr>
          <a:lstStyle/>
          <a:p>
            <a:r>
              <a:rPr lang="en-US" altLang="zh-CN" dirty="0"/>
              <a:t>Test of Standard Model precisely and search for new physics signals.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7293AA-E5C1-4669-87D3-8ACFF93443B3}"/>
              </a:ext>
            </a:extLst>
          </p:cNvPr>
          <p:cNvSpPr txBox="1"/>
          <p:nvPr/>
        </p:nvSpPr>
        <p:spPr>
          <a:xfrm>
            <a:off x="780843" y="2807923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decay modes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4BA739-F7BC-4F80-8058-BE2AD6CBB990}"/>
              </a:ext>
            </a:extLst>
          </p:cNvPr>
          <p:cNvSpPr txBox="1"/>
          <p:nvPr/>
        </p:nvSpPr>
        <p:spPr>
          <a:xfrm>
            <a:off x="5383046" y="2577090"/>
            <a:ext cx="257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 B mixing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3A4428-CA88-4885-BEC5-D2DF8A10DA5C}"/>
                  </a:ext>
                </a:extLst>
              </p:cNvPr>
              <p:cNvSpPr txBox="1"/>
              <p:nvPr/>
            </p:nvSpPr>
            <p:spPr>
              <a:xfrm>
                <a:off x="7599619" y="2888817"/>
                <a:ext cx="33731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ps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3A4428-CA88-4885-BEC5-D2DF8A10D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19" y="2888817"/>
                <a:ext cx="3373182" cy="276999"/>
              </a:xfrm>
              <a:prstGeom prst="rect">
                <a:avLst/>
              </a:prstGeom>
              <a:blipFill>
                <a:blip r:embed="rId4"/>
                <a:stretch>
                  <a:fillRect t="-444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8664718-60A0-4A96-9369-B0444091693C}"/>
                  </a:ext>
                </a:extLst>
              </p:cNvPr>
              <p:cNvSpPr/>
              <p:nvPr/>
            </p:nvSpPr>
            <p:spPr>
              <a:xfrm>
                <a:off x="7954435" y="2438584"/>
                <a:ext cx="3268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7656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0057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ps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8664718-60A0-4A96-9369-B04440916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35" y="2438584"/>
                <a:ext cx="326820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5ECCD63-0ADD-4759-85B0-56A2CF0B5D4C}"/>
                  </a:ext>
                </a:extLst>
              </p:cNvPr>
              <p:cNvSpPr txBox="1"/>
              <p:nvPr/>
            </p:nvSpPr>
            <p:spPr>
              <a:xfrm>
                <a:off x="807200" y="3511881"/>
                <a:ext cx="36711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083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004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5ECCD63-0ADD-4759-85B0-56A2CF0B5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00" y="3511881"/>
                <a:ext cx="3671198" cy="276999"/>
              </a:xfrm>
              <a:prstGeom prst="rect">
                <a:avLst/>
              </a:prstGeom>
              <a:blipFill>
                <a:blip r:embed="rId6"/>
                <a:stretch>
                  <a:fillRect l="-829" t="-2174" r="-995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C9CB9A5-3B84-4803-94EC-F5AE993B83F7}"/>
                  </a:ext>
                </a:extLst>
              </p:cNvPr>
              <p:cNvSpPr txBox="1"/>
              <p:nvPr/>
            </p:nvSpPr>
            <p:spPr>
              <a:xfrm>
                <a:off x="838200" y="3892673"/>
                <a:ext cx="36711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016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C9CB9A5-3B84-4803-94EC-F5AE993B8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2673"/>
                <a:ext cx="3671198" cy="276999"/>
              </a:xfrm>
              <a:prstGeom prst="rect">
                <a:avLst/>
              </a:prstGeom>
              <a:blipFill>
                <a:blip r:embed="rId7"/>
                <a:stretch>
                  <a:fillRect l="-997" t="-2222" r="-99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AF744C76-321D-47DA-9E84-BF99EC43C525}"/>
              </a:ext>
            </a:extLst>
          </p:cNvPr>
          <p:cNvSpPr txBox="1"/>
          <p:nvPr/>
        </p:nvSpPr>
        <p:spPr>
          <a:xfrm>
            <a:off x="838200" y="4386823"/>
            <a:ext cx="225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FCNC process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AA93863-5BB0-4630-A781-020B71A5538D}"/>
                  </a:ext>
                </a:extLst>
              </p:cNvPr>
              <p:cNvSpPr/>
              <p:nvPr/>
            </p:nvSpPr>
            <p:spPr>
              <a:xfrm>
                <a:off x="838200" y="4875571"/>
                <a:ext cx="1121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AA93863-5BB0-4630-A781-020B71A55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5571"/>
                <a:ext cx="112120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6D106B2-DC70-4D94-8371-E5574FAA38B8}"/>
                  </a:ext>
                </a:extLst>
              </p:cNvPr>
              <p:cNvSpPr/>
              <p:nvPr/>
            </p:nvSpPr>
            <p:spPr>
              <a:xfrm>
                <a:off x="2460196" y="4900844"/>
                <a:ext cx="2062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6D106B2-DC70-4D94-8371-E5574FAA3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96" y="4900844"/>
                <a:ext cx="2062809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E0252E8-55DF-40D1-AE9E-5FA1C36D7E29}"/>
                  </a:ext>
                </a:extLst>
              </p:cNvPr>
              <p:cNvSpPr/>
              <p:nvPr/>
            </p:nvSpPr>
            <p:spPr>
              <a:xfrm>
                <a:off x="838200" y="5567395"/>
                <a:ext cx="1144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E0252E8-55DF-40D1-AE9E-5FA1C36D7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67395"/>
                <a:ext cx="1144288" cy="369332"/>
              </a:xfrm>
              <a:prstGeom prst="rect">
                <a:avLst/>
              </a:prstGeom>
              <a:blipFill>
                <a:blip r:embed="rId10"/>
                <a:stretch>
                  <a:fillRect r="-20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19BCEF0-399D-44BE-9DF6-4FC999D4861A}"/>
                  </a:ext>
                </a:extLst>
              </p:cNvPr>
              <p:cNvSpPr/>
              <p:nvPr/>
            </p:nvSpPr>
            <p:spPr>
              <a:xfrm>
                <a:off x="2460195" y="5557140"/>
                <a:ext cx="1231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19BCEF0-399D-44BE-9DF6-4FC999D48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95" y="5557140"/>
                <a:ext cx="12311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CC1C48FC-D9EA-4CBE-9F0B-8CB3D2E0BAD2}"/>
              </a:ext>
            </a:extLst>
          </p:cNvPr>
          <p:cNvSpPr txBox="1"/>
          <p:nvPr/>
        </p:nvSpPr>
        <p:spPr>
          <a:xfrm>
            <a:off x="1785478" y="6040383"/>
            <a:ext cx="393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[See PDG reviews for more details]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9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8708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F9CF13-961F-4CC9-A503-B126883B5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047471"/>
                <a:ext cx="11231880" cy="4941005"/>
              </a:xfrm>
            </p:spPr>
            <p:txBody>
              <a:bodyPr/>
              <a:lstStyle/>
              <a:p>
                <a:r>
                  <a:rPr lang="en-US" altLang="zh-CN" dirty="0"/>
                  <a:t>Understanding QCD dynamics and hadron structure.</a:t>
                </a:r>
              </a:p>
              <a:p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2400" dirty="0"/>
                  <a:t>Charmless decays of B meson and precision calculations.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QCD factorization (QCDF) and soft collinear effective theory(SCET)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QCDF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en-US" altLang="zh-CN" sz="2400" dirty="0"/>
                  <a:t> at leading power.  </a:t>
                </a:r>
                <a:r>
                  <a:rPr lang="en-US" altLang="zh-CN" sz="1800" dirty="0"/>
                  <a:t>[</a:t>
                </a:r>
                <a:r>
                  <a:rPr lang="en-US" altLang="zh-CN" sz="1800" dirty="0" err="1"/>
                  <a:t>Beneke</a:t>
                </a:r>
                <a:r>
                  <a:rPr lang="en-US" altLang="zh-CN" sz="1800" dirty="0"/>
                  <a:t>, </a:t>
                </a:r>
                <a:r>
                  <a:rPr lang="en-US" altLang="zh-CN" sz="1800" dirty="0" err="1"/>
                  <a:t>Buchalla</a:t>
                </a:r>
                <a:r>
                  <a:rPr lang="en-US" altLang="zh-CN" sz="1800" dirty="0"/>
                  <a:t>, Neubert, </a:t>
                </a:r>
                <a:r>
                  <a:rPr lang="en-US" altLang="zh-CN" sz="1800" dirty="0" err="1"/>
                  <a:t>Sachrajda</a:t>
                </a:r>
                <a:r>
                  <a:rPr lang="en-US" altLang="zh-CN" sz="1800" dirty="0"/>
                  <a:t>, 2000]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                                                                                                                        [Bell, </a:t>
                </a:r>
                <a:r>
                  <a:rPr lang="en-US" altLang="zh-CN" sz="1800" dirty="0" err="1"/>
                  <a:t>Beneke</a:t>
                </a:r>
                <a:r>
                  <a:rPr lang="en-US" altLang="zh-CN" sz="1800" dirty="0"/>
                  <a:t>, Huber, X-Q Li, 2019,2020]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Two loop SCET computations of A-type hard function. </a:t>
                </a:r>
                <a:r>
                  <a:rPr lang="en-US" altLang="zh-CN" sz="1800" dirty="0"/>
                  <a:t>[</a:t>
                </a:r>
                <a:r>
                  <a:rPr lang="en-US" altLang="zh-CN" sz="1800" dirty="0" err="1"/>
                  <a:t>Bonciani</a:t>
                </a:r>
                <a:r>
                  <a:rPr lang="en-US" altLang="zh-CN" sz="1800" dirty="0"/>
                  <a:t>, </a:t>
                </a:r>
                <a:r>
                  <a:rPr lang="en-US" altLang="zh-CN" sz="1800" dirty="0" err="1"/>
                  <a:t>Ferroglia</a:t>
                </a:r>
                <a:r>
                  <a:rPr lang="en-US" altLang="zh-CN" sz="1800" dirty="0"/>
                  <a:t>, 2008; </a:t>
                </a:r>
                <a:r>
                  <a:rPr lang="en-US" altLang="zh-CN" sz="1800" dirty="0" err="1"/>
                  <a:t>Asatrian</a:t>
                </a:r>
                <a:r>
                  <a:rPr lang="en-US" altLang="zh-CN" sz="1800" dirty="0"/>
                  <a:t>, </a:t>
                </a:r>
                <a:r>
                  <a:rPr lang="en-US" altLang="zh-CN" sz="1800" dirty="0" err="1"/>
                  <a:t>Greub</a:t>
                </a:r>
                <a:r>
                  <a:rPr lang="en-US" altLang="zh-CN" sz="1800" dirty="0"/>
                  <a:t>, </a:t>
                </a:r>
                <a:r>
                  <a:rPr lang="en-US" altLang="zh-CN" sz="1800" dirty="0" err="1"/>
                  <a:t>Pecjak</a:t>
                </a:r>
                <a:r>
                  <a:rPr lang="en-US" altLang="zh-CN" sz="1800" dirty="0"/>
                  <a:t>, 2008;Beneke, Huber, Li, 2009; Bell, 2009; Bell, </a:t>
                </a:r>
                <a:r>
                  <a:rPr lang="en-US" altLang="zh-CN" sz="1800" dirty="0" err="1"/>
                  <a:t>Beneke</a:t>
                </a:r>
                <a:r>
                  <a:rPr lang="en-US" altLang="zh-CN" sz="1800" dirty="0"/>
                  <a:t>, Huber, Li, 2011]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One loop SCET computations of B-type hard function. </a:t>
                </a:r>
                <a:r>
                  <a:rPr lang="en-US" altLang="zh-CN" sz="1800" dirty="0"/>
                  <a:t>[Becher, Hill, 2004; Hill, Becher, Lee, Neubert, 2004]</a:t>
                </a:r>
              </a:p>
              <a:p>
                <a:pPr marL="0" indent="0">
                  <a:buNone/>
                </a:pPr>
                <a:r>
                  <a:rPr lang="en-US" altLang="zh-CN" sz="2400" dirty="0" err="1"/>
                  <a:t>Beneke</a:t>
                </a:r>
                <a:r>
                  <a:rPr lang="en-US" altLang="zh-CN" sz="2400" dirty="0"/>
                  <a:t>, Yang, 2006]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F9CF13-961F-4CC9-A503-B126883B5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047471"/>
                <a:ext cx="11231880" cy="4941005"/>
              </a:xfrm>
              <a:blipFill>
                <a:blip r:embed="rId3"/>
                <a:stretch>
                  <a:fillRect l="-922" t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E0BD6FD-4569-42A8-9E16-37CFEEDB8F9E}"/>
                  </a:ext>
                </a:extLst>
              </p:cNvPr>
              <p:cNvSpPr/>
              <p:nvPr/>
            </p:nvSpPr>
            <p:spPr>
              <a:xfrm>
                <a:off x="1030683" y="3296022"/>
                <a:ext cx="6635791" cy="443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𝑄𝐶𝐷</m:t>
                              </m:r>
                            </m:sub>
                          </m:sSub>
                        </m:e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sup>
                      </m:sSubSup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E0BD6FD-4569-42A8-9E16-37CFEEDB8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83" y="3296022"/>
                <a:ext cx="6635791" cy="443904"/>
              </a:xfrm>
              <a:prstGeom prst="rect">
                <a:avLst/>
              </a:prstGeom>
              <a:blipFill>
                <a:blip r:embed="rId4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84E032D-90D6-47A6-B852-C79937655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5178299"/>
            <a:ext cx="7055939" cy="11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0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85ECA-819D-4F2B-BF45-37FD07C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7" y="384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Present and progress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9CF13-961F-4CC9-A503-B126883B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53"/>
            <a:ext cx="10515600" cy="5239262"/>
          </a:xfrm>
        </p:spPr>
        <p:txBody>
          <a:bodyPr/>
          <a:lstStyle/>
          <a:p>
            <a:r>
              <a:rPr lang="en-US" altLang="zh-CN" dirty="0"/>
              <a:t>Understanding QCD dynamics and hadron structure.</a:t>
            </a:r>
          </a:p>
          <a:p>
            <a:pPr marL="0" indent="0">
              <a:buNone/>
            </a:pPr>
            <a:r>
              <a:rPr lang="en-US" altLang="zh-CN" sz="2400" dirty="0"/>
              <a:t>Charmless decays of B meson and precision calculations.  </a:t>
            </a:r>
          </a:p>
          <a:p>
            <a:pPr marL="0" indent="0">
              <a:buNone/>
            </a:pPr>
            <a:r>
              <a:rPr lang="en-US" altLang="zh-CN" sz="2400" dirty="0"/>
              <a:t>QCD factorization (QCDF) and soft collinear effective theory(SCET)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Light-cone QCD/SCET sum rules </a:t>
            </a:r>
            <a:r>
              <a:rPr lang="en-US" altLang="zh-CN" sz="1800" dirty="0"/>
              <a:t>[F. D. Fazio, T. Feldmann, T. Hurth, 2008; A. </a:t>
            </a:r>
            <a:r>
              <a:rPr lang="en-US" altLang="zh-CN" sz="1800" dirty="0" err="1"/>
              <a:t>Khodjamirian</a:t>
            </a:r>
            <a:r>
              <a:rPr lang="en-US" altLang="zh-CN" sz="1800" dirty="0"/>
              <a:t>, T. </a:t>
            </a:r>
            <a:r>
              <a:rPr lang="en-US" altLang="zh-CN" sz="1800" dirty="0" err="1"/>
              <a:t>Mannel</a:t>
            </a:r>
            <a:r>
              <a:rPr lang="en-US" altLang="zh-CN" sz="1800" dirty="0"/>
              <a:t>, N. </a:t>
            </a:r>
            <a:r>
              <a:rPr lang="en-US" altLang="zh-CN" sz="1800" dirty="0" err="1"/>
              <a:t>Offen</a:t>
            </a:r>
            <a:r>
              <a:rPr lang="en-US" altLang="zh-CN" sz="1800" dirty="0"/>
              <a:t>, 2007]</a:t>
            </a:r>
            <a:endParaRPr lang="zh-CN" altLang="en-US" sz="18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DE0D1-3731-4A30-AA00-E8A77A5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0137-E208-48FE-9CCB-79259F81BAC4}" type="datetime1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19E6C-BF46-4438-A5EA-6094CE8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Dong-Hao Li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97B25-95C0-496F-BFDA-CEFD6B6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FFC2-D806-4058-96A1-E2AAB2601A04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CCB7551-EF1A-46F0-A0E7-2BA546AB0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80" y="2798539"/>
            <a:ext cx="2080440" cy="15927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AD8EEA1-414B-47CA-BA1D-C1E1AAB09A1B}"/>
              </a:ext>
            </a:extLst>
          </p:cNvPr>
          <p:cNvSpPr txBox="1"/>
          <p:nvPr/>
        </p:nvSpPr>
        <p:spPr>
          <a:xfrm>
            <a:off x="3906980" y="3059668"/>
            <a:ext cx="61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missing piece: hard-collinear gluon contribution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2249C8-E8D5-4719-8820-26EE1457C952}"/>
              </a:ext>
            </a:extLst>
          </p:cNvPr>
          <p:cNvSpPr txBox="1"/>
          <p:nvPr/>
        </p:nvSpPr>
        <p:spPr>
          <a:xfrm>
            <a:off x="3906980" y="3426897"/>
            <a:ext cx="750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annihilation diagram is calculable, finite, and contains strong phase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E86A9D-27CE-4A6C-85DD-69871629FE1B}"/>
              </a:ext>
            </a:extLst>
          </p:cNvPr>
          <p:cNvSpPr txBox="1"/>
          <p:nvPr/>
        </p:nvSpPr>
        <p:spPr>
          <a:xfrm>
            <a:off x="6803746" y="3800366"/>
            <a:ext cx="487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Y-L S, Chao W, Y-M W, 2202.08073]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7081406-E783-491D-A567-A324FD51DD2F}"/>
                  </a:ext>
                </a:extLst>
              </p:cNvPr>
              <p:cNvSpPr txBox="1"/>
              <p:nvPr/>
            </p:nvSpPr>
            <p:spPr>
              <a:xfrm>
                <a:off x="838198" y="5200569"/>
                <a:ext cx="10456519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 factors: one loop corrections, power corrections, higher twist effects, non-vanishing spectator-quark mass effects  [B-Y Cui, Y-K Huang, Y-L Shen, Y-M Wang, 2023]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7081406-E783-491D-A567-A324FD51D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200569"/>
                <a:ext cx="10456519" cy="658514"/>
              </a:xfrm>
              <a:prstGeom prst="rect">
                <a:avLst/>
              </a:prstGeom>
              <a:blipFill>
                <a:blip r:embed="rId4"/>
                <a:stretch>
                  <a:fillRect l="-466" t="-4630" r="-408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6280F9-9465-4645-BCE3-18A0BA7E945C}"/>
                  </a:ext>
                </a:extLst>
              </p:cNvPr>
              <p:cNvSpPr txBox="1"/>
              <p:nvPr/>
            </p:nvSpPr>
            <p:spPr>
              <a:xfrm>
                <a:off x="838198" y="5925456"/>
                <a:ext cx="10849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loop QCD corrections (in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limit) [Y-K Huang, D-H Li,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C-D </a:t>
                </a:r>
                <a:r>
                  <a:rPr lang="en-US" altLang="zh-CN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Lu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̈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Y-M Wang, H-X Yu, in preparation]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6280F9-9465-4645-BCE3-18A0BA7E9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925456"/>
                <a:ext cx="10849124" cy="369332"/>
              </a:xfrm>
              <a:prstGeom prst="rect">
                <a:avLst/>
              </a:prstGeom>
              <a:blipFill>
                <a:blip r:embed="rId5"/>
                <a:stretch>
                  <a:fillRect l="-44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98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2916</Words>
  <Application>Microsoft Office PowerPoint</Application>
  <PresentationFormat>宽屏</PresentationFormat>
  <Paragraphs>379</Paragraphs>
  <Slides>27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宋体</vt:lpstr>
      <vt:lpstr>Arial</vt:lpstr>
      <vt:lpstr>Cambria Math</vt:lpstr>
      <vt:lpstr>Times New Roman</vt:lpstr>
      <vt:lpstr>Office 主题​​</vt:lpstr>
      <vt:lpstr>自定义设计方案</vt:lpstr>
      <vt:lpstr>Study of B meson weak decays</vt:lpstr>
      <vt:lpstr>Outline</vt:lpstr>
      <vt:lpstr>What can we benefit from B meson physics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</vt:lpstr>
      <vt:lpstr>Present and progress: Other Highlights </vt:lpstr>
      <vt:lpstr>Present and progress: Other Highlights </vt:lpstr>
      <vt:lpstr>Publications</vt:lpstr>
      <vt:lpstr>Publications</vt:lpstr>
      <vt:lpstr>Backup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B meson weak decays</dc:title>
  <dc:creator>ASUS</dc:creator>
  <cp:lastModifiedBy>ASUS</cp:lastModifiedBy>
  <cp:revision>142</cp:revision>
  <dcterms:created xsi:type="dcterms:W3CDTF">2023-07-05T16:29:48Z</dcterms:created>
  <dcterms:modified xsi:type="dcterms:W3CDTF">2023-07-19T14:53:05Z</dcterms:modified>
</cp:coreProperties>
</file>