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98" r:id="rId3"/>
    <p:sldId id="705" r:id="rId4"/>
    <p:sldId id="669" r:id="rId5"/>
    <p:sldId id="682" r:id="rId6"/>
    <p:sldId id="681" r:id="rId7"/>
    <p:sldId id="680" r:id="rId8"/>
    <p:sldId id="679" r:id="rId9"/>
    <p:sldId id="674" r:id="rId10"/>
    <p:sldId id="706" r:id="rId11"/>
    <p:sldId id="668" r:id="rId12"/>
    <p:sldId id="661" r:id="rId13"/>
    <p:sldId id="662" r:id="rId14"/>
    <p:sldId id="683" r:id="rId15"/>
    <p:sldId id="684" r:id="rId16"/>
    <p:sldId id="685" r:id="rId17"/>
    <p:sldId id="686" r:id="rId18"/>
    <p:sldId id="687" r:id="rId19"/>
    <p:sldId id="688" r:id="rId20"/>
    <p:sldId id="667" r:id="rId21"/>
    <p:sldId id="701" r:id="rId22"/>
    <p:sldId id="700" r:id="rId23"/>
    <p:sldId id="707" r:id="rId24"/>
    <p:sldId id="376" r:id="rId25"/>
    <p:sldId id="378" r:id="rId26"/>
    <p:sldId id="702" r:id="rId27"/>
    <p:sldId id="703" r:id="rId28"/>
    <p:sldId id="708" r:id="rId29"/>
    <p:sldId id="690" r:id="rId30"/>
    <p:sldId id="691" r:id="rId31"/>
    <p:sldId id="693" r:id="rId32"/>
    <p:sldId id="342" r:id="rId33"/>
  </p:sldIdLst>
  <p:sldSz cx="9906000" cy="6858000" type="A4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EDEF"/>
    <a:srgbClr val="33CC33"/>
    <a:srgbClr val="663300"/>
    <a:srgbClr val="ECEAE8"/>
    <a:srgbClr val="0066FF"/>
    <a:srgbClr val="D7D2CD"/>
    <a:srgbClr val="CC6600"/>
    <a:srgbClr val="CCFF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>
      <p:cViewPr>
        <p:scale>
          <a:sx n="64" d="100"/>
          <a:sy n="64" d="100"/>
        </p:scale>
        <p:origin x="524" y="264"/>
      </p:cViewPr>
      <p:guideLst>
        <p:guide orient="horz" pos="2156"/>
        <p:guide pos="30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96251B-E3CD-444A-8443-500F1EEBB357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BE64FD-93E2-49AB-BE3B-0488D6F1E7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043C98-F04B-4501-8EE4-9051667E23C3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B528B7-37FB-467C-A867-B448BA326A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 lot more were discovered in the following years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39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400" smtClean="0"/>
              <a:t>‹#›</a:t>
            </a:fld>
            <a:endParaRPr lang="en-US" altLang="ja-JP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5A2-FA26-4E6C-B410-B03B9BCBF4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4B1-7CA4-4A73-8A77-A18DA38912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5"/>
            </a:lvl3pPr>
            <a:lvl4pPr marL="1114425" indent="0">
              <a:buNone/>
              <a:defRPr sz="730"/>
            </a:lvl4pPr>
            <a:lvl5pPr marL="1485900" indent="0">
              <a:buNone/>
              <a:defRPr sz="730"/>
            </a:lvl5pPr>
            <a:lvl6pPr marL="1857375" indent="0">
              <a:buNone/>
              <a:defRPr sz="730"/>
            </a:lvl6pPr>
            <a:lvl7pPr marL="2228850" indent="0">
              <a:buNone/>
              <a:defRPr sz="730"/>
            </a:lvl7pPr>
            <a:lvl8pPr marL="2600325" indent="0">
              <a:buNone/>
              <a:defRPr sz="730"/>
            </a:lvl8pPr>
            <a:lvl9pPr marL="2971800" indent="0">
              <a:buNone/>
              <a:defRPr sz="73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5"/>
            </a:lvl3pPr>
            <a:lvl4pPr marL="1114425" indent="0">
              <a:buNone/>
              <a:defRPr sz="730"/>
            </a:lvl4pPr>
            <a:lvl5pPr marL="1485900" indent="0">
              <a:buNone/>
              <a:defRPr sz="730"/>
            </a:lvl5pPr>
            <a:lvl6pPr marL="1857375" indent="0">
              <a:buNone/>
              <a:defRPr sz="730"/>
            </a:lvl6pPr>
            <a:lvl7pPr marL="2228850" indent="0">
              <a:buNone/>
              <a:defRPr sz="730"/>
            </a:lvl7pPr>
            <a:lvl8pPr marL="2600325" indent="0">
              <a:buNone/>
              <a:defRPr sz="730"/>
            </a:lvl8pPr>
            <a:lvl9pPr marL="2971800" indent="0">
              <a:buNone/>
              <a:defRPr sz="73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4E6B-8C9D-46D3-B531-63A694F8B7CF}" type="slidenum">
              <a:rPr lang="zh-CN" altLang="en-US" smtClean="0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Wingdings 2" panose="05020102010507070707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Wingdings 2" panose="05020102010507070707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Wingdings 2" panose="05020102010507070707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3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20.png"/><Relationship Id="rId7" Type="http://schemas.openxmlformats.org/officeDocument/2006/relationships/image" Target="../media/image40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11" Type="http://schemas.openxmlformats.org/officeDocument/2006/relationships/image" Target="../media/image410.png"/><Relationship Id="rId5" Type="http://schemas.openxmlformats.org/officeDocument/2006/relationships/image" Target="../media/image401.png"/><Relationship Id="rId10" Type="http://schemas.openxmlformats.org/officeDocument/2006/relationships/image" Target="../media/image380.png"/><Relationship Id="rId4" Type="http://schemas.openxmlformats.org/officeDocument/2006/relationships/image" Target="../media/image370.png"/><Relationship Id="rId9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20.png"/><Relationship Id="rId7" Type="http://schemas.openxmlformats.org/officeDocument/2006/relationships/image" Target="../media/image40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11" Type="http://schemas.openxmlformats.org/officeDocument/2006/relationships/image" Target="../media/image410.png"/><Relationship Id="rId5" Type="http://schemas.openxmlformats.org/officeDocument/2006/relationships/image" Target="../media/image401.png"/><Relationship Id="rId10" Type="http://schemas.openxmlformats.org/officeDocument/2006/relationships/image" Target="../media/image380.png"/><Relationship Id="rId4" Type="http://schemas.openxmlformats.org/officeDocument/2006/relationships/image" Target="../media/image370.png"/><Relationship Id="rId9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9.png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12" Type="http://schemas.openxmlformats.org/officeDocument/2006/relationships/image" Target="../media/image88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11" Type="http://schemas.openxmlformats.org/officeDocument/2006/relationships/image" Target="../media/image87.png"/><Relationship Id="rId5" Type="http://schemas.openxmlformats.org/officeDocument/2006/relationships/image" Target="../media/image73.emf"/><Relationship Id="rId10" Type="http://schemas.openxmlformats.org/officeDocument/2006/relationships/image" Target="../media/image86.png"/><Relationship Id="rId4" Type="http://schemas.openxmlformats.org/officeDocument/2006/relationships/image" Target="../media/image72.emf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00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21.png"/><Relationship Id="rId7" Type="http://schemas.openxmlformats.org/officeDocument/2006/relationships/image" Target="../media/image44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0.pn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openxmlformats.org/officeDocument/2006/relationships/image" Target="../media/image420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50.png"/><Relationship Id="rId7" Type="http://schemas.openxmlformats.org/officeDocument/2006/relationships/image" Target="../media/image9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0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460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94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9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64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7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66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251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49427"/>
            <a:ext cx="9906000" cy="1296144"/>
          </a:xfrm>
          <a:solidFill>
            <a:schemeClr val="bg1"/>
          </a:solidFill>
          <a:ln w="25400">
            <a:noFill/>
          </a:ln>
        </p:spPr>
        <p:txBody>
          <a:bodyPr anchor="ctr" anchorCtr="0">
            <a:normAutofit fontScale="90000"/>
          </a:bodyPr>
          <a:lstStyle/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Charmed baryon spectrum </a:t>
            </a:r>
            <a:b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decay patterns</a:t>
            </a:r>
            <a:endParaRPr lang="zh-CN" altLang="zh-CN" sz="44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487" y="3789040"/>
            <a:ext cx="9217025" cy="936104"/>
          </a:xfrm>
        </p:spPr>
        <p:txBody>
          <a:bodyPr>
            <a:normAutofit/>
          </a:bodyPr>
          <a:lstStyle/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</a:pPr>
            <a:r>
              <a:rPr lang="en-US" altLang="zh-CN" sz="3200" b="1" cap="none" dirty="0">
                <a:solidFill>
                  <a:schemeClr val="tx1"/>
                </a:solidFill>
              </a:rPr>
              <a:t>Hua-Xing Chen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</a:pPr>
            <a:r>
              <a:rPr lang="en-US" altLang="zh-CN" sz="2000" b="1" cap="none" dirty="0">
                <a:solidFill>
                  <a:schemeClr val="tx1"/>
                </a:solidFill>
              </a:rPr>
              <a:t>Southeast University</a:t>
            </a:r>
          </a:p>
        </p:txBody>
      </p:sp>
      <p:sp>
        <p:nvSpPr>
          <p:cNvPr id="4" name="矩形 3"/>
          <p:cNvSpPr/>
          <p:nvPr/>
        </p:nvSpPr>
        <p:spPr>
          <a:xfrm>
            <a:off x="7530" y="5949280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Er-Liang Cui, Hui-Min Yang, Wei Chen, Atsushi Hosaka, Xiang Liu, Shi-Lin Zhu.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  <a:latin typeface="+mn-lt"/>
              </a:rPr>
              <a:t>Contents</a:t>
            </a:r>
            <a:endParaRPr lang="zh-CN" altLang="en-US" sz="5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265713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Internal structure of heavy mesons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4000" b="1" dirty="0">
                <a:solidFill>
                  <a:srgbClr val="FF0000"/>
                </a:solidFill>
              </a:rPr>
              <a:t> Internal structure of heavy baryons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QCD sum rule analyses</a:t>
            </a:r>
          </a:p>
        </p:txBody>
      </p:sp>
    </p:spTree>
    <p:extLst>
      <p:ext uri="{BB962C8B-B14F-4D97-AF65-F5344CB8AC3E}">
        <p14:creationId xmlns:p14="http://schemas.microsoft.com/office/powerpoint/2010/main" val="225994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29" y="404664"/>
            <a:ext cx="4417017" cy="2936929"/>
          </a:xfrm>
          <a:prstGeom prst="rect">
            <a:avLst/>
          </a:prstGeom>
        </p:spPr>
      </p:pic>
      <p:sp>
        <p:nvSpPr>
          <p:cNvPr id="16" name="内容占位符 2"/>
          <p:cNvSpPr>
            <a:spLocks noGrp="1"/>
          </p:cNvSpPr>
          <p:nvPr>
            <p:ph sz="quarter" idx="13"/>
          </p:nvPr>
        </p:nvSpPr>
        <p:spPr>
          <a:xfrm>
            <a:off x="5157481" y="3190725"/>
            <a:ext cx="4495312" cy="470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zh-CN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altLang="zh-CN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-excitation </a:t>
            </a:r>
            <a:r>
              <a:rPr lang="en-US" altLang="zh-CN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zh-CN" sz="2800" b="1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zh-CN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altLang="zh-CN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16649" y="2061635"/>
                <a:ext cx="4582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/>
                  <a:t> heavy baryon (</a:t>
                </a:r>
                <a14:m>
                  <m:oMath xmlns:m="http://schemas.openxmlformats.org/officeDocument/2006/math">
                    <m:r>
                      <a:rPr lang="en-US" altLang="zh-CN" sz="2800" b="1" i="0" dirty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0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):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9" y="2061635"/>
                <a:ext cx="4582793" cy="523220"/>
              </a:xfrm>
              <a:prstGeom prst="rect">
                <a:avLst/>
              </a:prstGeom>
              <a:blipFill>
                <a:blip r:embed="rId3"/>
                <a:stretch>
                  <a:fillRect l="-1064" t="-10465" r="-159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2144688" y="4444965"/>
            <a:ext cx="5184576" cy="1340048"/>
            <a:chOff x="4736976" y="4523235"/>
            <a:chExt cx="5184576" cy="1340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736976" y="4523235"/>
                  <a:ext cx="4621714" cy="561949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oMath>
                    </m:oMathPara>
                  </a14:m>
                  <a:endParaRPr lang="zh-CN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976" y="4523235"/>
                  <a:ext cx="4621714" cy="5619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4959873" y="5157192"/>
                  <a:ext cx="4961679" cy="706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  <m:r>
                                  <a:rPr lang="en-US" altLang="zh-CN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zh-CN" alt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873" y="5157192"/>
                  <a:ext cx="4961679" cy="7060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98FA2853-FB0E-4F86-ACF0-B7AB1D6A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327A39-F354-1F0D-2418-B45536E91B99}"/>
              </a:ext>
            </a:extLst>
          </p:cNvPr>
          <p:cNvSpPr txBox="1"/>
          <p:nvPr/>
        </p:nvSpPr>
        <p:spPr>
          <a:xfrm>
            <a:off x="5385048" y="5758322"/>
            <a:ext cx="345248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spin of the light degree of freedom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7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256" y="1044000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cap="none" dirty="0">
                    <a:solidFill>
                      <a:srgbClr val="FF0000"/>
                    </a:solidFill>
                  </a:rPr>
                  <a:t>The Pauli principle </a:t>
                </a:r>
                <a:r>
                  <a:rPr lang="en-US" altLang="zh-CN" sz="2800" b="1" cap="none" dirty="0"/>
                  <a:t>can be directly applied to </a:t>
                </a:r>
                <a:r>
                  <a:rPr lang="en-US" altLang="zh-CN" sz="2800" b="1" cap="none" dirty="0">
                    <a:solidFill>
                      <a:srgbClr val="0000FF"/>
                    </a:solidFill>
                  </a:rPr>
                  <a:t>the two light quarks</a:t>
                </a:r>
                <a:r>
                  <a:rPr lang="en-US" altLang="zh-CN" sz="2800" b="1" cap="none" dirty="0"/>
                  <a:t>: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b="1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256" y="1044000"/>
                <a:ext cx="9778288" cy="5112568"/>
              </a:xfrm>
              <a:blipFill>
                <a:blip r:embed="rId2"/>
                <a:stretch>
                  <a:fillRect l="-1309" t="-1907" r="-19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646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256" y="1044000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The Pauli principle </a:t>
                </a:r>
                <a:r>
                  <a:rPr lang="en-US" altLang="zh-CN" sz="2800" b="1" dirty="0"/>
                  <a:t>can be directly applied to 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the two light quarks</a:t>
                </a:r>
                <a:r>
                  <a:rPr lang="en-US" altLang="zh-CN" sz="2800" b="1" dirty="0"/>
                  <a:t>: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b="1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256" y="1044000"/>
                <a:ext cx="9778288" cy="5112568"/>
              </a:xfrm>
              <a:blipFill>
                <a:blip r:embed="rId2"/>
                <a:stretch>
                  <a:fillRect l="-1309" t="-1907" r="-19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980406CA-399C-4E1D-A90D-C26F8F6BF9AA}"/>
              </a:ext>
            </a:extLst>
          </p:cNvPr>
          <p:cNvSpPr/>
          <p:nvPr/>
        </p:nvSpPr>
        <p:spPr>
          <a:xfrm>
            <a:off x="4953000" y="1916832"/>
            <a:ext cx="360040" cy="338437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EC77E8-3612-4D8F-AF36-F89ABD54E8C2}"/>
              </a:ext>
            </a:extLst>
          </p:cNvPr>
          <p:cNvSpPr txBox="1"/>
          <p:nvPr/>
        </p:nvSpPr>
        <p:spPr>
          <a:xfrm>
            <a:off x="5663844" y="3307896"/>
            <a:ext cx="3900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Totally Antisymmetric</a:t>
            </a:r>
          </a:p>
        </p:txBody>
      </p:sp>
    </p:spTree>
    <p:extLst>
      <p:ext uri="{BB962C8B-B14F-4D97-AF65-F5344CB8AC3E}">
        <p14:creationId xmlns:p14="http://schemas.microsoft.com/office/powerpoint/2010/main" val="417377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cap="none" dirty="0">
                    <a:solidFill>
                      <a:srgbClr val="FF0000"/>
                    </a:solidFill>
                  </a:rPr>
                  <a:t>S-wave heavy baryons:</a:t>
                </a:r>
                <a:endParaRPr lang="en-US" altLang="zh-CN" sz="2800" b="1" cap="none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cap="none" dirty="0">
                        <a:solidFill>
                          <a:srgbClr val="FF0000"/>
                        </a:solidFill>
                      </a:rPr>
                      <m:t>symmetric</m:t>
                    </m:r>
                  </m:oMath>
                </a14:m>
                <a:endParaRPr lang="en-US" altLang="zh-CN" sz="2400" b="1" cap="none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  <a:blipFill>
                <a:blip r:embed="rId2"/>
                <a:stretch>
                  <a:fillRect l="-1309" t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68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cap="none" dirty="0">
                    <a:solidFill>
                      <a:srgbClr val="FF0000"/>
                    </a:solidFill>
                  </a:rPr>
                  <a:t>S-wave heavy baryons:</a:t>
                </a:r>
                <a:endParaRPr lang="en-US" altLang="zh-CN" sz="2800" b="1" cap="none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cap="none" dirty="0">
                        <a:solidFill>
                          <a:srgbClr val="FF0000"/>
                        </a:solidFill>
                      </a:rPr>
                      <m:t>symmetric</m:t>
                    </m:r>
                  </m:oMath>
                </a14:m>
                <a:endParaRPr lang="en-US" altLang="zh-CN" sz="2400" b="1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  <a:blipFill>
                <a:blip r:embed="rId2"/>
                <a:stretch>
                  <a:fillRect l="-1309" t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上下箭头 2"/>
          <p:cNvSpPr/>
          <p:nvPr/>
        </p:nvSpPr>
        <p:spPr>
          <a:xfrm>
            <a:off x="3188824" y="3384000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上下箭头 12"/>
          <p:cNvSpPr/>
          <p:nvPr/>
        </p:nvSpPr>
        <p:spPr>
          <a:xfrm>
            <a:off x="3764888" y="3738758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E38BE597-FECF-2CE2-BF3A-84187BD720F8}"/>
              </a:ext>
            </a:extLst>
          </p:cNvPr>
          <p:cNvSpPr/>
          <p:nvPr/>
        </p:nvSpPr>
        <p:spPr>
          <a:xfrm>
            <a:off x="4953000" y="1844824"/>
            <a:ext cx="360040" cy="302433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989B11-0DA3-CF0A-194E-D837F44AE3F6}"/>
              </a:ext>
            </a:extLst>
          </p:cNvPr>
          <p:cNvSpPr txBox="1"/>
          <p:nvPr/>
        </p:nvSpPr>
        <p:spPr>
          <a:xfrm>
            <a:off x="5663844" y="2875848"/>
            <a:ext cx="3900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Totally Antisymmetric</a:t>
            </a:r>
          </a:p>
        </p:txBody>
      </p:sp>
    </p:spTree>
    <p:extLst>
      <p:ext uri="{BB962C8B-B14F-4D97-AF65-F5344CB8AC3E}">
        <p14:creationId xmlns:p14="http://schemas.microsoft.com/office/powerpoint/2010/main" val="31490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cap="none" dirty="0">
                    <a:solidFill>
                      <a:srgbClr val="FF0000"/>
                    </a:solidFill>
                  </a:rPr>
                  <a:t>S-wave heavy baryons:</a:t>
                </a:r>
                <a:endParaRPr lang="en-US" altLang="zh-CN" sz="2800" b="1" cap="none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cap="none" dirty="0">
                        <a:solidFill>
                          <a:srgbClr val="FF0000"/>
                        </a:solidFill>
                      </a:rPr>
                      <m:t>symmetric</m:t>
                    </m:r>
                  </m:oMath>
                </a14:m>
                <a:endParaRPr lang="en-US" altLang="zh-CN" sz="2400" b="1" cap="none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  <a:blipFill>
                <a:blip r:embed="rId2"/>
                <a:stretch>
                  <a:fillRect l="-1309" t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上下箭头 2"/>
          <p:cNvSpPr/>
          <p:nvPr/>
        </p:nvSpPr>
        <p:spPr>
          <a:xfrm>
            <a:off x="3188824" y="3384000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92560" y="5334247"/>
                <a:ext cx="603575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𝒒𝒒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𝒒𝒒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3/2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5334247"/>
                <a:ext cx="6035755" cy="1119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196574" y="5402650"/>
                <a:ext cx="485454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74" y="5402650"/>
                <a:ext cx="485454" cy="43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196574" y="5914733"/>
                <a:ext cx="48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74" y="5914733"/>
                <a:ext cx="4854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上下箭头 12"/>
          <p:cNvSpPr/>
          <p:nvPr/>
        </p:nvSpPr>
        <p:spPr>
          <a:xfrm>
            <a:off x="3764888" y="3738758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上下箭头 13"/>
          <p:cNvSpPr/>
          <p:nvPr/>
        </p:nvSpPr>
        <p:spPr>
          <a:xfrm rot="5400000">
            <a:off x="7148663" y="4808076"/>
            <a:ext cx="180000" cy="1620000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上下箭头 14"/>
          <p:cNvSpPr/>
          <p:nvPr/>
        </p:nvSpPr>
        <p:spPr>
          <a:xfrm rot="5400000">
            <a:off x="7522444" y="5701943"/>
            <a:ext cx="180000" cy="864000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524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altLang="zh-CN" sz="2800" b="1" cap="none" dirty="0">
                    <a:solidFill>
                      <a:srgbClr val="FF0000"/>
                    </a:solidFill>
                  </a:rPr>
                  <a:t>S-wave heavy baryons:</a:t>
                </a:r>
                <a:endParaRPr lang="en-US" altLang="zh-CN" sz="2800" b="1" cap="none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color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cap="none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400" b="1" i="1" cap="none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altLang="zh-CN" sz="2400" b="1" cap="none" dirty="0"/>
                  <a:t> antisymmetric</a:t>
                </a:r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orbital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400" cap="non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cap="none" dirty="0">
                        <a:solidFill>
                          <a:srgbClr val="FF0000"/>
                        </a:solidFill>
                      </a:rPr>
                      <m:t>symmetric</m:t>
                    </m:r>
                  </m:oMath>
                </a14:m>
                <a:endParaRPr lang="en-US" altLang="zh-CN" sz="2400" b="1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spin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400" b="1" i="0" cap="none" dirty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cap="none" dirty="0"/>
                  <a:t> SU(3) flavor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d>
                      <m:dPr>
                        <m:begChr m:val="{"/>
                        <m:endChr m:val="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symmetric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cap="none" dirty="0" smtClean="0"/>
                              <m:t>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b="1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cap="none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1" i="1" cap="none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altLang="zh-CN" sz="2400" b="1" i="1" cap="none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cap="none" dirty="0"/>
                              <m:t>antisymmetric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400" cap="none" dirty="0"/>
              </a:p>
              <a:p>
                <a:pPr>
                  <a:spcAft>
                    <a:spcPts val="1800"/>
                  </a:spcAft>
                </a:pPr>
                <a:endParaRPr lang="en-US" altLang="zh-CN" sz="2400" cap="none" dirty="0"/>
              </a:p>
            </p:txBody>
          </p:sp>
        </mc:Choice>
        <mc:Fallback xmlns=""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000" y="1043258"/>
                <a:ext cx="9778288" cy="5112568"/>
              </a:xfrm>
              <a:blipFill>
                <a:blip r:embed="rId2"/>
                <a:stretch>
                  <a:fillRect l="-1309" t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4947"/>
          <a:stretch/>
        </p:blipFill>
        <p:spPr>
          <a:xfrm>
            <a:off x="4599769" y="1769764"/>
            <a:ext cx="5277788" cy="2938950"/>
          </a:xfrm>
          <a:prstGeom prst="rect">
            <a:avLst/>
          </a:prstGeom>
        </p:spPr>
      </p:pic>
      <p:sp>
        <p:nvSpPr>
          <p:cNvPr id="3" name="上下箭头 2"/>
          <p:cNvSpPr/>
          <p:nvPr/>
        </p:nvSpPr>
        <p:spPr>
          <a:xfrm>
            <a:off x="3188824" y="3384000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92560" y="5334247"/>
                <a:ext cx="603575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𝒒𝒒</m:t>
                                  </m:r>
                                </m:sub>
                              </m:s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𝒒𝒒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5334247"/>
                <a:ext cx="6035755" cy="1119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196574" y="5402650"/>
                <a:ext cx="485454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74" y="5402650"/>
                <a:ext cx="485454" cy="43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196574" y="5914733"/>
                <a:ext cx="48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574" y="5914733"/>
                <a:ext cx="4854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上下箭头 12"/>
          <p:cNvSpPr/>
          <p:nvPr/>
        </p:nvSpPr>
        <p:spPr>
          <a:xfrm>
            <a:off x="3764888" y="3738758"/>
            <a:ext cx="180000" cy="936104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上下箭头 13"/>
          <p:cNvSpPr/>
          <p:nvPr/>
        </p:nvSpPr>
        <p:spPr>
          <a:xfrm rot="5400000">
            <a:off x="7148663" y="4808076"/>
            <a:ext cx="180000" cy="1620000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上下箭头 14"/>
          <p:cNvSpPr/>
          <p:nvPr/>
        </p:nvSpPr>
        <p:spPr>
          <a:xfrm rot="5400000">
            <a:off x="7522444" y="5701943"/>
            <a:ext cx="180000" cy="864000"/>
          </a:xfrm>
          <a:prstGeom prst="upDownArrow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012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000" y="1142993"/>
            <a:ext cx="3872888" cy="52703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S-wave charmed baryons</a:t>
            </a:r>
            <a:endParaRPr lang="zh-CN" altLang="zh-CN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2000" y="2093887"/>
                <a:ext cx="505670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093887"/>
                <a:ext cx="5056705" cy="1119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241032" y="2165895"/>
                <a:ext cx="1598066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2165895"/>
                <a:ext cx="1598066" cy="43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241032" y="2713876"/>
                <a:ext cx="4423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2713876"/>
                <a:ext cx="442307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2000" y="4686175"/>
                <a:ext cx="505670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4686175"/>
                <a:ext cx="5056705" cy="1119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1032" y="4758183"/>
                <a:ext cx="1643720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4758183"/>
                <a:ext cx="1643720" cy="43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241032" y="5306164"/>
                <a:ext cx="467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5306164"/>
                <a:ext cx="46782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2000" y="3933056"/>
            <a:ext cx="3872888" cy="52703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S-wave bottom baryons</a:t>
            </a:r>
            <a:endParaRPr lang="zh-CN" altLang="zh-CN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76F03D4-CE31-40FC-B611-FAEAC3E3D47E}"/>
                  </a:ext>
                </a:extLst>
              </p:cNvPr>
              <p:cNvSpPr/>
              <p:nvPr/>
            </p:nvSpPr>
            <p:spPr>
              <a:xfrm>
                <a:off x="5714706" y="3579849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76F03D4-CE31-40FC-B611-FAEAC3E3D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06" y="3579849"/>
                <a:ext cx="750462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8922E0B-1641-4491-BC9B-53821A58C94B}"/>
                  </a:ext>
                </a:extLst>
              </p:cNvPr>
              <p:cNvSpPr/>
              <p:nvPr/>
            </p:nvSpPr>
            <p:spPr>
              <a:xfrm>
                <a:off x="6321152" y="3573016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8922E0B-1641-4491-BC9B-53821A58C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52" y="3573016"/>
                <a:ext cx="750462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44FAD8D-D493-40B6-B0AB-3B22B169876A}"/>
              </a:ext>
            </a:extLst>
          </p:cNvPr>
          <p:cNvCxnSpPr/>
          <p:nvPr/>
        </p:nvCxnSpPr>
        <p:spPr>
          <a:xfrm flipV="1">
            <a:off x="6132831" y="3144763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25319B5-D7AA-4695-9156-8E7431E2BE5A}"/>
              </a:ext>
            </a:extLst>
          </p:cNvPr>
          <p:cNvCxnSpPr/>
          <p:nvPr/>
        </p:nvCxnSpPr>
        <p:spPr>
          <a:xfrm flipV="1">
            <a:off x="6609184" y="3153127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ED3DD25-59FE-45B3-8568-7E6BC19FA8F7}"/>
                  </a:ext>
                </a:extLst>
              </p:cNvPr>
              <p:cNvSpPr/>
              <p:nvPr/>
            </p:nvSpPr>
            <p:spPr>
              <a:xfrm>
                <a:off x="5786714" y="6244145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ED3DD25-59FE-45B3-8568-7E6BC19FA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14" y="6244145"/>
                <a:ext cx="750462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DCF4E92-75A5-4CB0-BDCB-7C0B071B0CCE}"/>
                  </a:ext>
                </a:extLst>
              </p:cNvPr>
              <p:cNvSpPr/>
              <p:nvPr/>
            </p:nvSpPr>
            <p:spPr>
              <a:xfrm>
                <a:off x="6393160" y="62373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DCF4E92-75A5-4CB0-BDCB-7C0B071B0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6237312"/>
                <a:ext cx="750462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1846987-AB17-4D8E-B4FF-4AE9C53BAA07}"/>
              </a:ext>
            </a:extLst>
          </p:cNvPr>
          <p:cNvCxnSpPr/>
          <p:nvPr/>
        </p:nvCxnSpPr>
        <p:spPr>
          <a:xfrm flipV="1">
            <a:off x="6204839" y="5781273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0AAF69E-A9B9-4B5A-A2DE-70386C988FCF}"/>
              </a:ext>
            </a:extLst>
          </p:cNvPr>
          <p:cNvCxnSpPr/>
          <p:nvPr/>
        </p:nvCxnSpPr>
        <p:spPr>
          <a:xfrm flipV="1">
            <a:off x="6681192" y="5789637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381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000" y="1142993"/>
            <a:ext cx="3872888" cy="52703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S-wave charmed baryons</a:t>
            </a:r>
            <a:endParaRPr lang="zh-CN" altLang="zh-CN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2000" y="2093887"/>
                <a:ext cx="505670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093887"/>
                <a:ext cx="5056705" cy="1119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241032" y="2165895"/>
                <a:ext cx="1598066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2165895"/>
                <a:ext cx="1598066" cy="43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241032" y="2713876"/>
                <a:ext cx="4423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2713876"/>
                <a:ext cx="442307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2000" y="4686175"/>
                <a:ext cx="5056705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3/2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4686175"/>
                <a:ext cx="5056705" cy="1119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1032" y="4758183"/>
                <a:ext cx="1643720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4758183"/>
                <a:ext cx="1643720" cy="43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241032" y="5306164"/>
                <a:ext cx="467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32" y="5306164"/>
                <a:ext cx="46782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2000" y="3933056"/>
            <a:ext cx="3872888" cy="52703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S-wave bottom baryons</a:t>
            </a:r>
            <a:endParaRPr lang="zh-CN" altLang="zh-CN" sz="2800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345488" y="5805264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934157" y="6225874"/>
            <a:ext cx="82266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missing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6F08849-23E9-43B3-A601-034CE911945E}"/>
                  </a:ext>
                </a:extLst>
              </p:cNvPr>
              <p:cNvSpPr/>
              <p:nvPr/>
            </p:nvSpPr>
            <p:spPr>
              <a:xfrm>
                <a:off x="5714706" y="3579849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6F08849-23E9-43B3-A601-034CE9119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06" y="3579849"/>
                <a:ext cx="750462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5A119B1-85F7-4019-87EC-BFAAA4CE0E15}"/>
                  </a:ext>
                </a:extLst>
              </p:cNvPr>
              <p:cNvSpPr/>
              <p:nvPr/>
            </p:nvSpPr>
            <p:spPr>
              <a:xfrm>
                <a:off x="6321152" y="3573016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5A119B1-85F7-4019-87EC-BFAAA4CE0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52" y="3573016"/>
                <a:ext cx="750462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A8B628E-CE1B-431C-BF0E-C967D50B1661}"/>
              </a:ext>
            </a:extLst>
          </p:cNvPr>
          <p:cNvCxnSpPr/>
          <p:nvPr/>
        </p:nvCxnSpPr>
        <p:spPr>
          <a:xfrm flipV="1">
            <a:off x="6132831" y="3144763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26E1826-FB45-475A-AA3E-12C21C7845D3}"/>
              </a:ext>
            </a:extLst>
          </p:cNvPr>
          <p:cNvCxnSpPr/>
          <p:nvPr/>
        </p:nvCxnSpPr>
        <p:spPr>
          <a:xfrm flipV="1">
            <a:off x="6609184" y="3153127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C7EBCC-682C-4818-9218-DB9C31C0724F}"/>
                  </a:ext>
                </a:extLst>
              </p:cNvPr>
              <p:cNvSpPr/>
              <p:nvPr/>
            </p:nvSpPr>
            <p:spPr>
              <a:xfrm>
                <a:off x="5786714" y="6244145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C7EBCC-682C-4818-9218-DB9C31C07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14" y="6244145"/>
                <a:ext cx="750462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17514CD-3F9A-4DCD-A5CB-76C951C314E4}"/>
                  </a:ext>
                </a:extLst>
              </p:cNvPr>
              <p:cNvSpPr/>
              <p:nvPr/>
            </p:nvSpPr>
            <p:spPr>
              <a:xfrm>
                <a:off x="6393160" y="62373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17514CD-3F9A-4DCD-A5CB-76C951C31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6237312"/>
                <a:ext cx="750462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94A08E2-CD04-4CF7-90D0-2A4D3A227B6A}"/>
              </a:ext>
            </a:extLst>
          </p:cNvPr>
          <p:cNvCxnSpPr/>
          <p:nvPr/>
        </p:nvCxnSpPr>
        <p:spPr>
          <a:xfrm flipV="1">
            <a:off x="6204839" y="5781273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6372135-10F4-400F-B7BC-56E2E49994F8}"/>
              </a:ext>
            </a:extLst>
          </p:cNvPr>
          <p:cNvCxnSpPr/>
          <p:nvPr/>
        </p:nvCxnSpPr>
        <p:spPr>
          <a:xfrm flipV="1">
            <a:off x="6681192" y="5789637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116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17295" y="3324333"/>
            <a:ext cx="9744388" cy="3270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97"/>
          </a:p>
        </p:txBody>
      </p:sp>
      <p:sp>
        <p:nvSpPr>
          <p:cNvPr id="10" name="文本框 9"/>
          <p:cNvSpPr txBox="1"/>
          <p:nvPr/>
        </p:nvSpPr>
        <p:spPr>
          <a:xfrm>
            <a:off x="3390175" y="3374356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2001</a:t>
            </a:r>
            <a:endParaRPr lang="zh-CN" altLang="en-US" sz="1097" dirty="0"/>
          </a:p>
        </p:txBody>
      </p:sp>
      <p:cxnSp>
        <p:nvCxnSpPr>
          <p:cNvPr id="13" name="直接箭头连接符 12"/>
          <p:cNvCxnSpPr>
            <a:cxnSpLocks/>
          </p:cNvCxnSpPr>
          <p:nvPr/>
        </p:nvCxnSpPr>
        <p:spPr>
          <a:xfrm flipV="1">
            <a:off x="3582558" y="3591496"/>
            <a:ext cx="0" cy="289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65" y="1772816"/>
            <a:ext cx="372335" cy="35801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591700" y="3365665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2020</a:t>
            </a:r>
            <a:endParaRPr lang="zh-CN" altLang="en-US" sz="1097" dirty="0"/>
          </a:p>
        </p:txBody>
      </p:sp>
      <p:sp>
        <p:nvSpPr>
          <p:cNvPr id="25" name="文本框 24"/>
          <p:cNvSpPr txBox="1"/>
          <p:nvPr/>
        </p:nvSpPr>
        <p:spPr>
          <a:xfrm>
            <a:off x="8043829" y="3365665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2019</a:t>
            </a:r>
            <a:endParaRPr lang="zh-CN" altLang="en-US" sz="1097" dirty="0"/>
          </a:p>
        </p:txBody>
      </p:sp>
      <p:cxnSp>
        <p:nvCxnSpPr>
          <p:cNvPr id="26" name="直接箭头连接符 25"/>
          <p:cNvCxnSpPr>
            <a:cxnSpLocks/>
          </p:cNvCxnSpPr>
          <p:nvPr/>
        </p:nvCxnSpPr>
        <p:spPr>
          <a:xfrm>
            <a:off x="8775577" y="2987910"/>
            <a:ext cx="0" cy="426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457146" y="1990780"/>
                <a:ext cx="925894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𝟔𝟏𝟒𝟔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46" y="1990780"/>
                <a:ext cx="925894" cy="271613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112707" y="2150394"/>
                <a:ext cx="925894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𝟓𝟗𝟐𝟎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707" y="2150394"/>
                <a:ext cx="925894" cy="271613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907222" y="3375063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2012</a:t>
            </a:r>
            <a:endParaRPr lang="zh-CN" altLang="en-US" sz="1097" dirty="0"/>
          </a:p>
        </p:txBody>
      </p:sp>
      <p:sp>
        <p:nvSpPr>
          <p:cNvPr id="39" name="文本框 38"/>
          <p:cNvSpPr txBox="1"/>
          <p:nvPr/>
        </p:nvSpPr>
        <p:spPr>
          <a:xfrm>
            <a:off x="4388073" y="3360083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2006</a:t>
            </a:r>
            <a:endParaRPr lang="zh-CN" altLang="en-US" sz="1097" dirty="0"/>
          </a:p>
        </p:txBody>
      </p:sp>
      <p:cxnSp>
        <p:nvCxnSpPr>
          <p:cNvPr id="44" name="直接箭头连接符 43"/>
          <p:cNvCxnSpPr>
            <a:cxnSpLocks/>
          </p:cNvCxnSpPr>
          <p:nvPr/>
        </p:nvCxnSpPr>
        <p:spPr>
          <a:xfrm flipH="1" flipV="1">
            <a:off x="4590918" y="3581579"/>
            <a:ext cx="6229" cy="303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865731" y="3366614"/>
            <a:ext cx="489269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2005</a:t>
            </a:r>
            <a:endParaRPr lang="zh-CN" altLang="en-US" sz="1097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41" y="4472252"/>
            <a:ext cx="400449" cy="281231"/>
          </a:xfrm>
          <a:prstGeom prst="rect">
            <a:avLst/>
          </a:prstGeom>
        </p:spPr>
      </p:pic>
      <p:cxnSp>
        <p:nvCxnSpPr>
          <p:cNvPr id="50" name="直接箭头连接符 49"/>
          <p:cNvCxnSpPr>
            <a:cxnSpLocks/>
          </p:cNvCxnSpPr>
          <p:nvPr/>
        </p:nvCxnSpPr>
        <p:spPr>
          <a:xfrm flipV="1">
            <a:off x="4052968" y="3577633"/>
            <a:ext cx="0" cy="12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4941529" y="3370418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2007</a:t>
            </a:r>
            <a:endParaRPr lang="zh-CN" altLang="en-US" sz="109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/>
              <p:cNvSpPr txBox="1"/>
              <p:nvPr/>
            </p:nvSpPr>
            <p:spPr>
              <a:xfrm>
                <a:off x="3570655" y="4782921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𝟐𝟖𝟎𝟎</m:t>
                          </m:r>
                          <m: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5" y="4782921"/>
                <a:ext cx="1069028" cy="271613"/>
              </a:xfrm>
              <a:prstGeom prst="rect">
                <a:avLst/>
              </a:prstGeom>
              <a:blipFill>
                <a:blip r:embed="rId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45" y="5019977"/>
            <a:ext cx="400449" cy="281231"/>
          </a:xfrm>
          <a:prstGeom prst="rect">
            <a:avLst/>
          </a:prstGeom>
        </p:spPr>
      </p:pic>
      <p:cxnSp>
        <p:nvCxnSpPr>
          <p:cNvPr id="56" name="直接箭头连接符 55"/>
          <p:cNvCxnSpPr>
            <a:cxnSpLocks/>
          </p:cNvCxnSpPr>
          <p:nvPr/>
        </p:nvCxnSpPr>
        <p:spPr>
          <a:xfrm flipV="1">
            <a:off x="5140644" y="3599799"/>
            <a:ext cx="0" cy="882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5447961" y="3369227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2008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322745" y="1532940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𝟓𝟗𝟏𝟐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45" y="1532940"/>
                <a:ext cx="1069028" cy="271613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322745" y="1332864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𝟓𝟗𝟐𝟎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45" y="1332864"/>
                <a:ext cx="1069028" cy="271613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本框 69"/>
          <p:cNvSpPr txBox="1"/>
          <p:nvPr/>
        </p:nvSpPr>
        <p:spPr>
          <a:xfrm>
            <a:off x="7618711" y="3365665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2018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4046651" y="3855654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𝟑𝟎𝟖𝟎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51" y="3855654"/>
                <a:ext cx="1069028" cy="271613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/>
              <p:cNvSpPr txBox="1"/>
              <p:nvPr/>
            </p:nvSpPr>
            <p:spPr>
              <a:xfrm>
                <a:off x="4046651" y="4043952"/>
                <a:ext cx="1069028" cy="267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𝟐𝟗𝟖𝟎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51" y="4043952"/>
                <a:ext cx="1069028" cy="267447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/>
          <p:cNvSpPr txBox="1"/>
          <p:nvPr/>
        </p:nvSpPr>
        <p:spPr>
          <a:xfrm>
            <a:off x="7207032" y="3369315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2017</a:t>
            </a:r>
            <a:endParaRPr lang="zh-CN" altLang="en-US" sz="1097" dirty="0"/>
          </a:p>
        </p:txBody>
      </p:sp>
      <p:cxnSp>
        <p:nvCxnSpPr>
          <p:cNvPr id="78" name="直接箭头连接符 77"/>
          <p:cNvCxnSpPr>
            <a:cxnSpLocks/>
          </p:cNvCxnSpPr>
          <p:nvPr/>
        </p:nvCxnSpPr>
        <p:spPr>
          <a:xfrm flipV="1">
            <a:off x="7462603" y="3616024"/>
            <a:ext cx="7003" cy="2103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cxnSpLocks/>
          </p:cNvCxnSpPr>
          <p:nvPr/>
        </p:nvCxnSpPr>
        <p:spPr>
          <a:xfrm flipV="1">
            <a:off x="5655236" y="3598430"/>
            <a:ext cx="0" cy="601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4600952" y="4745252"/>
                <a:ext cx="1069028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𝟐𝟗𝟒𝟎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52" y="4745252"/>
                <a:ext cx="1069028" cy="267446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/>
              <p:cNvSpPr txBox="1"/>
              <p:nvPr/>
            </p:nvSpPr>
            <p:spPr>
              <a:xfrm>
                <a:off x="4600952" y="4510982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𝟐𝟗𝟑𝟎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52" y="4510982"/>
                <a:ext cx="1069028" cy="271613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/>
          <p:cNvSpPr txBox="1"/>
          <p:nvPr/>
        </p:nvSpPr>
        <p:spPr>
          <a:xfrm>
            <a:off x="6374258" y="3372207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2013</a:t>
            </a:r>
            <a:endParaRPr lang="zh-CN" altLang="en-US" sz="1097" dirty="0"/>
          </a:p>
        </p:txBody>
      </p:sp>
      <p:cxnSp>
        <p:nvCxnSpPr>
          <p:cNvPr id="96" name="直接箭头连接符 95"/>
          <p:cNvCxnSpPr>
            <a:cxnSpLocks/>
          </p:cNvCxnSpPr>
          <p:nvPr/>
        </p:nvCxnSpPr>
        <p:spPr>
          <a:xfrm>
            <a:off x="6522905" y="2355790"/>
            <a:ext cx="13742" cy="1058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 descr="屏幕剪辑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9" y="2231082"/>
            <a:ext cx="437683" cy="329999"/>
          </a:xfrm>
          <a:prstGeom prst="rect">
            <a:avLst/>
          </a:prstGeom>
        </p:spPr>
      </p:pic>
      <p:pic>
        <p:nvPicPr>
          <p:cNvPr id="97" name="图片 96" descr="屏幕剪辑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12" y="4958856"/>
            <a:ext cx="437683" cy="329999"/>
          </a:xfrm>
          <a:prstGeom prst="rect">
            <a:avLst/>
          </a:prstGeom>
        </p:spPr>
      </p:pic>
      <p:pic>
        <p:nvPicPr>
          <p:cNvPr id="99" name="图片 98" descr="屏幕剪辑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54" y="4684044"/>
            <a:ext cx="437683" cy="329999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12" y="4979141"/>
            <a:ext cx="422508" cy="45409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9237" y="6182943"/>
            <a:ext cx="332720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Wingdings" panose="05000000000000000000" pitchFamily="2" charset="2"/>
              <a:buChar char="p"/>
            </a:pPr>
            <a:r>
              <a:rPr lang="en-US" altLang="zh-CN" sz="162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charmed baryons</a:t>
            </a:r>
            <a:endParaRPr lang="zh-CN" altLang="en-US" sz="162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39237" y="1214391"/>
            <a:ext cx="324934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Wingdings" panose="05000000000000000000" pitchFamily="2" charset="2"/>
              <a:buChar char="p"/>
            </a:pPr>
            <a:r>
              <a:rPr lang="en-US" altLang="zh-CN" sz="1625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bottom baryons</a:t>
            </a:r>
            <a:endParaRPr lang="zh-CN" altLang="en-US" sz="1625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8" name="图片 107" descr="屏幕剪辑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09" y="1508894"/>
            <a:ext cx="437683" cy="329999"/>
          </a:xfrm>
          <a:prstGeom prst="rect">
            <a:avLst/>
          </a:prstGeom>
        </p:spPr>
      </p:pic>
      <p:cxnSp>
        <p:nvCxnSpPr>
          <p:cNvPr id="109" name="直接箭头连接符 108"/>
          <p:cNvCxnSpPr/>
          <p:nvPr/>
        </p:nvCxnSpPr>
        <p:spPr>
          <a:xfrm flipH="1">
            <a:off x="7824881" y="2921074"/>
            <a:ext cx="12113" cy="504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 flipV="1">
            <a:off x="8791365" y="3562680"/>
            <a:ext cx="12114" cy="487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7190350" y="4523729"/>
                <a:ext cx="921406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𝟑𝟎𝟗𝟎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350" y="4523729"/>
                <a:ext cx="921406" cy="271613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7190350" y="4351050"/>
                <a:ext cx="921406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𝟑𝟎𝟔𝟔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350" y="4351050"/>
                <a:ext cx="921406" cy="271613"/>
              </a:xfrm>
              <a:prstGeom prst="rect">
                <a:avLst/>
              </a:prstGeom>
              <a:blipFill>
                <a:blip r:embed="rId1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7195482" y="4005692"/>
                <a:ext cx="911142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82" y="4005692"/>
                <a:ext cx="911142" cy="271613"/>
              </a:xfrm>
              <a:prstGeom prst="rect">
                <a:avLst/>
              </a:prstGeom>
              <a:blipFill>
                <a:blip r:embed="rId1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/>
              <p:cNvSpPr/>
              <p:nvPr/>
            </p:nvSpPr>
            <p:spPr>
              <a:xfrm>
                <a:off x="7190350" y="4178371"/>
                <a:ext cx="921406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𝟑𝟎𝟓𝟎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/>
              </a:p>
            </p:txBody>
          </p:sp>
        </mc:Choice>
        <mc:Fallback xmlns="">
          <p:sp>
            <p:nvSpPr>
              <p:cNvPr id="103" name="矩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350" y="4178371"/>
                <a:ext cx="921406" cy="271613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/>
              <p:cNvSpPr txBox="1"/>
              <p:nvPr/>
            </p:nvSpPr>
            <p:spPr>
              <a:xfrm>
                <a:off x="7116539" y="4696406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𝟑𝟏𝟏𝟗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2" name="文本框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39" y="4696406"/>
                <a:ext cx="1069028" cy="271613"/>
              </a:xfrm>
              <a:prstGeom prst="rect">
                <a:avLst/>
              </a:prstGeom>
              <a:blipFill>
                <a:blip r:embed="rId2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7124988" y="2661772"/>
                <a:ext cx="1069028" cy="269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𝟔𝟎𝟗𝟕</m:t>
                          </m:r>
                          <m: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988" y="2661772"/>
                <a:ext cx="1069028" cy="269816"/>
              </a:xfrm>
              <a:prstGeom prst="rect">
                <a:avLst/>
              </a:prstGeom>
              <a:blipFill>
                <a:blip r:embed="rId21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/>
              <p:cNvSpPr txBox="1"/>
              <p:nvPr/>
            </p:nvSpPr>
            <p:spPr>
              <a:xfrm>
                <a:off x="7124988" y="2515767"/>
                <a:ext cx="1069028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𝟔𝟐𝟐𝟕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文本框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988" y="2515767"/>
                <a:ext cx="1069028" cy="267446"/>
              </a:xfrm>
              <a:prstGeom prst="rect">
                <a:avLst/>
              </a:prstGeom>
              <a:blipFill>
                <a:blip r:embed="rId2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/>
              <p:cNvSpPr/>
              <p:nvPr/>
            </p:nvSpPr>
            <p:spPr>
              <a:xfrm>
                <a:off x="8264540" y="2725524"/>
                <a:ext cx="925894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𝟔𝟎𝟕𝟐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4" name="矩形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2725524"/>
                <a:ext cx="925894" cy="271613"/>
              </a:xfrm>
              <a:prstGeom prst="rect">
                <a:avLst/>
              </a:prstGeom>
              <a:blipFill>
                <a:blip r:embed="rId2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直接箭头连接符 115"/>
          <p:cNvCxnSpPr>
            <a:cxnSpLocks/>
          </p:cNvCxnSpPr>
          <p:nvPr/>
        </p:nvCxnSpPr>
        <p:spPr>
          <a:xfrm>
            <a:off x="6026975" y="2425285"/>
            <a:ext cx="5566" cy="984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5319043" y="4357190"/>
                <a:ext cx="1069028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𝟑𝟎𝟓𝟓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043" y="4357190"/>
                <a:ext cx="1069028" cy="267446"/>
              </a:xfrm>
              <a:prstGeom prst="rect">
                <a:avLst/>
              </a:prstGeom>
              <a:blipFill>
                <a:blip r:embed="rId2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/>
              <p:cNvSpPr txBox="1"/>
              <p:nvPr/>
            </p:nvSpPr>
            <p:spPr>
              <a:xfrm>
                <a:off x="5319043" y="4142551"/>
                <a:ext cx="1069028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𝟑𝟏𝟐𝟑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8" name="文本框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043" y="4142551"/>
                <a:ext cx="1069028" cy="267446"/>
              </a:xfrm>
              <a:prstGeom prst="rect">
                <a:avLst/>
              </a:prstGeom>
              <a:blipFill>
                <a:blip r:embed="rId2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/>
              <p:cNvSpPr/>
              <p:nvPr/>
            </p:nvSpPr>
            <p:spPr>
              <a:xfrm>
                <a:off x="7457146" y="1844716"/>
                <a:ext cx="925894" cy="271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𝟔𝟏𝟓𝟐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矩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46" y="1844716"/>
                <a:ext cx="925894" cy="271613"/>
              </a:xfrm>
              <a:prstGeom prst="rect">
                <a:avLst/>
              </a:prstGeom>
              <a:blipFill>
                <a:blip r:embed="rId2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42F3E85-A5B1-778D-7BAD-8049D14FDBAC}"/>
              </a:ext>
            </a:extLst>
          </p:cNvPr>
          <p:cNvSpPr txBox="1"/>
          <p:nvPr/>
        </p:nvSpPr>
        <p:spPr>
          <a:xfrm>
            <a:off x="1857350" y="3370106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1993</a:t>
            </a:r>
            <a:endParaRPr lang="zh-CN" altLang="en-US" sz="1097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AA55EF9-6495-2EFC-B2D8-0347F7C1C3F3}"/>
              </a:ext>
            </a:extLst>
          </p:cNvPr>
          <p:cNvCxnSpPr>
            <a:cxnSpLocks/>
          </p:cNvCxnSpPr>
          <p:nvPr/>
        </p:nvCxnSpPr>
        <p:spPr>
          <a:xfrm flipV="1">
            <a:off x="2063172" y="3596057"/>
            <a:ext cx="2524" cy="557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77893FB-81D1-947E-DF08-F398CBC253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65128" y="5002652"/>
            <a:ext cx="407635" cy="3351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582CF6A-C225-3EF8-1E50-E8732E473D7D}"/>
              </a:ext>
            </a:extLst>
          </p:cNvPr>
          <p:cNvSpPr txBox="1"/>
          <p:nvPr/>
        </p:nvSpPr>
        <p:spPr>
          <a:xfrm>
            <a:off x="2218092" y="3372207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1995</a:t>
            </a:r>
            <a:endParaRPr lang="zh-CN" altLang="en-US" sz="1097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A1D451E-0461-9050-ECC8-C7B95A9F78FF}"/>
              </a:ext>
            </a:extLst>
          </p:cNvPr>
          <p:cNvCxnSpPr>
            <a:cxnSpLocks/>
          </p:cNvCxnSpPr>
          <p:nvPr/>
        </p:nvCxnSpPr>
        <p:spPr>
          <a:xfrm flipH="1" flipV="1">
            <a:off x="2439847" y="3591495"/>
            <a:ext cx="15733" cy="1073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C8C0781E-25FD-B2D0-767D-3793A9B4166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02459" y="4460373"/>
            <a:ext cx="407635" cy="33512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9F35AEB0-0CE4-3A99-C2C8-0AE67DC241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03" y="4607880"/>
            <a:ext cx="422508" cy="454098"/>
          </a:xfrm>
          <a:prstGeom prst="rect">
            <a:avLst/>
          </a:prstGeom>
        </p:spPr>
      </p:pic>
      <p:pic>
        <p:nvPicPr>
          <p:cNvPr id="82" name="图片 81" descr="屏幕剪辑">
            <a:extLst>
              <a:ext uri="{FF2B5EF4-FFF2-40B4-BE49-F238E27FC236}">
                <a16:creationId xmlns:a16="http://schemas.microsoft.com/office/drawing/2014/main" id="{A0911C18-82EA-B214-DB02-4C59FDE723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041743"/>
            <a:ext cx="437682" cy="329999"/>
          </a:xfrm>
          <a:prstGeom prst="rect">
            <a:avLst/>
          </a:prstGeom>
        </p:spPr>
      </p:pic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358A1B14-23E6-03CF-9A79-C5FF1322BA0A}"/>
              </a:ext>
            </a:extLst>
          </p:cNvPr>
          <p:cNvCxnSpPr>
            <a:cxnSpLocks/>
          </p:cNvCxnSpPr>
          <p:nvPr/>
        </p:nvCxnSpPr>
        <p:spPr>
          <a:xfrm flipH="1">
            <a:off x="8211577" y="2233669"/>
            <a:ext cx="4244" cy="116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/>
              <p:cNvSpPr txBox="1"/>
              <p:nvPr/>
            </p:nvSpPr>
            <p:spPr>
              <a:xfrm>
                <a:off x="8221181" y="4223840"/>
                <a:ext cx="1069029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𝟐𝟗𝟑𝟗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81" y="4223840"/>
                <a:ext cx="1069029" cy="271613"/>
              </a:xfrm>
              <a:prstGeom prst="rect">
                <a:avLst/>
              </a:prstGeom>
              <a:blipFill>
                <a:blip r:embed="rId2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/>
              <p:cNvSpPr txBox="1"/>
              <p:nvPr/>
            </p:nvSpPr>
            <p:spPr>
              <a:xfrm>
                <a:off x="8221181" y="4019637"/>
                <a:ext cx="1069029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𝟐𝟗𝟐𝟑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81" y="4019637"/>
                <a:ext cx="1069029" cy="271613"/>
              </a:xfrm>
              <a:prstGeom prst="rect">
                <a:avLst/>
              </a:prstGeom>
              <a:blipFill>
                <a:blip r:embed="rId2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763FB34D-13E1-DC9D-4248-949C1B246B02}"/>
                  </a:ext>
                </a:extLst>
              </p:cNvPr>
              <p:cNvSpPr txBox="1"/>
              <p:nvPr/>
            </p:nvSpPr>
            <p:spPr>
              <a:xfrm>
                <a:off x="8283713" y="4428043"/>
                <a:ext cx="943964" cy="27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𝟐𝟗𝟔𝟓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763FB34D-13E1-DC9D-4248-949C1B246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713" y="4428043"/>
                <a:ext cx="943964" cy="271613"/>
              </a:xfrm>
              <a:prstGeom prst="rect">
                <a:avLst/>
              </a:prstGeom>
              <a:blipFill>
                <a:blip r:embed="rId3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68FD8A61-72A5-73BF-69D8-8888C949EE0A}"/>
                  </a:ext>
                </a:extLst>
              </p:cNvPr>
              <p:cNvSpPr txBox="1"/>
              <p:nvPr/>
            </p:nvSpPr>
            <p:spPr>
              <a:xfrm>
                <a:off x="8264540" y="2552462"/>
                <a:ext cx="755208" cy="27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𝟔𝟏𝟓𝟎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68FD8A61-72A5-73BF-69D8-8888C949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2552462"/>
                <a:ext cx="755208" cy="271613"/>
              </a:xfrm>
              <a:prstGeom prst="rect">
                <a:avLst/>
              </a:prstGeom>
              <a:blipFill>
                <a:blip r:embed="rId31"/>
                <a:stretch>
                  <a:fillRect r="-9677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2" name="图片 141">
            <a:extLst>
              <a:ext uri="{FF2B5EF4-FFF2-40B4-BE49-F238E27FC236}">
                <a16:creationId xmlns:a16="http://schemas.microsoft.com/office/drawing/2014/main" id="{E846A072-0756-65D7-6D16-8A8E280CF6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06055" y="2225826"/>
            <a:ext cx="390929" cy="31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0A9678F4-5ACF-2025-29E6-11151D98ABAB}"/>
                  </a:ext>
                </a:extLst>
              </p:cNvPr>
              <p:cNvSpPr txBox="1"/>
              <p:nvPr/>
            </p:nvSpPr>
            <p:spPr>
              <a:xfrm>
                <a:off x="8264540" y="1923953"/>
                <a:ext cx="772324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𝟔𝟑𝟏𝟔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0A9678F4-5ACF-2025-29E6-11151D98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1923953"/>
                <a:ext cx="772324" cy="267446"/>
              </a:xfrm>
              <a:prstGeom prst="rect">
                <a:avLst/>
              </a:prstGeom>
              <a:blipFill>
                <a:blip r:embed="rId33"/>
                <a:stretch>
                  <a:fillRect r="-7937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9399B662-552C-E0C8-5A6F-72BA57AA73D6}"/>
                  </a:ext>
                </a:extLst>
              </p:cNvPr>
              <p:cNvSpPr txBox="1"/>
              <p:nvPr/>
            </p:nvSpPr>
            <p:spPr>
              <a:xfrm>
                <a:off x="8264540" y="1790777"/>
                <a:ext cx="861593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𝟔𝟑𝟑𝟎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9399B662-552C-E0C8-5A6F-72BA57AA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1790777"/>
                <a:ext cx="861593" cy="267446"/>
              </a:xfrm>
              <a:prstGeom prst="rect">
                <a:avLst/>
              </a:prstGeom>
              <a:blipFill>
                <a:blip r:embed="rId3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E41F0273-2FA1-A46B-4DCE-E470A9EC0980}"/>
                  </a:ext>
                </a:extLst>
              </p:cNvPr>
              <p:cNvSpPr txBox="1"/>
              <p:nvPr/>
            </p:nvSpPr>
            <p:spPr>
              <a:xfrm>
                <a:off x="8264540" y="1657600"/>
                <a:ext cx="890713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𝟔𝟑𝟒𝟎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E41F0273-2FA1-A46B-4DCE-E470A9EC0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1657600"/>
                <a:ext cx="890713" cy="267446"/>
              </a:xfrm>
              <a:prstGeom prst="rect">
                <a:avLst/>
              </a:prstGeom>
              <a:blipFill>
                <a:blip r:embed="rId3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38DC58CA-9498-247B-D230-E2F9AD631665}"/>
                  </a:ext>
                </a:extLst>
              </p:cNvPr>
              <p:cNvSpPr txBox="1"/>
              <p:nvPr/>
            </p:nvSpPr>
            <p:spPr>
              <a:xfrm>
                <a:off x="8264540" y="1524423"/>
                <a:ext cx="760210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𝟔𝟑𝟓𝟎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38DC58CA-9498-247B-D230-E2F9AD631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40" y="1524423"/>
                <a:ext cx="760210" cy="267446"/>
              </a:xfrm>
              <a:prstGeom prst="rect">
                <a:avLst/>
              </a:prstGeom>
              <a:blipFill>
                <a:blip r:embed="rId36"/>
                <a:stretch>
                  <a:fillRect r="-9677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4" name="图片 153" descr="屏幕剪辑">
            <a:extLst>
              <a:ext uri="{FF2B5EF4-FFF2-40B4-BE49-F238E27FC236}">
                <a16:creationId xmlns:a16="http://schemas.microsoft.com/office/drawing/2014/main" id="{19BBC5C8-50E6-7D9A-1EAC-2FEEEBC484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51" y="1168720"/>
            <a:ext cx="437683" cy="329999"/>
          </a:xfrm>
          <a:prstGeom prst="rect">
            <a:avLst/>
          </a:prstGeom>
        </p:spPr>
      </p:pic>
      <p:sp>
        <p:nvSpPr>
          <p:cNvPr id="155" name="文本框 154">
            <a:extLst>
              <a:ext uri="{FF2B5EF4-FFF2-40B4-BE49-F238E27FC236}">
                <a16:creationId xmlns:a16="http://schemas.microsoft.com/office/drawing/2014/main" id="{A43C07D5-E5F5-4C32-EC82-EFF61AB56767}"/>
              </a:ext>
            </a:extLst>
          </p:cNvPr>
          <p:cNvSpPr txBox="1"/>
          <p:nvPr/>
        </p:nvSpPr>
        <p:spPr>
          <a:xfrm>
            <a:off x="9085229" y="3361241"/>
            <a:ext cx="51099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2021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374188A0-FA3C-E1D8-A2A1-744DE9F38FFA}"/>
                  </a:ext>
                </a:extLst>
              </p:cNvPr>
              <p:cNvSpPr txBox="1"/>
              <p:nvPr/>
            </p:nvSpPr>
            <p:spPr>
              <a:xfrm>
                <a:off x="9013828" y="2887076"/>
                <a:ext cx="772324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𝟔𝟏𝟎𝟎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374188A0-FA3C-E1D8-A2A1-744DE9F3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28" y="2887076"/>
                <a:ext cx="772324" cy="267446"/>
              </a:xfrm>
              <a:prstGeom prst="rect">
                <a:avLst/>
              </a:prstGeom>
              <a:blipFill>
                <a:blip r:embed="rId37"/>
                <a:stretch>
                  <a:fillRect r="-4762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" name="图片 157">
            <a:extLst>
              <a:ext uri="{FF2B5EF4-FFF2-40B4-BE49-F238E27FC236}">
                <a16:creationId xmlns:a16="http://schemas.microsoft.com/office/drawing/2014/main" id="{51EF5E2B-F0FB-CFE9-A423-0B7F7486BB5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56452" y="2563855"/>
            <a:ext cx="390929" cy="31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CFD15A57-12F3-C543-266C-60644675D371}"/>
                  </a:ext>
                </a:extLst>
              </p:cNvPr>
              <p:cNvSpPr txBox="1"/>
              <p:nvPr/>
            </p:nvSpPr>
            <p:spPr>
              <a:xfrm>
                <a:off x="9013828" y="2280316"/>
                <a:ext cx="835716" cy="27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𝟔𝟑𝟐𝟕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CFD15A57-12F3-C543-266C-60644675D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28" y="2280316"/>
                <a:ext cx="835716" cy="271613"/>
              </a:xfrm>
              <a:prstGeom prst="rect">
                <a:avLst/>
              </a:prstGeom>
              <a:blipFill>
                <a:blip r:embed="rId3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AB7BDC2D-6E0C-F7D2-2E69-CEF42AE93F1C}"/>
                  </a:ext>
                </a:extLst>
              </p:cNvPr>
              <p:cNvSpPr txBox="1"/>
              <p:nvPr/>
            </p:nvSpPr>
            <p:spPr>
              <a:xfrm>
                <a:off x="9013828" y="2061500"/>
                <a:ext cx="772324" cy="27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𝟔𝟑𝟑𝟑</m:t>
                          </m:r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AB7BDC2D-6E0C-F7D2-2E69-CEF42AE93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28" y="2061500"/>
                <a:ext cx="772324" cy="271613"/>
              </a:xfrm>
              <a:prstGeom prst="rect">
                <a:avLst/>
              </a:prstGeom>
              <a:blipFill>
                <a:blip r:embed="rId39"/>
                <a:stretch>
                  <a:fillRect r="-5556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图片 162" descr="屏幕剪辑">
            <a:extLst>
              <a:ext uri="{FF2B5EF4-FFF2-40B4-BE49-F238E27FC236}">
                <a16:creationId xmlns:a16="http://schemas.microsoft.com/office/drawing/2014/main" id="{4A5E3D38-1262-E842-303F-44882D61E0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5" y="1728399"/>
            <a:ext cx="437683" cy="329999"/>
          </a:xfrm>
          <a:prstGeom prst="rect">
            <a:avLst/>
          </a:prstGeom>
        </p:spPr>
      </p:pic>
      <p:sp>
        <p:nvSpPr>
          <p:cNvPr id="165" name="文本框 164">
            <a:extLst>
              <a:ext uri="{FF2B5EF4-FFF2-40B4-BE49-F238E27FC236}">
                <a16:creationId xmlns:a16="http://schemas.microsoft.com/office/drawing/2014/main" id="{A05D940E-EC38-04BF-C718-2C102EAC80D0}"/>
              </a:ext>
            </a:extLst>
          </p:cNvPr>
          <p:cNvSpPr txBox="1"/>
          <p:nvPr/>
        </p:nvSpPr>
        <p:spPr>
          <a:xfrm>
            <a:off x="2976393" y="3368722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1999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A4CA9A52-8620-1821-84E8-EEC8C914CBEB}"/>
                  </a:ext>
                </a:extLst>
              </p:cNvPr>
              <p:cNvSpPr txBox="1"/>
              <p:nvPr/>
            </p:nvSpPr>
            <p:spPr>
              <a:xfrm>
                <a:off x="2832958" y="4783000"/>
                <a:ext cx="782244" cy="274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𝟐𝟖𝟏𝟓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A4CA9A52-8620-1821-84E8-EEC8C914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958" y="4783000"/>
                <a:ext cx="782244" cy="274242"/>
              </a:xfrm>
              <a:prstGeom prst="rect">
                <a:avLst/>
              </a:prstGeom>
              <a:blipFill>
                <a:blip r:embed="rId40"/>
                <a:stretch>
                  <a:fillRect r="-18750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图片 167">
            <a:extLst>
              <a:ext uri="{FF2B5EF4-FFF2-40B4-BE49-F238E27FC236}">
                <a16:creationId xmlns:a16="http://schemas.microsoft.com/office/drawing/2014/main" id="{3E68E66E-9B1A-EF36-120B-D74EDE62BE7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20263" y="4999820"/>
            <a:ext cx="407635" cy="335123"/>
          </a:xfrm>
          <a:prstGeom prst="rect">
            <a:avLst/>
          </a:prstGeom>
        </p:spPr>
      </p:pic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9F1E620E-D43B-B19C-D98F-A0CE82F73FE9}"/>
              </a:ext>
            </a:extLst>
          </p:cNvPr>
          <p:cNvCxnSpPr>
            <a:cxnSpLocks/>
          </p:cNvCxnSpPr>
          <p:nvPr/>
        </p:nvCxnSpPr>
        <p:spPr>
          <a:xfrm flipV="1">
            <a:off x="3142028" y="3580264"/>
            <a:ext cx="7931" cy="1149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C104E0-8EB6-3513-C45C-C4609A5BB6EC}"/>
                  </a:ext>
                </a:extLst>
              </p:cNvPr>
              <p:cNvSpPr txBox="1"/>
              <p:nvPr/>
            </p:nvSpPr>
            <p:spPr>
              <a:xfrm>
                <a:off x="3080665" y="3862415"/>
                <a:ext cx="1051222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𝟐𝟕𝟔𝟓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C104E0-8EB6-3513-C45C-C4609A5BB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65" y="3862415"/>
                <a:ext cx="1051222" cy="267446"/>
              </a:xfrm>
              <a:prstGeom prst="rect">
                <a:avLst/>
              </a:prstGeom>
              <a:blipFill>
                <a:blip r:embed="rId4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B3E853-F0B6-DF13-93C5-126BA0A2B0E6}"/>
                  </a:ext>
                </a:extLst>
              </p:cNvPr>
              <p:cNvSpPr txBox="1"/>
              <p:nvPr/>
            </p:nvSpPr>
            <p:spPr>
              <a:xfrm>
                <a:off x="3080665" y="4035966"/>
                <a:ext cx="1051222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𝟐𝟖𝟖𝟎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B3E853-F0B6-DF13-93C5-126BA0A2B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65" y="4035966"/>
                <a:ext cx="1051222" cy="267446"/>
              </a:xfrm>
              <a:prstGeom prst="rect">
                <a:avLst/>
              </a:prstGeom>
              <a:blipFill>
                <a:blip r:embed="rId4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62996C45-B295-559C-AF98-F42E176DC268}"/>
                  </a:ext>
                </a:extLst>
              </p:cNvPr>
              <p:cNvSpPr txBox="1"/>
              <p:nvPr/>
            </p:nvSpPr>
            <p:spPr>
              <a:xfrm>
                <a:off x="3152800" y="4209518"/>
                <a:ext cx="782244" cy="274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𝟐𝟕𝟗𝟎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62996C45-B295-559C-AF98-F42E176DC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00" y="4209518"/>
                <a:ext cx="782244" cy="274242"/>
              </a:xfrm>
              <a:prstGeom prst="rect">
                <a:avLst/>
              </a:prstGeom>
              <a:blipFill>
                <a:blip r:embed="rId43"/>
                <a:stretch>
                  <a:fillRect r="-17829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83E031-2D55-069C-8A9F-B2C6AE6C0AAE}"/>
                  </a:ext>
                </a:extLst>
              </p:cNvPr>
              <p:cNvSpPr txBox="1"/>
              <p:nvPr/>
            </p:nvSpPr>
            <p:spPr>
              <a:xfrm>
                <a:off x="472255" y="2777531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𝟓𝟔𝟐𝟓</m:t>
                          </m:r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83E031-2D55-069C-8A9F-B2C6AE6C0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5" y="2777531"/>
                <a:ext cx="1069028" cy="271613"/>
              </a:xfrm>
              <a:prstGeom prst="rect">
                <a:avLst/>
              </a:prstGeom>
              <a:blipFill>
                <a:blip r:embed="rId4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256B958-0EE8-C588-AF38-EF92E27BFFD3}"/>
              </a:ext>
            </a:extLst>
          </p:cNvPr>
          <p:cNvSpPr txBox="1"/>
          <p:nvPr/>
        </p:nvSpPr>
        <p:spPr>
          <a:xfrm>
            <a:off x="609553" y="2613120"/>
            <a:ext cx="9742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CERN  R415</a:t>
            </a:r>
            <a:endParaRPr lang="zh-CN" altLang="en-US" sz="1138" b="1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33F061C-4642-D3AF-D7CB-552AB17AD182}"/>
              </a:ext>
            </a:extLst>
          </p:cNvPr>
          <p:cNvCxnSpPr>
            <a:cxnSpLocks/>
          </p:cNvCxnSpPr>
          <p:nvPr/>
        </p:nvCxnSpPr>
        <p:spPr>
          <a:xfrm flipH="1">
            <a:off x="2409630" y="2771626"/>
            <a:ext cx="4977" cy="606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3F1E647-0E6E-8EAC-D6D4-B5F7C1CFF20C}"/>
                  </a:ext>
                </a:extLst>
              </p:cNvPr>
              <p:cNvSpPr txBox="1"/>
              <p:nvPr/>
            </p:nvSpPr>
            <p:spPr>
              <a:xfrm>
                <a:off x="1891080" y="2567616"/>
                <a:ext cx="1004597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𝟓𝟕𝟗𝟎</m:t>
                          </m:r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3F1E647-0E6E-8EAC-D6D4-B5F7C1CFF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80" y="2567616"/>
                <a:ext cx="1004597" cy="267446"/>
              </a:xfrm>
              <a:prstGeom prst="rect">
                <a:avLst/>
              </a:prstGeom>
              <a:blipFill>
                <a:blip r:embed="rId4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26BDEBF-EE19-9BFA-1D8F-258EF66E1FF5}"/>
              </a:ext>
            </a:extLst>
          </p:cNvPr>
          <p:cNvCxnSpPr>
            <a:cxnSpLocks/>
          </p:cNvCxnSpPr>
          <p:nvPr/>
        </p:nvCxnSpPr>
        <p:spPr>
          <a:xfrm flipH="1">
            <a:off x="5140645" y="2668117"/>
            <a:ext cx="1161" cy="727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1E1CEDA-A6F8-9080-936D-56C06B463C97}"/>
                  </a:ext>
                </a:extLst>
              </p:cNvPr>
              <p:cNvSpPr txBox="1"/>
              <p:nvPr/>
            </p:nvSpPr>
            <p:spPr>
              <a:xfrm>
                <a:off x="4393877" y="2466589"/>
                <a:ext cx="1069028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𝟓𝟖𝟏𝟓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1E1CEDA-A6F8-9080-936D-56C06B46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7" y="2466589"/>
                <a:ext cx="1069028" cy="267446"/>
              </a:xfrm>
              <a:prstGeom prst="rect">
                <a:avLst/>
              </a:prstGeom>
              <a:blipFill>
                <a:blip r:embed="rId4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01B8296-2CB9-CAAF-EBFF-4BE2ECF77F85}"/>
                  </a:ext>
                </a:extLst>
              </p:cNvPr>
              <p:cNvSpPr txBox="1"/>
              <p:nvPr/>
            </p:nvSpPr>
            <p:spPr>
              <a:xfrm>
                <a:off x="4393877" y="2316191"/>
                <a:ext cx="1069028" cy="2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𝟓𝟖𝟑𝟓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01B8296-2CB9-CAAF-EBFF-4BE2ECF7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7" y="2316191"/>
                <a:ext cx="1069028" cy="268150"/>
              </a:xfrm>
              <a:prstGeom prst="rect">
                <a:avLst/>
              </a:prstGeom>
              <a:blipFill>
                <a:blip r:embed="rId4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 descr="屏幕剪辑">
            <a:extLst>
              <a:ext uri="{FF2B5EF4-FFF2-40B4-BE49-F238E27FC236}">
                <a16:creationId xmlns:a16="http://schemas.microsoft.com/office/drawing/2014/main" id="{B45AC8AA-CF34-80AE-A563-A4948CBBE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81" y="1980923"/>
            <a:ext cx="372335" cy="358014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861808D-2728-D8CF-60CF-7E8D16CD2F9F}"/>
              </a:ext>
            </a:extLst>
          </p:cNvPr>
          <p:cNvSpPr txBox="1"/>
          <p:nvPr/>
        </p:nvSpPr>
        <p:spPr>
          <a:xfrm>
            <a:off x="2033986" y="2417226"/>
            <a:ext cx="67228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DELPHI</a:t>
            </a:r>
            <a:endParaRPr lang="zh-CN" altLang="en-US" sz="1138" b="1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661CB06D-F038-FC54-456B-EDDC09CC8109}"/>
              </a:ext>
            </a:extLst>
          </p:cNvPr>
          <p:cNvCxnSpPr>
            <a:cxnSpLocks/>
          </p:cNvCxnSpPr>
          <p:nvPr/>
        </p:nvCxnSpPr>
        <p:spPr>
          <a:xfrm>
            <a:off x="5645528" y="3016303"/>
            <a:ext cx="931" cy="37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04721EA-89B2-B816-6E5C-E87D8229F3B0}"/>
                  </a:ext>
                </a:extLst>
              </p:cNvPr>
              <p:cNvSpPr txBox="1"/>
              <p:nvPr/>
            </p:nvSpPr>
            <p:spPr>
              <a:xfrm>
                <a:off x="5174879" y="2789364"/>
                <a:ext cx="904635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𝟔𝟎𝟒𝟔</m:t>
                      </m:r>
                      <m:r>
                        <a:rPr lang="en-US" altLang="zh-CN" sz="1138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04721EA-89B2-B816-6E5C-E87D8229F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879" y="2789364"/>
                <a:ext cx="904635" cy="267446"/>
              </a:xfrm>
              <a:prstGeom prst="rect">
                <a:avLst/>
              </a:prstGeom>
              <a:blipFill>
                <a:blip r:embed="rId4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图片 65">
            <a:extLst>
              <a:ext uri="{FF2B5EF4-FFF2-40B4-BE49-F238E27FC236}">
                <a16:creationId xmlns:a16="http://schemas.microsoft.com/office/drawing/2014/main" id="{56C6F35A-2179-AD27-7C50-49178AABD878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385048" y="2498916"/>
            <a:ext cx="425419" cy="338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BF91380-D1DE-0F6B-9E28-DEDDF9096FEF}"/>
                  </a:ext>
                </a:extLst>
              </p:cNvPr>
              <p:cNvSpPr/>
              <p:nvPr/>
            </p:nvSpPr>
            <p:spPr>
              <a:xfrm>
                <a:off x="5481990" y="2146904"/>
                <a:ext cx="839974" cy="2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𝟓𝟗𝟒𝟓</m:t>
                      </m:r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BF91380-D1DE-0F6B-9E28-DEDDF9096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0" y="2146904"/>
                <a:ext cx="839974" cy="268150"/>
              </a:xfrm>
              <a:prstGeom prst="rect">
                <a:avLst/>
              </a:prstGeom>
              <a:blipFill>
                <a:blip r:embed="rId5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图片 67">
            <a:extLst>
              <a:ext uri="{FF2B5EF4-FFF2-40B4-BE49-F238E27FC236}">
                <a16:creationId xmlns:a16="http://schemas.microsoft.com/office/drawing/2014/main" id="{92B80A91-D35E-DD71-B832-43711EA3D80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82431" y="1818755"/>
            <a:ext cx="390929" cy="317053"/>
          </a:xfrm>
          <a:prstGeom prst="rect">
            <a:avLst/>
          </a:prstGeom>
        </p:spPr>
      </p:pic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9FF09053-98E5-129F-A89B-9CC41CF44D27}"/>
              </a:ext>
            </a:extLst>
          </p:cNvPr>
          <p:cNvCxnSpPr>
            <a:cxnSpLocks/>
          </p:cNvCxnSpPr>
          <p:nvPr/>
        </p:nvCxnSpPr>
        <p:spPr>
          <a:xfrm>
            <a:off x="6957285" y="3148423"/>
            <a:ext cx="0" cy="285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D64E46F0-7B80-18AD-B102-F124EEC94BF1}"/>
                  </a:ext>
                </a:extLst>
              </p:cNvPr>
              <p:cNvSpPr/>
              <p:nvPr/>
            </p:nvSpPr>
            <p:spPr>
              <a:xfrm>
                <a:off x="6595748" y="2931926"/>
                <a:ext cx="839974" cy="2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𝟓𝟗𝟑𝟓</m:t>
                      </m:r>
                      <m:r>
                        <a:rPr lang="en-US" altLang="zh-CN" sz="1138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D64E46F0-7B80-18AD-B102-F124EEC94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48" y="2931926"/>
                <a:ext cx="839974" cy="268150"/>
              </a:xfrm>
              <a:prstGeom prst="rect">
                <a:avLst/>
              </a:prstGeom>
              <a:blipFill>
                <a:blip r:embed="rId5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图片 82" descr="屏幕剪辑">
            <a:extLst>
              <a:ext uri="{FF2B5EF4-FFF2-40B4-BE49-F238E27FC236}">
                <a16:creationId xmlns:a16="http://schemas.microsoft.com/office/drawing/2014/main" id="{800A92C3-6616-FA8F-33E5-59C6A525E1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594945"/>
            <a:ext cx="437683" cy="32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C54A50C2-9562-762A-7FFA-C8EAB4D23E14}"/>
                  </a:ext>
                </a:extLst>
              </p:cNvPr>
              <p:cNvSpPr txBox="1"/>
              <p:nvPr/>
            </p:nvSpPr>
            <p:spPr>
              <a:xfrm>
                <a:off x="362217" y="3834244"/>
                <a:ext cx="818573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𝟐𝟐𝟖𝟔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C54A50C2-9562-762A-7FFA-C8EAB4D23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7" y="3834244"/>
                <a:ext cx="818573" cy="267446"/>
              </a:xfrm>
              <a:prstGeom prst="rect">
                <a:avLst/>
              </a:prstGeom>
              <a:blipFill>
                <a:blip r:embed="rId52"/>
                <a:stretch>
                  <a:fillRect r="-741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75149A15-77C7-E7C8-C451-A27A6F3419D4}"/>
                  </a:ext>
                </a:extLst>
              </p:cNvPr>
              <p:cNvSpPr txBox="1"/>
              <p:nvPr/>
            </p:nvSpPr>
            <p:spPr>
              <a:xfrm>
                <a:off x="42295" y="4266503"/>
                <a:ext cx="786390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𝟐𝟒𝟓𝟓</m:t>
                          </m:r>
                          <m: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75149A15-77C7-E7C8-C451-A27A6F34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" y="4266503"/>
                <a:ext cx="786390" cy="271613"/>
              </a:xfrm>
              <a:prstGeom prst="rect">
                <a:avLst/>
              </a:prstGeom>
              <a:blipFill>
                <a:blip r:embed="rId53"/>
                <a:stretch>
                  <a:fillRect r="-2326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EABC4C0D-EEB8-7F7B-3E6A-906C7A36F284}"/>
                  </a:ext>
                </a:extLst>
              </p:cNvPr>
              <p:cNvSpPr txBox="1"/>
              <p:nvPr/>
            </p:nvSpPr>
            <p:spPr>
              <a:xfrm>
                <a:off x="796525" y="4570265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𝟐𝟒𝟕𝟎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EABC4C0D-EEB8-7F7B-3E6A-906C7A36F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5" y="4570265"/>
                <a:ext cx="1069028" cy="271613"/>
              </a:xfrm>
              <a:prstGeom prst="rect">
                <a:avLst/>
              </a:prstGeom>
              <a:blipFill>
                <a:blip r:embed="rId5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E79AB76-8278-64C3-8E71-2C61784B2E0E}"/>
                  </a:ext>
                </a:extLst>
              </p:cNvPr>
              <p:cNvSpPr txBox="1"/>
              <p:nvPr/>
            </p:nvSpPr>
            <p:spPr>
              <a:xfrm>
                <a:off x="1164045" y="3798121"/>
                <a:ext cx="911142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𝟐𝟕𝟎𝟎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E79AB76-8278-64C3-8E71-2C61784B2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45" y="3798121"/>
                <a:ext cx="911142" cy="271613"/>
              </a:xfrm>
              <a:prstGeom prst="rect">
                <a:avLst/>
              </a:prstGeom>
              <a:blipFill>
                <a:blip r:embed="rId5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E62890-145B-36FF-429F-73D7E29A97EC}"/>
                  </a:ext>
                </a:extLst>
              </p:cNvPr>
              <p:cNvSpPr txBox="1"/>
              <p:nvPr/>
            </p:nvSpPr>
            <p:spPr>
              <a:xfrm>
                <a:off x="1665841" y="4131935"/>
                <a:ext cx="821549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𝟐𝟔𝟐𝟓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9E62890-145B-36FF-429F-73D7E29A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841" y="4131935"/>
                <a:ext cx="821549" cy="267446"/>
              </a:xfrm>
              <a:prstGeom prst="rect">
                <a:avLst/>
              </a:prstGeom>
              <a:blipFill>
                <a:blip r:embed="rId56"/>
                <a:stretch>
                  <a:fillRect r="-741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74F8A3B-6A56-24C6-8611-9F7F646F10CB}"/>
                  </a:ext>
                </a:extLst>
              </p:cNvPr>
              <p:cNvSpPr txBox="1"/>
              <p:nvPr/>
            </p:nvSpPr>
            <p:spPr>
              <a:xfrm>
                <a:off x="1679410" y="4479685"/>
                <a:ext cx="794411" cy="26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138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𝟐𝟓𝟐𝟎</m:t>
                      </m:r>
                      <m:r>
                        <a:rPr lang="en-US" altLang="zh-CN" sz="1138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774F8A3B-6A56-24C6-8611-9F7F646F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10" y="4479685"/>
                <a:ext cx="794411" cy="267446"/>
              </a:xfrm>
              <a:prstGeom prst="rect">
                <a:avLst/>
              </a:prstGeom>
              <a:blipFill>
                <a:blip r:embed="rId5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21B6CA2-7877-E790-9A71-CBED5112136F}"/>
                  </a:ext>
                </a:extLst>
              </p:cNvPr>
              <p:cNvSpPr txBox="1"/>
              <p:nvPr/>
            </p:nvSpPr>
            <p:spPr>
              <a:xfrm>
                <a:off x="2043334" y="4752703"/>
                <a:ext cx="1051222" cy="267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𝟐𝟓𝟗𝟓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21B6CA2-7877-E790-9A71-CBED51121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34" y="4752703"/>
                <a:ext cx="1051222" cy="267447"/>
              </a:xfrm>
              <a:prstGeom prst="rect">
                <a:avLst/>
              </a:prstGeom>
              <a:blipFill>
                <a:blip r:embed="rId5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93A83C6F-2B19-E496-9A2C-4E006F5557EB}"/>
                  </a:ext>
                </a:extLst>
              </p:cNvPr>
              <p:cNvSpPr/>
              <p:nvPr/>
            </p:nvSpPr>
            <p:spPr>
              <a:xfrm>
                <a:off x="2153062" y="4601897"/>
                <a:ext cx="831766" cy="267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𝟐𝟔𝟒𝟓</m:t>
                      </m:r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138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93A83C6F-2B19-E496-9A2C-4E006F555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062" y="4601897"/>
                <a:ext cx="831766" cy="267446"/>
              </a:xfrm>
              <a:prstGeom prst="rect">
                <a:avLst/>
              </a:prstGeom>
              <a:blipFill>
                <a:blip r:embed="rId5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880ABD5-728C-26FB-DB93-BF737CD7FCBE}"/>
                  </a:ext>
                </a:extLst>
              </p:cNvPr>
              <p:cNvSpPr/>
              <p:nvPr/>
            </p:nvSpPr>
            <p:spPr>
              <a:xfrm>
                <a:off x="2360621" y="3933387"/>
                <a:ext cx="827150" cy="267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𝟐𝟓𝟕𝟎</m:t>
                      </m:r>
                      <m:r>
                        <a:rPr lang="en-US" altLang="zh-CN" sz="1138" b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9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B880ABD5-728C-26FB-DB93-BF737CD7F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21" y="3933387"/>
                <a:ext cx="827150" cy="267446"/>
              </a:xfrm>
              <a:prstGeom prst="rect">
                <a:avLst/>
              </a:prstGeom>
              <a:blipFill>
                <a:blip r:embed="rId6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82EC668-F737-B3AA-E85E-CE9A08474E84}"/>
              </a:ext>
            </a:extLst>
          </p:cNvPr>
          <p:cNvCxnSpPr>
            <a:cxnSpLocks/>
          </p:cNvCxnSpPr>
          <p:nvPr/>
        </p:nvCxnSpPr>
        <p:spPr>
          <a:xfrm flipV="1">
            <a:off x="2748913" y="3593353"/>
            <a:ext cx="631" cy="394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3F2EEDF-0168-9DC5-EE4C-5DC30AF349FF}"/>
              </a:ext>
            </a:extLst>
          </p:cNvPr>
          <p:cNvSpPr txBox="1"/>
          <p:nvPr/>
        </p:nvSpPr>
        <p:spPr>
          <a:xfrm>
            <a:off x="539237" y="817016"/>
            <a:ext cx="303638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p"/>
            </a:pPr>
            <a:r>
              <a:rPr lang="en-US" altLang="zh-CN" sz="162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Ground bottom baryons</a:t>
            </a:r>
            <a:endParaRPr lang="zh-CN" altLang="en-US" sz="162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FD56EB14-1710-829A-7CBE-50E1F0606785}"/>
              </a:ext>
            </a:extLst>
          </p:cNvPr>
          <p:cNvSpPr txBox="1"/>
          <p:nvPr/>
        </p:nvSpPr>
        <p:spPr>
          <a:xfrm>
            <a:off x="539237" y="5781355"/>
            <a:ext cx="313151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p"/>
            </a:pPr>
            <a:r>
              <a:rPr lang="en-US" altLang="zh-CN" sz="1625" b="1" dirty="0">
                <a:solidFill>
                  <a:srgbClr val="7DB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Ground charmed baryons</a:t>
            </a:r>
            <a:endParaRPr lang="zh-CN" altLang="en-US" sz="1625" b="1" dirty="0">
              <a:solidFill>
                <a:srgbClr val="7DB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2195ED-EDE1-00EC-3071-B54C8366BE66}"/>
              </a:ext>
            </a:extLst>
          </p:cNvPr>
          <p:cNvSpPr txBox="1"/>
          <p:nvPr/>
        </p:nvSpPr>
        <p:spPr>
          <a:xfrm>
            <a:off x="736937" y="3368258"/>
            <a:ext cx="48503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1981</a:t>
            </a:r>
            <a:endParaRPr lang="zh-CN" altLang="en-US" sz="1097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41F9A7-4FB0-691D-5DBA-D4BBA5022178}"/>
              </a:ext>
            </a:extLst>
          </p:cNvPr>
          <p:cNvSpPr txBox="1"/>
          <p:nvPr/>
        </p:nvSpPr>
        <p:spPr>
          <a:xfrm>
            <a:off x="401713" y="3363294"/>
            <a:ext cx="481440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1976</a:t>
            </a:r>
            <a:endParaRPr lang="zh-CN" altLang="en-US" sz="1097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AD1F0C9-AF60-145E-F7AF-684AE44B1DAA}"/>
              </a:ext>
            </a:extLst>
          </p:cNvPr>
          <p:cNvSpPr txBox="1"/>
          <p:nvPr/>
        </p:nvSpPr>
        <p:spPr>
          <a:xfrm>
            <a:off x="1089427" y="3365363"/>
            <a:ext cx="489924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1983</a:t>
            </a:r>
            <a:endParaRPr lang="zh-CN" altLang="en-US" sz="1097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0E530B0-7AB4-DB87-8954-93C369EE7CF6}"/>
              </a:ext>
            </a:extLst>
          </p:cNvPr>
          <p:cNvSpPr txBox="1"/>
          <p:nvPr/>
        </p:nvSpPr>
        <p:spPr>
          <a:xfrm>
            <a:off x="1477513" y="3372802"/>
            <a:ext cx="516799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1985</a:t>
            </a:r>
            <a:endParaRPr lang="zh-CN" altLang="en-US" sz="1097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7403E3A-7E25-8C27-CC9E-33BC67A36092}"/>
              </a:ext>
            </a:extLst>
          </p:cNvPr>
          <p:cNvCxnSpPr/>
          <p:nvPr/>
        </p:nvCxnSpPr>
        <p:spPr>
          <a:xfrm flipH="1">
            <a:off x="9395610" y="3088489"/>
            <a:ext cx="5523" cy="316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968B76F9-88CB-AB4B-B811-3518274B0ED7}"/>
              </a:ext>
            </a:extLst>
          </p:cNvPr>
          <p:cNvSpPr txBox="1"/>
          <p:nvPr/>
        </p:nvSpPr>
        <p:spPr>
          <a:xfrm>
            <a:off x="6785288" y="3365665"/>
            <a:ext cx="599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2014</a:t>
            </a:r>
            <a:endParaRPr lang="zh-CN" altLang="en-US" sz="1097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F00D8BE7-8CB4-178D-B55A-32CEAFF5975F}"/>
              </a:ext>
            </a:extLst>
          </p:cNvPr>
          <p:cNvSpPr txBox="1"/>
          <p:nvPr/>
        </p:nvSpPr>
        <p:spPr>
          <a:xfrm>
            <a:off x="2596006" y="3376042"/>
            <a:ext cx="484153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1998</a:t>
            </a:r>
            <a:endParaRPr lang="zh-CN" altLang="en-US" sz="1097" dirty="0"/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id="{5A3F2866-B02C-0CA9-892E-7DF730E05D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70379" y="4151603"/>
            <a:ext cx="407635" cy="335123"/>
          </a:xfrm>
          <a:prstGeom prst="rect">
            <a:avLst/>
          </a:prstGeom>
        </p:spPr>
      </p:pic>
      <p:sp>
        <p:nvSpPr>
          <p:cNvPr id="129" name="文本框 128">
            <a:extLst>
              <a:ext uri="{FF2B5EF4-FFF2-40B4-BE49-F238E27FC236}">
                <a16:creationId xmlns:a16="http://schemas.microsoft.com/office/drawing/2014/main" id="{D2275391-02AA-3930-525B-EEAD08406ED5}"/>
              </a:ext>
            </a:extLst>
          </p:cNvPr>
          <p:cNvSpPr txBox="1"/>
          <p:nvPr/>
        </p:nvSpPr>
        <p:spPr>
          <a:xfrm>
            <a:off x="1740473" y="4305810"/>
            <a:ext cx="67228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ARGUS</a:t>
            </a:r>
            <a:endParaRPr lang="zh-CN" altLang="en-US" sz="1138" b="1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5921BE16-089F-8C53-CBE3-0E575143734C}"/>
              </a:ext>
            </a:extLst>
          </p:cNvPr>
          <p:cNvSpPr txBox="1"/>
          <p:nvPr/>
        </p:nvSpPr>
        <p:spPr>
          <a:xfrm>
            <a:off x="1830104" y="4653561"/>
            <a:ext cx="49302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SERP</a:t>
            </a:r>
            <a:endParaRPr lang="zh-CN" altLang="en-US" sz="1138" b="1" dirty="0"/>
          </a:p>
        </p:txBody>
      </p: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64920C09-4D89-E230-DB04-8CE93FE3C1DD}"/>
              </a:ext>
            </a:extLst>
          </p:cNvPr>
          <p:cNvCxnSpPr>
            <a:cxnSpLocks/>
          </p:cNvCxnSpPr>
          <p:nvPr/>
        </p:nvCxnSpPr>
        <p:spPr>
          <a:xfrm>
            <a:off x="1027070" y="2984468"/>
            <a:ext cx="0" cy="433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10519DB3-86B6-F08A-A57D-6DDD26912A86}"/>
              </a:ext>
            </a:extLst>
          </p:cNvPr>
          <p:cNvCxnSpPr>
            <a:cxnSpLocks/>
          </p:cNvCxnSpPr>
          <p:nvPr/>
        </p:nvCxnSpPr>
        <p:spPr>
          <a:xfrm flipV="1">
            <a:off x="1747058" y="3591495"/>
            <a:ext cx="0" cy="259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文本框 137">
            <a:extLst>
              <a:ext uri="{FF2B5EF4-FFF2-40B4-BE49-F238E27FC236}">
                <a16:creationId xmlns:a16="http://schemas.microsoft.com/office/drawing/2014/main" id="{F396F786-1B22-7FCC-D528-E7A7E3F7402F}"/>
              </a:ext>
            </a:extLst>
          </p:cNvPr>
          <p:cNvSpPr txBox="1"/>
          <p:nvPr/>
        </p:nvSpPr>
        <p:spPr>
          <a:xfrm>
            <a:off x="1128319" y="3953830"/>
            <a:ext cx="98259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CERN WA62</a:t>
            </a:r>
            <a:endParaRPr lang="zh-CN" altLang="en-US" sz="1138" b="1" dirty="0"/>
          </a:p>
        </p:txBody>
      </p: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FB8FA61-8255-E154-3D96-CDF4EDA6B95F}"/>
              </a:ext>
            </a:extLst>
          </p:cNvPr>
          <p:cNvCxnSpPr>
            <a:cxnSpLocks/>
          </p:cNvCxnSpPr>
          <p:nvPr/>
        </p:nvCxnSpPr>
        <p:spPr>
          <a:xfrm flipH="1" flipV="1">
            <a:off x="1298392" y="3612008"/>
            <a:ext cx="2160" cy="98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81E396B-976D-59B8-801B-E23507C47C99}"/>
              </a:ext>
            </a:extLst>
          </p:cNvPr>
          <p:cNvSpPr txBox="1"/>
          <p:nvPr/>
        </p:nvSpPr>
        <p:spPr>
          <a:xfrm>
            <a:off x="839742" y="4764798"/>
            <a:ext cx="98259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CERN WA62</a:t>
            </a:r>
            <a:endParaRPr lang="zh-CN" altLang="en-US" sz="1138" b="1" dirty="0"/>
          </a:p>
        </p:txBody>
      </p: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B0B74B29-DE91-F2AE-8D8F-A5C88CCBD5FC}"/>
              </a:ext>
            </a:extLst>
          </p:cNvPr>
          <p:cNvCxnSpPr>
            <a:cxnSpLocks/>
          </p:cNvCxnSpPr>
          <p:nvPr/>
        </p:nvCxnSpPr>
        <p:spPr>
          <a:xfrm flipH="1" flipV="1">
            <a:off x="682949" y="3590428"/>
            <a:ext cx="6229" cy="303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本框 146">
            <a:extLst>
              <a:ext uri="{FF2B5EF4-FFF2-40B4-BE49-F238E27FC236}">
                <a16:creationId xmlns:a16="http://schemas.microsoft.com/office/drawing/2014/main" id="{7811283F-195C-5A2F-FDDE-28E25543F9EA}"/>
              </a:ext>
            </a:extLst>
          </p:cNvPr>
          <p:cNvSpPr txBox="1"/>
          <p:nvPr/>
        </p:nvSpPr>
        <p:spPr>
          <a:xfrm>
            <a:off x="188979" y="4426174"/>
            <a:ext cx="49302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BNL</a:t>
            </a:r>
            <a:endParaRPr lang="zh-CN" altLang="en-US" sz="1138" b="1" dirty="0"/>
          </a:p>
        </p:txBody>
      </p: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DBA05584-1F41-4650-BFD9-78AB770D2E5E}"/>
              </a:ext>
            </a:extLst>
          </p:cNvPr>
          <p:cNvCxnSpPr>
            <a:cxnSpLocks/>
          </p:cNvCxnSpPr>
          <p:nvPr/>
        </p:nvCxnSpPr>
        <p:spPr>
          <a:xfrm flipV="1">
            <a:off x="303993" y="3609180"/>
            <a:ext cx="0" cy="734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>
            <a:extLst>
              <a:ext uri="{FF2B5EF4-FFF2-40B4-BE49-F238E27FC236}">
                <a16:creationId xmlns:a16="http://schemas.microsoft.com/office/drawing/2014/main" id="{E24DE460-4AF1-1E1F-3E40-45BCB4B611F2}"/>
              </a:ext>
            </a:extLst>
          </p:cNvPr>
          <p:cNvSpPr txBox="1"/>
          <p:nvPr/>
        </p:nvSpPr>
        <p:spPr>
          <a:xfrm>
            <a:off x="79201" y="3365363"/>
            <a:ext cx="471195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1975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AC82C8B0-C9FD-9F21-B7AE-3248E466F653}"/>
                  </a:ext>
                </a:extLst>
              </p:cNvPr>
              <p:cNvSpPr txBox="1"/>
              <p:nvPr/>
            </p:nvSpPr>
            <p:spPr>
              <a:xfrm>
                <a:off x="4125594" y="4228084"/>
                <a:ext cx="911142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𝟐𝟕𝟕𝟎</m:t>
                          </m:r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138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AC82C8B0-C9FD-9F21-B7AE-3248E466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94" y="4228084"/>
                <a:ext cx="911142" cy="271613"/>
              </a:xfrm>
              <a:prstGeom prst="rect">
                <a:avLst/>
              </a:prstGeom>
              <a:blipFill>
                <a:blip r:embed="rId61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文本框 174">
            <a:extLst>
              <a:ext uri="{FF2B5EF4-FFF2-40B4-BE49-F238E27FC236}">
                <a16:creationId xmlns:a16="http://schemas.microsoft.com/office/drawing/2014/main" id="{B08992A2-1B71-056F-E028-0DAEA31BC46C}"/>
              </a:ext>
            </a:extLst>
          </p:cNvPr>
          <p:cNvSpPr txBox="1"/>
          <p:nvPr/>
        </p:nvSpPr>
        <p:spPr>
          <a:xfrm>
            <a:off x="524992" y="3984593"/>
            <a:ext cx="49302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b="1" dirty="0"/>
              <a:t>BARI</a:t>
            </a:r>
            <a:endParaRPr lang="zh-CN" altLang="en-US" sz="1138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0AEE2AD2-3B23-B201-F9F0-561BE4F0E6F2}"/>
                  </a:ext>
                </a:extLst>
              </p:cNvPr>
              <p:cNvSpPr txBox="1"/>
              <p:nvPr/>
            </p:nvSpPr>
            <p:spPr>
              <a:xfrm>
                <a:off x="7125442" y="3837180"/>
                <a:ext cx="1051222" cy="26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𝟐𝟖𝟔𝟎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138" dirty="0"/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0AEE2AD2-3B23-B201-F9F0-561BE4F0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42" y="3837180"/>
                <a:ext cx="1051222" cy="267446"/>
              </a:xfrm>
              <a:prstGeom prst="rect">
                <a:avLst/>
              </a:prstGeom>
              <a:blipFill>
                <a:blip r:embed="rId6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文本框 178">
            <a:extLst>
              <a:ext uri="{FF2B5EF4-FFF2-40B4-BE49-F238E27FC236}">
                <a16:creationId xmlns:a16="http://schemas.microsoft.com/office/drawing/2014/main" id="{45DC353F-3C72-9E54-90F6-2C8328E35B9A}"/>
              </a:ext>
            </a:extLst>
          </p:cNvPr>
          <p:cNvSpPr txBox="1"/>
          <p:nvPr/>
        </p:nvSpPr>
        <p:spPr>
          <a:xfrm>
            <a:off x="6702727" y="66950"/>
            <a:ext cx="316055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Particle Physics, PTEP 8,083C01(2020)</a:t>
            </a:r>
            <a:endParaRPr lang="zh-CN" altLang="en-US" sz="11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B9306BF-9C7E-779E-D15E-A08B9FC006DF}"/>
              </a:ext>
            </a:extLst>
          </p:cNvPr>
          <p:cNvSpPr txBox="1"/>
          <p:nvPr/>
        </p:nvSpPr>
        <p:spPr>
          <a:xfrm>
            <a:off x="9454563" y="3363921"/>
            <a:ext cx="521631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97" dirty="0"/>
              <a:t>2022</a:t>
            </a:r>
            <a:endParaRPr lang="zh-CN" altLang="en-US" sz="109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84E9AACD-0C28-C8BC-6813-07B1A4F394D8}"/>
                  </a:ext>
                </a:extLst>
              </p:cNvPr>
              <p:cNvSpPr txBox="1"/>
              <p:nvPr/>
            </p:nvSpPr>
            <p:spPr>
              <a:xfrm>
                <a:off x="8978180" y="4172039"/>
                <a:ext cx="1069028" cy="2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sSup>
                        <m:sSupPr>
                          <m:ctrlPr>
                            <a:rPr lang="en-US" altLang="zh-CN" sz="1138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𝟐𝟖𝟖𝟎</m:t>
                          </m:r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138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1097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84E9AACD-0C28-C8BC-6813-07B1A4F3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180" y="4172039"/>
                <a:ext cx="1069028" cy="271613"/>
              </a:xfrm>
              <a:prstGeom prst="rect">
                <a:avLst/>
              </a:prstGeom>
              <a:blipFill>
                <a:blip r:embed="rId6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2" name="图片 181" descr="屏幕剪辑">
            <a:extLst>
              <a:ext uri="{FF2B5EF4-FFF2-40B4-BE49-F238E27FC236}">
                <a16:creationId xmlns:a16="http://schemas.microsoft.com/office/drawing/2014/main" id="{3CF80D12-E790-82FE-F04F-C1FB80B487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53" y="4405637"/>
            <a:ext cx="437683" cy="329999"/>
          </a:xfrm>
          <a:prstGeom prst="rect">
            <a:avLst/>
          </a:prstGeom>
        </p:spPr>
      </p:pic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475503CE-026C-CA66-16DD-EE83749897CE}"/>
              </a:ext>
            </a:extLst>
          </p:cNvPr>
          <p:cNvCxnSpPr>
            <a:cxnSpLocks/>
          </p:cNvCxnSpPr>
          <p:nvPr/>
        </p:nvCxnSpPr>
        <p:spPr>
          <a:xfrm flipV="1">
            <a:off x="9633100" y="3568875"/>
            <a:ext cx="4918" cy="662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3"/>
    </mc:Choice>
    <mc:Fallback xmlns="">
      <p:transition spd="slow" advTm="3962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6" y="2196764"/>
            <a:ext cx="9558952" cy="3338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2922C9-C72F-4FEC-B888-56E28B95ED29}"/>
                  </a:ext>
                </a:extLst>
              </p:cNvPr>
              <p:cNvSpPr txBox="1"/>
              <p:nvPr/>
            </p:nvSpPr>
            <p:spPr>
              <a:xfrm>
                <a:off x="4115936" y="1175678"/>
                <a:ext cx="5589592" cy="461665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8 </a:t>
                </a:r>
                <a:r>
                  <a:rPr lang="en-US" altLang="zh-CN" sz="2400" dirty="0" err="1"/>
                  <a:t>multiplets</a:t>
                </a:r>
                <a:r>
                  <a:rPr lang="en-US" altLang="zh-CN" sz="2400" dirty="0"/>
                  <a:t>, 35 baryons, </a:t>
                </a:r>
                <a:r>
                  <a:rPr lang="en-US" altLang="zh-CN" sz="2400" i="1" dirty="0"/>
                  <a:t>e.g.</a:t>
                </a:r>
                <a:r>
                  <a:rPr lang="en-US" altLang="zh-CN" sz="2400" dirty="0"/>
                  <a:t>,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baryons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2922C9-C72F-4FEC-B888-56E28B95E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936" y="1175678"/>
                <a:ext cx="5589592" cy="461665"/>
              </a:xfrm>
              <a:prstGeom prst="rect">
                <a:avLst/>
              </a:prstGeom>
              <a:blipFill>
                <a:blip r:embed="rId3"/>
                <a:stretch>
                  <a:fillRect l="-1300" t="-6098" r="-108" b="-23171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000" y="71999"/>
            <a:ext cx="6177144" cy="58859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/>
              <a:t>Internal structure of heavy baryons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94320" y="5772166"/>
                <a:ext cx="5863464" cy="4701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l-GR" altLang="zh-CN" sz="2800" b="1" cap="none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altLang="zh-CN" sz="2800" b="1" cap="none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-excitation </a:t>
                </a:r>
                <a:r>
                  <a:rPr lang="en-US" altLang="zh-CN" sz="2800" b="1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en-US" altLang="zh-CN" sz="2800" b="1" cap="none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altLang="zh-CN" sz="2800" b="1" cap="none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altLang="zh-CN" sz="2800" b="1" cap="none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-excitation </a:t>
                </a:r>
                <a:r>
                  <a:rPr lang="en-US" altLang="zh-CN" sz="28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94320" y="5772166"/>
                <a:ext cx="5863464" cy="470138"/>
              </a:xfrm>
              <a:blipFill>
                <a:blip r:embed="rId4"/>
                <a:stretch>
                  <a:fillRect t="-23377"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06EB3D7-2F64-EBB6-C654-AE6EB57B8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0" y="1173044"/>
            <a:ext cx="3440840" cy="46548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P-wave charmed baryons </a:t>
            </a:r>
          </a:p>
        </p:txBody>
      </p:sp>
    </p:spTree>
    <p:extLst>
      <p:ext uri="{BB962C8B-B14F-4D97-AF65-F5344CB8AC3E}">
        <p14:creationId xmlns:p14="http://schemas.microsoft.com/office/powerpoint/2010/main" val="231073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E1E698-8046-48E4-92FE-4FB3677FF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4612541"/>
            <a:ext cx="6816489" cy="472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289C2-EC1D-40B1-B10E-69C49905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23" y="5009279"/>
            <a:ext cx="6837001" cy="1084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846AA-8E2D-4E37-9E89-5D096B2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64" y="1268760"/>
            <a:ext cx="4450501" cy="4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0E660-8AE5-4B7F-8358-F6233C724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672" y="1772816"/>
            <a:ext cx="5069701" cy="47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7FCF93-356E-4206-A4B7-D0BE54049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656" y="2386153"/>
            <a:ext cx="7534141" cy="8171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939DB-B853-47A9-A162-2B85C7098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664" y="3316191"/>
            <a:ext cx="4450501" cy="472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CDBB91-9881-497B-90F6-9972FD832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399" y="3823463"/>
            <a:ext cx="7236901" cy="469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id="{48A154AB-0AAE-4ED5-8506-54834D884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72000"/>
                <a:ext cx="9345496" cy="5885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 dirty="0">
                    <a:ea typeface="PingFang SC"/>
                  </a:rPr>
                  <a:t>Currents</a:t>
                </a:r>
                <a:r>
                  <a:rPr lang="en-US" altLang="zh-CN" sz="3200" b="1" dirty="0"/>
                  <a:t> for </a:t>
                </a:r>
                <a:r>
                  <a:rPr lang="en-US" altLang="zh-CN" sz="3200" b="1" dirty="0">
                    <a:solidFill>
                      <a:srgbClr val="0000FF"/>
                    </a:solidFill>
                  </a:rPr>
                  <a:t>P-wave </a:t>
                </a:r>
                <a:r>
                  <a:rPr lang="en-US" altLang="zh-CN" sz="3200" b="1" dirty="0">
                    <a:solidFill>
                      <a:srgbClr val="0000FF"/>
                    </a:solidFill>
                    <a:ea typeface="PingFang SC"/>
                  </a:rPr>
                  <a:t>charmed baryons </a:t>
                </a:r>
                <a:r>
                  <a:rPr lang="en-US" altLang="zh-CN" sz="3200" b="1" dirty="0"/>
                  <a:t>of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id="{48A154AB-0AAE-4ED5-8506-54834D884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72000"/>
                <a:ext cx="9345496" cy="588592"/>
              </a:xfrm>
              <a:prstGeom prst="rect">
                <a:avLst/>
              </a:prstGeom>
              <a:blipFill>
                <a:blip r:embed="rId9"/>
                <a:stretch>
                  <a:fillRect l="-1041" t="-9000" b="-32000"/>
                </a:stretch>
              </a:blipFill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88504" y="1574977"/>
                <a:ext cx="114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4" y="1574977"/>
                <a:ext cx="1146083" cy="276999"/>
              </a:xfrm>
              <a:prstGeom prst="rect">
                <a:avLst/>
              </a:prstGeom>
              <a:blipFill>
                <a:blip r:embed="rId10"/>
                <a:stretch>
                  <a:fillRect l="-6915" t="-2174" r="-7447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88503" y="2675477"/>
                <a:ext cx="1133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3" y="2675477"/>
                <a:ext cx="1133259" cy="276999"/>
              </a:xfrm>
              <a:prstGeom prst="rect">
                <a:avLst/>
              </a:prstGeom>
              <a:blipFill>
                <a:blip r:embed="rId11"/>
                <a:stretch>
                  <a:fillRect l="-6989" t="-4444" r="-7527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88502" y="3666722"/>
                <a:ext cx="1133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2" y="3666722"/>
                <a:ext cx="1133259" cy="276999"/>
              </a:xfrm>
              <a:prstGeom prst="rect">
                <a:avLst/>
              </a:prstGeom>
              <a:blipFill>
                <a:blip r:embed="rId12"/>
                <a:stretch>
                  <a:fillRect l="-6989" t="-2174" r="-7527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88502" y="4930717"/>
                <a:ext cx="1133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2" y="4930717"/>
                <a:ext cx="1133259" cy="276999"/>
              </a:xfrm>
              <a:prstGeom prst="rect">
                <a:avLst/>
              </a:prstGeom>
              <a:blipFill>
                <a:blip r:embed="rId13"/>
                <a:stretch>
                  <a:fillRect l="-6989" t="-4444" r="-7527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号 2"/>
          <p:cNvSpPr/>
          <p:nvPr/>
        </p:nvSpPr>
        <p:spPr>
          <a:xfrm>
            <a:off x="1784648" y="1412776"/>
            <a:ext cx="144016" cy="613625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>
            <a:off x="1784648" y="3498408"/>
            <a:ext cx="144016" cy="613625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1784648" y="4762403"/>
            <a:ext cx="144016" cy="613625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05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92EA581-96D2-4E9A-AAD4-0DFB9933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72" y="404664"/>
            <a:ext cx="8675055" cy="104378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cap="none" dirty="0"/>
              <a:t>General discussions on hadronic currents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A79498-CDF4-4828-B3D2-C8170258F30C}"/>
              </a:ext>
            </a:extLst>
          </p:cNvPr>
          <p:cNvSpPr/>
          <p:nvPr/>
        </p:nvSpPr>
        <p:spPr>
          <a:xfrm>
            <a:off x="650520" y="1916832"/>
            <a:ext cx="8604958" cy="378565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Times New Roman" panose="02020603050405020304" pitchFamily="18" charset="0"/>
              </a:rPr>
              <a:t>Hadronic currents well describe </a:t>
            </a:r>
            <a:r>
              <a:rPr lang="en-US" altLang="zh-C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the internal color, flavor, spin, and orbital quantum numbers</a:t>
            </a:r>
            <a:r>
              <a:rPr lang="en-US" altLang="zh-CN" sz="2800" dirty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cs typeface="Times New Roman" panose="02020603050405020304" pitchFamily="18" charset="0"/>
              </a:rPr>
              <a:t>Hadronic currents well describe </a:t>
            </a:r>
            <a:r>
              <a:rPr lang="en-US" altLang="zh-C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the internal symmetries of hadrons</a:t>
            </a:r>
            <a:r>
              <a:rPr lang="en-US" altLang="zh-CN" sz="2800" dirty="0">
                <a:cs typeface="Times New Roman" panose="02020603050405020304" pitchFamily="18" charset="0"/>
              </a:rPr>
              <a:t>, e.g, </a:t>
            </a:r>
          </a:p>
          <a:p>
            <a:pPr>
              <a:lnSpc>
                <a:spcPts val="3600"/>
              </a:lnSpc>
            </a:pPr>
            <a:r>
              <a:rPr lang="en-US" altLang="zh-CN" sz="2800" dirty="0">
                <a:cs typeface="Times New Roman" panose="02020603050405020304" pitchFamily="18" charset="0"/>
              </a:rPr>
              <a:t>            </a:t>
            </a:r>
            <a:r>
              <a: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 Pauli principle is automatically satisfied.</a:t>
            </a:r>
          </a:p>
        </p:txBody>
      </p:sp>
    </p:spTree>
    <p:extLst>
      <p:ext uri="{BB962C8B-B14F-4D97-AF65-F5344CB8AC3E}">
        <p14:creationId xmlns:p14="http://schemas.microsoft.com/office/powerpoint/2010/main" val="378105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  <a:latin typeface="+mn-lt"/>
              </a:rPr>
              <a:t>Contents</a:t>
            </a:r>
            <a:endParaRPr lang="zh-CN" altLang="en-US" sz="5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265713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Internal structure of heavy mesons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Internal structure of heavy baryons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4000" b="1" dirty="0">
                <a:solidFill>
                  <a:srgbClr val="FF0000"/>
                </a:solidFill>
              </a:rPr>
              <a:t> QCD sum rule analyses</a:t>
            </a:r>
          </a:p>
        </p:txBody>
      </p:sp>
    </p:spTree>
    <p:extLst>
      <p:ext uri="{BB962C8B-B14F-4D97-AF65-F5344CB8AC3E}">
        <p14:creationId xmlns:p14="http://schemas.microsoft.com/office/powerpoint/2010/main" val="64245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Grp="1"/>
          </p:cNvSpPr>
          <p:nvPr>
            <p:ph sz="quarter" idx="13"/>
          </p:nvPr>
        </p:nvSpPr>
        <p:spPr>
          <a:xfrm>
            <a:off x="849313" y="1142984"/>
            <a:ext cx="8532843" cy="46625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2400" cap="none" dirty="0"/>
              <a:t>In sum rule analyses, we consider </a:t>
            </a:r>
            <a:r>
              <a:rPr lang="en-US" altLang="zh-CN" sz="2400" cap="none" dirty="0">
                <a:solidFill>
                  <a:srgbClr val="FF0000"/>
                </a:solidFill>
              </a:rPr>
              <a:t>two-point correlation functions</a:t>
            </a:r>
            <a:r>
              <a:rPr lang="en-US" altLang="zh-CN" sz="2400" cap="none" dirty="0"/>
              <a:t>:</a:t>
            </a:r>
            <a:endParaRPr lang="zh-CN" altLang="en-US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  <a:buNone/>
            </a:pPr>
            <a:r>
              <a:rPr lang="en-US" altLang="zh-CN" sz="2000" cap="none" dirty="0"/>
              <a:t>      where </a:t>
            </a:r>
            <a:r>
              <a:rPr lang="en-US" altLang="zh-CN" sz="2000" cap="none" dirty="0">
                <a:solidFill>
                  <a:srgbClr val="FF0000"/>
                </a:solidFill>
              </a:rPr>
              <a:t>η</a:t>
            </a:r>
            <a:r>
              <a:rPr lang="en-US" altLang="zh-CN" sz="2000" cap="none" dirty="0"/>
              <a:t> is the current which can couple to </a:t>
            </a:r>
            <a:r>
              <a:rPr lang="en-US" altLang="zh-CN" sz="2000" cap="none" dirty="0">
                <a:solidFill>
                  <a:srgbClr val="0000FF"/>
                </a:solidFill>
              </a:rPr>
              <a:t>hadronic states</a:t>
            </a:r>
            <a:r>
              <a:rPr lang="en-US" altLang="zh-CN" sz="2000" cap="none" dirty="0"/>
              <a:t>.</a:t>
            </a:r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2000" cap="none" dirty="0"/>
              <a:t>By using the </a:t>
            </a:r>
            <a:r>
              <a:rPr lang="en-US" altLang="zh-CN" sz="2000" cap="none" dirty="0">
                <a:solidFill>
                  <a:srgbClr val="0000FF"/>
                </a:solidFill>
              </a:rPr>
              <a:t>dispersion relation</a:t>
            </a:r>
            <a:r>
              <a:rPr lang="en-US" altLang="zh-CN" sz="2000" cap="none" dirty="0">
                <a:solidFill>
                  <a:schemeClr val="tx1"/>
                </a:solidFill>
              </a:rPr>
              <a:t>, we can obtain the </a:t>
            </a:r>
            <a:r>
              <a:rPr lang="en-US" altLang="zh-CN" sz="2000" cap="none" dirty="0">
                <a:solidFill>
                  <a:srgbClr val="FF0000"/>
                </a:solidFill>
              </a:rPr>
              <a:t>spectral density</a:t>
            </a:r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/>
              <a:buNone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anose="05000000000000000000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2000" cap="none" dirty="0"/>
              <a:t>In QCD sum rule, we can calculate these matrix elements from QCD (</a:t>
            </a:r>
            <a:r>
              <a:rPr lang="en-US" altLang="zh-CN" sz="2000" cap="none" dirty="0">
                <a:solidFill>
                  <a:srgbClr val="0000FF"/>
                </a:solidFill>
              </a:rPr>
              <a:t>OPE</a:t>
            </a:r>
            <a:r>
              <a:rPr lang="en-US" altLang="zh-CN" sz="2000" cap="none" dirty="0"/>
              <a:t>) and relate them to observables by using </a:t>
            </a:r>
            <a:r>
              <a:rPr lang="en-US" altLang="zh-CN" sz="2000" cap="none" dirty="0">
                <a:solidFill>
                  <a:srgbClr val="0000FF"/>
                </a:solidFill>
              </a:rPr>
              <a:t>dispersion relation</a:t>
            </a:r>
            <a:r>
              <a:rPr lang="en-US" altLang="zh-CN" sz="2000" cap="none" dirty="0"/>
              <a:t>.</a:t>
            </a:r>
            <a:endParaRPr lang="zh-CN" altLang="en-US" sz="2000" cap="none" dirty="0"/>
          </a:p>
        </p:txBody>
      </p:sp>
      <p:pic>
        <p:nvPicPr>
          <p:cNvPr id="4" name="矩形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673" y="1556792"/>
            <a:ext cx="4600575" cy="742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矩形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691" y="4756944"/>
            <a:ext cx="8382000" cy="182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9151" y="3079998"/>
            <a:ext cx="3248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1"/>
          <p:cNvSpPr txBox="1"/>
          <p:nvPr/>
        </p:nvSpPr>
        <p:spPr bwMode="auto">
          <a:xfrm>
            <a:off x="595282" y="214290"/>
            <a:ext cx="6246827" cy="9937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 compatLnSpc="1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QCD Sum Rules</a:t>
            </a:r>
            <a:endParaRPr kumimoji="1" lang="zh-CN" alt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36579" y="715940"/>
            <a:ext cx="3516313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Quark and Gluon Level</a:t>
            </a:r>
            <a:endParaRPr lang="zh-CN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52454" y="3194027"/>
            <a:ext cx="211455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Hadron Level</a:t>
            </a:r>
            <a:endParaRPr lang="zh-CN" altLang="en-US" dirty="0"/>
          </a:p>
        </p:txBody>
      </p:sp>
      <p:sp>
        <p:nvSpPr>
          <p:cNvPr id="58" name="直接连接符 57"/>
          <p:cNvSpPr>
            <a:spLocks noChangeShapeType="1"/>
          </p:cNvSpPr>
          <p:nvPr/>
        </p:nvSpPr>
        <p:spPr bwMode="auto">
          <a:xfrm>
            <a:off x="2757454" y="1743052"/>
            <a:ext cx="2514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59" name="上下箭头 58"/>
          <p:cNvSpPr>
            <a:spLocks noChangeArrowheads="1"/>
          </p:cNvSpPr>
          <p:nvPr/>
        </p:nvSpPr>
        <p:spPr bwMode="auto">
          <a:xfrm>
            <a:off x="5729254" y="2124052"/>
            <a:ext cx="457200" cy="1676400"/>
          </a:xfrm>
          <a:prstGeom prst="upDownArrow">
            <a:avLst>
              <a:gd name="adj1" fmla="val 50000"/>
              <a:gd name="adj2" fmla="val 73333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anchor="ctr" compatLnSpc="1"/>
          <a:lstStyle/>
          <a:p>
            <a:endParaRPr lang="zh-CN" altLang="en-US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062254" y="1285852"/>
            <a:ext cx="20383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dispersion relation</a:t>
            </a:r>
            <a:endParaRPr lang="zh-CN" altLang="en-US"/>
          </a:p>
        </p:txBody>
      </p:sp>
      <p:sp>
        <p:nvSpPr>
          <p:cNvPr id="61" name="直接连接符 60"/>
          <p:cNvSpPr>
            <a:spLocks noChangeShapeType="1"/>
          </p:cNvSpPr>
          <p:nvPr/>
        </p:nvSpPr>
        <p:spPr bwMode="auto">
          <a:xfrm>
            <a:off x="5348254" y="6238852"/>
            <a:ext cx="2895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2" name="直接连接符 61"/>
          <p:cNvSpPr>
            <a:spLocks noChangeShapeType="1"/>
          </p:cNvSpPr>
          <p:nvPr/>
        </p:nvSpPr>
        <p:spPr bwMode="auto">
          <a:xfrm flipV="1">
            <a:off x="5348254" y="4714852"/>
            <a:ext cx="0" cy="1524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3" name="直接连接符 62"/>
          <p:cNvSpPr>
            <a:spLocks noChangeShapeType="1"/>
          </p:cNvSpPr>
          <p:nvPr/>
        </p:nvSpPr>
        <p:spPr bwMode="auto">
          <a:xfrm flipV="1">
            <a:off x="6034054" y="5072074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4" name="直接连接符 63"/>
          <p:cNvSpPr>
            <a:spLocks noChangeShapeType="1"/>
          </p:cNvSpPr>
          <p:nvPr/>
        </p:nvSpPr>
        <p:spPr bwMode="auto">
          <a:xfrm>
            <a:off x="6110254" y="5095852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5" name="Shape 64"/>
          <p:cNvSpPr/>
          <p:nvPr/>
        </p:nvSpPr>
        <p:spPr bwMode="auto">
          <a:xfrm flipH="1">
            <a:off x="6719854" y="5019652"/>
            <a:ext cx="1447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0" b="0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zh-CN" altLang="en-US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27579" y="4508477"/>
            <a:ext cx="4127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ρ</a:t>
            </a:r>
            <a:endParaRPr lang="zh-CN" altLang="en-US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167654" y="6176940"/>
            <a:ext cx="2984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s</a:t>
            </a:r>
            <a:endParaRPr lang="zh-CN" alt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19654" y="6176940"/>
            <a:ext cx="3111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0</a:t>
            </a:r>
            <a:endParaRPr lang="zh-CN" alt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57854" y="6176940"/>
            <a:ext cx="374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M</a:t>
            </a:r>
            <a:endParaRPr lang="zh-CN" altLang="en-US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567454" y="6176940"/>
            <a:ext cx="382588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s</a:t>
            </a:r>
            <a:r>
              <a:rPr lang="en-US" altLang="zh-CN" baseline="-250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0</a:t>
            </a:r>
            <a:endParaRPr lang="zh-CN" altLang="en-US"/>
          </a:p>
        </p:txBody>
      </p:sp>
      <p:sp>
        <p:nvSpPr>
          <p:cNvPr id="71" name="直接连接符 70"/>
          <p:cNvSpPr>
            <a:spLocks noChangeShapeType="1"/>
          </p:cNvSpPr>
          <p:nvPr/>
        </p:nvSpPr>
        <p:spPr bwMode="auto">
          <a:xfrm>
            <a:off x="3976654" y="4181452"/>
            <a:ext cx="1143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246779" y="2693965"/>
            <a:ext cx="25463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Quark-Hadron Duality</a:t>
            </a:r>
            <a:endParaRPr lang="zh-CN" alt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671854" y="1819252"/>
            <a:ext cx="853119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s = -q</a:t>
            </a:r>
            <a:r>
              <a:rPr lang="en-US" altLang="zh-CN" baseline="30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2</a:t>
            </a:r>
            <a:endParaRPr lang="zh-CN" altLang="en-US" dirty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8179" y="1017565"/>
            <a:ext cx="24955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Convergence of OPE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81054" y="5400652"/>
            <a:ext cx="41211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Sufficient amount of Pole contribution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865779" y="4370365"/>
            <a:ext cx="12382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Positivity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pic>
        <p:nvPicPr>
          <p:cNvPr id="78" name="矩形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5" y="1590652"/>
            <a:ext cx="1123066" cy="330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1" name="矩形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29" y="1514452"/>
            <a:ext cx="3857625" cy="361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7" name="矩形 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54" y="3952852"/>
            <a:ext cx="3848100" cy="400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8126589" y="473240"/>
            <a:ext cx="159557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SVZ sum rule</a:t>
            </a:r>
            <a:endParaRPr lang="zh-CN" alt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38290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(for boson case)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𝑝h𝑦𝑠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blipFill rotWithShape="1">
                <a:blip r:embed="rId5"/>
                <a:stretch>
                  <a:fillRect l="-14" t="-76" r="9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1876425" y="69850"/>
            <a:ext cx="7846060" cy="368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Nielsen et al, Phys. Rept. 497, 41 (2010); Albuquerque et al, JPG46, 093002</a:t>
            </a:r>
            <a:r>
              <a:rPr lang="en-US" altLang="zh-CN" dirty="0">
                <a:sym typeface="+mn-ea"/>
              </a:rPr>
              <a:t> (2019).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48A154AB-0AAE-4ED5-8506-54834D884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72000"/>
            <a:ext cx="315280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ea typeface="PingFang SC"/>
              </a:rPr>
              <a:t>Mass spectrum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980728"/>
            <a:ext cx="7454265" cy="5484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AE9FAA-F239-A428-0E10-249450C91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7136" y="72000"/>
                <a:ext cx="3440840" cy="83481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P-wave charmed baryons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AE9FAA-F239-A428-0E10-249450C91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7136" y="72000"/>
                <a:ext cx="3440840" cy="834814"/>
              </a:xfrm>
              <a:prstGeom prst="rect">
                <a:avLst/>
              </a:prstGeom>
              <a:blipFill>
                <a:blip r:embed="rId3"/>
                <a:stretch>
                  <a:fillRect l="-1226" t="-2797" r="-2977" b="-13287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9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48A154AB-0AAE-4ED5-8506-54834D884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72000"/>
            <a:ext cx="315280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ea typeface="PingFang SC"/>
              </a:rPr>
              <a:t>Decay properties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40" y="260648"/>
            <a:ext cx="6179058" cy="64316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162"/>
              <p:cNvSpPr txBox="1"/>
              <p:nvPr/>
            </p:nvSpPr>
            <p:spPr>
              <a:xfrm>
                <a:off x="272480" y="2430116"/>
                <a:ext cx="302433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(S-wave)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2430116"/>
                <a:ext cx="3024336" cy="37555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6"/>
              <p:cNvSpPr txBox="1"/>
              <p:nvPr/>
            </p:nvSpPr>
            <p:spPr>
              <a:xfrm>
                <a:off x="272480" y="3037506"/>
                <a:ext cx="338269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𝐊</m:t>
                            </m:r>
                          </m:e>
                        </m:acc>
                      </m:e>
                      <m:sup>
                        <m:r>
                          <a:rPr lang="en-US" altLang="zh-CN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</m:acc>
                    <m:r>
                      <a:rPr lang="en-US" altLang="zh-CN" b="1" i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3037506"/>
                <a:ext cx="3382694" cy="375552"/>
              </a:xfrm>
              <a:prstGeom prst="rect">
                <a:avLst/>
              </a:prstGeom>
              <a:blipFill>
                <a:blip r:embed="rId4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72"/>
              <p:cNvSpPr txBox="1"/>
              <p:nvPr/>
            </p:nvSpPr>
            <p:spPr>
              <a:xfrm>
                <a:off x="272480" y="3645024"/>
                <a:ext cx="3168352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zh-CN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zh-CN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(D-wave)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3645024"/>
                <a:ext cx="3168352" cy="375552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2"/>
          <p:cNvSpPr txBox="1"/>
          <p:nvPr/>
        </p:nvSpPr>
        <p:spPr>
          <a:xfrm>
            <a:off x="272480" y="4252542"/>
            <a:ext cx="2324454" cy="375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</a:rPr>
              <a:t>                …   …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0473" y="48599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Total: 128 decay channels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">
                <a:extLst>
                  <a:ext uri="{FF2B5EF4-FFF2-40B4-BE49-F238E27FC236}">
                    <a16:creationId xmlns:a16="http://schemas.microsoft.com/office/drawing/2014/main" id="{CB32C5F1-A52C-01AE-FC88-31A2A4F31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7136" y="72000"/>
                <a:ext cx="3440840" cy="83481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P-wave charmed baryons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1">
                <a:extLst>
                  <a:ext uri="{FF2B5EF4-FFF2-40B4-BE49-F238E27FC236}">
                    <a16:creationId xmlns:a16="http://schemas.microsoft.com/office/drawing/2014/main" id="{CB32C5F1-A52C-01AE-FC88-31A2A4F3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7136" y="72000"/>
                <a:ext cx="3440840" cy="834814"/>
              </a:xfrm>
              <a:prstGeom prst="rect">
                <a:avLst/>
              </a:prstGeom>
              <a:blipFill>
                <a:blip r:embed="rId6"/>
                <a:stretch>
                  <a:fillRect l="-1226" t="-2797" r="-2977" b="-13287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5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BD6CE7-C9EF-50E4-E2B4-70473700BB4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60512" y="1124744"/>
                <a:ext cx="8675055" cy="53285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1502.01103 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charmed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1510.05267 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1611.02677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D-wave charmed/bottom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1707.03712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D-wave charmed/bottom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  <a:endParaRPr lang="zh-CN" altLang="en-US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1703.07703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Decays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charmed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r>
                      <m:rPr>
                        <m:nor/>
                      </m:rPr>
                      <a:rPr lang="en-US" altLang="zh-CN" sz="2400" dirty="0"/>
                      <m:t>and</m:t>
                    </m:r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, partly)</a:t>
                </a:r>
                <a:endParaRPr lang="zh-CN" altLang="en-US" sz="2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1903.10369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Decays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, partly)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1909.13575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Decays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r>
                      <m:rPr>
                        <m:nor/>
                      </m:rPr>
                      <a:rPr lang="en-US" altLang="zh-CN" sz="2400" dirty="0"/>
                      <m:t>and</m:t>
                    </m:r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, partly)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2003.07488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Masses/Decays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bottom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, fully)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400" dirty="0"/>
                  <a:t>2106.15488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Masses/Decays</a:t>
                </a:r>
                <a:r>
                  <a:rPr lang="en-US" altLang="zh-CN" sz="2400" dirty="0"/>
                  <a:t> of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P-wave charmed baryons</a:t>
                </a:r>
                <a:r>
                  <a:rPr lang="en-US" altLang="zh-CN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2400" dirty="0"/>
                  <a:t>, fully)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BD6CE7-C9EF-50E4-E2B4-70473700B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60512" y="1124744"/>
                <a:ext cx="8675055" cy="5328592"/>
              </a:xfrm>
              <a:blipFill>
                <a:blip r:embed="rId2"/>
                <a:stretch>
                  <a:fillRect l="-843" r="-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0778B649-291F-D095-9371-777A9FAE2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72000"/>
            <a:ext cx="4664976" cy="588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ea typeface="PingFang SC"/>
              </a:rPr>
              <a:t>Our QCD sum rule studies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16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72000" y="1142544"/>
                <a:ext cx="6105136" cy="52793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P-wave charmed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1142544"/>
                <a:ext cx="6105136" cy="527935"/>
              </a:xfrm>
              <a:prstGeom prst="rect">
                <a:avLst/>
              </a:prstGeom>
              <a:blipFill>
                <a:blip r:embed="rId2"/>
                <a:stretch>
                  <a:fillRect l="-3497" t="-919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9130" y="2198946"/>
                <a:ext cx="49424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" y="2198946"/>
                <a:ext cx="494244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13040" y="1933810"/>
                <a:ext cx="4185248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2595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2625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790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815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0" y="1933810"/>
                <a:ext cx="4185248" cy="96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72000" y="3932607"/>
                <a:ext cx="6105136" cy="52793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P-wave bottom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3932607"/>
                <a:ext cx="6105136" cy="527935"/>
              </a:xfrm>
              <a:prstGeom prst="rect">
                <a:avLst/>
              </a:prstGeom>
              <a:blipFill>
                <a:blip r:embed="rId5"/>
                <a:stretch>
                  <a:fillRect l="-1798" t="-1034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313040" y="4765136"/>
                <a:ext cx="4185248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5912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5920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6100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0" y="4765136"/>
                <a:ext cx="4185248" cy="96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29130" y="5030274"/>
                <a:ext cx="49424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" y="5030274"/>
                <a:ext cx="494244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1" y="72000"/>
            <a:ext cx="5673087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Heavy baryons possibly known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FC90E36-2731-4F1B-9573-D10C7713699F}"/>
                  </a:ext>
                </a:extLst>
              </p:cNvPr>
              <p:cNvSpPr/>
              <p:nvPr/>
            </p:nvSpPr>
            <p:spPr>
              <a:xfrm>
                <a:off x="6465168" y="2924944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FC90E36-2731-4F1B-9573-D10C77136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2924944"/>
                <a:ext cx="75046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993D256-A7C4-4A18-88C5-E3B997225DE7}"/>
                  </a:ext>
                </a:extLst>
              </p:cNvPr>
              <p:cNvSpPr/>
              <p:nvPr/>
            </p:nvSpPr>
            <p:spPr>
              <a:xfrm>
                <a:off x="8265368" y="2924944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993D256-A7C4-4A18-88C5-E3B997225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68" y="2924944"/>
                <a:ext cx="750462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31025C8-3FE0-4090-9157-15478D8D8782}"/>
                  </a:ext>
                </a:extLst>
              </p:cNvPr>
              <p:cNvSpPr/>
              <p:nvPr/>
            </p:nvSpPr>
            <p:spPr>
              <a:xfrm>
                <a:off x="6465168" y="43558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31025C8-3FE0-4090-9157-15478D8D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4355812"/>
                <a:ext cx="75046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A71B526-90FF-4A50-8535-5460A972C585}"/>
                  </a:ext>
                </a:extLst>
              </p:cNvPr>
              <p:cNvSpPr/>
              <p:nvPr/>
            </p:nvSpPr>
            <p:spPr>
              <a:xfrm>
                <a:off x="8265368" y="43558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3/2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A71B526-90FF-4A50-8535-5460A972C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68" y="4355812"/>
                <a:ext cx="750462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61C93BBB-528B-946F-9002-7BD3DEFCD024}"/>
              </a:ext>
            </a:extLst>
          </p:cNvPr>
          <p:cNvCxnSpPr/>
          <p:nvPr/>
        </p:nvCxnSpPr>
        <p:spPr>
          <a:xfrm flipV="1">
            <a:off x="6876499" y="5805264"/>
            <a:ext cx="0" cy="4206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DE90B1C-1C48-1A20-D1A6-BD094D814FD7}"/>
              </a:ext>
            </a:extLst>
          </p:cNvPr>
          <p:cNvSpPr txBox="1"/>
          <p:nvPr/>
        </p:nvSpPr>
        <p:spPr>
          <a:xfrm>
            <a:off x="6465168" y="6225874"/>
            <a:ext cx="82266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missing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  <a:latin typeface="+mn-lt"/>
              </a:rPr>
              <a:t>Contents</a:t>
            </a:r>
            <a:endParaRPr lang="zh-CN" altLang="en-US" sz="5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265713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4000" b="1" dirty="0">
                <a:solidFill>
                  <a:srgbClr val="FF0000"/>
                </a:solidFill>
              </a:rPr>
              <a:t> Internal structure of heavy mesons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Internal structure of heavy baryons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QCD sum rule analyses</a:t>
            </a:r>
          </a:p>
        </p:txBody>
      </p:sp>
    </p:spTree>
    <p:extLst>
      <p:ext uri="{BB962C8B-B14F-4D97-AF65-F5344CB8AC3E}">
        <p14:creationId xmlns:p14="http://schemas.microsoft.com/office/powerpoint/2010/main" val="2310385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72000" y="1142543"/>
                <a:ext cx="6249152" cy="52793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D-wave charmed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1142543"/>
                <a:ext cx="6249152" cy="527935"/>
              </a:xfrm>
              <a:prstGeom prst="rect">
                <a:avLst/>
              </a:prstGeom>
              <a:blipFill>
                <a:blip r:embed="rId2"/>
                <a:stretch>
                  <a:fillRect l="-2537" t="-919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9130" y="2198946"/>
                <a:ext cx="49424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=2,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" y="2198946"/>
                <a:ext cx="494244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13040" y="1933810"/>
                <a:ext cx="4185248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860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880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055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080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0" y="1933810"/>
                <a:ext cx="4185248" cy="96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72000" y="3932607"/>
                <a:ext cx="6249152" cy="52793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D-wave bottom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3932607"/>
                <a:ext cx="6249152" cy="527935"/>
              </a:xfrm>
              <a:prstGeom prst="rect">
                <a:avLst/>
              </a:prstGeom>
              <a:blipFill>
                <a:blip r:embed="rId5"/>
                <a:stretch>
                  <a:fillRect l="-878" t="-1034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29130" y="4990280"/>
                <a:ext cx="49424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=2,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0" y="4990280"/>
                <a:ext cx="494244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313040" y="4725144"/>
                <a:ext cx="4139531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6146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6152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6327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6333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0" y="4725144"/>
                <a:ext cx="4139531" cy="961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001" y="72000"/>
            <a:ext cx="5673087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Heavy baryons possibly known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57CB7F4-43C0-471F-A47A-E66F6C4708EA}"/>
                  </a:ext>
                </a:extLst>
              </p:cNvPr>
              <p:cNvSpPr/>
              <p:nvPr/>
            </p:nvSpPr>
            <p:spPr>
              <a:xfrm>
                <a:off x="6465168" y="2924944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57CB7F4-43C0-471F-A47A-E66F6C470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2924944"/>
                <a:ext cx="75046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5466886-FDDE-4122-8E3F-DCDEEB09A7C8}"/>
                  </a:ext>
                </a:extLst>
              </p:cNvPr>
              <p:cNvSpPr/>
              <p:nvPr/>
            </p:nvSpPr>
            <p:spPr>
              <a:xfrm>
                <a:off x="8265368" y="2924944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5466886-FDDE-4122-8E3F-DCDEEB09A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68" y="2924944"/>
                <a:ext cx="750462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CEC5AC4-239B-AB9D-6B13-D16085987ED9}"/>
                  </a:ext>
                </a:extLst>
              </p:cNvPr>
              <p:cNvSpPr/>
              <p:nvPr/>
            </p:nvSpPr>
            <p:spPr>
              <a:xfrm>
                <a:off x="6465168" y="43558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CEC5AC4-239B-AB9D-6B13-D16085987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4355812"/>
                <a:ext cx="75046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24319C7-34E6-0389-14DF-501422972BE3}"/>
                  </a:ext>
                </a:extLst>
              </p:cNvPr>
              <p:cNvSpPr/>
              <p:nvPr/>
            </p:nvSpPr>
            <p:spPr>
              <a:xfrm>
                <a:off x="8265368" y="4355812"/>
                <a:ext cx="750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24319C7-34E6-0389-14DF-501422972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68" y="4355812"/>
                <a:ext cx="750462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216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72000" y="1142544"/>
                <a:ext cx="6393168" cy="527935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P-wave charmed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1142544"/>
                <a:ext cx="6393168" cy="527935"/>
              </a:xfrm>
              <a:prstGeom prst="rect">
                <a:avLst/>
              </a:prstGeom>
              <a:blipFill>
                <a:blip r:embed="rId2"/>
                <a:stretch>
                  <a:fillRect l="-1049" t="-919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2000" y="1650493"/>
                <a:ext cx="31059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650493"/>
                <a:ext cx="310591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2480" y="2209467"/>
                <a:ext cx="8849923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800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923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65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3000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66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119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2209467"/>
                <a:ext cx="8849923" cy="159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001" y="72000"/>
            <a:ext cx="5601079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Heavy baryons not well known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72000" y="3933056"/>
                <a:ext cx="6393168" cy="527037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7610" rIns="0" bIns="4761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rgbClr val="FF0000"/>
                    </a:solidFill>
                  </a:rPr>
                  <a:t>P-wave bottom baryons of the flavor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endParaRPr lang="zh-CN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0" y="3933056"/>
                <a:ext cx="6393168" cy="527037"/>
              </a:xfrm>
              <a:prstGeom prst="rect">
                <a:avLst/>
              </a:prstGeom>
              <a:blipFill>
                <a:blip r:embed="rId5"/>
                <a:stretch>
                  <a:fillRect t="-10345" b="-32184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28464" y="4460093"/>
                <a:ext cx="31059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4460093"/>
                <a:ext cx="310591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085779" y="5022579"/>
                <a:ext cx="7223324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097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227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6316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330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340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350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79" y="5022579"/>
                <a:ext cx="7223324" cy="15955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A483499-C31B-9691-CC4F-3D52AFC1EEFE}"/>
              </a:ext>
            </a:extLst>
          </p:cNvPr>
          <p:cNvSpPr txBox="1"/>
          <p:nvPr/>
        </p:nvSpPr>
        <p:spPr>
          <a:xfrm>
            <a:off x="6103892" y="5373216"/>
            <a:ext cx="352839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Many of them are missing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655179-AF91-8BBB-B7E4-B2E62D448AA6}"/>
              </a:ext>
            </a:extLst>
          </p:cNvPr>
          <p:cNvSpPr txBox="1"/>
          <p:nvPr/>
        </p:nvSpPr>
        <p:spPr>
          <a:xfrm>
            <a:off x="6103892" y="2276872"/>
            <a:ext cx="352839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Many of them are missing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056042" y="1353542"/>
            <a:ext cx="8217438" cy="37316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/>
              <a:t> Thanks to the efforts of experimentalists, various signals of heavy baryons and exotic hadrons were observed in recent years, making hadron physics popular once more.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/>
              <a:t> Different from exotic hadrons, we know the internal structure of heavy mesons and heavy baryons much better. Especially, the heavy quark effective theory plays an important role.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/>
              <a:t> All the above assignments are just possible assignments. We propose to search for more excited heavy hadrons in future experiments.</a:t>
            </a:r>
          </a:p>
        </p:txBody>
      </p:sp>
      <p:sp>
        <p:nvSpPr>
          <p:cNvPr id="4" name="矩形 3"/>
          <p:cNvSpPr/>
          <p:nvPr/>
        </p:nvSpPr>
        <p:spPr>
          <a:xfrm>
            <a:off x="1186585" y="5241974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 very much!</a:t>
            </a:r>
            <a:endParaRPr lang="zh-CN" altLang="en-US" sz="5400" b="1" dirty="0">
              <a:ln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44AE975-A360-BB68-9164-AB08771EC2B6}"/>
              </a:ext>
            </a:extLst>
          </p:cNvPr>
          <p:cNvSpPr txBox="1">
            <a:spLocks/>
          </p:cNvSpPr>
          <p:nvPr/>
        </p:nvSpPr>
        <p:spPr>
          <a:xfrm>
            <a:off x="742442" y="44624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/>
              <a:t>Summary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556577" y="2818657"/>
                <a:ext cx="2696699" cy="561949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77" y="2818657"/>
                <a:ext cx="2696699" cy="561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67372" y="2090358"/>
                <a:ext cx="33706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/>
                  <a:t>heavy meson 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</a:t>
                </a:r>
                <a:endParaRPr lang="zh-CN" altLang="en-US" sz="2800" b="1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2" y="2090358"/>
                <a:ext cx="3370666" cy="523220"/>
              </a:xfrm>
              <a:prstGeom prst="rect">
                <a:avLst/>
              </a:prstGeom>
              <a:blipFill>
                <a:blip r:embed="rId3"/>
                <a:stretch>
                  <a:fillRect l="-3797" t="-11628" r="-235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5472599" y="1184627"/>
            <a:ext cx="1080000" cy="1080000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endParaRPr lang="zh-CN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57256" y="1356754"/>
            <a:ext cx="720000" cy="735747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endParaRPr lang="zh-CN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8" name="直接箭头连接符 7"/>
          <p:cNvCxnSpPr>
            <a:stCxn id="6" idx="6"/>
            <a:endCxn id="9" idx="2"/>
          </p:cNvCxnSpPr>
          <p:nvPr/>
        </p:nvCxnSpPr>
        <p:spPr>
          <a:xfrm>
            <a:off x="6552599" y="1724627"/>
            <a:ext cx="704657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771797" y="2262064"/>
                <a:ext cx="481607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97" y="2262064"/>
                <a:ext cx="481607" cy="388889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7386423" y="2260205"/>
                <a:ext cx="451470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423" y="2260205"/>
                <a:ext cx="451470" cy="394339"/>
              </a:xfrm>
              <a:prstGeom prst="rect">
                <a:avLst/>
              </a:prstGeom>
              <a:blipFill>
                <a:blip r:embed="rId5"/>
                <a:stretch>
                  <a:fillRect r="-12162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716446" y="1780032"/>
                <a:ext cx="376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46" y="1780032"/>
                <a:ext cx="376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BBAB30-08AA-44D7-87BF-364DBA812B1D}"/>
              </a:ext>
            </a:extLst>
          </p:cNvPr>
          <p:cNvCxnSpPr/>
          <p:nvPr/>
        </p:nvCxnSpPr>
        <p:spPr>
          <a:xfrm>
            <a:off x="7488000" y="1628800"/>
            <a:ext cx="2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2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400" cap="none" dirty="0"/>
                  <a:t>Based on the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heavy quark effective theory</a:t>
                </a:r>
                <a:r>
                  <a:rPr lang="en-US" altLang="zh-CN" sz="2400" cap="none" dirty="0"/>
                  <a:t>, the leading order </a:t>
                </a:r>
                <a:r>
                  <a:rPr lang="en-US" altLang="zh-CN" sz="2400" cap="none" dirty="0" err="1"/>
                  <a:t>Lagrangian</a:t>
                </a:r>
                <a:r>
                  <a:rPr lang="en-US" altLang="zh-CN" sz="2400" cap="none" dirty="0"/>
                  <a:t>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cap="none" dirty="0"/>
                  <a:t>. Hence, the two heavy hadrons with the same light degree of freedom form a degenerate doublet: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800" b="1" cap="none" dirty="0"/>
                  <a:t>            heavy meson </a:t>
                </a:r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 </a:t>
                </a:r>
                <a:r>
                  <a:rPr lang="en-US" altLang="zh-CN" sz="2800" b="1" cap="none" dirty="0"/>
                  <a:t>:</a:t>
                </a:r>
                <a:endParaRPr lang="zh-CN" altLang="en-US" sz="2800" b="1" cap="none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253044" y="3187214"/>
            <a:ext cx="345248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spin of the light degree of freedom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7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blipFill>
                <a:blip r:embed="rId2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blipFill>
                <a:blip r:embed="rId3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400" cap="none" dirty="0"/>
                  <a:t>Based on the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heavy quark effective theory</a:t>
                </a:r>
                <a:r>
                  <a:rPr lang="en-US" altLang="zh-CN" sz="2400" cap="none" dirty="0"/>
                  <a:t>, the leading order </a:t>
                </a:r>
                <a:r>
                  <a:rPr lang="en-US" altLang="zh-CN" sz="2400" cap="none" dirty="0" err="1"/>
                  <a:t>Lagrangian</a:t>
                </a:r>
                <a:r>
                  <a:rPr lang="en-US" altLang="zh-CN" sz="2400" cap="none" dirty="0"/>
                  <a:t>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cap="none" dirty="0"/>
                  <a:t>. Hence, the two heavy hadrons with the same light degree of freedom form a degenerate doublet: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800" b="1" cap="none" dirty="0"/>
                  <a:t>            heavy meson </a:t>
                </a:r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 </a:t>
                </a:r>
                <a:r>
                  <a:rPr lang="en-US" altLang="zh-CN" sz="2800" b="1" cap="none" dirty="0"/>
                  <a:t>:</a:t>
                </a:r>
                <a:endParaRPr lang="zh-CN" altLang="en-US" sz="2800" b="1" cap="none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  <a:blipFill>
                <a:blip r:embed="rId3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9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blipFill>
                <a:blip r:embed="rId2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blipFill>
                <a:blip r:embed="rId3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125068" y="3645024"/>
                <a:ext cx="47245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 :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8" y="3645024"/>
                <a:ext cx="472456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400" cap="none" dirty="0"/>
                  <a:t>Based on the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heavy quark effective theory</a:t>
                </a:r>
                <a:r>
                  <a:rPr lang="en-US" altLang="zh-CN" sz="2400" cap="none" dirty="0"/>
                  <a:t>, the leading order </a:t>
                </a:r>
                <a:r>
                  <a:rPr lang="en-US" altLang="zh-CN" sz="2400" cap="none" dirty="0" err="1"/>
                  <a:t>Lagrangian</a:t>
                </a:r>
                <a:r>
                  <a:rPr lang="en-US" altLang="zh-CN" sz="2400" cap="none" dirty="0"/>
                  <a:t>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cap="none" dirty="0"/>
                  <a:t>. Hence, the two heavy hadrons with the same light degree of freedom form a degenerate doublet: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800" b="1" cap="none" dirty="0"/>
                  <a:t>            heavy meson </a:t>
                </a:r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 </a:t>
                </a:r>
                <a:r>
                  <a:rPr lang="en-US" altLang="zh-CN" sz="2800" b="1" cap="none" dirty="0"/>
                  <a:t>:</a:t>
                </a:r>
                <a:endParaRPr lang="zh-CN" altLang="en-US" sz="2800" b="1" cap="none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  <a:blipFill>
                <a:blip r:embed="rId3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30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blipFill>
                <a:blip r:embed="rId2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blipFill>
                <a:blip r:embed="rId3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2095776" y="3645024"/>
            <a:ext cx="4945456" cy="1623145"/>
            <a:chOff x="2095776" y="3789040"/>
            <a:chExt cx="4945456" cy="1623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2125068" y="3789040"/>
                  <a:ext cx="4724563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=0 :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1/2, 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068" y="3789040"/>
                  <a:ext cx="472456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2095776" y="4293096"/>
                  <a:ext cx="4945456" cy="1119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 :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776" y="4293096"/>
                  <a:ext cx="4945456" cy="1119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400" cap="none" dirty="0"/>
                  <a:t>Based on the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heavy quark effective theory</a:t>
                </a:r>
                <a:r>
                  <a:rPr lang="en-US" altLang="zh-CN" sz="2400" cap="none" dirty="0"/>
                  <a:t>, the leading order </a:t>
                </a:r>
                <a:r>
                  <a:rPr lang="en-US" altLang="zh-CN" sz="2400" cap="none" dirty="0" err="1"/>
                  <a:t>Lagrangian</a:t>
                </a:r>
                <a:r>
                  <a:rPr lang="en-US" altLang="zh-CN" sz="2400" cap="none" dirty="0"/>
                  <a:t>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cap="none" dirty="0"/>
                  <a:t>. Hence, the two heavy hadrons with the same light degree of freedom form a degenerate doublet: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800" b="1" cap="none" dirty="0"/>
                  <a:t>            heavy meson </a:t>
                </a:r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 </a:t>
                </a:r>
                <a:r>
                  <a:rPr lang="en-US" altLang="zh-CN" sz="2800" b="1" cap="none" dirty="0"/>
                  <a:t>:</a:t>
                </a:r>
                <a:endParaRPr lang="zh-CN" altLang="en-US" sz="2800" b="1" cap="none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  <a:blipFill>
                <a:blip r:embed="rId3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6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18" y="3152001"/>
                <a:ext cx="671659" cy="276999"/>
              </a:xfrm>
              <a:prstGeom prst="rect">
                <a:avLst/>
              </a:prstGeom>
              <a:blipFill>
                <a:blip r:embed="rId2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8" y="3152001"/>
                <a:ext cx="671659" cy="276999"/>
              </a:xfrm>
              <a:prstGeom prst="rect">
                <a:avLst/>
              </a:prstGeom>
              <a:blipFill>
                <a:blip r:embed="rId3"/>
                <a:stretch>
                  <a:fillRect l="-1770" r="-5310" b="-26531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2095776" y="3645024"/>
            <a:ext cx="4945456" cy="2789809"/>
            <a:chOff x="2095776" y="3789040"/>
            <a:chExt cx="4945456" cy="2789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2125068" y="3789040"/>
                  <a:ext cx="4724563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=0 :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1/2, 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068" y="3789040"/>
                  <a:ext cx="472456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2095776" y="4293096"/>
                  <a:ext cx="4945456" cy="1119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 :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=1/2,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/2,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776" y="4293096"/>
                  <a:ext cx="4945456" cy="1119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2095776" y="5459760"/>
                  <a:ext cx="4945456" cy="1119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=2 :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776" y="5459760"/>
                  <a:ext cx="4945456" cy="11190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72000"/>
            <a:ext cx="6393168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Internal structure of heavy mesons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400" cap="none" dirty="0"/>
                  <a:t>Based on the </a:t>
                </a:r>
                <a:r>
                  <a:rPr lang="en-US" altLang="zh-CN" sz="2400" b="1" cap="none" dirty="0">
                    <a:solidFill>
                      <a:srgbClr val="FF0000"/>
                    </a:solidFill>
                  </a:rPr>
                  <a:t>heavy quark effective theory</a:t>
                </a:r>
                <a:r>
                  <a:rPr lang="en-US" altLang="zh-CN" sz="2400" cap="none" dirty="0"/>
                  <a:t>, the leading order </a:t>
                </a:r>
                <a:r>
                  <a:rPr lang="en-US" altLang="zh-CN" sz="2400" cap="none" dirty="0" err="1"/>
                  <a:t>Lagrangian</a:t>
                </a:r>
                <a:r>
                  <a:rPr lang="en-US" altLang="zh-CN" sz="2400" cap="none" dirty="0"/>
                  <a:t> does 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400" cap="none" dirty="0"/>
                  <a:t>. Hence, the two heavy hadrons with the same light degree of freedom form a degenerate doublet:</a:t>
                </a:r>
              </a:p>
              <a:p>
                <a:pPr marL="0" indent="0">
                  <a:lnSpc>
                    <a:spcPts val="3700"/>
                  </a:lnSpc>
                  <a:buNone/>
                </a:pPr>
                <a:r>
                  <a:rPr lang="en-US" altLang="zh-CN" sz="2800" b="1" cap="none" dirty="0"/>
                  <a:t>            heavy meson </a:t>
                </a:r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2800" b="1" dirty="0"/>
                  <a:t>) </a:t>
                </a:r>
                <a:r>
                  <a:rPr lang="en-US" altLang="zh-CN" sz="2800" b="1" cap="none" dirty="0"/>
                  <a:t>:</a:t>
                </a:r>
                <a:endParaRPr lang="zh-CN" altLang="en-US" sz="2800" b="1" cap="none" dirty="0"/>
              </a:p>
            </p:txBody>
          </p:sp>
        </mc:Choice>
        <mc:Fallback>
          <p:sp>
            <p:nvSpPr>
              <p:cNvPr id="1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44488" y="980728"/>
                <a:ext cx="8890570" cy="3942226"/>
              </a:xfrm>
              <a:blipFill>
                <a:blip r:embed="rId3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488243"/>
                <a:ext cx="3306354" cy="706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3361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1719</Words>
  <Application>Microsoft Office PowerPoint</Application>
  <PresentationFormat>A4 纸张(210x297 毫米)</PresentationFormat>
  <Paragraphs>336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simsun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HDOfficeLightV0</vt:lpstr>
      <vt:lpstr>Charmed baryon spectrum  and their decay patterns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General discussions on hadronic currents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RCNP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Hua-Xing Chen</dc:creator>
  <cp:lastModifiedBy>Chen Huaxing</cp:lastModifiedBy>
  <cp:revision>2038</cp:revision>
  <cp:lastPrinted>2021-04-02T03:06:00Z</cp:lastPrinted>
  <dcterms:created xsi:type="dcterms:W3CDTF">2006-11-14T02:42:00Z</dcterms:created>
  <dcterms:modified xsi:type="dcterms:W3CDTF">2023-07-20T14:13:03Z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TC011962582052</vt:lpwstr>
  </property>
  <property fmtid="{D5CDD505-2E9C-101B-9397-08002B2CF9AE}" pid="3" name="ICV">
    <vt:lpwstr>27F657FB975049D5894984082D893165</vt:lpwstr>
  </property>
  <property fmtid="{D5CDD505-2E9C-101B-9397-08002B2CF9AE}" pid="4" name="KSOProductBuildVer">
    <vt:lpwstr>2052-11.1.0.10943</vt:lpwstr>
  </property>
</Properties>
</file>