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66" r:id="rId6"/>
    <p:sldId id="269" r:id="rId7"/>
    <p:sldId id="271" r:id="rId8"/>
    <p:sldId id="272" r:id="rId9"/>
    <p:sldId id="273" r:id="rId10"/>
    <p:sldId id="275" r:id="rId11"/>
    <p:sldId id="276" r:id="rId12"/>
    <p:sldId id="27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D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94" d="100"/>
          <a:sy n="94" d="100"/>
        </p:scale>
        <p:origin x="57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AB8619D-4216-F341-0ED2-4667726BE7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2840F5-AFDB-2BEE-376D-0C41CA7EC0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5B0C-9A7A-4DE7-923E-D6CC217FDE9F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FDA1F2-1B79-5933-4BD5-090B0EF37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49A8E9-57DC-EA69-C203-C934D52C9C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D06F-A9B2-4DC2-91D8-AB27BAB02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10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15F2-A098-4D1B-A17F-DA8237C0CE2C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9A38-03F0-4548-A8DC-17FC44FA2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485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9A38-03F0-4548-A8DC-17FC44FA24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5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9A38-03F0-4548-A8DC-17FC44FA2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1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E111-AE6D-4CF0-AFBD-731AB1863BFF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7BAC-9DEB-429A-AA56-0A1988920267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102-9916-4529-ABD3-B7DC0075B83E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AA49-3AB9-45CC-85A0-B8DB5834E93D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DA58-C180-490B-8348-15F9ECB20BC6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CDF6-449A-4F0D-8E36-50D6985A5CF0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A226-8339-4B99-9637-22245D191A39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152C-01EC-4265-8022-745B5A9B04D2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0778-0935-4D6E-9967-FBE195D95672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5D10-47BD-4554-88FE-18277CE41A57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1FEB-0ED6-4DD7-8689-8AA7DEE70D45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F1EE-E833-4EBA-ACBD-CD387487752F}" type="datetime1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2.png"/><Relationship Id="rId11" Type="http://schemas.openxmlformats.org/officeDocument/2006/relationships/image" Target="../media/image4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ags" Target="../tags/tag8.xml"/><Relationship Id="rId21" Type="http://schemas.openxmlformats.org/officeDocument/2006/relationships/image" Target="../media/image21.png"/><Relationship Id="rId7" Type="http://schemas.openxmlformats.org/officeDocument/2006/relationships/tags" Target="../tags/tag12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4.png"/><Relationship Id="rId2" Type="http://schemas.openxmlformats.org/officeDocument/2006/relationships/tags" Target="../tags/tag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tags" Target="../tags/tag10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tags" Target="../tags/tag11.xml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tags" Target="../tags/tag9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15.xml"/><Relationship Id="rId21" Type="http://schemas.openxmlformats.org/officeDocument/2006/relationships/image" Target="../media/image4.png"/><Relationship Id="rId7" Type="http://schemas.openxmlformats.org/officeDocument/2006/relationships/tags" Target="../tags/tag19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14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33.png"/><Relationship Id="rId5" Type="http://schemas.openxmlformats.org/officeDocument/2006/relationships/tags" Target="../tags/tag17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1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34.png"/><Relationship Id="rId26" Type="http://schemas.openxmlformats.org/officeDocument/2006/relationships/image" Target="../media/image49.png"/><Relationship Id="rId3" Type="http://schemas.openxmlformats.org/officeDocument/2006/relationships/tags" Target="../tags/tag24.xml"/><Relationship Id="rId21" Type="http://schemas.openxmlformats.org/officeDocument/2006/relationships/image" Target="../media/image44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43.png"/><Relationship Id="rId25" Type="http://schemas.openxmlformats.org/officeDocument/2006/relationships/image" Target="../media/image48.png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4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46.png"/><Relationship Id="rId28" Type="http://schemas.openxmlformats.org/officeDocument/2006/relationships/image" Target="../media/image4.png"/><Relationship Id="rId10" Type="http://schemas.openxmlformats.org/officeDocument/2006/relationships/tags" Target="../tags/tag31.xml"/><Relationship Id="rId19" Type="http://schemas.openxmlformats.org/officeDocument/2006/relationships/image" Target="../media/image3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68.pn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tags" Target="../tags/tag60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image" Target="../media/image64.png"/><Relationship Id="rId38" Type="http://schemas.openxmlformats.org/officeDocument/2006/relationships/image" Target="../media/image67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62.png"/><Relationship Id="rId41" Type="http://schemas.openxmlformats.org/officeDocument/2006/relationships/image" Target="../media/image4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59.xml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57.xml"/><Relationship Id="rId36" Type="http://schemas.openxmlformats.org/officeDocument/2006/relationships/tags" Target="../tags/tag62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63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slideLayout" Target="../slideLayouts/slideLayout2.xml"/><Relationship Id="rId30" Type="http://schemas.openxmlformats.org/officeDocument/2006/relationships/tags" Target="../tags/tag58.xml"/><Relationship Id="rId35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13696" y="1747371"/>
                <a:ext cx="96395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Cambria Math" panose="02040503050406030204" charset="0"/>
                    <a:cs typeface="Cambria Math" panose="02040503050406030204" charset="0"/>
                  </a:rPr>
                  <a:t>Predictions for the feed-down</a:t>
                </a:r>
                <a:r>
                  <a:rPr lang="zh-CN" altLang="en-US" sz="4000" b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4000" b="1" dirty="0">
                    <a:latin typeface="Cambria Math" panose="02040503050406030204" charset="0"/>
                    <a:cs typeface="Cambria Math" panose="02040503050406030204" charset="0"/>
                  </a:rPr>
                  <a:t>peaks 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𝒄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zh-CN" altLang="en-US" sz="4000" b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4000" b="1" dirty="0">
                    <a:latin typeface="Cambria Math" panose="02040503050406030204" charset="0"/>
                    <a:cs typeface="Cambria Math" panose="0204050305040603020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4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4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4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4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4000" b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4000" b="1" dirty="0">
                    <a:latin typeface="Cambria Math" panose="02040503050406030204" charset="0"/>
                    <a:cs typeface="Cambria Math" panose="02040503050406030204" charset="0"/>
                  </a:rPr>
                  <a:t>threshold</a:t>
                </a:r>
                <a:r>
                  <a:rPr lang="zh-CN" altLang="en-US" sz="4000" b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4000" b="1" dirty="0">
                    <a:latin typeface="Cambria Math" panose="02040503050406030204" charset="0"/>
                    <a:cs typeface="Cambria Math" panose="0204050305040603020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𝑷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𝒄</m:t>
                        </m:r>
                      </m:sub>
                    </m:sSub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𝑱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𝝍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𝒑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𝝅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𝝅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 sz="4000" b="1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96" y="1747371"/>
                <a:ext cx="9639512" cy="1323439"/>
              </a:xfrm>
              <a:prstGeom prst="rect">
                <a:avLst/>
              </a:prstGeom>
              <a:blipFill>
                <a:blip r:embed="rId4"/>
                <a:stretch>
                  <a:fillRect l="-63" t="-8295" r="-1012" b="-18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822488" y="3276130"/>
            <a:ext cx="442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段鸣晓</a:t>
            </a:r>
            <a:r>
              <a:rPr lang="en-US" altLang="zh-CN" sz="3200" b="1" dirty="0"/>
              <a:t>(Ming-Xiao Duan)</a:t>
            </a:r>
            <a:endParaRPr lang="zh-CN" altLang="en-US" sz="3200" b="1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255" y="120647"/>
            <a:ext cx="1524635" cy="15309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670" y="5866765"/>
            <a:ext cx="12134215" cy="957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4980" y="6139815"/>
            <a:ext cx="1124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第七届强相互作用量子色动力学对称性及其物质结构学术研讨会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28315" y="4906010"/>
            <a:ext cx="601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July 19, 2023 to July 22, 2023</a:t>
            </a:r>
          </a:p>
          <a:p>
            <a:pPr algn="ctr"/>
            <a:r>
              <a:rPr lang="zh-CN" altLang="en-US" dirty="0"/>
              <a:t>山东</a:t>
            </a:r>
            <a:r>
              <a:rPr lang="zh-CN" altLang="en-US" dirty="0">
                <a:sym typeface="Wingdings 2" panose="05020102010507070707" pitchFamily="18" charset="2"/>
              </a:rPr>
              <a:t></a:t>
            </a:r>
            <a:r>
              <a:rPr lang="zh-CN" altLang="en-US" dirty="0"/>
              <a:t>日照</a:t>
            </a: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8EF177-A37F-3317-2559-6CE5FCCC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B209B4-574F-B7A1-C0C8-756D8379924D}"/>
              </a:ext>
            </a:extLst>
          </p:cNvPr>
          <p:cNvSpPr txBox="1"/>
          <p:nvPr/>
        </p:nvSpPr>
        <p:spPr>
          <a:xfrm>
            <a:off x="1556384" y="3997347"/>
            <a:ext cx="907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In collaboration with </a:t>
            </a:r>
            <a:r>
              <a:rPr lang="zh-CN" altLang="en-US" sz="2000" b="1" dirty="0"/>
              <a:t>邱林</a:t>
            </a:r>
            <a:r>
              <a:rPr lang="en-US" altLang="zh-CN" sz="2000" b="1" dirty="0"/>
              <a:t> (Lin Qiu), </a:t>
            </a:r>
            <a:r>
              <a:rPr lang="zh-CN" altLang="en-US" sz="2000" b="1" dirty="0"/>
              <a:t>凌悉哲</a:t>
            </a:r>
            <a:r>
              <a:rPr lang="en-US" altLang="zh-CN" sz="2000" b="1" dirty="0"/>
              <a:t>(Xi-</a:t>
            </a:r>
            <a:r>
              <a:rPr lang="en-US" altLang="zh-CN" sz="2000" b="1" dirty="0" err="1"/>
              <a:t>Zhe</a:t>
            </a:r>
            <a:r>
              <a:rPr lang="en-US" altLang="zh-CN" sz="2000" b="1" dirty="0"/>
              <a:t> Ling), and </a:t>
            </a:r>
            <a:r>
              <a:rPr lang="zh-CN" altLang="en-US" sz="2000" b="1" dirty="0"/>
              <a:t>赵强 </a:t>
            </a:r>
            <a:r>
              <a:rPr lang="en-US" altLang="zh-CN" sz="2000" b="1" dirty="0"/>
              <a:t>(</a:t>
            </a:r>
            <a:r>
              <a:rPr lang="en-US" altLang="zh-CN" sz="2000" b="1" dirty="0" err="1"/>
              <a:t>Qiang</a:t>
            </a:r>
            <a:r>
              <a:rPr lang="en-US" altLang="zh-CN" sz="2000" b="1" dirty="0"/>
              <a:t> Zhao)</a:t>
            </a:r>
            <a:endParaRPr lang="zh-CN" altLang="en-US" sz="20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D8506EA-B5CD-6DC5-4DAE-E3072FF81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923" y="332233"/>
            <a:ext cx="2037185" cy="1223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6C4AEA-8027-A860-BCA8-D7B4816F0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3397" y="7755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2E5FD-E85D-4A5D-8D94-04775C6F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10</a:t>
            </a:fld>
            <a:endParaRPr lang="zh-CN" altLang="en-US" sz="1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4FD6C3F-2C59-4A82-AEC9-D3CFE0913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A9612C-66EF-4B78-95A1-E1DDA5D742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4646" y="66040"/>
            <a:ext cx="81717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ym typeface="+mn-ea"/>
              </a:rPr>
              <a:t>How to </a:t>
            </a:r>
            <a:r>
              <a:rPr lang="en-US" altLang="zh-CN" sz="4000" dirty="0">
                <a:cs typeface="Calibri" panose="020F0502020204030204" pitchFamily="34" charset="0"/>
              </a:rPr>
              <a:t>search for the feed-down peak</a:t>
            </a:r>
            <a:endParaRPr lang="zh-CN" altLang="en-US" sz="4000" dirty="0"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435501-A7DB-4A9A-A3D1-55BE9E21D3D9}"/>
              </a:ext>
            </a:extLst>
          </p:cNvPr>
          <p:cNvSpPr txBox="1"/>
          <p:nvPr/>
        </p:nvSpPr>
        <p:spPr>
          <a:xfrm>
            <a:off x="233978" y="896593"/>
            <a:ext cx="453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Considering the present data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054E6B8-9018-4082-A9AB-9AF7804ED7EC}"/>
                  </a:ext>
                </a:extLst>
              </p:cNvPr>
              <p:cNvSpPr txBox="1"/>
              <p:nvPr/>
            </p:nvSpPr>
            <p:spPr>
              <a:xfrm>
                <a:off x="645038" y="1428815"/>
                <a:ext cx="3759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𝒑𝑲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of </a:t>
                </a:r>
                <a:r>
                  <a:rPr lang="en-US" altLang="zh-CN" b="1" dirty="0" err="1"/>
                  <a:t>LHCb</a:t>
                </a:r>
                <a:r>
                  <a:rPr lang="en-US" altLang="zh-CN" b="1" dirty="0"/>
                  <a:t>: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054E6B8-9018-4082-A9AB-9AF7804E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8" y="1428815"/>
                <a:ext cx="3759181" cy="369332"/>
              </a:xfrm>
              <a:prstGeom prst="rect">
                <a:avLst/>
              </a:prstGeom>
              <a:blipFill>
                <a:blip r:embed="rId4"/>
                <a:stretch>
                  <a:fillRect l="-146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A0D9BDA-7D9F-4135-AD13-FD9D8B8D7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41" y="2092375"/>
            <a:ext cx="4052796" cy="336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0329A5-8459-470D-A5F4-401733FDA26E}"/>
                  </a:ext>
                </a:extLst>
              </p:cNvPr>
              <p:cNvSpPr txBox="1"/>
              <p:nvPr/>
            </p:nvSpPr>
            <p:spPr>
              <a:xfrm>
                <a:off x="619872" y="1750237"/>
                <a:ext cx="513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There is no obvious peak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threshold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0329A5-8459-470D-A5F4-401733FDA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72" y="1750237"/>
                <a:ext cx="5138257" cy="369332"/>
              </a:xfrm>
              <a:prstGeom prst="rect">
                <a:avLst/>
              </a:prstGeom>
              <a:blipFill>
                <a:blip r:embed="rId6"/>
                <a:stretch>
                  <a:fillRect l="-1068" t="-8197" r="-83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39E1EB9-6EFD-4451-B0F3-451FC22FE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027" y="2141167"/>
            <a:ext cx="5042257" cy="336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05EAF52-D893-4178-AABF-48B49D1A6F90}"/>
                  </a:ext>
                </a:extLst>
              </p:cNvPr>
              <p:cNvSpPr txBox="1"/>
              <p:nvPr/>
            </p:nvSpPr>
            <p:spPr>
              <a:xfrm>
                <a:off x="6361308" y="1393388"/>
                <a:ext cx="499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of </a:t>
                </a:r>
                <a:r>
                  <a:rPr lang="en-US" altLang="zh-CN" b="1" dirty="0" err="1"/>
                  <a:t>GlueX</a:t>
                </a:r>
                <a:r>
                  <a:rPr lang="en-US" altLang="zh-CN" b="1" dirty="0"/>
                  <a:t>: </a:t>
                </a:r>
                <a:r>
                  <a:rPr lang="en-US" altLang="zh-CN" sz="1400" dirty="0" err="1"/>
                  <a:t>GlueX</a:t>
                </a:r>
                <a:r>
                  <a:rPr lang="en-US" altLang="zh-CN" sz="1400" dirty="0"/>
                  <a:t> arXiv:2304.03845v1.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05EAF52-D893-4178-AABF-48B49D1A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308" y="1393388"/>
                <a:ext cx="4992492" cy="369332"/>
              </a:xfrm>
              <a:prstGeom prst="rect">
                <a:avLst/>
              </a:prstGeom>
              <a:blipFill>
                <a:blip r:embed="rId8"/>
                <a:stretch>
                  <a:fillRect l="-109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378652A-03C3-4C1C-88FB-25AA29EA811B}"/>
                  </a:ext>
                </a:extLst>
              </p:cNvPr>
              <p:cNvSpPr txBox="1"/>
              <p:nvPr/>
            </p:nvSpPr>
            <p:spPr>
              <a:xfrm>
                <a:off x="6378429" y="1759080"/>
                <a:ext cx="5042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There are two CUSPs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respectively.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378652A-03C3-4C1C-88FB-25AA29EA8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29" y="1759080"/>
                <a:ext cx="5042257" cy="369332"/>
              </a:xfrm>
              <a:prstGeom prst="rect">
                <a:avLst/>
              </a:prstGeom>
              <a:blipFill>
                <a:blip r:embed="rId9"/>
                <a:stretch>
                  <a:fillRect l="-967" t="-10000" r="-9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D08E63-5AC8-48DD-A43F-44F8368E3007}"/>
                  </a:ext>
                </a:extLst>
              </p:cNvPr>
              <p:cNvSpPr txBox="1"/>
              <p:nvPr/>
            </p:nvSpPr>
            <p:spPr>
              <a:xfrm>
                <a:off x="262856" y="5456173"/>
                <a:ext cx="11775264" cy="123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I.</a:t>
                </a:r>
                <a:r>
                  <a:rPr lang="en-US" altLang="zh-CN" dirty="0"/>
                  <a:t> Until now, there is no resonance peak appear in the available experimental data, which agrees with the result of the repulsive interaction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b="1" dirty="0"/>
                  <a:t>II.</a:t>
                </a:r>
                <a:r>
                  <a:rPr lang="en-US" altLang="zh-CN" dirty="0"/>
                  <a:t> In order to pin down the role of TS/BS in the decay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, the measurement of the feed-down phenomenon in the multibody decay channel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necessary in the future experiments.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D08E63-5AC8-48DD-A43F-44F8368E3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6" y="5456173"/>
                <a:ext cx="11775264" cy="1234120"/>
              </a:xfrm>
              <a:prstGeom prst="rect">
                <a:avLst/>
              </a:prstGeom>
              <a:blipFill>
                <a:blip r:embed="rId10"/>
                <a:stretch>
                  <a:fillRect l="-414" t="-2475" b="-4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A424C69F-4477-862F-5F23-CE4FEEB4BFF0}"/>
              </a:ext>
            </a:extLst>
          </p:cNvPr>
          <p:cNvSpPr/>
          <p:nvPr/>
        </p:nvSpPr>
        <p:spPr>
          <a:xfrm>
            <a:off x="3216603" y="1438548"/>
            <a:ext cx="3324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0" i="1" dirty="0" err="1">
                <a:effectLst/>
              </a:rPr>
              <a:t>LHCb</a:t>
            </a:r>
            <a:r>
              <a:rPr lang="en-US" altLang="zh-CN" sz="1400" b="0" i="1" dirty="0">
                <a:effectLst/>
              </a:rPr>
              <a:t> </a:t>
            </a:r>
            <a:r>
              <a:rPr lang="en-US" altLang="zh-CN" sz="1400" b="0" i="1" dirty="0" err="1">
                <a:effectLst/>
              </a:rPr>
              <a:t>Phys.Rev.Lett</a:t>
            </a:r>
            <a:r>
              <a:rPr lang="en-US" altLang="zh-CN" sz="1400" b="0" i="1" dirty="0">
                <a:effectLst/>
              </a:rPr>
              <a:t>.</a:t>
            </a:r>
            <a:r>
              <a:rPr lang="en-US" altLang="zh-CN" sz="1400" b="0" i="0" dirty="0">
                <a:effectLst/>
              </a:rPr>
              <a:t> 122 (2019) 22, 222001.</a:t>
            </a:r>
            <a:endParaRPr lang="zh-CN" altLang="en-US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E225D0-3566-0948-3D55-D9DE3197CD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CB112E-C734-579A-4860-68D14207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11</a:t>
            </a:fld>
            <a:endParaRPr lang="zh-CN" alt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8C5986-61EC-CBE9-EFB0-D6A25FBF43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B34E35-6F95-701C-6F7E-5812E09CF4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4646" y="66040"/>
            <a:ext cx="222567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ym typeface="+mn-ea"/>
              </a:rPr>
              <a:t>Summary</a:t>
            </a:r>
            <a:endParaRPr lang="zh-CN" altLang="en-US" sz="4000" dirty="0"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A9343E-37DC-E93B-DA06-7641277C0583}"/>
                  </a:ext>
                </a:extLst>
              </p:cNvPr>
              <p:cNvSpPr txBox="1"/>
              <p:nvPr/>
            </p:nvSpPr>
            <p:spPr>
              <a:xfrm>
                <a:off x="2926080" y="1483360"/>
                <a:ext cx="575564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2000" b="1" dirty="0"/>
                  <a:t>The study on the multibody decay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is necessary.</a:t>
                </a:r>
              </a:p>
              <a:p>
                <a:pPr marL="342900" indent="-342900">
                  <a:buAutoNum type="arabicPeriod"/>
                </a:pPr>
                <a:endParaRPr lang="en-US" altLang="zh-CN" sz="2000" b="1" dirty="0"/>
              </a:p>
              <a:p>
                <a:pPr marL="342900" indent="-342900">
                  <a:buAutoNum type="arabicPeriod"/>
                </a:pPr>
                <a:r>
                  <a:rPr lang="en-US" altLang="zh-CN" sz="2000" b="1" dirty="0"/>
                  <a:t>The feed-down mechanism will make sense in understanding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, which will also induce a unique observable theoretical prediction.</a:t>
                </a:r>
              </a:p>
              <a:p>
                <a:pPr marL="342900" indent="-342900">
                  <a:buAutoNum type="arabicPeriod"/>
                </a:pPr>
                <a:endParaRPr lang="en-US" altLang="zh-CN" sz="2000" b="1" dirty="0"/>
              </a:p>
              <a:p>
                <a:pPr marL="342900" indent="-342900">
                  <a:buAutoNum type="arabicPeriod"/>
                </a:pPr>
                <a:r>
                  <a:rPr lang="en-US" altLang="zh-CN" sz="2000" b="1" dirty="0"/>
                  <a:t>The experimental measurement to the multibody decay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 will be a crucial step to make clear the role of TS/BS mechanism for the molecular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 states.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A9343E-37DC-E93B-DA06-7641277C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0" y="1483360"/>
                <a:ext cx="5755640" cy="3477875"/>
              </a:xfrm>
              <a:prstGeom prst="rect">
                <a:avLst/>
              </a:prstGeom>
              <a:blipFill>
                <a:blip r:embed="rId4"/>
                <a:stretch>
                  <a:fillRect l="-1165" t="-1051" r="-1589" b="-2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A152F80-F7AC-2E82-A5D7-C37E3A37D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8360" y="1606049"/>
            <a:ext cx="1020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/>
              <a:t>Thank You for your</a:t>
            </a:r>
            <a:r>
              <a:rPr lang="zh-CN" altLang="en-US" sz="6600" b="1" dirty="0"/>
              <a:t> </a:t>
            </a:r>
            <a:r>
              <a:rPr lang="en-US" altLang="zh-CN" sz="6600" b="1" dirty="0"/>
              <a:t>attention</a:t>
            </a:r>
            <a:r>
              <a:rPr lang="zh-CN" altLang="en-US" sz="6600" b="1" dirty="0"/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4785995" y="3068955"/>
            <a:ext cx="262128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9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谢谢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CBB0E3F-F214-1505-005A-37D58478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12</a:t>
            </a:fld>
            <a:endParaRPr lang="zh-CN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5429" y="35560"/>
            <a:ext cx="251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C</a:t>
            </a:r>
            <a:r>
              <a:rPr lang="en-US" altLang="zh-CN" sz="5400" b="1" dirty="0">
                <a:solidFill>
                  <a:schemeClr val="tx1"/>
                </a:solidFill>
              </a:rPr>
              <a:t>ontent</a:t>
            </a:r>
            <a:endParaRPr lang="zh-CN" altLang="en-US" sz="5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781935" y="1878330"/>
                <a:ext cx="662749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I. A brief introduction to history and status of the P</a:t>
                </a:r>
                <a:r>
                  <a:rPr lang="en-US" altLang="zh-CN" sz="2400" b="1" baseline="-25000" dirty="0"/>
                  <a:t>c</a:t>
                </a:r>
                <a:r>
                  <a:rPr lang="en-US" altLang="zh-CN" sz="2400" b="1" dirty="0"/>
                  <a:t> family.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  </a:t>
                </a:r>
              </a:p>
              <a:p>
                <a:endParaRPr lang="zh-CN" altLang="en-US" sz="2400" b="1" dirty="0"/>
              </a:p>
              <a:p>
                <a:r>
                  <a:rPr lang="en-US" altLang="zh-CN" sz="2400" b="1" dirty="0"/>
                  <a:t>II. feed-down phenomenon of P</a:t>
                </a:r>
                <a:r>
                  <a:rPr lang="en-US" altLang="zh-CN" sz="2400" b="1" baseline="-25000" dirty="0"/>
                  <a:t>c </a:t>
                </a:r>
                <a:r>
                  <a:rPr lang="en-US" altLang="zh-CN" sz="2400" b="1" dirty="0"/>
                  <a:t>states.</a:t>
                </a:r>
              </a:p>
              <a:p>
                <a:r>
                  <a:rPr lang="en-US" altLang="zh-CN" sz="2400" b="1" dirty="0"/>
                  <a:t>       1. Triangle/Box Singularity around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𝒄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altLang="zh-CN" sz="2400" b="1" dirty="0"/>
                  <a:t> threshold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feed-down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phenomenon.</a:t>
                </a: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2.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search for the feed-down peak.</a:t>
                </a:r>
                <a:endParaRPr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sz="2400" b="1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III. Summary</a:t>
                </a:r>
                <a:endParaRPr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35" y="1878330"/>
                <a:ext cx="6627495" cy="3416320"/>
              </a:xfrm>
              <a:prstGeom prst="rect">
                <a:avLst/>
              </a:prstGeom>
              <a:blipFill>
                <a:blip r:embed="rId3"/>
                <a:stretch>
                  <a:fillRect l="-1379" t="-1426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55B75C0-5F5E-A636-83FA-39E6320A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2</a:t>
            </a:fld>
            <a:endParaRPr lang="zh-CN" altLang="en-US" sz="18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ED8993-0AAF-74C6-C7FB-9EC9A1E9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01359" y="1536795"/>
            <a:ext cx="318228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b="0" i="1" dirty="0" err="1">
                <a:effectLst/>
              </a:rPr>
              <a:t>LHCb</a:t>
            </a:r>
            <a:r>
              <a:rPr lang="en-US" altLang="zh-CN" sz="1400" i="1" dirty="0"/>
              <a:t> </a:t>
            </a:r>
            <a:r>
              <a:rPr lang="en-US" altLang="zh-CN" sz="1400" b="0" i="1" dirty="0" err="1">
                <a:effectLst/>
              </a:rPr>
              <a:t>Phys.Rev.Lett</a:t>
            </a:r>
            <a:r>
              <a:rPr lang="en-US" altLang="zh-CN" sz="1400" b="0" i="1" dirty="0">
                <a:effectLst/>
              </a:rPr>
              <a:t>.</a:t>
            </a:r>
            <a:r>
              <a:rPr lang="en-US" altLang="zh-CN" sz="1400" b="0" i="0" dirty="0">
                <a:effectLst/>
              </a:rPr>
              <a:t> 115 (2015) 072001</a:t>
            </a:r>
            <a:endParaRPr lang="zh-CN" altLang="en-US" sz="1400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AAD6DD0A-1598-011A-359A-CC765950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3</a:t>
            </a:fld>
            <a:endParaRPr lang="zh-CN" altLang="en-US" sz="18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634E5B2-174C-48D4-A2DB-AA86D61B82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1631" y="42545"/>
            <a:ext cx="36179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Discovery of P</a:t>
            </a:r>
            <a:r>
              <a:rPr lang="en-US" altLang="zh-CN" sz="4400" baseline="-25000" dirty="0"/>
              <a:t>c</a:t>
            </a:r>
            <a:r>
              <a:rPr lang="en-US" altLang="zh-CN" sz="4400" dirty="0"/>
              <a:t> </a:t>
            </a:r>
            <a:endParaRPr lang="zh-CN" altLang="en-US" sz="4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D5F65F-629D-44CB-AF98-2263692C183F}"/>
              </a:ext>
            </a:extLst>
          </p:cNvPr>
          <p:cNvSpPr txBox="1"/>
          <p:nvPr/>
        </p:nvSpPr>
        <p:spPr>
          <a:xfrm>
            <a:off x="815911" y="1072202"/>
            <a:ext cx="129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2015:</a:t>
            </a:r>
            <a:endParaRPr lang="zh-CN" altLang="en-US" sz="36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AB8AB3-57FC-4334-B1EF-E5ED03D3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4" y="1763140"/>
            <a:ext cx="4596014" cy="3837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9D5A675-DA88-425A-BB30-07DCD3E42102}"/>
                  </a:ext>
                </a:extLst>
              </p:cNvPr>
              <p:cNvSpPr txBox="1"/>
              <p:nvPr/>
            </p:nvSpPr>
            <p:spPr>
              <a:xfrm>
                <a:off x="1757494" y="4311941"/>
                <a:ext cx="985707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𝟒𝟑𝟖𝟎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9D5A675-DA88-425A-BB30-07DCD3E42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94" y="4311941"/>
                <a:ext cx="985707" cy="370294"/>
              </a:xfrm>
              <a:prstGeom prst="rect">
                <a:avLst/>
              </a:prstGeom>
              <a:blipFill>
                <a:blip r:embed="rId5"/>
                <a:stretch>
                  <a:fillRect r="-20988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A829C0B-4D46-4DFC-8251-82CE2153FCB0}"/>
                  </a:ext>
                </a:extLst>
              </p:cNvPr>
              <p:cNvSpPr txBox="1"/>
              <p:nvPr/>
            </p:nvSpPr>
            <p:spPr>
              <a:xfrm>
                <a:off x="2869035" y="3917442"/>
                <a:ext cx="1065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𝟒𝟒𝟓𝟎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A829C0B-4D46-4DFC-8251-82CE2153F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35" y="3917442"/>
                <a:ext cx="1065402" cy="369332"/>
              </a:xfrm>
              <a:prstGeom prst="rect">
                <a:avLst/>
              </a:prstGeom>
              <a:blipFill>
                <a:blip r:embed="rId6"/>
                <a:stretch>
                  <a:fillRect r="-12644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8E4EDA4B-7896-42A1-B08B-EA3A774F7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764" y="1537453"/>
            <a:ext cx="4169327" cy="400120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62EFF42-4FF5-4433-B925-BBCD39E68E1C}"/>
              </a:ext>
            </a:extLst>
          </p:cNvPr>
          <p:cNvSpPr txBox="1"/>
          <p:nvPr/>
        </p:nvSpPr>
        <p:spPr>
          <a:xfrm>
            <a:off x="6749452" y="1072202"/>
            <a:ext cx="129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2019:</a:t>
            </a:r>
            <a:endParaRPr lang="zh-CN" altLang="en-US" sz="3600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CCBA4CC-792E-4DDF-9B4B-B9248B69D3C9}"/>
              </a:ext>
            </a:extLst>
          </p:cNvPr>
          <p:cNvSpPr/>
          <p:nvPr/>
        </p:nvSpPr>
        <p:spPr>
          <a:xfrm>
            <a:off x="7907330" y="1268942"/>
            <a:ext cx="3279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0" i="1" dirty="0" err="1">
                <a:effectLst/>
              </a:rPr>
              <a:t>LHCb</a:t>
            </a:r>
            <a:r>
              <a:rPr lang="en-US" altLang="zh-CN" sz="1400" b="0" i="1" dirty="0">
                <a:effectLst/>
              </a:rPr>
              <a:t> </a:t>
            </a:r>
            <a:r>
              <a:rPr lang="en-US" altLang="zh-CN" sz="1400" b="0" i="1" dirty="0" err="1">
                <a:effectLst/>
              </a:rPr>
              <a:t>Phys.Rev.Lett</a:t>
            </a:r>
            <a:r>
              <a:rPr lang="en-US" altLang="zh-CN" sz="1400" b="0" i="1" dirty="0">
                <a:effectLst/>
              </a:rPr>
              <a:t>.</a:t>
            </a:r>
            <a:r>
              <a:rPr lang="en-US" altLang="zh-CN" sz="1400" b="0" i="0" dirty="0">
                <a:effectLst/>
              </a:rPr>
              <a:t> 122 (2019) 22, 222001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489B704-794D-4814-94C1-D182F2FDAEE7}"/>
                  </a:ext>
                </a:extLst>
              </p:cNvPr>
              <p:cNvSpPr txBox="1"/>
              <p:nvPr/>
            </p:nvSpPr>
            <p:spPr>
              <a:xfrm>
                <a:off x="4281092" y="1072202"/>
                <a:ext cx="2177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𝐾𝐽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489B704-794D-4814-94C1-D182F2FD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92" y="1072202"/>
                <a:ext cx="21774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DBEEFD5-716A-4771-AAEE-B378E5367C89}"/>
                  </a:ext>
                </a:extLst>
              </p:cNvPr>
              <p:cNvSpPr txBox="1"/>
              <p:nvPr/>
            </p:nvSpPr>
            <p:spPr>
              <a:xfrm>
                <a:off x="622964" y="5601103"/>
                <a:ext cx="102141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family was first observed in 2015 by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 processes.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invariant mass spectrum,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(4380)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(4450)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/>
                  <a:t>were discovered. </a:t>
                </a:r>
                <a:r>
                  <a:rPr lang="en-US" altLang="zh-CN" dirty="0"/>
                  <a:t>In 2019, With more precise data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4312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4440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(4457)</m:t>
                    </m:r>
                  </m:oMath>
                </a14:m>
                <a:r>
                  <a:rPr lang="en-US" altLang="zh-CN" dirty="0"/>
                  <a:t> were observed.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DBEEFD5-716A-4771-AAEE-B378E536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64" y="5601103"/>
                <a:ext cx="10214127" cy="923330"/>
              </a:xfrm>
              <a:prstGeom prst="rect">
                <a:avLst/>
              </a:prstGeom>
              <a:blipFill>
                <a:blip r:embed="rId9"/>
                <a:stretch>
                  <a:fillRect l="-477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9ECDAF3-CDC5-FE98-F321-CAF9690B3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4644" y="66040"/>
            <a:ext cx="726578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dirty="0">
                <a:sym typeface="+mn-ea"/>
              </a:rPr>
              <a:t>Theoretical studies of </a:t>
            </a:r>
            <a:r>
              <a:rPr lang="en-US" altLang="zh-CN" sz="4400" dirty="0"/>
              <a:t>P</a:t>
            </a:r>
            <a:r>
              <a:rPr lang="en-US" altLang="zh-CN" sz="4400" baseline="-25000" dirty="0"/>
              <a:t>c</a:t>
            </a:r>
            <a:endParaRPr lang="zh-CN" altLang="en-US" sz="4400" dirty="0"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767109" y="4267836"/>
                <a:ext cx="4170333" cy="95758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dirty="0"/>
                  <a:t>People already predicted the existence of the molecular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(∗)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en-US" altLang="zh-CN" dirty="0"/>
                  <a:t> states before P</a:t>
                </a:r>
                <a:r>
                  <a:rPr lang="en-US" altLang="zh-CN" baseline="-25000" dirty="0"/>
                  <a:t>c </a:t>
                </a:r>
                <a:r>
                  <a:rPr lang="en-US" altLang="zh-CN" dirty="0"/>
                  <a:t>was observed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109" y="4267836"/>
                <a:ext cx="4170333" cy="957581"/>
              </a:xfrm>
              <a:prstGeom prst="rect">
                <a:avLst/>
              </a:prstGeom>
              <a:blipFill>
                <a:blip r:embed="rId9"/>
                <a:stretch>
                  <a:fillRect l="-1170" t="-3185" b="-12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83B13EAA-6A8F-4E34-ACD3-DCA916B197E0}"/>
              </a:ext>
            </a:extLst>
          </p:cNvPr>
          <p:cNvGrpSpPr/>
          <p:nvPr/>
        </p:nvGrpSpPr>
        <p:grpSpPr>
          <a:xfrm>
            <a:off x="3063934" y="1690822"/>
            <a:ext cx="1060378" cy="1078350"/>
            <a:chOff x="1476990" y="1808850"/>
            <a:chExt cx="1060378" cy="1078350"/>
          </a:xfrm>
        </p:grpSpPr>
        <p:sp>
          <p:nvSpPr>
            <p:cNvPr id="20" name="椭圆 19"/>
            <p:cNvSpPr/>
            <p:nvPr/>
          </p:nvSpPr>
          <p:spPr>
            <a:xfrm>
              <a:off x="1476990" y="1808850"/>
              <a:ext cx="1060378" cy="1078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椭圆 27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645174" y="2055493"/>
                  <a:ext cx="372260" cy="35145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 xmlns="">
            <p:sp>
              <p:nvSpPr>
                <p:cNvPr id="28" name="椭圆 2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"/>
                  </p:custDataLst>
                </p:nvPr>
              </p:nvSpPr>
              <p:spPr>
                <a:xfrm>
                  <a:off x="1645174" y="2055493"/>
                  <a:ext cx="372260" cy="35145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>
              <p:custDataLst>
                <p:tags r:id="rId7"/>
              </p:custDataLst>
            </p:nvPr>
          </p:nvSpPr>
          <p:spPr>
            <a:xfrm>
              <a:off x="2017434" y="2305266"/>
              <a:ext cx="372260" cy="351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u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F03D132-E67D-4ACC-A2AB-1EE9A2013863}"/>
              </a:ext>
            </a:extLst>
          </p:cNvPr>
          <p:cNvGrpSpPr/>
          <p:nvPr/>
        </p:nvGrpSpPr>
        <p:grpSpPr>
          <a:xfrm>
            <a:off x="1543163" y="1476410"/>
            <a:ext cx="1437765" cy="1462134"/>
            <a:chOff x="2692156" y="1453996"/>
            <a:chExt cx="1437765" cy="1462134"/>
          </a:xfrm>
        </p:grpSpPr>
        <p:sp>
          <p:nvSpPr>
            <p:cNvPr id="22" name="椭圆 21"/>
            <p:cNvSpPr/>
            <p:nvPr>
              <p:custDataLst>
                <p:tags r:id="rId2"/>
              </p:custDataLst>
            </p:nvPr>
          </p:nvSpPr>
          <p:spPr>
            <a:xfrm>
              <a:off x="2692156" y="1453996"/>
              <a:ext cx="1437765" cy="1462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>
              <p:custDataLst>
                <p:tags r:id="rId3"/>
              </p:custDataLst>
            </p:nvPr>
          </p:nvSpPr>
          <p:spPr>
            <a:xfrm>
              <a:off x="3319832" y="1704039"/>
              <a:ext cx="372260" cy="351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u</a:t>
              </a:r>
            </a:p>
          </p:txBody>
        </p:sp>
        <p:sp>
          <p:nvSpPr>
            <p:cNvPr id="32" name="椭圆 31"/>
            <p:cNvSpPr/>
            <p:nvPr>
              <p:custDataLst>
                <p:tags r:id="rId4"/>
              </p:custDataLst>
            </p:nvPr>
          </p:nvSpPr>
          <p:spPr>
            <a:xfrm>
              <a:off x="2947572" y="2055493"/>
              <a:ext cx="372260" cy="351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d</a:t>
              </a:r>
            </a:p>
          </p:txBody>
        </p:sp>
        <p:sp>
          <p:nvSpPr>
            <p:cNvPr id="33" name="椭圆 32"/>
            <p:cNvSpPr/>
            <p:nvPr>
              <p:custDataLst>
                <p:tags r:id="rId5"/>
              </p:custDataLst>
            </p:nvPr>
          </p:nvSpPr>
          <p:spPr>
            <a:xfrm>
              <a:off x="3539804" y="2172297"/>
              <a:ext cx="372260" cy="351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sp>
        <p:nvSpPr>
          <p:cNvPr id="39" name="椭圆 38"/>
          <p:cNvSpPr/>
          <p:nvPr/>
        </p:nvSpPr>
        <p:spPr>
          <a:xfrm>
            <a:off x="1268299" y="1319212"/>
            <a:ext cx="3095503" cy="17588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767109" y="5340687"/>
            <a:ext cx="425113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/>
              <a:t>[1] W.L. Wang et al. </a:t>
            </a:r>
            <a:r>
              <a:rPr lang="en-US" altLang="zh-CN" sz="1400" b="0" i="0" dirty="0">
                <a:effectLst/>
              </a:rPr>
              <a:t> </a:t>
            </a:r>
            <a:r>
              <a:rPr lang="en-US" altLang="zh-CN" sz="1400" b="0" i="1" dirty="0">
                <a:effectLst/>
              </a:rPr>
              <a:t>Phys. Rev. C</a:t>
            </a:r>
            <a:r>
              <a:rPr lang="en-US" altLang="zh-CN" sz="1400" b="0" i="0" dirty="0">
                <a:effectLst/>
              </a:rPr>
              <a:t> 84 (2011) 015203,</a:t>
            </a:r>
          </a:p>
          <a:p>
            <a:r>
              <a:rPr lang="en-US" altLang="zh-CN" sz="1400" dirty="0"/>
              <a:t>[2] Zhong-Cheng Yang et al. Chin. Phys. C </a:t>
            </a:r>
            <a:r>
              <a:rPr lang="en-US" altLang="zh-CN" sz="1400" b="0" i="0" dirty="0">
                <a:effectLst/>
              </a:rPr>
              <a:t>36 (2012) 6-13,</a:t>
            </a:r>
          </a:p>
          <a:p>
            <a:r>
              <a:rPr lang="en-US" altLang="zh-CN" sz="1400" dirty="0"/>
              <a:t>[3] Jia-Jun Wu et al. </a:t>
            </a:r>
            <a:r>
              <a:rPr lang="en-US" altLang="zh-CN" sz="1400" b="0" i="1" dirty="0" err="1">
                <a:effectLst/>
              </a:rPr>
              <a:t>Phys.Rev.C</a:t>
            </a:r>
            <a:r>
              <a:rPr lang="en-US" altLang="zh-CN" sz="1400" b="0" i="0" dirty="0">
                <a:effectLst/>
              </a:rPr>
              <a:t> 85 (2012) 044002.</a:t>
            </a:r>
          </a:p>
          <a:p>
            <a:r>
              <a:rPr lang="en-US" altLang="zh-CN" dirty="0"/>
              <a:t>......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9893101-2D6F-38E6-A2B4-FA1EEF2B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4</a:t>
            </a:fld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8BF41A1-C57E-4044-9555-DF880A43B6D3}"/>
                  </a:ext>
                </a:extLst>
              </p:cNvPr>
              <p:cNvSpPr txBox="1"/>
              <p:nvPr/>
            </p:nvSpPr>
            <p:spPr>
              <a:xfrm>
                <a:off x="1924318" y="3310558"/>
                <a:ext cx="493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8BF41A1-C57E-4044-9555-DF880A43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18" y="3310558"/>
                <a:ext cx="49304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A733B4-DD33-4B17-9631-A5A868AAD438}"/>
                  </a:ext>
                </a:extLst>
              </p:cNvPr>
              <p:cNvSpPr txBox="1"/>
              <p:nvPr/>
            </p:nvSpPr>
            <p:spPr>
              <a:xfrm>
                <a:off x="3438780" y="3052891"/>
                <a:ext cx="5378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A733B4-DD33-4B17-9631-A5A868AAD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80" y="3052891"/>
                <a:ext cx="53785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A5190D5-6202-412B-BC11-6945E6CC37DB}"/>
                  </a:ext>
                </a:extLst>
              </p:cNvPr>
              <p:cNvSpPr txBox="1"/>
              <p:nvPr/>
            </p:nvSpPr>
            <p:spPr>
              <a:xfrm>
                <a:off x="3472336" y="3533001"/>
                <a:ext cx="5378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A5190D5-6202-412B-BC11-6945E6CC3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36" y="3533001"/>
                <a:ext cx="53785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BAAA7BC-2F20-496A-B1E5-1A401B74CC97}"/>
              </a:ext>
            </a:extLst>
          </p:cNvPr>
          <p:cNvCxnSpPr/>
          <p:nvPr/>
        </p:nvCxnSpPr>
        <p:spPr>
          <a:xfrm flipV="1">
            <a:off x="2670792" y="3318947"/>
            <a:ext cx="575747" cy="2264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EF554587-CDF6-4F55-BB87-7E1024936720}"/>
              </a:ext>
            </a:extLst>
          </p:cNvPr>
          <p:cNvCxnSpPr>
            <a:cxnSpLocks/>
          </p:cNvCxnSpPr>
          <p:nvPr/>
        </p:nvCxnSpPr>
        <p:spPr>
          <a:xfrm>
            <a:off x="2683781" y="3612665"/>
            <a:ext cx="562758" cy="179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CBEB57C-503B-4DA5-94ED-535794C8C233}"/>
                  </a:ext>
                </a:extLst>
              </p:cNvPr>
              <p:cNvSpPr txBox="1"/>
              <p:nvPr/>
            </p:nvSpPr>
            <p:spPr>
              <a:xfrm>
                <a:off x="1911565" y="4661549"/>
                <a:ext cx="493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CBEB57C-503B-4DA5-94ED-535794C8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65" y="4661549"/>
                <a:ext cx="49304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84AB63B-D6E2-470B-B589-DE3461684CA6}"/>
                  </a:ext>
                </a:extLst>
              </p:cNvPr>
              <p:cNvSpPr txBox="1"/>
              <p:nvPr/>
            </p:nvSpPr>
            <p:spPr>
              <a:xfrm>
                <a:off x="3470771" y="4372143"/>
                <a:ext cx="5378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84AB63B-D6E2-470B-B589-DE3461684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771" y="4372143"/>
                <a:ext cx="537858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EF76DED-FB50-4117-813E-280248BEF0F8}"/>
                  </a:ext>
                </a:extLst>
              </p:cNvPr>
              <p:cNvSpPr txBox="1"/>
              <p:nvPr/>
            </p:nvSpPr>
            <p:spPr>
              <a:xfrm>
                <a:off x="3504327" y="4869031"/>
                <a:ext cx="5378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EF76DED-FB50-4117-813E-280248BE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27" y="4869031"/>
                <a:ext cx="537858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54075D2-3822-409E-97CC-C9B6ECA4DA3E}"/>
                  </a:ext>
                </a:extLst>
              </p:cNvPr>
              <p:cNvSpPr txBox="1"/>
              <p:nvPr/>
            </p:nvSpPr>
            <p:spPr>
              <a:xfrm>
                <a:off x="1924318" y="5905458"/>
                <a:ext cx="493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54075D2-3822-409E-97CC-C9B6ECA4D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18" y="5905458"/>
                <a:ext cx="49304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9944621-25F5-4DE9-9975-098D883F52B9}"/>
                  </a:ext>
                </a:extLst>
              </p:cNvPr>
              <p:cNvSpPr txBox="1"/>
              <p:nvPr/>
            </p:nvSpPr>
            <p:spPr>
              <a:xfrm>
                <a:off x="3491139" y="5623257"/>
                <a:ext cx="5378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9944621-25F5-4DE9-9975-098D883F5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39" y="5623257"/>
                <a:ext cx="53785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60ADD3A-E32F-4CA1-A5FA-FC2D150B9BB3}"/>
                  </a:ext>
                </a:extLst>
              </p:cNvPr>
              <p:cNvSpPr txBox="1"/>
              <p:nvPr/>
            </p:nvSpPr>
            <p:spPr>
              <a:xfrm>
                <a:off x="3499253" y="6114867"/>
                <a:ext cx="5378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60ADD3A-E32F-4CA1-A5FA-FC2D150B9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53" y="6114867"/>
                <a:ext cx="537858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4E4E6576-2848-40AA-A9FF-313ABC4919E0}"/>
              </a:ext>
            </a:extLst>
          </p:cNvPr>
          <p:cNvCxnSpPr/>
          <p:nvPr/>
        </p:nvCxnSpPr>
        <p:spPr>
          <a:xfrm flipV="1">
            <a:off x="2686560" y="4694293"/>
            <a:ext cx="575747" cy="2264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8AF43F8-4EBE-4715-85D0-35FCE4554624}"/>
              </a:ext>
            </a:extLst>
          </p:cNvPr>
          <p:cNvCxnSpPr>
            <a:cxnSpLocks/>
          </p:cNvCxnSpPr>
          <p:nvPr/>
        </p:nvCxnSpPr>
        <p:spPr>
          <a:xfrm>
            <a:off x="2699549" y="4988011"/>
            <a:ext cx="562758" cy="179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F35C526A-7127-4A51-8E6F-D723069D512F}"/>
              </a:ext>
            </a:extLst>
          </p:cNvPr>
          <p:cNvCxnSpPr/>
          <p:nvPr/>
        </p:nvCxnSpPr>
        <p:spPr>
          <a:xfrm flipV="1">
            <a:off x="2705288" y="5955793"/>
            <a:ext cx="575747" cy="2264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6AB95824-21AA-4F85-99D5-A4FACD0A53FD}"/>
              </a:ext>
            </a:extLst>
          </p:cNvPr>
          <p:cNvCxnSpPr>
            <a:cxnSpLocks/>
          </p:cNvCxnSpPr>
          <p:nvPr/>
        </p:nvCxnSpPr>
        <p:spPr>
          <a:xfrm>
            <a:off x="2718277" y="6249511"/>
            <a:ext cx="562758" cy="179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左大括号 56">
            <a:extLst>
              <a:ext uri="{FF2B5EF4-FFF2-40B4-BE49-F238E27FC236}">
                <a16:creationId xmlns:a16="http://schemas.microsoft.com/office/drawing/2014/main" id="{FF4B9154-694F-4B5D-8331-EB74D0085BD7}"/>
              </a:ext>
            </a:extLst>
          </p:cNvPr>
          <p:cNvSpPr/>
          <p:nvPr/>
        </p:nvSpPr>
        <p:spPr>
          <a:xfrm>
            <a:off x="1511494" y="3306648"/>
            <a:ext cx="287929" cy="80422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左大括号 57">
            <a:extLst>
              <a:ext uri="{FF2B5EF4-FFF2-40B4-BE49-F238E27FC236}">
                <a16:creationId xmlns:a16="http://schemas.microsoft.com/office/drawing/2014/main" id="{AF313F26-82CA-45CB-9D83-69A439207B64}"/>
              </a:ext>
            </a:extLst>
          </p:cNvPr>
          <p:cNvSpPr/>
          <p:nvPr/>
        </p:nvSpPr>
        <p:spPr>
          <a:xfrm>
            <a:off x="1495223" y="4554466"/>
            <a:ext cx="287929" cy="2005083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99DDDDC-9061-4A15-9808-FE6335C05732}"/>
              </a:ext>
            </a:extLst>
          </p:cNvPr>
          <p:cNvSpPr txBox="1"/>
          <p:nvPr/>
        </p:nvSpPr>
        <p:spPr>
          <a:xfrm>
            <a:off x="135165" y="3455007"/>
            <a:ext cx="138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repulsive</a:t>
            </a:r>
            <a:endParaRPr lang="zh-CN" altLang="en-US" sz="2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AA5193A-3A50-4FEC-A429-9FD7707FB015}"/>
              </a:ext>
            </a:extLst>
          </p:cNvPr>
          <p:cNvSpPr txBox="1"/>
          <p:nvPr/>
        </p:nvSpPr>
        <p:spPr>
          <a:xfrm>
            <a:off x="129054" y="5307955"/>
            <a:ext cx="138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attractive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6ED7A3C-EC8E-4042-9C46-11216B5DC90F}"/>
                  </a:ext>
                </a:extLst>
              </p:cNvPr>
              <p:cNvSpPr txBox="1"/>
              <p:nvPr/>
            </p:nvSpPr>
            <p:spPr>
              <a:xfrm>
                <a:off x="4057200" y="3123134"/>
                <a:ext cx="2091811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=4153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6ED7A3C-EC8E-4042-9C46-11216B5D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00" y="3123134"/>
                <a:ext cx="2091811" cy="395558"/>
              </a:xfrm>
              <a:prstGeom prst="rect">
                <a:avLst/>
              </a:prstGeom>
              <a:blipFill>
                <a:blip r:embed="rId2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4F8617B-19BD-4104-BC48-CB1971DD7EAF}"/>
                  </a:ext>
                </a:extLst>
              </p:cNvPr>
              <p:cNvSpPr txBox="1"/>
              <p:nvPr/>
            </p:nvSpPr>
            <p:spPr>
              <a:xfrm>
                <a:off x="4006866" y="3594053"/>
                <a:ext cx="2091811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=4295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4F8617B-19BD-4104-BC48-CB1971DD7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66" y="3594053"/>
                <a:ext cx="2091811" cy="395558"/>
              </a:xfrm>
              <a:prstGeom prst="rect">
                <a:avLst/>
              </a:prstGeom>
              <a:blipFill>
                <a:blip r:embed="rId22"/>
                <a:stretch>
                  <a:fillRect t="-7813" r="-2041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5591E36-4A5C-4142-B370-3585910E13D2}"/>
                  </a:ext>
                </a:extLst>
              </p:cNvPr>
              <p:cNvSpPr txBox="1"/>
              <p:nvPr/>
            </p:nvSpPr>
            <p:spPr>
              <a:xfrm>
                <a:off x="4119317" y="4411270"/>
                <a:ext cx="2091811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=4320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D5591E36-4A5C-4142-B370-3585910E1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7" y="4411270"/>
                <a:ext cx="2091811" cy="395558"/>
              </a:xfrm>
              <a:prstGeom prst="rect">
                <a:avLst/>
              </a:prstGeom>
              <a:blipFill>
                <a:blip r:embed="rId23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BC70C48-18F0-4920-AA76-1287E5A32C8B}"/>
                  </a:ext>
                </a:extLst>
              </p:cNvPr>
              <p:cNvSpPr txBox="1"/>
              <p:nvPr/>
            </p:nvSpPr>
            <p:spPr>
              <a:xfrm>
                <a:off x="4119317" y="4988011"/>
                <a:ext cx="2091811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=4462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BC70C48-18F0-4920-AA76-1287E5A32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7" y="4988011"/>
                <a:ext cx="2091811" cy="395558"/>
              </a:xfrm>
              <a:prstGeom prst="rect">
                <a:avLst/>
              </a:prstGeom>
              <a:blipFill>
                <a:blip r:embed="rId24"/>
                <a:stretch>
                  <a:fillRect t="-6154" r="-1166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E934132-3BC1-4D62-AD40-D9D8E65C1BF6}"/>
                  </a:ext>
                </a:extLst>
              </p:cNvPr>
              <p:cNvSpPr txBox="1"/>
              <p:nvPr/>
            </p:nvSpPr>
            <p:spPr>
              <a:xfrm>
                <a:off x="4119317" y="5719309"/>
                <a:ext cx="2091811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=4387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E934132-3BC1-4D62-AD40-D9D8E65C1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7" y="5719309"/>
                <a:ext cx="2091811" cy="395558"/>
              </a:xfrm>
              <a:prstGeom prst="rect">
                <a:avLst/>
              </a:prstGeom>
              <a:blipFill>
                <a:blip r:embed="rId25"/>
                <a:stretch>
                  <a:fillRect t="-6154" r="-1166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A42BCC6-F09A-4B3C-AE54-98E828E58C98}"/>
                  </a:ext>
                </a:extLst>
              </p:cNvPr>
              <p:cNvSpPr txBox="1"/>
              <p:nvPr/>
            </p:nvSpPr>
            <p:spPr>
              <a:xfrm>
                <a:off x="4119317" y="6252828"/>
                <a:ext cx="2091811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=4529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A42BCC6-F09A-4B3C-AE54-98E828E58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7" y="6252828"/>
                <a:ext cx="2091811" cy="395558"/>
              </a:xfrm>
              <a:prstGeom prst="rect">
                <a:avLst/>
              </a:prstGeom>
              <a:blipFill>
                <a:blip r:embed="rId26"/>
                <a:stretch>
                  <a:fillRect t="-7692" r="-1166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FEB3BA5-9A44-4A9A-B71B-30E087EB9E1C}"/>
                  </a:ext>
                </a:extLst>
              </p:cNvPr>
              <p:cNvSpPr txBox="1"/>
              <p:nvPr/>
            </p:nvSpPr>
            <p:spPr>
              <a:xfrm>
                <a:off x="6256708" y="4405635"/>
                <a:ext cx="1185942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𝟒𝟑𝟏𝟐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FEB3BA5-9A44-4A9A-B71B-30E087EB9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708" y="4405635"/>
                <a:ext cx="1185942" cy="370294"/>
              </a:xfrm>
              <a:prstGeom prst="rect">
                <a:avLst/>
              </a:prstGeom>
              <a:blipFill>
                <a:blip r:embed="rId27"/>
                <a:stretch>
                  <a:fillRect r="-1026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C753E65-C993-42CA-BB50-E4AFB1053768}"/>
                  </a:ext>
                </a:extLst>
              </p:cNvPr>
              <p:cNvSpPr txBox="1"/>
              <p:nvPr/>
            </p:nvSpPr>
            <p:spPr>
              <a:xfrm>
                <a:off x="6267055" y="4855123"/>
                <a:ext cx="1185942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𝟒𝟒𝟒𝟎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C753E65-C993-42CA-BB50-E4AFB1053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55" y="4855123"/>
                <a:ext cx="1185942" cy="370294"/>
              </a:xfrm>
              <a:prstGeom prst="rect">
                <a:avLst/>
              </a:prstGeom>
              <a:blipFill>
                <a:blip r:embed="rId28"/>
                <a:stretch>
                  <a:fillRect r="-1026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7407BDD-04D8-4186-BBF6-D6C5DC7FBF1A}"/>
                  </a:ext>
                </a:extLst>
              </p:cNvPr>
              <p:cNvSpPr txBox="1"/>
              <p:nvPr/>
            </p:nvSpPr>
            <p:spPr>
              <a:xfrm>
                <a:off x="6262704" y="5097429"/>
                <a:ext cx="1185942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𝟒𝟒𝟓𝟕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7407BDD-04D8-4186-BBF6-D6C5DC7F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04" y="5097429"/>
                <a:ext cx="1185942" cy="370294"/>
              </a:xfrm>
              <a:prstGeom prst="rect">
                <a:avLst/>
              </a:prstGeom>
              <a:blipFill>
                <a:blip r:embed="rId29"/>
                <a:stretch>
                  <a:fillRect r="-1026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AF234CB-B54B-4C1E-BF39-22D6828E7E02}"/>
                  </a:ext>
                </a:extLst>
              </p:cNvPr>
              <p:cNvSpPr txBox="1"/>
              <p:nvPr/>
            </p:nvSpPr>
            <p:spPr>
              <a:xfrm>
                <a:off x="6257624" y="5732064"/>
                <a:ext cx="1185942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𝟒𝟑𝟖𝟎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AF234CB-B54B-4C1E-BF39-22D6828E7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24" y="5732064"/>
                <a:ext cx="1185942" cy="370294"/>
              </a:xfrm>
              <a:prstGeom prst="rect">
                <a:avLst/>
              </a:prstGeom>
              <a:blipFill>
                <a:blip r:embed="rId30"/>
                <a:stretch>
                  <a:fillRect r="-1546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本框 72">
            <a:extLst>
              <a:ext uri="{FF2B5EF4-FFF2-40B4-BE49-F238E27FC236}">
                <a16:creationId xmlns:a16="http://schemas.microsoft.com/office/drawing/2014/main" id="{0334E3E5-3A6B-44D4-9448-615D634BBD53}"/>
              </a:ext>
            </a:extLst>
          </p:cNvPr>
          <p:cNvSpPr txBox="1"/>
          <p:nvPr/>
        </p:nvSpPr>
        <p:spPr>
          <a:xfrm>
            <a:off x="6350250" y="6244012"/>
            <a:ext cx="6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???</a:t>
            </a:r>
            <a:endParaRPr lang="zh-CN" altLang="en-US" b="1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A500203E-A211-4744-AFF8-7BB899DAD28E}"/>
              </a:ext>
            </a:extLst>
          </p:cNvPr>
          <p:cNvSpPr txBox="1"/>
          <p:nvPr/>
        </p:nvSpPr>
        <p:spPr>
          <a:xfrm>
            <a:off x="6293972" y="3016871"/>
            <a:ext cx="1138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 molecular state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3616EE6E-C58C-478B-91E8-B7FDE98CD66B}"/>
                  </a:ext>
                </a:extLst>
              </p:cNvPr>
              <p:cNvSpPr txBox="1"/>
              <p:nvPr/>
            </p:nvSpPr>
            <p:spPr>
              <a:xfrm>
                <a:off x="6149011" y="1452451"/>
                <a:ext cx="56290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People employed many different methods to study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family, the results indicate the molecular explanation is the most reasonable choice.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3616EE6E-C58C-478B-91E8-B7FDE98CD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011" y="1452451"/>
                <a:ext cx="5629012" cy="923330"/>
              </a:xfrm>
              <a:prstGeom prst="rect">
                <a:avLst/>
              </a:prstGeom>
              <a:blipFill>
                <a:blip r:embed="rId31"/>
                <a:stretch>
                  <a:fillRect l="-975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EAE6B39B-9A64-4D0C-B4A5-970D7237BA85}"/>
                  </a:ext>
                </a:extLst>
              </p:cNvPr>
              <p:cNvSpPr txBox="1"/>
              <p:nvPr/>
            </p:nvSpPr>
            <p:spPr>
              <a:xfrm>
                <a:off x="7727862" y="2950439"/>
                <a:ext cx="3586691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Because of the repulsive interaction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, there is no molecular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 state.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EAE6B39B-9A64-4D0C-B4A5-970D7237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62" y="2950439"/>
                <a:ext cx="3586691" cy="957121"/>
              </a:xfrm>
              <a:prstGeom prst="rect">
                <a:avLst/>
              </a:prstGeom>
              <a:blipFill>
                <a:blip r:embed="rId32"/>
                <a:stretch>
                  <a:fillRect l="-1531" t="-3822" r="-850" b="-8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3E8FFF66-EC56-9AB9-57B6-66E565E8E1D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169" y="176988"/>
            <a:ext cx="75510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dirty="0">
                <a:sym typeface="+mn-ea"/>
              </a:rPr>
              <a:t>Feed-down phenomenon  of </a:t>
            </a:r>
            <a:r>
              <a:rPr lang="en-US" altLang="zh-CN" sz="3600" dirty="0"/>
              <a:t>P</a:t>
            </a:r>
            <a:r>
              <a:rPr lang="en-US" altLang="zh-CN" sz="3600" baseline="-25000" dirty="0"/>
              <a:t>c</a:t>
            </a:r>
            <a:r>
              <a:rPr lang="en-US" altLang="zh-CN" sz="3600" dirty="0">
                <a:sym typeface="+mn-ea"/>
              </a:rPr>
              <a:t> states</a:t>
            </a:r>
            <a:endParaRPr lang="zh-CN" altLang="en-US" sz="3600" dirty="0">
              <a:sym typeface="+mn-ea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7364" y="2339908"/>
            <a:ext cx="2335623" cy="1202108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399443" y="2723463"/>
            <a:ext cx="737870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1-&gt;2</a:t>
            </a:r>
          </a:p>
        </p:txBody>
      </p:sp>
      <p:pic>
        <p:nvPicPr>
          <p:cNvPr id="48" name="图片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8838" y="3593133"/>
            <a:ext cx="2332542" cy="144521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21379" y="3593133"/>
            <a:ext cx="2273096" cy="134412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8245" y="5140998"/>
            <a:ext cx="2472790" cy="1305517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84082" y="4002073"/>
            <a:ext cx="67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1-&gt;3</a:t>
            </a:r>
          </a:p>
        </p:txBody>
      </p:sp>
      <p:sp>
        <p:nvSpPr>
          <p:cNvPr id="52" name="文本框 51"/>
          <p:cNvSpPr txBox="1"/>
          <p:nvPr>
            <p:custDataLst>
              <p:tags r:id="rId7"/>
            </p:custDataLst>
          </p:nvPr>
        </p:nvSpPr>
        <p:spPr>
          <a:xfrm>
            <a:off x="370119" y="5609606"/>
            <a:ext cx="671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1-&gt;4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A7F427-FF94-2B78-942D-0980ADE3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5</a:t>
            </a:fld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1B7A4E-F3EE-4E5C-9A6E-CB910F5BBB00}"/>
                  </a:ext>
                </a:extLst>
              </p:cNvPr>
              <p:cNvSpPr txBox="1"/>
              <p:nvPr/>
            </p:nvSpPr>
            <p:spPr>
              <a:xfrm>
                <a:off x="369430" y="1028065"/>
                <a:ext cx="4890199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Besides the 2-body decay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states, the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3-body</a:t>
                </a:r>
                <a:r>
                  <a:rPr lang="en-US" altLang="zh-CN" dirty="0"/>
                  <a:t> and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4-body</a:t>
                </a:r>
                <a:r>
                  <a:rPr lang="en-US" altLang="zh-CN" dirty="0"/>
                  <a:t> decay processes show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some unique phenomena from molecular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states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and Triangle/Box Singularity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1B7A4E-F3EE-4E5C-9A6E-CB910F5BB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0" y="1028065"/>
                <a:ext cx="4890199" cy="1292662"/>
              </a:xfrm>
              <a:prstGeom prst="rect">
                <a:avLst/>
              </a:prstGeom>
              <a:blipFill>
                <a:blip r:embed="rId15"/>
                <a:stretch>
                  <a:fillRect l="-1372" t="-2830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51C8F8B-5C5F-4FA0-B4A5-BEE879926951}"/>
              </a:ext>
            </a:extLst>
          </p:cNvPr>
          <p:cNvCxnSpPr/>
          <p:nvPr/>
        </p:nvCxnSpPr>
        <p:spPr>
          <a:xfrm>
            <a:off x="6329149" y="3429000"/>
            <a:ext cx="0" cy="331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814ED8C-C345-4FD2-899D-FF69219825FE}"/>
                  </a:ext>
                </a:extLst>
              </p:cNvPr>
              <p:cNvSpPr txBox="1"/>
              <p:nvPr/>
            </p:nvSpPr>
            <p:spPr>
              <a:xfrm>
                <a:off x="6274964" y="3324892"/>
                <a:ext cx="3053587" cy="209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/>
                  <a:t>A molecular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can only couple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 which is the component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processes induce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emission process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decay.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814ED8C-C345-4FD2-899D-FF6921982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64" y="3324892"/>
                <a:ext cx="3053587" cy="2090701"/>
              </a:xfrm>
              <a:prstGeom prst="rect">
                <a:avLst/>
              </a:prstGeom>
              <a:blipFill>
                <a:blip r:embed="rId16"/>
                <a:stretch>
                  <a:fillRect l="-1597" t="-1458" r="-1796" b="-3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头: 下 26">
            <a:extLst>
              <a:ext uri="{FF2B5EF4-FFF2-40B4-BE49-F238E27FC236}">
                <a16:creationId xmlns:a16="http://schemas.microsoft.com/office/drawing/2014/main" id="{B3854AB8-FBA8-4032-9102-68FCCA7EE5BA}"/>
              </a:ext>
            </a:extLst>
          </p:cNvPr>
          <p:cNvSpPr/>
          <p:nvPr/>
        </p:nvSpPr>
        <p:spPr>
          <a:xfrm>
            <a:off x="7499758" y="5295504"/>
            <a:ext cx="629172" cy="32829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5ADFF95-747A-45DE-A81B-937086902185}"/>
                  </a:ext>
                </a:extLst>
              </p:cNvPr>
              <p:cNvSpPr txBox="1"/>
              <p:nvPr/>
            </p:nvSpPr>
            <p:spPr>
              <a:xfrm>
                <a:off x="6484689" y="5584805"/>
                <a:ext cx="3157572" cy="96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cut appears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invariant mass 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5ADFF95-747A-45DE-A81B-937086902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89" y="5584805"/>
                <a:ext cx="3157572" cy="965585"/>
              </a:xfrm>
              <a:prstGeom prst="rect">
                <a:avLst/>
              </a:prstGeom>
              <a:blipFill>
                <a:blip r:embed="rId17"/>
                <a:stretch>
                  <a:fillRect l="-1737" t="-1887" r="-386" b="-8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56E508F-496E-44DE-A0B3-E8DA47314C96}"/>
                  </a:ext>
                </a:extLst>
              </p:cNvPr>
              <p:cNvSpPr txBox="1"/>
              <p:nvPr/>
            </p:nvSpPr>
            <p:spPr>
              <a:xfrm>
                <a:off x="9642266" y="3384202"/>
                <a:ext cx="2426155" cy="3062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Feed-down peak</a:t>
                </a:r>
                <a:r>
                  <a:rPr lang="en-US" altLang="zh-CN" sz="2400" dirty="0"/>
                  <a:t>: a TS(BS) peak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2400" dirty="0"/>
                  <a:t> threshold can be observed in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𝐽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invariant mass spectrum.</a:t>
                </a: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56E508F-496E-44DE-A0B3-E8DA47314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66" y="3384202"/>
                <a:ext cx="2426155" cy="3062313"/>
              </a:xfrm>
              <a:prstGeom prst="rect">
                <a:avLst/>
              </a:prstGeom>
              <a:blipFill>
                <a:blip r:embed="rId18"/>
                <a:stretch>
                  <a:fillRect l="-4020" t="-1594" r="-4020" b="-3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1F6A021B-7216-4560-AF5C-230F68FD86C5}"/>
              </a:ext>
            </a:extLst>
          </p:cNvPr>
          <p:cNvCxnSpPr>
            <a:cxnSpLocks/>
          </p:cNvCxnSpPr>
          <p:nvPr/>
        </p:nvCxnSpPr>
        <p:spPr>
          <a:xfrm flipV="1">
            <a:off x="1588646" y="3841404"/>
            <a:ext cx="919477" cy="654341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2A5F5D9-B4E1-4266-B5D8-1D1615AA3859}"/>
              </a:ext>
            </a:extLst>
          </p:cNvPr>
          <p:cNvCxnSpPr>
            <a:cxnSpLocks/>
          </p:cNvCxnSpPr>
          <p:nvPr/>
        </p:nvCxnSpPr>
        <p:spPr>
          <a:xfrm flipV="1">
            <a:off x="3847254" y="3840437"/>
            <a:ext cx="919477" cy="654341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553CB28-91C8-4AE8-982F-6AF7B8D8F15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2471305" y="5324747"/>
            <a:ext cx="36818" cy="899946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3B3F9585-B6FC-4411-9CA1-D885418F5C4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25969" y="1126792"/>
            <a:ext cx="2663190" cy="1574800"/>
          </a:xfrm>
          <a:prstGeom prst="rect">
            <a:avLst/>
          </a:prstGeom>
        </p:spPr>
      </p:pic>
      <p:sp>
        <p:nvSpPr>
          <p:cNvPr id="63" name="椭圆 62">
            <a:extLst>
              <a:ext uri="{FF2B5EF4-FFF2-40B4-BE49-F238E27FC236}">
                <a16:creationId xmlns:a16="http://schemas.microsoft.com/office/drawing/2014/main" id="{1A962F0B-29CC-46DE-9A36-7E7B113F1549}"/>
              </a:ext>
            </a:extLst>
          </p:cNvPr>
          <p:cNvSpPr/>
          <p:nvPr/>
        </p:nvSpPr>
        <p:spPr>
          <a:xfrm>
            <a:off x="7715586" y="1020496"/>
            <a:ext cx="503340" cy="14150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91DC0D14-8650-4B38-8DDA-58A3BB5F593F}"/>
              </a:ext>
            </a:extLst>
          </p:cNvPr>
          <p:cNvCxnSpPr/>
          <p:nvPr/>
        </p:nvCxnSpPr>
        <p:spPr>
          <a:xfrm>
            <a:off x="7005977" y="1982568"/>
            <a:ext cx="701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7D6D0074-7769-4A3D-85BC-782D110D0BBD}"/>
              </a:ext>
            </a:extLst>
          </p:cNvPr>
          <p:cNvSpPr/>
          <p:nvPr/>
        </p:nvSpPr>
        <p:spPr>
          <a:xfrm>
            <a:off x="5928731" y="1747675"/>
            <a:ext cx="1020661" cy="567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Nearly on-shell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17E141C3-76B6-4F1B-BE86-20FE1DB7D22E}"/>
              </a:ext>
            </a:extLst>
          </p:cNvPr>
          <p:cNvSpPr/>
          <p:nvPr/>
        </p:nvSpPr>
        <p:spPr>
          <a:xfrm rot="2534294">
            <a:off x="8047774" y="1300597"/>
            <a:ext cx="420874" cy="1378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00A987EA-2D13-4745-B7A2-0C6C1575D93D}"/>
              </a:ext>
            </a:extLst>
          </p:cNvPr>
          <p:cNvCxnSpPr>
            <a:cxnSpLocks/>
          </p:cNvCxnSpPr>
          <p:nvPr/>
        </p:nvCxnSpPr>
        <p:spPr>
          <a:xfrm flipH="1">
            <a:off x="8646764" y="1839954"/>
            <a:ext cx="62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F01FAFF8-2C40-4318-AE77-B8D7290817B9}"/>
                  </a:ext>
                </a:extLst>
              </p:cNvPr>
              <p:cNvSpPr/>
              <p:nvPr/>
            </p:nvSpPr>
            <p:spPr>
              <a:xfrm>
                <a:off x="9311451" y="1447842"/>
                <a:ext cx="2160442" cy="59966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Triangle Singularity</a:t>
                </a:r>
              </a:p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threshold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F01FAFF8-2C40-4318-AE77-B8D729081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451" y="1447842"/>
                <a:ext cx="2160442" cy="599666"/>
              </a:xfrm>
              <a:prstGeom prst="roundRect">
                <a:avLst/>
              </a:prstGeom>
              <a:blipFill>
                <a:blip r:embed="rId19"/>
                <a:stretch>
                  <a:fillRect t="-8000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1D0CA40-422A-4206-BD72-21A2E4DAD0E4}"/>
              </a:ext>
            </a:extLst>
          </p:cNvPr>
          <p:cNvCxnSpPr>
            <a:cxnSpLocks/>
          </p:cNvCxnSpPr>
          <p:nvPr/>
        </p:nvCxnSpPr>
        <p:spPr>
          <a:xfrm flipV="1">
            <a:off x="1638915" y="5324747"/>
            <a:ext cx="837152" cy="791573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A36FDEE4-D81E-3FB3-DE18-AC34CB48A15E}"/>
                  </a:ext>
                </a:extLst>
              </p:cNvPr>
              <p:cNvSpPr/>
              <p:nvPr/>
            </p:nvSpPr>
            <p:spPr>
              <a:xfrm>
                <a:off x="3246550" y="5301020"/>
                <a:ext cx="3053587" cy="13441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the multibody decay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was not studied carefully before.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A36FDEE4-D81E-3FB3-DE18-AC34CB48A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550" y="5301020"/>
                <a:ext cx="3053587" cy="1344129"/>
              </a:xfrm>
              <a:prstGeom prst="ellipse">
                <a:avLst/>
              </a:prstGeom>
              <a:blipFill>
                <a:blip r:embed="rId20"/>
                <a:stretch>
                  <a:fillRect b="-9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1C571B8-1F48-92E7-F97F-B98AACA698BB}"/>
              </a:ext>
            </a:extLst>
          </p:cNvPr>
          <p:cNvSpPr txBox="1"/>
          <p:nvPr/>
        </p:nvSpPr>
        <p:spPr>
          <a:xfrm>
            <a:off x="7226388" y="2641211"/>
            <a:ext cx="4496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L.D. Landau </a:t>
            </a:r>
            <a:r>
              <a:rPr lang="en-US" altLang="zh-CN" sz="1400" b="0" i="1" dirty="0" err="1">
                <a:effectLst/>
              </a:rPr>
              <a:t>Nucl.Phys</a:t>
            </a:r>
            <a:r>
              <a:rPr lang="en-US" altLang="zh-CN" sz="1400" b="0" i="1" dirty="0">
                <a:effectLst/>
              </a:rPr>
              <a:t>.</a:t>
            </a:r>
            <a:r>
              <a:rPr lang="en-US" altLang="zh-CN" sz="1400" b="0" i="0" dirty="0">
                <a:effectLst/>
              </a:rPr>
              <a:t> 13 (1959) 1, 181-192,</a:t>
            </a:r>
          </a:p>
          <a:p>
            <a:r>
              <a:rPr lang="en-US" altLang="zh-CN" sz="1400" dirty="0"/>
              <a:t>[2] R.E. Cutkosky </a:t>
            </a:r>
            <a:r>
              <a:rPr lang="en-US" altLang="zh-CN" sz="1400" b="0" i="0" dirty="0">
                <a:effectLst/>
              </a:rPr>
              <a:t> </a:t>
            </a:r>
            <a:r>
              <a:rPr lang="en-US" altLang="zh-CN" sz="1400" b="0" i="1" dirty="0" err="1">
                <a:effectLst/>
              </a:rPr>
              <a:t>J.Math.Phys</a:t>
            </a:r>
            <a:r>
              <a:rPr lang="en-US" altLang="zh-CN" sz="1400" b="0" i="1" dirty="0">
                <a:effectLst/>
              </a:rPr>
              <a:t>.</a:t>
            </a:r>
            <a:r>
              <a:rPr lang="en-US" altLang="zh-CN" sz="1400" b="0" i="0" dirty="0">
                <a:effectLst/>
              </a:rPr>
              <a:t> 1 (1960) 429-433,</a:t>
            </a:r>
          </a:p>
          <a:p>
            <a:r>
              <a:rPr lang="en-US" altLang="zh-CN" sz="1400" dirty="0"/>
              <a:t>[3] Jia-Jun Wu et al. </a:t>
            </a:r>
            <a:r>
              <a:rPr lang="en-US" altLang="zh-CN" sz="1400" b="0" i="1" dirty="0" err="1">
                <a:effectLst/>
              </a:rPr>
              <a:t>Phys.Rev.Lett</a:t>
            </a:r>
            <a:r>
              <a:rPr lang="en-US" altLang="zh-CN" sz="1400" b="0" i="1" dirty="0">
                <a:effectLst/>
              </a:rPr>
              <a:t>.</a:t>
            </a:r>
            <a:r>
              <a:rPr lang="en-US" altLang="zh-CN" sz="1400" b="0" i="0" dirty="0">
                <a:effectLst/>
              </a:rPr>
              <a:t> 108 (2012) 081803.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F8AB03-5910-A3B3-2967-1685C08944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4655" y="2531258"/>
            <a:ext cx="3988435" cy="134048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59660" y="1355090"/>
            <a:ext cx="6581644" cy="1246505"/>
            <a:chOff x="436" y="2157"/>
            <a:chExt cx="13067" cy="2580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436" y="2175"/>
              <a:ext cx="4135" cy="2562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466" y="2157"/>
              <a:ext cx="4194" cy="2480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8906" y="2210"/>
              <a:ext cx="4597" cy="2427"/>
            </a:xfrm>
            <a:prstGeom prst="rect">
              <a:avLst/>
            </a:prstGeom>
          </p:spPr>
        </p:pic>
        <p:cxnSp>
          <p:nvCxnSpPr>
            <p:cNvPr id="6" name="直接连接符 5"/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 flipV="1">
              <a:off x="1603" y="2721"/>
              <a:ext cx="1565" cy="1024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 flipV="1">
              <a:off x="5766" y="2721"/>
              <a:ext cx="1433" cy="1024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5"/>
              </p:custDataLst>
            </p:nvPr>
          </p:nvCxnSpPr>
          <p:spPr>
            <a:xfrm flipV="1">
              <a:off x="11850" y="2462"/>
              <a:ext cx="15" cy="181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13709" y="1350800"/>
            <a:ext cx="426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processes can be calculated concretely by the </a:t>
            </a:r>
            <a:r>
              <a:rPr lang="en-US" altLang="zh-CN" dirty="0" err="1"/>
              <a:t>Lagrangians</a:t>
            </a:r>
            <a:r>
              <a:rPr lang="en-US" altLang="zh-CN" dirty="0"/>
              <a:t> and amplitudes shown here.</a:t>
            </a:r>
          </a:p>
        </p:txBody>
      </p:sp>
      <p:sp>
        <p:nvSpPr>
          <p:cNvPr id="12" name="左箭头 11"/>
          <p:cNvSpPr/>
          <p:nvPr/>
        </p:nvSpPr>
        <p:spPr>
          <a:xfrm>
            <a:off x="7006514" y="1831434"/>
            <a:ext cx="641985" cy="36449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59660" y="5303787"/>
            <a:ext cx="3226419" cy="13992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71971" y="3871743"/>
            <a:ext cx="3494107" cy="14320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48095" y="2603488"/>
            <a:ext cx="3284255" cy="14320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992949" y="5395966"/>
            <a:ext cx="2982595" cy="14077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992949" y="4053255"/>
            <a:ext cx="3414395" cy="125053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D4DBF4-163E-2466-F02A-446A06D6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6</a:t>
            </a:fld>
            <a:endParaRPr lang="zh-CN" altLang="en-US" sz="18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3EA400-AE21-4507-AFC8-24C9894199D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35169" y="176988"/>
            <a:ext cx="7282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dirty="0">
                <a:sym typeface="+mn-ea"/>
              </a:rPr>
              <a:t>Feed-down phenomenon of </a:t>
            </a:r>
            <a:r>
              <a:rPr lang="en-US" altLang="zh-CN" sz="3600" dirty="0"/>
              <a:t>P</a:t>
            </a:r>
            <a:r>
              <a:rPr lang="en-US" altLang="zh-CN" sz="3600" baseline="-25000" dirty="0"/>
              <a:t>c</a:t>
            </a:r>
            <a:r>
              <a:rPr lang="en-US" altLang="zh-CN" sz="3600" dirty="0">
                <a:sym typeface="+mn-ea"/>
              </a:rPr>
              <a:t> states</a:t>
            </a:r>
            <a:endParaRPr lang="zh-CN" altLang="en-US" sz="3600" dirty="0">
              <a:sym typeface="+mn-ea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24E7661-DBD4-46D6-87FD-0B7ABFF72684}"/>
              </a:ext>
            </a:extLst>
          </p:cNvPr>
          <p:cNvCxnSpPr>
            <a:cxnSpLocks/>
          </p:cNvCxnSpPr>
          <p:nvPr/>
        </p:nvCxnSpPr>
        <p:spPr>
          <a:xfrm flipV="1">
            <a:off x="5208116" y="1527625"/>
            <a:ext cx="808153" cy="737381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AD972E86-6282-72AD-A6E8-B5922389FD6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17204" y="4428897"/>
            <a:ext cx="4574795" cy="10783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80941E9-C68D-9533-D6B7-3D9D9DCF850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657355" y="2783915"/>
            <a:ext cx="3929048" cy="13357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8E8772D-0ABB-BF27-5DBB-90D76BAE7B46}"/>
              </a:ext>
            </a:extLst>
          </p:cNvPr>
          <p:cNvSpPr txBox="1"/>
          <p:nvPr/>
        </p:nvSpPr>
        <p:spPr>
          <a:xfrm>
            <a:off x="7617204" y="5891297"/>
            <a:ext cx="417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Jia-Ming Xie et al. </a:t>
            </a:r>
            <a:r>
              <a:rPr lang="en-US" altLang="zh-CN" sz="1400" b="0" i="1" dirty="0" err="1">
                <a:effectLst/>
              </a:rPr>
              <a:t>Eur.Phys.J.C</a:t>
            </a:r>
            <a:r>
              <a:rPr lang="en-US" altLang="zh-CN" sz="1400" b="0" i="0" dirty="0">
                <a:effectLst/>
              </a:rPr>
              <a:t> 82 (2022) 11, 1061</a:t>
            </a:r>
            <a:endParaRPr lang="zh-CN" altLang="en-US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1D9AAC-95E3-FC30-B387-C12CFC2ABE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57807" y="1188906"/>
                <a:ext cx="4091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𝑱</m:t>
                    </m:r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𝝍</m:t>
                    </m:r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𝒑</m:t>
                    </m:r>
                  </m:oMath>
                </a14:m>
                <a:r>
                  <a:rPr lang="en-US" altLang="zh-CN" sz="2400" b="1" dirty="0"/>
                  <a:t> invariant mass spectrum: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7" y="1188906"/>
                <a:ext cx="4091029" cy="461665"/>
              </a:xfrm>
              <a:prstGeom prst="rect">
                <a:avLst/>
              </a:prstGeom>
              <a:blipFill>
                <a:blip r:embed="rId4"/>
                <a:stretch>
                  <a:fillRect l="-2235" t="-10526" b="-10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69722" y="5402240"/>
                <a:ext cx="11557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The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 initial states feed down to the similar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𝐷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 TS(BS) peak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 invariant mass spectrum.</a:t>
                </a:r>
              </a:p>
              <a:p>
                <a:endParaRPr lang="en-US" altLang="zh-CN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2" y="5402240"/>
                <a:ext cx="11557232" cy="923330"/>
              </a:xfrm>
              <a:prstGeom prst="rect">
                <a:avLst/>
              </a:prstGeom>
              <a:blipFill>
                <a:blip r:embed="rId5"/>
                <a:stretch>
                  <a:fillRect l="-475" t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E6D95F-0202-7569-08BF-47F18FD7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7</a:t>
            </a:fld>
            <a:endParaRPr lang="zh-CN" altLang="en-US" sz="18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FC3B5A-96A2-43C3-8597-60DCC9E1B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41" y="1711355"/>
            <a:ext cx="4759362" cy="33707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BCF52B-3B7E-44C3-8F7C-F2F6BF05E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327" y="1743619"/>
            <a:ext cx="4896981" cy="3421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4D807E-527B-43EB-83BE-48DC78506BF3}"/>
                  </a:ext>
                </a:extLst>
              </p:cNvPr>
              <p:cNvSpPr txBox="1"/>
              <p:nvPr/>
            </p:nvSpPr>
            <p:spPr>
              <a:xfrm>
                <a:off x="6570771" y="1190967"/>
                <a:ext cx="4738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𝑱</m:t>
                    </m:r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𝝍</m:t>
                    </m:r>
                    <m:r>
                      <a:rPr lang="en-US" altLang="zh-CN" sz="24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𝒑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𝝅</m:t>
                    </m:r>
                  </m:oMath>
                </a14:m>
                <a:r>
                  <a:rPr lang="en-US" altLang="zh-CN" sz="2400" b="1" dirty="0"/>
                  <a:t> invariant mass spectrum: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4D807E-527B-43EB-83BE-48DC78506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771" y="1190967"/>
                <a:ext cx="4738354" cy="461665"/>
              </a:xfrm>
              <a:prstGeom prst="rect">
                <a:avLst/>
              </a:prstGeom>
              <a:blipFill>
                <a:blip r:embed="rId8"/>
                <a:stretch>
                  <a:fillRect l="-90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左 5">
            <a:extLst>
              <a:ext uri="{FF2B5EF4-FFF2-40B4-BE49-F238E27FC236}">
                <a16:creationId xmlns:a16="http://schemas.microsoft.com/office/drawing/2014/main" id="{8515FF0D-40FF-4D05-B1F6-62F48CA0D99D}"/>
              </a:ext>
            </a:extLst>
          </p:cNvPr>
          <p:cNvSpPr/>
          <p:nvPr/>
        </p:nvSpPr>
        <p:spPr>
          <a:xfrm>
            <a:off x="1803632" y="5863905"/>
            <a:ext cx="788566" cy="2488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DCE817-9DA5-4DA6-9C61-B4963835798C}"/>
                  </a:ext>
                </a:extLst>
              </p:cNvPr>
              <p:cNvSpPr txBox="1"/>
              <p:nvPr/>
            </p:nvSpPr>
            <p:spPr>
              <a:xfrm>
                <a:off x="2592198" y="5813571"/>
                <a:ext cx="5377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The unique results from molecular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family. 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DCE817-9DA5-4DA6-9C61-B4963835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198" y="5813571"/>
                <a:ext cx="5377343" cy="369332"/>
              </a:xfrm>
              <a:prstGeom prst="rect">
                <a:avLst/>
              </a:prstGeom>
              <a:blipFill>
                <a:blip r:embed="rId9"/>
                <a:stretch>
                  <a:fillRect l="-907" t="-10000" r="-147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右 11">
            <a:extLst>
              <a:ext uri="{FF2B5EF4-FFF2-40B4-BE49-F238E27FC236}">
                <a16:creationId xmlns:a16="http://schemas.microsoft.com/office/drawing/2014/main" id="{7C814BF2-C42A-4711-9CC7-FCBF91F2684C}"/>
              </a:ext>
            </a:extLst>
          </p:cNvPr>
          <p:cNvSpPr/>
          <p:nvPr/>
        </p:nvSpPr>
        <p:spPr>
          <a:xfrm>
            <a:off x="7969542" y="5905850"/>
            <a:ext cx="788566" cy="2193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C8BF2E-4B34-4DC2-BD8F-983E5321F9E1}"/>
              </a:ext>
            </a:extLst>
          </p:cNvPr>
          <p:cNvSpPr txBox="1"/>
          <p:nvPr/>
        </p:nvSpPr>
        <p:spPr>
          <a:xfrm>
            <a:off x="8760905" y="5692378"/>
            <a:ext cx="254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The feature can be tested by experiments.</a:t>
            </a:r>
            <a:endParaRPr lang="zh-CN" altLang="en-US" i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9AF21D-5002-4C57-ACEB-865CABA166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5169" y="176988"/>
            <a:ext cx="7282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dirty="0">
                <a:sym typeface="+mn-ea"/>
              </a:rPr>
              <a:t>Feed-down phenomenon of </a:t>
            </a:r>
            <a:r>
              <a:rPr lang="en-US" altLang="zh-CN" sz="3600" dirty="0"/>
              <a:t>P</a:t>
            </a:r>
            <a:r>
              <a:rPr lang="en-US" altLang="zh-CN" sz="3600" baseline="-25000" dirty="0"/>
              <a:t>c</a:t>
            </a:r>
            <a:r>
              <a:rPr lang="en-US" altLang="zh-CN" sz="3600" dirty="0">
                <a:sym typeface="+mn-ea"/>
              </a:rPr>
              <a:t> states</a:t>
            </a:r>
            <a:endParaRPr lang="zh-CN" altLang="en-US" sz="3600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3F6BCF3-21DA-8AFC-BD34-11B47D6FA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72A1D5F-B786-05DF-EF22-DB2F5381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8</a:t>
            </a:fld>
            <a:endParaRPr lang="zh-CN" altLang="en-US" sz="1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61CEF35-7696-4D15-8828-C453C1939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67" y="1025511"/>
            <a:ext cx="5614094" cy="3971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D0816F5-2A79-49C2-BE94-48CA06300F65}"/>
                  </a:ext>
                </a:extLst>
              </p:cNvPr>
              <p:cNvSpPr txBox="1"/>
              <p:nvPr/>
            </p:nvSpPr>
            <p:spPr>
              <a:xfrm>
                <a:off x="234892" y="4997483"/>
                <a:ext cx="36743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Blue dashed dot line:</a:t>
                </a:r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4312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4440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4457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Red dashed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(4380)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Black solid line: </a:t>
                </a:r>
              </a:p>
              <a:p>
                <a:r>
                  <a:rPr lang="en-US" altLang="zh-CN" dirty="0"/>
                  <a:t>Total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D0816F5-2A79-49C2-BE94-48CA0630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2" y="4997483"/>
                <a:ext cx="3674378" cy="1754326"/>
              </a:xfrm>
              <a:prstGeom prst="rect">
                <a:avLst/>
              </a:prstGeom>
              <a:blipFill>
                <a:blip r:embed="rId5"/>
                <a:stretch>
                  <a:fillRect l="-1495" t="-2083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14DACA-1E28-476B-AC51-3DA1169808EF}"/>
                  </a:ext>
                </a:extLst>
              </p:cNvPr>
              <p:cNvSpPr txBox="1"/>
              <p:nvPr/>
            </p:nvSpPr>
            <p:spPr>
              <a:xfrm>
                <a:off x="3709793" y="4997483"/>
                <a:ext cx="234706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Blue dashed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4440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Red dashed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𝜋𝜋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Black solid line: </a:t>
                </a:r>
              </a:p>
              <a:p>
                <a:r>
                  <a:rPr lang="en-US" altLang="zh-CN" dirty="0"/>
                  <a:t>Total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14DACA-1E28-476B-AC51-3DA116980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93" y="4997483"/>
                <a:ext cx="2347060" cy="2031325"/>
              </a:xfrm>
              <a:prstGeom prst="rect">
                <a:avLst/>
              </a:prstGeom>
              <a:blipFill>
                <a:blip r:embed="rId6"/>
                <a:stretch>
                  <a:fillRect l="-2338" t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B1DFC32-B80E-4372-BD5C-47FF87AF6A6C}"/>
                  </a:ext>
                </a:extLst>
              </p:cNvPr>
              <p:cNvSpPr txBox="1"/>
              <p:nvPr/>
            </p:nvSpPr>
            <p:spPr>
              <a:xfrm>
                <a:off x="6551802" y="1182848"/>
                <a:ext cx="509211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(1). In the semi-inclusive measurement of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spectrum, the feed-down peak from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initial states will accumulate as one TS(BS) peak.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(2). In order to estimate whether the accumulated feed-down peak can be observed in an experiment, we have made a Monte Carlo simulation with 200 events in the discretized energy range, where the efficiency correction is ignored for a perfect detector.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B1DFC32-B80E-4372-BD5C-47FF87AF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802" y="1182848"/>
                <a:ext cx="5092117" cy="2862322"/>
              </a:xfrm>
              <a:prstGeom prst="rect">
                <a:avLst/>
              </a:prstGeom>
              <a:blipFill>
                <a:blip r:embed="rId7"/>
                <a:stretch>
                  <a:fillRect l="-1078" t="-1064" r="-2395" b="-2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左 11">
            <a:extLst>
              <a:ext uri="{FF2B5EF4-FFF2-40B4-BE49-F238E27FC236}">
                <a16:creationId xmlns:a16="http://schemas.microsoft.com/office/drawing/2014/main" id="{B6DDCCA5-594F-42E3-B7D9-2D75FA7D654E}"/>
              </a:ext>
            </a:extLst>
          </p:cNvPr>
          <p:cNvSpPr/>
          <p:nvPr/>
        </p:nvSpPr>
        <p:spPr>
          <a:xfrm rot="2246989">
            <a:off x="5979447" y="4262189"/>
            <a:ext cx="781187" cy="37956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84280B7-1B31-439B-9297-3980931E5B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5169" y="176988"/>
            <a:ext cx="7282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dirty="0">
                <a:sym typeface="+mn-ea"/>
              </a:rPr>
              <a:t>Feed-down phenomenon of </a:t>
            </a:r>
            <a:r>
              <a:rPr lang="en-US" altLang="zh-CN" sz="3600" dirty="0"/>
              <a:t>P</a:t>
            </a:r>
            <a:r>
              <a:rPr lang="en-US" altLang="zh-CN" sz="3600" baseline="-25000" dirty="0"/>
              <a:t>c</a:t>
            </a:r>
            <a:r>
              <a:rPr lang="en-US" altLang="zh-CN" sz="3600" dirty="0">
                <a:sym typeface="+mn-ea"/>
              </a:rPr>
              <a:t> states</a:t>
            </a:r>
            <a:endParaRPr lang="zh-CN" altLang="en-US" sz="3600" dirty="0"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D479640-9AD4-4284-841D-29F6A492B9B9}"/>
                  </a:ext>
                </a:extLst>
              </p:cNvPr>
              <p:cNvSpPr txBox="1"/>
              <p:nvPr/>
            </p:nvSpPr>
            <p:spPr>
              <a:xfrm>
                <a:off x="6971251" y="4378478"/>
                <a:ext cx="48432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feed-down spectrum 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D479640-9AD4-4284-841D-29F6A492B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1" y="4378478"/>
                <a:ext cx="4843244" cy="461665"/>
              </a:xfrm>
              <a:prstGeom prst="rect">
                <a:avLst/>
              </a:prstGeom>
              <a:blipFill>
                <a:blip r:embed="rId8"/>
                <a:stretch>
                  <a:fillRect l="-378" t="-10526" r="-125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6F6A6C-1947-4F58-AAEE-9CD2C91D8682}"/>
                  </a:ext>
                </a:extLst>
              </p:cNvPr>
              <p:cNvSpPr txBox="1"/>
              <p:nvPr/>
            </p:nvSpPr>
            <p:spPr>
              <a:xfrm>
                <a:off x="6787378" y="4928501"/>
                <a:ext cx="501896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multibody decays of molecular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family provide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a special observable theoretical prediction </a:t>
                </a:r>
                <a:r>
                  <a:rPr lang="en-US" altLang="zh-CN" dirty="0"/>
                  <a:t>for molecular scheme and triangle/box singularity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6F6A6C-1947-4F58-AAEE-9CD2C91D8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78" y="4928501"/>
                <a:ext cx="5018967" cy="1261884"/>
              </a:xfrm>
              <a:prstGeom prst="rect">
                <a:avLst/>
              </a:prstGeom>
              <a:blipFill>
                <a:blip r:embed="rId9"/>
                <a:stretch>
                  <a:fillRect l="-1214" t="-2415" r="-243" b="-6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AF600AC-18B5-6F08-898D-1C1F45074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445" y="0"/>
            <a:ext cx="12187555" cy="957580"/>
          </a:xfrm>
          <a:prstGeom prst="rect">
            <a:avLst/>
          </a:prstGeom>
          <a:solidFill>
            <a:srgbClr val="19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4646" y="66040"/>
            <a:ext cx="81717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ym typeface="+mn-ea"/>
              </a:rPr>
              <a:t>How to </a:t>
            </a:r>
            <a:r>
              <a:rPr lang="en-US" altLang="zh-CN" sz="4000" dirty="0">
                <a:cs typeface="Calibri" panose="020F0502020204030204" pitchFamily="34" charset="0"/>
              </a:rPr>
              <a:t>search for the feed-down peak</a:t>
            </a:r>
            <a:endParaRPr lang="zh-CN" altLang="en-US" sz="4000" dirty="0">
              <a:sym typeface="+mn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3"/>
            </p:custDataLst>
          </p:nvPr>
        </p:nvCxnSpPr>
        <p:spPr>
          <a:xfrm>
            <a:off x="925131" y="3567075"/>
            <a:ext cx="8915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928306" y="3665500"/>
            <a:ext cx="8915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5"/>
            </p:custDataLst>
          </p:nvPr>
        </p:nvCxnSpPr>
        <p:spPr>
          <a:xfrm>
            <a:off x="921956" y="3773450"/>
            <a:ext cx="8915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1673161" y="3499765"/>
            <a:ext cx="210820" cy="3549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p</a:t>
            </a: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2652564" y="3490875"/>
            <a:ext cx="210820" cy="3549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p</a:t>
            </a:r>
          </a:p>
        </p:txBody>
      </p:sp>
      <p:cxnSp>
        <p:nvCxnSpPr>
          <p:cNvPr id="14" name="直接箭头连接符 13"/>
          <p:cNvCxnSpPr/>
          <p:nvPr>
            <p:custDataLst>
              <p:tags r:id="rId8"/>
            </p:custDataLst>
          </p:nvPr>
        </p:nvCxnSpPr>
        <p:spPr>
          <a:xfrm>
            <a:off x="2767499" y="3576600"/>
            <a:ext cx="8915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9"/>
            </p:custDataLst>
          </p:nvPr>
        </p:nvCxnSpPr>
        <p:spPr>
          <a:xfrm>
            <a:off x="2770674" y="3675025"/>
            <a:ext cx="8915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10"/>
            </p:custDataLst>
          </p:nvPr>
        </p:nvCxnSpPr>
        <p:spPr>
          <a:xfrm>
            <a:off x="2764324" y="3782975"/>
            <a:ext cx="89154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爆炸形 1 16"/>
          <p:cNvSpPr/>
          <p:nvPr>
            <p:custDataLst>
              <p:tags r:id="rId11"/>
            </p:custDataLst>
          </p:nvPr>
        </p:nvSpPr>
        <p:spPr>
          <a:xfrm>
            <a:off x="2006769" y="3299959"/>
            <a:ext cx="578485" cy="6807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9180000">
            <a:off x="2328079" y="3814486"/>
            <a:ext cx="240030" cy="462280"/>
            <a:chOff x="2859" y="3917"/>
            <a:chExt cx="378" cy="728"/>
          </a:xfrm>
        </p:grpSpPr>
        <p:cxnSp>
          <p:nvCxnSpPr>
            <p:cNvPr id="31" name="直接连接符 30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2951" y="3977"/>
              <a:ext cx="151" cy="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5"/>
              </p:custDataLst>
            </p:nvPr>
          </p:nvCxnSpPr>
          <p:spPr>
            <a:xfrm flipV="1">
              <a:off x="3102" y="3917"/>
              <a:ext cx="30" cy="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>
              <p:custDataLst>
                <p:tags r:id="rId26"/>
              </p:custDataLst>
            </p:nvPr>
          </p:nvSpPr>
          <p:spPr>
            <a:xfrm>
              <a:off x="2859" y="3917"/>
              <a:ext cx="379" cy="1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>
            <p:custDataLst>
              <p:tags r:id="rId12"/>
            </p:custDataLst>
          </p:nvPr>
        </p:nvSpPr>
        <p:spPr>
          <a:xfrm>
            <a:off x="2472055" y="4189870"/>
            <a:ext cx="614045" cy="680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Pc</a:t>
            </a:r>
          </a:p>
        </p:txBody>
      </p:sp>
      <p:cxnSp>
        <p:nvCxnSpPr>
          <p:cNvPr id="35" name="直接箭头连接符 34"/>
          <p:cNvCxnSpPr/>
          <p:nvPr>
            <p:custDataLst>
              <p:tags r:id="rId13"/>
            </p:custDataLst>
          </p:nvPr>
        </p:nvCxnSpPr>
        <p:spPr>
          <a:xfrm>
            <a:off x="2734479" y="4888900"/>
            <a:ext cx="38735" cy="593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>
            <p:custDataLst>
              <p:tags r:id="rId14"/>
            </p:custDataLst>
          </p:nvPr>
        </p:nvCxnSpPr>
        <p:spPr>
          <a:xfrm>
            <a:off x="3097699" y="4805080"/>
            <a:ext cx="183515" cy="58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>
            <p:custDataLst>
              <p:tags r:id="rId15"/>
            </p:custDataLst>
          </p:nvPr>
        </p:nvCxnSpPr>
        <p:spPr>
          <a:xfrm>
            <a:off x="3188935" y="4650775"/>
            <a:ext cx="546100" cy="48704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16"/>
            </p:custDataLst>
          </p:nvPr>
        </p:nvCxnSpPr>
        <p:spPr>
          <a:xfrm>
            <a:off x="3281214" y="4438367"/>
            <a:ext cx="699770" cy="11493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椭圆 38"/>
              <p:cNvSpPr/>
              <p:nvPr>
                <p:custDataLst>
                  <p:tags r:id="rId17"/>
                </p:custDataLst>
              </p:nvPr>
            </p:nvSpPr>
            <p:spPr>
              <a:xfrm>
                <a:off x="2486194" y="5525805"/>
                <a:ext cx="611505" cy="61531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J/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𝛹</m:t>
                    </m:r>
                  </m:oMath>
                </a14:m>
                <a:endParaRPr lang="en-US" altLang="zh-CN"/>
              </a:p>
            </p:txBody>
          </p:sp>
        </mc:Choice>
        <mc:Fallback xmlns="">
          <p:sp>
            <p:nvSpPr>
              <p:cNvPr id="39" name="椭圆 3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2486194" y="5525805"/>
                <a:ext cx="611505" cy="615315"/>
              </a:xfrm>
              <a:prstGeom prst="ellipse">
                <a:avLst/>
              </a:prstGeom>
              <a:blipFill>
                <a:blip r:embed="rId29"/>
                <a:stretch>
                  <a:fillRect t="-6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椭圆 39"/>
              <p:cNvSpPr/>
              <p:nvPr>
                <p:custDataLst>
                  <p:tags r:id="rId18"/>
                </p:custDataLst>
              </p:nvPr>
            </p:nvSpPr>
            <p:spPr>
              <a:xfrm>
                <a:off x="3215809" y="5489610"/>
                <a:ext cx="611505" cy="61531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 xmlns="">
          <p:sp>
            <p:nvSpPr>
              <p:cNvPr id="40" name="椭圆 3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3215809" y="5489610"/>
                <a:ext cx="611505" cy="615315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椭圆 40"/>
              <p:cNvSpPr/>
              <p:nvPr>
                <p:custDataLst>
                  <p:tags r:id="rId19"/>
                </p:custDataLst>
              </p:nvPr>
            </p:nvSpPr>
            <p:spPr>
              <a:xfrm>
                <a:off x="3827315" y="5137820"/>
                <a:ext cx="351790" cy="3873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𝜋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1" name="椭圆 4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3827315" y="5137820"/>
                <a:ext cx="351790" cy="38735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椭圆 42"/>
              <p:cNvSpPr/>
              <p:nvPr>
                <p:custDataLst>
                  <p:tags r:id="rId20"/>
                </p:custDataLst>
              </p:nvPr>
            </p:nvSpPr>
            <p:spPr>
              <a:xfrm>
                <a:off x="4105275" y="4467577"/>
                <a:ext cx="391795" cy="3663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𝜋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3" name="椭圆 4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4105275" y="4467577"/>
                <a:ext cx="391795" cy="366395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椭圆 43"/>
          <p:cNvSpPr/>
          <p:nvPr>
            <p:custDataLst>
              <p:tags r:id="rId21"/>
            </p:custDataLst>
          </p:nvPr>
        </p:nvSpPr>
        <p:spPr>
          <a:xfrm>
            <a:off x="2284322" y="5401851"/>
            <a:ext cx="1734820" cy="9010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779077" y="6229798"/>
                <a:ext cx="775970" cy="542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𝐽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/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𝜓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2779077" y="6229798"/>
                <a:ext cx="775970" cy="542925"/>
              </a:xfrm>
              <a:prstGeom prst="rect">
                <a:avLst/>
              </a:prstGeom>
              <a:blipFill>
                <a:blip r:embed="rId37"/>
                <a:stretch>
                  <a:fillRect r="-26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0499" y="1050925"/>
                <a:ext cx="599218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𝑐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𝐷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𝑎𝑛𝑑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internal states appear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multibody decay channels, therefore in the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dirty="0"/>
                  <a:t> mass spectrum of the exclusive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dirty="0"/>
                  <a:t>, the feed-down peak will not occur.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1. A direct way to find the feed-down peaks is doing a semi-inclusive measurement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 The feed-down contribution from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states will accumulate and appear as one peak.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" y="1050925"/>
                <a:ext cx="5992187" cy="2585323"/>
              </a:xfrm>
              <a:prstGeom prst="rect">
                <a:avLst/>
              </a:prstGeom>
              <a:blipFill>
                <a:blip r:embed="rId38"/>
                <a:stretch>
                  <a:fillRect l="-814" t="-1179" r="-102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096000" y="1055297"/>
                <a:ext cx="58253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 An another way to find the feed-down peak is measuring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channel and to reconstruct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states. In the </a:t>
                </a:r>
                <a:r>
                  <a:rPr lang="en-US" altLang="zh-CN" dirty="0" err="1"/>
                  <a:t>Dalitz</a:t>
                </a:r>
                <a:r>
                  <a:rPr lang="en-US" altLang="zh-CN" dirty="0"/>
                  <a:t>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decay processes, people can find the signal of the feed-down peak.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For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b="1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55297"/>
                <a:ext cx="5825362" cy="2308324"/>
              </a:xfrm>
              <a:prstGeom prst="rect">
                <a:avLst/>
              </a:prstGeom>
              <a:blipFill>
                <a:blip r:embed="rId39"/>
                <a:stretch>
                  <a:fillRect l="-837" t="-131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665348" y="3589055"/>
            <a:ext cx="2973070" cy="2432050"/>
          </a:xfrm>
          <a:prstGeom prst="rect">
            <a:avLst/>
          </a:prstGeom>
        </p:spPr>
      </p:pic>
      <p:sp>
        <p:nvSpPr>
          <p:cNvPr id="26" name="右箭头 25"/>
          <p:cNvSpPr/>
          <p:nvPr/>
        </p:nvSpPr>
        <p:spPr>
          <a:xfrm>
            <a:off x="9008681" y="3006064"/>
            <a:ext cx="575310" cy="3257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06FCB7A-1603-F54B-1B92-7EFC5111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1800" smtClean="0"/>
              <a:t>9</a:t>
            </a:fld>
            <a:endParaRPr lang="zh-CN" altLang="en-US" sz="18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1202B7-79F7-F522-0E42-8BE26B5B03A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653397" y="92790"/>
            <a:ext cx="1467090" cy="92737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gxMDA1MDg2YmQ3MmI3N2QzMGQ5MGViOTFhNzg0NmQifQ=="/>
  <p:tag name="KSO_WPP_MARK_KEY" val="298b5d1d-5ba9-4407-9b95-eff937d981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宽屏</PresentationFormat>
  <Paragraphs>148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Arial</vt:lpstr>
      <vt:lpstr>Calibri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Chang Gong</dc:creator>
  <cp:lastModifiedBy>鸣晓 段</cp:lastModifiedBy>
  <cp:revision>229</cp:revision>
  <dcterms:created xsi:type="dcterms:W3CDTF">2023-03-13T06:53:00Z</dcterms:created>
  <dcterms:modified xsi:type="dcterms:W3CDTF">2023-07-21T13:05:53Z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DB0D02011DCC49EB8E10797A6EA76217</vt:lpwstr>
  </property>
  <property fmtid="{D5CDD505-2E9C-101B-9397-08002B2CF9AE}" pid="3" name="KSOProductBuildVer">
    <vt:lpwstr>2052-11.1.0.13703</vt:lpwstr>
  </property>
</Properties>
</file>