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8" r:id="rId7"/>
    <p:sldId id="269" r:id="rId8"/>
    <p:sldId id="270" r:id="rId9"/>
    <p:sldId id="271" r:id="rId10"/>
    <p:sldId id="272" r:id="rId11"/>
    <p:sldId id="260" r:id="rId12"/>
    <p:sldId id="261" r:id="rId13"/>
    <p:sldId id="273" r:id="rId14"/>
    <p:sldId id="262" r:id="rId15"/>
    <p:sldId id="278" r:id="rId16"/>
    <p:sldId id="263" r:id="rId17"/>
    <p:sldId id="265"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8" autoAdjust="0"/>
    <p:restoredTop sz="94660"/>
  </p:normalViewPr>
  <p:slideViewPr>
    <p:cSldViewPr snapToGrid="0">
      <p:cViewPr varScale="1">
        <p:scale>
          <a:sx n="78" d="100"/>
          <a:sy n="78" d="100"/>
        </p:scale>
        <p:origin x="8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C186C9-24E9-AC39-F47E-50F79DDB37D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159B6D5-1256-7E3B-65D2-E91C383DC1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FCAA0B7-E28C-2587-D3C1-34FEAA8FB854}"/>
              </a:ext>
            </a:extLst>
          </p:cNvPr>
          <p:cNvSpPr>
            <a:spLocks noGrp="1"/>
          </p:cNvSpPr>
          <p:nvPr>
            <p:ph type="dt" sz="half" idx="10"/>
          </p:nvPr>
        </p:nvSpPr>
        <p:spPr/>
        <p:txBody>
          <a:bodyPr/>
          <a:lstStyle/>
          <a:p>
            <a:fld id="{9FD561FB-CBBC-4B8F-93A7-6A2E2F05813F}" type="datetimeFigureOut">
              <a:rPr lang="zh-CN" altLang="en-US" smtClean="0"/>
              <a:t>2023/2/28</a:t>
            </a:fld>
            <a:endParaRPr lang="zh-CN" altLang="en-US"/>
          </a:p>
        </p:txBody>
      </p:sp>
      <p:sp>
        <p:nvSpPr>
          <p:cNvPr id="5" name="页脚占位符 4">
            <a:extLst>
              <a:ext uri="{FF2B5EF4-FFF2-40B4-BE49-F238E27FC236}">
                <a16:creationId xmlns:a16="http://schemas.microsoft.com/office/drawing/2014/main" id="{2976ACA3-CA00-2CA3-50C7-B21446DA88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C1BE32-2F3D-EC89-C6CB-4BF71E7B8C17}"/>
              </a:ext>
            </a:extLst>
          </p:cNvPr>
          <p:cNvSpPr>
            <a:spLocks noGrp="1"/>
          </p:cNvSpPr>
          <p:nvPr>
            <p:ph type="sldNum" sz="quarter" idx="12"/>
          </p:nvPr>
        </p:nvSpPr>
        <p:spPr/>
        <p:txBody>
          <a:bodyPr/>
          <a:lstStyle/>
          <a:p>
            <a:fld id="{729C6676-EDC9-4E72-8C30-7E1C8DFFA0F5}" type="slidenum">
              <a:rPr lang="zh-CN" altLang="en-US" smtClean="0"/>
              <a:t>‹#›</a:t>
            </a:fld>
            <a:endParaRPr lang="zh-CN" altLang="en-US"/>
          </a:p>
        </p:txBody>
      </p:sp>
    </p:spTree>
    <p:extLst>
      <p:ext uri="{BB962C8B-B14F-4D97-AF65-F5344CB8AC3E}">
        <p14:creationId xmlns:p14="http://schemas.microsoft.com/office/powerpoint/2010/main" val="96345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8EA8C-F7AC-D87E-8570-0210A909728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89F8E0F-96FC-62ED-C822-273107B5CFE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3AC39F-6C23-EB1E-1DA0-9F94F8395B1C}"/>
              </a:ext>
            </a:extLst>
          </p:cNvPr>
          <p:cNvSpPr>
            <a:spLocks noGrp="1"/>
          </p:cNvSpPr>
          <p:nvPr>
            <p:ph type="dt" sz="half" idx="10"/>
          </p:nvPr>
        </p:nvSpPr>
        <p:spPr/>
        <p:txBody>
          <a:bodyPr/>
          <a:lstStyle/>
          <a:p>
            <a:fld id="{9FD561FB-CBBC-4B8F-93A7-6A2E2F05813F}" type="datetimeFigureOut">
              <a:rPr lang="zh-CN" altLang="en-US" smtClean="0"/>
              <a:t>2023/2/28</a:t>
            </a:fld>
            <a:endParaRPr lang="zh-CN" altLang="en-US"/>
          </a:p>
        </p:txBody>
      </p:sp>
      <p:sp>
        <p:nvSpPr>
          <p:cNvPr id="5" name="页脚占位符 4">
            <a:extLst>
              <a:ext uri="{FF2B5EF4-FFF2-40B4-BE49-F238E27FC236}">
                <a16:creationId xmlns:a16="http://schemas.microsoft.com/office/drawing/2014/main" id="{3894D0E7-AE08-C481-468F-1B1D28107F7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3DEA0B-5E50-66FC-8497-7E4FF5139E93}"/>
              </a:ext>
            </a:extLst>
          </p:cNvPr>
          <p:cNvSpPr>
            <a:spLocks noGrp="1"/>
          </p:cNvSpPr>
          <p:nvPr>
            <p:ph type="sldNum" sz="quarter" idx="12"/>
          </p:nvPr>
        </p:nvSpPr>
        <p:spPr/>
        <p:txBody>
          <a:bodyPr/>
          <a:lstStyle/>
          <a:p>
            <a:fld id="{729C6676-EDC9-4E72-8C30-7E1C8DFFA0F5}" type="slidenum">
              <a:rPr lang="zh-CN" altLang="en-US" smtClean="0"/>
              <a:t>‹#›</a:t>
            </a:fld>
            <a:endParaRPr lang="zh-CN" altLang="en-US"/>
          </a:p>
        </p:txBody>
      </p:sp>
    </p:spTree>
    <p:extLst>
      <p:ext uri="{BB962C8B-B14F-4D97-AF65-F5344CB8AC3E}">
        <p14:creationId xmlns:p14="http://schemas.microsoft.com/office/powerpoint/2010/main" val="386592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5BAAFA3-D88E-F867-1BAF-F68008D39BC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BDEB226-7C20-3211-B7F0-0A53695558D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E6D9BA4-E03A-074E-609C-54FC121732B3}"/>
              </a:ext>
            </a:extLst>
          </p:cNvPr>
          <p:cNvSpPr>
            <a:spLocks noGrp="1"/>
          </p:cNvSpPr>
          <p:nvPr>
            <p:ph type="dt" sz="half" idx="10"/>
          </p:nvPr>
        </p:nvSpPr>
        <p:spPr/>
        <p:txBody>
          <a:bodyPr/>
          <a:lstStyle/>
          <a:p>
            <a:fld id="{9FD561FB-CBBC-4B8F-93A7-6A2E2F05813F}" type="datetimeFigureOut">
              <a:rPr lang="zh-CN" altLang="en-US" smtClean="0"/>
              <a:t>2023/2/28</a:t>
            </a:fld>
            <a:endParaRPr lang="zh-CN" altLang="en-US"/>
          </a:p>
        </p:txBody>
      </p:sp>
      <p:sp>
        <p:nvSpPr>
          <p:cNvPr id="5" name="页脚占位符 4">
            <a:extLst>
              <a:ext uri="{FF2B5EF4-FFF2-40B4-BE49-F238E27FC236}">
                <a16:creationId xmlns:a16="http://schemas.microsoft.com/office/drawing/2014/main" id="{99133C9E-D1A8-4F7C-1D70-27E1B88CC8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4A780B-7C26-2084-3837-5F444ADD2D24}"/>
              </a:ext>
            </a:extLst>
          </p:cNvPr>
          <p:cNvSpPr>
            <a:spLocks noGrp="1"/>
          </p:cNvSpPr>
          <p:nvPr>
            <p:ph type="sldNum" sz="quarter" idx="12"/>
          </p:nvPr>
        </p:nvSpPr>
        <p:spPr/>
        <p:txBody>
          <a:bodyPr/>
          <a:lstStyle/>
          <a:p>
            <a:fld id="{729C6676-EDC9-4E72-8C30-7E1C8DFFA0F5}" type="slidenum">
              <a:rPr lang="zh-CN" altLang="en-US" smtClean="0"/>
              <a:t>‹#›</a:t>
            </a:fld>
            <a:endParaRPr lang="zh-CN" altLang="en-US"/>
          </a:p>
        </p:txBody>
      </p:sp>
    </p:spTree>
    <p:extLst>
      <p:ext uri="{BB962C8B-B14F-4D97-AF65-F5344CB8AC3E}">
        <p14:creationId xmlns:p14="http://schemas.microsoft.com/office/powerpoint/2010/main" val="198040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9BA127-5FB5-0089-F847-D41F6610855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B35561-D3CA-EE61-DB38-49B72379D46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5041BE-C390-DD20-6341-0ABD160BDBAD}"/>
              </a:ext>
            </a:extLst>
          </p:cNvPr>
          <p:cNvSpPr>
            <a:spLocks noGrp="1"/>
          </p:cNvSpPr>
          <p:nvPr>
            <p:ph type="dt" sz="half" idx="10"/>
          </p:nvPr>
        </p:nvSpPr>
        <p:spPr/>
        <p:txBody>
          <a:bodyPr/>
          <a:lstStyle/>
          <a:p>
            <a:fld id="{9FD561FB-CBBC-4B8F-93A7-6A2E2F05813F}" type="datetimeFigureOut">
              <a:rPr lang="zh-CN" altLang="en-US" smtClean="0"/>
              <a:t>2023/2/28</a:t>
            </a:fld>
            <a:endParaRPr lang="zh-CN" altLang="en-US"/>
          </a:p>
        </p:txBody>
      </p:sp>
      <p:sp>
        <p:nvSpPr>
          <p:cNvPr id="5" name="页脚占位符 4">
            <a:extLst>
              <a:ext uri="{FF2B5EF4-FFF2-40B4-BE49-F238E27FC236}">
                <a16:creationId xmlns:a16="http://schemas.microsoft.com/office/drawing/2014/main" id="{CFE820DE-7ADB-5886-1EEF-86678A2B90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19181EB-EFDB-89DC-5465-E7A5A0950EC8}"/>
              </a:ext>
            </a:extLst>
          </p:cNvPr>
          <p:cNvSpPr>
            <a:spLocks noGrp="1"/>
          </p:cNvSpPr>
          <p:nvPr>
            <p:ph type="sldNum" sz="quarter" idx="12"/>
          </p:nvPr>
        </p:nvSpPr>
        <p:spPr/>
        <p:txBody>
          <a:bodyPr/>
          <a:lstStyle/>
          <a:p>
            <a:fld id="{729C6676-EDC9-4E72-8C30-7E1C8DFFA0F5}" type="slidenum">
              <a:rPr lang="zh-CN" altLang="en-US" smtClean="0"/>
              <a:t>‹#›</a:t>
            </a:fld>
            <a:endParaRPr lang="zh-CN" altLang="en-US"/>
          </a:p>
        </p:txBody>
      </p:sp>
    </p:spTree>
    <p:extLst>
      <p:ext uri="{BB962C8B-B14F-4D97-AF65-F5344CB8AC3E}">
        <p14:creationId xmlns:p14="http://schemas.microsoft.com/office/powerpoint/2010/main" val="227051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C8452D-C8AD-ED35-3326-9B7C70F3732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795F614-B570-4DB1-F893-E6B80E919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679E1A8-2E93-A618-AF64-62D8C05B518B}"/>
              </a:ext>
            </a:extLst>
          </p:cNvPr>
          <p:cNvSpPr>
            <a:spLocks noGrp="1"/>
          </p:cNvSpPr>
          <p:nvPr>
            <p:ph type="dt" sz="half" idx="10"/>
          </p:nvPr>
        </p:nvSpPr>
        <p:spPr/>
        <p:txBody>
          <a:bodyPr/>
          <a:lstStyle/>
          <a:p>
            <a:fld id="{9FD561FB-CBBC-4B8F-93A7-6A2E2F05813F}" type="datetimeFigureOut">
              <a:rPr lang="zh-CN" altLang="en-US" smtClean="0"/>
              <a:t>2023/2/28</a:t>
            </a:fld>
            <a:endParaRPr lang="zh-CN" altLang="en-US"/>
          </a:p>
        </p:txBody>
      </p:sp>
      <p:sp>
        <p:nvSpPr>
          <p:cNvPr id="5" name="页脚占位符 4">
            <a:extLst>
              <a:ext uri="{FF2B5EF4-FFF2-40B4-BE49-F238E27FC236}">
                <a16:creationId xmlns:a16="http://schemas.microsoft.com/office/drawing/2014/main" id="{61DBB2C1-DDC2-C79E-9C80-AFFA76912A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F749456-E898-4AD0-64EF-8F610FB3869B}"/>
              </a:ext>
            </a:extLst>
          </p:cNvPr>
          <p:cNvSpPr>
            <a:spLocks noGrp="1"/>
          </p:cNvSpPr>
          <p:nvPr>
            <p:ph type="sldNum" sz="quarter" idx="12"/>
          </p:nvPr>
        </p:nvSpPr>
        <p:spPr/>
        <p:txBody>
          <a:bodyPr/>
          <a:lstStyle/>
          <a:p>
            <a:fld id="{729C6676-EDC9-4E72-8C30-7E1C8DFFA0F5}" type="slidenum">
              <a:rPr lang="zh-CN" altLang="en-US" smtClean="0"/>
              <a:t>‹#›</a:t>
            </a:fld>
            <a:endParaRPr lang="zh-CN" altLang="en-US"/>
          </a:p>
        </p:txBody>
      </p:sp>
    </p:spTree>
    <p:extLst>
      <p:ext uri="{BB962C8B-B14F-4D97-AF65-F5344CB8AC3E}">
        <p14:creationId xmlns:p14="http://schemas.microsoft.com/office/powerpoint/2010/main" val="26368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F083E0-0804-792C-9F39-A004AEBD55C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8226BA2-49BF-B30E-A1BB-6DC60B6C4A1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6FC894B-49EC-E56E-9666-05C4C3BAB30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35FF796-901D-C357-6036-62F9B2E9065D}"/>
              </a:ext>
            </a:extLst>
          </p:cNvPr>
          <p:cNvSpPr>
            <a:spLocks noGrp="1"/>
          </p:cNvSpPr>
          <p:nvPr>
            <p:ph type="dt" sz="half" idx="10"/>
          </p:nvPr>
        </p:nvSpPr>
        <p:spPr/>
        <p:txBody>
          <a:bodyPr/>
          <a:lstStyle/>
          <a:p>
            <a:fld id="{9FD561FB-CBBC-4B8F-93A7-6A2E2F05813F}" type="datetimeFigureOut">
              <a:rPr lang="zh-CN" altLang="en-US" smtClean="0"/>
              <a:t>2023/2/28</a:t>
            </a:fld>
            <a:endParaRPr lang="zh-CN" altLang="en-US"/>
          </a:p>
        </p:txBody>
      </p:sp>
      <p:sp>
        <p:nvSpPr>
          <p:cNvPr id="6" name="页脚占位符 5">
            <a:extLst>
              <a:ext uri="{FF2B5EF4-FFF2-40B4-BE49-F238E27FC236}">
                <a16:creationId xmlns:a16="http://schemas.microsoft.com/office/drawing/2014/main" id="{5A6CB203-CEB9-9661-86A1-B03863BC5FC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6CC15A-9B31-D2CF-3867-1B6E36E625D1}"/>
              </a:ext>
            </a:extLst>
          </p:cNvPr>
          <p:cNvSpPr>
            <a:spLocks noGrp="1"/>
          </p:cNvSpPr>
          <p:nvPr>
            <p:ph type="sldNum" sz="quarter" idx="12"/>
          </p:nvPr>
        </p:nvSpPr>
        <p:spPr/>
        <p:txBody>
          <a:bodyPr/>
          <a:lstStyle/>
          <a:p>
            <a:fld id="{729C6676-EDC9-4E72-8C30-7E1C8DFFA0F5}" type="slidenum">
              <a:rPr lang="zh-CN" altLang="en-US" smtClean="0"/>
              <a:t>‹#›</a:t>
            </a:fld>
            <a:endParaRPr lang="zh-CN" altLang="en-US"/>
          </a:p>
        </p:txBody>
      </p:sp>
    </p:spTree>
    <p:extLst>
      <p:ext uri="{BB962C8B-B14F-4D97-AF65-F5344CB8AC3E}">
        <p14:creationId xmlns:p14="http://schemas.microsoft.com/office/powerpoint/2010/main" val="213152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ADA114-7766-421A-478A-FEB02315E5D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2498037-D9F1-E62C-8655-E874FE1A8D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DD0298D-C72E-6309-CED1-281501C0C19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683907A-CD6E-29E9-F92F-0D4F352155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41E9EF6-5A53-29D8-FBAC-859EE86E683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C30FF51-6761-155D-2C18-02F1FF79A184}"/>
              </a:ext>
            </a:extLst>
          </p:cNvPr>
          <p:cNvSpPr>
            <a:spLocks noGrp="1"/>
          </p:cNvSpPr>
          <p:nvPr>
            <p:ph type="dt" sz="half" idx="10"/>
          </p:nvPr>
        </p:nvSpPr>
        <p:spPr/>
        <p:txBody>
          <a:bodyPr/>
          <a:lstStyle/>
          <a:p>
            <a:fld id="{9FD561FB-CBBC-4B8F-93A7-6A2E2F05813F}" type="datetimeFigureOut">
              <a:rPr lang="zh-CN" altLang="en-US" smtClean="0"/>
              <a:t>2023/2/28</a:t>
            </a:fld>
            <a:endParaRPr lang="zh-CN" altLang="en-US"/>
          </a:p>
        </p:txBody>
      </p:sp>
      <p:sp>
        <p:nvSpPr>
          <p:cNvPr id="8" name="页脚占位符 7">
            <a:extLst>
              <a:ext uri="{FF2B5EF4-FFF2-40B4-BE49-F238E27FC236}">
                <a16:creationId xmlns:a16="http://schemas.microsoft.com/office/drawing/2014/main" id="{9BC53BFD-3A2A-93F8-06B2-285772227DD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F513611-CD37-F7C4-A2D8-63D34598D470}"/>
              </a:ext>
            </a:extLst>
          </p:cNvPr>
          <p:cNvSpPr>
            <a:spLocks noGrp="1"/>
          </p:cNvSpPr>
          <p:nvPr>
            <p:ph type="sldNum" sz="quarter" idx="12"/>
          </p:nvPr>
        </p:nvSpPr>
        <p:spPr/>
        <p:txBody>
          <a:bodyPr/>
          <a:lstStyle/>
          <a:p>
            <a:fld id="{729C6676-EDC9-4E72-8C30-7E1C8DFFA0F5}" type="slidenum">
              <a:rPr lang="zh-CN" altLang="en-US" smtClean="0"/>
              <a:t>‹#›</a:t>
            </a:fld>
            <a:endParaRPr lang="zh-CN" altLang="en-US"/>
          </a:p>
        </p:txBody>
      </p:sp>
    </p:spTree>
    <p:extLst>
      <p:ext uri="{BB962C8B-B14F-4D97-AF65-F5344CB8AC3E}">
        <p14:creationId xmlns:p14="http://schemas.microsoft.com/office/powerpoint/2010/main" val="1225998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ACAF92-351B-F3AB-57B6-02715969B2C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325ED95-ED9C-DBF8-8EC0-B5C650E41237}"/>
              </a:ext>
            </a:extLst>
          </p:cNvPr>
          <p:cNvSpPr>
            <a:spLocks noGrp="1"/>
          </p:cNvSpPr>
          <p:nvPr>
            <p:ph type="dt" sz="half" idx="10"/>
          </p:nvPr>
        </p:nvSpPr>
        <p:spPr/>
        <p:txBody>
          <a:bodyPr/>
          <a:lstStyle/>
          <a:p>
            <a:fld id="{9FD561FB-CBBC-4B8F-93A7-6A2E2F05813F}" type="datetimeFigureOut">
              <a:rPr lang="zh-CN" altLang="en-US" smtClean="0"/>
              <a:t>2023/2/28</a:t>
            </a:fld>
            <a:endParaRPr lang="zh-CN" altLang="en-US"/>
          </a:p>
        </p:txBody>
      </p:sp>
      <p:sp>
        <p:nvSpPr>
          <p:cNvPr id="4" name="页脚占位符 3">
            <a:extLst>
              <a:ext uri="{FF2B5EF4-FFF2-40B4-BE49-F238E27FC236}">
                <a16:creationId xmlns:a16="http://schemas.microsoft.com/office/drawing/2014/main" id="{F19414C2-A361-B5B7-CDA5-1BF9654F509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7D32E6C-374B-93FB-F87F-999FCEAF526C}"/>
              </a:ext>
            </a:extLst>
          </p:cNvPr>
          <p:cNvSpPr>
            <a:spLocks noGrp="1"/>
          </p:cNvSpPr>
          <p:nvPr>
            <p:ph type="sldNum" sz="quarter" idx="12"/>
          </p:nvPr>
        </p:nvSpPr>
        <p:spPr/>
        <p:txBody>
          <a:bodyPr/>
          <a:lstStyle/>
          <a:p>
            <a:fld id="{729C6676-EDC9-4E72-8C30-7E1C8DFFA0F5}" type="slidenum">
              <a:rPr lang="zh-CN" altLang="en-US" smtClean="0"/>
              <a:t>‹#›</a:t>
            </a:fld>
            <a:endParaRPr lang="zh-CN" altLang="en-US"/>
          </a:p>
        </p:txBody>
      </p:sp>
    </p:spTree>
    <p:extLst>
      <p:ext uri="{BB962C8B-B14F-4D97-AF65-F5344CB8AC3E}">
        <p14:creationId xmlns:p14="http://schemas.microsoft.com/office/powerpoint/2010/main" val="274897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AB5C9CB-F1EE-D136-3DC5-7977510A30F8}"/>
              </a:ext>
            </a:extLst>
          </p:cNvPr>
          <p:cNvSpPr>
            <a:spLocks noGrp="1"/>
          </p:cNvSpPr>
          <p:nvPr>
            <p:ph type="dt" sz="half" idx="10"/>
          </p:nvPr>
        </p:nvSpPr>
        <p:spPr/>
        <p:txBody>
          <a:bodyPr/>
          <a:lstStyle/>
          <a:p>
            <a:fld id="{9FD561FB-CBBC-4B8F-93A7-6A2E2F05813F}" type="datetimeFigureOut">
              <a:rPr lang="zh-CN" altLang="en-US" smtClean="0"/>
              <a:t>2023/2/28</a:t>
            </a:fld>
            <a:endParaRPr lang="zh-CN" altLang="en-US"/>
          </a:p>
        </p:txBody>
      </p:sp>
      <p:sp>
        <p:nvSpPr>
          <p:cNvPr id="3" name="页脚占位符 2">
            <a:extLst>
              <a:ext uri="{FF2B5EF4-FFF2-40B4-BE49-F238E27FC236}">
                <a16:creationId xmlns:a16="http://schemas.microsoft.com/office/drawing/2014/main" id="{79775BC4-DE48-10EF-E0A2-215537D47D6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917B4E8-FCA8-FA41-4900-C9DA27951617}"/>
              </a:ext>
            </a:extLst>
          </p:cNvPr>
          <p:cNvSpPr>
            <a:spLocks noGrp="1"/>
          </p:cNvSpPr>
          <p:nvPr>
            <p:ph type="sldNum" sz="quarter" idx="12"/>
          </p:nvPr>
        </p:nvSpPr>
        <p:spPr/>
        <p:txBody>
          <a:bodyPr/>
          <a:lstStyle/>
          <a:p>
            <a:fld id="{729C6676-EDC9-4E72-8C30-7E1C8DFFA0F5}" type="slidenum">
              <a:rPr lang="zh-CN" altLang="en-US" smtClean="0"/>
              <a:t>‹#›</a:t>
            </a:fld>
            <a:endParaRPr lang="zh-CN" altLang="en-US"/>
          </a:p>
        </p:txBody>
      </p:sp>
    </p:spTree>
    <p:extLst>
      <p:ext uri="{BB962C8B-B14F-4D97-AF65-F5344CB8AC3E}">
        <p14:creationId xmlns:p14="http://schemas.microsoft.com/office/powerpoint/2010/main" val="381376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524740-0EA2-8F5C-71B5-3BD00EAA048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8AFAA34-D958-D167-B2D0-B246AC898F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CFBD92D-D9AF-67EB-464A-E2C296EE6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17A2CEA-C8AE-0AC4-9ABE-08D455F84F3E}"/>
              </a:ext>
            </a:extLst>
          </p:cNvPr>
          <p:cNvSpPr>
            <a:spLocks noGrp="1"/>
          </p:cNvSpPr>
          <p:nvPr>
            <p:ph type="dt" sz="half" idx="10"/>
          </p:nvPr>
        </p:nvSpPr>
        <p:spPr/>
        <p:txBody>
          <a:bodyPr/>
          <a:lstStyle/>
          <a:p>
            <a:fld id="{9FD561FB-CBBC-4B8F-93A7-6A2E2F05813F}" type="datetimeFigureOut">
              <a:rPr lang="zh-CN" altLang="en-US" smtClean="0"/>
              <a:t>2023/2/28</a:t>
            </a:fld>
            <a:endParaRPr lang="zh-CN" altLang="en-US"/>
          </a:p>
        </p:txBody>
      </p:sp>
      <p:sp>
        <p:nvSpPr>
          <p:cNvPr id="6" name="页脚占位符 5">
            <a:extLst>
              <a:ext uri="{FF2B5EF4-FFF2-40B4-BE49-F238E27FC236}">
                <a16:creationId xmlns:a16="http://schemas.microsoft.com/office/drawing/2014/main" id="{EBB75A6B-D441-9493-DC27-1EE1957C15A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5904A50-C347-8339-3165-449A5C650226}"/>
              </a:ext>
            </a:extLst>
          </p:cNvPr>
          <p:cNvSpPr>
            <a:spLocks noGrp="1"/>
          </p:cNvSpPr>
          <p:nvPr>
            <p:ph type="sldNum" sz="quarter" idx="12"/>
          </p:nvPr>
        </p:nvSpPr>
        <p:spPr/>
        <p:txBody>
          <a:bodyPr/>
          <a:lstStyle/>
          <a:p>
            <a:fld id="{729C6676-EDC9-4E72-8C30-7E1C8DFFA0F5}" type="slidenum">
              <a:rPr lang="zh-CN" altLang="en-US" smtClean="0"/>
              <a:t>‹#›</a:t>
            </a:fld>
            <a:endParaRPr lang="zh-CN" altLang="en-US"/>
          </a:p>
        </p:txBody>
      </p:sp>
    </p:spTree>
    <p:extLst>
      <p:ext uri="{BB962C8B-B14F-4D97-AF65-F5344CB8AC3E}">
        <p14:creationId xmlns:p14="http://schemas.microsoft.com/office/powerpoint/2010/main" val="372214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919A7-27BF-F080-9A7C-915D76718FC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ED515D5-F2C3-1C12-909E-E918BEDECF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C52126B-FC21-CF8B-B93F-81F53760B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71C8F3-0AAD-ABFD-3467-49DAD75ACC52}"/>
              </a:ext>
            </a:extLst>
          </p:cNvPr>
          <p:cNvSpPr>
            <a:spLocks noGrp="1"/>
          </p:cNvSpPr>
          <p:nvPr>
            <p:ph type="dt" sz="half" idx="10"/>
          </p:nvPr>
        </p:nvSpPr>
        <p:spPr/>
        <p:txBody>
          <a:bodyPr/>
          <a:lstStyle/>
          <a:p>
            <a:fld id="{9FD561FB-CBBC-4B8F-93A7-6A2E2F05813F}" type="datetimeFigureOut">
              <a:rPr lang="zh-CN" altLang="en-US" smtClean="0"/>
              <a:t>2023/2/28</a:t>
            </a:fld>
            <a:endParaRPr lang="zh-CN" altLang="en-US"/>
          </a:p>
        </p:txBody>
      </p:sp>
      <p:sp>
        <p:nvSpPr>
          <p:cNvPr id="6" name="页脚占位符 5">
            <a:extLst>
              <a:ext uri="{FF2B5EF4-FFF2-40B4-BE49-F238E27FC236}">
                <a16:creationId xmlns:a16="http://schemas.microsoft.com/office/drawing/2014/main" id="{B8DA6384-A653-FF46-9477-94BFA831F3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89794B-F102-8727-17C4-DC0DBBD4147E}"/>
              </a:ext>
            </a:extLst>
          </p:cNvPr>
          <p:cNvSpPr>
            <a:spLocks noGrp="1"/>
          </p:cNvSpPr>
          <p:nvPr>
            <p:ph type="sldNum" sz="quarter" idx="12"/>
          </p:nvPr>
        </p:nvSpPr>
        <p:spPr/>
        <p:txBody>
          <a:bodyPr/>
          <a:lstStyle/>
          <a:p>
            <a:fld id="{729C6676-EDC9-4E72-8C30-7E1C8DFFA0F5}" type="slidenum">
              <a:rPr lang="zh-CN" altLang="en-US" smtClean="0"/>
              <a:t>‹#›</a:t>
            </a:fld>
            <a:endParaRPr lang="zh-CN" altLang="en-US"/>
          </a:p>
        </p:txBody>
      </p:sp>
    </p:spTree>
    <p:extLst>
      <p:ext uri="{BB962C8B-B14F-4D97-AF65-F5344CB8AC3E}">
        <p14:creationId xmlns:p14="http://schemas.microsoft.com/office/powerpoint/2010/main" val="145203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007E6D7-AFDD-7AAF-6C4E-B2D393166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594282F-BCA5-53DD-1BE2-C3F2C8668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6CA56AD-3921-79FA-D081-0CD7B2962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561FB-CBBC-4B8F-93A7-6A2E2F05813F}" type="datetimeFigureOut">
              <a:rPr lang="zh-CN" altLang="en-US" smtClean="0"/>
              <a:t>2023/2/28</a:t>
            </a:fld>
            <a:endParaRPr lang="zh-CN" altLang="en-US"/>
          </a:p>
        </p:txBody>
      </p:sp>
      <p:sp>
        <p:nvSpPr>
          <p:cNvPr id="5" name="页脚占位符 4">
            <a:extLst>
              <a:ext uri="{FF2B5EF4-FFF2-40B4-BE49-F238E27FC236}">
                <a16:creationId xmlns:a16="http://schemas.microsoft.com/office/drawing/2014/main" id="{F6A4F241-AA41-C1B1-76F9-E437CACE0D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360ACB6-81F4-4FBC-F5C0-909CC5E8B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C6676-EDC9-4E72-8C30-7E1C8DFFA0F5}" type="slidenum">
              <a:rPr lang="zh-CN" altLang="en-US" smtClean="0"/>
              <a:t>‹#›</a:t>
            </a:fld>
            <a:endParaRPr lang="zh-CN" altLang="en-US"/>
          </a:p>
        </p:txBody>
      </p:sp>
    </p:spTree>
    <p:extLst>
      <p:ext uri="{BB962C8B-B14F-4D97-AF65-F5344CB8AC3E}">
        <p14:creationId xmlns:p14="http://schemas.microsoft.com/office/powerpoint/2010/main" val="2361329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7.png"/><Relationship Id="rId7" Type="http://schemas.openxmlformats.org/officeDocument/2006/relationships/image" Target="../media/image22.e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2E8F11-1563-BBB3-131E-D4F0F5343887}"/>
              </a:ext>
            </a:extLst>
          </p:cNvPr>
          <p:cNvSpPr>
            <a:spLocks noGrp="1"/>
          </p:cNvSpPr>
          <p:nvPr>
            <p:ph type="ctrTitle"/>
          </p:nvPr>
        </p:nvSpPr>
        <p:spPr>
          <a:xfrm>
            <a:off x="1347019" y="1041400"/>
            <a:ext cx="9802761" cy="2387600"/>
          </a:xfrm>
        </p:spPr>
        <p:txBody>
          <a:bodyPr>
            <a:normAutofit/>
          </a:bodyPr>
          <a:lstStyle/>
          <a:p>
            <a:r>
              <a:rPr lang="en-US" altLang="zh-CN" dirty="0"/>
              <a:t>Particle track &amp; the weighted loss count in BSR storage ring</a:t>
            </a:r>
            <a:endParaRPr lang="zh-CN" altLang="en-US" dirty="0"/>
          </a:p>
        </p:txBody>
      </p:sp>
      <p:sp>
        <p:nvSpPr>
          <p:cNvPr id="3" name="副标题 2">
            <a:extLst>
              <a:ext uri="{FF2B5EF4-FFF2-40B4-BE49-F238E27FC236}">
                <a16:creationId xmlns:a16="http://schemas.microsoft.com/office/drawing/2014/main" id="{E758BC37-31CC-6572-D524-65EE61AAE7AC}"/>
              </a:ext>
            </a:extLst>
          </p:cNvPr>
          <p:cNvSpPr>
            <a:spLocks noGrp="1"/>
          </p:cNvSpPr>
          <p:nvPr>
            <p:ph type="subTitle" idx="1"/>
          </p:nvPr>
        </p:nvSpPr>
        <p:spPr/>
        <p:txBody>
          <a:bodyPr/>
          <a:lstStyle/>
          <a:p>
            <a:r>
              <a:rPr lang="zh-CN" altLang="en-US" dirty="0"/>
              <a:t>付泓瑾</a:t>
            </a:r>
            <a:endParaRPr lang="en-US" altLang="zh-CN" dirty="0"/>
          </a:p>
          <a:p>
            <a:r>
              <a:rPr lang="zh-CN" altLang="en-US" dirty="0"/>
              <a:t>加速器中心物理组</a:t>
            </a:r>
            <a:endParaRPr lang="en-US" altLang="zh-CN" dirty="0"/>
          </a:p>
        </p:txBody>
      </p:sp>
    </p:spTree>
    <p:extLst>
      <p:ext uri="{BB962C8B-B14F-4D97-AF65-F5344CB8AC3E}">
        <p14:creationId xmlns:p14="http://schemas.microsoft.com/office/powerpoint/2010/main" val="221666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9BB3BD3-132E-BF7D-778E-E7E7060842A8}"/>
                  </a:ext>
                </a:extLst>
              </p:cNvPr>
              <p:cNvSpPr>
                <a:spLocks noGrp="1"/>
              </p:cNvSpPr>
              <p:nvPr>
                <p:ph idx="1"/>
              </p:nvPr>
            </p:nvSpPr>
            <p:spPr>
              <a:xfrm>
                <a:off x="838200" y="530942"/>
                <a:ext cx="10515600" cy="6115664"/>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CN" altLang="en-US" dirty="0">
                    <a:solidFill>
                      <a:prstClr val="black"/>
                    </a:solidFill>
                  </a:rPr>
                  <a:t>（</a:t>
                </a:r>
                <a14:m>
                  <m:oMath xmlns:m="http://schemas.openxmlformats.org/officeDocument/2006/math">
                    <m:r>
                      <a:rPr kumimoji="0" lang="en-US" altLang="zh-CN" sz="2800" b="0" i="0" u="none" strike="noStrike" kern="1200" cap="none" spc="0" normalizeH="0" baseline="0" noProof="0" smtClean="0">
                        <a:ln>
                          <a:noFill/>
                        </a:ln>
                        <a:solidFill>
                          <a:prstClr val="black"/>
                        </a:solidFill>
                        <a:effectLst/>
                        <a:uLnTx/>
                        <a:uFillTx/>
                        <a:latin typeface="Cambria Math" panose="02040503050406030204" pitchFamily="18" charset="0"/>
                        <a:cs typeface="+mn-cs"/>
                      </a:rPr>
                      <m:t>4</m:t>
                    </m:r>
                    <m:r>
                      <a:rPr kumimoji="0" lang="zh-CN" altLang="en-US" sz="28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sSub>
                          <m:sSubPr>
                            <m:ctrlP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𝑃</m:t>
                            </m:r>
                          </m:e>
                          <m:sub>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𝑥</m:t>
                            </m:r>
                          </m:sub>
                        </m:sSub>
                        <m:r>
                          <a:rPr kumimoji="0" lang="zh-CN" altLang="en-US"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𝑃</m:t>
                        </m:r>
                      </m:e>
                      <m: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𝑦</m:t>
                        </m:r>
                      </m:sub>
                    </m:s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𝐶</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𝑃</m:t>
                        </m:r>
                      </m:e>
                      <m:sub>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𝑧</m:t>
                        </m:r>
                      </m:sub>
                    </m:s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&lt;</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others</m:t>
                    </m:r>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oMath>
                </a14:m>
                <a:endParaRPr kumimoji="0" lang="en-US" altLang="zh-CN" sz="2800" b="0" i="0" u="none" strike="noStrike" kern="1200" cap="none" spc="0" normalizeH="0" baseline="0" noProof="0" dirty="0">
                  <a:ln>
                    <a:noFill/>
                  </a:ln>
                  <a:solidFill>
                    <a:prstClr val="black"/>
                  </a:solidFill>
                  <a:effectLst/>
                  <a:uLnTx/>
                  <a:uFillTx/>
                  <a:latin typeface="等线" panose="020F0502020204030204"/>
                  <a:ea typeface="Cambria Math" panose="02040503050406030204" pitchFamily="18"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p>
              <a:p>
                <a:endParaRPr lang="zh-CN" altLang="en-US" dirty="0"/>
              </a:p>
            </p:txBody>
          </p:sp>
        </mc:Choice>
        <mc:Fallback xmlns="">
          <p:sp>
            <p:nvSpPr>
              <p:cNvPr id="3" name="内容占位符 2">
                <a:extLst>
                  <a:ext uri="{FF2B5EF4-FFF2-40B4-BE49-F238E27FC236}">
                    <a16:creationId xmlns:a16="http://schemas.microsoft.com/office/drawing/2014/main" id="{49BB3BD3-132E-BF7D-778E-E7E7060842A8}"/>
                  </a:ext>
                </a:extLst>
              </p:cNvPr>
              <p:cNvSpPr>
                <a:spLocks noGrp="1" noRot="1" noChangeAspect="1" noMove="1" noResize="1" noEditPoints="1" noAdjustHandles="1" noChangeArrowheads="1" noChangeShapeType="1" noTextEdit="1"/>
              </p:cNvSpPr>
              <p:nvPr>
                <p:ph idx="1"/>
              </p:nvPr>
            </p:nvSpPr>
            <p:spPr>
              <a:xfrm>
                <a:off x="838200" y="530942"/>
                <a:ext cx="10515600" cy="6115664"/>
              </a:xfrm>
              <a:blipFill>
                <a:blip r:embed="rId2"/>
                <a:stretch>
                  <a:fillRect l="-1043" t="-1496"/>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93CE5B2E-3E3F-B211-7FA7-9BC3F42AD8C3}"/>
              </a:ext>
            </a:extLst>
          </p:cNvPr>
          <p:cNvPicPr>
            <a:picLocks noChangeAspect="1"/>
          </p:cNvPicPr>
          <p:nvPr/>
        </p:nvPicPr>
        <p:blipFill>
          <a:blip r:embed="rId3"/>
          <a:stretch>
            <a:fillRect/>
          </a:stretch>
        </p:blipFill>
        <p:spPr>
          <a:xfrm>
            <a:off x="2049475" y="1445341"/>
            <a:ext cx="2838005" cy="2443316"/>
          </a:xfrm>
          <a:prstGeom prst="rect">
            <a:avLst/>
          </a:prstGeom>
        </p:spPr>
      </p:pic>
      <p:pic>
        <p:nvPicPr>
          <p:cNvPr id="5" name="图片 4">
            <a:extLst>
              <a:ext uri="{FF2B5EF4-FFF2-40B4-BE49-F238E27FC236}">
                <a16:creationId xmlns:a16="http://schemas.microsoft.com/office/drawing/2014/main" id="{0D3C05FB-AAB8-64F0-385E-F708E345D813}"/>
              </a:ext>
            </a:extLst>
          </p:cNvPr>
          <p:cNvPicPr>
            <a:picLocks noChangeAspect="1"/>
          </p:cNvPicPr>
          <p:nvPr/>
        </p:nvPicPr>
        <p:blipFill>
          <a:blip r:embed="rId4"/>
          <a:stretch>
            <a:fillRect/>
          </a:stretch>
        </p:blipFill>
        <p:spPr>
          <a:xfrm>
            <a:off x="6744929" y="1328078"/>
            <a:ext cx="3256011" cy="2677841"/>
          </a:xfrm>
          <a:prstGeom prst="rect">
            <a:avLst/>
          </a:prstGeom>
        </p:spPr>
      </p:pic>
      <p:pic>
        <p:nvPicPr>
          <p:cNvPr id="6" name="图片 5">
            <a:extLst>
              <a:ext uri="{FF2B5EF4-FFF2-40B4-BE49-F238E27FC236}">
                <a16:creationId xmlns:a16="http://schemas.microsoft.com/office/drawing/2014/main" id="{47BE19B2-1DD1-1383-E23E-68EF65355BAE}"/>
              </a:ext>
            </a:extLst>
          </p:cNvPr>
          <p:cNvPicPr>
            <a:picLocks noChangeAspect="1"/>
          </p:cNvPicPr>
          <p:nvPr/>
        </p:nvPicPr>
        <p:blipFill>
          <a:blip r:embed="rId5"/>
          <a:stretch>
            <a:fillRect/>
          </a:stretch>
        </p:blipFill>
        <p:spPr>
          <a:xfrm>
            <a:off x="3099373" y="4383711"/>
            <a:ext cx="5501640" cy="1767840"/>
          </a:xfrm>
          <a:prstGeom prst="rect">
            <a:avLst/>
          </a:prstGeom>
        </p:spPr>
      </p:pic>
    </p:spTree>
    <p:extLst>
      <p:ext uri="{BB962C8B-B14F-4D97-AF65-F5344CB8AC3E}">
        <p14:creationId xmlns:p14="http://schemas.microsoft.com/office/powerpoint/2010/main" val="3639544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D6B23-4F9C-2FF6-84FF-0E25C747B1EF}"/>
              </a:ext>
            </a:extLst>
          </p:cNvPr>
          <p:cNvSpPr>
            <a:spLocks noGrp="1"/>
          </p:cNvSpPr>
          <p:nvPr>
            <p:ph type="title"/>
          </p:nvPr>
        </p:nvSpPr>
        <p:spPr/>
        <p:txBody>
          <a:bodyPr/>
          <a:lstStyle/>
          <a:p>
            <a:r>
              <a:rPr lang="zh-CN" altLang="en-US" dirty="0"/>
              <a:t>二</a:t>
            </a:r>
            <a:r>
              <a:rPr lang="en-US" altLang="zh-CN" dirty="0"/>
              <a:t>.</a:t>
            </a:r>
            <a:r>
              <a:rPr lang="zh-CN" altLang="en-US" dirty="0"/>
              <a:t>实验回顾</a:t>
            </a:r>
          </a:p>
        </p:txBody>
      </p:sp>
      <p:sp>
        <p:nvSpPr>
          <p:cNvPr id="3" name="内容占位符 2">
            <a:extLst>
              <a:ext uri="{FF2B5EF4-FFF2-40B4-BE49-F238E27FC236}">
                <a16:creationId xmlns:a16="http://schemas.microsoft.com/office/drawing/2014/main" id="{808F4A58-4917-053A-FFF8-6D4671189B25}"/>
              </a:ext>
            </a:extLst>
          </p:cNvPr>
          <p:cNvSpPr>
            <a:spLocks noGrp="1"/>
          </p:cNvSpPr>
          <p:nvPr>
            <p:ph idx="1"/>
          </p:nvPr>
        </p:nvSpPr>
        <p:spPr>
          <a:xfrm>
            <a:off x="838200" y="1825624"/>
            <a:ext cx="10515600" cy="4808257"/>
          </a:xfrm>
        </p:spPr>
        <p:txBody>
          <a:bodyPr/>
          <a:lstStyle/>
          <a:p>
            <a:pPr marL="0" indent="0">
              <a:buNone/>
            </a:pPr>
            <a:r>
              <a:rPr lang="zh-CN" altLang="en-US" dirty="0"/>
              <a:t>   </a:t>
            </a:r>
            <a:r>
              <a:rPr lang="en-US" altLang="zh-CN" dirty="0"/>
              <a:t>R3OQ08</a:t>
            </a:r>
            <a:r>
              <a:rPr lang="zh-CN" altLang="en-US" dirty="0"/>
              <a:t>的水平色散是所有元件中最大的之一。</a:t>
            </a:r>
            <a:endParaRPr lang="en-US" altLang="zh-CN" dirty="0"/>
          </a:p>
          <a:p>
            <a:pPr marL="0" indent="0">
              <a:buNone/>
            </a:pPr>
            <a:r>
              <a:rPr lang="en-US" altLang="zh-CN" dirty="0"/>
              <a:t>   </a:t>
            </a:r>
            <a:r>
              <a:rPr lang="zh-CN" altLang="en-US" dirty="0"/>
              <a:t>经过</a:t>
            </a:r>
            <a:r>
              <a:rPr lang="en-US" altLang="zh-CN" dirty="0" err="1"/>
              <a:t>Touschek</a:t>
            </a:r>
            <a:r>
              <a:rPr lang="zh-CN" altLang="en-US" dirty="0"/>
              <a:t>修正后的计数在𝑃</a:t>
            </a:r>
            <a:r>
              <a:rPr lang="en-US" altLang="zh-CN" dirty="0"/>
              <a:t>_</a:t>
            </a:r>
            <a:r>
              <a:rPr lang="zh-CN" altLang="en-US" dirty="0"/>
              <a:t>𝑧 较小时也是其计数占比较大，故重新分析了去年</a:t>
            </a:r>
            <a:r>
              <a:rPr lang="en-US" altLang="zh-CN" dirty="0"/>
              <a:t>10</a:t>
            </a:r>
            <a:r>
              <a:rPr lang="zh-CN" altLang="en-US" dirty="0"/>
              <a:t>月</a:t>
            </a:r>
            <a:r>
              <a:rPr lang="en-US" altLang="zh-CN" dirty="0"/>
              <a:t>25</a:t>
            </a:r>
            <a:r>
              <a:rPr lang="zh-CN" altLang="en-US" dirty="0"/>
              <a:t>号第一次</a:t>
            </a:r>
            <a:r>
              <a:rPr lang="en-US" altLang="zh-CN" dirty="0"/>
              <a:t>RSD</a:t>
            </a:r>
            <a:r>
              <a:rPr lang="zh-CN" altLang="en-US" dirty="0"/>
              <a:t>实验时上午的</a:t>
            </a:r>
            <a:r>
              <a:rPr lang="en-US" altLang="zh-CN" dirty="0"/>
              <a:t>ROQ08</a:t>
            </a:r>
            <a:r>
              <a:rPr lang="zh-CN" altLang="en-US" dirty="0"/>
              <a:t>的束损数据。</a:t>
            </a:r>
            <a:endParaRPr lang="en-US" altLang="zh-CN" dirty="0"/>
          </a:p>
          <a:p>
            <a:pPr marL="0" indent="0">
              <a:buNone/>
            </a:pPr>
            <a:r>
              <a:rPr lang="en-US" altLang="zh-CN" dirty="0"/>
              <a:t>   </a:t>
            </a:r>
            <a:r>
              <a:rPr lang="zh-CN" altLang="en-US" dirty="0"/>
              <a:t>处理方式仍是</a:t>
            </a:r>
            <a:r>
              <a:rPr lang="en-US" altLang="zh-CN" dirty="0"/>
              <a:t>BLM</a:t>
            </a:r>
            <a:r>
              <a:rPr lang="zh-CN" altLang="en-US" dirty="0"/>
              <a:t>信号对流强做归一化处理后再取平均值（几个相邻归一化束损给出一个平均值）</a:t>
            </a:r>
          </a:p>
        </p:txBody>
      </p:sp>
    </p:spTree>
    <p:extLst>
      <p:ext uri="{BB962C8B-B14F-4D97-AF65-F5344CB8AC3E}">
        <p14:creationId xmlns:p14="http://schemas.microsoft.com/office/powerpoint/2010/main" val="687579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0238181-2265-95AC-8651-69658954EF60}"/>
              </a:ext>
            </a:extLst>
          </p:cNvPr>
          <p:cNvSpPr>
            <a:spLocks noGrp="1"/>
          </p:cNvSpPr>
          <p:nvPr>
            <p:ph idx="1"/>
          </p:nvPr>
        </p:nvSpPr>
        <p:spPr>
          <a:xfrm>
            <a:off x="838200" y="268940"/>
            <a:ext cx="10515600" cy="6481484"/>
          </a:xfrm>
        </p:spPr>
        <p:txBody>
          <a:bodyPr/>
          <a:lstStyle/>
          <a:p>
            <a:r>
              <a:rPr lang="zh-CN" altLang="en-US" dirty="0"/>
              <a:t>图</a:t>
            </a:r>
            <a:r>
              <a:rPr lang="en-US" altLang="zh-CN" dirty="0"/>
              <a:t>2.1</a:t>
            </a:r>
            <a:r>
              <a:rPr lang="zh-CN" altLang="en-US" dirty="0"/>
              <a:t>和</a:t>
            </a:r>
            <a:r>
              <a:rPr lang="en-US" altLang="zh-CN" dirty="0"/>
              <a:t>2.2</a:t>
            </a:r>
            <a:r>
              <a:rPr lang="zh-CN" altLang="en-US" dirty="0"/>
              <a:t>的后半段确实有整体上升，似乎有两次阶跃</a:t>
            </a:r>
            <a:r>
              <a:rPr lang="en-US" altLang="zh-CN" dirty="0"/>
              <a:t>.</a:t>
            </a:r>
          </a:p>
          <a:p>
            <a:r>
              <a:rPr lang="en-US" altLang="zh-CN" dirty="0"/>
              <a:t> </a:t>
            </a:r>
            <a:r>
              <a:rPr lang="zh-CN" altLang="en-US" dirty="0"/>
              <a:t>上次实验的扫频范围都很小，能量范围也很小。上午的扫频范围是</a:t>
            </a:r>
            <a:r>
              <a:rPr lang="en-US" altLang="zh-CN" dirty="0"/>
              <a:t>827919~848669Hz,</a:t>
            </a:r>
            <a:r>
              <a:rPr lang="zh-CN" altLang="en-US" dirty="0"/>
              <a:t>能量范围是</a:t>
            </a:r>
            <a:r>
              <a:rPr lang="en-US" altLang="zh-CN" dirty="0"/>
              <a:t>2.4967~2.5040GeV.</a:t>
            </a:r>
          </a:p>
          <a:p>
            <a:r>
              <a:rPr lang="en-US" altLang="zh-CN" dirty="0"/>
              <a:t>  </a:t>
            </a:r>
            <a:r>
              <a:rPr lang="zh-CN" altLang="en-US" dirty="0"/>
              <a:t>对于图</a:t>
            </a:r>
            <a:r>
              <a:rPr lang="en-US" altLang="zh-CN" dirty="0"/>
              <a:t>1</a:t>
            </a:r>
            <a:r>
              <a:rPr lang="zh-CN" altLang="en-US" dirty="0"/>
              <a:t>，取开始扫描时间为</a:t>
            </a:r>
            <a:r>
              <a:rPr lang="en-US" altLang="zh-CN" dirty="0"/>
              <a:t>4572.5s</a:t>
            </a:r>
            <a:r>
              <a:rPr lang="zh-CN" altLang="en-US" dirty="0"/>
              <a:t>，选定时间为</a:t>
            </a:r>
            <a:r>
              <a:rPr lang="en-US" altLang="zh-CN" dirty="0"/>
              <a:t>4722.5s</a:t>
            </a:r>
            <a:r>
              <a:rPr lang="zh-CN" altLang="en-US" dirty="0"/>
              <a:t>，则对应能量为</a:t>
            </a:r>
            <a:r>
              <a:rPr lang="en-US" altLang="zh-CN" dirty="0"/>
              <a:t>2.4987GeV</a:t>
            </a:r>
          </a:p>
          <a:p>
            <a:r>
              <a:rPr lang="en-US" altLang="zh-CN" dirty="0"/>
              <a:t>  </a:t>
            </a:r>
            <a:r>
              <a:rPr lang="zh-CN" altLang="en-US" dirty="0"/>
              <a:t>对于图</a:t>
            </a:r>
            <a:r>
              <a:rPr lang="en-US" altLang="zh-CN" dirty="0"/>
              <a:t>2</a:t>
            </a:r>
            <a:r>
              <a:rPr lang="zh-CN" altLang="en-US" dirty="0"/>
              <a:t>，取开始扫描时间为</a:t>
            </a:r>
            <a:r>
              <a:rPr lang="en-US" altLang="zh-CN" dirty="0"/>
              <a:t>972.5s</a:t>
            </a:r>
            <a:r>
              <a:rPr lang="zh-CN" altLang="en-US" dirty="0"/>
              <a:t>，选定时间为</a:t>
            </a:r>
            <a:r>
              <a:rPr lang="en-US" altLang="zh-CN" dirty="0"/>
              <a:t>1122.5s</a:t>
            </a:r>
            <a:r>
              <a:rPr lang="zh-CN" altLang="en-US" dirty="0"/>
              <a:t>，则对应能量为</a:t>
            </a:r>
            <a:r>
              <a:rPr lang="en-US" altLang="zh-CN" dirty="0"/>
              <a:t>2.4986GeV</a:t>
            </a:r>
          </a:p>
          <a:p>
            <a:endParaRPr lang="en-US" altLang="zh-CN" dirty="0"/>
          </a:p>
          <a:p>
            <a:endParaRPr lang="zh-CN" altLang="en-US" dirty="0"/>
          </a:p>
        </p:txBody>
      </p:sp>
      <p:pic>
        <p:nvPicPr>
          <p:cNvPr id="7" name="图片 6">
            <a:extLst>
              <a:ext uri="{FF2B5EF4-FFF2-40B4-BE49-F238E27FC236}">
                <a16:creationId xmlns:a16="http://schemas.microsoft.com/office/drawing/2014/main" id="{885468D9-FF8C-D451-BDF4-0BE4C25297BF}"/>
              </a:ext>
            </a:extLst>
          </p:cNvPr>
          <p:cNvPicPr>
            <a:picLocks noChangeAspect="1"/>
          </p:cNvPicPr>
          <p:nvPr/>
        </p:nvPicPr>
        <p:blipFill>
          <a:blip r:embed="rId2"/>
          <a:stretch>
            <a:fillRect/>
          </a:stretch>
        </p:blipFill>
        <p:spPr>
          <a:xfrm>
            <a:off x="1488141" y="3429000"/>
            <a:ext cx="3870983" cy="2901976"/>
          </a:xfrm>
          <a:prstGeom prst="rect">
            <a:avLst/>
          </a:prstGeom>
        </p:spPr>
      </p:pic>
      <p:pic>
        <p:nvPicPr>
          <p:cNvPr id="8" name="图片 7">
            <a:extLst>
              <a:ext uri="{FF2B5EF4-FFF2-40B4-BE49-F238E27FC236}">
                <a16:creationId xmlns:a16="http://schemas.microsoft.com/office/drawing/2014/main" id="{30F493DE-6E16-068C-0D19-F9E7735F9B4A}"/>
              </a:ext>
            </a:extLst>
          </p:cNvPr>
          <p:cNvPicPr>
            <a:picLocks noChangeAspect="1"/>
          </p:cNvPicPr>
          <p:nvPr/>
        </p:nvPicPr>
        <p:blipFill>
          <a:blip r:embed="rId3"/>
          <a:stretch>
            <a:fillRect/>
          </a:stretch>
        </p:blipFill>
        <p:spPr>
          <a:xfrm>
            <a:off x="6735136" y="3287731"/>
            <a:ext cx="3972592" cy="2978163"/>
          </a:xfrm>
          <a:prstGeom prst="rect">
            <a:avLst/>
          </a:prstGeom>
        </p:spPr>
      </p:pic>
      <p:sp>
        <p:nvSpPr>
          <p:cNvPr id="9" name="文本框 8">
            <a:extLst>
              <a:ext uri="{FF2B5EF4-FFF2-40B4-BE49-F238E27FC236}">
                <a16:creationId xmlns:a16="http://schemas.microsoft.com/office/drawing/2014/main" id="{E605EB33-B5B3-CF32-DCBE-4168A2943A8B}"/>
              </a:ext>
            </a:extLst>
          </p:cNvPr>
          <p:cNvSpPr txBox="1"/>
          <p:nvPr/>
        </p:nvSpPr>
        <p:spPr>
          <a:xfrm>
            <a:off x="385482" y="6184993"/>
            <a:ext cx="5988423" cy="646331"/>
          </a:xfrm>
          <a:prstGeom prst="rect">
            <a:avLst/>
          </a:prstGeom>
          <a:noFill/>
        </p:spPr>
        <p:txBody>
          <a:bodyPr wrap="square" rtlCol="0">
            <a:spAutoFit/>
          </a:bodyPr>
          <a:lstStyle/>
          <a:p>
            <a:r>
              <a:rPr lang="en-US" altLang="zh-CN" dirty="0"/>
              <a:t>8:00-9:55 the time-average beam loss normalized by the current’s square</a:t>
            </a:r>
            <a:endParaRPr lang="zh-CN" altLang="en-US" dirty="0"/>
          </a:p>
        </p:txBody>
      </p:sp>
      <p:sp>
        <p:nvSpPr>
          <p:cNvPr id="10" name="文本框 9">
            <a:extLst>
              <a:ext uri="{FF2B5EF4-FFF2-40B4-BE49-F238E27FC236}">
                <a16:creationId xmlns:a16="http://schemas.microsoft.com/office/drawing/2014/main" id="{A34EB892-4130-6843-5EA7-7A1914AF53CD}"/>
              </a:ext>
            </a:extLst>
          </p:cNvPr>
          <p:cNvSpPr txBox="1"/>
          <p:nvPr/>
        </p:nvSpPr>
        <p:spPr>
          <a:xfrm>
            <a:off x="6493393" y="6184993"/>
            <a:ext cx="5313125" cy="646331"/>
          </a:xfrm>
          <a:prstGeom prst="rect">
            <a:avLst/>
          </a:prstGeom>
          <a:noFill/>
        </p:spPr>
        <p:txBody>
          <a:bodyPr wrap="square" rtlCol="0">
            <a:spAutoFit/>
          </a:bodyPr>
          <a:lstStyle/>
          <a:p>
            <a:r>
              <a:rPr lang="en-US" altLang="zh-CN" dirty="0"/>
              <a:t>9:00-9:55 the time-average beam loss normalized by the current’s square </a:t>
            </a:r>
            <a:endParaRPr lang="zh-CN" altLang="en-US" dirty="0"/>
          </a:p>
        </p:txBody>
      </p:sp>
    </p:spTree>
    <p:extLst>
      <p:ext uri="{BB962C8B-B14F-4D97-AF65-F5344CB8AC3E}">
        <p14:creationId xmlns:p14="http://schemas.microsoft.com/office/powerpoint/2010/main" val="190464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F595C-8561-04A9-2345-AD3470D90A31}"/>
              </a:ext>
            </a:extLst>
          </p:cNvPr>
          <p:cNvSpPr>
            <a:spLocks noGrp="1"/>
          </p:cNvSpPr>
          <p:nvPr>
            <p:ph type="title"/>
          </p:nvPr>
        </p:nvSpPr>
        <p:spPr/>
        <p:txBody>
          <a:bodyPr/>
          <a:lstStyle/>
          <a:p>
            <a:r>
              <a:rPr lang="zh-CN" altLang="en-US" dirty="0"/>
              <a:t>三</a:t>
            </a:r>
            <a:r>
              <a:rPr lang="en-US" altLang="zh-CN" dirty="0"/>
              <a:t>.</a:t>
            </a:r>
            <a:r>
              <a:rPr lang="zh-CN" altLang="en-US" dirty="0"/>
              <a:t>动量接受度更新和</a:t>
            </a:r>
            <a:r>
              <a:rPr lang="en-US" altLang="zh-CN" dirty="0" err="1"/>
              <a:t>Touschek</a:t>
            </a:r>
            <a:r>
              <a:rPr lang="zh-CN" altLang="en-US" dirty="0"/>
              <a:t>寿命比较</a:t>
            </a:r>
          </a:p>
        </p:txBody>
      </p:sp>
      <p:sp>
        <p:nvSpPr>
          <p:cNvPr id="3" name="内容占位符 2">
            <a:extLst>
              <a:ext uri="{FF2B5EF4-FFF2-40B4-BE49-F238E27FC236}">
                <a16:creationId xmlns:a16="http://schemas.microsoft.com/office/drawing/2014/main" id="{B6791FC3-B012-75A3-DB39-D0A879500B7A}"/>
              </a:ext>
            </a:extLst>
          </p:cNvPr>
          <p:cNvSpPr>
            <a:spLocks noGrp="1"/>
          </p:cNvSpPr>
          <p:nvPr>
            <p:ph idx="1"/>
          </p:nvPr>
        </p:nvSpPr>
        <p:spPr>
          <a:xfrm>
            <a:off x="838200" y="1690688"/>
            <a:ext cx="10515600" cy="4351338"/>
          </a:xfrm>
        </p:spPr>
        <p:txBody>
          <a:bodyPr/>
          <a:lstStyle/>
          <a:p>
            <a:r>
              <a:rPr lang="zh-CN" altLang="en-US" dirty="0"/>
              <a:t>按新的物理孔径跟踪得到的新局域动量接受度</a:t>
            </a:r>
          </a:p>
        </p:txBody>
      </p:sp>
      <p:pic>
        <p:nvPicPr>
          <p:cNvPr id="4" name="图片 3">
            <a:extLst>
              <a:ext uri="{FF2B5EF4-FFF2-40B4-BE49-F238E27FC236}">
                <a16:creationId xmlns:a16="http://schemas.microsoft.com/office/drawing/2014/main" id="{ACB254A1-046C-773B-E0BF-0D06F9A17ACB}"/>
              </a:ext>
            </a:extLst>
          </p:cNvPr>
          <p:cNvPicPr>
            <a:picLocks noChangeAspect="1"/>
          </p:cNvPicPr>
          <p:nvPr/>
        </p:nvPicPr>
        <p:blipFill>
          <a:blip r:embed="rId2"/>
          <a:stretch>
            <a:fillRect/>
          </a:stretch>
        </p:blipFill>
        <p:spPr>
          <a:xfrm>
            <a:off x="389106" y="2386744"/>
            <a:ext cx="2782451" cy="2084512"/>
          </a:xfrm>
          <a:prstGeom prst="rect">
            <a:avLst/>
          </a:prstGeom>
        </p:spPr>
      </p:pic>
      <p:pic>
        <p:nvPicPr>
          <p:cNvPr id="5" name="图片 4">
            <a:extLst>
              <a:ext uri="{FF2B5EF4-FFF2-40B4-BE49-F238E27FC236}">
                <a16:creationId xmlns:a16="http://schemas.microsoft.com/office/drawing/2014/main" id="{4BDD0671-3003-6475-1884-197FC0C69FBA}"/>
              </a:ext>
            </a:extLst>
          </p:cNvPr>
          <p:cNvPicPr>
            <a:picLocks noChangeAspect="1"/>
          </p:cNvPicPr>
          <p:nvPr/>
        </p:nvPicPr>
        <p:blipFill>
          <a:blip r:embed="rId3"/>
          <a:stretch>
            <a:fillRect/>
          </a:stretch>
        </p:blipFill>
        <p:spPr>
          <a:xfrm>
            <a:off x="3484089" y="2386744"/>
            <a:ext cx="2913994" cy="2183058"/>
          </a:xfrm>
          <a:prstGeom prst="rect">
            <a:avLst/>
          </a:prstGeom>
        </p:spPr>
      </p:pic>
      <p:pic>
        <p:nvPicPr>
          <p:cNvPr id="6" name="图片 5">
            <a:extLst>
              <a:ext uri="{FF2B5EF4-FFF2-40B4-BE49-F238E27FC236}">
                <a16:creationId xmlns:a16="http://schemas.microsoft.com/office/drawing/2014/main" id="{865B6B49-3497-1299-8002-1F3B7F908291}"/>
              </a:ext>
            </a:extLst>
          </p:cNvPr>
          <p:cNvPicPr>
            <a:picLocks noChangeAspect="1"/>
          </p:cNvPicPr>
          <p:nvPr/>
        </p:nvPicPr>
        <p:blipFill>
          <a:blip r:embed="rId4"/>
          <a:stretch>
            <a:fillRect/>
          </a:stretch>
        </p:blipFill>
        <p:spPr>
          <a:xfrm>
            <a:off x="389106" y="4579305"/>
            <a:ext cx="2773459" cy="2084511"/>
          </a:xfrm>
          <a:prstGeom prst="rect">
            <a:avLst/>
          </a:prstGeom>
        </p:spPr>
      </p:pic>
      <p:pic>
        <p:nvPicPr>
          <p:cNvPr id="7" name="图片 6">
            <a:extLst>
              <a:ext uri="{FF2B5EF4-FFF2-40B4-BE49-F238E27FC236}">
                <a16:creationId xmlns:a16="http://schemas.microsoft.com/office/drawing/2014/main" id="{1BED1F83-AD59-8AC0-280A-C7D1FEB8D3B8}"/>
              </a:ext>
            </a:extLst>
          </p:cNvPr>
          <p:cNvPicPr>
            <a:picLocks noChangeAspect="1"/>
          </p:cNvPicPr>
          <p:nvPr/>
        </p:nvPicPr>
        <p:blipFill>
          <a:blip r:embed="rId5"/>
          <a:stretch>
            <a:fillRect/>
          </a:stretch>
        </p:blipFill>
        <p:spPr>
          <a:xfrm>
            <a:off x="7011023" y="2681925"/>
            <a:ext cx="4791871" cy="3578662"/>
          </a:xfrm>
          <a:prstGeom prst="rect">
            <a:avLst/>
          </a:prstGeom>
        </p:spPr>
      </p:pic>
    </p:spTree>
    <p:extLst>
      <p:ext uri="{BB962C8B-B14F-4D97-AF65-F5344CB8AC3E}">
        <p14:creationId xmlns:p14="http://schemas.microsoft.com/office/powerpoint/2010/main" val="2425067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94489C-7AF8-4545-159E-7156BA011A79}"/>
              </a:ext>
            </a:extLst>
          </p:cNvPr>
          <p:cNvSpPr>
            <a:spLocks noGrp="1"/>
          </p:cNvSpPr>
          <p:nvPr>
            <p:ph type="title"/>
          </p:nvPr>
        </p:nvSpPr>
        <p:spPr/>
        <p:txBody>
          <a:bodyPr/>
          <a:lstStyle/>
          <a:p>
            <a:r>
              <a:rPr lang="zh-CN" altLang="en-US" dirty="0"/>
              <a:t>局域</a:t>
            </a:r>
            <a:r>
              <a:rPr lang="en-US" altLang="zh-CN" dirty="0" err="1"/>
              <a:t>Touschek</a:t>
            </a:r>
            <a:r>
              <a:rPr lang="zh-CN" altLang="en-US" dirty="0"/>
              <a:t>寿命对比</a:t>
            </a:r>
          </a:p>
        </p:txBody>
      </p:sp>
      <p:sp>
        <p:nvSpPr>
          <p:cNvPr id="3" name="内容占位符 2">
            <a:extLst>
              <a:ext uri="{FF2B5EF4-FFF2-40B4-BE49-F238E27FC236}">
                <a16:creationId xmlns:a16="http://schemas.microsoft.com/office/drawing/2014/main" id="{199829E7-DC76-BF82-B69D-C04993F43654}"/>
              </a:ext>
            </a:extLst>
          </p:cNvPr>
          <p:cNvSpPr>
            <a:spLocks noGrp="1"/>
          </p:cNvSpPr>
          <p:nvPr>
            <p:ph idx="1"/>
          </p:nvPr>
        </p:nvSpPr>
        <p:spPr/>
        <p:txBody>
          <a:bodyPr/>
          <a:lstStyle/>
          <a:p>
            <a:r>
              <a:rPr lang="en-US" altLang="zh-CN" dirty="0"/>
              <a:t>1.</a:t>
            </a:r>
            <a:r>
              <a:rPr lang="zh-CN" altLang="en-US" dirty="0"/>
              <a:t>非极化束流</a:t>
            </a:r>
            <a:endParaRPr lang="en-US" altLang="zh-CN" dirty="0"/>
          </a:p>
          <a:p>
            <a:pPr marL="0" indent="0">
              <a:buNone/>
            </a:pPr>
            <a:r>
              <a:rPr lang="zh-CN" altLang="en-US" dirty="0"/>
              <a:t>（</a:t>
            </a:r>
            <a:r>
              <a:rPr lang="en-US" altLang="zh-CN" dirty="0"/>
              <a:t>1</a:t>
            </a:r>
            <a:r>
              <a:rPr lang="zh-CN" altLang="en-US" dirty="0"/>
              <a:t>）</a:t>
            </a:r>
            <a:r>
              <a:rPr lang="en-US" altLang="zh-CN" dirty="0" err="1"/>
              <a:t>Piwinkski</a:t>
            </a:r>
            <a:r>
              <a:rPr lang="zh-CN" altLang="en-US" dirty="0"/>
              <a:t>公式，取算术平均值</a:t>
            </a:r>
            <a:endParaRPr lang="en-US" altLang="zh-CN" dirty="0"/>
          </a:p>
          <a:p>
            <a:pPr marL="0" indent="0">
              <a:buNone/>
            </a:pPr>
            <a:endParaRPr lang="en-US" altLang="zh-CN" dirty="0"/>
          </a:p>
          <a:p>
            <a:pPr marL="0" indent="0">
              <a:buNone/>
            </a:pPr>
            <a:r>
              <a:rPr lang="zh-CN" altLang="en-US" dirty="0"/>
              <a:t>（</a:t>
            </a:r>
            <a:r>
              <a:rPr lang="en-US" altLang="zh-CN" dirty="0"/>
              <a:t>2</a:t>
            </a:r>
            <a:r>
              <a:rPr lang="zh-CN" altLang="en-US" dirty="0"/>
              <a:t>）</a:t>
            </a:r>
            <a:r>
              <a:rPr lang="en-US" altLang="zh-CN" dirty="0"/>
              <a:t>Le Duff </a:t>
            </a:r>
            <a:r>
              <a:rPr lang="zh-CN" altLang="en-US" dirty="0"/>
              <a:t>公式，取算术平均值</a:t>
            </a:r>
            <a:endParaRPr lang="en-US" altLang="zh-CN" dirty="0"/>
          </a:p>
          <a:p>
            <a:pPr marL="0" indent="0">
              <a:buNone/>
            </a:pPr>
            <a:endParaRPr lang="en-US" altLang="zh-CN" dirty="0"/>
          </a:p>
          <a:p>
            <a:pPr marL="0" indent="0">
              <a:buNone/>
            </a:pPr>
            <a:r>
              <a:rPr lang="zh-CN" altLang="en-US" dirty="0"/>
              <a:t>（</a:t>
            </a:r>
            <a:r>
              <a:rPr lang="en-US" altLang="zh-CN" dirty="0"/>
              <a:t>3</a:t>
            </a:r>
            <a:r>
              <a:rPr lang="zh-CN" altLang="en-US" dirty="0"/>
              <a:t>）基于</a:t>
            </a:r>
            <a:r>
              <a:rPr lang="en-US" altLang="zh-CN" dirty="0"/>
              <a:t>Le Duff</a:t>
            </a:r>
            <a:r>
              <a:rPr lang="zh-CN" altLang="en-US" dirty="0"/>
              <a:t>方法的导出公式（</a:t>
            </a:r>
            <a:r>
              <a:rPr lang="en-US" altLang="zh-CN" dirty="0"/>
              <a:t>12</a:t>
            </a:r>
            <a:r>
              <a:rPr lang="zh-CN" altLang="en-US" dirty="0"/>
              <a:t>月）</a:t>
            </a:r>
          </a:p>
        </p:txBody>
      </p:sp>
    </p:spTree>
    <p:extLst>
      <p:ext uri="{BB962C8B-B14F-4D97-AF65-F5344CB8AC3E}">
        <p14:creationId xmlns:p14="http://schemas.microsoft.com/office/powerpoint/2010/main" val="245493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a:extLst>
              <a:ext uri="{FF2B5EF4-FFF2-40B4-BE49-F238E27FC236}">
                <a16:creationId xmlns:a16="http://schemas.microsoft.com/office/drawing/2014/main" id="{45DA49E4-53F5-ED5B-60D7-00AE8EDCB36E}"/>
              </a:ext>
            </a:extLst>
          </p:cNvPr>
          <p:cNvSpPr>
            <a:spLocks noGrp="1"/>
          </p:cNvSpPr>
          <p:nvPr>
            <p:ph idx="1"/>
          </p:nvPr>
        </p:nvSpPr>
        <p:spPr>
          <a:xfrm>
            <a:off x="402431" y="288993"/>
            <a:ext cx="11379994" cy="6349932"/>
          </a:xfrm>
        </p:spPr>
        <p:txBody>
          <a:bodyPr/>
          <a:lstStyle/>
          <a:p>
            <a:r>
              <a:rPr lang="en-US" altLang="zh-CN" dirty="0"/>
              <a:t>(1)	</a:t>
            </a:r>
            <a:r>
              <a:rPr lang="zh-CN" altLang="en-US" dirty="0"/>
              <a:t>基于</a:t>
            </a:r>
            <a:r>
              <a:rPr lang="en-US" altLang="zh-CN" dirty="0" err="1"/>
              <a:t>Piwinski</a:t>
            </a:r>
            <a:r>
              <a:rPr lang="zh-CN" altLang="en-US" dirty="0"/>
              <a:t>的</a:t>
            </a:r>
            <a:r>
              <a:rPr lang="en-US" altLang="zh-CN" dirty="0" err="1"/>
              <a:t>Bmad</a:t>
            </a:r>
            <a:r>
              <a:rPr lang="zh-CN" altLang="en-US" dirty="0"/>
              <a:t>内部库程序算出全环平均</a:t>
            </a:r>
            <a:r>
              <a:rPr lang="en-US" altLang="zh-CN" dirty="0" err="1"/>
              <a:t>Touschek</a:t>
            </a:r>
            <a:r>
              <a:rPr lang="zh-CN" altLang="en-US" dirty="0"/>
              <a:t>寿命为</a:t>
            </a:r>
            <a:r>
              <a:rPr lang="en-US" altLang="zh-CN" dirty="0"/>
              <a:t>190.448h</a:t>
            </a:r>
          </a:p>
          <a:p>
            <a:r>
              <a:rPr lang="en-US" altLang="zh-CN" dirty="0"/>
              <a:t>(2)	</a:t>
            </a:r>
            <a:r>
              <a:rPr lang="zh-CN" altLang="en-US" dirty="0"/>
              <a:t>基于</a:t>
            </a:r>
            <a:r>
              <a:rPr lang="en-US" altLang="zh-CN" dirty="0"/>
              <a:t>Le Duff</a:t>
            </a:r>
            <a:r>
              <a:rPr lang="zh-CN" altLang="en-US" dirty="0"/>
              <a:t>公式的</a:t>
            </a:r>
            <a:r>
              <a:rPr lang="en-US" altLang="zh-CN" dirty="0" err="1"/>
              <a:t>Bmad</a:t>
            </a:r>
            <a:r>
              <a:rPr lang="zh-CN" altLang="en-US" dirty="0"/>
              <a:t>内部库算法，全环平均</a:t>
            </a:r>
            <a:r>
              <a:rPr lang="en-US" altLang="zh-CN" dirty="0" err="1"/>
              <a:t>Touschek</a:t>
            </a:r>
            <a:r>
              <a:rPr lang="zh-CN" altLang="en-US" dirty="0"/>
              <a:t>寿命为</a:t>
            </a:r>
            <a:r>
              <a:rPr lang="en-US" altLang="zh-CN" dirty="0"/>
              <a:t>163.984h</a:t>
            </a:r>
          </a:p>
          <a:p>
            <a:r>
              <a:rPr lang="en-US" altLang="zh-CN" dirty="0"/>
              <a:t>(3)	</a:t>
            </a:r>
            <a:r>
              <a:rPr lang="zh-CN" altLang="en-US" dirty="0"/>
              <a:t>基于导出公式重新编写的程序</a:t>
            </a:r>
            <a:r>
              <a:rPr lang="en-US" altLang="zh-CN" dirty="0"/>
              <a:t>,</a:t>
            </a:r>
            <a:r>
              <a:rPr lang="zh-CN" altLang="en-US" dirty="0"/>
              <a:t>全环平均</a:t>
            </a:r>
            <a:r>
              <a:rPr lang="en-US" altLang="zh-CN" dirty="0" err="1"/>
              <a:t>Touschek</a:t>
            </a:r>
            <a:r>
              <a:rPr lang="zh-CN" altLang="en-US" dirty="0"/>
              <a:t>寿命为</a:t>
            </a:r>
            <a:r>
              <a:rPr lang="en-US" altLang="zh-CN" dirty="0"/>
              <a:t>161.118h</a:t>
            </a:r>
          </a:p>
          <a:p>
            <a:endParaRPr lang="zh-CN" altLang="en-US" dirty="0"/>
          </a:p>
        </p:txBody>
      </p:sp>
      <p:pic>
        <p:nvPicPr>
          <p:cNvPr id="7" name="图片 6">
            <a:extLst>
              <a:ext uri="{FF2B5EF4-FFF2-40B4-BE49-F238E27FC236}">
                <a16:creationId xmlns:a16="http://schemas.microsoft.com/office/drawing/2014/main" id="{EBC45B6E-8424-E71B-CC48-3E362B216B2E}"/>
              </a:ext>
            </a:extLst>
          </p:cNvPr>
          <p:cNvPicPr>
            <a:picLocks noChangeAspect="1"/>
          </p:cNvPicPr>
          <p:nvPr/>
        </p:nvPicPr>
        <p:blipFill>
          <a:blip r:embed="rId2"/>
          <a:stretch>
            <a:fillRect/>
          </a:stretch>
        </p:blipFill>
        <p:spPr>
          <a:xfrm>
            <a:off x="330994" y="3428999"/>
            <a:ext cx="3717628" cy="2790825"/>
          </a:xfrm>
          <a:prstGeom prst="rect">
            <a:avLst/>
          </a:prstGeom>
        </p:spPr>
      </p:pic>
      <p:pic>
        <p:nvPicPr>
          <p:cNvPr id="8" name="图片 7">
            <a:extLst>
              <a:ext uri="{FF2B5EF4-FFF2-40B4-BE49-F238E27FC236}">
                <a16:creationId xmlns:a16="http://schemas.microsoft.com/office/drawing/2014/main" id="{9C709FDE-3E2D-08B6-17F7-8673D22DA6AF}"/>
              </a:ext>
            </a:extLst>
          </p:cNvPr>
          <p:cNvPicPr>
            <a:picLocks noChangeAspect="1"/>
          </p:cNvPicPr>
          <p:nvPr/>
        </p:nvPicPr>
        <p:blipFill>
          <a:blip r:embed="rId3"/>
          <a:stretch>
            <a:fillRect/>
          </a:stretch>
        </p:blipFill>
        <p:spPr>
          <a:xfrm>
            <a:off x="4129949" y="3429000"/>
            <a:ext cx="3717589" cy="2790824"/>
          </a:xfrm>
          <a:prstGeom prst="rect">
            <a:avLst/>
          </a:prstGeom>
        </p:spPr>
      </p:pic>
      <p:pic>
        <p:nvPicPr>
          <p:cNvPr id="9" name="图片 8">
            <a:extLst>
              <a:ext uri="{FF2B5EF4-FFF2-40B4-BE49-F238E27FC236}">
                <a16:creationId xmlns:a16="http://schemas.microsoft.com/office/drawing/2014/main" id="{76CC0C5C-21E0-BDDA-65E6-60B4A9CE5641}"/>
              </a:ext>
            </a:extLst>
          </p:cNvPr>
          <p:cNvPicPr>
            <a:picLocks noChangeAspect="1"/>
          </p:cNvPicPr>
          <p:nvPr/>
        </p:nvPicPr>
        <p:blipFill>
          <a:blip r:embed="rId4"/>
          <a:stretch>
            <a:fillRect/>
          </a:stretch>
        </p:blipFill>
        <p:spPr>
          <a:xfrm>
            <a:off x="8227681" y="3428999"/>
            <a:ext cx="3626181" cy="2714627"/>
          </a:xfrm>
          <a:prstGeom prst="rect">
            <a:avLst/>
          </a:prstGeom>
        </p:spPr>
      </p:pic>
    </p:spTree>
    <p:extLst>
      <p:ext uri="{BB962C8B-B14F-4D97-AF65-F5344CB8AC3E}">
        <p14:creationId xmlns:p14="http://schemas.microsoft.com/office/powerpoint/2010/main" val="283614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0952AF5-3B48-4F7F-2030-7423E080AE38}"/>
              </a:ext>
            </a:extLst>
          </p:cNvPr>
          <p:cNvSpPr>
            <a:spLocks noGrp="1"/>
          </p:cNvSpPr>
          <p:nvPr>
            <p:ph idx="1"/>
          </p:nvPr>
        </p:nvSpPr>
        <p:spPr>
          <a:xfrm>
            <a:off x="838200" y="276225"/>
            <a:ext cx="10515600" cy="6362700"/>
          </a:xfrm>
        </p:spPr>
        <p:txBody>
          <a:bodyPr/>
          <a:lstStyle/>
          <a:p>
            <a:r>
              <a:rPr lang="en-US" altLang="zh-CN" dirty="0"/>
              <a:t>2.D-K</a:t>
            </a:r>
            <a:r>
              <a:rPr lang="zh-CN" altLang="en-US" dirty="0"/>
              <a:t>平衡极化度的极化束流</a:t>
            </a:r>
            <a:endParaRPr lang="en-US" altLang="zh-CN" dirty="0"/>
          </a:p>
          <a:p>
            <a:r>
              <a:rPr lang="en-US" altLang="zh-CN" dirty="0"/>
              <a:t> </a:t>
            </a:r>
            <a:r>
              <a:rPr lang="zh-CN" altLang="en-US" dirty="0"/>
              <a:t>（</a:t>
            </a:r>
            <a:r>
              <a:rPr lang="en-US" altLang="zh-CN" dirty="0"/>
              <a:t>1</a:t>
            </a:r>
            <a:r>
              <a:rPr lang="zh-CN" altLang="en-US" dirty="0"/>
              <a:t>）基于</a:t>
            </a:r>
            <a:r>
              <a:rPr lang="en-US" altLang="zh-CN" dirty="0"/>
              <a:t>Le Duff</a:t>
            </a:r>
            <a:r>
              <a:rPr lang="zh-CN" altLang="en-US" dirty="0"/>
              <a:t>公式的</a:t>
            </a:r>
            <a:r>
              <a:rPr lang="en-US" altLang="zh-CN" dirty="0" err="1"/>
              <a:t>Bmad</a:t>
            </a:r>
            <a:r>
              <a:rPr lang="zh-CN" altLang="en-US" dirty="0"/>
              <a:t>内部库算法给出全环平均</a:t>
            </a:r>
            <a:r>
              <a:rPr lang="en-US" altLang="zh-CN" dirty="0" err="1"/>
              <a:t>Touschek</a:t>
            </a:r>
            <a:r>
              <a:rPr lang="zh-CN" altLang="en-US" dirty="0"/>
              <a:t>寿命为</a:t>
            </a:r>
            <a:r>
              <a:rPr lang="en-US" altLang="zh-CN" dirty="0"/>
              <a:t>171.112h</a:t>
            </a:r>
          </a:p>
          <a:p>
            <a:pPr marL="0" indent="0">
              <a:buNone/>
            </a:pPr>
            <a:r>
              <a:rPr lang="en-US" altLang="zh-CN" dirty="0"/>
              <a:t>   </a:t>
            </a:r>
            <a:r>
              <a:rPr lang="zh-CN" altLang="en-US" dirty="0"/>
              <a:t>（</a:t>
            </a:r>
            <a:r>
              <a:rPr lang="en-US" altLang="zh-CN" dirty="0"/>
              <a:t>2</a:t>
            </a:r>
            <a:r>
              <a:rPr lang="zh-CN" altLang="en-US" dirty="0"/>
              <a:t>）基于作者导出公式重新编写的程序给出全环平均</a:t>
            </a:r>
            <a:r>
              <a:rPr lang="en-US" altLang="zh-CN" dirty="0" err="1"/>
              <a:t>Touschek</a:t>
            </a:r>
            <a:r>
              <a:rPr lang="zh-CN" altLang="en-US" dirty="0"/>
              <a:t>寿命为</a:t>
            </a:r>
            <a:r>
              <a:rPr lang="en-US" altLang="zh-CN" dirty="0"/>
              <a:t>171.248h</a:t>
            </a:r>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r>
              <a:rPr lang="en-US" altLang="zh-CN" dirty="0"/>
              <a:t>      </a:t>
            </a:r>
            <a:r>
              <a:rPr lang="zh-CN" altLang="en-US" dirty="0"/>
              <a:t>公式还可以再改进</a:t>
            </a:r>
          </a:p>
        </p:txBody>
      </p:sp>
      <p:pic>
        <p:nvPicPr>
          <p:cNvPr id="4" name="图片 3">
            <a:extLst>
              <a:ext uri="{FF2B5EF4-FFF2-40B4-BE49-F238E27FC236}">
                <a16:creationId xmlns:a16="http://schemas.microsoft.com/office/drawing/2014/main" id="{1CF7F619-CCDF-887E-EEFE-0D96690940DD}"/>
              </a:ext>
            </a:extLst>
          </p:cNvPr>
          <p:cNvPicPr>
            <a:picLocks noChangeAspect="1"/>
          </p:cNvPicPr>
          <p:nvPr/>
        </p:nvPicPr>
        <p:blipFill>
          <a:blip r:embed="rId2"/>
          <a:stretch>
            <a:fillRect/>
          </a:stretch>
        </p:blipFill>
        <p:spPr>
          <a:xfrm>
            <a:off x="6878478" y="2854343"/>
            <a:ext cx="4013553" cy="3004620"/>
          </a:xfrm>
          <a:prstGeom prst="rect">
            <a:avLst/>
          </a:prstGeom>
        </p:spPr>
      </p:pic>
      <p:pic>
        <p:nvPicPr>
          <p:cNvPr id="5" name="图片 4">
            <a:extLst>
              <a:ext uri="{FF2B5EF4-FFF2-40B4-BE49-F238E27FC236}">
                <a16:creationId xmlns:a16="http://schemas.microsoft.com/office/drawing/2014/main" id="{B250C49F-40B9-9508-A2C2-8116C79BEF9C}"/>
              </a:ext>
            </a:extLst>
          </p:cNvPr>
          <p:cNvPicPr>
            <a:picLocks noChangeAspect="1"/>
          </p:cNvPicPr>
          <p:nvPr/>
        </p:nvPicPr>
        <p:blipFill>
          <a:blip r:embed="rId3"/>
          <a:stretch>
            <a:fillRect/>
          </a:stretch>
        </p:blipFill>
        <p:spPr>
          <a:xfrm>
            <a:off x="1299969" y="2854343"/>
            <a:ext cx="4117349" cy="3079732"/>
          </a:xfrm>
          <a:prstGeom prst="rect">
            <a:avLst/>
          </a:prstGeom>
        </p:spPr>
      </p:pic>
    </p:spTree>
    <p:extLst>
      <p:ext uri="{BB962C8B-B14F-4D97-AF65-F5344CB8AC3E}">
        <p14:creationId xmlns:p14="http://schemas.microsoft.com/office/powerpoint/2010/main" val="2712937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31EC8D-F6DF-7BAC-E907-E76197F8B34C}"/>
              </a:ext>
            </a:extLst>
          </p:cNvPr>
          <p:cNvSpPr>
            <a:spLocks noGrp="1"/>
          </p:cNvSpPr>
          <p:nvPr>
            <p:ph type="title"/>
          </p:nvPr>
        </p:nvSpPr>
        <p:spPr/>
        <p:txBody>
          <a:bodyPr/>
          <a:lstStyle/>
          <a:p>
            <a:r>
              <a:rPr lang="zh-CN" altLang="en-US" dirty="0"/>
              <a:t>四</a:t>
            </a:r>
            <a:r>
              <a:rPr lang="en-US" altLang="zh-CN" dirty="0"/>
              <a:t>.</a:t>
            </a:r>
            <a:r>
              <a:rPr lang="zh-CN" altLang="en-US" dirty="0"/>
              <a:t>西伯利亚蛇的一些代数结果介绍</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D4FD3818-EAE4-90CE-E7A2-05DEADADFB2C}"/>
                  </a:ext>
                </a:extLst>
              </p:cNvPr>
              <p:cNvSpPr>
                <a:spLocks noGrp="1"/>
              </p:cNvSpPr>
              <p:nvPr>
                <p:ph idx="1"/>
              </p:nvPr>
            </p:nvSpPr>
            <p:spPr>
              <a:xfrm>
                <a:off x="481781" y="1474840"/>
                <a:ext cx="11415251" cy="5383160"/>
              </a:xfrm>
            </p:spPr>
            <p:txBody>
              <a:bodyPr>
                <a:normAutofit/>
              </a:bodyPr>
              <a:lstStyle/>
              <a:p>
                <a:r>
                  <a:rPr lang="en-US" altLang="zh-CN" dirty="0"/>
                  <a:t>1.</a:t>
                </a:r>
                <a:r>
                  <a:rPr lang="zh-CN" altLang="en-US" dirty="0"/>
                  <a:t>西伯利亚蛇仅将自旋矢量绕水平面内的轴</a:t>
                </a:r>
                <a14:m>
                  <m:oMath xmlns:m="http://schemas.openxmlformats.org/officeDocument/2006/math">
                    <m:acc>
                      <m:accPr>
                        <m:chr m:val="⃗"/>
                        <m:ctrlPr>
                          <a:rPr lang="zh-CN" altLang="en-US" i="1" smtClean="0">
                            <a:latin typeface="Cambria Math" panose="02040503050406030204" pitchFamily="18" charset="0"/>
                          </a:rPr>
                        </m:ctrlPr>
                      </m:accPr>
                      <m:e>
                        <m:r>
                          <a:rPr lang="en-US" altLang="zh-CN" b="0" i="1" smtClean="0">
                            <a:latin typeface="Cambria Math" panose="02040503050406030204" pitchFamily="18" charset="0"/>
                          </a:rPr>
                          <m:t>𝑛</m:t>
                        </m:r>
                      </m:e>
                    </m:acc>
                  </m:oMath>
                </a14:m>
                <a:r>
                  <a:rPr lang="zh-CN" altLang="en-US" dirty="0"/>
                  <a:t>转</a:t>
                </a:r>
                <a:r>
                  <a:rPr lang="en-US" altLang="zh-CN" dirty="0"/>
                  <a:t>180</a:t>
                </a:r>
                <a:r>
                  <a:rPr lang="zh-CN" altLang="en-US" dirty="0"/>
                  <a:t>度，该操作等价于将自旋矢量绕水平面内正交基</a:t>
                </a:r>
                <a14:m>
                  <m:oMath xmlns:m="http://schemas.openxmlformats.org/officeDocument/2006/math">
                    <m:sSub>
                      <m:sSubPr>
                        <m:ctrlPr>
                          <a:rPr lang="en-US" altLang="zh-CN" i="1" smtClean="0">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𝑒</m:t>
                            </m:r>
                          </m:e>
                        </m:acc>
                      </m:e>
                      <m:sub>
                        <m:r>
                          <a:rPr lang="en-US" altLang="zh-CN" b="0" i="1" smtClean="0">
                            <a:latin typeface="Cambria Math" panose="02040503050406030204" pitchFamily="18" charset="0"/>
                          </a:rPr>
                          <m:t>1</m:t>
                        </m:r>
                      </m:sub>
                    </m:sSub>
                  </m:oMath>
                </a14:m>
                <a:r>
                  <a:rPr lang="zh-CN" altLang="en-US" dirty="0"/>
                  <a:t>转</a:t>
                </a:r>
                <a:r>
                  <a:rPr lang="en-US" altLang="zh-CN" dirty="0"/>
                  <a:t>180</a:t>
                </a:r>
                <a:r>
                  <a:rPr lang="zh-CN" altLang="en-US" dirty="0"/>
                  <a:t>度，再绕垂直于平面的正交基</a:t>
                </a:r>
                <a14:m>
                  <m:oMath xmlns:m="http://schemas.openxmlformats.org/officeDocument/2006/math">
                    <m:sSub>
                      <m:sSubPr>
                        <m:ctrlPr>
                          <a:rPr lang="en-US" altLang="zh-CN" i="1">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𝑒</m:t>
                            </m:r>
                          </m:e>
                        </m:acc>
                      </m:e>
                      <m:sub>
                        <m:r>
                          <a:rPr lang="en-US" altLang="zh-CN" b="0" i="1" smtClean="0">
                            <a:latin typeface="Cambria Math" panose="02040503050406030204" pitchFamily="18" charset="0"/>
                          </a:rPr>
                          <m:t>3</m:t>
                        </m:r>
                      </m:sub>
                    </m:sSub>
                  </m:oMath>
                </a14:m>
                <a:r>
                  <a:rPr lang="zh-CN" altLang="en-US" dirty="0"/>
                  <a:t>转</a:t>
                </a:r>
                <a:r>
                  <a:rPr lang="en-US" altLang="zh-CN" dirty="0"/>
                  <a:t>2</a:t>
                </a:r>
                <a14:m>
                  <m:oMath xmlns:m="http://schemas.openxmlformats.org/officeDocument/2006/math">
                    <m:r>
                      <a:rPr lang="zh-CN" altLang="en-US" i="1" smtClean="0">
                        <a:latin typeface="Cambria Math" panose="02040503050406030204" pitchFamily="18" charset="0"/>
                      </a:rPr>
                      <m:t>𝜉</m:t>
                    </m:r>
                  </m:oMath>
                </a14:m>
                <a:r>
                  <a:rPr lang="zh-CN" altLang="en-US" dirty="0"/>
                  <a:t>角（右手系，</a:t>
                </a:r>
                <a:r>
                  <a:rPr lang="en-US" altLang="zh-CN" dirty="0"/>
                  <a:t> </a:t>
                </a:r>
                <a14:m>
                  <m:oMath xmlns:m="http://schemas.openxmlformats.org/officeDocument/2006/math">
                    <m:sSub>
                      <m:sSubPr>
                        <m:ctrlPr>
                          <a:rPr lang="en-US" altLang="zh-CN" i="1">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𝑒</m:t>
                            </m:r>
                          </m:e>
                        </m:acc>
                      </m:e>
                      <m:sub>
                        <m:r>
                          <a:rPr lang="en-US" altLang="zh-CN" i="1">
                            <a:latin typeface="Cambria Math" panose="02040503050406030204" pitchFamily="18" charset="0"/>
                          </a:rPr>
                          <m:t>1</m:t>
                        </m:r>
                      </m:sub>
                    </m:sSub>
                  </m:oMath>
                </a14:m>
                <a:r>
                  <a:rPr lang="zh-CN" altLang="en-US" dirty="0"/>
                  <a:t> </a:t>
                </a:r>
                <a14:m>
                  <m:oMath xmlns:m="http://schemas.openxmlformats.org/officeDocument/2006/math">
                    <m:r>
                      <a:rPr lang="zh-CN" altLang="en-US" i="1" smtClean="0">
                        <a:latin typeface="Cambria Math" panose="02040503050406030204" pitchFamily="18" charset="0"/>
                      </a:rPr>
                      <m:t>到</m:t>
                    </m:r>
                    <m:r>
                      <a:rPr lang="en-US" altLang="zh-CN" i="1">
                        <a:latin typeface="Cambria Math" panose="02040503050406030204" pitchFamily="18" charset="0"/>
                      </a:rPr>
                      <m:t> </m:t>
                    </m:r>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𝑛</m:t>
                        </m:r>
                      </m:e>
                    </m:acc>
                  </m:oMath>
                </a14:m>
                <a:r>
                  <a:rPr lang="zh-CN" altLang="en-US" dirty="0"/>
                  <a:t>的转角）</a:t>
                </a:r>
                <a:r>
                  <a:rPr lang="en-US" altLang="zh-CN" dirty="0"/>
                  <a:t>,</a:t>
                </a:r>
                <a:r>
                  <a:rPr lang="zh-CN" altLang="en-US" dirty="0"/>
                  <a:t>而且这两个子操作可交换</a:t>
                </a:r>
                <a:endParaRPr lang="en-US" altLang="zh-CN" dirty="0"/>
              </a:p>
              <a:p>
                <a:r>
                  <a:rPr lang="zh-CN" altLang="en-US" dirty="0"/>
                  <a:t>  对自旋旋量转动的矩阵描述：</a:t>
                </a:r>
                <a14:m>
                  <m:oMath xmlns:m="http://schemas.openxmlformats.org/officeDocument/2006/math">
                    <m:r>
                      <m:rPr>
                        <m:sty m:val="p"/>
                      </m:rPr>
                      <a:rPr lang="en-US" altLang="zh-CN" dirty="0">
                        <a:latin typeface="Cambria Math" panose="02040503050406030204" pitchFamily="18" charset="0"/>
                      </a:rPr>
                      <m:t>M</m:t>
                    </m:r>
                    <m:r>
                      <a:rPr lang="en-US" altLang="zh-CN" b="0" i="0" dirty="0" smtClean="0">
                        <a:latin typeface="Cambria Math" panose="02040503050406030204" pitchFamily="18" charset="0"/>
                      </a:rPr>
                      <m:t>(</m:t>
                    </m:r>
                    <m:r>
                      <m:rPr>
                        <m:sty m:val="p"/>
                      </m:rPr>
                      <a:rPr lang="el-GR" altLang="zh-CN" b="0" i="1" dirty="0" smtClean="0">
                        <a:latin typeface="Cambria Math" panose="02040503050406030204" pitchFamily="18" charset="0"/>
                        <a:ea typeface="Cambria Math" panose="02040503050406030204" pitchFamily="18" charset="0"/>
                      </a:rPr>
                      <m:t>θ</m:t>
                    </m:r>
                    <m:r>
                      <a:rPr lang="en-US" altLang="zh-CN" b="0" i="0" dirty="0" smtClean="0">
                        <a:latin typeface="Cambria Math" panose="02040503050406030204" pitchFamily="18" charset="0"/>
                      </a:rPr>
                      <m:t>)</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r>
                          <m:rPr>
                            <m:sty m:val="p"/>
                          </m:rPr>
                          <a:rPr lang="en-US" altLang="zh-CN" i="1">
                            <a:latin typeface="Cambria Math" panose="02040503050406030204" pitchFamily="18" charset="0"/>
                          </a:rPr>
                          <m:t>i</m:t>
                        </m:r>
                        <m:r>
                          <a:rPr lang="zh-CN" altLang="en-US" i="1" smtClean="0">
                            <a:latin typeface="Cambria Math" panose="02040503050406030204" pitchFamily="18" charset="0"/>
                          </a:rPr>
                          <m:t>𝜃</m:t>
                        </m:r>
                        <m:f>
                          <m:fPr>
                            <m:ctrlPr>
                              <a:rPr lang="en-US" altLang="zh-CN" b="0" i="1" smtClean="0">
                                <a:latin typeface="Cambria Math" panose="02040503050406030204" pitchFamily="18" charset="0"/>
                              </a:rPr>
                            </m:ctrlPr>
                          </m:fPr>
                          <m:num>
                            <m:acc>
                              <m:accPr>
                                <m:chr m:val="⃗"/>
                                <m:ctrlPr>
                                  <a:rPr lang="en-US" altLang="zh-CN" b="0" i="1" smtClean="0">
                                    <a:latin typeface="Cambria Math" panose="02040503050406030204" pitchFamily="18" charset="0"/>
                                  </a:rPr>
                                </m:ctrlPr>
                              </m:accPr>
                              <m:e>
                                <m:r>
                                  <a:rPr lang="zh-CN" altLang="en-US" b="0" i="1" smtClean="0">
                                    <a:latin typeface="Cambria Math" panose="02040503050406030204" pitchFamily="18" charset="0"/>
                                  </a:rPr>
                                  <m:t>𝜎</m:t>
                                </m:r>
                                <m:r>
                                  <a:rPr lang="en-US" altLang="zh-CN" b="0" i="1" smtClean="0">
                                    <a:latin typeface="Cambria Math" panose="02040503050406030204" pitchFamily="18" charset="0"/>
                                  </a:rPr>
                                  <m:t> </m:t>
                                </m:r>
                              </m:e>
                            </m:acc>
                            <m:r>
                              <a:rPr lang="en-US" altLang="zh-CN" i="1" dirty="0" smtClean="0">
                                <a:latin typeface="Cambria Math" panose="02040503050406030204" pitchFamily="18" charset="0"/>
                                <a:ea typeface="Cambria Math" panose="02040503050406030204" pitchFamily="18" charset="0"/>
                              </a:rPr>
                              <m:t>∙</m:t>
                            </m:r>
                            <m:acc>
                              <m:accPr>
                                <m:chr m:val="⃗"/>
                                <m:ctrlPr>
                                  <a:rPr lang="en-US" altLang="zh-CN" i="1" dirty="0" smtClean="0">
                                    <a:latin typeface="Cambria Math" panose="02040503050406030204" pitchFamily="18" charset="0"/>
                                    <a:ea typeface="Cambria Math" panose="02040503050406030204" pitchFamily="18" charset="0"/>
                                  </a:rPr>
                                </m:ctrlPr>
                              </m:accPr>
                              <m:e>
                                <m:r>
                                  <a:rPr lang="en-US" altLang="zh-CN" b="0" i="1" dirty="0" smtClean="0">
                                    <a:latin typeface="Cambria Math" panose="02040503050406030204" pitchFamily="18" charset="0"/>
                                    <a:ea typeface="Cambria Math" panose="02040503050406030204" pitchFamily="18" charset="0"/>
                                  </a:rPr>
                                  <m:t>𝑛</m:t>
                                </m:r>
                              </m:e>
                            </m:acc>
                          </m:num>
                          <m:den>
                            <m:r>
                              <a:rPr lang="en-US" altLang="zh-CN" b="0" i="1" smtClean="0">
                                <a:latin typeface="Cambria Math" panose="02040503050406030204" pitchFamily="18" charset="0"/>
                              </a:rPr>
                              <m:t>2</m:t>
                            </m:r>
                          </m:den>
                        </m:f>
                      </m:sup>
                    </m:sSup>
                  </m:oMath>
                </a14:m>
                <a:endParaRPr lang="en-US" altLang="zh-CN" dirty="0"/>
              </a:p>
              <a:p>
                <a:r>
                  <a:rPr lang="en-US" altLang="zh-CN" dirty="0"/>
                  <a:t>  </a:t>
                </a:r>
                <a:r>
                  <a:rPr lang="zh-CN" altLang="en-US" dirty="0"/>
                  <a:t>西伯利亚蛇</a:t>
                </a:r>
                <a:r>
                  <a:rPr lang="en-US" altLang="zh-CN" dirty="0"/>
                  <a:t>:</a:t>
                </a:r>
                <a14:m>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𝜃</m:t>
                        </m:r>
                        <m:r>
                          <a:rPr lang="en-US" altLang="zh-CN" b="0" i="1" smtClean="0">
                            <a:latin typeface="Cambria Math" panose="02040503050406030204" pitchFamily="18" charset="0"/>
                          </a:rPr>
                          <m:t>=</m:t>
                        </m:r>
                        <m:r>
                          <a:rPr lang="zh-CN" altLang="en-US" b="0" i="1" smtClean="0">
                            <a:latin typeface="Cambria Math" panose="02040503050406030204" pitchFamily="18" charset="0"/>
                          </a:rPr>
                          <m:t>𝜋</m:t>
                        </m:r>
                        <m:r>
                          <a:rPr lang="en-US" altLang="zh-CN" b="0" i="1" smtClean="0">
                            <a:latin typeface="Cambria Math" panose="02040503050406030204" pitchFamily="18" charset="0"/>
                          </a:rPr>
                          <m:t>,</m:t>
                        </m:r>
                        <m:acc>
                          <m:accPr>
                            <m:chr m:val="⃗"/>
                            <m:ctrlPr>
                              <a:rPr lang="en-US" altLang="zh-CN" i="1" dirty="0">
                                <a:latin typeface="Cambria Math" panose="02040503050406030204" pitchFamily="18" charset="0"/>
                                <a:ea typeface="Cambria Math" panose="02040503050406030204" pitchFamily="18" charset="0"/>
                              </a:rPr>
                            </m:ctrlPr>
                          </m:accPr>
                          <m:e>
                            <m:r>
                              <a:rPr lang="en-US" altLang="zh-CN" i="1" dirty="0">
                                <a:latin typeface="Cambria Math" panose="02040503050406030204" pitchFamily="18" charset="0"/>
                                <a:ea typeface="Cambria Math" panose="02040503050406030204" pitchFamily="18" charset="0"/>
                              </a:rPr>
                              <m:t>𝑛</m:t>
                            </m:r>
                          </m:e>
                        </m:acc>
                        <m:r>
                          <a:rPr lang="en-US" altLang="zh-CN" b="0" i="1" dirty="0"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𝑒</m:t>
                                </m:r>
                              </m:e>
                            </m:acc>
                          </m:e>
                          <m:sub>
                            <m:r>
                              <a:rPr lang="en-US" altLang="zh-CN" i="1">
                                <a:latin typeface="Cambria Math" panose="02040503050406030204" pitchFamily="18" charset="0"/>
                              </a:rPr>
                              <m:t>1</m:t>
                            </m:r>
                          </m:sub>
                        </m:sSub>
                        <m:r>
                          <a:rPr lang="en-US" altLang="zh-CN" b="0" i="1" dirty="0" smtClean="0">
                            <a:latin typeface="Cambria Math" panose="02040503050406030204" pitchFamily="18" charset="0"/>
                            <a:ea typeface="Cambria Math" panose="02040503050406030204" pitchFamily="18" charset="0"/>
                          </a:rPr>
                          <m:t>𝑐𝑜𝑠</m:t>
                        </m:r>
                        <m:r>
                          <a:rPr lang="zh-CN" altLang="en-US" i="1">
                            <a:latin typeface="Cambria Math" panose="02040503050406030204" pitchFamily="18" charset="0"/>
                          </a:rPr>
                          <m:t>𝜉</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𝑒</m:t>
                                </m:r>
                              </m:e>
                            </m:acc>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𝑠𝑖𝑛</m:t>
                        </m:r>
                        <m:r>
                          <a:rPr lang="zh-CN" altLang="en-US" i="1">
                            <a:latin typeface="Cambria Math" panose="02040503050406030204" pitchFamily="18" charset="0"/>
                          </a:rPr>
                          <m:t>𝜉</m:t>
                        </m:r>
                        <m:r>
                          <a:rPr lang="en-US" altLang="zh-CN" b="0" i="1" smtClean="0">
                            <a:latin typeface="Cambria Math" panose="02040503050406030204" pitchFamily="18" charset="0"/>
                          </a:rPr>
                          <m:t>,</m:t>
                        </m:r>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𝑠</m:t>
                        </m:r>
                      </m:sub>
                    </m:sSub>
                    <m:r>
                      <a:rPr lang="en-US" altLang="zh-CN" b="0" i="1" smtClean="0">
                        <a:latin typeface="Cambria Math" panose="02040503050406030204" pitchFamily="18" charset="0"/>
                      </a:rPr>
                      <m:t>=</m:t>
                    </m:r>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m:rPr>
                            <m:sty m:val="p"/>
                          </m:rPr>
                          <a:rPr lang="en-US" altLang="zh-CN" i="1">
                            <a:latin typeface="Cambria Math" panose="02040503050406030204" pitchFamily="18" charset="0"/>
                          </a:rPr>
                          <m:t>i</m:t>
                        </m:r>
                        <m:r>
                          <a:rPr lang="zh-CN" altLang="en-US" i="1" smtClean="0">
                            <a:latin typeface="Cambria Math" panose="02040503050406030204" pitchFamily="18" charset="0"/>
                          </a:rPr>
                          <m:t>𝜋</m:t>
                        </m:r>
                        <m:f>
                          <m:fPr>
                            <m:ctrlPr>
                              <a:rPr lang="en-US" altLang="zh-CN" i="1">
                                <a:latin typeface="Cambria Math" panose="02040503050406030204" pitchFamily="18" charset="0"/>
                              </a:rPr>
                            </m:ctrlPr>
                          </m:fPr>
                          <m:num>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𝜎</m:t>
                                </m:r>
                                <m:r>
                                  <a:rPr lang="en-US" altLang="zh-CN" i="1">
                                    <a:latin typeface="Cambria Math" panose="02040503050406030204" pitchFamily="18" charset="0"/>
                                  </a:rPr>
                                  <m:t> </m:t>
                                </m:r>
                              </m:e>
                            </m:acc>
                            <m:r>
                              <a:rPr lang="en-US" altLang="zh-CN" i="1" dirty="0">
                                <a:latin typeface="Cambria Math" panose="02040503050406030204" pitchFamily="18" charset="0"/>
                                <a:ea typeface="Cambria Math" panose="02040503050406030204" pitchFamily="18" charset="0"/>
                              </a:rPr>
                              <m:t>∙</m:t>
                            </m:r>
                            <m:acc>
                              <m:accPr>
                                <m:chr m:val="⃗"/>
                                <m:ctrlPr>
                                  <a:rPr lang="en-US" altLang="zh-CN" i="1" dirty="0">
                                    <a:latin typeface="Cambria Math" panose="02040503050406030204" pitchFamily="18" charset="0"/>
                                    <a:ea typeface="Cambria Math" panose="02040503050406030204" pitchFamily="18" charset="0"/>
                                  </a:rPr>
                                </m:ctrlPr>
                              </m:accPr>
                              <m:e>
                                <m:r>
                                  <a:rPr lang="en-US" altLang="zh-CN" i="1" dirty="0">
                                    <a:latin typeface="Cambria Math" panose="02040503050406030204" pitchFamily="18" charset="0"/>
                                    <a:ea typeface="Cambria Math" panose="02040503050406030204" pitchFamily="18" charset="0"/>
                                  </a:rPr>
                                  <m:t>𝑛</m:t>
                                </m:r>
                              </m:e>
                            </m:acc>
                          </m:num>
                          <m:den>
                            <m:r>
                              <a:rPr lang="en-US" altLang="zh-CN" i="1">
                                <a:latin typeface="Cambria Math" panose="02040503050406030204" pitchFamily="18" charset="0"/>
                              </a:rPr>
                              <m:t>2</m:t>
                            </m:r>
                          </m:den>
                        </m:f>
                      </m:sup>
                    </m:sSup>
                  </m:oMath>
                </a14:m>
                <a:endParaRPr lang="en-US" altLang="zh-CN" dirty="0"/>
              </a:p>
              <a:p>
                <a:r>
                  <a:rPr lang="en-US" altLang="zh-CN" dirty="0"/>
                  <a:t>  </a:t>
                </a:r>
                <a:r>
                  <a:rPr lang="zh-CN" altLang="en-US" dirty="0"/>
                  <a:t>利用</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𝑖𝑎</m:t>
                        </m:r>
                        <m:r>
                          <a:rPr lang="en-US" altLang="zh-CN" b="0" i="1" smtClean="0">
                            <a:latin typeface="Cambria Math" panose="02040503050406030204" pitchFamily="18" charset="0"/>
                          </a:rPr>
                          <m:t>(</m:t>
                        </m:r>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𝜎</m:t>
                            </m:r>
                            <m:r>
                              <a:rPr lang="en-US" altLang="zh-CN" i="1">
                                <a:latin typeface="Cambria Math" panose="02040503050406030204" pitchFamily="18" charset="0"/>
                              </a:rPr>
                              <m:t> </m:t>
                            </m:r>
                          </m:e>
                        </m:acc>
                        <m:r>
                          <a:rPr lang="en-US" altLang="zh-CN" i="1" dirty="0">
                            <a:latin typeface="Cambria Math" panose="02040503050406030204" pitchFamily="18" charset="0"/>
                            <a:ea typeface="Cambria Math" panose="02040503050406030204" pitchFamily="18" charset="0"/>
                          </a:rPr>
                          <m:t>∙</m:t>
                        </m:r>
                        <m:acc>
                          <m:accPr>
                            <m:chr m:val="⃗"/>
                            <m:ctrlPr>
                              <a:rPr lang="en-US" altLang="zh-CN" i="1" dirty="0">
                                <a:latin typeface="Cambria Math" panose="02040503050406030204" pitchFamily="18" charset="0"/>
                                <a:ea typeface="Cambria Math" panose="02040503050406030204" pitchFamily="18" charset="0"/>
                              </a:rPr>
                            </m:ctrlPr>
                          </m:accPr>
                          <m:e>
                            <m:r>
                              <a:rPr lang="en-US" altLang="zh-CN" i="1" dirty="0">
                                <a:latin typeface="Cambria Math" panose="02040503050406030204" pitchFamily="18" charset="0"/>
                                <a:ea typeface="Cambria Math" panose="02040503050406030204" pitchFamily="18" charset="0"/>
                              </a:rPr>
                              <m:t>𝑛</m:t>
                            </m:r>
                          </m:e>
                        </m:acc>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𝐼𝑐𝑜𝑠𝑎</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d>
                      <m:dPr>
                        <m:ctrlPr>
                          <a:rPr lang="en-US" altLang="zh-CN" b="0" i="1" smtClean="0">
                            <a:latin typeface="Cambria Math" panose="02040503050406030204" pitchFamily="18" charset="0"/>
                          </a:rPr>
                        </m:ctrlPr>
                      </m:dPr>
                      <m:e>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𝜎</m:t>
                            </m:r>
                            <m:r>
                              <a:rPr lang="en-US" altLang="zh-CN" i="1">
                                <a:latin typeface="Cambria Math" panose="02040503050406030204" pitchFamily="18" charset="0"/>
                              </a:rPr>
                              <m:t> </m:t>
                            </m:r>
                          </m:e>
                        </m:acc>
                        <m:r>
                          <a:rPr lang="en-US" altLang="zh-CN" i="1" dirty="0">
                            <a:latin typeface="Cambria Math" panose="02040503050406030204" pitchFamily="18" charset="0"/>
                            <a:ea typeface="Cambria Math" panose="02040503050406030204" pitchFamily="18" charset="0"/>
                          </a:rPr>
                          <m:t>∙</m:t>
                        </m:r>
                        <m:acc>
                          <m:accPr>
                            <m:chr m:val="⃗"/>
                            <m:ctrlPr>
                              <a:rPr lang="en-US" altLang="zh-CN" i="1" dirty="0">
                                <a:latin typeface="Cambria Math" panose="02040503050406030204" pitchFamily="18" charset="0"/>
                                <a:ea typeface="Cambria Math" panose="02040503050406030204" pitchFamily="18" charset="0"/>
                              </a:rPr>
                            </m:ctrlPr>
                          </m:accPr>
                          <m:e>
                            <m:r>
                              <a:rPr lang="en-US" altLang="zh-CN" i="1" dirty="0">
                                <a:latin typeface="Cambria Math" panose="02040503050406030204" pitchFamily="18" charset="0"/>
                                <a:ea typeface="Cambria Math" panose="02040503050406030204" pitchFamily="18" charset="0"/>
                              </a:rPr>
                              <m:t>𝑛</m:t>
                            </m:r>
                          </m:e>
                        </m:acc>
                      </m:e>
                    </m:d>
                    <m:r>
                      <a:rPr lang="en-US" altLang="zh-CN" b="0" i="1" smtClean="0">
                        <a:latin typeface="Cambria Math" panose="02040503050406030204" pitchFamily="18" charset="0"/>
                      </a:rPr>
                      <m:t>𝑠𝑖𝑛𝑎</m:t>
                    </m:r>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a</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𝑅</m:t>
                    </m:r>
                  </m:oMath>
                </a14:m>
                <a:r>
                  <a:rPr lang="zh-CN" altLang="en-US" dirty="0"/>
                  <a:t>                                        </a:t>
                </a:r>
                <a:r>
                  <a:rPr lang="en-US" altLang="zh-CN" dirty="0"/>
                  <a:t>(1)</a:t>
                </a:r>
              </a:p>
              <a:p>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𝑠</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𝑖</m:t>
                    </m:r>
                    <m:acc>
                      <m:accPr>
                        <m:chr m:val="⃗"/>
                        <m:ctrlPr>
                          <a:rPr lang="en-US" altLang="zh-CN" i="1">
                            <a:latin typeface="Cambria Math" panose="02040503050406030204" pitchFamily="18" charset="0"/>
                          </a:rPr>
                        </m:ctrlPr>
                      </m:accPr>
                      <m:e>
                        <m:r>
                          <a:rPr lang="zh-CN" altLang="en-US" i="1" smtClean="0">
                            <a:latin typeface="Cambria Math" panose="02040503050406030204" pitchFamily="18" charset="0"/>
                          </a:rPr>
                          <m:t>𝜎</m:t>
                        </m:r>
                      </m:e>
                    </m:acc>
                    <m:r>
                      <a:rPr lang="en-US" altLang="zh-CN" i="1" dirty="0">
                        <a:latin typeface="Cambria Math" panose="02040503050406030204" pitchFamily="18" charset="0"/>
                        <a:ea typeface="Cambria Math" panose="02040503050406030204" pitchFamily="18" charset="0"/>
                      </a:rPr>
                      <m:t>∙</m:t>
                    </m:r>
                    <m:acc>
                      <m:accPr>
                        <m:chr m:val="⃗"/>
                        <m:ctrlPr>
                          <a:rPr lang="en-US" altLang="zh-CN" i="1" dirty="0">
                            <a:latin typeface="Cambria Math" panose="02040503050406030204" pitchFamily="18" charset="0"/>
                            <a:ea typeface="Cambria Math" panose="02040503050406030204" pitchFamily="18" charset="0"/>
                          </a:rPr>
                        </m:ctrlPr>
                      </m:accPr>
                      <m:e>
                        <m:r>
                          <a:rPr lang="en-US" altLang="zh-CN" i="1" dirty="0">
                            <a:latin typeface="Cambria Math" panose="02040503050406030204" pitchFamily="18" charset="0"/>
                            <a:ea typeface="Cambria Math" panose="02040503050406030204" pitchFamily="18" charset="0"/>
                          </a:rPr>
                          <m:t>𝑛</m:t>
                        </m:r>
                      </m:e>
                    </m:acc>
                    <m:r>
                      <a:rPr lang="en-US" altLang="zh-CN" b="0"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𝑖</m:t>
                    </m:r>
                    <m:sSub>
                      <m:sSubPr>
                        <m:ctrlPr>
                          <a:rPr lang="en-US" altLang="zh-CN" b="0" i="1" dirty="0" smtClean="0">
                            <a:latin typeface="Cambria Math" panose="02040503050406030204" pitchFamily="18" charset="0"/>
                            <a:ea typeface="Cambria Math" panose="02040503050406030204" pitchFamily="18" charset="0"/>
                          </a:rPr>
                        </m:ctrlPr>
                      </m:sSubPr>
                      <m:e>
                        <m:r>
                          <a:rPr lang="zh-CN" altLang="en-US" b="0" i="1" dirty="0" smtClean="0">
                            <a:latin typeface="Cambria Math" panose="02040503050406030204" pitchFamily="18" charset="0"/>
                            <a:ea typeface="Cambria Math" panose="02040503050406030204" pitchFamily="18" charset="0"/>
                          </a:rPr>
                          <m:t>𝜎</m:t>
                        </m:r>
                      </m:e>
                      <m:sub>
                        <m:r>
                          <a:rPr lang="en-US" altLang="zh-CN" b="0" i="1" dirty="0" smtClean="0">
                            <a:latin typeface="Cambria Math" panose="02040503050406030204" pitchFamily="18" charset="0"/>
                            <a:ea typeface="Cambria Math" panose="02040503050406030204" pitchFamily="18" charset="0"/>
                          </a:rPr>
                          <m:t>1</m:t>
                        </m:r>
                      </m:sub>
                    </m:sSub>
                    <m:r>
                      <a:rPr lang="en-US" altLang="zh-CN" b="0" i="1" dirty="0" smtClean="0">
                        <a:latin typeface="Cambria Math" panose="02040503050406030204" pitchFamily="18" charset="0"/>
                        <a:ea typeface="Cambria Math" panose="02040503050406030204" pitchFamily="18" charset="0"/>
                      </a:rPr>
                      <m:t>𝑐𝑜𝑠</m:t>
                    </m:r>
                    <m:r>
                      <a:rPr lang="zh-CN" altLang="en-US" i="1">
                        <a:latin typeface="Cambria Math" panose="02040503050406030204" pitchFamily="18" charset="0"/>
                      </a:rPr>
                      <m:t>𝜉</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b="0" i="1" dirty="0" smtClean="0">
                            <a:latin typeface="Cambria Math" panose="02040503050406030204" pitchFamily="18" charset="0"/>
                            <a:ea typeface="Cambria Math" panose="02040503050406030204" pitchFamily="18" charset="0"/>
                          </a:rPr>
                          <m:t>2</m:t>
                        </m:r>
                      </m:sub>
                    </m:sSub>
                    <m:r>
                      <a:rPr lang="en-US" altLang="zh-CN" b="0" i="1" dirty="0" smtClean="0">
                        <a:latin typeface="Cambria Math" panose="02040503050406030204" pitchFamily="18" charset="0"/>
                        <a:ea typeface="Cambria Math" panose="02040503050406030204" pitchFamily="18" charset="0"/>
                      </a:rPr>
                      <m:t>𝑠𝑖𝑛</m:t>
                    </m:r>
                    <m:r>
                      <a:rPr lang="zh-CN" altLang="en-US" i="1">
                        <a:latin typeface="Cambria Math" panose="02040503050406030204" pitchFamily="18" charset="0"/>
                      </a:rPr>
                      <m:t>𝜉</m:t>
                    </m:r>
                  </m:oMath>
                </a14:m>
                <a:endParaRPr lang="en-US" altLang="zh-CN" dirty="0"/>
              </a:p>
              <a:p>
                <a:r>
                  <a:rPr lang="en-US" altLang="zh-CN" dirty="0"/>
                  <a:t>  </a:t>
                </a:r>
                <a:r>
                  <a:rPr lang="zh-CN" altLang="en-US" dirty="0"/>
                  <a:t>利用</a:t>
                </a:r>
                <a14:m>
                  <m:oMath xmlns:m="http://schemas.openxmlformats.org/officeDocument/2006/math">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m:rPr>
                            <m:sty m:val="p"/>
                          </m:rPr>
                          <a:rPr lang="en-US" altLang="zh-CN" i="1" dirty="0" smtClean="0">
                            <a:latin typeface="Cambria Math" panose="02040503050406030204" pitchFamily="18" charset="0"/>
                            <a:ea typeface="Cambria Math" panose="02040503050406030204" pitchFamily="18" charset="0"/>
                          </a:rPr>
                          <m:t>i</m:t>
                        </m:r>
                      </m:sub>
                    </m:sSub>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b="0" i="1" dirty="0" smtClean="0">
                            <a:latin typeface="Cambria Math" panose="02040503050406030204" pitchFamily="18" charset="0"/>
                            <a:ea typeface="Cambria Math" panose="02040503050406030204" pitchFamily="18" charset="0"/>
                          </a:rPr>
                          <m:t>𝑗</m:t>
                        </m:r>
                      </m:sub>
                    </m:sSub>
                    <m:r>
                      <a:rPr lang="en-US" altLang="zh-CN" b="0"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𝑖</m:t>
                    </m:r>
                    <m:sSub>
                      <m:sSubPr>
                        <m:ctrlPr>
                          <a:rPr lang="en-US" altLang="zh-CN" b="0" i="1" dirty="0" smtClean="0">
                            <a:latin typeface="Cambria Math" panose="02040503050406030204" pitchFamily="18" charset="0"/>
                            <a:ea typeface="Cambria Math" panose="02040503050406030204" pitchFamily="18" charset="0"/>
                          </a:rPr>
                        </m:ctrlPr>
                      </m:sSubPr>
                      <m:e>
                        <m:r>
                          <a:rPr lang="zh-CN" altLang="en-US" b="0" i="1" dirty="0" smtClean="0">
                            <a:latin typeface="Cambria Math" panose="02040503050406030204" pitchFamily="18" charset="0"/>
                            <a:ea typeface="Cambria Math" panose="02040503050406030204" pitchFamily="18" charset="0"/>
                          </a:rPr>
                          <m:t>𝜀</m:t>
                        </m:r>
                      </m:e>
                      <m:sub>
                        <m:r>
                          <a:rPr lang="en-US" altLang="zh-CN" b="0" i="1" dirty="0" smtClean="0">
                            <a:latin typeface="Cambria Math" panose="02040503050406030204" pitchFamily="18" charset="0"/>
                            <a:ea typeface="Cambria Math" panose="02040503050406030204" pitchFamily="18" charset="0"/>
                          </a:rPr>
                          <m:t>𝑖𝑗𝑘</m:t>
                        </m:r>
                      </m:sub>
                    </m:sSub>
                    <m:r>
                      <a:rPr lang="en-US" altLang="zh-CN" b="0" i="1" dirty="0" smtClean="0">
                        <a:latin typeface="Cambria Math" panose="02040503050406030204" pitchFamily="18" charset="0"/>
                        <a:ea typeface="Cambria Math" panose="02040503050406030204" pitchFamily="18" charset="0"/>
                      </a:rPr>
                      <m:t>+</m:t>
                    </m:r>
                    <m:sSub>
                      <m:sSubPr>
                        <m:ctrlPr>
                          <a:rPr lang="en-US" altLang="zh-CN" b="0" i="1" dirty="0" smtClean="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𝛿</m:t>
                        </m:r>
                      </m:e>
                      <m:sub>
                        <m:r>
                          <a:rPr lang="en-US" altLang="zh-CN" b="0" i="1" dirty="0" smtClean="0">
                            <a:latin typeface="Cambria Math" panose="02040503050406030204" pitchFamily="18" charset="0"/>
                            <a:ea typeface="Cambria Math" panose="02040503050406030204" pitchFamily="18" charset="0"/>
                          </a:rPr>
                          <m:t>𝑖𝑗</m:t>
                        </m:r>
                      </m:sub>
                    </m:sSub>
                    <m:r>
                      <a:rPr lang="en-US" altLang="zh-CN" b="0" i="1" dirty="0" smtClean="0">
                        <a:latin typeface="Cambria Math" panose="02040503050406030204" pitchFamily="18" charset="0"/>
                        <a:ea typeface="Cambria Math" panose="02040503050406030204" pitchFamily="18" charset="0"/>
                      </a:rPr>
                      <m:t>𝐼</m:t>
                    </m:r>
                  </m:oMath>
                </a14:m>
                <a:r>
                  <a:rPr lang="en-US" altLang="zh-CN" dirty="0"/>
                  <a:t>,</a:t>
                </a:r>
              </a:p>
              <a:p>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𝑠</m:t>
                        </m:r>
                      </m:sub>
                    </m:sSub>
                  </m:oMath>
                </a14:m>
                <a:r>
                  <a:rPr lang="en-US" altLang="zh-CN" dirty="0"/>
                  <a:t>=</a:t>
                </a:r>
                <a:r>
                  <a:rPr lang="en-US" altLang="zh-CN" dirty="0">
                    <a:ea typeface="Cambria Math" panose="02040503050406030204" pitchFamily="18" charset="0"/>
                  </a:rPr>
                  <a:t>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𝑖</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i="1" dirty="0">
                            <a:latin typeface="Cambria Math" panose="02040503050406030204" pitchFamily="18" charset="0"/>
                            <a:ea typeface="Cambria Math" panose="02040503050406030204" pitchFamily="18" charset="0"/>
                          </a:rPr>
                          <m:t>1</m:t>
                        </m:r>
                      </m:sub>
                    </m:sSub>
                    <m:r>
                      <a:rPr lang="en-US" altLang="zh-CN" i="1" dirty="0">
                        <a:latin typeface="Cambria Math" panose="02040503050406030204" pitchFamily="18" charset="0"/>
                        <a:ea typeface="Cambria Math" panose="02040503050406030204" pitchFamily="18" charset="0"/>
                      </a:rPr>
                      <m:t>𝑐𝑜𝑠</m:t>
                    </m:r>
                    <m:r>
                      <a:rPr lang="zh-CN" altLang="en-US" i="1">
                        <a:latin typeface="Cambria Math" panose="02040503050406030204" pitchFamily="18" charset="0"/>
                      </a:rPr>
                      <m:t>𝜉</m:t>
                    </m:r>
                  </m:oMath>
                </a14:m>
                <a:r>
                  <a:rPr lang="en-US" altLang="zh-CN" dirty="0"/>
                  <a:t>-</a:t>
                </a:r>
                <a:r>
                  <a:rPr lang="en-US" altLang="zh-CN" dirty="0">
                    <a:ea typeface="Cambria Math" panose="02040503050406030204" pitchFamily="18" charset="0"/>
                  </a:rPr>
                  <a:t> </a:t>
                </a:r>
                <a14:m>
                  <m:oMath xmlns:m="http://schemas.openxmlformats.org/officeDocument/2006/math">
                    <m:sSub>
                      <m:sSubPr>
                        <m:ctrlPr>
                          <a:rPr lang="en-US" altLang="zh-CN" i="1" dirty="0" smtClean="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b="0" i="1" dirty="0" smtClean="0">
                            <a:latin typeface="Cambria Math" panose="02040503050406030204" pitchFamily="18" charset="0"/>
                            <a:ea typeface="Cambria Math" panose="02040503050406030204" pitchFamily="18" charset="0"/>
                          </a:rPr>
                          <m:t>3</m:t>
                        </m:r>
                      </m:sub>
                    </m:sSub>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b="0" i="1" dirty="0" smtClean="0">
                            <a:latin typeface="Cambria Math" panose="02040503050406030204" pitchFamily="18" charset="0"/>
                            <a:ea typeface="Cambria Math" panose="02040503050406030204" pitchFamily="18" charset="0"/>
                          </a:rPr>
                          <m:t>1</m:t>
                        </m:r>
                      </m:sub>
                    </m:sSub>
                    <m:r>
                      <a:rPr lang="en-US" altLang="zh-CN" i="1" dirty="0">
                        <a:latin typeface="Cambria Math" panose="02040503050406030204" pitchFamily="18" charset="0"/>
                        <a:ea typeface="Cambria Math" panose="02040503050406030204" pitchFamily="18" charset="0"/>
                      </a:rPr>
                      <m:t>𝑠𝑖𝑛</m:t>
                    </m:r>
                    <m:r>
                      <a:rPr lang="zh-CN" altLang="en-US" i="1">
                        <a:latin typeface="Cambria Math" panose="02040503050406030204" pitchFamily="18" charset="0"/>
                      </a:rPr>
                      <m:t>𝜉</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𝐼𝑐𝑜𝑠</m:t>
                        </m:r>
                        <m:r>
                          <a:rPr lang="zh-CN" altLang="en-US" i="1">
                            <a:latin typeface="Cambria Math" panose="02040503050406030204" pitchFamily="18" charset="0"/>
                          </a:rPr>
                          <m:t>𝜉</m:t>
                        </m:r>
                        <m:r>
                          <a:rPr lang="en-US" altLang="zh-CN" b="0" i="1" smtClean="0">
                            <a:latin typeface="Cambria Math" panose="02040503050406030204" pitchFamily="18" charset="0"/>
                          </a:rPr>
                          <m:t>−</m:t>
                        </m:r>
                        <m:r>
                          <m:rPr>
                            <m:sty m:val="p"/>
                          </m:rPr>
                          <a:rPr lang="en-US" altLang="zh-CN" i="1">
                            <a:latin typeface="Cambria Math" panose="02040503050406030204" pitchFamily="18" charset="0"/>
                          </a:rPr>
                          <m:t>i</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b="0" i="1" dirty="0" smtClean="0">
                                <a:latin typeface="Cambria Math" panose="02040503050406030204" pitchFamily="18" charset="0"/>
                                <a:ea typeface="Cambria Math" panose="02040503050406030204" pitchFamily="18" charset="0"/>
                              </a:rPr>
                              <m:t>3</m:t>
                            </m:r>
                          </m:sub>
                        </m:sSub>
                        <m:r>
                          <a:rPr lang="en-US" altLang="zh-CN" i="1" dirty="0">
                            <a:latin typeface="Cambria Math" panose="02040503050406030204" pitchFamily="18" charset="0"/>
                            <a:ea typeface="Cambria Math" panose="02040503050406030204" pitchFamily="18" charset="0"/>
                          </a:rPr>
                          <m:t>𝑠𝑖𝑛</m:t>
                        </m:r>
                        <m:r>
                          <a:rPr lang="zh-CN" altLang="en-US" i="1">
                            <a:latin typeface="Cambria Math" panose="02040503050406030204" pitchFamily="18" charset="0"/>
                          </a:rPr>
                          <m:t>𝜉</m:t>
                        </m:r>
                      </m:e>
                    </m:d>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r>
                          <a:rPr lang="en-US" altLang="zh-CN" b="0" i="1" smtClean="0">
                            <a:latin typeface="Cambria Math" panose="02040503050406030204" pitchFamily="18" charset="0"/>
                          </a:rPr>
                          <m:t>𝑖</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i="1" dirty="0">
                                <a:latin typeface="Cambria Math" panose="02040503050406030204" pitchFamily="18" charset="0"/>
                                <a:ea typeface="Cambria Math" panose="02040503050406030204" pitchFamily="18" charset="0"/>
                              </a:rPr>
                              <m:t>1</m:t>
                            </m:r>
                          </m:sub>
                        </m:sSub>
                      </m:e>
                    </m:d>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m:rPr>
                            <m:sty m:val="p"/>
                          </m:rPr>
                          <a:rPr lang="en-US" altLang="zh-CN" i="1">
                            <a:latin typeface="Cambria Math" panose="02040503050406030204" pitchFamily="18" charset="0"/>
                          </a:rPr>
                          <m:t>i</m:t>
                        </m:r>
                        <m:sSub>
                          <m:sSubPr>
                            <m:ctrlPr>
                              <a:rPr lang="en-US" altLang="zh-CN" i="1" dirty="0">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rPr>
                              <m:t>𝜉</m:t>
                            </m:r>
                            <m:r>
                              <a:rPr lang="zh-CN" altLang="en-US" i="1" dirty="0">
                                <a:latin typeface="Cambria Math" panose="02040503050406030204" pitchFamily="18" charset="0"/>
                                <a:ea typeface="Cambria Math" panose="02040503050406030204" pitchFamily="18" charset="0"/>
                              </a:rPr>
                              <m:t>𝜎</m:t>
                            </m:r>
                          </m:e>
                          <m:sub>
                            <m:r>
                              <a:rPr lang="en-US" altLang="zh-CN" b="0" i="1" dirty="0" smtClean="0">
                                <a:latin typeface="Cambria Math" panose="02040503050406030204" pitchFamily="18" charset="0"/>
                                <a:ea typeface="Cambria Math" panose="02040503050406030204" pitchFamily="18" charset="0"/>
                              </a:rPr>
                              <m:t>3</m:t>
                            </m:r>
                          </m:sub>
                        </m:sSub>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m:rPr>
                            <m:sty m:val="p"/>
                          </m:rPr>
                          <a:rPr lang="en-US" altLang="zh-CN" i="1">
                            <a:latin typeface="Cambria Math" panose="02040503050406030204" pitchFamily="18" charset="0"/>
                          </a:rPr>
                          <m:t>i</m:t>
                        </m:r>
                        <m:r>
                          <a:rPr lang="zh-CN" altLang="en-US" i="1">
                            <a:latin typeface="Cambria Math" panose="02040503050406030204" pitchFamily="18" charset="0"/>
                          </a:rPr>
                          <m:t>𝜋</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i="1" dirty="0" smtClean="0">
                                <a:latin typeface="Cambria Math" panose="02040503050406030204" pitchFamily="18" charset="0"/>
                                <a:ea typeface="Cambria Math" panose="02040503050406030204" pitchFamily="18" charset="0"/>
                              </a:rPr>
                              <m:t>1</m:t>
                            </m:r>
                          </m:sub>
                        </m:sSub>
                        <m:r>
                          <a:rPr lang="en-US" altLang="zh-CN" b="0" i="1" dirty="0" smtClean="0">
                            <a:latin typeface="Cambria Math" panose="02040503050406030204" pitchFamily="18" charset="0"/>
                            <a:ea typeface="Cambria Math" panose="02040503050406030204" pitchFamily="18" charset="0"/>
                          </a:rPr>
                          <m:t>/2</m:t>
                        </m:r>
                      </m:sup>
                    </m:sSup>
                  </m:oMath>
                </a14:m>
                <a:endParaRPr lang="zh-CN" altLang="en-US" dirty="0"/>
              </a:p>
            </p:txBody>
          </p:sp>
        </mc:Choice>
        <mc:Fallback>
          <p:sp>
            <p:nvSpPr>
              <p:cNvPr id="3" name="内容占位符 2">
                <a:extLst>
                  <a:ext uri="{FF2B5EF4-FFF2-40B4-BE49-F238E27FC236}">
                    <a16:creationId xmlns:a16="http://schemas.microsoft.com/office/drawing/2014/main" id="{D4FD3818-EAE4-90CE-E7A2-05DEADADFB2C}"/>
                  </a:ext>
                </a:extLst>
              </p:cNvPr>
              <p:cNvSpPr>
                <a:spLocks noGrp="1" noRot="1" noChangeAspect="1" noMove="1" noResize="1" noEditPoints="1" noAdjustHandles="1" noChangeArrowheads="1" noChangeShapeType="1" noTextEdit="1"/>
              </p:cNvSpPr>
              <p:nvPr>
                <p:ph idx="1"/>
              </p:nvPr>
            </p:nvSpPr>
            <p:spPr>
              <a:xfrm>
                <a:off x="481781" y="1474840"/>
                <a:ext cx="11415251" cy="5383160"/>
              </a:xfrm>
              <a:blipFill>
                <a:blip r:embed="rId2"/>
                <a:stretch>
                  <a:fillRect l="-961" t="-2039" r="-8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1279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DE85A7-BF9F-D6CE-F5EF-129E2D6FA6EE}"/>
              </a:ext>
            </a:extLst>
          </p:cNvPr>
          <p:cNvSpPr>
            <a:spLocks noGrp="1"/>
          </p:cNvSpPr>
          <p:nvPr>
            <p:ph type="title"/>
          </p:nvPr>
        </p:nvSpPr>
        <p:spPr/>
        <p:txBody>
          <a:bodyPr/>
          <a:lstStyle/>
          <a:p>
            <a:r>
              <a:rPr lang="zh-CN" altLang="en-US" dirty="0"/>
              <a:t>一</a:t>
            </a:r>
            <a:r>
              <a:rPr lang="en-US" altLang="zh-CN" dirty="0"/>
              <a:t>.</a:t>
            </a:r>
            <a:r>
              <a:rPr lang="zh-CN" altLang="en-US" dirty="0"/>
              <a:t>加权粒子损失计数位置统计</a:t>
            </a:r>
          </a:p>
        </p:txBody>
      </p:sp>
      <p:sp>
        <p:nvSpPr>
          <p:cNvPr id="3" name="内容占位符 2">
            <a:extLst>
              <a:ext uri="{FF2B5EF4-FFF2-40B4-BE49-F238E27FC236}">
                <a16:creationId xmlns:a16="http://schemas.microsoft.com/office/drawing/2014/main" id="{610C9C22-5725-07E1-5BFC-D064B0389629}"/>
              </a:ext>
            </a:extLst>
          </p:cNvPr>
          <p:cNvSpPr>
            <a:spLocks noGrp="1"/>
          </p:cNvSpPr>
          <p:nvPr>
            <p:ph idx="1"/>
          </p:nvPr>
        </p:nvSpPr>
        <p:spPr>
          <a:xfrm>
            <a:off x="838199" y="1852519"/>
            <a:ext cx="10690413" cy="4817222"/>
          </a:xfrm>
        </p:spPr>
        <p:txBody>
          <a:bodyPr/>
          <a:lstStyle/>
          <a:p>
            <a:r>
              <a:rPr lang="en-US" altLang="zh-CN" dirty="0"/>
              <a:t> </a:t>
            </a:r>
            <a:r>
              <a:rPr lang="zh-CN" altLang="en-US" dirty="0"/>
              <a:t>之前没有加权重时将</a:t>
            </a:r>
            <a:r>
              <a:rPr lang="en-US" altLang="zh-CN" dirty="0"/>
              <a:t>lattice</a:t>
            </a:r>
            <a:r>
              <a:rPr lang="zh-CN" altLang="en-US" dirty="0"/>
              <a:t>内所有元件都设为起点进行跟踪，由于</a:t>
            </a:r>
            <a:r>
              <a:rPr lang="en-US" altLang="zh-CN" dirty="0"/>
              <a:t>marker</a:t>
            </a:r>
            <a:r>
              <a:rPr lang="zh-CN" altLang="en-US" dirty="0"/>
              <a:t>也被包括了，实际上有些重复计数。赋权后一个位置只有一个元件会被设为每次开始跟踪的起点。</a:t>
            </a:r>
            <a:endParaRPr lang="en-US" altLang="zh-CN" dirty="0"/>
          </a:p>
          <a:p>
            <a:r>
              <a:rPr lang="en-US" altLang="zh-CN" dirty="0"/>
              <a:t> </a:t>
            </a:r>
            <a:r>
              <a:rPr lang="zh-CN" altLang="en-US" dirty="0"/>
              <a:t>跟踪分为两种设置方式：</a:t>
            </a:r>
            <a:endParaRPr lang="en-US" altLang="zh-CN" dirty="0"/>
          </a:p>
          <a:p>
            <a:r>
              <a:rPr lang="en-US" altLang="zh-CN" dirty="0"/>
              <a:t>1.</a:t>
            </a:r>
            <a:r>
              <a:rPr lang="zh-CN" altLang="en-US" dirty="0"/>
              <a:t>开始元件处的初始相空间坐标一样</a:t>
            </a:r>
            <a:endParaRPr lang="en-US" altLang="zh-CN" dirty="0"/>
          </a:p>
          <a:p>
            <a:r>
              <a:rPr lang="en-US" altLang="zh-CN" dirty="0"/>
              <a:t>2.</a:t>
            </a:r>
            <a:r>
              <a:rPr lang="zh-CN" altLang="en-US" dirty="0"/>
              <a:t>每次开始跟踪时的</a:t>
            </a:r>
            <a:r>
              <a:rPr lang="en-US" altLang="zh-CN" dirty="0"/>
              <a:t>Courant-Snyder</a:t>
            </a:r>
            <a:r>
              <a:rPr lang="zh-CN" altLang="en-US" dirty="0"/>
              <a:t>一样</a:t>
            </a:r>
            <a:endParaRPr lang="en-US" altLang="zh-CN" dirty="0"/>
          </a:p>
          <a:p>
            <a:r>
              <a:rPr lang="en-US" altLang="zh-CN" dirty="0"/>
              <a:t> </a:t>
            </a:r>
            <a:r>
              <a:rPr lang="zh-CN" altLang="en-US" dirty="0"/>
              <a:t>最大跟踪圈数</a:t>
            </a:r>
            <a:r>
              <a:rPr lang="en-US" altLang="zh-CN" dirty="0"/>
              <a:t>100</a:t>
            </a:r>
            <a:r>
              <a:rPr lang="zh-CN" altLang="en-US" dirty="0"/>
              <a:t>圈，输入的初始相空间坐标仍分为四种情况。</a:t>
            </a:r>
          </a:p>
        </p:txBody>
      </p:sp>
    </p:spTree>
    <p:extLst>
      <p:ext uri="{BB962C8B-B14F-4D97-AF65-F5344CB8AC3E}">
        <p14:creationId xmlns:p14="http://schemas.microsoft.com/office/powerpoint/2010/main" val="167346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6B75B59-CDD0-871A-0103-5A14CC987045}"/>
                  </a:ext>
                </a:extLst>
              </p:cNvPr>
              <p:cNvSpPr>
                <a:spLocks noGrp="1"/>
              </p:cNvSpPr>
              <p:nvPr>
                <p:ph idx="1"/>
              </p:nvPr>
            </p:nvSpPr>
            <p:spPr>
              <a:xfrm>
                <a:off x="838200" y="546846"/>
                <a:ext cx="11353800" cy="6230472"/>
              </a:xfrm>
            </p:spPr>
            <p:txBody>
              <a:bodyPr/>
              <a:lstStyle/>
              <a:p>
                <a:r>
                  <a:rPr lang="zh-CN" altLang="en-US" dirty="0"/>
                  <a:t>给每个元件处的丢失计数附加权重：</a:t>
                </a:r>
                <a:endParaRPr lang="en-US" altLang="zh-CN" dirty="0"/>
              </a:p>
              <a:p>
                <a:r>
                  <a:rPr lang="zh-CN" altLang="en-US" dirty="0"/>
                  <a:t>  根据</a:t>
                </a:r>
                <a:r>
                  <a:rPr lang="en-US" altLang="zh-CN" dirty="0"/>
                  <a:t>12</a:t>
                </a:r>
                <a:r>
                  <a:rPr lang="zh-CN" altLang="en-US" dirty="0"/>
                  <a:t>月底的动量孔径分布算出的局域</a:t>
                </a:r>
                <a:r>
                  <a:rPr lang="en-US" altLang="zh-CN" dirty="0" err="1"/>
                  <a:t>Touschek</a:t>
                </a:r>
                <a:r>
                  <a:rPr lang="zh-CN" altLang="en-US" dirty="0"/>
                  <a:t>发生速率，并且定义计数权重为：该处局域</a:t>
                </a:r>
                <a:r>
                  <a:rPr lang="en-US" altLang="zh-CN" dirty="0" err="1"/>
                  <a:t>Touschek</a:t>
                </a:r>
                <a:r>
                  <a:rPr lang="zh-CN" altLang="en-US" dirty="0"/>
                  <a:t>发生速率</a:t>
                </a:r>
                <a:r>
                  <a:rPr lang="en-US" altLang="zh-CN" dirty="0"/>
                  <a:t>/</a:t>
                </a:r>
                <a:r>
                  <a:rPr lang="zh-CN" altLang="en-US" dirty="0"/>
                  <a:t>全环最大局域</a:t>
                </a:r>
                <a:r>
                  <a:rPr lang="en-US" altLang="zh-CN" dirty="0" err="1"/>
                  <a:t>Touschek</a:t>
                </a:r>
                <a:r>
                  <a:rPr lang="zh-CN" altLang="en-US" dirty="0"/>
                  <a:t>发生速率。</a:t>
                </a:r>
                <a:endParaRPr lang="en-US" altLang="zh-CN" dirty="0"/>
              </a:p>
              <a:p>
                <a:r>
                  <a:rPr lang="en-US" altLang="zh-CN" dirty="0"/>
                  <a:t>  </a:t>
                </a:r>
                <a:r>
                  <a:rPr lang="zh-CN" altLang="en-US" dirty="0"/>
                  <a:t>下面两种跟踪设置的加权计数结果列出。</a:t>
                </a:r>
                <a:endParaRPr lang="en-US" altLang="zh-CN" dirty="0"/>
              </a:p>
              <a:p>
                <a:r>
                  <a:rPr lang="en-US" altLang="zh-CN" dirty="0"/>
                  <a:t>1.</a:t>
                </a:r>
                <a:r>
                  <a:rPr lang="zh-CN" altLang="en-US" dirty="0"/>
                  <a:t>开始元件处的初始相空间坐标一样</a:t>
                </a:r>
                <a:endParaRPr lang="en-US" altLang="zh-CN" dirty="0"/>
              </a:p>
              <a:p>
                <a:r>
                  <a:rPr lang="en-US" altLang="zh-CN" dirty="0"/>
                  <a:t>  </a:t>
                </a:r>
                <a:r>
                  <a:rPr lang="zh-CN" altLang="en-US" dirty="0"/>
                  <a:t>（</a:t>
                </a:r>
                <a:r>
                  <a:rPr lang="en-US" altLang="zh-CN" dirty="0"/>
                  <a:t>1</a:t>
                </a:r>
                <a:r>
                  <a:rPr lang="zh-CN" altLang="en-US" dirty="0"/>
                  <a:t>）</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𝑧</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0</m:t>
                    </m:r>
                    <m:r>
                      <a:rPr lang="en-US" altLang="zh-CN" b="0" i="0" smtClean="0">
                        <a:latin typeface="Cambria Math" panose="02040503050406030204" pitchFamily="18" charset="0"/>
                        <a:ea typeface="Cambria Math" panose="02040503050406030204" pitchFamily="18" charset="0"/>
                      </a:rPr>
                      <m:t>,</m:t>
                    </m:r>
                    <m:r>
                      <m:rPr>
                        <m:sty m:val="p"/>
                      </m:rPr>
                      <a:rPr lang="en-US" altLang="zh-CN" b="0" i="0" smtClean="0">
                        <a:latin typeface="Cambria Math" panose="02040503050406030204" pitchFamily="18" charset="0"/>
                        <a:ea typeface="Cambria Math" panose="02040503050406030204" pitchFamily="18" charset="0"/>
                      </a:rPr>
                      <m:t>others</m:t>
                    </m:r>
                    <m:r>
                      <a:rPr lang="en-US" altLang="zh-CN" b="0" i="0" smtClean="0">
                        <a:latin typeface="Cambria Math" panose="02040503050406030204" pitchFamily="18" charset="0"/>
                        <a:ea typeface="Cambria Math" panose="02040503050406030204" pitchFamily="18" charset="0"/>
                      </a:rPr>
                      <m:t>=0</m:t>
                    </m:r>
                  </m:oMath>
                </a14:m>
                <a:r>
                  <a:rPr lang="en-US" altLang="zh-CN" dirty="0"/>
                  <a:t> </a:t>
                </a:r>
              </a:p>
              <a:p>
                <a:r>
                  <a:rPr lang="en-US" altLang="zh-CN" dirty="0"/>
                  <a:t>   </a:t>
                </a:r>
              </a:p>
              <a:p>
                <a:endParaRPr lang="en-US" altLang="zh-CN" dirty="0"/>
              </a:p>
            </p:txBody>
          </p:sp>
        </mc:Choice>
        <mc:Fallback xmlns="">
          <p:sp>
            <p:nvSpPr>
              <p:cNvPr id="3" name="内容占位符 2">
                <a:extLst>
                  <a:ext uri="{FF2B5EF4-FFF2-40B4-BE49-F238E27FC236}">
                    <a16:creationId xmlns:a16="http://schemas.microsoft.com/office/drawing/2014/main" id="{86B75B59-CDD0-871A-0103-5A14CC987045}"/>
                  </a:ext>
                </a:extLst>
              </p:cNvPr>
              <p:cNvSpPr>
                <a:spLocks noGrp="1" noRot="1" noChangeAspect="1" noMove="1" noResize="1" noEditPoints="1" noAdjustHandles="1" noChangeArrowheads="1" noChangeShapeType="1" noTextEdit="1"/>
              </p:cNvSpPr>
              <p:nvPr>
                <p:ph idx="1"/>
              </p:nvPr>
            </p:nvSpPr>
            <p:spPr>
              <a:xfrm>
                <a:off x="838200" y="546846"/>
                <a:ext cx="11353800" cy="6230472"/>
              </a:xfrm>
              <a:blipFill>
                <a:blip r:embed="rId2"/>
                <a:stretch>
                  <a:fillRect l="-967" t="-1859" r="-376"/>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A4F3B706-135C-CA34-745F-226C657A8519}"/>
              </a:ext>
            </a:extLst>
          </p:cNvPr>
          <p:cNvPicPr>
            <a:picLocks noChangeAspect="1"/>
          </p:cNvPicPr>
          <p:nvPr/>
        </p:nvPicPr>
        <p:blipFill>
          <a:blip r:embed="rId3"/>
          <a:stretch>
            <a:fillRect/>
          </a:stretch>
        </p:blipFill>
        <p:spPr>
          <a:xfrm>
            <a:off x="2187389" y="3800680"/>
            <a:ext cx="3759615" cy="2851131"/>
          </a:xfrm>
          <a:prstGeom prst="rect">
            <a:avLst/>
          </a:prstGeom>
        </p:spPr>
      </p:pic>
    </p:spTree>
    <p:extLst>
      <p:ext uri="{BB962C8B-B14F-4D97-AF65-F5344CB8AC3E}">
        <p14:creationId xmlns:p14="http://schemas.microsoft.com/office/powerpoint/2010/main" val="198588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9B9A41E-3639-A72C-59EB-986415D3B232}"/>
                  </a:ext>
                </a:extLst>
              </p:cNvPr>
              <p:cNvSpPr>
                <a:spLocks noGrp="1"/>
              </p:cNvSpPr>
              <p:nvPr>
                <p:ph idx="1"/>
              </p:nvPr>
            </p:nvSpPr>
            <p:spPr>
              <a:xfrm>
                <a:off x="838200" y="268940"/>
                <a:ext cx="10515600" cy="6364941"/>
              </a:xfrm>
            </p:spPr>
            <p:txBody>
              <a:bodyPr/>
              <a:lstStyle/>
              <a:p>
                <a:pPr marL="0" indent="0">
                  <a:buNone/>
                </a:pPr>
                <a:r>
                  <a:rPr lang="zh-CN" altLang="en-US" dirty="0"/>
                  <a:t>（</a:t>
                </a:r>
                <a:r>
                  <a:rPr lang="en-US" altLang="zh-CN" dirty="0"/>
                  <a:t>2</a:t>
                </a:r>
                <a:r>
                  <a:rPr lang="zh-CN" altLang="en-US" dirty="0"/>
                  <a:t>）</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b="0" i="1" smtClean="0">
                            <a:latin typeface="Cambria Math" panose="02040503050406030204" pitchFamily="18" charset="0"/>
                          </a:rPr>
                          <m:t>𝑥</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𝐶</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𝑧</m:t>
                        </m:r>
                      </m:sub>
                    </m:sSub>
                    <m:r>
                      <a:rPr lang="en-US" altLang="zh-CN" i="1">
                        <a:latin typeface="Cambria Math" panose="02040503050406030204" pitchFamily="18" charset="0"/>
                        <a:ea typeface="Cambria Math" panose="02040503050406030204" pitchFamily="18" charset="0"/>
                      </a:rPr>
                      <m:t>≠0</m:t>
                    </m:r>
                    <m:r>
                      <a:rPr lang="en-US" altLang="zh-CN">
                        <a:latin typeface="Cambria Math" panose="02040503050406030204" pitchFamily="18" charset="0"/>
                        <a:ea typeface="Cambria Math" panose="02040503050406030204" pitchFamily="18" charset="0"/>
                      </a:rPr>
                      <m:t>,</m:t>
                    </m:r>
                    <m:r>
                      <m:rPr>
                        <m:sty m:val="p"/>
                      </m:rPr>
                      <a:rPr lang="en-US" altLang="zh-CN">
                        <a:latin typeface="Cambria Math" panose="02040503050406030204" pitchFamily="18" charset="0"/>
                        <a:ea typeface="Cambria Math" panose="02040503050406030204" pitchFamily="18" charset="0"/>
                      </a:rPr>
                      <m:t>others</m:t>
                    </m:r>
                    <m:r>
                      <a:rPr lang="en-US" altLang="zh-CN">
                        <a:latin typeface="Cambria Math" panose="02040503050406030204" pitchFamily="18" charset="0"/>
                        <a:ea typeface="Cambria Math" panose="02040503050406030204" pitchFamily="18" charset="0"/>
                      </a:rPr>
                      <m:t>=0</m:t>
                    </m:r>
                  </m:oMath>
                </a14:m>
                <a:r>
                  <a:rPr lang="en-US" altLang="zh-CN" dirty="0"/>
                  <a:t> </a:t>
                </a:r>
              </a:p>
              <a:p>
                <a:endParaRPr lang="en-US" altLang="zh-CN" dirty="0"/>
              </a:p>
              <a:p>
                <a:endParaRPr lang="en-US" altLang="zh-CN" dirty="0"/>
              </a:p>
              <a:p>
                <a:endParaRPr lang="en-US" altLang="zh-CN" dirty="0"/>
              </a:p>
              <a:p>
                <a:endParaRPr lang="en-US" altLang="zh-CN" dirty="0"/>
              </a:p>
              <a:p>
                <a:endParaRPr lang="en-US" altLang="zh-CN" dirty="0"/>
              </a:p>
              <a:p>
                <a:pPr marL="0" indent="0">
                  <a:buNone/>
                </a:pPr>
                <a:r>
                  <a:rPr lang="en-US" altLang="zh-CN" dirty="0"/>
                  <a:t> </a:t>
                </a:r>
                <a:r>
                  <a:rPr lang="zh-CN" altLang="en-US" dirty="0"/>
                  <a:t>（</a:t>
                </a:r>
                <a:r>
                  <a:rPr lang="en-US" altLang="zh-CN" dirty="0"/>
                  <a:t>3</a:t>
                </a:r>
                <a:r>
                  <a:rPr lang="zh-CN" altLang="en-US" dirty="0"/>
                  <a:t>） </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b="0" i="1" smtClean="0">
                            <a:latin typeface="Cambria Math" panose="02040503050406030204" pitchFamily="18" charset="0"/>
                          </a:rPr>
                          <m:t>𝑦</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𝐶</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𝑧</m:t>
                        </m:r>
                      </m:sub>
                    </m:sSub>
                    <m:r>
                      <a:rPr lang="en-US" altLang="zh-CN" i="1">
                        <a:latin typeface="Cambria Math" panose="02040503050406030204" pitchFamily="18" charset="0"/>
                        <a:ea typeface="Cambria Math" panose="02040503050406030204" pitchFamily="18" charset="0"/>
                      </a:rPr>
                      <m:t>≠0</m:t>
                    </m:r>
                    <m:r>
                      <a:rPr lang="en-US" altLang="zh-CN">
                        <a:latin typeface="Cambria Math" panose="02040503050406030204" pitchFamily="18" charset="0"/>
                        <a:ea typeface="Cambria Math" panose="02040503050406030204" pitchFamily="18" charset="0"/>
                      </a:rPr>
                      <m:t>,</m:t>
                    </m:r>
                    <m:r>
                      <m:rPr>
                        <m:sty m:val="p"/>
                      </m:rPr>
                      <a:rPr lang="en-US" altLang="zh-CN">
                        <a:latin typeface="Cambria Math" panose="02040503050406030204" pitchFamily="18" charset="0"/>
                        <a:ea typeface="Cambria Math" panose="02040503050406030204" pitchFamily="18" charset="0"/>
                      </a:rPr>
                      <m:t>others</m:t>
                    </m:r>
                    <m:r>
                      <a:rPr lang="en-US" altLang="zh-CN">
                        <a:latin typeface="Cambria Math" panose="02040503050406030204" pitchFamily="18" charset="0"/>
                        <a:ea typeface="Cambria Math" panose="02040503050406030204" pitchFamily="18" charset="0"/>
                      </a:rPr>
                      <m:t>=0</m:t>
                    </m:r>
                  </m:oMath>
                </a14:m>
                <a:r>
                  <a:rPr lang="en-US" altLang="zh-CN" dirty="0"/>
                  <a:t> </a:t>
                </a:r>
                <a:endParaRPr lang="zh-CN" altLang="en-US" dirty="0"/>
              </a:p>
            </p:txBody>
          </p:sp>
        </mc:Choice>
        <mc:Fallback xmlns="">
          <p:sp>
            <p:nvSpPr>
              <p:cNvPr id="3" name="内容占位符 2">
                <a:extLst>
                  <a:ext uri="{FF2B5EF4-FFF2-40B4-BE49-F238E27FC236}">
                    <a16:creationId xmlns:a16="http://schemas.microsoft.com/office/drawing/2014/main" id="{69B9A41E-3639-A72C-59EB-986415D3B232}"/>
                  </a:ext>
                </a:extLst>
              </p:cNvPr>
              <p:cNvSpPr>
                <a:spLocks noGrp="1" noRot="1" noChangeAspect="1" noMove="1" noResize="1" noEditPoints="1" noAdjustHandles="1" noChangeArrowheads="1" noChangeShapeType="1" noTextEdit="1"/>
              </p:cNvSpPr>
              <p:nvPr>
                <p:ph idx="1"/>
              </p:nvPr>
            </p:nvSpPr>
            <p:spPr>
              <a:xfrm>
                <a:off x="838200" y="268940"/>
                <a:ext cx="10515600" cy="6364941"/>
              </a:xfrm>
              <a:blipFill>
                <a:blip r:embed="rId2"/>
                <a:stretch>
                  <a:fillRect l="-1217" t="-1628"/>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0B9FABB9-0215-3909-7830-0DB246B5B2FD}"/>
              </a:ext>
            </a:extLst>
          </p:cNvPr>
          <p:cNvPicPr>
            <a:picLocks noChangeAspect="1"/>
          </p:cNvPicPr>
          <p:nvPr/>
        </p:nvPicPr>
        <p:blipFill>
          <a:blip r:embed="rId3"/>
          <a:stretch>
            <a:fillRect/>
          </a:stretch>
        </p:blipFill>
        <p:spPr>
          <a:xfrm>
            <a:off x="2375647" y="727188"/>
            <a:ext cx="3356344" cy="2555362"/>
          </a:xfrm>
          <a:prstGeom prst="rect">
            <a:avLst/>
          </a:prstGeom>
        </p:spPr>
      </p:pic>
      <p:pic>
        <p:nvPicPr>
          <p:cNvPr id="6" name="图片 5">
            <a:extLst>
              <a:ext uri="{FF2B5EF4-FFF2-40B4-BE49-F238E27FC236}">
                <a16:creationId xmlns:a16="http://schemas.microsoft.com/office/drawing/2014/main" id="{D45C6661-4B94-A289-1286-B955DFBB9207}"/>
              </a:ext>
            </a:extLst>
          </p:cNvPr>
          <p:cNvPicPr>
            <a:picLocks noChangeAspect="1"/>
          </p:cNvPicPr>
          <p:nvPr/>
        </p:nvPicPr>
        <p:blipFill>
          <a:blip r:embed="rId4"/>
          <a:stretch>
            <a:fillRect/>
          </a:stretch>
        </p:blipFill>
        <p:spPr>
          <a:xfrm>
            <a:off x="2375647" y="3905598"/>
            <a:ext cx="3497963" cy="2683462"/>
          </a:xfrm>
          <a:prstGeom prst="rect">
            <a:avLst/>
          </a:prstGeom>
        </p:spPr>
      </p:pic>
    </p:spTree>
    <p:extLst>
      <p:ext uri="{BB962C8B-B14F-4D97-AF65-F5344CB8AC3E}">
        <p14:creationId xmlns:p14="http://schemas.microsoft.com/office/powerpoint/2010/main" val="304630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FCCB301-C0FE-0B8F-19DA-8750FC8F3A45}"/>
                  </a:ext>
                </a:extLst>
              </p:cNvPr>
              <p:cNvSpPr>
                <a:spLocks noGrp="1"/>
              </p:cNvSpPr>
              <p:nvPr>
                <p:ph idx="1"/>
              </p:nvPr>
            </p:nvSpPr>
            <p:spPr>
              <a:xfrm>
                <a:off x="838200" y="600634"/>
                <a:ext cx="10515600" cy="6024283"/>
              </a:xfrm>
            </p:spPr>
            <p:txBody>
              <a:bodyPr/>
              <a:lstStyle/>
              <a:p>
                <a:r>
                  <a:rPr lang="zh-CN" altLang="en-US" dirty="0"/>
                  <a:t>（</a:t>
                </a:r>
                <a14:m>
                  <m:oMath xmlns:m="http://schemas.openxmlformats.org/officeDocument/2006/math">
                    <m:r>
                      <a:rPr lang="en-US" altLang="zh-CN" b="0" i="0" smtClean="0">
                        <a:latin typeface="Cambria Math" panose="02040503050406030204" pitchFamily="18" charset="0"/>
                      </a:rPr>
                      <m:t>4</m:t>
                    </m:r>
                    <m:r>
                      <a:rPr lang="zh-CN" altLang="en-US" i="1">
                        <a:latin typeface="Cambria Math" panose="02040503050406030204" pitchFamily="18" charset="0"/>
                      </a:rPr>
                      <m:t>）</m:t>
                    </m:r>
                    <m:sSub>
                      <m:sSubPr>
                        <m:ctrlPr>
                          <a:rPr lang="en-US" altLang="zh-CN" i="1" smtClean="0">
                            <a:latin typeface="Cambria Math" panose="02040503050406030204" pitchFamily="18" charset="0"/>
                          </a:rPr>
                        </m:ctrlPr>
                      </m:sSubPr>
                      <m:e>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𝑥</m:t>
                            </m:r>
                          </m:sub>
                        </m:sSub>
                        <m:r>
                          <a:rPr lang="zh-CN" altLang="en-US" i="1" smtClean="0">
                            <a:latin typeface="Cambria Math" panose="02040503050406030204" pitchFamily="18" charset="0"/>
                          </a:rPr>
                          <m:t>，</m:t>
                        </m:r>
                        <m:r>
                          <a:rPr lang="en-US" altLang="zh-CN" i="1">
                            <a:latin typeface="Cambria Math" panose="02040503050406030204" pitchFamily="18" charset="0"/>
                          </a:rPr>
                          <m:t>𝑃</m:t>
                        </m:r>
                      </m:e>
                      <m:sub>
                        <m:r>
                          <a:rPr lang="en-US" altLang="zh-CN" b="0" i="1" smtClean="0">
                            <a:latin typeface="Cambria Math" panose="02040503050406030204" pitchFamily="18" charset="0"/>
                          </a:rPr>
                          <m:t>𝑦</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𝐶</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𝑧</m:t>
                        </m:r>
                      </m:sub>
                    </m:sSub>
                    <m:r>
                      <a:rPr lang="en-US" altLang="zh-CN" i="1">
                        <a:latin typeface="Cambria Math" panose="02040503050406030204" pitchFamily="18" charset="0"/>
                        <a:ea typeface="Cambria Math" panose="02040503050406030204" pitchFamily="18" charset="0"/>
                      </a:rPr>
                      <m:t>≠0</m:t>
                    </m:r>
                    <m:r>
                      <a:rPr lang="en-US" altLang="zh-CN">
                        <a:latin typeface="Cambria Math" panose="02040503050406030204" pitchFamily="18" charset="0"/>
                        <a:ea typeface="Cambria Math" panose="02040503050406030204" pitchFamily="18" charset="0"/>
                      </a:rPr>
                      <m:t>,</m:t>
                    </m:r>
                    <m:r>
                      <m:rPr>
                        <m:sty m:val="p"/>
                      </m:rPr>
                      <a:rPr lang="en-US" altLang="zh-CN">
                        <a:latin typeface="Cambria Math" panose="02040503050406030204" pitchFamily="18" charset="0"/>
                        <a:ea typeface="Cambria Math" panose="02040503050406030204" pitchFamily="18" charset="0"/>
                      </a:rPr>
                      <m:t>others</m:t>
                    </m:r>
                    <m:r>
                      <a:rPr lang="en-US" altLang="zh-CN">
                        <a:latin typeface="Cambria Math" panose="02040503050406030204" pitchFamily="18" charset="0"/>
                        <a:ea typeface="Cambria Math" panose="02040503050406030204" pitchFamily="18" charset="0"/>
                      </a:rPr>
                      <m:t>=0</m:t>
                    </m:r>
                  </m:oMath>
                </a14:m>
                <a:endParaRPr lang="en-US" altLang="zh-CN" dirty="0"/>
              </a:p>
              <a:p>
                <a:r>
                  <a:rPr lang="en-US" altLang="zh-CN" dirty="0"/>
                  <a:t>  </a:t>
                </a:r>
                <a:endParaRPr lang="zh-CN" altLang="en-US" dirty="0"/>
              </a:p>
            </p:txBody>
          </p:sp>
        </mc:Choice>
        <mc:Fallback xmlns="">
          <p:sp>
            <p:nvSpPr>
              <p:cNvPr id="3" name="内容占位符 2">
                <a:extLst>
                  <a:ext uri="{FF2B5EF4-FFF2-40B4-BE49-F238E27FC236}">
                    <a16:creationId xmlns:a16="http://schemas.microsoft.com/office/drawing/2014/main" id="{4FCCB301-C0FE-0B8F-19DA-8750FC8F3A45}"/>
                  </a:ext>
                </a:extLst>
              </p:cNvPr>
              <p:cNvSpPr>
                <a:spLocks noGrp="1" noRot="1" noChangeAspect="1" noMove="1" noResize="1" noEditPoints="1" noAdjustHandles="1" noChangeArrowheads="1" noChangeShapeType="1" noTextEdit="1"/>
              </p:cNvSpPr>
              <p:nvPr>
                <p:ph idx="1"/>
              </p:nvPr>
            </p:nvSpPr>
            <p:spPr>
              <a:xfrm>
                <a:off x="838200" y="600634"/>
                <a:ext cx="10515600" cy="6024283"/>
              </a:xfrm>
              <a:blipFill>
                <a:blip r:embed="rId2"/>
                <a:stretch>
                  <a:fillRect l="-1043" t="-1619"/>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B416B0C0-AE5C-8466-2752-2B47AC822B61}"/>
              </a:ext>
            </a:extLst>
          </p:cNvPr>
          <p:cNvPicPr>
            <a:picLocks noChangeAspect="1"/>
          </p:cNvPicPr>
          <p:nvPr/>
        </p:nvPicPr>
        <p:blipFill>
          <a:blip r:embed="rId3"/>
          <a:stretch>
            <a:fillRect/>
          </a:stretch>
        </p:blipFill>
        <p:spPr>
          <a:xfrm>
            <a:off x="2330822" y="1538438"/>
            <a:ext cx="3092824" cy="2370174"/>
          </a:xfrm>
          <a:prstGeom prst="rect">
            <a:avLst/>
          </a:prstGeom>
        </p:spPr>
      </p:pic>
    </p:spTree>
    <p:extLst>
      <p:ext uri="{BB962C8B-B14F-4D97-AF65-F5344CB8AC3E}">
        <p14:creationId xmlns:p14="http://schemas.microsoft.com/office/powerpoint/2010/main" val="74695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C0FBC52-8E6E-E872-A0C2-997F64537CAA}"/>
                  </a:ext>
                </a:extLst>
              </p:cNvPr>
              <p:cNvSpPr>
                <a:spLocks noGrp="1"/>
              </p:cNvSpPr>
              <p:nvPr>
                <p:ph idx="1"/>
              </p:nvPr>
            </p:nvSpPr>
            <p:spPr>
              <a:xfrm>
                <a:off x="838200" y="510988"/>
                <a:ext cx="10851776" cy="6167718"/>
              </a:xfrm>
            </p:spPr>
            <p:txBody>
              <a:bodyPr/>
              <a:lstStyle/>
              <a:p>
                <a:r>
                  <a:rPr lang="en-US" altLang="zh-CN" dirty="0"/>
                  <a:t>2.</a:t>
                </a:r>
                <a:r>
                  <a:rPr lang="zh-CN" altLang="en-US" dirty="0"/>
                  <a:t>每次开始跟踪时的</a:t>
                </a:r>
                <a:r>
                  <a:rPr lang="en-US" altLang="zh-CN" dirty="0"/>
                  <a:t>Courant-Snyder</a:t>
                </a:r>
                <a:r>
                  <a:rPr lang="zh-CN" altLang="en-US" dirty="0"/>
                  <a:t>量一样</a:t>
                </a:r>
                <a:endParaRPr lang="en-US" altLang="zh-CN" dirty="0"/>
              </a:p>
              <a:p>
                <a:pPr marL="0" indent="0">
                  <a:buNone/>
                </a:pPr>
                <a:r>
                  <a:rPr lang="zh-CN" altLang="en-US" dirty="0"/>
                  <a:t>     出发点是绝热近似下</a:t>
                </a:r>
                <a:r>
                  <a:rPr lang="en-US" altLang="zh-CN" dirty="0"/>
                  <a:t>Courant-Snyder</a:t>
                </a:r>
                <a:r>
                  <a:rPr lang="zh-CN" altLang="en-US" dirty="0"/>
                  <a:t>量是动力学不变量，因此在不同位置处能够维持该量不变的初始相空间坐标输入可能更具有比较意义</a:t>
                </a:r>
                <a:r>
                  <a:rPr lang="en-US" altLang="zh-CN" dirty="0"/>
                  <a:t>,</a:t>
                </a:r>
                <a:r>
                  <a:rPr lang="zh-CN" altLang="en-US" dirty="0"/>
                  <a:t>分为了</a:t>
                </a:r>
                <a:r>
                  <a:rPr lang="en-US" altLang="zh-CN" dirty="0"/>
                  <a:t>8</a:t>
                </a:r>
                <a:r>
                  <a:rPr lang="zh-CN" altLang="en-US" dirty="0"/>
                  <a:t>种情况。</a:t>
                </a:r>
                <a:endParaRPr lang="en-US" altLang="zh-CN" dirty="0"/>
              </a:p>
              <a:p>
                <a:pPr marL="0" indent="0">
                  <a:buNone/>
                </a:pPr>
                <a:r>
                  <a:rPr lang="en-US" altLang="zh-CN" dirty="0"/>
                  <a:t>   </a:t>
                </a:r>
                <a:r>
                  <a:rPr lang="zh-CN" altLang="en-US" dirty="0"/>
                  <a:t>（</a:t>
                </a:r>
                <a:r>
                  <a:rPr lang="en-US" altLang="zh-CN" dirty="0"/>
                  <a:t>1</a:t>
                </a:r>
                <a:r>
                  <a:rPr lang="zh-CN" altLang="en-US" dirty="0"/>
                  <a:t>）</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𝑧</m:t>
                        </m:r>
                      </m:sub>
                    </m:sSub>
                    <m:r>
                      <a:rPr lang="en-US" altLang="zh-CN" b="0" i="1" smtClean="0">
                        <a:latin typeface="Cambria Math" panose="02040503050406030204" pitchFamily="18" charset="0"/>
                      </a:rPr>
                      <m:t>&gt;</m:t>
                    </m:r>
                    <m:r>
                      <a:rPr lang="en-US" altLang="zh-CN" b="0" i="1" smtClean="0">
                        <a:latin typeface="Cambria Math" panose="02040503050406030204" pitchFamily="18" charset="0"/>
                        <a:ea typeface="Cambria Math" panose="02040503050406030204" pitchFamily="18" charset="0"/>
                      </a:rPr>
                      <m:t>0</m:t>
                    </m:r>
                    <m:r>
                      <a:rPr lang="en-US" altLang="zh-CN" b="0" i="0" smtClean="0">
                        <a:latin typeface="Cambria Math" panose="02040503050406030204" pitchFamily="18" charset="0"/>
                        <a:ea typeface="Cambria Math" panose="02040503050406030204" pitchFamily="18" charset="0"/>
                      </a:rPr>
                      <m:t>,</m:t>
                    </m:r>
                    <m:r>
                      <m:rPr>
                        <m:sty m:val="p"/>
                      </m:rPr>
                      <a:rPr lang="en-US" altLang="zh-CN" b="0" i="0" smtClean="0">
                        <a:latin typeface="Cambria Math" panose="02040503050406030204" pitchFamily="18" charset="0"/>
                        <a:ea typeface="Cambria Math" panose="02040503050406030204" pitchFamily="18" charset="0"/>
                      </a:rPr>
                      <m:t>others</m:t>
                    </m:r>
                    <m:r>
                      <a:rPr lang="en-US" altLang="zh-CN" b="0" i="0" smtClean="0">
                        <a:latin typeface="Cambria Math" panose="02040503050406030204" pitchFamily="18" charset="0"/>
                        <a:ea typeface="Cambria Math" panose="02040503050406030204" pitchFamily="18" charset="0"/>
                      </a:rPr>
                      <m:t>=0</m:t>
                    </m:r>
                  </m:oMath>
                </a14:m>
                <a:r>
                  <a:rPr lang="en-US" altLang="zh-CN" dirty="0"/>
                  <a:t>                  </a:t>
                </a:r>
              </a:p>
              <a:p>
                <a:pPr marL="0" indent="0">
                  <a:buNone/>
                </a:pPr>
                <a:r>
                  <a:rPr lang="en-US" altLang="zh-CN" dirty="0"/>
                  <a:t>                 </a:t>
                </a:r>
              </a:p>
              <a:p>
                <a:pPr marL="0" indent="0">
                  <a:buNone/>
                </a:pPr>
                <a:r>
                  <a:rPr lang="en-US" altLang="zh-CN" dirty="0"/>
                  <a:t>     </a:t>
                </a:r>
              </a:p>
              <a:p>
                <a:pPr marL="0" indent="0">
                  <a:buNone/>
                </a:pPr>
                <a:r>
                  <a:rPr lang="en-US" altLang="zh-CN" dirty="0"/>
                  <a:t>     </a:t>
                </a:r>
                <a:endParaRPr lang="zh-CN" altLang="en-US" dirty="0"/>
              </a:p>
            </p:txBody>
          </p:sp>
        </mc:Choice>
        <mc:Fallback xmlns="">
          <p:sp>
            <p:nvSpPr>
              <p:cNvPr id="3" name="内容占位符 2">
                <a:extLst>
                  <a:ext uri="{FF2B5EF4-FFF2-40B4-BE49-F238E27FC236}">
                    <a16:creationId xmlns:a16="http://schemas.microsoft.com/office/drawing/2014/main" id="{3C0FBC52-8E6E-E872-A0C2-997F64537CAA}"/>
                  </a:ext>
                </a:extLst>
              </p:cNvPr>
              <p:cNvSpPr>
                <a:spLocks noGrp="1" noRot="1" noChangeAspect="1" noMove="1" noResize="1" noEditPoints="1" noAdjustHandles="1" noChangeArrowheads="1" noChangeShapeType="1" noTextEdit="1"/>
              </p:cNvSpPr>
              <p:nvPr>
                <p:ph idx="1"/>
              </p:nvPr>
            </p:nvSpPr>
            <p:spPr>
              <a:xfrm>
                <a:off x="838200" y="510988"/>
                <a:ext cx="10851776" cy="6167718"/>
              </a:xfrm>
              <a:blipFill>
                <a:blip r:embed="rId2"/>
                <a:stretch>
                  <a:fillRect l="-1180" t="-1877" r="-843"/>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6A3BD9A4-2D19-BE33-90D0-52B286989F37}"/>
              </a:ext>
            </a:extLst>
          </p:cNvPr>
          <p:cNvPicPr>
            <a:picLocks noChangeAspect="1"/>
          </p:cNvPicPr>
          <p:nvPr/>
        </p:nvPicPr>
        <p:blipFill>
          <a:blip r:embed="rId3"/>
          <a:stretch>
            <a:fillRect/>
          </a:stretch>
        </p:blipFill>
        <p:spPr>
          <a:xfrm>
            <a:off x="1810871" y="3068852"/>
            <a:ext cx="3618415" cy="2820959"/>
          </a:xfrm>
          <a:prstGeom prst="rect">
            <a:avLst/>
          </a:prstGeom>
        </p:spPr>
      </p:pic>
    </p:spTree>
    <p:extLst>
      <p:ext uri="{BB962C8B-B14F-4D97-AF65-F5344CB8AC3E}">
        <p14:creationId xmlns:p14="http://schemas.microsoft.com/office/powerpoint/2010/main" val="47094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0CFD6CC-24EC-4840-EF91-B6ACDE01ECC9}"/>
                  </a:ext>
                </a:extLst>
              </p:cNvPr>
              <p:cNvSpPr>
                <a:spLocks noGrp="1"/>
              </p:cNvSpPr>
              <p:nvPr>
                <p:ph idx="1"/>
              </p:nvPr>
            </p:nvSpPr>
            <p:spPr>
              <a:xfrm>
                <a:off x="838200" y="358588"/>
                <a:ext cx="10515600" cy="6257365"/>
              </a:xfrm>
            </p:spPr>
            <p:txBody>
              <a:bodyPr/>
              <a:lstStyle/>
              <a:p>
                <a:r>
                  <a:rPr lang="zh-CN" altLang="en-US" dirty="0"/>
                  <a:t>（</a:t>
                </a:r>
                <a14:m>
                  <m:oMath xmlns:m="http://schemas.openxmlformats.org/officeDocument/2006/math">
                    <m:r>
                      <a:rPr lang="en-US" altLang="zh-CN" b="0" i="0" smtClean="0">
                        <a:latin typeface="Cambria Math" panose="02040503050406030204" pitchFamily="18" charset="0"/>
                      </a:rPr>
                      <m:t>2</m:t>
                    </m:r>
                    <m:r>
                      <a:rPr lang="zh-CN" altLang="en-US" i="1">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b="0" i="1" smtClean="0">
                            <a:latin typeface="Cambria Math" panose="02040503050406030204" pitchFamily="18" charset="0"/>
                          </a:rPr>
                          <m:t>𝑥</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𝐶</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𝑧</m:t>
                        </m:r>
                      </m:sub>
                    </m:sSub>
                    <m:r>
                      <a:rPr lang="en-US" altLang="zh-CN" b="0" i="1" smtClean="0">
                        <a:latin typeface="Cambria Math" panose="02040503050406030204" pitchFamily="18" charset="0"/>
                      </a:rPr>
                      <m:t>&gt;</m:t>
                    </m:r>
                    <m:r>
                      <a:rPr lang="en-US" altLang="zh-CN" i="1">
                        <a:latin typeface="Cambria Math" panose="02040503050406030204" pitchFamily="18" charset="0"/>
                        <a:ea typeface="Cambria Math" panose="02040503050406030204" pitchFamily="18" charset="0"/>
                      </a:rPr>
                      <m:t>0</m:t>
                    </m:r>
                    <m:r>
                      <a:rPr lang="en-US" altLang="zh-CN">
                        <a:latin typeface="Cambria Math" panose="02040503050406030204" pitchFamily="18" charset="0"/>
                        <a:ea typeface="Cambria Math" panose="02040503050406030204" pitchFamily="18" charset="0"/>
                      </a:rPr>
                      <m:t>,</m:t>
                    </m:r>
                    <m:r>
                      <m:rPr>
                        <m:sty m:val="p"/>
                      </m:rPr>
                      <a:rPr lang="en-US" altLang="zh-CN">
                        <a:latin typeface="Cambria Math" panose="02040503050406030204" pitchFamily="18" charset="0"/>
                        <a:ea typeface="Cambria Math" panose="02040503050406030204" pitchFamily="18" charset="0"/>
                      </a:rPr>
                      <m:t>others</m:t>
                    </m:r>
                    <m:r>
                      <a:rPr lang="en-US" altLang="zh-CN">
                        <a:latin typeface="Cambria Math" panose="02040503050406030204" pitchFamily="18" charset="0"/>
                        <a:ea typeface="Cambria Math" panose="02040503050406030204" pitchFamily="18" charset="0"/>
                      </a:rPr>
                      <m:t>=0</m:t>
                    </m:r>
                  </m:oMath>
                </a14:m>
                <a:endParaRPr lang="en-US" altLang="zh-CN" dirty="0"/>
              </a:p>
              <a:p>
                <a:r>
                  <a:rPr lang="en-US" altLang="zh-CN" dirty="0"/>
                  <a:t>          </a:t>
                </a:r>
              </a:p>
              <a:p>
                <a:endParaRPr lang="en-US" altLang="zh-CN" dirty="0"/>
              </a:p>
              <a:p>
                <a:endParaRPr lang="en-US" altLang="zh-CN" dirty="0"/>
              </a:p>
              <a:p>
                <a:endParaRPr lang="en-US" altLang="zh-CN" dirty="0"/>
              </a:p>
              <a:p>
                <a:endParaRPr lang="en-US" altLang="zh-CN" dirty="0"/>
              </a:p>
              <a:p>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3</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14:m>
                  <m:oMath xmlns:m="http://schemas.openxmlformats.org/officeDocument/2006/math">
                    <m:sSub>
                      <m:sSubPr>
                        <m:ctrlP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𝑃</m:t>
                        </m:r>
                      </m:e>
                      <m: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𝑦</m:t>
                        </m:r>
                      </m:sub>
                    </m:s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𝐶</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𝑃</m:t>
                        </m:r>
                      </m:e>
                      <m:sub>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𝑧</m:t>
                        </m:r>
                      </m:sub>
                    </m:s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&gt;</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others</m:t>
                    </m:r>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oMath>
                </a14:m>
                <a:endParaRPr lang="en-US" altLang="zh-CN" dirty="0"/>
              </a:p>
              <a:p>
                <a:r>
                  <a:rPr lang="en-US" altLang="zh-CN" dirty="0"/>
                  <a:t>            </a:t>
                </a:r>
              </a:p>
              <a:p>
                <a:endParaRPr lang="zh-CN" altLang="en-US" dirty="0"/>
              </a:p>
            </p:txBody>
          </p:sp>
        </mc:Choice>
        <mc:Fallback xmlns="">
          <p:sp>
            <p:nvSpPr>
              <p:cNvPr id="3" name="内容占位符 2">
                <a:extLst>
                  <a:ext uri="{FF2B5EF4-FFF2-40B4-BE49-F238E27FC236}">
                    <a16:creationId xmlns:a16="http://schemas.microsoft.com/office/drawing/2014/main" id="{00CFD6CC-24EC-4840-EF91-B6ACDE01ECC9}"/>
                  </a:ext>
                </a:extLst>
              </p:cNvPr>
              <p:cNvSpPr>
                <a:spLocks noGrp="1" noRot="1" noChangeAspect="1" noMove="1" noResize="1" noEditPoints="1" noAdjustHandles="1" noChangeArrowheads="1" noChangeShapeType="1" noTextEdit="1"/>
              </p:cNvSpPr>
              <p:nvPr>
                <p:ph idx="1"/>
              </p:nvPr>
            </p:nvSpPr>
            <p:spPr>
              <a:xfrm>
                <a:off x="838200" y="358588"/>
                <a:ext cx="10515600" cy="6257365"/>
              </a:xfrm>
              <a:blipFill>
                <a:blip r:embed="rId2"/>
                <a:stretch>
                  <a:fillRect l="-1043" t="-1754"/>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F1B478A8-71C3-5B8C-DFDE-72920E33ABE0}"/>
              </a:ext>
            </a:extLst>
          </p:cNvPr>
          <p:cNvPicPr>
            <a:picLocks noChangeAspect="1"/>
          </p:cNvPicPr>
          <p:nvPr/>
        </p:nvPicPr>
        <p:blipFill>
          <a:blip r:embed="rId3"/>
          <a:stretch>
            <a:fillRect/>
          </a:stretch>
        </p:blipFill>
        <p:spPr>
          <a:xfrm>
            <a:off x="2115670" y="1001806"/>
            <a:ext cx="3101789" cy="2326341"/>
          </a:xfrm>
          <a:prstGeom prst="rect">
            <a:avLst/>
          </a:prstGeom>
        </p:spPr>
      </p:pic>
      <p:pic>
        <p:nvPicPr>
          <p:cNvPr id="5" name="图片 4">
            <a:extLst>
              <a:ext uri="{FF2B5EF4-FFF2-40B4-BE49-F238E27FC236}">
                <a16:creationId xmlns:a16="http://schemas.microsoft.com/office/drawing/2014/main" id="{D6107AE0-B378-F980-6433-09829E47AF4A}"/>
              </a:ext>
            </a:extLst>
          </p:cNvPr>
          <p:cNvPicPr>
            <a:picLocks noChangeAspect="1"/>
          </p:cNvPicPr>
          <p:nvPr/>
        </p:nvPicPr>
        <p:blipFill>
          <a:blip r:embed="rId4"/>
          <a:stretch>
            <a:fillRect/>
          </a:stretch>
        </p:blipFill>
        <p:spPr>
          <a:xfrm>
            <a:off x="2115670" y="3971365"/>
            <a:ext cx="3359678" cy="2608729"/>
          </a:xfrm>
          <a:prstGeom prst="rect">
            <a:avLst/>
          </a:prstGeom>
        </p:spPr>
      </p:pic>
    </p:spTree>
    <p:extLst>
      <p:ext uri="{BB962C8B-B14F-4D97-AF65-F5344CB8AC3E}">
        <p14:creationId xmlns:p14="http://schemas.microsoft.com/office/powerpoint/2010/main" val="1902821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E85E7B3-DAFC-0FED-7436-76851D03E169}"/>
                  </a:ext>
                </a:extLst>
              </p:cNvPr>
              <p:cNvSpPr>
                <a:spLocks noGrp="1"/>
              </p:cNvSpPr>
              <p:nvPr>
                <p:ph idx="1"/>
              </p:nvPr>
            </p:nvSpPr>
            <p:spPr>
              <a:xfrm>
                <a:off x="838200" y="152400"/>
                <a:ext cx="10515600" cy="663185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14:m>
                  <m:oMath xmlns:m="http://schemas.openxmlformats.org/officeDocument/2006/math">
                    <m:r>
                      <a:rPr kumimoji="0" lang="en-US" altLang="zh-CN" sz="2800" b="0" i="0" u="none" strike="noStrike" kern="1200" cap="none" spc="0" normalizeH="0" baseline="0" noProof="0" smtClean="0">
                        <a:ln>
                          <a:noFill/>
                        </a:ln>
                        <a:solidFill>
                          <a:prstClr val="black"/>
                        </a:solidFill>
                        <a:effectLst/>
                        <a:uLnTx/>
                        <a:uFillTx/>
                        <a:latin typeface="Cambria Math" panose="02040503050406030204" pitchFamily="18" charset="0"/>
                        <a:cs typeface="+mn-cs"/>
                      </a:rPr>
                      <m:t>4</m:t>
                    </m:r>
                    <m:r>
                      <a:rPr kumimoji="0" lang="zh-CN" altLang="en-US" sz="28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sSub>
                          <m:sSubPr>
                            <m:ctrlP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𝑃</m:t>
                            </m:r>
                          </m:e>
                          <m:sub>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𝑥</m:t>
                            </m:r>
                          </m:sub>
                        </m:sSub>
                        <m:r>
                          <a:rPr kumimoji="0" lang="zh-CN" altLang="en-US"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𝑃</m:t>
                        </m:r>
                      </m:e>
                      <m: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𝑦</m:t>
                        </m:r>
                      </m:sub>
                    </m:s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𝐶</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𝑃</m:t>
                        </m:r>
                      </m:e>
                      <m:sub>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𝑧</m:t>
                        </m:r>
                      </m:sub>
                    </m:s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&gt;</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others</m:t>
                    </m:r>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oMath>
                </a14:m>
                <a:endParaRPr kumimoji="0" lang="en-US" altLang="zh-CN" sz="2800" b="0" i="0" u="none" strike="noStrike" kern="1200" cap="none" spc="0" normalizeH="0" baseline="0" noProof="0" dirty="0">
                  <a:ln>
                    <a:noFill/>
                  </a:ln>
                  <a:solidFill>
                    <a:prstClr val="black"/>
                  </a:solidFill>
                  <a:effectLst/>
                  <a:uLnTx/>
                  <a:uFillTx/>
                  <a:latin typeface="等线" panose="020F0502020204030204"/>
                  <a:ea typeface="Cambria Math" panose="02040503050406030204" pitchFamily="18"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ltLang="zh-CN" dirty="0">
                  <a:solidFill>
                    <a:prstClr val="black"/>
                  </a:solidFill>
                  <a:latin typeface="等线" panose="020F0502020204030204"/>
                  <a:ea typeface="等线" panose="02010600030101010101" pitchFamily="2" charset="-122"/>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ltLang="zh-CN" dirty="0">
                  <a:solidFill>
                    <a:prstClr val="black"/>
                  </a:solidFill>
                  <a:latin typeface="等线" panose="020F0502020204030204"/>
                  <a:ea typeface="等线" panose="02010600030101010101" pitchFamily="2" charset="-122"/>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indent="0">
                  <a:buNone/>
                </a:pPr>
                <a:r>
                  <a:rPr lang="zh-CN" altLang="en-US" dirty="0"/>
                  <a:t>   （</a:t>
                </a:r>
                <a:r>
                  <a:rPr lang="en-US" altLang="zh-CN" dirty="0"/>
                  <a:t>5</a:t>
                </a:r>
                <a:r>
                  <a:rPr lang="zh-CN" altLang="en-US" dirty="0"/>
                  <a:t>）</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𝑧</m:t>
                        </m:r>
                      </m:sub>
                    </m:sSub>
                    <m:r>
                      <a:rPr lang="en-US" altLang="zh-CN" b="0" i="1" smtClean="0">
                        <a:latin typeface="Cambria Math" panose="02040503050406030204" pitchFamily="18" charset="0"/>
                      </a:rPr>
                      <m:t>&lt;</m:t>
                    </m:r>
                    <m:r>
                      <a:rPr lang="en-US" altLang="zh-CN" b="0" i="1" smtClean="0">
                        <a:latin typeface="Cambria Math" panose="02040503050406030204" pitchFamily="18" charset="0"/>
                        <a:ea typeface="Cambria Math" panose="02040503050406030204" pitchFamily="18" charset="0"/>
                      </a:rPr>
                      <m:t>0</m:t>
                    </m:r>
                    <m:r>
                      <a:rPr lang="en-US" altLang="zh-CN" b="0" i="0" smtClean="0">
                        <a:latin typeface="Cambria Math" panose="02040503050406030204" pitchFamily="18" charset="0"/>
                        <a:ea typeface="Cambria Math" panose="02040503050406030204" pitchFamily="18" charset="0"/>
                      </a:rPr>
                      <m:t>,</m:t>
                    </m:r>
                    <m:r>
                      <m:rPr>
                        <m:sty m:val="p"/>
                      </m:rPr>
                      <a:rPr lang="en-US" altLang="zh-CN" b="0" i="0" smtClean="0">
                        <a:latin typeface="Cambria Math" panose="02040503050406030204" pitchFamily="18" charset="0"/>
                        <a:ea typeface="Cambria Math" panose="02040503050406030204" pitchFamily="18" charset="0"/>
                      </a:rPr>
                      <m:t>others</m:t>
                    </m:r>
                    <m:r>
                      <a:rPr lang="en-US" altLang="zh-CN" b="0" i="0" smtClean="0">
                        <a:latin typeface="Cambria Math" panose="02040503050406030204" pitchFamily="18" charset="0"/>
                        <a:ea typeface="Cambria Math" panose="02040503050406030204" pitchFamily="18" charset="0"/>
                      </a:rPr>
                      <m:t>=0</m:t>
                    </m:r>
                  </m:oMath>
                </a14:m>
                <a:endParaRPr lang="zh-CN" altLang="en-US" dirty="0"/>
              </a:p>
            </p:txBody>
          </p:sp>
        </mc:Choice>
        <mc:Fallback xmlns="">
          <p:sp>
            <p:nvSpPr>
              <p:cNvPr id="3" name="内容占位符 2">
                <a:extLst>
                  <a:ext uri="{FF2B5EF4-FFF2-40B4-BE49-F238E27FC236}">
                    <a16:creationId xmlns:a16="http://schemas.microsoft.com/office/drawing/2014/main" id="{6E85E7B3-DAFC-0FED-7436-76851D03E169}"/>
                  </a:ext>
                </a:extLst>
              </p:cNvPr>
              <p:cNvSpPr>
                <a:spLocks noGrp="1" noRot="1" noChangeAspect="1" noMove="1" noResize="1" noEditPoints="1" noAdjustHandles="1" noChangeArrowheads="1" noChangeShapeType="1" noTextEdit="1"/>
              </p:cNvSpPr>
              <p:nvPr>
                <p:ph idx="1"/>
              </p:nvPr>
            </p:nvSpPr>
            <p:spPr>
              <a:xfrm>
                <a:off x="838200" y="152400"/>
                <a:ext cx="10515600" cy="6631858"/>
              </a:xfrm>
              <a:blipFill>
                <a:blip r:embed="rId2"/>
                <a:stretch>
                  <a:fillRect l="-1043" t="-1379"/>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7ABC20CC-80B8-3F09-3894-F0344BD10EC0}"/>
              </a:ext>
            </a:extLst>
          </p:cNvPr>
          <p:cNvPicPr>
            <a:picLocks noChangeAspect="1"/>
          </p:cNvPicPr>
          <p:nvPr/>
        </p:nvPicPr>
        <p:blipFill>
          <a:blip r:embed="rId3"/>
          <a:stretch>
            <a:fillRect/>
          </a:stretch>
        </p:blipFill>
        <p:spPr>
          <a:xfrm>
            <a:off x="2572740" y="771451"/>
            <a:ext cx="3102040" cy="2382246"/>
          </a:xfrm>
          <a:prstGeom prst="rect">
            <a:avLst/>
          </a:prstGeom>
        </p:spPr>
      </p:pic>
      <p:pic>
        <p:nvPicPr>
          <p:cNvPr id="6" name="图片 5">
            <a:extLst>
              <a:ext uri="{FF2B5EF4-FFF2-40B4-BE49-F238E27FC236}">
                <a16:creationId xmlns:a16="http://schemas.microsoft.com/office/drawing/2014/main" id="{D989DE34-622C-46A6-1CF9-53691F3F4BA1}"/>
              </a:ext>
            </a:extLst>
          </p:cNvPr>
          <p:cNvPicPr>
            <a:picLocks noChangeAspect="1"/>
          </p:cNvPicPr>
          <p:nvPr/>
        </p:nvPicPr>
        <p:blipFill>
          <a:blip r:embed="rId4"/>
          <a:stretch>
            <a:fillRect/>
          </a:stretch>
        </p:blipFill>
        <p:spPr>
          <a:xfrm>
            <a:off x="2648845" y="4077548"/>
            <a:ext cx="2874917" cy="2382246"/>
          </a:xfrm>
          <a:prstGeom prst="rect">
            <a:avLst/>
          </a:prstGeom>
        </p:spPr>
      </p:pic>
      <p:pic>
        <p:nvPicPr>
          <p:cNvPr id="7" name="图片 6">
            <a:extLst>
              <a:ext uri="{FF2B5EF4-FFF2-40B4-BE49-F238E27FC236}">
                <a16:creationId xmlns:a16="http://schemas.microsoft.com/office/drawing/2014/main" id="{F8F594FF-4B6E-64AD-FA72-7E85B5863695}"/>
              </a:ext>
            </a:extLst>
          </p:cNvPr>
          <p:cNvPicPr>
            <a:picLocks noChangeAspect="1"/>
          </p:cNvPicPr>
          <p:nvPr/>
        </p:nvPicPr>
        <p:blipFill>
          <a:blip r:embed="rId5"/>
          <a:stretch>
            <a:fillRect/>
          </a:stretch>
        </p:blipFill>
        <p:spPr>
          <a:xfrm>
            <a:off x="6721959" y="3569110"/>
            <a:ext cx="3433644" cy="2890684"/>
          </a:xfrm>
          <a:prstGeom prst="rect">
            <a:avLst/>
          </a:prstGeom>
        </p:spPr>
      </p:pic>
    </p:spTree>
    <p:extLst>
      <p:ext uri="{BB962C8B-B14F-4D97-AF65-F5344CB8AC3E}">
        <p14:creationId xmlns:p14="http://schemas.microsoft.com/office/powerpoint/2010/main" val="317714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1738364-85C0-E0FD-76DF-7E956B2F4C7C}"/>
                  </a:ext>
                </a:extLst>
              </p:cNvPr>
              <p:cNvSpPr>
                <a:spLocks noGrp="1"/>
              </p:cNvSpPr>
              <p:nvPr>
                <p:ph idx="1"/>
              </p:nvPr>
            </p:nvSpPr>
            <p:spPr>
              <a:xfrm>
                <a:off x="838200" y="275302"/>
                <a:ext cx="10515600" cy="6351639"/>
              </a:xfrm>
            </p:spPr>
            <p:txBody>
              <a:bodyPr/>
              <a:lstStyle/>
              <a:p>
                <a:r>
                  <a:rPr lang="zh-CN" altLang="en-US" dirty="0"/>
                  <a:t>（</a:t>
                </a:r>
                <a14:m>
                  <m:oMath xmlns:m="http://schemas.openxmlformats.org/officeDocument/2006/math">
                    <m:r>
                      <a:rPr lang="en-US" altLang="zh-CN">
                        <a:latin typeface="Cambria Math" panose="02040503050406030204" pitchFamily="18" charset="0"/>
                      </a:rPr>
                      <m:t>6</m:t>
                    </m:r>
                    <m:r>
                      <a:rPr lang="zh-CN" altLang="en-US" i="1">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b="0" i="1" smtClean="0">
                            <a:latin typeface="Cambria Math" panose="02040503050406030204" pitchFamily="18" charset="0"/>
                          </a:rPr>
                          <m:t>𝑥</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𝐶</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𝑧</m:t>
                        </m:r>
                      </m:sub>
                    </m:sSub>
                    <m:r>
                      <a:rPr lang="en-US" altLang="zh-CN" b="0" i="1" smtClean="0">
                        <a:latin typeface="Cambria Math" panose="02040503050406030204" pitchFamily="18" charset="0"/>
                      </a:rPr>
                      <m:t>&lt;</m:t>
                    </m:r>
                    <m:r>
                      <a:rPr lang="en-US" altLang="zh-CN" i="1">
                        <a:latin typeface="Cambria Math" panose="02040503050406030204" pitchFamily="18" charset="0"/>
                        <a:ea typeface="Cambria Math" panose="02040503050406030204" pitchFamily="18" charset="0"/>
                      </a:rPr>
                      <m:t>0</m:t>
                    </m:r>
                    <m:r>
                      <a:rPr lang="en-US" altLang="zh-CN">
                        <a:latin typeface="Cambria Math" panose="02040503050406030204" pitchFamily="18" charset="0"/>
                        <a:ea typeface="Cambria Math" panose="02040503050406030204" pitchFamily="18" charset="0"/>
                      </a:rPr>
                      <m:t>,</m:t>
                    </m:r>
                    <m:r>
                      <m:rPr>
                        <m:sty m:val="p"/>
                      </m:rPr>
                      <a:rPr lang="en-US" altLang="zh-CN">
                        <a:latin typeface="Cambria Math" panose="02040503050406030204" pitchFamily="18" charset="0"/>
                        <a:ea typeface="Cambria Math" panose="02040503050406030204" pitchFamily="18" charset="0"/>
                      </a:rPr>
                      <m:t>others</m:t>
                    </m:r>
                    <m:r>
                      <a:rPr lang="en-US" altLang="zh-CN">
                        <a:latin typeface="Cambria Math" panose="02040503050406030204" pitchFamily="18" charset="0"/>
                        <a:ea typeface="Cambria Math" panose="02040503050406030204" pitchFamily="18" charset="0"/>
                      </a:rPr>
                      <m:t>=0</m:t>
                    </m:r>
                  </m:oMath>
                </a14:m>
                <a:endParaRPr lang="en-US" altLang="zh-CN" dirty="0"/>
              </a:p>
              <a:p>
                <a:r>
                  <a:rPr lang="en-US" altLang="zh-CN" dirty="0"/>
                  <a:t>        </a:t>
                </a:r>
              </a:p>
              <a:p>
                <a:endParaRPr lang="en-US" altLang="zh-CN" dirty="0"/>
              </a:p>
              <a:p>
                <a:endParaRPr lang="en-US" altLang="zh-CN" dirty="0"/>
              </a:p>
              <a:p>
                <a:endParaRPr lang="en-US" altLang="zh-CN" dirty="0"/>
              </a:p>
              <a:p>
                <a:endParaRPr lang="en-US" altLang="zh-CN" dirty="0"/>
              </a:p>
              <a:p>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lang="en-US" altLang="zh-CN" dirty="0">
                    <a:solidFill>
                      <a:prstClr val="black"/>
                    </a:solidFill>
                    <a:latin typeface="等线" panose="020F0502020204030204"/>
                    <a:ea typeface="等线" panose="02010600030101010101" pitchFamily="2" charset="-122"/>
                  </a:rPr>
                  <a:t>7</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14:m>
                  <m:oMath xmlns:m="http://schemas.openxmlformats.org/officeDocument/2006/math">
                    <m:sSub>
                      <m:sSubPr>
                        <m:ctrlP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𝑃</m:t>
                        </m:r>
                      </m:e>
                      <m: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𝑦</m:t>
                        </m:r>
                      </m:sub>
                    </m:s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𝐶</m:t>
                    </m:r>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𝑃</m:t>
                        </m:r>
                      </m:e>
                      <m:sub>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cs typeface="+mn-cs"/>
                          </a:rPr>
                          <m:t>𝑧</m:t>
                        </m:r>
                      </m:sub>
                    </m:sSub>
                    <m:r>
                      <a:rPr kumimoji="0" lang="en-US" altLang="zh-CN" sz="2800" b="0" i="1" u="none" strike="noStrike" kern="1200" cap="none" spc="0" normalizeH="0" baseline="0" noProof="0" smtClean="0">
                        <a:ln>
                          <a:noFill/>
                        </a:ln>
                        <a:solidFill>
                          <a:prstClr val="black"/>
                        </a:solidFill>
                        <a:effectLst/>
                        <a:uLnTx/>
                        <a:uFillTx/>
                        <a:latin typeface="Cambria Math" panose="02040503050406030204" pitchFamily="18" charset="0"/>
                        <a:cs typeface="+mn-cs"/>
                      </a:rPr>
                      <m:t>&lt;</m:t>
                    </m:r>
                    <m:r>
                      <a:rPr kumimoji="0" lang="en-US" altLang="zh-CN"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others</m:t>
                    </m:r>
                    <m:r>
                      <a:rPr kumimoji="0" lang="en-US" altLang="zh-CN" sz="2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oMath>
                </a14:m>
                <a:endParaRPr lang="en-US" altLang="zh-CN" dirty="0"/>
              </a:p>
              <a:p>
                <a:r>
                  <a:rPr lang="en-US" altLang="zh-CN" dirty="0"/>
                  <a:t>  </a:t>
                </a:r>
              </a:p>
            </p:txBody>
          </p:sp>
        </mc:Choice>
        <mc:Fallback xmlns="">
          <p:sp>
            <p:nvSpPr>
              <p:cNvPr id="3" name="内容占位符 2">
                <a:extLst>
                  <a:ext uri="{FF2B5EF4-FFF2-40B4-BE49-F238E27FC236}">
                    <a16:creationId xmlns:a16="http://schemas.microsoft.com/office/drawing/2014/main" id="{A1738364-85C0-E0FD-76DF-7E956B2F4C7C}"/>
                  </a:ext>
                </a:extLst>
              </p:cNvPr>
              <p:cNvSpPr>
                <a:spLocks noGrp="1" noRot="1" noChangeAspect="1" noMove="1" noResize="1" noEditPoints="1" noAdjustHandles="1" noChangeArrowheads="1" noChangeShapeType="1" noTextEdit="1"/>
              </p:cNvSpPr>
              <p:nvPr>
                <p:ph idx="1"/>
              </p:nvPr>
            </p:nvSpPr>
            <p:spPr>
              <a:xfrm>
                <a:off x="838200" y="275302"/>
                <a:ext cx="10515600" cy="6351639"/>
              </a:xfrm>
              <a:blipFill>
                <a:blip r:embed="rId2"/>
                <a:stretch>
                  <a:fillRect l="-1043" t="-1631"/>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59719196-1362-D6B1-A094-7421690630FD}"/>
              </a:ext>
            </a:extLst>
          </p:cNvPr>
          <p:cNvPicPr>
            <a:picLocks noChangeAspect="1"/>
          </p:cNvPicPr>
          <p:nvPr/>
        </p:nvPicPr>
        <p:blipFill>
          <a:blip r:embed="rId3"/>
          <a:stretch>
            <a:fillRect/>
          </a:stretch>
        </p:blipFill>
        <p:spPr>
          <a:xfrm>
            <a:off x="2066" y="752522"/>
            <a:ext cx="2923789" cy="2579048"/>
          </a:xfrm>
          <a:prstGeom prst="rect">
            <a:avLst/>
          </a:prstGeom>
        </p:spPr>
      </p:pic>
      <p:pic>
        <p:nvPicPr>
          <p:cNvPr id="6" name="图片 5">
            <a:extLst>
              <a:ext uri="{FF2B5EF4-FFF2-40B4-BE49-F238E27FC236}">
                <a16:creationId xmlns:a16="http://schemas.microsoft.com/office/drawing/2014/main" id="{82769CD1-0B3C-4E3A-44C6-939F4D2A92F2}"/>
              </a:ext>
            </a:extLst>
          </p:cNvPr>
          <p:cNvPicPr>
            <a:picLocks noChangeAspect="1"/>
          </p:cNvPicPr>
          <p:nvPr/>
        </p:nvPicPr>
        <p:blipFill>
          <a:blip r:embed="rId4"/>
          <a:stretch>
            <a:fillRect/>
          </a:stretch>
        </p:blipFill>
        <p:spPr>
          <a:xfrm>
            <a:off x="3488906" y="812297"/>
            <a:ext cx="2923789" cy="2459497"/>
          </a:xfrm>
          <a:prstGeom prst="rect">
            <a:avLst/>
          </a:prstGeom>
        </p:spPr>
      </p:pic>
      <p:pic>
        <p:nvPicPr>
          <p:cNvPr id="7" name="图片 6">
            <a:extLst>
              <a:ext uri="{FF2B5EF4-FFF2-40B4-BE49-F238E27FC236}">
                <a16:creationId xmlns:a16="http://schemas.microsoft.com/office/drawing/2014/main" id="{F3BE52FB-7E1E-5C3A-66D6-6DCC34EA174F}"/>
              </a:ext>
            </a:extLst>
          </p:cNvPr>
          <p:cNvPicPr>
            <a:picLocks noChangeAspect="1"/>
          </p:cNvPicPr>
          <p:nvPr/>
        </p:nvPicPr>
        <p:blipFill>
          <a:blip r:embed="rId5"/>
          <a:stretch>
            <a:fillRect/>
          </a:stretch>
        </p:blipFill>
        <p:spPr>
          <a:xfrm>
            <a:off x="68826" y="3808790"/>
            <a:ext cx="3118892" cy="2694206"/>
          </a:xfrm>
          <a:prstGeom prst="rect">
            <a:avLst/>
          </a:prstGeom>
        </p:spPr>
      </p:pic>
      <p:pic>
        <p:nvPicPr>
          <p:cNvPr id="8" name="图片 7">
            <a:extLst>
              <a:ext uri="{FF2B5EF4-FFF2-40B4-BE49-F238E27FC236}">
                <a16:creationId xmlns:a16="http://schemas.microsoft.com/office/drawing/2014/main" id="{D74B3060-1026-0684-8636-BCFE0E6841A5}"/>
              </a:ext>
            </a:extLst>
          </p:cNvPr>
          <p:cNvPicPr>
            <a:picLocks noChangeAspect="1"/>
          </p:cNvPicPr>
          <p:nvPr/>
        </p:nvPicPr>
        <p:blipFill>
          <a:blip r:embed="rId6"/>
          <a:stretch>
            <a:fillRect/>
          </a:stretch>
        </p:blipFill>
        <p:spPr>
          <a:xfrm>
            <a:off x="3456957" y="3928341"/>
            <a:ext cx="2955738" cy="2459497"/>
          </a:xfrm>
          <a:prstGeom prst="rect">
            <a:avLst/>
          </a:prstGeom>
        </p:spPr>
      </p:pic>
      <p:pic>
        <p:nvPicPr>
          <p:cNvPr id="9" name="图片 8">
            <a:extLst>
              <a:ext uri="{FF2B5EF4-FFF2-40B4-BE49-F238E27FC236}">
                <a16:creationId xmlns:a16="http://schemas.microsoft.com/office/drawing/2014/main" id="{FB08A197-678B-20E8-ECD8-E10D4198F389}"/>
              </a:ext>
            </a:extLst>
          </p:cNvPr>
          <p:cNvPicPr>
            <a:picLocks noChangeAspect="1"/>
          </p:cNvPicPr>
          <p:nvPr/>
        </p:nvPicPr>
        <p:blipFill>
          <a:blip r:embed="rId7"/>
          <a:stretch>
            <a:fillRect/>
          </a:stretch>
        </p:blipFill>
        <p:spPr>
          <a:xfrm>
            <a:off x="6533044" y="4862173"/>
            <a:ext cx="5501640" cy="1242060"/>
          </a:xfrm>
          <a:prstGeom prst="rect">
            <a:avLst/>
          </a:prstGeom>
        </p:spPr>
      </p:pic>
      <p:pic>
        <p:nvPicPr>
          <p:cNvPr id="10" name="图片 9">
            <a:extLst>
              <a:ext uri="{FF2B5EF4-FFF2-40B4-BE49-F238E27FC236}">
                <a16:creationId xmlns:a16="http://schemas.microsoft.com/office/drawing/2014/main" id="{19C0E82E-16AE-E4BA-DAF1-BAD2D31927B2}"/>
              </a:ext>
            </a:extLst>
          </p:cNvPr>
          <p:cNvPicPr>
            <a:picLocks noChangeAspect="1"/>
          </p:cNvPicPr>
          <p:nvPr/>
        </p:nvPicPr>
        <p:blipFill>
          <a:blip r:embed="rId8"/>
          <a:stretch>
            <a:fillRect/>
          </a:stretch>
        </p:blipFill>
        <p:spPr>
          <a:xfrm>
            <a:off x="6533044" y="1735393"/>
            <a:ext cx="5501640" cy="1066800"/>
          </a:xfrm>
          <a:prstGeom prst="rect">
            <a:avLst/>
          </a:prstGeom>
        </p:spPr>
      </p:pic>
    </p:spTree>
    <p:extLst>
      <p:ext uri="{BB962C8B-B14F-4D97-AF65-F5344CB8AC3E}">
        <p14:creationId xmlns:p14="http://schemas.microsoft.com/office/powerpoint/2010/main" val="363869098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TotalTime>
  <Words>943</Words>
  <Application>Microsoft Office PowerPoint</Application>
  <PresentationFormat>宽屏</PresentationFormat>
  <Paragraphs>96</Paragraphs>
  <Slides>17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17</vt:i4>
      </vt:variant>
    </vt:vector>
  </HeadingPairs>
  <TitlesOfParts>
    <vt:vector size="22" baseType="lpstr">
      <vt:lpstr>等线</vt:lpstr>
      <vt:lpstr>等线 Light</vt:lpstr>
      <vt:lpstr>Arial</vt:lpstr>
      <vt:lpstr>Cambria Math</vt:lpstr>
      <vt:lpstr>Office 主题​​</vt:lpstr>
      <vt:lpstr>Particle track &amp; the weighted loss count in BSR storage ring</vt:lpstr>
      <vt:lpstr>一.加权粒子损失计数位置统计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二.实验回顾</vt:lpstr>
      <vt:lpstr>PowerPoint 演示文稿</vt:lpstr>
      <vt:lpstr>三.动量接受度更新和Touschek寿命比较</vt:lpstr>
      <vt:lpstr>局域Touschek寿命对比</vt:lpstr>
      <vt:lpstr>PowerPoint 演示文稿</vt:lpstr>
      <vt:lpstr>PowerPoint 演示文稿</vt:lpstr>
      <vt:lpstr>四.西伯利亚蛇的一些代数结果介绍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Wen Jingda</dc:creator>
  <cp:lastModifiedBy>Wen Jingda</cp:lastModifiedBy>
  <cp:revision>31</cp:revision>
  <dcterms:created xsi:type="dcterms:W3CDTF">2023-02-27T04:49:49Z</dcterms:created>
  <dcterms:modified xsi:type="dcterms:W3CDTF">2023-02-28T06:01:53Z</dcterms:modified>
</cp:coreProperties>
</file>