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2" r:id="rId2"/>
    <p:sldId id="264" r:id="rId3"/>
    <p:sldId id="404" r:id="rId4"/>
    <p:sldId id="1037" r:id="rId5"/>
    <p:sldId id="1038" r:id="rId6"/>
    <p:sldId id="402" r:id="rId7"/>
    <p:sldId id="583" r:id="rId8"/>
    <p:sldId id="452" r:id="rId9"/>
    <p:sldId id="913" r:id="rId10"/>
    <p:sldId id="947" r:id="rId11"/>
    <p:sldId id="946" r:id="rId12"/>
    <p:sldId id="934" r:id="rId13"/>
    <p:sldId id="1028" r:id="rId14"/>
    <p:sldId id="939" r:id="rId15"/>
    <p:sldId id="952" r:id="rId16"/>
    <p:sldId id="434" r:id="rId17"/>
    <p:sldId id="941" r:id="rId18"/>
    <p:sldId id="1015" r:id="rId19"/>
    <p:sldId id="1036" r:id="rId20"/>
    <p:sldId id="1039" r:id="rId21"/>
    <p:sldId id="27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s" initials="xb21cn" lastIdx="1" clrIdx="0">
    <p:extLst>
      <p:ext uri="{19B8F6BF-5375-455C-9EA6-DF929625EA0E}">
        <p15:presenceInfo xmlns:p15="http://schemas.microsoft.com/office/powerpoint/2012/main" userId="may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8" autoAdjust="0"/>
    <p:restoredTop sz="80379" autoAdjust="0"/>
  </p:normalViewPr>
  <p:slideViewPr>
    <p:cSldViewPr snapToGrid="0">
      <p:cViewPr varScale="1">
        <p:scale>
          <a:sx n="50" d="100"/>
          <a:sy n="50" d="100"/>
        </p:scale>
        <p:origin x="13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43085-A832-4199-B4D5-454C36334635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500E4-B11F-4099-BA7D-B7C09C4FE2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11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世界上基本上所有的光源加速器对</a:t>
            </a:r>
            <a:r>
              <a:rPr lang="en-US" altLang="zh-CN" dirty="0"/>
              <a:t>NEG</a:t>
            </a:r>
            <a:r>
              <a:rPr lang="en-US" altLang="zh-CN" baseline="0" dirty="0"/>
              <a:t> </a:t>
            </a:r>
            <a:r>
              <a:rPr lang="zh-CN" altLang="en-US" baseline="0" dirty="0"/>
              <a:t>都有应用</a:t>
            </a:r>
            <a:endParaRPr lang="en-US" altLang="zh-CN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“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SPS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腔超高真空的获得”。提出了通过非蒸散型吸气剂泵改善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BEPC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对撞区真空的设计方案，达到预期的降低谱仪本底噪声的目标</a:t>
            </a:r>
            <a:endParaRPr lang="zh-CN" altLang="en-US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62E1B-686D-471C-9D5E-7AAC5C1837EA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658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薄膜活性非常高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抽速、容量、寿命、阻抗高度依赖于工艺，同时，过程参数（衬底、成分、薄膜形态）与</a:t>
            </a:r>
            <a:r>
              <a:rPr lang="en-US" altLang="zh-CN" sz="12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12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参数指标相互耦合，相互影响。</a:t>
            </a:r>
            <a:endParaRPr lang="en-US" altLang="zh-CN" sz="12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12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9367-540F-4AED-9E3A-4F6DDDA8D97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01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0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9367-540F-4AED-9E3A-4F6DDDA8D97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543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9367-540F-4AED-9E3A-4F6DDDA8D97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303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9367-540F-4AED-9E3A-4F6DDDA8D97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1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8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35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747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11200" y="393701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EF450-13CC-482A-8612-03B7B2F9261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123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4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03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13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03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98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03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38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3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4C926-F034-49CA-8FD7-4B1F02654A9B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55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4.wdp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mp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标题 1"/>
          <p:cNvSpPr>
            <a:spLocks noGrp="1"/>
          </p:cNvSpPr>
          <p:nvPr>
            <p:ph type="ctrTitle"/>
          </p:nvPr>
        </p:nvSpPr>
        <p:spPr>
          <a:xfrm>
            <a:off x="1687830" y="1834514"/>
            <a:ext cx="8816340" cy="1315403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Further investigation on the cost of vacuum system and the recent progress of NEG coating 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48587" name="副标题 2"/>
          <p:cNvSpPr>
            <a:spLocks noGrp="1"/>
          </p:cNvSpPr>
          <p:nvPr>
            <p:ph type="subTitle" idx="1"/>
          </p:nvPr>
        </p:nvSpPr>
        <p:spPr>
          <a:xfrm>
            <a:off x="2667000" y="4105275"/>
            <a:ext cx="6858000" cy="1655762"/>
          </a:xfrm>
        </p:spPr>
        <p:txBody>
          <a:bodyPr/>
          <a:lstStyle/>
          <a:p>
            <a:r>
              <a:rPr lang="en-US" altLang="zh-CN" sz="2400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Yongsheng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Ma </a:t>
            </a:r>
          </a:p>
          <a:p>
            <a:r>
              <a:rPr lang="en-US" altLang="zh-CN" dirty="0"/>
              <a:t>2023.3.23</a:t>
            </a:r>
            <a:endParaRPr lang="zh-CN" altLang="en-US" dirty="0"/>
          </a:p>
        </p:txBody>
      </p:sp>
      <p:sp>
        <p:nvSpPr>
          <p:cNvPr id="104858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F095-3CD2-4D9F-8394-BD3C2414318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024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EDD3AF3-EE4B-455E-946F-A2610999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71" y="111850"/>
            <a:ext cx="10946432" cy="1325563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两套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批量镀膜装置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实现批量化镀膜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FCB423C-731A-4ED8-A93A-5BA62B134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7" t="3871" r="39239" b="29742"/>
          <a:stretch/>
        </p:blipFill>
        <p:spPr>
          <a:xfrm>
            <a:off x="9976914" y="2573567"/>
            <a:ext cx="1807718" cy="3274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95E91C7E-5F22-407E-86B3-534E9E5B294E}"/>
              </a:ext>
            </a:extLst>
          </p:cNvPr>
          <p:cNvGrpSpPr/>
          <p:nvPr/>
        </p:nvGrpSpPr>
        <p:grpSpPr>
          <a:xfrm>
            <a:off x="3575720" y="2579504"/>
            <a:ext cx="6275569" cy="3274377"/>
            <a:chOff x="3575720" y="2579504"/>
            <a:chExt cx="6275569" cy="327437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DB917B7-D409-444C-A1F0-A207753E2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70" r="3148" b="14952"/>
            <a:stretch/>
          </p:blipFill>
          <p:spPr>
            <a:xfrm>
              <a:off x="3575720" y="2579504"/>
              <a:ext cx="6275569" cy="32743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A99BDCC-BB82-4368-BEEB-63D2F850A588}"/>
                </a:ext>
              </a:extLst>
            </p:cNvPr>
            <p:cNvSpPr txBox="1"/>
            <p:nvPr/>
          </p:nvSpPr>
          <p:spPr>
            <a:xfrm>
              <a:off x="5087888" y="2587691"/>
              <a:ext cx="2160240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highlight>
                    <a:srgbClr val="FFFF00"/>
                  </a:highlight>
                </a:rPr>
                <a:t>A</a:t>
              </a:r>
              <a:r>
                <a:rPr lang="zh-CN" altLang="en-US" sz="1400" b="1" dirty="0">
                  <a:highlight>
                    <a:srgbClr val="FFFF00"/>
                  </a:highlight>
                </a:rPr>
                <a:t>：圆形截面真空盒镀膜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C4B7483-9B79-497E-8F6F-9DF6BF64D294}"/>
                </a:ext>
              </a:extLst>
            </p:cNvPr>
            <p:cNvSpPr txBox="1"/>
            <p:nvPr/>
          </p:nvSpPr>
          <p:spPr>
            <a:xfrm>
              <a:off x="3636359" y="3265913"/>
              <a:ext cx="1932846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highlight>
                    <a:srgbClr val="FFFF00"/>
                  </a:highlight>
                </a:rPr>
                <a:t>B</a:t>
              </a:r>
              <a:r>
                <a:rPr lang="zh-CN" altLang="en-US" sz="1400" b="1" dirty="0">
                  <a:highlight>
                    <a:srgbClr val="FFFF00"/>
                  </a:highlight>
                </a:rPr>
                <a:t>：带前室真空盒镀膜</a:t>
              </a:r>
            </a:p>
          </p:txBody>
        </p:sp>
        <p:sp>
          <p:nvSpPr>
            <p:cNvPr id="16" name="箭头: 下 15">
              <a:extLst>
                <a:ext uri="{FF2B5EF4-FFF2-40B4-BE49-F238E27FC236}">
                  <a16:creationId xmlns:a16="http://schemas.microsoft.com/office/drawing/2014/main" id="{13216CCD-E648-4B41-8357-BD9AE51D238A}"/>
                </a:ext>
              </a:extLst>
            </p:cNvPr>
            <p:cNvSpPr/>
            <p:nvPr/>
          </p:nvSpPr>
          <p:spPr>
            <a:xfrm>
              <a:off x="5951984" y="2957023"/>
              <a:ext cx="397939" cy="36933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箭头: 下 16">
              <a:extLst>
                <a:ext uri="{FF2B5EF4-FFF2-40B4-BE49-F238E27FC236}">
                  <a16:creationId xmlns:a16="http://schemas.microsoft.com/office/drawing/2014/main" id="{A670ADCB-619C-4C49-B541-8C16311E2A52}"/>
                </a:ext>
              </a:extLst>
            </p:cNvPr>
            <p:cNvSpPr/>
            <p:nvPr/>
          </p:nvSpPr>
          <p:spPr>
            <a:xfrm>
              <a:off x="4600886" y="3626855"/>
              <a:ext cx="397939" cy="36933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7514C26-5ED1-4072-8073-26706B6516BC}"/>
                </a:ext>
              </a:extLst>
            </p:cNvPr>
            <p:cNvSpPr txBox="1"/>
            <p:nvPr/>
          </p:nvSpPr>
          <p:spPr>
            <a:xfrm>
              <a:off x="7438392" y="3172466"/>
              <a:ext cx="2160240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highlight>
                    <a:srgbClr val="FFFF00"/>
                  </a:highlight>
                </a:rPr>
                <a:t>真空盒镀膜组装洁净室</a:t>
              </a:r>
            </a:p>
          </p:txBody>
        </p:sp>
        <p:sp>
          <p:nvSpPr>
            <p:cNvPr id="19" name="箭头: 下 18">
              <a:extLst>
                <a:ext uri="{FF2B5EF4-FFF2-40B4-BE49-F238E27FC236}">
                  <a16:creationId xmlns:a16="http://schemas.microsoft.com/office/drawing/2014/main" id="{6B63D690-4618-49B8-B41E-78C905162F36}"/>
                </a:ext>
              </a:extLst>
            </p:cNvPr>
            <p:cNvSpPr/>
            <p:nvPr/>
          </p:nvSpPr>
          <p:spPr>
            <a:xfrm>
              <a:off x="8297990" y="3458722"/>
              <a:ext cx="397939" cy="36933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BEEAA5EE-13DA-49A1-99B0-8C08D10F4536}"/>
              </a:ext>
            </a:extLst>
          </p:cNvPr>
          <p:cNvSpPr txBox="1">
            <a:spLocks/>
          </p:cNvSpPr>
          <p:nvPr/>
        </p:nvSpPr>
        <p:spPr>
          <a:xfrm>
            <a:off x="407368" y="1185913"/>
            <a:ext cx="7643192" cy="3649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000" b="1" dirty="0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F9A15F5D-B7F5-4702-9BD9-A90FE5F78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0536" y="6356351"/>
            <a:ext cx="661864" cy="365125"/>
          </a:xfrm>
        </p:spPr>
        <p:txBody>
          <a:bodyPr/>
          <a:lstStyle/>
          <a:p>
            <a:fld id="{5C27AF4A-446D-47BA-A15A-9054C05911C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78D6024-B1B2-4DAF-A9F7-0801D3A07BB5}"/>
              </a:ext>
            </a:extLst>
          </p:cNvPr>
          <p:cNvSpPr txBox="1"/>
          <p:nvPr/>
        </p:nvSpPr>
        <p:spPr>
          <a:xfrm>
            <a:off x="510155" y="1245545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两台批量镀膜设备，单批次（</a:t>
            </a:r>
            <a:r>
              <a:rPr lang="en-US" altLang="zh-CN" sz="20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天）完成一个标准单元真空盒镀膜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2130108-D6F4-4043-B26C-65CC796D167D}"/>
              </a:ext>
            </a:extLst>
          </p:cNvPr>
          <p:cNvSpPr txBox="1"/>
          <p:nvPr/>
        </p:nvSpPr>
        <p:spPr>
          <a:xfrm>
            <a:off x="5493837" y="5892736"/>
            <a:ext cx="296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镀膜机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B8AD532-DA32-4C3A-9D66-145A3B3ECE68}"/>
              </a:ext>
            </a:extLst>
          </p:cNvPr>
          <p:cNvSpPr txBox="1"/>
          <p:nvPr/>
        </p:nvSpPr>
        <p:spPr>
          <a:xfrm>
            <a:off x="10056440" y="5903407"/>
            <a:ext cx="181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真空盒组装腔体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E7920B7-7677-4B21-9AAF-63844D0A33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1711" r="9439" b="373"/>
          <a:stretch/>
        </p:blipFill>
        <p:spPr>
          <a:xfrm>
            <a:off x="372254" y="2538648"/>
            <a:ext cx="3129097" cy="3354088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A8646B45-403F-4A45-BD67-06504695D66F}"/>
              </a:ext>
            </a:extLst>
          </p:cNvPr>
          <p:cNvSpPr/>
          <p:nvPr/>
        </p:nvSpPr>
        <p:spPr>
          <a:xfrm>
            <a:off x="472800" y="5621482"/>
            <a:ext cx="3091363" cy="5813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螺线管、磁控溅射、离子泵、真空计等电源机柜</a:t>
            </a:r>
          </a:p>
        </p:txBody>
      </p:sp>
    </p:spTree>
    <p:extLst>
      <p:ext uri="{BB962C8B-B14F-4D97-AF65-F5344CB8AC3E}">
        <p14:creationId xmlns:p14="http://schemas.microsoft.com/office/powerpoint/2010/main" val="315863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9"/>
    </mc:Choice>
    <mc:Fallback xmlns="">
      <p:transition spd="slow" advTm="164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2DD5BD0-CB29-4E36-879B-4909EAC5F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" y="1144818"/>
            <a:ext cx="6480720" cy="2993957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8BF893-B91D-4614-834C-5765DFF773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0" r="19275" b="9913"/>
          <a:stretch/>
        </p:blipFill>
        <p:spPr>
          <a:xfrm>
            <a:off x="6672064" y="1142405"/>
            <a:ext cx="2088232" cy="55191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D4B204-5BD3-4D44-8F62-F0C8DA7473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7" r="15256"/>
          <a:stretch/>
        </p:blipFill>
        <p:spPr>
          <a:xfrm>
            <a:off x="139824" y="3807506"/>
            <a:ext cx="6480720" cy="285400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8400F61-0BD7-4362-B7ED-F69E3BEE7B18}"/>
              </a:ext>
            </a:extLst>
          </p:cNvPr>
          <p:cNvSpPr/>
          <p:nvPr/>
        </p:nvSpPr>
        <p:spPr>
          <a:xfrm>
            <a:off x="2068612" y="1164221"/>
            <a:ext cx="1872208" cy="549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洁净间内组装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1E2ED32-C665-4628-AD98-C9C236CDBE3B}"/>
              </a:ext>
            </a:extLst>
          </p:cNvPr>
          <p:cNvSpPr/>
          <p:nvPr/>
        </p:nvSpPr>
        <p:spPr>
          <a:xfrm>
            <a:off x="6611032" y="1144818"/>
            <a:ext cx="1872208" cy="536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洁净间外吊装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9050E3A-DA39-480A-9A1F-A86091AE35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r="17401"/>
          <a:stretch/>
        </p:blipFill>
        <p:spPr>
          <a:xfrm>
            <a:off x="8786818" y="1127909"/>
            <a:ext cx="3333074" cy="55336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87D5A0A-2E42-4BC4-9D29-AA682BD4694E}"/>
              </a:ext>
            </a:extLst>
          </p:cNvPr>
          <p:cNvSpPr/>
          <p:nvPr/>
        </p:nvSpPr>
        <p:spPr>
          <a:xfrm>
            <a:off x="10120584" y="1148568"/>
            <a:ext cx="1872208" cy="549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吊入螺线管</a:t>
            </a: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44E3F1EB-2217-4ACB-AE86-1E6C2B475414}"/>
              </a:ext>
            </a:extLst>
          </p:cNvPr>
          <p:cNvSpPr/>
          <p:nvPr/>
        </p:nvSpPr>
        <p:spPr>
          <a:xfrm>
            <a:off x="4968032" y="1164221"/>
            <a:ext cx="1464940" cy="54974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F04665E9-771D-47E2-A522-8B38A0F7917B}"/>
              </a:ext>
            </a:extLst>
          </p:cNvPr>
          <p:cNvSpPr/>
          <p:nvPr/>
        </p:nvSpPr>
        <p:spPr>
          <a:xfrm>
            <a:off x="8590514" y="1138238"/>
            <a:ext cx="1464940" cy="54974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标题 2">
            <a:extLst>
              <a:ext uri="{FF2B5EF4-FFF2-40B4-BE49-F238E27FC236}">
                <a16:creationId xmlns:a16="http://schemas.microsoft.com/office/drawing/2014/main" id="{D469C758-4B89-4A1F-8C70-5527509B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批量镀膜组装流程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9B01D68-7302-4AB1-9FB9-A86834ED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5C27AF4A-446D-47BA-A15A-9054C05911C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49DD428B-E12A-4A6A-84C0-D7B9D47A3331}"/>
              </a:ext>
            </a:extLst>
          </p:cNvPr>
          <p:cNvSpPr txBox="1">
            <a:spLocks/>
          </p:cNvSpPr>
          <p:nvPr/>
        </p:nvSpPr>
        <p:spPr>
          <a:xfrm>
            <a:off x="11088332" y="6356351"/>
            <a:ext cx="494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7AF4A-446D-47BA-A15A-9054C05911C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"/>
    </mc:Choice>
    <mc:Fallback xmlns="">
      <p:transition spd="slow" advTm="35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2DD5BD0-CB29-4E36-879B-4909EAC5F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4" y="1644062"/>
            <a:ext cx="4968348" cy="2295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8400F61-0BD7-4362-B7ED-F69E3BEE7B18}"/>
              </a:ext>
            </a:extLst>
          </p:cNvPr>
          <p:cNvSpPr/>
          <p:nvPr/>
        </p:nvSpPr>
        <p:spPr>
          <a:xfrm>
            <a:off x="2279576" y="1864227"/>
            <a:ext cx="1872208" cy="549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洁净间内组装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C33E1CC-EEF1-444E-86F1-8DC31D771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b="32150"/>
          <a:stretch/>
        </p:blipFill>
        <p:spPr>
          <a:xfrm>
            <a:off x="649968" y="4197934"/>
            <a:ext cx="6068105" cy="2341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标题 2">
            <a:extLst>
              <a:ext uri="{FF2B5EF4-FFF2-40B4-BE49-F238E27FC236}">
                <a16:creationId xmlns:a16="http://schemas.microsoft.com/office/drawing/2014/main" id="{0C221734-BD96-4E76-AD9C-26A76B78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批量镀膜质量控制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真空盒镀膜组装流程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AED8083-7B23-4400-9E2A-70FE2ED7B5B5}"/>
              </a:ext>
            </a:extLst>
          </p:cNvPr>
          <p:cNvSpPr txBox="1"/>
          <p:nvPr/>
        </p:nvSpPr>
        <p:spPr>
          <a:xfrm>
            <a:off x="551384" y="1165458"/>
            <a:ext cx="5328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质量保障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洁净环境组装真空盒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F740080-B0BB-4F5B-9DF6-ADFA7F268FD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089" y="2544763"/>
            <a:ext cx="2591693" cy="1923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DF04807-A977-4793-86BD-517A557AAE9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465" y="2544763"/>
            <a:ext cx="2591693" cy="19232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69544E2-B9D4-46A9-B3D3-66AB8F62AC0F}"/>
              </a:ext>
            </a:extLst>
          </p:cNvPr>
          <p:cNvSpPr txBox="1"/>
          <p:nvPr/>
        </p:nvSpPr>
        <p:spPr>
          <a:xfrm>
            <a:off x="8543619" y="3752132"/>
            <a:ext cx="176902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薄膜内部缺陷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4663C0C-A73C-4F46-B506-3CB4A816E053}"/>
              </a:ext>
            </a:extLst>
          </p:cNvPr>
          <p:cNvGrpSpPr/>
          <p:nvPr/>
        </p:nvGrpSpPr>
        <p:grpSpPr>
          <a:xfrm>
            <a:off x="8915335" y="3089086"/>
            <a:ext cx="616260" cy="575993"/>
            <a:chOff x="8987996" y="2245131"/>
            <a:chExt cx="616260" cy="575993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C9A57F-B0D5-477A-8FF4-C218D3099FA8}"/>
                </a:ext>
              </a:extLst>
            </p:cNvPr>
            <p:cNvCxnSpPr>
              <a:cxnSpLocks/>
            </p:cNvCxnSpPr>
            <p:nvPr/>
          </p:nvCxnSpPr>
          <p:spPr>
            <a:xfrm>
              <a:off x="8987996" y="2260910"/>
              <a:ext cx="616260" cy="544433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FD39638D-F3A4-4B7E-9B8D-6A44588B0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9906" y="2245131"/>
              <a:ext cx="512440" cy="575993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05BABD9C-EC05-485D-AEA7-776AA025A2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88" y="4550758"/>
            <a:ext cx="2610036" cy="19575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8743FAF-54F7-4F58-A471-69225DE239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22" y="4545854"/>
            <a:ext cx="2610036" cy="1957527"/>
          </a:xfrm>
          <a:prstGeom prst="rect">
            <a:avLst/>
          </a:prstGeom>
        </p:spPr>
      </p:pic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2601F118-26AC-4A3C-9406-828BC141FBB9}"/>
              </a:ext>
            </a:extLst>
          </p:cNvPr>
          <p:cNvCxnSpPr>
            <a:cxnSpLocks/>
          </p:cNvCxnSpPr>
          <p:nvPr/>
        </p:nvCxnSpPr>
        <p:spPr>
          <a:xfrm>
            <a:off x="8915334" y="5489213"/>
            <a:ext cx="273534" cy="197722"/>
          </a:xfrm>
          <a:prstGeom prst="line">
            <a:avLst/>
          </a:prstGeom>
          <a:ln w="76200">
            <a:solidFill>
              <a:srgbClr val="00964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E091580B-3A82-42E8-97C4-623859716F9B}"/>
              </a:ext>
            </a:extLst>
          </p:cNvPr>
          <p:cNvCxnSpPr>
            <a:cxnSpLocks/>
          </p:cNvCxnSpPr>
          <p:nvPr/>
        </p:nvCxnSpPr>
        <p:spPr>
          <a:xfrm flipH="1">
            <a:off x="9172614" y="5011044"/>
            <a:ext cx="640873" cy="675891"/>
          </a:xfrm>
          <a:prstGeom prst="line">
            <a:avLst/>
          </a:prstGeom>
          <a:ln w="76200">
            <a:solidFill>
              <a:srgbClr val="00964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902DE53B-EFBF-4968-9C17-E5FA8243A87C}"/>
              </a:ext>
            </a:extLst>
          </p:cNvPr>
          <p:cNvSpPr txBox="1"/>
          <p:nvPr/>
        </p:nvSpPr>
        <p:spPr>
          <a:xfrm>
            <a:off x="8647083" y="5824055"/>
            <a:ext cx="176902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低缺陷有利于降低薄膜阻抗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37EF3D8-EDDD-4C16-9D9D-B3A8EA915901}"/>
              </a:ext>
            </a:extLst>
          </p:cNvPr>
          <p:cNvSpPr txBox="1"/>
          <p:nvPr/>
        </p:nvSpPr>
        <p:spPr>
          <a:xfrm>
            <a:off x="7003697" y="1670206"/>
            <a:ext cx="48114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制定严格规范的真空盒组装流程，降低安装过程中污染物、颗粒物等进入薄膜内部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EDF4EFC-5702-44CC-B02E-C44A91B52536}"/>
              </a:ext>
            </a:extLst>
          </p:cNvPr>
          <p:cNvSpPr txBox="1"/>
          <p:nvPr/>
        </p:nvSpPr>
        <p:spPr>
          <a:xfrm>
            <a:off x="7101088" y="2544763"/>
            <a:ext cx="115515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普通环境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F11ECFD-FEAA-4CB6-87D1-6E3B31BD873F}"/>
              </a:ext>
            </a:extLst>
          </p:cNvPr>
          <p:cNvSpPr txBox="1"/>
          <p:nvPr/>
        </p:nvSpPr>
        <p:spPr>
          <a:xfrm>
            <a:off x="7101088" y="4554824"/>
            <a:ext cx="115515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洁净环境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83685DBB-8E4E-49DD-8136-E781750C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5C27AF4A-446D-47BA-A15A-9054C05911C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5"/>
    </mc:Choice>
    <mc:Fallback xmlns="">
      <p:transition spd="slow" advTm="1974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D69166F-329D-4DCE-9F3D-1FF9A4DE0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15" t="22555" r="26173" b="12611"/>
          <a:stretch/>
        </p:blipFill>
        <p:spPr>
          <a:xfrm>
            <a:off x="559384" y="2537920"/>
            <a:ext cx="5249897" cy="3859141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F19CB197-9C34-4105-BCEC-3B76C65EC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4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镀膜真空盒表面处理装置与工艺</a:t>
            </a:r>
          </a:p>
        </p:txBody>
      </p:sp>
      <p:pic>
        <p:nvPicPr>
          <p:cNvPr id="23" name="图片 13">
            <a:extLst>
              <a:ext uri="{FF2B5EF4-FFF2-40B4-BE49-F238E27FC236}">
                <a16:creationId xmlns:a16="http://schemas.microsoft.com/office/drawing/2014/main" id="{C156500E-39F7-4B17-BA1B-06CDF11B6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12" y="1944153"/>
            <a:ext cx="5546725" cy="256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A978953-D55D-4B5C-8CBA-9E6DD136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5C27AF4A-446D-47BA-A15A-9054C05911C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4F7E300-A3E4-4868-B79F-30F58FBECA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5876" b="22693"/>
          <a:stretch/>
        </p:blipFill>
        <p:spPr>
          <a:xfrm>
            <a:off x="506390" y="1564533"/>
            <a:ext cx="5310604" cy="2296515"/>
          </a:xfrm>
          <a:prstGeom prst="rect">
            <a:avLst/>
          </a:prstGeom>
        </p:spPr>
      </p:pic>
      <p:pic>
        <p:nvPicPr>
          <p:cNvPr id="10" name="Picture 2" descr="C:\Users\Marek\Desktop\CERN\Pics\Cleaning in 867\1. Ethanol-Acetone soaked rag cleaning\DSC04276.JPG">
            <a:extLst>
              <a:ext uri="{FF2B5EF4-FFF2-40B4-BE49-F238E27FC236}">
                <a16:creationId xmlns:a16="http://schemas.microsoft.com/office/drawing/2014/main" id="{3F1E2215-3966-4904-B936-458230E99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4" b="29776"/>
          <a:stretch/>
        </p:blipFill>
        <p:spPr bwMode="auto">
          <a:xfrm>
            <a:off x="5873575" y="4577043"/>
            <a:ext cx="5546724" cy="182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7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9"/>
    </mc:Choice>
    <mc:Fallback xmlns="">
      <p:transition spd="slow" advTm="835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6180D12-CFDE-454A-97F1-470FD9E6CA56}"/>
              </a:ext>
            </a:extLst>
          </p:cNvPr>
          <p:cNvGrpSpPr/>
          <p:nvPr/>
        </p:nvGrpSpPr>
        <p:grpSpPr>
          <a:xfrm>
            <a:off x="1184103" y="4231405"/>
            <a:ext cx="1752600" cy="1657985"/>
            <a:chOff x="0" y="0"/>
            <a:chExt cx="4958129" cy="4683162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4E6E56B-0132-422F-96C8-AC43A32F5AE4}"/>
                </a:ext>
              </a:extLst>
            </p:cNvPr>
            <p:cNvGrpSpPr/>
            <p:nvPr/>
          </p:nvGrpSpPr>
          <p:grpSpPr>
            <a:xfrm>
              <a:off x="0" y="0"/>
              <a:ext cx="4958129" cy="4683162"/>
              <a:chOff x="0" y="0"/>
              <a:chExt cx="4958129" cy="4683162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4B5CFFEF-1C9E-40A9-9C61-61E14F3101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1866" t="14488" r="33517" b="9024"/>
              <a:stretch/>
            </p:blipFill>
            <p:spPr>
              <a:xfrm>
                <a:off x="372643" y="357225"/>
                <a:ext cx="3938210" cy="3797663"/>
              </a:xfrm>
              <a:prstGeom prst="rect">
                <a:avLst/>
              </a:prstGeom>
            </p:spPr>
          </p:pic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5829DB26-FF8A-4BD6-B1D0-2AC1934AD27F}"/>
                  </a:ext>
                </a:extLst>
              </p:cNvPr>
              <p:cNvGrpSpPr/>
              <p:nvPr/>
            </p:nvGrpSpPr>
            <p:grpSpPr>
              <a:xfrm>
                <a:off x="0" y="0"/>
                <a:ext cx="4958129" cy="4683162"/>
                <a:chOff x="0" y="0"/>
                <a:chExt cx="4958129" cy="4883718"/>
              </a:xfrm>
            </p:grpSpPr>
            <p:grpSp>
              <p:nvGrpSpPr>
                <p:cNvPr id="10" name="组合 9">
                  <a:extLst>
                    <a:ext uri="{FF2B5EF4-FFF2-40B4-BE49-F238E27FC236}">
                      <a16:creationId xmlns:a16="http://schemas.microsoft.com/office/drawing/2014/main" id="{009F1F54-5165-4C7F-8B15-6C35AC6136E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4513031" cy="4708198"/>
                  <a:chOff x="0" y="0"/>
                  <a:chExt cx="4513031" cy="4708198"/>
                </a:xfrm>
              </p:grpSpPr>
              <p:sp>
                <p:nvSpPr>
                  <p:cNvPr id="15" name="流程图: 接点 14">
                    <a:extLst>
                      <a:ext uri="{FF2B5EF4-FFF2-40B4-BE49-F238E27FC236}">
                        <a16:creationId xmlns:a16="http://schemas.microsoft.com/office/drawing/2014/main" id="{165A8209-D0C0-4E95-915A-06A7AA77E68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513031" cy="4708198"/>
                  </a:xfrm>
                  <a:prstGeom prst="flowChartConnector">
                    <a:avLst/>
                  </a:prstGeom>
                  <a:noFill/>
                  <a:ln w="28575"/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cxnSp>
                <p:nvCxnSpPr>
                  <p:cNvPr id="16" name="直接连接符 15">
                    <a:extLst>
                      <a:ext uri="{FF2B5EF4-FFF2-40B4-BE49-F238E27FC236}">
                        <a16:creationId xmlns:a16="http://schemas.microsoft.com/office/drawing/2014/main" id="{33985370-A667-441D-87BE-E04D44CFAC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100" y="2110254"/>
                    <a:ext cx="0" cy="487689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接连接符 16">
                    <a:extLst>
                      <a:ext uri="{FF2B5EF4-FFF2-40B4-BE49-F238E27FC236}">
                        <a16:creationId xmlns:a16="http://schemas.microsoft.com/office/drawing/2014/main" id="{604AF0D2-8C40-4ADB-9959-56EF0F06D2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0397" y="2108829"/>
                    <a:ext cx="0" cy="487689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7">
                    <a:extLst>
                      <a:ext uri="{FF2B5EF4-FFF2-40B4-BE49-F238E27FC236}">
                        <a16:creationId xmlns:a16="http://schemas.microsoft.com/office/drawing/2014/main" id="{C832C0EA-C0D0-418D-ACA2-B990A3BE15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00668" y="73818"/>
                    <a:ext cx="511694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接连接符 18">
                    <a:extLst>
                      <a:ext uri="{FF2B5EF4-FFF2-40B4-BE49-F238E27FC236}">
                        <a16:creationId xmlns:a16="http://schemas.microsoft.com/office/drawing/2014/main" id="{A1FF4A96-9A49-4342-A03E-27C819768D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10193" y="4664868"/>
                    <a:ext cx="511694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7B766E72-CB24-4A9C-8B30-AA5F95E949A6}"/>
                    </a:ext>
                  </a:extLst>
                </p:cNvPr>
                <p:cNvSpPr txBox="1"/>
                <p:nvPr/>
              </p:nvSpPr>
              <p:spPr>
                <a:xfrm>
                  <a:off x="1804505" y="147613"/>
                  <a:ext cx="1144199" cy="968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00" kern="1200">
                      <a:solidFill>
                        <a:srgbClr val="000000"/>
                      </a:solidFill>
                      <a:effectLst/>
                      <a:latin typeface="等线" panose="02010600030101010101" pitchFamily="2" charset="-122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a1</a:t>
                  </a:r>
                  <a:endParaRPr lang="zh-CN" sz="1050" kern="10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2E0C4DB4-9E0F-4EC1-8041-FCFFEA2F6E42}"/>
                    </a:ext>
                  </a:extLst>
                </p:cNvPr>
                <p:cNvSpPr txBox="1"/>
                <p:nvPr/>
              </p:nvSpPr>
              <p:spPr>
                <a:xfrm>
                  <a:off x="3591197" y="2025377"/>
                  <a:ext cx="1366932" cy="968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en-US" sz="1000" kern="1200" dirty="0">
                      <a:solidFill>
                        <a:srgbClr val="000000"/>
                      </a:solidFill>
                      <a:effectLst/>
                      <a:latin typeface="等线" panose="02010600030101010101" pitchFamily="2" charset="-122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a2</a:t>
                  </a:r>
                  <a:endParaRPr lang="zh-CN" sz="1050" kern="1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F6C72204-0E9B-4D15-80CF-739ED78B2DB7}"/>
                    </a:ext>
                  </a:extLst>
                </p:cNvPr>
                <p:cNvSpPr txBox="1"/>
                <p:nvPr/>
              </p:nvSpPr>
              <p:spPr>
                <a:xfrm>
                  <a:off x="1892107" y="3914920"/>
                  <a:ext cx="971761" cy="968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en-US" sz="1000" kern="1200">
                      <a:solidFill>
                        <a:srgbClr val="000000"/>
                      </a:solidFill>
                      <a:effectLst/>
                      <a:latin typeface="等线" panose="02010600030101010101" pitchFamily="2" charset="-122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a3</a:t>
                  </a:r>
                  <a:endParaRPr lang="zh-CN" sz="1050" kern="10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56B05599-C094-4D1B-9702-6CE0B1B2C830}"/>
                    </a:ext>
                  </a:extLst>
                </p:cNvPr>
                <p:cNvSpPr txBox="1"/>
                <p:nvPr/>
              </p:nvSpPr>
              <p:spPr>
                <a:xfrm>
                  <a:off x="76191" y="2167806"/>
                  <a:ext cx="996908" cy="968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en-US" sz="1000" kern="1200">
                      <a:solidFill>
                        <a:srgbClr val="000000"/>
                      </a:solidFill>
                      <a:effectLst/>
                      <a:latin typeface="等线" panose="02010600030101010101" pitchFamily="2" charset="-122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a4</a:t>
                  </a:r>
                  <a:endParaRPr lang="zh-CN" sz="1050" kern="10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" name="流程图: 接点 8">
                <a:extLst>
                  <a:ext uri="{FF2B5EF4-FFF2-40B4-BE49-F238E27FC236}">
                    <a16:creationId xmlns:a16="http://schemas.microsoft.com/office/drawing/2014/main" id="{8BC61750-00D5-411B-A3BE-538D6D0B3FA8}"/>
                  </a:ext>
                </a:extLst>
              </p:cNvPr>
              <p:cNvSpPr/>
              <p:nvPr/>
            </p:nvSpPr>
            <p:spPr>
              <a:xfrm>
                <a:off x="1988756" y="1979721"/>
                <a:ext cx="523606" cy="54738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6" name="文本框 47">
              <a:extLst>
                <a:ext uri="{FF2B5EF4-FFF2-40B4-BE49-F238E27FC236}">
                  <a16:creationId xmlns:a16="http://schemas.microsoft.com/office/drawing/2014/main" id="{D3272A05-4F5B-47E3-A745-5FA2BFA52B45}"/>
                </a:ext>
              </a:extLst>
            </p:cNvPr>
            <p:cNvSpPr txBox="1"/>
            <p:nvPr/>
          </p:nvSpPr>
          <p:spPr>
            <a:xfrm>
              <a:off x="372603" y="3002279"/>
              <a:ext cx="2275825" cy="929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000" kern="1200">
                  <a:solidFill>
                    <a:srgbClr val="000000"/>
                  </a:solidFill>
                  <a:effectLst/>
                  <a:latin typeface="等线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ceramic</a:t>
              </a:r>
              <a:endParaRPr lang="zh-CN" sz="1050" kern="1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0BC7CC24-4750-4CCD-B8AC-072EEE1A3D89}"/>
              </a:ext>
            </a:extLst>
          </p:cNvPr>
          <p:cNvGrpSpPr/>
          <p:nvPr/>
        </p:nvGrpSpPr>
        <p:grpSpPr>
          <a:xfrm>
            <a:off x="3933145" y="4357374"/>
            <a:ext cx="7588840" cy="950393"/>
            <a:chOff x="0" y="0"/>
            <a:chExt cx="11141447" cy="1576901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6EE2A162-4BE4-4528-9A89-16F623A50117}"/>
                </a:ext>
              </a:extLst>
            </p:cNvPr>
            <p:cNvGrpSpPr/>
            <p:nvPr/>
          </p:nvGrpSpPr>
          <p:grpSpPr>
            <a:xfrm>
              <a:off x="1276350" y="672026"/>
              <a:ext cx="3667124" cy="904875"/>
              <a:chOff x="1276350" y="672026"/>
              <a:chExt cx="3667124" cy="904875"/>
            </a:xfrm>
          </p:grpSpPr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3AB1403E-6D20-4364-AAD4-48CFB0009409}"/>
                  </a:ext>
                </a:extLst>
              </p:cNvPr>
              <p:cNvSpPr/>
              <p:nvPr/>
            </p:nvSpPr>
            <p:spPr>
              <a:xfrm>
                <a:off x="1333500" y="814903"/>
                <a:ext cx="3514725" cy="619125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E5C63558-96B7-4A4F-BD28-7B46EE3B9B9C}"/>
                  </a:ext>
                </a:extLst>
              </p:cNvPr>
              <p:cNvSpPr/>
              <p:nvPr/>
            </p:nvSpPr>
            <p:spPr>
              <a:xfrm>
                <a:off x="1276350" y="672026"/>
                <a:ext cx="114299" cy="9048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2C1F971D-625F-44E8-AED8-4733C813CE02}"/>
                  </a:ext>
                </a:extLst>
              </p:cNvPr>
              <p:cNvSpPr/>
              <p:nvPr/>
            </p:nvSpPr>
            <p:spPr>
              <a:xfrm>
                <a:off x="4829175" y="672026"/>
                <a:ext cx="114299" cy="9048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1EBC7CB9-B7E8-4EFB-AA9C-E5F5E32B6D8E}"/>
                </a:ext>
              </a:extLst>
            </p:cNvPr>
            <p:cNvGrpSpPr/>
            <p:nvPr/>
          </p:nvGrpSpPr>
          <p:grpSpPr>
            <a:xfrm>
              <a:off x="4943474" y="672026"/>
              <a:ext cx="2543174" cy="904875"/>
              <a:chOff x="4943474" y="672026"/>
              <a:chExt cx="2543174" cy="904875"/>
            </a:xfrm>
          </p:grpSpPr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20A14DC2-DD00-4FB4-927E-4A4A335225E2}"/>
                  </a:ext>
                </a:extLst>
              </p:cNvPr>
              <p:cNvSpPr/>
              <p:nvPr/>
            </p:nvSpPr>
            <p:spPr>
              <a:xfrm>
                <a:off x="5000625" y="814903"/>
                <a:ext cx="2390776" cy="619125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481787A4-F0AC-4CD8-8B22-EF834106A62A}"/>
                  </a:ext>
                </a:extLst>
              </p:cNvPr>
              <p:cNvSpPr/>
              <p:nvPr/>
            </p:nvSpPr>
            <p:spPr>
              <a:xfrm>
                <a:off x="4943474" y="672026"/>
                <a:ext cx="114299" cy="9048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D5B82D81-D833-4F3B-AFE1-42B0D655C485}"/>
                  </a:ext>
                </a:extLst>
              </p:cNvPr>
              <p:cNvSpPr/>
              <p:nvPr/>
            </p:nvSpPr>
            <p:spPr>
              <a:xfrm>
                <a:off x="7372349" y="672026"/>
                <a:ext cx="114299" cy="9048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B8CBC719-5FBD-4ADA-85BB-9C5C37C32043}"/>
                </a:ext>
              </a:extLst>
            </p:cNvPr>
            <p:cNvGrpSpPr/>
            <p:nvPr/>
          </p:nvGrpSpPr>
          <p:grpSpPr>
            <a:xfrm>
              <a:off x="7498697" y="672025"/>
              <a:ext cx="2390774" cy="904875"/>
              <a:chOff x="7498697" y="672025"/>
              <a:chExt cx="2390774" cy="904875"/>
            </a:xfrm>
          </p:grpSpPr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8A7722CE-A3E6-4FFD-8D56-4E2C843F14FE}"/>
                  </a:ext>
                </a:extLst>
              </p:cNvPr>
              <p:cNvSpPr/>
              <p:nvPr/>
            </p:nvSpPr>
            <p:spPr>
              <a:xfrm>
                <a:off x="7555847" y="814902"/>
                <a:ext cx="2245377" cy="619125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7E645D04-7DBF-4D67-934F-7360106DCF09}"/>
                  </a:ext>
                </a:extLst>
              </p:cNvPr>
              <p:cNvSpPr/>
              <p:nvPr/>
            </p:nvSpPr>
            <p:spPr>
              <a:xfrm>
                <a:off x="7498697" y="672025"/>
                <a:ext cx="114299" cy="9048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58AA603D-B2E6-436D-A159-138497729EC1}"/>
                  </a:ext>
                </a:extLst>
              </p:cNvPr>
              <p:cNvSpPr/>
              <p:nvPr/>
            </p:nvSpPr>
            <p:spPr>
              <a:xfrm>
                <a:off x="9775172" y="672025"/>
                <a:ext cx="114299" cy="9048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3615921-72B5-4FC1-B61A-52231D78EFE5}"/>
                </a:ext>
              </a:extLst>
            </p:cNvPr>
            <p:cNvGrpSpPr/>
            <p:nvPr/>
          </p:nvGrpSpPr>
          <p:grpSpPr>
            <a:xfrm>
              <a:off x="408314" y="672025"/>
              <a:ext cx="866774" cy="904875"/>
              <a:chOff x="408314" y="672025"/>
              <a:chExt cx="866774" cy="904875"/>
            </a:xfrm>
          </p:grpSpPr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46B094C0-FAE8-423E-8EF2-9A9B3877C0AE}"/>
                  </a:ext>
                </a:extLst>
              </p:cNvPr>
              <p:cNvSpPr/>
              <p:nvPr/>
            </p:nvSpPr>
            <p:spPr>
              <a:xfrm>
                <a:off x="465464" y="814902"/>
                <a:ext cx="720463" cy="619125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5055B9EF-E620-42E9-AE5B-C4E2BD46BA39}"/>
                  </a:ext>
                </a:extLst>
              </p:cNvPr>
              <p:cNvSpPr/>
              <p:nvPr/>
            </p:nvSpPr>
            <p:spPr>
              <a:xfrm>
                <a:off x="408314" y="672025"/>
                <a:ext cx="114299" cy="9048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28253E39-73E7-4CD9-B9A6-2A00E6A4769D}"/>
                  </a:ext>
                </a:extLst>
              </p:cNvPr>
              <p:cNvSpPr/>
              <p:nvPr/>
            </p:nvSpPr>
            <p:spPr>
              <a:xfrm>
                <a:off x="1160789" y="672025"/>
                <a:ext cx="114299" cy="9048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03653732-9EF1-4688-B717-59791D974D4A}"/>
                </a:ext>
              </a:extLst>
            </p:cNvPr>
            <p:cNvGrpSpPr/>
            <p:nvPr/>
          </p:nvGrpSpPr>
          <p:grpSpPr>
            <a:xfrm>
              <a:off x="9898996" y="672025"/>
              <a:ext cx="866774" cy="904875"/>
              <a:chOff x="9898996" y="672025"/>
              <a:chExt cx="866774" cy="904875"/>
            </a:xfrm>
          </p:grpSpPr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107F303C-ACD2-462A-98FB-40E5D7AB4C53}"/>
                  </a:ext>
                </a:extLst>
              </p:cNvPr>
              <p:cNvSpPr/>
              <p:nvPr/>
            </p:nvSpPr>
            <p:spPr>
              <a:xfrm>
                <a:off x="9956146" y="814902"/>
                <a:ext cx="720463" cy="619125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CC01D9E2-8BEB-4DEB-9C96-5DA63A433AC0}"/>
                  </a:ext>
                </a:extLst>
              </p:cNvPr>
              <p:cNvSpPr/>
              <p:nvPr/>
            </p:nvSpPr>
            <p:spPr>
              <a:xfrm>
                <a:off x="9898996" y="672025"/>
                <a:ext cx="114299" cy="9048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DCDFB3C8-1887-499A-9397-EE7CA6F7CF56}"/>
                  </a:ext>
                </a:extLst>
              </p:cNvPr>
              <p:cNvSpPr/>
              <p:nvPr/>
            </p:nvSpPr>
            <p:spPr>
              <a:xfrm>
                <a:off x="10651471" y="672025"/>
                <a:ext cx="114299" cy="9048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</p:grp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154A247F-3723-4B13-A35B-62895078CE73}"/>
                </a:ext>
              </a:extLst>
            </p:cNvPr>
            <p:cNvCxnSpPr/>
            <p:nvPr/>
          </p:nvCxnSpPr>
          <p:spPr>
            <a:xfrm>
              <a:off x="0" y="1130343"/>
              <a:ext cx="11141447" cy="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4601FDFC-5698-4419-B767-5632ABE2ED9C}"/>
                </a:ext>
              </a:extLst>
            </p:cNvPr>
            <p:cNvSpPr/>
            <p:nvPr/>
          </p:nvSpPr>
          <p:spPr>
            <a:xfrm>
              <a:off x="672464" y="876812"/>
              <a:ext cx="45719" cy="504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BFBE44AF-149B-4C3F-B020-1A088B053A81}"/>
                </a:ext>
              </a:extLst>
            </p:cNvPr>
            <p:cNvSpPr/>
            <p:nvPr/>
          </p:nvSpPr>
          <p:spPr>
            <a:xfrm>
              <a:off x="10504787" y="876812"/>
              <a:ext cx="45719" cy="504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8DCF6E06-0A15-4BE9-9C99-B02FA356DB78}"/>
                </a:ext>
              </a:extLst>
            </p:cNvPr>
            <p:cNvSpPr/>
            <p:nvPr/>
          </p:nvSpPr>
          <p:spPr>
            <a:xfrm>
              <a:off x="4634860" y="876812"/>
              <a:ext cx="45719" cy="504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CEEEA4B9-0C64-4976-88E4-416B54574DBF}"/>
                </a:ext>
              </a:extLst>
            </p:cNvPr>
            <p:cNvSpPr/>
            <p:nvPr/>
          </p:nvSpPr>
          <p:spPr>
            <a:xfrm>
              <a:off x="7720099" y="872462"/>
              <a:ext cx="45719" cy="504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A236F537-BFF0-43A9-82D4-E887AC823B1B}"/>
                </a:ext>
              </a:extLst>
            </p:cNvPr>
            <p:cNvSpPr/>
            <p:nvPr/>
          </p:nvSpPr>
          <p:spPr>
            <a:xfrm>
              <a:off x="5172072" y="879047"/>
              <a:ext cx="45719" cy="504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矩形: 圆角 73">
              <a:extLst>
                <a:ext uri="{FF2B5EF4-FFF2-40B4-BE49-F238E27FC236}">
                  <a16:creationId xmlns:a16="http://schemas.microsoft.com/office/drawing/2014/main" id="{8D827B17-FFB3-455A-A005-B9CB75641489}"/>
                </a:ext>
              </a:extLst>
            </p:cNvPr>
            <p:cNvSpPr/>
            <p:nvPr/>
          </p:nvSpPr>
          <p:spPr>
            <a:xfrm>
              <a:off x="1458711" y="879047"/>
              <a:ext cx="45719" cy="504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C5A30054-1ED1-4CCE-AE14-541CCEA702E2}"/>
                </a:ext>
              </a:extLst>
            </p:cNvPr>
            <p:cNvSpPr/>
            <p:nvPr/>
          </p:nvSpPr>
          <p:spPr>
            <a:xfrm>
              <a:off x="7225237" y="872462"/>
              <a:ext cx="45719" cy="504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id="{B1161C5E-E30F-4F18-A9A3-B80768053656}"/>
                </a:ext>
              </a:extLst>
            </p:cNvPr>
            <p:cNvSpPr/>
            <p:nvPr/>
          </p:nvSpPr>
          <p:spPr>
            <a:xfrm>
              <a:off x="9670390" y="879047"/>
              <a:ext cx="45719" cy="5040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文本框 55">
              <a:extLst>
                <a:ext uri="{FF2B5EF4-FFF2-40B4-BE49-F238E27FC236}">
                  <a16:creationId xmlns:a16="http://schemas.microsoft.com/office/drawing/2014/main" id="{3DEB75CC-82DE-4995-8631-2AF4EABEC8B8}"/>
                </a:ext>
              </a:extLst>
            </p:cNvPr>
            <p:cNvSpPr txBox="1"/>
            <p:nvPr/>
          </p:nvSpPr>
          <p:spPr>
            <a:xfrm>
              <a:off x="672464" y="0"/>
              <a:ext cx="2995735" cy="416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kern="1200" dirty="0">
                  <a:solidFill>
                    <a:srgbClr val="000000"/>
                  </a:solidFill>
                  <a:effectLst/>
                  <a:latin typeface="等线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Ceramic support</a:t>
              </a:r>
              <a:endParaRPr 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CB98C0FB-30DB-48E3-A9B4-B56ED966AF10}"/>
                </a:ext>
              </a:extLst>
            </p:cNvPr>
            <p:cNvCxnSpPr/>
            <p:nvPr/>
          </p:nvCxnSpPr>
          <p:spPr>
            <a:xfrm flipH="1">
              <a:off x="1504430" y="569489"/>
              <a:ext cx="456359" cy="49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2853A8A3-188C-4A3E-8AA7-26176988648C}"/>
              </a:ext>
            </a:extLst>
          </p:cNvPr>
          <p:cNvSpPr txBox="1"/>
          <p:nvPr/>
        </p:nvSpPr>
        <p:spPr>
          <a:xfrm>
            <a:off x="226657" y="5845552"/>
            <a:ext cx="11738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/>
              <a:t>增加陶瓷支撑的数量</a:t>
            </a:r>
            <a:r>
              <a:rPr lang="en-US" altLang="zh-CN" sz="1600" b="1" dirty="0"/>
              <a:t>&amp;</a:t>
            </a:r>
            <a:r>
              <a:rPr lang="zh-CN" altLang="en-US" sz="1600" b="1" dirty="0"/>
              <a:t>优化支撑位置，尽可能让阴极丝处在正中的位置，协调薄膜厚度在周向方向的均匀性</a:t>
            </a:r>
            <a:endParaRPr lang="en-US" altLang="zh-CN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/>
              <a:t>由于</a:t>
            </a:r>
            <a:r>
              <a:rPr lang="en-US" altLang="zh-CN" sz="1600" b="1" dirty="0"/>
              <a:t>NEG</a:t>
            </a:r>
            <a:r>
              <a:rPr lang="zh-CN" altLang="en-US" sz="1600" b="1" dirty="0"/>
              <a:t>薄膜抽速是根据</a:t>
            </a:r>
            <a:r>
              <a:rPr lang="en-US" altLang="zh-CN" sz="1600" b="1" dirty="0"/>
              <a:t>L/cm2</a:t>
            </a:r>
            <a:r>
              <a:rPr lang="zh-CN" altLang="en-US" sz="1600" b="1" dirty="0"/>
              <a:t>计算，对于</a:t>
            </a:r>
            <a:r>
              <a:rPr lang="en-US" altLang="zh-CN" sz="1600" b="1" dirty="0"/>
              <a:t>D22</a:t>
            </a:r>
            <a:r>
              <a:rPr lang="zh-CN" altLang="en-US" sz="1600" b="1" dirty="0"/>
              <a:t> 长度</a:t>
            </a:r>
            <a:r>
              <a:rPr lang="en-US" altLang="zh-CN" sz="1600" b="1" dirty="0"/>
              <a:t>1m</a:t>
            </a:r>
            <a:r>
              <a:rPr lang="zh-CN" altLang="en-US" sz="1600" b="1" dirty="0"/>
              <a:t>的真空盒，其最大抽速对</a:t>
            </a:r>
            <a:r>
              <a:rPr lang="en-US" altLang="zh-CN" sz="1600" b="1" dirty="0"/>
              <a:t>H2</a:t>
            </a:r>
            <a:r>
              <a:rPr lang="zh-CN" altLang="en-US" sz="1600" b="1" dirty="0"/>
              <a:t>可达</a:t>
            </a:r>
            <a:r>
              <a:rPr lang="en-US" altLang="zh-CN" sz="1600" b="1" dirty="0"/>
              <a:t>300L/s,</a:t>
            </a:r>
            <a:r>
              <a:rPr lang="zh-CN" altLang="en-US" sz="1600" b="1" dirty="0"/>
              <a:t>对</a:t>
            </a:r>
            <a:r>
              <a:rPr lang="en-US" altLang="zh-CN" sz="1600" b="1" dirty="0"/>
              <a:t>CO</a:t>
            </a:r>
            <a:r>
              <a:rPr lang="zh-CN" altLang="en-US" sz="1600" b="1" dirty="0"/>
              <a:t>可达</a:t>
            </a:r>
            <a:r>
              <a:rPr lang="en-US" altLang="zh-CN" sz="1600" b="1" dirty="0"/>
              <a:t>2000L/s</a:t>
            </a:r>
          </a:p>
        </p:txBody>
      </p:sp>
      <p:pic>
        <p:nvPicPr>
          <p:cNvPr id="98" name="图片 97">
            <a:extLst>
              <a:ext uri="{FF2B5EF4-FFF2-40B4-BE49-F238E27FC236}">
                <a16:creationId xmlns:a16="http://schemas.microsoft.com/office/drawing/2014/main" id="{7EB96DC7-741C-44AD-B918-CEC06EC0F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6978" y="4083496"/>
            <a:ext cx="538559" cy="1835615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22C705E5-316A-47A8-95B6-CFF0D09A8A54}"/>
              </a:ext>
            </a:extLst>
          </p:cNvPr>
          <p:cNvSpPr txBox="1"/>
          <p:nvPr/>
        </p:nvSpPr>
        <p:spPr>
          <a:xfrm>
            <a:off x="479977" y="6480847"/>
            <a:ext cx="8834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000" dirty="0">
                <a:latin typeface="Segoe UI" panose="020B0502040204020203" pitchFamily="34" charset="0"/>
              </a:rPr>
              <a:t>[1] S. CALATRONI P C, P. COSTA PINTO. &lt;NEG THIN FILM COATING DEVELOPMENT FOR THE MAX IV VACUUM SYSTEM thpfi044.pdf&gt; [J]. IPAC</a:t>
            </a:r>
            <a:r>
              <a:rPr lang="en-US" altLang="zh-CN" sz="1000" dirty="0">
                <a:latin typeface="Segoe UI" panose="020B0502040204020203" pitchFamily="34" charset="0"/>
              </a:rPr>
              <a:t>2013, </a:t>
            </a:r>
          </a:p>
          <a:p>
            <a:endParaRPr lang="zh-CN" altLang="en-US" sz="1000" dirty="0"/>
          </a:p>
        </p:txBody>
      </p:sp>
      <p:sp>
        <p:nvSpPr>
          <p:cNvPr id="20" name="标题 19">
            <a:extLst>
              <a:ext uri="{FF2B5EF4-FFF2-40B4-BE49-F238E27FC236}">
                <a16:creationId xmlns:a16="http://schemas.microsoft.com/office/drawing/2014/main" id="{23F56D30-DF6A-4911-BDAF-58C48C2CC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299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 NEG 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批量镀膜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厚度优化</a:t>
            </a:r>
          </a:p>
        </p:txBody>
      </p:sp>
      <p:sp>
        <p:nvSpPr>
          <p:cNvPr id="99" name="Slide Number Placeholder 2">
            <a:extLst>
              <a:ext uri="{FF2B5EF4-FFF2-40B4-BE49-F238E27FC236}">
                <a16:creationId xmlns:a16="http://schemas.microsoft.com/office/drawing/2014/main" id="{A30D2237-07D3-4DD5-9489-C9CCFDF8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332" y="6356351"/>
            <a:ext cx="494067" cy="365125"/>
          </a:xfrm>
        </p:spPr>
        <p:txBody>
          <a:bodyPr/>
          <a:lstStyle/>
          <a:p>
            <a:fld id="{5C27AF4A-446D-47BA-A15A-9054C05911C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46DD8DCF-F3EE-4273-867B-FDF30D25E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706" y="1451062"/>
            <a:ext cx="3204917" cy="2448594"/>
          </a:xfrm>
          <a:prstGeom prst="rect">
            <a:avLst/>
          </a:prstGeom>
        </p:spPr>
      </p:pic>
      <p:graphicFrame>
        <p:nvGraphicFramePr>
          <p:cNvPr id="102" name="表格 59">
            <a:extLst>
              <a:ext uri="{FF2B5EF4-FFF2-40B4-BE49-F238E27FC236}">
                <a16:creationId xmlns:a16="http://schemas.microsoft.com/office/drawing/2014/main" id="{3EAD0FC8-7B8F-4390-80BE-51E9FE2A1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998623"/>
              </p:ext>
            </p:extLst>
          </p:nvPr>
        </p:nvGraphicFramePr>
        <p:xfrm>
          <a:off x="6911974" y="2984857"/>
          <a:ext cx="4998555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868">
                  <a:extLst>
                    <a:ext uri="{9D8B030D-6E8A-4147-A177-3AD203B41FA5}">
                      <a16:colId xmlns:a16="http://schemas.microsoft.com/office/drawing/2014/main" val="1107898761"/>
                    </a:ext>
                  </a:extLst>
                </a:gridCol>
                <a:gridCol w="2811687">
                  <a:extLst>
                    <a:ext uri="{9D8B030D-6E8A-4147-A177-3AD203B41FA5}">
                      <a16:colId xmlns:a16="http://schemas.microsoft.com/office/drawing/2014/main" val="2218227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/>
                        <a:t>厚度不均匀的原因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优化方法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93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阴极丝偏离中心轴线</a:t>
                      </a: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dirty="0"/>
                        <a:t>增加陶瓷支撑、拉紧阴极丝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847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/>
                        <a:t>螺线管端部磁场衰减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dirty="0"/>
                        <a:t>增大两端磁场强度</a:t>
                      </a:r>
                      <a:r>
                        <a:rPr lang="en-US" altLang="zh-CN" sz="1600" dirty="0"/>
                        <a:t>10~20%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dirty="0"/>
                        <a:t>两端单独延长镀膜时间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340700"/>
                  </a:ext>
                </a:extLst>
              </a:tr>
            </a:tbl>
          </a:graphicData>
        </a:graphic>
      </p:graphicFrame>
      <p:sp>
        <p:nvSpPr>
          <p:cNvPr id="59" name="文本框 58">
            <a:extLst>
              <a:ext uri="{FF2B5EF4-FFF2-40B4-BE49-F238E27FC236}">
                <a16:creationId xmlns:a16="http://schemas.microsoft.com/office/drawing/2014/main" id="{0D577BC5-FF52-42C6-8582-3DD442F18867}"/>
              </a:ext>
            </a:extLst>
          </p:cNvPr>
          <p:cNvSpPr txBox="1"/>
          <p:nvPr/>
        </p:nvSpPr>
        <p:spPr>
          <a:xfrm>
            <a:off x="666712" y="1124744"/>
            <a:ext cx="679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通过提高螺线管两端磁场的办法，增加了镀膜长度</a:t>
            </a:r>
          </a:p>
        </p:txBody>
      </p:sp>
      <p:pic>
        <p:nvPicPr>
          <p:cNvPr id="79" name="图片 78">
            <a:extLst>
              <a:ext uri="{FF2B5EF4-FFF2-40B4-BE49-F238E27FC236}">
                <a16:creationId xmlns:a16="http://schemas.microsoft.com/office/drawing/2014/main" id="{9BDBFAAB-EC37-4963-A8C1-739D355EF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21" y="1451063"/>
            <a:ext cx="3173268" cy="2431776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7B96DD75-B33C-4E25-8519-D1170B05E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15" y="1102035"/>
            <a:ext cx="5237714" cy="18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9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"/>
    </mc:Choice>
    <mc:Fallback xmlns="">
      <p:transition spd="slow" advTm="66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925F035-8189-4B2D-900A-6E65343BE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2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 NEG 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批量镀膜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厚度优化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0BB627-669A-44BB-A11D-D2891690A4D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697500"/>
            <a:ext cx="5717707" cy="382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ACCDF81-9379-4A15-A823-22687C206958}"/>
              </a:ext>
            </a:extLst>
          </p:cNvPr>
          <p:cNvSpPr txBox="1"/>
          <p:nvPr/>
        </p:nvSpPr>
        <p:spPr>
          <a:xfrm>
            <a:off x="555245" y="1124744"/>
            <a:ext cx="10915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薄膜厚度与形貌优化：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5E4552E-626D-462C-9ABA-757E8B69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8528" y="6356351"/>
            <a:ext cx="733872" cy="358797"/>
          </a:xfrm>
        </p:spPr>
        <p:txBody>
          <a:bodyPr/>
          <a:lstStyle/>
          <a:p>
            <a:fld id="{5C27AF4A-446D-47BA-A15A-9054C05911CB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AB746CC-83AB-43B9-8BAB-962C15385DD8}"/>
              </a:ext>
            </a:extLst>
          </p:cNvPr>
          <p:cNvGrpSpPr/>
          <p:nvPr/>
        </p:nvGrpSpPr>
        <p:grpSpPr>
          <a:xfrm>
            <a:off x="6468745" y="3140330"/>
            <a:ext cx="4019743" cy="2808950"/>
            <a:chOff x="1169120" y="1700808"/>
            <a:chExt cx="2400267" cy="1800200"/>
          </a:xfrm>
        </p:grpSpPr>
        <p:pic>
          <p:nvPicPr>
            <p:cNvPr id="16" name="图片 64">
              <a:extLst>
                <a:ext uri="{FF2B5EF4-FFF2-40B4-BE49-F238E27FC236}">
                  <a16:creationId xmlns:a16="http://schemas.microsoft.com/office/drawing/2014/main" id="{CA3D353D-D237-4B45-A853-5571D2C62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120" y="1700808"/>
              <a:ext cx="2400267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0">
              <a:extLst>
                <a:ext uri="{FF2B5EF4-FFF2-40B4-BE49-F238E27FC236}">
                  <a16:creationId xmlns:a16="http://schemas.microsoft.com/office/drawing/2014/main" id="{4C7B8478-412B-4D80-B4AB-3811712DB2DF}"/>
                </a:ext>
              </a:extLst>
            </p:cNvPr>
            <p:cNvSpPr txBox="1"/>
            <p:nvPr/>
          </p:nvSpPr>
          <p:spPr>
            <a:xfrm>
              <a:off x="1169120" y="1700808"/>
              <a:ext cx="1254472" cy="2308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9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No68</a:t>
              </a:r>
              <a:r>
                <a:rPr lang="en-US" sz="9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–</a:t>
              </a:r>
              <a:r>
                <a:rPr lang="en-US" sz="9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TiZrV</a:t>
              </a:r>
              <a:r>
                <a:rPr lang="en-US" altLang="zh-CN" sz="9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Hf</a:t>
              </a:r>
              <a:r>
                <a:rPr lang="en-US" sz="9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-Cu</a:t>
              </a:r>
              <a:endParaRPr lang="zh-CN" sz="9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B1D68F0F-F9A0-42DD-8F13-A2E01E21841B}"/>
              </a:ext>
            </a:extLst>
          </p:cNvPr>
          <p:cNvSpPr txBox="1"/>
          <p:nvPr/>
        </p:nvSpPr>
        <p:spPr>
          <a:xfrm>
            <a:off x="555244" y="1684007"/>
            <a:ext cx="8853123" cy="875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物理关心的薄膜厚度：厚度偏大引起的额外阻抗（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1±0.5um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真空关心的波薄膜厚度：厚度偏小降低薄膜寿命（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&gt;0.5um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6F829241-4402-4115-8D91-3E3EB143E89A}"/>
              </a:ext>
            </a:extLst>
          </p:cNvPr>
          <p:cNvSpPr txBox="1"/>
          <p:nvPr/>
        </p:nvSpPr>
        <p:spPr>
          <a:xfrm>
            <a:off x="2180929" y="316632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厚度误差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±30%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2F74879D-53AB-4205-9052-29EBE55EDB49}"/>
              </a:ext>
            </a:extLst>
          </p:cNvPr>
          <p:cNvSpPr txBox="1"/>
          <p:nvPr/>
        </p:nvSpPr>
        <p:spPr>
          <a:xfrm>
            <a:off x="2063552" y="6356351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厚度分布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9C65B788-4843-47F7-A45B-C7681730EEF4}"/>
              </a:ext>
            </a:extLst>
          </p:cNvPr>
          <p:cNvSpPr txBox="1"/>
          <p:nvPr/>
        </p:nvSpPr>
        <p:spPr>
          <a:xfrm>
            <a:off x="6534400" y="6356351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薄膜形貌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致密（阻抗小）</a:t>
            </a:r>
          </a:p>
        </p:txBody>
      </p:sp>
    </p:spTree>
    <p:extLst>
      <p:ext uri="{BB962C8B-B14F-4D97-AF65-F5344CB8AC3E}">
        <p14:creationId xmlns:p14="http://schemas.microsoft.com/office/powerpoint/2010/main" val="36101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2"/>
    </mc:Choice>
    <mc:Fallback xmlns="">
      <p:transition spd="slow" advTm="185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8200" y="-4479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HEPS NEG 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批量镀膜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稳定性</a:t>
            </a: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37348-BDB8-441B-92AB-269498CA1FE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10" name="内容占位符 3">
            <a:extLst>
              <a:ext uri="{FF2B5EF4-FFF2-40B4-BE49-F238E27FC236}">
                <a16:creationId xmlns:a16="http://schemas.microsoft.com/office/drawing/2014/main" id="{9BF3668D-726B-45D1-87FC-65F492C1AF1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638092"/>
            <a:ext cx="5256584" cy="412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A9B87F3-2C03-4748-AB3C-D378607AE7E6}"/>
              </a:ext>
            </a:extLst>
          </p:cNvPr>
          <p:cNvSpPr txBox="1"/>
          <p:nvPr/>
        </p:nvSpPr>
        <p:spPr>
          <a:xfrm>
            <a:off x="819774" y="6429626"/>
            <a:ext cx="84969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100" dirty="0"/>
              <a:t>[1]Paolo </a:t>
            </a:r>
            <a:r>
              <a:rPr lang="en-GB" altLang="zh-CN" sz="1100" dirty="0" err="1"/>
              <a:t>Chiggiato</a:t>
            </a:r>
            <a:r>
              <a:rPr lang="en-GB" altLang="zh-CN" sz="1100" dirty="0"/>
              <a:t> . </a:t>
            </a:r>
            <a:r>
              <a:rPr lang="en-US" altLang="zh-CN" sz="1100" dirty="0"/>
              <a:t>Quality Control and Performance Evaluation : How to Avoid Experimental Artifacts.</a:t>
            </a:r>
            <a:r>
              <a:rPr lang="en-GB" altLang="zh-CN" sz="1100" dirty="0"/>
              <a:t> IUVSTA –NEG coatings , Catania, April 2006</a:t>
            </a:r>
            <a:endParaRPr lang="zh-CN" altLang="en-US" sz="110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7E67372-103D-4C6D-9F2C-9A4D52B014E6}"/>
              </a:ext>
            </a:extLst>
          </p:cNvPr>
          <p:cNvGrpSpPr/>
          <p:nvPr/>
        </p:nvGrpSpPr>
        <p:grpSpPr>
          <a:xfrm>
            <a:off x="6737809" y="2084994"/>
            <a:ext cx="4692228" cy="3244762"/>
            <a:chOff x="6737809" y="2084994"/>
            <a:chExt cx="4692228" cy="324476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E757380-5C3A-4AAB-AF43-F9F991831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6" t="11151" r="13418" b="24228"/>
            <a:stretch/>
          </p:blipFill>
          <p:spPr>
            <a:xfrm>
              <a:off x="6737809" y="2084994"/>
              <a:ext cx="4692228" cy="3244762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9F6AC13-F4C2-4C82-A807-B9A2424297AC}"/>
                </a:ext>
              </a:extLst>
            </p:cNvPr>
            <p:cNvSpPr txBox="1"/>
            <p:nvPr/>
          </p:nvSpPr>
          <p:spPr>
            <a:xfrm>
              <a:off x="10160000" y="4725144"/>
              <a:ext cx="1085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CERN[1]</a:t>
              </a:r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0E408B3-564A-490E-8C61-27DA59903D47}"/>
                </a:ext>
              </a:extLst>
            </p:cNvPr>
            <p:cNvSpPr txBox="1"/>
            <p:nvPr/>
          </p:nvSpPr>
          <p:spPr>
            <a:xfrm>
              <a:off x="10128448" y="2540774"/>
              <a:ext cx="1085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250</a:t>
              </a:r>
              <a:r>
                <a:rPr lang="zh-CN" altLang="en-US" dirty="0"/>
                <a:t>℃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368B045-5B13-48A1-97C1-3AF2B357B913}"/>
              </a:ext>
            </a:extLst>
          </p:cNvPr>
          <p:cNvSpPr txBox="1"/>
          <p:nvPr/>
        </p:nvSpPr>
        <p:spPr>
          <a:xfrm>
            <a:off x="4284046" y="454047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HEPS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9F32B4E-6C89-489C-B025-BCFF141260BE}"/>
              </a:ext>
            </a:extLst>
          </p:cNvPr>
          <p:cNvSpPr txBox="1"/>
          <p:nvPr/>
        </p:nvSpPr>
        <p:spPr>
          <a:xfrm>
            <a:off x="666712" y="6009680"/>
            <a:ext cx="6395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以上每条测试曲线从镀膜（</a:t>
            </a:r>
            <a:r>
              <a:rPr lang="en-US" altLang="zh-CN" sz="1600" dirty="0"/>
              <a:t>6</a:t>
            </a:r>
            <a:r>
              <a:rPr lang="zh-CN" altLang="en-US" sz="1600" dirty="0"/>
              <a:t>天）到测试（</a:t>
            </a:r>
            <a:r>
              <a:rPr lang="en-US" altLang="zh-CN" sz="1600" dirty="0"/>
              <a:t>~15</a:t>
            </a:r>
            <a:r>
              <a:rPr lang="zh-CN" altLang="en-US" sz="1600" dirty="0"/>
              <a:t>天）结果需要三周时间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73D5C54-DE4F-4858-B245-50A717DFE647}"/>
              </a:ext>
            </a:extLst>
          </p:cNvPr>
          <p:cNvSpPr txBox="1"/>
          <p:nvPr/>
        </p:nvSpPr>
        <p:spPr>
          <a:xfrm>
            <a:off x="643739" y="1230977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批量镀膜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设备与工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艺具有很好的稳定性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6A77DC8-A303-4EE1-947A-CD341951173B}"/>
              </a:ext>
            </a:extLst>
          </p:cNvPr>
          <p:cNvSpPr/>
          <p:nvPr/>
        </p:nvSpPr>
        <p:spPr>
          <a:xfrm>
            <a:off x="3315194" y="3140968"/>
            <a:ext cx="270023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B206AC7-2AF3-4C63-9007-26F1EA56AA9E}"/>
              </a:ext>
            </a:extLst>
          </p:cNvPr>
          <p:cNvSpPr txBox="1"/>
          <p:nvPr/>
        </p:nvSpPr>
        <p:spPr>
          <a:xfrm>
            <a:off x="3663851" y="217144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抽速较稳定</a:t>
            </a: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47A778B4-D518-4677-8B9D-182683E8BCB8}"/>
              </a:ext>
            </a:extLst>
          </p:cNvPr>
          <p:cNvCxnSpPr>
            <a:cxnSpLocks/>
          </p:cNvCxnSpPr>
          <p:nvPr/>
        </p:nvCxnSpPr>
        <p:spPr>
          <a:xfrm flipH="1">
            <a:off x="3585217" y="2591920"/>
            <a:ext cx="211114" cy="560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F7E18296-5BC8-433F-B1F9-BD5D951957BD}"/>
              </a:ext>
            </a:extLst>
          </p:cNvPr>
          <p:cNvSpPr txBox="1"/>
          <p:nvPr/>
        </p:nvSpPr>
        <p:spPr>
          <a:xfrm>
            <a:off x="7213755" y="5398596"/>
            <a:ext cx="455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完成上百批次镀膜试验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充分保证批量镀膜工艺稳定性！</a:t>
            </a:r>
          </a:p>
        </p:txBody>
      </p:sp>
    </p:spTree>
    <p:extLst>
      <p:ext uri="{BB962C8B-B14F-4D97-AF65-F5344CB8AC3E}">
        <p14:creationId xmlns:p14="http://schemas.microsoft.com/office/powerpoint/2010/main" val="246801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26FE1AB-A6FE-4008-BDED-6CD564DF0F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65" y="2562268"/>
            <a:ext cx="3827375" cy="345902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BE3C1B4-B46D-48FE-AED3-CBE5E285EAFC}"/>
              </a:ext>
            </a:extLst>
          </p:cNvPr>
          <p:cNvSpPr txBox="1"/>
          <p:nvPr/>
        </p:nvSpPr>
        <p:spPr>
          <a:xfrm>
            <a:off x="2970457" y="5969128"/>
            <a:ext cx="6149156" cy="720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6000"/>
              </a:lnSpc>
              <a:spcBef>
                <a:spcPts val="1400"/>
              </a:spcBef>
              <a:spcAft>
                <a:spcPts val="600"/>
              </a:spcAft>
            </a:pPr>
            <a:r>
              <a:rPr lang="zh-CN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CN" altLang="en-US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</a:t>
            </a:r>
            <a:r>
              <a:rPr lang="zh-CN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图）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NO61 (3)</a:t>
            </a:r>
            <a:r>
              <a:rPr lang="zh-CN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在不同激活温度下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NEG</a:t>
            </a:r>
            <a:r>
              <a:rPr lang="zh-CN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薄膜对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</a:t>
            </a:r>
            <a:r>
              <a:rPr lang="zh-CN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的抽速与吸气容量的关系，（右图）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P.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Chiggiato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CERN</a:t>
            </a:r>
            <a:r>
              <a:rPr lang="zh-CN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的镀膜结果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CF6085B-06D8-4703-A3D0-CDEF8ACA9E90}"/>
              </a:ext>
            </a:extLst>
          </p:cNvPr>
          <p:cNvSpPr txBox="1"/>
          <p:nvPr/>
        </p:nvSpPr>
        <p:spPr>
          <a:xfrm>
            <a:off x="776901" y="1691516"/>
            <a:ext cx="9289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的抽速与吸气容量（</a:t>
            </a:r>
            <a:r>
              <a:rPr lang="zh-CN" altLang="en-US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吸气容量是表征薄膜寿命的重要参数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3992B58-6612-4968-9EEB-67FCDB61345A}"/>
              </a:ext>
            </a:extLst>
          </p:cNvPr>
          <p:cNvSpPr txBox="1"/>
          <p:nvPr/>
        </p:nvSpPr>
        <p:spPr>
          <a:xfrm>
            <a:off x="1208949" y="21328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GB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的吸气容量满足工程实际需求</a:t>
            </a:r>
            <a:endParaRPr lang="zh-CN" alt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2EF04E0-80E9-4B1F-B4A3-1ED93C07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5C27AF4A-446D-47BA-A15A-9054C05911C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标题 2">
            <a:extLst>
              <a:ext uri="{FF2B5EF4-FFF2-40B4-BE49-F238E27FC236}">
                <a16:creationId xmlns:a16="http://schemas.microsoft.com/office/drawing/2014/main" id="{0AA9D1A7-34A5-457C-8C9F-B240BB7761E6}"/>
              </a:ext>
            </a:extLst>
          </p:cNvPr>
          <p:cNvSpPr txBox="1">
            <a:spLocks/>
          </p:cNvSpPr>
          <p:nvPr/>
        </p:nvSpPr>
        <p:spPr>
          <a:xfrm>
            <a:off x="627518" y="155086"/>
            <a:ext cx="10687191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</a:rPr>
              <a:t>NEG </a:t>
            </a:r>
            <a:r>
              <a:rPr lang="zh-CN" altLang="en-US" sz="3200" dirty="0">
                <a:latin typeface="微软雅黑" panose="020B0503020204020204" pitchFamily="34" charset="-122"/>
              </a:rPr>
              <a:t>镀膜性能</a:t>
            </a:r>
            <a:r>
              <a:rPr lang="en-US" altLang="zh-CN" sz="3200" dirty="0">
                <a:latin typeface="微软雅黑" panose="020B0503020204020204" pitchFamily="34" charset="-122"/>
              </a:rPr>
              <a:t>——</a:t>
            </a:r>
            <a:r>
              <a:rPr lang="zh-CN" altLang="en-US" sz="3200" dirty="0">
                <a:latin typeface="微软雅黑" panose="020B0503020204020204" pitchFamily="34" charset="-122"/>
              </a:rPr>
              <a:t>容量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6C99EB9-565B-4927-B8CA-496039D0B293}"/>
              </a:ext>
            </a:extLst>
          </p:cNvPr>
          <p:cNvSpPr txBox="1"/>
          <p:nvPr/>
        </p:nvSpPr>
        <p:spPr>
          <a:xfrm>
            <a:off x="8524859" y="4898210"/>
            <a:ext cx="124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CERN【1】</a:t>
            </a:r>
            <a:endParaRPr lang="zh-CN" altLang="en-US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90A8428-41A3-4543-9732-4390B387B856}"/>
              </a:ext>
            </a:extLst>
          </p:cNvPr>
          <p:cNvGrpSpPr/>
          <p:nvPr/>
        </p:nvGrpSpPr>
        <p:grpSpPr>
          <a:xfrm>
            <a:off x="1415480" y="2659833"/>
            <a:ext cx="4386137" cy="3361455"/>
            <a:chOff x="3654079" y="2014440"/>
            <a:chExt cx="4386137" cy="336145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88242BF-6EC5-458F-A24E-F3566BC59495}"/>
                </a:ext>
              </a:extLst>
            </p:cNvPr>
            <p:cNvGrpSpPr/>
            <p:nvPr/>
          </p:nvGrpSpPr>
          <p:grpSpPr>
            <a:xfrm>
              <a:off x="3654079" y="2014440"/>
              <a:ext cx="4386137" cy="3361455"/>
              <a:chOff x="0" y="1893928"/>
              <a:chExt cx="4386137" cy="3361455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041ACD6D-072E-4884-A751-61E4DC89E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893928"/>
                <a:ext cx="4386137" cy="3361455"/>
              </a:xfrm>
              <a:prstGeom prst="rect">
                <a:avLst/>
              </a:prstGeom>
            </p:spPr>
          </p:pic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8C45E16-5206-4BD9-A3FA-CE10736FD034}"/>
                  </a:ext>
                </a:extLst>
              </p:cNvPr>
              <p:cNvSpPr txBox="1"/>
              <p:nvPr/>
            </p:nvSpPr>
            <p:spPr>
              <a:xfrm>
                <a:off x="2900903" y="4293096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HEPS</a:t>
                </a:r>
                <a:endParaRPr lang="zh-CN" altLang="en-US" dirty="0"/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B9D1C20-D5E1-4648-86B3-6A313E9E6FCC}"/>
                </a:ext>
              </a:extLst>
            </p:cNvPr>
            <p:cNvSpPr txBox="1"/>
            <p:nvPr/>
          </p:nvSpPr>
          <p:spPr>
            <a:xfrm>
              <a:off x="7365537" y="2449190"/>
              <a:ext cx="5550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0.84</a:t>
              </a:r>
              <a:endParaRPr lang="zh-CN" altLang="en-US" sz="10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8CC9B98-1CF4-467F-A63E-A22049920B46}"/>
                </a:ext>
              </a:extLst>
            </p:cNvPr>
            <p:cNvSpPr txBox="1"/>
            <p:nvPr/>
          </p:nvSpPr>
          <p:spPr>
            <a:xfrm rot="16200000">
              <a:off x="6886963" y="3442189"/>
              <a:ext cx="1512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Sticking factor</a:t>
              </a:r>
              <a:endParaRPr lang="zh-CN" altLang="en-US" sz="1200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6A649A3-F60E-424F-9837-7FAAA59FEB1C}"/>
                </a:ext>
              </a:extLst>
            </p:cNvPr>
            <p:cNvSpPr txBox="1"/>
            <p:nvPr/>
          </p:nvSpPr>
          <p:spPr>
            <a:xfrm>
              <a:off x="7391714" y="3036008"/>
              <a:ext cx="5550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0.084</a:t>
              </a:r>
              <a:endParaRPr lang="zh-CN" altLang="en-US" sz="1000" dirty="0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F1CF0E3-7090-4265-9D36-D51251D960C7}"/>
              </a:ext>
            </a:extLst>
          </p:cNvPr>
          <p:cNvSpPr txBox="1"/>
          <p:nvPr/>
        </p:nvSpPr>
        <p:spPr>
          <a:xfrm>
            <a:off x="627518" y="990593"/>
            <a:ext cx="10004986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薄膜活性非常高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抽速、</a:t>
            </a:r>
            <a:r>
              <a:rPr lang="zh-CN" altLang="en-US" sz="24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容量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、寿命高度依赖于工艺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9619458-453F-40E8-813D-667CE7A0B359}"/>
              </a:ext>
            </a:extLst>
          </p:cNvPr>
          <p:cNvSpPr txBox="1"/>
          <p:nvPr/>
        </p:nvSpPr>
        <p:spPr>
          <a:xfrm>
            <a:off x="5648122" y="2132856"/>
            <a:ext cx="29885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1.8 ×10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-5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mbar·L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/cm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4DCB785A-3D0F-4446-A670-0AF966663677}"/>
              </a:ext>
            </a:extLst>
          </p:cNvPr>
          <p:cNvCxnSpPr/>
          <p:nvPr/>
        </p:nvCxnSpPr>
        <p:spPr>
          <a:xfrm flipH="1">
            <a:off x="4599644" y="2545354"/>
            <a:ext cx="1332608" cy="1680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星形: 五角 26">
            <a:extLst>
              <a:ext uri="{FF2B5EF4-FFF2-40B4-BE49-F238E27FC236}">
                <a16:creationId xmlns:a16="http://schemas.microsoft.com/office/drawing/2014/main" id="{F6F9BAA1-72DD-4229-8E8F-8D88DBD48FB6}"/>
              </a:ext>
            </a:extLst>
          </p:cNvPr>
          <p:cNvSpPr/>
          <p:nvPr/>
        </p:nvSpPr>
        <p:spPr>
          <a:xfrm>
            <a:off x="4295800" y="4221088"/>
            <a:ext cx="344228" cy="369332"/>
          </a:xfrm>
          <a:prstGeom prst="star5">
            <a:avLst>
              <a:gd name="adj" fmla="val 13429"/>
              <a:gd name="hf" fmla="val 105146"/>
              <a:gd name="vf" fmla="val 1105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0"/>
    </mc:Choice>
    <mc:Fallback xmlns="">
      <p:transition spd="slow" advTm="1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89294" y="-4444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itchFamily="34" charset="-122"/>
              </a:rPr>
              <a:t>NEG 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itchFamily="34" charset="-122"/>
              </a:rPr>
              <a:t>镀膜性能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itchFamily="34" charset="-122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itchFamily="34" charset="-122"/>
              </a:rPr>
              <a:t>工程化应用研究</a:t>
            </a: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11027390" y="6356351"/>
            <a:ext cx="555009" cy="365125"/>
          </a:xfrm>
        </p:spPr>
        <p:txBody>
          <a:bodyPr/>
          <a:lstStyle/>
          <a:p>
            <a:fld id="{F3537348-BDB8-441B-92AB-269498CA1FE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19BA171-575D-4C1A-A9ED-C55113698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02" y="2145684"/>
            <a:ext cx="5877881" cy="39476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CA6A22F-1ADE-422A-8035-7C3B7FEB1A2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49" y="2294831"/>
            <a:ext cx="4982344" cy="343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341E07C-79CE-491F-91AE-13E899A1C866}"/>
              </a:ext>
            </a:extLst>
          </p:cNvPr>
          <p:cNvSpPr txBox="1"/>
          <p:nvPr/>
        </p:nvSpPr>
        <p:spPr>
          <a:xfrm>
            <a:off x="7033370" y="1957128"/>
            <a:ext cx="51586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【1】PRODROMIDES A. Non-Evaporable Getter Thin Film Coatings for Vacuum Applications [J]. 2002</a:t>
            </a:r>
            <a:endParaRPr lang="zh-CN" altLang="en-US" sz="9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241153E-3A23-4FC4-9D03-FC632076216C}"/>
              </a:ext>
            </a:extLst>
          </p:cNvPr>
          <p:cNvSpPr txBox="1"/>
          <p:nvPr/>
        </p:nvSpPr>
        <p:spPr>
          <a:xfrm>
            <a:off x="5002620" y="5723964"/>
            <a:ext cx="309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薄膜寿命表现优异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7A0855A-8E98-42A7-B4C0-DBCFDB950DE2}"/>
              </a:ext>
            </a:extLst>
          </p:cNvPr>
          <p:cNvSpPr txBox="1"/>
          <p:nvPr/>
        </p:nvSpPr>
        <p:spPr>
          <a:xfrm>
            <a:off x="3911442" y="415291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HEPS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18DC689-0D0B-45F9-B13C-D2B2FC9FD55E}"/>
              </a:ext>
            </a:extLst>
          </p:cNvPr>
          <p:cNvSpPr txBox="1"/>
          <p:nvPr/>
        </p:nvSpPr>
        <p:spPr>
          <a:xfrm>
            <a:off x="10145003" y="4070283"/>
            <a:ext cx="124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CERN【1】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0B48AF6-8C5E-4637-BFE8-E4825623346F}"/>
              </a:ext>
            </a:extLst>
          </p:cNvPr>
          <p:cNvSpPr txBox="1"/>
          <p:nvPr/>
        </p:nvSpPr>
        <p:spPr>
          <a:xfrm>
            <a:off x="627518" y="990593"/>
            <a:ext cx="1022101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薄膜活性非常高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抽速、容量、</a:t>
            </a:r>
            <a:r>
              <a:rPr lang="zh-CN" altLang="en-US" sz="24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寿命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高度依赖于工艺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4AF4E3C-FA7D-4C97-9B67-04CCD268E376}"/>
              </a:ext>
            </a:extLst>
          </p:cNvPr>
          <p:cNvSpPr txBox="1"/>
          <p:nvPr/>
        </p:nvSpPr>
        <p:spPr>
          <a:xfrm>
            <a:off x="990413" y="169151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反复暴露大气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激活的寿命测试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1F109DFA-D378-41CE-AB3C-D81D8CA5F7BB}"/>
              </a:ext>
            </a:extLst>
          </p:cNvPr>
          <p:cNvCxnSpPr/>
          <p:nvPr/>
        </p:nvCxnSpPr>
        <p:spPr>
          <a:xfrm flipH="1" flipV="1">
            <a:off x="5519936" y="4293096"/>
            <a:ext cx="360040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星形: 五角 26">
            <a:extLst>
              <a:ext uri="{FF2B5EF4-FFF2-40B4-BE49-F238E27FC236}">
                <a16:creationId xmlns:a16="http://schemas.microsoft.com/office/drawing/2014/main" id="{BA157125-934D-4289-8089-9B241999840C}"/>
              </a:ext>
            </a:extLst>
          </p:cNvPr>
          <p:cNvSpPr/>
          <p:nvPr/>
        </p:nvSpPr>
        <p:spPr>
          <a:xfrm>
            <a:off x="5319724" y="3861048"/>
            <a:ext cx="344228" cy="36933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0A7B985-F427-4FBD-A2AD-695D249767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 r="2723" b="13250"/>
          <a:stretch/>
        </p:blipFill>
        <p:spPr>
          <a:xfrm>
            <a:off x="7017818" y="1124743"/>
            <a:ext cx="4866236" cy="2948255"/>
          </a:xfrm>
          <a:prstGeom prst="rect">
            <a:avLst/>
          </a:prstGeom>
        </p:spPr>
      </p:pic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11027390" y="6356351"/>
            <a:ext cx="555009" cy="365125"/>
          </a:xfrm>
        </p:spPr>
        <p:txBody>
          <a:bodyPr/>
          <a:lstStyle/>
          <a:p>
            <a:fld id="{F3537348-BDB8-441B-92AB-269498CA1FE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464AAC-E191-4094-BEAF-4DCBCACC47DC}"/>
              </a:ext>
            </a:extLst>
          </p:cNvPr>
          <p:cNvSpPr/>
          <p:nvPr/>
        </p:nvSpPr>
        <p:spPr>
          <a:xfrm>
            <a:off x="666712" y="1124743"/>
            <a:ext cx="5952182" cy="11350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镀膜真空盒保存实验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防止空气进一步氧化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14B28F-2E39-4537-BEDC-8BAD3F3784C8}"/>
              </a:ext>
            </a:extLst>
          </p:cNvPr>
          <p:cNvSpPr txBox="1"/>
          <p:nvPr/>
        </p:nvSpPr>
        <p:spPr>
          <a:xfrm>
            <a:off x="917258" y="2324431"/>
            <a:ext cx="4982344" cy="95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表明真空、</a:t>
            </a:r>
            <a:r>
              <a:rPr lang="en-US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="1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Ne</a:t>
            </a:r>
            <a:r>
              <a:rPr lang="zh-CN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保存具有相当的效果</a:t>
            </a:r>
            <a:endParaRPr lang="en-US" altLang="zh-CN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保存时间长度对</a:t>
            </a:r>
            <a:r>
              <a:rPr lang="en-US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抽速性能</a:t>
            </a:r>
            <a:r>
              <a:rPr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几乎无</a:t>
            </a:r>
            <a:r>
              <a:rPr lang="zh-CN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影响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FCB464B-AAEA-401E-8694-1782DE7E9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248" y="2849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A60542A0-E10C-4329-A402-9D9ADD7FAC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2034" y="3279148"/>
          <a:ext cx="4502150" cy="344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Graph" r:id="rId5" imgW="3921252" imgH="3000756" progId="Origin95.Graph">
                  <p:embed/>
                </p:oleObj>
              </mc:Choice>
              <mc:Fallback>
                <p:oleObj name="Graph" r:id="rId5" imgW="3921252" imgH="3000756" progId="Origin95.Graph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A60542A0-E10C-4329-A402-9D9ADD7FAC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034" y="3279148"/>
                        <a:ext cx="4502150" cy="344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:a16="http://schemas.microsoft.com/office/drawing/2014/main" id="{74E166AE-CD1E-4D94-A1B3-6A9B8048EA0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02" y="3279147"/>
            <a:ext cx="4178980" cy="35342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72F4E1B-0D30-48D5-A4FA-E8050139C4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r="22001" b="25431"/>
          <a:stretch/>
        </p:blipFill>
        <p:spPr>
          <a:xfrm>
            <a:off x="9294152" y="4467008"/>
            <a:ext cx="2502057" cy="1679548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4B46476-CD9B-4579-8131-49C059A18EEF}"/>
              </a:ext>
            </a:extLst>
          </p:cNvPr>
          <p:cNvCxnSpPr/>
          <p:nvPr/>
        </p:nvCxnSpPr>
        <p:spPr>
          <a:xfrm flipH="1" flipV="1">
            <a:off x="9696400" y="2204864"/>
            <a:ext cx="720080" cy="27363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CF542CA5-8CE4-41C8-A276-3BB4321BEFAA}"/>
              </a:ext>
            </a:extLst>
          </p:cNvPr>
          <p:cNvSpPr txBox="1"/>
          <p:nvPr/>
        </p:nvSpPr>
        <p:spPr>
          <a:xfrm>
            <a:off x="9528998" y="1151899"/>
            <a:ext cx="235505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99.9999 N2 </a:t>
            </a:r>
            <a:r>
              <a:rPr lang="zh-CN" altLang="en-US" sz="2400" b="1" dirty="0"/>
              <a:t>保存</a:t>
            </a:r>
          </a:p>
        </p:txBody>
      </p:sp>
      <p:sp>
        <p:nvSpPr>
          <p:cNvPr id="17" name="标题 2">
            <a:extLst>
              <a:ext uri="{FF2B5EF4-FFF2-40B4-BE49-F238E27FC236}">
                <a16:creationId xmlns:a16="http://schemas.microsoft.com/office/drawing/2014/main" id="{7F803D1E-EE3D-4EDE-A024-83C307DD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94" y="-4444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itchFamily="34" charset="-122"/>
              </a:rPr>
              <a:t>NEG 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itchFamily="34" charset="-122"/>
              </a:rPr>
              <a:t>镀膜性能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itchFamily="34" charset="-122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itchFamily="34" charset="-122"/>
              </a:rPr>
              <a:t>工程化应用研究</a:t>
            </a:r>
          </a:p>
        </p:txBody>
      </p:sp>
    </p:spTree>
    <p:extLst>
      <p:ext uri="{BB962C8B-B14F-4D97-AF65-F5344CB8AC3E}">
        <p14:creationId xmlns:p14="http://schemas.microsoft.com/office/powerpoint/2010/main" val="1312928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Further investigation on the cost of vacuum system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NEG review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NEG coating progress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F095-3CD2-4D9F-8394-BD3C24143187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615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E08B72-65DF-425B-BA50-76B7BF081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CEPC NEG </a:t>
            </a:r>
            <a:r>
              <a:rPr lang="zh-CN" altLang="en-US" b="1" dirty="0"/>
              <a:t>镀膜的难点与需要解决的问题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0D528E3-B90C-44F7-BFEE-7A146FC9D10A}"/>
              </a:ext>
            </a:extLst>
          </p:cNvPr>
          <p:cNvSpPr txBox="1"/>
          <p:nvPr/>
        </p:nvSpPr>
        <p:spPr>
          <a:xfrm>
            <a:off x="1054100" y="1325563"/>
            <a:ext cx="10426700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/>
              <a:t>NEG</a:t>
            </a:r>
            <a:r>
              <a:rPr lang="zh-CN" altLang="en-US" sz="2400" dirty="0"/>
              <a:t>薄膜厚度</a:t>
            </a:r>
            <a:r>
              <a:rPr lang="en-US" altLang="zh-CN" sz="2400" dirty="0"/>
              <a:t>200nm</a:t>
            </a:r>
            <a:r>
              <a:rPr lang="zh-CN" altLang="en-US" sz="2400" dirty="0"/>
              <a:t>，厚度均匀性控制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将导致激活次数（使用寿命）显著降低，低于</a:t>
            </a:r>
            <a:r>
              <a:rPr lang="en-US" altLang="zh-CN" sz="2400" dirty="0"/>
              <a:t>10</a:t>
            </a:r>
            <a:r>
              <a:rPr lang="zh-CN" altLang="en-US" sz="2400" dirty="0"/>
              <a:t>次</a:t>
            </a:r>
            <a:endParaRPr lang="en-US" altLang="zh-CN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B94BE4-B797-48DD-8ED2-C0B413EDBC54}"/>
              </a:ext>
            </a:extLst>
          </p:cNvPr>
          <p:cNvSpPr txBox="1"/>
          <p:nvPr/>
        </p:nvSpPr>
        <p:spPr>
          <a:xfrm>
            <a:off x="1054100" y="2562226"/>
            <a:ext cx="8420100" cy="59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/>
              <a:t>正在申请相关基金，研究低阻抗长寿命</a:t>
            </a:r>
            <a:r>
              <a:rPr lang="en-US" altLang="zh-CN" sz="2400" dirty="0"/>
              <a:t>NEG</a:t>
            </a:r>
            <a:r>
              <a:rPr lang="zh-CN" altLang="en-US" sz="2400" dirty="0"/>
              <a:t>薄膜</a:t>
            </a:r>
          </a:p>
        </p:txBody>
      </p:sp>
    </p:spTree>
    <p:extLst>
      <p:ext uri="{BB962C8B-B14F-4D97-AF65-F5344CB8AC3E}">
        <p14:creationId xmlns:p14="http://schemas.microsoft.com/office/powerpoint/2010/main" val="3133071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63024" y="5511217"/>
            <a:ext cx="3668486" cy="1346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5400" dirty="0"/>
              <a:t>Thank You</a:t>
            </a:r>
            <a:endParaRPr lang="zh-CN" altLang="en-US" sz="54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0ABDC67-1AD5-420B-AC2A-4233277B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B79BCBC-E746-4E83-8030-48B09AB21CD3}"/>
              </a:ext>
            </a:extLst>
          </p:cNvPr>
          <p:cNvSpPr txBox="1"/>
          <p:nvPr/>
        </p:nvSpPr>
        <p:spPr>
          <a:xfrm>
            <a:off x="609600" y="1457326"/>
            <a:ext cx="11353800" cy="169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按照</a:t>
            </a:r>
            <a:r>
              <a:rPr lang="en-US" altLang="zh-CN" sz="2400" dirty="0"/>
              <a:t>2018</a:t>
            </a:r>
            <a:r>
              <a:rPr lang="zh-CN" altLang="en-US" sz="2400" dirty="0"/>
              <a:t>年的价格</a:t>
            </a:r>
            <a:r>
              <a:rPr lang="en-US" altLang="zh-CN" sz="2400" dirty="0"/>
              <a:t>TDR </a:t>
            </a:r>
            <a:r>
              <a:rPr lang="zh-CN" altLang="en-US" sz="2400" dirty="0"/>
              <a:t>真空总预算为</a:t>
            </a:r>
            <a:r>
              <a:rPr lang="en-US" altLang="zh-CN" sz="2400" dirty="0"/>
              <a:t>33.68</a:t>
            </a:r>
            <a:r>
              <a:rPr lang="zh-CN" altLang="en-US" sz="2400" dirty="0"/>
              <a:t>亿元，</a:t>
            </a:r>
            <a:r>
              <a:rPr lang="en-US" altLang="zh-CN" sz="2400" dirty="0"/>
              <a:t>2023</a:t>
            </a:r>
            <a:r>
              <a:rPr lang="zh-CN" altLang="en-US" sz="2400" dirty="0"/>
              <a:t>年计算整体涨幅为</a:t>
            </a:r>
            <a:r>
              <a:rPr lang="en-US" altLang="zh-CN" sz="2400" dirty="0"/>
              <a:t>7.3%</a:t>
            </a:r>
            <a:r>
              <a:rPr lang="zh-CN" altLang="en-US" sz="2400" dirty="0"/>
              <a:t>左右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/>
              <a:t>NEG </a:t>
            </a:r>
            <a:r>
              <a:rPr lang="zh-CN" altLang="en-US" sz="2400" dirty="0"/>
              <a:t>镀膜技术已批量应用于</a:t>
            </a:r>
            <a:r>
              <a:rPr lang="en-US" altLang="zh-CN" sz="2400" dirty="0"/>
              <a:t>HEPS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/>
              <a:t>NEG</a:t>
            </a:r>
            <a:r>
              <a:rPr lang="zh-CN" altLang="en-US" sz="2400" dirty="0"/>
              <a:t>薄膜厚度</a:t>
            </a:r>
            <a:r>
              <a:rPr lang="en-US" altLang="zh-CN" sz="2400" dirty="0"/>
              <a:t>200nm</a:t>
            </a:r>
            <a:r>
              <a:rPr lang="zh-CN" altLang="en-US" sz="2400" dirty="0"/>
              <a:t>，厚度均匀性控制，将导致激活次数（使用寿命）显著降低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05147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7E6E66A-8281-47DE-A717-A503AC15A17B}"/>
              </a:ext>
            </a:extLst>
          </p:cNvPr>
          <p:cNvSpPr txBox="1"/>
          <p:nvPr/>
        </p:nvSpPr>
        <p:spPr>
          <a:xfrm>
            <a:off x="3124200" y="1261096"/>
            <a:ext cx="718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Composition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en-GB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vacuum system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EF38C3B-7492-4AC2-B2F1-BD36424C0503}"/>
              </a:ext>
            </a:extLst>
          </p:cNvPr>
          <p:cNvSpPr txBox="1"/>
          <p:nvPr/>
        </p:nvSpPr>
        <p:spPr>
          <a:xfrm>
            <a:off x="7974605" y="2513149"/>
            <a:ext cx="337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vacuum measurement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0706B93-DB1B-4258-965B-14C2DFF1FD49}"/>
              </a:ext>
            </a:extLst>
          </p:cNvPr>
          <p:cNvSpPr txBox="1"/>
          <p:nvPr/>
        </p:nvSpPr>
        <p:spPr>
          <a:xfrm>
            <a:off x="945242" y="2526660"/>
            <a:ext cx="29546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Vacuum chamber</a:t>
            </a:r>
          </a:p>
          <a:p>
            <a:pPr algn="ctr"/>
            <a:r>
              <a:rPr lang="zh-CN" altLang="en-US" sz="2400" b="1" dirty="0"/>
              <a:t>（</a:t>
            </a:r>
            <a:r>
              <a:rPr lang="en-US" altLang="zh-CN" sz="2400" b="1" dirty="0"/>
              <a:t>closed system</a:t>
            </a:r>
            <a:r>
              <a:rPr lang="zh-CN" altLang="en-US" sz="2400" b="1" dirty="0"/>
              <a:t>）</a:t>
            </a:r>
            <a:endParaRPr lang="en-US" altLang="zh-CN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44622C-1223-4B5E-A524-F8A473A695EA}"/>
              </a:ext>
            </a:extLst>
          </p:cNvPr>
          <p:cNvSpPr txBox="1"/>
          <p:nvPr/>
        </p:nvSpPr>
        <p:spPr>
          <a:xfrm>
            <a:off x="4468583" y="2513149"/>
            <a:ext cx="2699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Vacuum pumping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D7C31AE-0653-4EF9-9046-0764885494DE}"/>
              </a:ext>
            </a:extLst>
          </p:cNvPr>
          <p:cNvSpPr txBox="1"/>
          <p:nvPr/>
        </p:nvSpPr>
        <p:spPr>
          <a:xfrm>
            <a:off x="1272628" y="3520888"/>
            <a:ext cx="2954655" cy="16312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000" dirty="0"/>
              <a:t>Vacuum pipe</a:t>
            </a:r>
          </a:p>
          <a:p>
            <a:r>
              <a:rPr lang="en-US" altLang="zh-CN" sz="2000" dirty="0"/>
              <a:t>RF bellow</a:t>
            </a:r>
          </a:p>
          <a:p>
            <a:r>
              <a:rPr lang="en-US" altLang="zh-CN" sz="2000" dirty="0"/>
              <a:t>Valve</a:t>
            </a:r>
          </a:p>
          <a:p>
            <a:r>
              <a:rPr lang="en-US" altLang="zh-CN" sz="2000" dirty="0"/>
              <a:t>Ion sputtering pump</a:t>
            </a:r>
            <a:endParaRPr lang="zh-CN" altLang="en-US" sz="2000" dirty="0"/>
          </a:p>
          <a:p>
            <a:r>
              <a:rPr lang="en-US" altLang="zh-CN" sz="2000" dirty="0"/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E60A307-14FA-4513-908C-12DD4B357F37}"/>
              </a:ext>
            </a:extLst>
          </p:cNvPr>
          <p:cNvSpPr txBox="1"/>
          <p:nvPr/>
        </p:nvSpPr>
        <p:spPr>
          <a:xfrm>
            <a:off x="4468583" y="3420858"/>
            <a:ext cx="2954655" cy="1938992"/>
          </a:xfrm>
          <a:prstGeom prst="rect">
            <a:avLst/>
          </a:prstGeom>
          <a:noFill/>
        </p:spPr>
        <p:txBody>
          <a:bodyPr vert="horz" wrap="square" rtlCol="0" anchor="ctr" anchorCtr="1">
            <a:spAutoFit/>
          </a:bodyPr>
          <a:lstStyle/>
          <a:p>
            <a:r>
              <a:rPr lang="en-GB" altLang="zh-CN" sz="2000" dirty="0"/>
              <a:t>Mechanical pump</a:t>
            </a:r>
          </a:p>
          <a:p>
            <a:r>
              <a:rPr lang="en-GB" altLang="zh-CN" sz="2000" b="0" i="0" dirty="0">
                <a:solidFill>
                  <a:srgbClr val="2A2B2E"/>
                </a:solidFill>
                <a:effectLst/>
                <a:latin typeface="PingFang SC"/>
              </a:rPr>
              <a:t>Molecular pump</a:t>
            </a:r>
          </a:p>
          <a:p>
            <a:r>
              <a:rPr lang="en-US" altLang="zh-CN" sz="2000" dirty="0"/>
              <a:t>Ion sputtering pump</a:t>
            </a:r>
            <a:endParaRPr lang="zh-CN" altLang="en-US" sz="2000" dirty="0"/>
          </a:p>
          <a:p>
            <a:r>
              <a:rPr lang="en-US" altLang="zh-CN" sz="2000" dirty="0"/>
              <a:t>NEG</a:t>
            </a:r>
            <a:r>
              <a:rPr lang="zh-CN" altLang="en-US" sz="2000" dirty="0"/>
              <a:t> </a:t>
            </a:r>
            <a:r>
              <a:rPr lang="en-US" altLang="zh-CN" sz="2000" dirty="0"/>
              <a:t>pump</a:t>
            </a:r>
          </a:p>
          <a:p>
            <a:r>
              <a:rPr lang="en-US" altLang="zh-CN" sz="2000" dirty="0"/>
              <a:t>NEG</a:t>
            </a:r>
            <a:r>
              <a:rPr lang="zh-CN" altLang="en-US" sz="2000" dirty="0"/>
              <a:t> </a:t>
            </a:r>
            <a:r>
              <a:rPr lang="en-US" altLang="zh-CN" sz="2000" dirty="0"/>
              <a:t>coating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Baking device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9086E5-0442-4C8D-9DB7-F87CD9025AC7}"/>
              </a:ext>
            </a:extLst>
          </p:cNvPr>
          <p:cNvSpPr txBox="1"/>
          <p:nvPr/>
        </p:nvSpPr>
        <p:spPr>
          <a:xfrm>
            <a:off x="8102096" y="3424929"/>
            <a:ext cx="3873499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altLang="zh-CN" sz="2000" dirty="0"/>
              <a:t>Quadrupole Mass Spectrometer</a:t>
            </a:r>
            <a:r>
              <a:rPr lang="zh-CN" altLang="en-US" sz="2000" dirty="0"/>
              <a:t>（</a:t>
            </a:r>
            <a:r>
              <a:rPr lang="en-US" altLang="zh-CN" sz="2000" dirty="0"/>
              <a:t>RGA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r>
              <a:rPr lang="en-US" altLang="zh-CN" sz="2000" dirty="0"/>
              <a:t>Vacuum gauge</a:t>
            </a:r>
          </a:p>
          <a:p>
            <a:r>
              <a:rPr lang="en-US" altLang="zh-CN" sz="2000" dirty="0"/>
              <a:t>Leakage Detector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818F3B6B-4844-4E23-899A-ED6A2A63C5FF}"/>
              </a:ext>
            </a:extLst>
          </p:cNvPr>
          <p:cNvCxnSpPr>
            <a:cxnSpLocks/>
          </p:cNvCxnSpPr>
          <p:nvPr/>
        </p:nvCxnSpPr>
        <p:spPr>
          <a:xfrm>
            <a:off x="903510" y="2079171"/>
            <a:ext cx="9829804" cy="10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2568923-B2F3-4996-89A2-09E6E81575D0}"/>
              </a:ext>
            </a:extLst>
          </p:cNvPr>
          <p:cNvCxnSpPr/>
          <p:nvPr/>
        </p:nvCxnSpPr>
        <p:spPr>
          <a:xfrm>
            <a:off x="2264234" y="2079171"/>
            <a:ext cx="0" cy="359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C0B609DD-8D76-43E3-8E74-3EA66F96A526}"/>
              </a:ext>
            </a:extLst>
          </p:cNvPr>
          <p:cNvCxnSpPr/>
          <p:nvPr/>
        </p:nvCxnSpPr>
        <p:spPr>
          <a:xfrm>
            <a:off x="5802079" y="2090056"/>
            <a:ext cx="0" cy="359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C06E0C31-683A-4B39-B735-BE8A3EFF1861}"/>
              </a:ext>
            </a:extLst>
          </p:cNvPr>
          <p:cNvCxnSpPr/>
          <p:nvPr/>
        </p:nvCxnSpPr>
        <p:spPr>
          <a:xfrm>
            <a:off x="9590311" y="2090057"/>
            <a:ext cx="0" cy="359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CFB12C23-D399-43CF-A99F-F4A5B2F247D1}"/>
              </a:ext>
            </a:extLst>
          </p:cNvPr>
          <p:cNvSpPr txBox="1"/>
          <p:nvPr/>
        </p:nvSpPr>
        <p:spPr>
          <a:xfrm>
            <a:off x="714374" y="272659"/>
            <a:ext cx="11020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Further investigation on the cost of vacuum system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8541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538C7C0-54AC-4872-9851-20AE96C59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165315"/>
              </p:ext>
            </p:extLst>
          </p:nvPr>
        </p:nvGraphicFramePr>
        <p:xfrm>
          <a:off x="114298" y="1117599"/>
          <a:ext cx="11963403" cy="5614349"/>
        </p:xfrm>
        <a:graphic>
          <a:graphicData uri="http://schemas.openxmlformats.org/drawingml/2006/table">
            <a:tbl>
              <a:tblPr/>
              <a:tblGrid>
                <a:gridCol w="1676403">
                  <a:extLst>
                    <a:ext uri="{9D8B030D-6E8A-4147-A177-3AD203B41FA5}">
                      <a16:colId xmlns:a16="http://schemas.microsoft.com/office/drawing/2014/main" val="1419084281"/>
                    </a:ext>
                  </a:extLst>
                </a:gridCol>
                <a:gridCol w="1139471">
                  <a:extLst>
                    <a:ext uri="{9D8B030D-6E8A-4147-A177-3AD203B41FA5}">
                      <a16:colId xmlns:a16="http://schemas.microsoft.com/office/drawing/2014/main" val="29610771"/>
                    </a:ext>
                  </a:extLst>
                </a:gridCol>
                <a:gridCol w="1269586">
                  <a:extLst>
                    <a:ext uri="{9D8B030D-6E8A-4147-A177-3AD203B41FA5}">
                      <a16:colId xmlns:a16="http://schemas.microsoft.com/office/drawing/2014/main" val="2813877119"/>
                    </a:ext>
                  </a:extLst>
                </a:gridCol>
                <a:gridCol w="1269586">
                  <a:extLst>
                    <a:ext uri="{9D8B030D-6E8A-4147-A177-3AD203B41FA5}">
                      <a16:colId xmlns:a16="http://schemas.microsoft.com/office/drawing/2014/main" val="4152905426"/>
                    </a:ext>
                  </a:extLst>
                </a:gridCol>
                <a:gridCol w="1269586">
                  <a:extLst>
                    <a:ext uri="{9D8B030D-6E8A-4147-A177-3AD203B41FA5}">
                      <a16:colId xmlns:a16="http://schemas.microsoft.com/office/drawing/2014/main" val="1207252326"/>
                    </a:ext>
                  </a:extLst>
                </a:gridCol>
                <a:gridCol w="1269586">
                  <a:extLst>
                    <a:ext uri="{9D8B030D-6E8A-4147-A177-3AD203B41FA5}">
                      <a16:colId xmlns:a16="http://schemas.microsoft.com/office/drawing/2014/main" val="3209515793"/>
                    </a:ext>
                  </a:extLst>
                </a:gridCol>
                <a:gridCol w="1269586">
                  <a:extLst>
                    <a:ext uri="{9D8B030D-6E8A-4147-A177-3AD203B41FA5}">
                      <a16:colId xmlns:a16="http://schemas.microsoft.com/office/drawing/2014/main" val="1221654652"/>
                    </a:ext>
                  </a:extLst>
                </a:gridCol>
                <a:gridCol w="2799599">
                  <a:extLst>
                    <a:ext uri="{9D8B030D-6E8A-4147-A177-3AD203B41FA5}">
                      <a16:colId xmlns:a16="http://schemas.microsoft.com/office/drawing/2014/main" val="1763579393"/>
                    </a:ext>
                  </a:extLst>
                </a:gridCol>
              </a:tblGrid>
              <a:tr h="3670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设备名称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2019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2020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2021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2022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2023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83125"/>
                  </a:ext>
                </a:extLst>
              </a:tr>
              <a:tr h="72146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冷阴极真空计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IKR070+TPG300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IKR070+TPG300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IKR070+TPG300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MAG070+VGC094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MAG070+VGC094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普发、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inficon、mks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三家的冷阴极规可以测到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-9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Pa，leybold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的到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e-7Pa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576799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万元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套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4.06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inficon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731260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离子泵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223717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200L/s 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2.95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2.95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2.95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2.95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3.25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3.5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包括控制仪；不含高压电缆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866250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100L/s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2.25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2.25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2.25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2.25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2.5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756641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70L/s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1.95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1.95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1.95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1.95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2.1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2.25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019799"/>
                  </a:ext>
                </a:extLst>
              </a:tr>
              <a:tr h="35276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高压电缆（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米）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0.15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0.15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0.2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0.25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0.25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72635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全金属插板阀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79523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DN63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19.8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上海日扬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779816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无氧铜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C10100 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44660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万元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吨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18.72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17.87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16.17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22.12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20.42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21.27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芬兰铜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639223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分子泵机组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211317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400L/s+4L/s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9.8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套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10.1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套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套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11.8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套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leybold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168527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检漏仪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UL1000Fab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UL1000Fab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UL1000Fab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UL1000Fab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UL1000Fab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UL1000Fab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46986"/>
                  </a:ext>
                </a:extLst>
              </a:tr>
              <a:tr h="3197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万元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/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套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31.152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27.26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27.26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27.55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28.93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31.823</a:t>
                      </a:r>
                    </a:p>
                  </a:txBody>
                  <a:tcPr marL="6311" marR="6311" marT="63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inficon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11" marR="6311" marT="63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108101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07944A94-5232-4C32-9605-72A05DA47F51}"/>
              </a:ext>
            </a:extLst>
          </p:cNvPr>
          <p:cNvSpPr txBox="1"/>
          <p:nvPr/>
        </p:nvSpPr>
        <p:spPr>
          <a:xfrm>
            <a:off x="317498" y="266700"/>
            <a:ext cx="86559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Vacuum component price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76209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DCE5EFD-C644-4915-AB33-A7BDE6E30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577831"/>
              </p:ext>
            </p:extLst>
          </p:nvPr>
        </p:nvGraphicFramePr>
        <p:xfrm>
          <a:off x="279400" y="990600"/>
          <a:ext cx="11226801" cy="55753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060700">
                  <a:extLst>
                    <a:ext uri="{9D8B030D-6E8A-4147-A177-3AD203B41FA5}">
                      <a16:colId xmlns:a16="http://schemas.microsoft.com/office/drawing/2014/main" val="33482472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25726117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9485813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939443527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95567482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1002958886"/>
                    </a:ext>
                  </a:extLst>
                </a:gridCol>
                <a:gridCol w="1435101">
                  <a:extLst>
                    <a:ext uri="{9D8B030D-6E8A-4147-A177-3AD203B41FA5}">
                      <a16:colId xmlns:a16="http://schemas.microsoft.com/office/drawing/2014/main" val="991559874"/>
                    </a:ext>
                  </a:extLst>
                </a:gridCol>
              </a:tblGrid>
              <a:tr h="655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Device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Specification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Unit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>
                          <a:solidFill>
                            <a:srgbClr val="9C0006"/>
                          </a:solidFill>
                          <a:effectLst/>
                        </a:rPr>
                        <a:t>Quantity</a:t>
                      </a:r>
                      <a:endParaRPr lang="en-US" sz="1600" b="0" i="0" u="none" strike="noStrike">
                        <a:solidFill>
                          <a:srgbClr val="9C0006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Unit price / (CNY 10,000)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solidFill>
                            <a:srgbClr val="9C0006"/>
                          </a:solidFill>
                          <a:effectLst/>
                        </a:rPr>
                        <a:t>Total price / (CNY 10,000)</a:t>
                      </a:r>
                      <a:endParaRPr lang="en-US" sz="1600" b="0" i="0" u="none" strike="noStrike" dirty="0">
                        <a:solidFill>
                          <a:srgbClr val="9C0006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Price increase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9725476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arc beam pipe——copper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D56/C18150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188851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10 1603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0927337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Ion pump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26790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4 2296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10%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4272868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RF shielded bellows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DN63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21350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3 2026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Equal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9289753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Arc beam pipe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Al6060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80000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3 2000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10%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7321407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 NEG coating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Ti-Zr-V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200000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3 0000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Equal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954371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Gate valve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CF63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1665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2 2148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20%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0608012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Vacuum heating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220v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200000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2 0000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Equal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9517314"/>
                  </a:ext>
                </a:extLst>
              </a:tr>
              <a:tr h="655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Straight section beam pipe &amp;Vacuum connectors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61622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1 2691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10%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2617459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Residual gas analyzer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798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7980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Equal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2263800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Roughing valve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5135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5038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Equal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9275690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Bellows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304L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15328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4598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10%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9155108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Helium leak detector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105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3150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Equal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4225333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Molecular pump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200L/s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300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20%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9379209"/>
                  </a:ext>
                </a:extLst>
              </a:tr>
              <a:tr h="32795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Total price of vacuum system is 3 368  Million CNY 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316530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整体涨幅</a:t>
                      </a:r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7.3%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8045464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8D336D1C-3008-47CE-B825-76173EA8A877}"/>
              </a:ext>
            </a:extLst>
          </p:cNvPr>
          <p:cNvSpPr txBox="1"/>
          <p:nvPr/>
        </p:nvSpPr>
        <p:spPr>
          <a:xfrm>
            <a:off x="622300" y="292099"/>
            <a:ext cx="1094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The main components of vacuum system and its price increase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691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7" t="20000" r="20227" b="10151"/>
          <a:stretch/>
        </p:blipFill>
        <p:spPr bwMode="auto">
          <a:xfrm>
            <a:off x="0" y="829375"/>
            <a:ext cx="6645811" cy="570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1371601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NEG</a:t>
            </a:r>
            <a:r>
              <a:rPr lang="zh-CN" altLang="en-US" dirty="0"/>
              <a:t> </a:t>
            </a:r>
            <a:r>
              <a:rPr lang="en-US" altLang="zh-CN" dirty="0"/>
              <a:t>coating </a:t>
            </a:r>
          </a:p>
          <a:p>
            <a:pPr algn="ctr"/>
            <a:r>
              <a:rPr lang="en-US" altLang="zh-CN" sz="1400" dirty="0"/>
              <a:t>(</a:t>
            </a:r>
            <a:r>
              <a:rPr lang="zh-CN" altLang="en-US" sz="1400" dirty="0"/>
              <a:t>真空盒内壁镀膜</a:t>
            </a:r>
            <a:r>
              <a:rPr lang="en-US" altLang="zh-CN" sz="1400" dirty="0"/>
              <a:t>)</a:t>
            </a:r>
            <a:endParaRPr lang="zh-CN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438900" y="3440669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NEG</a:t>
            </a:r>
            <a:r>
              <a:rPr lang="zh-CN" altLang="en-US" dirty="0"/>
              <a:t> </a:t>
            </a:r>
            <a:r>
              <a:rPr lang="en-US" altLang="zh-CN" dirty="0"/>
              <a:t>bulk</a:t>
            </a:r>
            <a:r>
              <a:rPr lang="zh-CN" altLang="en-US" dirty="0"/>
              <a:t> </a:t>
            </a:r>
            <a:r>
              <a:rPr lang="en-US" altLang="zh-CN" dirty="0"/>
              <a:t>pump</a:t>
            </a:r>
          </a:p>
          <a:p>
            <a:pPr algn="ctr"/>
            <a:r>
              <a:rPr lang="zh-CN" altLang="en-US" sz="1400" dirty="0"/>
              <a:t>（泵体）</a:t>
            </a:r>
          </a:p>
        </p:txBody>
      </p:sp>
      <p:pic>
        <p:nvPicPr>
          <p:cNvPr id="7" name="图片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/>
          <a:stretch/>
        </p:blipFill>
        <p:spPr bwMode="auto">
          <a:xfrm>
            <a:off x="8513128" y="855519"/>
            <a:ext cx="2098013" cy="1799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43333" r="45139" b="35564"/>
          <a:stretch/>
        </p:blipFill>
        <p:spPr bwMode="auto">
          <a:xfrm>
            <a:off x="8513128" y="3163299"/>
            <a:ext cx="2098013" cy="109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1600" y="143100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1um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7333" y="4971429"/>
            <a:ext cx="5129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0" i="0" dirty="0">
                <a:solidFill>
                  <a:srgbClr val="2A2B2E"/>
                </a:solidFill>
                <a:effectLst/>
                <a:latin typeface="PingFang SC"/>
              </a:rPr>
              <a:t>Advantages: </a:t>
            </a:r>
          </a:p>
          <a:p>
            <a:pPr algn="l"/>
            <a:r>
              <a:rPr lang="en-US" altLang="zh-CN" sz="2000" b="0" i="0" dirty="0">
                <a:solidFill>
                  <a:srgbClr val="2A2B2E"/>
                </a:solidFill>
                <a:effectLst/>
                <a:latin typeface="PingFang SC"/>
              </a:rPr>
              <a:t>Small size, do not need online power supply</a:t>
            </a:r>
          </a:p>
          <a:p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5495D1-2B52-4751-A77E-2DF6C37A6A4E}"/>
              </a:ext>
            </a:extLst>
          </p:cNvPr>
          <p:cNvSpPr txBox="1"/>
          <p:nvPr/>
        </p:nvSpPr>
        <p:spPr>
          <a:xfrm>
            <a:off x="1206500" y="11487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NEG review </a:t>
            </a:r>
          </a:p>
        </p:txBody>
      </p:sp>
    </p:spTree>
    <p:extLst>
      <p:ext uri="{BB962C8B-B14F-4D97-AF65-F5344CB8AC3E}">
        <p14:creationId xmlns:p14="http://schemas.microsoft.com/office/powerpoint/2010/main" val="675274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79377" y="79564"/>
            <a:ext cx="9924696" cy="725470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镀膜装置与工艺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424592" y="6364475"/>
            <a:ext cx="549424" cy="306689"/>
          </a:xfrm>
        </p:spPr>
        <p:txBody>
          <a:bodyPr/>
          <a:lstStyle/>
          <a:p>
            <a:fld id="{5BE3715F-5FF4-4582-8B0E-DAF705522D44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4843" r="4472"/>
          <a:stretch/>
        </p:blipFill>
        <p:spPr bwMode="auto">
          <a:xfrm>
            <a:off x="9327777" y="2489551"/>
            <a:ext cx="2431176" cy="3884608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 descr="K:\My work\HEPSTF\TiZrV镀膜实验\TiZrV镀膜照片\IMG_20160712_1109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16921" r="22671" b="26105"/>
          <a:stretch/>
        </p:blipFill>
        <p:spPr bwMode="auto">
          <a:xfrm>
            <a:off x="10879116" y="2792822"/>
            <a:ext cx="879837" cy="98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9905646" y="6381328"/>
            <a:ext cx="1622042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镀膜装置样机 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1752918-0C44-4622-B43E-BCAC05EE30C2}"/>
              </a:ext>
            </a:extLst>
          </p:cNvPr>
          <p:cNvGrpSpPr/>
          <p:nvPr/>
        </p:nvGrpSpPr>
        <p:grpSpPr>
          <a:xfrm>
            <a:off x="529805" y="2083027"/>
            <a:ext cx="9109846" cy="2085310"/>
            <a:chOff x="2975406" y="2681044"/>
            <a:chExt cx="9109846" cy="152089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EF04CBE-508F-41CB-8765-62935BBB7322}"/>
                </a:ext>
              </a:extLst>
            </p:cNvPr>
            <p:cNvGrpSpPr/>
            <p:nvPr/>
          </p:nvGrpSpPr>
          <p:grpSpPr>
            <a:xfrm>
              <a:off x="2975406" y="2681044"/>
              <a:ext cx="9109846" cy="1520898"/>
              <a:chOff x="2975406" y="2681044"/>
              <a:chExt cx="9109846" cy="1520898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5258436E-10BE-416F-92BC-744071E30D47}"/>
                  </a:ext>
                </a:extLst>
              </p:cNvPr>
              <p:cNvGrpSpPr/>
              <p:nvPr/>
            </p:nvGrpSpPr>
            <p:grpSpPr>
              <a:xfrm>
                <a:off x="2975406" y="2681044"/>
                <a:ext cx="9109846" cy="1520898"/>
                <a:chOff x="2975406" y="2681044"/>
                <a:chExt cx="9109846" cy="1520898"/>
              </a:xfrm>
            </p:grpSpPr>
            <p:grpSp>
              <p:nvGrpSpPr>
                <p:cNvPr id="53" name="组合 52">
                  <a:extLst>
                    <a:ext uri="{FF2B5EF4-FFF2-40B4-BE49-F238E27FC236}">
                      <a16:creationId xmlns:a16="http://schemas.microsoft.com/office/drawing/2014/main" id="{01DBD028-7849-4791-8B32-2D2AE9F67E5F}"/>
                    </a:ext>
                  </a:extLst>
                </p:cNvPr>
                <p:cNvGrpSpPr/>
                <p:nvPr/>
              </p:nvGrpSpPr>
              <p:grpSpPr>
                <a:xfrm>
                  <a:off x="2975406" y="2681044"/>
                  <a:ext cx="9109846" cy="1520898"/>
                  <a:chOff x="2975406" y="2681044"/>
                  <a:chExt cx="9109846" cy="1520898"/>
                </a:xfrm>
              </p:grpSpPr>
              <p:grpSp>
                <p:nvGrpSpPr>
                  <p:cNvPr id="56" name="组合 55">
                    <a:extLst>
                      <a:ext uri="{FF2B5EF4-FFF2-40B4-BE49-F238E27FC236}">
                        <a16:creationId xmlns:a16="http://schemas.microsoft.com/office/drawing/2014/main" id="{7172E898-DE8C-455F-A154-5AE54D2765DC}"/>
                      </a:ext>
                    </a:extLst>
                  </p:cNvPr>
                  <p:cNvGrpSpPr/>
                  <p:nvPr/>
                </p:nvGrpSpPr>
                <p:grpSpPr>
                  <a:xfrm>
                    <a:off x="2975406" y="2681044"/>
                    <a:ext cx="9109846" cy="1520898"/>
                    <a:chOff x="2975406" y="2681044"/>
                    <a:chExt cx="9109846" cy="1520898"/>
                  </a:xfrm>
                </p:grpSpPr>
                <p:grpSp>
                  <p:nvGrpSpPr>
                    <p:cNvPr id="58" name="组合 57">
                      <a:extLst>
                        <a:ext uri="{FF2B5EF4-FFF2-40B4-BE49-F238E27FC236}">
                          <a16:creationId xmlns:a16="http://schemas.microsoft.com/office/drawing/2014/main" id="{D2863054-EBFE-4E36-8DF0-3281B76409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75406" y="2753462"/>
                      <a:ext cx="9109846" cy="1448480"/>
                      <a:chOff x="3305967" y="2753462"/>
                      <a:chExt cx="9109846" cy="1448480"/>
                    </a:xfrm>
                  </p:grpSpPr>
                  <p:grpSp>
                    <p:nvGrpSpPr>
                      <p:cNvPr id="61" name="组合 60">
                        <a:extLst>
                          <a:ext uri="{FF2B5EF4-FFF2-40B4-BE49-F238E27FC236}">
                            <a16:creationId xmlns:a16="http://schemas.microsoft.com/office/drawing/2014/main" id="{F85F010F-C2B0-43CF-AC34-F67B91A4A4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05967" y="2753462"/>
                        <a:ext cx="8583085" cy="1448480"/>
                        <a:chOff x="3305967" y="2753462"/>
                        <a:chExt cx="8583085" cy="1448480"/>
                      </a:xfrm>
                    </p:grpSpPr>
                    <p:sp>
                      <p:nvSpPr>
                        <p:cNvPr id="63" name="文本框 62">
                          <a:extLst>
                            <a:ext uri="{FF2B5EF4-FFF2-40B4-BE49-F238E27FC236}">
                              <a16:creationId xmlns:a16="http://schemas.microsoft.com/office/drawing/2014/main" id="{E89A8705-A676-4D0F-9EC2-7AC7D1C7AC5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305967" y="3367868"/>
                          <a:ext cx="1813069" cy="26936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zh-CN" altLang="en-US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铜衬底、阴极</a:t>
                          </a:r>
                        </a:p>
                      </p:txBody>
                    </p:sp>
                    <p:sp>
                      <p:nvSpPr>
                        <p:cNvPr id="64" name="文本框 63">
                          <a:extLst>
                            <a:ext uri="{FF2B5EF4-FFF2-40B4-BE49-F238E27FC236}">
                              <a16:creationId xmlns:a16="http://schemas.microsoft.com/office/drawing/2014/main" id="{A355FE3B-E251-4DC5-A851-7B82EC4B5BE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361246" y="3925597"/>
                          <a:ext cx="1408957" cy="26936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zh-CN" altLang="en-US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成份比例</a:t>
                          </a:r>
                        </a:p>
                      </p:txBody>
                    </p:sp>
                    <p:sp>
                      <p:nvSpPr>
                        <p:cNvPr id="65" name="文本框 64">
                          <a:extLst>
                            <a:ext uri="{FF2B5EF4-FFF2-40B4-BE49-F238E27FC236}">
                              <a16:creationId xmlns:a16="http://schemas.microsoft.com/office/drawing/2014/main" id="{1D75C3EE-5315-4874-9057-0933448183C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258096" y="3932574"/>
                          <a:ext cx="1734448" cy="26936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zh-CN" altLang="en-US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薄膜形态</a:t>
                          </a:r>
                        </a:p>
                      </p:txBody>
                    </p:sp>
                    <p:sp>
                      <p:nvSpPr>
                        <p:cNvPr id="66" name="文本框 65">
                          <a:extLst>
                            <a:ext uri="{FF2B5EF4-FFF2-40B4-BE49-F238E27FC236}">
                              <a16:creationId xmlns:a16="http://schemas.microsoft.com/office/drawing/2014/main" id="{9AC77DD8-1474-4FD3-8537-955EF45CCAE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798984" y="2753462"/>
                          <a:ext cx="1081896" cy="26936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zh-CN" altLang="en-US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阻抗</a:t>
                          </a:r>
                        </a:p>
                      </p:txBody>
                    </p:sp>
                    <p:sp>
                      <p:nvSpPr>
                        <p:cNvPr id="67" name="文本框 66">
                          <a:extLst>
                            <a:ext uri="{FF2B5EF4-FFF2-40B4-BE49-F238E27FC236}">
                              <a16:creationId xmlns:a16="http://schemas.microsoft.com/office/drawing/2014/main" id="{D4F0D7F1-F665-4D8E-9702-AC9EA1CACD5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350712" y="2753789"/>
                          <a:ext cx="1547723" cy="26936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zh-CN" altLang="en-US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抽速、容量</a:t>
                          </a:r>
                        </a:p>
                      </p:txBody>
                    </p:sp>
                    <p:sp>
                      <p:nvSpPr>
                        <p:cNvPr id="68" name="文本框 67">
                          <a:extLst>
                            <a:ext uri="{FF2B5EF4-FFF2-40B4-BE49-F238E27FC236}">
                              <a16:creationId xmlns:a16="http://schemas.microsoft.com/office/drawing/2014/main" id="{6B5DEB60-F524-47CA-831B-5C71CE89EE6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208131" y="2771636"/>
                          <a:ext cx="725330" cy="26936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zh-CN" altLang="en-US" sz="18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寿命</a:t>
                          </a:r>
                          <a:endParaRPr lang="zh-CN" altLang="en-US" b="1" dirty="0"/>
                        </a:p>
                      </p:txBody>
                    </p:sp>
                    <p:cxnSp>
                      <p:nvCxnSpPr>
                        <p:cNvPr id="69" name="直接箭头连接符 68">
                          <a:extLst>
                            <a:ext uri="{FF2B5EF4-FFF2-40B4-BE49-F238E27FC236}">
                              <a16:creationId xmlns:a16="http://schemas.microsoft.com/office/drawing/2014/main" id="{E94CFEE2-4A17-4581-A3F2-90F5897242F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8079212" y="3095475"/>
                          <a:ext cx="1666614" cy="900298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" name="直接箭头连接符 69">
                          <a:extLst>
                            <a:ext uri="{FF2B5EF4-FFF2-40B4-BE49-F238E27FC236}">
                              <a16:creationId xmlns:a16="http://schemas.microsoft.com/office/drawing/2014/main" id="{F3397F0F-EC3A-4C87-BC8C-4DD6E46E177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6245600" y="3080905"/>
                          <a:ext cx="3515157" cy="914869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" name="直接箭头连接符 70">
                          <a:extLst>
                            <a:ext uri="{FF2B5EF4-FFF2-40B4-BE49-F238E27FC236}">
                              <a16:creationId xmlns:a16="http://schemas.microsoft.com/office/drawing/2014/main" id="{E33F9533-FD0B-47D7-9946-FD337DDE9F5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5912353" y="3074325"/>
                          <a:ext cx="101566" cy="887059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" name="直接箭头连接符 71">
                          <a:extLst>
                            <a:ext uri="{FF2B5EF4-FFF2-40B4-BE49-F238E27FC236}">
                              <a16:creationId xmlns:a16="http://schemas.microsoft.com/office/drawing/2014/main" id="{A087A514-DBC8-446B-A892-C25214CFE53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5877966" y="3168912"/>
                          <a:ext cx="3506017" cy="814054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3" name="直接箭头连接符 72">
                          <a:extLst>
                            <a:ext uri="{FF2B5EF4-FFF2-40B4-BE49-F238E27FC236}">
                              <a16:creationId xmlns:a16="http://schemas.microsoft.com/office/drawing/2014/main" id="{38AEB57A-C8CE-4D5E-A422-774C363A7CE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4815643" y="3081742"/>
                          <a:ext cx="1104217" cy="463610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" name="直接箭头连接符 73">
                          <a:extLst>
                            <a:ext uri="{FF2B5EF4-FFF2-40B4-BE49-F238E27FC236}">
                              <a16:creationId xmlns:a16="http://schemas.microsoft.com/office/drawing/2014/main" id="{9E089C20-579B-49F3-93E3-1A2A4289131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4836643" y="3051594"/>
                          <a:ext cx="4479880" cy="519383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" name="直接箭头连接符 74">
                          <a:extLst>
                            <a:ext uri="{FF2B5EF4-FFF2-40B4-BE49-F238E27FC236}">
                              <a16:creationId xmlns:a16="http://schemas.microsoft.com/office/drawing/2014/main" id="{A8700C17-D73B-4186-A64E-4AA5046DD5D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4815643" y="3093674"/>
                          <a:ext cx="3144761" cy="470796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" name="直接箭头连接符 75">
                          <a:extLst>
                            <a:ext uri="{FF2B5EF4-FFF2-40B4-BE49-F238E27FC236}">
                              <a16:creationId xmlns:a16="http://schemas.microsoft.com/office/drawing/2014/main" id="{1DE8C79C-A43C-4E90-9592-705C6AB9894F}"/>
                            </a:ext>
                          </a:extLst>
                        </p:cNvPr>
                        <p:cNvCxnSpPr>
                          <a:cxnSpLocks/>
                          <a:stCxn id="78" idx="1"/>
                        </p:cNvCxnSpPr>
                        <p:nvPr/>
                      </p:nvCxnSpPr>
                      <p:spPr>
                        <a:xfrm flipH="1">
                          <a:off x="9882945" y="3454381"/>
                          <a:ext cx="597150" cy="541391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" name="直接箭头连接符 76">
                          <a:extLst>
                            <a:ext uri="{FF2B5EF4-FFF2-40B4-BE49-F238E27FC236}">
                              <a16:creationId xmlns:a16="http://schemas.microsoft.com/office/drawing/2014/main" id="{612BC9CC-F3DA-4970-B98B-86594AFE3D65}"/>
                            </a:ext>
                          </a:extLst>
                        </p:cNvPr>
                        <p:cNvCxnSpPr>
                          <a:cxnSpLocks/>
                          <a:stCxn id="78" idx="1"/>
                        </p:cNvCxnSpPr>
                        <p:nvPr/>
                      </p:nvCxnSpPr>
                      <p:spPr>
                        <a:xfrm flipH="1">
                          <a:off x="6443725" y="3454381"/>
                          <a:ext cx="4036370" cy="609105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8" name="文本框 77">
                          <a:extLst>
                            <a:ext uri="{FF2B5EF4-FFF2-40B4-BE49-F238E27FC236}">
                              <a16:creationId xmlns:a16="http://schemas.microsoft.com/office/drawing/2014/main" id="{2DF3C5F1-91F3-4EED-966A-D1E3692B877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480095" y="3319697"/>
                          <a:ext cx="1408957" cy="26936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zh-CN" altLang="en-US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放电参数</a:t>
                          </a:r>
                          <a:endParaRPr lang="zh-CN" altLang="en-US" dirty="0"/>
                        </a:p>
                      </p:txBody>
                    </p:sp>
                    <p:cxnSp>
                      <p:nvCxnSpPr>
                        <p:cNvPr id="79" name="直接箭头连接符 78">
                          <a:extLst>
                            <a:ext uri="{FF2B5EF4-FFF2-40B4-BE49-F238E27FC236}">
                              <a16:creationId xmlns:a16="http://schemas.microsoft.com/office/drawing/2014/main" id="{2D3340FB-CEAD-420D-87EE-5B9BEF1B177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9438711" y="3064884"/>
                          <a:ext cx="291756" cy="930888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" name="直接箭头连接符 79">
                          <a:extLst>
                            <a:ext uri="{FF2B5EF4-FFF2-40B4-BE49-F238E27FC236}">
                              <a16:creationId xmlns:a16="http://schemas.microsoft.com/office/drawing/2014/main" id="{A52106A9-862C-4190-9E16-DE56763F355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15643" y="3564467"/>
                          <a:ext cx="618421" cy="462679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2" name="文本框 61">
                        <a:extLst>
                          <a:ext uri="{FF2B5EF4-FFF2-40B4-BE49-F238E27FC236}">
                            <a16:creationId xmlns:a16="http://schemas.microsoft.com/office/drawing/2014/main" id="{187B47FA-71B6-410C-BC46-66434AF52D0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265574" y="3593303"/>
                        <a:ext cx="2150239" cy="22447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zh-CN" altLang="en-US" sz="14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rPr>
                          <a:t>气压、电流、电压</a:t>
                        </a:r>
                      </a:p>
                    </p:txBody>
                  </p:sp>
                </p:grpSp>
                <p:sp>
                  <p:nvSpPr>
                    <p:cNvPr id="59" name="文本框 58">
                      <a:extLst>
                        <a:ext uri="{FF2B5EF4-FFF2-40B4-BE49-F238E27FC236}">
                          <a16:creationId xmlns:a16="http://schemas.microsoft.com/office/drawing/2014/main" id="{A2D65D72-3D94-437D-BE7E-3D07663E72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27247" y="2681044"/>
                      <a:ext cx="1461963" cy="2693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空间结构</a:t>
                      </a:r>
                    </a:p>
                  </p:txBody>
                </p:sp>
                <p:cxnSp>
                  <p:nvCxnSpPr>
                    <p:cNvPr id="60" name="直接箭头连接符 59">
                      <a:extLst>
                        <a:ext uri="{FF2B5EF4-FFF2-40B4-BE49-F238E27FC236}">
                          <a16:creationId xmlns:a16="http://schemas.microsoft.com/office/drawing/2014/main" id="{E21A7F9A-7AE2-4A64-81E7-4D4988A974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552384" y="3140968"/>
                      <a:ext cx="597150" cy="79160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5B069EA3-3D68-4F22-9335-21CFAB54D595}"/>
                      </a:ext>
                    </a:extLst>
                  </p:cNvPr>
                  <p:cNvSpPr txBox="1"/>
                  <p:nvPr/>
                </p:nvSpPr>
                <p:spPr>
                  <a:xfrm>
                    <a:off x="9906678" y="2958623"/>
                    <a:ext cx="1894667" cy="2244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圆形、跑道、狭缝</a:t>
                    </a:r>
                  </a:p>
                </p:txBody>
              </p:sp>
            </p:grpSp>
            <p:cxnSp>
              <p:nvCxnSpPr>
                <p:cNvPr id="54" name="直接箭头连接符 53">
                  <a:extLst>
                    <a:ext uri="{FF2B5EF4-FFF2-40B4-BE49-F238E27FC236}">
                      <a16:creationId xmlns:a16="http://schemas.microsoft.com/office/drawing/2014/main" id="{446C2774-D982-413D-8E58-1592BF6317EB}"/>
                    </a:ext>
                  </a:extLst>
                </p:cNvPr>
                <p:cNvCxnSpPr>
                  <a:cxnSpLocks/>
                  <a:endCxn id="66" idx="1"/>
                </p:cNvCxnSpPr>
                <p:nvPr/>
              </p:nvCxnSpPr>
              <p:spPr>
                <a:xfrm flipV="1">
                  <a:off x="6429108" y="2888146"/>
                  <a:ext cx="1039315" cy="7239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箭头连接符 54">
                  <a:extLst>
                    <a:ext uri="{FF2B5EF4-FFF2-40B4-BE49-F238E27FC236}">
                      <a16:creationId xmlns:a16="http://schemas.microsoft.com/office/drawing/2014/main" id="{0A7AB0A6-C753-451C-8691-830E251A0B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39642" y="2843642"/>
                  <a:ext cx="925760" cy="834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D7DF6F6E-885C-45D4-91AD-DB75D58339CF}"/>
                  </a:ext>
                </a:extLst>
              </p:cNvPr>
              <p:cNvSpPr txBox="1"/>
              <p:nvPr/>
            </p:nvSpPr>
            <p:spPr>
              <a:xfrm>
                <a:off x="7027269" y="3921778"/>
                <a:ext cx="1009635" cy="269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结合力</a:t>
                </a:r>
              </a:p>
            </p:txBody>
          </p:sp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0D33DB59-34BA-4ECC-8AD9-92EFC69BDEAE}"/>
                  </a:ext>
                </a:extLst>
              </p:cNvPr>
              <p:cNvCxnSpPr>
                <a:cxnSpLocks/>
                <a:stCxn id="78" idx="1"/>
              </p:cNvCxnSpPr>
              <p:nvPr/>
            </p:nvCxnSpPr>
            <p:spPr>
              <a:xfrm flipH="1">
                <a:off x="7867774" y="3454381"/>
                <a:ext cx="2281760" cy="62491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F1DEDA9E-D972-4578-A6A9-A603D1538CB6}"/>
                  </a:ext>
                </a:extLst>
              </p:cNvPr>
              <p:cNvCxnSpPr>
                <a:cxnSpLocks/>
                <a:endCxn id="50" idx="1"/>
              </p:cNvCxnSpPr>
              <p:nvPr/>
            </p:nvCxnSpPr>
            <p:spPr>
              <a:xfrm>
                <a:off x="4485082" y="3564467"/>
                <a:ext cx="2542187" cy="4919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7713848-1C91-4462-BF25-B2D7029B0614}"/>
                </a:ext>
              </a:extLst>
            </p:cNvPr>
            <p:cNvSpPr txBox="1"/>
            <p:nvPr/>
          </p:nvSpPr>
          <p:spPr>
            <a:xfrm>
              <a:off x="6171962" y="3408637"/>
              <a:ext cx="1009635" cy="269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厚度</a:t>
              </a:r>
            </a:p>
          </p:txBody>
        </p: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6823517D-4228-4BCA-92F8-F7A2BCF65877}"/>
                </a:ext>
              </a:extLst>
            </p:cNvPr>
            <p:cNvCxnSpPr>
              <a:cxnSpLocks/>
              <a:endCxn id="67" idx="2"/>
            </p:cNvCxnSpPr>
            <p:nvPr/>
          </p:nvCxnSpPr>
          <p:spPr>
            <a:xfrm flipH="1" flipV="1">
              <a:off x="5794013" y="3023157"/>
              <a:ext cx="518012" cy="4209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0E88C527-D3E1-4CE3-9E56-177FB65004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7372" y="3082767"/>
              <a:ext cx="991664" cy="5304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06B86DFD-962E-4B5B-BCE0-B27A8974C9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4602" y="3101985"/>
              <a:ext cx="2255492" cy="5367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9DDF87E5-73D9-432F-B3EC-96294E613CA0}"/>
                </a:ext>
              </a:extLst>
            </p:cNvPr>
            <p:cNvCxnSpPr>
              <a:cxnSpLocks/>
            </p:cNvCxnSpPr>
            <p:nvPr/>
          </p:nvCxnSpPr>
          <p:spPr>
            <a:xfrm>
              <a:off x="6754602" y="3656197"/>
              <a:ext cx="380420" cy="2763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6D920070-378E-4B55-B31A-450EC89C3D09}"/>
                </a:ext>
              </a:extLst>
            </p:cNvPr>
            <p:cNvCxnSpPr>
              <a:cxnSpLocks/>
              <a:stCxn id="78" idx="1"/>
            </p:cNvCxnSpPr>
            <p:nvPr/>
          </p:nvCxnSpPr>
          <p:spPr>
            <a:xfrm flipH="1">
              <a:off x="6676780" y="3454381"/>
              <a:ext cx="3472754" cy="1165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内容占位符 1">
            <a:extLst>
              <a:ext uri="{FF2B5EF4-FFF2-40B4-BE49-F238E27FC236}">
                <a16:creationId xmlns:a16="http://schemas.microsoft.com/office/drawing/2014/main" id="{AA517F41-FB8A-4E9C-A627-53F7FB634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46" y="1265111"/>
            <a:ext cx="10972800" cy="41494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薄膜活性非常高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抽速、容量、寿命高度依赖于工艺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B2B58A4-650F-4756-959A-61E043F2C016}"/>
              </a:ext>
            </a:extLst>
          </p:cNvPr>
          <p:cNvGrpSpPr/>
          <p:nvPr/>
        </p:nvGrpSpPr>
        <p:grpSpPr>
          <a:xfrm>
            <a:off x="773416" y="4893283"/>
            <a:ext cx="8261044" cy="1480876"/>
            <a:chOff x="773416" y="4893283"/>
            <a:chExt cx="8210345" cy="1487644"/>
          </a:xfrm>
        </p:grpSpPr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77D8981E-8F30-4351-87C8-99B687C9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87" t="51477"/>
            <a:stretch/>
          </p:blipFill>
          <p:spPr>
            <a:xfrm>
              <a:off x="7338574" y="4901753"/>
              <a:ext cx="1645187" cy="1479174"/>
            </a:xfrm>
            <a:prstGeom prst="rect">
              <a:avLst/>
            </a:prstGeom>
          </p:spPr>
        </p:pic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7DC0CC94-AC88-4DB7-8F27-23E97FF5AB7C}"/>
                </a:ext>
              </a:extLst>
            </p:cNvPr>
            <p:cNvGrpSpPr/>
            <p:nvPr/>
          </p:nvGrpSpPr>
          <p:grpSpPr>
            <a:xfrm>
              <a:off x="773416" y="4893283"/>
              <a:ext cx="6546720" cy="1479174"/>
              <a:chOff x="1669371" y="2924944"/>
              <a:chExt cx="8827456" cy="1884519"/>
            </a:xfrm>
          </p:grpSpPr>
          <p:grpSp>
            <p:nvGrpSpPr>
              <p:cNvPr id="84" name="组合 83">
                <a:extLst>
                  <a:ext uri="{FF2B5EF4-FFF2-40B4-BE49-F238E27FC236}">
                    <a16:creationId xmlns:a16="http://schemas.microsoft.com/office/drawing/2014/main" id="{53185D6A-8277-432F-AC0B-9AAC5D400AB4}"/>
                  </a:ext>
                </a:extLst>
              </p:cNvPr>
              <p:cNvGrpSpPr/>
              <p:nvPr/>
            </p:nvGrpSpPr>
            <p:grpSpPr>
              <a:xfrm>
                <a:off x="1669371" y="2924944"/>
                <a:ext cx="4069848" cy="1880727"/>
                <a:chOff x="774557" y="4827742"/>
                <a:chExt cx="4098546" cy="1880727"/>
              </a:xfrm>
            </p:grpSpPr>
            <p:pic>
              <p:nvPicPr>
                <p:cNvPr id="87" name="图片 86">
                  <a:extLst>
                    <a:ext uri="{FF2B5EF4-FFF2-40B4-BE49-F238E27FC236}">
                      <a16:creationId xmlns:a16="http://schemas.microsoft.com/office/drawing/2014/main" id="{9D32BAF9-0A71-4AC6-9ECB-43495F6E49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401" r="1000"/>
                <a:stretch/>
              </p:blipFill>
              <p:spPr>
                <a:xfrm>
                  <a:off x="3260313" y="4827852"/>
                  <a:ext cx="1612790" cy="1880617"/>
                </a:xfrm>
                <a:prstGeom prst="rect">
                  <a:avLst/>
                </a:prstGeom>
              </p:spPr>
            </p:pic>
            <p:pic>
              <p:nvPicPr>
                <p:cNvPr id="88" name="图片 87">
                  <a:extLst>
                    <a:ext uri="{FF2B5EF4-FFF2-40B4-BE49-F238E27FC236}">
                      <a16:creationId xmlns:a16="http://schemas.microsoft.com/office/drawing/2014/main" id="{C4BB9C32-8EB9-4CC0-8C31-0BE7B8283C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4557" y="4827742"/>
                  <a:ext cx="2516964" cy="1880617"/>
                </a:xfrm>
                <a:prstGeom prst="rect">
                  <a:avLst/>
                </a:prstGeom>
              </p:spPr>
            </p:pic>
            <p:sp>
              <p:nvSpPr>
                <p:cNvPr id="89" name="矩形 88">
                  <a:extLst>
                    <a:ext uri="{FF2B5EF4-FFF2-40B4-BE49-F238E27FC236}">
                      <a16:creationId xmlns:a16="http://schemas.microsoft.com/office/drawing/2014/main" id="{74C8118B-B008-4D74-9E88-5B6716280690}"/>
                    </a:ext>
                  </a:extLst>
                </p:cNvPr>
                <p:cNvSpPr/>
                <p:nvPr/>
              </p:nvSpPr>
              <p:spPr>
                <a:xfrm>
                  <a:off x="1010724" y="4986154"/>
                  <a:ext cx="648072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矩形 89">
                  <a:extLst>
                    <a:ext uri="{FF2B5EF4-FFF2-40B4-BE49-F238E27FC236}">
                      <a16:creationId xmlns:a16="http://schemas.microsoft.com/office/drawing/2014/main" id="{27AFF3B2-B777-41FC-A530-13DE45876005}"/>
                    </a:ext>
                  </a:extLst>
                </p:cNvPr>
                <p:cNvSpPr/>
                <p:nvPr/>
              </p:nvSpPr>
              <p:spPr>
                <a:xfrm>
                  <a:off x="1013895" y="5102118"/>
                  <a:ext cx="648073" cy="29497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200" dirty="0"/>
                    <a:t>5um</a:t>
                  </a:r>
                  <a:endParaRPr lang="zh-CN" altLang="en-US" sz="1200" dirty="0"/>
                </a:p>
              </p:txBody>
            </p:sp>
          </p:grpSp>
          <p:pic>
            <p:nvPicPr>
              <p:cNvPr id="85" name="图片 84">
                <a:extLst>
                  <a:ext uri="{FF2B5EF4-FFF2-40B4-BE49-F238E27FC236}">
                    <a16:creationId xmlns:a16="http://schemas.microsoft.com/office/drawing/2014/main" id="{F52EE2FA-970F-4F4C-9440-183BCBA894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27" t="41884" r="24432" b="6046"/>
              <a:stretch/>
            </p:blipFill>
            <p:spPr>
              <a:xfrm rot="5400000">
                <a:off x="5924347" y="2761428"/>
                <a:ext cx="1884519" cy="2211551"/>
              </a:xfrm>
              <a:prstGeom prst="rect">
                <a:avLst/>
              </a:prstGeom>
            </p:spPr>
          </p:pic>
          <p:pic>
            <p:nvPicPr>
              <p:cNvPr id="86" name="图片 85">
                <a:extLst>
                  <a:ext uri="{FF2B5EF4-FFF2-40B4-BE49-F238E27FC236}">
                    <a16:creationId xmlns:a16="http://schemas.microsoft.com/office/drawing/2014/main" id="{68E3C44E-1543-4A44-954C-09A0D7C5A0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48076"/>
              <a:stretch/>
            </p:blipFill>
            <p:spPr>
              <a:xfrm>
                <a:off x="7997244" y="2924944"/>
                <a:ext cx="2499583" cy="1884519"/>
              </a:xfrm>
              <a:prstGeom prst="rect">
                <a:avLst/>
              </a:prstGeom>
            </p:spPr>
          </p:pic>
        </p:grpSp>
      </p:grpSp>
      <p:sp>
        <p:nvSpPr>
          <p:cNvPr id="92" name="矩形 91">
            <a:extLst>
              <a:ext uri="{FF2B5EF4-FFF2-40B4-BE49-F238E27FC236}">
                <a16:creationId xmlns:a16="http://schemas.microsoft.com/office/drawing/2014/main" id="{48C6BD9A-72C6-4C42-840D-63026E5BD87D}"/>
              </a:ext>
            </a:extLst>
          </p:cNvPr>
          <p:cNvSpPr/>
          <p:nvPr/>
        </p:nvSpPr>
        <p:spPr>
          <a:xfrm>
            <a:off x="1814797" y="6381328"/>
            <a:ext cx="1342745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铜表面处理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0405702B-424C-449E-A092-2E91389474A7}"/>
              </a:ext>
            </a:extLst>
          </p:cNvPr>
          <p:cNvSpPr/>
          <p:nvPr/>
        </p:nvSpPr>
        <p:spPr>
          <a:xfrm>
            <a:off x="3835164" y="6381328"/>
            <a:ext cx="1612764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阴极制备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B2849B2F-5560-4C3F-8DF7-530190698621}"/>
              </a:ext>
            </a:extLst>
          </p:cNvPr>
          <p:cNvSpPr/>
          <p:nvPr/>
        </p:nvSpPr>
        <p:spPr>
          <a:xfrm>
            <a:off x="5522107" y="6381328"/>
            <a:ext cx="1765768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成分优化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AACC0459-7ABC-45F9-81B4-BCE0E137E348}"/>
              </a:ext>
            </a:extLst>
          </p:cNvPr>
          <p:cNvSpPr/>
          <p:nvPr/>
        </p:nvSpPr>
        <p:spPr>
          <a:xfrm>
            <a:off x="7325441" y="6381328"/>
            <a:ext cx="1709019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薄膜形态优化</a:t>
            </a:r>
          </a:p>
        </p:txBody>
      </p:sp>
    </p:spTree>
    <p:extLst>
      <p:ext uri="{BB962C8B-B14F-4D97-AF65-F5344CB8AC3E}">
        <p14:creationId xmlns:p14="http://schemas.microsoft.com/office/powerpoint/2010/main" val="3729170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923233B-A894-4B60-B38C-8662ED0CF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546" y="1137253"/>
            <a:ext cx="1773431" cy="5400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AC292B-C267-433C-B61D-5BCDB997C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238" y="1412776"/>
            <a:ext cx="1222835" cy="4542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68E49A7-B862-491A-B576-0B2E646E4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153" y="1626071"/>
            <a:ext cx="1175897" cy="38191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3322D9-917C-4DAC-830F-AE48FD047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414" y="5373216"/>
            <a:ext cx="1826938" cy="105948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6600C71-7689-4C72-AAE4-500753595869}"/>
              </a:ext>
            </a:extLst>
          </p:cNvPr>
          <p:cNvSpPr txBox="1"/>
          <p:nvPr/>
        </p:nvSpPr>
        <p:spPr>
          <a:xfrm>
            <a:off x="6490396" y="2923606"/>
            <a:ext cx="330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kern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高温烘箱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AA9C1F-45EE-441C-92C1-716C7ED1907C}"/>
              </a:ext>
            </a:extLst>
          </p:cNvPr>
          <p:cNvSpPr txBox="1"/>
          <p:nvPr/>
        </p:nvSpPr>
        <p:spPr>
          <a:xfrm>
            <a:off x="8749610" y="2119355"/>
            <a:ext cx="3682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kern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批量镀膜主腔体结构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125D662-96D3-4DF3-96F5-3121DCD96D02}"/>
              </a:ext>
            </a:extLst>
          </p:cNvPr>
          <p:cNvSpPr txBox="1"/>
          <p:nvPr/>
        </p:nvSpPr>
        <p:spPr>
          <a:xfrm>
            <a:off x="7623004" y="6381328"/>
            <a:ext cx="1494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kern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下抽气腔体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1C82676-A21B-5F2E-6606-5BBEBE0072E3}"/>
              </a:ext>
            </a:extLst>
          </p:cNvPr>
          <p:cNvSpPr txBox="1"/>
          <p:nvPr/>
        </p:nvSpPr>
        <p:spPr>
          <a:xfrm>
            <a:off x="382844" y="1068642"/>
            <a:ext cx="301697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总体结构：</a:t>
            </a:r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螺线管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高温烘箱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镀膜主腔体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真空泵、规、阀等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CF1898C-185E-BC78-661F-3F2726125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329514" y="3121564"/>
            <a:ext cx="2901058" cy="12271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5313" y="1081013"/>
            <a:ext cx="1544378" cy="210053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125D662-96D3-4DF3-96F5-3121DCD96D02}"/>
              </a:ext>
            </a:extLst>
          </p:cNvPr>
          <p:cNvSpPr txBox="1"/>
          <p:nvPr/>
        </p:nvSpPr>
        <p:spPr>
          <a:xfrm>
            <a:off x="10683004" y="3181550"/>
            <a:ext cx="1494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zh-CN" altLang="en-US" sz="1800" b="1" kern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抽气腔体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C2B1B69-F9CA-4AFC-B6DE-E2E013D05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23" y="106057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itchFamily="34" charset="-122"/>
              </a:rPr>
              <a:t>NEG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itchFamily="34" charset="-122"/>
              </a:rPr>
              <a:t>镀膜装置构成</a:t>
            </a:r>
          </a:p>
        </p:txBody>
      </p:sp>
      <p:pic>
        <p:nvPicPr>
          <p:cNvPr id="21" name="内容占位符 4">
            <a:extLst>
              <a:ext uri="{FF2B5EF4-FFF2-40B4-BE49-F238E27FC236}">
                <a16:creationId xmlns:a16="http://schemas.microsoft.com/office/drawing/2014/main" id="{01F50780-05F4-4A4A-A56D-013B760EF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4" y="3055386"/>
            <a:ext cx="2756297" cy="3675063"/>
          </a:xfr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DE2A708C-0A4E-45C2-893F-984E33B611C3}"/>
              </a:ext>
            </a:extLst>
          </p:cNvPr>
          <p:cNvCxnSpPr>
            <a:cxnSpLocks/>
          </p:cNvCxnSpPr>
          <p:nvPr/>
        </p:nvCxnSpPr>
        <p:spPr>
          <a:xfrm>
            <a:off x="8476155" y="1869619"/>
            <a:ext cx="19174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5FC0C302-5EE6-44B3-A0F6-893F0B8DF090}"/>
              </a:ext>
            </a:extLst>
          </p:cNvPr>
          <p:cNvCxnSpPr/>
          <p:nvPr/>
        </p:nvCxnSpPr>
        <p:spPr>
          <a:xfrm flipV="1">
            <a:off x="9984432" y="2284623"/>
            <a:ext cx="648072" cy="394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A02EAF24-11A3-4C81-A37B-26BF6F89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332" y="6356351"/>
            <a:ext cx="494067" cy="365125"/>
          </a:xfrm>
        </p:spPr>
        <p:txBody>
          <a:bodyPr/>
          <a:lstStyle/>
          <a:p>
            <a:fld id="{5C27AF4A-446D-47BA-A15A-9054C05911C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3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D9F6A8D2-E985-4747-B0A2-4A7D3D0089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0" b="32150"/>
          <a:stretch/>
        </p:blipFill>
        <p:spPr>
          <a:xfrm>
            <a:off x="1833542" y="1697524"/>
            <a:ext cx="8047925" cy="2395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405952" cy="72547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NEG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批量镀膜组装流程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1B4EEAF-C2AE-4BB9-9390-52FCC1149280}"/>
              </a:ext>
            </a:extLst>
          </p:cNvPr>
          <p:cNvGrpSpPr/>
          <p:nvPr/>
        </p:nvGrpSpPr>
        <p:grpSpPr>
          <a:xfrm>
            <a:off x="1620471" y="3906836"/>
            <a:ext cx="8634051" cy="2808312"/>
            <a:chOff x="1703513" y="3789040"/>
            <a:chExt cx="8634051" cy="280831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75" b="34551"/>
            <a:stretch/>
          </p:blipFill>
          <p:spPr bwMode="auto">
            <a:xfrm>
              <a:off x="1703513" y="3789040"/>
              <a:ext cx="8634051" cy="1545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直接连接符 3"/>
            <p:cNvCxnSpPr/>
            <p:nvPr/>
          </p:nvCxnSpPr>
          <p:spPr>
            <a:xfrm>
              <a:off x="1919536" y="4941168"/>
              <a:ext cx="0" cy="1656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200456" y="4869160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>
              <a:off x="1919536" y="6054936"/>
              <a:ext cx="828092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215680" y="5013176"/>
              <a:ext cx="0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9192344" y="5017182"/>
              <a:ext cx="0" cy="7160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9685164" y="5013176"/>
              <a:ext cx="0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3215680" y="5441218"/>
              <a:ext cx="5976664" cy="400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9192344" y="5443222"/>
              <a:ext cx="492820" cy="200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173740" y="606265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装置吊装长度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75920" y="5766904"/>
              <a:ext cx="1282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4500mm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19936" y="5453637"/>
              <a:ext cx="2088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镀膜真空盒串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75920" y="5147900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3300mm-3400mm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120337" y="5157193"/>
              <a:ext cx="7048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250mm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5EBB15AF-FAB1-44A2-BC69-C230BB3DAF20}"/>
              </a:ext>
            </a:extLst>
          </p:cNvPr>
          <p:cNvSpPr txBox="1"/>
          <p:nvPr/>
        </p:nvSpPr>
        <p:spPr>
          <a:xfrm>
            <a:off x="911424" y="1163692"/>
            <a:ext cx="610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串联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并联实现批量</a:t>
            </a:r>
            <a:endParaRPr lang="zh-CN" altLang="en-US" sz="2400" dirty="0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0EB9D31D-61E2-41CA-AEA5-0DD4BA3F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332" y="6356351"/>
            <a:ext cx="494067" cy="365125"/>
          </a:xfrm>
        </p:spPr>
        <p:txBody>
          <a:bodyPr/>
          <a:lstStyle/>
          <a:p>
            <a:fld id="{5C27AF4A-446D-47BA-A15A-9054C05911C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96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15820</TotalTime>
  <Words>1540</Words>
  <Application>Microsoft Office PowerPoint</Application>
  <PresentationFormat>宽屏</PresentationFormat>
  <Paragraphs>409</Paragraphs>
  <Slides>21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PingFang SC</vt:lpstr>
      <vt:lpstr>等线</vt:lpstr>
      <vt:lpstr>等线 Light</vt:lpstr>
      <vt:lpstr>华文中宋</vt:lpstr>
      <vt:lpstr>宋体</vt:lpstr>
      <vt:lpstr>微软雅黑</vt:lpstr>
      <vt:lpstr>Arial</vt:lpstr>
      <vt:lpstr>Segoe UI</vt:lpstr>
      <vt:lpstr>Times New Roman</vt:lpstr>
      <vt:lpstr>Wingdings</vt:lpstr>
      <vt:lpstr>Office 主题​​</vt:lpstr>
      <vt:lpstr>Graph</vt:lpstr>
      <vt:lpstr>Further investigation on the cost of vacuum system and the recent progress of NEG coating </vt:lpstr>
      <vt:lpstr>outline</vt:lpstr>
      <vt:lpstr>PowerPoint 演示文稿</vt:lpstr>
      <vt:lpstr>PowerPoint 演示文稿</vt:lpstr>
      <vt:lpstr>PowerPoint 演示文稿</vt:lpstr>
      <vt:lpstr>PowerPoint 演示文稿</vt:lpstr>
      <vt:lpstr>NEG镀膜装置与工艺</vt:lpstr>
      <vt:lpstr>NEG镀膜装置构成</vt:lpstr>
      <vt:lpstr>NEG批量镀膜组装流程</vt:lpstr>
      <vt:lpstr>两套NEG批量镀膜装置——实现批量化镀膜</vt:lpstr>
      <vt:lpstr>NEG批量镀膜组装流程</vt:lpstr>
      <vt:lpstr>NEG批量镀膜质量控制——真空盒镀膜组装流程</vt:lpstr>
      <vt:lpstr>NEG镀膜真空盒表面处理装置与工艺</vt:lpstr>
      <vt:lpstr>HEPS NEG 批量镀膜——厚度优化</vt:lpstr>
      <vt:lpstr>HEPS NEG 批量镀膜——厚度优化</vt:lpstr>
      <vt:lpstr> HEPS NEG 批量镀膜——稳定性</vt:lpstr>
      <vt:lpstr>PowerPoint 演示文稿</vt:lpstr>
      <vt:lpstr>NEG 镀膜性能——工程化应用研究</vt:lpstr>
      <vt:lpstr>NEG 镀膜性能——工程化应用研究</vt:lpstr>
      <vt:lpstr>CEPC NEG 镀膜的难点与需要解决的问题</vt:lpstr>
      <vt:lpstr>总结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mays</dc:creator>
  <cp:lastModifiedBy>Mays-tap</cp:lastModifiedBy>
  <cp:revision>155</cp:revision>
  <dcterms:created xsi:type="dcterms:W3CDTF">2020-12-24T08:04:32Z</dcterms:created>
  <dcterms:modified xsi:type="dcterms:W3CDTF">2023-03-22T15:29:40Z</dcterms:modified>
</cp:coreProperties>
</file>