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1" r:id="rId4"/>
    <p:sldId id="258" r:id="rId5"/>
    <p:sldId id="269" r:id="rId6"/>
    <p:sldId id="260" r:id="rId7"/>
    <p:sldId id="27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59" r:id="rId1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4660"/>
  </p:normalViewPr>
  <p:slideViewPr>
    <p:cSldViewPr snapToGrid="0">
      <p:cViewPr varScale="1">
        <p:scale>
          <a:sx n="79" d="100"/>
          <a:sy n="79" d="100"/>
        </p:scale>
        <p:origin x="68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H:\CEPC\4&#12289;TDR\2023\WBS%202023\CEPC&#30452;&#32447;&#24494;&#27874;&#36896;&#20215;202302\CEPC%20WBS_Linac_CDR_TDR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/>
              <a:t>不同年份微波系统总价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Sheet2!$D$62:$D$66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Sheet2!$E$62:$E$66</c:f>
              <c:numCache>
                <c:formatCode>General</c:formatCode>
                <c:ptCount val="5"/>
                <c:pt idx="0">
                  <c:v>63092.194535384609</c:v>
                </c:pt>
                <c:pt idx="1">
                  <c:v>63029.204615384617</c:v>
                </c:pt>
                <c:pt idx="2">
                  <c:v>63029.204615384617</c:v>
                </c:pt>
                <c:pt idx="3">
                  <c:v>65862.649793006989</c:v>
                </c:pt>
                <c:pt idx="4">
                  <c:v>69691.600000000006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03-467D-A7C6-7E2E5A761F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3718287"/>
        <c:axId val="65480335"/>
      </c:barChart>
      <c:catAx>
        <c:axId val="6371828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CN" altLang="en-US"/>
                  <a:t>年份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65480335"/>
        <c:crosses val="autoZero"/>
        <c:auto val="1"/>
        <c:lblAlgn val="ctr"/>
        <c:lblOffset val="100"/>
        <c:noMultiLvlLbl val="0"/>
      </c:catAx>
      <c:valAx>
        <c:axId val="65480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zh-CN" altLang="en-US"/>
                  <a:t>总价（万元）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zh-CN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637182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dirty="0"/>
              <a:t>机械系统总预算 </a:t>
            </a:r>
            <a:r>
              <a:rPr lang="en-US" altLang="zh-CN" dirty="0"/>
              <a:t>vs </a:t>
            </a:r>
            <a:r>
              <a:rPr lang="zh-CN" altLang="en-US" dirty="0"/>
              <a:t>碳钢单价</a:t>
            </a:r>
          </a:p>
        </c:rich>
      </c:tx>
      <c:layout>
        <c:manualLayout>
          <c:xMode val="edge"/>
          <c:yMode val="edge"/>
          <c:x val="0.35236088576647107"/>
          <c:y val="5.45756275915279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汇总!$B$3:$B$12</c:f>
              <c:numCache>
                <c:formatCode>General</c:formatCode>
                <c:ptCount val="10"/>
                <c:pt idx="0">
                  <c:v>2000</c:v>
                </c:pt>
                <c:pt idx="1">
                  <c:v>2500</c:v>
                </c:pt>
                <c:pt idx="2">
                  <c:v>3000</c:v>
                </c:pt>
                <c:pt idx="3">
                  <c:v>3500</c:v>
                </c:pt>
                <c:pt idx="4">
                  <c:v>4000</c:v>
                </c:pt>
                <c:pt idx="5">
                  <c:v>4500</c:v>
                </c:pt>
                <c:pt idx="6">
                  <c:v>5000</c:v>
                </c:pt>
                <c:pt idx="7">
                  <c:v>5500</c:v>
                </c:pt>
                <c:pt idx="8">
                  <c:v>6000</c:v>
                </c:pt>
                <c:pt idx="9">
                  <c:v>6500</c:v>
                </c:pt>
              </c:numCache>
            </c:numRef>
          </c:cat>
          <c:val>
            <c:numRef>
              <c:f>汇总!$Q$3:$Q$12</c:f>
              <c:numCache>
                <c:formatCode>0.00</c:formatCode>
                <c:ptCount val="10"/>
                <c:pt idx="0">
                  <c:v>111089.76300000001</c:v>
                </c:pt>
                <c:pt idx="1">
                  <c:v>113962.88900000001</c:v>
                </c:pt>
                <c:pt idx="2">
                  <c:v>116836.01500000001</c:v>
                </c:pt>
                <c:pt idx="3">
                  <c:v>119709.141</c:v>
                </c:pt>
                <c:pt idx="4">
                  <c:v>122582.26700000001</c:v>
                </c:pt>
                <c:pt idx="5">
                  <c:v>125455.39300000001</c:v>
                </c:pt>
                <c:pt idx="6">
                  <c:v>128328.519</c:v>
                </c:pt>
                <c:pt idx="7">
                  <c:v>131201.64500000002</c:v>
                </c:pt>
                <c:pt idx="8">
                  <c:v>134074.77100000001</c:v>
                </c:pt>
                <c:pt idx="9">
                  <c:v>136947.897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1EC-4706-AFED-4CE09E380B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19989984"/>
        <c:axId val="1016857648"/>
      </c:lineChart>
      <c:catAx>
        <c:axId val="101998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16857648"/>
        <c:crosses val="autoZero"/>
        <c:auto val="1"/>
        <c:lblAlgn val="ctr"/>
        <c:lblOffset val="100"/>
        <c:noMultiLvlLbl val="0"/>
      </c:catAx>
      <c:valAx>
        <c:axId val="1016857648"/>
        <c:scaling>
          <c:orientation val="minMax"/>
          <c:min val="1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1019989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09835-9579-4B09-86FF-D7F0C5225D21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E4F6C0-AB62-4A48-A042-49B0954AE31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0552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C043C-C505-450C-885A-6C1ADC57FC5A}" type="datetimeFigureOut">
              <a:rPr lang="zh-CN" altLang="en-US" smtClean="0"/>
              <a:t>2023/3/22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8E4706-193A-4E69-B75B-7E02F3D6E9D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90315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809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0090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2296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80289" y="1310643"/>
            <a:ext cx="10718987" cy="480486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defRPr lang="zh-CN" altLang="en-US" sz="2400" smtClean="0">
                <a:solidFill>
                  <a:srgbClr val="7030A0"/>
                </a:solidFill>
              </a:defRPr>
            </a:lvl1pPr>
            <a:lvl2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defRPr lang="zh-CN" altLang="en-US" sz="1800" smtClean="0">
                <a:solidFill>
                  <a:srgbClr val="0070C0"/>
                </a:solidFill>
              </a:defRPr>
            </a:lvl2pPr>
            <a:lvl3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defRPr lang="zh-CN" altLang="en-US" sz="1500" smtClean="0">
                <a:solidFill>
                  <a:schemeClr val="tx1"/>
                </a:solidFill>
              </a:defRPr>
            </a:lvl3pPr>
            <a:lvl4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defRPr lang="zh-CN" altLang="en-US" sz="1350" smtClean="0">
                <a:solidFill>
                  <a:schemeClr val="tx1"/>
                </a:solidFill>
              </a:defRPr>
            </a:lvl4pPr>
            <a:lvl5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defRPr lang="en-US" sz="1350" dirty="0">
                <a:solidFill>
                  <a:schemeClr val="tx1"/>
                </a:solidFill>
              </a:defRPr>
            </a:lvl5pPr>
          </a:lstStyle>
          <a:p>
            <a:pPr lvl="0">
              <a:buClrTx/>
              <a:buFont typeface="Wingdings" panose="05000000000000000000" pitchFamily="2" charset="2"/>
              <a:buChar char="l"/>
            </a:pPr>
            <a:r>
              <a:rPr lang="en-US" altLang="zh-CN" dirty="0"/>
              <a:t>Click here to add text</a:t>
            </a:r>
            <a:endParaRPr lang="zh-CN" altLang="en-US" dirty="0"/>
          </a:p>
          <a:p>
            <a:pPr lvl="1">
              <a:buClrTx/>
              <a:buFont typeface="Wingdings" panose="05000000000000000000" pitchFamily="2" charset="2"/>
              <a:buChar char="n"/>
            </a:pPr>
            <a:r>
              <a:rPr lang="en-US" altLang="zh-CN" dirty="0"/>
              <a:t>Click here to add text</a:t>
            </a:r>
            <a:endParaRPr lang="zh-CN" altLang="en-US" dirty="0"/>
          </a:p>
          <a:p>
            <a:pPr lvl="2">
              <a:buClrTx/>
              <a:buFont typeface="Wingdings" panose="05000000000000000000" pitchFamily="2" charset="2"/>
              <a:buChar char="u"/>
            </a:pPr>
            <a:r>
              <a:rPr lang="en-US" altLang="zh-CN" dirty="0"/>
              <a:t>Click here to add text</a:t>
            </a:r>
            <a:endParaRPr lang="zh-CN" altLang="en-US" dirty="0"/>
          </a:p>
          <a:p>
            <a:pPr lvl="3">
              <a:buClrTx/>
              <a:buFont typeface="Wingdings" panose="05000000000000000000" pitchFamily="2" charset="2"/>
              <a:buChar char="Ø"/>
            </a:pPr>
            <a:r>
              <a:rPr lang="en-US" altLang="zh-CN" dirty="0"/>
              <a:t>Click here to add text</a:t>
            </a:r>
            <a:endParaRPr lang="zh-CN" altLang="en-US" dirty="0"/>
          </a:p>
          <a:p>
            <a:pPr lvl="4">
              <a:buClrTx/>
              <a:buFont typeface="Wingdings" panose="05000000000000000000" pitchFamily="2" charset="2"/>
              <a:buChar char="ü"/>
            </a:pPr>
            <a:r>
              <a:rPr lang="en-US" altLang="zh-CN" dirty="0"/>
              <a:t>Click here to add text</a:t>
            </a:r>
            <a:endParaRPr lang="en-US" dirty="0"/>
          </a:p>
        </p:txBody>
      </p:sp>
      <p:sp>
        <p:nvSpPr>
          <p:cNvPr id="10" name="标题 4"/>
          <p:cNvSpPr>
            <a:spLocks noGrp="1"/>
          </p:cNvSpPr>
          <p:nvPr>
            <p:ph type="title" hasCustomPrompt="1"/>
          </p:nvPr>
        </p:nvSpPr>
        <p:spPr>
          <a:xfrm>
            <a:off x="1558637" y="105355"/>
            <a:ext cx="10515600" cy="663575"/>
          </a:xfrm>
          <a:prstGeom prst="rect">
            <a:avLst/>
          </a:prstGeom>
        </p:spPr>
        <p:txBody>
          <a:bodyPr anchor="ctr"/>
          <a:lstStyle>
            <a:lvl1pPr>
              <a:defRPr sz="3000" b="1" baseline="0">
                <a:solidFill>
                  <a:srgbClr val="C00000"/>
                </a:solidFill>
              </a:defRPr>
            </a:lvl1pPr>
          </a:lstStyle>
          <a:p>
            <a:r>
              <a:rPr lang="en-US" altLang="zh-CN" dirty="0"/>
              <a:t>Click here to add text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12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748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520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60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7364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4143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53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5106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5001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89A9C-6CFE-4CB9-853A-BBB6ECEBE3E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1893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1753" y="1122363"/>
            <a:ext cx="10807430" cy="23876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Arial" panose="020B0604020202020204" pitchFamily="34" charset="0"/>
                <a:cs typeface="Arial" panose="020B0604020202020204" pitchFamily="34" charset="0"/>
              </a:rPr>
              <a:t>Raw material cost fluctuations in recent years and their impact to the relevant system</a:t>
            </a:r>
            <a:endParaRPr lang="zh-CN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5532" y="4263519"/>
            <a:ext cx="8440366" cy="833775"/>
          </a:xfrm>
        </p:spPr>
        <p:txBody>
          <a:bodyPr/>
          <a:lstStyle/>
          <a:p>
            <a:r>
              <a:rPr lang="en-US" altLang="zh-CN" dirty="0" err="1" smtClean="0"/>
              <a:t>Yuhui</a:t>
            </a:r>
            <a:r>
              <a:rPr lang="en-US" altLang="zh-CN" dirty="0" smtClean="0"/>
              <a:t> Li on behalf of </a:t>
            </a:r>
            <a:r>
              <a:rPr lang="en-US" altLang="zh-CN" u="sng" dirty="0" err="1" smtClean="0"/>
              <a:t>Zusheng</a:t>
            </a:r>
            <a:r>
              <a:rPr lang="en-US" altLang="zh-CN" u="sng" dirty="0" smtClean="0"/>
              <a:t> Zhou, </a:t>
            </a:r>
            <a:r>
              <a:rPr lang="en-US" altLang="zh-CN" u="sng" dirty="0" err="1" smtClean="0"/>
              <a:t>Jiyuan</a:t>
            </a:r>
            <a:r>
              <a:rPr lang="en-US" altLang="zh-CN" u="sng" dirty="0" smtClean="0"/>
              <a:t> </a:t>
            </a:r>
            <a:r>
              <a:rPr lang="en-US" altLang="zh-CN" u="sng" dirty="0" err="1" smtClean="0"/>
              <a:t>Zhai</a:t>
            </a:r>
            <a:r>
              <a:rPr lang="en-US" altLang="zh-CN" u="sng" dirty="0" smtClean="0"/>
              <a:t>, </a:t>
            </a:r>
            <a:r>
              <a:rPr lang="en-US" altLang="zh-CN" u="sng" dirty="0" err="1" smtClean="0"/>
              <a:t>Jingru</a:t>
            </a:r>
            <a:r>
              <a:rPr lang="en-US" altLang="zh-CN" u="sng" dirty="0" smtClean="0"/>
              <a:t> Zhang, Bin Chen, </a:t>
            </a:r>
            <a:r>
              <a:rPr lang="en-US" altLang="zh-CN" u="sng" dirty="0" err="1" smtClean="0"/>
              <a:t>Yanfeng</a:t>
            </a:r>
            <a:r>
              <a:rPr lang="en-US" altLang="zh-CN" u="sng" dirty="0" smtClean="0"/>
              <a:t> Sui, </a:t>
            </a:r>
            <a:r>
              <a:rPr lang="en-US" altLang="zh-CN" u="sng" dirty="0" err="1" smtClean="0"/>
              <a:t>Haijing</a:t>
            </a:r>
            <a:r>
              <a:rPr lang="en-US" altLang="zh-CN" u="sng" dirty="0" smtClean="0"/>
              <a:t> Wang</a:t>
            </a:r>
            <a:endParaRPr lang="zh-CN" alt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8321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E60B64E5-9F2E-4F54-A51E-90319E1B5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014" y="814534"/>
            <a:ext cx="11265812" cy="2376140"/>
          </a:xfrm>
        </p:spPr>
        <p:txBody>
          <a:bodyPr>
            <a:normAutofit lnSpcReduction="10000"/>
          </a:bodyPr>
          <a:lstStyle/>
          <a:p>
            <a:r>
              <a:rPr lang="zh-CN" altLang="en-US" sz="3200" dirty="0"/>
              <a:t>以二极铁支撑为例，其他类似。</a:t>
            </a:r>
            <a:endParaRPr lang="en-US" altLang="zh-CN" sz="3200" dirty="0"/>
          </a:p>
          <a:p>
            <a:pPr lvl="1"/>
            <a:r>
              <a:rPr lang="zh-CN" altLang="en-US" sz="2400" dirty="0"/>
              <a:t>钢材单价</a:t>
            </a:r>
            <a:r>
              <a:rPr lang="en-US" altLang="zh-CN" sz="2400" dirty="0"/>
              <a:t>5000</a:t>
            </a:r>
            <a:r>
              <a:rPr lang="zh-CN" altLang="en-US" sz="2400" dirty="0"/>
              <a:t>元</a:t>
            </a:r>
            <a:r>
              <a:rPr lang="en-US" altLang="zh-CN" sz="2400" dirty="0"/>
              <a:t>/</a:t>
            </a:r>
            <a:r>
              <a:rPr lang="zh-CN" altLang="en-US" sz="2400" dirty="0"/>
              <a:t>吨时</a:t>
            </a:r>
            <a:endParaRPr lang="en-US" altLang="zh-CN" sz="2400" dirty="0"/>
          </a:p>
          <a:p>
            <a:pPr lvl="1"/>
            <a:r>
              <a:rPr lang="zh-CN" altLang="en-US" sz="2400" dirty="0"/>
              <a:t>基座：含钢预埋板、钢筋、混凝土等，单价</a:t>
            </a:r>
            <a:r>
              <a:rPr lang="en-US" altLang="zh-CN" sz="2400" dirty="0"/>
              <a:t>0.22</a:t>
            </a:r>
            <a:r>
              <a:rPr lang="zh-CN" altLang="en-US" sz="2400" dirty="0"/>
              <a:t>万元（材料费</a:t>
            </a:r>
            <a:r>
              <a:rPr lang="en-US" altLang="zh-CN" sz="2400" dirty="0"/>
              <a:t>1140</a:t>
            </a:r>
            <a:r>
              <a:rPr lang="zh-CN" altLang="en-US" sz="2400" dirty="0"/>
              <a:t>元，其他费用</a:t>
            </a:r>
            <a:r>
              <a:rPr lang="en-US" altLang="zh-CN" sz="2400" dirty="0"/>
              <a:t>1100</a:t>
            </a:r>
            <a:r>
              <a:rPr lang="zh-CN" altLang="en-US" sz="2400" dirty="0"/>
              <a:t>元）</a:t>
            </a:r>
            <a:endParaRPr lang="en-US" altLang="zh-CN" sz="2400" dirty="0"/>
          </a:p>
          <a:p>
            <a:pPr lvl="1"/>
            <a:r>
              <a:rPr lang="zh-CN" altLang="en-US" sz="2400" dirty="0"/>
              <a:t>调节机构：碳钢加工焊接件，单价</a:t>
            </a:r>
            <a:r>
              <a:rPr lang="en-US" altLang="zh-CN" sz="2400" dirty="0"/>
              <a:t>0.32</a:t>
            </a:r>
            <a:r>
              <a:rPr lang="zh-CN" altLang="en-US" sz="2400" dirty="0"/>
              <a:t>万元（材料费</a:t>
            </a:r>
            <a:r>
              <a:rPr lang="en-US" altLang="zh-CN" sz="2400" dirty="0"/>
              <a:t>1050</a:t>
            </a:r>
            <a:r>
              <a:rPr lang="zh-CN" altLang="en-US" sz="2400" dirty="0"/>
              <a:t>元，其他费用</a:t>
            </a:r>
            <a:r>
              <a:rPr lang="en-US" altLang="zh-CN" sz="2400" dirty="0"/>
              <a:t>2110</a:t>
            </a:r>
            <a:r>
              <a:rPr lang="zh-CN" altLang="en-US" sz="2400" dirty="0"/>
              <a:t>元）</a:t>
            </a:r>
            <a:endParaRPr lang="en-US" altLang="zh-CN" sz="2400" dirty="0"/>
          </a:p>
          <a:p>
            <a:pPr lvl="1"/>
            <a:endParaRPr 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765994C-5D8A-4F92-A977-3EDA5BDAE1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5874" y="4094605"/>
            <a:ext cx="8291919" cy="222825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-12690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机械系统：价格计算模型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2530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>
            <a:extLst>
              <a:ext uri="{FF2B5EF4-FFF2-40B4-BE49-F238E27FC236}">
                <a16:creationId xmlns:a16="http://schemas.microsoft.com/office/drawing/2014/main" id="{5B1FA954-14F5-4C3C-B990-55BDAA810E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26" y="1185764"/>
            <a:ext cx="6046228" cy="5273402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74D6827A-ABD2-4ED4-A072-B5B4E547CE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9678" y="3044757"/>
            <a:ext cx="5762596" cy="305460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-12690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机械系统：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collider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设备数量及明细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74967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47E1B0CC-2910-47E5-849E-CC4B052385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3251" y="904672"/>
            <a:ext cx="8145497" cy="580078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-12690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机械系统：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Booster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设备数量及明细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12473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4515348F-15B8-4E59-B334-3E8ADEB17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339" y="879692"/>
            <a:ext cx="6150076" cy="5754572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1A1D1F3-527A-42EE-9FCE-7FED2BBBE3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9658" y="2280232"/>
            <a:ext cx="5275636" cy="284986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-12690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机械系统：直线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/damping ring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设备数量及明细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25004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2ECFC842-F6F8-4DB5-AF1C-5E0069B633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2856" y="1643975"/>
            <a:ext cx="9095842" cy="35414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-12690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机械系统：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transport line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设备数量及明细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7904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724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内容占位符 2"/>
          <p:cNvSpPr txBox="1">
            <a:spLocks noChangeArrowheads="1"/>
          </p:cNvSpPr>
          <p:nvPr/>
        </p:nvSpPr>
        <p:spPr>
          <a:xfrm>
            <a:off x="2762654" y="2512337"/>
            <a:ext cx="6070061" cy="16859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zh-CN" sz="4000" dirty="0" smtClean="0"/>
              <a:t>Thank you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5418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内容占位符 2"/>
          <p:cNvSpPr>
            <a:spLocks noGrp="1" noChangeArrowheads="1"/>
          </p:cNvSpPr>
          <p:nvPr>
            <p:ph idx="1"/>
          </p:nvPr>
        </p:nvSpPr>
        <p:spPr>
          <a:xfrm>
            <a:off x="301557" y="1444557"/>
            <a:ext cx="11588885" cy="2057400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HEPS</a:t>
            </a:r>
            <a:r>
              <a:rPr lang="zh-CN" altLang="en-US" sz="2400" dirty="0" smtClean="0"/>
              <a:t>加速管材料采购于</a:t>
            </a:r>
            <a:r>
              <a:rPr lang="en-US" altLang="zh-CN" sz="2400" dirty="0" smtClean="0">
                <a:sym typeface="宋体" panose="02010600030101010101" pitchFamily="2" charset="-122"/>
              </a:rPr>
              <a:t>2019</a:t>
            </a:r>
            <a:r>
              <a:rPr lang="zh-CN" altLang="en-US" sz="2400" dirty="0" smtClean="0">
                <a:sym typeface="宋体" panose="02010600030101010101" pitchFamily="2" charset="-122"/>
              </a:rPr>
              <a:t>年</a:t>
            </a:r>
            <a:r>
              <a:rPr lang="en-US" altLang="zh-CN" sz="2400" dirty="0" smtClean="0">
                <a:sym typeface="宋体" panose="02010600030101010101" pitchFamily="2" charset="-122"/>
              </a:rPr>
              <a:t>6</a:t>
            </a:r>
            <a:r>
              <a:rPr lang="zh-CN" altLang="en-US" sz="2400" dirty="0" smtClean="0">
                <a:sym typeface="宋体" panose="02010600030101010101" pitchFamily="2" charset="-122"/>
              </a:rPr>
              <a:t>月</a:t>
            </a:r>
            <a:r>
              <a:rPr lang="zh-CN" altLang="en-US" sz="2400" dirty="0" smtClean="0"/>
              <a:t>，</a:t>
            </a:r>
            <a:r>
              <a:rPr lang="en-US" altLang="zh-CN" sz="2400" dirty="0" smtClean="0"/>
              <a:t>55</a:t>
            </a:r>
            <a:r>
              <a:rPr lang="zh-CN" altLang="en-US" sz="2400" dirty="0" smtClean="0"/>
              <a:t>万元</a:t>
            </a:r>
            <a:r>
              <a:rPr lang="en-US" altLang="zh-CN" sz="2400" dirty="0" smtClean="0"/>
              <a:t>/</a:t>
            </a:r>
            <a:r>
              <a:rPr lang="zh-CN" altLang="en-US" sz="2400" dirty="0" smtClean="0"/>
              <a:t>根（不含设计测试费，招标价格），材料费约</a:t>
            </a:r>
            <a:r>
              <a:rPr lang="en-US" altLang="zh-CN" sz="2400" dirty="0" smtClean="0"/>
              <a:t>10</a:t>
            </a:r>
            <a:r>
              <a:rPr lang="zh-CN" altLang="en-US" sz="2400" dirty="0" smtClean="0"/>
              <a:t>万，占比约</a:t>
            </a:r>
            <a:r>
              <a:rPr lang="en-US" altLang="zh-CN" sz="2400" dirty="0" smtClean="0"/>
              <a:t>18.1%</a:t>
            </a:r>
          </a:p>
          <a:p>
            <a:r>
              <a:rPr lang="en-US" altLang="zh-CN" sz="2400" dirty="0" smtClean="0"/>
              <a:t>2023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月，材料费比</a:t>
            </a:r>
            <a:r>
              <a:rPr lang="en-US" altLang="zh-CN" sz="2400" dirty="0" smtClean="0"/>
              <a:t>2019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6</a:t>
            </a:r>
            <a:r>
              <a:rPr lang="zh-CN" altLang="en-US" sz="2400" dirty="0" smtClean="0"/>
              <a:t>月涨价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倍（</a:t>
            </a:r>
            <a:r>
              <a:rPr lang="en-US" altLang="zh-CN" sz="2400" dirty="0" smtClean="0"/>
              <a:t>20</a:t>
            </a:r>
            <a:r>
              <a:rPr lang="zh-CN" altLang="en-US" sz="2400" dirty="0" smtClean="0"/>
              <a:t>万</a:t>
            </a:r>
            <a:r>
              <a:rPr lang="en-US" altLang="zh-CN" sz="2400" dirty="0" smtClean="0"/>
              <a:t>/</a:t>
            </a:r>
            <a:r>
              <a:rPr lang="zh-CN" altLang="en-US" sz="2400" dirty="0" smtClean="0"/>
              <a:t>根</a:t>
            </a:r>
            <a:r>
              <a:rPr lang="en-US" altLang="zh-CN" sz="2400" dirty="0" smtClean="0"/>
              <a:t>)</a:t>
            </a:r>
            <a:r>
              <a:rPr lang="zh-CN" altLang="en-US" sz="2400" dirty="0" smtClean="0"/>
              <a:t>，在加工费不变的情况下，材料费占比约</a:t>
            </a:r>
            <a:r>
              <a:rPr lang="en-US" altLang="zh-CN" sz="2400" dirty="0" smtClean="0"/>
              <a:t>30.7%</a:t>
            </a:r>
          </a:p>
          <a:p>
            <a:r>
              <a:rPr lang="en-US" altLang="zh-CN" sz="2400" dirty="0" smtClean="0"/>
              <a:t>2023</a:t>
            </a:r>
            <a:r>
              <a:rPr lang="zh-CN" altLang="en-US" sz="2400" dirty="0" smtClean="0"/>
              <a:t>年和</a:t>
            </a:r>
            <a:r>
              <a:rPr lang="en-US" altLang="zh-CN" sz="2400" dirty="0" smtClean="0"/>
              <a:t>2019</a:t>
            </a:r>
            <a:r>
              <a:rPr lang="zh-CN" altLang="en-US" sz="2400" dirty="0" smtClean="0"/>
              <a:t>年相比，由于材料价格的上涨引起价格上浮</a:t>
            </a:r>
            <a:r>
              <a:rPr lang="en-US" altLang="zh-CN" sz="2400" dirty="0" smtClean="0">
                <a:sym typeface="宋体" panose="02010600030101010101" pitchFamily="2" charset="-122"/>
              </a:rPr>
              <a:t>18.1</a:t>
            </a:r>
            <a:r>
              <a:rPr lang="en-US" altLang="zh-CN" sz="2400" dirty="0" smtClean="0">
                <a:sym typeface="宋体" panose="02010600030101010101" pitchFamily="2" charset="-122"/>
              </a:rPr>
              <a:t>%</a:t>
            </a:r>
            <a:endParaRPr lang="en-US" altLang="zh-CN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9724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直线：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HEPS 3m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长加速管为例，材料引起单根加速管价格变化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9974" y="798503"/>
            <a:ext cx="117023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</a:t>
            </a:r>
            <a:r>
              <a:rPr lang="en-US" altLang="zh-CN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HEPS 3m</a:t>
            </a:r>
            <a:r>
              <a:rPr lang="zh-CN" altLang="en-US" sz="2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长加速管为例，材料引起的单根加速管价格变化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内容占位符 2"/>
          <p:cNvSpPr txBox="1">
            <a:spLocks noChangeArrowheads="1"/>
          </p:cNvSpPr>
          <p:nvPr/>
        </p:nvSpPr>
        <p:spPr>
          <a:xfrm>
            <a:off x="301557" y="4574601"/>
            <a:ext cx="11682920" cy="16859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400" dirty="0" smtClean="0"/>
              <a:t>系统</a:t>
            </a:r>
            <a:r>
              <a:rPr lang="en-US" altLang="zh-CN" sz="2400" dirty="0" smtClean="0"/>
              <a:t>TDR</a:t>
            </a:r>
            <a:r>
              <a:rPr lang="zh-CN" altLang="en-US" sz="2400" dirty="0" smtClean="0"/>
              <a:t>总价：</a:t>
            </a:r>
            <a:r>
              <a:rPr lang="en-US" altLang="zh-CN" sz="2400" dirty="0" smtClean="0">
                <a:sym typeface="宋体" panose="02010600030101010101" pitchFamily="2" charset="-122"/>
              </a:rPr>
              <a:t>69691.6</a:t>
            </a:r>
            <a:r>
              <a:rPr lang="zh-CN" altLang="en-US" sz="2400" dirty="0" smtClean="0">
                <a:sym typeface="宋体" panose="02010600030101010101" pitchFamily="2" charset="-122"/>
              </a:rPr>
              <a:t>万元</a:t>
            </a:r>
            <a:endParaRPr lang="zh-CN" altLang="en-US" sz="2400" dirty="0" smtClean="0"/>
          </a:p>
          <a:p>
            <a:r>
              <a:rPr lang="zh-CN" altLang="en-US" sz="2400" dirty="0" smtClean="0"/>
              <a:t>本系统中与材料相关的设备价格占总价格的</a:t>
            </a:r>
            <a:r>
              <a:rPr lang="en-US" altLang="zh-CN" sz="2400" dirty="0" smtClean="0"/>
              <a:t>75%</a:t>
            </a:r>
            <a:r>
              <a:rPr lang="zh-CN" altLang="en-US" sz="2400" dirty="0" smtClean="0"/>
              <a:t>，为</a:t>
            </a:r>
            <a:r>
              <a:rPr lang="en-US" altLang="zh-CN" sz="2400" dirty="0" smtClean="0"/>
              <a:t>52268.7</a:t>
            </a:r>
            <a:r>
              <a:rPr lang="zh-CN" altLang="en-US" sz="2400" dirty="0" smtClean="0"/>
              <a:t>万元。（在</a:t>
            </a:r>
            <a:r>
              <a:rPr lang="en-US" altLang="zh-CN" sz="2400" dirty="0" smtClean="0"/>
              <a:t>TDR</a:t>
            </a:r>
            <a:r>
              <a:rPr lang="zh-CN" altLang="en-US" sz="2400" dirty="0" smtClean="0"/>
              <a:t>统计中</a:t>
            </a:r>
            <a:r>
              <a:rPr lang="en-US" altLang="zh-CN" sz="2400" dirty="0" smtClean="0"/>
              <a:t>3</a:t>
            </a:r>
            <a:r>
              <a:rPr lang="zh-CN" altLang="en-US" sz="2400" dirty="0" smtClean="0"/>
              <a:t>米加速管按照</a:t>
            </a:r>
            <a:r>
              <a:rPr lang="en-US" altLang="zh-CN" sz="2400" dirty="0" smtClean="0"/>
              <a:t>64</a:t>
            </a:r>
            <a:r>
              <a:rPr lang="zh-CN" altLang="en-US" sz="2400" dirty="0" smtClean="0"/>
              <a:t>万元计算，比</a:t>
            </a:r>
            <a:r>
              <a:rPr lang="en-US" altLang="zh-CN" sz="2400" dirty="0" smtClean="0"/>
              <a:t>2023</a:t>
            </a:r>
            <a:r>
              <a:rPr lang="zh-CN" altLang="en-US" sz="2400" dirty="0" smtClean="0"/>
              <a:t>年</a:t>
            </a:r>
            <a:r>
              <a:rPr lang="en-US" altLang="zh-CN" sz="2400" dirty="0" smtClean="0"/>
              <a:t>2</a:t>
            </a:r>
            <a:r>
              <a:rPr lang="zh-CN" altLang="en-US" sz="2400" dirty="0" smtClean="0"/>
              <a:t>月铜材料价格计算低</a:t>
            </a:r>
            <a:r>
              <a:rPr lang="en-US" altLang="zh-CN" sz="2400" dirty="0" smtClean="0"/>
              <a:t>1</a:t>
            </a:r>
            <a:r>
              <a:rPr lang="zh-CN" altLang="en-US" sz="2400" dirty="0" smtClean="0"/>
              <a:t>万元）</a:t>
            </a:r>
          </a:p>
          <a:p>
            <a:r>
              <a:rPr lang="zh-CN" altLang="en-US" sz="2400" dirty="0" smtClean="0"/>
              <a:t>根据</a:t>
            </a:r>
            <a:r>
              <a:rPr lang="en-US" altLang="zh-CN" sz="2400" dirty="0" smtClean="0"/>
              <a:t>18.1%</a:t>
            </a:r>
            <a:r>
              <a:rPr lang="zh-CN" altLang="en-US" sz="2400" dirty="0" smtClean="0"/>
              <a:t>的比例，</a:t>
            </a:r>
            <a:r>
              <a:rPr lang="en-US" altLang="zh-CN" sz="2400" dirty="0" smtClean="0"/>
              <a:t>2019</a:t>
            </a:r>
            <a:r>
              <a:rPr lang="zh-CN" altLang="en-US" sz="2400" dirty="0" smtClean="0"/>
              <a:t>年价格比</a:t>
            </a:r>
            <a:r>
              <a:rPr lang="en-US" altLang="zh-CN" sz="2400" dirty="0" smtClean="0"/>
              <a:t>2023</a:t>
            </a:r>
            <a:r>
              <a:rPr lang="zh-CN" altLang="en-US" sz="2400" dirty="0" smtClean="0"/>
              <a:t>年价格低</a:t>
            </a:r>
            <a:r>
              <a:rPr lang="en-US" altLang="zh-CN" sz="2400" dirty="0" smtClean="0"/>
              <a:t>9460.6</a:t>
            </a:r>
            <a:r>
              <a:rPr lang="zh-CN" altLang="en-US" sz="2400" dirty="0" smtClean="0"/>
              <a:t>万元</a:t>
            </a:r>
            <a:endParaRPr lang="en-US" altLang="zh-CN" sz="24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119974" y="3890350"/>
            <a:ext cx="87646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根据上述比例，由于材料价格波动对系统价格的影响</a:t>
            </a:r>
            <a:endParaRPr lang="zh-CN" altLang="en-US" sz="2400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061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250511"/>
              </p:ext>
            </p:extLst>
          </p:nvPr>
        </p:nvGraphicFramePr>
        <p:xfrm>
          <a:off x="634730" y="1171999"/>
          <a:ext cx="10922540" cy="4117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14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1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7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563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829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51817">
                <a:tc>
                  <a:txBody>
                    <a:bodyPr/>
                    <a:lstStyle/>
                    <a:p>
                      <a:r>
                        <a:rPr lang="zh-CN" altLang="en-US" dirty="0"/>
                        <a:t>关键原材料价格</a:t>
                      </a:r>
                      <a:r>
                        <a:rPr lang="zh-CN" altLang="en-US" dirty="0" smtClean="0"/>
                        <a:t>（万元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吨）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2018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2019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/>
                        <a:t>重量占比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576">
                <a:tc>
                  <a:txBody>
                    <a:bodyPr/>
                    <a:lstStyle/>
                    <a:p>
                      <a:r>
                        <a:rPr lang="zh-CN" altLang="en-US" dirty="0"/>
                        <a:t>无氧铜</a:t>
                      </a:r>
                      <a:r>
                        <a:rPr lang="en-US" altLang="zh-CN" dirty="0"/>
                        <a:t>C10100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12.2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13.8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11%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1817">
                <a:tc>
                  <a:txBody>
                    <a:bodyPr/>
                    <a:lstStyle/>
                    <a:p>
                      <a:r>
                        <a:rPr lang="zh-CN" altLang="en-US" dirty="0"/>
                        <a:t>漆包线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5.6-6.1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6.1-6.6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6.6-7.6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7.6-9.1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8.1-8.6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17%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576">
                <a:tc>
                  <a:txBody>
                    <a:bodyPr/>
                    <a:lstStyle/>
                    <a:p>
                      <a:r>
                        <a:rPr lang="en-US" altLang="zh-CN" dirty="0"/>
                        <a:t>DT4</a:t>
                      </a:r>
                      <a:r>
                        <a:rPr lang="zh-CN" altLang="en-US" dirty="0"/>
                        <a:t>纯铁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0.85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576">
                <a:tc>
                  <a:txBody>
                    <a:bodyPr/>
                    <a:lstStyle/>
                    <a:p>
                      <a:r>
                        <a:rPr lang="en-US" altLang="zh-CN" dirty="0"/>
                        <a:t>316</a:t>
                      </a:r>
                      <a:r>
                        <a:rPr lang="zh-CN" altLang="en-US" dirty="0"/>
                        <a:t>不锈钢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3.5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3.9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7.5%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5576">
                <a:tc>
                  <a:txBody>
                    <a:bodyPr/>
                    <a:lstStyle/>
                    <a:p>
                      <a:r>
                        <a:rPr lang="en-US" altLang="zh-CN" dirty="0"/>
                        <a:t>304</a:t>
                      </a:r>
                      <a:r>
                        <a:rPr lang="zh-CN" altLang="en-US" dirty="0"/>
                        <a:t>不锈钢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2.8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8.5%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576">
                <a:tc>
                  <a:txBody>
                    <a:bodyPr/>
                    <a:lstStyle/>
                    <a:p>
                      <a:r>
                        <a:rPr lang="zh-CN" altLang="en-US" dirty="0"/>
                        <a:t>速调</a:t>
                      </a:r>
                      <a:r>
                        <a:rPr lang="zh-CN" altLang="en-US" dirty="0" smtClean="0"/>
                        <a:t>管单价 </a:t>
                      </a:r>
                      <a:r>
                        <a:rPr lang="en-US" altLang="zh-CN" dirty="0" smtClean="0"/>
                        <a:t>(</a:t>
                      </a:r>
                      <a:r>
                        <a:rPr lang="zh-CN" altLang="en-US" dirty="0" smtClean="0"/>
                        <a:t>万元）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345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355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449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475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6456068"/>
                  </a:ext>
                </a:extLst>
              </a:tr>
              <a:tr h="4355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dirty="0" smtClean="0"/>
                        <a:t>速调管总价 </a:t>
                      </a:r>
                      <a:r>
                        <a:rPr lang="en-US" altLang="zh-CN" dirty="0" smtClean="0"/>
                        <a:t>(120</a:t>
                      </a:r>
                      <a:r>
                        <a:rPr lang="zh-CN" altLang="en-US" dirty="0" smtClean="0"/>
                        <a:t>套）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3.6</a:t>
                      </a:r>
                      <a:r>
                        <a:rPr lang="zh-CN" altLang="en-US" dirty="0" smtClean="0"/>
                        <a:t>亿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4.14</a:t>
                      </a:r>
                      <a:r>
                        <a:rPr lang="zh-CN" altLang="en-US" dirty="0" smtClean="0"/>
                        <a:t>亿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4.26</a:t>
                      </a:r>
                      <a:r>
                        <a:rPr lang="zh-CN" altLang="en-US" dirty="0" smtClean="0"/>
                        <a:t>亿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5.39</a:t>
                      </a:r>
                      <a:r>
                        <a:rPr lang="zh-CN" altLang="en-US" dirty="0" smtClean="0"/>
                        <a:t>亿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5.7</a:t>
                      </a:r>
                      <a:r>
                        <a:rPr lang="zh-CN" altLang="en-US" dirty="0" smtClean="0"/>
                        <a:t>亿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621948"/>
                  </a:ext>
                </a:extLst>
              </a:tr>
            </a:tbl>
          </a:graphicData>
        </a:graphic>
      </p:graphicFrame>
      <p:sp>
        <p:nvSpPr>
          <p:cNvPr id="2" name="矩形 1"/>
          <p:cNvSpPr/>
          <p:nvPr/>
        </p:nvSpPr>
        <p:spPr>
          <a:xfrm>
            <a:off x="1913605" y="5866590"/>
            <a:ext cx="83647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重量占比根据</a:t>
            </a:r>
            <a:r>
              <a:rPr lang="en-US" altLang="zh-CN" dirty="0"/>
              <a:t>650</a:t>
            </a:r>
            <a:r>
              <a:rPr lang="zh-CN" altLang="en-US" dirty="0"/>
              <a:t>高效率管型测算，由于</a:t>
            </a:r>
            <a:r>
              <a:rPr lang="en-US" altLang="zh-CN" dirty="0"/>
              <a:t>MBK</a:t>
            </a:r>
            <a:r>
              <a:rPr lang="zh-CN" altLang="en-US" dirty="0"/>
              <a:t>结构还未最终确定，暂无法进行测算</a:t>
            </a:r>
            <a:endParaRPr lang="en-US" altLang="zh-CN" dirty="0"/>
          </a:p>
        </p:txBody>
      </p:sp>
      <p:sp>
        <p:nvSpPr>
          <p:cNvPr id="3" name="TextBox 2"/>
          <p:cNvSpPr txBox="1"/>
          <p:nvPr/>
        </p:nvSpPr>
        <p:spPr>
          <a:xfrm>
            <a:off x="0" y="9724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P-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波段速调管价格随原材料的波动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001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C240EAB6-D225-41C0-9515-5D6F106E3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94" y="594499"/>
            <a:ext cx="12123906" cy="1409399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CEPC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超导高频系统按照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TDR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的设计优化。因原材料在超导高频系统各部件的造价中占比很小，且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2018-2022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年有关的主要原材料（高纯铌、铌钛、钛、不锈钢、无氧铜、铝、碳钢等）价格没有大幅波动，总造价按照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年原材料的价格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scale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后不变。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3E2FB4EA-F370-4987-9516-EF7C6BA9D6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89" y="2003898"/>
            <a:ext cx="6382009" cy="235328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1AF97EC-43B8-4025-8A29-A398D1D13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8458" y="4357184"/>
            <a:ext cx="6525823" cy="239661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9724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超导高频系统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TDR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造价受原材料价格影响分析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9189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内容占位符 2"/>
          <p:cNvSpPr>
            <a:spLocks noGrp="1" noChangeArrowheads="1"/>
          </p:cNvSpPr>
          <p:nvPr>
            <p:ph idx="1"/>
          </p:nvPr>
        </p:nvSpPr>
        <p:spPr>
          <a:xfrm>
            <a:off x="0" y="733831"/>
            <a:ext cx="8229600" cy="521037"/>
          </a:xfrm>
        </p:spPr>
        <p:txBody>
          <a:bodyPr/>
          <a:lstStyle/>
          <a:p>
            <a:r>
              <a:rPr lang="en-US" altLang="zh-CN" dirty="0" smtClean="0"/>
              <a:t>2020.3.27-2023.2.6</a:t>
            </a:r>
          </a:p>
        </p:txBody>
      </p:sp>
      <p:pic>
        <p:nvPicPr>
          <p:cNvPr id="3075" name="图片 3" descr="6ae856d89e1064b1f7242accb422cf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61" y="1309034"/>
            <a:ext cx="10670787" cy="5274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9724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直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线微波系统：芬兰铜代理商提供的同材料价格变化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0789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724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材</a:t>
            </a:r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料价格的变动对微波系统价格的影响</a:t>
            </a:r>
          </a:p>
        </p:txBody>
      </p:sp>
      <p:sp>
        <p:nvSpPr>
          <p:cNvPr id="8" name="内容占位符 2"/>
          <p:cNvSpPr txBox="1">
            <a:spLocks noChangeArrowheads="1"/>
          </p:cNvSpPr>
          <p:nvPr/>
        </p:nvSpPr>
        <p:spPr>
          <a:xfrm>
            <a:off x="5097509" y="3797303"/>
            <a:ext cx="6009514" cy="25087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500"/>
              </a:lnSpc>
            </a:pPr>
            <a:r>
              <a:rPr lang="zh-CN" altLang="en-US" sz="1800" dirty="0"/>
              <a:t>本系统中与材料相关的设备价格占总价格的</a:t>
            </a:r>
            <a:r>
              <a:rPr lang="en-US" altLang="zh-CN" sz="1800" dirty="0"/>
              <a:t>75% (2022</a:t>
            </a:r>
            <a:r>
              <a:rPr lang="zh-CN" altLang="en-US" sz="1800" dirty="0"/>
              <a:t>年</a:t>
            </a:r>
            <a:r>
              <a:rPr lang="en-US" altLang="zh-CN" sz="1800" dirty="0"/>
              <a:t>TDR)</a:t>
            </a:r>
          </a:p>
          <a:p>
            <a:pPr>
              <a:lnSpc>
                <a:spcPts val="2500"/>
              </a:lnSpc>
            </a:pPr>
            <a:r>
              <a:rPr lang="zh-CN" altLang="en-US" sz="1800" dirty="0"/>
              <a:t>与材料相关设备价格的构成（不含设计测试费）：材料费</a:t>
            </a:r>
            <a:r>
              <a:rPr lang="en-US" altLang="zh-CN" sz="1800" dirty="0"/>
              <a:t>+</a:t>
            </a:r>
            <a:r>
              <a:rPr lang="zh-CN" altLang="en-US" sz="1800" dirty="0"/>
              <a:t>加工费，无氧铜占总价的</a:t>
            </a:r>
            <a:r>
              <a:rPr lang="en-US" altLang="zh-CN" sz="1800" dirty="0"/>
              <a:t>30%</a:t>
            </a:r>
            <a:r>
              <a:rPr lang="zh-CN" altLang="en-US" sz="1800" dirty="0"/>
              <a:t>，铝型材占总价的</a:t>
            </a:r>
            <a:r>
              <a:rPr lang="en-US" altLang="zh-CN" sz="1800" dirty="0"/>
              <a:t>3%</a:t>
            </a:r>
            <a:r>
              <a:rPr lang="zh-CN" altLang="en-US" sz="1800" dirty="0"/>
              <a:t>，加工费占</a:t>
            </a:r>
            <a:r>
              <a:rPr lang="en-US" altLang="zh-CN" sz="1800" dirty="0"/>
              <a:t>67%</a:t>
            </a:r>
            <a:r>
              <a:rPr lang="zh-CN" altLang="en-US" sz="1800" dirty="0"/>
              <a:t>（</a:t>
            </a:r>
            <a:r>
              <a:rPr lang="en-US" altLang="zh-CN" sz="1800" dirty="0"/>
              <a:t>2022</a:t>
            </a:r>
            <a:r>
              <a:rPr lang="zh-CN" altLang="en-US" sz="1800" dirty="0"/>
              <a:t>年</a:t>
            </a:r>
            <a:r>
              <a:rPr lang="en-US" altLang="zh-CN" sz="1800" dirty="0"/>
              <a:t>TDR</a:t>
            </a:r>
            <a:r>
              <a:rPr lang="zh-CN" altLang="en-US" sz="1800" dirty="0"/>
              <a:t>）</a:t>
            </a:r>
            <a:endParaRPr lang="en-US" altLang="zh-CN" sz="1800" dirty="0"/>
          </a:p>
          <a:p>
            <a:pPr>
              <a:lnSpc>
                <a:spcPts val="2500"/>
              </a:lnSpc>
            </a:pPr>
            <a:r>
              <a:rPr lang="zh-CN" altLang="en-US" sz="1800" dirty="0"/>
              <a:t>材料价格的变动引起系统总价的变动，</a:t>
            </a:r>
            <a:r>
              <a:rPr lang="en-US" altLang="zh-CN" sz="1800" dirty="0"/>
              <a:t>2022</a:t>
            </a:r>
            <a:r>
              <a:rPr lang="zh-CN" altLang="en-US" sz="1800" dirty="0"/>
              <a:t>年比</a:t>
            </a:r>
            <a:r>
              <a:rPr lang="en-US" altLang="zh-CN" sz="1800" dirty="0"/>
              <a:t>2018</a:t>
            </a:r>
            <a:r>
              <a:rPr lang="zh-CN" altLang="en-US" sz="1800" dirty="0"/>
              <a:t>年增加了</a:t>
            </a:r>
            <a:r>
              <a:rPr lang="en-US" altLang="zh-CN" sz="1800" dirty="0"/>
              <a:t>11.68%</a:t>
            </a:r>
          </a:p>
        </p:txBody>
      </p:sp>
      <p:graphicFrame>
        <p:nvGraphicFramePr>
          <p:cNvPr id="10" name="表格 3"/>
          <p:cNvGraphicFramePr>
            <a:graphicFrameLocks noGrp="1"/>
          </p:cNvGraphicFramePr>
          <p:nvPr>
            <p:extLst/>
          </p:nvPr>
        </p:nvGraphicFramePr>
        <p:xfrm>
          <a:off x="431439" y="1157096"/>
          <a:ext cx="10675584" cy="2640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8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8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5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3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31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120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0237">
                <a:tc>
                  <a:txBody>
                    <a:bodyPr/>
                    <a:lstStyle/>
                    <a:p>
                      <a:r>
                        <a:rPr lang="zh-CN" altLang="en-US" dirty="0"/>
                        <a:t>关键原材料价格（万元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吨）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2018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2019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2022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842">
                <a:tc>
                  <a:txBody>
                    <a:bodyPr/>
                    <a:lstStyle/>
                    <a:p>
                      <a:r>
                        <a:rPr lang="zh-CN" altLang="en-US" dirty="0"/>
                        <a:t>无氧铜</a:t>
                      </a:r>
                      <a:r>
                        <a:rPr lang="en-US" altLang="zh-CN" dirty="0"/>
                        <a:t>C10100</a:t>
                      </a:r>
                      <a:r>
                        <a:rPr lang="zh-CN" altLang="en-US" dirty="0"/>
                        <a:t>（棒材）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25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487">
                <a:tc>
                  <a:txBody>
                    <a:bodyPr/>
                    <a:lstStyle/>
                    <a:p>
                      <a:r>
                        <a:rPr lang="zh-CN" altLang="en-US" dirty="0"/>
                        <a:t>铝型材</a:t>
                      </a:r>
                      <a:r>
                        <a:rPr lang="en-US" altLang="zh-CN" dirty="0"/>
                        <a:t>(</a:t>
                      </a:r>
                      <a:r>
                        <a:rPr lang="zh-CN" altLang="en-US" dirty="0"/>
                        <a:t>原材料费用</a:t>
                      </a:r>
                      <a:r>
                        <a:rPr lang="en-US" altLang="zh-CN" dirty="0"/>
                        <a:t>+</a:t>
                      </a:r>
                      <a:r>
                        <a:rPr lang="zh-CN" altLang="en-US" dirty="0"/>
                        <a:t>加工费</a:t>
                      </a:r>
                      <a:r>
                        <a:rPr lang="en-US" altLang="zh-CN" dirty="0"/>
                        <a:t>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2.77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2.86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842">
                <a:tc>
                  <a:txBody>
                    <a:bodyPr/>
                    <a:lstStyle/>
                    <a:p>
                      <a:r>
                        <a:rPr lang="zh-CN" altLang="en-US" dirty="0"/>
                        <a:t>和材料相关的设备价格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45199.3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45829.2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45829.2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48662.6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52491.6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842">
                <a:tc>
                  <a:txBody>
                    <a:bodyPr/>
                    <a:lstStyle/>
                    <a:p>
                      <a:r>
                        <a:rPr lang="zh-CN" altLang="en-US" dirty="0"/>
                        <a:t>和材料无关的设备价格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17200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17200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17200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dirty="0"/>
                        <a:t>17200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17200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842">
                <a:tc>
                  <a:txBody>
                    <a:bodyPr/>
                    <a:lstStyle/>
                    <a:p>
                      <a:r>
                        <a:rPr lang="zh-CN" altLang="en-US" dirty="0"/>
                        <a:t>直线微波总价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62399.3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63029.2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63029.2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65862.6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69691.6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6456068"/>
                  </a:ext>
                </a:extLst>
              </a:tr>
              <a:tr h="374842">
                <a:tc>
                  <a:txBody>
                    <a:bodyPr/>
                    <a:lstStyle/>
                    <a:p>
                      <a:r>
                        <a:rPr lang="zh-CN" altLang="en-US" dirty="0"/>
                        <a:t>和</a:t>
                      </a:r>
                      <a:r>
                        <a:rPr lang="en-US" altLang="zh-CN" dirty="0"/>
                        <a:t>2018</a:t>
                      </a:r>
                      <a:r>
                        <a:rPr lang="zh-CN" altLang="en-US" dirty="0"/>
                        <a:t>年价格相比的增长率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altLang="zh-CN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11.68%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94322552"/>
                  </a:ext>
                </a:extLst>
              </a:tr>
            </a:tbl>
          </a:graphicData>
        </a:graphic>
      </p:graphicFrame>
      <p:graphicFrame>
        <p:nvGraphicFramePr>
          <p:cNvPr id="12" name="图表 11">
            <a:extLst>
              <a:ext uri="{FF2B5EF4-FFF2-40B4-BE49-F238E27FC236}">
                <a16:creationId xmlns:a16="http://schemas.microsoft.com/office/drawing/2014/main" id="{88F44477-D64F-4AEA-B27B-F8440896051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46743" y="3893936"/>
          <a:ext cx="4519613" cy="2619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矩形 1">
            <a:extLst>
              <a:ext uri="{FF2B5EF4-FFF2-40B4-BE49-F238E27FC236}">
                <a16:creationId xmlns:a16="http://schemas.microsoft.com/office/drawing/2014/main" id="{1D20CAD9-2556-48AD-BEB2-560489189733}"/>
              </a:ext>
            </a:extLst>
          </p:cNvPr>
          <p:cNvSpPr/>
          <p:nvPr/>
        </p:nvSpPr>
        <p:spPr>
          <a:xfrm>
            <a:off x="431439" y="691131"/>
            <a:ext cx="5032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影响微波系统价格的材料主要有无氧铜和铝型材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1662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724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4. CEPC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磁铁电源系统的原材料价格浮动与总价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37" t="1788" r="715" b="1410"/>
          <a:stretch/>
        </p:blipFill>
        <p:spPr>
          <a:xfrm>
            <a:off x="1916348" y="623684"/>
            <a:ext cx="8297695" cy="6175952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8609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9724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5. CEPC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束测系统芯片价格波动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89A9C-6CFE-4CB9-853A-BBB6ECEBE3E0}" type="slidenum">
              <a:rPr lang="zh-CN" altLang="en-US" smtClean="0"/>
              <a:t>7</a:t>
            </a:fld>
            <a:endParaRPr lang="zh-CN" alt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1458" r="4665"/>
          <a:stretch/>
        </p:blipFill>
        <p:spPr>
          <a:xfrm>
            <a:off x="398833" y="1296429"/>
            <a:ext cx="11284067" cy="460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6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3EB712CD-688D-4657-87F8-6B03E52F3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31" y="856160"/>
            <a:ext cx="6308854" cy="1925952"/>
          </a:xfrm>
        </p:spPr>
        <p:txBody>
          <a:bodyPr/>
          <a:lstStyle/>
          <a:p>
            <a:r>
              <a:rPr lang="zh-CN" altLang="en-US" dirty="0"/>
              <a:t>机械系统主要材料为碳钢 </a:t>
            </a:r>
            <a:r>
              <a:rPr lang="en-US" altLang="zh-CN" dirty="0"/>
              <a:t>Q235B</a:t>
            </a:r>
            <a:r>
              <a:rPr lang="zh-CN" altLang="en-US" dirty="0"/>
              <a:t>板材</a:t>
            </a:r>
            <a:endParaRPr lang="en-US" altLang="zh-CN" dirty="0"/>
          </a:p>
          <a:p>
            <a:pPr lvl="1"/>
            <a:r>
              <a:rPr lang="en-US" altLang="zh-CN" dirty="0"/>
              <a:t>22</a:t>
            </a:r>
            <a:r>
              <a:rPr lang="zh-CN" altLang="en-US" dirty="0"/>
              <a:t>年初</a:t>
            </a:r>
            <a:r>
              <a:rPr lang="en-US" altLang="zh-CN" dirty="0"/>
              <a:t>~5200</a:t>
            </a:r>
            <a:r>
              <a:rPr lang="zh-CN" altLang="en-US" dirty="0"/>
              <a:t>元，</a:t>
            </a:r>
            <a:r>
              <a:rPr lang="en-US" altLang="zh-CN" dirty="0"/>
              <a:t>22</a:t>
            </a:r>
            <a:r>
              <a:rPr lang="zh-CN" altLang="en-US" dirty="0"/>
              <a:t>年末</a:t>
            </a:r>
            <a:r>
              <a:rPr lang="en-US" altLang="zh-CN" dirty="0"/>
              <a:t>~4200</a:t>
            </a:r>
            <a:r>
              <a:rPr lang="zh-CN" altLang="en-US" dirty="0"/>
              <a:t>元，见左下图。</a:t>
            </a:r>
            <a:endParaRPr lang="en-US" altLang="zh-CN" dirty="0"/>
          </a:p>
          <a:p>
            <a:pPr lvl="1"/>
            <a:r>
              <a:rPr lang="zh-CN" altLang="en-US" dirty="0"/>
              <a:t>近</a:t>
            </a:r>
            <a:r>
              <a:rPr lang="en-US" altLang="zh-CN" dirty="0"/>
              <a:t>16</a:t>
            </a:r>
            <a:r>
              <a:rPr lang="zh-CN" altLang="en-US" dirty="0"/>
              <a:t>个月价格表格见右下表，最高</a:t>
            </a:r>
            <a:r>
              <a:rPr lang="en-US" altLang="zh-CN" dirty="0"/>
              <a:t>~5900</a:t>
            </a:r>
            <a:r>
              <a:rPr lang="zh-CN" altLang="en-US" dirty="0"/>
              <a:t>，最低</a:t>
            </a:r>
            <a:r>
              <a:rPr lang="en-US" altLang="zh-CN" dirty="0"/>
              <a:t>~3900</a:t>
            </a:r>
            <a:r>
              <a:rPr lang="zh-CN" altLang="en-US" dirty="0"/>
              <a:t>。平均</a:t>
            </a:r>
            <a:r>
              <a:rPr lang="en-US" altLang="zh-CN" dirty="0"/>
              <a:t>5000</a:t>
            </a:r>
            <a:r>
              <a:rPr lang="zh-CN" altLang="en-US" dirty="0"/>
              <a:t>元。</a:t>
            </a:r>
            <a:endParaRPr lang="en-US" altLang="zh-CN" dirty="0"/>
          </a:p>
          <a:p>
            <a:pPr lvl="1"/>
            <a:r>
              <a:rPr lang="zh-CN" altLang="en-US" dirty="0"/>
              <a:t>长时间看钢材价格有一定周期性</a:t>
            </a: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6999756-9389-4047-881B-13EBD02953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653" y="3158050"/>
            <a:ext cx="4960599" cy="3110652"/>
          </a:xfrm>
          <a:prstGeom prst="rect">
            <a:avLst/>
          </a:prstGeom>
        </p:spPr>
      </p:pic>
      <p:pic>
        <p:nvPicPr>
          <p:cNvPr id="6" name="图片 5" descr="F:\其他\长投学习\股票进阶训练营\随堂练习\作业一\图108：2002-2019年冷轧板卷的价格变化.png">
            <a:extLst>
              <a:ext uri="{FF2B5EF4-FFF2-40B4-BE49-F238E27FC236}">
                <a16:creationId xmlns:a16="http://schemas.microsoft.com/office/drawing/2014/main" id="{D352E827-1320-4B91-BEAC-46E07B841A89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385" y="572086"/>
            <a:ext cx="4405227" cy="296878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8BE0E9BD-AA6D-43EB-9736-F8C939E043DF}"/>
              </a:ext>
            </a:extLst>
          </p:cNvPr>
          <p:cNvSpPr txBox="1"/>
          <p:nvPr/>
        </p:nvSpPr>
        <p:spPr>
          <a:xfrm>
            <a:off x="9187613" y="669043"/>
            <a:ext cx="164899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/>
              <a:t>2010-2015</a:t>
            </a:r>
            <a:r>
              <a:rPr lang="zh-CN" altLang="en-US" sz="1600" dirty="0"/>
              <a:t>：全民大炼钢</a:t>
            </a:r>
            <a:endParaRPr lang="en-US" sz="1600" dirty="0"/>
          </a:p>
        </p:txBody>
      </p:sp>
      <p:cxnSp>
        <p:nvCxnSpPr>
          <p:cNvPr id="9" name="直接箭头连接符 8">
            <a:extLst>
              <a:ext uri="{FF2B5EF4-FFF2-40B4-BE49-F238E27FC236}">
                <a16:creationId xmlns:a16="http://schemas.microsoft.com/office/drawing/2014/main" id="{605A27D7-AE70-49CA-8184-7CFA42215D03}"/>
              </a:ext>
            </a:extLst>
          </p:cNvPr>
          <p:cNvCxnSpPr>
            <a:cxnSpLocks/>
          </p:cNvCxnSpPr>
          <p:nvPr/>
        </p:nvCxnSpPr>
        <p:spPr>
          <a:xfrm flipH="1">
            <a:off x="9406647" y="1340107"/>
            <a:ext cx="387893" cy="8446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文本框 9">
            <a:extLst>
              <a:ext uri="{FF2B5EF4-FFF2-40B4-BE49-F238E27FC236}">
                <a16:creationId xmlns:a16="http://schemas.microsoft.com/office/drawing/2014/main" id="{AD1777D5-1866-4180-9AF1-90466207CDF4}"/>
              </a:ext>
            </a:extLst>
          </p:cNvPr>
          <p:cNvSpPr txBox="1"/>
          <p:nvPr/>
        </p:nvSpPr>
        <p:spPr>
          <a:xfrm>
            <a:off x="2859663" y="3794831"/>
            <a:ext cx="246058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600" dirty="0"/>
              <a:t>2022</a:t>
            </a:r>
            <a:r>
              <a:rPr lang="zh-CN" altLang="en-US" sz="1600" dirty="0"/>
              <a:t>下跌：罕见高温天气影响钢材需求；美联储加息；房地产“断供潮”</a:t>
            </a:r>
            <a:endParaRPr lang="en-US" sz="1600" dirty="0"/>
          </a:p>
        </p:txBody>
      </p:sp>
      <p:cxnSp>
        <p:nvCxnSpPr>
          <p:cNvPr id="12" name="直接箭头连接符 11">
            <a:extLst>
              <a:ext uri="{FF2B5EF4-FFF2-40B4-BE49-F238E27FC236}">
                <a16:creationId xmlns:a16="http://schemas.microsoft.com/office/drawing/2014/main" id="{0F06BAD5-6EC1-4C52-87B9-6CB56402B54E}"/>
              </a:ext>
            </a:extLst>
          </p:cNvPr>
          <p:cNvCxnSpPr>
            <a:stCxn id="10" idx="2"/>
          </p:cNvCxnSpPr>
          <p:nvPr/>
        </p:nvCxnSpPr>
        <p:spPr>
          <a:xfrm flipH="1">
            <a:off x="4339629" y="4713376"/>
            <a:ext cx="354065" cy="773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图片 12">
            <a:extLst>
              <a:ext uri="{FF2B5EF4-FFF2-40B4-BE49-F238E27FC236}">
                <a16:creationId xmlns:a16="http://schemas.microsoft.com/office/drawing/2014/main" id="{D6EB8B87-408E-45F4-9C38-830FF489C8F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3637825"/>
            <a:ext cx="5286941" cy="314492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0" y="-12690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机械系统：钢材价格整理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49331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图表 8">
            <a:extLst>
              <a:ext uri="{FF2B5EF4-FFF2-40B4-BE49-F238E27FC236}">
                <a16:creationId xmlns:a16="http://schemas.microsoft.com/office/drawing/2014/main" id="{6ACE0288-6495-4A16-96AF-9639D4F3E3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1797838"/>
              </p:ext>
            </p:extLst>
          </p:nvPr>
        </p:nvGraphicFramePr>
        <p:xfrm>
          <a:off x="2869661" y="690664"/>
          <a:ext cx="6274340" cy="3831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380F097C-F77E-41DC-942D-F9B5B16C9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477348"/>
              </p:ext>
            </p:extLst>
          </p:nvPr>
        </p:nvGraphicFramePr>
        <p:xfrm>
          <a:off x="1322966" y="4843294"/>
          <a:ext cx="10262679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097">
                  <a:extLst>
                    <a:ext uri="{9D8B030D-6E8A-4147-A177-3AD203B41FA5}">
                      <a16:colId xmlns:a16="http://schemas.microsoft.com/office/drawing/2014/main" val="4264355058"/>
                    </a:ext>
                  </a:extLst>
                </a:gridCol>
                <a:gridCol w="1466097">
                  <a:extLst>
                    <a:ext uri="{9D8B030D-6E8A-4147-A177-3AD203B41FA5}">
                      <a16:colId xmlns:a16="http://schemas.microsoft.com/office/drawing/2014/main" val="3834823701"/>
                    </a:ext>
                  </a:extLst>
                </a:gridCol>
                <a:gridCol w="1466097">
                  <a:extLst>
                    <a:ext uri="{9D8B030D-6E8A-4147-A177-3AD203B41FA5}">
                      <a16:colId xmlns:a16="http://schemas.microsoft.com/office/drawing/2014/main" val="257023352"/>
                    </a:ext>
                  </a:extLst>
                </a:gridCol>
                <a:gridCol w="1466097">
                  <a:extLst>
                    <a:ext uri="{9D8B030D-6E8A-4147-A177-3AD203B41FA5}">
                      <a16:colId xmlns:a16="http://schemas.microsoft.com/office/drawing/2014/main" val="2170930865"/>
                    </a:ext>
                  </a:extLst>
                </a:gridCol>
                <a:gridCol w="1466097">
                  <a:extLst>
                    <a:ext uri="{9D8B030D-6E8A-4147-A177-3AD203B41FA5}">
                      <a16:colId xmlns:a16="http://schemas.microsoft.com/office/drawing/2014/main" val="1221022395"/>
                    </a:ext>
                  </a:extLst>
                </a:gridCol>
                <a:gridCol w="1466097">
                  <a:extLst>
                    <a:ext uri="{9D8B030D-6E8A-4147-A177-3AD203B41FA5}">
                      <a16:colId xmlns:a16="http://schemas.microsoft.com/office/drawing/2014/main" val="379786712"/>
                    </a:ext>
                  </a:extLst>
                </a:gridCol>
                <a:gridCol w="1466097">
                  <a:extLst>
                    <a:ext uri="{9D8B030D-6E8A-4147-A177-3AD203B41FA5}">
                      <a16:colId xmlns:a16="http://schemas.microsoft.com/office/drawing/2014/main" val="10453513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时间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2018.6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2019.3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2021.3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2023.3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795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碳钢单价（元</a:t>
                      </a:r>
                      <a:r>
                        <a:rPr lang="en-US" altLang="zh-CN" dirty="0"/>
                        <a:t>/</a:t>
                      </a:r>
                      <a:r>
                        <a:rPr lang="zh-CN" altLang="en-US" dirty="0"/>
                        <a:t>吨）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4380.5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4004.6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3678.4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4935.2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5244.5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4559.6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876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dirty="0"/>
                        <a:t>机械系统总预算（亿元）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12.477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12.261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12.073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12.796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12.973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12.580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256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-12690"/>
            <a:ext cx="12192000" cy="58477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6. </a:t>
            </a:r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机械系统：总预算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5741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1316</Words>
  <Application>Microsoft Office PowerPoint</Application>
  <PresentationFormat>Widescreen</PresentationFormat>
  <Paragraphs>173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等线</vt:lpstr>
      <vt:lpstr>等线 Light</vt:lpstr>
      <vt:lpstr>宋体</vt:lpstr>
      <vt:lpstr>微软雅黑</vt:lpstr>
      <vt:lpstr>Arial</vt:lpstr>
      <vt:lpstr>Wingdings</vt:lpstr>
      <vt:lpstr>Office Theme</vt:lpstr>
      <vt:lpstr>Raw material cost fluctuations in recent years and their impact to the relevant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Raw material cost fluctuations in recent years and their impact to the relevant system</dc:title>
  <dc:creator>liyuhui</dc:creator>
  <cp:lastModifiedBy>liyuhui</cp:lastModifiedBy>
  <cp:revision>28</cp:revision>
  <dcterms:created xsi:type="dcterms:W3CDTF">2023-03-22T00:44:05Z</dcterms:created>
  <dcterms:modified xsi:type="dcterms:W3CDTF">2023-03-23T01:51:05Z</dcterms:modified>
</cp:coreProperties>
</file>