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7" r:id="rId2"/>
    <p:sldId id="390" r:id="rId3"/>
    <p:sldId id="460" r:id="rId4"/>
    <p:sldId id="459" r:id="rId5"/>
    <p:sldId id="458" r:id="rId6"/>
    <p:sldId id="462" r:id="rId7"/>
    <p:sldId id="461" r:id="rId8"/>
    <p:sldId id="441" r:id="rId9"/>
    <p:sldId id="443" r:id="rId10"/>
    <p:sldId id="395" r:id="rId11"/>
    <p:sldId id="444" r:id="rId12"/>
    <p:sldId id="445" r:id="rId13"/>
    <p:sldId id="398" r:id="rId14"/>
    <p:sldId id="391" r:id="rId15"/>
    <p:sldId id="447" r:id="rId16"/>
    <p:sldId id="448" r:id="rId17"/>
    <p:sldId id="454" r:id="rId18"/>
    <p:sldId id="422" r:id="rId19"/>
    <p:sldId id="457" r:id="rId20"/>
    <p:sldId id="455"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CC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0" autoAdjust="0"/>
    <p:restoredTop sz="89901" autoAdjust="0"/>
  </p:normalViewPr>
  <p:slideViewPr>
    <p:cSldViewPr snapToGrid="0">
      <p:cViewPr varScale="1">
        <p:scale>
          <a:sx n="67" d="100"/>
          <a:sy n="67" d="100"/>
        </p:scale>
        <p:origin x="568" y="52"/>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207CD6-E695-49A0-A6D9-1C58B16CAB74}" type="datetimeFigureOut">
              <a:rPr lang="zh-CN" altLang="en-US" smtClean="0"/>
              <a:t>2023/3/30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92AD2-DAF6-4583-9B5F-10F6A4CCD7EC}" type="slidenum">
              <a:rPr lang="zh-CN" altLang="en-US" smtClean="0"/>
              <a:t>‹#›</a:t>
            </a:fld>
            <a:endParaRPr lang="zh-CN" altLang="en-US"/>
          </a:p>
        </p:txBody>
      </p:sp>
    </p:spTree>
    <p:extLst>
      <p:ext uri="{BB962C8B-B14F-4D97-AF65-F5344CB8AC3E}">
        <p14:creationId xmlns:p14="http://schemas.microsoft.com/office/powerpoint/2010/main" val="250680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024893-FBE9-4F5D-8C6A-13C145199598}" type="slidenum">
              <a:rPr lang="zh-CN" altLang="en-US" smtClean="0"/>
              <a:t>1</a:t>
            </a:fld>
            <a:endParaRPr lang="zh-CN" altLang="en-US"/>
          </a:p>
        </p:txBody>
      </p:sp>
    </p:spTree>
    <p:extLst>
      <p:ext uri="{BB962C8B-B14F-4D97-AF65-F5344CB8AC3E}">
        <p14:creationId xmlns:p14="http://schemas.microsoft.com/office/powerpoint/2010/main" val="2685675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94208B2-3F48-4B6B-95B1-DAABF66BA3E1}" type="slidenum">
              <a:rPr lang="zh-CN" altLang="en-US" smtClean="0"/>
              <a:t>18</a:t>
            </a:fld>
            <a:endParaRPr lang="zh-CN" altLang="en-US"/>
          </a:p>
        </p:txBody>
      </p:sp>
    </p:spTree>
    <p:extLst>
      <p:ext uri="{BB962C8B-B14F-4D97-AF65-F5344CB8AC3E}">
        <p14:creationId xmlns:p14="http://schemas.microsoft.com/office/powerpoint/2010/main" val="500687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94208B2-3F48-4B6B-95B1-DAABF66BA3E1}" type="slidenum">
              <a:rPr lang="zh-CN" altLang="en-US" smtClean="0"/>
              <a:t>2</a:t>
            </a:fld>
            <a:endParaRPr lang="zh-CN" altLang="en-US"/>
          </a:p>
        </p:txBody>
      </p:sp>
    </p:spTree>
    <p:extLst>
      <p:ext uri="{BB962C8B-B14F-4D97-AF65-F5344CB8AC3E}">
        <p14:creationId xmlns:p14="http://schemas.microsoft.com/office/powerpoint/2010/main" val="3771872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94208B2-3F48-4B6B-95B1-DAABF66BA3E1}" type="slidenum">
              <a:rPr lang="zh-CN" altLang="en-US" smtClean="0"/>
              <a:t>3</a:t>
            </a:fld>
            <a:endParaRPr lang="zh-CN" altLang="en-US"/>
          </a:p>
        </p:txBody>
      </p:sp>
    </p:spTree>
    <p:extLst>
      <p:ext uri="{BB962C8B-B14F-4D97-AF65-F5344CB8AC3E}">
        <p14:creationId xmlns:p14="http://schemas.microsoft.com/office/powerpoint/2010/main" val="326384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D092AD2-DAF6-4583-9B5F-10F6A4CCD7EC}" type="slidenum">
              <a:rPr lang="zh-CN" altLang="en-US" smtClean="0"/>
              <a:t>4</a:t>
            </a:fld>
            <a:endParaRPr lang="zh-CN" altLang="en-US"/>
          </a:p>
        </p:txBody>
      </p:sp>
    </p:spTree>
    <p:extLst>
      <p:ext uri="{BB962C8B-B14F-4D97-AF65-F5344CB8AC3E}">
        <p14:creationId xmlns:p14="http://schemas.microsoft.com/office/powerpoint/2010/main" val="3617084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en-US" altLang="zh-CN" sz="1200" dirty="0" smtClean="0">
                    <a:solidFill>
                      <a:srgbClr val="FF0000"/>
                    </a:solidFill>
                  </a:rPr>
                  <a:t> </a:t>
                </a:r>
                <a:r>
                  <a:rPr lang="en-US" altLang="zh-CN" sz="1200" i="0" smtClean="0">
                    <a:solidFill>
                      <a:srgbClr val="FF0000"/>
                    </a:solidFill>
                    <a:latin typeface="Cambria Math" panose="02040503050406030204" pitchFamily="18" charset="0"/>
                  </a:rPr>
                  <a:t>1</a:t>
                </a:r>
                <a:r>
                  <a:rPr lang="en-US" altLang="zh-CN" sz="1200" b="0" i="0" smtClean="0">
                    <a:solidFill>
                      <a:srgbClr val="FF0000"/>
                    </a:solidFill>
                    <a:latin typeface="Cambria Math" panose="02040503050406030204" pitchFamily="18" charset="0"/>
                  </a:rPr>
                  <a:t>1</a:t>
                </a:r>
                <a:r>
                  <a:rPr lang="en-US" altLang="zh-CN" sz="1200" b="0" i="0" smtClean="0">
                    <a:solidFill>
                      <a:srgbClr val="FF0000"/>
                    </a:solidFill>
                    <a:latin typeface="Cambria Math" panose="02040503050406030204" pitchFamily="18" charset="0"/>
                  </a:rPr>
                  <a:t>?</a:t>
                </a:r>
                <a:r>
                  <a:rPr lang="zh-CN" altLang="en-US" sz="1200" i="0">
                    <a:solidFill>
                      <a:srgbClr val="FF0000"/>
                    </a:solidFill>
                    <a:latin typeface="Cambria Math" panose="02040503050406030204" pitchFamily="18" charset="0"/>
                  </a:rPr>
                  <a:t>𝜎</a:t>
                </a:r>
                <a:r>
                  <a:rPr lang="en-US" altLang="zh-CN" sz="1200" i="0">
                    <a:solidFill>
                      <a:srgbClr val="FF0000"/>
                    </a:solidFill>
                    <a:latin typeface="Cambria Math" panose="02040503050406030204" pitchFamily="18" charset="0"/>
                  </a:rPr>
                  <a:t>_𝑥</a:t>
                </a:r>
                <a:r>
                  <a:rPr lang="en-US" altLang="zh-CN" sz="1200" i="0">
                    <a:solidFill>
                      <a:srgbClr val="FF0000"/>
                    </a:solidFill>
                    <a:latin typeface="Cambria Math" panose="02040503050406030204" pitchFamily="18" charset="0"/>
                    <a:ea typeface="Cambria Math" panose="02040503050406030204" pitchFamily="18" charset="0"/>
                  </a:rPr>
                  <a:t>×15</a:t>
                </a:r>
                <a:r>
                  <a:rPr lang="zh-CN" altLang="en-US" sz="1200" i="0">
                    <a:solidFill>
                      <a:srgbClr val="FF0000"/>
                    </a:solidFill>
                    <a:latin typeface="Cambria Math" panose="02040503050406030204" pitchFamily="18" charset="0"/>
                  </a:rPr>
                  <a:t>𝜎</a:t>
                </a:r>
                <a:r>
                  <a:rPr lang="en-US" altLang="zh-CN" sz="1200" i="0">
                    <a:solidFill>
                      <a:srgbClr val="FF0000"/>
                    </a:solidFill>
                    <a:latin typeface="Cambria Math" panose="02040503050406030204" pitchFamily="18" charset="0"/>
                  </a:rPr>
                  <a:t>_𝑦</a:t>
                </a:r>
                <a:r>
                  <a:rPr lang="en-US" altLang="zh-CN" sz="1200" i="0">
                    <a:solidFill>
                      <a:srgbClr val="FF0000"/>
                    </a:solidFill>
                    <a:latin typeface="Cambria Math" panose="02040503050406030204" pitchFamily="18" charset="0"/>
                    <a:ea typeface="Cambria Math" panose="02040503050406030204" pitchFamily="18" charset="0"/>
                  </a:rPr>
                  <a:t>×1.7%(booster 3.6nm)</a:t>
                </a:r>
                <a:endParaRPr lang="zh-CN" altLang="en-US" dirty="0"/>
              </a:p>
            </p:txBody>
          </p:sp>
        </mc:Fallback>
      </mc:AlternateContent>
      <p:sp>
        <p:nvSpPr>
          <p:cNvPr id="4" name="灯片编号占位符 3"/>
          <p:cNvSpPr>
            <a:spLocks noGrp="1"/>
          </p:cNvSpPr>
          <p:nvPr>
            <p:ph type="sldNum" sz="quarter" idx="10"/>
          </p:nvPr>
        </p:nvSpPr>
        <p:spPr/>
        <p:txBody>
          <a:bodyPr/>
          <a:lstStyle/>
          <a:p>
            <a:fld id="{5B554DA0-051F-4D56-B4F9-DBF64DC2126A}" type="slidenum">
              <a:rPr lang="zh-CN" altLang="en-US" smtClean="0"/>
              <a:t>13</a:t>
            </a:fld>
            <a:endParaRPr lang="zh-CN" altLang="en-US"/>
          </a:p>
        </p:txBody>
      </p:sp>
    </p:spTree>
    <p:extLst>
      <p:ext uri="{BB962C8B-B14F-4D97-AF65-F5344CB8AC3E}">
        <p14:creationId xmlns:p14="http://schemas.microsoft.com/office/powerpoint/2010/main" val="2438343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en-US" altLang="zh-CN" sz="1200" dirty="0" smtClean="0">
                    <a:solidFill>
                      <a:srgbClr val="FF0000"/>
                    </a:solidFill>
                  </a:rPr>
                  <a:t> </a:t>
                </a:r>
                <a:r>
                  <a:rPr lang="en-US" altLang="zh-CN" sz="1200" i="0" smtClean="0">
                    <a:solidFill>
                      <a:srgbClr val="FF0000"/>
                    </a:solidFill>
                    <a:latin typeface="Cambria Math" panose="02040503050406030204" pitchFamily="18" charset="0"/>
                  </a:rPr>
                  <a:t>1</a:t>
                </a:r>
                <a:r>
                  <a:rPr lang="en-US" altLang="zh-CN" sz="1200" b="0" i="0" smtClean="0">
                    <a:solidFill>
                      <a:srgbClr val="FF0000"/>
                    </a:solidFill>
                    <a:latin typeface="Cambria Math" panose="02040503050406030204" pitchFamily="18" charset="0"/>
                  </a:rPr>
                  <a:t>1</a:t>
                </a:r>
                <a:r>
                  <a:rPr lang="en-US" altLang="zh-CN" sz="1200" b="0" i="0" smtClean="0">
                    <a:solidFill>
                      <a:srgbClr val="FF0000"/>
                    </a:solidFill>
                    <a:latin typeface="Cambria Math" panose="02040503050406030204" pitchFamily="18" charset="0"/>
                  </a:rPr>
                  <a:t>?</a:t>
                </a:r>
                <a:r>
                  <a:rPr lang="zh-CN" altLang="en-US" sz="1200" i="0">
                    <a:solidFill>
                      <a:srgbClr val="FF0000"/>
                    </a:solidFill>
                    <a:latin typeface="Cambria Math" panose="02040503050406030204" pitchFamily="18" charset="0"/>
                  </a:rPr>
                  <a:t>𝜎</a:t>
                </a:r>
                <a:r>
                  <a:rPr lang="en-US" altLang="zh-CN" sz="1200" i="0">
                    <a:solidFill>
                      <a:srgbClr val="FF0000"/>
                    </a:solidFill>
                    <a:latin typeface="Cambria Math" panose="02040503050406030204" pitchFamily="18" charset="0"/>
                  </a:rPr>
                  <a:t>_𝑥</a:t>
                </a:r>
                <a:r>
                  <a:rPr lang="en-US" altLang="zh-CN" sz="1200" i="0">
                    <a:solidFill>
                      <a:srgbClr val="FF0000"/>
                    </a:solidFill>
                    <a:latin typeface="Cambria Math" panose="02040503050406030204" pitchFamily="18" charset="0"/>
                    <a:ea typeface="Cambria Math" panose="02040503050406030204" pitchFamily="18" charset="0"/>
                  </a:rPr>
                  <a:t>×15</a:t>
                </a:r>
                <a:r>
                  <a:rPr lang="zh-CN" altLang="en-US" sz="1200" i="0">
                    <a:solidFill>
                      <a:srgbClr val="FF0000"/>
                    </a:solidFill>
                    <a:latin typeface="Cambria Math" panose="02040503050406030204" pitchFamily="18" charset="0"/>
                  </a:rPr>
                  <a:t>𝜎</a:t>
                </a:r>
                <a:r>
                  <a:rPr lang="en-US" altLang="zh-CN" sz="1200" i="0">
                    <a:solidFill>
                      <a:srgbClr val="FF0000"/>
                    </a:solidFill>
                    <a:latin typeface="Cambria Math" panose="02040503050406030204" pitchFamily="18" charset="0"/>
                  </a:rPr>
                  <a:t>_𝑦</a:t>
                </a:r>
                <a:r>
                  <a:rPr lang="en-US" altLang="zh-CN" sz="1200" i="0">
                    <a:solidFill>
                      <a:srgbClr val="FF0000"/>
                    </a:solidFill>
                    <a:latin typeface="Cambria Math" panose="02040503050406030204" pitchFamily="18" charset="0"/>
                    <a:ea typeface="Cambria Math" panose="02040503050406030204" pitchFamily="18" charset="0"/>
                  </a:rPr>
                  <a:t>×1.7%(booster 3.6nm)</a:t>
                </a:r>
                <a:endParaRPr lang="zh-CN" altLang="en-US" dirty="0"/>
              </a:p>
            </p:txBody>
          </p:sp>
        </mc:Fallback>
      </mc:AlternateContent>
      <p:sp>
        <p:nvSpPr>
          <p:cNvPr id="4" name="灯片编号占位符 3"/>
          <p:cNvSpPr>
            <a:spLocks noGrp="1"/>
          </p:cNvSpPr>
          <p:nvPr>
            <p:ph type="sldNum" sz="quarter" idx="10"/>
          </p:nvPr>
        </p:nvSpPr>
        <p:spPr/>
        <p:txBody>
          <a:bodyPr/>
          <a:lstStyle/>
          <a:p>
            <a:fld id="{5B554DA0-051F-4D56-B4F9-DBF64DC2126A}" type="slidenum">
              <a:rPr lang="zh-CN" altLang="en-US" smtClean="0"/>
              <a:t>14</a:t>
            </a:fld>
            <a:endParaRPr lang="zh-CN" altLang="en-US"/>
          </a:p>
        </p:txBody>
      </p:sp>
    </p:spTree>
    <p:extLst>
      <p:ext uri="{BB962C8B-B14F-4D97-AF65-F5344CB8AC3E}">
        <p14:creationId xmlns:p14="http://schemas.microsoft.com/office/powerpoint/2010/main" val="146197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en-US" altLang="zh-CN" sz="1200" dirty="0" smtClean="0">
                    <a:solidFill>
                      <a:srgbClr val="FF0000"/>
                    </a:solidFill>
                  </a:rPr>
                  <a:t> </a:t>
                </a:r>
                <a:r>
                  <a:rPr lang="en-US" altLang="zh-CN" sz="1200" i="0" smtClean="0">
                    <a:solidFill>
                      <a:srgbClr val="FF0000"/>
                    </a:solidFill>
                    <a:latin typeface="Cambria Math" panose="02040503050406030204" pitchFamily="18" charset="0"/>
                  </a:rPr>
                  <a:t>1</a:t>
                </a:r>
                <a:r>
                  <a:rPr lang="en-US" altLang="zh-CN" sz="1200" b="0" i="0" smtClean="0">
                    <a:solidFill>
                      <a:srgbClr val="FF0000"/>
                    </a:solidFill>
                    <a:latin typeface="Cambria Math" panose="02040503050406030204" pitchFamily="18" charset="0"/>
                  </a:rPr>
                  <a:t>1</a:t>
                </a:r>
                <a:r>
                  <a:rPr lang="en-US" altLang="zh-CN" sz="1200" b="0" i="0" smtClean="0">
                    <a:solidFill>
                      <a:srgbClr val="FF0000"/>
                    </a:solidFill>
                    <a:latin typeface="Cambria Math" panose="02040503050406030204" pitchFamily="18" charset="0"/>
                  </a:rPr>
                  <a:t>?</a:t>
                </a:r>
                <a:r>
                  <a:rPr lang="zh-CN" altLang="en-US" sz="1200" i="0">
                    <a:solidFill>
                      <a:srgbClr val="FF0000"/>
                    </a:solidFill>
                    <a:latin typeface="Cambria Math" panose="02040503050406030204" pitchFamily="18" charset="0"/>
                  </a:rPr>
                  <a:t>𝜎</a:t>
                </a:r>
                <a:r>
                  <a:rPr lang="en-US" altLang="zh-CN" sz="1200" i="0">
                    <a:solidFill>
                      <a:srgbClr val="FF0000"/>
                    </a:solidFill>
                    <a:latin typeface="Cambria Math" panose="02040503050406030204" pitchFamily="18" charset="0"/>
                  </a:rPr>
                  <a:t>_𝑥</a:t>
                </a:r>
                <a:r>
                  <a:rPr lang="en-US" altLang="zh-CN" sz="1200" i="0">
                    <a:solidFill>
                      <a:srgbClr val="FF0000"/>
                    </a:solidFill>
                    <a:latin typeface="Cambria Math" panose="02040503050406030204" pitchFamily="18" charset="0"/>
                    <a:ea typeface="Cambria Math" panose="02040503050406030204" pitchFamily="18" charset="0"/>
                  </a:rPr>
                  <a:t>×15</a:t>
                </a:r>
                <a:r>
                  <a:rPr lang="zh-CN" altLang="en-US" sz="1200" i="0">
                    <a:solidFill>
                      <a:srgbClr val="FF0000"/>
                    </a:solidFill>
                    <a:latin typeface="Cambria Math" panose="02040503050406030204" pitchFamily="18" charset="0"/>
                  </a:rPr>
                  <a:t>𝜎</a:t>
                </a:r>
                <a:r>
                  <a:rPr lang="en-US" altLang="zh-CN" sz="1200" i="0">
                    <a:solidFill>
                      <a:srgbClr val="FF0000"/>
                    </a:solidFill>
                    <a:latin typeface="Cambria Math" panose="02040503050406030204" pitchFamily="18" charset="0"/>
                  </a:rPr>
                  <a:t>_𝑦</a:t>
                </a:r>
                <a:r>
                  <a:rPr lang="en-US" altLang="zh-CN" sz="1200" i="0">
                    <a:solidFill>
                      <a:srgbClr val="FF0000"/>
                    </a:solidFill>
                    <a:latin typeface="Cambria Math" panose="02040503050406030204" pitchFamily="18" charset="0"/>
                    <a:ea typeface="Cambria Math" panose="02040503050406030204" pitchFamily="18" charset="0"/>
                  </a:rPr>
                  <a:t>×1.7%(booster 3.6nm)</a:t>
                </a:r>
                <a:endParaRPr lang="zh-CN" altLang="en-US" dirty="0"/>
              </a:p>
            </p:txBody>
          </p:sp>
        </mc:Fallback>
      </mc:AlternateContent>
      <p:sp>
        <p:nvSpPr>
          <p:cNvPr id="4" name="灯片编号占位符 3"/>
          <p:cNvSpPr>
            <a:spLocks noGrp="1"/>
          </p:cNvSpPr>
          <p:nvPr>
            <p:ph type="sldNum" sz="quarter" idx="10"/>
          </p:nvPr>
        </p:nvSpPr>
        <p:spPr/>
        <p:txBody>
          <a:bodyPr/>
          <a:lstStyle/>
          <a:p>
            <a:fld id="{5B554DA0-051F-4D56-B4F9-DBF64DC2126A}" type="slidenum">
              <a:rPr lang="zh-CN" altLang="en-US" smtClean="0"/>
              <a:t>15</a:t>
            </a:fld>
            <a:endParaRPr lang="zh-CN" altLang="en-US"/>
          </a:p>
        </p:txBody>
      </p:sp>
    </p:spTree>
    <p:extLst>
      <p:ext uri="{BB962C8B-B14F-4D97-AF65-F5344CB8AC3E}">
        <p14:creationId xmlns:p14="http://schemas.microsoft.com/office/powerpoint/2010/main" val="3417959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Though the current injection schemes for W and Z modes are both transverse injection, it’s worthy to further improve the momentum acceptance for exploring the longitudinal injection scheme and leaving more margins for the error effects. The dynamic aperture at the W and Z energies has been optimized with 116 variables (96 arc sextupole families + 8 IR sextupoles + 4 multipoles + 8 phase advance). The current momentum acceptance of W and Z energies achieved 1.2% and 1.3% respectively which fulfill the requirement from the beam-beam effect and injection, shown in the following figure. Further optimization with 160 more arc families is undergoing to increase the on-momentum dynamic aperture. </a:t>
                </a:r>
                <a:endParaRPr lang="zh-CN" altLang="en-US" dirty="0"/>
              </a:p>
            </p:txBody>
          </p:sp>
        </mc:Choice>
        <mc:Fallback xmlns="">
          <p:sp>
            <p:nvSpPr>
              <p:cNvPr id="3" name="备注占位符 2"/>
              <p:cNvSpPr>
                <a:spLocks noGrp="1"/>
              </p:cNvSpPr>
              <p:nvPr>
                <p:ph type="body" idx="1"/>
              </p:nvPr>
            </p:nvSpPr>
            <p:spPr/>
            <p:txBody>
              <a:bodyPr/>
              <a:lstStyle/>
              <a:p>
                <a:r>
                  <a:rPr lang="en-US" altLang="zh-CN" sz="1200" dirty="0" smtClean="0">
                    <a:solidFill>
                      <a:srgbClr val="FF0000"/>
                    </a:solidFill>
                  </a:rPr>
                  <a:t> </a:t>
                </a:r>
                <a:r>
                  <a:rPr lang="en-US" altLang="zh-CN" sz="1200" i="0" smtClean="0">
                    <a:solidFill>
                      <a:srgbClr val="FF0000"/>
                    </a:solidFill>
                    <a:latin typeface="Cambria Math" panose="02040503050406030204" pitchFamily="18" charset="0"/>
                  </a:rPr>
                  <a:t>1</a:t>
                </a:r>
                <a:r>
                  <a:rPr lang="en-US" altLang="zh-CN" sz="1200" b="0" i="0" smtClean="0">
                    <a:solidFill>
                      <a:srgbClr val="FF0000"/>
                    </a:solidFill>
                    <a:latin typeface="Cambria Math" panose="02040503050406030204" pitchFamily="18" charset="0"/>
                  </a:rPr>
                  <a:t>1</a:t>
                </a:r>
                <a:r>
                  <a:rPr lang="en-US" altLang="zh-CN" sz="1200" b="0" i="0" smtClean="0">
                    <a:solidFill>
                      <a:srgbClr val="FF0000"/>
                    </a:solidFill>
                    <a:latin typeface="Cambria Math" panose="02040503050406030204" pitchFamily="18" charset="0"/>
                  </a:rPr>
                  <a:t>?</a:t>
                </a:r>
                <a:r>
                  <a:rPr lang="zh-CN" altLang="en-US" sz="1200" i="0">
                    <a:solidFill>
                      <a:srgbClr val="FF0000"/>
                    </a:solidFill>
                    <a:latin typeface="Cambria Math" panose="02040503050406030204" pitchFamily="18" charset="0"/>
                  </a:rPr>
                  <a:t>𝜎</a:t>
                </a:r>
                <a:r>
                  <a:rPr lang="en-US" altLang="zh-CN" sz="1200" i="0">
                    <a:solidFill>
                      <a:srgbClr val="FF0000"/>
                    </a:solidFill>
                    <a:latin typeface="Cambria Math" panose="02040503050406030204" pitchFamily="18" charset="0"/>
                  </a:rPr>
                  <a:t>_𝑥</a:t>
                </a:r>
                <a:r>
                  <a:rPr lang="en-US" altLang="zh-CN" sz="1200" i="0">
                    <a:solidFill>
                      <a:srgbClr val="FF0000"/>
                    </a:solidFill>
                    <a:latin typeface="Cambria Math" panose="02040503050406030204" pitchFamily="18" charset="0"/>
                    <a:ea typeface="Cambria Math" panose="02040503050406030204" pitchFamily="18" charset="0"/>
                  </a:rPr>
                  <a:t>×15</a:t>
                </a:r>
                <a:r>
                  <a:rPr lang="zh-CN" altLang="en-US" sz="1200" i="0">
                    <a:solidFill>
                      <a:srgbClr val="FF0000"/>
                    </a:solidFill>
                    <a:latin typeface="Cambria Math" panose="02040503050406030204" pitchFamily="18" charset="0"/>
                  </a:rPr>
                  <a:t>𝜎</a:t>
                </a:r>
                <a:r>
                  <a:rPr lang="en-US" altLang="zh-CN" sz="1200" i="0">
                    <a:solidFill>
                      <a:srgbClr val="FF0000"/>
                    </a:solidFill>
                    <a:latin typeface="Cambria Math" panose="02040503050406030204" pitchFamily="18" charset="0"/>
                  </a:rPr>
                  <a:t>_𝑦</a:t>
                </a:r>
                <a:r>
                  <a:rPr lang="en-US" altLang="zh-CN" sz="1200" i="0">
                    <a:solidFill>
                      <a:srgbClr val="FF0000"/>
                    </a:solidFill>
                    <a:latin typeface="Cambria Math" panose="02040503050406030204" pitchFamily="18" charset="0"/>
                    <a:ea typeface="Cambria Math" panose="02040503050406030204" pitchFamily="18" charset="0"/>
                  </a:rPr>
                  <a:t>×1.7%(booster 3.6nm)</a:t>
                </a:r>
                <a:endParaRPr lang="zh-CN" altLang="en-US" dirty="0"/>
              </a:p>
            </p:txBody>
          </p:sp>
        </mc:Fallback>
      </mc:AlternateContent>
      <p:sp>
        <p:nvSpPr>
          <p:cNvPr id="4" name="灯片编号占位符 3"/>
          <p:cNvSpPr>
            <a:spLocks noGrp="1"/>
          </p:cNvSpPr>
          <p:nvPr>
            <p:ph type="sldNum" sz="quarter" idx="10"/>
          </p:nvPr>
        </p:nvSpPr>
        <p:spPr/>
        <p:txBody>
          <a:bodyPr/>
          <a:lstStyle/>
          <a:p>
            <a:fld id="{5B554DA0-051F-4D56-B4F9-DBF64DC2126A}" type="slidenum">
              <a:rPr lang="zh-CN" altLang="en-US" smtClean="0"/>
              <a:t>16</a:t>
            </a:fld>
            <a:endParaRPr lang="zh-CN" altLang="en-US"/>
          </a:p>
        </p:txBody>
      </p:sp>
    </p:spTree>
    <p:extLst>
      <p:ext uri="{BB962C8B-B14F-4D97-AF65-F5344CB8AC3E}">
        <p14:creationId xmlns:p14="http://schemas.microsoft.com/office/powerpoint/2010/main" val="1476705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94208B2-3F48-4B6B-95B1-DAABF66BA3E1}" type="slidenum">
              <a:rPr lang="zh-CN" altLang="en-US" smtClean="0"/>
              <a:t>17</a:t>
            </a:fld>
            <a:endParaRPr lang="zh-CN" altLang="en-US"/>
          </a:p>
        </p:txBody>
      </p:sp>
    </p:spTree>
    <p:extLst>
      <p:ext uri="{BB962C8B-B14F-4D97-AF65-F5344CB8AC3E}">
        <p14:creationId xmlns:p14="http://schemas.microsoft.com/office/powerpoint/2010/main" val="663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r>
              <a:rPr lang="en-US" altLang="zh-CN"/>
              <a:t>Yiwei Wang</a:t>
            </a:r>
            <a:endParaRPr lang="zh-CN" altLang="en-US"/>
          </a:p>
        </p:txBody>
      </p:sp>
      <p:sp>
        <p:nvSpPr>
          <p:cNvPr id="5" name="页脚占位符 4"/>
          <p:cNvSpPr>
            <a:spLocks noGrp="1"/>
          </p:cNvSpPr>
          <p:nvPr>
            <p:ph type="ftr" sz="quarter" idx="11"/>
          </p:nvPr>
        </p:nvSpPr>
        <p:spPr/>
        <p:txBody>
          <a:bodyPr/>
          <a:lstStyle/>
          <a:p>
            <a:r>
              <a:rPr lang="en-US" altLang="zh-CN"/>
              <a:t>CEPC MDI workshop 2023</a:t>
            </a:r>
            <a:endParaRPr lang="zh-CN" altLang="en-US"/>
          </a:p>
        </p:txBody>
      </p:sp>
      <p:sp>
        <p:nvSpPr>
          <p:cNvPr id="6" name="灯片编号占位符 5"/>
          <p:cNvSpPr>
            <a:spLocks noGrp="1"/>
          </p:cNvSpPr>
          <p:nvPr>
            <p:ph type="sldNum" sz="quarter" idx="12"/>
          </p:nvPr>
        </p:nvSpPr>
        <p:spPr/>
        <p:txBody>
          <a:bodyPr/>
          <a:lstStyle/>
          <a:p>
            <a:fld id="{22E91457-C063-4D8E-B76C-6152AF5215F9}" type="slidenum">
              <a:rPr lang="zh-CN" altLang="en-US" smtClean="0"/>
              <a:t>‹#›</a:t>
            </a:fld>
            <a:endParaRPr lang="zh-CN" altLang="en-US"/>
          </a:p>
        </p:txBody>
      </p:sp>
    </p:spTree>
    <p:extLst>
      <p:ext uri="{BB962C8B-B14F-4D97-AF65-F5344CB8AC3E}">
        <p14:creationId xmlns:p14="http://schemas.microsoft.com/office/powerpoint/2010/main" val="4200154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r>
              <a:rPr lang="en-US" altLang="zh-CN"/>
              <a:t>Yiwei Wang</a:t>
            </a:r>
            <a:endParaRPr lang="zh-CN" altLang="en-US"/>
          </a:p>
        </p:txBody>
      </p:sp>
      <p:sp>
        <p:nvSpPr>
          <p:cNvPr id="5" name="页脚占位符 4"/>
          <p:cNvSpPr>
            <a:spLocks noGrp="1"/>
          </p:cNvSpPr>
          <p:nvPr>
            <p:ph type="ftr" sz="quarter" idx="11"/>
          </p:nvPr>
        </p:nvSpPr>
        <p:spPr/>
        <p:txBody>
          <a:bodyPr/>
          <a:lstStyle/>
          <a:p>
            <a:r>
              <a:rPr lang="en-US" altLang="zh-CN"/>
              <a:t>CEPC MDI workshop 2023</a:t>
            </a:r>
            <a:endParaRPr lang="zh-CN" altLang="en-US"/>
          </a:p>
        </p:txBody>
      </p:sp>
      <p:sp>
        <p:nvSpPr>
          <p:cNvPr id="6" name="灯片编号占位符 5"/>
          <p:cNvSpPr>
            <a:spLocks noGrp="1"/>
          </p:cNvSpPr>
          <p:nvPr>
            <p:ph type="sldNum" sz="quarter" idx="12"/>
          </p:nvPr>
        </p:nvSpPr>
        <p:spPr/>
        <p:txBody>
          <a:bodyPr/>
          <a:lstStyle/>
          <a:p>
            <a:fld id="{22E91457-C063-4D8E-B76C-6152AF5215F9}" type="slidenum">
              <a:rPr lang="zh-CN" altLang="en-US" smtClean="0"/>
              <a:t>‹#›</a:t>
            </a:fld>
            <a:endParaRPr lang="zh-CN" altLang="en-US"/>
          </a:p>
        </p:txBody>
      </p:sp>
    </p:spTree>
    <p:extLst>
      <p:ext uri="{BB962C8B-B14F-4D97-AF65-F5344CB8AC3E}">
        <p14:creationId xmlns:p14="http://schemas.microsoft.com/office/powerpoint/2010/main" val="2745816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r>
              <a:rPr lang="en-US" altLang="zh-CN"/>
              <a:t>Yiwei Wang</a:t>
            </a:r>
            <a:endParaRPr lang="zh-CN" altLang="en-US"/>
          </a:p>
        </p:txBody>
      </p:sp>
      <p:sp>
        <p:nvSpPr>
          <p:cNvPr id="5" name="页脚占位符 4"/>
          <p:cNvSpPr>
            <a:spLocks noGrp="1"/>
          </p:cNvSpPr>
          <p:nvPr>
            <p:ph type="ftr" sz="quarter" idx="11"/>
          </p:nvPr>
        </p:nvSpPr>
        <p:spPr/>
        <p:txBody>
          <a:bodyPr/>
          <a:lstStyle/>
          <a:p>
            <a:r>
              <a:rPr lang="en-US" altLang="zh-CN"/>
              <a:t>CEPC MDI workshop 2023</a:t>
            </a:r>
            <a:endParaRPr lang="zh-CN" altLang="en-US"/>
          </a:p>
        </p:txBody>
      </p:sp>
      <p:sp>
        <p:nvSpPr>
          <p:cNvPr id="6" name="灯片编号占位符 5"/>
          <p:cNvSpPr>
            <a:spLocks noGrp="1"/>
          </p:cNvSpPr>
          <p:nvPr>
            <p:ph type="sldNum" sz="quarter" idx="12"/>
          </p:nvPr>
        </p:nvSpPr>
        <p:spPr/>
        <p:txBody>
          <a:bodyPr/>
          <a:lstStyle/>
          <a:p>
            <a:fld id="{22E91457-C063-4D8E-B76C-6152AF5215F9}" type="slidenum">
              <a:rPr lang="zh-CN" altLang="en-US" smtClean="0"/>
              <a:t>‹#›</a:t>
            </a:fld>
            <a:endParaRPr lang="zh-CN" altLang="en-US"/>
          </a:p>
        </p:txBody>
      </p:sp>
    </p:spTree>
    <p:extLst>
      <p:ext uri="{BB962C8B-B14F-4D97-AF65-F5344CB8AC3E}">
        <p14:creationId xmlns:p14="http://schemas.microsoft.com/office/powerpoint/2010/main" val="43626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r>
              <a:rPr lang="en-US" altLang="zh-CN"/>
              <a:t>Yiwei Wang</a:t>
            </a:r>
            <a:endParaRPr lang="zh-CN" altLang="en-US"/>
          </a:p>
        </p:txBody>
      </p:sp>
      <p:sp>
        <p:nvSpPr>
          <p:cNvPr id="5" name="页脚占位符 4"/>
          <p:cNvSpPr>
            <a:spLocks noGrp="1"/>
          </p:cNvSpPr>
          <p:nvPr>
            <p:ph type="ftr" sz="quarter" idx="11"/>
          </p:nvPr>
        </p:nvSpPr>
        <p:spPr/>
        <p:txBody>
          <a:bodyPr/>
          <a:lstStyle/>
          <a:p>
            <a:r>
              <a:rPr lang="en-US" altLang="zh-CN"/>
              <a:t>CEPC MDI workshop 2023</a:t>
            </a:r>
            <a:endParaRPr lang="zh-CN" altLang="en-US"/>
          </a:p>
        </p:txBody>
      </p:sp>
      <p:sp>
        <p:nvSpPr>
          <p:cNvPr id="6" name="灯片编号占位符 5"/>
          <p:cNvSpPr>
            <a:spLocks noGrp="1"/>
          </p:cNvSpPr>
          <p:nvPr>
            <p:ph type="sldNum" sz="quarter" idx="12"/>
          </p:nvPr>
        </p:nvSpPr>
        <p:spPr/>
        <p:txBody>
          <a:bodyPr/>
          <a:lstStyle/>
          <a:p>
            <a:fld id="{22E91457-C063-4D8E-B76C-6152AF5215F9}" type="slidenum">
              <a:rPr lang="zh-CN" altLang="en-US" smtClean="0"/>
              <a:t>‹#›</a:t>
            </a:fld>
            <a:endParaRPr lang="zh-CN" altLang="en-US"/>
          </a:p>
        </p:txBody>
      </p:sp>
    </p:spTree>
    <p:extLst>
      <p:ext uri="{BB962C8B-B14F-4D97-AF65-F5344CB8AC3E}">
        <p14:creationId xmlns:p14="http://schemas.microsoft.com/office/powerpoint/2010/main" val="1939991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r>
              <a:rPr lang="en-US" altLang="zh-CN"/>
              <a:t>Yiwei Wang</a:t>
            </a:r>
            <a:endParaRPr lang="zh-CN" altLang="en-US"/>
          </a:p>
        </p:txBody>
      </p:sp>
      <p:sp>
        <p:nvSpPr>
          <p:cNvPr id="5" name="页脚占位符 4"/>
          <p:cNvSpPr>
            <a:spLocks noGrp="1"/>
          </p:cNvSpPr>
          <p:nvPr>
            <p:ph type="ftr" sz="quarter" idx="11"/>
          </p:nvPr>
        </p:nvSpPr>
        <p:spPr/>
        <p:txBody>
          <a:bodyPr/>
          <a:lstStyle/>
          <a:p>
            <a:r>
              <a:rPr lang="en-US" altLang="zh-CN"/>
              <a:t>CEPC MDI workshop 2023</a:t>
            </a:r>
            <a:endParaRPr lang="zh-CN" altLang="en-US"/>
          </a:p>
        </p:txBody>
      </p:sp>
      <p:sp>
        <p:nvSpPr>
          <p:cNvPr id="6" name="灯片编号占位符 5"/>
          <p:cNvSpPr>
            <a:spLocks noGrp="1"/>
          </p:cNvSpPr>
          <p:nvPr>
            <p:ph type="sldNum" sz="quarter" idx="12"/>
          </p:nvPr>
        </p:nvSpPr>
        <p:spPr/>
        <p:txBody>
          <a:bodyPr/>
          <a:lstStyle/>
          <a:p>
            <a:fld id="{22E91457-C063-4D8E-B76C-6152AF5215F9}" type="slidenum">
              <a:rPr lang="zh-CN" altLang="en-US" smtClean="0"/>
              <a:t>‹#›</a:t>
            </a:fld>
            <a:endParaRPr lang="zh-CN" altLang="en-US"/>
          </a:p>
        </p:txBody>
      </p:sp>
    </p:spTree>
    <p:extLst>
      <p:ext uri="{BB962C8B-B14F-4D97-AF65-F5344CB8AC3E}">
        <p14:creationId xmlns:p14="http://schemas.microsoft.com/office/powerpoint/2010/main" val="290239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r>
              <a:rPr lang="en-US" altLang="zh-CN"/>
              <a:t>Yiwei Wang</a:t>
            </a:r>
            <a:endParaRPr lang="zh-CN" altLang="en-US"/>
          </a:p>
        </p:txBody>
      </p:sp>
      <p:sp>
        <p:nvSpPr>
          <p:cNvPr id="6" name="页脚占位符 5"/>
          <p:cNvSpPr>
            <a:spLocks noGrp="1"/>
          </p:cNvSpPr>
          <p:nvPr>
            <p:ph type="ftr" sz="quarter" idx="11"/>
          </p:nvPr>
        </p:nvSpPr>
        <p:spPr/>
        <p:txBody>
          <a:bodyPr/>
          <a:lstStyle/>
          <a:p>
            <a:r>
              <a:rPr lang="en-US" altLang="zh-CN"/>
              <a:t>CEPC MDI workshop 2023</a:t>
            </a:r>
            <a:endParaRPr lang="zh-CN" altLang="en-US"/>
          </a:p>
        </p:txBody>
      </p:sp>
      <p:sp>
        <p:nvSpPr>
          <p:cNvPr id="7" name="灯片编号占位符 6"/>
          <p:cNvSpPr>
            <a:spLocks noGrp="1"/>
          </p:cNvSpPr>
          <p:nvPr>
            <p:ph type="sldNum" sz="quarter" idx="12"/>
          </p:nvPr>
        </p:nvSpPr>
        <p:spPr/>
        <p:txBody>
          <a:bodyPr/>
          <a:lstStyle/>
          <a:p>
            <a:fld id="{22E91457-C063-4D8E-B76C-6152AF5215F9}" type="slidenum">
              <a:rPr lang="zh-CN" altLang="en-US" smtClean="0"/>
              <a:t>‹#›</a:t>
            </a:fld>
            <a:endParaRPr lang="zh-CN" altLang="en-US"/>
          </a:p>
        </p:txBody>
      </p:sp>
    </p:spTree>
    <p:extLst>
      <p:ext uri="{BB962C8B-B14F-4D97-AF65-F5344CB8AC3E}">
        <p14:creationId xmlns:p14="http://schemas.microsoft.com/office/powerpoint/2010/main" val="274036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r>
              <a:rPr lang="en-US" altLang="zh-CN"/>
              <a:t>Yiwei Wang</a:t>
            </a:r>
            <a:endParaRPr lang="zh-CN" altLang="en-US"/>
          </a:p>
        </p:txBody>
      </p:sp>
      <p:sp>
        <p:nvSpPr>
          <p:cNvPr id="8" name="页脚占位符 7"/>
          <p:cNvSpPr>
            <a:spLocks noGrp="1"/>
          </p:cNvSpPr>
          <p:nvPr>
            <p:ph type="ftr" sz="quarter" idx="11"/>
          </p:nvPr>
        </p:nvSpPr>
        <p:spPr/>
        <p:txBody>
          <a:bodyPr/>
          <a:lstStyle/>
          <a:p>
            <a:r>
              <a:rPr lang="en-US" altLang="zh-CN"/>
              <a:t>CEPC MDI workshop 2023</a:t>
            </a:r>
            <a:endParaRPr lang="zh-CN" altLang="en-US"/>
          </a:p>
        </p:txBody>
      </p:sp>
      <p:sp>
        <p:nvSpPr>
          <p:cNvPr id="9" name="灯片编号占位符 8"/>
          <p:cNvSpPr>
            <a:spLocks noGrp="1"/>
          </p:cNvSpPr>
          <p:nvPr>
            <p:ph type="sldNum" sz="quarter" idx="12"/>
          </p:nvPr>
        </p:nvSpPr>
        <p:spPr/>
        <p:txBody>
          <a:bodyPr/>
          <a:lstStyle/>
          <a:p>
            <a:fld id="{22E91457-C063-4D8E-B76C-6152AF5215F9}" type="slidenum">
              <a:rPr lang="zh-CN" altLang="en-US" smtClean="0"/>
              <a:t>‹#›</a:t>
            </a:fld>
            <a:endParaRPr lang="zh-CN" altLang="en-US"/>
          </a:p>
        </p:txBody>
      </p:sp>
    </p:spTree>
    <p:extLst>
      <p:ext uri="{BB962C8B-B14F-4D97-AF65-F5344CB8AC3E}">
        <p14:creationId xmlns:p14="http://schemas.microsoft.com/office/powerpoint/2010/main" val="2241378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r>
              <a:rPr lang="en-US" altLang="zh-CN"/>
              <a:t>Yiwei Wang</a:t>
            </a:r>
            <a:endParaRPr lang="zh-CN" altLang="en-US"/>
          </a:p>
        </p:txBody>
      </p:sp>
      <p:sp>
        <p:nvSpPr>
          <p:cNvPr id="4" name="页脚占位符 3"/>
          <p:cNvSpPr>
            <a:spLocks noGrp="1"/>
          </p:cNvSpPr>
          <p:nvPr>
            <p:ph type="ftr" sz="quarter" idx="11"/>
          </p:nvPr>
        </p:nvSpPr>
        <p:spPr/>
        <p:txBody>
          <a:bodyPr/>
          <a:lstStyle/>
          <a:p>
            <a:r>
              <a:rPr lang="en-US" altLang="zh-CN"/>
              <a:t>CEPC MDI workshop 2023</a:t>
            </a:r>
            <a:endParaRPr lang="zh-CN" altLang="en-US"/>
          </a:p>
        </p:txBody>
      </p:sp>
      <p:sp>
        <p:nvSpPr>
          <p:cNvPr id="5" name="灯片编号占位符 4"/>
          <p:cNvSpPr>
            <a:spLocks noGrp="1"/>
          </p:cNvSpPr>
          <p:nvPr>
            <p:ph type="sldNum" sz="quarter" idx="12"/>
          </p:nvPr>
        </p:nvSpPr>
        <p:spPr/>
        <p:txBody>
          <a:bodyPr/>
          <a:lstStyle/>
          <a:p>
            <a:fld id="{22E91457-C063-4D8E-B76C-6152AF5215F9}" type="slidenum">
              <a:rPr lang="zh-CN" altLang="en-US" smtClean="0"/>
              <a:t>‹#›</a:t>
            </a:fld>
            <a:endParaRPr lang="zh-CN" altLang="en-US"/>
          </a:p>
        </p:txBody>
      </p:sp>
    </p:spTree>
    <p:extLst>
      <p:ext uri="{BB962C8B-B14F-4D97-AF65-F5344CB8AC3E}">
        <p14:creationId xmlns:p14="http://schemas.microsoft.com/office/powerpoint/2010/main" val="233744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a:t>Yiwei Wang</a:t>
            </a:r>
            <a:endParaRPr lang="zh-CN" altLang="en-US"/>
          </a:p>
        </p:txBody>
      </p:sp>
      <p:sp>
        <p:nvSpPr>
          <p:cNvPr id="3" name="页脚占位符 2"/>
          <p:cNvSpPr>
            <a:spLocks noGrp="1"/>
          </p:cNvSpPr>
          <p:nvPr>
            <p:ph type="ftr" sz="quarter" idx="11"/>
          </p:nvPr>
        </p:nvSpPr>
        <p:spPr/>
        <p:txBody>
          <a:bodyPr/>
          <a:lstStyle/>
          <a:p>
            <a:r>
              <a:rPr lang="en-US" altLang="zh-CN"/>
              <a:t>CEPC MDI workshop 2023</a:t>
            </a:r>
            <a:endParaRPr lang="zh-CN" altLang="en-US"/>
          </a:p>
        </p:txBody>
      </p:sp>
      <p:sp>
        <p:nvSpPr>
          <p:cNvPr id="4" name="灯片编号占位符 3"/>
          <p:cNvSpPr>
            <a:spLocks noGrp="1"/>
          </p:cNvSpPr>
          <p:nvPr>
            <p:ph type="sldNum" sz="quarter" idx="12"/>
          </p:nvPr>
        </p:nvSpPr>
        <p:spPr/>
        <p:txBody>
          <a:bodyPr/>
          <a:lstStyle/>
          <a:p>
            <a:fld id="{22E91457-C063-4D8E-B76C-6152AF5215F9}" type="slidenum">
              <a:rPr lang="zh-CN" altLang="en-US" smtClean="0"/>
              <a:t>‹#›</a:t>
            </a:fld>
            <a:endParaRPr lang="zh-CN" altLang="en-US"/>
          </a:p>
        </p:txBody>
      </p:sp>
    </p:spTree>
    <p:extLst>
      <p:ext uri="{BB962C8B-B14F-4D97-AF65-F5344CB8AC3E}">
        <p14:creationId xmlns:p14="http://schemas.microsoft.com/office/powerpoint/2010/main" val="414832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r>
              <a:rPr lang="en-US" altLang="zh-CN"/>
              <a:t>Yiwei Wang</a:t>
            </a:r>
            <a:endParaRPr lang="zh-CN" altLang="en-US"/>
          </a:p>
        </p:txBody>
      </p:sp>
      <p:sp>
        <p:nvSpPr>
          <p:cNvPr id="6" name="页脚占位符 5"/>
          <p:cNvSpPr>
            <a:spLocks noGrp="1"/>
          </p:cNvSpPr>
          <p:nvPr>
            <p:ph type="ftr" sz="quarter" idx="11"/>
          </p:nvPr>
        </p:nvSpPr>
        <p:spPr/>
        <p:txBody>
          <a:bodyPr/>
          <a:lstStyle/>
          <a:p>
            <a:r>
              <a:rPr lang="en-US" altLang="zh-CN"/>
              <a:t>CEPC MDI workshop 2023</a:t>
            </a:r>
            <a:endParaRPr lang="zh-CN" altLang="en-US"/>
          </a:p>
        </p:txBody>
      </p:sp>
      <p:sp>
        <p:nvSpPr>
          <p:cNvPr id="7" name="灯片编号占位符 6"/>
          <p:cNvSpPr>
            <a:spLocks noGrp="1"/>
          </p:cNvSpPr>
          <p:nvPr>
            <p:ph type="sldNum" sz="quarter" idx="12"/>
          </p:nvPr>
        </p:nvSpPr>
        <p:spPr/>
        <p:txBody>
          <a:bodyPr/>
          <a:lstStyle/>
          <a:p>
            <a:fld id="{22E91457-C063-4D8E-B76C-6152AF5215F9}" type="slidenum">
              <a:rPr lang="zh-CN" altLang="en-US" smtClean="0"/>
              <a:t>‹#›</a:t>
            </a:fld>
            <a:endParaRPr lang="zh-CN" altLang="en-US"/>
          </a:p>
        </p:txBody>
      </p:sp>
    </p:spTree>
    <p:extLst>
      <p:ext uri="{BB962C8B-B14F-4D97-AF65-F5344CB8AC3E}">
        <p14:creationId xmlns:p14="http://schemas.microsoft.com/office/powerpoint/2010/main" val="1535729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r>
              <a:rPr lang="en-US" altLang="zh-CN"/>
              <a:t>Yiwei Wang</a:t>
            </a:r>
            <a:endParaRPr lang="zh-CN" altLang="en-US"/>
          </a:p>
        </p:txBody>
      </p:sp>
      <p:sp>
        <p:nvSpPr>
          <p:cNvPr id="6" name="页脚占位符 5"/>
          <p:cNvSpPr>
            <a:spLocks noGrp="1"/>
          </p:cNvSpPr>
          <p:nvPr>
            <p:ph type="ftr" sz="quarter" idx="11"/>
          </p:nvPr>
        </p:nvSpPr>
        <p:spPr/>
        <p:txBody>
          <a:bodyPr/>
          <a:lstStyle/>
          <a:p>
            <a:r>
              <a:rPr lang="en-US" altLang="zh-CN"/>
              <a:t>CEPC MDI workshop 2023</a:t>
            </a:r>
            <a:endParaRPr lang="zh-CN" altLang="en-US"/>
          </a:p>
        </p:txBody>
      </p:sp>
      <p:sp>
        <p:nvSpPr>
          <p:cNvPr id="7" name="灯片编号占位符 6"/>
          <p:cNvSpPr>
            <a:spLocks noGrp="1"/>
          </p:cNvSpPr>
          <p:nvPr>
            <p:ph type="sldNum" sz="quarter" idx="12"/>
          </p:nvPr>
        </p:nvSpPr>
        <p:spPr/>
        <p:txBody>
          <a:bodyPr/>
          <a:lstStyle/>
          <a:p>
            <a:fld id="{22E91457-C063-4D8E-B76C-6152AF5215F9}" type="slidenum">
              <a:rPr lang="zh-CN" altLang="en-US" smtClean="0"/>
              <a:t>‹#›</a:t>
            </a:fld>
            <a:endParaRPr lang="zh-CN" altLang="en-US"/>
          </a:p>
        </p:txBody>
      </p:sp>
    </p:spTree>
    <p:extLst>
      <p:ext uri="{BB962C8B-B14F-4D97-AF65-F5344CB8AC3E}">
        <p14:creationId xmlns:p14="http://schemas.microsoft.com/office/powerpoint/2010/main" val="3991887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Yiwei Wang</a:t>
            </a: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CEPC MDI workshop 2023</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91457-C063-4D8E-B76C-6152AF5215F9}" type="slidenum">
              <a:rPr lang="zh-CN" altLang="en-US" smtClean="0"/>
              <a:t>‹#›</a:t>
            </a:fld>
            <a:endParaRPr lang="zh-CN" altLang="en-US"/>
          </a:p>
        </p:txBody>
      </p:sp>
    </p:spTree>
    <p:extLst>
      <p:ext uri="{BB962C8B-B14F-4D97-AF65-F5344CB8AC3E}">
        <p14:creationId xmlns:p14="http://schemas.microsoft.com/office/powerpoint/2010/main" val="1776111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5.png"/><Relationship Id="rId4" Type="http://schemas.openxmlformats.org/officeDocument/2006/relationships/image" Target="../media/image32.png"/><Relationship Id="rId9"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jpe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jpe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jpeg"/><Relationship Id="rId7"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jpeg"/><Relationship Id="rId7"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5.xml"/><Relationship Id="rId7" Type="http://schemas.openxmlformats.org/officeDocument/2006/relationships/image" Target="../media/image15.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2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19.emf"/><Relationship Id="rId4" Type="http://schemas.openxmlformats.org/officeDocument/2006/relationships/oleObject" Target="../embeddings/oleObject1.bin"/><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Autofit/>
          </a:bodyPr>
          <a:lstStyle/>
          <a:p>
            <a:pPr lvl="1" algn="ctr" rtl="0">
              <a:spcBef>
                <a:spcPct val="0"/>
              </a:spcBef>
            </a:pPr>
            <a:r>
              <a:rPr lang="en-US" altLang="zh-CN" sz="3200" b="1" dirty="0">
                <a:solidFill>
                  <a:srgbClr val="0070C0"/>
                </a:solidFill>
              </a:rPr>
              <a:t>CEPC Collider ring lattice design</a:t>
            </a:r>
          </a:p>
        </p:txBody>
      </p:sp>
      <p:pic>
        <p:nvPicPr>
          <p:cNvPr id="4"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8025" y="68629"/>
            <a:ext cx="1536169" cy="9053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Administrator\Desktop\12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6357" y="442303"/>
            <a:ext cx="3960284" cy="241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65" y="68627"/>
            <a:ext cx="5848615" cy="9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副标题 2"/>
          <p:cNvSpPr>
            <a:spLocks noGrp="1"/>
          </p:cNvSpPr>
          <p:nvPr>
            <p:ph type="subTitle" idx="1"/>
          </p:nvPr>
        </p:nvSpPr>
        <p:spPr>
          <a:xfrm>
            <a:off x="527382" y="3886200"/>
            <a:ext cx="11425269" cy="2279104"/>
          </a:xfrm>
        </p:spPr>
        <p:txBody>
          <a:bodyPr>
            <a:normAutofit fontScale="92500" lnSpcReduction="10000"/>
          </a:bodyPr>
          <a:lstStyle/>
          <a:p>
            <a:r>
              <a:rPr lang="en-US" altLang="zh-CN" sz="2000" dirty="0"/>
              <a:t>Yiwei Wang</a:t>
            </a:r>
          </a:p>
          <a:p>
            <a:r>
              <a:rPr lang="en-US" altLang="zh-CN" sz="2000" dirty="0"/>
              <a:t>for the CEPC Accelerator Physics Group</a:t>
            </a:r>
          </a:p>
          <a:p>
            <a:r>
              <a:rPr lang="en-US" altLang="zh-CN" sz="2000" dirty="0"/>
              <a:t>The Institute of High Energy Physics, Chinese Academy of Sciences </a:t>
            </a:r>
          </a:p>
          <a:p>
            <a:endParaRPr lang="en-US" altLang="zh-CN" sz="2000" dirty="0"/>
          </a:p>
          <a:p>
            <a:r>
              <a:rPr lang="en-US" altLang="zh-CN" sz="2000" dirty="0"/>
              <a:t>The 2023 CEPC MDI workshop</a:t>
            </a:r>
          </a:p>
          <a:p>
            <a:r>
              <a:rPr lang="en-US" altLang="zh-CN" sz="2000" dirty="0"/>
              <a:t>30 March-1 April 2023, USC, Hengyang</a:t>
            </a:r>
          </a:p>
        </p:txBody>
      </p:sp>
      <p:sp>
        <p:nvSpPr>
          <p:cNvPr id="9" name="灯片编号占位符 8"/>
          <p:cNvSpPr>
            <a:spLocks noGrp="1"/>
          </p:cNvSpPr>
          <p:nvPr>
            <p:ph type="sldNum" sz="quarter" idx="12"/>
          </p:nvPr>
        </p:nvSpPr>
        <p:spPr/>
        <p:txBody>
          <a:bodyPr/>
          <a:lstStyle/>
          <a:p>
            <a:fld id="{0C913308-F349-4B6D-A68A-DD1791B4A57B}" type="slidenum">
              <a:rPr lang="zh-CN" altLang="en-US" smtClean="0"/>
              <a:t>1</a:t>
            </a:fld>
            <a:endParaRPr lang="zh-CN" altLang="en-US" dirty="0"/>
          </a:p>
        </p:txBody>
      </p:sp>
      <p:sp>
        <p:nvSpPr>
          <p:cNvPr id="7" name="页脚占位符 6"/>
          <p:cNvSpPr>
            <a:spLocks noGrp="1"/>
          </p:cNvSpPr>
          <p:nvPr>
            <p:ph type="ftr" sz="quarter" idx="11"/>
          </p:nvPr>
        </p:nvSpPr>
        <p:spPr/>
        <p:txBody>
          <a:bodyPr/>
          <a:lstStyle/>
          <a:p>
            <a:r>
              <a:rPr lang="en-US" altLang="zh-CN"/>
              <a:t>CEPC MDI workshop 2023</a:t>
            </a:r>
            <a:endParaRPr lang="zh-CN" altLang="en-US"/>
          </a:p>
        </p:txBody>
      </p:sp>
      <p:sp>
        <p:nvSpPr>
          <p:cNvPr id="3" name="日期占位符 2">
            <a:extLst>
              <a:ext uri="{FF2B5EF4-FFF2-40B4-BE49-F238E27FC236}">
                <a16:creationId xmlns:a16="http://schemas.microsoft.com/office/drawing/2014/main" id="{C0E3C74E-CC6A-4130-9251-10B14F7CFD88}"/>
              </a:ext>
            </a:extLst>
          </p:cNvPr>
          <p:cNvSpPr>
            <a:spLocks noGrp="1"/>
          </p:cNvSpPr>
          <p:nvPr>
            <p:ph type="dt" sz="half" idx="10"/>
          </p:nvPr>
        </p:nvSpPr>
        <p:spPr/>
        <p:txBody>
          <a:bodyPr/>
          <a:lstStyle/>
          <a:p>
            <a:r>
              <a:rPr lang="en-US" altLang="zh-CN"/>
              <a:t>Yiwei Wang</a:t>
            </a:r>
            <a:endParaRPr lang="zh-CN" altLang="en-US"/>
          </a:p>
        </p:txBody>
      </p:sp>
    </p:spTree>
    <p:extLst>
      <p:ext uri="{BB962C8B-B14F-4D97-AF65-F5344CB8AC3E}">
        <p14:creationId xmlns:p14="http://schemas.microsoft.com/office/powerpoint/2010/main" val="3734114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11816" y="232300"/>
            <a:ext cx="7105650" cy="888185"/>
          </a:xfrm>
        </p:spPr>
        <p:txBody>
          <a:bodyPr>
            <a:normAutofit fontScale="90000"/>
          </a:bodyPr>
          <a:lstStyle/>
          <a:p>
            <a:pPr marL="0" lvl="1" algn="ctr"/>
            <a:r>
              <a:rPr lang="en-US" altLang="zh-CN" sz="3200" b="1" kern="0" dirty="0">
                <a:solidFill>
                  <a:srgbClr val="0070C0"/>
                </a:solidFill>
                <a:latin typeface="+mn-ea"/>
                <a:ea typeface="+mn-ea"/>
              </a:rPr>
              <a:t>Optimization of ARC aberration for Higgs/ttbar modes</a:t>
            </a:r>
          </a:p>
        </p:txBody>
      </p:sp>
      <p:sp>
        <p:nvSpPr>
          <p:cNvPr id="3" name="内容占位符 2"/>
          <p:cNvSpPr>
            <a:spLocks noGrp="1"/>
          </p:cNvSpPr>
          <p:nvPr>
            <p:ph idx="1"/>
          </p:nvPr>
        </p:nvSpPr>
        <p:spPr>
          <a:xfrm>
            <a:off x="1100648" y="1239503"/>
            <a:ext cx="10481752" cy="2470234"/>
          </a:xfrm>
        </p:spPr>
        <p:txBody>
          <a:bodyPr>
            <a:noAutofit/>
          </a:bodyPr>
          <a:lstStyle/>
          <a:p>
            <a:r>
              <a:rPr lang="en-US" altLang="zh-CN" sz="1800" dirty="0">
                <a:latin typeface="Times New Roman" panose="02020603050405020304" pitchFamily="18" charset="0"/>
                <a:cs typeface="Times New Roman" panose="02020603050405020304" pitchFamily="18" charset="0"/>
              </a:rPr>
              <a:t>2</a:t>
            </a:r>
            <a:r>
              <a:rPr lang="en-US" altLang="zh-CN" sz="1800" baseline="30000" dirty="0">
                <a:latin typeface="Times New Roman" panose="02020603050405020304" pitchFamily="18" charset="0"/>
                <a:cs typeface="Times New Roman" panose="02020603050405020304" pitchFamily="18" charset="0"/>
              </a:rPr>
              <a:t>nd</a:t>
            </a:r>
            <a:r>
              <a:rPr lang="en-US" altLang="zh-CN" sz="1800" dirty="0">
                <a:latin typeface="Times New Roman" panose="02020603050405020304" pitchFamily="18" charset="0"/>
                <a:cs typeface="Times New Roman" panose="02020603050405020304" pitchFamily="18" charset="0"/>
              </a:rPr>
              <a:t> order chromaticity is a main aberration for the optimization of momentum acceptance with </a:t>
            </a:r>
            <a:r>
              <a:rPr lang="en-US" altLang="zh-CN" sz="1800" b="1" dirty="0">
                <a:latin typeface="Times New Roman" panose="02020603050405020304" pitchFamily="18" charset="0"/>
                <a:cs typeface="Times New Roman" panose="02020603050405020304" pitchFamily="18" charset="0"/>
              </a:rPr>
              <a:t>one –I sextupole pair scheme</a:t>
            </a:r>
            <a:r>
              <a:rPr lang="en-US" altLang="zh-CN" sz="1800" dirty="0">
                <a:latin typeface="Times New Roman" panose="02020603050405020304" pitchFamily="18" charset="0"/>
                <a:cs typeface="Times New Roman" panose="02020603050405020304" pitchFamily="18" charset="0"/>
              </a:rPr>
              <a:t>.</a:t>
            </a:r>
          </a:p>
          <a:p>
            <a:pPr lvl="1"/>
            <a:r>
              <a:rPr lang="en-US" altLang="zh-CN" sz="1800" dirty="0">
                <a:latin typeface="Times New Roman" panose="02020603050405020304" pitchFamily="18" charset="0"/>
                <a:cs typeface="Times New Roman" panose="02020603050405020304" pitchFamily="18" charset="0"/>
              </a:rPr>
              <a:t>In previous versions, 2</a:t>
            </a:r>
            <a:r>
              <a:rPr lang="en-US" altLang="zh-CN" sz="1800" baseline="30000" dirty="0">
                <a:latin typeface="Times New Roman" panose="02020603050405020304" pitchFamily="18" charset="0"/>
                <a:cs typeface="Times New Roman" panose="02020603050405020304" pitchFamily="18" charset="0"/>
              </a:rPr>
              <a:t>nd</a:t>
            </a:r>
            <a:r>
              <a:rPr lang="en-US" altLang="zh-CN" sz="1800" dirty="0">
                <a:latin typeface="Times New Roman" panose="02020603050405020304" pitchFamily="18" charset="0"/>
                <a:cs typeface="Times New Roman" panose="02020603050405020304" pitchFamily="18" charset="0"/>
              </a:rPr>
              <a:t> order chromaticity generated in the ARC region are corrected with IR knobs (phase advance or K1).</a:t>
            </a:r>
          </a:p>
          <a:p>
            <a:pPr lvl="1"/>
            <a:r>
              <a:rPr lang="en-US" altLang="zh-CN" sz="1800" dirty="0">
                <a:latin typeface="Times New Roman" panose="02020603050405020304" pitchFamily="18" charset="0"/>
                <a:cs typeface="Times New Roman" panose="02020603050405020304" pitchFamily="18" charset="0"/>
              </a:rPr>
              <a:t>However, the IR  knobs will generate distortions at IP (beta, alfa and dispersion) especially for the horizontal plane.</a:t>
            </a:r>
          </a:p>
          <a:p>
            <a:r>
              <a:rPr lang="en-US" altLang="zh-CN" sz="1800" dirty="0">
                <a:latin typeface="Times New Roman" panose="02020603050405020304" pitchFamily="18" charset="0"/>
                <a:cs typeface="Times New Roman" panose="02020603050405020304" pitchFamily="18" charset="0"/>
              </a:rPr>
              <a:t>A lattice with </a:t>
            </a:r>
            <a:r>
              <a:rPr lang="en-US" altLang="zh-CN" sz="1800" b="1" dirty="0">
                <a:latin typeface="Times New Roman" panose="02020603050405020304" pitchFamily="18" charset="0"/>
                <a:cs typeface="Times New Roman" panose="02020603050405020304" pitchFamily="18" charset="0"/>
              </a:rPr>
              <a:t>four –I sextupole pairs scheme </a:t>
            </a:r>
            <a:r>
              <a:rPr lang="en-US" altLang="zh-CN" sz="1800" dirty="0">
                <a:latin typeface="Times New Roman" panose="02020603050405020304" pitchFamily="18" charset="0"/>
                <a:cs typeface="Times New Roman" panose="02020603050405020304" pitchFamily="18" charset="0"/>
              </a:rPr>
              <a:t>for Higgs &amp; ttbar modes </a:t>
            </a:r>
            <a:endParaRPr lang="en-US" altLang="zh-CN" sz="1800" b="1" dirty="0">
              <a:latin typeface="Times New Roman" panose="02020603050405020304" pitchFamily="18" charset="0"/>
              <a:cs typeface="Times New Roman" panose="02020603050405020304" pitchFamily="18" charset="0"/>
            </a:endParaRPr>
          </a:p>
          <a:p>
            <a:pPr lvl="1"/>
            <a:r>
              <a:rPr lang="en-US" altLang="zh-CN" sz="1800" dirty="0">
                <a:latin typeface="Times New Roman" panose="02020603050405020304" pitchFamily="18" charset="0"/>
                <a:cs typeface="Times New Roman" panose="02020603050405020304" pitchFamily="18" charset="0"/>
              </a:rPr>
              <a:t>much less 2</a:t>
            </a:r>
            <a:r>
              <a:rPr lang="en-US" altLang="zh-CN" sz="1800" baseline="30000" dirty="0">
                <a:latin typeface="Times New Roman" panose="02020603050405020304" pitchFamily="18" charset="0"/>
                <a:cs typeface="Times New Roman" panose="02020603050405020304" pitchFamily="18" charset="0"/>
              </a:rPr>
              <a:t>nd</a:t>
            </a:r>
            <a:r>
              <a:rPr lang="en-US" altLang="zh-CN" sz="1800" dirty="0">
                <a:latin typeface="Times New Roman" panose="02020603050405020304" pitchFamily="18" charset="0"/>
                <a:cs typeface="Times New Roman" panose="02020603050405020304" pitchFamily="18" charset="0"/>
              </a:rPr>
              <a:t> order chromaticity for the horizontal plane </a:t>
            </a:r>
          </a:p>
        </p:txBody>
      </p:sp>
      <p:grpSp>
        <p:nvGrpSpPr>
          <p:cNvPr id="8" name="组合 7"/>
          <p:cNvGrpSpPr/>
          <p:nvPr/>
        </p:nvGrpSpPr>
        <p:grpSpPr>
          <a:xfrm>
            <a:off x="8977396" y="3707986"/>
            <a:ext cx="2201765" cy="1301702"/>
            <a:chOff x="758277" y="4439668"/>
            <a:chExt cx="3016119" cy="1814096"/>
          </a:xfrm>
        </p:grpSpPr>
        <p:pic>
          <p:nvPicPr>
            <p:cNvPr id="9" name="图片 8"/>
            <p:cNvPicPr>
              <a:picLocks noChangeAspect="1"/>
            </p:cNvPicPr>
            <p:nvPr/>
          </p:nvPicPr>
          <p:blipFill>
            <a:blip r:embed="rId2"/>
            <a:stretch>
              <a:fillRect/>
            </a:stretch>
          </p:blipFill>
          <p:spPr>
            <a:xfrm>
              <a:off x="758277" y="4439668"/>
              <a:ext cx="3016119" cy="1814096"/>
            </a:xfrm>
            <a:prstGeom prst="rect">
              <a:avLst/>
            </a:prstGeom>
          </p:spPr>
        </p:pic>
        <p:sp>
          <p:nvSpPr>
            <p:cNvPr id="10" name="矩形 9"/>
            <p:cNvSpPr/>
            <p:nvPr/>
          </p:nvSpPr>
          <p:spPr>
            <a:xfrm>
              <a:off x="1028120" y="4670367"/>
              <a:ext cx="1419103" cy="375085"/>
            </a:xfrm>
            <a:prstGeom prst="rect">
              <a:avLst/>
            </a:prstGeom>
          </p:spPr>
          <p:txBody>
            <a:bodyPr wrap="none">
              <a:spAutoFit/>
            </a:bodyPr>
            <a:lstStyle/>
            <a:p>
              <a:r>
                <a:rPr lang="en-US" altLang="zh-CN" sz="1100" b="1" dirty="0"/>
                <a:t>Q’’=313, 410</a:t>
              </a:r>
              <a:endParaRPr lang="zh-CN" altLang="en-US" sz="1100" b="1" dirty="0"/>
            </a:p>
          </p:txBody>
        </p:sp>
      </p:grpSp>
      <p:grpSp>
        <p:nvGrpSpPr>
          <p:cNvPr id="11" name="组合 10"/>
          <p:cNvGrpSpPr/>
          <p:nvPr/>
        </p:nvGrpSpPr>
        <p:grpSpPr>
          <a:xfrm>
            <a:off x="9044657" y="5078110"/>
            <a:ext cx="2078415" cy="1320575"/>
            <a:chOff x="795659" y="605831"/>
            <a:chExt cx="2937517" cy="1790452"/>
          </a:xfrm>
        </p:grpSpPr>
        <p:pic>
          <p:nvPicPr>
            <p:cNvPr id="12" name="图片 11"/>
            <p:cNvPicPr>
              <a:picLocks noChangeAspect="1"/>
            </p:cNvPicPr>
            <p:nvPr/>
          </p:nvPicPr>
          <p:blipFill>
            <a:blip r:embed="rId3"/>
            <a:stretch>
              <a:fillRect/>
            </a:stretch>
          </p:blipFill>
          <p:spPr>
            <a:xfrm>
              <a:off x="795659" y="605831"/>
              <a:ext cx="2937517" cy="1790452"/>
            </a:xfrm>
            <a:prstGeom prst="rect">
              <a:avLst/>
            </a:prstGeom>
          </p:spPr>
        </p:pic>
        <p:sp>
          <p:nvSpPr>
            <p:cNvPr id="13" name="矩形 12"/>
            <p:cNvSpPr/>
            <p:nvPr/>
          </p:nvSpPr>
          <p:spPr>
            <a:xfrm>
              <a:off x="1044901" y="845660"/>
              <a:ext cx="1206582" cy="355442"/>
            </a:xfrm>
            <a:prstGeom prst="rect">
              <a:avLst/>
            </a:prstGeom>
          </p:spPr>
          <p:txBody>
            <a:bodyPr wrap="none">
              <a:spAutoFit/>
            </a:bodyPr>
            <a:lstStyle/>
            <a:p>
              <a:r>
                <a:rPr lang="en-US" altLang="zh-CN" sz="1100" b="1" dirty="0"/>
                <a:t>Q’’=9, </a:t>
              </a:r>
              <a:r>
                <a:rPr lang="zh-CN" altLang="en-US" sz="1100" b="1" dirty="0"/>
                <a:t>145</a:t>
              </a:r>
            </a:p>
          </p:txBody>
        </p:sp>
      </p:grpSp>
      <p:pic>
        <p:nvPicPr>
          <p:cNvPr id="17" name="图片 16"/>
          <p:cNvPicPr>
            <a:picLocks noChangeAspect="1"/>
          </p:cNvPicPr>
          <p:nvPr/>
        </p:nvPicPr>
        <p:blipFill>
          <a:blip r:embed="rId4"/>
          <a:stretch>
            <a:fillRect/>
          </a:stretch>
        </p:blipFill>
        <p:spPr>
          <a:xfrm>
            <a:off x="6413048" y="3698660"/>
            <a:ext cx="2348413" cy="1315076"/>
          </a:xfrm>
          <a:prstGeom prst="rect">
            <a:avLst/>
          </a:prstGeom>
        </p:spPr>
      </p:pic>
      <p:pic>
        <p:nvPicPr>
          <p:cNvPr id="18" name="图片 17"/>
          <p:cNvPicPr>
            <a:picLocks noChangeAspect="1"/>
          </p:cNvPicPr>
          <p:nvPr/>
        </p:nvPicPr>
        <p:blipFill>
          <a:blip r:embed="rId5"/>
          <a:stretch>
            <a:fillRect/>
          </a:stretch>
        </p:blipFill>
        <p:spPr>
          <a:xfrm>
            <a:off x="6308290" y="5056488"/>
            <a:ext cx="2463067" cy="1343030"/>
          </a:xfrm>
          <a:prstGeom prst="rect">
            <a:avLst/>
          </a:prstGeom>
        </p:spPr>
      </p:pic>
      <p:sp>
        <p:nvSpPr>
          <p:cNvPr id="20" name="矩形 19"/>
          <p:cNvSpPr/>
          <p:nvPr/>
        </p:nvSpPr>
        <p:spPr>
          <a:xfrm>
            <a:off x="3584721" y="3744121"/>
            <a:ext cx="3098919" cy="523220"/>
          </a:xfrm>
          <a:prstGeom prst="rect">
            <a:avLst/>
          </a:prstGeom>
        </p:spPr>
        <p:txBody>
          <a:bodyPr wrap="square">
            <a:spAutoFit/>
          </a:bodyPr>
          <a:lstStyle/>
          <a:p>
            <a:r>
              <a:rPr lang="en-US" altLang="zh-CN" sz="1400" dirty="0">
                <a:latin typeface="Times New Roman" panose="02020603050405020304" pitchFamily="18" charset="0"/>
                <a:cs typeface="Times New Roman" panose="02020603050405020304" pitchFamily="18" charset="0"/>
              </a:rPr>
              <a:t>Scheme with </a:t>
            </a:r>
            <a:r>
              <a:rPr lang="en-US" altLang="zh-CN" sz="1400" b="1" dirty="0">
                <a:latin typeface="Times New Roman" panose="02020603050405020304" pitchFamily="18" charset="0"/>
                <a:cs typeface="Times New Roman" panose="02020603050405020304" pitchFamily="18" charset="0"/>
              </a:rPr>
              <a:t>one</a:t>
            </a:r>
            <a:r>
              <a:rPr lang="en-US" altLang="zh-CN" sz="1400" dirty="0">
                <a:latin typeface="Times New Roman" panose="02020603050405020304" pitchFamily="18" charset="0"/>
                <a:cs typeface="Times New Roman" panose="02020603050405020304" pitchFamily="18" charset="0"/>
              </a:rPr>
              <a:t> </a:t>
            </a:r>
            <a:r>
              <a:rPr lang="en-US" altLang="zh-CN" sz="1400" b="1" dirty="0">
                <a:latin typeface="Times New Roman" panose="02020603050405020304" pitchFamily="18" charset="0"/>
                <a:cs typeface="Times New Roman" panose="02020603050405020304" pitchFamily="18" charset="0"/>
              </a:rPr>
              <a:t>–I sextupole pair</a:t>
            </a:r>
          </a:p>
          <a:p>
            <a:r>
              <a:rPr lang="en-US" altLang="zh-CN" sz="1400" dirty="0">
                <a:latin typeface="Times New Roman" panose="02020603050405020304" pitchFamily="18" charset="0"/>
                <a:cs typeface="Times New Roman" panose="02020603050405020304" pitchFamily="18" charset="0"/>
              </a:rPr>
              <a:t>Proposed by K. Oide</a:t>
            </a:r>
          </a:p>
        </p:txBody>
      </p:sp>
      <p:sp>
        <p:nvSpPr>
          <p:cNvPr id="21" name="矩形 20"/>
          <p:cNvSpPr/>
          <p:nvPr/>
        </p:nvSpPr>
        <p:spPr>
          <a:xfrm>
            <a:off x="1202447" y="5683570"/>
            <a:ext cx="3410193" cy="523220"/>
          </a:xfrm>
          <a:prstGeom prst="rect">
            <a:avLst/>
          </a:prstGeom>
        </p:spPr>
        <p:txBody>
          <a:bodyPr wrap="square">
            <a:spAutoFit/>
          </a:bodyPr>
          <a:lstStyle/>
          <a:p>
            <a:r>
              <a:rPr lang="en-US" altLang="zh-CN" sz="1400" dirty="0">
                <a:latin typeface="Times New Roman" panose="02020603050405020304" pitchFamily="18" charset="0"/>
                <a:cs typeface="Times New Roman" panose="02020603050405020304" pitchFamily="18" charset="0"/>
              </a:rPr>
              <a:t>Scheme with </a:t>
            </a:r>
            <a:r>
              <a:rPr lang="en-US" altLang="zh-CN" sz="1400" b="1" dirty="0">
                <a:latin typeface="Times New Roman" panose="02020603050405020304" pitchFamily="18" charset="0"/>
                <a:cs typeface="Times New Roman" panose="02020603050405020304" pitchFamily="18" charset="0"/>
              </a:rPr>
              <a:t>four –I sextupole pairs</a:t>
            </a:r>
          </a:p>
          <a:p>
            <a:r>
              <a:rPr lang="en-US" altLang="zh-CN" sz="1400" dirty="0">
                <a:latin typeface="Times New Roman" panose="02020603050405020304" pitchFamily="18" charset="0"/>
                <a:cs typeface="Times New Roman" panose="02020603050405020304" pitchFamily="18" charset="0"/>
              </a:rPr>
              <a:t>Proposed by Tianjian Bian</a:t>
            </a:r>
          </a:p>
        </p:txBody>
      </p:sp>
      <p:pic>
        <p:nvPicPr>
          <p:cNvPr id="23" name="Picture 8" descr="logo_main20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1111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92544" y="142298"/>
            <a:ext cx="1015325" cy="598404"/>
          </a:xfrm>
          <a:prstGeom prst="rect">
            <a:avLst/>
          </a:prstGeom>
          <a:noFill/>
          <a:extLst>
            <a:ext uri="{909E8E84-426E-40DD-AFC4-6F175D3DCCD1}">
              <a14:hiddenFill xmlns:a14="http://schemas.microsoft.com/office/drawing/2010/main">
                <a:solidFill>
                  <a:srgbClr val="FFFFFF"/>
                </a:solidFill>
              </a14:hiddenFill>
            </a:ext>
          </a:extLst>
        </p:spPr>
      </p:pic>
      <p:sp>
        <p:nvSpPr>
          <p:cNvPr id="25" name="灯片编号占位符 24"/>
          <p:cNvSpPr>
            <a:spLocks noGrp="1"/>
          </p:cNvSpPr>
          <p:nvPr>
            <p:ph type="sldNum" sz="quarter" idx="12"/>
          </p:nvPr>
        </p:nvSpPr>
        <p:spPr/>
        <p:txBody>
          <a:bodyPr/>
          <a:lstStyle/>
          <a:p>
            <a:fld id="{22E91457-C063-4D8E-B76C-6152AF5215F9}" type="slidenum">
              <a:rPr lang="zh-CN" altLang="en-US" smtClean="0"/>
              <a:t>10</a:t>
            </a:fld>
            <a:endParaRPr lang="zh-CN" altLang="en-US" dirty="0"/>
          </a:p>
        </p:txBody>
      </p:sp>
      <p:pic>
        <p:nvPicPr>
          <p:cNvPr id="4"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0533" y="3783912"/>
            <a:ext cx="2018767" cy="870768"/>
          </a:xfrm>
          <a:prstGeom prst="rect">
            <a:avLst/>
          </a:prstGeom>
        </p:spPr>
      </p:pic>
      <p:pic>
        <p:nvPicPr>
          <p:cNvPr id="5" name="图片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70533" y="5023988"/>
            <a:ext cx="4969671" cy="701285"/>
          </a:xfrm>
          <a:prstGeom prst="rect">
            <a:avLst/>
          </a:prstGeom>
        </p:spPr>
      </p:pic>
      <p:sp>
        <p:nvSpPr>
          <p:cNvPr id="6" name="页脚占位符 5"/>
          <p:cNvSpPr>
            <a:spLocks noGrp="1"/>
          </p:cNvSpPr>
          <p:nvPr>
            <p:ph type="ftr" sz="quarter" idx="11"/>
          </p:nvPr>
        </p:nvSpPr>
        <p:spPr/>
        <p:txBody>
          <a:bodyPr/>
          <a:lstStyle/>
          <a:p>
            <a:r>
              <a:rPr lang="en-US" altLang="zh-CN"/>
              <a:t>CEPC MDI workshop 2023</a:t>
            </a:r>
            <a:endParaRPr lang="zh-CN" altLang="en-US"/>
          </a:p>
        </p:txBody>
      </p:sp>
      <p:sp>
        <p:nvSpPr>
          <p:cNvPr id="7" name="日期占位符 6">
            <a:extLst>
              <a:ext uri="{FF2B5EF4-FFF2-40B4-BE49-F238E27FC236}">
                <a16:creationId xmlns:a16="http://schemas.microsoft.com/office/drawing/2014/main" id="{FBC8BBD8-8BDE-4B4C-A573-D9D88565B809}"/>
              </a:ext>
            </a:extLst>
          </p:cNvPr>
          <p:cNvSpPr>
            <a:spLocks noGrp="1"/>
          </p:cNvSpPr>
          <p:nvPr>
            <p:ph type="dt" sz="half" idx="10"/>
          </p:nvPr>
        </p:nvSpPr>
        <p:spPr/>
        <p:txBody>
          <a:bodyPr/>
          <a:lstStyle/>
          <a:p>
            <a:r>
              <a:rPr lang="en-US" altLang="zh-CN"/>
              <a:t>Yiwei Wang</a:t>
            </a:r>
            <a:endParaRPr lang="zh-CN" altLang="en-US"/>
          </a:p>
        </p:txBody>
      </p:sp>
    </p:spTree>
    <p:extLst>
      <p:ext uri="{BB962C8B-B14F-4D97-AF65-F5344CB8AC3E}">
        <p14:creationId xmlns:p14="http://schemas.microsoft.com/office/powerpoint/2010/main" val="2545133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9259" y="1226976"/>
            <a:ext cx="10515600" cy="994155"/>
          </a:xfrm>
        </p:spPr>
        <p:txBody>
          <a:bodyPr>
            <a:normAutofit/>
          </a:bodyPr>
          <a:lstStyle/>
          <a:p>
            <a:r>
              <a:rPr lang="en-US" altLang="zh-CN" sz="1800" dirty="0">
                <a:latin typeface="Times New Roman" panose="02020603050405020304" pitchFamily="18" charset="0"/>
                <a:cs typeface="Times New Roman" panose="02020603050405020304" pitchFamily="18" charset="0"/>
              </a:rPr>
              <a:t>The distribution of sextupoles for Higgs &amp; ttbar mode </a:t>
            </a:r>
            <a:r>
              <a:rPr lang="en-US" altLang="zh-CN" sz="1800" b="1" dirty="0">
                <a:latin typeface="Times New Roman" panose="02020603050405020304" pitchFamily="18" charset="0"/>
                <a:cs typeface="Times New Roman" panose="02020603050405020304" pitchFamily="18" charset="0"/>
              </a:rPr>
              <a:t>allowed to select –I sextupole pairs for W &amp;Z mode</a:t>
            </a:r>
            <a:r>
              <a:rPr lang="en-US" altLang="zh-CN" sz="1800" dirty="0">
                <a:latin typeface="Times New Roman" panose="02020603050405020304" pitchFamily="18" charset="0"/>
                <a:cs typeface="Times New Roman" panose="02020603050405020304" pitchFamily="18" charset="0"/>
              </a:rPr>
              <a:t>.</a:t>
            </a:r>
          </a:p>
          <a:p>
            <a:pPr lvl="1"/>
            <a:r>
              <a:rPr lang="en-US" altLang="zh-CN" sz="1800" dirty="0">
                <a:latin typeface="Times New Roman" panose="02020603050405020304" pitchFamily="18" charset="0"/>
                <a:cs typeface="Times New Roman" panose="02020603050405020304" pitchFamily="18" charset="0"/>
              </a:rPr>
              <a:t>6*6=36 cases for 23 cells</a:t>
            </a:r>
          </a:p>
          <a:p>
            <a:pPr lvl="1"/>
            <a:r>
              <a:rPr lang="en-US" altLang="zh-CN" sz="1800" dirty="0">
                <a:latin typeface="Times New Roman" panose="02020603050405020304" pitchFamily="18" charset="0"/>
                <a:cs typeface="Times New Roman" panose="02020603050405020304" pitchFamily="18" charset="0"/>
              </a:rPr>
              <a:t>There are much more combinations if choose different cases in each arc section (184 cells)</a:t>
            </a:r>
          </a:p>
        </p:txBody>
      </p:sp>
      <p:graphicFrame>
        <p:nvGraphicFramePr>
          <p:cNvPr id="98" name="表格 97"/>
          <p:cNvGraphicFramePr>
            <a:graphicFrameLocks noGrp="1"/>
          </p:cNvGraphicFramePr>
          <p:nvPr>
            <p:extLst>
              <p:ext uri="{D42A27DB-BD31-4B8C-83A1-F6EECF244321}">
                <p14:modId xmlns:p14="http://schemas.microsoft.com/office/powerpoint/2010/main" val="984939953"/>
              </p:ext>
            </p:extLst>
          </p:nvPr>
        </p:nvGraphicFramePr>
        <p:xfrm>
          <a:off x="368291" y="4783113"/>
          <a:ext cx="3206216" cy="1327479"/>
        </p:xfrm>
        <a:graphic>
          <a:graphicData uri="http://schemas.openxmlformats.org/drawingml/2006/table">
            <a:tbl>
              <a:tblPr firstRow="1" bandRow="1">
                <a:tableStyleId>{5C22544A-7EE6-4342-B048-85BDC9FD1C3A}</a:tableStyleId>
              </a:tblPr>
              <a:tblGrid>
                <a:gridCol w="801554">
                  <a:extLst>
                    <a:ext uri="{9D8B030D-6E8A-4147-A177-3AD203B41FA5}">
                      <a16:colId xmlns:a16="http://schemas.microsoft.com/office/drawing/2014/main" val="1865330038"/>
                    </a:ext>
                  </a:extLst>
                </a:gridCol>
                <a:gridCol w="801554">
                  <a:extLst>
                    <a:ext uri="{9D8B030D-6E8A-4147-A177-3AD203B41FA5}">
                      <a16:colId xmlns:a16="http://schemas.microsoft.com/office/drawing/2014/main" val="768702573"/>
                    </a:ext>
                  </a:extLst>
                </a:gridCol>
                <a:gridCol w="801554">
                  <a:extLst>
                    <a:ext uri="{9D8B030D-6E8A-4147-A177-3AD203B41FA5}">
                      <a16:colId xmlns:a16="http://schemas.microsoft.com/office/drawing/2014/main" val="78868398"/>
                    </a:ext>
                  </a:extLst>
                </a:gridCol>
                <a:gridCol w="801554">
                  <a:extLst>
                    <a:ext uri="{9D8B030D-6E8A-4147-A177-3AD203B41FA5}">
                      <a16:colId xmlns:a16="http://schemas.microsoft.com/office/drawing/2014/main" val="3289851836"/>
                    </a:ext>
                  </a:extLst>
                </a:gridCol>
              </a:tblGrid>
              <a:tr h="340893">
                <a:tc>
                  <a:txBody>
                    <a:bodyPr/>
                    <a:lstStyle/>
                    <a:p>
                      <a:pPr algn="ctr"/>
                      <a:r>
                        <a:rPr lang="en-US" altLang="zh-CN" sz="1400" dirty="0"/>
                        <a:t>1</a:t>
                      </a:r>
                      <a:r>
                        <a:rPr lang="en-US" altLang="zh-CN" sz="1400" baseline="30000" dirty="0"/>
                        <a:t>st</a:t>
                      </a:r>
                      <a:r>
                        <a:rPr lang="en-US" altLang="zh-CN" sz="1400" dirty="0"/>
                        <a:t> pair</a:t>
                      </a:r>
                      <a:endParaRPr lang="zh-CN" altLang="en-US" sz="1400" dirty="0"/>
                    </a:p>
                  </a:txBody>
                  <a:tcPr/>
                </a:tc>
                <a:tc gridSpan="3">
                  <a:txBody>
                    <a:bodyPr/>
                    <a:lstStyle/>
                    <a:p>
                      <a:pPr algn="ctr"/>
                      <a:r>
                        <a:rPr lang="en-US" altLang="zh-CN" sz="1400" dirty="0"/>
                        <a:t>2</a:t>
                      </a:r>
                      <a:r>
                        <a:rPr lang="en-US" altLang="zh-CN" sz="1400" baseline="30000" dirty="0"/>
                        <a:t>nd</a:t>
                      </a:r>
                      <a:r>
                        <a:rPr lang="en-US" altLang="zh-CN" sz="1400" dirty="0"/>
                        <a:t> pair</a:t>
                      </a:r>
                      <a:endParaRPr lang="zh-CN" altLang="en-US" sz="1400" dirty="0"/>
                    </a:p>
                  </a:txBody>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925065188"/>
                  </a:ext>
                </a:extLst>
              </a:tr>
              <a:tr h="340893">
                <a:tc>
                  <a:txBody>
                    <a:bodyPr/>
                    <a:lstStyle/>
                    <a:p>
                      <a:pPr algn="ctr"/>
                      <a:r>
                        <a:rPr lang="en-US" altLang="zh-CN" sz="1400" dirty="0"/>
                        <a:t>(1A, 2A)</a:t>
                      </a:r>
                      <a:endParaRPr lang="zh-CN" altLang="en-US" sz="1400" dirty="0"/>
                    </a:p>
                  </a:txBody>
                  <a:tcPr/>
                </a:tc>
                <a:tc>
                  <a:txBody>
                    <a:bodyPr/>
                    <a:lstStyle/>
                    <a:p>
                      <a:pPr algn="ctr"/>
                      <a:r>
                        <a:rPr lang="en-US" altLang="zh-CN" sz="1400" dirty="0"/>
                        <a:t>(2B,3B)</a:t>
                      </a:r>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a:t>(3A,4A)</a:t>
                      </a:r>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a:t>(3B,4B)</a:t>
                      </a:r>
                      <a:endParaRPr lang="zh-CN" altLang="en-US" sz="1400" dirty="0"/>
                    </a:p>
                  </a:txBody>
                  <a:tcPr/>
                </a:tc>
                <a:extLst>
                  <a:ext uri="{0D108BD9-81ED-4DB2-BD59-A6C34878D82A}">
                    <a16:rowId xmlns:a16="http://schemas.microsoft.com/office/drawing/2014/main" val="3781011901"/>
                  </a:ext>
                </a:extLst>
              </a:tr>
              <a:tr h="2371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a:t>(1B, 2B)</a:t>
                      </a:r>
                      <a:endParaRPr lang="zh-CN" altLang="en-US" sz="1400" dirty="0"/>
                    </a:p>
                  </a:txBody>
                  <a:tcPr/>
                </a:tc>
                <a:tc>
                  <a:txBody>
                    <a:bodyPr/>
                    <a:lstStyle/>
                    <a:p>
                      <a:pPr algn="ctr"/>
                      <a:r>
                        <a:rPr lang="en-US" altLang="zh-CN" sz="1400" dirty="0"/>
                        <a:t>-</a:t>
                      </a:r>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a:t>(3A,4A)</a:t>
                      </a:r>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a:t>(3B,4B)</a:t>
                      </a:r>
                      <a:endParaRPr lang="zh-CN" altLang="en-US" sz="1400" dirty="0"/>
                    </a:p>
                  </a:txBody>
                  <a:tcPr/>
                </a:tc>
                <a:extLst>
                  <a:ext uri="{0D108BD9-81ED-4DB2-BD59-A6C34878D82A}">
                    <a16:rowId xmlns:a16="http://schemas.microsoft.com/office/drawing/2014/main" val="1801364637"/>
                  </a:ext>
                </a:extLst>
              </a:tr>
              <a:tr h="3408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a:t>(2A, 3A)</a:t>
                      </a:r>
                      <a:endParaRPr lang="zh-CN" altLang="en-US" sz="1400" dirty="0"/>
                    </a:p>
                  </a:txBody>
                  <a:tcPr/>
                </a:tc>
                <a:tc>
                  <a:txBody>
                    <a:bodyPr/>
                    <a:lstStyle/>
                    <a:p>
                      <a:pPr algn="ctr"/>
                      <a:r>
                        <a:rPr lang="en-US" altLang="zh-CN" sz="1400" dirty="0"/>
                        <a:t>-</a:t>
                      </a:r>
                      <a:endParaRPr lang="zh-CN" altLang="en-US" sz="1400" dirty="0"/>
                    </a:p>
                  </a:txBody>
                  <a:tcPr/>
                </a:tc>
                <a:tc>
                  <a:txBody>
                    <a:bodyPr/>
                    <a:lstStyle/>
                    <a:p>
                      <a:pPr algn="ctr"/>
                      <a:r>
                        <a:rPr lang="en-US" altLang="zh-CN" sz="1400" dirty="0"/>
                        <a:t>-</a:t>
                      </a:r>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a:t>(3B,4B)</a:t>
                      </a:r>
                      <a:endParaRPr lang="zh-CN" altLang="en-US" sz="1400" dirty="0"/>
                    </a:p>
                  </a:txBody>
                  <a:tcPr/>
                </a:tc>
                <a:extLst>
                  <a:ext uri="{0D108BD9-81ED-4DB2-BD59-A6C34878D82A}">
                    <a16:rowId xmlns:a16="http://schemas.microsoft.com/office/drawing/2014/main" val="1853325861"/>
                  </a:ext>
                </a:extLst>
              </a:tr>
            </a:tbl>
          </a:graphicData>
        </a:graphic>
      </p:graphicFrame>
      <p:pic>
        <p:nvPicPr>
          <p:cNvPr id="101" name="Picture 8" descr="logo_main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2544" y="142298"/>
            <a:ext cx="1015325" cy="598404"/>
          </a:xfrm>
          <a:prstGeom prst="rect">
            <a:avLst/>
          </a:prstGeom>
          <a:noFill/>
          <a:extLst>
            <a:ext uri="{909E8E84-426E-40DD-AFC4-6F175D3DCCD1}">
              <a14:hiddenFill xmlns:a14="http://schemas.microsoft.com/office/drawing/2010/main">
                <a:solidFill>
                  <a:srgbClr val="FFFFFF"/>
                </a:solidFill>
              </a14:hiddenFill>
            </a:ext>
          </a:extLst>
        </p:spPr>
      </p:pic>
      <p:sp>
        <p:nvSpPr>
          <p:cNvPr id="69" name="灯片编号占位符 68"/>
          <p:cNvSpPr>
            <a:spLocks noGrp="1"/>
          </p:cNvSpPr>
          <p:nvPr>
            <p:ph type="sldNum" sz="quarter" idx="12"/>
          </p:nvPr>
        </p:nvSpPr>
        <p:spPr/>
        <p:txBody>
          <a:bodyPr/>
          <a:lstStyle/>
          <a:p>
            <a:fld id="{22E91457-C063-4D8E-B76C-6152AF5215F9}" type="slidenum">
              <a:rPr lang="zh-CN" altLang="en-US" smtClean="0"/>
              <a:t>11</a:t>
            </a:fld>
            <a:endParaRPr lang="zh-CN" altLang="en-US"/>
          </a:p>
        </p:txBody>
      </p:sp>
      <p:grpSp>
        <p:nvGrpSpPr>
          <p:cNvPr id="70" name="组合 69"/>
          <p:cNvGrpSpPr/>
          <p:nvPr/>
        </p:nvGrpSpPr>
        <p:grpSpPr>
          <a:xfrm>
            <a:off x="375919" y="2272604"/>
            <a:ext cx="11454765" cy="2013281"/>
            <a:chOff x="66675" y="2272604"/>
            <a:chExt cx="12058650" cy="2013281"/>
          </a:xfrm>
        </p:grpSpPr>
        <p:grpSp>
          <p:nvGrpSpPr>
            <p:cNvPr id="4" name="组合 3"/>
            <p:cNvGrpSpPr/>
            <p:nvPr/>
          </p:nvGrpSpPr>
          <p:grpSpPr>
            <a:xfrm>
              <a:off x="66675" y="2272604"/>
              <a:ext cx="12058650" cy="1027115"/>
              <a:chOff x="57150" y="4695825"/>
              <a:chExt cx="12058650" cy="1027115"/>
            </a:xfrm>
          </p:grpSpPr>
          <p:cxnSp>
            <p:nvCxnSpPr>
              <p:cNvPr id="5" name="直接连接符 4"/>
              <p:cNvCxnSpPr/>
              <p:nvPr/>
            </p:nvCxnSpPr>
            <p:spPr>
              <a:xfrm>
                <a:off x="133350" y="4981576"/>
                <a:ext cx="11982450" cy="1904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209550" y="4695825"/>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723900" y="4695825"/>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1228725" y="4705350"/>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1743075" y="4705350"/>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2266950" y="4705350"/>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2781300" y="4705350"/>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3286125" y="4714875"/>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3800475" y="4714875"/>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4295775" y="4714875"/>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4810125" y="4714875"/>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5314950" y="4724400"/>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5829300" y="4724400"/>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6353175" y="4724400"/>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6867525" y="4724400"/>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7372350" y="4733925"/>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7886700" y="4733925"/>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8391525" y="4733925"/>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8896350" y="4743450"/>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9410700" y="4743450"/>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9934575" y="4743450"/>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10448925" y="4743450"/>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10953750" y="4752975"/>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11468100" y="4752975"/>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57200" y="4733925"/>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971550" y="474345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485900" y="4733925"/>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2000250" y="474345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2495550" y="474345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009900" y="4752975"/>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524250" y="474345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038600" y="4752975"/>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4543425" y="474345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057775" y="4752975"/>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572125" y="474345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086475" y="4752975"/>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581775" y="4752975"/>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096125" y="476250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610475" y="4752975"/>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8124825" y="476250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8648700" y="4752975"/>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9163050" y="476250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9677400" y="4752975"/>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0191750" y="476250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0687050" y="476250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1201400" y="4772025"/>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57150" y="5257800"/>
                <a:ext cx="390526" cy="430887"/>
              </a:xfrm>
              <a:prstGeom prst="rect">
                <a:avLst/>
              </a:prstGeom>
              <a:noFill/>
            </p:spPr>
            <p:txBody>
              <a:bodyPr wrap="square" rtlCol="0">
                <a:spAutoFit/>
              </a:bodyPr>
              <a:lstStyle/>
              <a:p>
                <a:r>
                  <a:rPr lang="en-US" altLang="zh-CN" sz="1100" b="1" dirty="0">
                    <a:solidFill>
                      <a:schemeClr val="accent1">
                        <a:lumMod val="75000"/>
                      </a:schemeClr>
                    </a:solidFill>
                  </a:rPr>
                  <a:t>SF</a:t>
                </a:r>
              </a:p>
              <a:p>
                <a:r>
                  <a:rPr lang="en-US" altLang="zh-CN" sz="1100" b="1" dirty="0">
                    <a:solidFill>
                      <a:schemeClr val="accent1">
                        <a:lumMod val="75000"/>
                      </a:schemeClr>
                    </a:solidFill>
                  </a:rPr>
                  <a:t>1A</a:t>
                </a:r>
                <a:endParaRPr lang="zh-CN" altLang="en-US" sz="1100" b="1" dirty="0">
                  <a:solidFill>
                    <a:schemeClr val="accent1">
                      <a:lumMod val="75000"/>
                    </a:schemeClr>
                  </a:solidFill>
                </a:endParaRPr>
              </a:p>
            </p:txBody>
          </p:sp>
          <p:sp>
            <p:nvSpPr>
              <p:cNvPr id="52" name="文本框 51"/>
              <p:cNvSpPr txBox="1"/>
              <p:nvPr/>
            </p:nvSpPr>
            <p:spPr>
              <a:xfrm>
                <a:off x="1080033" y="5276850"/>
                <a:ext cx="390526" cy="430887"/>
              </a:xfrm>
              <a:prstGeom prst="rect">
                <a:avLst/>
              </a:prstGeom>
              <a:noFill/>
            </p:spPr>
            <p:txBody>
              <a:bodyPr wrap="square" rtlCol="0">
                <a:spAutoFit/>
              </a:bodyPr>
              <a:lstStyle/>
              <a:p>
                <a:r>
                  <a:rPr lang="en-US" altLang="zh-CN" sz="1100" b="1" dirty="0">
                    <a:solidFill>
                      <a:schemeClr val="accent1">
                        <a:lumMod val="75000"/>
                      </a:schemeClr>
                    </a:solidFill>
                  </a:rPr>
                  <a:t>SF</a:t>
                </a:r>
              </a:p>
              <a:p>
                <a:r>
                  <a:rPr lang="en-US" altLang="zh-CN" sz="1100" b="1" dirty="0">
                    <a:solidFill>
                      <a:schemeClr val="accent1">
                        <a:lumMod val="75000"/>
                      </a:schemeClr>
                    </a:solidFill>
                  </a:rPr>
                  <a:t>1B</a:t>
                </a:r>
                <a:endParaRPr lang="zh-CN" altLang="en-US" sz="1100" b="1" dirty="0">
                  <a:solidFill>
                    <a:schemeClr val="accent1">
                      <a:lumMod val="75000"/>
                    </a:schemeClr>
                  </a:solidFill>
                </a:endParaRPr>
              </a:p>
            </p:txBody>
          </p:sp>
          <p:sp>
            <p:nvSpPr>
              <p:cNvPr id="53" name="文本框 52"/>
              <p:cNvSpPr txBox="1"/>
              <p:nvPr/>
            </p:nvSpPr>
            <p:spPr>
              <a:xfrm>
                <a:off x="1575332" y="5276851"/>
                <a:ext cx="390526" cy="430887"/>
              </a:xfrm>
              <a:prstGeom prst="rect">
                <a:avLst/>
              </a:prstGeom>
              <a:noFill/>
            </p:spPr>
            <p:txBody>
              <a:bodyPr wrap="square" rtlCol="0">
                <a:spAutoFit/>
              </a:bodyPr>
              <a:lstStyle/>
              <a:p>
                <a:r>
                  <a:rPr lang="en-US" altLang="zh-CN" sz="1100" b="1" dirty="0">
                    <a:solidFill>
                      <a:schemeClr val="accent1">
                        <a:lumMod val="75000"/>
                      </a:schemeClr>
                    </a:solidFill>
                  </a:rPr>
                  <a:t>SF</a:t>
                </a:r>
              </a:p>
              <a:p>
                <a:r>
                  <a:rPr lang="en-US" altLang="zh-CN" sz="1100" b="1" dirty="0">
                    <a:solidFill>
                      <a:schemeClr val="accent1">
                        <a:lumMod val="75000"/>
                      </a:schemeClr>
                    </a:solidFill>
                  </a:rPr>
                  <a:t>2A</a:t>
                </a:r>
                <a:endParaRPr lang="zh-CN" altLang="en-US" sz="1100" b="1" dirty="0">
                  <a:solidFill>
                    <a:schemeClr val="accent1">
                      <a:lumMod val="75000"/>
                    </a:schemeClr>
                  </a:solidFill>
                </a:endParaRPr>
              </a:p>
            </p:txBody>
          </p:sp>
          <p:sp>
            <p:nvSpPr>
              <p:cNvPr id="54" name="文本框 53"/>
              <p:cNvSpPr txBox="1"/>
              <p:nvPr/>
            </p:nvSpPr>
            <p:spPr>
              <a:xfrm>
                <a:off x="2615666" y="5279396"/>
                <a:ext cx="390526" cy="430887"/>
              </a:xfrm>
              <a:prstGeom prst="rect">
                <a:avLst/>
              </a:prstGeom>
              <a:noFill/>
            </p:spPr>
            <p:txBody>
              <a:bodyPr wrap="square" rtlCol="0">
                <a:spAutoFit/>
              </a:bodyPr>
              <a:lstStyle/>
              <a:p>
                <a:r>
                  <a:rPr lang="en-US" altLang="zh-CN" sz="1100" b="1" dirty="0">
                    <a:solidFill>
                      <a:schemeClr val="accent1">
                        <a:lumMod val="75000"/>
                      </a:schemeClr>
                    </a:solidFill>
                  </a:rPr>
                  <a:t>SF</a:t>
                </a:r>
              </a:p>
              <a:p>
                <a:r>
                  <a:rPr lang="en-US" altLang="zh-CN" sz="1100" b="1" dirty="0">
                    <a:solidFill>
                      <a:schemeClr val="accent1">
                        <a:lumMod val="75000"/>
                      </a:schemeClr>
                    </a:solidFill>
                  </a:rPr>
                  <a:t>2B</a:t>
                </a:r>
                <a:endParaRPr lang="zh-CN" altLang="en-US" sz="1100" b="1" dirty="0">
                  <a:solidFill>
                    <a:schemeClr val="accent1">
                      <a:lumMod val="75000"/>
                    </a:schemeClr>
                  </a:solidFill>
                </a:endParaRPr>
              </a:p>
            </p:txBody>
          </p:sp>
          <p:sp>
            <p:nvSpPr>
              <p:cNvPr id="55" name="文本框 54"/>
              <p:cNvSpPr txBox="1"/>
              <p:nvPr/>
            </p:nvSpPr>
            <p:spPr>
              <a:xfrm>
                <a:off x="3143250" y="5279395"/>
                <a:ext cx="390526" cy="430887"/>
              </a:xfrm>
              <a:prstGeom prst="rect">
                <a:avLst/>
              </a:prstGeom>
              <a:noFill/>
            </p:spPr>
            <p:txBody>
              <a:bodyPr wrap="square" rtlCol="0">
                <a:spAutoFit/>
              </a:bodyPr>
              <a:lstStyle/>
              <a:p>
                <a:r>
                  <a:rPr lang="en-US" altLang="zh-CN" sz="1100" b="1" dirty="0">
                    <a:solidFill>
                      <a:schemeClr val="accent1">
                        <a:lumMod val="75000"/>
                      </a:schemeClr>
                    </a:solidFill>
                  </a:rPr>
                  <a:t>SF3A</a:t>
                </a:r>
                <a:endParaRPr lang="zh-CN" altLang="en-US" sz="1100" b="1" dirty="0">
                  <a:solidFill>
                    <a:schemeClr val="accent1">
                      <a:lumMod val="75000"/>
                    </a:schemeClr>
                  </a:solidFill>
                </a:endParaRPr>
              </a:p>
            </p:txBody>
          </p:sp>
          <p:sp>
            <p:nvSpPr>
              <p:cNvPr id="56" name="文本框 55"/>
              <p:cNvSpPr txBox="1"/>
              <p:nvPr/>
            </p:nvSpPr>
            <p:spPr>
              <a:xfrm>
                <a:off x="4100512" y="5279396"/>
                <a:ext cx="390526" cy="430887"/>
              </a:xfrm>
              <a:prstGeom prst="rect">
                <a:avLst/>
              </a:prstGeom>
              <a:noFill/>
            </p:spPr>
            <p:txBody>
              <a:bodyPr wrap="square" rtlCol="0">
                <a:spAutoFit/>
              </a:bodyPr>
              <a:lstStyle/>
              <a:p>
                <a:r>
                  <a:rPr lang="en-US" altLang="zh-CN" sz="1100" b="1" dirty="0">
                    <a:solidFill>
                      <a:schemeClr val="accent1">
                        <a:lumMod val="75000"/>
                      </a:schemeClr>
                    </a:solidFill>
                  </a:rPr>
                  <a:t>SF</a:t>
                </a:r>
              </a:p>
              <a:p>
                <a:r>
                  <a:rPr lang="en-US" altLang="zh-CN" sz="1100" b="1" dirty="0">
                    <a:solidFill>
                      <a:schemeClr val="accent1">
                        <a:lumMod val="75000"/>
                      </a:schemeClr>
                    </a:solidFill>
                  </a:rPr>
                  <a:t>3B</a:t>
                </a:r>
                <a:endParaRPr lang="zh-CN" altLang="en-US" sz="1100" b="1" dirty="0">
                  <a:solidFill>
                    <a:schemeClr val="accent1">
                      <a:lumMod val="75000"/>
                    </a:schemeClr>
                  </a:solidFill>
                </a:endParaRPr>
              </a:p>
            </p:txBody>
          </p:sp>
          <p:sp>
            <p:nvSpPr>
              <p:cNvPr id="57" name="文本框 56"/>
              <p:cNvSpPr txBox="1"/>
              <p:nvPr/>
            </p:nvSpPr>
            <p:spPr>
              <a:xfrm>
                <a:off x="4675721" y="5279395"/>
                <a:ext cx="390526" cy="430887"/>
              </a:xfrm>
              <a:prstGeom prst="rect">
                <a:avLst/>
              </a:prstGeom>
              <a:noFill/>
            </p:spPr>
            <p:txBody>
              <a:bodyPr wrap="square" rtlCol="0">
                <a:spAutoFit/>
              </a:bodyPr>
              <a:lstStyle/>
              <a:p>
                <a:r>
                  <a:rPr lang="en-US" altLang="zh-CN" sz="1100" b="1" dirty="0">
                    <a:solidFill>
                      <a:schemeClr val="accent1">
                        <a:lumMod val="75000"/>
                      </a:schemeClr>
                    </a:solidFill>
                  </a:rPr>
                  <a:t>SF</a:t>
                </a:r>
              </a:p>
              <a:p>
                <a:r>
                  <a:rPr lang="en-US" altLang="zh-CN" sz="1100" b="1" dirty="0">
                    <a:solidFill>
                      <a:schemeClr val="accent1">
                        <a:lumMod val="75000"/>
                      </a:schemeClr>
                    </a:solidFill>
                  </a:rPr>
                  <a:t>4A</a:t>
                </a:r>
                <a:endParaRPr lang="zh-CN" altLang="en-US" sz="1100" b="1" dirty="0">
                  <a:solidFill>
                    <a:schemeClr val="accent1">
                      <a:lumMod val="75000"/>
                    </a:schemeClr>
                  </a:solidFill>
                </a:endParaRPr>
              </a:p>
            </p:txBody>
          </p:sp>
          <p:sp>
            <p:nvSpPr>
              <p:cNvPr id="58" name="文本框 57"/>
              <p:cNvSpPr txBox="1"/>
              <p:nvPr/>
            </p:nvSpPr>
            <p:spPr>
              <a:xfrm>
                <a:off x="5632983" y="5269871"/>
                <a:ext cx="390526" cy="430887"/>
              </a:xfrm>
              <a:prstGeom prst="rect">
                <a:avLst/>
              </a:prstGeom>
              <a:noFill/>
            </p:spPr>
            <p:txBody>
              <a:bodyPr wrap="square" rtlCol="0">
                <a:spAutoFit/>
              </a:bodyPr>
              <a:lstStyle/>
              <a:p>
                <a:r>
                  <a:rPr lang="en-US" altLang="zh-CN" sz="1100" b="1" dirty="0">
                    <a:solidFill>
                      <a:schemeClr val="accent1">
                        <a:lumMod val="75000"/>
                      </a:schemeClr>
                    </a:solidFill>
                  </a:rPr>
                  <a:t>SF</a:t>
                </a:r>
              </a:p>
              <a:p>
                <a:r>
                  <a:rPr lang="en-US" altLang="zh-CN" sz="1100" b="1" dirty="0">
                    <a:solidFill>
                      <a:schemeClr val="accent1">
                        <a:lumMod val="75000"/>
                      </a:schemeClr>
                    </a:solidFill>
                  </a:rPr>
                  <a:t>4B</a:t>
                </a:r>
                <a:endParaRPr lang="zh-CN" altLang="en-US" sz="1100" b="1" dirty="0">
                  <a:solidFill>
                    <a:schemeClr val="accent1">
                      <a:lumMod val="75000"/>
                    </a:schemeClr>
                  </a:solidFill>
                </a:endParaRPr>
              </a:p>
            </p:txBody>
          </p:sp>
          <p:cxnSp>
            <p:nvCxnSpPr>
              <p:cNvPr id="59" name="直接箭头连接符 58"/>
              <p:cNvCxnSpPr/>
              <p:nvPr/>
            </p:nvCxnSpPr>
            <p:spPr>
              <a:xfrm>
                <a:off x="11991975" y="4752975"/>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1725275" y="4772025"/>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5933104" y="5270457"/>
                <a:ext cx="390526" cy="430887"/>
              </a:xfrm>
              <a:prstGeom prst="rect">
                <a:avLst/>
              </a:prstGeom>
              <a:noFill/>
            </p:spPr>
            <p:txBody>
              <a:bodyPr wrap="square" rtlCol="0">
                <a:spAutoFit/>
              </a:bodyPr>
              <a:lstStyle/>
              <a:p>
                <a:r>
                  <a:rPr lang="en-US" altLang="zh-CN" sz="1100" b="1" dirty="0"/>
                  <a:t>SD</a:t>
                </a:r>
              </a:p>
              <a:p>
                <a:r>
                  <a:rPr lang="en-US" altLang="zh-CN" sz="1100" b="1" dirty="0"/>
                  <a:t>1A</a:t>
                </a:r>
                <a:endParaRPr lang="zh-CN" altLang="en-US" sz="1100" b="1" dirty="0"/>
              </a:p>
            </p:txBody>
          </p:sp>
          <p:sp>
            <p:nvSpPr>
              <p:cNvPr id="62" name="文本框 61"/>
              <p:cNvSpPr txBox="1"/>
              <p:nvPr/>
            </p:nvSpPr>
            <p:spPr>
              <a:xfrm>
                <a:off x="6955987" y="5289507"/>
                <a:ext cx="390526" cy="430887"/>
              </a:xfrm>
              <a:prstGeom prst="rect">
                <a:avLst/>
              </a:prstGeom>
              <a:noFill/>
            </p:spPr>
            <p:txBody>
              <a:bodyPr wrap="square" rtlCol="0">
                <a:spAutoFit/>
              </a:bodyPr>
              <a:lstStyle/>
              <a:p>
                <a:r>
                  <a:rPr lang="en-US" altLang="zh-CN" sz="1100" b="1" dirty="0"/>
                  <a:t>SD</a:t>
                </a:r>
              </a:p>
              <a:p>
                <a:r>
                  <a:rPr lang="en-US" altLang="zh-CN" sz="1100" b="1" dirty="0"/>
                  <a:t>1B</a:t>
                </a:r>
                <a:endParaRPr lang="zh-CN" altLang="en-US" sz="1100" b="1" dirty="0"/>
              </a:p>
            </p:txBody>
          </p:sp>
          <p:sp>
            <p:nvSpPr>
              <p:cNvPr id="63" name="文本框 62"/>
              <p:cNvSpPr txBox="1"/>
              <p:nvPr/>
            </p:nvSpPr>
            <p:spPr>
              <a:xfrm>
                <a:off x="7451286" y="5289508"/>
                <a:ext cx="390526" cy="430887"/>
              </a:xfrm>
              <a:prstGeom prst="rect">
                <a:avLst/>
              </a:prstGeom>
              <a:noFill/>
            </p:spPr>
            <p:txBody>
              <a:bodyPr wrap="square" rtlCol="0">
                <a:spAutoFit/>
              </a:bodyPr>
              <a:lstStyle/>
              <a:p>
                <a:r>
                  <a:rPr lang="en-US" altLang="zh-CN" sz="1100" b="1" dirty="0"/>
                  <a:t>SD</a:t>
                </a:r>
              </a:p>
              <a:p>
                <a:r>
                  <a:rPr lang="en-US" altLang="zh-CN" sz="1100" b="1" dirty="0"/>
                  <a:t>2A</a:t>
                </a:r>
                <a:endParaRPr lang="zh-CN" altLang="en-US" sz="1100" b="1" dirty="0"/>
              </a:p>
            </p:txBody>
          </p:sp>
          <p:sp>
            <p:nvSpPr>
              <p:cNvPr id="64" name="文本框 63"/>
              <p:cNvSpPr txBox="1"/>
              <p:nvPr/>
            </p:nvSpPr>
            <p:spPr>
              <a:xfrm>
                <a:off x="8491620" y="5292053"/>
                <a:ext cx="390526" cy="430887"/>
              </a:xfrm>
              <a:prstGeom prst="rect">
                <a:avLst/>
              </a:prstGeom>
              <a:noFill/>
            </p:spPr>
            <p:txBody>
              <a:bodyPr wrap="square" rtlCol="0">
                <a:spAutoFit/>
              </a:bodyPr>
              <a:lstStyle/>
              <a:p>
                <a:r>
                  <a:rPr lang="en-US" altLang="zh-CN" sz="1100" b="1" dirty="0"/>
                  <a:t>SD</a:t>
                </a:r>
              </a:p>
              <a:p>
                <a:r>
                  <a:rPr lang="en-US" altLang="zh-CN" sz="1100" b="1" dirty="0"/>
                  <a:t>2B</a:t>
                </a:r>
                <a:endParaRPr lang="zh-CN" altLang="en-US" sz="1100" b="1" dirty="0"/>
              </a:p>
            </p:txBody>
          </p:sp>
          <p:sp>
            <p:nvSpPr>
              <p:cNvPr id="65" name="文本框 64"/>
              <p:cNvSpPr txBox="1"/>
              <p:nvPr/>
            </p:nvSpPr>
            <p:spPr>
              <a:xfrm>
                <a:off x="9019204" y="5292052"/>
                <a:ext cx="390526" cy="430887"/>
              </a:xfrm>
              <a:prstGeom prst="rect">
                <a:avLst/>
              </a:prstGeom>
              <a:noFill/>
            </p:spPr>
            <p:txBody>
              <a:bodyPr wrap="square" rtlCol="0">
                <a:spAutoFit/>
              </a:bodyPr>
              <a:lstStyle/>
              <a:p>
                <a:r>
                  <a:rPr lang="en-US" altLang="zh-CN" sz="1100" b="1" dirty="0"/>
                  <a:t>SD3A</a:t>
                </a:r>
                <a:endParaRPr lang="zh-CN" altLang="en-US" sz="1100" b="1" dirty="0"/>
              </a:p>
            </p:txBody>
          </p:sp>
          <p:sp>
            <p:nvSpPr>
              <p:cNvPr id="66" name="文本框 65"/>
              <p:cNvSpPr txBox="1"/>
              <p:nvPr/>
            </p:nvSpPr>
            <p:spPr>
              <a:xfrm>
                <a:off x="9976466" y="5292053"/>
                <a:ext cx="390526" cy="430887"/>
              </a:xfrm>
              <a:prstGeom prst="rect">
                <a:avLst/>
              </a:prstGeom>
              <a:noFill/>
            </p:spPr>
            <p:txBody>
              <a:bodyPr wrap="square" rtlCol="0">
                <a:spAutoFit/>
              </a:bodyPr>
              <a:lstStyle/>
              <a:p>
                <a:r>
                  <a:rPr lang="en-US" altLang="zh-CN" sz="1100" b="1" dirty="0"/>
                  <a:t>SD</a:t>
                </a:r>
              </a:p>
              <a:p>
                <a:r>
                  <a:rPr lang="en-US" altLang="zh-CN" sz="1100" b="1" dirty="0"/>
                  <a:t>3B</a:t>
                </a:r>
                <a:endParaRPr lang="zh-CN" altLang="en-US" sz="1100" b="1" dirty="0"/>
              </a:p>
            </p:txBody>
          </p:sp>
          <p:sp>
            <p:nvSpPr>
              <p:cNvPr id="67" name="文本框 66"/>
              <p:cNvSpPr txBox="1"/>
              <p:nvPr/>
            </p:nvSpPr>
            <p:spPr>
              <a:xfrm>
                <a:off x="10551675" y="5292052"/>
                <a:ext cx="390526" cy="430887"/>
              </a:xfrm>
              <a:prstGeom prst="rect">
                <a:avLst/>
              </a:prstGeom>
              <a:noFill/>
            </p:spPr>
            <p:txBody>
              <a:bodyPr wrap="square" rtlCol="0">
                <a:spAutoFit/>
              </a:bodyPr>
              <a:lstStyle/>
              <a:p>
                <a:r>
                  <a:rPr lang="en-US" altLang="zh-CN" sz="1100" b="1" dirty="0"/>
                  <a:t>SD</a:t>
                </a:r>
              </a:p>
              <a:p>
                <a:r>
                  <a:rPr lang="en-US" altLang="zh-CN" sz="1100" b="1" dirty="0"/>
                  <a:t>4A</a:t>
                </a:r>
                <a:endParaRPr lang="zh-CN" altLang="en-US" sz="1100" b="1" dirty="0"/>
              </a:p>
            </p:txBody>
          </p:sp>
          <p:sp>
            <p:nvSpPr>
              <p:cNvPr id="68" name="文本框 67"/>
              <p:cNvSpPr txBox="1"/>
              <p:nvPr/>
            </p:nvSpPr>
            <p:spPr>
              <a:xfrm>
                <a:off x="11508937" y="5282528"/>
                <a:ext cx="390526" cy="430887"/>
              </a:xfrm>
              <a:prstGeom prst="rect">
                <a:avLst/>
              </a:prstGeom>
              <a:noFill/>
            </p:spPr>
            <p:txBody>
              <a:bodyPr wrap="square" rtlCol="0">
                <a:spAutoFit/>
              </a:bodyPr>
              <a:lstStyle/>
              <a:p>
                <a:r>
                  <a:rPr lang="en-US" altLang="zh-CN" sz="1100" b="1" dirty="0"/>
                  <a:t>SD</a:t>
                </a:r>
              </a:p>
              <a:p>
                <a:r>
                  <a:rPr lang="en-US" altLang="zh-CN" sz="1100" b="1" dirty="0"/>
                  <a:t>4B</a:t>
                </a:r>
                <a:endParaRPr lang="zh-CN" altLang="en-US" sz="1100" b="1" dirty="0"/>
              </a:p>
            </p:txBody>
          </p:sp>
        </p:grpSp>
        <p:cxnSp>
          <p:nvCxnSpPr>
            <p:cNvPr id="74" name="直接连接符 73"/>
            <p:cNvCxnSpPr/>
            <p:nvPr/>
          </p:nvCxnSpPr>
          <p:spPr>
            <a:xfrm flipV="1">
              <a:off x="230408" y="3419453"/>
              <a:ext cx="1522192" cy="11130"/>
            </a:xfrm>
            <a:prstGeom prst="line">
              <a:avLst/>
            </a:prstGeom>
            <a:ln w="19050">
              <a:solidFill>
                <a:srgbClr val="0070C0"/>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1780120" y="4273700"/>
              <a:ext cx="1522192" cy="11130"/>
            </a:xfrm>
            <a:prstGeom prst="line">
              <a:avLst/>
            </a:prstGeom>
            <a:ln w="19050">
              <a:solidFill>
                <a:srgbClr val="0070C0"/>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V="1">
              <a:off x="1214287" y="3866861"/>
              <a:ext cx="1522192" cy="11130"/>
            </a:xfrm>
            <a:prstGeom prst="line">
              <a:avLst/>
            </a:prstGeom>
            <a:ln w="19050">
              <a:solidFill>
                <a:srgbClr val="0070C0"/>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V="1">
              <a:off x="2766549" y="3420506"/>
              <a:ext cx="1522192" cy="11130"/>
            </a:xfrm>
            <a:prstGeom prst="line">
              <a:avLst/>
            </a:prstGeom>
            <a:ln w="19050">
              <a:solidFill>
                <a:srgbClr val="0070C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V="1">
              <a:off x="3328849" y="3459398"/>
              <a:ext cx="1522192" cy="11130"/>
            </a:xfrm>
            <a:prstGeom prst="line">
              <a:avLst/>
            </a:prstGeom>
            <a:ln w="19050">
              <a:solidFill>
                <a:srgbClr val="0070C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4288448" y="3498287"/>
              <a:ext cx="1522192" cy="11130"/>
            </a:xfrm>
            <a:prstGeom prst="line">
              <a:avLst/>
            </a:prstGeom>
            <a:ln w="19050">
              <a:solidFill>
                <a:srgbClr val="0070C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3310982" y="3832512"/>
              <a:ext cx="1522192" cy="11130"/>
            </a:xfrm>
            <a:prstGeom prst="line">
              <a:avLst/>
            </a:prstGeom>
            <a:ln w="19050">
              <a:solidFill>
                <a:srgbClr val="0070C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4276881" y="3865095"/>
              <a:ext cx="1522192" cy="11130"/>
            </a:xfrm>
            <a:prstGeom prst="line">
              <a:avLst/>
            </a:prstGeom>
            <a:ln w="19050">
              <a:solidFill>
                <a:srgbClr val="0070C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4290547" y="4244516"/>
              <a:ext cx="1522192" cy="11130"/>
            </a:xfrm>
            <a:prstGeom prst="line">
              <a:avLst/>
            </a:prstGeom>
            <a:ln w="19050">
              <a:solidFill>
                <a:srgbClr val="0070C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6071001" y="3420508"/>
              <a:ext cx="1522192" cy="11130"/>
            </a:xfrm>
            <a:prstGeom prst="line">
              <a:avLst/>
            </a:prstGeom>
            <a:ln w="1905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7620713" y="4274755"/>
              <a:ext cx="1522192" cy="11130"/>
            </a:xfrm>
            <a:prstGeom prst="line">
              <a:avLst/>
            </a:prstGeom>
            <a:ln w="1905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7054880" y="3867916"/>
              <a:ext cx="1522192" cy="11130"/>
            </a:xfrm>
            <a:prstGeom prst="line">
              <a:avLst/>
            </a:prstGeom>
            <a:ln w="1905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8607142" y="3421561"/>
              <a:ext cx="1522192" cy="11130"/>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9169442" y="3460453"/>
              <a:ext cx="1522192" cy="11130"/>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10129041" y="3499342"/>
              <a:ext cx="1522192" cy="11130"/>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9151575" y="3833567"/>
              <a:ext cx="1522192" cy="11130"/>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V="1">
              <a:off x="10117474" y="3866150"/>
              <a:ext cx="1522192" cy="11130"/>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V="1">
              <a:off x="10131140" y="4245571"/>
              <a:ext cx="1522192" cy="11130"/>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57250" y="3414167"/>
              <a:ext cx="480862" cy="369332"/>
            </a:xfrm>
            <a:prstGeom prst="rect">
              <a:avLst/>
            </a:prstGeom>
            <a:noFill/>
          </p:spPr>
          <p:txBody>
            <a:bodyPr wrap="square" rtlCol="0">
              <a:spAutoFit/>
            </a:bodyPr>
            <a:lstStyle/>
            <a:p>
              <a:r>
                <a:rPr lang="en-US" altLang="zh-CN" dirty="0">
                  <a:solidFill>
                    <a:srgbClr val="0070C0"/>
                  </a:solidFill>
                  <a:latin typeface="Times New Roman" panose="02020603050405020304" pitchFamily="18" charset="0"/>
                  <a:cs typeface="Times New Roman" panose="02020603050405020304" pitchFamily="18" charset="0"/>
                </a:rPr>
                <a:t>-I</a:t>
              </a:r>
              <a:endParaRPr lang="zh-CN" altLang="en-US" dirty="0">
                <a:solidFill>
                  <a:srgbClr val="0070C0"/>
                </a:solidFill>
                <a:latin typeface="Times New Roman" panose="02020603050405020304" pitchFamily="18" charset="0"/>
                <a:cs typeface="Times New Roman" panose="02020603050405020304" pitchFamily="18" charset="0"/>
              </a:endParaRPr>
            </a:p>
          </p:txBody>
        </p:sp>
        <p:sp>
          <p:nvSpPr>
            <p:cNvPr id="103" name="文本框 102"/>
            <p:cNvSpPr txBox="1"/>
            <p:nvPr/>
          </p:nvSpPr>
          <p:spPr>
            <a:xfrm>
              <a:off x="3352800" y="3423692"/>
              <a:ext cx="480862" cy="369332"/>
            </a:xfrm>
            <a:prstGeom prst="rect">
              <a:avLst/>
            </a:prstGeom>
            <a:noFill/>
          </p:spPr>
          <p:txBody>
            <a:bodyPr wrap="square" rtlCol="0">
              <a:spAutoFit/>
            </a:bodyPr>
            <a:lstStyle/>
            <a:p>
              <a:r>
                <a:rPr lang="en-US" altLang="zh-CN" dirty="0">
                  <a:solidFill>
                    <a:srgbClr val="0070C0"/>
                  </a:solidFill>
                  <a:latin typeface="Times New Roman" panose="02020603050405020304" pitchFamily="18" charset="0"/>
                  <a:cs typeface="Times New Roman" panose="02020603050405020304" pitchFamily="18" charset="0"/>
                </a:rPr>
                <a:t>-I</a:t>
              </a:r>
              <a:endParaRPr lang="zh-CN" altLang="en-US" dirty="0">
                <a:solidFill>
                  <a:srgbClr val="0070C0"/>
                </a:solidFill>
                <a:latin typeface="Times New Roman" panose="02020603050405020304" pitchFamily="18" charset="0"/>
                <a:cs typeface="Times New Roman" panose="02020603050405020304" pitchFamily="18" charset="0"/>
              </a:endParaRPr>
            </a:p>
          </p:txBody>
        </p:sp>
        <p:sp>
          <p:nvSpPr>
            <p:cNvPr id="104" name="文本框 103"/>
            <p:cNvSpPr txBox="1"/>
            <p:nvPr/>
          </p:nvSpPr>
          <p:spPr>
            <a:xfrm>
              <a:off x="6705600" y="3414167"/>
              <a:ext cx="480862"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-I</a:t>
              </a:r>
              <a:endParaRPr lang="zh-CN" altLang="en-US" dirty="0">
                <a:latin typeface="Times New Roman" panose="02020603050405020304" pitchFamily="18" charset="0"/>
                <a:cs typeface="Times New Roman" panose="02020603050405020304" pitchFamily="18" charset="0"/>
              </a:endParaRPr>
            </a:p>
          </p:txBody>
        </p:sp>
        <p:sp>
          <p:nvSpPr>
            <p:cNvPr id="105" name="文本框 104"/>
            <p:cNvSpPr txBox="1"/>
            <p:nvPr/>
          </p:nvSpPr>
          <p:spPr>
            <a:xfrm>
              <a:off x="9201150" y="3423692"/>
              <a:ext cx="480862"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-I</a:t>
              </a:r>
              <a:endParaRPr lang="zh-CN" altLang="en-US" dirty="0">
                <a:latin typeface="Times New Roman" panose="02020603050405020304" pitchFamily="18" charset="0"/>
                <a:cs typeface="Times New Roman" panose="02020603050405020304" pitchFamily="18" charset="0"/>
              </a:endParaRPr>
            </a:p>
          </p:txBody>
        </p:sp>
      </p:grpSp>
      <p:grpSp>
        <p:nvGrpSpPr>
          <p:cNvPr id="112" name="组合 111"/>
          <p:cNvGrpSpPr/>
          <p:nvPr/>
        </p:nvGrpSpPr>
        <p:grpSpPr>
          <a:xfrm>
            <a:off x="3518120" y="4533466"/>
            <a:ext cx="8648699" cy="1923605"/>
            <a:chOff x="3339918" y="4568635"/>
            <a:chExt cx="8852082" cy="1770416"/>
          </a:xfrm>
        </p:grpSpPr>
        <p:pic>
          <p:nvPicPr>
            <p:cNvPr id="113" name="图片 1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9918" y="4568635"/>
              <a:ext cx="8852082" cy="1770416"/>
            </a:xfrm>
            <a:prstGeom prst="rect">
              <a:avLst/>
            </a:prstGeom>
          </p:spPr>
        </p:pic>
        <p:sp>
          <p:nvSpPr>
            <p:cNvPr id="114" name="文本框 113"/>
            <p:cNvSpPr txBox="1"/>
            <p:nvPr/>
          </p:nvSpPr>
          <p:spPr>
            <a:xfrm>
              <a:off x="8501145" y="4568635"/>
              <a:ext cx="1244835" cy="230832"/>
            </a:xfrm>
            <a:prstGeom prst="rect">
              <a:avLst/>
            </a:prstGeom>
            <a:noFill/>
          </p:spPr>
          <p:txBody>
            <a:bodyPr wrap="square" rtlCol="0">
              <a:spAutoFit/>
            </a:bodyPr>
            <a:lstStyle/>
            <a:p>
              <a:r>
                <a:rPr lang="en-US" altLang="zh-CN" sz="900" b="1" dirty="0"/>
                <a:t>@ dp/p=1%</a:t>
              </a:r>
              <a:endParaRPr lang="zh-CN" altLang="en-US" sz="900" b="1" dirty="0"/>
            </a:p>
          </p:txBody>
        </p:sp>
      </p:grpSp>
      <p:sp>
        <p:nvSpPr>
          <p:cNvPr id="71" name="文本框 70"/>
          <p:cNvSpPr txBox="1"/>
          <p:nvPr/>
        </p:nvSpPr>
        <p:spPr>
          <a:xfrm>
            <a:off x="5859121" y="4421630"/>
            <a:ext cx="4361134" cy="369332"/>
          </a:xfrm>
          <a:prstGeom prst="rect">
            <a:avLst/>
          </a:prstGeom>
          <a:solidFill>
            <a:schemeClr val="bg1"/>
          </a:solidFill>
        </p:spPr>
        <p:txBody>
          <a:bodyPr wrap="square" rtlCol="0">
            <a:spAutoFit/>
          </a:bodyPr>
          <a:lstStyle/>
          <a:p>
            <a:r>
              <a:rPr lang="en-US" altLang="zh-CN" dirty="0"/>
              <a:t>2</a:t>
            </a:r>
            <a:r>
              <a:rPr lang="en-US" altLang="zh-CN" baseline="30000" dirty="0"/>
              <a:t>nd</a:t>
            </a:r>
            <a:r>
              <a:rPr lang="en-US" altLang="zh-CN" dirty="0"/>
              <a:t> and 3</a:t>
            </a:r>
            <a:r>
              <a:rPr lang="en-US" altLang="zh-CN" baseline="30000" dirty="0"/>
              <a:t>rd</a:t>
            </a:r>
            <a:r>
              <a:rPr lang="en-US" altLang="zh-CN" dirty="0"/>
              <a:t> order dQ@dp/p=1% in x, y </a:t>
            </a:r>
            <a:endParaRPr lang="zh-CN" altLang="en-US" dirty="0"/>
          </a:p>
        </p:txBody>
      </p:sp>
      <p:sp>
        <p:nvSpPr>
          <p:cNvPr id="106" name="标题 1"/>
          <p:cNvSpPr txBox="1">
            <a:spLocks/>
          </p:cNvSpPr>
          <p:nvPr/>
        </p:nvSpPr>
        <p:spPr>
          <a:xfrm>
            <a:off x="2311816" y="232300"/>
            <a:ext cx="7105650" cy="88818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a:r>
              <a:rPr lang="en-US" altLang="zh-CN" sz="3200" b="1" kern="0" dirty="0">
                <a:solidFill>
                  <a:srgbClr val="0070C0"/>
                </a:solidFill>
                <a:latin typeface="+mn-ea"/>
                <a:ea typeface="+mn-ea"/>
              </a:rPr>
              <a:t>Optimization of ARC aberration for </a:t>
            </a:r>
          </a:p>
          <a:p>
            <a:pPr marL="0" lvl="1" algn="ctr"/>
            <a:r>
              <a:rPr lang="en-US" altLang="zh-CN" sz="3200" b="1" kern="0" dirty="0">
                <a:solidFill>
                  <a:srgbClr val="0070C0"/>
                </a:solidFill>
                <a:latin typeface="+mn-ea"/>
                <a:ea typeface="+mn-ea"/>
              </a:rPr>
              <a:t>W/Z modes</a:t>
            </a:r>
          </a:p>
        </p:txBody>
      </p:sp>
      <p:sp>
        <p:nvSpPr>
          <p:cNvPr id="72" name="页脚占位符 71"/>
          <p:cNvSpPr>
            <a:spLocks noGrp="1"/>
          </p:cNvSpPr>
          <p:nvPr>
            <p:ph type="ftr" sz="quarter" idx="11"/>
          </p:nvPr>
        </p:nvSpPr>
        <p:spPr/>
        <p:txBody>
          <a:bodyPr/>
          <a:lstStyle/>
          <a:p>
            <a:r>
              <a:rPr lang="en-US" altLang="zh-CN"/>
              <a:t>CEPC MDI workshop 2023</a:t>
            </a:r>
            <a:endParaRPr lang="zh-CN" altLang="en-US"/>
          </a:p>
        </p:txBody>
      </p:sp>
      <p:sp>
        <p:nvSpPr>
          <p:cNvPr id="73" name="日期占位符 72">
            <a:extLst>
              <a:ext uri="{FF2B5EF4-FFF2-40B4-BE49-F238E27FC236}">
                <a16:creationId xmlns:a16="http://schemas.microsoft.com/office/drawing/2014/main" id="{26DEFBC4-65C2-4CB0-B900-CF53D4D8429F}"/>
              </a:ext>
            </a:extLst>
          </p:cNvPr>
          <p:cNvSpPr>
            <a:spLocks noGrp="1"/>
          </p:cNvSpPr>
          <p:nvPr>
            <p:ph type="dt" sz="half" idx="10"/>
          </p:nvPr>
        </p:nvSpPr>
        <p:spPr/>
        <p:txBody>
          <a:bodyPr/>
          <a:lstStyle/>
          <a:p>
            <a:r>
              <a:rPr lang="en-US" altLang="zh-CN"/>
              <a:t>Yiwei Wang</a:t>
            </a:r>
            <a:endParaRPr lang="zh-CN" altLang="en-US"/>
          </a:p>
        </p:txBody>
      </p:sp>
    </p:spTree>
    <p:extLst>
      <p:ext uri="{BB962C8B-B14F-4D97-AF65-F5344CB8AC3E}">
        <p14:creationId xmlns:p14="http://schemas.microsoft.com/office/powerpoint/2010/main" val="3457660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E91457-C063-4D8E-B76C-6152AF5215F9}" type="slidenum">
              <a:rPr lang="zh-CN" altLang="en-US" smtClean="0"/>
              <a:t>12</a:t>
            </a:fld>
            <a:endParaRPr lang="zh-CN" altLang="en-US"/>
          </a:p>
        </p:txBody>
      </p:sp>
      <p:grpSp>
        <p:nvGrpSpPr>
          <p:cNvPr id="20" name="组合 19"/>
          <p:cNvGrpSpPr/>
          <p:nvPr/>
        </p:nvGrpSpPr>
        <p:grpSpPr>
          <a:xfrm>
            <a:off x="263581" y="1526628"/>
            <a:ext cx="11616683" cy="4688842"/>
            <a:chOff x="263581" y="1526628"/>
            <a:chExt cx="11616683" cy="4688842"/>
          </a:xfrm>
        </p:grpSpPr>
        <p:pic>
          <p:nvPicPr>
            <p:cNvPr id="3" name="图片 2"/>
            <p:cNvPicPr>
              <a:picLocks noChangeAspect="1"/>
            </p:cNvPicPr>
            <p:nvPr/>
          </p:nvPicPr>
          <p:blipFill>
            <a:blip r:embed="rId2"/>
            <a:stretch>
              <a:fillRect/>
            </a:stretch>
          </p:blipFill>
          <p:spPr>
            <a:xfrm>
              <a:off x="263581" y="3946638"/>
              <a:ext cx="3730360" cy="2261386"/>
            </a:xfrm>
            <a:prstGeom prst="rect">
              <a:avLst/>
            </a:prstGeom>
          </p:spPr>
        </p:pic>
        <p:pic>
          <p:nvPicPr>
            <p:cNvPr id="4" name="图片 3"/>
            <p:cNvPicPr>
              <a:picLocks noChangeAspect="1"/>
            </p:cNvPicPr>
            <p:nvPr/>
          </p:nvPicPr>
          <p:blipFill>
            <a:blip r:embed="rId3"/>
            <a:stretch>
              <a:fillRect/>
            </a:stretch>
          </p:blipFill>
          <p:spPr>
            <a:xfrm>
              <a:off x="4101481" y="3927587"/>
              <a:ext cx="3851810" cy="2287883"/>
            </a:xfrm>
            <a:prstGeom prst="rect">
              <a:avLst/>
            </a:prstGeom>
          </p:spPr>
        </p:pic>
        <p:pic>
          <p:nvPicPr>
            <p:cNvPr id="5" name="图片 4"/>
            <p:cNvPicPr>
              <a:picLocks noChangeAspect="1"/>
            </p:cNvPicPr>
            <p:nvPr/>
          </p:nvPicPr>
          <p:blipFill>
            <a:blip r:embed="rId4"/>
            <a:stretch>
              <a:fillRect/>
            </a:stretch>
          </p:blipFill>
          <p:spPr>
            <a:xfrm>
              <a:off x="8106214" y="3958023"/>
              <a:ext cx="3774050" cy="2227009"/>
            </a:xfrm>
            <a:prstGeom prst="rect">
              <a:avLst/>
            </a:prstGeom>
          </p:spPr>
        </p:pic>
        <p:pic>
          <p:nvPicPr>
            <p:cNvPr id="6" name="图片 5"/>
            <p:cNvPicPr>
              <a:picLocks noChangeAspect="1"/>
            </p:cNvPicPr>
            <p:nvPr/>
          </p:nvPicPr>
          <p:blipFill>
            <a:blip r:embed="rId5"/>
            <a:stretch>
              <a:fillRect/>
            </a:stretch>
          </p:blipFill>
          <p:spPr>
            <a:xfrm>
              <a:off x="8134789" y="1526628"/>
              <a:ext cx="3742295" cy="2227009"/>
            </a:xfrm>
            <a:prstGeom prst="rect">
              <a:avLst/>
            </a:prstGeom>
          </p:spPr>
        </p:pic>
      </p:grpSp>
      <p:grpSp>
        <p:nvGrpSpPr>
          <p:cNvPr id="7" name="组合 6"/>
          <p:cNvGrpSpPr/>
          <p:nvPr/>
        </p:nvGrpSpPr>
        <p:grpSpPr>
          <a:xfrm>
            <a:off x="330256" y="1908257"/>
            <a:ext cx="7718688" cy="1463749"/>
            <a:chOff x="3654541" y="4739035"/>
            <a:chExt cx="7718688" cy="1463749"/>
          </a:xfrm>
        </p:grpSpPr>
        <p:pic>
          <p:nvPicPr>
            <p:cNvPr id="8" name="图片 7"/>
            <p:cNvPicPr>
              <a:picLocks noChangeAspect="1"/>
            </p:cNvPicPr>
            <p:nvPr/>
          </p:nvPicPr>
          <p:blipFill>
            <a:blip r:embed="rId6"/>
            <a:stretch>
              <a:fillRect/>
            </a:stretch>
          </p:blipFill>
          <p:spPr>
            <a:xfrm>
              <a:off x="9031678" y="4788749"/>
              <a:ext cx="2341551" cy="1414035"/>
            </a:xfrm>
            <a:prstGeom prst="rect">
              <a:avLst/>
            </a:prstGeom>
          </p:spPr>
        </p:pic>
        <p:pic>
          <p:nvPicPr>
            <p:cNvPr id="9" name="图片 8"/>
            <p:cNvPicPr>
              <a:picLocks noChangeAspect="1"/>
            </p:cNvPicPr>
            <p:nvPr/>
          </p:nvPicPr>
          <p:blipFill>
            <a:blip r:embed="rId7"/>
            <a:stretch>
              <a:fillRect/>
            </a:stretch>
          </p:blipFill>
          <p:spPr>
            <a:xfrm>
              <a:off x="6338188" y="4755619"/>
              <a:ext cx="2379573" cy="1432392"/>
            </a:xfrm>
            <a:prstGeom prst="rect">
              <a:avLst/>
            </a:prstGeom>
          </p:spPr>
        </p:pic>
        <p:pic>
          <p:nvPicPr>
            <p:cNvPr id="10" name="图片 9"/>
            <p:cNvPicPr>
              <a:picLocks noChangeAspect="1"/>
            </p:cNvPicPr>
            <p:nvPr/>
          </p:nvPicPr>
          <p:blipFill>
            <a:blip r:embed="rId8"/>
            <a:stretch>
              <a:fillRect/>
            </a:stretch>
          </p:blipFill>
          <p:spPr>
            <a:xfrm>
              <a:off x="3654541" y="4739035"/>
              <a:ext cx="2372934" cy="1417371"/>
            </a:xfrm>
            <a:prstGeom prst="rect">
              <a:avLst/>
            </a:prstGeom>
          </p:spPr>
        </p:pic>
        <p:sp>
          <p:nvSpPr>
            <p:cNvPr id="11" name="文本框 10"/>
            <p:cNvSpPr txBox="1"/>
            <p:nvPr/>
          </p:nvSpPr>
          <p:spPr>
            <a:xfrm>
              <a:off x="5975559" y="5118921"/>
              <a:ext cx="362629" cy="523220"/>
            </a:xfrm>
            <a:prstGeom prst="rect">
              <a:avLst/>
            </a:prstGeom>
            <a:noFill/>
          </p:spPr>
          <p:txBody>
            <a:bodyPr wrap="square" rtlCol="0">
              <a:spAutoFit/>
            </a:bodyPr>
            <a:lstStyle/>
            <a:p>
              <a:r>
                <a:rPr lang="en-US" altLang="zh-CN" sz="2800" b="1" dirty="0"/>
                <a:t>+</a:t>
              </a:r>
              <a:endParaRPr lang="zh-CN" altLang="en-US" sz="2800" b="1" dirty="0"/>
            </a:p>
          </p:txBody>
        </p:sp>
        <p:sp>
          <p:nvSpPr>
            <p:cNvPr id="12" name="右箭头 11"/>
            <p:cNvSpPr/>
            <p:nvPr/>
          </p:nvSpPr>
          <p:spPr>
            <a:xfrm>
              <a:off x="8814303" y="5261250"/>
              <a:ext cx="143487" cy="23856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095573" y="4831315"/>
              <a:ext cx="1235400" cy="369332"/>
            </a:xfrm>
            <a:prstGeom prst="rect">
              <a:avLst/>
            </a:prstGeom>
            <a:noFill/>
          </p:spPr>
          <p:txBody>
            <a:bodyPr wrap="square" rtlCol="0">
              <a:spAutoFit/>
            </a:bodyPr>
            <a:lstStyle/>
            <a:p>
              <a:r>
                <a:rPr lang="en-US" altLang="zh-CN" dirty="0"/>
                <a:t>case {3,4}</a:t>
              </a:r>
              <a:endParaRPr lang="zh-CN" altLang="en-US" dirty="0"/>
            </a:p>
          </p:txBody>
        </p:sp>
        <p:sp>
          <p:nvSpPr>
            <p:cNvPr id="14" name="矩形 13"/>
            <p:cNvSpPr/>
            <p:nvPr/>
          </p:nvSpPr>
          <p:spPr>
            <a:xfrm>
              <a:off x="9430021" y="4841036"/>
              <a:ext cx="1693092" cy="369332"/>
            </a:xfrm>
            <a:prstGeom prst="rect">
              <a:avLst/>
            </a:prstGeom>
          </p:spPr>
          <p:txBody>
            <a:bodyPr wrap="none">
              <a:spAutoFit/>
            </a:bodyPr>
            <a:lstStyle/>
            <a:p>
              <a:r>
                <a:rPr lang="en-US" altLang="zh-CN" dirty="0"/>
                <a:t>case {4,3}+{3,4}</a:t>
              </a:r>
              <a:endParaRPr lang="zh-CN" altLang="en-US" dirty="0"/>
            </a:p>
          </p:txBody>
        </p:sp>
        <p:sp>
          <p:nvSpPr>
            <p:cNvPr id="15" name="矩形 14"/>
            <p:cNvSpPr/>
            <p:nvPr/>
          </p:nvSpPr>
          <p:spPr>
            <a:xfrm>
              <a:off x="4390069" y="4815193"/>
              <a:ext cx="1109599" cy="369332"/>
            </a:xfrm>
            <a:prstGeom prst="rect">
              <a:avLst/>
            </a:prstGeom>
          </p:spPr>
          <p:txBody>
            <a:bodyPr wrap="none">
              <a:spAutoFit/>
            </a:bodyPr>
            <a:lstStyle/>
            <a:p>
              <a:r>
                <a:rPr lang="en-US" altLang="zh-CN" dirty="0"/>
                <a:t>case {4,3}</a:t>
              </a:r>
              <a:endParaRPr lang="zh-CN" altLang="en-US" dirty="0"/>
            </a:p>
          </p:txBody>
        </p:sp>
      </p:grpSp>
      <p:pic>
        <p:nvPicPr>
          <p:cNvPr id="17" name="Picture 8" descr="logo_main20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1111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92544" y="142298"/>
            <a:ext cx="1015325" cy="598404"/>
          </a:xfrm>
          <a:prstGeom prst="rect">
            <a:avLst/>
          </a:prstGeom>
          <a:noFill/>
          <a:extLst>
            <a:ext uri="{909E8E84-426E-40DD-AFC4-6F175D3DCCD1}">
              <a14:hiddenFill xmlns:a14="http://schemas.microsoft.com/office/drawing/2010/main">
                <a:solidFill>
                  <a:srgbClr val="FFFFFF"/>
                </a:solidFill>
              </a14:hiddenFill>
            </a:ext>
          </a:extLst>
        </p:spPr>
      </p:pic>
      <p:sp>
        <p:nvSpPr>
          <p:cNvPr id="22" name="内容占位符 2"/>
          <p:cNvSpPr txBox="1">
            <a:spLocks/>
          </p:cNvSpPr>
          <p:nvPr/>
        </p:nvSpPr>
        <p:spPr>
          <a:xfrm>
            <a:off x="658931" y="1302988"/>
            <a:ext cx="10515600" cy="4246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dirty="0">
                <a:latin typeface="Times New Roman" panose="02020603050405020304" pitchFamily="18" charset="0"/>
                <a:cs typeface="Times New Roman" panose="02020603050405020304" pitchFamily="18" charset="0"/>
              </a:rPr>
              <a:t>Cancellation of main aberration has period of 23*3 cells.</a:t>
            </a:r>
          </a:p>
        </p:txBody>
      </p:sp>
      <p:sp>
        <p:nvSpPr>
          <p:cNvPr id="21" name="标题 1"/>
          <p:cNvSpPr txBox="1">
            <a:spLocks/>
          </p:cNvSpPr>
          <p:nvPr/>
        </p:nvSpPr>
        <p:spPr>
          <a:xfrm>
            <a:off x="2311816" y="232300"/>
            <a:ext cx="7105650" cy="88818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a:r>
              <a:rPr lang="en-US" altLang="zh-CN" sz="3200" b="1" kern="0" dirty="0">
                <a:solidFill>
                  <a:srgbClr val="0070C0"/>
                </a:solidFill>
                <a:latin typeface="+mn-ea"/>
                <a:ea typeface="+mn-ea"/>
              </a:rPr>
              <a:t>Optimization of ARC aberration for </a:t>
            </a:r>
          </a:p>
          <a:p>
            <a:pPr marL="0" lvl="1" algn="ctr"/>
            <a:r>
              <a:rPr lang="en-US" altLang="zh-CN" sz="3200" b="1" kern="0" dirty="0">
                <a:solidFill>
                  <a:srgbClr val="0070C0"/>
                </a:solidFill>
                <a:latin typeface="+mn-ea"/>
                <a:ea typeface="+mn-ea"/>
              </a:rPr>
              <a:t>W/Z modes (cont.)</a:t>
            </a:r>
          </a:p>
        </p:txBody>
      </p:sp>
      <p:sp>
        <p:nvSpPr>
          <p:cNvPr id="16" name="页脚占位符 15"/>
          <p:cNvSpPr>
            <a:spLocks noGrp="1"/>
          </p:cNvSpPr>
          <p:nvPr>
            <p:ph type="ftr" sz="quarter" idx="11"/>
          </p:nvPr>
        </p:nvSpPr>
        <p:spPr/>
        <p:txBody>
          <a:bodyPr/>
          <a:lstStyle/>
          <a:p>
            <a:r>
              <a:rPr lang="en-US" altLang="zh-CN"/>
              <a:t>CEPC MDI workshop 2023</a:t>
            </a:r>
            <a:endParaRPr lang="zh-CN" altLang="en-US"/>
          </a:p>
        </p:txBody>
      </p:sp>
      <p:sp>
        <p:nvSpPr>
          <p:cNvPr id="19" name="日期占位符 18">
            <a:extLst>
              <a:ext uri="{FF2B5EF4-FFF2-40B4-BE49-F238E27FC236}">
                <a16:creationId xmlns:a16="http://schemas.microsoft.com/office/drawing/2014/main" id="{D822527E-D927-4C6A-8043-787C2594858A}"/>
              </a:ext>
            </a:extLst>
          </p:cNvPr>
          <p:cNvSpPr>
            <a:spLocks noGrp="1"/>
          </p:cNvSpPr>
          <p:nvPr>
            <p:ph type="dt" sz="half" idx="10"/>
          </p:nvPr>
        </p:nvSpPr>
        <p:spPr/>
        <p:txBody>
          <a:bodyPr/>
          <a:lstStyle/>
          <a:p>
            <a:r>
              <a:rPr lang="en-US" altLang="zh-CN"/>
              <a:t>Yiwei Wang</a:t>
            </a:r>
            <a:endParaRPr lang="zh-CN" altLang="en-US"/>
          </a:p>
        </p:txBody>
      </p:sp>
    </p:spTree>
    <p:extLst>
      <p:ext uri="{BB962C8B-B14F-4D97-AF65-F5344CB8AC3E}">
        <p14:creationId xmlns:p14="http://schemas.microsoft.com/office/powerpoint/2010/main" val="3070228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a:spLocks noGrp="1"/>
          </p:cNvSpPr>
          <p:nvPr>
            <p:ph type="title"/>
          </p:nvPr>
        </p:nvSpPr>
        <p:spPr>
          <a:xfrm>
            <a:off x="2201322" y="70934"/>
            <a:ext cx="7886700" cy="1325563"/>
          </a:xfrm>
        </p:spPr>
        <p:txBody>
          <a:bodyPr>
            <a:normAutofit/>
          </a:bodyPr>
          <a:lstStyle/>
          <a:p>
            <a:pPr algn="ctr"/>
            <a:r>
              <a:rPr lang="en-US" altLang="zh-CN" sz="3200" b="1" dirty="0">
                <a:solidFill>
                  <a:srgbClr val="0070C0"/>
                </a:solidFill>
                <a:latin typeface="+mn-lt"/>
              </a:rPr>
              <a:t>Lattice design of the CEPC half ring</a:t>
            </a:r>
            <a:endParaRPr lang="zh-CN" altLang="en-US" sz="3200" b="1" dirty="0">
              <a:solidFill>
                <a:srgbClr val="0070C0"/>
              </a:solidFill>
              <a:latin typeface="+mn-lt"/>
            </a:endParaRPr>
          </a:p>
        </p:txBody>
      </p:sp>
      <p:pic>
        <p:nvPicPr>
          <p:cNvPr id="12" name="Picture 8" descr="logo_main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2544" y="142298"/>
            <a:ext cx="1015325" cy="598404"/>
          </a:xfrm>
          <a:prstGeom prst="rect">
            <a:avLst/>
          </a:prstGeom>
          <a:noFill/>
          <a:extLst>
            <a:ext uri="{909E8E84-426E-40DD-AFC4-6F175D3DCCD1}">
              <a14:hiddenFill xmlns:a14="http://schemas.microsoft.com/office/drawing/2010/main">
                <a:solidFill>
                  <a:srgbClr val="FFFFFF"/>
                </a:solidFill>
              </a14:hiddenFill>
            </a:ext>
          </a:extLst>
        </p:spPr>
      </p:pic>
      <p:sp>
        <p:nvSpPr>
          <p:cNvPr id="6" name="灯片编号占位符 5"/>
          <p:cNvSpPr>
            <a:spLocks noGrp="1"/>
          </p:cNvSpPr>
          <p:nvPr>
            <p:ph type="sldNum" sz="quarter" idx="12"/>
          </p:nvPr>
        </p:nvSpPr>
        <p:spPr/>
        <p:txBody>
          <a:bodyPr/>
          <a:lstStyle/>
          <a:p>
            <a:fld id="{22E91457-C063-4D8E-B76C-6152AF5215F9}" type="slidenum">
              <a:rPr lang="zh-CN" altLang="en-US" smtClean="0"/>
              <a:t>13</a:t>
            </a:fld>
            <a:endParaRPr lang="zh-CN" altLang="en-US"/>
          </a:p>
        </p:txBody>
      </p:sp>
      <p:grpSp>
        <p:nvGrpSpPr>
          <p:cNvPr id="24" name="组合 23"/>
          <p:cNvGrpSpPr/>
          <p:nvPr/>
        </p:nvGrpSpPr>
        <p:grpSpPr>
          <a:xfrm>
            <a:off x="1142651" y="1209675"/>
            <a:ext cx="9421926" cy="5214329"/>
            <a:chOff x="1142651" y="889635"/>
            <a:chExt cx="9421926" cy="5214329"/>
          </a:xfrm>
        </p:grpSpPr>
        <p:pic>
          <p:nvPicPr>
            <p:cNvPr id="26" name="图片 25"/>
            <p:cNvPicPr>
              <a:picLocks noChangeAspect="1"/>
            </p:cNvPicPr>
            <p:nvPr/>
          </p:nvPicPr>
          <p:blipFill>
            <a:blip r:embed="rId5"/>
            <a:stretch>
              <a:fillRect/>
            </a:stretch>
          </p:blipFill>
          <p:spPr>
            <a:xfrm>
              <a:off x="5957401" y="3600051"/>
              <a:ext cx="4545838" cy="2503913"/>
            </a:xfrm>
            <a:prstGeom prst="rect">
              <a:avLst/>
            </a:prstGeom>
          </p:spPr>
        </p:pic>
        <p:pic>
          <p:nvPicPr>
            <p:cNvPr id="27" name="图片 26"/>
            <p:cNvPicPr>
              <a:picLocks noChangeAspect="1"/>
            </p:cNvPicPr>
            <p:nvPr/>
          </p:nvPicPr>
          <p:blipFill>
            <a:blip r:embed="rId6"/>
            <a:stretch>
              <a:fillRect/>
            </a:stretch>
          </p:blipFill>
          <p:spPr>
            <a:xfrm>
              <a:off x="1142651" y="889635"/>
              <a:ext cx="4456400" cy="2541757"/>
            </a:xfrm>
            <a:prstGeom prst="rect">
              <a:avLst/>
            </a:prstGeom>
          </p:spPr>
        </p:pic>
        <p:sp>
          <p:nvSpPr>
            <p:cNvPr id="29" name="文本框 28"/>
            <p:cNvSpPr txBox="1"/>
            <p:nvPr/>
          </p:nvSpPr>
          <p:spPr>
            <a:xfrm>
              <a:off x="1763953" y="1168159"/>
              <a:ext cx="3950130" cy="369332"/>
            </a:xfrm>
            <a:prstGeom prst="rect">
              <a:avLst/>
            </a:prstGeom>
            <a:noFill/>
          </p:spPr>
          <p:txBody>
            <a:bodyPr wrap="square" rtlCol="0">
              <a:spAutoFit/>
            </a:bodyPr>
            <a:lstStyle/>
            <a:p>
              <a:r>
                <a:rPr lang="en-US" altLang="zh-CN" dirty="0"/>
                <a:t>ttbar: εx=1.4nm, </a:t>
              </a:r>
              <a:r>
                <a:rPr lang="el-GR" altLang="zh-CN" dirty="0"/>
                <a:t>β</a:t>
              </a:r>
              <a:r>
                <a:rPr lang="en-US" altLang="zh-CN" dirty="0"/>
                <a:t>=1.04m/2.7mm</a:t>
              </a:r>
              <a:endParaRPr lang="zh-CN" altLang="en-US" dirty="0"/>
            </a:p>
          </p:txBody>
        </p:sp>
        <p:pic>
          <p:nvPicPr>
            <p:cNvPr id="35" name="图片 34"/>
            <p:cNvPicPr>
              <a:picLocks noChangeAspect="1"/>
            </p:cNvPicPr>
            <p:nvPr/>
          </p:nvPicPr>
          <p:blipFill>
            <a:blip r:embed="rId7"/>
            <a:stretch>
              <a:fillRect/>
            </a:stretch>
          </p:blipFill>
          <p:spPr>
            <a:xfrm>
              <a:off x="6059547" y="889636"/>
              <a:ext cx="4362710" cy="2458029"/>
            </a:xfrm>
            <a:prstGeom prst="rect">
              <a:avLst/>
            </a:prstGeom>
          </p:spPr>
        </p:pic>
        <p:sp>
          <p:nvSpPr>
            <p:cNvPr id="36" name="文本框 35"/>
            <p:cNvSpPr txBox="1"/>
            <p:nvPr/>
          </p:nvSpPr>
          <p:spPr>
            <a:xfrm>
              <a:off x="6553109" y="1168159"/>
              <a:ext cx="3950130" cy="369332"/>
            </a:xfrm>
            <a:prstGeom prst="rect">
              <a:avLst/>
            </a:prstGeom>
            <a:noFill/>
          </p:spPr>
          <p:txBody>
            <a:bodyPr wrap="square" rtlCol="0">
              <a:spAutoFit/>
            </a:bodyPr>
            <a:lstStyle/>
            <a:p>
              <a:r>
                <a:rPr lang="en-US" altLang="zh-CN" dirty="0"/>
                <a:t>Higgs: εx=0.64nm, </a:t>
              </a:r>
              <a:r>
                <a:rPr lang="el-GR" altLang="zh-CN" dirty="0"/>
                <a:t>β</a:t>
              </a:r>
              <a:r>
                <a:rPr lang="en-US" altLang="zh-CN" dirty="0"/>
                <a:t>=0.30m/1mm</a:t>
              </a:r>
              <a:endParaRPr lang="zh-CN" altLang="en-US" dirty="0"/>
            </a:p>
          </p:txBody>
        </p:sp>
        <p:pic>
          <p:nvPicPr>
            <p:cNvPr id="37" name="图片 36"/>
            <p:cNvPicPr>
              <a:picLocks noChangeAspect="1"/>
            </p:cNvPicPr>
            <p:nvPr/>
          </p:nvPicPr>
          <p:blipFill>
            <a:blip r:embed="rId8"/>
            <a:stretch>
              <a:fillRect/>
            </a:stretch>
          </p:blipFill>
          <p:spPr>
            <a:xfrm>
              <a:off x="1198792" y="3622911"/>
              <a:ext cx="4439319" cy="2481053"/>
            </a:xfrm>
            <a:prstGeom prst="rect">
              <a:avLst/>
            </a:prstGeom>
          </p:spPr>
        </p:pic>
        <p:sp>
          <p:nvSpPr>
            <p:cNvPr id="39" name="文本框 38"/>
            <p:cNvSpPr txBox="1"/>
            <p:nvPr/>
          </p:nvSpPr>
          <p:spPr>
            <a:xfrm>
              <a:off x="1877832" y="3802649"/>
              <a:ext cx="3722372" cy="369332"/>
            </a:xfrm>
            <a:prstGeom prst="rect">
              <a:avLst/>
            </a:prstGeom>
            <a:noFill/>
          </p:spPr>
          <p:txBody>
            <a:bodyPr wrap="square" rtlCol="0">
              <a:spAutoFit/>
            </a:bodyPr>
            <a:lstStyle/>
            <a:p>
              <a:r>
                <a:rPr lang="en-US" altLang="zh-CN" dirty="0"/>
                <a:t>W: εx=0.87nm, </a:t>
              </a:r>
              <a:r>
                <a:rPr lang="el-GR" altLang="zh-CN" dirty="0"/>
                <a:t>β</a:t>
              </a:r>
              <a:r>
                <a:rPr lang="en-US" altLang="zh-CN" dirty="0"/>
                <a:t>=0.21m/1mm</a:t>
              </a:r>
              <a:endParaRPr lang="zh-CN" altLang="en-US" dirty="0"/>
            </a:p>
          </p:txBody>
        </p:sp>
        <p:sp>
          <p:nvSpPr>
            <p:cNvPr id="40" name="文本框 39"/>
            <p:cNvSpPr txBox="1"/>
            <p:nvPr/>
          </p:nvSpPr>
          <p:spPr>
            <a:xfrm>
              <a:off x="6614447" y="3779789"/>
              <a:ext cx="3950130" cy="369332"/>
            </a:xfrm>
            <a:prstGeom prst="rect">
              <a:avLst/>
            </a:prstGeom>
            <a:noFill/>
          </p:spPr>
          <p:txBody>
            <a:bodyPr wrap="square" rtlCol="0">
              <a:spAutoFit/>
            </a:bodyPr>
            <a:lstStyle/>
            <a:p>
              <a:r>
                <a:rPr lang="en-US" altLang="zh-CN" dirty="0"/>
                <a:t>Z: εx=0.27nm, </a:t>
              </a:r>
              <a:r>
                <a:rPr lang="el-GR" altLang="zh-CN" dirty="0"/>
                <a:t>β</a:t>
              </a:r>
              <a:r>
                <a:rPr lang="en-US" altLang="zh-CN" dirty="0"/>
                <a:t>=0.13m/0.9mm</a:t>
              </a:r>
              <a:endParaRPr lang="zh-CN" altLang="en-US" dirty="0"/>
            </a:p>
          </p:txBody>
        </p:sp>
      </p:grpSp>
      <p:sp>
        <p:nvSpPr>
          <p:cNvPr id="2" name="页脚占位符 1"/>
          <p:cNvSpPr>
            <a:spLocks noGrp="1"/>
          </p:cNvSpPr>
          <p:nvPr>
            <p:ph type="ftr" sz="quarter" idx="11"/>
          </p:nvPr>
        </p:nvSpPr>
        <p:spPr/>
        <p:txBody>
          <a:bodyPr/>
          <a:lstStyle/>
          <a:p>
            <a:r>
              <a:rPr lang="en-US" altLang="zh-CN"/>
              <a:t>CEPC MDI workshop 2023</a:t>
            </a:r>
            <a:endParaRPr lang="zh-CN" altLang="en-US"/>
          </a:p>
        </p:txBody>
      </p:sp>
      <p:sp>
        <p:nvSpPr>
          <p:cNvPr id="3" name="日期占位符 2">
            <a:extLst>
              <a:ext uri="{FF2B5EF4-FFF2-40B4-BE49-F238E27FC236}">
                <a16:creationId xmlns:a16="http://schemas.microsoft.com/office/drawing/2014/main" id="{6A78DBDC-156B-43E6-8445-5B01F588BC33}"/>
              </a:ext>
            </a:extLst>
          </p:cNvPr>
          <p:cNvSpPr>
            <a:spLocks noGrp="1"/>
          </p:cNvSpPr>
          <p:nvPr>
            <p:ph type="dt" sz="half" idx="10"/>
          </p:nvPr>
        </p:nvSpPr>
        <p:spPr/>
        <p:txBody>
          <a:bodyPr/>
          <a:lstStyle/>
          <a:p>
            <a:r>
              <a:rPr lang="en-US" altLang="zh-CN"/>
              <a:t>Yiwei Wang</a:t>
            </a:r>
            <a:endParaRPr lang="zh-CN" altLang="en-US"/>
          </a:p>
        </p:txBody>
      </p:sp>
    </p:spTree>
    <p:extLst>
      <p:ext uri="{BB962C8B-B14F-4D97-AF65-F5344CB8AC3E}">
        <p14:creationId xmlns:p14="http://schemas.microsoft.com/office/powerpoint/2010/main" val="313614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a:spLocks noGrp="1"/>
          </p:cNvSpPr>
          <p:nvPr>
            <p:ph type="title"/>
          </p:nvPr>
        </p:nvSpPr>
        <p:spPr>
          <a:xfrm>
            <a:off x="2201322" y="70934"/>
            <a:ext cx="7886700" cy="1325563"/>
          </a:xfrm>
        </p:spPr>
        <p:txBody>
          <a:bodyPr>
            <a:normAutofit/>
          </a:bodyPr>
          <a:lstStyle/>
          <a:p>
            <a:pPr algn="ctr"/>
            <a:r>
              <a:rPr lang="en-US" altLang="zh-CN" sz="3200" b="1" dirty="0">
                <a:solidFill>
                  <a:srgbClr val="0070C0"/>
                </a:solidFill>
                <a:latin typeface="+mn-lt"/>
              </a:rPr>
              <a:t>Dynamic aperture requirement</a:t>
            </a:r>
            <a:endParaRPr lang="zh-CN" altLang="en-US" sz="3200" b="1" dirty="0">
              <a:solidFill>
                <a:srgbClr val="0070C0"/>
              </a:solidFill>
              <a:latin typeface="+mn-lt"/>
            </a:endParaRPr>
          </a:p>
        </p:txBody>
      </p:sp>
      <p:sp>
        <p:nvSpPr>
          <p:cNvPr id="6" name="灯片编号占位符 5"/>
          <p:cNvSpPr>
            <a:spLocks noGrp="1"/>
          </p:cNvSpPr>
          <p:nvPr>
            <p:ph type="sldNum" sz="quarter" idx="12"/>
          </p:nvPr>
        </p:nvSpPr>
        <p:spPr/>
        <p:txBody>
          <a:bodyPr/>
          <a:lstStyle/>
          <a:p>
            <a:fld id="{22E91457-C063-4D8E-B76C-6152AF5215F9}" type="slidenum">
              <a:rPr lang="zh-CN" altLang="en-US" smtClean="0"/>
              <a:t>14</a:t>
            </a:fld>
            <a:endParaRPr lang="zh-CN" altLang="en-US"/>
          </a:p>
        </p:txBody>
      </p:sp>
      <mc:AlternateContent xmlns:mc="http://schemas.openxmlformats.org/markup-compatibility/2006" xmlns:a14="http://schemas.microsoft.com/office/drawing/2010/main">
        <mc:Choice Requires="a14">
          <p:graphicFrame>
            <p:nvGraphicFramePr>
              <p:cNvPr id="13" name="表格 12"/>
              <p:cNvGraphicFramePr>
                <a:graphicFrameLocks noGrp="1"/>
              </p:cNvGraphicFramePr>
              <p:nvPr>
                <p:extLst>
                  <p:ext uri="{D42A27DB-BD31-4B8C-83A1-F6EECF244321}">
                    <p14:modId xmlns:p14="http://schemas.microsoft.com/office/powerpoint/2010/main" val="3964662508"/>
                  </p:ext>
                </p:extLst>
              </p:nvPr>
            </p:nvGraphicFramePr>
            <p:xfrm>
              <a:off x="712962" y="4794402"/>
              <a:ext cx="11164908" cy="1112520"/>
            </p:xfrm>
            <a:graphic>
              <a:graphicData uri="http://schemas.openxmlformats.org/drawingml/2006/table">
                <a:tbl>
                  <a:tblPr firstRow="1" bandRow="1">
                    <a:tableStyleId>{5C22544A-7EE6-4342-B048-85BDC9FD1C3A}</a:tableStyleId>
                  </a:tblPr>
                  <a:tblGrid>
                    <a:gridCol w="2730034">
                      <a:extLst>
                        <a:ext uri="{9D8B030D-6E8A-4147-A177-3AD203B41FA5}">
                          <a16:colId xmlns:a16="http://schemas.microsoft.com/office/drawing/2014/main" val="2350593610"/>
                        </a:ext>
                      </a:extLst>
                    </a:gridCol>
                    <a:gridCol w="2080726">
                      <a:extLst>
                        <a:ext uri="{9D8B030D-6E8A-4147-A177-3AD203B41FA5}">
                          <a16:colId xmlns:a16="http://schemas.microsoft.com/office/drawing/2014/main" val="3369499111"/>
                        </a:ext>
                      </a:extLst>
                    </a:gridCol>
                    <a:gridCol w="2108719">
                      <a:extLst>
                        <a:ext uri="{9D8B030D-6E8A-4147-A177-3AD203B41FA5}">
                          <a16:colId xmlns:a16="http://schemas.microsoft.com/office/drawing/2014/main" val="1305737256"/>
                        </a:ext>
                      </a:extLst>
                    </a:gridCol>
                    <a:gridCol w="2146041">
                      <a:extLst>
                        <a:ext uri="{9D8B030D-6E8A-4147-A177-3AD203B41FA5}">
                          <a16:colId xmlns:a16="http://schemas.microsoft.com/office/drawing/2014/main" val="1284960759"/>
                        </a:ext>
                      </a:extLst>
                    </a:gridCol>
                    <a:gridCol w="2099388">
                      <a:extLst>
                        <a:ext uri="{9D8B030D-6E8A-4147-A177-3AD203B41FA5}">
                          <a16:colId xmlns:a16="http://schemas.microsoft.com/office/drawing/2014/main" val="3921459005"/>
                        </a:ext>
                      </a:extLst>
                    </a:gridCol>
                  </a:tblGrid>
                  <a:tr h="370840">
                    <a:tc>
                      <a:txBody>
                        <a:bodyPr/>
                        <a:lstStyle/>
                        <a:p>
                          <a:pPr marL="0" algn="ctr" defTabSz="914400" rtl="0" eaLnBrk="1" latinLnBrk="0" hangingPunct="1"/>
                          <a:r>
                            <a:rPr lang="en-US" altLang="zh-CN" sz="1600" b="1" kern="1200" dirty="0">
                              <a:solidFill>
                                <a:schemeClr val="tx1"/>
                              </a:solidFill>
                              <a:latin typeface="Times New Roman" panose="02020603050405020304" pitchFamily="18" charset="0"/>
                              <a:ea typeface="+mn-ea"/>
                              <a:cs typeface="Times New Roman" panose="02020603050405020304" pitchFamily="18" charset="0"/>
                            </a:rPr>
                            <a:t>DA requirement</a:t>
                          </a: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algn="ctr" defTabSz="914400" rtl="0" eaLnBrk="1" latinLnBrk="0" hangingPunct="1"/>
                          <a:r>
                            <a:rPr lang="en-US" altLang="zh-CN" sz="1600" b="1" kern="1200" dirty="0">
                              <a:solidFill>
                                <a:schemeClr val="tx1"/>
                              </a:solidFill>
                              <a:latin typeface="Times New Roman" panose="02020603050405020304" pitchFamily="18" charset="0"/>
                              <a:ea typeface="+mn-ea"/>
                              <a:cs typeface="Times New Roman" panose="02020603050405020304" pitchFamily="18" charset="0"/>
                            </a:rPr>
                            <a:t>ttbar</a:t>
                          </a: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algn="ctr" defTabSz="914400" rtl="0" eaLnBrk="1" latinLnBrk="0" hangingPunct="1"/>
                          <a:r>
                            <a:rPr lang="en-US" altLang="zh-CN" sz="1600" b="1" kern="1200" dirty="0">
                              <a:solidFill>
                                <a:schemeClr val="tx1"/>
                              </a:solidFill>
                              <a:latin typeface="Times New Roman" panose="02020603050405020304" pitchFamily="18" charset="0"/>
                              <a:ea typeface="+mn-ea"/>
                              <a:cs typeface="Times New Roman" panose="02020603050405020304" pitchFamily="18" charset="0"/>
                            </a:rPr>
                            <a:t>Higgs</a:t>
                          </a: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algn="ctr" defTabSz="914400" rtl="0" eaLnBrk="1" latinLnBrk="0" hangingPunct="1"/>
                          <a:r>
                            <a:rPr lang="en-US" altLang="zh-CN" sz="1600" b="1" kern="1200" dirty="0">
                              <a:solidFill>
                                <a:schemeClr val="tx1"/>
                              </a:solidFill>
                              <a:latin typeface="Times New Roman" panose="02020603050405020304" pitchFamily="18" charset="0"/>
                              <a:ea typeface="+mn-ea"/>
                              <a:cs typeface="Times New Roman" panose="02020603050405020304" pitchFamily="18" charset="0"/>
                            </a:rPr>
                            <a:t>W</a:t>
                          </a: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algn="ctr" defTabSz="914400" rtl="0" eaLnBrk="1" latinLnBrk="0" hangingPunct="1"/>
                          <a:r>
                            <a:rPr lang="en-US" altLang="zh-CN" sz="1600" b="1" kern="1200" dirty="0">
                              <a:solidFill>
                                <a:schemeClr val="tx1"/>
                              </a:solidFill>
                              <a:latin typeface="Times New Roman" panose="02020603050405020304" pitchFamily="18" charset="0"/>
                              <a:ea typeface="+mn-ea"/>
                              <a:cs typeface="Times New Roman" panose="02020603050405020304" pitchFamily="18" charset="0"/>
                            </a:rPr>
                            <a:t>Z</a:t>
                          </a: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18755589"/>
                      </a:ext>
                    </a:extLst>
                  </a:tr>
                  <a:tr h="370840">
                    <a:tc>
                      <a:txBody>
                        <a:bodyPr/>
                        <a:lstStyle/>
                        <a:p>
                          <a:pPr marL="0" algn="l" defTabSz="914400" rtl="0" eaLnBrk="1" latinLnBrk="0" hangingPunct="1"/>
                          <a:r>
                            <a:rPr lang="en-US" altLang="zh-CN" sz="1600" b="0" kern="1200" dirty="0">
                              <a:solidFill>
                                <a:schemeClr val="tx1"/>
                              </a:solidFill>
                              <a:latin typeface="Times New Roman" panose="02020603050405020304" pitchFamily="18" charset="0"/>
                              <a:ea typeface="+mn-ea"/>
                              <a:cs typeface="Times New Roman" panose="02020603050405020304" pitchFamily="18" charset="0"/>
                            </a:rPr>
                            <a:t>with on-axis injection</a:t>
                          </a:r>
                          <a:endParaRPr lang="zh-CN" alt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algn="ctr" defTabSz="914400" rtl="0" eaLnBrk="1" latinLnBrk="0" hangingPunct="1"/>
                          <a:r>
                            <a:rPr lang="en-US" altLang="zh-CN" sz="1600" b="0" kern="1200" dirty="0">
                              <a:solidFill>
                                <a:schemeClr val="tx1"/>
                              </a:solidFill>
                              <a:latin typeface="Times New Roman" panose="02020603050405020304" pitchFamily="18" charset="0"/>
                              <a:ea typeface="+mn-ea"/>
                              <a:cs typeface="Times New Roman" panose="02020603050405020304" pitchFamily="18" charset="0"/>
                            </a:rPr>
                            <a:t>-</a:t>
                          </a:r>
                          <a:endParaRPr lang="zh-CN" alt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600" b="0" i="1" kern="1200" smtClean="0">
                                      <a:solidFill>
                                        <a:schemeClr val="tx1"/>
                                      </a:solidFill>
                                      <a:latin typeface="Cambria Math" panose="02040503050406030204" pitchFamily="18" charset="0"/>
                                      <a:ea typeface="+mn-ea"/>
                                      <a:cs typeface="Times New Roman" panose="02020603050405020304" pitchFamily="18" charset="0"/>
                                    </a:rPr>
                                  </m:ctrlPr>
                                </m:sSubPr>
                                <m:e>
                                  <m:r>
                                    <m:rPr>
                                      <m:nor/>
                                    </m:rPr>
                                    <a:rPr lang="en-US" altLang="zh-CN" sz="1600" b="0" i="0" kern="1200" smtClean="0">
                                      <a:solidFill>
                                        <a:schemeClr val="tx1"/>
                                      </a:solidFill>
                                      <a:latin typeface="Times New Roman" panose="02020603050405020304" pitchFamily="18" charset="0"/>
                                      <a:ea typeface="+mn-ea"/>
                                      <a:cs typeface="Times New Roman" panose="02020603050405020304" pitchFamily="18" charset="0"/>
                                    </a:rPr>
                                    <m:t>7</m:t>
                                  </m:r>
                                  <m:r>
                                    <a:rPr lang="zh-CN" altLang="en-US" sz="1600" b="0" kern="1200">
                                      <a:solidFill>
                                        <a:schemeClr val="tx1"/>
                                      </a:solidFill>
                                      <a:latin typeface="Cambria Math" panose="02040503050406030204" pitchFamily="18" charset="0"/>
                                      <a:ea typeface="+mn-ea"/>
                                      <a:cs typeface="Times New Roman" panose="02020603050405020304" pitchFamily="18" charset="0"/>
                                    </a:rPr>
                                    <m:t>𝜎</m:t>
                                  </m:r>
                                </m:e>
                                <m:sub>
                                  <m:r>
                                    <a:rPr lang="en-US" altLang="zh-CN" sz="1600" b="0" kern="1200">
                                      <a:solidFill>
                                        <a:schemeClr val="tx1"/>
                                      </a:solidFill>
                                      <a:latin typeface="Cambria Math" panose="02040503050406030204" pitchFamily="18" charset="0"/>
                                      <a:ea typeface="+mn-ea"/>
                                      <a:cs typeface="Times New Roman" panose="02020603050405020304" pitchFamily="18" charset="0"/>
                                    </a:rPr>
                                    <m:t>𝑥</m:t>
                                  </m:r>
                                </m:sub>
                              </m:sSub>
                              <m:r>
                                <a:rPr lang="en-US" altLang="zh-CN" sz="1600" b="0" kern="1200">
                                  <a:solidFill>
                                    <a:schemeClr val="tx1"/>
                                  </a:solidFill>
                                  <a:latin typeface="Cambria Math" panose="02040503050406030204" pitchFamily="18" charset="0"/>
                                  <a:ea typeface="+mn-ea"/>
                                  <a:cs typeface="Times New Roman" panose="02020603050405020304" pitchFamily="18" charset="0"/>
                                </a:rPr>
                                <m:t>×</m:t>
                              </m:r>
                              <m:r>
                                <a:rPr lang="en-US" altLang="zh-CN" sz="1600" b="0" i="0" kern="1200" smtClean="0">
                                  <a:solidFill>
                                    <a:schemeClr val="tx1"/>
                                  </a:solidFill>
                                  <a:latin typeface="Cambria Math" panose="02040503050406030204" pitchFamily="18" charset="0"/>
                                  <a:ea typeface="+mn-ea"/>
                                  <a:cs typeface="Times New Roman" panose="02020603050405020304" pitchFamily="18" charset="0"/>
                                </a:rPr>
                                <m:t>15</m:t>
                              </m:r>
                              <m:sSub>
                                <m:sSubPr>
                                  <m:ctrlPr>
                                    <a:rPr lang="en-US" altLang="zh-CN" sz="1600" b="0" i="1" kern="1200">
                                      <a:solidFill>
                                        <a:schemeClr val="tx1"/>
                                      </a:solidFill>
                                      <a:latin typeface="Cambria Math" panose="02040503050406030204" pitchFamily="18" charset="0"/>
                                      <a:ea typeface="+mn-ea"/>
                                      <a:cs typeface="Times New Roman" panose="02020603050405020304" pitchFamily="18" charset="0"/>
                                    </a:rPr>
                                  </m:ctrlPr>
                                </m:sSubPr>
                                <m:e>
                                  <m:r>
                                    <a:rPr lang="zh-CN" altLang="en-US" sz="1600" b="0" kern="1200">
                                      <a:solidFill>
                                        <a:schemeClr val="tx1"/>
                                      </a:solidFill>
                                      <a:latin typeface="Cambria Math" panose="02040503050406030204" pitchFamily="18" charset="0"/>
                                      <a:ea typeface="+mn-ea"/>
                                      <a:cs typeface="Times New Roman" panose="02020603050405020304" pitchFamily="18" charset="0"/>
                                    </a:rPr>
                                    <m:t>𝜎</m:t>
                                  </m:r>
                                </m:e>
                                <m:sub>
                                  <m:r>
                                    <a:rPr lang="en-US" altLang="zh-CN" sz="1600" b="0" kern="1200">
                                      <a:solidFill>
                                        <a:schemeClr val="tx1"/>
                                      </a:solidFill>
                                      <a:latin typeface="Cambria Math" panose="02040503050406030204" pitchFamily="18" charset="0"/>
                                      <a:ea typeface="+mn-ea"/>
                                      <a:cs typeface="Times New Roman" panose="02020603050405020304" pitchFamily="18" charset="0"/>
                                    </a:rPr>
                                    <m:t>𝑦</m:t>
                                  </m:r>
                                </m:sub>
                              </m:sSub>
                              <m:r>
                                <a:rPr lang="en-US" altLang="zh-CN" sz="1600" b="0" kern="1200" smtClean="0">
                                  <a:solidFill>
                                    <a:schemeClr val="tx1"/>
                                  </a:solidFill>
                                  <a:latin typeface="Cambria Math" panose="02040503050406030204" pitchFamily="18" charset="0"/>
                                  <a:ea typeface="+mn-ea"/>
                                  <a:cs typeface="Times New Roman" panose="02020603050405020304" pitchFamily="18" charset="0"/>
                                </a:rPr>
                                <m:t>×</m:t>
                              </m:r>
                            </m:oMath>
                          </a14:m>
                          <a:r>
                            <a:rPr lang="en-US" altLang="zh-CN" sz="1600" b="0" kern="1200" dirty="0">
                              <a:solidFill>
                                <a:schemeClr val="tx1"/>
                              </a:solidFill>
                              <a:latin typeface="Times New Roman" panose="02020603050405020304" pitchFamily="18" charset="0"/>
                              <a:ea typeface="+mn-ea"/>
                              <a:cs typeface="Times New Roman" panose="02020603050405020304" pitchFamily="18" charset="0"/>
                            </a:rPr>
                            <a:t>1.6%</a:t>
                          </a:r>
                          <a:endParaRPr lang="zh-CN" alt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algn="ctr" defTabSz="914400" rtl="0" eaLnBrk="1" latinLnBrk="0" hangingPunct="1"/>
                          <a:r>
                            <a:rPr lang="en-US" altLang="zh-CN" sz="1600" b="0" kern="1200" dirty="0">
                              <a:solidFill>
                                <a:schemeClr val="tx1"/>
                              </a:solidFill>
                              <a:latin typeface="Times New Roman" panose="02020603050405020304" pitchFamily="18" charset="0"/>
                              <a:ea typeface="+mn-ea"/>
                              <a:cs typeface="Times New Roman" panose="02020603050405020304" pitchFamily="18" charset="0"/>
                            </a:rPr>
                            <a:t>-</a:t>
                          </a:r>
                          <a:endParaRPr lang="zh-CN" alt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algn="ctr" defTabSz="914400" rtl="0" eaLnBrk="1" latinLnBrk="0" hangingPunct="1"/>
                          <a:r>
                            <a:rPr lang="en-US" altLang="zh-CN" sz="1600" b="0" kern="1200" dirty="0">
                              <a:solidFill>
                                <a:schemeClr val="tx1"/>
                              </a:solidFill>
                              <a:latin typeface="Times New Roman" panose="02020603050405020304" pitchFamily="18" charset="0"/>
                              <a:ea typeface="+mn-ea"/>
                              <a:cs typeface="Times New Roman" panose="02020603050405020304" pitchFamily="18" charset="0"/>
                            </a:rPr>
                            <a:t>-</a:t>
                          </a:r>
                          <a:endParaRPr lang="zh-CN" alt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764789928"/>
                      </a:ext>
                    </a:extLst>
                  </a:tr>
                  <a:tr h="370840">
                    <a:tc>
                      <a:txBody>
                        <a:bodyPr/>
                        <a:lstStyle/>
                        <a:p>
                          <a:pPr marL="0" algn="l" defTabSz="914400" rtl="0" eaLnBrk="1" latinLnBrk="0" hangingPunct="1"/>
                          <a:r>
                            <a:rPr lang="en-US" altLang="zh-CN" sz="1600" b="0" kern="1200" dirty="0">
                              <a:solidFill>
                                <a:schemeClr val="tx1"/>
                              </a:solidFill>
                              <a:latin typeface="Times New Roman" panose="02020603050405020304" pitchFamily="18" charset="0"/>
                              <a:ea typeface="+mn-ea"/>
                              <a:cs typeface="Times New Roman" panose="02020603050405020304" pitchFamily="18" charset="0"/>
                            </a:rPr>
                            <a:t>with off-axis injection</a:t>
                          </a:r>
                          <a:endParaRPr lang="zh-CN" alt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600" b="0" i="1" kern="1200" smtClean="0">
                                      <a:solidFill>
                                        <a:schemeClr val="tx1"/>
                                      </a:solidFill>
                                      <a:latin typeface="Cambria Math" panose="02040503050406030204" pitchFamily="18" charset="0"/>
                                      <a:ea typeface="+mn-ea"/>
                                      <a:cs typeface="Times New Roman" panose="02020603050405020304" pitchFamily="18" charset="0"/>
                                    </a:rPr>
                                  </m:ctrlPr>
                                </m:sSubPr>
                                <m:e>
                                  <m:r>
                                    <m:rPr>
                                      <m:nor/>
                                    </m:rPr>
                                    <a:rPr lang="en-US" altLang="zh-CN" sz="1600" b="0" kern="1200" dirty="0" smtClean="0">
                                      <a:solidFill>
                                        <a:schemeClr val="tx1"/>
                                      </a:solidFill>
                                      <a:latin typeface="Times New Roman" panose="02020603050405020304" pitchFamily="18" charset="0"/>
                                      <a:ea typeface="+mn-ea"/>
                                      <a:cs typeface="Times New Roman" panose="02020603050405020304" pitchFamily="18" charset="0"/>
                                    </a:rPr>
                                    <m:t>13.9</m:t>
                                  </m:r>
                                  <m:r>
                                    <a:rPr lang="zh-CN" altLang="en-US" sz="1600" b="0" kern="1200">
                                      <a:solidFill>
                                        <a:schemeClr val="tx1"/>
                                      </a:solidFill>
                                      <a:latin typeface="Cambria Math" panose="02040503050406030204" pitchFamily="18" charset="0"/>
                                      <a:ea typeface="+mn-ea"/>
                                      <a:cs typeface="Times New Roman" panose="02020603050405020304" pitchFamily="18" charset="0"/>
                                    </a:rPr>
                                    <m:t>𝜎</m:t>
                                  </m:r>
                                </m:e>
                                <m:sub>
                                  <m:r>
                                    <a:rPr lang="en-US" altLang="zh-CN" sz="1600" b="0" kern="1200">
                                      <a:solidFill>
                                        <a:schemeClr val="tx1"/>
                                      </a:solidFill>
                                      <a:latin typeface="Cambria Math" panose="02040503050406030204" pitchFamily="18" charset="0"/>
                                      <a:ea typeface="+mn-ea"/>
                                      <a:cs typeface="Times New Roman" panose="02020603050405020304" pitchFamily="18" charset="0"/>
                                    </a:rPr>
                                    <m:t>𝑥</m:t>
                                  </m:r>
                                </m:sub>
                              </m:sSub>
                              <m:r>
                                <a:rPr lang="en-US" altLang="zh-CN" sz="1600" b="0" kern="1200">
                                  <a:solidFill>
                                    <a:schemeClr val="tx1"/>
                                  </a:solidFill>
                                  <a:latin typeface="Cambria Math" panose="02040503050406030204" pitchFamily="18" charset="0"/>
                                  <a:ea typeface="+mn-ea"/>
                                  <a:cs typeface="Times New Roman" panose="02020603050405020304" pitchFamily="18" charset="0"/>
                                </a:rPr>
                                <m:t>×</m:t>
                              </m:r>
                              <m:sSub>
                                <m:sSubPr>
                                  <m:ctrlPr>
                                    <a:rPr lang="en-US" altLang="zh-CN" sz="1600" b="0" i="1" kern="1200">
                                      <a:solidFill>
                                        <a:schemeClr val="tx1"/>
                                      </a:solidFill>
                                      <a:latin typeface="Cambria Math" panose="02040503050406030204" pitchFamily="18" charset="0"/>
                                      <a:ea typeface="+mn-ea"/>
                                      <a:cs typeface="Times New Roman" panose="02020603050405020304" pitchFamily="18" charset="0"/>
                                    </a:rPr>
                                  </m:ctrlPr>
                                </m:sSubPr>
                                <m:e>
                                  <m:r>
                                    <a:rPr lang="en-US" altLang="zh-CN" sz="1600" b="0" i="0" kern="1200" smtClean="0">
                                      <a:solidFill>
                                        <a:schemeClr val="tx1"/>
                                      </a:solidFill>
                                      <a:latin typeface="Cambria Math" panose="02040503050406030204" pitchFamily="18" charset="0"/>
                                      <a:ea typeface="+mn-ea"/>
                                      <a:cs typeface="Times New Roman" panose="02020603050405020304" pitchFamily="18" charset="0"/>
                                    </a:rPr>
                                    <m:t>20</m:t>
                                  </m:r>
                                  <m:r>
                                    <a:rPr lang="zh-CN" altLang="en-US" sz="1600" b="0" kern="1200">
                                      <a:solidFill>
                                        <a:schemeClr val="tx1"/>
                                      </a:solidFill>
                                      <a:latin typeface="Cambria Math" panose="02040503050406030204" pitchFamily="18" charset="0"/>
                                      <a:ea typeface="+mn-ea"/>
                                      <a:cs typeface="Times New Roman" panose="02020603050405020304" pitchFamily="18" charset="0"/>
                                    </a:rPr>
                                    <m:t>𝜎</m:t>
                                  </m:r>
                                </m:e>
                                <m:sub>
                                  <m:r>
                                    <a:rPr lang="en-US" altLang="zh-CN" sz="1600" b="0" kern="1200">
                                      <a:solidFill>
                                        <a:schemeClr val="tx1"/>
                                      </a:solidFill>
                                      <a:latin typeface="Cambria Math" panose="02040503050406030204" pitchFamily="18" charset="0"/>
                                      <a:ea typeface="+mn-ea"/>
                                      <a:cs typeface="Times New Roman" panose="02020603050405020304" pitchFamily="18" charset="0"/>
                                    </a:rPr>
                                    <m:t>𝑦</m:t>
                                  </m:r>
                                </m:sub>
                              </m:sSub>
                              <m:r>
                                <a:rPr lang="en-US" altLang="zh-CN" sz="1600" b="0" kern="1200" smtClean="0">
                                  <a:solidFill>
                                    <a:schemeClr val="tx1"/>
                                  </a:solidFill>
                                  <a:latin typeface="Cambria Math" panose="02040503050406030204" pitchFamily="18" charset="0"/>
                                  <a:ea typeface="+mn-ea"/>
                                  <a:cs typeface="Times New Roman" panose="02020603050405020304" pitchFamily="18" charset="0"/>
                                </a:rPr>
                                <m:t>×</m:t>
                              </m:r>
                            </m:oMath>
                          </a14:m>
                          <a:r>
                            <a:rPr lang="en-US" altLang="zh-CN" sz="1600" b="0" kern="1200" dirty="0">
                              <a:solidFill>
                                <a:schemeClr val="tx1"/>
                              </a:solidFill>
                              <a:latin typeface="Times New Roman" panose="02020603050405020304" pitchFamily="18" charset="0"/>
                              <a:ea typeface="+mn-ea"/>
                              <a:cs typeface="Times New Roman" panose="02020603050405020304" pitchFamily="18" charset="0"/>
                            </a:rPr>
                            <a:t>2.0%</a:t>
                          </a:r>
                          <a:endParaRPr lang="zh-CN" alt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600" b="0" i="1" kern="1200" smtClean="0">
                                      <a:solidFill>
                                        <a:schemeClr val="tx1"/>
                                      </a:solidFill>
                                      <a:latin typeface="Cambria Math" panose="02040503050406030204" pitchFamily="18" charset="0"/>
                                      <a:ea typeface="+mn-ea"/>
                                      <a:cs typeface="Times New Roman" panose="02020603050405020304" pitchFamily="18" charset="0"/>
                                    </a:rPr>
                                  </m:ctrlPr>
                                </m:sSubPr>
                                <m:e>
                                  <m:r>
                                    <m:rPr>
                                      <m:nor/>
                                    </m:rPr>
                                    <a:rPr lang="en-US" altLang="zh-CN" sz="1600" b="0" i="0" kern="1200" smtClean="0">
                                      <a:solidFill>
                                        <a:schemeClr val="tx1"/>
                                      </a:solidFill>
                                      <a:latin typeface="Cambria Math" panose="02040503050406030204" pitchFamily="18" charset="0"/>
                                      <a:ea typeface="+mn-ea"/>
                                      <a:cs typeface="Times New Roman" panose="02020603050405020304" pitchFamily="18" charset="0"/>
                                    </a:rPr>
                                    <m:t>14.4</m:t>
                                  </m:r>
                                  <m:r>
                                    <a:rPr lang="zh-CN" altLang="en-US" sz="1600" b="0" kern="1200">
                                      <a:solidFill>
                                        <a:schemeClr val="tx1"/>
                                      </a:solidFill>
                                      <a:latin typeface="Cambria Math" panose="02040503050406030204" pitchFamily="18" charset="0"/>
                                      <a:ea typeface="+mn-ea"/>
                                      <a:cs typeface="Times New Roman" panose="02020603050405020304" pitchFamily="18" charset="0"/>
                                    </a:rPr>
                                    <m:t>𝜎</m:t>
                                  </m:r>
                                </m:e>
                                <m:sub>
                                  <m:r>
                                    <a:rPr lang="en-US" altLang="zh-CN" sz="1600" b="0" kern="1200">
                                      <a:solidFill>
                                        <a:schemeClr val="tx1"/>
                                      </a:solidFill>
                                      <a:latin typeface="Cambria Math" panose="02040503050406030204" pitchFamily="18" charset="0"/>
                                      <a:ea typeface="+mn-ea"/>
                                      <a:cs typeface="Times New Roman" panose="02020603050405020304" pitchFamily="18" charset="0"/>
                                    </a:rPr>
                                    <m:t>𝑥</m:t>
                                  </m:r>
                                </m:sub>
                              </m:sSub>
                              <m:r>
                                <a:rPr lang="en-US" altLang="zh-CN" sz="1600" b="0" kern="1200">
                                  <a:solidFill>
                                    <a:schemeClr val="tx1"/>
                                  </a:solidFill>
                                  <a:latin typeface="Cambria Math" panose="02040503050406030204" pitchFamily="18" charset="0"/>
                                  <a:ea typeface="+mn-ea"/>
                                  <a:cs typeface="Times New Roman" panose="02020603050405020304" pitchFamily="18" charset="0"/>
                                </a:rPr>
                                <m:t>×</m:t>
                              </m:r>
                              <m:r>
                                <a:rPr lang="en-US" altLang="zh-CN" sz="1600" b="0" i="0" kern="1200" smtClean="0">
                                  <a:solidFill>
                                    <a:schemeClr val="tx1"/>
                                  </a:solidFill>
                                  <a:latin typeface="Cambria Math" panose="02040503050406030204" pitchFamily="18" charset="0"/>
                                  <a:ea typeface="+mn-ea"/>
                                  <a:cs typeface="Times New Roman" panose="02020603050405020304" pitchFamily="18" charset="0"/>
                                </a:rPr>
                                <m:t>15</m:t>
                              </m:r>
                              <m:sSub>
                                <m:sSubPr>
                                  <m:ctrlPr>
                                    <a:rPr lang="en-US" altLang="zh-CN" sz="1600" b="0" i="1" kern="1200">
                                      <a:solidFill>
                                        <a:schemeClr val="tx1"/>
                                      </a:solidFill>
                                      <a:latin typeface="Cambria Math" panose="02040503050406030204" pitchFamily="18" charset="0"/>
                                      <a:ea typeface="+mn-ea"/>
                                      <a:cs typeface="Times New Roman" panose="02020603050405020304" pitchFamily="18" charset="0"/>
                                    </a:rPr>
                                  </m:ctrlPr>
                                </m:sSubPr>
                                <m:e>
                                  <m:r>
                                    <a:rPr lang="zh-CN" altLang="en-US" sz="1600" b="0" kern="1200">
                                      <a:solidFill>
                                        <a:schemeClr val="tx1"/>
                                      </a:solidFill>
                                      <a:latin typeface="Cambria Math" panose="02040503050406030204" pitchFamily="18" charset="0"/>
                                      <a:ea typeface="+mn-ea"/>
                                      <a:cs typeface="Times New Roman" panose="02020603050405020304" pitchFamily="18" charset="0"/>
                                    </a:rPr>
                                    <m:t>𝜎</m:t>
                                  </m:r>
                                </m:e>
                                <m:sub>
                                  <m:r>
                                    <a:rPr lang="en-US" altLang="zh-CN" sz="1600" b="0" kern="1200">
                                      <a:solidFill>
                                        <a:schemeClr val="tx1"/>
                                      </a:solidFill>
                                      <a:latin typeface="Cambria Math" panose="02040503050406030204" pitchFamily="18" charset="0"/>
                                      <a:ea typeface="+mn-ea"/>
                                      <a:cs typeface="Times New Roman" panose="02020603050405020304" pitchFamily="18" charset="0"/>
                                    </a:rPr>
                                    <m:t>𝑦</m:t>
                                  </m:r>
                                </m:sub>
                              </m:sSub>
                              <m:r>
                                <a:rPr lang="en-US" altLang="zh-CN" sz="1600" b="0" kern="1200" smtClean="0">
                                  <a:solidFill>
                                    <a:schemeClr val="tx1"/>
                                  </a:solidFill>
                                  <a:latin typeface="Cambria Math" panose="02040503050406030204" pitchFamily="18" charset="0"/>
                                  <a:ea typeface="+mn-ea"/>
                                  <a:cs typeface="Times New Roman" panose="02020603050405020304" pitchFamily="18" charset="0"/>
                                </a:rPr>
                                <m:t>×</m:t>
                              </m:r>
                            </m:oMath>
                          </a14:m>
                          <a:r>
                            <a:rPr lang="en-US" altLang="zh-CN" sz="1600" b="0" kern="1200" dirty="0">
                              <a:solidFill>
                                <a:schemeClr val="tx1"/>
                              </a:solidFill>
                              <a:latin typeface="Times New Roman" panose="02020603050405020304" pitchFamily="18" charset="0"/>
                              <a:ea typeface="+mn-ea"/>
                              <a:cs typeface="Times New Roman" panose="02020603050405020304" pitchFamily="18" charset="0"/>
                            </a:rPr>
                            <a:t>1.6%</a:t>
                          </a:r>
                          <a:endParaRPr lang="zh-CN" alt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600" b="0" i="1" kern="1200" smtClean="0">
                                      <a:solidFill>
                                        <a:schemeClr val="tx1"/>
                                      </a:solidFill>
                                      <a:latin typeface="Cambria Math" panose="02040503050406030204" pitchFamily="18" charset="0"/>
                                      <a:ea typeface="+mn-ea"/>
                                      <a:cs typeface="Times New Roman" panose="02020603050405020304" pitchFamily="18" charset="0"/>
                                    </a:rPr>
                                  </m:ctrlPr>
                                </m:sSubPr>
                                <m:e>
                                  <m:r>
                                    <m:rPr>
                                      <m:nor/>
                                    </m:rPr>
                                    <a:rPr lang="en-US" altLang="zh-CN" sz="1600" b="0" kern="1200" dirty="0" smtClean="0">
                                      <a:solidFill>
                                        <a:schemeClr val="tx1"/>
                                      </a:solidFill>
                                      <a:latin typeface="Times New Roman" panose="02020603050405020304" pitchFamily="18" charset="0"/>
                                      <a:ea typeface="+mn-ea"/>
                                      <a:cs typeface="Times New Roman" panose="02020603050405020304" pitchFamily="18" charset="0"/>
                                    </a:rPr>
                                    <m:t>1</m:t>
                                  </m:r>
                                  <m:r>
                                    <m:rPr>
                                      <m:nor/>
                                    </m:rPr>
                                    <a:rPr lang="en-US" altLang="zh-CN" sz="1600" b="0" i="0" kern="1200" dirty="0" smtClean="0">
                                      <a:solidFill>
                                        <a:schemeClr val="tx1"/>
                                      </a:solidFill>
                                      <a:latin typeface="Times New Roman" panose="02020603050405020304" pitchFamily="18" charset="0"/>
                                      <a:ea typeface="+mn-ea"/>
                                      <a:cs typeface="Times New Roman" panose="02020603050405020304" pitchFamily="18" charset="0"/>
                                    </a:rPr>
                                    <m:t>0.5</m:t>
                                  </m:r>
                                  <m:r>
                                    <a:rPr lang="zh-CN" altLang="en-US" sz="1600" b="0" kern="1200">
                                      <a:solidFill>
                                        <a:schemeClr val="tx1"/>
                                      </a:solidFill>
                                      <a:latin typeface="Cambria Math" panose="02040503050406030204" pitchFamily="18" charset="0"/>
                                      <a:ea typeface="+mn-ea"/>
                                      <a:cs typeface="Times New Roman" panose="02020603050405020304" pitchFamily="18" charset="0"/>
                                    </a:rPr>
                                    <m:t>𝜎</m:t>
                                  </m:r>
                                </m:e>
                                <m:sub>
                                  <m:r>
                                    <a:rPr lang="en-US" altLang="zh-CN" sz="1600" b="0" kern="1200">
                                      <a:solidFill>
                                        <a:schemeClr val="tx1"/>
                                      </a:solidFill>
                                      <a:latin typeface="Cambria Math" panose="02040503050406030204" pitchFamily="18" charset="0"/>
                                      <a:ea typeface="+mn-ea"/>
                                      <a:cs typeface="Times New Roman" panose="02020603050405020304" pitchFamily="18" charset="0"/>
                                    </a:rPr>
                                    <m:t>𝑥</m:t>
                                  </m:r>
                                </m:sub>
                              </m:sSub>
                              <m:r>
                                <a:rPr lang="en-US" altLang="zh-CN" sz="1600" b="0" kern="1200">
                                  <a:solidFill>
                                    <a:schemeClr val="tx1"/>
                                  </a:solidFill>
                                  <a:latin typeface="Cambria Math" panose="02040503050406030204" pitchFamily="18" charset="0"/>
                                  <a:ea typeface="+mn-ea"/>
                                  <a:cs typeface="Times New Roman" panose="02020603050405020304" pitchFamily="18" charset="0"/>
                                </a:rPr>
                                <m:t>×</m:t>
                              </m:r>
                              <m:r>
                                <a:rPr lang="en-US" altLang="zh-CN" sz="1600" b="0" i="0" kern="1200" smtClean="0">
                                  <a:solidFill>
                                    <a:schemeClr val="tx1"/>
                                  </a:solidFill>
                                  <a:latin typeface="Cambria Math" panose="02040503050406030204" pitchFamily="18" charset="0"/>
                                  <a:ea typeface="+mn-ea"/>
                                  <a:cs typeface="Times New Roman" panose="02020603050405020304" pitchFamily="18" charset="0"/>
                                </a:rPr>
                                <m:t>9</m:t>
                              </m:r>
                              <m:sSub>
                                <m:sSubPr>
                                  <m:ctrlPr>
                                    <a:rPr lang="en-US" altLang="zh-CN" sz="1600" b="0" i="1" kern="1200">
                                      <a:solidFill>
                                        <a:schemeClr val="tx1"/>
                                      </a:solidFill>
                                      <a:latin typeface="Cambria Math" panose="02040503050406030204" pitchFamily="18" charset="0"/>
                                      <a:ea typeface="+mn-ea"/>
                                      <a:cs typeface="Times New Roman" panose="02020603050405020304" pitchFamily="18" charset="0"/>
                                    </a:rPr>
                                  </m:ctrlPr>
                                </m:sSubPr>
                                <m:e>
                                  <m:r>
                                    <a:rPr lang="zh-CN" altLang="en-US" sz="1600" b="0" kern="1200">
                                      <a:solidFill>
                                        <a:schemeClr val="tx1"/>
                                      </a:solidFill>
                                      <a:latin typeface="Cambria Math" panose="02040503050406030204" pitchFamily="18" charset="0"/>
                                      <a:ea typeface="+mn-ea"/>
                                      <a:cs typeface="Times New Roman" panose="02020603050405020304" pitchFamily="18" charset="0"/>
                                    </a:rPr>
                                    <m:t>𝜎</m:t>
                                  </m:r>
                                </m:e>
                                <m:sub>
                                  <m:r>
                                    <a:rPr lang="en-US" altLang="zh-CN" sz="1600" b="0" kern="1200">
                                      <a:solidFill>
                                        <a:schemeClr val="tx1"/>
                                      </a:solidFill>
                                      <a:latin typeface="Cambria Math" panose="02040503050406030204" pitchFamily="18" charset="0"/>
                                      <a:ea typeface="+mn-ea"/>
                                      <a:cs typeface="Times New Roman" panose="02020603050405020304" pitchFamily="18" charset="0"/>
                                    </a:rPr>
                                    <m:t>𝑦</m:t>
                                  </m:r>
                                </m:sub>
                              </m:sSub>
                              <m:r>
                                <a:rPr lang="en-US" altLang="zh-CN" sz="1600" b="0" kern="1200" smtClean="0">
                                  <a:solidFill>
                                    <a:schemeClr val="tx1"/>
                                  </a:solidFill>
                                  <a:latin typeface="Cambria Math" panose="02040503050406030204" pitchFamily="18" charset="0"/>
                                  <a:ea typeface="+mn-ea"/>
                                  <a:cs typeface="Times New Roman" panose="02020603050405020304" pitchFamily="18" charset="0"/>
                                </a:rPr>
                                <m:t>×</m:t>
                              </m:r>
                            </m:oMath>
                          </a14:m>
                          <a:r>
                            <a:rPr lang="en-US" altLang="zh-CN" sz="1600" b="0" kern="1200" dirty="0">
                              <a:solidFill>
                                <a:schemeClr val="tx1"/>
                              </a:solidFill>
                              <a:latin typeface="Times New Roman" panose="02020603050405020304" pitchFamily="18" charset="0"/>
                              <a:ea typeface="+mn-ea"/>
                              <a:cs typeface="Times New Roman" panose="02020603050405020304" pitchFamily="18" charset="0"/>
                            </a:rPr>
                            <a:t>1.2%</a:t>
                          </a:r>
                          <a:endParaRPr lang="zh-CN" alt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600" b="0" i="1" kern="1200" smtClean="0">
                                      <a:solidFill>
                                        <a:schemeClr val="tx1"/>
                                      </a:solidFill>
                                      <a:latin typeface="Cambria Math" panose="02040503050406030204" pitchFamily="18" charset="0"/>
                                      <a:ea typeface="+mn-ea"/>
                                      <a:cs typeface="Times New Roman" panose="02020603050405020304" pitchFamily="18" charset="0"/>
                                    </a:rPr>
                                  </m:ctrlPr>
                                </m:sSubPr>
                                <m:e>
                                  <m:r>
                                    <m:rPr>
                                      <m:nor/>
                                    </m:rPr>
                                    <a:rPr lang="en-US" altLang="zh-CN" sz="1600" b="0" kern="1200" dirty="0" smtClean="0">
                                      <a:solidFill>
                                        <a:schemeClr val="tx1"/>
                                      </a:solidFill>
                                      <a:latin typeface="Times New Roman" panose="02020603050405020304" pitchFamily="18" charset="0"/>
                                      <a:ea typeface="+mn-ea"/>
                                      <a:cs typeface="Times New Roman" panose="02020603050405020304" pitchFamily="18" charset="0"/>
                                    </a:rPr>
                                    <m:t>1</m:t>
                                  </m:r>
                                  <m:r>
                                    <m:rPr>
                                      <m:nor/>
                                    </m:rPr>
                                    <a:rPr lang="en-US" altLang="zh-CN" sz="1600" b="0" i="0" kern="1200" dirty="0" smtClean="0">
                                      <a:solidFill>
                                        <a:schemeClr val="tx1"/>
                                      </a:solidFill>
                                      <a:latin typeface="Times New Roman" panose="02020603050405020304" pitchFamily="18" charset="0"/>
                                      <a:ea typeface="+mn-ea"/>
                                      <a:cs typeface="Times New Roman" panose="02020603050405020304" pitchFamily="18" charset="0"/>
                                    </a:rPr>
                                    <m:t>1.8</m:t>
                                  </m:r>
                                  <m:r>
                                    <a:rPr lang="zh-CN" altLang="en-US" sz="1600" b="0" kern="1200">
                                      <a:solidFill>
                                        <a:schemeClr val="tx1"/>
                                      </a:solidFill>
                                      <a:latin typeface="Cambria Math" panose="02040503050406030204" pitchFamily="18" charset="0"/>
                                      <a:ea typeface="+mn-ea"/>
                                      <a:cs typeface="Times New Roman" panose="02020603050405020304" pitchFamily="18" charset="0"/>
                                    </a:rPr>
                                    <m:t>𝜎</m:t>
                                  </m:r>
                                </m:e>
                                <m:sub>
                                  <m:r>
                                    <a:rPr lang="en-US" altLang="zh-CN" sz="1600" b="0" kern="1200">
                                      <a:solidFill>
                                        <a:schemeClr val="tx1"/>
                                      </a:solidFill>
                                      <a:latin typeface="Cambria Math" panose="02040503050406030204" pitchFamily="18" charset="0"/>
                                      <a:ea typeface="+mn-ea"/>
                                      <a:cs typeface="Times New Roman" panose="02020603050405020304" pitchFamily="18" charset="0"/>
                                    </a:rPr>
                                    <m:t>𝑥</m:t>
                                  </m:r>
                                </m:sub>
                              </m:sSub>
                              <m:r>
                                <a:rPr lang="en-US" altLang="zh-CN" sz="1600" b="0" kern="1200">
                                  <a:solidFill>
                                    <a:schemeClr val="tx1"/>
                                  </a:solidFill>
                                  <a:latin typeface="Cambria Math" panose="02040503050406030204" pitchFamily="18" charset="0"/>
                                  <a:ea typeface="+mn-ea"/>
                                  <a:cs typeface="Times New Roman" panose="02020603050405020304" pitchFamily="18" charset="0"/>
                                </a:rPr>
                                <m:t>×</m:t>
                              </m:r>
                              <m:r>
                                <a:rPr lang="en-US" altLang="zh-CN" sz="1600" b="0" i="0" kern="1200" smtClean="0">
                                  <a:solidFill>
                                    <a:schemeClr val="tx1"/>
                                  </a:solidFill>
                                  <a:latin typeface="Cambria Math" panose="02040503050406030204" pitchFamily="18" charset="0"/>
                                  <a:ea typeface="+mn-ea"/>
                                  <a:cs typeface="Times New Roman" panose="02020603050405020304" pitchFamily="18" charset="0"/>
                                </a:rPr>
                                <m:t>9</m:t>
                              </m:r>
                              <m:sSub>
                                <m:sSubPr>
                                  <m:ctrlPr>
                                    <a:rPr lang="en-US" altLang="zh-CN" sz="1600" b="0" i="1" kern="1200">
                                      <a:solidFill>
                                        <a:schemeClr val="tx1"/>
                                      </a:solidFill>
                                      <a:latin typeface="Cambria Math" panose="02040503050406030204" pitchFamily="18" charset="0"/>
                                      <a:ea typeface="+mn-ea"/>
                                      <a:cs typeface="Times New Roman" panose="02020603050405020304" pitchFamily="18" charset="0"/>
                                    </a:rPr>
                                  </m:ctrlPr>
                                </m:sSubPr>
                                <m:e>
                                  <m:r>
                                    <a:rPr lang="zh-CN" altLang="en-US" sz="1600" b="0" kern="1200">
                                      <a:solidFill>
                                        <a:schemeClr val="tx1"/>
                                      </a:solidFill>
                                      <a:latin typeface="Cambria Math" panose="02040503050406030204" pitchFamily="18" charset="0"/>
                                      <a:ea typeface="+mn-ea"/>
                                      <a:cs typeface="Times New Roman" panose="02020603050405020304" pitchFamily="18" charset="0"/>
                                    </a:rPr>
                                    <m:t>𝜎</m:t>
                                  </m:r>
                                </m:e>
                                <m:sub>
                                  <m:r>
                                    <a:rPr lang="en-US" altLang="zh-CN" sz="1600" b="0" kern="1200">
                                      <a:solidFill>
                                        <a:schemeClr val="tx1"/>
                                      </a:solidFill>
                                      <a:latin typeface="Cambria Math" panose="02040503050406030204" pitchFamily="18" charset="0"/>
                                      <a:ea typeface="+mn-ea"/>
                                      <a:cs typeface="Times New Roman" panose="02020603050405020304" pitchFamily="18" charset="0"/>
                                    </a:rPr>
                                    <m:t>𝑦</m:t>
                                  </m:r>
                                </m:sub>
                              </m:sSub>
                              <m:r>
                                <a:rPr lang="en-US" altLang="zh-CN" sz="1600" b="0" kern="1200" smtClean="0">
                                  <a:solidFill>
                                    <a:schemeClr val="tx1"/>
                                  </a:solidFill>
                                  <a:latin typeface="Cambria Math" panose="02040503050406030204" pitchFamily="18" charset="0"/>
                                  <a:ea typeface="+mn-ea"/>
                                  <a:cs typeface="Times New Roman" panose="02020603050405020304" pitchFamily="18" charset="0"/>
                                </a:rPr>
                                <m:t>×</m:t>
                              </m:r>
                            </m:oMath>
                          </a14:m>
                          <a:r>
                            <a:rPr lang="en-US" altLang="zh-CN" sz="1600" b="0" kern="1200" dirty="0">
                              <a:solidFill>
                                <a:schemeClr val="tx1"/>
                              </a:solidFill>
                              <a:latin typeface="Times New Roman" panose="02020603050405020304" pitchFamily="18" charset="0"/>
                              <a:ea typeface="+mn-ea"/>
                              <a:cs typeface="Times New Roman" panose="02020603050405020304" pitchFamily="18" charset="0"/>
                            </a:rPr>
                            <a:t>1.3%</a:t>
                          </a:r>
                          <a:endParaRPr lang="zh-CN" alt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186031518"/>
                      </a:ext>
                    </a:extLst>
                  </a:tr>
                </a:tbl>
              </a:graphicData>
            </a:graphic>
          </p:graphicFrame>
        </mc:Choice>
        <mc:Fallback xmlns="">
          <p:graphicFrame>
            <p:nvGraphicFramePr>
              <p:cNvPr id="13" name="表格 12"/>
              <p:cNvGraphicFramePr>
                <a:graphicFrameLocks noGrp="1"/>
              </p:cNvGraphicFramePr>
              <p:nvPr>
                <p:extLst>
                  <p:ext uri="{D42A27DB-BD31-4B8C-83A1-F6EECF244321}">
                    <p14:modId xmlns:p14="http://schemas.microsoft.com/office/powerpoint/2010/main" val="3964662508"/>
                  </p:ext>
                </p:extLst>
              </p:nvPr>
            </p:nvGraphicFramePr>
            <p:xfrm>
              <a:off x="712962" y="4794402"/>
              <a:ext cx="11164908" cy="1112520"/>
            </p:xfrm>
            <a:graphic>
              <a:graphicData uri="http://schemas.openxmlformats.org/drawingml/2006/table">
                <a:tbl>
                  <a:tblPr firstRow="1" bandRow="1">
                    <a:tableStyleId>{5C22544A-7EE6-4342-B048-85BDC9FD1C3A}</a:tableStyleId>
                  </a:tblPr>
                  <a:tblGrid>
                    <a:gridCol w="2730034">
                      <a:extLst>
                        <a:ext uri="{9D8B030D-6E8A-4147-A177-3AD203B41FA5}">
                          <a16:colId xmlns:a16="http://schemas.microsoft.com/office/drawing/2014/main" val="2350593610"/>
                        </a:ext>
                      </a:extLst>
                    </a:gridCol>
                    <a:gridCol w="2080726">
                      <a:extLst>
                        <a:ext uri="{9D8B030D-6E8A-4147-A177-3AD203B41FA5}">
                          <a16:colId xmlns:a16="http://schemas.microsoft.com/office/drawing/2014/main" val="3369499111"/>
                        </a:ext>
                      </a:extLst>
                    </a:gridCol>
                    <a:gridCol w="2108719">
                      <a:extLst>
                        <a:ext uri="{9D8B030D-6E8A-4147-A177-3AD203B41FA5}">
                          <a16:colId xmlns:a16="http://schemas.microsoft.com/office/drawing/2014/main" val="1305737256"/>
                        </a:ext>
                      </a:extLst>
                    </a:gridCol>
                    <a:gridCol w="2146041">
                      <a:extLst>
                        <a:ext uri="{9D8B030D-6E8A-4147-A177-3AD203B41FA5}">
                          <a16:colId xmlns:a16="http://schemas.microsoft.com/office/drawing/2014/main" val="1284960759"/>
                        </a:ext>
                      </a:extLst>
                    </a:gridCol>
                    <a:gridCol w="2099388">
                      <a:extLst>
                        <a:ext uri="{9D8B030D-6E8A-4147-A177-3AD203B41FA5}">
                          <a16:colId xmlns:a16="http://schemas.microsoft.com/office/drawing/2014/main" val="3921459005"/>
                        </a:ext>
                      </a:extLst>
                    </a:gridCol>
                  </a:tblGrid>
                  <a:tr h="370840">
                    <a:tc>
                      <a:txBody>
                        <a:bodyPr/>
                        <a:lstStyle/>
                        <a:p>
                          <a:pPr marL="0" algn="ctr" defTabSz="914400" rtl="0" eaLnBrk="1" latinLnBrk="0" hangingPunct="1"/>
                          <a:r>
                            <a:rPr lang="en-US" altLang="zh-CN" sz="1600" b="1" kern="1200" dirty="0">
                              <a:solidFill>
                                <a:schemeClr val="tx1"/>
                              </a:solidFill>
                              <a:latin typeface="Times New Roman" panose="02020603050405020304" pitchFamily="18" charset="0"/>
                              <a:ea typeface="+mn-ea"/>
                              <a:cs typeface="Times New Roman" panose="02020603050405020304" pitchFamily="18" charset="0"/>
                            </a:rPr>
                            <a:t>DA requirement</a:t>
                          </a: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algn="ctr" defTabSz="914400" rtl="0" eaLnBrk="1" latinLnBrk="0" hangingPunct="1"/>
                          <a:r>
                            <a:rPr lang="en-US" altLang="zh-CN" sz="1600" b="1" kern="1200" dirty="0">
                              <a:solidFill>
                                <a:schemeClr val="tx1"/>
                              </a:solidFill>
                              <a:latin typeface="Times New Roman" panose="02020603050405020304" pitchFamily="18" charset="0"/>
                              <a:ea typeface="+mn-ea"/>
                              <a:cs typeface="Times New Roman" panose="02020603050405020304" pitchFamily="18" charset="0"/>
                            </a:rPr>
                            <a:t>ttbar</a:t>
                          </a: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algn="ctr" defTabSz="914400" rtl="0" eaLnBrk="1" latinLnBrk="0" hangingPunct="1"/>
                          <a:r>
                            <a:rPr lang="en-US" altLang="zh-CN" sz="1600" b="1" kern="1200" dirty="0">
                              <a:solidFill>
                                <a:schemeClr val="tx1"/>
                              </a:solidFill>
                              <a:latin typeface="Times New Roman" panose="02020603050405020304" pitchFamily="18" charset="0"/>
                              <a:ea typeface="+mn-ea"/>
                              <a:cs typeface="Times New Roman" panose="02020603050405020304" pitchFamily="18" charset="0"/>
                            </a:rPr>
                            <a:t>Higgs</a:t>
                          </a: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algn="ctr" defTabSz="914400" rtl="0" eaLnBrk="1" latinLnBrk="0" hangingPunct="1"/>
                          <a:r>
                            <a:rPr lang="en-US" altLang="zh-CN" sz="1600" b="1" kern="1200" dirty="0">
                              <a:solidFill>
                                <a:schemeClr val="tx1"/>
                              </a:solidFill>
                              <a:latin typeface="Times New Roman" panose="02020603050405020304" pitchFamily="18" charset="0"/>
                              <a:ea typeface="+mn-ea"/>
                              <a:cs typeface="Times New Roman" panose="02020603050405020304" pitchFamily="18" charset="0"/>
                            </a:rPr>
                            <a:t>W</a:t>
                          </a: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algn="ctr" defTabSz="914400" rtl="0" eaLnBrk="1" latinLnBrk="0" hangingPunct="1"/>
                          <a:r>
                            <a:rPr lang="en-US" altLang="zh-CN" sz="1600" b="1" kern="1200" dirty="0">
                              <a:solidFill>
                                <a:schemeClr val="tx1"/>
                              </a:solidFill>
                              <a:latin typeface="Times New Roman" panose="02020603050405020304" pitchFamily="18" charset="0"/>
                              <a:ea typeface="+mn-ea"/>
                              <a:cs typeface="Times New Roman" panose="02020603050405020304" pitchFamily="18" charset="0"/>
                            </a:rPr>
                            <a:t>Z</a:t>
                          </a:r>
                          <a:endParaRPr lang="zh-CN" alt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18755589"/>
                      </a:ext>
                    </a:extLst>
                  </a:tr>
                  <a:tr h="370840">
                    <a:tc>
                      <a:txBody>
                        <a:bodyPr/>
                        <a:lstStyle/>
                        <a:p>
                          <a:pPr marL="0" algn="l" defTabSz="914400" rtl="0" eaLnBrk="1" latinLnBrk="0" hangingPunct="1"/>
                          <a:r>
                            <a:rPr lang="en-US" altLang="zh-CN" sz="1600" b="0" kern="1200" dirty="0">
                              <a:solidFill>
                                <a:schemeClr val="tx1"/>
                              </a:solidFill>
                              <a:latin typeface="Times New Roman" panose="02020603050405020304" pitchFamily="18" charset="0"/>
                              <a:ea typeface="+mn-ea"/>
                              <a:cs typeface="Times New Roman" panose="02020603050405020304" pitchFamily="18" charset="0"/>
                            </a:rPr>
                            <a:t>with on-axis injection</a:t>
                          </a:r>
                          <a:endParaRPr lang="zh-CN" alt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algn="ctr" defTabSz="914400" rtl="0" eaLnBrk="1" latinLnBrk="0" hangingPunct="1"/>
                          <a:r>
                            <a:rPr lang="en-US" altLang="zh-CN" sz="1600" b="0" kern="1200" dirty="0">
                              <a:solidFill>
                                <a:schemeClr val="tx1"/>
                              </a:solidFill>
                              <a:latin typeface="Times New Roman" panose="02020603050405020304" pitchFamily="18" charset="0"/>
                              <a:ea typeface="+mn-ea"/>
                              <a:cs typeface="Times New Roman" panose="02020603050405020304" pitchFamily="18" charset="0"/>
                            </a:rPr>
                            <a:t>-</a:t>
                          </a:r>
                          <a:endParaRPr lang="zh-CN" alt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lang="zh-CN"/>
                        </a:p>
                      </a:txBody>
                      <a:tcPr>
                        <a:blipFill>
                          <a:blip r:embed="rId3"/>
                          <a:stretch>
                            <a:fillRect l="-228613" t="-104918" r="-202601" b="-111475"/>
                          </a:stretch>
                        </a:blipFill>
                      </a:tcPr>
                    </a:tc>
                    <a:tc>
                      <a:txBody>
                        <a:bodyPr/>
                        <a:lstStyle/>
                        <a:p>
                          <a:pPr marL="0" algn="ctr" defTabSz="914400" rtl="0" eaLnBrk="1" latinLnBrk="0" hangingPunct="1"/>
                          <a:r>
                            <a:rPr lang="en-US" altLang="zh-CN" sz="1600" b="0" kern="1200" dirty="0">
                              <a:solidFill>
                                <a:schemeClr val="tx1"/>
                              </a:solidFill>
                              <a:latin typeface="Times New Roman" panose="02020603050405020304" pitchFamily="18" charset="0"/>
                              <a:ea typeface="+mn-ea"/>
                              <a:cs typeface="Times New Roman" panose="02020603050405020304" pitchFamily="18" charset="0"/>
                            </a:rPr>
                            <a:t>-</a:t>
                          </a:r>
                          <a:endParaRPr lang="zh-CN" alt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algn="ctr" defTabSz="914400" rtl="0" eaLnBrk="1" latinLnBrk="0" hangingPunct="1"/>
                          <a:r>
                            <a:rPr lang="en-US" altLang="zh-CN" sz="1600" b="0" kern="1200" dirty="0">
                              <a:solidFill>
                                <a:schemeClr val="tx1"/>
                              </a:solidFill>
                              <a:latin typeface="Times New Roman" panose="02020603050405020304" pitchFamily="18" charset="0"/>
                              <a:ea typeface="+mn-ea"/>
                              <a:cs typeface="Times New Roman" panose="02020603050405020304" pitchFamily="18" charset="0"/>
                            </a:rPr>
                            <a:t>-</a:t>
                          </a:r>
                          <a:endParaRPr lang="zh-CN" alt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764789928"/>
                      </a:ext>
                    </a:extLst>
                  </a:tr>
                  <a:tr h="370840">
                    <a:tc>
                      <a:txBody>
                        <a:bodyPr/>
                        <a:lstStyle/>
                        <a:p>
                          <a:pPr marL="0" algn="l" defTabSz="914400" rtl="0" eaLnBrk="1" latinLnBrk="0" hangingPunct="1"/>
                          <a:r>
                            <a:rPr lang="en-US" altLang="zh-CN" sz="1600" b="0" kern="1200" dirty="0">
                              <a:solidFill>
                                <a:schemeClr val="tx1"/>
                              </a:solidFill>
                              <a:latin typeface="Times New Roman" panose="02020603050405020304" pitchFamily="18" charset="0"/>
                              <a:ea typeface="+mn-ea"/>
                              <a:cs typeface="Times New Roman" panose="02020603050405020304" pitchFamily="18" charset="0"/>
                            </a:rPr>
                            <a:t>with off-axis injection</a:t>
                          </a:r>
                          <a:endParaRPr lang="zh-CN" alt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lang="zh-CN"/>
                        </a:p>
                      </a:txBody>
                      <a:tcPr>
                        <a:blipFill>
                          <a:blip r:embed="rId3"/>
                          <a:stretch>
                            <a:fillRect l="-131287" t="-204918" r="-306140" b="-11475"/>
                          </a:stretch>
                        </a:blipFill>
                      </a:tcPr>
                    </a:tc>
                    <a:tc>
                      <a:txBody>
                        <a:bodyPr/>
                        <a:lstStyle/>
                        <a:p>
                          <a:endParaRPr lang="zh-CN"/>
                        </a:p>
                      </a:txBody>
                      <a:tcPr>
                        <a:blipFill>
                          <a:blip r:embed="rId3"/>
                          <a:stretch>
                            <a:fillRect l="-228613" t="-204918" r="-202601" b="-11475"/>
                          </a:stretch>
                        </a:blipFill>
                      </a:tcPr>
                    </a:tc>
                    <a:tc>
                      <a:txBody>
                        <a:bodyPr/>
                        <a:lstStyle/>
                        <a:p>
                          <a:endParaRPr lang="zh-CN"/>
                        </a:p>
                      </a:txBody>
                      <a:tcPr>
                        <a:blipFill>
                          <a:blip r:embed="rId3"/>
                          <a:stretch>
                            <a:fillRect l="-323011" t="-204918" r="-99148" b="-11475"/>
                          </a:stretch>
                        </a:blipFill>
                      </a:tcPr>
                    </a:tc>
                    <a:tc>
                      <a:txBody>
                        <a:bodyPr/>
                        <a:lstStyle/>
                        <a:p>
                          <a:endParaRPr lang="zh-CN"/>
                        </a:p>
                      </a:txBody>
                      <a:tcPr>
                        <a:blipFill>
                          <a:blip r:embed="rId3"/>
                          <a:stretch>
                            <a:fillRect l="-431594" t="-204918" r="-1159" b="-11475"/>
                          </a:stretch>
                        </a:blipFill>
                      </a:tcPr>
                    </a:tc>
                    <a:extLst>
                      <a:ext uri="{0D108BD9-81ED-4DB2-BD59-A6C34878D82A}">
                        <a16:rowId xmlns:a16="http://schemas.microsoft.com/office/drawing/2014/main" val="318603151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6" name="表格 15"/>
              <p:cNvGraphicFramePr>
                <a:graphicFrameLocks noGrp="1"/>
              </p:cNvGraphicFramePr>
              <p:nvPr>
                <p:extLst>
                  <p:ext uri="{D42A27DB-BD31-4B8C-83A1-F6EECF244321}">
                    <p14:modId xmlns:p14="http://schemas.microsoft.com/office/powerpoint/2010/main" val="1832707496"/>
                  </p:ext>
                </p:extLst>
              </p:nvPr>
            </p:nvGraphicFramePr>
            <p:xfrm>
              <a:off x="712962" y="1182043"/>
              <a:ext cx="11164908" cy="3421761"/>
            </p:xfrm>
            <a:graphic>
              <a:graphicData uri="http://schemas.openxmlformats.org/drawingml/2006/table">
                <a:tbl>
                  <a:tblPr firstRow="1" bandRow="1">
                    <a:tableStyleId>{5C22544A-7EE6-4342-B048-85BDC9FD1C3A}</a:tableStyleId>
                  </a:tblPr>
                  <a:tblGrid>
                    <a:gridCol w="2720703">
                      <a:extLst>
                        <a:ext uri="{9D8B030D-6E8A-4147-A177-3AD203B41FA5}">
                          <a16:colId xmlns:a16="http://schemas.microsoft.com/office/drawing/2014/main" val="1838936193"/>
                        </a:ext>
                      </a:extLst>
                    </a:gridCol>
                    <a:gridCol w="2090057">
                      <a:extLst>
                        <a:ext uri="{9D8B030D-6E8A-4147-A177-3AD203B41FA5}">
                          <a16:colId xmlns:a16="http://schemas.microsoft.com/office/drawing/2014/main" val="4224557666"/>
                        </a:ext>
                      </a:extLst>
                    </a:gridCol>
                    <a:gridCol w="2108719">
                      <a:extLst>
                        <a:ext uri="{9D8B030D-6E8A-4147-A177-3AD203B41FA5}">
                          <a16:colId xmlns:a16="http://schemas.microsoft.com/office/drawing/2014/main" val="542674080"/>
                        </a:ext>
                      </a:extLst>
                    </a:gridCol>
                    <a:gridCol w="2146041">
                      <a:extLst>
                        <a:ext uri="{9D8B030D-6E8A-4147-A177-3AD203B41FA5}">
                          <a16:colId xmlns:a16="http://schemas.microsoft.com/office/drawing/2014/main" val="3589964933"/>
                        </a:ext>
                      </a:extLst>
                    </a:gridCol>
                    <a:gridCol w="2099388">
                      <a:extLst>
                        <a:ext uri="{9D8B030D-6E8A-4147-A177-3AD203B41FA5}">
                          <a16:colId xmlns:a16="http://schemas.microsoft.com/office/drawing/2014/main" val="3909266692"/>
                        </a:ext>
                      </a:extLst>
                    </a:gridCol>
                  </a:tblGrid>
                  <a:tr h="0">
                    <a:tc>
                      <a:txBody>
                        <a:bodyPr/>
                        <a:lstStyle/>
                        <a:p>
                          <a:pPr algn="ct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b="1" dirty="0">
                              <a:solidFill>
                                <a:schemeClr val="tx1"/>
                              </a:solidFill>
                              <a:latin typeface="Times New Roman" panose="02020603050405020304" pitchFamily="18" charset="0"/>
                              <a:cs typeface="Times New Roman" panose="02020603050405020304" pitchFamily="18" charset="0"/>
                            </a:rPr>
                            <a:t>ttbar</a:t>
                          </a:r>
                          <a:endParaRPr lang="zh-CN" altLang="en-US"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b="1" dirty="0">
                              <a:solidFill>
                                <a:schemeClr val="tx1"/>
                              </a:solidFill>
                              <a:latin typeface="Times New Roman" panose="02020603050405020304" pitchFamily="18" charset="0"/>
                              <a:cs typeface="Times New Roman" panose="02020603050405020304" pitchFamily="18" charset="0"/>
                            </a:rPr>
                            <a:t>Higgs</a:t>
                          </a:r>
                          <a:endParaRPr lang="zh-CN" altLang="en-US"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b="1" dirty="0">
                              <a:solidFill>
                                <a:schemeClr val="tx1"/>
                              </a:solidFill>
                              <a:latin typeface="Times New Roman" panose="02020603050405020304" pitchFamily="18" charset="0"/>
                              <a:cs typeface="Times New Roman" panose="02020603050405020304" pitchFamily="18" charset="0"/>
                            </a:rPr>
                            <a:t>W</a:t>
                          </a:r>
                          <a:endParaRPr lang="zh-CN" altLang="en-US"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b="1" dirty="0">
                              <a:solidFill>
                                <a:schemeClr val="tx1"/>
                              </a:solidFill>
                              <a:latin typeface="Times New Roman" panose="02020603050405020304" pitchFamily="18" charset="0"/>
                              <a:cs typeface="Times New Roman" panose="02020603050405020304" pitchFamily="18" charset="0"/>
                            </a:rPr>
                            <a:t>Z</a:t>
                          </a:r>
                          <a:endParaRPr lang="zh-CN" altLang="en-US" sz="16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1663356"/>
                      </a:ext>
                    </a:extLst>
                  </a:tr>
                  <a:tr h="299181">
                    <a:tc>
                      <a:txBody>
                        <a:bodyPr/>
                        <a:lstStyle/>
                        <a:p>
                          <a:pPr algn="l"/>
                          <a:r>
                            <a:rPr lang="en-US" altLang="zh-CN" sz="1600" b="0" dirty="0">
                              <a:solidFill>
                                <a:schemeClr val="tx1"/>
                              </a:solidFill>
                              <a:latin typeface="Times New Roman" panose="02020603050405020304" pitchFamily="18" charset="0"/>
                              <a:cs typeface="Times New Roman" panose="02020603050405020304" pitchFamily="18" charset="0"/>
                            </a:rPr>
                            <a:t>Horizontal Emittance</a:t>
                          </a:r>
                          <a:r>
                            <a:rPr lang="en-US" altLang="zh-CN" sz="1600" b="0" baseline="0" dirty="0">
                              <a:solidFill>
                                <a:schemeClr val="tx1"/>
                              </a:solidFill>
                              <a:latin typeface="Times New Roman" panose="02020603050405020304" pitchFamily="18" charset="0"/>
                              <a:cs typeface="Times New Roman" panose="02020603050405020304" pitchFamily="18" charset="0"/>
                            </a:rPr>
                            <a:t> in collider/booster [nm]</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14:m>
                            <m:oMath xmlns:m="http://schemas.openxmlformats.org/officeDocument/2006/math">
                              <m:r>
                                <a:rPr lang="en-US" altLang="zh-CN" sz="1600" b="0" i="1" smtClean="0">
                                  <a:solidFill>
                                    <a:schemeClr val="tx1"/>
                                  </a:solidFill>
                                  <a:latin typeface="Cambria Math" panose="02040503050406030204" pitchFamily="18" charset="0"/>
                                </a:rPr>
                                <m:t>1.4</m:t>
                              </m:r>
                            </m:oMath>
                          </a14:m>
                          <a:r>
                            <a:rPr lang="en-US" altLang="zh-CN" sz="1600" b="0" dirty="0">
                              <a:solidFill>
                                <a:schemeClr val="tx1"/>
                              </a:solidFill>
                              <a:latin typeface="Times New Roman" panose="02020603050405020304" pitchFamily="18" charset="0"/>
                              <a:cs typeface="Times New Roman" panose="02020603050405020304" pitchFamily="18" charset="0"/>
                            </a:rPr>
                            <a:t> / 2.83</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14:m>
                            <m:oMath xmlns:m="http://schemas.openxmlformats.org/officeDocument/2006/math">
                              <m:r>
                                <a:rPr lang="en-US" altLang="zh-CN" sz="1600" b="0" i="1" smtClean="0">
                                  <a:solidFill>
                                    <a:schemeClr val="tx1"/>
                                  </a:solidFill>
                                  <a:latin typeface="Cambria Math" panose="02040503050406030204" pitchFamily="18" charset="0"/>
                                </a:rPr>
                                <m:t>0.64 </m:t>
                              </m:r>
                            </m:oMath>
                          </a14:m>
                          <a:r>
                            <a:rPr lang="en-US" altLang="zh-CN" sz="1600" b="0" dirty="0">
                              <a:solidFill>
                                <a:schemeClr val="tx1"/>
                              </a:solidFill>
                              <a:latin typeface="Times New Roman" panose="02020603050405020304" pitchFamily="18" charset="0"/>
                              <a:cs typeface="Times New Roman" panose="02020603050405020304" pitchFamily="18" charset="0"/>
                            </a:rPr>
                            <a:t>/ 1.26</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14:m>
                            <m:oMath xmlns:m="http://schemas.openxmlformats.org/officeDocument/2006/math">
                              <m:r>
                                <a:rPr lang="en-US" altLang="zh-CN" sz="1600" b="0" i="1" smtClean="0">
                                  <a:solidFill>
                                    <a:schemeClr val="tx1"/>
                                  </a:solidFill>
                                  <a:latin typeface="Cambria Math" panose="02040503050406030204" pitchFamily="18" charset="0"/>
                                </a:rPr>
                                <m:t>0.87 </m:t>
                              </m:r>
                            </m:oMath>
                          </a14:m>
                          <a:r>
                            <a:rPr lang="en-US" altLang="zh-CN" sz="1600" b="0" dirty="0">
                              <a:solidFill>
                                <a:schemeClr val="tx1"/>
                              </a:solidFill>
                              <a:latin typeface="Times New Roman" panose="02020603050405020304" pitchFamily="18" charset="0"/>
                              <a:cs typeface="Times New Roman" panose="02020603050405020304" pitchFamily="18" charset="0"/>
                            </a:rPr>
                            <a:t>/ 0.56</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14:m>
                            <m:oMath xmlns:m="http://schemas.openxmlformats.org/officeDocument/2006/math">
                              <m:r>
                                <a:rPr lang="en-US" altLang="zh-CN" sz="1600" b="0" i="1" smtClean="0">
                                  <a:solidFill>
                                    <a:schemeClr val="tx1"/>
                                  </a:solidFill>
                                  <a:latin typeface="Cambria Math" panose="02040503050406030204" pitchFamily="18" charset="0"/>
                                </a:rPr>
                                <m:t>0.27</m:t>
                              </m:r>
                            </m:oMath>
                          </a14:m>
                          <a:r>
                            <a:rPr lang="en-US" altLang="zh-CN" sz="1600" b="0" dirty="0">
                              <a:solidFill>
                                <a:schemeClr val="tx1"/>
                              </a:solidFill>
                              <a:latin typeface="Times New Roman" panose="02020603050405020304" pitchFamily="18" charset="0"/>
                              <a:cs typeface="Times New Roman" panose="02020603050405020304" pitchFamily="18" charset="0"/>
                            </a:rPr>
                            <a:t> / 0.19</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08217953"/>
                      </a:ext>
                    </a:extLst>
                  </a:tr>
                  <a:tr h="299181">
                    <a:tc>
                      <a:txBody>
                        <a:bodyPr/>
                        <a:lstStyle/>
                        <a:p>
                          <a:pPr algn="l"/>
                          <a:r>
                            <a:rPr lang="en-US" altLang="zh-CN" sz="1600" b="0" dirty="0">
                              <a:solidFill>
                                <a:schemeClr val="tx1"/>
                              </a:solidFill>
                              <a:latin typeface="Times New Roman" panose="02020603050405020304" pitchFamily="18" charset="0"/>
                              <a:cs typeface="Times New Roman" panose="02020603050405020304" pitchFamily="18" charset="0"/>
                            </a:rPr>
                            <a:t>DA requirement from injection</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rPr>
                                    </m:ctrlPr>
                                  </m:sSubPr>
                                  <m:e>
                                    <m:r>
                                      <m:rPr>
                                        <m:nor/>
                                      </m:rPr>
                                      <a:rPr lang="en-US" altLang="zh-CN" sz="1600" b="0" dirty="0" smtClean="0">
                                        <a:solidFill>
                                          <a:schemeClr val="tx1"/>
                                        </a:solidFill>
                                        <a:latin typeface="Times New Roman" panose="02020603050405020304" pitchFamily="18" charset="0"/>
                                        <a:cs typeface="Times New Roman" panose="02020603050405020304" pitchFamily="18" charset="0"/>
                                      </a:rPr>
                                      <m:t>13.9</m:t>
                                    </m:r>
                                    <m:r>
                                      <a:rPr lang="en-US" altLang="zh-CN" sz="1600" b="0" i="1" dirty="0" smtClean="0">
                                        <a:solidFill>
                                          <a:schemeClr val="tx1"/>
                                        </a:solidFill>
                                        <a:latin typeface="Cambria Math" panose="02040503050406030204" pitchFamily="18" charset="0"/>
                                        <a:cs typeface="Times New Roman" panose="02020603050405020304" pitchFamily="18" charset="0"/>
                                      </a:rPr>
                                      <m:t> </m:t>
                                    </m:r>
                                    <m:r>
                                      <a:rPr lang="zh-CN" altLang="en-US" sz="1600" b="0" i="1">
                                        <a:solidFill>
                                          <a:schemeClr val="tx1"/>
                                        </a:solidFill>
                                        <a:latin typeface="Cambria Math" panose="02040503050406030204" pitchFamily="18" charset="0"/>
                                      </a:rPr>
                                      <m:t>𝜎</m:t>
                                    </m:r>
                                  </m:e>
                                  <m:sub>
                                    <m:r>
                                      <a:rPr lang="en-US" altLang="zh-CN" sz="1600" b="0" i="1">
                                        <a:solidFill>
                                          <a:schemeClr val="tx1"/>
                                        </a:solidFill>
                                        <a:latin typeface="Cambria Math" panose="02040503050406030204" pitchFamily="18" charset="0"/>
                                      </a:rPr>
                                      <m:t>𝑥</m:t>
                                    </m:r>
                                  </m:sub>
                                </m:sSub>
                                <m:r>
                                  <a:rPr lang="en-US" altLang="zh-CN" sz="1600" b="0" i="1">
                                    <a:solidFill>
                                      <a:schemeClr val="tx1"/>
                                    </a:solidFill>
                                    <a:latin typeface="Cambria Math" panose="02040503050406030204" pitchFamily="18" charset="0"/>
                                    <a:ea typeface="Cambria Math" panose="02040503050406030204" pitchFamily="18" charset="0"/>
                                  </a:rPr>
                                  <m:t>×</m:t>
                                </m:r>
                                <m:r>
                                  <a:rPr lang="en-US" altLang="zh-CN" sz="1600" b="0" i="1" smtClean="0">
                                    <a:solidFill>
                                      <a:schemeClr val="tx1"/>
                                    </a:solidFill>
                                    <a:latin typeface="Cambria Math" panose="02040503050406030204" pitchFamily="18" charset="0"/>
                                    <a:ea typeface="Cambria Math" panose="02040503050406030204" pitchFamily="18" charset="0"/>
                                  </a:rPr>
                                  <m:t>7 </m:t>
                                </m:r>
                                <m:sSub>
                                  <m:sSubPr>
                                    <m:ctrlPr>
                                      <a:rPr lang="en-US" altLang="zh-CN" sz="1600" b="0" i="1">
                                        <a:solidFill>
                                          <a:schemeClr val="tx1"/>
                                        </a:solidFill>
                                        <a:latin typeface="Cambria Math" panose="02040503050406030204" pitchFamily="18" charset="0"/>
                                      </a:rPr>
                                    </m:ctrlPr>
                                  </m:sSubPr>
                                  <m:e>
                                    <m:r>
                                      <a:rPr lang="zh-CN" altLang="en-US" sz="1600" b="0" i="1">
                                        <a:solidFill>
                                          <a:schemeClr val="tx1"/>
                                        </a:solidFill>
                                        <a:latin typeface="Cambria Math" panose="02040503050406030204" pitchFamily="18" charset="0"/>
                                      </a:rPr>
                                      <m:t>𝜎</m:t>
                                    </m:r>
                                  </m:e>
                                  <m:sub>
                                    <m:r>
                                      <a:rPr lang="en-US" altLang="zh-CN" sz="1600" b="0" i="1">
                                        <a:solidFill>
                                          <a:schemeClr val="tx1"/>
                                        </a:solidFill>
                                        <a:latin typeface="Cambria Math" panose="02040503050406030204" pitchFamily="18" charset="0"/>
                                      </a:rPr>
                                      <m:t>𝑦</m:t>
                                    </m:r>
                                  </m:sub>
                                </m:sSub>
                              </m:oMath>
                            </m:oMathPara>
                          </a14:m>
                          <a:endParaRPr lang="en-US" altLang="zh-CN" sz="1600" b="0" dirty="0">
                            <a:solidFill>
                              <a:schemeClr val="tx1"/>
                            </a:solidFill>
                            <a:latin typeface="Times New Roman" panose="02020603050405020304" pitchFamily="18" charset="0"/>
                            <a:cs typeface="Times New Roman" panose="02020603050405020304" pitchFamily="18" charset="0"/>
                          </a:endParaRPr>
                        </a:p>
                        <a:p>
                          <a:pPr algn="ctr"/>
                          <a:r>
                            <a:rPr lang="en-US" altLang="zh-CN" sz="1600" b="0" dirty="0">
                              <a:solidFill>
                                <a:schemeClr val="tx1"/>
                              </a:solidFill>
                              <a:latin typeface="Times New Roman" panose="02020603050405020304" pitchFamily="18" charset="0"/>
                              <a:cs typeface="Times New Roman" panose="02020603050405020304" pitchFamily="18" charset="0"/>
                            </a:rPr>
                            <a:t>off axis</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14.4</m:t>
                                </m:r>
                                <m:sSub>
                                  <m:sSubPr>
                                    <m:ctrlPr>
                                      <a:rPr lang="en-US" altLang="zh-CN" sz="1600" b="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 </m:t>
                                    </m:r>
                                    <m:r>
                                      <a:rPr lang="zh-CN" altLang="en-US" sz="1600" b="0" i="1">
                                        <a:solidFill>
                                          <a:schemeClr val="tx1"/>
                                        </a:solidFill>
                                        <a:latin typeface="Cambria Math" panose="02040503050406030204" pitchFamily="18" charset="0"/>
                                      </a:rPr>
                                      <m:t>𝜎</m:t>
                                    </m:r>
                                  </m:e>
                                  <m:sub>
                                    <m:r>
                                      <a:rPr lang="en-US" altLang="zh-CN" sz="1600" b="0" i="1">
                                        <a:solidFill>
                                          <a:schemeClr val="tx1"/>
                                        </a:solidFill>
                                        <a:latin typeface="Cambria Math" panose="02040503050406030204" pitchFamily="18" charset="0"/>
                                      </a:rPr>
                                      <m:t>𝑥</m:t>
                                    </m:r>
                                  </m:sub>
                                </m:sSub>
                                <m:r>
                                  <a:rPr lang="en-US" altLang="zh-CN" sz="1600" b="0" i="1">
                                    <a:solidFill>
                                      <a:schemeClr val="tx1"/>
                                    </a:solidFill>
                                    <a:latin typeface="Cambria Math" panose="02040503050406030204" pitchFamily="18" charset="0"/>
                                    <a:ea typeface="Cambria Math" panose="02040503050406030204" pitchFamily="18" charset="0"/>
                                  </a:rPr>
                                  <m:t>×</m:t>
                                </m:r>
                                <m:r>
                                  <a:rPr lang="en-US" altLang="zh-CN" sz="1600" b="0" i="1" smtClean="0">
                                    <a:solidFill>
                                      <a:schemeClr val="tx1"/>
                                    </a:solidFill>
                                    <a:latin typeface="Cambria Math" panose="02040503050406030204" pitchFamily="18" charset="0"/>
                                    <a:ea typeface="Cambria Math" panose="02040503050406030204" pitchFamily="18" charset="0"/>
                                  </a:rPr>
                                  <m:t>7</m:t>
                                </m:r>
                                <m:sSub>
                                  <m:sSubPr>
                                    <m:ctrlPr>
                                      <a:rPr lang="en-US" altLang="zh-CN" sz="1600" b="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 </m:t>
                                    </m:r>
                                    <m:r>
                                      <a:rPr lang="zh-CN" altLang="en-US" sz="1600" b="0" i="1">
                                        <a:solidFill>
                                          <a:schemeClr val="tx1"/>
                                        </a:solidFill>
                                        <a:latin typeface="Cambria Math" panose="02040503050406030204" pitchFamily="18" charset="0"/>
                                      </a:rPr>
                                      <m:t>𝜎</m:t>
                                    </m:r>
                                  </m:e>
                                  <m:sub>
                                    <m:r>
                                      <a:rPr lang="en-US" altLang="zh-CN" sz="1600" b="0" i="1">
                                        <a:solidFill>
                                          <a:schemeClr val="tx1"/>
                                        </a:solidFill>
                                        <a:latin typeface="Cambria Math" panose="02040503050406030204" pitchFamily="18" charset="0"/>
                                      </a:rPr>
                                      <m:t>𝑦</m:t>
                                    </m:r>
                                  </m:sub>
                                </m:sSub>
                              </m:oMath>
                            </m:oMathPara>
                          </a14:m>
                          <a:endParaRPr lang="en-US" altLang="zh-CN" sz="1600" b="0" dirty="0">
                            <a:solidFill>
                              <a:schemeClr val="tx1"/>
                            </a:solidFill>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Times New Roman" panose="02020603050405020304" pitchFamily="18" charset="0"/>
                              <a:cs typeface="Times New Roman" panose="02020603050405020304" pitchFamily="18" charset="0"/>
                            </a:rPr>
                            <a:t>off axis</a:t>
                          </a:r>
                        </a:p>
                        <a:p>
                          <a:pPr algn="ct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7</m:t>
                                </m:r>
                                <m:sSub>
                                  <m:sSubPr>
                                    <m:ctrlPr>
                                      <a:rPr lang="en-US" altLang="zh-CN" sz="1600" b="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 </m:t>
                                    </m:r>
                                    <m:r>
                                      <a:rPr lang="zh-CN" altLang="en-US" sz="1600" b="0" i="1">
                                        <a:solidFill>
                                          <a:schemeClr val="tx1"/>
                                        </a:solidFill>
                                        <a:latin typeface="Cambria Math" panose="02040503050406030204" pitchFamily="18" charset="0"/>
                                      </a:rPr>
                                      <m:t>𝜎</m:t>
                                    </m:r>
                                  </m:e>
                                  <m:sub>
                                    <m:r>
                                      <a:rPr lang="en-US" altLang="zh-CN" sz="1600" b="0" i="1">
                                        <a:solidFill>
                                          <a:schemeClr val="tx1"/>
                                        </a:solidFill>
                                        <a:latin typeface="Cambria Math" panose="02040503050406030204" pitchFamily="18" charset="0"/>
                                      </a:rPr>
                                      <m:t>𝑥</m:t>
                                    </m:r>
                                  </m:sub>
                                </m:sSub>
                                <m:r>
                                  <a:rPr lang="en-US" altLang="zh-CN" sz="1600" b="0" i="1">
                                    <a:solidFill>
                                      <a:schemeClr val="tx1"/>
                                    </a:solidFill>
                                    <a:latin typeface="Cambria Math" panose="02040503050406030204" pitchFamily="18" charset="0"/>
                                    <a:ea typeface="Cambria Math" panose="02040503050406030204" pitchFamily="18" charset="0"/>
                                  </a:rPr>
                                  <m:t>×</m:t>
                                </m:r>
                                <m:r>
                                  <a:rPr lang="en-US" altLang="zh-CN" sz="1600" b="0" i="1" smtClean="0">
                                    <a:solidFill>
                                      <a:schemeClr val="tx1"/>
                                    </a:solidFill>
                                    <a:latin typeface="Cambria Math" panose="02040503050406030204" pitchFamily="18" charset="0"/>
                                    <a:ea typeface="Cambria Math" panose="02040503050406030204" pitchFamily="18" charset="0"/>
                                  </a:rPr>
                                  <m:t>7 </m:t>
                                </m:r>
                                <m:sSub>
                                  <m:sSubPr>
                                    <m:ctrlPr>
                                      <a:rPr lang="en-US" altLang="zh-CN" sz="1600" b="0" i="1">
                                        <a:solidFill>
                                          <a:schemeClr val="tx1"/>
                                        </a:solidFill>
                                        <a:latin typeface="Cambria Math" panose="02040503050406030204" pitchFamily="18" charset="0"/>
                                      </a:rPr>
                                    </m:ctrlPr>
                                  </m:sSubPr>
                                  <m:e>
                                    <m:r>
                                      <a:rPr lang="zh-CN" altLang="en-US" sz="1600" b="0" i="1">
                                        <a:solidFill>
                                          <a:schemeClr val="tx1"/>
                                        </a:solidFill>
                                        <a:latin typeface="Cambria Math" panose="02040503050406030204" pitchFamily="18" charset="0"/>
                                      </a:rPr>
                                      <m:t>𝜎</m:t>
                                    </m:r>
                                  </m:e>
                                  <m:sub>
                                    <m:r>
                                      <a:rPr lang="en-US" altLang="zh-CN" sz="1600" b="0" i="1">
                                        <a:solidFill>
                                          <a:schemeClr val="tx1"/>
                                        </a:solidFill>
                                        <a:latin typeface="Cambria Math" panose="02040503050406030204" pitchFamily="18" charset="0"/>
                                      </a:rPr>
                                      <m:t>𝑦</m:t>
                                    </m:r>
                                  </m:sub>
                                </m:sSub>
                              </m:oMath>
                            </m:oMathPara>
                          </a14:m>
                          <a:endParaRPr lang="en-US" altLang="zh-CN" sz="1600" b="0" dirty="0">
                            <a:solidFill>
                              <a:schemeClr val="tx1"/>
                            </a:solidFill>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Times New Roman" panose="02020603050405020304" pitchFamily="18" charset="0"/>
                              <a:cs typeface="Times New Roman" panose="02020603050405020304" pitchFamily="18" charset="0"/>
                            </a:rPr>
                            <a:t>on axis</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rPr>
                                    </m:ctrlPr>
                                  </m:sSubPr>
                                  <m:e>
                                    <m:r>
                                      <m:rPr>
                                        <m:nor/>
                                      </m:rPr>
                                      <a:rPr lang="en-US" altLang="zh-CN" sz="1600" b="0" dirty="0" smtClean="0">
                                        <a:solidFill>
                                          <a:schemeClr val="tx1"/>
                                        </a:solidFill>
                                        <a:latin typeface="Times New Roman" panose="02020603050405020304" pitchFamily="18" charset="0"/>
                                        <a:cs typeface="Times New Roman" panose="02020603050405020304" pitchFamily="18" charset="0"/>
                                      </a:rPr>
                                      <m:t>10.5</m:t>
                                    </m:r>
                                    <m:r>
                                      <m:rPr>
                                        <m:nor/>
                                      </m:rPr>
                                      <a:rPr lang="en-US" altLang="zh-CN" sz="1600" b="0" i="0" dirty="0" smtClean="0">
                                        <a:solidFill>
                                          <a:schemeClr val="tx1"/>
                                        </a:solidFill>
                                        <a:latin typeface="Times New Roman" panose="02020603050405020304" pitchFamily="18" charset="0"/>
                                        <a:cs typeface="Times New Roman" panose="02020603050405020304" pitchFamily="18" charset="0"/>
                                      </a:rPr>
                                      <m:t> </m:t>
                                    </m:r>
                                    <m:r>
                                      <a:rPr lang="zh-CN" altLang="en-US" sz="1600" b="0" i="1">
                                        <a:solidFill>
                                          <a:schemeClr val="tx1"/>
                                        </a:solidFill>
                                        <a:latin typeface="Cambria Math" panose="02040503050406030204" pitchFamily="18" charset="0"/>
                                      </a:rPr>
                                      <m:t>𝜎</m:t>
                                    </m:r>
                                  </m:e>
                                  <m:sub>
                                    <m:r>
                                      <a:rPr lang="en-US" altLang="zh-CN" sz="1600" b="0" i="1">
                                        <a:solidFill>
                                          <a:schemeClr val="tx1"/>
                                        </a:solidFill>
                                        <a:latin typeface="Cambria Math" panose="02040503050406030204" pitchFamily="18" charset="0"/>
                                      </a:rPr>
                                      <m:t>𝑥</m:t>
                                    </m:r>
                                  </m:sub>
                                </m:sSub>
                                <m:r>
                                  <a:rPr lang="en-US" altLang="zh-CN" sz="1600" b="0" i="1">
                                    <a:solidFill>
                                      <a:schemeClr val="tx1"/>
                                    </a:solidFill>
                                    <a:latin typeface="Cambria Math" panose="02040503050406030204" pitchFamily="18" charset="0"/>
                                    <a:ea typeface="Cambria Math" panose="02040503050406030204" pitchFamily="18" charset="0"/>
                                  </a:rPr>
                                  <m:t>×</m:t>
                                </m:r>
                                <m:r>
                                  <a:rPr lang="en-US" altLang="zh-CN" sz="1600" b="0" i="1" smtClean="0">
                                    <a:solidFill>
                                      <a:schemeClr val="tx1"/>
                                    </a:solidFill>
                                    <a:latin typeface="Cambria Math" panose="02040503050406030204" pitchFamily="18" charset="0"/>
                                    <a:ea typeface="Cambria Math" panose="02040503050406030204" pitchFamily="18" charset="0"/>
                                  </a:rPr>
                                  <m:t>5 </m:t>
                                </m:r>
                                <m:sSub>
                                  <m:sSubPr>
                                    <m:ctrlPr>
                                      <a:rPr lang="en-US" altLang="zh-CN" sz="1600" b="0" i="1">
                                        <a:solidFill>
                                          <a:schemeClr val="tx1"/>
                                        </a:solidFill>
                                        <a:latin typeface="Cambria Math" panose="02040503050406030204" pitchFamily="18" charset="0"/>
                                      </a:rPr>
                                    </m:ctrlPr>
                                  </m:sSubPr>
                                  <m:e>
                                    <m:r>
                                      <a:rPr lang="zh-CN" altLang="en-US" sz="1600" b="0" i="1">
                                        <a:solidFill>
                                          <a:schemeClr val="tx1"/>
                                        </a:solidFill>
                                        <a:latin typeface="Cambria Math" panose="02040503050406030204" pitchFamily="18" charset="0"/>
                                      </a:rPr>
                                      <m:t>𝜎</m:t>
                                    </m:r>
                                  </m:e>
                                  <m:sub>
                                    <m:r>
                                      <a:rPr lang="en-US" altLang="zh-CN" sz="1600" b="0" i="1">
                                        <a:solidFill>
                                          <a:schemeClr val="tx1"/>
                                        </a:solidFill>
                                        <a:latin typeface="Cambria Math" panose="02040503050406030204" pitchFamily="18" charset="0"/>
                                      </a:rPr>
                                      <m:t>𝑦</m:t>
                                    </m:r>
                                  </m:sub>
                                </m:sSub>
                              </m:oMath>
                            </m:oMathPara>
                          </a14:m>
                          <a:endParaRPr lang="en-US" altLang="zh-CN" sz="1600" b="0" dirty="0">
                            <a:solidFill>
                              <a:schemeClr val="tx1"/>
                            </a:solidFill>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Times New Roman" panose="02020603050405020304" pitchFamily="18" charset="0"/>
                              <a:cs typeface="Times New Roman" panose="02020603050405020304" pitchFamily="18" charset="0"/>
                            </a:rPr>
                            <a:t>off axis</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rPr>
                                    </m:ctrlPr>
                                  </m:sSubPr>
                                  <m:e>
                                    <m:r>
                                      <m:rPr>
                                        <m:nor/>
                                      </m:rPr>
                                      <a:rPr lang="en-US" altLang="zh-CN" sz="1600" b="0" dirty="0" smtClean="0">
                                        <a:solidFill>
                                          <a:schemeClr val="tx1"/>
                                        </a:solidFill>
                                        <a:latin typeface="Times New Roman" panose="02020603050405020304" pitchFamily="18" charset="0"/>
                                        <a:cs typeface="Times New Roman" panose="02020603050405020304" pitchFamily="18" charset="0"/>
                                      </a:rPr>
                                      <m:t>11.8</m:t>
                                    </m:r>
                                    <m:r>
                                      <m:rPr>
                                        <m:nor/>
                                      </m:rPr>
                                      <a:rPr lang="en-US" altLang="zh-CN" sz="1600" b="0" i="0" dirty="0" smtClean="0">
                                        <a:solidFill>
                                          <a:schemeClr val="tx1"/>
                                        </a:solidFill>
                                        <a:latin typeface="Times New Roman" panose="02020603050405020304" pitchFamily="18" charset="0"/>
                                        <a:cs typeface="Times New Roman" panose="02020603050405020304" pitchFamily="18" charset="0"/>
                                      </a:rPr>
                                      <m:t> </m:t>
                                    </m:r>
                                    <m:r>
                                      <a:rPr lang="zh-CN" altLang="en-US" sz="1600" b="0" i="1">
                                        <a:solidFill>
                                          <a:schemeClr val="tx1"/>
                                        </a:solidFill>
                                        <a:latin typeface="Cambria Math" panose="02040503050406030204" pitchFamily="18" charset="0"/>
                                      </a:rPr>
                                      <m:t>𝜎</m:t>
                                    </m:r>
                                  </m:e>
                                  <m:sub>
                                    <m:r>
                                      <a:rPr lang="en-US" altLang="zh-CN" sz="1600" b="0" i="1">
                                        <a:solidFill>
                                          <a:schemeClr val="tx1"/>
                                        </a:solidFill>
                                        <a:latin typeface="Cambria Math" panose="02040503050406030204" pitchFamily="18" charset="0"/>
                                      </a:rPr>
                                      <m:t>𝑥</m:t>
                                    </m:r>
                                  </m:sub>
                                </m:sSub>
                                <m:r>
                                  <a:rPr lang="en-US" altLang="zh-CN" sz="1600" b="0" i="1">
                                    <a:solidFill>
                                      <a:schemeClr val="tx1"/>
                                    </a:solidFill>
                                    <a:latin typeface="Cambria Math" panose="02040503050406030204" pitchFamily="18" charset="0"/>
                                    <a:ea typeface="Cambria Math" panose="02040503050406030204" pitchFamily="18" charset="0"/>
                                  </a:rPr>
                                  <m:t>×</m:t>
                                </m:r>
                                <m:r>
                                  <a:rPr lang="en-US" altLang="zh-CN" sz="1600" b="0" i="1" smtClean="0">
                                    <a:solidFill>
                                      <a:schemeClr val="tx1"/>
                                    </a:solidFill>
                                    <a:latin typeface="Cambria Math" panose="02040503050406030204" pitchFamily="18" charset="0"/>
                                    <a:ea typeface="Cambria Math" panose="02040503050406030204" pitchFamily="18" charset="0"/>
                                  </a:rPr>
                                  <m:t>5</m:t>
                                </m:r>
                                <m:sSub>
                                  <m:sSubPr>
                                    <m:ctrlPr>
                                      <a:rPr lang="en-US" altLang="zh-CN" sz="1600" b="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 </m:t>
                                    </m:r>
                                    <m:r>
                                      <a:rPr lang="zh-CN" altLang="en-US" sz="1600" b="0" i="1">
                                        <a:solidFill>
                                          <a:schemeClr val="tx1"/>
                                        </a:solidFill>
                                        <a:latin typeface="Cambria Math" panose="02040503050406030204" pitchFamily="18" charset="0"/>
                                      </a:rPr>
                                      <m:t>𝜎</m:t>
                                    </m:r>
                                  </m:e>
                                  <m:sub>
                                    <m:r>
                                      <a:rPr lang="en-US" altLang="zh-CN" sz="1600" b="0" i="1">
                                        <a:solidFill>
                                          <a:schemeClr val="tx1"/>
                                        </a:solidFill>
                                        <a:latin typeface="Cambria Math" panose="02040503050406030204" pitchFamily="18" charset="0"/>
                                      </a:rPr>
                                      <m:t>𝑦</m:t>
                                    </m:r>
                                  </m:sub>
                                </m:sSub>
                              </m:oMath>
                            </m:oMathPara>
                          </a14:m>
                          <a:endParaRPr lang="en-US" altLang="zh-CN" sz="1600" b="0" dirty="0">
                            <a:solidFill>
                              <a:schemeClr val="tx1"/>
                            </a:solidFill>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Times New Roman" panose="02020603050405020304" pitchFamily="18" charset="0"/>
                              <a:cs typeface="Times New Roman" panose="02020603050405020304" pitchFamily="18" charset="0"/>
                            </a:rPr>
                            <a:t>off axis</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289560">
                    <a:tc>
                      <a:txBody>
                        <a:bodyPr/>
                        <a:lstStyle/>
                        <a:p>
                          <a:pPr algn="l"/>
                          <a:r>
                            <a:rPr lang="en-US" altLang="zh-CN" sz="1600" b="0" dirty="0">
                              <a:solidFill>
                                <a:schemeClr val="tx1"/>
                              </a:solidFill>
                              <a:latin typeface="Times New Roman" panose="02020603050405020304" pitchFamily="18" charset="0"/>
                              <a:cs typeface="Times New Roman" panose="02020603050405020304" pitchFamily="18" charset="0"/>
                            </a:rPr>
                            <a:t>Beam</a:t>
                          </a:r>
                          <a:r>
                            <a:rPr lang="en-US" altLang="zh-CN" sz="1600" b="0" baseline="0" dirty="0">
                              <a:solidFill>
                                <a:schemeClr val="tx1"/>
                              </a:solidFill>
                              <a:latin typeface="Times New Roman" panose="02020603050405020304" pitchFamily="18" charset="0"/>
                              <a:cs typeface="Times New Roman" panose="02020603050405020304" pitchFamily="18" charset="0"/>
                            </a:rPr>
                            <a:t> lifetime (mainly </a:t>
                          </a:r>
                          <a:r>
                            <a:rPr lang="en-US" altLang="zh-CN" sz="1600" b="0" u="none" strike="noStrike" kern="1200" dirty="0">
                              <a:solidFill>
                                <a:schemeClr val="tx1"/>
                              </a:solidFill>
                              <a:effectLst/>
                              <a:latin typeface="Times New Roman" panose="02020603050405020304" pitchFamily="18" charset="0"/>
                              <a:ea typeface="+mn-ea"/>
                              <a:cs typeface="Times New Roman" panose="02020603050405020304" pitchFamily="18" charset="0"/>
                            </a:rPr>
                            <a:t>bhabha</a:t>
                          </a:r>
                          <a:r>
                            <a:rPr lang="en-US" altLang="zh-CN" sz="1600" b="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 and </a:t>
                          </a:r>
                          <a:r>
                            <a:rPr lang="en-US" altLang="zh-CN" sz="1600" b="0" u="none" strike="noStrike" kern="1200" dirty="0">
                              <a:solidFill>
                                <a:schemeClr val="tx1"/>
                              </a:solidFill>
                              <a:effectLst/>
                              <a:latin typeface="Times New Roman" panose="02020603050405020304" pitchFamily="18" charset="0"/>
                              <a:ea typeface="+mn-ea"/>
                              <a:cs typeface="Times New Roman" panose="02020603050405020304" pitchFamily="18" charset="0"/>
                            </a:rPr>
                            <a:t>beamstrahlung</a:t>
                          </a:r>
                          <a:r>
                            <a:rPr lang="en-US" altLang="zh-CN" sz="1600" b="0" baseline="0" dirty="0">
                              <a:solidFill>
                                <a:schemeClr val="tx1"/>
                              </a:solidFill>
                              <a:latin typeface="Times New Roman" panose="02020603050405020304" pitchFamily="18" charset="0"/>
                              <a:cs typeface="Times New Roman" panose="02020603050405020304" pitchFamily="18" charset="0"/>
                            </a:rPr>
                            <a:t>)</a:t>
                          </a:r>
                          <a:r>
                            <a:rPr lang="en-US" altLang="zh-CN" sz="1600" b="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en-US" altLang="zh-CN" sz="1600" b="0" baseline="0" dirty="0">
                              <a:solidFill>
                                <a:schemeClr val="tx1"/>
                              </a:solidFill>
                              <a:latin typeface="Times New Roman" panose="02020603050405020304" pitchFamily="18" charset="0"/>
                              <a:cs typeface="Times New Roman" panose="02020603050405020304" pitchFamily="18" charset="0"/>
                            </a:rPr>
                            <a:t>[min]</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b="0" dirty="0">
                              <a:solidFill>
                                <a:schemeClr val="tx1"/>
                              </a:solidFill>
                              <a:latin typeface="Times New Roman" panose="02020603050405020304" pitchFamily="18" charset="0"/>
                              <a:cs typeface="Times New Roman" panose="02020603050405020304" pitchFamily="18" charset="0"/>
                            </a:rPr>
                            <a:t>18</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Times New Roman" panose="02020603050405020304" pitchFamily="18" charset="0"/>
                              <a:cs typeface="Times New Roman" panose="02020603050405020304" pitchFamily="18" charset="0"/>
                            </a:rPr>
                            <a:t>20</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Times New Roman" panose="02020603050405020304" pitchFamily="18" charset="0"/>
                              <a:cs typeface="Times New Roman" panose="02020603050405020304" pitchFamily="18" charset="0"/>
                            </a:rPr>
                            <a:t>55</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Times New Roman" panose="02020603050405020304" pitchFamily="18" charset="0"/>
                              <a:cs typeface="Times New Roman" panose="02020603050405020304" pitchFamily="18" charset="0"/>
                            </a:rPr>
                            <a:t>80</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61552911"/>
                      </a:ext>
                    </a:extLst>
                  </a:tr>
                  <a:tr h="289560">
                    <a:tc>
                      <a:txBody>
                        <a:bodyPr/>
                        <a:lstStyle/>
                        <a:p>
                          <a:pPr algn="l"/>
                          <a:r>
                            <a:rPr lang="en-US" altLang="zh-CN" sz="1600" b="0" dirty="0">
                              <a:solidFill>
                                <a:schemeClr val="tx1"/>
                              </a:solidFill>
                              <a:latin typeface="Times New Roman" panose="02020603050405020304" pitchFamily="18" charset="0"/>
                              <a:cs typeface="Times New Roman" panose="02020603050405020304" pitchFamily="18" charset="0"/>
                            </a:rPr>
                            <a:t>Energy acceptance</a:t>
                          </a:r>
                          <a:r>
                            <a:rPr lang="en-US" altLang="zh-CN" sz="1600" b="0" baseline="0" dirty="0">
                              <a:solidFill>
                                <a:schemeClr val="tx1"/>
                              </a:solidFill>
                              <a:latin typeface="Times New Roman" panose="02020603050405020304" pitchFamily="18" charset="0"/>
                              <a:cs typeface="Times New Roman" panose="02020603050405020304" pitchFamily="18" charset="0"/>
                            </a:rPr>
                            <a:t> </a:t>
                          </a:r>
                        </a:p>
                        <a:p>
                          <a:pPr algn="l"/>
                          <a:r>
                            <a:rPr lang="en-US" altLang="zh-CN" sz="1600" b="0" dirty="0">
                              <a:solidFill>
                                <a:schemeClr val="tx1"/>
                              </a:solidFill>
                              <a:latin typeface="Times New Roman" panose="02020603050405020304" pitchFamily="18" charset="0"/>
                              <a:cs typeface="Times New Roman" panose="02020603050405020304" pitchFamily="18" charset="0"/>
                            </a:rPr>
                            <a:t>requirement </a:t>
                          </a:r>
                          <a:r>
                            <a:rPr lang="en-US" altLang="zh-CN" sz="1600" b="0" baseline="0" dirty="0">
                              <a:solidFill>
                                <a:schemeClr val="tx1"/>
                              </a:solidFill>
                              <a:latin typeface="Times New Roman" panose="02020603050405020304" pitchFamily="18" charset="0"/>
                              <a:cs typeface="Times New Roman" panose="02020603050405020304" pitchFamily="18" charset="0"/>
                            </a:rPr>
                            <a:t>from beam lifetime [%]</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b="0" dirty="0">
                              <a:solidFill>
                                <a:schemeClr val="tx1"/>
                              </a:solidFill>
                              <a:latin typeface="Times New Roman" panose="02020603050405020304" pitchFamily="18" charset="0"/>
                              <a:cs typeface="Times New Roman" panose="02020603050405020304" pitchFamily="18" charset="0"/>
                            </a:rPr>
                            <a:t>2.0</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Times New Roman" panose="02020603050405020304" pitchFamily="18" charset="0"/>
                              <a:cs typeface="Times New Roman" panose="02020603050405020304" pitchFamily="18" charset="0"/>
                            </a:rPr>
                            <a:t>1.6</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Times New Roman" panose="02020603050405020304" pitchFamily="18" charset="0"/>
                              <a:cs typeface="Times New Roman" panose="02020603050405020304" pitchFamily="18" charset="0"/>
                            </a:rPr>
                            <a:t>1.2</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Times New Roman" panose="02020603050405020304" pitchFamily="18" charset="0"/>
                              <a:cs typeface="Times New Roman" panose="02020603050405020304" pitchFamily="18" charset="0"/>
                            </a:rPr>
                            <a:t>1.3</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mc:Choice>
        <mc:Fallback xmlns="">
          <p:graphicFrame>
            <p:nvGraphicFramePr>
              <p:cNvPr id="16" name="表格 15"/>
              <p:cNvGraphicFramePr>
                <a:graphicFrameLocks noGrp="1"/>
              </p:cNvGraphicFramePr>
              <p:nvPr>
                <p:extLst>
                  <p:ext uri="{D42A27DB-BD31-4B8C-83A1-F6EECF244321}">
                    <p14:modId xmlns:p14="http://schemas.microsoft.com/office/powerpoint/2010/main" val="1832707496"/>
                  </p:ext>
                </p:extLst>
              </p:nvPr>
            </p:nvGraphicFramePr>
            <p:xfrm>
              <a:off x="712962" y="1182043"/>
              <a:ext cx="11164908" cy="3421761"/>
            </p:xfrm>
            <a:graphic>
              <a:graphicData uri="http://schemas.openxmlformats.org/drawingml/2006/table">
                <a:tbl>
                  <a:tblPr firstRow="1" bandRow="1">
                    <a:tableStyleId>{5C22544A-7EE6-4342-B048-85BDC9FD1C3A}</a:tableStyleId>
                  </a:tblPr>
                  <a:tblGrid>
                    <a:gridCol w="2720703">
                      <a:extLst>
                        <a:ext uri="{9D8B030D-6E8A-4147-A177-3AD203B41FA5}">
                          <a16:colId xmlns:a16="http://schemas.microsoft.com/office/drawing/2014/main" val="1838936193"/>
                        </a:ext>
                      </a:extLst>
                    </a:gridCol>
                    <a:gridCol w="2090057">
                      <a:extLst>
                        <a:ext uri="{9D8B030D-6E8A-4147-A177-3AD203B41FA5}">
                          <a16:colId xmlns:a16="http://schemas.microsoft.com/office/drawing/2014/main" val="4224557666"/>
                        </a:ext>
                      </a:extLst>
                    </a:gridCol>
                    <a:gridCol w="2108719">
                      <a:extLst>
                        <a:ext uri="{9D8B030D-6E8A-4147-A177-3AD203B41FA5}">
                          <a16:colId xmlns:a16="http://schemas.microsoft.com/office/drawing/2014/main" val="542674080"/>
                        </a:ext>
                      </a:extLst>
                    </a:gridCol>
                    <a:gridCol w="2146041">
                      <a:extLst>
                        <a:ext uri="{9D8B030D-6E8A-4147-A177-3AD203B41FA5}">
                          <a16:colId xmlns:a16="http://schemas.microsoft.com/office/drawing/2014/main" val="3589964933"/>
                        </a:ext>
                      </a:extLst>
                    </a:gridCol>
                    <a:gridCol w="2099388">
                      <a:extLst>
                        <a:ext uri="{9D8B030D-6E8A-4147-A177-3AD203B41FA5}">
                          <a16:colId xmlns:a16="http://schemas.microsoft.com/office/drawing/2014/main" val="3909266692"/>
                        </a:ext>
                      </a:extLst>
                    </a:gridCol>
                  </a:tblGrid>
                  <a:tr h="335280">
                    <a:tc>
                      <a:txBody>
                        <a:bodyPr/>
                        <a:lstStyle/>
                        <a:p>
                          <a:pPr algn="ct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b="1" dirty="0">
                              <a:solidFill>
                                <a:schemeClr val="tx1"/>
                              </a:solidFill>
                              <a:latin typeface="Times New Roman" panose="02020603050405020304" pitchFamily="18" charset="0"/>
                              <a:cs typeface="Times New Roman" panose="02020603050405020304" pitchFamily="18" charset="0"/>
                            </a:rPr>
                            <a:t>ttbar</a:t>
                          </a:r>
                          <a:endParaRPr lang="zh-CN" altLang="en-US"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b="1" dirty="0">
                              <a:solidFill>
                                <a:schemeClr val="tx1"/>
                              </a:solidFill>
                              <a:latin typeface="Times New Roman" panose="02020603050405020304" pitchFamily="18" charset="0"/>
                              <a:cs typeface="Times New Roman" panose="02020603050405020304" pitchFamily="18" charset="0"/>
                            </a:rPr>
                            <a:t>Higgs</a:t>
                          </a:r>
                          <a:endParaRPr lang="zh-CN" altLang="en-US"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b="1" dirty="0">
                              <a:solidFill>
                                <a:schemeClr val="tx1"/>
                              </a:solidFill>
                              <a:latin typeface="Times New Roman" panose="02020603050405020304" pitchFamily="18" charset="0"/>
                              <a:cs typeface="Times New Roman" panose="02020603050405020304" pitchFamily="18" charset="0"/>
                            </a:rPr>
                            <a:t>W</a:t>
                          </a:r>
                          <a:endParaRPr lang="zh-CN" altLang="en-US"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b="1" dirty="0">
                              <a:solidFill>
                                <a:schemeClr val="tx1"/>
                              </a:solidFill>
                              <a:latin typeface="Times New Roman" panose="02020603050405020304" pitchFamily="18" charset="0"/>
                              <a:cs typeface="Times New Roman" panose="02020603050405020304" pitchFamily="18" charset="0"/>
                            </a:rPr>
                            <a:t>Z</a:t>
                          </a:r>
                          <a:endParaRPr lang="zh-CN" altLang="en-US" sz="16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1663356"/>
                      </a:ext>
                    </a:extLst>
                  </a:tr>
                  <a:tr h="579120">
                    <a:tc>
                      <a:txBody>
                        <a:bodyPr/>
                        <a:lstStyle/>
                        <a:p>
                          <a:pPr algn="l"/>
                          <a:r>
                            <a:rPr lang="en-US" altLang="zh-CN" sz="1600" b="0" dirty="0">
                              <a:solidFill>
                                <a:schemeClr val="tx1"/>
                              </a:solidFill>
                              <a:latin typeface="Times New Roman" panose="02020603050405020304" pitchFamily="18" charset="0"/>
                              <a:cs typeface="Times New Roman" panose="02020603050405020304" pitchFamily="18" charset="0"/>
                            </a:rPr>
                            <a:t>Horizontal Emittance</a:t>
                          </a:r>
                          <a:r>
                            <a:rPr lang="en-US" altLang="zh-CN" sz="1600" b="0" baseline="0" dirty="0">
                              <a:solidFill>
                                <a:schemeClr val="tx1"/>
                              </a:solidFill>
                              <a:latin typeface="Times New Roman" panose="02020603050405020304" pitchFamily="18" charset="0"/>
                              <a:cs typeface="Times New Roman" panose="02020603050405020304" pitchFamily="18" charset="0"/>
                            </a:rPr>
                            <a:t> in collider/booster [nm]</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zh-CN"/>
                        </a:p>
                      </a:txBody>
                      <a:tcPr>
                        <a:blipFill>
                          <a:blip r:embed="rId4"/>
                          <a:stretch>
                            <a:fillRect l="-130612" t="-60000" r="-305248" b="-447368"/>
                          </a:stretch>
                        </a:blipFill>
                      </a:tcPr>
                    </a:tc>
                    <a:tc>
                      <a:txBody>
                        <a:bodyPr/>
                        <a:lstStyle/>
                        <a:p>
                          <a:endParaRPr lang="zh-CN"/>
                        </a:p>
                      </a:txBody>
                      <a:tcPr>
                        <a:blipFill>
                          <a:blip r:embed="rId4"/>
                          <a:stretch>
                            <a:fillRect l="-228613" t="-60000" r="-202601" b="-447368"/>
                          </a:stretch>
                        </a:blipFill>
                      </a:tcPr>
                    </a:tc>
                    <a:tc>
                      <a:txBody>
                        <a:bodyPr/>
                        <a:lstStyle/>
                        <a:p>
                          <a:endParaRPr lang="zh-CN"/>
                        </a:p>
                      </a:txBody>
                      <a:tcPr>
                        <a:blipFill>
                          <a:blip r:embed="rId4"/>
                          <a:stretch>
                            <a:fillRect l="-323011" t="-60000" r="-99148" b="-447368"/>
                          </a:stretch>
                        </a:blipFill>
                      </a:tcPr>
                    </a:tc>
                    <a:tc>
                      <a:txBody>
                        <a:bodyPr/>
                        <a:lstStyle/>
                        <a:p>
                          <a:endParaRPr lang="zh-CN"/>
                        </a:p>
                      </a:txBody>
                      <a:tcPr>
                        <a:blipFill>
                          <a:blip r:embed="rId4"/>
                          <a:stretch>
                            <a:fillRect l="-431594" t="-60000" r="-1159" b="-447368"/>
                          </a:stretch>
                        </a:blipFill>
                      </a:tcPr>
                    </a:tc>
                    <a:extLst>
                      <a:ext uri="{0D108BD9-81ED-4DB2-BD59-A6C34878D82A}">
                        <a16:rowId xmlns:a16="http://schemas.microsoft.com/office/drawing/2014/main" val="2408217953"/>
                      </a:ext>
                    </a:extLst>
                  </a:tr>
                  <a:tr h="1105281">
                    <a:tc>
                      <a:txBody>
                        <a:bodyPr/>
                        <a:lstStyle/>
                        <a:p>
                          <a:pPr algn="l"/>
                          <a:r>
                            <a:rPr lang="en-US" altLang="zh-CN" sz="1600" b="0" dirty="0">
                              <a:solidFill>
                                <a:schemeClr val="tx1"/>
                              </a:solidFill>
                              <a:latin typeface="Times New Roman" panose="02020603050405020304" pitchFamily="18" charset="0"/>
                              <a:cs typeface="Times New Roman" panose="02020603050405020304" pitchFamily="18" charset="0"/>
                            </a:rPr>
                            <a:t>DA requirement from injection</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zh-CN"/>
                        </a:p>
                      </a:txBody>
                      <a:tcPr>
                        <a:blipFill>
                          <a:blip r:embed="rId4"/>
                          <a:stretch>
                            <a:fillRect l="-130612" t="-83516" r="-305248" b="-133516"/>
                          </a:stretch>
                        </a:blipFill>
                      </a:tcPr>
                    </a:tc>
                    <a:tc>
                      <a:txBody>
                        <a:bodyPr/>
                        <a:lstStyle/>
                        <a:p>
                          <a:endParaRPr lang="zh-CN"/>
                        </a:p>
                      </a:txBody>
                      <a:tcPr>
                        <a:blipFill>
                          <a:blip r:embed="rId4"/>
                          <a:stretch>
                            <a:fillRect l="-228613" t="-83516" r="-202601" b="-133516"/>
                          </a:stretch>
                        </a:blipFill>
                      </a:tcPr>
                    </a:tc>
                    <a:tc>
                      <a:txBody>
                        <a:bodyPr/>
                        <a:lstStyle/>
                        <a:p>
                          <a:endParaRPr lang="zh-CN"/>
                        </a:p>
                      </a:txBody>
                      <a:tcPr>
                        <a:blipFill>
                          <a:blip r:embed="rId4"/>
                          <a:stretch>
                            <a:fillRect l="-323011" t="-83516" r="-99148" b="-133516"/>
                          </a:stretch>
                        </a:blipFill>
                      </a:tcPr>
                    </a:tc>
                    <a:tc>
                      <a:txBody>
                        <a:bodyPr/>
                        <a:lstStyle/>
                        <a:p>
                          <a:endParaRPr lang="zh-CN"/>
                        </a:p>
                      </a:txBody>
                      <a:tcPr>
                        <a:blipFill>
                          <a:blip r:embed="rId4"/>
                          <a:stretch>
                            <a:fillRect l="-431594" t="-83516" r="-1159" b="-133516"/>
                          </a:stretch>
                        </a:blipFill>
                      </a:tcPr>
                    </a:tc>
                    <a:extLst>
                      <a:ext uri="{0D108BD9-81ED-4DB2-BD59-A6C34878D82A}">
                        <a16:rowId xmlns:a16="http://schemas.microsoft.com/office/drawing/2014/main" val="10002"/>
                      </a:ext>
                    </a:extLst>
                  </a:tr>
                  <a:tr h="579120">
                    <a:tc>
                      <a:txBody>
                        <a:bodyPr/>
                        <a:lstStyle/>
                        <a:p>
                          <a:pPr algn="l"/>
                          <a:r>
                            <a:rPr lang="en-US" altLang="zh-CN" sz="1600" b="0" dirty="0">
                              <a:solidFill>
                                <a:schemeClr val="tx1"/>
                              </a:solidFill>
                              <a:latin typeface="Times New Roman" panose="02020603050405020304" pitchFamily="18" charset="0"/>
                              <a:cs typeface="Times New Roman" panose="02020603050405020304" pitchFamily="18" charset="0"/>
                            </a:rPr>
                            <a:t>Beam</a:t>
                          </a:r>
                          <a:r>
                            <a:rPr lang="en-US" altLang="zh-CN" sz="1600" b="0" baseline="0" dirty="0">
                              <a:solidFill>
                                <a:schemeClr val="tx1"/>
                              </a:solidFill>
                              <a:latin typeface="Times New Roman" panose="02020603050405020304" pitchFamily="18" charset="0"/>
                              <a:cs typeface="Times New Roman" panose="02020603050405020304" pitchFamily="18" charset="0"/>
                            </a:rPr>
                            <a:t> lifetime (mainly </a:t>
                          </a:r>
                          <a:r>
                            <a:rPr lang="en-US" altLang="zh-CN" sz="1600" b="0" u="none" strike="noStrike" kern="1200" dirty="0">
                              <a:solidFill>
                                <a:schemeClr val="tx1"/>
                              </a:solidFill>
                              <a:effectLst/>
                              <a:latin typeface="Times New Roman" panose="02020603050405020304" pitchFamily="18" charset="0"/>
                              <a:ea typeface="+mn-ea"/>
                              <a:cs typeface="Times New Roman" panose="02020603050405020304" pitchFamily="18" charset="0"/>
                            </a:rPr>
                            <a:t>bhabha</a:t>
                          </a:r>
                          <a:r>
                            <a:rPr lang="en-US" altLang="zh-CN" sz="1600" b="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 and </a:t>
                          </a:r>
                          <a:r>
                            <a:rPr lang="en-US" altLang="zh-CN" sz="1600" b="0" u="none" strike="noStrike" kern="1200" dirty="0">
                              <a:solidFill>
                                <a:schemeClr val="tx1"/>
                              </a:solidFill>
                              <a:effectLst/>
                              <a:latin typeface="Times New Roman" panose="02020603050405020304" pitchFamily="18" charset="0"/>
                              <a:ea typeface="+mn-ea"/>
                              <a:cs typeface="Times New Roman" panose="02020603050405020304" pitchFamily="18" charset="0"/>
                            </a:rPr>
                            <a:t>beamstrahlung</a:t>
                          </a:r>
                          <a:r>
                            <a:rPr lang="en-US" altLang="zh-CN" sz="1600" b="0" baseline="0" dirty="0">
                              <a:solidFill>
                                <a:schemeClr val="tx1"/>
                              </a:solidFill>
                              <a:latin typeface="Times New Roman" panose="02020603050405020304" pitchFamily="18" charset="0"/>
                              <a:cs typeface="Times New Roman" panose="02020603050405020304" pitchFamily="18" charset="0"/>
                            </a:rPr>
                            <a:t>)</a:t>
                          </a:r>
                          <a:r>
                            <a:rPr lang="en-US" altLang="zh-CN" sz="1600" b="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en-US" altLang="zh-CN" sz="1600" b="0" baseline="0" dirty="0">
                              <a:solidFill>
                                <a:schemeClr val="tx1"/>
                              </a:solidFill>
                              <a:latin typeface="Times New Roman" panose="02020603050405020304" pitchFamily="18" charset="0"/>
                              <a:cs typeface="Times New Roman" panose="02020603050405020304" pitchFamily="18" charset="0"/>
                            </a:rPr>
                            <a:t>[min]</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b="0" dirty="0">
                              <a:solidFill>
                                <a:schemeClr val="tx1"/>
                              </a:solidFill>
                              <a:latin typeface="Times New Roman" panose="02020603050405020304" pitchFamily="18" charset="0"/>
                              <a:cs typeface="Times New Roman" panose="02020603050405020304" pitchFamily="18" charset="0"/>
                            </a:rPr>
                            <a:t>18</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Times New Roman" panose="02020603050405020304" pitchFamily="18" charset="0"/>
                              <a:cs typeface="Times New Roman" panose="02020603050405020304" pitchFamily="18" charset="0"/>
                            </a:rPr>
                            <a:t>20</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Times New Roman" panose="02020603050405020304" pitchFamily="18" charset="0"/>
                              <a:cs typeface="Times New Roman" panose="02020603050405020304" pitchFamily="18" charset="0"/>
                            </a:rPr>
                            <a:t>55</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Times New Roman" panose="02020603050405020304" pitchFamily="18" charset="0"/>
                              <a:cs typeface="Times New Roman" panose="02020603050405020304" pitchFamily="18" charset="0"/>
                            </a:rPr>
                            <a:t>80</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61552911"/>
                      </a:ext>
                    </a:extLst>
                  </a:tr>
                  <a:tr h="822960">
                    <a:tc>
                      <a:txBody>
                        <a:bodyPr/>
                        <a:lstStyle/>
                        <a:p>
                          <a:pPr algn="l"/>
                          <a:r>
                            <a:rPr lang="en-US" altLang="zh-CN" sz="1600" b="0" dirty="0">
                              <a:solidFill>
                                <a:schemeClr val="tx1"/>
                              </a:solidFill>
                              <a:latin typeface="Times New Roman" panose="02020603050405020304" pitchFamily="18" charset="0"/>
                              <a:cs typeface="Times New Roman" panose="02020603050405020304" pitchFamily="18" charset="0"/>
                            </a:rPr>
                            <a:t>Energy acceptance</a:t>
                          </a:r>
                          <a:r>
                            <a:rPr lang="en-US" altLang="zh-CN" sz="1600" b="0" baseline="0" dirty="0">
                              <a:solidFill>
                                <a:schemeClr val="tx1"/>
                              </a:solidFill>
                              <a:latin typeface="Times New Roman" panose="02020603050405020304" pitchFamily="18" charset="0"/>
                              <a:cs typeface="Times New Roman" panose="02020603050405020304" pitchFamily="18" charset="0"/>
                            </a:rPr>
                            <a:t> </a:t>
                          </a:r>
                        </a:p>
                        <a:p>
                          <a:pPr algn="l"/>
                          <a:r>
                            <a:rPr lang="en-US" altLang="zh-CN" sz="1600" b="0" dirty="0">
                              <a:solidFill>
                                <a:schemeClr val="tx1"/>
                              </a:solidFill>
                              <a:latin typeface="Times New Roman" panose="02020603050405020304" pitchFamily="18" charset="0"/>
                              <a:cs typeface="Times New Roman" panose="02020603050405020304" pitchFamily="18" charset="0"/>
                            </a:rPr>
                            <a:t>requirement </a:t>
                          </a:r>
                          <a:r>
                            <a:rPr lang="en-US" altLang="zh-CN" sz="1600" b="0" baseline="0" dirty="0">
                              <a:solidFill>
                                <a:schemeClr val="tx1"/>
                              </a:solidFill>
                              <a:latin typeface="Times New Roman" panose="02020603050405020304" pitchFamily="18" charset="0"/>
                              <a:cs typeface="Times New Roman" panose="02020603050405020304" pitchFamily="18" charset="0"/>
                            </a:rPr>
                            <a:t>from beam lifetime [%]</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b="0" dirty="0">
                              <a:solidFill>
                                <a:schemeClr val="tx1"/>
                              </a:solidFill>
                              <a:latin typeface="Times New Roman" panose="02020603050405020304" pitchFamily="18" charset="0"/>
                              <a:cs typeface="Times New Roman" panose="02020603050405020304" pitchFamily="18" charset="0"/>
                            </a:rPr>
                            <a:t>2.0</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Times New Roman" panose="02020603050405020304" pitchFamily="18" charset="0"/>
                              <a:cs typeface="Times New Roman" panose="02020603050405020304" pitchFamily="18" charset="0"/>
                            </a:rPr>
                            <a:t>1.6</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Times New Roman" panose="02020603050405020304" pitchFamily="18" charset="0"/>
                              <a:cs typeface="Times New Roman" panose="02020603050405020304" pitchFamily="18" charset="0"/>
                            </a:rPr>
                            <a:t>1.2</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Times New Roman" panose="02020603050405020304" pitchFamily="18" charset="0"/>
                              <a:cs typeface="Times New Roman" panose="02020603050405020304" pitchFamily="18" charset="0"/>
                            </a:rPr>
                            <a:t>1.3</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mc:Fallback>
      </mc:AlternateContent>
      <p:sp>
        <p:nvSpPr>
          <p:cNvPr id="2" name="文本框 1"/>
          <p:cNvSpPr txBox="1"/>
          <p:nvPr/>
        </p:nvSpPr>
        <p:spPr>
          <a:xfrm>
            <a:off x="9255594" y="803441"/>
            <a:ext cx="3454704" cy="307777"/>
          </a:xfrm>
          <a:prstGeom prst="rect">
            <a:avLst/>
          </a:prstGeom>
          <a:noFill/>
        </p:spPr>
        <p:txBody>
          <a:bodyPr wrap="square" rtlCol="0">
            <a:spAutoFit/>
          </a:bodyPr>
          <a:lstStyle/>
          <a:p>
            <a:r>
              <a:rPr lang="en-US" altLang="zh-CN" sz="1400" dirty="0"/>
              <a:t>by Y. Zhang, X. H. Cui, Y. W. Wang</a:t>
            </a:r>
            <a:endParaRPr lang="zh-CN" altLang="en-US" sz="1400" dirty="0"/>
          </a:p>
        </p:txBody>
      </p:sp>
      <p:pic>
        <p:nvPicPr>
          <p:cNvPr id="8" name="Picture 8" descr="logo_main2011">
            <a:extLst>
              <a:ext uri="{FF2B5EF4-FFF2-40B4-BE49-F238E27FC236}">
                <a16:creationId xmlns:a16="http://schemas.microsoft.com/office/drawing/2014/main" id="{920212FD-48A1-4FA1-8BCE-40A52FBAB9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dministrator\Desktop\11112.png">
            <a:extLst>
              <a:ext uri="{FF2B5EF4-FFF2-40B4-BE49-F238E27FC236}">
                <a16:creationId xmlns:a16="http://schemas.microsoft.com/office/drawing/2014/main" id="{2759F40A-2A0E-4C6B-A5AE-90F170CB729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92544" y="142298"/>
            <a:ext cx="1015325" cy="598404"/>
          </a:xfrm>
          <a:prstGeom prst="rect">
            <a:avLst/>
          </a:prstGeom>
          <a:noFill/>
          <a:extLst>
            <a:ext uri="{909E8E84-426E-40DD-AFC4-6F175D3DCCD1}">
              <a14:hiddenFill xmlns:a14="http://schemas.microsoft.com/office/drawing/2010/main">
                <a:solidFill>
                  <a:srgbClr val="FFFFFF"/>
                </a:solidFill>
              </a14:hiddenFill>
            </a:ext>
          </a:extLst>
        </p:spPr>
      </p:pic>
      <p:sp>
        <p:nvSpPr>
          <p:cNvPr id="3" name="日期占位符 2">
            <a:extLst>
              <a:ext uri="{FF2B5EF4-FFF2-40B4-BE49-F238E27FC236}">
                <a16:creationId xmlns:a16="http://schemas.microsoft.com/office/drawing/2014/main" id="{32C2C1E4-6435-470F-BF1C-FAD98966B3E2}"/>
              </a:ext>
            </a:extLst>
          </p:cNvPr>
          <p:cNvSpPr>
            <a:spLocks noGrp="1"/>
          </p:cNvSpPr>
          <p:nvPr>
            <p:ph type="dt" sz="half" idx="10"/>
          </p:nvPr>
        </p:nvSpPr>
        <p:spPr/>
        <p:txBody>
          <a:bodyPr/>
          <a:lstStyle/>
          <a:p>
            <a:r>
              <a:rPr lang="en-US" altLang="zh-CN"/>
              <a:t>Yiwei Wang</a:t>
            </a:r>
            <a:endParaRPr lang="zh-CN" altLang="en-US"/>
          </a:p>
        </p:txBody>
      </p:sp>
      <p:sp>
        <p:nvSpPr>
          <p:cNvPr id="4" name="页脚占位符 3">
            <a:extLst>
              <a:ext uri="{FF2B5EF4-FFF2-40B4-BE49-F238E27FC236}">
                <a16:creationId xmlns:a16="http://schemas.microsoft.com/office/drawing/2014/main" id="{8DF1B97A-2A8F-4F0D-9C5B-6B4DC8603272}"/>
              </a:ext>
            </a:extLst>
          </p:cNvPr>
          <p:cNvSpPr>
            <a:spLocks noGrp="1"/>
          </p:cNvSpPr>
          <p:nvPr>
            <p:ph type="ftr" sz="quarter" idx="11"/>
          </p:nvPr>
        </p:nvSpPr>
        <p:spPr/>
        <p:txBody>
          <a:bodyPr/>
          <a:lstStyle/>
          <a:p>
            <a:r>
              <a:rPr lang="en-US" altLang="zh-CN"/>
              <a:t>CEPC MDI workshop 2023</a:t>
            </a:r>
            <a:endParaRPr lang="zh-CN" altLang="en-US"/>
          </a:p>
        </p:txBody>
      </p:sp>
    </p:spTree>
    <p:extLst>
      <p:ext uri="{BB962C8B-B14F-4D97-AF65-F5344CB8AC3E}">
        <p14:creationId xmlns:p14="http://schemas.microsoft.com/office/powerpoint/2010/main" val="3410370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a:spLocks noGrp="1"/>
          </p:cNvSpPr>
          <p:nvPr>
            <p:ph type="title"/>
          </p:nvPr>
        </p:nvSpPr>
        <p:spPr>
          <a:xfrm>
            <a:off x="1724025" y="70934"/>
            <a:ext cx="8363997" cy="1325563"/>
          </a:xfrm>
        </p:spPr>
        <p:txBody>
          <a:bodyPr>
            <a:normAutofit/>
          </a:bodyPr>
          <a:lstStyle/>
          <a:p>
            <a:pPr algn="ctr"/>
            <a:r>
              <a:rPr lang="en-US" altLang="zh-CN" sz="3200" b="1" dirty="0">
                <a:solidFill>
                  <a:srgbClr val="0070C0"/>
                </a:solidFill>
                <a:latin typeface="+mn-lt"/>
              </a:rPr>
              <a:t>Dynamic aperture @ Higgs and ttbar</a:t>
            </a:r>
            <a:endParaRPr lang="zh-CN" altLang="en-US" sz="3200" b="1" dirty="0">
              <a:solidFill>
                <a:srgbClr val="0070C0"/>
              </a:solidFill>
              <a:latin typeface="+mn-lt"/>
            </a:endParaRPr>
          </a:p>
        </p:txBody>
      </p:sp>
      <p:pic>
        <p:nvPicPr>
          <p:cNvPr id="12" name="Picture 8" descr="logo_main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2544" y="142298"/>
            <a:ext cx="1015325" cy="598404"/>
          </a:xfrm>
          <a:prstGeom prst="rect">
            <a:avLst/>
          </a:prstGeom>
          <a:noFill/>
          <a:extLst>
            <a:ext uri="{909E8E84-426E-40DD-AFC4-6F175D3DCCD1}">
              <a14:hiddenFill xmlns:a14="http://schemas.microsoft.com/office/drawing/2010/main">
                <a:solidFill>
                  <a:srgbClr val="FFFFFF"/>
                </a:solidFill>
              </a14:hiddenFill>
            </a:ext>
          </a:extLst>
        </p:spPr>
      </p:pic>
      <p:sp>
        <p:nvSpPr>
          <p:cNvPr id="6" name="灯片编号占位符 5"/>
          <p:cNvSpPr>
            <a:spLocks noGrp="1"/>
          </p:cNvSpPr>
          <p:nvPr>
            <p:ph type="sldNum" sz="quarter" idx="12"/>
          </p:nvPr>
        </p:nvSpPr>
        <p:spPr/>
        <p:txBody>
          <a:bodyPr/>
          <a:lstStyle/>
          <a:p>
            <a:fld id="{22E91457-C063-4D8E-B76C-6152AF5215F9}" type="slidenum">
              <a:rPr lang="zh-CN" altLang="en-US" smtClean="0"/>
              <a:t>15</a:t>
            </a:fld>
            <a:endParaRPr lang="zh-CN" altLang="en-US"/>
          </a:p>
        </p:txBody>
      </p:sp>
      <p:sp>
        <p:nvSpPr>
          <p:cNvPr id="32" name="内容占位符 2"/>
          <p:cNvSpPr>
            <a:spLocks noGrp="1"/>
          </p:cNvSpPr>
          <p:nvPr>
            <p:ph idx="1"/>
          </p:nvPr>
        </p:nvSpPr>
        <p:spPr>
          <a:xfrm>
            <a:off x="1345904" y="1241162"/>
            <a:ext cx="10767952" cy="1036968"/>
          </a:xfrm>
        </p:spPr>
        <p:txBody>
          <a:bodyPr>
            <a:normAutofit/>
          </a:bodyPr>
          <a:lstStyle/>
          <a:p>
            <a:r>
              <a:rPr lang="en-US" altLang="zh-CN" sz="1600" dirty="0">
                <a:latin typeface="Times New Roman" panose="02020603050405020304" pitchFamily="18" charset="0"/>
                <a:cs typeface="Times New Roman" panose="02020603050405020304" pitchFamily="18" charset="0"/>
              </a:rPr>
              <a:t>Tracking to get DA </a:t>
            </a:r>
            <a:r>
              <a:rPr lang="en-US" altLang="zh-CN" sz="1600" b="1" dirty="0">
                <a:latin typeface="Times New Roman" panose="02020603050405020304" pitchFamily="18" charset="0"/>
                <a:cs typeface="Times New Roman" panose="02020603050405020304" pitchFamily="18" charset="0"/>
              </a:rPr>
              <a:t>without errors</a:t>
            </a:r>
            <a:r>
              <a:rPr lang="en-US" altLang="zh-CN" sz="1600" dirty="0">
                <a:latin typeface="Times New Roman" panose="02020603050405020304" pitchFamily="18" charset="0"/>
                <a:cs typeface="Times New Roman" panose="02020603050405020304" pitchFamily="18" charset="0"/>
              </a:rPr>
              <a:t>, with turns for one transvers damping time, with 4 initial phases</a:t>
            </a:r>
          </a:p>
          <a:p>
            <a:r>
              <a:rPr lang="en-US" altLang="zh-CN" sz="1600" dirty="0">
                <a:latin typeface="Times New Roman" panose="02020603050405020304" pitchFamily="18" charset="0"/>
                <a:cs typeface="Times New Roman" panose="02020603050405020304" pitchFamily="18" charset="0"/>
              </a:rPr>
              <a:t>DA optimized with 84 variables (64 arc sextupoles + 8 IR sextupoles + 4 multipoles + 8 phase advance)</a:t>
            </a:r>
          </a:p>
        </p:txBody>
      </p:sp>
      <p:graphicFrame>
        <p:nvGraphicFramePr>
          <p:cNvPr id="21" name="内容占位符 2"/>
          <p:cNvGraphicFramePr>
            <a:graphicFrameLocks/>
          </p:cNvGraphicFramePr>
          <p:nvPr>
            <p:extLst>
              <p:ext uri="{D42A27DB-BD31-4B8C-83A1-F6EECF244321}">
                <p14:modId xmlns:p14="http://schemas.microsoft.com/office/powerpoint/2010/main" val="2809027628"/>
              </p:ext>
            </p:extLst>
          </p:nvPr>
        </p:nvGraphicFramePr>
        <p:xfrm>
          <a:off x="1672672" y="2075798"/>
          <a:ext cx="1608429" cy="3703320"/>
        </p:xfrm>
        <a:graphic>
          <a:graphicData uri="http://schemas.openxmlformats.org/drawingml/2006/table">
            <a:tbl>
              <a:tblPr firstRow="1" bandRow="1">
                <a:tableStyleId>{5C22544A-7EE6-4342-B048-85BDC9FD1C3A}</a:tableStyleId>
              </a:tblPr>
              <a:tblGrid>
                <a:gridCol w="1608429">
                  <a:extLst>
                    <a:ext uri="{9D8B030D-6E8A-4147-A177-3AD203B41FA5}">
                      <a16:colId xmlns:a16="http://schemas.microsoft.com/office/drawing/2014/main" val="1233461848"/>
                    </a:ext>
                  </a:extLst>
                </a:gridCol>
              </a:tblGrid>
              <a:tr h="370840">
                <a:tc>
                  <a:txBody>
                    <a:bodyPr/>
                    <a:lstStyle/>
                    <a:p>
                      <a:pPr marL="0" algn="l" defTabSz="914400" rtl="0" eaLnBrk="1" latinLnBrk="0" hangingPunct="1"/>
                      <a:r>
                        <a:rPr lang="en-US" altLang="zh-CN" sz="1400" b="1" kern="1200" dirty="0">
                          <a:solidFill>
                            <a:schemeClr val="tx1"/>
                          </a:solidFill>
                          <a:latin typeface="Times New Roman" panose="02020603050405020304" pitchFamily="18" charset="0"/>
                          <a:ea typeface="+mn-ea"/>
                          <a:cs typeface="Times New Roman" panose="02020603050405020304" pitchFamily="18" charset="0"/>
                        </a:rPr>
                        <a:t>Effects included in tracking</a:t>
                      </a:r>
                      <a:endParaRPr lang="zh-CN" altLang="en-US" sz="1400" b="1"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26390715"/>
                  </a:ext>
                </a:extLst>
              </a:tr>
              <a:tr h="370840">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Synchrotron motion</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732846052"/>
                  </a:ext>
                </a:extLst>
              </a:tr>
              <a:tr h="370840">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Radiation loss in all magnets</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588686501"/>
                  </a:ext>
                </a:extLst>
              </a:tr>
              <a:tr h="370840">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Tapering</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334324300"/>
                  </a:ext>
                </a:extLst>
              </a:tr>
              <a:tr h="370840">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Crab waist sextupole</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463087627"/>
                  </a:ext>
                </a:extLst>
              </a:tr>
              <a:tr h="370840">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Maxwellian fringes</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4193147769"/>
                  </a:ext>
                </a:extLst>
              </a:tr>
              <a:tr h="370840">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Kinematic terms</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166728716"/>
                  </a:ext>
                </a:extLst>
              </a:tr>
              <a:tr h="370840">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Finite length of sextupole</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241332027"/>
                  </a:ext>
                </a:extLst>
              </a:tr>
            </a:tbl>
          </a:graphicData>
        </a:graphic>
      </p:graphicFrame>
      <p:grpSp>
        <p:nvGrpSpPr>
          <p:cNvPr id="23" name="组合 22"/>
          <p:cNvGrpSpPr/>
          <p:nvPr/>
        </p:nvGrpSpPr>
        <p:grpSpPr>
          <a:xfrm>
            <a:off x="3478099" y="2038133"/>
            <a:ext cx="7661388" cy="4410809"/>
            <a:chOff x="3478099" y="2259515"/>
            <a:chExt cx="7661388" cy="4410809"/>
          </a:xfrm>
        </p:grpSpPr>
        <p:pic>
          <p:nvPicPr>
            <p:cNvPr id="30" name="图片 29"/>
            <p:cNvPicPr>
              <a:picLocks noChangeAspect="1"/>
            </p:cNvPicPr>
            <p:nvPr/>
          </p:nvPicPr>
          <p:blipFill>
            <a:blip r:embed="rId5"/>
            <a:stretch>
              <a:fillRect/>
            </a:stretch>
          </p:blipFill>
          <p:spPr>
            <a:xfrm>
              <a:off x="6674554" y="2259515"/>
              <a:ext cx="3060849" cy="2135306"/>
            </a:xfrm>
            <a:prstGeom prst="rect">
              <a:avLst/>
            </a:prstGeom>
          </p:spPr>
        </p:pic>
        <p:pic>
          <p:nvPicPr>
            <p:cNvPr id="31" name="图片 30"/>
            <p:cNvPicPr>
              <a:picLocks noChangeAspect="1"/>
            </p:cNvPicPr>
            <p:nvPr/>
          </p:nvPicPr>
          <p:blipFill>
            <a:blip r:embed="rId6"/>
            <a:stretch>
              <a:fillRect/>
            </a:stretch>
          </p:blipFill>
          <p:spPr>
            <a:xfrm>
              <a:off x="3563573" y="2270025"/>
              <a:ext cx="3007934" cy="2128358"/>
            </a:xfrm>
            <a:prstGeom prst="rect">
              <a:avLst/>
            </a:prstGeom>
          </p:spPr>
        </p:pic>
        <p:pic>
          <p:nvPicPr>
            <p:cNvPr id="33" name="图片 32"/>
            <p:cNvPicPr>
              <a:picLocks noChangeAspect="1"/>
            </p:cNvPicPr>
            <p:nvPr/>
          </p:nvPicPr>
          <p:blipFill>
            <a:blip r:embed="rId7"/>
            <a:stretch>
              <a:fillRect/>
            </a:stretch>
          </p:blipFill>
          <p:spPr>
            <a:xfrm>
              <a:off x="6628835" y="4467303"/>
              <a:ext cx="3107929" cy="2203021"/>
            </a:xfrm>
            <a:prstGeom prst="rect">
              <a:avLst/>
            </a:prstGeom>
          </p:spPr>
        </p:pic>
        <p:pic>
          <p:nvPicPr>
            <p:cNvPr id="34" name="图片 33"/>
            <p:cNvPicPr>
              <a:picLocks noChangeAspect="1"/>
            </p:cNvPicPr>
            <p:nvPr/>
          </p:nvPicPr>
          <p:blipFill>
            <a:blip r:embed="rId8"/>
            <a:stretch>
              <a:fillRect/>
            </a:stretch>
          </p:blipFill>
          <p:spPr>
            <a:xfrm>
              <a:off x="3478099" y="4446164"/>
              <a:ext cx="3179185" cy="2211372"/>
            </a:xfrm>
            <a:prstGeom prst="rect">
              <a:avLst/>
            </a:prstGeom>
          </p:spPr>
        </p:pic>
        <p:sp>
          <p:nvSpPr>
            <p:cNvPr id="35" name="文本框 34"/>
            <p:cNvSpPr txBox="1"/>
            <p:nvPr/>
          </p:nvSpPr>
          <p:spPr>
            <a:xfrm>
              <a:off x="10025062" y="4989366"/>
              <a:ext cx="1114425" cy="369332"/>
            </a:xfrm>
            <a:prstGeom prst="rect">
              <a:avLst/>
            </a:prstGeom>
            <a:noFill/>
          </p:spPr>
          <p:txBody>
            <a:bodyPr wrap="square" rtlCol="0">
              <a:spAutoFit/>
            </a:bodyPr>
            <a:lstStyle/>
            <a:p>
              <a:r>
                <a:rPr lang="en-US" altLang="zh-CN" dirty="0"/>
                <a:t>ttbar</a:t>
              </a:r>
            </a:p>
          </p:txBody>
        </p:sp>
        <p:sp>
          <p:nvSpPr>
            <p:cNvPr id="36" name="文本框 35"/>
            <p:cNvSpPr txBox="1"/>
            <p:nvPr/>
          </p:nvSpPr>
          <p:spPr>
            <a:xfrm>
              <a:off x="10025062" y="2838273"/>
              <a:ext cx="1114425" cy="369332"/>
            </a:xfrm>
            <a:prstGeom prst="rect">
              <a:avLst/>
            </a:prstGeom>
            <a:noFill/>
          </p:spPr>
          <p:txBody>
            <a:bodyPr wrap="square" rtlCol="0">
              <a:spAutoFit/>
            </a:bodyPr>
            <a:lstStyle/>
            <a:p>
              <a:r>
                <a:rPr lang="en-US" altLang="zh-CN" dirty="0"/>
                <a:t>Higgs</a:t>
              </a:r>
            </a:p>
          </p:txBody>
        </p:sp>
        <p:cxnSp>
          <p:nvCxnSpPr>
            <p:cNvPr id="37" name="直接箭头连接符 36"/>
            <p:cNvCxnSpPr/>
            <p:nvPr/>
          </p:nvCxnSpPr>
          <p:spPr>
            <a:xfrm>
              <a:off x="3913379" y="3226787"/>
              <a:ext cx="260252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5064113" y="3231455"/>
              <a:ext cx="620257" cy="276999"/>
            </a:xfrm>
            <a:prstGeom prst="rect">
              <a:avLst/>
            </a:prstGeom>
            <a:noFill/>
          </p:spPr>
          <p:txBody>
            <a:bodyPr wrap="square" rtlCol="0">
              <a:spAutoFit/>
            </a:bodyPr>
            <a:lstStyle/>
            <a:p>
              <a:r>
                <a:rPr lang="en-US" altLang="zh-CN" sz="1200" b="1" dirty="0"/>
                <a:t>1.6 %</a:t>
              </a:r>
              <a:endParaRPr lang="zh-CN" altLang="en-US" sz="1200" b="1" dirty="0"/>
            </a:p>
          </p:txBody>
        </p:sp>
        <p:cxnSp>
          <p:nvCxnSpPr>
            <p:cNvPr id="40" name="直接箭头连接符 39"/>
            <p:cNvCxnSpPr/>
            <p:nvPr/>
          </p:nvCxnSpPr>
          <p:spPr>
            <a:xfrm>
              <a:off x="7058361" y="3229843"/>
              <a:ext cx="260252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8215489" y="3236789"/>
              <a:ext cx="620257" cy="276999"/>
            </a:xfrm>
            <a:prstGeom prst="rect">
              <a:avLst/>
            </a:prstGeom>
            <a:noFill/>
          </p:spPr>
          <p:txBody>
            <a:bodyPr wrap="square" rtlCol="0">
              <a:spAutoFit/>
            </a:bodyPr>
            <a:lstStyle/>
            <a:p>
              <a:r>
                <a:rPr lang="en-US" altLang="zh-CN" sz="1200" b="1" dirty="0"/>
                <a:t>1.6 %</a:t>
              </a:r>
              <a:endParaRPr lang="zh-CN" altLang="en-US" sz="1200" b="1" dirty="0"/>
            </a:p>
          </p:txBody>
        </p:sp>
        <p:cxnSp>
          <p:nvCxnSpPr>
            <p:cNvPr id="42" name="直接箭头连接符 41"/>
            <p:cNvCxnSpPr/>
            <p:nvPr/>
          </p:nvCxnSpPr>
          <p:spPr>
            <a:xfrm>
              <a:off x="3905924" y="5444567"/>
              <a:ext cx="260252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5056658" y="5468417"/>
              <a:ext cx="620257" cy="276999"/>
            </a:xfrm>
            <a:prstGeom prst="rect">
              <a:avLst/>
            </a:prstGeom>
            <a:noFill/>
          </p:spPr>
          <p:txBody>
            <a:bodyPr wrap="square" rtlCol="0">
              <a:spAutoFit/>
            </a:bodyPr>
            <a:lstStyle/>
            <a:p>
              <a:r>
                <a:rPr lang="en-US" altLang="zh-CN" sz="1200" b="1" dirty="0"/>
                <a:t>2.3 %</a:t>
              </a:r>
              <a:endParaRPr lang="zh-CN" altLang="en-US" sz="1200" b="1" dirty="0"/>
            </a:p>
          </p:txBody>
        </p:sp>
        <p:cxnSp>
          <p:nvCxnSpPr>
            <p:cNvPr id="44" name="直接箭头连接符 43"/>
            <p:cNvCxnSpPr/>
            <p:nvPr/>
          </p:nvCxnSpPr>
          <p:spPr>
            <a:xfrm>
              <a:off x="7044506" y="5456296"/>
              <a:ext cx="260252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8220816" y="5467358"/>
              <a:ext cx="620257" cy="276999"/>
            </a:xfrm>
            <a:prstGeom prst="rect">
              <a:avLst/>
            </a:prstGeom>
            <a:noFill/>
          </p:spPr>
          <p:txBody>
            <a:bodyPr wrap="square" rtlCol="0">
              <a:spAutoFit/>
            </a:bodyPr>
            <a:lstStyle/>
            <a:p>
              <a:r>
                <a:rPr lang="en-US" altLang="zh-CN" sz="1200" b="1" dirty="0"/>
                <a:t>2.3 %</a:t>
              </a:r>
              <a:endParaRPr lang="zh-CN" altLang="en-US" sz="1200" b="1" dirty="0"/>
            </a:p>
          </p:txBody>
        </p:sp>
      </p:grpSp>
      <p:sp>
        <p:nvSpPr>
          <p:cNvPr id="2" name="页脚占位符 1"/>
          <p:cNvSpPr>
            <a:spLocks noGrp="1"/>
          </p:cNvSpPr>
          <p:nvPr>
            <p:ph type="ftr" sz="quarter" idx="11"/>
          </p:nvPr>
        </p:nvSpPr>
        <p:spPr/>
        <p:txBody>
          <a:bodyPr/>
          <a:lstStyle/>
          <a:p>
            <a:r>
              <a:rPr lang="en-US" altLang="zh-CN"/>
              <a:t>CEPC MDI workshop 2023</a:t>
            </a:r>
            <a:endParaRPr lang="zh-CN" altLang="en-US"/>
          </a:p>
        </p:txBody>
      </p:sp>
      <p:sp>
        <p:nvSpPr>
          <p:cNvPr id="3" name="日期占位符 2">
            <a:extLst>
              <a:ext uri="{FF2B5EF4-FFF2-40B4-BE49-F238E27FC236}">
                <a16:creationId xmlns:a16="http://schemas.microsoft.com/office/drawing/2014/main" id="{3FFD284A-9D97-4FB8-8C7D-F427DE78CCA6}"/>
              </a:ext>
            </a:extLst>
          </p:cNvPr>
          <p:cNvSpPr>
            <a:spLocks noGrp="1"/>
          </p:cNvSpPr>
          <p:nvPr>
            <p:ph type="dt" sz="half" idx="10"/>
          </p:nvPr>
        </p:nvSpPr>
        <p:spPr/>
        <p:txBody>
          <a:bodyPr/>
          <a:lstStyle/>
          <a:p>
            <a:r>
              <a:rPr lang="en-US" altLang="zh-CN"/>
              <a:t>Yiwei Wang</a:t>
            </a:r>
            <a:endParaRPr lang="zh-CN" altLang="en-US"/>
          </a:p>
        </p:txBody>
      </p:sp>
    </p:spTree>
    <p:extLst>
      <p:ext uri="{BB962C8B-B14F-4D97-AF65-F5344CB8AC3E}">
        <p14:creationId xmlns:p14="http://schemas.microsoft.com/office/powerpoint/2010/main" val="305544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a:spLocks noGrp="1"/>
          </p:cNvSpPr>
          <p:nvPr>
            <p:ph type="title"/>
          </p:nvPr>
        </p:nvSpPr>
        <p:spPr>
          <a:xfrm>
            <a:off x="2201322" y="70934"/>
            <a:ext cx="7886700" cy="1325563"/>
          </a:xfrm>
        </p:spPr>
        <p:txBody>
          <a:bodyPr>
            <a:normAutofit/>
          </a:bodyPr>
          <a:lstStyle/>
          <a:p>
            <a:pPr algn="ctr"/>
            <a:r>
              <a:rPr lang="en-US" altLang="zh-CN" sz="3200" b="1" dirty="0">
                <a:solidFill>
                  <a:srgbClr val="0070C0"/>
                </a:solidFill>
                <a:latin typeface="+mn-lt"/>
              </a:rPr>
              <a:t>Dynamic aperture @ Z and W</a:t>
            </a:r>
            <a:endParaRPr lang="zh-CN" altLang="en-US" sz="3200" b="1" dirty="0">
              <a:solidFill>
                <a:srgbClr val="0070C0"/>
              </a:solidFill>
              <a:latin typeface="+mn-lt"/>
            </a:endParaRPr>
          </a:p>
        </p:txBody>
      </p:sp>
      <p:pic>
        <p:nvPicPr>
          <p:cNvPr id="12" name="Picture 8" descr="logo_main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2544" y="142298"/>
            <a:ext cx="1015325" cy="598404"/>
          </a:xfrm>
          <a:prstGeom prst="rect">
            <a:avLst/>
          </a:prstGeom>
          <a:noFill/>
          <a:extLst>
            <a:ext uri="{909E8E84-426E-40DD-AFC4-6F175D3DCCD1}">
              <a14:hiddenFill xmlns:a14="http://schemas.microsoft.com/office/drawing/2010/main">
                <a:solidFill>
                  <a:srgbClr val="FFFFFF"/>
                </a:solidFill>
              </a14:hiddenFill>
            </a:ext>
          </a:extLst>
        </p:spPr>
      </p:pic>
      <p:sp>
        <p:nvSpPr>
          <p:cNvPr id="6" name="灯片编号占位符 5"/>
          <p:cNvSpPr>
            <a:spLocks noGrp="1"/>
          </p:cNvSpPr>
          <p:nvPr>
            <p:ph type="sldNum" sz="quarter" idx="12"/>
          </p:nvPr>
        </p:nvSpPr>
        <p:spPr/>
        <p:txBody>
          <a:bodyPr/>
          <a:lstStyle/>
          <a:p>
            <a:fld id="{22E91457-C063-4D8E-B76C-6152AF5215F9}" type="slidenum">
              <a:rPr lang="zh-CN" altLang="en-US" smtClean="0"/>
              <a:t>16</a:t>
            </a:fld>
            <a:endParaRPr lang="zh-CN" altLang="en-US"/>
          </a:p>
        </p:txBody>
      </p:sp>
      <p:graphicFrame>
        <p:nvGraphicFramePr>
          <p:cNvPr id="21" name="内容占位符 2"/>
          <p:cNvGraphicFramePr>
            <a:graphicFrameLocks/>
          </p:cNvGraphicFramePr>
          <p:nvPr>
            <p:extLst>
              <p:ext uri="{D42A27DB-BD31-4B8C-83A1-F6EECF244321}">
                <p14:modId xmlns:p14="http://schemas.microsoft.com/office/powerpoint/2010/main" val="415236749"/>
              </p:ext>
            </p:extLst>
          </p:nvPr>
        </p:nvGraphicFramePr>
        <p:xfrm>
          <a:off x="1720197" y="2114198"/>
          <a:ext cx="1608429" cy="3703320"/>
        </p:xfrm>
        <a:graphic>
          <a:graphicData uri="http://schemas.openxmlformats.org/drawingml/2006/table">
            <a:tbl>
              <a:tblPr firstRow="1" bandRow="1">
                <a:tableStyleId>{5C22544A-7EE6-4342-B048-85BDC9FD1C3A}</a:tableStyleId>
              </a:tblPr>
              <a:tblGrid>
                <a:gridCol w="1608429">
                  <a:extLst>
                    <a:ext uri="{9D8B030D-6E8A-4147-A177-3AD203B41FA5}">
                      <a16:colId xmlns:a16="http://schemas.microsoft.com/office/drawing/2014/main" val="1233461848"/>
                    </a:ext>
                  </a:extLst>
                </a:gridCol>
              </a:tblGrid>
              <a:tr h="370840">
                <a:tc>
                  <a:txBody>
                    <a:bodyPr/>
                    <a:lstStyle/>
                    <a:p>
                      <a:pPr marL="0" algn="l" defTabSz="914400" rtl="0" eaLnBrk="1" latinLnBrk="0" hangingPunct="1"/>
                      <a:r>
                        <a:rPr lang="en-US" altLang="zh-CN" sz="1400" b="1" kern="1200" dirty="0">
                          <a:solidFill>
                            <a:schemeClr val="tx1"/>
                          </a:solidFill>
                          <a:latin typeface="Times New Roman" panose="02020603050405020304" pitchFamily="18" charset="0"/>
                          <a:ea typeface="+mn-ea"/>
                          <a:cs typeface="Times New Roman" panose="02020603050405020304" pitchFamily="18" charset="0"/>
                        </a:rPr>
                        <a:t>Effects included in tracking</a:t>
                      </a:r>
                      <a:endParaRPr lang="zh-CN" altLang="en-US" sz="1400" b="1"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26390715"/>
                  </a:ext>
                </a:extLst>
              </a:tr>
              <a:tr h="370840">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Synchrotron motion</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732846052"/>
                  </a:ext>
                </a:extLst>
              </a:tr>
              <a:tr h="370840">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Radiation loss in all magnets</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588686501"/>
                  </a:ext>
                </a:extLst>
              </a:tr>
              <a:tr h="370840">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Tapering</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334324300"/>
                  </a:ext>
                </a:extLst>
              </a:tr>
              <a:tr h="370840">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Crab waist sextupole</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463087627"/>
                  </a:ext>
                </a:extLst>
              </a:tr>
              <a:tr h="370840">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Maxwellian fringes</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4193147769"/>
                  </a:ext>
                </a:extLst>
              </a:tr>
              <a:tr h="370840">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Kinematic terms</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166728716"/>
                  </a:ext>
                </a:extLst>
              </a:tr>
              <a:tr h="370840">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Finite length of sextupole</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241332027"/>
                  </a:ext>
                </a:extLst>
              </a:tr>
            </a:tbl>
          </a:graphicData>
        </a:graphic>
      </p:graphicFrame>
      <p:sp>
        <p:nvSpPr>
          <p:cNvPr id="18" name="内容占位符 2"/>
          <p:cNvSpPr txBox="1">
            <a:spLocks/>
          </p:cNvSpPr>
          <p:nvPr/>
        </p:nvSpPr>
        <p:spPr>
          <a:xfrm>
            <a:off x="1393529" y="1241162"/>
            <a:ext cx="10767952" cy="10369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600" dirty="0">
                <a:latin typeface="Times New Roman" panose="02020603050405020304" pitchFamily="18" charset="0"/>
                <a:cs typeface="Times New Roman" panose="02020603050405020304" pitchFamily="18" charset="0"/>
              </a:rPr>
              <a:t>Tracking to get DA </a:t>
            </a:r>
            <a:r>
              <a:rPr lang="en-US" altLang="zh-CN" sz="1600" b="1" dirty="0">
                <a:latin typeface="Times New Roman" panose="02020603050405020304" pitchFamily="18" charset="0"/>
                <a:cs typeface="Times New Roman" panose="02020603050405020304" pitchFamily="18" charset="0"/>
              </a:rPr>
              <a:t>without errors</a:t>
            </a:r>
            <a:r>
              <a:rPr lang="en-US" altLang="zh-CN" sz="1600" dirty="0">
                <a:latin typeface="Times New Roman" panose="02020603050405020304" pitchFamily="18" charset="0"/>
                <a:cs typeface="Times New Roman" panose="02020603050405020304" pitchFamily="18" charset="0"/>
              </a:rPr>
              <a:t>, with turns for one transvers damping time, with 4 initial phases</a:t>
            </a:r>
          </a:p>
          <a:p>
            <a:r>
              <a:rPr lang="en-US" altLang="zh-CN" sz="1600" dirty="0">
                <a:latin typeface="Times New Roman" panose="02020603050405020304" pitchFamily="18" charset="0"/>
                <a:cs typeface="Times New Roman" panose="02020603050405020304" pitchFamily="18" charset="0"/>
              </a:rPr>
              <a:t>DA optimized with 116 variables (96 arc sextupole families + 8 IR sextupoles + 4 multipoles + 8 phase advance)</a:t>
            </a:r>
          </a:p>
        </p:txBody>
      </p:sp>
      <p:grpSp>
        <p:nvGrpSpPr>
          <p:cNvPr id="7" name="组合 6"/>
          <p:cNvGrpSpPr/>
          <p:nvPr/>
        </p:nvGrpSpPr>
        <p:grpSpPr>
          <a:xfrm>
            <a:off x="3565249" y="2072221"/>
            <a:ext cx="7726538" cy="4364672"/>
            <a:chOff x="3083750" y="2283778"/>
            <a:chExt cx="7455662" cy="4236922"/>
          </a:xfrm>
        </p:grpSpPr>
        <p:sp>
          <p:nvSpPr>
            <p:cNvPr id="5" name="文本框 4"/>
            <p:cNvSpPr txBox="1"/>
            <p:nvPr/>
          </p:nvSpPr>
          <p:spPr>
            <a:xfrm>
              <a:off x="9424987" y="5008416"/>
              <a:ext cx="1114425" cy="369332"/>
            </a:xfrm>
            <a:prstGeom prst="rect">
              <a:avLst/>
            </a:prstGeom>
            <a:noFill/>
          </p:spPr>
          <p:txBody>
            <a:bodyPr wrap="square" rtlCol="0">
              <a:spAutoFit/>
            </a:bodyPr>
            <a:lstStyle/>
            <a:p>
              <a:r>
                <a:rPr lang="en-US" altLang="zh-CN" dirty="0"/>
                <a:t>W</a:t>
              </a:r>
            </a:p>
          </p:txBody>
        </p:sp>
        <p:sp>
          <p:nvSpPr>
            <p:cNvPr id="24" name="文本框 23"/>
            <p:cNvSpPr txBox="1"/>
            <p:nvPr/>
          </p:nvSpPr>
          <p:spPr>
            <a:xfrm>
              <a:off x="9424987" y="3173334"/>
              <a:ext cx="1114425" cy="369332"/>
            </a:xfrm>
            <a:prstGeom prst="rect">
              <a:avLst/>
            </a:prstGeom>
            <a:noFill/>
          </p:spPr>
          <p:txBody>
            <a:bodyPr wrap="square" rtlCol="0">
              <a:spAutoFit/>
            </a:bodyPr>
            <a:lstStyle/>
            <a:p>
              <a:r>
                <a:rPr lang="en-US" altLang="zh-CN" dirty="0"/>
                <a:t>Z</a:t>
              </a:r>
            </a:p>
          </p:txBody>
        </p:sp>
        <p:pic>
          <p:nvPicPr>
            <p:cNvPr id="16" name="图片 15"/>
            <p:cNvPicPr>
              <a:picLocks noChangeAspect="1"/>
            </p:cNvPicPr>
            <p:nvPr/>
          </p:nvPicPr>
          <p:blipFill>
            <a:blip r:embed="rId5"/>
            <a:stretch>
              <a:fillRect/>
            </a:stretch>
          </p:blipFill>
          <p:spPr>
            <a:xfrm>
              <a:off x="3083750" y="2283778"/>
              <a:ext cx="2960602" cy="2073462"/>
            </a:xfrm>
            <a:prstGeom prst="rect">
              <a:avLst/>
            </a:prstGeom>
          </p:spPr>
        </p:pic>
        <p:pic>
          <p:nvPicPr>
            <p:cNvPr id="17" name="图片 16"/>
            <p:cNvPicPr>
              <a:picLocks noChangeAspect="1"/>
            </p:cNvPicPr>
            <p:nvPr/>
          </p:nvPicPr>
          <p:blipFill>
            <a:blip r:embed="rId6"/>
            <a:stretch>
              <a:fillRect/>
            </a:stretch>
          </p:blipFill>
          <p:spPr>
            <a:xfrm>
              <a:off x="6063204" y="2304115"/>
              <a:ext cx="2934378" cy="2053125"/>
            </a:xfrm>
            <a:prstGeom prst="rect">
              <a:avLst/>
            </a:prstGeom>
          </p:spPr>
        </p:pic>
        <p:pic>
          <p:nvPicPr>
            <p:cNvPr id="3" name="图片 2"/>
            <p:cNvPicPr>
              <a:picLocks noChangeAspect="1"/>
            </p:cNvPicPr>
            <p:nvPr/>
          </p:nvPicPr>
          <p:blipFill>
            <a:blip r:embed="rId7"/>
            <a:stretch>
              <a:fillRect/>
            </a:stretch>
          </p:blipFill>
          <p:spPr>
            <a:xfrm>
              <a:off x="3108431" y="4445000"/>
              <a:ext cx="2954774" cy="2075700"/>
            </a:xfrm>
            <a:prstGeom prst="rect">
              <a:avLst/>
            </a:prstGeom>
          </p:spPr>
        </p:pic>
        <p:pic>
          <p:nvPicPr>
            <p:cNvPr id="4" name="图片 3"/>
            <p:cNvPicPr>
              <a:picLocks noChangeAspect="1"/>
            </p:cNvPicPr>
            <p:nvPr/>
          </p:nvPicPr>
          <p:blipFill>
            <a:blip r:embed="rId8"/>
            <a:stretch>
              <a:fillRect/>
            </a:stretch>
          </p:blipFill>
          <p:spPr>
            <a:xfrm>
              <a:off x="6129805" y="4445000"/>
              <a:ext cx="2923084" cy="2075700"/>
            </a:xfrm>
            <a:prstGeom prst="rect">
              <a:avLst/>
            </a:prstGeom>
          </p:spPr>
        </p:pic>
      </p:grpSp>
      <p:cxnSp>
        <p:nvCxnSpPr>
          <p:cNvPr id="15" name="直接箭头连接符 14"/>
          <p:cNvCxnSpPr/>
          <p:nvPr/>
        </p:nvCxnSpPr>
        <p:spPr>
          <a:xfrm>
            <a:off x="3947451" y="3033204"/>
            <a:ext cx="260252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5091791" y="3044266"/>
            <a:ext cx="620257" cy="276999"/>
          </a:xfrm>
          <a:prstGeom prst="rect">
            <a:avLst/>
          </a:prstGeom>
          <a:noFill/>
        </p:spPr>
        <p:txBody>
          <a:bodyPr wrap="square" rtlCol="0">
            <a:spAutoFit/>
          </a:bodyPr>
          <a:lstStyle/>
          <a:p>
            <a:r>
              <a:rPr lang="en-US" altLang="zh-CN" sz="1200" b="1" dirty="0"/>
              <a:t>1.3 %</a:t>
            </a:r>
            <a:endParaRPr lang="zh-CN" altLang="en-US" sz="1200" b="1" dirty="0"/>
          </a:p>
        </p:txBody>
      </p:sp>
      <p:cxnSp>
        <p:nvCxnSpPr>
          <p:cNvPr id="20" name="直接箭头连接符 19"/>
          <p:cNvCxnSpPr/>
          <p:nvPr/>
        </p:nvCxnSpPr>
        <p:spPr>
          <a:xfrm>
            <a:off x="7002909" y="3038537"/>
            <a:ext cx="260252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8147249" y="3049599"/>
            <a:ext cx="620257" cy="276999"/>
          </a:xfrm>
          <a:prstGeom prst="rect">
            <a:avLst/>
          </a:prstGeom>
          <a:noFill/>
        </p:spPr>
        <p:txBody>
          <a:bodyPr wrap="square" rtlCol="0">
            <a:spAutoFit/>
          </a:bodyPr>
          <a:lstStyle/>
          <a:p>
            <a:r>
              <a:rPr lang="en-US" altLang="zh-CN" sz="1200" b="1" dirty="0"/>
              <a:t>1.3 %</a:t>
            </a:r>
            <a:endParaRPr lang="zh-CN" altLang="en-US" sz="1200" b="1" dirty="0"/>
          </a:p>
        </p:txBody>
      </p:sp>
      <p:cxnSp>
        <p:nvCxnSpPr>
          <p:cNvPr id="23" name="直接箭头连接符 22"/>
          <p:cNvCxnSpPr/>
          <p:nvPr/>
        </p:nvCxnSpPr>
        <p:spPr>
          <a:xfrm>
            <a:off x="3939989" y="5270175"/>
            <a:ext cx="260252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5084329" y="5281237"/>
            <a:ext cx="620257" cy="276999"/>
          </a:xfrm>
          <a:prstGeom prst="rect">
            <a:avLst/>
          </a:prstGeom>
          <a:noFill/>
        </p:spPr>
        <p:txBody>
          <a:bodyPr wrap="square" rtlCol="0">
            <a:spAutoFit/>
          </a:bodyPr>
          <a:lstStyle/>
          <a:p>
            <a:r>
              <a:rPr lang="en-US" altLang="zh-CN" sz="1200" b="1" dirty="0"/>
              <a:t>1.2 %</a:t>
            </a:r>
            <a:endParaRPr lang="zh-CN" altLang="en-US" sz="1200" b="1" dirty="0"/>
          </a:p>
        </p:txBody>
      </p:sp>
      <p:cxnSp>
        <p:nvCxnSpPr>
          <p:cNvPr id="26" name="直接箭头连接符 25"/>
          <p:cNvCxnSpPr/>
          <p:nvPr/>
        </p:nvCxnSpPr>
        <p:spPr>
          <a:xfrm>
            <a:off x="7066843" y="5270178"/>
            <a:ext cx="260252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8198395" y="5281240"/>
            <a:ext cx="620257" cy="276999"/>
          </a:xfrm>
          <a:prstGeom prst="rect">
            <a:avLst/>
          </a:prstGeom>
          <a:noFill/>
        </p:spPr>
        <p:txBody>
          <a:bodyPr wrap="square" rtlCol="0">
            <a:spAutoFit/>
          </a:bodyPr>
          <a:lstStyle/>
          <a:p>
            <a:r>
              <a:rPr lang="en-US" altLang="zh-CN" sz="1200" b="1" dirty="0"/>
              <a:t>1.2 %</a:t>
            </a:r>
            <a:endParaRPr lang="zh-CN" altLang="en-US" sz="1200" b="1" dirty="0"/>
          </a:p>
        </p:txBody>
      </p:sp>
      <p:sp>
        <p:nvSpPr>
          <p:cNvPr id="2" name="页脚占位符 1"/>
          <p:cNvSpPr>
            <a:spLocks noGrp="1"/>
          </p:cNvSpPr>
          <p:nvPr>
            <p:ph type="ftr" sz="quarter" idx="11"/>
          </p:nvPr>
        </p:nvSpPr>
        <p:spPr/>
        <p:txBody>
          <a:bodyPr/>
          <a:lstStyle/>
          <a:p>
            <a:r>
              <a:rPr lang="en-US" altLang="zh-CN"/>
              <a:t>CEPC MDI workshop 2023</a:t>
            </a:r>
            <a:endParaRPr lang="zh-CN" altLang="en-US" dirty="0"/>
          </a:p>
        </p:txBody>
      </p:sp>
      <p:sp>
        <p:nvSpPr>
          <p:cNvPr id="8" name="日期占位符 7">
            <a:extLst>
              <a:ext uri="{FF2B5EF4-FFF2-40B4-BE49-F238E27FC236}">
                <a16:creationId xmlns:a16="http://schemas.microsoft.com/office/drawing/2014/main" id="{070EF5EA-5907-4CB4-BD31-9FCE1B9518E7}"/>
              </a:ext>
            </a:extLst>
          </p:cNvPr>
          <p:cNvSpPr>
            <a:spLocks noGrp="1"/>
          </p:cNvSpPr>
          <p:nvPr>
            <p:ph type="dt" sz="half" idx="10"/>
          </p:nvPr>
        </p:nvSpPr>
        <p:spPr/>
        <p:txBody>
          <a:bodyPr/>
          <a:lstStyle/>
          <a:p>
            <a:r>
              <a:rPr lang="en-US" altLang="zh-CN"/>
              <a:t>Yiwei Wang</a:t>
            </a:r>
            <a:endParaRPr lang="zh-CN" altLang="en-US"/>
          </a:p>
        </p:txBody>
      </p:sp>
    </p:spTree>
    <p:extLst>
      <p:ext uri="{BB962C8B-B14F-4D97-AF65-F5344CB8AC3E}">
        <p14:creationId xmlns:p14="http://schemas.microsoft.com/office/powerpoint/2010/main" val="3820746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3385"/>
            <a:ext cx="10515600" cy="1325563"/>
          </a:xfrm>
        </p:spPr>
        <p:txBody>
          <a:bodyPr>
            <a:normAutofit/>
          </a:bodyPr>
          <a:lstStyle/>
          <a:p>
            <a:pPr algn="ctr"/>
            <a:r>
              <a:rPr lang="en-US" altLang="zh-CN" sz="2800" b="1" dirty="0">
                <a:solidFill>
                  <a:srgbClr val="0070C0"/>
                </a:solidFill>
                <a:latin typeface="+mn-lt"/>
              </a:rPr>
              <a:t>Dynamic aperture with errors @ Higgs</a:t>
            </a:r>
            <a:endParaRPr lang="zh-CN" altLang="en-US" sz="2800" b="1" dirty="0">
              <a:solidFill>
                <a:srgbClr val="0070C0"/>
              </a:solidFill>
              <a:latin typeface="+mn-lt"/>
            </a:endParaRPr>
          </a:p>
        </p:txBody>
      </p:sp>
      <p:sp>
        <p:nvSpPr>
          <p:cNvPr id="5" name="灯片编号占位符 4"/>
          <p:cNvSpPr>
            <a:spLocks noGrp="1"/>
          </p:cNvSpPr>
          <p:nvPr>
            <p:ph type="sldNum" sz="quarter" idx="12"/>
          </p:nvPr>
        </p:nvSpPr>
        <p:spPr/>
        <p:txBody>
          <a:bodyPr/>
          <a:lstStyle/>
          <a:p>
            <a:fld id="{5E85E2D4-2725-4FFC-A6D2-3A56C1620C03}" type="slidenum">
              <a:rPr lang="zh-CN" altLang="en-US" smtClean="0"/>
              <a:t>17</a:t>
            </a:fld>
            <a:endParaRPr lang="zh-CN" altLang="en-US" dirty="0"/>
          </a:p>
        </p:txBody>
      </p:sp>
      <p:pic>
        <p:nvPicPr>
          <p:cNvPr id="9" name="Picture 8" descr="logo_main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6534" y="164638"/>
            <a:ext cx="1015325" cy="5984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表格 17">
            <a:extLst>
              <a:ext uri="{FF2B5EF4-FFF2-40B4-BE49-F238E27FC236}">
                <a16:creationId xmlns:a16="http://schemas.microsoft.com/office/drawing/2014/main" id="{DD750AD2-44F3-486D-827D-CB622695BB39}"/>
              </a:ext>
            </a:extLst>
          </p:cNvPr>
          <p:cNvGraphicFramePr>
            <a:graphicFrameLocks noGrp="1"/>
          </p:cNvGraphicFramePr>
          <p:nvPr>
            <p:extLst>
              <p:ext uri="{D42A27DB-BD31-4B8C-83A1-F6EECF244321}">
                <p14:modId xmlns:p14="http://schemas.microsoft.com/office/powerpoint/2010/main" val="2293885014"/>
              </p:ext>
            </p:extLst>
          </p:nvPr>
        </p:nvGraphicFramePr>
        <p:xfrm>
          <a:off x="1870556" y="1045486"/>
          <a:ext cx="4973514" cy="1066800"/>
        </p:xfrm>
        <a:graphic>
          <a:graphicData uri="http://schemas.openxmlformats.org/drawingml/2006/table">
            <a:tbl>
              <a:tblPr>
                <a:tableStyleId>{5C22544A-7EE6-4342-B048-85BDC9FD1C3A}</a:tableStyleId>
              </a:tblPr>
              <a:tblGrid>
                <a:gridCol w="1370323">
                  <a:extLst>
                    <a:ext uri="{9D8B030D-6E8A-4147-A177-3AD203B41FA5}">
                      <a16:colId xmlns:a16="http://schemas.microsoft.com/office/drawing/2014/main" val="20000"/>
                    </a:ext>
                  </a:extLst>
                </a:gridCol>
                <a:gridCol w="848295">
                  <a:extLst>
                    <a:ext uri="{9D8B030D-6E8A-4147-A177-3AD203B41FA5}">
                      <a16:colId xmlns:a16="http://schemas.microsoft.com/office/drawing/2014/main" val="20001"/>
                    </a:ext>
                  </a:extLst>
                </a:gridCol>
                <a:gridCol w="848295">
                  <a:extLst>
                    <a:ext uri="{9D8B030D-6E8A-4147-A177-3AD203B41FA5}">
                      <a16:colId xmlns:a16="http://schemas.microsoft.com/office/drawing/2014/main" val="20002"/>
                    </a:ext>
                  </a:extLst>
                </a:gridCol>
                <a:gridCol w="978802">
                  <a:extLst>
                    <a:ext uri="{9D8B030D-6E8A-4147-A177-3AD203B41FA5}">
                      <a16:colId xmlns:a16="http://schemas.microsoft.com/office/drawing/2014/main" val="20006"/>
                    </a:ext>
                  </a:extLst>
                </a:gridCol>
                <a:gridCol w="927799">
                  <a:extLst>
                    <a:ext uri="{9D8B030D-6E8A-4147-A177-3AD203B41FA5}">
                      <a16:colId xmlns:a16="http://schemas.microsoft.com/office/drawing/2014/main" val="20007"/>
                    </a:ext>
                  </a:extLst>
                </a:gridCol>
              </a:tblGrid>
              <a:tr h="0">
                <a:tc>
                  <a:txBody>
                    <a:bodyPr/>
                    <a:lstStyle/>
                    <a:p>
                      <a:pPr>
                        <a:spcBef>
                          <a:spcPts val="120"/>
                        </a:spcBef>
                        <a:spcAft>
                          <a:spcPts val="120"/>
                        </a:spcAft>
                      </a:pPr>
                      <a:r>
                        <a:rPr lang="en-GB" sz="1400" dirty="0">
                          <a:effectLst/>
                          <a:latin typeface="Times New Roman" panose="02020603050405020304" pitchFamily="18" charset="0"/>
                          <a:cs typeface="Times New Roman" panose="02020603050405020304" pitchFamily="18" charset="0"/>
                        </a:rPr>
                        <a:t>Component</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dirty="0">
                          <a:effectLst/>
                          <a:latin typeface="Times New Roman" panose="02020603050405020304" pitchFamily="18" charset="0"/>
                          <a:cs typeface="Times New Roman" panose="02020603050405020304" pitchFamily="18" charset="0"/>
                          <a:sym typeface="Symbol" panose="05050102010706020507" pitchFamily="18" charset="2"/>
                        </a:rPr>
                        <a:t></a:t>
                      </a:r>
                      <a:r>
                        <a:rPr lang="en-GB" sz="1400" dirty="0">
                          <a:effectLst/>
                          <a:latin typeface="Times New Roman" panose="02020603050405020304" pitchFamily="18" charset="0"/>
                          <a:cs typeface="Times New Roman" panose="02020603050405020304" pitchFamily="18" charset="0"/>
                        </a:rPr>
                        <a:t>x (mm)</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dirty="0">
                          <a:effectLst/>
                          <a:latin typeface="Times New Roman" panose="02020603050405020304" pitchFamily="18" charset="0"/>
                          <a:cs typeface="Times New Roman" panose="02020603050405020304" pitchFamily="18" charset="0"/>
                          <a:sym typeface="Symbol" panose="05050102010706020507" pitchFamily="18" charset="2"/>
                        </a:rPr>
                        <a:t></a:t>
                      </a:r>
                      <a:r>
                        <a:rPr lang="en-GB" sz="1400" dirty="0">
                          <a:effectLst/>
                          <a:latin typeface="Times New Roman" panose="02020603050405020304" pitchFamily="18" charset="0"/>
                          <a:cs typeface="Times New Roman" panose="02020603050405020304" pitchFamily="18" charset="0"/>
                        </a:rPr>
                        <a:t>y (mm)</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dirty="0">
                          <a:effectLst/>
                          <a:latin typeface="Times New Roman" panose="02020603050405020304" pitchFamily="18" charset="0"/>
                          <a:cs typeface="Times New Roman" panose="02020603050405020304" pitchFamily="18" charset="0"/>
                          <a:sym typeface="Symbol" panose="05050102010706020507" pitchFamily="18" charset="2"/>
                        </a:rPr>
                        <a:t></a:t>
                      </a:r>
                      <a:r>
                        <a:rPr lang="en-GB" sz="1400" baseline="-25000" dirty="0">
                          <a:effectLst/>
                          <a:latin typeface="Times New Roman" panose="02020603050405020304" pitchFamily="18" charset="0"/>
                          <a:cs typeface="Times New Roman" panose="02020603050405020304" pitchFamily="18" charset="0"/>
                        </a:rPr>
                        <a:t>z</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mrad</a:t>
                      </a:r>
                      <a:r>
                        <a:rPr lang="en-GB" sz="1400" dirty="0">
                          <a:effectLst/>
                          <a:latin typeface="Times New Roman" panose="02020603050405020304" pitchFamily="18" charset="0"/>
                          <a:cs typeface="Times New Roman" panose="02020603050405020304" pitchFamily="18" charset="0"/>
                        </a:rPr>
                        <a:t>)</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dirty="0">
                          <a:effectLst/>
                          <a:latin typeface="Times New Roman" panose="02020603050405020304" pitchFamily="18" charset="0"/>
                          <a:cs typeface="Times New Roman" panose="02020603050405020304" pitchFamily="18" charset="0"/>
                        </a:rPr>
                        <a:t>Field error </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a:spcBef>
                          <a:spcPts val="120"/>
                        </a:spcBef>
                        <a:spcAft>
                          <a:spcPts val="120"/>
                        </a:spcAft>
                      </a:pPr>
                      <a:r>
                        <a:rPr lang="en-GB" sz="1400" dirty="0">
                          <a:effectLst/>
                          <a:latin typeface="Times New Roman" panose="02020603050405020304" pitchFamily="18" charset="0"/>
                          <a:cs typeface="Times New Roman" panose="02020603050405020304" pitchFamily="18" charset="0"/>
                        </a:rPr>
                        <a:t>Dipole</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dirty="0">
                          <a:effectLst/>
                          <a:latin typeface="Times New Roman" panose="02020603050405020304" pitchFamily="18" charset="0"/>
                          <a:cs typeface="Times New Roman" panose="02020603050405020304" pitchFamily="18" charset="0"/>
                        </a:rPr>
                        <a:t>0.10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dirty="0">
                          <a:effectLst/>
                          <a:latin typeface="Times New Roman" panose="02020603050405020304" pitchFamily="18" charset="0"/>
                          <a:cs typeface="Times New Roman" panose="02020603050405020304" pitchFamily="18" charset="0"/>
                        </a:rPr>
                        <a:t>0.10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dirty="0">
                          <a:effectLst/>
                          <a:latin typeface="Times New Roman" panose="02020603050405020304" pitchFamily="18" charset="0"/>
                          <a:cs typeface="Times New Roman" panose="02020603050405020304" pitchFamily="18" charset="0"/>
                        </a:rPr>
                        <a:t>0.10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0.01%</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spcBef>
                          <a:spcPts val="120"/>
                        </a:spcBef>
                        <a:spcAft>
                          <a:spcPts val="120"/>
                        </a:spcAft>
                      </a:pPr>
                      <a:r>
                        <a:rPr lang="en-US" altLang="zh-CN" sz="1400" dirty="0">
                          <a:effectLst/>
                          <a:latin typeface="Times New Roman" panose="02020603050405020304" pitchFamily="18" charset="0"/>
                          <a:cs typeface="Times New Roman" panose="02020603050405020304" pitchFamily="18" charset="0"/>
                        </a:rPr>
                        <a:t>Arc </a:t>
                      </a:r>
                      <a:r>
                        <a:rPr lang="en-GB" sz="1400" dirty="0" err="1">
                          <a:effectLst/>
                          <a:latin typeface="Times New Roman" panose="02020603050405020304" pitchFamily="18" charset="0"/>
                          <a:cs typeface="Times New Roman" panose="02020603050405020304" pitchFamily="18" charset="0"/>
                        </a:rPr>
                        <a:t>Quadrupole</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b="0" dirty="0">
                          <a:solidFill>
                            <a:schemeClr val="tx1"/>
                          </a:solidFill>
                          <a:effectLst/>
                          <a:latin typeface="Times New Roman" panose="02020603050405020304" pitchFamily="18" charset="0"/>
                          <a:cs typeface="Times New Roman" panose="02020603050405020304" pitchFamily="18" charset="0"/>
                        </a:rPr>
                        <a:t>0.10</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b="0" dirty="0">
                          <a:solidFill>
                            <a:schemeClr val="tx1"/>
                          </a:solidFill>
                          <a:effectLst/>
                          <a:latin typeface="Times New Roman" panose="02020603050405020304" pitchFamily="18" charset="0"/>
                          <a:cs typeface="Times New Roman" panose="02020603050405020304" pitchFamily="18" charset="0"/>
                        </a:rPr>
                        <a:t>0.10</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b="0" dirty="0">
                          <a:solidFill>
                            <a:schemeClr val="tx1"/>
                          </a:solidFill>
                          <a:effectLst/>
                          <a:latin typeface="Times New Roman" panose="02020603050405020304" pitchFamily="18" charset="0"/>
                          <a:cs typeface="Times New Roman" panose="02020603050405020304" pitchFamily="18" charset="0"/>
                        </a:rPr>
                        <a:t>0.10</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b="0" dirty="0">
                          <a:solidFill>
                            <a:schemeClr val="tx1"/>
                          </a:solidFill>
                          <a:effectLst/>
                          <a:latin typeface="Times New Roman" panose="02020603050405020304" pitchFamily="18" charset="0"/>
                          <a:cs typeface="Times New Roman" panose="02020603050405020304" pitchFamily="18" charset="0"/>
                        </a:rPr>
                        <a:t>0.02%</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120"/>
                        </a:spcBef>
                        <a:spcAft>
                          <a:spcPts val="120"/>
                        </a:spcAft>
                        <a:buClrTx/>
                        <a:buSzTx/>
                        <a:buFontTx/>
                        <a:buNone/>
                        <a:tabLst/>
                        <a:defRPr/>
                      </a:pPr>
                      <a:r>
                        <a:rPr lang="en-US" alt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IR </a:t>
                      </a:r>
                      <a:r>
                        <a:rPr lang="en-GB" altLang="zh-CN" sz="1400" b="0" dirty="0" err="1">
                          <a:solidFill>
                            <a:schemeClr val="tx1"/>
                          </a:solidFill>
                          <a:effectLst/>
                          <a:latin typeface="Times New Roman" panose="02020603050405020304" pitchFamily="18" charset="0"/>
                          <a:cs typeface="Times New Roman" panose="02020603050405020304" pitchFamily="18" charset="0"/>
                        </a:rPr>
                        <a:t>Quadrupole</a:t>
                      </a:r>
                      <a:endParaRPr lang="zh-CN" alt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US" alt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0.10</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US" alt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0.10</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US" alt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0.10</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ltLang="zh-CN" sz="1400" b="0" dirty="0">
                          <a:solidFill>
                            <a:schemeClr val="tx1"/>
                          </a:solidFill>
                          <a:effectLst/>
                          <a:latin typeface="Times New Roman" panose="02020603050405020304" pitchFamily="18" charset="0"/>
                          <a:cs typeface="Times New Roman" panose="02020603050405020304" pitchFamily="18" charset="0"/>
                        </a:rPr>
                        <a:t>0.02%</a:t>
                      </a:r>
                      <a:endParaRPr lang="zh-CN" alt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indent="0" algn="l" defTabSz="914400" rtl="0" eaLnBrk="1" fontAlgn="auto" latinLnBrk="0" hangingPunct="1">
                        <a:lnSpc>
                          <a:spcPct val="100000"/>
                        </a:lnSpc>
                        <a:spcBef>
                          <a:spcPts val="120"/>
                        </a:spcBef>
                        <a:spcAft>
                          <a:spcPts val="120"/>
                        </a:spcAft>
                        <a:buClrTx/>
                        <a:buSzTx/>
                        <a:buFontTx/>
                        <a:buNone/>
                        <a:tabLst/>
                        <a:defRPr/>
                      </a:pPr>
                      <a:r>
                        <a:rPr lang="en-US" altLang="zh-CN" sz="1400" dirty="0" err="1">
                          <a:effectLst/>
                          <a:latin typeface="Times New Roman" panose="02020603050405020304" pitchFamily="18" charset="0"/>
                          <a:ea typeface="MS Mincho" panose="02020609040205080304" pitchFamily="49" charset="-128"/>
                          <a:cs typeface="Times New Roman" panose="02020603050405020304" pitchFamily="18" charset="0"/>
                        </a:rPr>
                        <a:t>Sextupole</a:t>
                      </a:r>
                      <a:endParaRPr lang="zh-CN" alt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dirty="0">
                          <a:effectLst/>
                          <a:latin typeface="Times New Roman" panose="02020603050405020304" pitchFamily="18" charset="0"/>
                          <a:cs typeface="Times New Roman" panose="02020603050405020304" pitchFamily="18" charset="0"/>
                        </a:rPr>
                        <a:t>0.10*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dirty="0">
                          <a:effectLst/>
                          <a:latin typeface="Times New Roman" panose="02020603050405020304" pitchFamily="18" charset="0"/>
                          <a:cs typeface="Times New Roman" panose="02020603050405020304" pitchFamily="18" charset="0"/>
                        </a:rPr>
                        <a:t>0.10*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dirty="0">
                          <a:effectLst/>
                          <a:latin typeface="Times New Roman" panose="02020603050405020304" pitchFamily="18" charset="0"/>
                          <a:cs typeface="Times New Roman" panose="02020603050405020304" pitchFamily="18" charset="0"/>
                        </a:rPr>
                        <a:t>0.10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 name="矩形 3"/>
          <p:cNvSpPr/>
          <p:nvPr/>
        </p:nvSpPr>
        <p:spPr>
          <a:xfrm>
            <a:off x="6946689" y="1414406"/>
            <a:ext cx="4683336" cy="738664"/>
          </a:xfrm>
          <a:prstGeom prst="rect">
            <a:avLst/>
          </a:prstGeom>
        </p:spPr>
        <p:txBody>
          <a:bodyPr wrap="square">
            <a:spAutoFit/>
          </a:bodyPr>
          <a:lstStyle/>
          <a:p>
            <a:r>
              <a:rPr lang="en-US" altLang="zh-CN" sz="1400" dirty="0">
                <a:latin typeface="Times New Roman" panose="02020603050405020304" pitchFamily="18" charset="0"/>
                <a:cs typeface="Times New Roman" panose="02020603050405020304" pitchFamily="18" charset="0"/>
              </a:rPr>
              <a:t>*reduced to 10 um by turn on </a:t>
            </a:r>
            <a:r>
              <a:rPr lang="en-US" altLang="zh-CN" sz="1400" dirty="0" err="1">
                <a:latin typeface="Times New Roman" panose="02020603050405020304" pitchFamily="18" charset="0"/>
                <a:cs typeface="Times New Roman" panose="02020603050405020304" pitchFamily="18" charset="0"/>
              </a:rPr>
              <a:t>sextupole</a:t>
            </a:r>
            <a:r>
              <a:rPr lang="en-US" altLang="zh-CN" sz="1400" dirty="0">
                <a:latin typeface="Times New Roman" panose="02020603050405020304" pitchFamily="18" charset="0"/>
                <a:cs typeface="Times New Roman" panose="02020603050405020304" pitchFamily="18" charset="0"/>
              </a:rPr>
              <a:t> gradually or movers</a:t>
            </a:r>
          </a:p>
          <a:p>
            <a:r>
              <a:rPr lang="en-US" altLang="zh-CN" sz="1400" dirty="0">
                <a:latin typeface="Times New Roman" panose="02020603050405020304" pitchFamily="18" charset="0"/>
                <a:cs typeface="Times New Roman" panose="02020603050405020304" pitchFamily="18" charset="0"/>
              </a:rPr>
              <a:t>w/o misalignment of the girder, main field errors of the </a:t>
            </a:r>
            <a:r>
              <a:rPr lang="en-US" altLang="zh-CN" sz="1400" dirty="0" err="1">
                <a:latin typeface="Times New Roman" panose="02020603050405020304" pitchFamily="18" charset="0"/>
                <a:cs typeface="Times New Roman" panose="02020603050405020304" pitchFamily="18" charset="0"/>
              </a:rPr>
              <a:t>sextupole</a:t>
            </a:r>
            <a:endParaRPr lang="zh-CN" altLang="en-US" sz="1400" dirty="0">
              <a:latin typeface="Times New Roman" panose="02020603050405020304" pitchFamily="18" charset="0"/>
              <a:cs typeface="Times New Roman" panose="02020603050405020304" pitchFamily="18" charset="0"/>
            </a:endParaRPr>
          </a:p>
        </p:txBody>
      </p:sp>
      <p:pic>
        <p:nvPicPr>
          <p:cNvPr id="21" name="图片 20">
            <a:extLst>
              <a:ext uri="{FF2B5EF4-FFF2-40B4-BE49-F238E27FC236}">
                <a16:creationId xmlns:a16="http://schemas.microsoft.com/office/drawing/2014/main" id="{395C4140-3CD1-4E36-A249-638240EB636A}"/>
              </a:ext>
            </a:extLst>
          </p:cNvPr>
          <p:cNvPicPr>
            <a:picLocks noChangeAspect="1"/>
          </p:cNvPicPr>
          <p:nvPr/>
        </p:nvPicPr>
        <p:blipFill>
          <a:blip r:embed="rId5"/>
          <a:stretch>
            <a:fillRect/>
          </a:stretch>
        </p:blipFill>
        <p:spPr>
          <a:xfrm>
            <a:off x="3903400" y="2188275"/>
            <a:ext cx="2531326" cy="1818993"/>
          </a:xfrm>
          <a:prstGeom prst="rect">
            <a:avLst/>
          </a:prstGeom>
        </p:spPr>
      </p:pic>
      <p:pic>
        <p:nvPicPr>
          <p:cNvPr id="24" name="图片 23">
            <a:extLst>
              <a:ext uri="{FF2B5EF4-FFF2-40B4-BE49-F238E27FC236}">
                <a16:creationId xmlns:a16="http://schemas.microsoft.com/office/drawing/2014/main" id="{F4A10ACD-830B-4F11-8149-CA56ED757B9E}"/>
              </a:ext>
            </a:extLst>
          </p:cNvPr>
          <p:cNvPicPr>
            <a:picLocks noChangeAspect="1"/>
          </p:cNvPicPr>
          <p:nvPr/>
        </p:nvPicPr>
        <p:blipFill>
          <a:blip r:embed="rId6"/>
          <a:stretch>
            <a:fillRect/>
          </a:stretch>
        </p:blipFill>
        <p:spPr>
          <a:xfrm>
            <a:off x="6880697" y="2212055"/>
            <a:ext cx="2510470" cy="1804006"/>
          </a:xfrm>
          <a:prstGeom prst="rect">
            <a:avLst/>
          </a:prstGeom>
        </p:spPr>
      </p:pic>
      <p:sp>
        <p:nvSpPr>
          <p:cNvPr id="25" name="矩形 24">
            <a:extLst>
              <a:ext uri="{FF2B5EF4-FFF2-40B4-BE49-F238E27FC236}">
                <a16:creationId xmlns:a16="http://schemas.microsoft.com/office/drawing/2014/main" id="{2ED86A9F-4554-4746-87A6-6A171C1070A2}"/>
              </a:ext>
            </a:extLst>
          </p:cNvPr>
          <p:cNvSpPr/>
          <p:nvPr/>
        </p:nvSpPr>
        <p:spPr>
          <a:xfrm>
            <a:off x="4316871" y="2479664"/>
            <a:ext cx="756938"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altLang="zh-CN" dirty="0"/>
              <a:t>Higgs</a:t>
            </a:r>
            <a:endParaRPr lang="zh-CN" altLang="en-US" dirty="0"/>
          </a:p>
        </p:txBody>
      </p:sp>
      <p:sp>
        <p:nvSpPr>
          <p:cNvPr id="28" name="内容占位符 2">
            <a:extLst>
              <a:ext uri="{FF2B5EF4-FFF2-40B4-BE49-F238E27FC236}">
                <a16:creationId xmlns:a16="http://schemas.microsoft.com/office/drawing/2014/main" id="{2278F51E-05D3-486B-B460-B734D4F37FA6}"/>
              </a:ext>
            </a:extLst>
          </p:cNvPr>
          <p:cNvSpPr txBox="1">
            <a:spLocks/>
          </p:cNvSpPr>
          <p:nvPr/>
        </p:nvSpPr>
        <p:spPr>
          <a:xfrm>
            <a:off x="1785889" y="5675345"/>
            <a:ext cx="9075539" cy="968793"/>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00000"/>
              </a:lnSpc>
              <a:spcBef>
                <a:spcPts val="1000"/>
              </a:spcBef>
              <a:buClrTx/>
              <a:buFont typeface="Arial" panose="020B0604020202020204" pitchFamily="34" charset="0"/>
              <a:buChar char="•"/>
            </a:pPr>
            <a:r>
              <a:rPr lang="en-US" altLang="ru-RU" sz="18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 </a:t>
            </a:r>
            <a:r>
              <a:rPr lang="en-US" altLang="zh-CN" sz="18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1000</a:t>
            </a:r>
            <a:r>
              <a:rPr lang="zh-CN" altLang="en-US" sz="1800" dirty="0">
                <a:latin typeface="Times New Roman" panose="02020603050405020304" pitchFamily="18" charset="0"/>
                <a:cs typeface="Times New Roman" panose="02020603050405020304" pitchFamily="18" charset="0"/>
                <a:sym typeface="Symbol" panose="05050102010706020507" pitchFamily="18" charset="2"/>
              </a:rPr>
              <a:t> </a:t>
            </a:r>
            <a:r>
              <a:rPr lang="en-US" altLang="zh-CN" sz="1800" dirty="0">
                <a:latin typeface="Times New Roman" panose="02020603050405020304" pitchFamily="18" charset="0"/>
                <a:cs typeface="Times New Roman" panose="02020603050405020304" pitchFamily="18" charset="0"/>
                <a:sym typeface="Symbol" panose="05050102010706020507" pitchFamily="18" charset="2"/>
              </a:rPr>
              <a:t>and 500</a:t>
            </a:r>
            <a:r>
              <a:rPr lang="en-US" altLang="zh-CN" sz="18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 lattices with errors are corrected for Higgs and Z respectively. </a:t>
            </a:r>
          </a:p>
          <a:p>
            <a:pPr>
              <a:lnSpc>
                <a:spcPct val="100000"/>
              </a:lnSpc>
              <a:spcBef>
                <a:spcPts val="1000"/>
              </a:spcBef>
              <a:buClrTx/>
              <a:buFont typeface="Arial" panose="020B0604020202020204" pitchFamily="34" charset="0"/>
              <a:buChar char="•"/>
            </a:pPr>
            <a:r>
              <a:rPr lang="en-US" altLang="ru-RU" sz="18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 The DA with error correction are tracked and satisfy the on-axis injection requirement for Higgs and off-axis injection requirement fo</a:t>
            </a:r>
            <a:r>
              <a:rPr lang="en-US" altLang="ru-RU" sz="1800" dirty="0">
                <a:latin typeface="Times New Roman" panose="02020603050405020304" pitchFamily="18" charset="0"/>
                <a:cs typeface="Times New Roman" panose="02020603050405020304" pitchFamily="18" charset="0"/>
                <a:sym typeface="Symbol" panose="05050102010706020507" pitchFamily="18" charset="2"/>
              </a:rPr>
              <a:t>r Z.</a:t>
            </a:r>
            <a:endParaRPr lang="en-US" altLang="ru-RU" sz="18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endParaRPr>
          </a:p>
        </p:txBody>
      </p:sp>
      <p:sp>
        <p:nvSpPr>
          <p:cNvPr id="29" name="内容占位符 2">
            <a:extLst>
              <a:ext uri="{FF2B5EF4-FFF2-40B4-BE49-F238E27FC236}">
                <a16:creationId xmlns:a16="http://schemas.microsoft.com/office/drawing/2014/main" id="{FDF9F705-16B6-4F8B-88D5-40ECE8162CD0}"/>
              </a:ext>
            </a:extLst>
          </p:cNvPr>
          <p:cNvSpPr txBox="1">
            <a:spLocks/>
          </p:cNvSpPr>
          <p:nvPr/>
        </p:nvSpPr>
        <p:spPr>
          <a:xfrm>
            <a:off x="9601370" y="2292490"/>
            <a:ext cx="1401924" cy="1158572"/>
          </a:xfrm>
          <a:prstGeom prst="rect">
            <a:avLst/>
          </a:prstGeom>
          <a:ln>
            <a:noFill/>
          </a:ln>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50000"/>
              </a:lnSpc>
              <a:spcBef>
                <a:spcPts val="0"/>
              </a:spcBef>
              <a:buNone/>
            </a:pPr>
            <a:r>
              <a:rPr lang="en-US" altLang="zh-CN" sz="1200" b="1" dirty="0"/>
              <a:t>—DA w/o error</a:t>
            </a:r>
          </a:p>
          <a:p>
            <a:pPr marL="0" indent="0">
              <a:lnSpc>
                <a:spcPct val="150000"/>
              </a:lnSpc>
              <a:spcBef>
                <a:spcPts val="0"/>
              </a:spcBef>
              <a:buNone/>
            </a:pPr>
            <a:r>
              <a:rPr lang="en-US" altLang="zh-CN" sz="1200" b="1" dirty="0">
                <a:solidFill>
                  <a:srgbClr val="FFD961"/>
                </a:solidFill>
              </a:rPr>
              <a:t>—mean value </a:t>
            </a:r>
          </a:p>
          <a:p>
            <a:pPr marL="0" indent="0">
              <a:lnSpc>
                <a:spcPct val="150000"/>
              </a:lnSpc>
              <a:spcBef>
                <a:spcPts val="0"/>
              </a:spcBef>
              <a:buNone/>
            </a:pPr>
            <a:r>
              <a:rPr lang="en-US" altLang="zh-CN" sz="1200" b="1" dirty="0">
                <a:solidFill>
                  <a:srgbClr val="00B050"/>
                </a:solidFill>
              </a:rPr>
              <a:t>—statistic errors</a:t>
            </a:r>
          </a:p>
          <a:p>
            <a:pPr marL="0" indent="0">
              <a:lnSpc>
                <a:spcPct val="150000"/>
              </a:lnSpc>
              <a:spcBef>
                <a:spcPts val="0"/>
              </a:spcBef>
              <a:buNone/>
            </a:pPr>
            <a:r>
              <a:rPr lang="en-US" altLang="zh-CN" sz="1200" b="1" dirty="0">
                <a:solidFill>
                  <a:srgbClr val="FF3399"/>
                </a:solidFill>
              </a:rPr>
              <a:t>—requirement</a:t>
            </a:r>
            <a:endParaRPr lang="zh-CN" altLang="en-US" sz="1200" b="1" dirty="0">
              <a:solidFill>
                <a:srgbClr val="FF3399"/>
              </a:solidFill>
            </a:endParaRPr>
          </a:p>
          <a:p>
            <a:pPr marL="0" indent="0">
              <a:lnSpc>
                <a:spcPct val="150000"/>
              </a:lnSpc>
              <a:spcBef>
                <a:spcPts val="0"/>
              </a:spcBef>
              <a:buNone/>
            </a:pPr>
            <a:endParaRPr lang="en-US" altLang="zh-CN" sz="1200" b="1" dirty="0">
              <a:solidFill>
                <a:srgbClr val="00B050"/>
              </a:solidFill>
            </a:endParaRPr>
          </a:p>
        </p:txBody>
      </p:sp>
      <p:graphicFrame>
        <p:nvGraphicFramePr>
          <p:cNvPr id="30" name="内容占位符 2"/>
          <p:cNvGraphicFramePr>
            <a:graphicFrameLocks/>
          </p:cNvGraphicFramePr>
          <p:nvPr/>
        </p:nvGraphicFramePr>
        <p:xfrm>
          <a:off x="1861764" y="2292490"/>
          <a:ext cx="1708597" cy="3237869"/>
        </p:xfrm>
        <a:graphic>
          <a:graphicData uri="http://schemas.openxmlformats.org/drawingml/2006/table">
            <a:tbl>
              <a:tblPr firstRow="1" bandRow="1">
                <a:tableStyleId>{5C22544A-7EE6-4342-B048-85BDC9FD1C3A}</a:tableStyleId>
              </a:tblPr>
              <a:tblGrid>
                <a:gridCol w="1708597">
                  <a:extLst>
                    <a:ext uri="{9D8B030D-6E8A-4147-A177-3AD203B41FA5}">
                      <a16:colId xmlns:a16="http://schemas.microsoft.com/office/drawing/2014/main" val="1233461848"/>
                    </a:ext>
                  </a:extLst>
                </a:gridCol>
              </a:tblGrid>
              <a:tr h="544988">
                <a:tc>
                  <a:txBody>
                    <a:bodyPr/>
                    <a:lstStyle/>
                    <a:p>
                      <a:pPr marL="0" algn="l" defTabSz="914400" rtl="0" eaLnBrk="1" latinLnBrk="0" hangingPunct="1"/>
                      <a:r>
                        <a:rPr lang="en-US" altLang="zh-CN" sz="1400" b="1" kern="1200" dirty="0">
                          <a:solidFill>
                            <a:schemeClr val="tx1"/>
                          </a:solidFill>
                          <a:latin typeface="Times New Roman" panose="02020603050405020304" pitchFamily="18" charset="0"/>
                          <a:ea typeface="+mn-ea"/>
                          <a:cs typeface="Times New Roman" panose="02020603050405020304" pitchFamily="18" charset="0"/>
                        </a:rPr>
                        <a:t>Effects included in tracking</a:t>
                      </a:r>
                      <a:endParaRPr lang="zh-CN" altLang="en-US" sz="1400" b="1"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26390715"/>
                  </a:ext>
                </a:extLst>
              </a:tr>
              <a:tr h="320581">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Synchrotron motion</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732846052"/>
                  </a:ext>
                </a:extLst>
              </a:tr>
              <a:tr h="544988">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Radiation loss in all magnets</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588686501"/>
                  </a:ext>
                </a:extLst>
              </a:tr>
              <a:tr h="320581">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Tapering</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334324300"/>
                  </a:ext>
                </a:extLst>
              </a:tr>
              <a:tr h="320581">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Crab waist sextupole</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463087627"/>
                  </a:ext>
                </a:extLst>
              </a:tr>
              <a:tr h="320581">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Maxwellian fringes</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4193147769"/>
                  </a:ext>
                </a:extLst>
              </a:tr>
              <a:tr h="320581">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Kinematic terms</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166728716"/>
                  </a:ext>
                </a:extLst>
              </a:tr>
              <a:tr h="544988">
                <a:tc>
                  <a:txBody>
                    <a:bodyPr/>
                    <a:lstStyle/>
                    <a:p>
                      <a:pPr marL="0" algn="l" defTabSz="914400" rtl="0" eaLnBrk="1" latinLnBrk="0" hangingPunct="1"/>
                      <a:r>
                        <a:rPr lang="en-US" altLang="zh-CN" sz="1400" b="0" kern="1200" dirty="0">
                          <a:solidFill>
                            <a:schemeClr val="tx1"/>
                          </a:solidFill>
                          <a:latin typeface="Times New Roman" panose="02020603050405020304" pitchFamily="18" charset="0"/>
                          <a:ea typeface="+mn-ea"/>
                          <a:cs typeface="Times New Roman" panose="02020603050405020304" pitchFamily="18" charset="0"/>
                        </a:rPr>
                        <a:t>Finite length of sextupole</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241332027"/>
                  </a:ext>
                </a:extLst>
              </a:tr>
            </a:tbl>
          </a:graphicData>
        </a:graphic>
      </p:graphicFrame>
      <p:sp>
        <p:nvSpPr>
          <p:cNvPr id="6" name="文本框 5"/>
          <p:cNvSpPr txBox="1"/>
          <p:nvPr/>
        </p:nvSpPr>
        <p:spPr>
          <a:xfrm>
            <a:off x="9748969" y="552370"/>
            <a:ext cx="1785806" cy="830997"/>
          </a:xfrm>
          <a:prstGeom prst="rect">
            <a:avLst/>
          </a:prstGeom>
          <a:noFill/>
        </p:spPr>
        <p:txBody>
          <a:bodyPr wrap="square" rtlCol="0">
            <a:spAutoFit/>
          </a:bodyPr>
          <a:lstStyle/>
          <a:p>
            <a:r>
              <a:rPr lang="en-US" altLang="zh-CN" sz="1600" dirty="0"/>
              <a:t>Bin Wang, </a:t>
            </a:r>
          </a:p>
          <a:p>
            <a:r>
              <a:rPr lang="en-US" altLang="zh-CN" sz="1600" dirty="0"/>
              <a:t>Yuanyuan Wei, </a:t>
            </a:r>
          </a:p>
          <a:p>
            <a:r>
              <a:rPr lang="en-US" altLang="zh-CN" sz="1600" dirty="0"/>
              <a:t>Yiwei Wang</a:t>
            </a:r>
            <a:endParaRPr lang="zh-CN" altLang="en-US" sz="1600" dirty="0"/>
          </a:p>
        </p:txBody>
      </p:sp>
      <p:pic>
        <p:nvPicPr>
          <p:cNvPr id="33" name="图片 32">
            <a:extLst>
              <a:ext uri="{FF2B5EF4-FFF2-40B4-BE49-F238E27FC236}">
                <a16:creationId xmlns:a16="http://schemas.microsoft.com/office/drawing/2014/main" id="{4F443E6C-A50C-48FB-96F4-47B710E7ED3D}"/>
              </a:ext>
            </a:extLst>
          </p:cNvPr>
          <p:cNvPicPr>
            <a:picLocks noChangeAspect="1"/>
          </p:cNvPicPr>
          <p:nvPr/>
        </p:nvPicPr>
        <p:blipFill>
          <a:blip r:embed="rId7"/>
          <a:stretch>
            <a:fillRect/>
          </a:stretch>
        </p:blipFill>
        <p:spPr>
          <a:xfrm>
            <a:off x="3903400" y="3962775"/>
            <a:ext cx="2531326" cy="1818993"/>
          </a:xfrm>
          <a:prstGeom prst="rect">
            <a:avLst/>
          </a:prstGeom>
        </p:spPr>
      </p:pic>
      <p:pic>
        <p:nvPicPr>
          <p:cNvPr id="34" name="图片 33">
            <a:extLst>
              <a:ext uri="{FF2B5EF4-FFF2-40B4-BE49-F238E27FC236}">
                <a16:creationId xmlns:a16="http://schemas.microsoft.com/office/drawing/2014/main" id="{68AB81D8-5220-422F-8C8A-0120CFC1FCB2}"/>
              </a:ext>
            </a:extLst>
          </p:cNvPr>
          <p:cNvPicPr>
            <a:picLocks noChangeAspect="1"/>
          </p:cNvPicPr>
          <p:nvPr/>
        </p:nvPicPr>
        <p:blipFill>
          <a:blip r:embed="rId8"/>
          <a:stretch>
            <a:fillRect/>
          </a:stretch>
        </p:blipFill>
        <p:spPr>
          <a:xfrm>
            <a:off x="6927231" y="3975655"/>
            <a:ext cx="2531326" cy="1818993"/>
          </a:xfrm>
          <a:prstGeom prst="rect">
            <a:avLst/>
          </a:prstGeom>
        </p:spPr>
      </p:pic>
      <p:sp>
        <p:nvSpPr>
          <p:cNvPr id="39" name="矩形 38">
            <a:extLst>
              <a:ext uri="{FF2B5EF4-FFF2-40B4-BE49-F238E27FC236}">
                <a16:creationId xmlns:a16="http://schemas.microsoft.com/office/drawing/2014/main" id="{2ED86A9F-4554-4746-87A6-6A171C1070A2}"/>
              </a:ext>
            </a:extLst>
          </p:cNvPr>
          <p:cNvSpPr/>
          <p:nvPr/>
        </p:nvSpPr>
        <p:spPr>
          <a:xfrm>
            <a:off x="4319804" y="4232265"/>
            <a:ext cx="316112"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altLang="zh-CN" dirty="0"/>
              <a:t>Z</a:t>
            </a:r>
            <a:endParaRPr lang="zh-CN" altLang="en-US" dirty="0"/>
          </a:p>
        </p:txBody>
      </p:sp>
      <p:sp>
        <p:nvSpPr>
          <p:cNvPr id="8" name="日期占位符 7">
            <a:extLst>
              <a:ext uri="{FF2B5EF4-FFF2-40B4-BE49-F238E27FC236}">
                <a16:creationId xmlns:a16="http://schemas.microsoft.com/office/drawing/2014/main" id="{1E68996E-50FF-4A03-B40D-72BB2BD3848A}"/>
              </a:ext>
            </a:extLst>
          </p:cNvPr>
          <p:cNvSpPr>
            <a:spLocks noGrp="1"/>
          </p:cNvSpPr>
          <p:nvPr>
            <p:ph type="dt" sz="half" idx="10"/>
          </p:nvPr>
        </p:nvSpPr>
        <p:spPr/>
        <p:txBody>
          <a:bodyPr/>
          <a:lstStyle/>
          <a:p>
            <a:r>
              <a:rPr lang="en-US" altLang="zh-CN"/>
              <a:t>Yiwei Wang</a:t>
            </a:r>
            <a:endParaRPr lang="zh-CN" altLang="en-US"/>
          </a:p>
        </p:txBody>
      </p:sp>
    </p:spTree>
    <p:extLst>
      <p:ext uri="{BB962C8B-B14F-4D97-AF65-F5344CB8AC3E}">
        <p14:creationId xmlns:p14="http://schemas.microsoft.com/office/powerpoint/2010/main" val="935307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3385"/>
            <a:ext cx="10515600" cy="1325563"/>
          </a:xfrm>
        </p:spPr>
        <p:txBody>
          <a:bodyPr>
            <a:normAutofit/>
          </a:bodyPr>
          <a:lstStyle/>
          <a:p>
            <a:pPr algn="ctr"/>
            <a:r>
              <a:rPr lang="en-US" altLang="zh-CN" sz="3200" b="1" dirty="0">
                <a:solidFill>
                  <a:srgbClr val="0070C0"/>
                </a:solidFill>
                <a:latin typeface="+mn-lt"/>
              </a:rPr>
              <a:t>Summary</a:t>
            </a:r>
            <a:endParaRPr lang="zh-CN" altLang="en-US" sz="3200" b="1" dirty="0">
              <a:solidFill>
                <a:srgbClr val="0070C0"/>
              </a:solidFill>
              <a:latin typeface="+mn-lt"/>
            </a:endParaRPr>
          </a:p>
        </p:txBody>
      </p:sp>
      <p:sp>
        <p:nvSpPr>
          <p:cNvPr id="3" name="内容占位符 2"/>
          <p:cNvSpPr>
            <a:spLocks noGrp="1"/>
          </p:cNvSpPr>
          <p:nvPr>
            <p:ph idx="1"/>
          </p:nvPr>
        </p:nvSpPr>
        <p:spPr>
          <a:xfrm>
            <a:off x="495301" y="1042248"/>
            <a:ext cx="11036299" cy="4789156"/>
          </a:xfrm>
        </p:spPr>
        <p:txBody>
          <a:bodyPr>
            <a:noAutofit/>
          </a:bodyPr>
          <a:lstStyle/>
          <a:p>
            <a:pPr marL="342900" lvl="1" indent="-342900">
              <a:lnSpc>
                <a:spcPct val="150000"/>
              </a:lnSpc>
            </a:pPr>
            <a:r>
              <a:rPr lang="en-US" altLang="zh-CN" sz="2000" dirty="0">
                <a:latin typeface="Times New Roman" panose="02020603050405020304" pitchFamily="18" charset="0"/>
                <a:cs typeface="Times New Roman" panose="02020603050405020304" pitchFamily="18" charset="0"/>
              </a:rPr>
              <a:t>The lattice of CEPC collider ring was designed with luminosity goal 5e34/cm^2/s/IP @ Higgs with 30 MW/beam.</a:t>
            </a:r>
          </a:p>
          <a:p>
            <a:pPr lvl="1">
              <a:lnSpc>
                <a:spcPct val="150000"/>
              </a:lnSpc>
            </a:pPr>
            <a:r>
              <a:rPr lang="en-US" altLang="zh-CN" sz="2000" dirty="0">
                <a:latin typeface="Times New Roman" panose="02020603050405020304" pitchFamily="18" charset="0"/>
                <a:cs typeface="Times New Roman" panose="02020603050405020304" pitchFamily="18" charset="0"/>
              </a:rPr>
              <a:t>RF region: 1st priority of the Higgs running and flexible switching</a:t>
            </a:r>
          </a:p>
          <a:p>
            <a:pPr lvl="1">
              <a:lnSpc>
                <a:spcPct val="150000"/>
              </a:lnSpc>
            </a:pPr>
            <a:r>
              <a:rPr lang="en-US" altLang="zh-CN" sz="2000" dirty="0">
                <a:latin typeface="Times New Roman" panose="02020603050405020304" pitchFamily="18" charset="0"/>
                <a:cs typeface="Times New Roman" panose="02020603050405020304" pitchFamily="18" charset="0"/>
              </a:rPr>
              <a:t>ARC: New aberration correction scheme in ARC region. The distribution of sextupoles for Higgs &amp; ttbar modes (90 deg cell) allowed to select –I sextupole pairs for W &amp;Z modes (60 deg cell) .</a:t>
            </a:r>
          </a:p>
          <a:p>
            <a:pPr lvl="1">
              <a:lnSpc>
                <a:spcPct val="150000"/>
              </a:lnSpc>
            </a:pPr>
            <a:r>
              <a:rPr lang="en-US" altLang="zh-CN" sz="2000" dirty="0">
                <a:latin typeface="Times New Roman" panose="02020603050405020304" pitchFamily="18" charset="0"/>
                <a:cs typeface="Times New Roman" panose="02020603050405020304" pitchFamily="18" charset="0"/>
              </a:rPr>
              <a:t>IR: Crab waist collision, local chromaticity correction, asymmetric interaction region</a:t>
            </a:r>
          </a:p>
          <a:p>
            <a:pPr>
              <a:lnSpc>
                <a:spcPct val="150000"/>
              </a:lnSpc>
            </a:pPr>
            <a:r>
              <a:rPr lang="en-US" altLang="zh-CN" sz="2000" dirty="0">
                <a:latin typeface="Times New Roman" panose="02020603050405020304" pitchFamily="18" charset="0"/>
                <a:cs typeface="Times New Roman" panose="02020603050405020304" pitchFamily="18" charset="0"/>
              </a:rPr>
              <a:t>Dynamic aperture w/o error for four modes achieve the requirement of energy acceptance.</a:t>
            </a:r>
          </a:p>
          <a:p>
            <a:pPr>
              <a:lnSpc>
                <a:spcPct val="150000"/>
              </a:lnSpc>
            </a:pPr>
            <a:r>
              <a:rPr lang="en-US" altLang="zh-CN" sz="2000" dirty="0">
                <a:latin typeface="Times New Roman" panose="02020603050405020304" pitchFamily="18" charset="0"/>
                <a:cs typeface="Times New Roman" panose="02020603050405020304" pitchFamily="18" charset="0"/>
              </a:rPr>
              <a:t>Dynamic aperture w/ main errors for Higgs and Z modes achieve the requirements</a:t>
            </a:r>
            <a:r>
              <a:rPr lang="en-US" altLang="ru-RU" sz="2000" dirty="0">
                <a:latin typeface="Times New Roman" panose="02020603050405020304" pitchFamily="18" charset="0"/>
                <a:cs typeface="Times New Roman" panose="02020603050405020304" pitchFamily="18" charset="0"/>
                <a:sym typeface="Symbol" panose="05050102010706020507" pitchFamily="18" charset="2"/>
              </a:rPr>
              <a:t>.</a:t>
            </a:r>
          </a:p>
        </p:txBody>
      </p:sp>
      <p:sp>
        <p:nvSpPr>
          <p:cNvPr id="5" name="灯片编号占位符 4"/>
          <p:cNvSpPr>
            <a:spLocks noGrp="1"/>
          </p:cNvSpPr>
          <p:nvPr>
            <p:ph type="sldNum" sz="quarter" idx="12"/>
          </p:nvPr>
        </p:nvSpPr>
        <p:spPr/>
        <p:txBody>
          <a:bodyPr/>
          <a:lstStyle/>
          <a:p>
            <a:fld id="{5E85E2D4-2725-4FFC-A6D2-3A56C1620C03}" type="slidenum">
              <a:rPr lang="zh-CN" altLang="en-US" smtClean="0"/>
              <a:t>18</a:t>
            </a:fld>
            <a:endParaRPr lang="zh-CN" altLang="en-US"/>
          </a:p>
        </p:txBody>
      </p:sp>
      <p:pic>
        <p:nvPicPr>
          <p:cNvPr id="9" name="Picture 8" descr="logo_main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6534" y="164638"/>
            <a:ext cx="1015325" cy="598404"/>
          </a:xfrm>
          <a:prstGeom prst="rect">
            <a:avLst/>
          </a:prstGeom>
          <a:noFill/>
          <a:extLst>
            <a:ext uri="{909E8E84-426E-40DD-AFC4-6F175D3DCCD1}">
              <a14:hiddenFill xmlns:a14="http://schemas.microsoft.com/office/drawing/2010/main">
                <a:solidFill>
                  <a:srgbClr val="FFFFFF"/>
                </a:solidFill>
              </a14:hiddenFill>
            </a:ext>
          </a:extLst>
        </p:spPr>
      </p:pic>
      <p:sp>
        <p:nvSpPr>
          <p:cNvPr id="4" name="页脚占位符 3"/>
          <p:cNvSpPr>
            <a:spLocks noGrp="1"/>
          </p:cNvSpPr>
          <p:nvPr>
            <p:ph type="ftr" sz="quarter" idx="11"/>
          </p:nvPr>
        </p:nvSpPr>
        <p:spPr/>
        <p:txBody>
          <a:bodyPr/>
          <a:lstStyle/>
          <a:p>
            <a:r>
              <a:rPr lang="en-US" altLang="zh-CN"/>
              <a:t>CEPC MDI workshop 2023</a:t>
            </a:r>
            <a:endParaRPr lang="zh-CN" altLang="en-US"/>
          </a:p>
        </p:txBody>
      </p:sp>
      <p:sp>
        <p:nvSpPr>
          <p:cNvPr id="6" name="日期占位符 5">
            <a:extLst>
              <a:ext uri="{FF2B5EF4-FFF2-40B4-BE49-F238E27FC236}">
                <a16:creationId xmlns:a16="http://schemas.microsoft.com/office/drawing/2014/main" id="{986C0DD9-6E30-41CF-9691-64A4FAE14665}"/>
              </a:ext>
            </a:extLst>
          </p:cNvPr>
          <p:cNvSpPr>
            <a:spLocks noGrp="1"/>
          </p:cNvSpPr>
          <p:nvPr>
            <p:ph type="dt" sz="half" idx="10"/>
          </p:nvPr>
        </p:nvSpPr>
        <p:spPr/>
        <p:txBody>
          <a:bodyPr/>
          <a:lstStyle/>
          <a:p>
            <a:r>
              <a:rPr lang="en-US" altLang="zh-CN"/>
              <a:t>Yiwei Wang</a:t>
            </a:r>
            <a:endParaRPr lang="zh-CN" altLang="en-US"/>
          </a:p>
        </p:txBody>
      </p:sp>
    </p:spTree>
    <p:extLst>
      <p:ext uri="{BB962C8B-B14F-4D97-AF65-F5344CB8AC3E}">
        <p14:creationId xmlns:p14="http://schemas.microsoft.com/office/powerpoint/2010/main" val="3626306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backup</a:t>
            </a:r>
            <a:endParaRPr lang="zh-CN" altLang="en-US" dirty="0"/>
          </a:p>
        </p:txBody>
      </p:sp>
      <p:sp>
        <p:nvSpPr>
          <p:cNvPr id="3" name="内容占位符 2"/>
          <p:cNvSpPr>
            <a:spLocks noGrp="1"/>
          </p:cNvSpPr>
          <p:nvPr>
            <p:ph idx="1"/>
          </p:nvPr>
        </p:nvSpPr>
        <p:spPr/>
        <p:txBody>
          <a:bodyPr/>
          <a:lstStyle/>
          <a:p>
            <a:endParaRPr lang="zh-CN" altLang="en-US"/>
          </a:p>
        </p:txBody>
      </p:sp>
      <p:sp>
        <p:nvSpPr>
          <p:cNvPr id="4" name="页脚占位符 3"/>
          <p:cNvSpPr>
            <a:spLocks noGrp="1"/>
          </p:cNvSpPr>
          <p:nvPr>
            <p:ph type="ftr" sz="quarter" idx="11"/>
          </p:nvPr>
        </p:nvSpPr>
        <p:spPr/>
        <p:txBody>
          <a:bodyPr/>
          <a:lstStyle/>
          <a:p>
            <a:r>
              <a:rPr lang="en-US" altLang="zh-CN"/>
              <a:t>CEPC MDI workshop 2023</a:t>
            </a:r>
            <a:endParaRPr lang="zh-CN" altLang="en-US"/>
          </a:p>
        </p:txBody>
      </p:sp>
      <p:sp>
        <p:nvSpPr>
          <p:cNvPr id="5" name="灯片编号占位符 4"/>
          <p:cNvSpPr>
            <a:spLocks noGrp="1"/>
          </p:cNvSpPr>
          <p:nvPr>
            <p:ph type="sldNum" sz="quarter" idx="12"/>
          </p:nvPr>
        </p:nvSpPr>
        <p:spPr/>
        <p:txBody>
          <a:bodyPr/>
          <a:lstStyle/>
          <a:p>
            <a:fld id="{22E91457-C063-4D8E-B76C-6152AF5215F9}" type="slidenum">
              <a:rPr lang="zh-CN" altLang="en-US" smtClean="0"/>
              <a:t>19</a:t>
            </a:fld>
            <a:endParaRPr lang="zh-CN" altLang="en-US"/>
          </a:p>
        </p:txBody>
      </p:sp>
      <p:sp>
        <p:nvSpPr>
          <p:cNvPr id="6" name="日期占位符 5">
            <a:extLst>
              <a:ext uri="{FF2B5EF4-FFF2-40B4-BE49-F238E27FC236}">
                <a16:creationId xmlns:a16="http://schemas.microsoft.com/office/drawing/2014/main" id="{B73BD4AC-5612-4EB4-BE29-B3A1DD5ACBD4}"/>
              </a:ext>
            </a:extLst>
          </p:cNvPr>
          <p:cNvSpPr>
            <a:spLocks noGrp="1"/>
          </p:cNvSpPr>
          <p:nvPr>
            <p:ph type="dt" sz="half" idx="10"/>
          </p:nvPr>
        </p:nvSpPr>
        <p:spPr/>
        <p:txBody>
          <a:bodyPr/>
          <a:lstStyle/>
          <a:p>
            <a:r>
              <a:rPr lang="en-US" altLang="zh-CN"/>
              <a:t>Yiwei Wang</a:t>
            </a:r>
            <a:endParaRPr lang="zh-CN" altLang="en-US"/>
          </a:p>
        </p:txBody>
      </p:sp>
    </p:spTree>
    <p:extLst>
      <p:ext uri="{BB962C8B-B14F-4D97-AF65-F5344CB8AC3E}">
        <p14:creationId xmlns:p14="http://schemas.microsoft.com/office/powerpoint/2010/main" val="1824705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1010" y="71950"/>
            <a:ext cx="10515600" cy="1191225"/>
          </a:xfrm>
        </p:spPr>
        <p:txBody>
          <a:bodyPr>
            <a:noAutofit/>
          </a:bodyPr>
          <a:lstStyle/>
          <a:p>
            <a:pPr algn="ctr"/>
            <a:r>
              <a:rPr lang="en-US" altLang="zh-CN" sz="3200" b="1" dirty="0">
                <a:solidFill>
                  <a:srgbClr val="0070C0"/>
                </a:solidFill>
                <a:latin typeface="+mn-lt"/>
              </a:rPr>
              <a:t>Overall design requirement of the </a:t>
            </a:r>
            <a:br>
              <a:rPr lang="en-US" altLang="zh-CN" sz="3200" b="1" dirty="0">
                <a:solidFill>
                  <a:srgbClr val="0070C0"/>
                </a:solidFill>
                <a:latin typeface="+mn-lt"/>
              </a:rPr>
            </a:br>
            <a:r>
              <a:rPr lang="en-US" altLang="zh-CN" sz="3200" b="1" dirty="0">
                <a:solidFill>
                  <a:srgbClr val="0070C0"/>
                </a:solidFill>
                <a:latin typeface="+mn-lt"/>
              </a:rPr>
              <a:t>CEPC collider ring</a:t>
            </a:r>
            <a:endParaRPr lang="zh-CN" altLang="en-US" sz="3200" b="1" dirty="0">
              <a:solidFill>
                <a:srgbClr val="0070C0"/>
              </a:solidFill>
              <a:latin typeface="+mn-lt"/>
            </a:endParaRPr>
          </a:p>
        </p:txBody>
      </p:sp>
      <p:sp>
        <p:nvSpPr>
          <p:cNvPr id="5" name="灯片编号占位符 4"/>
          <p:cNvSpPr>
            <a:spLocks noGrp="1"/>
          </p:cNvSpPr>
          <p:nvPr>
            <p:ph type="sldNum" sz="quarter" idx="12"/>
          </p:nvPr>
        </p:nvSpPr>
        <p:spPr/>
        <p:txBody>
          <a:bodyPr/>
          <a:lstStyle/>
          <a:p>
            <a:fld id="{5E85E2D4-2725-4FFC-A6D2-3A56C1620C03}" type="slidenum">
              <a:rPr lang="zh-CN" altLang="en-US" smtClean="0"/>
              <a:t>2</a:t>
            </a:fld>
            <a:endParaRPr lang="zh-CN" altLang="en-US" dirty="0"/>
          </a:p>
        </p:txBody>
      </p:sp>
      <p:pic>
        <p:nvPicPr>
          <p:cNvPr id="9" name="Picture 8" descr="logo_main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6534" y="164638"/>
            <a:ext cx="1015325" cy="59840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3" name="内容占位符 2"/>
              <p:cNvSpPr>
                <a:spLocks noGrp="1"/>
              </p:cNvSpPr>
              <p:nvPr>
                <p:ph idx="1"/>
              </p:nvPr>
            </p:nvSpPr>
            <p:spPr>
              <a:xfrm>
                <a:off x="740688" y="1345537"/>
                <a:ext cx="10727412" cy="1243274"/>
              </a:xfrm>
            </p:spPr>
            <p:txBody>
              <a:bodyPr>
                <a:noAutofit/>
              </a:bodyPr>
              <a:lstStyle/>
              <a:p>
                <a:r>
                  <a:rPr lang="en-US" altLang="zh-CN" sz="2000" dirty="0">
                    <a:solidFill>
                      <a:schemeClr val="tx1"/>
                    </a:solidFill>
                    <a:latin typeface="Times New Roman" panose="02020603050405020304" pitchFamily="18" charset="0"/>
                    <a:cs typeface="Times New Roman" panose="02020603050405020304" pitchFamily="18" charset="0"/>
                  </a:rPr>
                  <a:t>SR power per beam 30 MW (50 MW upgradable), 100 km, 2 interaction points</a:t>
                </a:r>
              </a:p>
              <a:p>
                <a:r>
                  <a:rPr lang="en-US" altLang="zh-CN" sz="2000" dirty="0">
                    <a:latin typeface="Times New Roman" panose="02020603050405020304" pitchFamily="18" charset="0"/>
                    <a:cs typeface="Times New Roman" panose="02020603050405020304" pitchFamily="18" charset="0"/>
                  </a:rPr>
                  <a:t>Compatible modes for H/Z/W/</a:t>
                </a:r>
                <a14:m>
                  <m:oMath xmlns:m="http://schemas.openxmlformats.org/officeDocument/2006/math">
                    <m:r>
                      <a:rPr lang="en-US" altLang="zh-CN" sz="2000" i="1">
                        <a:latin typeface="Cambria Math" panose="02040503050406030204" pitchFamily="18" charset="0"/>
                      </a:rPr>
                      <m:t>𝑡</m:t>
                    </m:r>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𝑡</m:t>
                        </m:r>
                      </m:e>
                    </m:acc>
                    <m:r>
                      <a:rPr lang="en-US" altLang="zh-CN" sz="2000" b="0" i="0" smtClean="0">
                        <a:latin typeface="Cambria Math" panose="02040503050406030204" pitchFamily="18" charset="0"/>
                      </a:rPr>
                      <m:t> </m:t>
                    </m:r>
                  </m:oMath>
                </a14:m>
                <a:r>
                  <a:rPr lang="en-US" altLang="zh-CN" sz="2000" dirty="0">
                    <a:latin typeface="Times New Roman" panose="02020603050405020304" pitchFamily="18" charset="0"/>
                    <a:cs typeface="Times New Roman" panose="02020603050405020304" pitchFamily="18" charset="0"/>
                  </a:rPr>
                  <a:t>runnig: provide high quality beam energy from 45.5 to 180 GeV</a:t>
                </a:r>
              </a:p>
              <a:p>
                <a:r>
                  <a:rPr lang="en-US" altLang="zh-CN" sz="2000" dirty="0">
                    <a:latin typeface="Times New Roman" panose="02020603050405020304" pitchFamily="18" charset="0"/>
                    <a:cs typeface="Times New Roman" panose="02020603050405020304" pitchFamily="18" charset="0"/>
                  </a:rPr>
                  <a:t>Compatible with SPPC: two machines share the most tunnels except the IP1-IP4</a:t>
                </a:r>
              </a:p>
            </p:txBody>
          </p:sp>
        </mc:Choice>
        <mc:Fallback xmlns="">
          <p:sp>
            <p:nvSpPr>
              <p:cNvPr id="13" name="内容占位符 2"/>
              <p:cNvSpPr>
                <a:spLocks noGrp="1" noRot="1" noChangeAspect="1" noMove="1" noResize="1" noEditPoints="1" noAdjustHandles="1" noChangeArrowheads="1" noChangeShapeType="1" noTextEdit="1"/>
              </p:cNvSpPr>
              <p:nvPr>
                <p:ph idx="1"/>
              </p:nvPr>
            </p:nvSpPr>
            <p:spPr>
              <a:xfrm>
                <a:off x="740688" y="1345537"/>
                <a:ext cx="10727412" cy="1243274"/>
              </a:xfrm>
              <a:blipFill>
                <a:blip r:embed="rId5"/>
                <a:stretch>
                  <a:fillRect l="-512" t="-5392" b="-2941"/>
                </a:stretch>
              </a:blipFill>
            </p:spPr>
            <p:txBody>
              <a:bodyPr/>
              <a:lstStyle/>
              <a:p>
                <a:r>
                  <a:rPr lang="zh-CN" altLang="en-US">
                    <a:noFill/>
                  </a:rPr>
                  <a:t> </a:t>
                </a:r>
              </a:p>
            </p:txBody>
          </p:sp>
        </mc:Fallback>
      </mc:AlternateContent>
      <p:sp>
        <p:nvSpPr>
          <p:cNvPr id="3" name="页脚占位符 2"/>
          <p:cNvSpPr>
            <a:spLocks noGrp="1"/>
          </p:cNvSpPr>
          <p:nvPr>
            <p:ph type="ftr" sz="quarter" idx="11"/>
          </p:nvPr>
        </p:nvSpPr>
        <p:spPr/>
        <p:txBody>
          <a:bodyPr/>
          <a:lstStyle/>
          <a:p>
            <a:r>
              <a:rPr lang="en-US" altLang="zh-CN"/>
              <a:t>CEPC MDI workshop 2023</a:t>
            </a:r>
            <a:endParaRPr lang="zh-CN" altLang="en-US"/>
          </a:p>
        </p:txBody>
      </p:sp>
      <p:pic>
        <p:nvPicPr>
          <p:cNvPr id="14" name="图片 13">
            <a:extLst>
              <a:ext uri="{FF2B5EF4-FFF2-40B4-BE49-F238E27FC236}">
                <a16:creationId xmlns:a16="http://schemas.microsoft.com/office/drawing/2014/main" id="{F03FA768-514E-4CD0-AE8D-84678421D43D}"/>
              </a:ext>
            </a:extLst>
          </p:cNvPr>
          <p:cNvPicPr/>
          <p:nvPr/>
        </p:nvPicPr>
        <p:blipFill>
          <a:blip r:embed="rId6"/>
          <a:stretch>
            <a:fillRect/>
          </a:stretch>
        </p:blipFill>
        <p:spPr>
          <a:xfrm>
            <a:off x="7017944" y="2920201"/>
            <a:ext cx="4258666" cy="3361182"/>
          </a:xfrm>
          <a:prstGeom prst="rect">
            <a:avLst/>
          </a:prstGeom>
        </p:spPr>
      </p:pic>
      <p:grpSp>
        <p:nvGrpSpPr>
          <p:cNvPr id="23" name="组合 22">
            <a:extLst>
              <a:ext uri="{FF2B5EF4-FFF2-40B4-BE49-F238E27FC236}">
                <a16:creationId xmlns:a16="http://schemas.microsoft.com/office/drawing/2014/main" id="{034A3342-AC2E-4115-8929-02360B9868EB}"/>
              </a:ext>
            </a:extLst>
          </p:cNvPr>
          <p:cNvGrpSpPr/>
          <p:nvPr/>
        </p:nvGrpSpPr>
        <p:grpSpPr>
          <a:xfrm>
            <a:off x="999134" y="2947585"/>
            <a:ext cx="5935066" cy="3415115"/>
            <a:chOff x="999134" y="2795185"/>
            <a:chExt cx="5935066" cy="3415115"/>
          </a:xfrm>
        </p:grpSpPr>
        <p:pic>
          <p:nvPicPr>
            <p:cNvPr id="12" name="图片 11">
              <a:extLst>
                <a:ext uri="{FF2B5EF4-FFF2-40B4-BE49-F238E27FC236}">
                  <a16:creationId xmlns:a16="http://schemas.microsoft.com/office/drawing/2014/main" id="{A7CF7E98-04C4-4F68-B792-657190078545}"/>
                </a:ext>
              </a:extLst>
            </p:cNvPr>
            <p:cNvPicPr/>
            <p:nvPr/>
          </p:nvPicPr>
          <p:blipFill rotWithShape="1">
            <a:blip r:embed="rId7" cstate="print">
              <a:extLst>
                <a:ext uri="{28A0092B-C50C-407E-A947-70E740481C1C}">
                  <a14:useLocalDpi xmlns:a14="http://schemas.microsoft.com/office/drawing/2010/main" val="0"/>
                </a:ext>
              </a:extLst>
            </a:blip>
            <a:srcRect l="5192" t="12288" r="6214" b="13672"/>
            <a:stretch/>
          </p:blipFill>
          <p:spPr bwMode="auto">
            <a:xfrm>
              <a:off x="999134" y="2795185"/>
              <a:ext cx="5935066" cy="3415115"/>
            </a:xfrm>
            <a:prstGeom prst="rect">
              <a:avLst/>
            </a:prstGeom>
            <a:noFill/>
            <a:ln>
              <a:noFill/>
            </a:ln>
          </p:spPr>
        </p:pic>
        <p:sp>
          <p:nvSpPr>
            <p:cNvPr id="4" name="文本框 3">
              <a:extLst>
                <a:ext uri="{FF2B5EF4-FFF2-40B4-BE49-F238E27FC236}">
                  <a16:creationId xmlns:a16="http://schemas.microsoft.com/office/drawing/2014/main" id="{B7D19E0B-90C1-4379-93C4-0C54DFE166C2}"/>
                </a:ext>
              </a:extLst>
            </p:cNvPr>
            <p:cNvSpPr txBox="1"/>
            <p:nvPr/>
          </p:nvSpPr>
          <p:spPr>
            <a:xfrm>
              <a:off x="3829050" y="4401513"/>
              <a:ext cx="2095500" cy="369332"/>
            </a:xfrm>
            <a:prstGeom prst="rect">
              <a:avLst/>
            </a:prstGeom>
            <a:noFill/>
          </p:spPr>
          <p:txBody>
            <a:bodyPr wrap="square" rtlCol="0">
              <a:spAutoFit/>
            </a:bodyPr>
            <a:lstStyle/>
            <a:p>
              <a:r>
                <a:rPr lang="en-US" altLang="zh-CN" b="1" dirty="0">
                  <a:solidFill>
                    <a:srgbClr val="CC9900"/>
                  </a:solidFill>
                </a:rPr>
                <a:t>CEPC detectors</a:t>
              </a:r>
              <a:endParaRPr lang="zh-CN" altLang="en-US" b="1" dirty="0">
                <a:solidFill>
                  <a:srgbClr val="CC9900"/>
                </a:solidFill>
              </a:endParaRPr>
            </a:p>
          </p:txBody>
        </p:sp>
        <p:cxnSp>
          <p:nvCxnSpPr>
            <p:cNvPr id="7" name="直接箭头连接符 6">
              <a:extLst>
                <a:ext uri="{FF2B5EF4-FFF2-40B4-BE49-F238E27FC236}">
                  <a16:creationId xmlns:a16="http://schemas.microsoft.com/office/drawing/2014/main" id="{AD1D750C-A557-4BEF-ACCE-978599E50A58}"/>
                </a:ext>
              </a:extLst>
            </p:cNvPr>
            <p:cNvCxnSpPr>
              <a:cxnSpLocks/>
            </p:cNvCxnSpPr>
            <p:nvPr/>
          </p:nvCxnSpPr>
          <p:spPr>
            <a:xfrm flipH="1" flipV="1">
              <a:off x="4562475" y="3333750"/>
              <a:ext cx="95252" cy="9715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7EEF41BF-F088-4F41-93EA-6414387E966F}"/>
                </a:ext>
              </a:extLst>
            </p:cNvPr>
            <p:cNvCxnSpPr>
              <a:cxnSpLocks/>
            </p:cNvCxnSpPr>
            <p:nvPr/>
          </p:nvCxnSpPr>
          <p:spPr>
            <a:xfrm flipH="1">
              <a:off x="3695700" y="4827032"/>
              <a:ext cx="742951" cy="10308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文本框 24">
            <a:extLst>
              <a:ext uri="{FF2B5EF4-FFF2-40B4-BE49-F238E27FC236}">
                <a16:creationId xmlns:a16="http://schemas.microsoft.com/office/drawing/2014/main" id="{F92CC108-355F-4D61-B0AB-068D405ED226}"/>
              </a:ext>
            </a:extLst>
          </p:cNvPr>
          <p:cNvSpPr txBox="1"/>
          <p:nvPr/>
        </p:nvSpPr>
        <p:spPr>
          <a:xfrm>
            <a:off x="7928225" y="2606377"/>
            <a:ext cx="2968309" cy="338554"/>
          </a:xfrm>
          <a:prstGeom prst="rect">
            <a:avLst/>
          </a:prstGeom>
          <a:noFill/>
        </p:spPr>
        <p:txBody>
          <a:bodyPr wrap="square">
            <a:spAutoFit/>
          </a:bodyPr>
          <a:lstStyle/>
          <a:p>
            <a:r>
              <a:rPr lang="en-US" altLang="zh-CN" sz="1600" b="1" dirty="0">
                <a:latin typeface="+mn-ea"/>
                <a:cs typeface="Times New Roman" panose="02020603050405020304" pitchFamily="18" charset="0"/>
              </a:rPr>
              <a:t>Tunnel in the arc regions</a:t>
            </a:r>
            <a:endParaRPr lang="zh-CN" altLang="en-US" sz="1600" b="1" dirty="0">
              <a:latin typeface="+mn-ea"/>
            </a:endParaRPr>
          </a:p>
        </p:txBody>
      </p:sp>
      <p:sp>
        <p:nvSpPr>
          <p:cNvPr id="26" name="文本框 25">
            <a:extLst>
              <a:ext uri="{FF2B5EF4-FFF2-40B4-BE49-F238E27FC236}">
                <a16:creationId xmlns:a16="http://schemas.microsoft.com/office/drawing/2014/main" id="{6C709730-7BBF-47FA-BA0C-9A7ED4B451B8}"/>
              </a:ext>
            </a:extLst>
          </p:cNvPr>
          <p:cNvSpPr txBox="1"/>
          <p:nvPr/>
        </p:nvSpPr>
        <p:spPr>
          <a:xfrm>
            <a:off x="3221198" y="2599567"/>
            <a:ext cx="2392756" cy="338554"/>
          </a:xfrm>
          <a:prstGeom prst="rect">
            <a:avLst/>
          </a:prstGeom>
          <a:noFill/>
        </p:spPr>
        <p:txBody>
          <a:bodyPr wrap="square" rtlCol="0">
            <a:spAutoFit/>
          </a:bodyPr>
          <a:lstStyle/>
          <a:p>
            <a:r>
              <a:rPr lang="en-US" altLang="zh-CN" sz="1600" b="1" dirty="0"/>
              <a:t>CEPC+SPPC complex</a:t>
            </a:r>
            <a:endParaRPr lang="zh-CN" altLang="en-US" sz="1600" b="1" dirty="0"/>
          </a:p>
        </p:txBody>
      </p:sp>
      <p:sp>
        <p:nvSpPr>
          <p:cNvPr id="27" name="日期占位符 26">
            <a:extLst>
              <a:ext uri="{FF2B5EF4-FFF2-40B4-BE49-F238E27FC236}">
                <a16:creationId xmlns:a16="http://schemas.microsoft.com/office/drawing/2014/main" id="{ED4D9F2D-A608-4263-A7B5-D254CE8066FF}"/>
              </a:ext>
            </a:extLst>
          </p:cNvPr>
          <p:cNvSpPr>
            <a:spLocks noGrp="1"/>
          </p:cNvSpPr>
          <p:nvPr>
            <p:ph type="dt" sz="half" idx="10"/>
          </p:nvPr>
        </p:nvSpPr>
        <p:spPr/>
        <p:txBody>
          <a:bodyPr/>
          <a:lstStyle/>
          <a:p>
            <a:r>
              <a:rPr lang="en-US" altLang="zh-CN"/>
              <a:t>Yiwei Wang</a:t>
            </a:r>
            <a:endParaRPr lang="zh-CN" altLang="en-US"/>
          </a:p>
        </p:txBody>
      </p:sp>
    </p:spTree>
    <p:extLst>
      <p:ext uri="{BB962C8B-B14F-4D97-AF65-F5344CB8AC3E}">
        <p14:creationId xmlns:p14="http://schemas.microsoft.com/office/powerpoint/2010/main" val="1266332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8808908" y="3831712"/>
            <a:ext cx="3211583" cy="2617725"/>
          </a:xfrm>
          <a:prstGeom prst="rect">
            <a:avLst/>
          </a:prstGeom>
        </p:spPr>
      </p:pic>
      <p:sp>
        <p:nvSpPr>
          <p:cNvPr id="2" name="标题 1"/>
          <p:cNvSpPr>
            <a:spLocks noGrp="1"/>
          </p:cNvSpPr>
          <p:nvPr>
            <p:ph type="title"/>
          </p:nvPr>
        </p:nvSpPr>
        <p:spPr>
          <a:xfrm>
            <a:off x="838200" y="63568"/>
            <a:ext cx="10515600" cy="1325563"/>
          </a:xfrm>
        </p:spPr>
        <p:txBody>
          <a:bodyPr>
            <a:normAutofit/>
          </a:bodyPr>
          <a:lstStyle/>
          <a:p>
            <a:pPr algn="ctr"/>
            <a:r>
              <a:rPr lang="en-US" altLang="zh-CN" sz="4000" b="1" dirty="0">
                <a:latin typeface="Times New Roman" panose="02020603050405020304" pitchFamily="18" charset="0"/>
                <a:cs typeface="Times New Roman" panose="02020603050405020304" pitchFamily="18" charset="0"/>
              </a:rPr>
              <a:t>Location of the dumping system</a:t>
            </a:r>
            <a:endParaRPr lang="zh-CN" altLang="en-US" sz="4000"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592137" y="1335396"/>
            <a:ext cx="5322280" cy="4880580"/>
          </a:xfrm>
        </p:spPr>
        <p:txBody>
          <a:bodyPr>
            <a:normAutofit/>
          </a:bodyPr>
          <a:lstStyle/>
          <a:p>
            <a:r>
              <a:rPr lang="en-US" altLang="zh-CN" sz="1800" dirty="0">
                <a:latin typeface="Times New Roman" panose="02020603050405020304" pitchFamily="18" charset="0"/>
                <a:cs typeface="Times New Roman" panose="02020603050405020304" pitchFamily="18" charset="0"/>
              </a:rPr>
              <a:t>Dumping system for collider ring</a:t>
            </a:r>
          </a:p>
          <a:p>
            <a:pPr lvl="1"/>
            <a:r>
              <a:rPr lang="en-US" altLang="zh-CN" sz="1800" dirty="0">
                <a:latin typeface="Times New Roman" panose="02020603050405020304" pitchFamily="18" charset="0"/>
                <a:cs typeface="Times New Roman" panose="02020603050405020304" pitchFamily="18" charset="0"/>
              </a:rPr>
              <a:t>Seems not necessary to be close to IP</a:t>
            </a:r>
          </a:p>
          <a:p>
            <a:pPr lvl="2"/>
            <a:r>
              <a:rPr lang="en-US" altLang="zh-CN" sz="1800" b="1" dirty="0">
                <a:latin typeface="Times New Roman" panose="02020603050405020304" pitchFamily="18" charset="0"/>
                <a:cs typeface="Times New Roman" panose="02020603050405020304" pitchFamily="18" charset="0"/>
              </a:rPr>
              <a:t>Active machine protection </a:t>
            </a:r>
            <a:r>
              <a:rPr lang="en-US" altLang="zh-CN" sz="1800" dirty="0">
                <a:latin typeface="Times New Roman" panose="02020603050405020304" pitchFamily="18" charset="0"/>
                <a:cs typeface="Times New Roman" panose="02020603050405020304" pitchFamily="18" charset="0"/>
              </a:rPr>
              <a:t>for the beam loss with time larger than </a:t>
            </a:r>
            <a:r>
              <a:rPr lang="en-US" altLang="zh-CN" sz="1800" b="1" dirty="0">
                <a:latin typeface="Times New Roman" panose="02020603050405020304" pitchFamily="18" charset="0"/>
                <a:cs typeface="Times New Roman" panose="02020603050405020304" pitchFamily="18" charset="0"/>
              </a:rPr>
              <a:t>multi turns</a:t>
            </a:r>
          </a:p>
          <a:p>
            <a:pPr lvl="1"/>
            <a:r>
              <a:rPr lang="en-US" altLang="zh-CN" sz="1800" dirty="0">
                <a:latin typeface="Times New Roman" panose="02020603050405020304" pitchFamily="18" charset="0"/>
                <a:cs typeface="Times New Roman" panose="02020603050405020304" pitchFamily="18" charset="0"/>
              </a:rPr>
              <a:t>Located at </a:t>
            </a:r>
            <a:r>
              <a:rPr lang="en-US" altLang="zh-CN" sz="1800" b="1" dirty="0">
                <a:latin typeface="Times New Roman" panose="02020603050405020304" pitchFamily="18" charset="0"/>
                <a:cs typeface="Times New Roman" panose="02020603050405020304" pitchFamily="18" charset="0"/>
              </a:rPr>
              <a:t>STR1 and STR2 </a:t>
            </a:r>
            <a:r>
              <a:rPr lang="en-US" altLang="zh-CN" sz="1800" dirty="0">
                <a:latin typeface="Times New Roman" panose="02020603050405020304" pitchFamily="18" charset="0"/>
                <a:cs typeface="Times New Roman" panose="02020603050405020304" pitchFamily="18" charset="0"/>
              </a:rPr>
              <a:t>or STR2 and STR3</a:t>
            </a:r>
          </a:p>
          <a:p>
            <a:pPr lvl="2"/>
            <a:r>
              <a:rPr lang="en-US" altLang="zh-CN" sz="1800" dirty="0">
                <a:latin typeface="Times New Roman" panose="02020603050405020304" pitchFamily="18" charset="0"/>
                <a:cs typeface="Times New Roman" panose="02020603050405020304" pitchFamily="18" charset="0"/>
              </a:rPr>
              <a:t>At least one dump for each collider ring</a:t>
            </a:r>
          </a:p>
          <a:p>
            <a:pPr lvl="2"/>
            <a:r>
              <a:rPr lang="en-US" altLang="zh-CN" sz="1800" dirty="0">
                <a:latin typeface="Times New Roman" panose="02020603050405020304" pitchFamily="18" charset="0"/>
                <a:cs typeface="Times New Roman" panose="02020603050405020304" pitchFamily="18" charset="0"/>
              </a:rPr>
              <a:t>STR4 for future option of ep collision</a:t>
            </a:r>
          </a:p>
          <a:p>
            <a:pPr lvl="1"/>
            <a:r>
              <a:rPr lang="en-US" altLang="zh-CN" sz="1800" b="1" dirty="0">
                <a:latin typeface="Times New Roman" panose="02020603050405020304" pitchFamily="18" charset="0"/>
                <a:cs typeface="Times New Roman" panose="02020603050405020304" pitchFamily="18" charset="0"/>
              </a:rPr>
              <a:t>Inner side of tunnel</a:t>
            </a:r>
          </a:p>
          <a:p>
            <a:pPr lvl="2"/>
            <a:r>
              <a:rPr lang="en-US" altLang="zh-CN" sz="1800" dirty="0">
                <a:latin typeface="Times New Roman" panose="02020603050405020304" pitchFamily="18" charset="0"/>
                <a:cs typeface="Times New Roman" panose="02020603050405020304" pitchFamily="18" charset="0"/>
              </a:rPr>
              <a:t>SPPC will locates outer side of CEPC</a:t>
            </a:r>
          </a:p>
          <a:p>
            <a:pPr lvl="2"/>
            <a:r>
              <a:rPr lang="en-US" altLang="zh-CN" sz="1800" dirty="0">
                <a:latin typeface="Times New Roman" panose="02020603050405020304" pitchFamily="18" charset="0"/>
                <a:cs typeface="Times New Roman" panose="02020603050405020304" pitchFamily="18" charset="0"/>
              </a:rPr>
              <a:t>Maintenance of the dump</a:t>
            </a:r>
          </a:p>
          <a:p>
            <a:r>
              <a:rPr lang="en-US" altLang="zh-CN" sz="1800" dirty="0">
                <a:latin typeface="Times New Roman" panose="02020603050405020304" pitchFamily="18" charset="0"/>
                <a:cs typeface="Times New Roman" panose="02020603050405020304" pitchFamily="18" charset="0"/>
              </a:rPr>
              <a:t>Dumping system for booster ring</a:t>
            </a:r>
          </a:p>
          <a:p>
            <a:pPr lvl="1"/>
            <a:r>
              <a:rPr lang="en-US" altLang="zh-CN" sz="1800" dirty="0">
                <a:latin typeface="Times New Roman" panose="02020603050405020304" pitchFamily="18" charset="0"/>
                <a:cs typeface="Times New Roman" panose="02020603050405020304" pitchFamily="18" charset="0"/>
              </a:rPr>
              <a:t>Low charge bunches can be dumped by collimator</a:t>
            </a:r>
          </a:p>
          <a:p>
            <a:pPr lvl="1"/>
            <a:r>
              <a:rPr lang="en-US" altLang="zh-CN" sz="1800" dirty="0">
                <a:latin typeface="Times New Roman" panose="02020603050405020304" pitchFamily="18" charset="0"/>
                <a:cs typeface="Times New Roman" panose="02020603050405020304" pitchFamily="18" charset="0"/>
              </a:rPr>
              <a:t>Dumping for bunches of on axis injection can </a:t>
            </a:r>
            <a:r>
              <a:rPr lang="en-US" altLang="zh-CN" sz="1800" b="1" dirty="0">
                <a:latin typeface="Times New Roman" panose="02020603050405020304" pitchFamily="18" charset="0"/>
                <a:cs typeface="Times New Roman" panose="02020603050405020304" pitchFamily="18" charset="0"/>
              </a:rPr>
              <a:t>share the dump with collider ring</a:t>
            </a:r>
          </a:p>
        </p:txBody>
      </p:sp>
      <p:grpSp>
        <p:nvGrpSpPr>
          <p:cNvPr id="9" name="组合 8"/>
          <p:cNvGrpSpPr/>
          <p:nvPr/>
        </p:nvGrpSpPr>
        <p:grpSpPr>
          <a:xfrm>
            <a:off x="5846334" y="3786258"/>
            <a:ext cx="3307326" cy="2786815"/>
            <a:chOff x="6704345" y="2867200"/>
            <a:chExt cx="3971925" cy="3539950"/>
          </a:xfrm>
        </p:grpSpPr>
        <p:pic>
          <p:nvPicPr>
            <p:cNvPr id="10" name="图片 9"/>
            <p:cNvPicPr>
              <a:picLocks noChangeAspect="1"/>
            </p:cNvPicPr>
            <p:nvPr/>
          </p:nvPicPr>
          <p:blipFill>
            <a:blip r:embed="rId3"/>
            <a:stretch>
              <a:fillRect/>
            </a:stretch>
          </p:blipFill>
          <p:spPr>
            <a:xfrm>
              <a:off x="6704345" y="2867200"/>
              <a:ext cx="3971925" cy="3539950"/>
            </a:xfrm>
            <a:prstGeom prst="rect">
              <a:avLst/>
            </a:prstGeom>
          </p:spPr>
        </p:pic>
        <p:sp>
          <p:nvSpPr>
            <p:cNvPr id="11" name="矩形 10"/>
            <p:cNvSpPr/>
            <p:nvPr/>
          </p:nvSpPr>
          <p:spPr>
            <a:xfrm>
              <a:off x="7534275" y="4867275"/>
              <a:ext cx="1485900" cy="7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6089528" y="1351208"/>
            <a:ext cx="5736520" cy="2301686"/>
            <a:chOff x="853652" y="3392513"/>
            <a:chExt cx="4595747" cy="2847031"/>
          </a:xfrm>
        </p:grpSpPr>
        <p:grpSp>
          <p:nvGrpSpPr>
            <p:cNvPr id="16" name="组合 15"/>
            <p:cNvGrpSpPr/>
            <p:nvPr/>
          </p:nvGrpSpPr>
          <p:grpSpPr>
            <a:xfrm>
              <a:off x="853652" y="3392513"/>
              <a:ext cx="4595747" cy="2847031"/>
              <a:chOff x="7968354" y="1294402"/>
              <a:chExt cx="4038577" cy="2380349"/>
            </a:xfrm>
          </p:grpSpPr>
          <p:grpSp>
            <p:nvGrpSpPr>
              <p:cNvPr id="17" name="组合 16"/>
              <p:cNvGrpSpPr/>
              <p:nvPr/>
            </p:nvGrpSpPr>
            <p:grpSpPr>
              <a:xfrm>
                <a:off x="7968354" y="1418523"/>
                <a:ext cx="3893040" cy="2111026"/>
                <a:chOff x="5530782" y="475571"/>
                <a:chExt cx="5468084" cy="2878979"/>
              </a:xfrm>
            </p:grpSpPr>
            <p:pic>
              <p:nvPicPr>
                <p:cNvPr id="20" name="图片 19"/>
                <p:cNvPicPr>
                  <a:picLocks noChangeAspect="1"/>
                </p:cNvPicPr>
                <p:nvPr/>
              </p:nvPicPr>
              <p:blipFill>
                <a:blip r:embed="rId4"/>
                <a:stretch>
                  <a:fillRect/>
                </a:stretch>
              </p:blipFill>
              <p:spPr>
                <a:xfrm>
                  <a:off x="5530782" y="475571"/>
                  <a:ext cx="5468084" cy="2878979"/>
                </a:xfrm>
                <a:prstGeom prst="rect">
                  <a:avLst/>
                </a:prstGeom>
              </p:spPr>
            </p:pic>
            <p:cxnSp>
              <p:nvCxnSpPr>
                <p:cNvPr id="21" name="直接箭头连接符 20"/>
                <p:cNvCxnSpPr/>
                <p:nvPr/>
              </p:nvCxnSpPr>
              <p:spPr>
                <a:xfrm flipH="1" flipV="1">
                  <a:off x="9395460" y="941070"/>
                  <a:ext cx="419100" cy="12192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a:off x="9408795" y="2787015"/>
                  <a:ext cx="419100" cy="10668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11160441" y="1294402"/>
                <a:ext cx="843175" cy="369332"/>
              </a:xfrm>
              <a:prstGeom prst="rect">
                <a:avLst/>
              </a:prstGeom>
              <a:noFill/>
            </p:spPr>
            <p:txBody>
              <a:bodyPr wrap="square" rtlCol="0">
                <a:spAutoFit/>
              </a:bodyPr>
              <a:lstStyle/>
              <a:p>
                <a:r>
                  <a:rPr lang="en-US" altLang="zh-CN" dirty="0"/>
                  <a:t>STR1</a:t>
                </a:r>
                <a:endParaRPr lang="zh-CN" altLang="en-US" dirty="0"/>
              </a:p>
            </p:txBody>
          </p:sp>
          <p:sp>
            <p:nvSpPr>
              <p:cNvPr id="19" name="文本框 18"/>
              <p:cNvSpPr txBox="1"/>
              <p:nvPr/>
            </p:nvSpPr>
            <p:spPr>
              <a:xfrm>
                <a:off x="11163756" y="3305419"/>
                <a:ext cx="843175" cy="369332"/>
              </a:xfrm>
              <a:prstGeom prst="rect">
                <a:avLst/>
              </a:prstGeom>
              <a:noFill/>
            </p:spPr>
            <p:txBody>
              <a:bodyPr wrap="square" rtlCol="0">
                <a:spAutoFit/>
              </a:bodyPr>
              <a:lstStyle/>
              <a:p>
                <a:r>
                  <a:rPr lang="en-US" altLang="zh-CN" dirty="0"/>
                  <a:t>STR2</a:t>
                </a:r>
                <a:endParaRPr lang="zh-CN" altLang="en-US" dirty="0"/>
              </a:p>
            </p:txBody>
          </p:sp>
        </p:grpSp>
        <p:sp>
          <p:nvSpPr>
            <p:cNvPr id="23" name="文本框 22"/>
            <p:cNvSpPr txBox="1"/>
            <p:nvPr/>
          </p:nvSpPr>
          <p:spPr>
            <a:xfrm>
              <a:off x="1010109" y="3392614"/>
              <a:ext cx="959501" cy="369332"/>
            </a:xfrm>
            <a:prstGeom prst="rect">
              <a:avLst/>
            </a:prstGeom>
            <a:noFill/>
          </p:spPr>
          <p:txBody>
            <a:bodyPr wrap="square" rtlCol="0">
              <a:spAutoFit/>
            </a:bodyPr>
            <a:lstStyle/>
            <a:p>
              <a:r>
                <a:rPr lang="en-US" altLang="zh-CN" dirty="0"/>
                <a:t>STR4</a:t>
              </a:r>
              <a:endParaRPr lang="zh-CN" altLang="en-US" dirty="0"/>
            </a:p>
          </p:txBody>
        </p:sp>
        <p:sp>
          <p:nvSpPr>
            <p:cNvPr id="24" name="文本框 23"/>
            <p:cNvSpPr txBox="1"/>
            <p:nvPr/>
          </p:nvSpPr>
          <p:spPr>
            <a:xfrm>
              <a:off x="984687" y="5814014"/>
              <a:ext cx="959501" cy="369332"/>
            </a:xfrm>
            <a:prstGeom prst="rect">
              <a:avLst/>
            </a:prstGeom>
            <a:noFill/>
          </p:spPr>
          <p:txBody>
            <a:bodyPr wrap="square" rtlCol="0">
              <a:spAutoFit/>
            </a:bodyPr>
            <a:lstStyle/>
            <a:p>
              <a:r>
                <a:rPr lang="en-US" altLang="zh-CN" dirty="0"/>
                <a:t>STR3</a:t>
              </a:r>
              <a:endParaRPr lang="zh-CN" altLang="en-US" dirty="0"/>
            </a:p>
          </p:txBody>
        </p:sp>
      </p:grpSp>
      <p:sp>
        <p:nvSpPr>
          <p:cNvPr id="4" name="页脚占位符 3">
            <a:extLst>
              <a:ext uri="{FF2B5EF4-FFF2-40B4-BE49-F238E27FC236}">
                <a16:creationId xmlns:a16="http://schemas.microsoft.com/office/drawing/2014/main" id="{2343E047-8FC1-4926-8EEC-D8ECA8F69608}"/>
              </a:ext>
            </a:extLst>
          </p:cNvPr>
          <p:cNvSpPr>
            <a:spLocks noGrp="1"/>
          </p:cNvSpPr>
          <p:nvPr>
            <p:ph type="ftr" sz="quarter" idx="11"/>
          </p:nvPr>
        </p:nvSpPr>
        <p:spPr/>
        <p:txBody>
          <a:bodyPr/>
          <a:lstStyle/>
          <a:p>
            <a:r>
              <a:rPr lang="en-US" altLang="zh-CN"/>
              <a:t>CEPC MDI workshop 2023</a:t>
            </a:r>
            <a:endParaRPr lang="zh-CN" altLang="en-US"/>
          </a:p>
        </p:txBody>
      </p:sp>
      <p:sp>
        <p:nvSpPr>
          <p:cNvPr id="5" name="灯片编号占位符 4">
            <a:extLst>
              <a:ext uri="{FF2B5EF4-FFF2-40B4-BE49-F238E27FC236}">
                <a16:creationId xmlns:a16="http://schemas.microsoft.com/office/drawing/2014/main" id="{F39AB579-C53E-4225-B7A4-3BBA67D268EB}"/>
              </a:ext>
            </a:extLst>
          </p:cNvPr>
          <p:cNvSpPr>
            <a:spLocks noGrp="1"/>
          </p:cNvSpPr>
          <p:nvPr>
            <p:ph type="sldNum" sz="quarter" idx="12"/>
          </p:nvPr>
        </p:nvSpPr>
        <p:spPr/>
        <p:txBody>
          <a:bodyPr/>
          <a:lstStyle/>
          <a:p>
            <a:fld id="{22E91457-C063-4D8E-B76C-6152AF5215F9}" type="slidenum">
              <a:rPr lang="zh-CN" altLang="en-US" smtClean="0"/>
              <a:t>20</a:t>
            </a:fld>
            <a:endParaRPr lang="zh-CN" altLang="en-US"/>
          </a:p>
        </p:txBody>
      </p:sp>
      <p:sp>
        <p:nvSpPr>
          <p:cNvPr id="6" name="日期占位符 5">
            <a:extLst>
              <a:ext uri="{FF2B5EF4-FFF2-40B4-BE49-F238E27FC236}">
                <a16:creationId xmlns:a16="http://schemas.microsoft.com/office/drawing/2014/main" id="{0A9F1158-1788-43BF-AB1F-0DEB71ACA851}"/>
              </a:ext>
            </a:extLst>
          </p:cNvPr>
          <p:cNvSpPr>
            <a:spLocks noGrp="1"/>
          </p:cNvSpPr>
          <p:nvPr>
            <p:ph type="dt" sz="half" idx="10"/>
          </p:nvPr>
        </p:nvSpPr>
        <p:spPr/>
        <p:txBody>
          <a:bodyPr/>
          <a:lstStyle/>
          <a:p>
            <a:r>
              <a:rPr lang="en-US" altLang="zh-CN"/>
              <a:t>Yiwei Wang</a:t>
            </a:r>
            <a:endParaRPr lang="zh-CN" altLang="en-US"/>
          </a:p>
        </p:txBody>
      </p:sp>
    </p:spTree>
    <p:extLst>
      <p:ext uri="{BB962C8B-B14F-4D97-AF65-F5344CB8AC3E}">
        <p14:creationId xmlns:p14="http://schemas.microsoft.com/office/powerpoint/2010/main" val="3258947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1010" y="244007"/>
            <a:ext cx="10515600" cy="739657"/>
          </a:xfrm>
        </p:spPr>
        <p:txBody>
          <a:bodyPr>
            <a:normAutofit/>
          </a:bodyPr>
          <a:lstStyle/>
          <a:p>
            <a:pPr algn="ctr"/>
            <a:r>
              <a:rPr lang="en-US" altLang="zh-CN" sz="3200" b="1" dirty="0">
                <a:solidFill>
                  <a:srgbClr val="0070C0"/>
                </a:solidFill>
                <a:latin typeface="+mn-lt"/>
              </a:rPr>
              <a:t>Lattice design of the CEPC collider ring</a:t>
            </a:r>
            <a:endParaRPr lang="zh-CN" altLang="en-US" sz="3200" b="1" dirty="0">
              <a:solidFill>
                <a:srgbClr val="0070C0"/>
              </a:solidFill>
              <a:latin typeface="+mn-lt"/>
            </a:endParaRPr>
          </a:p>
        </p:txBody>
      </p:sp>
      <p:sp>
        <p:nvSpPr>
          <p:cNvPr id="5" name="灯片编号占位符 4"/>
          <p:cNvSpPr>
            <a:spLocks noGrp="1"/>
          </p:cNvSpPr>
          <p:nvPr>
            <p:ph type="sldNum" sz="quarter" idx="12"/>
          </p:nvPr>
        </p:nvSpPr>
        <p:spPr/>
        <p:txBody>
          <a:bodyPr/>
          <a:lstStyle/>
          <a:p>
            <a:fld id="{5E85E2D4-2725-4FFC-A6D2-3A56C1620C03}" type="slidenum">
              <a:rPr lang="zh-CN" altLang="en-US" smtClean="0"/>
              <a:t>3</a:t>
            </a:fld>
            <a:endParaRPr lang="zh-CN" altLang="en-US" dirty="0"/>
          </a:p>
        </p:txBody>
      </p:sp>
      <p:pic>
        <p:nvPicPr>
          <p:cNvPr id="9" name="Picture 8" descr="logo_main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6534" y="164638"/>
            <a:ext cx="1015325" cy="598404"/>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083698" y="5741838"/>
            <a:ext cx="3439232" cy="615553"/>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a:t>
            </a:r>
            <a:r>
              <a:rPr lang="en-US" altLang="zh-CN" sz="1100" dirty="0">
                <a:latin typeface="Times New Roman" panose="02020603050405020304" pitchFamily="18" charset="0"/>
                <a:cs typeface="Times New Roman" panose="02020603050405020304" pitchFamily="18" charset="0"/>
              </a:rPr>
              <a:t>ref: </a:t>
            </a:r>
            <a:r>
              <a:rPr lang="it-IT" altLang="zh-CN" sz="1100" dirty="0">
                <a:latin typeface="Times New Roman" panose="02020603050405020304" pitchFamily="18" charset="0"/>
                <a:cs typeface="Times New Roman" panose="02020603050405020304" pitchFamily="18" charset="0"/>
              </a:rPr>
              <a:t>CEPC-CDR; CEPC pre-CDR; </a:t>
            </a:r>
            <a:r>
              <a:rPr lang="en-US" altLang="zh-CN" sz="1100" dirty="0">
                <a:latin typeface="Times New Roman" panose="02020603050405020304" pitchFamily="18" charset="0"/>
                <a:cs typeface="Times New Roman" panose="02020603050405020304" pitchFamily="18" charset="0"/>
              </a:rPr>
              <a:t>K. Oide, arXiv:1610.07170; M. Zobov et al, Phys. Rev. Lett. 104, 174801(2010); </a:t>
            </a:r>
            <a:r>
              <a:rPr lang="it-IT" altLang="zh-CN" sz="1100" dirty="0">
                <a:latin typeface="Times New Roman" panose="02020603050405020304" pitchFamily="18" charset="0"/>
                <a:cs typeface="Times New Roman" panose="02020603050405020304" pitchFamily="18" charset="0"/>
              </a:rPr>
              <a:t>A. Milanese, PRAB 19, 112401 (2016); </a:t>
            </a:r>
            <a:endParaRPr lang="zh-CN" altLang="en-US" sz="1100" dirty="0">
              <a:latin typeface="Times New Roman" panose="02020603050405020304" pitchFamily="18" charset="0"/>
              <a:cs typeface="Times New Roman" panose="02020603050405020304" pitchFamily="18" charset="0"/>
            </a:endParaRPr>
          </a:p>
        </p:txBody>
      </p:sp>
      <p:sp>
        <p:nvSpPr>
          <p:cNvPr id="13" name="内容占位符 2"/>
          <p:cNvSpPr>
            <a:spLocks noGrp="1"/>
          </p:cNvSpPr>
          <p:nvPr>
            <p:ph idx="1"/>
          </p:nvPr>
        </p:nvSpPr>
        <p:spPr>
          <a:xfrm>
            <a:off x="1054060" y="1129252"/>
            <a:ext cx="5629410" cy="4671473"/>
          </a:xfrm>
        </p:spPr>
        <p:txBody>
          <a:bodyPr>
            <a:noAutofit/>
          </a:bodyPr>
          <a:lstStyle/>
          <a:p>
            <a:r>
              <a:rPr lang="en-US" altLang="zh-CN" sz="1600" dirty="0">
                <a:solidFill>
                  <a:schemeClr val="tx1"/>
                </a:solidFill>
                <a:latin typeface="Times New Roman" panose="02020603050405020304" pitchFamily="18" charset="0"/>
                <a:cs typeface="Times New Roman" panose="02020603050405020304" pitchFamily="18" charset="0"/>
              </a:rPr>
              <a:t>Basically 2 folded symmetry</a:t>
            </a:r>
          </a:p>
          <a:p>
            <a:r>
              <a:rPr lang="en-US" altLang="zh-CN" sz="1600" dirty="0">
                <a:solidFill>
                  <a:schemeClr val="tx1"/>
                </a:solidFill>
                <a:latin typeface="Times New Roman" panose="02020603050405020304" pitchFamily="18" charset="0"/>
                <a:cs typeface="Times New Roman" panose="02020603050405020304" pitchFamily="18" charset="0"/>
              </a:rPr>
              <a:t>8 arc sections</a:t>
            </a:r>
          </a:p>
          <a:p>
            <a:pPr lvl="1"/>
            <a:r>
              <a:rPr lang="en-US" altLang="zh-CN" sz="1600" dirty="0">
                <a:solidFill>
                  <a:schemeClr val="tx1"/>
                </a:solidFill>
                <a:latin typeface="Times New Roman" panose="02020603050405020304" pitchFamily="18" charset="0"/>
                <a:cs typeface="Times New Roman" panose="02020603050405020304" pitchFamily="18" charset="0"/>
              </a:rPr>
              <a:t>dual aperture dipole and quadrupole magnets</a:t>
            </a:r>
          </a:p>
          <a:p>
            <a:pPr lvl="1"/>
            <a:r>
              <a:rPr lang="en-US" altLang="zh-CN" sz="1600" dirty="0">
                <a:latin typeface="Times New Roman" panose="02020603050405020304" pitchFamily="18" charset="0"/>
                <a:cs typeface="Times New Roman" panose="02020603050405020304" pitchFamily="18" charset="0"/>
              </a:rPr>
              <a:t>n</a:t>
            </a:r>
            <a:r>
              <a:rPr lang="en-US" altLang="zh-CN" sz="1600" dirty="0">
                <a:solidFill>
                  <a:schemeClr val="tx1"/>
                </a:solidFill>
                <a:latin typeface="Times New Roman" panose="02020603050405020304" pitchFamily="18" charset="0"/>
                <a:cs typeface="Times New Roman" panose="02020603050405020304" pitchFamily="18" charset="0"/>
              </a:rPr>
              <a:t>on-interleaved sextupoles</a:t>
            </a:r>
          </a:p>
          <a:p>
            <a:r>
              <a:rPr lang="en-US" altLang="zh-CN" sz="1600" dirty="0">
                <a:solidFill>
                  <a:schemeClr val="tx1"/>
                </a:solidFill>
                <a:latin typeface="Times New Roman" panose="02020603050405020304" pitchFamily="18" charset="0"/>
                <a:cs typeface="Times New Roman" panose="02020603050405020304" pitchFamily="18" charset="0"/>
              </a:rPr>
              <a:t>4 short straight section</a:t>
            </a:r>
          </a:p>
          <a:p>
            <a:pPr lvl="1"/>
            <a:r>
              <a:rPr lang="en-US" altLang="zh-CN" sz="1600" dirty="0">
                <a:latin typeface="Times New Roman" panose="02020603050405020304" pitchFamily="18" charset="0"/>
                <a:cs typeface="Times New Roman" panose="02020603050405020304" pitchFamily="18" charset="0"/>
              </a:rPr>
              <a:t>on/off axis i</a:t>
            </a:r>
            <a:r>
              <a:rPr lang="en-US" altLang="zh-CN" sz="1600" dirty="0">
                <a:solidFill>
                  <a:schemeClr val="tx1"/>
                </a:solidFill>
                <a:latin typeface="Times New Roman" panose="02020603050405020304" pitchFamily="18" charset="0"/>
                <a:cs typeface="Times New Roman" panose="02020603050405020304" pitchFamily="18" charset="0"/>
              </a:rPr>
              <a:t>njection regions for different modes</a:t>
            </a:r>
          </a:p>
          <a:p>
            <a:pPr lvl="1"/>
            <a:r>
              <a:rPr lang="en-US" altLang="zh-CN" sz="1600" dirty="0">
                <a:latin typeface="Times New Roman" panose="02020603050405020304" pitchFamily="18" charset="0"/>
                <a:cs typeface="Times New Roman" panose="02020603050405020304" pitchFamily="18" charset="0"/>
              </a:rPr>
              <a:t>beam dumping</a:t>
            </a:r>
            <a:endParaRPr lang="en-US" altLang="zh-CN" sz="1600" dirty="0">
              <a:solidFill>
                <a:schemeClr val="tx1"/>
              </a:solidFill>
              <a:latin typeface="Times New Roman" panose="02020603050405020304" pitchFamily="18" charset="0"/>
              <a:cs typeface="Times New Roman" panose="02020603050405020304" pitchFamily="18" charset="0"/>
            </a:endParaRPr>
          </a:p>
          <a:p>
            <a:r>
              <a:rPr lang="en-US" altLang="zh-CN" sz="1600" dirty="0">
                <a:solidFill>
                  <a:schemeClr val="tx1"/>
                </a:solidFill>
                <a:latin typeface="Times New Roman" panose="02020603050405020304" pitchFamily="18" charset="0"/>
                <a:cs typeface="Times New Roman" panose="02020603050405020304" pitchFamily="18" charset="0"/>
              </a:rPr>
              <a:t>2 interaction regions</a:t>
            </a:r>
          </a:p>
          <a:p>
            <a:pPr lvl="1"/>
            <a:r>
              <a:rPr lang="en-US" altLang="zh-CN" sz="1600" dirty="0">
                <a:latin typeface="Times New Roman" panose="02020603050405020304" pitchFamily="18" charset="0"/>
                <a:cs typeface="Times New Roman" panose="02020603050405020304" pitchFamily="18" charset="0"/>
              </a:rPr>
              <a:t>c</a:t>
            </a:r>
            <a:r>
              <a:rPr lang="en-US" altLang="zh-CN" sz="1600" dirty="0">
                <a:solidFill>
                  <a:schemeClr val="tx1"/>
                </a:solidFill>
                <a:latin typeface="Times New Roman" panose="02020603050405020304" pitchFamily="18" charset="0"/>
                <a:cs typeface="Times New Roman" panose="02020603050405020304" pitchFamily="18" charset="0"/>
              </a:rPr>
              <a:t>rab waist collision</a:t>
            </a:r>
          </a:p>
          <a:p>
            <a:pPr lvl="1"/>
            <a:r>
              <a:rPr lang="en-US" altLang="zh-CN" sz="1600" dirty="0">
                <a:latin typeface="Times New Roman" panose="02020603050405020304" pitchFamily="18" charset="0"/>
                <a:cs typeface="Times New Roman" panose="02020603050405020304" pitchFamily="18" charset="0"/>
              </a:rPr>
              <a:t>l</a:t>
            </a:r>
            <a:r>
              <a:rPr lang="en-US" altLang="zh-CN" sz="1600" dirty="0">
                <a:solidFill>
                  <a:schemeClr val="tx1"/>
                </a:solidFill>
                <a:latin typeface="Times New Roman" panose="02020603050405020304" pitchFamily="18" charset="0"/>
                <a:cs typeface="Times New Roman" panose="02020603050405020304" pitchFamily="18" charset="0"/>
              </a:rPr>
              <a:t>ocal chromaticity correction for the interaction region</a:t>
            </a:r>
          </a:p>
          <a:p>
            <a:pPr lvl="1"/>
            <a:r>
              <a:rPr lang="en-US" altLang="zh-CN" sz="1600" dirty="0">
                <a:latin typeface="Times New Roman" panose="02020603050405020304" pitchFamily="18" charset="0"/>
                <a:cs typeface="Times New Roman" panose="02020603050405020304" pitchFamily="18" charset="0"/>
              </a:rPr>
              <a:t>asymmetric interaction region</a:t>
            </a:r>
            <a:endParaRPr lang="en-US" altLang="zh-CN" sz="1600" dirty="0">
              <a:solidFill>
                <a:schemeClr val="tx1"/>
              </a:solidFill>
              <a:latin typeface="Times New Roman" panose="02020603050405020304" pitchFamily="18" charset="0"/>
              <a:cs typeface="Times New Roman" panose="02020603050405020304" pitchFamily="18" charset="0"/>
            </a:endParaRPr>
          </a:p>
          <a:p>
            <a:r>
              <a:rPr lang="en-US" altLang="zh-CN" sz="1600" dirty="0">
                <a:solidFill>
                  <a:schemeClr val="tx1"/>
                </a:solidFill>
                <a:latin typeface="Times New Roman" panose="02020603050405020304" pitchFamily="18" charset="0"/>
                <a:cs typeface="Times New Roman" panose="02020603050405020304" pitchFamily="18" charset="0"/>
              </a:rPr>
              <a:t>2 RF acceleration regions</a:t>
            </a:r>
          </a:p>
          <a:p>
            <a:pPr lvl="1"/>
            <a:r>
              <a:rPr lang="en-US" altLang="zh-CN" sz="1600" dirty="0">
                <a:latin typeface="Times New Roman" panose="02020603050405020304" pitchFamily="18" charset="0"/>
                <a:cs typeface="Times New Roman" panose="02020603050405020304" pitchFamily="18" charset="0"/>
              </a:rPr>
              <a:t>s</a:t>
            </a:r>
            <a:r>
              <a:rPr lang="en-US" altLang="zh-CN" sz="1600" dirty="0">
                <a:solidFill>
                  <a:schemeClr val="tx1"/>
                </a:solidFill>
                <a:latin typeface="Times New Roman" panose="02020603050405020304" pitchFamily="18" charset="0"/>
                <a:cs typeface="Times New Roman" panose="02020603050405020304" pitchFamily="18" charset="0"/>
              </a:rPr>
              <a:t>hared cavities for two beam @ ttbar, Higgs</a:t>
            </a:r>
          </a:p>
          <a:p>
            <a:pPr lvl="1"/>
            <a:r>
              <a:rPr lang="en-US" altLang="zh-CN" sz="1600" dirty="0">
                <a:latin typeface="Times New Roman" panose="02020603050405020304" pitchFamily="18" charset="0"/>
                <a:cs typeface="Times New Roman" panose="02020603050405020304" pitchFamily="18" charset="0"/>
              </a:rPr>
              <a:t>flexible switching between compatible modes</a:t>
            </a:r>
          </a:p>
          <a:p>
            <a:r>
              <a:rPr lang="en-US" altLang="zh-CN" sz="1600" dirty="0">
                <a:latin typeface="Times New Roman" panose="02020603050405020304" pitchFamily="18" charset="0"/>
                <a:cs typeface="Times New Roman" panose="02020603050405020304" pitchFamily="18" charset="0"/>
              </a:rPr>
              <a:t>Correction of sawtooth orbit</a:t>
            </a:r>
          </a:p>
        </p:txBody>
      </p:sp>
      <p:sp>
        <p:nvSpPr>
          <p:cNvPr id="3" name="页脚占位符 2"/>
          <p:cNvSpPr>
            <a:spLocks noGrp="1"/>
          </p:cNvSpPr>
          <p:nvPr>
            <p:ph type="ftr" sz="quarter" idx="11"/>
          </p:nvPr>
        </p:nvSpPr>
        <p:spPr/>
        <p:txBody>
          <a:bodyPr/>
          <a:lstStyle/>
          <a:p>
            <a:r>
              <a:rPr lang="en-US" altLang="zh-CN"/>
              <a:t>CEPC MDI workshop 2023</a:t>
            </a:r>
            <a:endParaRPr lang="zh-CN" altLang="en-US"/>
          </a:p>
        </p:txBody>
      </p:sp>
      <p:pic>
        <p:nvPicPr>
          <p:cNvPr id="14" name="图片 13">
            <a:extLst>
              <a:ext uri="{FF2B5EF4-FFF2-40B4-BE49-F238E27FC236}">
                <a16:creationId xmlns:a16="http://schemas.microsoft.com/office/drawing/2014/main" id="{923DB4B4-C06B-4F24-8B8B-30A5CF12A46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79" t="12165" b="11547"/>
          <a:stretch/>
        </p:blipFill>
        <p:spPr>
          <a:xfrm>
            <a:off x="6333581" y="1063033"/>
            <a:ext cx="5071329" cy="2780811"/>
          </a:xfrm>
          <a:prstGeom prst="rect">
            <a:avLst/>
          </a:prstGeom>
        </p:spPr>
      </p:pic>
      <p:pic>
        <p:nvPicPr>
          <p:cNvPr id="16" name="图片 15">
            <a:extLst>
              <a:ext uri="{FF2B5EF4-FFF2-40B4-BE49-F238E27FC236}">
                <a16:creationId xmlns:a16="http://schemas.microsoft.com/office/drawing/2014/main" id="{3F81D465-BD68-4451-AAE8-58CBB017BD7E}"/>
              </a:ext>
            </a:extLst>
          </p:cNvPr>
          <p:cNvPicPr>
            <a:picLocks noChangeAspect="1"/>
          </p:cNvPicPr>
          <p:nvPr/>
        </p:nvPicPr>
        <p:blipFill>
          <a:blip r:embed="rId6"/>
          <a:stretch>
            <a:fillRect/>
          </a:stretch>
        </p:blipFill>
        <p:spPr>
          <a:xfrm>
            <a:off x="7265965" y="3717899"/>
            <a:ext cx="3043902" cy="2953817"/>
          </a:xfrm>
          <a:prstGeom prst="rect">
            <a:avLst/>
          </a:prstGeom>
        </p:spPr>
      </p:pic>
      <p:sp>
        <p:nvSpPr>
          <p:cNvPr id="6" name="日期占位符 5">
            <a:extLst>
              <a:ext uri="{FF2B5EF4-FFF2-40B4-BE49-F238E27FC236}">
                <a16:creationId xmlns:a16="http://schemas.microsoft.com/office/drawing/2014/main" id="{21121BD0-9FB7-437A-96D3-AAE4D06745D7}"/>
              </a:ext>
            </a:extLst>
          </p:cNvPr>
          <p:cNvSpPr>
            <a:spLocks noGrp="1"/>
          </p:cNvSpPr>
          <p:nvPr>
            <p:ph type="dt" sz="half" idx="10"/>
          </p:nvPr>
        </p:nvSpPr>
        <p:spPr/>
        <p:txBody>
          <a:bodyPr/>
          <a:lstStyle/>
          <a:p>
            <a:r>
              <a:rPr lang="en-US" altLang="zh-CN"/>
              <a:t>Yiwei Wang</a:t>
            </a:r>
            <a:endParaRPr lang="zh-CN" altLang="en-US"/>
          </a:p>
        </p:txBody>
      </p:sp>
      <p:sp>
        <p:nvSpPr>
          <p:cNvPr id="12" name="文本框 11">
            <a:extLst>
              <a:ext uri="{FF2B5EF4-FFF2-40B4-BE49-F238E27FC236}">
                <a16:creationId xmlns:a16="http://schemas.microsoft.com/office/drawing/2014/main" id="{FF47FB5B-69E5-4EC0-826E-7CDD598A37A9}"/>
              </a:ext>
            </a:extLst>
          </p:cNvPr>
          <p:cNvSpPr txBox="1"/>
          <p:nvPr/>
        </p:nvSpPr>
        <p:spPr>
          <a:xfrm>
            <a:off x="8532353" y="884231"/>
            <a:ext cx="2392756" cy="338554"/>
          </a:xfrm>
          <a:prstGeom prst="rect">
            <a:avLst/>
          </a:prstGeom>
          <a:noFill/>
        </p:spPr>
        <p:txBody>
          <a:bodyPr wrap="square" rtlCol="0">
            <a:spAutoFit/>
          </a:bodyPr>
          <a:lstStyle/>
          <a:p>
            <a:r>
              <a:rPr lang="en-US" altLang="zh-CN" sz="1600" b="1" dirty="0"/>
              <a:t>CEPC complex</a:t>
            </a:r>
            <a:endParaRPr lang="zh-CN" altLang="en-US" sz="1600" b="1" dirty="0"/>
          </a:p>
        </p:txBody>
      </p:sp>
      <p:sp>
        <p:nvSpPr>
          <p:cNvPr id="15" name="文本框 14">
            <a:extLst>
              <a:ext uri="{FF2B5EF4-FFF2-40B4-BE49-F238E27FC236}">
                <a16:creationId xmlns:a16="http://schemas.microsoft.com/office/drawing/2014/main" id="{966A8390-08B8-4D3B-B6B2-2A50BA7134AD}"/>
              </a:ext>
            </a:extLst>
          </p:cNvPr>
          <p:cNvSpPr txBox="1"/>
          <p:nvPr/>
        </p:nvSpPr>
        <p:spPr>
          <a:xfrm>
            <a:off x="7839757" y="5293791"/>
            <a:ext cx="2392756" cy="338554"/>
          </a:xfrm>
          <a:prstGeom prst="rect">
            <a:avLst/>
          </a:prstGeom>
          <a:noFill/>
        </p:spPr>
        <p:txBody>
          <a:bodyPr wrap="square" rtlCol="0">
            <a:spAutoFit/>
          </a:bodyPr>
          <a:lstStyle/>
          <a:p>
            <a:r>
              <a:rPr lang="en-US" altLang="zh-CN" sz="1600" b="1" dirty="0"/>
              <a:t>CEPC collider layout</a:t>
            </a:r>
            <a:endParaRPr lang="zh-CN" altLang="en-US" sz="1600" b="1" dirty="0"/>
          </a:p>
        </p:txBody>
      </p:sp>
    </p:spTree>
    <p:extLst>
      <p:ext uri="{BB962C8B-B14F-4D97-AF65-F5344CB8AC3E}">
        <p14:creationId xmlns:p14="http://schemas.microsoft.com/office/powerpoint/2010/main" val="3133152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C913308-F349-4B6D-A68A-DD1791B4A57B}" type="slidenum">
              <a:rPr lang="zh-CN" altLang="en-US" smtClean="0"/>
              <a:t>4</a:t>
            </a:fld>
            <a:endParaRPr lang="zh-CN" altLang="en-US" dirty="0"/>
          </a:p>
        </p:txBody>
      </p:sp>
      <p:pic>
        <p:nvPicPr>
          <p:cNvPr id="8" name="Picture 8" descr="logo_main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2544" y="142298"/>
            <a:ext cx="1015325" cy="598404"/>
          </a:xfrm>
          <a:prstGeom prst="rect">
            <a:avLst/>
          </a:prstGeom>
          <a:noFill/>
          <a:extLst>
            <a:ext uri="{909E8E84-426E-40DD-AFC4-6F175D3DCCD1}">
              <a14:hiddenFill xmlns:a14="http://schemas.microsoft.com/office/drawing/2010/main">
                <a:solidFill>
                  <a:srgbClr val="FFFFFF"/>
                </a:solidFill>
              </a14:hiddenFill>
            </a:ext>
          </a:extLst>
        </p:spPr>
      </p:pic>
      <p:sp>
        <p:nvSpPr>
          <p:cNvPr id="12" name="标题 1"/>
          <p:cNvSpPr>
            <a:spLocks noGrp="1"/>
          </p:cNvSpPr>
          <p:nvPr>
            <p:ph type="title"/>
          </p:nvPr>
        </p:nvSpPr>
        <p:spPr>
          <a:xfrm>
            <a:off x="759626" y="201180"/>
            <a:ext cx="10515600" cy="660111"/>
          </a:xfrm>
        </p:spPr>
        <p:txBody>
          <a:bodyPr>
            <a:normAutofit/>
          </a:bodyPr>
          <a:lstStyle/>
          <a:p>
            <a:pPr algn="ctr"/>
            <a:r>
              <a:rPr lang="en-US" altLang="zh-CN" sz="3200" b="1" dirty="0">
                <a:solidFill>
                  <a:srgbClr val="0070C0"/>
                </a:solidFill>
                <a:latin typeface="+mn-lt"/>
              </a:rPr>
              <a:t>Machine parameters of CEPC</a:t>
            </a:r>
            <a:endParaRPr lang="zh-CN" altLang="en-US" sz="3200" b="1" dirty="0">
              <a:solidFill>
                <a:srgbClr val="0070C0"/>
              </a:solidFill>
              <a:latin typeface="+mn-lt"/>
            </a:endParaRPr>
          </a:p>
        </p:txBody>
      </p:sp>
      <p:sp>
        <p:nvSpPr>
          <p:cNvPr id="14" name="文本框 13"/>
          <p:cNvSpPr txBox="1"/>
          <p:nvPr/>
        </p:nvSpPr>
        <p:spPr>
          <a:xfrm>
            <a:off x="10921940" y="1284328"/>
            <a:ext cx="1422460" cy="461665"/>
          </a:xfrm>
          <a:prstGeom prst="rect">
            <a:avLst/>
          </a:prstGeom>
          <a:noFill/>
        </p:spPr>
        <p:txBody>
          <a:bodyPr wrap="square" rtlCol="0">
            <a:spAutoFit/>
          </a:bodyPr>
          <a:lstStyle/>
          <a:p>
            <a:r>
              <a:rPr lang="en-US" altLang="zh-CN" sz="1200" dirty="0"/>
              <a:t>*CEPC AP group, TDR draft ch 4.1</a:t>
            </a:r>
            <a:endParaRPr lang="zh-CN" altLang="en-US" sz="1200" dirty="0"/>
          </a:p>
        </p:txBody>
      </p:sp>
      <p:sp>
        <p:nvSpPr>
          <p:cNvPr id="2" name="页脚占位符 1"/>
          <p:cNvSpPr>
            <a:spLocks noGrp="1"/>
          </p:cNvSpPr>
          <p:nvPr>
            <p:ph type="ftr" sz="quarter" idx="11"/>
          </p:nvPr>
        </p:nvSpPr>
        <p:spPr/>
        <p:txBody>
          <a:bodyPr/>
          <a:lstStyle/>
          <a:p>
            <a:r>
              <a:rPr lang="en-US" altLang="zh-CN"/>
              <a:t>CEPC MDI workshop 2023</a:t>
            </a:r>
            <a:endParaRPr lang="zh-CN" altLang="en-US"/>
          </a:p>
        </p:txBody>
      </p:sp>
      <mc:AlternateContent xmlns:mc="http://schemas.openxmlformats.org/markup-compatibility/2006" xmlns:a14="http://schemas.microsoft.com/office/drawing/2010/main">
        <mc:Choice Requires="a14">
          <p:graphicFrame>
            <p:nvGraphicFramePr>
              <p:cNvPr id="3" name="表格 2">
                <a:extLst>
                  <a:ext uri="{FF2B5EF4-FFF2-40B4-BE49-F238E27FC236}">
                    <a16:creationId xmlns:a16="http://schemas.microsoft.com/office/drawing/2014/main" id="{8F7C3818-CB05-411A-9CD0-160C81F6D262}"/>
                  </a:ext>
                </a:extLst>
              </p:cNvPr>
              <p:cNvGraphicFramePr>
                <a:graphicFrameLocks noGrp="1"/>
              </p:cNvGraphicFramePr>
              <p:nvPr>
                <p:extLst>
                  <p:ext uri="{D42A27DB-BD31-4B8C-83A1-F6EECF244321}">
                    <p14:modId xmlns:p14="http://schemas.microsoft.com/office/powerpoint/2010/main" val="2807302515"/>
                  </p:ext>
                </p:extLst>
              </p:nvPr>
            </p:nvGraphicFramePr>
            <p:xfrm>
              <a:off x="838200" y="913087"/>
              <a:ext cx="10154344" cy="5534331"/>
            </p:xfrm>
            <a:graphic>
              <a:graphicData uri="http://schemas.openxmlformats.org/drawingml/2006/table">
                <a:tbl>
                  <a:tblPr firstRow="1" firstCol="1" bandRow="1">
                    <a:tableStyleId>{5C22544A-7EE6-4342-B048-85BDC9FD1C3A}</a:tableStyleId>
                  </a:tblPr>
                  <a:tblGrid>
                    <a:gridCol w="3257182">
                      <a:extLst>
                        <a:ext uri="{9D8B030D-6E8A-4147-A177-3AD203B41FA5}">
                          <a16:colId xmlns:a16="http://schemas.microsoft.com/office/drawing/2014/main" val="1717128653"/>
                        </a:ext>
                      </a:extLst>
                    </a:gridCol>
                    <a:gridCol w="1683071">
                      <a:extLst>
                        <a:ext uri="{9D8B030D-6E8A-4147-A177-3AD203B41FA5}">
                          <a16:colId xmlns:a16="http://schemas.microsoft.com/office/drawing/2014/main" val="969270148"/>
                        </a:ext>
                      </a:extLst>
                    </a:gridCol>
                    <a:gridCol w="1681752">
                      <a:extLst>
                        <a:ext uri="{9D8B030D-6E8A-4147-A177-3AD203B41FA5}">
                          <a16:colId xmlns:a16="http://schemas.microsoft.com/office/drawing/2014/main" val="2130209657"/>
                        </a:ext>
                      </a:extLst>
                    </a:gridCol>
                    <a:gridCol w="1712091">
                      <a:extLst>
                        <a:ext uri="{9D8B030D-6E8A-4147-A177-3AD203B41FA5}">
                          <a16:colId xmlns:a16="http://schemas.microsoft.com/office/drawing/2014/main" val="708182263"/>
                        </a:ext>
                      </a:extLst>
                    </a:gridCol>
                    <a:gridCol w="1820248">
                      <a:extLst>
                        <a:ext uri="{9D8B030D-6E8A-4147-A177-3AD203B41FA5}">
                          <a16:colId xmlns:a16="http://schemas.microsoft.com/office/drawing/2014/main" val="1017747617"/>
                        </a:ext>
                      </a:extLst>
                    </a:gridCol>
                  </a:tblGrid>
                  <a:tr h="122240">
                    <a:tc>
                      <a:txBody>
                        <a:bodyPr/>
                        <a:lstStyle/>
                        <a:p>
                          <a:r>
                            <a:rPr lang="en-GB" sz="1100" dirty="0">
                              <a:effectLst/>
                            </a:rPr>
                            <a:t> </a:t>
                          </a:r>
                          <a:endParaRPr lang="zh-CN" sz="1100" dirty="0">
                            <a:effectLst/>
                            <a:latin typeface="Times New Roman" panose="02020603050405020304" pitchFamily="18" charset="0"/>
                            <a:ea typeface="MS Mincho" panose="02020609040205080304" pitchFamily="49" charset="-128"/>
                          </a:endParaRPr>
                        </a:p>
                      </a:txBody>
                      <a:tcPr marL="6201" marR="6201" marT="6201" marB="0" anchor="b"/>
                    </a:tc>
                    <a:tc>
                      <a:txBody>
                        <a:bodyPr/>
                        <a:lstStyle/>
                        <a:p>
                          <a:pPr algn="ctr"/>
                          <a:r>
                            <a:rPr lang="en-GB" sz="1100" dirty="0">
                              <a:effectLst/>
                            </a:rPr>
                            <a:t>Higgs</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dirty="0">
                              <a:effectLst/>
                            </a:rPr>
                            <a:t>Z</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dirty="0">
                              <a:effectLst/>
                            </a:rPr>
                            <a:t>W</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14:m>
                            <m:oMathPara xmlns:m="http://schemas.openxmlformats.org/officeDocument/2006/math">
                              <m:oMathParaPr>
                                <m:jc m:val="centerGroup"/>
                              </m:oMathParaPr>
                              <m:oMath xmlns:m="http://schemas.openxmlformats.org/officeDocument/2006/math">
                                <m:r>
                                  <a:rPr lang="en-GB" sz="1100">
                                    <a:effectLst/>
                                    <a:latin typeface="Cambria Math" panose="02040503050406030204" pitchFamily="18" charset="0"/>
                                  </a:rPr>
                                  <m:t>𝒕</m:t>
                                </m:r>
                                <m:acc>
                                  <m:accPr>
                                    <m:chr m:val="̅"/>
                                    <m:ctrlPr>
                                      <a:rPr lang="zh-CN" sz="1100" i="1">
                                        <a:effectLst/>
                                        <a:latin typeface="Cambria Math" panose="02040503050406030204" pitchFamily="18" charset="0"/>
                                      </a:rPr>
                                    </m:ctrlPr>
                                  </m:accPr>
                                  <m:e>
                                    <m:r>
                                      <a:rPr lang="en-GB" sz="1100">
                                        <a:effectLst/>
                                        <a:latin typeface="Cambria Math" panose="02040503050406030204" pitchFamily="18" charset="0"/>
                                      </a:rPr>
                                      <m:t>𝒕</m:t>
                                    </m:r>
                                  </m:e>
                                </m:acc>
                              </m:oMath>
                            </m:oMathPara>
                          </a14:m>
                          <a:endParaRPr lang="zh-CN" sz="1100">
                            <a:effectLst/>
                            <a:latin typeface="Times New Roman" panose="02020603050405020304" pitchFamily="18" charset="0"/>
                            <a:ea typeface="MS Mincho" panose="02020609040205080304" pitchFamily="49" charset="-128"/>
                          </a:endParaRPr>
                        </a:p>
                      </a:txBody>
                      <a:tcPr marL="5315" marR="5315" marT="5315" marB="0" anchor="ctr"/>
                    </a:tc>
                    <a:extLst>
                      <a:ext uri="{0D108BD9-81ED-4DB2-BD59-A6C34878D82A}">
                        <a16:rowId xmlns:a16="http://schemas.microsoft.com/office/drawing/2014/main" val="1605595772"/>
                      </a:ext>
                    </a:extLst>
                  </a:tr>
                  <a:tr h="122813">
                    <a:tc>
                      <a:txBody>
                        <a:bodyPr/>
                        <a:lstStyle/>
                        <a:p>
                          <a:r>
                            <a:rPr lang="en-GB" sz="1100" dirty="0">
                              <a:effectLst/>
                            </a:rPr>
                            <a:t>Number of IPs</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gridSpan="4">
                      <a:txBody>
                        <a:bodyPr/>
                        <a:lstStyle/>
                        <a:p>
                          <a:pPr algn="ctr"/>
                          <a:r>
                            <a:rPr lang="en-GB" sz="1100" dirty="0">
                              <a:effectLst/>
                            </a:rPr>
                            <a:t>2</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706006475"/>
                      </a:ext>
                    </a:extLst>
                  </a:tr>
                  <a:tr h="122813">
                    <a:tc>
                      <a:txBody>
                        <a:bodyPr/>
                        <a:lstStyle/>
                        <a:p>
                          <a:r>
                            <a:rPr lang="en-GB" sz="1100" dirty="0">
                              <a:effectLst/>
                            </a:rPr>
                            <a:t>Circumference (km)</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gridSpan="4">
                      <a:txBody>
                        <a:bodyPr/>
                        <a:lstStyle/>
                        <a:p>
                          <a:pPr algn="ctr"/>
                          <a:r>
                            <a:rPr lang="en-GB" sz="1100" dirty="0">
                              <a:effectLst/>
                            </a:rPr>
                            <a:t>100.0</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32099928"/>
                      </a:ext>
                    </a:extLst>
                  </a:tr>
                  <a:tr h="122813">
                    <a:tc>
                      <a:txBody>
                        <a:bodyPr/>
                        <a:lstStyle/>
                        <a:p>
                          <a:r>
                            <a:rPr lang="en-GB" sz="1100" dirty="0">
                              <a:effectLst/>
                            </a:rPr>
                            <a:t>SR   power per beam (MW)</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gridSpan="4">
                      <a:txBody>
                        <a:bodyPr/>
                        <a:lstStyle/>
                        <a:p>
                          <a:pPr algn="ctr"/>
                          <a:r>
                            <a:rPr lang="en-GB" sz="1100" dirty="0">
                              <a:effectLst/>
                            </a:rPr>
                            <a:t>30</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629767415"/>
                      </a:ext>
                    </a:extLst>
                  </a:tr>
                  <a:tr h="122813">
                    <a:tc>
                      <a:txBody>
                        <a:bodyPr/>
                        <a:lstStyle/>
                        <a:p>
                          <a:r>
                            <a:rPr lang="en-GB" sz="1100" dirty="0">
                              <a:effectLst/>
                            </a:rPr>
                            <a:t>Half crossing angle at IP (mrad)</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gridSpan="4">
                      <a:txBody>
                        <a:bodyPr/>
                        <a:lstStyle/>
                        <a:p>
                          <a:pPr algn="ctr"/>
                          <a:r>
                            <a:rPr lang="en-GB" sz="1100" dirty="0">
                              <a:effectLst/>
                            </a:rPr>
                            <a:t>16.5</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015131766"/>
                      </a:ext>
                    </a:extLst>
                  </a:tr>
                  <a:tr h="122813">
                    <a:tc>
                      <a:txBody>
                        <a:bodyPr/>
                        <a:lstStyle/>
                        <a:p>
                          <a:r>
                            <a:rPr lang="en-GB" sz="1100" dirty="0">
                              <a:effectLst/>
                            </a:rPr>
                            <a:t>Bending radius (km)</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gridSpan="4">
                      <a:txBody>
                        <a:bodyPr/>
                        <a:lstStyle/>
                        <a:p>
                          <a:pPr algn="ctr"/>
                          <a:r>
                            <a:rPr lang="en-GB" sz="1100" dirty="0">
                              <a:effectLst/>
                            </a:rPr>
                            <a:t>10.7</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509152517"/>
                      </a:ext>
                    </a:extLst>
                  </a:tr>
                  <a:tr h="122813">
                    <a:tc>
                      <a:txBody>
                        <a:bodyPr/>
                        <a:lstStyle/>
                        <a:p>
                          <a:r>
                            <a:rPr lang="en-GB" sz="1100" dirty="0">
                              <a:effectLst/>
                            </a:rPr>
                            <a:t>Energy (GeV)</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120</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dirty="0">
                              <a:effectLst/>
                            </a:rPr>
                            <a:t>45.5</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80</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dirty="0">
                              <a:effectLst/>
                            </a:rPr>
                            <a:t>180</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1832763778"/>
                      </a:ext>
                    </a:extLst>
                  </a:tr>
                  <a:tr h="122813">
                    <a:tc>
                      <a:txBody>
                        <a:bodyPr/>
                        <a:lstStyle/>
                        <a:p>
                          <a:r>
                            <a:rPr lang="en-GB" sz="1100" dirty="0">
                              <a:effectLst/>
                            </a:rPr>
                            <a:t>Energy loss per turn (GeV)</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1.8</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dirty="0">
                              <a:effectLst/>
                            </a:rPr>
                            <a:t>0.037</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0.357</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9.1</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3038754391"/>
                      </a:ext>
                    </a:extLst>
                  </a:tr>
                  <a:tr h="176432">
                    <a:tc>
                      <a:txBody>
                        <a:bodyPr/>
                        <a:lstStyle/>
                        <a:p>
                          <a:r>
                            <a:rPr lang="en-GB" sz="1100" dirty="0">
                              <a:effectLst/>
                            </a:rPr>
                            <a:t>Damping time </a:t>
                          </a:r>
                          <a:r>
                            <a:rPr lang="en-GB" sz="1100" dirty="0">
                              <a:effectLst/>
                              <a:sym typeface="Symbol" panose="05050102010706020507" pitchFamily="18" charset="2"/>
                            </a:rPr>
                            <a:t></a:t>
                          </a:r>
                          <a:r>
                            <a:rPr lang="en-GB" sz="1100" baseline="-25000" dirty="0">
                              <a:effectLst/>
                            </a:rPr>
                            <a:t>x</a:t>
                          </a:r>
                          <a:r>
                            <a:rPr lang="en-GB" sz="1100" dirty="0">
                              <a:effectLst/>
                            </a:rPr>
                            <a:t>/</a:t>
                          </a:r>
                          <a:r>
                            <a:rPr lang="en-GB" sz="1100" dirty="0">
                              <a:effectLst/>
                              <a:sym typeface="Symbol" panose="05050102010706020507" pitchFamily="18" charset="2"/>
                            </a:rPr>
                            <a:t></a:t>
                          </a:r>
                          <a:r>
                            <a:rPr lang="en-GB" sz="1100" baseline="-25000" dirty="0">
                              <a:effectLst/>
                            </a:rPr>
                            <a:t>y</a:t>
                          </a:r>
                          <a:r>
                            <a:rPr lang="en-GB" sz="1100" dirty="0">
                              <a:effectLst/>
                            </a:rPr>
                            <a:t>/</a:t>
                          </a:r>
                          <a:r>
                            <a:rPr lang="en-GB" sz="1100" dirty="0">
                              <a:effectLst/>
                              <a:sym typeface="Symbol" panose="05050102010706020507" pitchFamily="18" charset="2"/>
                            </a:rPr>
                            <a:t></a:t>
                          </a:r>
                          <a:r>
                            <a:rPr lang="en-GB" sz="1100" baseline="-25000" dirty="0">
                              <a:effectLst/>
                            </a:rPr>
                            <a:t>z </a:t>
                          </a:r>
                          <a:r>
                            <a:rPr lang="en-GB" sz="1100" dirty="0">
                              <a:effectLst/>
                            </a:rPr>
                            <a:t>(ms)</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lnSpc>
                              <a:spcPct val="105000"/>
                            </a:lnSpc>
                          </a:pPr>
                          <a:r>
                            <a:rPr lang="en-GB" sz="1100" dirty="0">
                              <a:effectLst/>
                            </a:rPr>
                            <a:t>44.6/44.6/22.3</a:t>
                          </a:r>
                          <a:endParaRPr lang="zh-CN" sz="1100" dirty="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lnSpc>
                              <a:spcPct val="105000"/>
                            </a:lnSpc>
                          </a:pPr>
                          <a:r>
                            <a:rPr lang="en-GB" sz="1100" dirty="0">
                              <a:effectLst/>
                            </a:rPr>
                            <a:t>816/816/408</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lnSpc>
                              <a:spcPct val="105000"/>
                            </a:lnSpc>
                          </a:pPr>
                          <a:r>
                            <a:rPr lang="en-GB" sz="1100" dirty="0">
                              <a:effectLst/>
                            </a:rPr>
                            <a:t>150/150/75</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lnSpc>
                              <a:spcPct val="105000"/>
                            </a:lnSpc>
                          </a:pPr>
                          <a:r>
                            <a:rPr lang="en-GB" sz="1100" dirty="0">
                              <a:effectLst/>
                            </a:rPr>
                            <a:t>13.2/13.2/6.6</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109548583"/>
                      </a:ext>
                    </a:extLst>
                  </a:tr>
                  <a:tr h="122813">
                    <a:tc>
                      <a:txBody>
                        <a:bodyPr/>
                        <a:lstStyle/>
                        <a:p>
                          <a:r>
                            <a:rPr lang="en-GB" sz="1100" dirty="0">
                              <a:effectLst/>
                            </a:rPr>
                            <a:t>Piwinski angle</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4.88</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dirty="0">
                              <a:effectLst/>
                            </a:rPr>
                            <a:t>24.23</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5.98</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1.23</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4031031074"/>
                      </a:ext>
                    </a:extLst>
                  </a:tr>
                  <a:tr h="122813">
                    <a:tc>
                      <a:txBody>
                        <a:bodyPr/>
                        <a:lstStyle/>
                        <a:p>
                          <a:r>
                            <a:rPr lang="en-GB" sz="1100" dirty="0">
                              <a:effectLst/>
                            </a:rPr>
                            <a:t>Bunch number</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268</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dirty="0">
                              <a:effectLst/>
                            </a:rPr>
                            <a:t>11934</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1297</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35</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3592592530"/>
                      </a:ext>
                    </a:extLst>
                  </a:tr>
                  <a:tr h="240471">
                    <a:tc>
                      <a:txBody>
                        <a:bodyPr/>
                        <a:lstStyle/>
                        <a:p>
                          <a:r>
                            <a:rPr lang="en-GB" sz="1100" dirty="0">
                              <a:effectLst/>
                            </a:rPr>
                            <a:t>Bunch spacing (ns)</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591 (53% gap)</a:t>
                          </a:r>
                          <a:endParaRPr lang="zh-CN" sz="1100" dirty="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dirty="0">
                              <a:effectLst/>
                            </a:rPr>
                            <a:t>23 (18% gap)</a:t>
                          </a:r>
                          <a:endParaRPr lang="zh-CN" sz="1100" dirty="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257</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4524 (53% gap)</a:t>
                          </a:r>
                          <a:endParaRPr lang="zh-CN" sz="1100" dirty="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3327064341"/>
                      </a:ext>
                    </a:extLst>
                  </a:tr>
                  <a:tr h="122813">
                    <a:tc>
                      <a:txBody>
                        <a:bodyPr/>
                        <a:lstStyle/>
                        <a:p>
                          <a:r>
                            <a:rPr lang="en-GB" sz="1100" dirty="0">
                              <a:effectLst/>
                            </a:rPr>
                            <a:t>Bunch population (10</a:t>
                          </a:r>
                          <a:r>
                            <a:rPr lang="en-GB" sz="1100" baseline="30000" dirty="0">
                              <a:effectLst/>
                            </a:rPr>
                            <a:t>11</a:t>
                          </a:r>
                          <a:r>
                            <a:rPr lang="en-GB" sz="1100" dirty="0">
                              <a:effectLst/>
                            </a:rPr>
                            <a:t>)</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1.3</a:t>
                          </a:r>
                          <a:endParaRPr lang="zh-CN" sz="1100" dirty="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dirty="0">
                              <a:effectLst/>
                            </a:rPr>
                            <a:t>1.4</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1.35</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2.0</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757325815"/>
                      </a:ext>
                    </a:extLst>
                  </a:tr>
                  <a:tr h="122813">
                    <a:tc>
                      <a:txBody>
                        <a:bodyPr/>
                        <a:lstStyle/>
                        <a:p>
                          <a:r>
                            <a:rPr lang="en-GB" sz="1100" dirty="0">
                              <a:effectLst/>
                            </a:rPr>
                            <a:t>Beam current (mA)</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16.7</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dirty="0">
                              <a:effectLst/>
                            </a:rPr>
                            <a:t>803.5</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84.1</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3.3</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1392876591"/>
                      </a:ext>
                    </a:extLst>
                  </a:tr>
                  <a:tr h="122813">
                    <a:tc>
                      <a:txBody>
                        <a:bodyPr/>
                        <a:lstStyle/>
                        <a:p>
                          <a:r>
                            <a:rPr lang="en-GB" sz="1100" dirty="0">
                              <a:effectLst/>
                            </a:rPr>
                            <a:t>Phase advance of arc FODO (</a:t>
                          </a:r>
                          <a:r>
                            <a:rPr lang="en-GB" sz="1100" dirty="0">
                              <a:effectLst/>
                              <a:sym typeface="Symbol" panose="05050102010706020507" pitchFamily="18" charset="2"/>
                            </a:rPr>
                            <a:t></a:t>
                          </a:r>
                          <a:r>
                            <a:rPr lang="en-GB" sz="1100" dirty="0">
                              <a:effectLst/>
                            </a:rPr>
                            <a:t>)</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90</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dirty="0">
                              <a:effectLst/>
                            </a:rPr>
                            <a:t>60</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60</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90</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1783456912"/>
                      </a:ext>
                    </a:extLst>
                  </a:tr>
                  <a:tr h="122813">
                    <a:tc>
                      <a:txBody>
                        <a:bodyPr/>
                        <a:lstStyle/>
                        <a:p>
                          <a:r>
                            <a:rPr lang="en-GB" sz="1100" dirty="0">
                              <a:effectLst/>
                            </a:rPr>
                            <a:t>Momentum compaction (10</a:t>
                          </a:r>
                          <a:r>
                            <a:rPr lang="en-GB" sz="1100" baseline="30000" dirty="0">
                              <a:effectLst/>
                            </a:rPr>
                            <a:t>-5</a:t>
                          </a:r>
                          <a:r>
                            <a:rPr lang="en-GB" sz="1100" dirty="0">
                              <a:effectLst/>
                            </a:rPr>
                            <a:t>)</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0.71</a:t>
                          </a:r>
                          <a:endParaRPr lang="zh-CN" sz="1100" dirty="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dirty="0">
                              <a:effectLst/>
                            </a:rPr>
                            <a:t>1.43</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1.43</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0.71</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2433712058"/>
                      </a:ext>
                    </a:extLst>
                  </a:tr>
                  <a:tr h="174287">
                    <a:tc>
                      <a:txBody>
                        <a:bodyPr/>
                        <a:lstStyle/>
                        <a:p>
                          <a:r>
                            <a:rPr lang="en-GB" sz="1100" dirty="0">
                              <a:effectLst/>
                            </a:rPr>
                            <a:t>Beta functions at IP </a:t>
                          </a:r>
                          <a:r>
                            <a:rPr lang="en-GB" sz="1100" dirty="0">
                              <a:effectLst/>
                              <a:sym typeface="Symbol" panose="05050102010706020507" pitchFamily="18" charset="2"/>
                            </a:rPr>
                            <a:t></a:t>
                          </a:r>
                          <a:r>
                            <a:rPr lang="en-GB" sz="1100" dirty="0">
                              <a:effectLst/>
                            </a:rPr>
                            <a:t> </a:t>
                          </a:r>
                          <a:r>
                            <a:rPr lang="en-GB" sz="1100" baseline="-25000" dirty="0">
                              <a:effectLst/>
                            </a:rPr>
                            <a:t>x</a:t>
                          </a:r>
                          <a:r>
                            <a:rPr lang="en-GB" sz="1100" baseline="30000" dirty="0">
                              <a:effectLst/>
                            </a:rPr>
                            <a:t>*</a:t>
                          </a:r>
                          <a:r>
                            <a:rPr lang="en-GB" sz="1100" dirty="0">
                              <a:effectLst/>
                            </a:rPr>
                            <a:t>/</a:t>
                          </a:r>
                          <a:r>
                            <a:rPr lang="en-GB" sz="1100" dirty="0">
                              <a:effectLst/>
                              <a:sym typeface="Symbol" panose="05050102010706020507" pitchFamily="18" charset="2"/>
                            </a:rPr>
                            <a:t></a:t>
                          </a:r>
                          <a:r>
                            <a:rPr lang="en-GB" sz="1100" dirty="0">
                              <a:effectLst/>
                            </a:rPr>
                            <a:t> </a:t>
                          </a:r>
                          <a:r>
                            <a:rPr lang="en-GB" sz="1100" baseline="-25000" dirty="0">
                              <a:effectLst/>
                            </a:rPr>
                            <a:t>y</a:t>
                          </a:r>
                          <a:r>
                            <a:rPr lang="en-GB" sz="1100" baseline="30000" dirty="0">
                              <a:effectLst/>
                            </a:rPr>
                            <a:t>*</a:t>
                          </a:r>
                          <a:r>
                            <a:rPr lang="en-GB" sz="1100" dirty="0">
                              <a:effectLst/>
                            </a:rPr>
                            <a:t> (m/mm)</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0.3/1</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dirty="0">
                              <a:effectLst/>
                            </a:rPr>
                            <a:t>0.13/0.9</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0.21/1</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1.04/2.7</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3871489758"/>
                      </a:ext>
                    </a:extLst>
                  </a:tr>
                  <a:tr h="122813">
                    <a:tc>
                      <a:txBody>
                        <a:bodyPr/>
                        <a:lstStyle/>
                        <a:p>
                          <a:r>
                            <a:rPr lang="en-GB" sz="1100" dirty="0">
                              <a:effectLst/>
                            </a:rPr>
                            <a:t>Emittance </a:t>
                          </a:r>
                          <a:r>
                            <a:rPr lang="en-GB" sz="1100" dirty="0">
                              <a:effectLst/>
                              <a:sym typeface="Symbol" panose="05050102010706020507" pitchFamily="18" charset="2"/>
                            </a:rPr>
                            <a:t></a:t>
                          </a:r>
                          <a:r>
                            <a:rPr lang="en-GB" sz="1100" baseline="-25000" dirty="0">
                              <a:effectLst/>
                            </a:rPr>
                            <a:t>x</a:t>
                          </a:r>
                          <a:r>
                            <a:rPr lang="en-GB" sz="1100" dirty="0">
                              <a:effectLst/>
                            </a:rPr>
                            <a:t>/</a:t>
                          </a:r>
                          <a:r>
                            <a:rPr lang="en-GB" sz="1100" dirty="0">
                              <a:effectLst/>
                              <a:sym typeface="Symbol" panose="05050102010706020507" pitchFamily="18" charset="2"/>
                            </a:rPr>
                            <a:t></a:t>
                          </a:r>
                          <a:r>
                            <a:rPr lang="en-GB" sz="1100" baseline="-25000" dirty="0">
                              <a:effectLst/>
                            </a:rPr>
                            <a:t>y</a:t>
                          </a:r>
                          <a:r>
                            <a:rPr lang="en-GB" sz="1100" dirty="0">
                              <a:effectLst/>
                            </a:rPr>
                            <a:t>  (nm/pm)</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0.64/1.3</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dirty="0">
                              <a:effectLst/>
                            </a:rPr>
                            <a:t>0.27/1.4</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0.87/1.7</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1.4/4.7</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3145200823"/>
                      </a:ext>
                    </a:extLst>
                  </a:tr>
                  <a:tr h="122813">
                    <a:tc>
                      <a:txBody>
                        <a:bodyPr/>
                        <a:lstStyle/>
                        <a:p>
                          <a:r>
                            <a:rPr lang="en-GB" sz="1100" dirty="0">
                              <a:effectLst/>
                            </a:rPr>
                            <a:t>Betatron tune n</a:t>
                          </a:r>
                          <a:r>
                            <a:rPr lang="en-GB" sz="1100" baseline="-25000" dirty="0">
                              <a:effectLst/>
                            </a:rPr>
                            <a:t>x</a:t>
                          </a:r>
                          <a:r>
                            <a:rPr lang="en-GB" sz="1100" dirty="0">
                              <a:effectLst/>
                            </a:rPr>
                            <a:t>/n</a:t>
                          </a:r>
                          <a:r>
                            <a:rPr lang="en-GB" sz="1100" baseline="-25000" dirty="0">
                              <a:effectLst/>
                            </a:rPr>
                            <a:t>y</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445/445</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dirty="0">
                              <a:effectLst/>
                            </a:rPr>
                            <a:t>266/267</a:t>
                          </a:r>
                          <a:endParaRPr lang="zh-CN" sz="1100" dirty="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266/266</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445/445</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2717220743"/>
                      </a:ext>
                    </a:extLst>
                  </a:tr>
                  <a:tr h="122813">
                    <a:tc>
                      <a:txBody>
                        <a:bodyPr/>
                        <a:lstStyle/>
                        <a:p>
                          <a:r>
                            <a:rPr lang="en-GB" sz="1100" dirty="0">
                              <a:effectLst/>
                            </a:rPr>
                            <a:t>Beam size at IP s</a:t>
                          </a:r>
                          <a:r>
                            <a:rPr lang="en-GB" sz="1100" baseline="-25000" dirty="0">
                              <a:effectLst/>
                            </a:rPr>
                            <a:t>x </a:t>
                          </a:r>
                          <a:r>
                            <a:rPr lang="en-GB" sz="1100" dirty="0">
                              <a:effectLst/>
                            </a:rPr>
                            <a:t>/s</a:t>
                          </a:r>
                          <a:r>
                            <a:rPr lang="en-GB" sz="1100" baseline="-25000" dirty="0">
                              <a:effectLst/>
                            </a:rPr>
                            <a:t>y </a:t>
                          </a:r>
                          <a:r>
                            <a:rPr lang="en-GB" sz="1100" dirty="0">
                              <a:effectLst/>
                            </a:rPr>
                            <a:t>(um/nm)</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14/36</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dirty="0">
                              <a:effectLst/>
                            </a:rPr>
                            <a:t>6/35</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13/42</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39/113</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3814334380"/>
                      </a:ext>
                    </a:extLst>
                  </a:tr>
                  <a:tr h="122813">
                    <a:tc>
                      <a:txBody>
                        <a:bodyPr/>
                        <a:lstStyle/>
                        <a:p>
                          <a:r>
                            <a:rPr lang="en-GB" sz="1100" dirty="0">
                              <a:effectLst/>
                            </a:rPr>
                            <a:t>Bunch length (natural/total) (mm)</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2.3/4.1</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dirty="0">
                              <a:effectLst/>
                            </a:rPr>
                            <a:t>2.5/8.7</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2.5/4.9</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2.2/2.9</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879278543"/>
                      </a:ext>
                    </a:extLst>
                  </a:tr>
                  <a:tr h="122813">
                    <a:tc>
                      <a:txBody>
                        <a:bodyPr/>
                        <a:lstStyle/>
                        <a:p>
                          <a:r>
                            <a:rPr lang="en-GB" sz="1100" dirty="0">
                              <a:effectLst/>
                            </a:rPr>
                            <a:t>Energy spread (natural/total) (%)</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0.10/0.17</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dirty="0">
                              <a:effectLst/>
                            </a:rPr>
                            <a:t>0.04/0.13</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0.07/0.14</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0.15/0.20</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3545420678"/>
                      </a:ext>
                    </a:extLst>
                  </a:tr>
                  <a:tr h="122813">
                    <a:tc>
                      <a:txBody>
                        <a:bodyPr/>
                        <a:lstStyle/>
                        <a:p>
                          <a:r>
                            <a:rPr lang="en-GB" sz="1100" dirty="0">
                              <a:effectLst/>
                            </a:rPr>
                            <a:t>Energy acceptance (DA/RF) (%)</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1.6/2.2</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dirty="0">
                              <a:effectLst/>
                            </a:rPr>
                            <a:t>1.3/1.7</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1.2/2.5</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2.0/2.6</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3950939430"/>
                      </a:ext>
                    </a:extLst>
                  </a:tr>
                  <a:tr h="122813">
                    <a:tc>
                      <a:txBody>
                        <a:bodyPr/>
                        <a:lstStyle/>
                        <a:p>
                          <a:r>
                            <a:rPr lang="en-GB" sz="1100" dirty="0">
                              <a:effectLst/>
                            </a:rPr>
                            <a:t>Beam-beam parameters x</a:t>
                          </a:r>
                          <a:r>
                            <a:rPr lang="en-GB" sz="1100" baseline="-25000" dirty="0">
                              <a:effectLst/>
                            </a:rPr>
                            <a:t>x</a:t>
                          </a:r>
                          <a:r>
                            <a:rPr lang="en-GB" sz="1100" dirty="0">
                              <a:effectLst/>
                            </a:rPr>
                            <a:t> /x</a:t>
                          </a:r>
                          <a:r>
                            <a:rPr lang="en-GB" sz="1100" baseline="-25000" dirty="0">
                              <a:effectLst/>
                            </a:rPr>
                            <a:t>y</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0.015/0.11</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dirty="0">
                              <a:effectLst/>
                            </a:rPr>
                            <a:t>0.004/0.127</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0.012/0.113</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0.071/0.1</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2919997982"/>
                      </a:ext>
                    </a:extLst>
                  </a:tr>
                  <a:tr h="122813">
                    <a:tc>
                      <a:txBody>
                        <a:bodyPr/>
                        <a:lstStyle/>
                        <a:p>
                          <a:r>
                            <a:rPr lang="en-GB" sz="1100" dirty="0">
                              <a:effectLst/>
                            </a:rPr>
                            <a:t>RF voltage (GV)</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2.2</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dirty="0">
                              <a:effectLst/>
                            </a:rPr>
                            <a:t>0.12</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0.7</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10</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2130018590"/>
                      </a:ext>
                    </a:extLst>
                  </a:tr>
                  <a:tr h="122813">
                    <a:tc>
                      <a:txBody>
                        <a:bodyPr/>
                        <a:lstStyle/>
                        <a:p>
                          <a:r>
                            <a:rPr lang="en-GB" sz="1100" dirty="0">
                              <a:effectLst/>
                            </a:rPr>
                            <a:t>RF frequency (MHz)</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gridSpan="4">
                      <a:txBody>
                        <a:bodyPr/>
                        <a:lstStyle/>
                        <a:p>
                          <a:pPr algn="ctr"/>
                          <a:r>
                            <a:rPr lang="en-GB" sz="1100" dirty="0">
                              <a:effectLst/>
                            </a:rPr>
                            <a:t>650</a:t>
                          </a:r>
                          <a:endParaRPr lang="zh-CN" sz="1100" dirty="0">
                            <a:effectLst/>
                            <a:latin typeface="Times New Roman" panose="02020603050405020304" pitchFamily="18" charset="0"/>
                            <a:ea typeface="MS Mincho" panose="02020609040205080304" pitchFamily="49" charset="-128"/>
                          </a:endParaRPr>
                        </a:p>
                      </a:txBody>
                      <a:tcPr marL="6201" marR="6201" marT="6201"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379889259"/>
                      </a:ext>
                    </a:extLst>
                  </a:tr>
                  <a:tr h="122813">
                    <a:tc>
                      <a:txBody>
                        <a:bodyPr/>
                        <a:lstStyle/>
                        <a:p>
                          <a:r>
                            <a:rPr lang="en-GB" sz="1100" dirty="0">
                              <a:effectLst/>
                            </a:rPr>
                            <a:t>Longitudinal tune n</a:t>
                          </a:r>
                          <a:r>
                            <a:rPr lang="en-GB" sz="1100" baseline="-25000" dirty="0">
                              <a:effectLst/>
                            </a:rPr>
                            <a:t>s</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0.049</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dirty="0">
                              <a:effectLst/>
                            </a:rPr>
                            <a:t>0.035</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0.062</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0.078</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1805054137"/>
                      </a:ext>
                    </a:extLst>
                  </a:tr>
                  <a:tr h="225958">
                    <a:tc>
                      <a:txBody>
                        <a:bodyPr/>
                        <a:lstStyle/>
                        <a:p>
                          <a:r>
                            <a:rPr lang="en-GB" sz="1100" dirty="0">
                              <a:effectLst/>
                            </a:rPr>
                            <a:t>Beam lifetime (Bhabha/beamstrahlung) (min)</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39/40</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dirty="0">
                              <a:effectLst/>
                            </a:rPr>
                            <a:t>80/18000</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60/700</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81/23</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2758045657"/>
                      </a:ext>
                    </a:extLst>
                  </a:tr>
                  <a:tr h="122813">
                    <a:tc>
                      <a:txBody>
                        <a:bodyPr/>
                        <a:lstStyle/>
                        <a:p>
                          <a:r>
                            <a:rPr lang="en-GB" sz="1100" dirty="0">
                              <a:effectLst/>
                            </a:rPr>
                            <a:t>Beam lifetime (min)</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20</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dirty="0">
                              <a:effectLst/>
                            </a:rPr>
                            <a:t>80</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55</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18</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3202097019"/>
                      </a:ext>
                    </a:extLst>
                  </a:tr>
                  <a:tr h="122813">
                    <a:tc>
                      <a:txBody>
                        <a:bodyPr/>
                        <a:lstStyle/>
                        <a:p>
                          <a:r>
                            <a:rPr lang="en-GB" sz="1100" dirty="0">
                              <a:effectLst/>
                            </a:rPr>
                            <a:t>Hourglass Factor</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0.9</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dirty="0">
                              <a:effectLst/>
                            </a:rPr>
                            <a:t>0.97</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0.9</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0.89</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489751342"/>
                      </a:ext>
                    </a:extLst>
                  </a:tr>
                  <a:tr h="122813">
                    <a:tc>
                      <a:txBody>
                        <a:bodyPr/>
                        <a:lstStyle/>
                        <a:p>
                          <a:r>
                            <a:rPr lang="en-GB" sz="1100" dirty="0">
                              <a:effectLst/>
                            </a:rPr>
                            <a:t>Luminosity per IP (10</a:t>
                          </a:r>
                          <a:r>
                            <a:rPr lang="en-GB" sz="1100" baseline="30000" dirty="0">
                              <a:effectLst/>
                            </a:rPr>
                            <a:t>34</a:t>
                          </a:r>
                          <a:r>
                            <a:rPr lang="en-GB" sz="1100" dirty="0">
                              <a:effectLst/>
                            </a:rPr>
                            <a:t> cm</a:t>
                          </a:r>
                          <a:r>
                            <a:rPr lang="en-GB" sz="1100" baseline="30000" dirty="0">
                              <a:effectLst/>
                            </a:rPr>
                            <a:t>–2</a:t>
                          </a:r>
                          <a:r>
                            <a:rPr lang="en-GB" sz="1100" dirty="0">
                              <a:effectLst/>
                            </a:rPr>
                            <a:t> s</a:t>
                          </a:r>
                          <a:r>
                            <a:rPr lang="en-GB" sz="1100" baseline="30000" dirty="0">
                              <a:effectLst/>
                            </a:rPr>
                            <a:t>–1</a:t>
                          </a:r>
                          <a:r>
                            <a:rPr lang="en-GB" sz="1100" dirty="0">
                              <a:effectLst/>
                            </a:rPr>
                            <a:t>)</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5.0</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dirty="0">
                              <a:effectLst/>
                            </a:rPr>
                            <a:t>115</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16</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0.5</a:t>
                          </a:r>
                          <a:endParaRPr lang="zh-CN" sz="1100" dirty="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900782716"/>
                      </a:ext>
                    </a:extLst>
                  </a:tr>
                </a:tbl>
              </a:graphicData>
            </a:graphic>
          </p:graphicFrame>
        </mc:Choice>
        <mc:Fallback xmlns="">
          <p:graphicFrame>
            <p:nvGraphicFramePr>
              <p:cNvPr id="3" name="表格 2">
                <a:extLst>
                  <a:ext uri="{FF2B5EF4-FFF2-40B4-BE49-F238E27FC236}">
                    <a16:creationId xmlns:a16="http://schemas.microsoft.com/office/drawing/2014/main" id="{8F7C3818-CB05-411A-9CD0-160C81F6D262}"/>
                  </a:ext>
                </a:extLst>
              </p:cNvPr>
              <p:cNvGraphicFramePr>
                <a:graphicFrameLocks noGrp="1"/>
              </p:cNvGraphicFramePr>
              <p:nvPr>
                <p:extLst>
                  <p:ext uri="{D42A27DB-BD31-4B8C-83A1-F6EECF244321}">
                    <p14:modId xmlns:p14="http://schemas.microsoft.com/office/powerpoint/2010/main" val="2807302515"/>
                  </p:ext>
                </p:extLst>
              </p:nvPr>
            </p:nvGraphicFramePr>
            <p:xfrm>
              <a:off x="838200" y="913087"/>
              <a:ext cx="10154344" cy="5534331"/>
            </p:xfrm>
            <a:graphic>
              <a:graphicData uri="http://schemas.openxmlformats.org/drawingml/2006/table">
                <a:tbl>
                  <a:tblPr firstRow="1" firstCol="1" bandRow="1">
                    <a:tableStyleId>{5C22544A-7EE6-4342-B048-85BDC9FD1C3A}</a:tableStyleId>
                  </a:tblPr>
                  <a:tblGrid>
                    <a:gridCol w="3257182">
                      <a:extLst>
                        <a:ext uri="{9D8B030D-6E8A-4147-A177-3AD203B41FA5}">
                          <a16:colId xmlns:a16="http://schemas.microsoft.com/office/drawing/2014/main" val="1717128653"/>
                        </a:ext>
                      </a:extLst>
                    </a:gridCol>
                    <a:gridCol w="1683071">
                      <a:extLst>
                        <a:ext uri="{9D8B030D-6E8A-4147-A177-3AD203B41FA5}">
                          <a16:colId xmlns:a16="http://schemas.microsoft.com/office/drawing/2014/main" val="969270148"/>
                        </a:ext>
                      </a:extLst>
                    </a:gridCol>
                    <a:gridCol w="1681752">
                      <a:extLst>
                        <a:ext uri="{9D8B030D-6E8A-4147-A177-3AD203B41FA5}">
                          <a16:colId xmlns:a16="http://schemas.microsoft.com/office/drawing/2014/main" val="2130209657"/>
                        </a:ext>
                      </a:extLst>
                    </a:gridCol>
                    <a:gridCol w="1712091">
                      <a:extLst>
                        <a:ext uri="{9D8B030D-6E8A-4147-A177-3AD203B41FA5}">
                          <a16:colId xmlns:a16="http://schemas.microsoft.com/office/drawing/2014/main" val="708182263"/>
                        </a:ext>
                      </a:extLst>
                    </a:gridCol>
                    <a:gridCol w="1820248">
                      <a:extLst>
                        <a:ext uri="{9D8B030D-6E8A-4147-A177-3AD203B41FA5}">
                          <a16:colId xmlns:a16="http://schemas.microsoft.com/office/drawing/2014/main" val="1017747617"/>
                        </a:ext>
                      </a:extLst>
                    </a:gridCol>
                  </a:tblGrid>
                  <a:tr h="173841">
                    <a:tc>
                      <a:txBody>
                        <a:bodyPr/>
                        <a:lstStyle/>
                        <a:p>
                          <a:r>
                            <a:rPr lang="en-GB" sz="1100" dirty="0">
                              <a:effectLst/>
                            </a:rPr>
                            <a:t> </a:t>
                          </a:r>
                          <a:endParaRPr lang="zh-CN" sz="1100" dirty="0">
                            <a:effectLst/>
                            <a:latin typeface="Times New Roman" panose="02020603050405020304" pitchFamily="18" charset="0"/>
                            <a:ea typeface="MS Mincho" panose="02020609040205080304" pitchFamily="49" charset="-128"/>
                          </a:endParaRPr>
                        </a:p>
                      </a:txBody>
                      <a:tcPr marL="6201" marR="6201" marT="6201" marB="0" anchor="b"/>
                    </a:tc>
                    <a:tc>
                      <a:txBody>
                        <a:bodyPr/>
                        <a:lstStyle/>
                        <a:p>
                          <a:pPr algn="ctr"/>
                          <a:r>
                            <a:rPr lang="en-GB" sz="1100">
                              <a:effectLst/>
                            </a:rPr>
                            <a:t>Higgs</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a:effectLst/>
                            </a:rPr>
                            <a:t>Z</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a:effectLst/>
                            </a:rPr>
                            <a:t>W</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endParaRPr lang="zh-CN"/>
                        </a:p>
                      </a:txBody>
                      <a:tcPr marL="5315" marR="5315" marT="5315" marB="0" anchor="ctr">
                        <a:blipFill>
                          <a:blip r:embed="rId5"/>
                          <a:stretch>
                            <a:fillRect l="-457860" t="-20690" r="-1338" b="-3086207"/>
                          </a:stretch>
                        </a:blipFill>
                      </a:tcPr>
                    </a:tc>
                    <a:extLst>
                      <a:ext uri="{0D108BD9-81ED-4DB2-BD59-A6C34878D82A}">
                        <a16:rowId xmlns:a16="http://schemas.microsoft.com/office/drawing/2014/main" val="1605595772"/>
                      </a:ext>
                    </a:extLst>
                  </a:tr>
                  <a:tr h="174727">
                    <a:tc>
                      <a:txBody>
                        <a:bodyPr/>
                        <a:lstStyle/>
                        <a:p>
                          <a:r>
                            <a:rPr lang="en-GB" sz="1100" dirty="0">
                              <a:effectLst/>
                            </a:rPr>
                            <a:t>Number of IPs</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gridSpan="4">
                      <a:txBody>
                        <a:bodyPr/>
                        <a:lstStyle/>
                        <a:p>
                          <a:pPr algn="ctr"/>
                          <a:r>
                            <a:rPr lang="en-GB" sz="1100">
                              <a:effectLst/>
                            </a:rPr>
                            <a:t>2</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706006475"/>
                      </a:ext>
                    </a:extLst>
                  </a:tr>
                  <a:tr h="174727">
                    <a:tc>
                      <a:txBody>
                        <a:bodyPr/>
                        <a:lstStyle/>
                        <a:p>
                          <a:r>
                            <a:rPr lang="en-GB" sz="1100" dirty="0">
                              <a:effectLst/>
                            </a:rPr>
                            <a:t>Circumference (km)</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gridSpan="4">
                      <a:txBody>
                        <a:bodyPr/>
                        <a:lstStyle/>
                        <a:p>
                          <a:pPr algn="ctr"/>
                          <a:r>
                            <a:rPr lang="en-GB" sz="1100">
                              <a:effectLst/>
                            </a:rPr>
                            <a:t>100.0</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32099928"/>
                      </a:ext>
                    </a:extLst>
                  </a:tr>
                  <a:tr h="174727">
                    <a:tc>
                      <a:txBody>
                        <a:bodyPr/>
                        <a:lstStyle/>
                        <a:p>
                          <a:r>
                            <a:rPr lang="en-GB" sz="1100">
                              <a:effectLst/>
                            </a:rPr>
                            <a:t>SR   power per beam (MW)</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gridSpan="4">
                      <a:txBody>
                        <a:bodyPr/>
                        <a:lstStyle/>
                        <a:p>
                          <a:pPr algn="ctr"/>
                          <a:r>
                            <a:rPr lang="en-GB" sz="1100">
                              <a:effectLst/>
                            </a:rPr>
                            <a:t>30</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629767415"/>
                      </a:ext>
                    </a:extLst>
                  </a:tr>
                  <a:tr h="174727">
                    <a:tc>
                      <a:txBody>
                        <a:bodyPr/>
                        <a:lstStyle/>
                        <a:p>
                          <a:r>
                            <a:rPr lang="en-GB" sz="1100" dirty="0">
                              <a:effectLst/>
                            </a:rPr>
                            <a:t>Half crossing angle at IP (</a:t>
                          </a:r>
                          <a:r>
                            <a:rPr lang="en-GB" sz="1100" dirty="0" err="1">
                              <a:effectLst/>
                            </a:rPr>
                            <a:t>mrad</a:t>
                          </a:r>
                          <a:r>
                            <a:rPr lang="en-GB" sz="1100" dirty="0">
                              <a:effectLst/>
                            </a:rPr>
                            <a:t>)</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gridSpan="4">
                      <a:txBody>
                        <a:bodyPr/>
                        <a:lstStyle/>
                        <a:p>
                          <a:pPr algn="ctr"/>
                          <a:r>
                            <a:rPr lang="en-GB" sz="1100">
                              <a:effectLst/>
                            </a:rPr>
                            <a:t>16.5</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015131766"/>
                      </a:ext>
                    </a:extLst>
                  </a:tr>
                  <a:tr h="174727">
                    <a:tc>
                      <a:txBody>
                        <a:bodyPr/>
                        <a:lstStyle/>
                        <a:p>
                          <a:r>
                            <a:rPr lang="en-GB" sz="1100" dirty="0">
                              <a:effectLst/>
                            </a:rPr>
                            <a:t>Bending radius (km)</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gridSpan="4">
                      <a:txBody>
                        <a:bodyPr/>
                        <a:lstStyle/>
                        <a:p>
                          <a:pPr algn="ctr"/>
                          <a:r>
                            <a:rPr lang="en-GB" sz="1100">
                              <a:effectLst/>
                            </a:rPr>
                            <a:t>10.7</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509152517"/>
                      </a:ext>
                    </a:extLst>
                  </a:tr>
                  <a:tr h="174727">
                    <a:tc>
                      <a:txBody>
                        <a:bodyPr/>
                        <a:lstStyle/>
                        <a:p>
                          <a:r>
                            <a:rPr lang="en-GB" sz="1100" dirty="0">
                              <a:effectLst/>
                            </a:rPr>
                            <a:t>Energy (GeV)</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120</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a:effectLst/>
                            </a:rPr>
                            <a:t>45.5</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a:effectLst/>
                            </a:rPr>
                            <a:t>80</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a:effectLst/>
                            </a:rPr>
                            <a:t>180</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1832763778"/>
                      </a:ext>
                    </a:extLst>
                  </a:tr>
                  <a:tr h="174727">
                    <a:tc>
                      <a:txBody>
                        <a:bodyPr/>
                        <a:lstStyle/>
                        <a:p>
                          <a:r>
                            <a:rPr lang="en-GB" sz="1100" dirty="0">
                              <a:effectLst/>
                            </a:rPr>
                            <a:t>Energy loss per turn (GeV)</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1.8</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a:effectLst/>
                            </a:rPr>
                            <a:t>0.037</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a:effectLst/>
                            </a:rPr>
                            <a:t>0.357</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9.1</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3038754391"/>
                      </a:ext>
                    </a:extLst>
                  </a:tr>
                  <a:tr h="176432">
                    <a:tc>
                      <a:txBody>
                        <a:bodyPr/>
                        <a:lstStyle/>
                        <a:p>
                          <a:r>
                            <a:rPr lang="en-GB" sz="1100" dirty="0">
                              <a:effectLst/>
                            </a:rPr>
                            <a:t>Damping time </a:t>
                          </a:r>
                          <a:r>
                            <a:rPr lang="en-GB" sz="1100" dirty="0">
                              <a:effectLst/>
                              <a:sym typeface="Symbol" panose="05050102010706020507" pitchFamily="18" charset="2"/>
                            </a:rPr>
                            <a:t></a:t>
                          </a:r>
                          <a:r>
                            <a:rPr lang="en-GB" sz="1100" baseline="-25000" dirty="0">
                              <a:effectLst/>
                            </a:rPr>
                            <a:t>x</a:t>
                          </a:r>
                          <a:r>
                            <a:rPr lang="en-GB" sz="1100" dirty="0">
                              <a:effectLst/>
                            </a:rPr>
                            <a:t>/</a:t>
                          </a:r>
                          <a:r>
                            <a:rPr lang="en-GB" sz="1100" dirty="0">
                              <a:effectLst/>
                              <a:sym typeface="Symbol" panose="05050102010706020507" pitchFamily="18" charset="2"/>
                            </a:rPr>
                            <a:t></a:t>
                          </a:r>
                          <a:r>
                            <a:rPr lang="en-GB" sz="1100" baseline="-25000" dirty="0">
                              <a:effectLst/>
                            </a:rPr>
                            <a:t>y</a:t>
                          </a:r>
                          <a:r>
                            <a:rPr lang="en-GB" sz="1100" dirty="0">
                              <a:effectLst/>
                            </a:rPr>
                            <a:t>/</a:t>
                          </a:r>
                          <a:r>
                            <a:rPr lang="en-GB" sz="1100" dirty="0">
                              <a:effectLst/>
                              <a:sym typeface="Symbol" panose="05050102010706020507" pitchFamily="18" charset="2"/>
                            </a:rPr>
                            <a:t></a:t>
                          </a:r>
                          <a:r>
                            <a:rPr lang="en-GB" sz="1100" baseline="-25000" dirty="0">
                              <a:effectLst/>
                            </a:rPr>
                            <a:t>z </a:t>
                          </a:r>
                          <a:r>
                            <a:rPr lang="en-GB" sz="1100" dirty="0">
                              <a:effectLst/>
                            </a:rPr>
                            <a:t>(</a:t>
                          </a:r>
                          <a:r>
                            <a:rPr lang="en-GB" sz="1100" dirty="0" err="1">
                              <a:effectLst/>
                            </a:rPr>
                            <a:t>ms</a:t>
                          </a:r>
                          <a:r>
                            <a:rPr lang="en-GB" sz="1100" dirty="0">
                              <a:effectLst/>
                            </a:rPr>
                            <a:t>)</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lnSpc>
                              <a:spcPct val="105000"/>
                            </a:lnSpc>
                          </a:pPr>
                          <a:r>
                            <a:rPr lang="en-GB" sz="1100" dirty="0">
                              <a:effectLst/>
                            </a:rPr>
                            <a:t>44.6/44.6/22.3</a:t>
                          </a:r>
                          <a:endParaRPr lang="zh-CN" sz="1100" dirty="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lnSpc>
                              <a:spcPct val="105000"/>
                            </a:lnSpc>
                          </a:pPr>
                          <a:r>
                            <a:rPr lang="en-GB" sz="1100">
                              <a:effectLst/>
                            </a:rPr>
                            <a:t>816/816/408</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lnSpc>
                              <a:spcPct val="105000"/>
                            </a:lnSpc>
                          </a:pPr>
                          <a:r>
                            <a:rPr lang="en-GB" sz="1100">
                              <a:effectLst/>
                            </a:rPr>
                            <a:t>150/150/75</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lnSpc>
                              <a:spcPct val="105000"/>
                            </a:lnSpc>
                          </a:pPr>
                          <a:r>
                            <a:rPr lang="en-GB" sz="1100">
                              <a:effectLst/>
                            </a:rPr>
                            <a:t>13.2/13.2/6.6</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109548583"/>
                      </a:ext>
                    </a:extLst>
                  </a:tr>
                  <a:tr h="174727">
                    <a:tc>
                      <a:txBody>
                        <a:bodyPr/>
                        <a:lstStyle/>
                        <a:p>
                          <a:r>
                            <a:rPr lang="en-GB" sz="1100" dirty="0" err="1">
                              <a:effectLst/>
                            </a:rPr>
                            <a:t>Piwinski</a:t>
                          </a:r>
                          <a:r>
                            <a:rPr lang="en-GB" sz="1100" dirty="0">
                              <a:effectLst/>
                            </a:rPr>
                            <a:t> angle</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4.88</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a:effectLst/>
                            </a:rPr>
                            <a:t>24.23</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a:effectLst/>
                            </a:rPr>
                            <a:t>5.98</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1.23</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4031031074"/>
                      </a:ext>
                    </a:extLst>
                  </a:tr>
                  <a:tr h="174727">
                    <a:tc>
                      <a:txBody>
                        <a:bodyPr/>
                        <a:lstStyle/>
                        <a:p>
                          <a:r>
                            <a:rPr lang="en-GB" sz="1100">
                              <a:effectLst/>
                            </a:rPr>
                            <a:t>Bunch number</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268</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a:effectLst/>
                            </a:rPr>
                            <a:t>11934</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a:effectLst/>
                            </a:rPr>
                            <a:t>1297</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35</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3592592530"/>
                      </a:ext>
                    </a:extLst>
                  </a:tr>
                  <a:tr h="240471">
                    <a:tc>
                      <a:txBody>
                        <a:bodyPr/>
                        <a:lstStyle/>
                        <a:p>
                          <a:r>
                            <a:rPr lang="en-GB" sz="1100">
                              <a:effectLst/>
                            </a:rPr>
                            <a:t>Bunch spacing (ns)</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591 (53% gap)</a:t>
                          </a:r>
                          <a:endParaRPr lang="zh-CN" sz="1100" dirty="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dirty="0">
                              <a:effectLst/>
                            </a:rPr>
                            <a:t>23 (18% gap)</a:t>
                          </a:r>
                          <a:endParaRPr lang="zh-CN" sz="1100" dirty="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a:effectLst/>
                            </a:rPr>
                            <a:t>257</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4524 (53% gap)</a:t>
                          </a:r>
                          <a:endParaRPr lang="zh-CN" sz="1100" dirty="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3327064341"/>
                      </a:ext>
                    </a:extLst>
                  </a:tr>
                  <a:tr h="174727">
                    <a:tc>
                      <a:txBody>
                        <a:bodyPr/>
                        <a:lstStyle/>
                        <a:p>
                          <a:r>
                            <a:rPr lang="en-GB" sz="1100">
                              <a:effectLst/>
                            </a:rPr>
                            <a:t>Bunch population (10</a:t>
                          </a:r>
                          <a:r>
                            <a:rPr lang="en-GB" sz="1100" baseline="30000">
                              <a:effectLst/>
                            </a:rPr>
                            <a:t>11</a:t>
                          </a:r>
                          <a:r>
                            <a:rPr lang="en-GB" sz="1100">
                              <a:effectLst/>
                            </a:rPr>
                            <a:t>)</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1.3</a:t>
                          </a:r>
                          <a:endParaRPr lang="zh-CN" sz="1100" dirty="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a:effectLst/>
                            </a:rPr>
                            <a:t>1.4</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a:effectLst/>
                            </a:rPr>
                            <a:t>1.35</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2.0</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757325815"/>
                      </a:ext>
                    </a:extLst>
                  </a:tr>
                  <a:tr h="174727">
                    <a:tc>
                      <a:txBody>
                        <a:bodyPr/>
                        <a:lstStyle/>
                        <a:p>
                          <a:r>
                            <a:rPr lang="en-GB" sz="1100">
                              <a:effectLst/>
                            </a:rPr>
                            <a:t>Beam current (mA)</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16.7</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a:effectLst/>
                            </a:rPr>
                            <a:t>803.5</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a:effectLst/>
                            </a:rPr>
                            <a:t>84.1</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3.3</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1392876591"/>
                      </a:ext>
                    </a:extLst>
                  </a:tr>
                  <a:tr h="174727">
                    <a:tc>
                      <a:txBody>
                        <a:bodyPr/>
                        <a:lstStyle/>
                        <a:p>
                          <a:r>
                            <a:rPr lang="en-GB" sz="1100">
                              <a:effectLst/>
                            </a:rPr>
                            <a:t>Phase advance of arc FODO (</a:t>
                          </a:r>
                          <a:r>
                            <a:rPr lang="en-GB" sz="1100">
                              <a:effectLst/>
                              <a:sym typeface="Symbol" panose="05050102010706020507" pitchFamily="18" charset="2"/>
                            </a:rPr>
                            <a:t></a:t>
                          </a:r>
                          <a:r>
                            <a:rPr lang="en-GB" sz="1100">
                              <a:effectLst/>
                            </a:rPr>
                            <a:t>)</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90</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a:effectLst/>
                            </a:rPr>
                            <a:t>60</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a:effectLst/>
                            </a:rPr>
                            <a:t>60</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90</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1783456912"/>
                      </a:ext>
                    </a:extLst>
                  </a:tr>
                  <a:tr h="174727">
                    <a:tc>
                      <a:txBody>
                        <a:bodyPr/>
                        <a:lstStyle/>
                        <a:p>
                          <a:r>
                            <a:rPr lang="en-GB" sz="1100">
                              <a:effectLst/>
                            </a:rPr>
                            <a:t>Momentum compaction (10</a:t>
                          </a:r>
                          <a:r>
                            <a:rPr lang="en-GB" sz="1100" baseline="30000">
                              <a:effectLst/>
                            </a:rPr>
                            <a:t>-5</a:t>
                          </a:r>
                          <a:r>
                            <a:rPr lang="en-GB" sz="1100">
                              <a:effectLst/>
                            </a:rPr>
                            <a:t>)</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0.71</a:t>
                          </a:r>
                          <a:endParaRPr lang="zh-CN" sz="1100" dirty="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a:effectLst/>
                            </a:rPr>
                            <a:t>1.43</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a:effectLst/>
                            </a:rPr>
                            <a:t>1.43</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0.71</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2433712058"/>
                      </a:ext>
                    </a:extLst>
                  </a:tr>
                  <a:tr h="174727">
                    <a:tc>
                      <a:txBody>
                        <a:bodyPr/>
                        <a:lstStyle/>
                        <a:p>
                          <a:r>
                            <a:rPr lang="en-GB" sz="1100">
                              <a:effectLst/>
                            </a:rPr>
                            <a:t>Beta functions at IP </a:t>
                          </a:r>
                          <a:r>
                            <a:rPr lang="en-GB" sz="1100">
                              <a:effectLst/>
                              <a:sym typeface="Symbol" panose="05050102010706020507" pitchFamily="18" charset="2"/>
                            </a:rPr>
                            <a:t></a:t>
                          </a:r>
                          <a:r>
                            <a:rPr lang="en-GB" sz="1100">
                              <a:effectLst/>
                            </a:rPr>
                            <a:t> </a:t>
                          </a:r>
                          <a:r>
                            <a:rPr lang="en-GB" sz="1100" baseline="-25000">
                              <a:effectLst/>
                            </a:rPr>
                            <a:t>x</a:t>
                          </a:r>
                          <a:r>
                            <a:rPr lang="en-GB" sz="1100" baseline="30000">
                              <a:effectLst/>
                            </a:rPr>
                            <a:t>*</a:t>
                          </a:r>
                          <a:r>
                            <a:rPr lang="en-GB" sz="1100">
                              <a:effectLst/>
                            </a:rPr>
                            <a:t>/</a:t>
                          </a:r>
                          <a:r>
                            <a:rPr lang="en-GB" sz="1100">
                              <a:effectLst/>
                              <a:sym typeface="Symbol" panose="05050102010706020507" pitchFamily="18" charset="2"/>
                            </a:rPr>
                            <a:t></a:t>
                          </a:r>
                          <a:r>
                            <a:rPr lang="en-GB" sz="1100">
                              <a:effectLst/>
                            </a:rPr>
                            <a:t> </a:t>
                          </a:r>
                          <a:r>
                            <a:rPr lang="en-GB" sz="1100" baseline="-25000">
                              <a:effectLst/>
                            </a:rPr>
                            <a:t>y</a:t>
                          </a:r>
                          <a:r>
                            <a:rPr lang="en-GB" sz="1100" baseline="30000">
                              <a:effectLst/>
                            </a:rPr>
                            <a:t>*</a:t>
                          </a:r>
                          <a:r>
                            <a:rPr lang="en-GB" sz="1100">
                              <a:effectLst/>
                            </a:rPr>
                            <a:t> (m/mm)</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0.3/1</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a:effectLst/>
                            </a:rPr>
                            <a:t>0.13/0.9</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a:effectLst/>
                            </a:rPr>
                            <a:t>0.21/1</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1.04/2.7</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3871489758"/>
                      </a:ext>
                    </a:extLst>
                  </a:tr>
                  <a:tr h="174727">
                    <a:tc>
                      <a:txBody>
                        <a:bodyPr/>
                        <a:lstStyle/>
                        <a:p>
                          <a:r>
                            <a:rPr lang="en-GB" sz="1100">
                              <a:effectLst/>
                            </a:rPr>
                            <a:t>Emittance </a:t>
                          </a:r>
                          <a:r>
                            <a:rPr lang="en-GB" sz="1100">
                              <a:effectLst/>
                              <a:sym typeface="Symbol" panose="05050102010706020507" pitchFamily="18" charset="2"/>
                            </a:rPr>
                            <a:t></a:t>
                          </a:r>
                          <a:r>
                            <a:rPr lang="en-GB" sz="1100" baseline="-25000">
                              <a:effectLst/>
                            </a:rPr>
                            <a:t>x</a:t>
                          </a:r>
                          <a:r>
                            <a:rPr lang="en-GB" sz="1100">
                              <a:effectLst/>
                            </a:rPr>
                            <a:t>/</a:t>
                          </a:r>
                          <a:r>
                            <a:rPr lang="en-GB" sz="1100">
                              <a:effectLst/>
                              <a:sym typeface="Symbol" panose="05050102010706020507" pitchFamily="18" charset="2"/>
                            </a:rPr>
                            <a:t></a:t>
                          </a:r>
                          <a:r>
                            <a:rPr lang="en-GB" sz="1100" baseline="-25000">
                              <a:effectLst/>
                            </a:rPr>
                            <a:t>y</a:t>
                          </a:r>
                          <a:r>
                            <a:rPr lang="en-GB" sz="1100">
                              <a:effectLst/>
                            </a:rPr>
                            <a:t>  (nm/pm)</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0.64/1.3</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a:effectLst/>
                            </a:rPr>
                            <a:t>0.27/1.4</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a:effectLst/>
                            </a:rPr>
                            <a:t>0.87/1.7</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1.4/4.7</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3145200823"/>
                      </a:ext>
                    </a:extLst>
                  </a:tr>
                  <a:tr h="174727">
                    <a:tc>
                      <a:txBody>
                        <a:bodyPr/>
                        <a:lstStyle/>
                        <a:p>
                          <a:r>
                            <a:rPr lang="en-GB" sz="1100">
                              <a:effectLst/>
                            </a:rPr>
                            <a:t>Betatron tune n</a:t>
                          </a:r>
                          <a:r>
                            <a:rPr lang="en-GB" sz="1100" baseline="-25000">
                              <a:effectLst/>
                            </a:rPr>
                            <a:t>x</a:t>
                          </a:r>
                          <a:r>
                            <a:rPr lang="en-GB" sz="1100">
                              <a:effectLst/>
                            </a:rPr>
                            <a:t>/n</a:t>
                          </a:r>
                          <a:r>
                            <a:rPr lang="en-GB" sz="1100" baseline="-25000">
                              <a:effectLst/>
                            </a:rPr>
                            <a:t>y</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445/445</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dirty="0">
                              <a:effectLst/>
                            </a:rPr>
                            <a:t>266/267</a:t>
                          </a:r>
                          <a:endParaRPr lang="zh-CN" sz="1100" dirty="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a:effectLst/>
                            </a:rPr>
                            <a:t>266/266</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445/445</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2717220743"/>
                      </a:ext>
                    </a:extLst>
                  </a:tr>
                  <a:tr h="174727">
                    <a:tc>
                      <a:txBody>
                        <a:bodyPr/>
                        <a:lstStyle/>
                        <a:p>
                          <a:r>
                            <a:rPr lang="en-GB" sz="1100">
                              <a:effectLst/>
                            </a:rPr>
                            <a:t>Beam size at IP s</a:t>
                          </a:r>
                          <a:r>
                            <a:rPr lang="en-GB" sz="1100" baseline="-25000">
                              <a:effectLst/>
                            </a:rPr>
                            <a:t>x </a:t>
                          </a:r>
                          <a:r>
                            <a:rPr lang="en-GB" sz="1100">
                              <a:effectLst/>
                            </a:rPr>
                            <a:t>/s</a:t>
                          </a:r>
                          <a:r>
                            <a:rPr lang="en-GB" sz="1100" baseline="-25000">
                              <a:effectLst/>
                            </a:rPr>
                            <a:t>y </a:t>
                          </a:r>
                          <a:r>
                            <a:rPr lang="en-GB" sz="1100">
                              <a:effectLst/>
                            </a:rPr>
                            <a:t>(um/nm)</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14/36</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a:effectLst/>
                            </a:rPr>
                            <a:t>6/35</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a:effectLst/>
                            </a:rPr>
                            <a:t>13/42</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39/113</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3814334380"/>
                      </a:ext>
                    </a:extLst>
                  </a:tr>
                  <a:tr h="174727">
                    <a:tc>
                      <a:txBody>
                        <a:bodyPr/>
                        <a:lstStyle/>
                        <a:p>
                          <a:r>
                            <a:rPr lang="en-GB" sz="1100">
                              <a:effectLst/>
                            </a:rPr>
                            <a:t>Bunch length (natural/total) (mm)</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2.3/4.1</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a:effectLst/>
                            </a:rPr>
                            <a:t>2.5/8.7</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a:effectLst/>
                            </a:rPr>
                            <a:t>2.5/4.9</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2.2/2.9</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879278543"/>
                      </a:ext>
                    </a:extLst>
                  </a:tr>
                  <a:tr h="174727">
                    <a:tc>
                      <a:txBody>
                        <a:bodyPr/>
                        <a:lstStyle/>
                        <a:p>
                          <a:r>
                            <a:rPr lang="en-GB" sz="1100">
                              <a:effectLst/>
                            </a:rPr>
                            <a:t>Energy spread (natural/total) (%)</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0.10/0.17</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a:effectLst/>
                            </a:rPr>
                            <a:t>0.04/0.13</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0.07/0.14</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0.15/0.20</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3545420678"/>
                      </a:ext>
                    </a:extLst>
                  </a:tr>
                  <a:tr h="174727">
                    <a:tc>
                      <a:txBody>
                        <a:bodyPr/>
                        <a:lstStyle/>
                        <a:p>
                          <a:r>
                            <a:rPr lang="en-GB" sz="1100">
                              <a:effectLst/>
                            </a:rPr>
                            <a:t>Energy acceptance (DA/RF) (%)</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1.6/2.2</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a:effectLst/>
                            </a:rPr>
                            <a:t>1.3/1.7</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1.2/2.5</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2.0/2.6</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3950939430"/>
                      </a:ext>
                    </a:extLst>
                  </a:tr>
                  <a:tr h="174727">
                    <a:tc>
                      <a:txBody>
                        <a:bodyPr/>
                        <a:lstStyle/>
                        <a:p>
                          <a:r>
                            <a:rPr lang="en-GB" sz="1100">
                              <a:effectLst/>
                            </a:rPr>
                            <a:t>Beam-beam parameters x</a:t>
                          </a:r>
                          <a:r>
                            <a:rPr lang="en-GB" sz="1100" baseline="-25000">
                              <a:effectLst/>
                            </a:rPr>
                            <a:t>x</a:t>
                          </a:r>
                          <a:r>
                            <a:rPr lang="en-GB" sz="1100">
                              <a:effectLst/>
                            </a:rPr>
                            <a:t> /x</a:t>
                          </a:r>
                          <a:r>
                            <a:rPr lang="en-GB" sz="1100" baseline="-25000">
                              <a:effectLst/>
                            </a:rPr>
                            <a:t>y</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0.015/0.11</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a:effectLst/>
                            </a:rPr>
                            <a:t>0.004/0.127</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a:effectLst/>
                            </a:rPr>
                            <a:t>0.012/0.113</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0.071/0.1</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2919997982"/>
                      </a:ext>
                    </a:extLst>
                  </a:tr>
                  <a:tr h="174727">
                    <a:tc>
                      <a:txBody>
                        <a:bodyPr/>
                        <a:lstStyle/>
                        <a:p>
                          <a:r>
                            <a:rPr lang="en-GB" sz="1100">
                              <a:effectLst/>
                            </a:rPr>
                            <a:t>RF voltage (GV)</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2.2</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a:effectLst/>
                            </a:rPr>
                            <a:t>0.12</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0.7</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10</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2130018590"/>
                      </a:ext>
                    </a:extLst>
                  </a:tr>
                  <a:tr h="174727">
                    <a:tc>
                      <a:txBody>
                        <a:bodyPr/>
                        <a:lstStyle/>
                        <a:p>
                          <a:r>
                            <a:rPr lang="en-GB" sz="1100">
                              <a:effectLst/>
                            </a:rPr>
                            <a:t>RF frequency (MHz)</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gridSpan="4">
                      <a:txBody>
                        <a:bodyPr/>
                        <a:lstStyle/>
                        <a:p>
                          <a:pPr algn="ctr"/>
                          <a:r>
                            <a:rPr lang="en-GB" sz="1100" dirty="0">
                              <a:effectLst/>
                            </a:rPr>
                            <a:t>650</a:t>
                          </a:r>
                          <a:endParaRPr lang="zh-CN" sz="1100" dirty="0">
                            <a:effectLst/>
                            <a:latin typeface="Times New Roman" panose="02020603050405020304" pitchFamily="18" charset="0"/>
                            <a:ea typeface="MS Mincho" panose="02020609040205080304" pitchFamily="49" charset="-128"/>
                          </a:endParaRPr>
                        </a:p>
                      </a:txBody>
                      <a:tcPr marL="6201" marR="6201" marT="6201"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379889259"/>
                      </a:ext>
                    </a:extLst>
                  </a:tr>
                  <a:tr h="174727">
                    <a:tc>
                      <a:txBody>
                        <a:bodyPr/>
                        <a:lstStyle/>
                        <a:p>
                          <a:r>
                            <a:rPr lang="en-GB" sz="1100">
                              <a:effectLst/>
                            </a:rPr>
                            <a:t>Longitudinal tune n</a:t>
                          </a:r>
                          <a:r>
                            <a:rPr lang="en-GB" sz="1100" baseline="-25000">
                              <a:effectLst/>
                            </a:rPr>
                            <a:t>s</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0.049</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a:effectLst/>
                            </a:rPr>
                            <a:t>0.035</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0.062</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0.078</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1805054137"/>
                      </a:ext>
                    </a:extLst>
                  </a:tr>
                  <a:tr h="225958">
                    <a:tc>
                      <a:txBody>
                        <a:bodyPr/>
                        <a:lstStyle/>
                        <a:p>
                          <a:r>
                            <a:rPr lang="en-GB" sz="1100">
                              <a:effectLst/>
                            </a:rPr>
                            <a:t>Beam lifetime (Bhabha/beamstrahlung) (min)</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39/40</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a:effectLst/>
                            </a:rPr>
                            <a:t>80/18000</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60/700</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81/23</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2758045657"/>
                      </a:ext>
                    </a:extLst>
                  </a:tr>
                  <a:tr h="174727">
                    <a:tc>
                      <a:txBody>
                        <a:bodyPr/>
                        <a:lstStyle/>
                        <a:p>
                          <a:r>
                            <a:rPr lang="en-GB" sz="1100">
                              <a:effectLst/>
                            </a:rPr>
                            <a:t>Beam lifetime (min)</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20</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a:effectLst/>
                            </a:rPr>
                            <a:t>80</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a:effectLst/>
                            </a:rPr>
                            <a:t>55</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18</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3202097019"/>
                      </a:ext>
                    </a:extLst>
                  </a:tr>
                  <a:tr h="174727">
                    <a:tc>
                      <a:txBody>
                        <a:bodyPr/>
                        <a:lstStyle/>
                        <a:p>
                          <a:r>
                            <a:rPr lang="en-GB" sz="1100">
                              <a:effectLst/>
                            </a:rPr>
                            <a:t>Hourglass Factor</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0.9</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a:effectLst/>
                            </a:rPr>
                            <a:t>0.97</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0.9</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0.89</a:t>
                          </a:r>
                          <a:endParaRPr lang="zh-CN" sz="110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489751342"/>
                      </a:ext>
                    </a:extLst>
                  </a:tr>
                  <a:tr h="174727">
                    <a:tc>
                      <a:txBody>
                        <a:bodyPr/>
                        <a:lstStyle/>
                        <a:p>
                          <a:r>
                            <a:rPr lang="en-GB" sz="1100">
                              <a:effectLst/>
                            </a:rPr>
                            <a:t>Luminosity per IP (10</a:t>
                          </a:r>
                          <a:r>
                            <a:rPr lang="en-GB" sz="1100" baseline="30000">
                              <a:effectLst/>
                            </a:rPr>
                            <a:t>34</a:t>
                          </a:r>
                          <a:r>
                            <a:rPr lang="en-GB" sz="1100">
                              <a:effectLst/>
                            </a:rPr>
                            <a:t> cm</a:t>
                          </a:r>
                          <a:r>
                            <a:rPr lang="en-GB" sz="1100" baseline="30000">
                              <a:effectLst/>
                            </a:rPr>
                            <a:t>–2</a:t>
                          </a:r>
                          <a:r>
                            <a:rPr lang="en-GB" sz="1100">
                              <a:effectLst/>
                            </a:rPr>
                            <a:t> s</a:t>
                          </a:r>
                          <a:r>
                            <a:rPr lang="en-GB" sz="1100" baseline="30000">
                              <a:effectLst/>
                            </a:rPr>
                            <a:t>–1</a:t>
                          </a:r>
                          <a:r>
                            <a:rPr lang="en-GB" sz="1100">
                              <a:effectLst/>
                            </a:rPr>
                            <a:t>)</a:t>
                          </a:r>
                          <a:endParaRPr lang="zh-CN" sz="110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a:effectLst/>
                            </a:rPr>
                            <a:t>5.0</a:t>
                          </a:r>
                          <a:endParaRPr lang="zh-CN" sz="1100">
                            <a:effectLst/>
                            <a:latin typeface="Times New Roman" panose="02020603050405020304" pitchFamily="18" charset="0"/>
                            <a:ea typeface="MS Mincho" panose="02020609040205080304" pitchFamily="49" charset="-128"/>
                          </a:endParaRPr>
                        </a:p>
                      </a:txBody>
                      <a:tcPr marL="6201" marR="6201" marT="6201" marB="0" anchor="ctr"/>
                    </a:tc>
                    <a:tc>
                      <a:txBody>
                        <a:bodyPr/>
                        <a:lstStyle/>
                        <a:p>
                          <a:pPr algn="ctr"/>
                          <a:r>
                            <a:rPr lang="en-GB" sz="1100">
                              <a:effectLst/>
                            </a:rPr>
                            <a:t>115</a:t>
                          </a:r>
                          <a:endParaRPr lang="zh-CN" sz="1100">
                            <a:effectLst/>
                            <a:latin typeface="Times New Roman" panose="02020603050405020304" pitchFamily="18" charset="0"/>
                            <a:ea typeface="MS Mincho" panose="02020609040205080304" pitchFamily="49" charset="-128"/>
                          </a:endParaRPr>
                        </a:p>
                      </a:txBody>
                      <a:tcPr marL="5315" marR="5315" marT="5315" marB="0" anchor="ctr"/>
                    </a:tc>
                    <a:tc>
                      <a:txBody>
                        <a:bodyPr/>
                        <a:lstStyle/>
                        <a:p>
                          <a:pPr algn="ctr"/>
                          <a:r>
                            <a:rPr lang="en-GB" sz="1100" dirty="0">
                              <a:effectLst/>
                            </a:rPr>
                            <a:t>16</a:t>
                          </a:r>
                          <a:endParaRPr lang="zh-CN" sz="1100" dirty="0">
                            <a:effectLst/>
                            <a:latin typeface="Times New Roman" panose="02020603050405020304" pitchFamily="18" charset="0"/>
                            <a:ea typeface="MS Mincho" panose="02020609040205080304" pitchFamily="49" charset="-128"/>
                          </a:endParaRPr>
                        </a:p>
                      </a:txBody>
                      <a:tcPr marL="7087" marR="7087" marT="7087" marB="0" anchor="ctr"/>
                    </a:tc>
                    <a:tc>
                      <a:txBody>
                        <a:bodyPr/>
                        <a:lstStyle/>
                        <a:p>
                          <a:pPr algn="ctr"/>
                          <a:r>
                            <a:rPr lang="en-GB" sz="1100" dirty="0">
                              <a:effectLst/>
                            </a:rPr>
                            <a:t>0.5</a:t>
                          </a:r>
                          <a:endParaRPr lang="zh-CN" sz="1100" dirty="0">
                            <a:effectLst/>
                            <a:latin typeface="Times New Roman" panose="02020603050405020304" pitchFamily="18" charset="0"/>
                            <a:ea typeface="MS Mincho" panose="02020609040205080304" pitchFamily="49" charset="-128"/>
                          </a:endParaRPr>
                        </a:p>
                      </a:txBody>
                      <a:tcPr marL="6201" marR="6201" marT="6201" marB="0" anchor="ctr"/>
                    </a:tc>
                    <a:extLst>
                      <a:ext uri="{0D108BD9-81ED-4DB2-BD59-A6C34878D82A}">
                        <a16:rowId xmlns:a16="http://schemas.microsoft.com/office/drawing/2014/main" val="900782716"/>
                      </a:ext>
                    </a:extLst>
                  </a:tr>
                </a:tbl>
              </a:graphicData>
            </a:graphic>
          </p:graphicFrame>
        </mc:Fallback>
      </mc:AlternateContent>
      <p:sp>
        <p:nvSpPr>
          <p:cNvPr id="4" name="日期占位符 3">
            <a:extLst>
              <a:ext uri="{FF2B5EF4-FFF2-40B4-BE49-F238E27FC236}">
                <a16:creationId xmlns:a16="http://schemas.microsoft.com/office/drawing/2014/main" id="{D1DD6567-3986-4A2C-89BE-71BF529BE135}"/>
              </a:ext>
            </a:extLst>
          </p:cNvPr>
          <p:cNvSpPr>
            <a:spLocks noGrp="1"/>
          </p:cNvSpPr>
          <p:nvPr>
            <p:ph type="dt" sz="half" idx="10"/>
          </p:nvPr>
        </p:nvSpPr>
        <p:spPr/>
        <p:txBody>
          <a:bodyPr/>
          <a:lstStyle/>
          <a:p>
            <a:r>
              <a:rPr lang="en-US" altLang="zh-CN"/>
              <a:t>Yiwei Wang</a:t>
            </a:r>
            <a:endParaRPr lang="zh-CN" altLang="en-US"/>
          </a:p>
        </p:txBody>
      </p:sp>
    </p:spTree>
    <p:extLst>
      <p:ext uri="{BB962C8B-B14F-4D97-AF65-F5344CB8AC3E}">
        <p14:creationId xmlns:p14="http://schemas.microsoft.com/office/powerpoint/2010/main" val="3652069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内容占位符 7">
            <a:extLst>
              <a:ext uri="{FF2B5EF4-FFF2-40B4-BE49-F238E27FC236}">
                <a16:creationId xmlns:a16="http://schemas.microsoft.com/office/drawing/2014/main" id="{8AE03AD3-9252-400F-B4DA-046B61DF05D6}"/>
              </a:ext>
            </a:extLst>
          </p:cNvPr>
          <p:cNvPicPr>
            <a:picLocks noGrp="1" noChangeAspect="1"/>
          </p:cNvPicPr>
          <p:nvPr/>
        </p:nvPicPr>
        <p:blipFill rotWithShape="1">
          <a:blip r:embed="rId4"/>
          <a:srcRect b="9940"/>
          <a:stretch/>
        </p:blipFill>
        <p:spPr>
          <a:xfrm>
            <a:off x="6328945" y="3844766"/>
            <a:ext cx="3795395" cy="2178867"/>
          </a:xfrm>
          <a:prstGeom prst="rect">
            <a:avLst/>
          </a:prstGeom>
        </p:spPr>
      </p:pic>
      <p:sp>
        <p:nvSpPr>
          <p:cNvPr id="3" name="文本占位符 2"/>
          <p:cNvSpPr>
            <a:spLocks noGrp="1"/>
          </p:cNvSpPr>
          <p:nvPr>
            <p:ph type="body" idx="1"/>
          </p:nvPr>
        </p:nvSpPr>
        <p:spPr>
          <a:xfrm>
            <a:off x="1806035" y="59858"/>
            <a:ext cx="8703945" cy="1063930"/>
          </a:xfrm>
        </p:spPr>
        <p:txBody>
          <a:bodyPr>
            <a:noAutofit/>
          </a:bodyPr>
          <a:lstStyle/>
          <a:p>
            <a:pPr algn="ctr">
              <a:spcBef>
                <a:spcPct val="0"/>
              </a:spcBef>
            </a:pPr>
            <a:r>
              <a:rPr lang="en-US" altLang="zh-CN" sz="2800" dirty="0">
                <a:solidFill>
                  <a:srgbClr val="0070C0"/>
                </a:solidFill>
                <a:ea typeface="+mj-ea"/>
                <a:cs typeface="+mj-cs"/>
              </a:rPr>
              <a:t>CEPC TDR luminosity checked by </a:t>
            </a:r>
          </a:p>
          <a:p>
            <a:pPr algn="ctr">
              <a:spcBef>
                <a:spcPct val="0"/>
              </a:spcBef>
            </a:pPr>
            <a:r>
              <a:rPr lang="en-US" altLang="zh-CN" sz="2800" dirty="0">
                <a:solidFill>
                  <a:srgbClr val="0070C0"/>
                </a:solidFill>
                <a:ea typeface="+mj-ea"/>
                <a:cs typeface="+mj-cs"/>
              </a:rPr>
              <a:t>beam-beam simulations</a:t>
            </a:r>
          </a:p>
        </p:txBody>
      </p:sp>
      <p:pic>
        <p:nvPicPr>
          <p:cNvPr id="7" name="内容占位符 6"/>
          <p:cNvPicPr>
            <a:picLocks noGrp="1" noChangeAspect="1"/>
          </p:cNvPicPr>
          <p:nvPr>
            <p:ph sz="half" idx="2"/>
            <p:custDataLst>
              <p:tags r:id="rId1"/>
            </p:custDataLst>
          </p:nvPr>
        </p:nvPicPr>
        <p:blipFill rotWithShape="1">
          <a:blip r:embed="rId5"/>
          <a:srcRect b="10800"/>
          <a:stretch/>
        </p:blipFill>
        <p:spPr>
          <a:xfrm>
            <a:off x="6355322" y="1150257"/>
            <a:ext cx="3693160" cy="2101969"/>
          </a:xfrm>
          <a:prstGeom prst="rect">
            <a:avLst/>
          </a:prstGeom>
        </p:spPr>
      </p:pic>
      <p:pic>
        <p:nvPicPr>
          <p:cNvPr id="10" name="内容占位符 7"/>
          <p:cNvPicPr>
            <a:picLocks noGrp="1" noChangeAspect="1"/>
          </p:cNvPicPr>
          <p:nvPr>
            <p:custDataLst>
              <p:tags r:id="rId2"/>
            </p:custDataLst>
          </p:nvPr>
        </p:nvPicPr>
        <p:blipFill rotWithShape="1">
          <a:blip r:embed="rId6"/>
          <a:srcRect b="10153"/>
          <a:stretch/>
        </p:blipFill>
        <p:spPr>
          <a:xfrm>
            <a:off x="963082" y="3846813"/>
            <a:ext cx="3755390" cy="2165734"/>
          </a:xfrm>
          <a:prstGeom prst="rect">
            <a:avLst/>
          </a:prstGeom>
        </p:spPr>
      </p:pic>
      <p:sp>
        <p:nvSpPr>
          <p:cNvPr id="12" name="文本框 11"/>
          <p:cNvSpPr txBox="1"/>
          <p:nvPr/>
        </p:nvSpPr>
        <p:spPr>
          <a:xfrm>
            <a:off x="6982059" y="3229171"/>
            <a:ext cx="4312920" cy="523220"/>
          </a:xfrm>
          <a:prstGeom prst="rect">
            <a:avLst/>
          </a:prstGeom>
          <a:noFill/>
        </p:spPr>
        <p:txBody>
          <a:bodyPr wrap="square" rtlCol="0">
            <a:spAutoFit/>
          </a:bodyPr>
          <a:lstStyle/>
          <a:p>
            <a:r>
              <a:rPr lang="en-US" altLang="zh-CN" sz="1400" dirty="0"/>
              <a:t>Higgs : 5*10^34/cm^2/s (BB Simulation)</a:t>
            </a:r>
          </a:p>
          <a:p>
            <a:r>
              <a:rPr lang="en-US" altLang="zh-CN" sz="1400" dirty="0">
                <a:sym typeface="+mn-ea"/>
              </a:rPr>
              <a:t>5*10^34/cm^2/s (</a:t>
            </a:r>
            <a:r>
              <a:rPr lang="en-US" altLang="zh-CN" sz="1400" dirty="0"/>
              <a:t>Parameter table</a:t>
            </a:r>
            <a:r>
              <a:rPr lang="en-US" altLang="zh-CN" sz="1400" dirty="0">
                <a:sym typeface="+mn-ea"/>
              </a:rPr>
              <a:t>)</a:t>
            </a:r>
            <a:endParaRPr lang="en-US" altLang="zh-CN" sz="1400" dirty="0"/>
          </a:p>
        </p:txBody>
      </p:sp>
      <p:sp>
        <p:nvSpPr>
          <p:cNvPr id="14" name="文本框 13"/>
          <p:cNvSpPr txBox="1"/>
          <p:nvPr/>
        </p:nvSpPr>
        <p:spPr>
          <a:xfrm>
            <a:off x="1476073" y="6023633"/>
            <a:ext cx="4010025" cy="523220"/>
          </a:xfrm>
          <a:prstGeom prst="rect">
            <a:avLst/>
          </a:prstGeom>
          <a:noFill/>
        </p:spPr>
        <p:txBody>
          <a:bodyPr wrap="square" rtlCol="0">
            <a:spAutoFit/>
          </a:bodyPr>
          <a:lstStyle/>
          <a:p>
            <a:r>
              <a:rPr lang="en-US" altLang="zh-CN" sz="1400" dirty="0"/>
              <a:t>W-pole : 18*10^34/cm^2/s </a:t>
            </a:r>
            <a:r>
              <a:rPr lang="en-US" altLang="zh-CN" sz="1400" dirty="0">
                <a:sym typeface="+mn-ea"/>
              </a:rPr>
              <a:t>(BB Simulation)</a:t>
            </a:r>
            <a:endParaRPr lang="en-US" altLang="zh-CN" sz="1400" dirty="0"/>
          </a:p>
          <a:p>
            <a:r>
              <a:rPr lang="en-US" altLang="zh-CN" sz="1400" dirty="0">
                <a:sym typeface="+mn-ea"/>
              </a:rPr>
              <a:t>16*10^34/cm^2/s (</a:t>
            </a:r>
            <a:r>
              <a:rPr lang="en-US" altLang="zh-CN" sz="1400" dirty="0"/>
              <a:t>Parameter table</a:t>
            </a:r>
            <a:r>
              <a:rPr lang="en-US" altLang="zh-CN" sz="1400" dirty="0">
                <a:sym typeface="+mn-ea"/>
              </a:rPr>
              <a:t>)</a:t>
            </a:r>
            <a:endParaRPr lang="en-US" altLang="zh-CN" sz="1400" dirty="0"/>
          </a:p>
        </p:txBody>
      </p:sp>
      <p:sp>
        <p:nvSpPr>
          <p:cNvPr id="15" name="文本框 14"/>
          <p:cNvSpPr txBox="1"/>
          <p:nvPr/>
        </p:nvSpPr>
        <p:spPr>
          <a:xfrm>
            <a:off x="10153025" y="1271839"/>
            <a:ext cx="973087" cy="369332"/>
          </a:xfrm>
          <a:prstGeom prst="rect">
            <a:avLst/>
          </a:prstGeom>
          <a:noFill/>
        </p:spPr>
        <p:txBody>
          <a:bodyPr wrap="none" rtlCol="0" anchor="t">
            <a:spAutoFit/>
          </a:bodyPr>
          <a:lstStyle/>
          <a:p>
            <a:r>
              <a:rPr lang="en-US" altLang="zh-CN" dirty="0">
                <a:latin typeface="Calibri" panose="020F0502020204030204" charset="0"/>
                <a:cs typeface="Calibri" panose="020F0502020204030204" charset="0"/>
                <a:sym typeface="+mn-ea"/>
              </a:rPr>
              <a:t>Y. Zhang</a:t>
            </a:r>
            <a:endParaRPr lang="en-US" altLang="zh-CN"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5</a:t>
            </a:fld>
            <a:endParaRPr lang="zh-CN" altLang="en-US"/>
          </a:p>
        </p:txBody>
      </p:sp>
      <p:sp>
        <p:nvSpPr>
          <p:cNvPr id="8" name="文本框 7"/>
          <p:cNvSpPr txBox="1"/>
          <p:nvPr/>
        </p:nvSpPr>
        <p:spPr>
          <a:xfrm>
            <a:off x="1493208" y="3281323"/>
            <a:ext cx="4312920" cy="523220"/>
          </a:xfrm>
          <a:prstGeom prst="rect">
            <a:avLst/>
          </a:prstGeom>
          <a:noFill/>
        </p:spPr>
        <p:txBody>
          <a:bodyPr wrap="square" rtlCol="0">
            <a:spAutoFit/>
          </a:bodyPr>
          <a:lstStyle/>
          <a:p>
            <a:r>
              <a:rPr lang="en-US" altLang="zh-CN" sz="1400" dirty="0"/>
              <a:t>ttbar: 0.55* 10^34/cm^2/s (BB Simulation)</a:t>
            </a:r>
          </a:p>
          <a:p>
            <a:r>
              <a:rPr lang="en-US" altLang="zh-CN" sz="1400" dirty="0"/>
              <a:t>0.</a:t>
            </a:r>
            <a:r>
              <a:rPr lang="en-US" altLang="zh-CN" sz="1400" dirty="0">
                <a:sym typeface="+mn-ea"/>
              </a:rPr>
              <a:t>5*10^34/cm^2/s (</a:t>
            </a:r>
            <a:r>
              <a:rPr lang="en-US" altLang="zh-CN" sz="1400" dirty="0"/>
              <a:t>Parameter table</a:t>
            </a:r>
            <a:r>
              <a:rPr lang="en-US" altLang="zh-CN" sz="1400" dirty="0">
                <a:sym typeface="+mn-ea"/>
              </a:rPr>
              <a:t>)</a:t>
            </a:r>
            <a:endParaRPr lang="en-US" altLang="zh-CN" sz="1400" dirty="0"/>
          </a:p>
        </p:txBody>
      </p:sp>
      <p:pic>
        <p:nvPicPr>
          <p:cNvPr id="16" name="图片 15">
            <a:extLst>
              <a:ext uri="{FF2B5EF4-FFF2-40B4-BE49-F238E27FC236}">
                <a16:creationId xmlns:a16="http://schemas.microsoft.com/office/drawing/2014/main" id="{04863026-3620-45F4-B57B-60B3FCB5297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2857"/>
          <a:stretch/>
        </p:blipFill>
        <p:spPr>
          <a:xfrm>
            <a:off x="843915" y="1150257"/>
            <a:ext cx="3905341" cy="2141205"/>
          </a:xfrm>
          <a:prstGeom prst="rect">
            <a:avLst/>
          </a:prstGeom>
        </p:spPr>
      </p:pic>
      <p:sp>
        <p:nvSpPr>
          <p:cNvPr id="17" name="文本框 16">
            <a:extLst>
              <a:ext uri="{FF2B5EF4-FFF2-40B4-BE49-F238E27FC236}">
                <a16:creationId xmlns:a16="http://schemas.microsoft.com/office/drawing/2014/main" id="{83DA513B-676E-45DB-81B2-79EBD46FDAEF}"/>
              </a:ext>
            </a:extLst>
          </p:cNvPr>
          <p:cNvSpPr txBox="1"/>
          <p:nvPr/>
        </p:nvSpPr>
        <p:spPr>
          <a:xfrm>
            <a:off x="3732989" y="1648116"/>
            <a:ext cx="461665" cy="276999"/>
          </a:xfrm>
          <a:prstGeom prst="rect">
            <a:avLst/>
          </a:prstGeom>
          <a:noFill/>
        </p:spPr>
        <p:txBody>
          <a:bodyPr wrap="none" lIns="0" tIns="0" rIns="0" bIns="0" rtlCol="0">
            <a:spAutoFit/>
          </a:bodyPr>
          <a:lstStyle/>
          <a:p>
            <a:r>
              <a:rPr lang="en-US" altLang="zh-CN" dirty="0"/>
              <a:t>ttbar</a:t>
            </a:r>
            <a:endParaRPr lang="zh-CN" altLang="en-US" dirty="0"/>
          </a:p>
        </p:txBody>
      </p:sp>
      <p:sp>
        <p:nvSpPr>
          <p:cNvPr id="18" name="文本框 17">
            <a:extLst>
              <a:ext uri="{FF2B5EF4-FFF2-40B4-BE49-F238E27FC236}">
                <a16:creationId xmlns:a16="http://schemas.microsoft.com/office/drawing/2014/main" id="{6D198725-D5B7-41DE-93F2-B9D2F2445E21}"/>
              </a:ext>
            </a:extLst>
          </p:cNvPr>
          <p:cNvSpPr txBox="1"/>
          <p:nvPr/>
        </p:nvSpPr>
        <p:spPr>
          <a:xfrm>
            <a:off x="9138325" y="1721049"/>
            <a:ext cx="589905" cy="276999"/>
          </a:xfrm>
          <a:prstGeom prst="rect">
            <a:avLst/>
          </a:prstGeom>
          <a:noFill/>
        </p:spPr>
        <p:txBody>
          <a:bodyPr wrap="none" lIns="0" tIns="0" rIns="0" bIns="0" rtlCol="0">
            <a:spAutoFit/>
          </a:bodyPr>
          <a:lstStyle/>
          <a:p>
            <a:r>
              <a:rPr lang="en-US" altLang="zh-CN" dirty="0"/>
              <a:t>Higgs</a:t>
            </a:r>
            <a:endParaRPr lang="zh-CN" altLang="en-US" dirty="0"/>
          </a:p>
        </p:txBody>
      </p:sp>
      <p:sp>
        <p:nvSpPr>
          <p:cNvPr id="19" name="文本框 18">
            <a:extLst>
              <a:ext uri="{FF2B5EF4-FFF2-40B4-BE49-F238E27FC236}">
                <a16:creationId xmlns:a16="http://schemas.microsoft.com/office/drawing/2014/main" id="{6E45A477-B69B-4B58-B775-D5CD26724E80}"/>
              </a:ext>
            </a:extLst>
          </p:cNvPr>
          <p:cNvSpPr txBox="1"/>
          <p:nvPr/>
        </p:nvSpPr>
        <p:spPr>
          <a:xfrm>
            <a:off x="3745813" y="4779475"/>
            <a:ext cx="218008" cy="276999"/>
          </a:xfrm>
          <a:prstGeom prst="rect">
            <a:avLst/>
          </a:prstGeom>
          <a:noFill/>
        </p:spPr>
        <p:txBody>
          <a:bodyPr wrap="none" lIns="0" tIns="0" rIns="0" bIns="0" rtlCol="0">
            <a:spAutoFit/>
          </a:bodyPr>
          <a:lstStyle/>
          <a:p>
            <a:r>
              <a:rPr lang="en-US" altLang="zh-CN" dirty="0"/>
              <a:t>W</a:t>
            </a:r>
            <a:endParaRPr lang="zh-CN" altLang="en-US" dirty="0"/>
          </a:p>
        </p:txBody>
      </p:sp>
      <p:sp>
        <p:nvSpPr>
          <p:cNvPr id="20" name="文本框 19">
            <a:extLst>
              <a:ext uri="{FF2B5EF4-FFF2-40B4-BE49-F238E27FC236}">
                <a16:creationId xmlns:a16="http://schemas.microsoft.com/office/drawing/2014/main" id="{5ED207F6-982C-47B8-93F6-C548E64BF712}"/>
              </a:ext>
            </a:extLst>
          </p:cNvPr>
          <p:cNvSpPr txBox="1"/>
          <p:nvPr/>
        </p:nvSpPr>
        <p:spPr>
          <a:xfrm>
            <a:off x="9138325" y="4726737"/>
            <a:ext cx="141064" cy="276999"/>
          </a:xfrm>
          <a:prstGeom prst="rect">
            <a:avLst/>
          </a:prstGeom>
          <a:noFill/>
        </p:spPr>
        <p:txBody>
          <a:bodyPr wrap="none" lIns="0" tIns="0" rIns="0" bIns="0" rtlCol="0">
            <a:spAutoFit/>
          </a:bodyPr>
          <a:lstStyle/>
          <a:p>
            <a:r>
              <a:rPr lang="en-US" altLang="zh-CN" dirty="0"/>
              <a:t>Z</a:t>
            </a:r>
            <a:endParaRPr lang="zh-CN" altLang="en-US" dirty="0"/>
          </a:p>
        </p:txBody>
      </p:sp>
      <p:pic>
        <p:nvPicPr>
          <p:cNvPr id="21" name="Picture 8" descr="logo_main2011">
            <a:extLst>
              <a:ext uri="{FF2B5EF4-FFF2-40B4-BE49-F238E27FC236}">
                <a16:creationId xmlns:a16="http://schemas.microsoft.com/office/drawing/2014/main" id="{14FE880B-12F1-4CF0-B3CB-4BC7DA1B9A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Administrator\Desktop\11112.png">
            <a:extLst>
              <a:ext uri="{FF2B5EF4-FFF2-40B4-BE49-F238E27FC236}">
                <a16:creationId xmlns:a16="http://schemas.microsoft.com/office/drawing/2014/main" id="{C2D55B2A-EF1B-4060-A2AD-27B12383FF4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96534" y="164638"/>
            <a:ext cx="1015325" cy="598404"/>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22">
            <a:extLst>
              <a:ext uri="{FF2B5EF4-FFF2-40B4-BE49-F238E27FC236}">
                <a16:creationId xmlns:a16="http://schemas.microsoft.com/office/drawing/2014/main" id="{960E0709-A3B7-4A2A-A9EE-89B6BC6BC14B}"/>
              </a:ext>
            </a:extLst>
          </p:cNvPr>
          <p:cNvSpPr txBox="1"/>
          <p:nvPr/>
        </p:nvSpPr>
        <p:spPr>
          <a:xfrm>
            <a:off x="6847905" y="6014617"/>
            <a:ext cx="4441825" cy="523220"/>
          </a:xfrm>
          <a:prstGeom prst="rect">
            <a:avLst/>
          </a:prstGeom>
          <a:noFill/>
        </p:spPr>
        <p:txBody>
          <a:bodyPr wrap="square" rtlCol="0">
            <a:spAutoFit/>
          </a:bodyPr>
          <a:lstStyle/>
          <a:p>
            <a:r>
              <a:rPr lang="en-US" altLang="zh-CN" sz="1400" dirty="0"/>
              <a:t>Z-pole : 125*10^34/cm^2/s </a:t>
            </a:r>
            <a:r>
              <a:rPr lang="en-US" altLang="zh-CN" sz="1400" dirty="0">
                <a:sym typeface="+mn-ea"/>
              </a:rPr>
              <a:t>(BB Simulation)</a:t>
            </a:r>
            <a:endParaRPr lang="en-US" altLang="zh-CN" sz="1400" dirty="0"/>
          </a:p>
          <a:p>
            <a:r>
              <a:rPr lang="en-US" altLang="zh-CN" sz="1400" dirty="0">
                <a:sym typeface="+mn-ea"/>
              </a:rPr>
              <a:t>115*10^34/cm^2/s (</a:t>
            </a:r>
            <a:r>
              <a:rPr lang="en-US" altLang="zh-CN" sz="1400" dirty="0"/>
              <a:t>Parameter table</a:t>
            </a:r>
            <a:r>
              <a:rPr lang="en-US" altLang="zh-CN" sz="1400" dirty="0">
                <a:sym typeface="+mn-ea"/>
              </a:rPr>
              <a:t>)</a:t>
            </a:r>
            <a:endParaRPr lang="en-US" altLang="zh-CN" sz="1400" dirty="0"/>
          </a:p>
        </p:txBody>
      </p:sp>
      <p:sp>
        <p:nvSpPr>
          <p:cNvPr id="4" name="文本框 3">
            <a:extLst>
              <a:ext uri="{FF2B5EF4-FFF2-40B4-BE49-F238E27FC236}">
                <a16:creationId xmlns:a16="http://schemas.microsoft.com/office/drawing/2014/main" id="{E4713172-E03E-4A51-8791-102AAFCD7CFF}"/>
              </a:ext>
            </a:extLst>
          </p:cNvPr>
          <p:cNvSpPr txBox="1"/>
          <p:nvPr/>
        </p:nvSpPr>
        <p:spPr>
          <a:xfrm>
            <a:off x="4652352" y="2773537"/>
            <a:ext cx="625340" cy="369332"/>
          </a:xfrm>
          <a:prstGeom prst="rect">
            <a:avLst/>
          </a:prstGeom>
          <a:noFill/>
        </p:spPr>
        <p:txBody>
          <a:bodyPr wrap="square" rtlCol="0">
            <a:spAutoFit/>
          </a:bodyPr>
          <a:lstStyle/>
          <a:p>
            <a:r>
              <a:rPr lang="en-US" altLang="zh-CN" dirty="0"/>
              <a:t>Qx</a:t>
            </a:r>
            <a:endParaRPr lang="zh-CN" altLang="en-US" dirty="0"/>
          </a:p>
        </p:txBody>
      </p:sp>
      <p:sp>
        <p:nvSpPr>
          <p:cNvPr id="24" name="文本框 23">
            <a:extLst>
              <a:ext uri="{FF2B5EF4-FFF2-40B4-BE49-F238E27FC236}">
                <a16:creationId xmlns:a16="http://schemas.microsoft.com/office/drawing/2014/main" id="{2C9C698B-0BA1-428E-8497-1FDED18F13FB}"/>
              </a:ext>
            </a:extLst>
          </p:cNvPr>
          <p:cNvSpPr txBox="1"/>
          <p:nvPr/>
        </p:nvSpPr>
        <p:spPr>
          <a:xfrm>
            <a:off x="10048482" y="2799728"/>
            <a:ext cx="625340" cy="369332"/>
          </a:xfrm>
          <a:prstGeom prst="rect">
            <a:avLst/>
          </a:prstGeom>
          <a:noFill/>
        </p:spPr>
        <p:txBody>
          <a:bodyPr wrap="square" rtlCol="0">
            <a:spAutoFit/>
          </a:bodyPr>
          <a:lstStyle/>
          <a:p>
            <a:r>
              <a:rPr lang="en-US" altLang="zh-CN" dirty="0"/>
              <a:t>Qx</a:t>
            </a:r>
            <a:endParaRPr lang="zh-CN" altLang="en-US" dirty="0"/>
          </a:p>
        </p:txBody>
      </p:sp>
      <p:sp>
        <p:nvSpPr>
          <p:cNvPr id="25" name="文本框 24">
            <a:extLst>
              <a:ext uri="{FF2B5EF4-FFF2-40B4-BE49-F238E27FC236}">
                <a16:creationId xmlns:a16="http://schemas.microsoft.com/office/drawing/2014/main" id="{93C8B259-2E6F-4915-BECB-3FC1D39920DA}"/>
              </a:ext>
            </a:extLst>
          </p:cNvPr>
          <p:cNvSpPr txBox="1"/>
          <p:nvPr/>
        </p:nvSpPr>
        <p:spPr>
          <a:xfrm>
            <a:off x="4749256" y="5523077"/>
            <a:ext cx="625340" cy="369332"/>
          </a:xfrm>
          <a:prstGeom prst="rect">
            <a:avLst/>
          </a:prstGeom>
          <a:noFill/>
        </p:spPr>
        <p:txBody>
          <a:bodyPr wrap="square" rtlCol="0">
            <a:spAutoFit/>
          </a:bodyPr>
          <a:lstStyle/>
          <a:p>
            <a:r>
              <a:rPr lang="en-US" altLang="zh-CN" dirty="0"/>
              <a:t>Qx</a:t>
            </a:r>
            <a:endParaRPr lang="zh-CN" altLang="en-US" dirty="0"/>
          </a:p>
        </p:txBody>
      </p:sp>
      <p:sp>
        <p:nvSpPr>
          <p:cNvPr id="26" name="文本框 25">
            <a:extLst>
              <a:ext uri="{FF2B5EF4-FFF2-40B4-BE49-F238E27FC236}">
                <a16:creationId xmlns:a16="http://schemas.microsoft.com/office/drawing/2014/main" id="{35FE7D06-CC19-4C89-AD2A-E6F78F93443C}"/>
              </a:ext>
            </a:extLst>
          </p:cNvPr>
          <p:cNvSpPr txBox="1"/>
          <p:nvPr/>
        </p:nvSpPr>
        <p:spPr>
          <a:xfrm>
            <a:off x="10197310" y="5584190"/>
            <a:ext cx="625340" cy="369332"/>
          </a:xfrm>
          <a:prstGeom prst="rect">
            <a:avLst/>
          </a:prstGeom>
          <a:noFill/>
        </p:spPr>
        <p:txBody>
          <a:bodyPr wrap="square" rtlCol="0">
            <a:spAutoFit/>
          </a:bodyPr>
          <a:lstStyle/>
          <a:p>
            <a:r>
              <a:rPr lang="en-US" altLang="zh-CN" dirty="0"/>
              <a:t>Qx</a:t>
            </a:r>
            <a:endParaRPr lang="zh-CN" altLang="en-US" dirty="0"/>
          </a:p>
        </p:txBody>
      </p:sp>
      <p:sp>
        <p:nvSpPr>
          <p:cNvPr id="2" name="日期占位符 1">
            <a:extLst>
              <a:ext uri="{FF2B5EF4-FFF2-40B4-BE49-F238E27FC236}">
                <a16:creationId xmlns:a16="http://schemas.microsoft.com/office/drawing/2014/main" id="{89897E78-0791-4AF7-905E-A2D214D90D3E}"/>
              </a:ext>
            </a:extLst>
          </p:cNvPr>
          <p:cNvSpPr>
            <a:spLocks noGrp="1"/>
          </p:cNvSpPr>
          <p:nvPr>
            <p:ph type="dt" sz="half" idx="10"/>
          </p:nvPr>
        </p:nvSpPr>
        <p:spPr/>
        <p:txBody>
          <a:bodyPr/>
          <a:lstStyle/>
          <a:p>
            <a:r>
              <a:rPr lang="en-US" altLang="zh-CN"/>
              <a:t>Yiwei Wang</a:t>
            </a:r>
            <a:endParaRPr lang="zh-CN" altLang="en-US"/>
          </a:p>
        </p:txBody>
      </p:sp>
      <p:sp>
        <p:nvSpPr>
          <p:cNvPr id="5" name="页脚占位符 4">
            <a:extLst>
              <a:ext uri="{FF2B5EF4-FFF2-40B4-BE49-F238E27FC236}">
                <a16:creationId xmlns:a16="http://schemas.microsoft.com/office/drawing/2014/main" id="{ECC9541B-767F-4C73-B985-90E2CC3E1A2F}"/>
              </a:ext>
            </a:extLst>
          </p:cNvPr>
          <p:cNvSpPr>
            <a:spLocks noGrp="1"/>
          </p:cNvSpPr>
          <p:nvPr>
            <p:ph type="ftr" sz="quarter" idx="11"/>
          </p:nvPr>
        </p:nvSpPr>
        <p:spPr/>
        <p:txBody>
          <a:bodyPr/>
          <a:lstStyle/>
          <a:p>
            <a:r>
              <a:rPr lang="en-US" altLang="zh-CN"/>
              <a:t>CEPC MDI workshop 2023</a:t>
            </a:r>
            <a:endParaRPr lang="zh-CN" altLang="en-US"/>
          </a:p>
        </p:txBody>
      </p:sp>
    </p:spTree>
    <p:extLst>
      <p:ext uri="{BB962C8B-B14F-4D97-AF65-F5344CB8AC3E}">
        <p14:creationId xmlns:p14="http://schemas.microsoft.com/office/powerpoint/2010/main" val="1430796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66964" y="987165"/>
            <a:ext cx="10001493" cy="417768"/>
          </a:xfrm>
        </p:spPr>
        <p:txBody>
          <a:bodyPr>
            <a:noAutofit/>
          </a:bodyPr>
          <a:lstStyle/>
          <a:p>
            <a:r>
              <a:rPr lang="en-US" altLang="zh-CN" sz="2000" dirty="0">
                <a:latin typeface="Times New Roman" panose="02020603050405020304" pitchFamily="18" charset="0"/>
                <a:cs typeface="Times New Roman" panose="02020603050405020304" pitchFamily="18" charset="0"/>
              </a:rPr>
              <a:t>Crab waist collision, local chromaticity correction, asymmetric interaction region</a:t>
            </a:r>
          </a:p>
        </p:txBody>
      </p:sp>
      <p:sp>
        <p:nvSpPr>
          <p:cNvPr id="5" name="标题 1"/>
          <p:cNvSpPr>
            <a:spLocks noGrp="1"/>
          </p:cNvSpPr>
          <p:nvPr>
            <p:ph type="title"/>
          </p:nvPr>
        </p:nvSpPr>
        <p:spPr>
          <a:xfrm>
            <a:off x="2057878" y="170028"/>
            <a:ext cx="8229600" cy="880820"/>
          </a:xfrm>
        </p:spPr>
        <p:txBody>
          <a:bodyPr>
            <a:noAutofit/>
          </a:bodyPr>
          <a:lstStyle/>
          <a:p>
            <a:pPr lvl="1" algn="ctr"/>
            <a:r>
              <a:rPr lang="en-US" altLang="zh-CN" sz="3200" b="1" dirty="0">
                <a:solidFill>
                  <a:srgbClr val="0070C0"/>
                </a:solidFill>
                <a:latin typeface="+mn-lt"/>
                <a:ea typeface="+mn-ea"/>
                <a:cs typeface="+mn-cs"/>
              </a:rPr>
              <a:t>Interaction region for all modes</a:t>
            </a:r>
          </a:p>
        </p:txBody>
      </p:sp>
      <p:sp>
        <p:nvSpPr>
          <p:cNvPr id="6" name="灯片编号占位符 5"/>
          <p:cNvSpPr>
            <a:spLocks noGrp="1"/>
          </p:cNvSpPr>
          <p:nvPr>
            <p:ph type="sldNum" sz="quarter" idx="12"/>
          </p:nvPr>
        </p:nvSpPr>
        <p:spPr/>
        <p:txBody>
          <a:bodyPr/>
          <a:lstStyle/>
          <a:p>
            <a:fld id="{0C913308-F349-4B6D-A68A-DD1791B4A57B}" type="slidenum">
              <a:rPr lang="zh-CN" altLang="en-US" smtClean="0"/>
              <a:t>6</a:t>
            </a:fld>
            <a:endParaRPr lang="zh-CN" altLang="en-US"/>
          </a:p>
        </p:txBody>
      </p:sp>
      <p:pic>
        <p:nvPicPr>
          <p:cNvPr id="20" name="Picture 8" descr="logo_main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2544" y="142298"/>
            <a:ext cx="1015325" cy="598404"/>
          </a:xfrm>
          <a:prstGeom prst="rect">
            <a:avLst/>
          </a:prstGeom>
          <a:noFill/>
          <a:extLst>
            <a:ext uri="{909E8E84-426E-40DD-AFC4-6F175D3DCCD1}">
              <a14:hiddenFill xmlns:a14="http://schemas.microsoft.com/office/drawing/2010/main">
                <a:solidFill>
                  <a:srgbClr val="FFFFFF"/>
                </a:solidFill>
              </a14:hiddenFill>
            </a:ext>
          </a:extLst>
        </p:spPr>
      </p:pic>
      <p:sp>
        <p:nvSpPr>
          <p:cNvPr id="94" name="矩形 93"/>
          <p:cNvSpPr/>
          <p:nvPr/>
        </p:nvSpPr>
        <p:spPr>
          <a:xfrm>
            <a:off x="994590" y="6185886"/>
            <a:ext cx="4248950" cy="600164"/>
          </a:xfrm>
          <a:prstGeom prst="rect">
            <a:avLst/>
          </a:prstGeom>
        </p:spPr>
        <p:txBody>
          <a:bodyPr wrap="square">
            <a:spAutoFit/>
          </a:bodyPr>
          <a:lstStyle/>
          <a:p>
            <a:r>
              <a:rPr lang="en-US" altLang="zh-CN" sz="1100" dirty="0">
                <a:latin typeface="Times New Roman" panose="02020603050405020304" pitchFamily="18" charset="0"/>
                <a:cs typeface="Times New Roman" panose="02020603050405020304" pitchFamily="18" charset="0"/>
              </a:rPr>
              <a:t>*ref: Y. Cai, IAS2016, HKUST; K. Oide, arXiv:1610.07170;</a:t>
            </a:r>
          </a:p>
          <a:p>
            <a:r>
              <a:rPr lang="en-US" altLang="zh-CN" sz="1100" dirty="0">
                <a:latin typeface="Times New Roman" panose="02020603050405020304" pitchFamily="18" charset="0"/>
                <a:cs typeface="Times New Roman" panose="02020603050405020304" pitchFamily="18" charset="0"/>
              </a:rPr>
              <a:t>P. Raimondi, Proc. of the 2nd SuperB Workshop, Frascati, March 2006</a:t>
            </a:r>
            <a:r>
              <a:rPr lang="zh-CN" altLang="en-US" sz="1100" dirty="0">
                <a:latin typeface="Times New Roman" panose="02020603050405020304" pitchFamily="18" charset="0"/>
                <a:cs typeface="Times New Roman" panose="02020603050405020304" pitchFamily="18" charset="0"/>
              </a:rPr>
              <a:t>；</a:t>
            </a:r>
            <a:r>
              <a:rPr lang="en-US" altLang="zh-CN" sz="1100" dirty="0">
                <a:latin typeface="Times New Roman" panose="02020603050405020304" pitchFamily="18" charset="0"/>
                <a:cs typeface="Times New Roman" panose="02020603050405020304" pitchFamily="18" charset="0"/>
              </a:rPr>
              <a:t>M. Zobov et al, Phys. Rev. Lett. 104, 174801(2010); </a:t>
            </a:r>
          </a:p>
        </p:txBody>
      </p:sp>
      <p:sp>
        <p:nvSpPr>
          <p:cNvPr id="2" name="页脚占位符 1"/>
          <p:cNvSpPr>
            <a:spLocks noGrp="1"/>
          </p:cNvSpPr>
          <p:nvPr>
            <p:ph type="ftr" sz="quarter" idx="11"/>
          </p:nvPr>
        </p:nvSpPr>
        <p:spPr/>
        <p:txBody>
          <a:bodyPr/>
          <a:lstStyle/>
          <a:p>
            <a:r>
              <a:rPr lang="en-US" altLang="zh-CN"/>
              <a:t>CEPC MDI workshop 2023</a:t>
            </a:r>
            <a:endParaRPr lang="zh-CN" altLang="en-US"/>
          </a:p>
        </p:txBody>
      </p:sp>
      <mc:AlternateContent xmlns:mc="http://schemas.openxmlformats.org/markup-compatibility/2006" xmlns:a14="http://schemas.microsoft.com/office/drawing/2010/main">
        <mc:Choice Requires="a14">
          <p:graphicFrame>
            <p:nvGraphicFramePr>
              <p:cNvPr id="39" name="表格 38">
                <a:extLst>
                  <a:ext uri="{FF2B5EF4-FFF2-40B4-BE49-F238E27FC236}">
                    <a16:creationId xmlns:a16="http://schemas.microsoft.com/office/drawing/2014/main" id="{E5BDE720-8B37-4557-ACEB-0EE6BD1F34A0}"/>
                  </a:ext>
                </a:extLst>
              </p:cNvPr>
              <p:cNvGraphicFramePr>
                <a:graphicFrameLocks noGrp="1"/>
              </p:cNvGraphicFramePr>
              <p:nvPr/>
            </p:nvGraphicFramePr>
            <p:xfrm>
              <a:off x="6328560" y="1403937"/>
              <a:ext cx="5698802" cy="2833540"/>
            </p:xfrm>
            <a:graphic>
              <a:graphicData uri="http://schemas.openxmlformats.org/drawingml/2006/table">
                <a:tbl>
                  <a:tblPr firstRow="1" bandRow="1">
                    <a:tableStyleId>{5C22544A-7EE6-4342-B048-85BDC9FD1C3A}</a:tableStyleId>
                  </a:tblPr>
                  <a:tblGrid>
                    <a:gridCol w="1144275">
                      <a:extLst>
                        <a:ext uri="{9D8B030D-6E8A-4147-A177-3AD203B41FA5}">
                          <a16:colId xmlns:a16="http://schemas.microsoft.com/office/drawing/2014/main" val="2379520893"/>
                        </a:ext>
                      </a:extLst>
                    </a:gridCol>
                    <a:gridCol w="813038">
                      <a:extLst>
                        <a:ext uri="{9D8B030D-6E8A-4147-A177-3AD203B41FA5}">
                          <a16:colId xmlns:a16="http://schemas.microsoft.com/office/drawing/2014/main" val="3129888225"/>
                        </a:ext>
                      </a:extLst>
                    </a:gridCol>
                    <a:gridCol w="1287311">
                      <a:extLst>
                        <a:ext uri="{9D8B030D-6E8A-4147-A177-3AD203B41FA5}">
                          <a16:colId xmlns:a16="http://schemas.microsoft.com/office/drawing/2014/main" val="1610467955"/>
                        </a:ext>
                      </a:extLst>
                    </a:gridCol>
                    <a:gridCol w="609780">
                      <a:extLst>
                        <a:ext uri="{9D8B030D-6E8A-4147-A177-3AD203B41FA5}">
                          <a16:colId xmlns:a16="http://schemas.microsoft.com/office/drawing/2014/main" val="422578276"/>
                        </a:ext>
                      </a:extLst>
                    </a:gridCol>
                    <a:gridCol w="609780">
                      <a:extLst>
                        <a:ext uri="{9D8B030D-6E8A-4147-A177-3AD203B41FA5}">
                          <a16:colId xmlns:a16="http://schemas.microsoft.com/office/drawing/2014/main" val="3112019348"/>
                        </a:ext>
                      </a:extLst>
                    </a:gridCol>
                    <a:gridCol w="617309">
                      <a:extLst>
                        <a:ext uri="{9D8B030D-6E8A-4147-A177-3AD203B41FA5}">
                          <a16:colId xmlns:a16="http://schemas.microsoft.com/office/drawing/2014/main" val="1311475800"/>
                        </a:ext>
                      </a:extLst>
                    </a:gridCol>
                    <a:gridCol w="617309">
                      <a:extLst>
                        <a:ext uri="{9D8B030D-6E8A-4147-A177-3AD203B41FA5}">
                          <a16:colId xmlns:a16="http://schemas.microsoft.com/office/drawing/2014/main" val="1679920408"/>
                        </a:ext>
                      </a:extLst>
                    </a:gridCol>
                  </a:tblGrid>
                  <a:tr h="159208">
                    <a:tc rowSpan="2">
                      <a:txBody>
                        <a:bodyPr/>
                        <a:lstStyle/>
                        <a:p>
                          <a:pPr marR="16510" algn="ctr"/>
                          <a:r>
                            <a:rPr lang="en-GB" sz="1400" b="1" dirty="0">
                              <a:effectLst/>
                            </a:rPr>
                            <a:t>Quadrupole</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rowSpan="2">
                      <a:txBody>
                        <a:bodyPr/>
                        <a:lstStyle/>
                        <a:p>
                          <a:pPr marR="16510" algn="ctr"/>
                          <a:r>
                            <a:rPr lang="en-GB" sz="1400" b="1" dirty="0">
                              <a:effectLst/>
                            </a:rPr>
                            <a:t>L [m]</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rowSpan="2">
                      <a:txBody>
                        <a:bodyPr/>
                        <a:lstStyle/>
                        <a:p>
                          <a:pPr marR="16510" algn="ctr"/>
                          <a:r>
                            <a:rPr lang="en-GB" sz="1400" b="1" dirty="0">
                              <a:effectLst/>
                            </a:rPr>
                            <a:t>Distance from IP [m]</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gridSpan="4">
                      <a:txBody>
                        <a:bodyPr/>
                        <a:lstStyle/>
                        <a:p>
                          <a:pPr marR="16510" algn="ctr"/>
                          <a:r>
                            <a:rPr lang="en-GB" sz="1400" dirty="0">
                              <a:effectLst/>
                            </a:rPr>
                            <a:t>Strength [T/m]</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965149400"/>
                      </a:ext>
                    </a:extLst>
                  </a:tr>
                  <a:tr h="25285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R="16510" algn="ctr"/>
                          <a14:m>
                            <m:oMathPara xmlns:m="http://schemas.openxmlformats.org/officeDocument/2006/math">
                              <m:oMathParaPr>
                                <m:jc m:val="centerGroup"/>
                              </m:oMathParaPr>
                              <m:oMath xmlns:m="http://schemas.openxmlformats.org/officeDocument/2006/math">
                                <m:r>
                                  <a:rPr lang="en-GB" sz="1400" b="1" i="1" smtClean="0">
                                    <a:effectLst/>
                                    <a:latin typeface="Cambria Math" panose="02040503050406030204" pitchFamily="18" charset="0"/>
                                  </a:rPr>
                                  <m:t>𝐭</m:t>
                                </m:r>
                                <m:acc>
                                  <m:accPr>
                                    <m:chr m:val="̅"/>
                                    <m:ctrlPr>
                                      <a:rPr lang="zh-CN" sz="1400" b="1" i="1">
                                        <a:effectLst/>
                                        <a:latin typeface="Cambria Math" panose="02040503050406030204" pitchFamily="18" charset="0"/>
                                      </a:rPr>
                                    </m:ctrlPr>
                                  </m:accPr>
                                  <m:e>
                                    <m:r>
                                      <a:rPr lang="en-GB" sz="1400" b="1" i="1" smtClean="0">
                                        <a:effectLst/>
                                        <a:latin typeface="Cambria Math" panose="02040503050406030204" pitchFamily="18" charset="0"/>
                                      </a:rPr>
                                      <m:t>𝐭</m:t>
                                    </m:r>
                                  </m:e>
                                </m:acc>
                              </m:oMath>
                            </m:oMathPara>
                          </a14:m>
                          <a:endParaRPr lang="zh-CN" sz="14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b="1" dirty="0">
                              <a:effectLst/>
                            </a:rPr>
                            <a:t>Higgs</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0" marR="0" marT="0" marB="0" anchor="ctr"/>
                    </a:tc>
                    <a:tc>
                      <a:txBody>
                        <a:bodyPr/>
                        <a:lstStyle/>
                        <a:p>
                          <a:pPr marR="16510" algn="ctr"/>
                          <a:r>
                            <a:rPr lang="en-GB" sz="1400" b="1" dirty="0">
                              <a:effectLst/>
                            </a:rPr>
                            <a:t>W</a:t>
                          </a:r>
                          <a:endParaRPr lang="zh-CN" sz="14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0" marR="0" marT="0" marB="0" anchor="ctr"/>
                    </a:tc>
                    <a:tc>
                      <a:txBody>
                        <a:bodyPr/>
                        <a:lstStyle/>
                        <a:p>
                          <a:pPr marR="16510" algn="ctr"/>
                          <a:r>
                            <a:rPr lang="en-GB" sz="1400" b="1" dirty="0">
                              <a:effectLst/>
                            </a:rPr>
                            <a:t>Z</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913712792"/>
                      </a:ext>
                    </a:extLst>
                  </a:tr>
                  <a:tr h="270991">
                    <a:tc>
                      <a:txBody>
                        <a:bodyPr/>
                        <a:lstStyle/>
                        <a:p>
                          <a:pPr marR="16510"/>
                          <a:r>
                            <a:rPr lang="en-GB" sz="1400" b="1" dirty="0">
                              <a:effectLst/>
                            </a:rPr>
                            <a:t>Q1AIRU</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dirty="0">
                              <a:effectLst/>
                            </a:rPr>
                            <a:t>1.21</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1.9</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-141</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-141</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-94</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-110</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2005629566"/>
                      </a:ext>
                    </a:extLst>
                  </a:tr>
                  <a:tr h="235065">
                    <a:tc>
                      <a:txBody>
                        <a:bodyPr/>
                        <a:lstStyle/>
                        <a:p>
                          <a:pPr marR="16510"/>
                          <a:r>
                            <a:rPr lang="en-GB" sz="1400" b="1" dirty="0">
                              <a:effectLst/>
                            </a:rPr>
                            <a:t>Q1BIRU</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dirty="0">
                              <a:effectLst/>
                            </a:rPr>
                            <a:t>1.21</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3.19</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-59</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-85</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-56</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+65</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4125985706"/>
                      </a:ext>
                    </a:extLst>
                  </a:tr>
                  <a:tr h="235065">
                    <a:tc>
                      <a:txBody>
                        <a:bodyPr/>
                        <a:lstStyle/>
                        <a:p>
                          <a:pPr marR="16510"/>
                          <a:r>
                            <a:rPr lang="en-GB" sz="1400" b="1" dirty="0">
                              <a:effectLst/>
                            </a:rPr>
                            <a:t>Q2IRU</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dirty="0">
                              <a:effectLst/>
                            </a:rPr>
                            <a:t>1.5</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4.7</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-51</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+95</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+63</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0</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496358739"/>
                      </a:ext>
                    </a:extLst>
                  </a:tr>
                  <a:tr h="235065">
                    <a:tc>
                      <a:txBody>
                        <a:bodyPr/>
                        <a:lstStyle/>
                        <a:p>
                          <a:pPr marR="16510"/>
                          <a:r>
                            <a:rPr lang="en-GB" sz="1400" b="1" dirty="0">
                              <a:effectLst/>
                            </a:rPr>
                            <a:t>Q3IRU</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dirty="0">
                              <a:effectLst/>
                            </a:rPr>
                            <a:t>3</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7.2</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+40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0</a:t>
                          </a:r>
                          <a:endParaRPr lang="zh-CN" sz="140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0</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+2</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4280953721"/>
                      </a:ext>
                    </a:extLst>
                  </a:tr>
                  <a:tr h="270991">
                    <a:tc>
                      <a:txBody>
                        <a:bodyPr/>
                        <a:lstStyle/>
                        <a:p>
                          <a:pPr marR="16510"/>
                          <a:r>
                            <a:rPr lang="en-GB" sz="1400" b="1" dirty="0">
                              <a:effectLst/>
                            </a:rPr>
                            <a:t>Q1AIRD</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dirty="0">
                              <a:effectLst/>
                            </a:rPr>
                            <a:t>1.21</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-1.9</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-142</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-142</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-95</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-110</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2383414436"/>
                      </a:ext>
                    </a:extLst>
                  </a:tr>
                  <a:tr h="235065">
                    <a:tc>
                      <a:txBody>
                        <a:bodyPr/>
                        <a:lstStyle/>
                        <a:p>
                          <a:pPr marR="16510"/>
                          <a:r>
                            <a:rPr lang="en-GB" sz="1400" b="1" dirty="0">
                              <a:effectLst/>
                            </a:rPr>
                            <a:t>Q1BIRD</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dirty="0">
                              <a:effectLst/>
                            </a:rPr>
                            <a:t>1.21</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-3.19</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-64</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-85</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-57</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+65</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1790836753"/>
                      </a:ext>
                    </a:extLst>
                  </a:tr>
                  <a:tr h="235065">
                    <a:tc>
                      <a:txBody>
                        <a:bodyPr/>
                        <a:lstStyle/>
                        <a:p>
                          <a:pPr marR="16510"/>
                          <a:r>
                            <a:rPr lang="en-GB" sz="1400" b="1" dirty="0">
                              <a:effectLst/>
                            </a:rPr>
                            <a:t>Q2IRD</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dirty="0">
                              <a:effectLst/>
                            </a:rPr>
                            <a:t>1.5</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-4.7</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-47</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+96</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+64</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3759501732"/>
                      </a:ext>
                    </a:extLst>
                  </a:tr>
                  <a:tr h="235065">
                    <a:tc>
                      <a:txBody>
                        <a:bodyPr/>
                        <a:lstStyle/>
                        <a:p>
                          <a:pPr marR="16510"/>
                          <a:r>
                            <a:rPr lang="en-GB" sz="1400" b="1" dirty="0">
                              <a:effectLst/>
                            </a:rPr>
                            <a:t>Q3IRD</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dirty="0">
                              <a:effectLst/>
                            </a:rPr>
                            <a:t>3</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-7.2</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+40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0</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+2</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3849008269"/>
                      </a:ext>
                    </a:extLst>
                  </a:tr>
                </a:tbl>
              </a:graphicData>
            </a:graphic>
          </p:graphicFrame>
        </mc:Choice>
        <mc:Fallback xmlns="">
          <p:graphicFrame>
            <p:nvGraphicFramePr>
              <p:cNvPr id="39" name="表格 38">
                <a:extLst>
                  <a:ext uri="{FF2B5EF4-FFF2-40B4-BE49-F238E27FC236}">
                    <a16:creationId xmlns:a16="http://schemas.microsoft.com/office/drawing/2014/main" id="{E5BDE720-8B37-4557-ACEB-0EE6BD1F34A0}"/>
                  </a:ext>
                </a:extLst>
              </p:cNvPr>
              <p:cNvGraphicFramePr>
                <a:graphicFrameLocks noGrp="1"/>
              </p:cNvGraphicFramePr>
              <p:nvPr/>
            </p:nvGraphicFramePr>
            <p:xfrm>
              <a:off x="6328560" y="1403937"/>
              <a:ext cx="5698802" cy="2833540"/>
            </p:xfrm>
            <a:graphic>
              <a:graphicData uri="http://schemas.openxmlformats.org/drawingml/2006/table">
                <a:tbl>
                  <a:tblPr firstRow="1" bandRow="1">
                    <a:tableStyleId>{5C22544A-7EE6-4342-B048-85BDC9FD1C3A}</a:tableStyleId>
                  </a:tblPr>
                  <a:tblGrid>
                    <a:gridCol w="1144275">
                      <a:extLst>
                        <a:ext uri="{9D8B030D-6E8A-4147-A177-3AD203B41FA5}">
                          <a16:colId xmlns:a16="http://schemas.microsoft.com/office/drawing/2014/main" val="2379520893"/>
                        </a:ext>
                      </a:extLst>
                    </a:gridCol>
                    <a:gridCol w="813038">
                      <a:extLst>
                        <a:ext uri="{9D8B030D-6E8A-4147-A177-3AD203B41FA5}">
                          <a16:colId xmlns:a16="http://schemas.microsoft.com/office/drawing/2014/main" val="3129888225"/>
                        </a:ext>
                      </a:extLst>
                    </a:gridCol>
                    <a:gridCol w="1287311">
                      <a:extLst>
                        <a:ext uri="{9D8B030D-6E8A-4147-A177-3AD203B41FA5}">
                          <a16:colId xmlns:a16="http://schemas.microsoft.com/office/drawing/2014/main" val="1610467955"/>
                        </a:ext>
                      </a:extLst>
                    </a:gridCol>
                    <a:gridCol w="609780">
                      <a:extLst>
                        <a:ext uri="{9D8B030D-6E8A-4147-A177-3AD203B41FA5}">
                          <a16:colId xmlns:a16="http://schemas.microsoft.com/office/drawing/2014/main" val="422578276"/>
                        </a:ext>
                      </a:extLst>
                    </a:gridCol>
                    <a:gridCol w="609780">
                      <a:extLst>
                        <a:ext uri="{9D8B030D-6E8A-4147-A177-3AD203B41FA5}">
                          <a16:colId xmlns:a16="http://schemas.microsoft.com/office/drawing/2014/main" val="3112019348"/>
                        </a:ext>
                      </a:extLst>
                    </a:gridCol>
                    <a:gridCol w="617309">
                      <a:extLst>
                        <a:ext uri="{9D8B030D-6E8A-4147-A177-3AD203B41FA5}">
                          <a16:colId xmlns:a16="http://schemas.microsoft.com/office/drawing/2014/main" val="1311475800"/>
                        </a:ext>
                      </a:extLst>
                    </a:gridCol>
                    <a:gridCol w="617309">
                      <a:extLst>
                        <a:ext uri="{9D8B030D-6E8A-4147-A177-3AD203B41FA5}">
                          <a16:colId xmlns:a16="http://schemas.microsoft.com/office/drawing/2014/main" val="1679920408"/>
                        </a:ext>
                      </a:extLst>
                    </a:gridCol>
                  </a:tblGrid>
                  <a:tr h="283354">
                    <a:tc rowSpan="2">
                      <a:txBody>
                        <a:bodyPr/>
                        <a:lstStyle/>
                        <a:p>
                          <a:pPr marR="16510" algn="ctr"/>
                          <a:r>
                            <a:rPr lang="en-GB" sz="1400" b="1" dirty="0">
                              <a:effectLst/>
                            </a:rPr>
                            <a:t>Quadrupole</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rowSpan="2">
                      <a:txBody>
                        <a:bodyPr/>
                        <a:lstStyle/>
                        <a:p>
                          <a:pPr marR="16510" algn="ctr"/>
                          <a:r>
                            <a:rPr lang="en-GB" sz="1400" b="1" dirty="0">
                              <a:effectLst/>
                            </a:rPr>
                            <a:t>L [m]</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rowSpan="2">
                      <a:txBody>
                        <a:bodyPr/>
                        <a:lstStyle/>
                        <a:p>
                          <a:pPr marR="16510" algn="ctr"/>
                          <a:r>
                            <a:rPr lang="en-GB" sz="1400" b="1" dirty="0">
                              <a:effectLst/>
                            </a:rPr>
                            <a:t>Distance from IP [m]</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gridSpan="4">
                      <a:txBody>
                        <a:bodyPr/>
                        <a:lstStyle/>
                        <a:p>
                          <a:pPr marR="16510" algn="ctr"/>
                          <a:r>
                            <a:rPr lang="en-GB" sz="1400" dirty="0">
                              <a:effectLst/>
                            </a:rPr>
                            <a:t>Strength [T/m]</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965149400"/>
                      </a:ext>
                    </a:extLst>
                  </a:tr>
                  <a:tr h="28335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endParaRPr lang="zh-CN"/>
                        </a:p>
                      </a:txBody>
                      <a:tcPr marL="69995" marR="69995" marT="34997" marB="34997" anchor="ctr">
                        <a:blipFill>
                          <a:blip r:embed="rId4"/>
                          <a:stretch>
                            <a:fillRect l="-533000" t="-108696" r="-308000" b="-834783"/>
                          </a:stretch>
                        </a:blipFill>
                      </a:tcPr>
                    </a:tc>
                    <a:tc>
                      <a:txBody>
                        <a:bodyPr/>
                        <a:lstStyle/>
                        <a:p>
                          <a:pPr marR="16510" algn="ctr"/>
                          <a:r>
                            <a:rPr lang="en-GB" sz="1400" b="1" dirty="0">
                              <a:effectLst/>
                            </a:rPr>
                            <a:t>Higgs</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0" marR="0" marT="0" marB="0" anchor="ctr"/>
                    </a:tc>
                    <a:tc>
                      <a:txBody>
                        <a:bodyPr/>
                        <a:lstStyle/>
                        <a:p>
                          <a:pPr marR="16510" algn="ctr"/>
                          <a:r>
                            <a:rPr lang="en-GB" sz="1400" b="1">
                              <a:effectLst/>
                            </a:rPr>
                            <a:t>W</a:t>
                          </a:r>
                          <a:endParaRPr lang="zh-CN" sz="14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0" marR="0" marT="0" marB="0" anchor="ctr"/>
                    </a:tc>
                    <a:tc>
                      <a:txBody>
                        <a:bodyPr/>
                        <a:lstStyle/>
                        <a:p>
                          <a:pPr marR="16510" algn="ctr"/>
                          <a:r>
                            <a:rPr lang="en-GB" sz="1400" b="1" dirty="0">
                              <a:effectLst/>
                            </a:rPr>
                            <a:t>Z</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913712792"/>
                      </a:ext>
                    </a:extLst>
                  </a:tr>
                  <a:tr h="283354">
                    <a:tc>
                      <a:txBody>
                        <a:bodyPr/>
                        <a:lstStyle/>
                        <a:p>
                          <a:pPr marR="16510"/>
                          <a:r>
                            <a:rPr lang="en-GB" sz="1400" b="1" dirty="0">
                              <a:effectLst/>
                            </a:rPr>
                            <a:t>Q1AIRU</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a:effectLst/>
                            </a:rPr>
                            <a:t>1.21</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1.9</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-141</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-141</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-94</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-110</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2005629566"/>
                      </a:ext>
                    </a:extLst>
                  </a:tr>
                  <a:tr h="283354">
                    <a:tc>
                      <a:txBody>
                        <a:bodyPr/>
                        <a:lstStyle/>
                        <a:p>
                          <a:pPr marR="16510"/>
                          <a:r>
                            <a:rPr lang="en-GB" sz="1400" b="1" dirty="0">
                              <a:effectLst/>
                            </a:rPr>
                            <a:t>Q1BIRU</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a:effectLst/>
                            </a:rPr>
                            <a:t>1.21</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3.19</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-59</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-85</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-56</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+65</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4125985706"/>
                      </a:ext>
                    </a:extLst>
                  </a:tr>
                  <a:tr h="283354">
                    <a:tc>
                      <a:txBody>
                        <a:bodyPr/>
                        <a:lstStyle/>
                        <a:p>
                          <a:pPr marR="16510"/>
                          <a:r>
                            <a:rPr lang="en-GB" sz="1400" b="1" dirty="0">
                              <a:effectLst/>
                            </a:rPr>
                            <a:t>Q2IRU</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a:effectLst/>
                            </a:rPr>
                            <a:t>1.5</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4.7</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-51</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+95</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+63</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0</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496358739"/>
                      </a:ext>
                    </a:extLst>
                  </a:tr>
                  <a:tr h="283354">
                    <a:tc>
                      <a:txBody>
                        <a:bodyPr/>
                        <a:lstStyle/>
                        <a:p>
                          <a:pPr marR="16510"/>
                          <a:r>
                            <a:rPr lang="en-GB" sz="1400" b="1" dirty="0">
                              <a:effectLst/>
                            </a:rPr>
                            <a:t>Q3IRU</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a:effectLst/>
                            </a:rPr>
                            <a:t>3</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7.2</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+40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solidFill>
                                <a:srgbClr val="FF0000"/>
                              </a:solidFill>
                              <a:effectLst/>
                            </a:rPr>
                            <a:t>0</a:t>
                          </a:r>
                          <a:endParaRPr lang="zh-CN" sz="140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0</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+2</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4280953721"/>
                      </a:ext>
                    </a:extLst>
                  </a:tr>
                  <a:tr h="283354">
                    <a:tc>
                      <a:txBody>
                        <a:bodyPr/>
                        <a:lstStyle/>
                        <a:p>
                          <a:pPr marR="16510"/>
                          <a:r>
                            <a:rPr lang="en-GB" sz="1400" b="1" dirty="0">
                              <a:effectLst/>
                            </a:rPr>
                            <a:t>Q1AIRD</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a:effectLst/>
                            </a:rPr>
                            <a:t>1.21</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-1.9</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-142</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-142</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-95</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-110</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2383414436"/>
                      </a:ext>
                    </a:extLst>
                  </a:tr>
                  <a:tr h="283354">
                    <a:tc>
                      <a:txBody>
                        <a:bodyPr/>
                        <a:lstStyle/>
                        <a:p>
                          <a:pPr marR="16510"/>
                          <a:r>
                            <a:rPr lang="en-GB" sz="1400" b="1" dirty="0">
                              <a:effectLst/>
                            </a:rPr>
                            <a:t>Q1BIRD</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a:effectLst/>
                            </a:rPr>
                            <a:t>1.21</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-3.19</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-64</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-85</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-57</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+65</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1790836753"/>
                      </a:ext>
                    </a:extLst>
                  </a:tr>
                  <a:tr h="283354">
                    <a:tc>
                      <a:txBody>
                        <a:bodyPr/>
                        <a:lstStyle/>
                        <a:p>
                          <a:pPr marR="16510"/>
                          <a:r>
                            <a:rPr lang="en-GB" sz="1400" b="1" dirty="0">
                              <a:effectLst/>
                            </a:rPr>
                            <a:t>Q2IRD</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a:effectLst/>
                            </a:rPr>
                            <a:t>1.5</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-4.7</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-47</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+96</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+64</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3759501732"/>
                      </a:ext>
                    </a:extLst>
                  </a:tr>
                  <a:tr h="283354">
                    <a:tc>
                      <a:txBody>
                        <a:bodyPr/>
                        <a:lstStyle/>
                        <a:p>
                          <a:pPr marR="16510"/>
                          <a:r>
                            <a:rPr lang="en-GB" sz="1400" b="1" dirty="0">
                              <a:effectLst/>
                            </a:rPr>
                            <a:t>Q3IRD</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dirty="0">
                              <a:effectLst/>
                            </a:rPr>
                            <a:t>3</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-7.2</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+40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0</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+2</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3849008269"/>
                      </a:ext>
                    </a:extLst>
                  </a:tr>
                </a:tbl>
              </a:graphicData>
            </a:graphic>
          </p:graphicFrame>
        </mc:Fallback>
      </mc:AlternateContent>
      <p:graphicFrame>
        <p:nvGraphicFramePr>
          <p:cNvPr id="41" name="表格 40">
            <a:extLst>
              <a:ext uri="{FF2B5EF4-FFF2-40B4-BE49-F238E27FC236}">
                <a16:creationId xmlns:a16="http://schemas.microsoft.com/office/drawing/2014/main" id="{4B3AB1DD-1093-435E-915A-2D4F7DF95F0F}"/>
              </a:ext>
            </a:extLst>
          </p:cNvPr>
          <p:cNvGraphicFramePr>
            <a:graphicFrameLocks noGrp="1"/>
          </p:cNvGraphicFramePr>
          <p:nvPr/>
        </p:nvGraphicFramePr>
        <p:xfrm>
          <a:off x="1401807" y="5036695"/>
          <a:ext cx="4114800" cy="1097280"/>
        </p:xfrm>
        <a:graphic>
          <a:graphicData uri="http://schemas.openxmlformats.org/drawingml/2006/table">
            <a:tbl>
              <a:tblPr firstRow="1" bandRow="1">
                <a:tableStyleId>{5C22544A-7EE6-4342-B048-85BDC9FD1C3A}</a:tableStyleId>
              </a:tblPr>
              <a:tblGrid>
                <a:gridCol w="693591">
                  <a:extLst>
                    <a:ext uri="{9D8B030D-6E8A-4147-A177-3AD203B41FA5}">
                      <a16:colId xmlns:a16="http://schemas.microsoft.com/office/drawing/2014/main" val="2026968635"/>
                    </a:ext>
                  </a:extLst>
                </a:gridCol>
                <a:gridCol w="1379049">
                  <a:extLst>
                    <a:ext uri="{9D8B030D-6E8A-4147-A177-3AD203B41FA5}">
                      <a16:colId xmlns:a16="http://schemas.microsoft.com/office/drawing/2014/main" val="2457192394"/>
                    </a:ext>
                  </a:extLst>
                </a:gridCol>
                <a:gridCol w="2042160">
                  <a:extLst>
                    <a:ext uri="{9D8B030D-6E8A-4147-A177-3AD203B41FA5}">
                      <a16:colId xmlns:a16="http://schemas.microsoft.com/office/drawing/2014/main" val="1252367208"/>
                    </a:ext>
                  </a:extLst>
                </a:gridCol>
              </a:tblGrid>
              <a:tr h="147753">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QD</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QF</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8421090"/>
                  </a:ext>
                </a:extLst>
              </a:tr>
              <a:tr h="147753">
                <a:tc>
                  <a:txBody>
                    <a:bodyPr/>
                    <a:lstStyle/>
                    <a:p>
                      <a:pPr algn="ctr"/>
                      <a:r>
                        <a:rPr lang="en-US" altLang="zh-CN" sz="1200" dirty="0">
                          <a:latin typeface="Times New Roman" panose="02020603050405020304" pitchFamily="18" charset="0"/>
                          <a:cs typeface="Times New Roman" panose="02020603050405020304" pitchFamily="18" charset="0"/>
                        </a:rPr>
                        <a:t>Z</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Q1A</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Q1B</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05409886"/>
                  </a:ext>
                </a:extLst>
              </a:tr>
              <a:tr h="147753">
                <a:tc>
                  <a:txBody>
                    <a:bodyPr/>
                    <a:lstStyle/>
                    <a:p>
                      <a:pPr algn="ctr"/>
                      <a:r>
                        <a:rPr lang="en-US" altLang="zh-CN" sz="1200" dirty="0">
                          <a:latin typeface="Times New Roman" panose="02020603050405020304" pitchFamily="18" charset="0"/>
                          <a:cs typeface="Times New Roman" panose="02020603050405020304" pitchFamily="18" charset="0"/>
                        </a:rPr>
                        <a:t>W/H</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Q1A+Q1B</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Q2</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69349804"/>
                  </a:ext>
                </a:extLst>
              </a:tr>
              <a:tr h="147753">
                <a:tc>
                  <a:txBody>
                    <a:bodyPr/>
                    <a:lstStyle/>
                    <a:p>
                      <a:pPr algn="ctr"/>
                      <a:r>
                        <a:rPr lang="en-US" altLang="zh-CN" sz="1200" dirty="0">
                          <a:latin typeface="Times New Roman" panose="02020603050405020304" pitchFamily="18" charset="0"/>
                          <a:cs typeface="Times New Roman" panose="02020603050405020304" pitchFamily="18" charset="0"/>
                        </a:rPr>
                        <a:t>ttbar</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Q1A+Q1B+Q2</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add</a:t>
                      </a:r>
                      <a:r>
                        <a:rPr lang="en-US" altLang="zh-CN" sz="1200" baseline="0" dirty="0">
                          <a:latin typeface="Times New Roman" panose="02020603050405020304" pitchFamily="18" charset="0"/>
                          <a:cs typeface="Times New Roman" panose="02020603050405020304" pitchFamily="18" charset="0"/>
                        </a:rPr>
                        <a:t> quad Q3A and Q3B</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11495598"/>
                  </a:ext>
                </a:extLst>
              </a:tr>
            </a:tbl>
          </a:graphicData>
        </a:graphic>
      </p:graphicFrame>
      <p:sp>
        <p:nvSpPr>
          <p:cNvPr id="42" name="文本框 41">
            <a:extLst>
              <a:ext uri="{FF2B5EF4-FFF2-40B4-BE49-F238E27FC236}">
                <a16:creationId xmlns:a16="http://schemas.microsoft.com/office/drawing/2014/main" id="{81E57FBC-B449-41D7-8DCC-43B205331380}"/>
              </a:ext>
            </a:extLst>
          </p:cNvPr>
          <p:cNvSpPr txBox="1"/>
          <p:nvPr/>
        </p:nvSpPr>
        <p:spPr>
          <a:xfrm>
            <a:off x="6349826" y="4428714"/>
            <a:ext cx="5865819"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Strength of other modes doesn’t exceeded the one of Higgs mode.</a:t>
            </a:r>
            <a:endParaRPr lang="zh-CN" altLang="en-US" sz="1600" dirty="0">
              <a:latin typeface="Times New Roman" panose="02020603050405020304" pitchFamily="18" charset="0"/>
              <a:cs typeface="Times New Roman" panose="02020603050405020304" pitchFamily="18" charset="0"/>
            </a:endParaRPr>
          </a:p>
        </p:txBody>
      </p:sp>
      <p:graphicFrame>
        <p:nvGraphicFramePr>
          <p:cNvPr id="4" name="表格 3">
            <a:extLst>
              <a:ext uri="{FF2B5EF4-FFF2-40B4-BE49-F238E27FC236}">
                <a16:creationId xmlns:a16="http://schemas.microsoft.com/office/drawing/2014/main" id="{885C3AD2-653A-41B1-A950-FFA08F3C3038}"/>
              </a:ext>
            </a:extLst>
          </p:cNvPr>
          <p:cNvGraphicFramePr>
            <a:graphicFrameLocks noGrp="1"/>
          </p:cNvGraphicFramePr>
          <p:nvPr/>
        </p:nvGraphicFramePr>
        <p:xfrm>
          <a:off x="6285743" y="5020688"/>
          <a:ext cx="5741618" cy="1066800"/>
        </p:xfrm>
        <a:graphic>
          <a:graphicData uri="http://schemas.openxmlformats.org/drawingml/2006/table">
            <a:tbl>
              <a:tblPr firstRow="1" firstCol="1" bandRow="1">
                <a:tableStyleId>{5C22544A-7EE6-4342-B048-85BDC9FD1C3A}</a:tableStyleId>
              </a:tblPr>
              <a:tblGrid>
                <a:gridCol w="736193">
                  <a:extLst>
                    <a:ext uri="{9D8B030D-6E8A-4147-A177-3AD203B41FA5}">
                      <a16:colId xmlns:a16="http://schemas.microsoft.com/office/drawing/2014/main" val="178700796"/>
                    </a:ext>
                  </a:extLst>
                </a:gridCol>
                <a:gridCol w="863664">
                  <a:extLst>
                    <a:ext uri="{9D8B030D-6E8A-4147-A177-3AD203B41FA5}">
                      <a16:colId xmlns:a16="http://schemas.microsoft.com/office/drawing/2014/main" val="1239104050"/>
                    </a:ext>
                  </a:extLst>
                </a:gridCol>
                <a:gridCol w="1059299">
                  <a:extLst>
                    <a:ext uri="{9D8B030D-6E8A-4147-A177-3AD203B41FA5}">
                      <a16:colId xmlns:a16="http://schemas.microsoft.com/office/drawing/2014/main" val="4172285995"/>
                    </a:ext>
                  </a:extLst>
                </a:gridCol>
                <a:gridCol w="757324">
                  <a:extLst>
                    <a:ext uri="{9D8B030D-6E8A-4147-A177-3AD203B41FA5}">
                      <a16:colId xmlns:a16="http://schemas.microsoft.com/office/drawing/2014/main" val="2402150362"/>
                    </a:ext>
                  </a:extLst>
                </a:gridCol>
                <a:gridCol w="775046">
                  <a:extLst>
                    <a:ext uri="{9D8B030D-6E8A-4147-A177-3AD203B41FA5}">
                      <a16:colId xmlns:a16="http://schemas.microsoft.com/office/drawing/2014/main" val="4069068152"/>
                    </a:ext>
                  </a:extLst>
                </a:gridCol>
                <a:gridCol w="775046">
                  <a:extLst>
                    <a:ext uri="{9D8B030D-6E8A-4147-A177-3AD203B41FA5}">
                      <a16:colId xmlns:a16="http://schemas.microsoft.com/office/drawing/2014/main" val="1993124623"/>
                    </a:ext>
                  </a:extLst>
                </a:gridCol>
                <a:gridCol w="775046">
                  <a:extLst>
                    <a:ext uri="{9D8B030D-6E8A-4147-A177-3AD203B41FA5}">
                      <a16:colId xmlns:a16="http://schemas.microsoft.com/office/drawing/2014/main" val="2730954199"/>
                    </a:ext>
                  </a:extLst>
                </a:gridCol>
              </a:tblGrid>
              <a:tr h="202110">
                <a:tc>
                  <a:txBody>
                    <a:bodyPr/>
                    <a:lstStyle/>
                    <a:p>
                      <a:pPr marR="16510" indent="304800" algn="ctr"/>
                      <a:r>
                        <a:rPr lang="en-GB" sz="1400" dirty="0">
                          <a:effectLst/>
                        </a:rPr>
                        <a:t> </a:t>
                      </a:r>
                      <a:endParaRPr lang="zh-CN" sz="160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R="16510" algn="ctr"/>
                      <a:r>
                        <a:rPr lang="en-GB" sz="1400" dirty="0">
                          <a:effectLst/>
                        </a:rPr>
                        <a:t>L* </a:t>
                      </a:r>
                    </a:p>
                    <a:p>
                      <a:pPr marR="16510" algn="ctr"/>
                      <a:r>
                        <a:rPr lang="en-GB" sz="1400" dirty="0">
                          <a:effectLst/>
                        </a:rPr>
                        <a:t>[m]</a:t>
                      </a:r>
                      <a:endParaRPr lang="zh-CN" sz="16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LQ1 </a:t>
                      </a:r>
                    </a:p>
                    <a:p>
                      <a:pPr marR="16510" algn="ctr"/>
                      <a:r>
                        <a:rPr lang="en-GB" sz="1400" dirty="0">
                          <a:effectLst/>
                        </a:rPr>
                        <a:t>[m]</a:t>
                      </a:r>
                      <a:endParaRPr lang="zh-CN" sz="16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LQ2 </a:t>
                      </a:r>
                    </a:p>
                    <a:p>
                      <a:pPr marR="16510" algn="ctr"/>
                      <a:r>
                        <a:rPr lang="en-GB" sz="1400" dirty="0">
                          <a:effectLst/>
                        </a:rPr>
                        <a:t>[m]</a:t>
                      </a:r>
                      <a:endParaRPr lang="zh-CN" sz="16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GQ1 [T/m]</a:t>
                      </a:r>
                      <a:endParaRPr lang="zh-CN"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GQ2 [T/m]</a:t>
                      </a:r>
                      <a:endParaRPr lang="zh-CN"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d </a:t>
                      </a:r>
                    </a:p>
                    <a:p>
                      <a:pPr marR="16510" algn="ctr"/>
                      <a:r>
                        <a:rPr lang="en-GB" sz="1400" dirty="0">
                          <a:effectLst/>
                        </a:rPr>
                        <a:t>[m]</a:t>
                      </a:r>
                      <a:endParaRPr lang="zh-CN" sz="1600" dirty="0">
                        <a:effectLst/>
                        <a:latin typeface="Times New Roman" panose="02020603050405020304" pitchFamily="18" charset="0"/>
                        <a:ea typeface="MS Mincho" panose="02020609040205080304" pitchFamily="49" charset="-128"/>
                      </a:endParaRPr>
                    </a:p>
                  </a:txBody>
                  <a:tcPr marL="68580" marR="68580" marT="0" marB="0" anchor="ctr"/>
                </a:tc>
                <a:extLst>
                  <a:ext uri="{0D108BD9-81ED-4DB2-BD59-A6C34878D82A}">
                    <a16:rowId xmlns:a16="http://schemas.microsoft.com/office/drawing/2014/main" val="1112994686"/>
                  </a:ext>
                </a:extLst>
              </a:tr>
              <a:tr h="159187">
                <a:tc>
                  <a:txBody>
                    <a:bodyPr/>
                    <a:lstStyle/>
                    <a:p>
                      <a:pPr marR="16510"/>
                      <a:r>
                        <a:rPr lang="en-GB" sz="1400" dirty="0">
                          <a:effectLst/>
                        </a:rPr>
                        <a:t>CDR</a:t>
                      </a:r>
                      <a:endParaRPr lang="zh-CN" sz="1600">
                        <a:effectLst/>
                        <a:latin typeface="Times New Roman" panose="02020603050405020304" pitchFamily="18" charset="0"/>
                        <a:ea typeface="MS Mincho" panose="02020609040205080304" pitchFamily="49" charset="-128"/>
                      </a:endParaRPr>
                    </a:p>
                  </a:txBody>
                  <a:tcPr marL="68580" marR="68580" marT="0" marB="0"/>
                </a:tc>
                <a:tc>
                  <a:txBody>
                    <a:bodyPr/>
                    <a:lstStyle/>
                    <a:p>
                      <a:pPr marR="16510" algn="ctr"/>
                      <a:r>
                        <a:rPr lang="en-GB" sz="1400" dirty="0">
                          <a:effectLst/>
                        </a:rPr>
                        <a:t>2.2</a:t>
                      </a:r>
                      <a:endParaRPr lang="zh-CN"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2.0</a:t>
                      </a:r>
                      <a:endParaRPr lang="zh-CN" sz="16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1.5</a:t>
                      </a:r>
                      <a:endParaRPr lang="zh-CN"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-136</a:t>
                      </a:r>
                      <a:endParaRPr lang="zh-CN"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111</a:t>
                      </a:r>
                      <a:endParaRPr lang="zh-CN"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0.3</a:t>
                      </a:r>
                      <a:endParaRPr lang="zh-CN" sz="1600">
                        <a:effectLst/>
                        <a:latin typeface="Times New Roman" panose="02020603050405020304" pitchFamily="18" charset="0"/>
                        <a:ea typeface="MS Mincho" panose="02020609040205080304" pitchFamily="49" charset="-128"/>
                      </a:endParaRPr>
                    </a:p>
                  </a:txBody>
                  <a:tcPr marL="68580" marR="68580" marT="0" marB="0" anchor="ctr"/>
                </a:tc>
                <a:extLst>
                  <a:ext uri="{0D108BD9-81ED-4DB2-BD59-A6C34878D82A}">
                    <a16:rowId xmlns:a16="http://schemas.microsoft.com/office/drawing/2014/main" val="836183241"/>
                  </a:ext>
                </a:extLst>
              </a:tr>
              <a:tr h="202110">
                <a:tc>
                  <a:txBody>
                    <a:bodyPr/>
                    <a:lstStyle/>
                    <a:p>
                      <a:pPr marR="16510"/>
                      <a:r>
                        <a:rPr lang="en-GB" sz="1400" dirty="0">
                          <a:effectLst/>
                        </a:rPr>
                        <a:t>TDR</a:t>
                      </a:r>
                      <a:endParaRPr lang="zh-CN" sz="1600">
                        <a:effectLst/>
                        <a:latin typeface="Times New Roman" panose="02020603050405020304" pitchFamily="18" charset="0"/>
                        <a:ea typeface="MS Mincho" panose="02020609040205080304" pitchFamily="49" charset="-128"/>
                      </a:endParaRPr>
                    </a:p>
                  </a:txBody>
                  <a:tcPr marL="68580" marR="68580" marT="0" marB="0"/>
                </a:tc>
                <a:tc>
                  <a:txBody>
                    <a:bodyPr/>
                    <a:lstStyle/>
                    <a:p>
                      <a:pPr marR="16510" algn="ctr"/>
                      <a:r>
                        <a:rPr lang="en-GB" sz="1400" dirty="0">
                          <a:effectLst/>
                        </a:rPr>
                        <a:t>1.9</a:t>
                      </a:r>
                      <a:endParaRPr lang="zh-CN"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1.22/</a:t>
                      </a:r>
                    </a:p>
                    <a:p>
                      <a:pPr marR="16510" algn="ctr"/>
                      <a:r>
                        <a:rPr lang="en-GB" sz="1400" dirty="0">
                          <a:effectLst/>
                        </a:rPr>
                        <a:t>1.22</a:t>
                      </a:r>
                      <a:endParaRPr lang="zh-CN" sz="16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1.5</a:t>
                      </a:r>
                      <a:endParaRPr lang="zh-CN"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-141/</a:t>
                      </a:r>
                    </a:p>
                    <a:p>
                      <a:pPr marR="16510" algn="ctr"/>
                      <a:r>
                        <a:rPr lang="en-GB" sz="1400" dirty="0">
                          <a:effectLst/>
                        </a:rPr>
                        <a:t>-85</a:t>
                      </a:r>
                      <a:endParaRPr lang="zh-CN" sz="16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+95</a:t>
                      </a:r>
                      <a:endParaRPr lang="zh-CN" sz="16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0.3</a:t>
                      </a:r>
                      <a:endParaRPr lang="zh-CN" sz="1600" dirty="0">
                        <a:effectLst/>
                        <a:latin typeface="Times New Roman" panose="02020603050405020304" pitchFamily="18" charset="0"/>
                        <a:ea typeface="MS Mincho" panose="02020609040205080304" pitchFamily="49" charset="-128"/>
                      </a:endParaRPr>
                    </a:p>
                  </a:txBody>
                  <a:tcPr marL="68580" marR="68580" marT="0" marB="0" anchor="ctr"/>
                </a:tc>
                <a:extLst>
                  <a:ext uri="{0D108BD9-81ED-4DB2-BD59-A6C34878D82A}">
                    <a16:rowId xmlns:a16="http://schemas.microsoft.com/office/drawing/2014/main" val="849985572"/>
                  </a:ext>
                </a:extLst>
              </a:tr>
            </a:tbl>
          </a:graphicData>
        </a:graphic>
      </p:graphicFrame>
      <p:grpSp>
        <p:nvGrpSpPr>
          <p:cNvPr id="43" name="组合 42">
            <a:extLst>
              <a:ext uri="{FF2B5EF4-FFF2-40B4-BE49-F238E27FC236}">
                <a16:creationId xmlns:a16="http://schemas.microsoft.com/office/drawing/2014/main" id="{8D2E78DA-0F07-41CF-998D-5492A222A5DB}"/>
              </a:ext>
            </a:extLst>
          </p:cNvPr>
          <p:cNvGrpSpPr/>
          <p:nvPr/>
        </p:nvGrpSpPr>
        <p:grpSpPr>
          <a:xfrm>
            <a:off x="629758" y="1348403"/>
            <a:ext cx="5698802" cy="3597415"/>
            <a:chOff x="558358" y="1604011"/>
            <a:chExt cx="6047022" cy="3922832"/>
          </a:xfrm>
          <a:solidFill>
            <a:schemeClr val="bg1"/>
          </a:solidFill>
        </p:grpSpPr>
        <p:pic>
          <p:nvPicPr>
            <p:cNvPr id="44" name="图片 43">
              <a:extLst>
                <a:ext uri="{FF2B5EF4-FFF2-40B4-BE49-F238E27FC236}">
                  <a16:creationId xmlns:a16="http://schemas.microsoft.com/office/drawing/2014/main" id="{C17B8716-479B-464A-BF3C-3DA247AD238B}"/>
                </a:ext>
              </a:extLst>
            </p:cNvPr>
            <p:cNvPicPr>
              <a:picLocks noChangeAspect="1"/>
            </p:cNvPicPr>
            <p:nvPr/>
          </p:nvPicPr>
          <p:blipFill>
            <a:blip r:embed="rId5"/>
            <a:stretch>
              <a:fillRect/>
            </a:stretch>
          </p:blipFill>
          <p:spPr>
            <a:xfrm>
              <a:off x="558358" y="1604011"/>
              <a:ext cx="6047022" cy="3657600"/>
            </a:xfrm>
            <a:prstGeom prst="rect">
              <a:avLst/>
            </a:prstGeom>
            <a:solidFill>
              <a:schemeClr val="bg1"/>
            </a:solidFill>
          </p:spPr>
        </p:pic>
        <p:sp>
          <p:nvSpPr>
            <p:cNvPr id="45" name="文本框 44">
              <a:extLst>
                <a:ext uri="{FF2B5EF4-FFF2-40B4-BE49-F238E27FC236}">
                  <a16:creationId xmlns:a16="http://schemas.microsoft.com/office/drawing/2014/main" id="{71A237E6-39A3-4B67-8A1B-C7A5506C3C21}"/>
                </a:ext>
              </a:extLst>
            </p:cNvPr>
            <p:cNvSpPr txBox="1"/>
            <p:nvPr/>
          </p:nvSpPr>
          <p:spPr>
            <a:xfrm>
              <a:off x="1361720" y="1921866"/>
              <a:ext cx="1075124" cy="490817"/>
            </a:xfrm>
            <a:prstGeom prst="rect">
              <a:avLst/>
            </a:prstGeom>
            <a:grp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ttbar</a:t>
              </a:r>
              <a:endParaRPr lang="zh-CN" altLang="en-US" sz="2000" dirty="0">
                <a:latin typeface="Times New Roman" panose="02020603050405020304" pitchFamily="18" charset="0"/>
                <a:cs typeface="Times New Roman" panose="02020603050405020304" pitchFamily="18" charset="0"/>
              </a:endParaRPr>
            </a:p>
          </p:txBody>
        </p:sp>
        <p:sp>
          <p:nvSpPr>
            <p:cNvPr id="46" name="矩形 45">
              <a:extLst>
                <a:ext uri="{FF2B5EF4-FFF2-40B4-BE49-F238E27FC236}">
                  <a16:creationId xmlns:a16="http://schemas.microsoft.com/office/drawing/2014/main" id="{34A36058-543D-42E7-BCFD-81899D816D06}"/>
                </a:ext>
              </a:extLst>
            </p:cNvPr>
            <p:cNvSpPr/>
            <p:nvPr/>
          </p:nvSpPr>
          <p:spPr>
            <a:xfrm>
              <a:off x="2903601" y="5292091"/>
              <a:ext cx="577402" cy="215444"/>
            </a:xfrm>
            <a:prstGeom prst="rect">
              <a:avLst/>
            </a:prstGeom>
            <a:grpFill/>
          </p:spPr>
          <p:txBody>
            <a:bodyPr wrap="none">
              <a:spAutoFit/>
            </a:bodyPr>
            <a:lstStyle/>
            <a:p>
              <a:r>
                <a:rPr lang="en-US" altLang="zh-CN" sz="800" b="1" dirty="0">
                  <a:latin typeface="Times New Roman" panose="02020603050405020304" pitchFamily="18" charset="0"/>
                  <a:cs typeface="Times New Roman" panose="02020603050405020304" pitchFamily="18" charset="0"/>
                </a:rPr>
                <a:t>Q1AIRU</a:t>
              </a:r>
              <a:endParaRPr lang="zh-CN" altLang="en-US" sz="800" b="1" dirty="0">
                <a:latin typeface="Times New Roman" panose="02020603050405020304" pitchFamily="18" charset="0"/>
                <a:cs typeface="Times New Roman" panose="02020603050405020304" pitchFamily="18" charset="0"/>
              </a:endParaRPr>
            </a:p>
          </p:txBody>
        </p:sp>
        <p:sp>
          <p:nvSpPr>
            <p:cNvPr id="47" name="矩形 46">
              <a:extLst>
                <a:ext uri="{FF2B5EF4-FFF2-40B4-BE49-F238E27FC236}">
                  <a16:creationId xmlns:a16="http://schemas.microsoft.com/office/drawing/2014/main" id="{F72142DA-03B9-4C29-8FB9-0A91FB7EC660}"/>
                </a:ext>
              </a:extLst>
            </p:cNvPr>
            <p:cNvSpPr/>
            <p:nvPr/>
          </p:nvSpPr>
          <p:spPr>
            <a:xfrm>
              <a:off x="2382841" y="5295878"/>
              <a:ext cx="572593" cy="215444"/>
            </a:xfrm>
            <a:prstGeom prst="rect">
              <a:avLst/>
            </a:prstGeom>
            <a:grpFill/>
          </p:spPr>
          <p:txBody>
            <a:bodyPr wrap="none">
              <a:spAutoFit/>
            </a:bodyPr>
            <a:lstStyle/>
            <a:p>
              <a:r>
                <a:rPr lang="en-US" altLang="zh-CN" sz="800" b="1" dirty="0">
                  <a:latin typeface="Times New Roman" panose="02020603050405020304" pitchFamily="18" charset="0"/>
                  <a:cs typeface="Times New Roman" panose="02020603050405020304" pitchFamily="18" charset="0"/>
                </a:rPr>
                <a:t>Q1BIRU</a:t>
              </a:r>
              <a:endParaRPr lang="zh-CN" altLang="en-US" sz="800" b="1" dirty="0">
                <a:latin typeface="Times New Roman" panose="02020603050405020304" pitchFamily="18" charset="0"/>
                <a:cs typeface="Times New Roman" panose="02020603050405020304" pitchFamily="18" charset="0"/>
              </a:endParaRPr>
            </a:p>
          </p:txBody>
        </p:sp>
        <p:sp>
          <p:nvSpPr>
            <p:cNvPr id="48" name="矩形 47">
              <a:extLst>
                <a:ext uri="{FF2B5EF4-FFF2-40B4-BE49-F238E27FC236}">
                  <a16:creationId xmlns:a16="http://schemas.microsoft.com/office/drawing/2014/main" id="{B214C4F9-D74B-4AB8-BCC0-0AB2B9B625F4}"/>
                </a:ext>
              </a:extLst>
            </p:cNvPr>
            <p:cNvSpPr/>
            <p:nvPr/>
          </p:nvSpPr>
          <p:spPr>
            <a:xfrm>
              <a:off x="1964924" y="5292091"/>
              <a:ext cx="503664" cy="215444"/>
            </a:xfrm>
            <a:prstGeom prst="rect">
              <a:avLst/>
            </a:prstGeom>
            <a:grpFill/>
          </p:spPr>
          <p:txBody>
            <a:bodyPr wrap="none">
              <a:spAutoFit/>
            </a:bodyPr>
            <a:lstStyle/>
            <a:p>
              <a:r>
                <a:rPr lang="en-US" altLang="zh-CN" sz="800" b="1" dirty="0">
                  <a:latin typeface="Times New Roman" panose="02020603050405020304" pitchFamily="18" charset="0"/>
                  <a:cs typeface="Times New Roman" panose="02020603050405020304" pitchFamily="18" charset="0"/>
                </a:rPr>
                <a:t>Q2IRU</a:t>
              </a:r>
              <a:endParaRPr lang="zh-CN" altLang="en-US" sz="800" b="1" dirty="0">
                <a:latin typeface="Times New Roman" panose="02020603050405020304" pitchFamily="18" charset="0"/>
                <a:cs typeface="Times New Roman" panose="02020603050405020304" pitchFamily="18" charset="0"/>
              </a:endParaRPr>
            </a:p>
          </p:txBody>
        </p:sp>
        <p:sp>
          <p:nvSpPr>
            <p:cNvPr id="49" name="矩形 48">
              <a:extLst>
                <a:ext uri="{FF2B5EF4-FFF2-40B4-BE49-F238E27FC236}">
                  <a16:creationId xmlns:a16="http://schemas.microsoft.com/office/drawing/2014/main" id="{5505DC6F-C0CD-4CFE-90D6-BC7EF5F5EDA7}"/>
                </a:ext>
              </a:extLst>
            </p:cNvPr>
            <p:cNvSpPr/>
            <p:nvPr/>
          </p:nvSpPr>
          <p:spPr>
            <a:xfrm>
              <a:off x="1390233" y="5303522"/>
              <a:ext cx="577402" cy="215444"/>
            </a:xfrm>
            <a:prstGeom prst="rect">
              <a:avLst/>
            </a:prstGeom>
            <a:grpFill/>
          </p:spPr>
          <p:txBody>
            <a:bodyPr wrap="none">
              <a:spAutoFit/>
            </a:bodyPr>
            <a:lstStyle/>
            <a:p>
              <a:r>
                <a:rPr lang="en-US" altLang="zh-CN" sz="800" b="1" dirty="0">
                  <a:latin typeface="Times New Roman" panose="02020603050405020304" pitchFamily="18" charset="0"/>
                  <a:cs typeface="Times New Roman" panose="02020603050405020304" pitchFamily="18" charset="0"/>
                </a:rPr>
                <a:t>Q3AIRU</a:t>
              </a:r>
              <a:endParaRPr lang="zh-CN" altLang="en-US" sz="800" b="1" dirty="0">
                <a:latin typeface="Times New Roman" panose="02020603050405020304" pitchFamily="18" charset="0"/>
                <a:cs typeface="Times New Roman" panose="02020603050405020304" pitchFamily="18" charset="0"/>
              </a:endParaRPr>
            </a:p>
          </p:txBody>
        </p:sp>
        <p:sp>
          <p:nvSpPr>
            <p:cNvPr id="50" name="矩形 49">
              <a:extLst>
                <a:ext uri="{FF2B5EF4-FFF2-40B4-BE49-F238E27FC236}">
                  <a16:creationId xmlns:a16="http://schemas.microsoft.com/office/drawing/2014/main" id="{FD035425-2007-4B93-B38B-F6CB0170B98C}"/>
                </a:ext>
              </a:extLst>
            </p:cNvPr>
            <p:cNvSpPr/>
            <p:nvPr/>
          </p:nvSpPr>
          <p:spPr>
            <a:xfrm>
              <a:off x="837501" y="5311399"/>
              <a:ext cx="572593" cy="215444"/>
            </a:xfrm>
            <a:prstGeom prst="rect">
              <a:avLst/>
            </a:prstGeom>
            <a:grpFill/>
          </p:spPr>
          <p:txBody>
            <a:bodyPr wrap="none">
              <a:spAutoFit/>
            </a:bodyPr>
            <a:lstStyle/>
            <a:p>
              <a:r>
                <a:rPr lang="en-US" altLang="zh-CN" sz="800" b="1" dirty="0">
                  <a:latin typeface="Times New Roman" panose="02020603050405020304" pitchFamily="18" charset="0"/>
                  <a:cs typeface="Times New Roman" panose="02020603050405020304" pitchFamily="18" charset="0"/>
                </a:rPr>
                <a:t>Q3BIRU</a:t>
              </a:r>
              <a:endParaRPr lang="zh-CN" altLang="en-US" sz="800" b="1" dirty="0">
                <a:latin typeface="Times New Roman" panose="02020603050405020304" pitchFamily="18" charset="0"/>
                <a:cs typeface="Times New Roman" panose="02020603050405020304" pitchFamily="18" charset="0"/>
              </a:endParaRPr>
            </a:p>
          </p:txBody>
        </p:sp>
        <p:sp>
          <p:nvSpPr>
            <p:cNvPr id="51" name="矩形 50">
              <a:extLst>
                <a:ext uri="{FF2B5EF4-FFF2-40B4-BE49-F238E27FC236}">
                  <a16:creationId xmlns:a16="http://schemas.microsoft.com/office/drawing/2014/main" id="{3C536509-CCF3-4232-B621-635A6A2CC291}"/>
                </a:ext>
              </a:extLst>
            </p:cNvPr>
            <p:cNvSpPr/>
            <p:nvPr/>
          </p:nvSpPr>
          <p:spPr>
            <a:xfrm>
              <a:off x="3800185" y="5292091"/>
              <a:ext cx="577402" cy="215444"/>
            </a:xfrm>
            <a:prstGeom prst="rect">
              <a:avLst/>
            </a:prstGeom>
            <a:grpFill/>
          </p:spPr>
          <p:txBody>
            <a:bodyPr wrap="none">
              <a:spAutoFit/>
            </a:bodyPr>
            <a:lstStyle/>
            <a:p>
              <a:r>
                <a:rPr lang="en-US" altLang="zh-CN" sz="800" b="1" dirty="0">
                  <a:latin typeface="Times New Roman" panose="02020603050405020304" pitchFamily="18" charset="0"/>
                  <a:cs typeface="Times New Roman" panose="02020603050405020304" pitchFamily="18" charset="0"/>
                </a:rPr>
                <a:t>Q1AIRD</a:t>
              </a:r>
              <a:endParaRPr lang="zh-CN" altLang="en-US" sz="800" b="1" dirty="0">
                <a:latin typeface="Times New Roman" panose="02020603050405020304" pitchFamily="18" charset="0"/>
                <a:cs typeface="Times New Roman" panose="02020603050405020304" pitchFamily="18" charset="0"/>
              </a:endParaRPr>
            </a:p>
          </p:txBody>
        </p:sp>
        <p:sp>
          <p:nvSpPr>
            <p:cNvPr id="52" name="矩形 51">
              <a:extLst>
                <a:ext uri="{FF2B5EF4-FFF2-40B4-BE49-F238E27FC236}">
                  <a16:creationId xmlns:a16="http://schemas.microsoft.com/office/drawing/2014/main" id="{8533A800-06BE-4C77-AAC0-B63123FECCCF}"/>
                </a:ext>
              </a:extLst>
            </p:cNvPr>
            <p:cNvSpPr/>
            <p:nvPr/>
          </p:nvSpPr>
          <p:spPr>
            <a:xfrm>
              <a:off x="4329083" y="5292091"/>
              <a:ext cx="572593" cy="215444"/>
            </a:xfrm>
            <a:prstGeom prst="rect">
              <a:avLst/>
            </a:prstGeom>
            <a:grpFill/>
          </p:spPr>
          <p:txBody>
            <a:bodyPr wrap="none">
              <a:spAutoFit/>
            </a:bodyPr>
            <a:lstStyle/>
            <a:p>
              <a:r>
                <a:rPr lang="en-US" altLang="zh-CN" sz="800" b="1" dirty="0">
                  <a:latin typeface="Times New Roman" panose="02020603050405020304" pitchFamily="18" charset="0"/>
                  <a:cs typeface="Times New Roman" panose="02020603050405020304" pitchFamily="18" charset="0"/>
                </a:rPr>
                <a:t>Q1BIRD</a:t>
              </a:r>
              <a:endParaRPr lang="zh-CN" altLang="en-US" sz="800" b="1" dirty="0">
                <a:latin typeface="Times New Roman" panose="02020603050405020304" pitchFamily="18" charset="0"/>
                <a:cs typeface="Times New Roman" panose="02020603050405020304" pitchFamily="18" charset="0"/>
              </a:endParaRPr>
            </a:p>
          </p:txBody>
        </p:sp>
        <p:sp>
          <p:nvSpPr>
            <p:cNvPr id="53" name="矩形 52">
              <a:extLst>
                <a:ext uri="{FF2B5EF4-FFF2-40B4-BE49-F238E27FC236}">
                  <a16:creationId xmlns:a16="http://schemas.microsoft.com/office/drawing/2014/main" id="{4E6B4EB3-8820-42E6-B383-DC91204C2FDD}"/>
                </a:ext>
              </a:extLst>
            </p:cNvPr>
            <p:cNvSpPr/>
            <p:nvPr/>
          </p:nvSpPr>
          <p:spPr>
            <a:xfrm>
              <a:off x="4837358" y="5288282"/>
              <a:ext cx="503664" cy="215444"/>
            </a:xfrm>
            <a:prstGeom prst="rect">
              <a:avLst/>
            </a:prstGeom>
            <a:grpFill/>
          </p:spPr>
          <p:txBody>
            <a:bodyPr wrap="none">
              <a:spAutoFit/>
            </a:bodyPr>
            <a:lstStyle/>
            <a:p>
              <a:r>
                <a:rPr lang="en-US" altLang="zh-CN" sz="800" b="1" dirty="0">
                  <a:latin typeface="Times New Roman" panose="02020603050405020304" pitchFamily="18" charset="0"/>
                  <a:cs typeface="Times New Roman" panose="02020603050405020304" pitchFamily="18" charset="0"/>
                </a:rPr>
                <a:t>Q2IRD</a:t>
              </a:r>
              <a:endParaRPr lang="zh-CN" altLang="en-US" sz="800" b="1" dirty="0">
                <a:latin typeface="Times New Roman" panose="02020603050405020304" pitchFamily="18" charset="0"/>
                <a:cs typeface="Times New Roman" panose="02020603050405020304" pitchFamily="18" charset="0"/>
              </a:endParaRPr>
            </a:p>
          </p:txBody>
        </p:sp>
        <p:sp>
          <p:nvSpPr>
            <p:cNvPr id="54" name="矩形 53">
              <a:extLst>
                <a:ext uri="{FF2B5EF4-FFF2-40B4-BE49-F238E27FC236}">
                  <a16:creationId xmlns:a16="http://schemas.microsoft.com/office/drawing/2014/main" id="{8ADC2000-AECB-41B8-8BE9-D946141E77E6}"/>
                </a:ext>
              </a:extLst>
            </p:cNvPr>
            <p:cNvSpPr/>
            <p:nvPr/>
          </p:nvSpPr>
          <p:spPr>
            <a:xfrm>
              <a:off x="5325113" y="5288260"/>
              <a:ext cx="577402" cy="215444"/>
            </a:xfrm>
            <a:prstGeom prst="rect">
              <a:avLst/>
            </a:prstGeom>
            <a:grpFill/>
          </p:spPr>
          <p:txBody>
            <a:bodyPr wrap="none">
              <a:spAutoFit/>
            </a:bodyPr>
            <a:lstStyle/>
            <a:p>
              <a:r>
                <a:rPr lang="en-US" altLang="zh-CN" sz="800" b="1" dirty="0">
                  <a:latin typeface="Times New Roman" panose="02020603050405020304" pitchFamily="18" charset="0"/>
                  <a:cs typeface="Times New Roman" panose="02020603050405020304" pitchFamily="18" charset="0"/>
                </a:rPr>
                <a:t>Q3AIRD</a:t>
              </a:r>
              <a:endParaRPr lang="zh-CN" altLang="en-US" sz="800" b="1" dirty="0">
                <a:latin typeface="Times New Roman" panose="02020603050405020304" pitchFamily="18" charset="0"/>
                <a:cs typeface="Times New Roman" panose="02020603050405020304" pitchFamily="18" charset="0"/>
              </a:endParaRPr>
            </a:p>
          </p:txBody>
        </p:sp>
        <p:sp>
          <p:nvSpPr>
            <p:cNvPr id="55" name="矩形 54">
              <a:extLst>
                <a:ext uri="{FF2B5EF4-FFF2-40B4-BE49-F238E27FC236}">
                  <a16:creationId xmlns:a16="http://schemas.microsoft.com/office/drawing/2014/main" id="{2CC44741-2C81-490C-B024-55F5923894FE}"/>
                </a:ext>
              </a:extLst>
            </p:cNvPr>
            <p:cNvSpPr/>
            <p:nvPr/>
          </p:nvSpPr>
          <p:spPr>
            <a:xfrm>
              <a:off x="5859404" y="5288240"/>
              <a:ext cx="572593" cy="215444"/>
            </a:xfrm>
            <a:prstGeom prst="rect">
              <a:avLst/>
            </a:prstGeom>
            <a:grpFill/>
          </p:spPr>
          <p:txBody>
            <a:bodyPr wrap="none">
              <a:spAutoFit/>
            </a:bodyPr>
            <a:lstStyle/>
            <a:p>
              <a:r>
                <a:rPr lang="en-US" altLang="zh-CN" sz="800" b="1" dirty="0">
                  <a:latin typeface="Times New Roman" panose="02020603050405020304" pitchFamily="18" charset="0"/>
                  <a:cs typeface="Times New Roman" panose="02020603050405020304" pitchFamily="18" charset="0"/>
                </a:rPr>
                <a:t>Q3BIRD</a:t>
              </a:r>
              <a:endParaRPr lang="zh-CN" altLang="en-US" sz="8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36761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66964" y="987165"/>
            <a:ext cx="10001493" cy="417768"/>
          </a:xfrm>
        </p:spPr>
        <p:txBody>
          <a:bodyPr>
            <a:noAutofit/>
          </a:bodyPr>
          <a:lstStyle/>
          <a:p>
            <a:r>
              <a:rPr lang="en-US" altLang="zh-CN" sz="2000" dirty="0">
                <a:latin typeface="Times New Roman" panose="02020603050405020304" pitchFamily="18" charset="0"/>
                <a:cs typeface="Times New Roman" panose="02020603050405020304" pitchFamily="18" charset="0"/>
              </a:rPr>
              <a:t>Crab waist collision, local chromaticity correction, asymmetric interaction region</a:t>
            </a:r>
          </a:p>
        </p:txBody>
      </p:sp>
      <p:sp>
        <p:nvSpPr>
          <p:cNvPr id="5" name="标题 1"/>
          <p:cNvSpPr>
            <a:spLocks noGrp="1"/>
          </p:cNvSpPr>
          <p:nvPr>
            <p:ph type="title"/>
          </p:nvPr>
        </p:nvSpPr>
        <p:spPr>
          <a:xfrm>
            <a:off x="2057878" y="170028"/>
            <a:ext cx="8229600" cy="880820"/>
          </a:xfrm>
        </p:spPr>
        <p:txBody>
          <a:bodyPr>
            <a:noAutofit/>
          </a:bodyPr>
          <a:lstStyle/>
          <a:p>
            <a:pPr lvl="1" algn="ctr"/>
            <a:r>
              <a:rPr lang="en-US" altLang="zh-CN" sz="3200" b="1" dirty="0">
                <a:solidFill>
                  <a:srgbClr val="0070C0"/>
                </a:solidFill>
                <a:latin typeface="+mn-lt"/>
                <a:ea typeface="+mn-ea"/>
                <a:cs typeface="+mn-cs"/>
              </a:rPr>
              <a:t>Interaction region for all modes (cont.)</a:t>
            </a:r>
          </a:p>
        </p:txBody>
      </p:sp>
      <p:sp>
        <p:nvSpPr>
          <p:cNvPr id="6" name="灯片编号占位符 5"/>
          <p:cNvSpPr>
            <a:spLocks noGrp="1"/>
          </p:cNvSpPr>
          <p:nvPr>
            <p:ph type="sldNum" sz="quarter" idx="12"/>
          </p:nvPr>
        </p:nvSpPr>
        <p:spPr/>
        <p:txBody>
          <a:bodyPr/>
          <a:lstStyle/>
          <a:p>
            <a:fld id="{0C913308-F349-4B6D-A68A-DD1791B4A57B}" type="slidenum">
              <a:rPr lang="zh-CN" altLang="en-US" smtClean="0"/>
              <a:t>7</a:t>
            </a:fld>
            <a:endParaRPr lang="zh-CN" altLang="en-US"/>
          </a:p>
        </p:txBody>
      </p:sp>
      <p:pic>
        <p:nvPicPr>
          <p:cNvPr id="20" name="Picture 8" descr="logo_main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2544" y="142298"/>
            <a:ext cx="1015325" cy="598404"/>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组合 66"/>
          <p:cNvGrpSpPr/>
          <p:nvPr/>
        </p:nvGrpSpPr>
        <p:grpSpPr>
          <a:xfrm>
            <a:off x="766964" y="1356047"/>
            <a:ext cx="5384486" cy="3599296"/>
            <a:chOff x="745030" y="1781390"/>
            <a:chExt cx="5646241" cy="3342560"/>
          </a:xfrm>
        </p:grpSpPr>
        <p:grpSp>
          <p:nvGrpSpPr>
            <p:cNvPr id="68" name="组合 67"/>
            <p:cNvGrpSpPr/>
            <p:nvPr/>
          </p:nvGrpSpPr>
          <p:grpSpPr>
            <a:xfrm>
              <a:off x="745030" y="1781390"/>
              <a:ext cx="5646241" cy="3342560"/>
              <a:chOff x="745030" y="1781390"/>
              <a:chExt cx="5646241" cy="3342560"/>
            </a:xfrm>
          </p:grpSpPr>
          <p:grpSp>
            <p:nvGrpSpPr>
              <p:cNvPr id="70" name="组合 69"/>
              <p:cNvGrpSpPr/>
              <p:nvPr/>
            </p:nvGrpSpPr>
            <p:grpSpPr>
              <a:xfrm>
                <a:off x="1173019" y="1896249"/>
                <a:ext cx="5142340" cy="3197863"/>
                <a:chOff x="558358" y="1604011"/>
                <a:chExt cx="6047022" cy="3922832"/>
              </a:xfrm>
            </p:grpSpPr>
            <p:pic>
              <p:nvPicPr>
                <p:cNvPr id="82" name="图片 81"/>
                <p:cNvPicPr>
                  <a:picLocks noChangeAspect="1"/>
                </p:cNvPicPr>
                <p:nvPr/>
              </p:nvPicPr>
              <p:blipFill>
                <a:blip r:embed="rId4"/>
                <a:stretch>
                  <a:fillRect/>
                </a:stretch>
              </p:blipFill>
              <p:spPr>
                <a:xfrm>
                  <a:off x="558358" y="1604011"/>
                  <a:ext cx="6047022" cy="3657600"/>
                </a:xfrm>
                <a:prstGeom prst="rect">
                  <a:avLst/>
                </a:prstGeom>
              </p:spPr>
            </p:pic>
            <p:sp>
              <p:nvSpPr>
                <p:cNvPr id="83" name="文本框 82"/>
                <p:cNvSpPr txBox="1"/>
                <p:nvPr/>
              </p:nvSpPr>
              <p:spPr>
                <a:xfrm>
                  <a:off x="1361720" y="1921866"/>
                  <a:ext cx="1075124" cy="490817"/>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ttbar</a:t>
                  </a:r>
                  <a:endParaRPr lang="zh-CN" altLang="en-US" sz="2000" dirty="0">
                    <a:latin typeface="Times New Roman" panose="02020603050405020304" pitchFamily="18" charset="0"/>
                    <a:cs typeface="Times New Roman" panose="02020603050405020304" pitchFamily="18" charset="0"/>
                  </a:endParaRPr>
                </a:p>
              </p:txBody>
            </p:sp>
            <p:sp>
              <p:nvSpPr>
                <p:cNvPr id="84" name="矩形 83"/>
                <p:cNvSpPr/>
                <p:nvPr/>
              </p:nvSpPr>
              <p:spPr>
                <a:xfrm>
                  <a:off x="2903601" y="5292091"/>
                  <a:ext cx="577402" cy="215444"/>
                </a:xfrm>
                <a:prstGeom prst="rect">
                  <a:avLst/>
                </a:prstGeom>
              </p:spPr>
              <p:txBody>
                <a:bodyPr wrap="none">
                  <a:spAutoFit/>
                </a:bodyPr>
                <a:lstStyle/>
                <a:p>
                  <a:r>
                    <a:rPr lang="en-US" altLang="zh-CN" sz="800" b="1" dirty="0">
                      <a:latin typeface="Times New Roman" panose="02020603050405020304" pitchFamily="18" charset="0"/>
                      <a:cs typeface="Times New Roman" panose="02020603050405020304" pitchFamily="18" charset="0"/>
                    </a:rPr>
                    <a:t>Q1AIRU</a:t>
                  </a:r>
                  <a:endParaRPr lang="zh-CN" altLang="en-US" sz="800" b="1" dirty="0">
                    <a:latin typeface="Times New Roman" panose="02020603050405020304" pitchFamily="18" charset="0"/>
                    <a:cs typeface="Times New Roman" panose="02020603050405020304" pitchFamily="18" charset="0"/>
                  </a:endParaRPr>
                </a:p>
              </p:txBody>
            </p:sp>
            <p:sp>
              <p:nvSpPr>
                <p:cNvPr id="85" name="矩形 84"/>
                <p:cNvSpPr/>
                <p:nvPr/>
              </p:nvSpPr>
              <p:spPr>
                <a:xfrm>
                  <a:off x="2382841" y="5295878"/>
                  <a:ext cx="572593" cy="215444"/>
                </a:xfrm>
                <a:prstGeom prst="rect">
                  <a:avLst/>
                </a:prstGeom>
              </p:spPr>
              <p:txBody>
                <a:bodyPr wrap="none">
                  <a:spAutoFit/>
                </a:bodyPr>
                <a:lstStyle/>
                <a:p>
                  <a:r>
                    <a:rPr lang="en-US" altLang="zh-CN" sz="800" b="1" dirty="0">
                      <a:latin typeface="Times New Roman" panose="02020603050405020304" pitchFamily="18" charset="0"/>
                      <a:cs typeface="Times New Roman" panose="02020603050405020304" pitchFamily="18" charset="0"/>
                    </a:rPr>
                    <a:t>Q1BIRU</a:t>
                  </a:r>
                  <a:endParaRPr lang="zh-CN" altLang="en-US" sz="800" b="1" dirty="0">
                    <a:latin typeface="Times New Roman" panose="02020603050405020304" pitchFamily="18" charset="0"/>
                    <a:cs typeface="Times New Roman" panose="02020603050405020304" pitchFamily="18" charset="0"/>
                  </a:endParaRPr>
                </a:p>
              </p:txBody>
            </p:sp>
            <p:sp>
              <p:nvSpPr>
                <p:cNvPr id="86" name="矩形 85"/>
                <p:cNvSpPr/>
                <p:nvPr/>
              </p:nvSpPr>
              <p:spPr>
                <a:xfrm>
                  <a:off x="1964924" y="5292091"/>
                  <a:ext cx="503664" cy="215444"/>
                </a:xfrm>
                <a:prstGeom prst="rect">
                  <a:avLst/>
                </a:prstGeom>
              </p:spPr>
              <p:txBody>
                <a:bodyPr wrap="none">
                  <a:spAutoFit/>
                </a:bodyPr>
                <a:lstStyle/>
                <a:p>
                  <a:r>
                    <a:rPr lang="en-US" altLang="zh-CN" sz="800" b="1" dirty="0">
                      <a:latin typeface="Times New Roman" panose="02020603050405020304" pitchFamily="18" charset="0"/>
                      <a:cs typeface="Times New Roman" panose="02020603050405020304" pitchFamily="18" charset="0"/>
                    </a:rPr>
                    <a:t>Q2IRU</a:t>
                  </a:r>
                  <a:endParaRPr lang="zh-CN" altLang="en-US" sz="800" b="1" dirty="0">
                    <a:latin typeface="Times New Roman" panose="02020603050405020304" pitchFamily="18" charset="0"/>
                    <a:cs typeface="Times New Roman" panose="02020603050405020304" pitchFamily="18" charset="0"/>
                  </a:endParaRPr>
                </a:p>
              </p:txBody>
            </p:sp>
            <p:sp>
              <p:nvSpPr>
                <p:cNvPr id="87" name="矩形 86"/>
                <p:cNvSpPr/>
                <p:nvPr/>
              </p:nvSpPr>
              <p:spPr>
                <a:xfrm>
                  <a:off x="1390233" y="5303522"/>
                  <a:ext cx="577402" cy="215444"/>
                </a:xfrm>
                <a:prstGeom prst="rect">
                  <a:avLst/>
                </a:prstGeom>
              </p:spPr>
              <p:txBody>
                <a:bodyPr wrap="none">
                  <a:spAutoFit/>
                </a:bodyPr>
                <a:lstStyle/>
                <a:p>
                  <a:r>
                    <a:rPr lang="en-US" altLang="zh-CN" sz="800" b="1" dirty="0">
                      <a:latin typeface="Times New Roman" panose="02020603050405020304" pitchFamily="18" charset="0"/>
                      <a:cs typeface="Times New Roman" panose="02020603050405020304" pitchFamily="18" charset="0"/>
                    </a:rPr>
                    <a:t>Q3AIRU</a:t>
                  </a:r>
                  <a:endParaRPr lang="zh-CN" altLang="en-US" sz="800" b="1" dirty="0">
                    <a:latin typeface="Times New Roman" panose="02020603050405020304" pitchFamily="18" charset="0"/>
                    <a:cs typeface="Times New Roman" panose="02020603050405020304" pitchFamily="18" charset="0"/>
                  </a:endParaRPr>
                </a:p>
              </p:txBody>
            </p:sp>
            <p:sp>
              <p:nvSpPr>
                <p:cNvPr id="88" name="矩形 87"/>
                <p:cNvSpPr/>
                <p:nvPr/>
              </p:nvSpPr>
              <p:spPr>
                <a:xfrm>
                  <a:off x="837501" y="5311399"/>
                  <a:ext cx="572593" cy="215444"/>
                </a:xfrm>
                <a:prstGeom prst="rect">
                  <a:avLst/>
                </a:prstGeom>
              </p:spPr>
              <p:txBody>
                <a:bodyPr wrap="none">
                  <a:spAutoFit/>
                </a:bodyPr>
                <a:lstStyle/>
                <a:p>
                  <a:r>
                    <a:rPr lang="en-US" altLang="zh-CN" sz="800" b="1" dirty="0">
                      <a:latin typeface="Times New Roman" panose="02020603050405020304" pitchFamily="18" charset="0"/>
                      <a:cs typeface="Times New Roman" panose="02020603050405020304" pitchFamily="18" charset="0"/>
                    </a:rPr>
                    <a:t>Q3BIRU</a:t>
                  </a:r>
                  <a:endParaRPr lang="zh-CN" altLang="en-US" sz="800" b="1" dirty="0">
                    <a:latin typeface="Times New Roman" panose="02020603050405020304" pitchFamily="18" charset="0"/>
                    <a:cs typeface="Times New Roman" panose="02020603050405020304" pitchFamily="18" charset="0"/>
                  </a:endParaRPr>
                </a:p>
              </p:txBody>
            </p:sp>
            <p:sp>
              <p:nvSpPr>
                <p:cNvPr id="89" name="矩形 88"/>
                <p:cNvSpPr/>
                <p:nvPr/>
              </p:nvSpPr>
              <p:spPr>
                <a:xfrm>
                  <a:off x="3800185" y="5292091"/>
                  <a:ext cx="577402" cy="215444"/>
                </a:xfrm>
                <a:prstGeom prst="rect">
                  <a:avLst/>
                </a:prstGeom>
              </p:spPr>
              <p:txBody>
                <a:bodyPr wrap="none">
                  <a:spAutoFit/>
                </a:bodyPr>
                <a:lstStyle/>
                <a:p>
                  <a:r>
                    <a:rPr lang="en-US" altLang="zh-CN" sz="800" b="1" dirty="0">
                      <a:latin typeface="Times New Roman" panose="02020603050405020304" pitchFamily="18" charset="0"/>
                      <a:cs typeface="Times New Roman" panose="02020603050405020304" pitchFamily="18" charset="0"/>
                    </a:rPr>
                    <a:t>Q1AIRD</a:t>
                  </a:r>
                  <a:endParaRPr lang="zh-CN" altLang="en-US" sz="800" b="1" dirty="0">
                    <a:latin typeface="Times New Roman" panose="02020603050405020304" pitchFamily="18" charset="0"/>
                    <a:cs typeface="Times New Roman" panose="02020603050405020304" pitchFamily="18" charset="0"/>
                  </a:endParaRPr>
                </a:p>
              </p:txBody>
            </p:sp>
            <p:sp>
              <p:nvSpPr>
                <p:cNvPr id="90" name="矩形 89"/>
                <p:cNvSpPr/>
                <p:nvPr/>
              </p:nvSpPr>
              <p:spPr>
                <a:xfrm>
                  <a:off x="4329083" y="5292091"/>
                  <a:ext cx="572593" cy="215444"/>
                </a:xfrm>
                <a:prstGeom prst="rect">
                  <a:avLst/>
                </a:prstGeom>
              </p:spPr>
              <p:txBody>
                <a:bodyPr wrap="none">
                  <a:spAutoFit/>
                </a:bodyPr>
                <a:lstStyle/>
                <a:p>
                  <a:r>
                    <a:rPr lang="en-US" altLang="zh-CN" sz="800" b="1" dirty="0">
                      <a:latin typeface="Times New Roman" panose="02020603050405020304" pitchFamily="18" charset="0"/>
                      <a:cs typeface="Times New Roman" panose="02020603050405020304" pitchFamily="18" charset="0"/>
                    </a:rPr>
                    <a:t>Q1BIRD</a:t>
                  </a:r>
                  <a:endParaRPr lang="zh-CN" altLang="en-US" sz="800" b="1" dirty="0">
                    <a:latin typeface="Times New Roman" panose="02020603050405020304" pitchFamily="18" charset="0"/>
                    <a:cs typeface="Times New Roman" panose="02020603050405020304" pitchFamily="18" charset="0"/>
                  </a:endParaRPr>
                </a:p>
              </p:txBody>
            </p:sp>
            <p:sp>
              <p:nvSpPr>
                <p:cNvPr id="91" name="矩形 90"/>
                <p:cNvSpPr/>
                <p:nvPr/>
              </p:nvSpPr>
              <p:spPr>
                <a:xfrm>
                  <a:off x="4837358" y="5288282"/>
                  <a:ext cx="503664" cy="215444"/>
                </a:xfrm>
                <a:prstGeom prst="rect">
                  <a:avLst/>
                </a:prstGeom>
              </p:spPr>
              <p:txBody>
                <a:bodyPr wrap="none">
                  <a:spAutoFit/>
                </a:bodyPr>
                <a:lstStyle/>
                <a:p>
                  <a:r>
                    <a:rPr lang="en-US" altLang="zh-CN" sz="800" b="1" dirty="0">
                      <a:latin typeface="Times New Roman" panose="02020603050405020304" pitchFamily="18" charset="0"/>
                      <a:cs typeface="Times New Roman" panose="02020603050405020304" pitchFamily="18" charset="0"/>
                    </a:rPr>
                    <a:t>Q2IRD</a:t>
                  </a:r>
                  <a:endParaRPr lang="zh-CN" altLang="en-US" sz="800" b="1" dirty="0">
                    <a:latin typeface="Times New Roman" panose="02020603050405020304" pitchFamily="18" charset="0"/>
                    <a:cs typeface="Times New Roman" panose="02020603050405020304" pitchFamily="18" charset="0"/>
                  </a:endParaRPr>
                </a:p>
              </p:txBody>
            </p:sp>
            <p:sp>
              <p:nvSpPr>
                <p:cNvPr id="92" name="矩形 91"/>
                <p:cNvSpPr/>
                <p:nvPr/>
              </p:nvSpPr>
              <p:spPr>
                <a:xfrm>
                  <a:off x="5325113" y="5288260"/>
                  <a:ext cx="577402" cy="215444"/>
                </a:xfrm>
                <a:prstGeom prst="rect">
                  <a:avLst/>
                </a:prstGeom>
              </p:spPr>
              <p:txBody>
                <a:bodyPr wrap="none">
                  <a:spAutoFit/>
                </a:bodyPr>
                <a:lstStyle/>
                <a:p>
                  <a:r>
                    <a:rPr lang="en-US" altLang="zh-CN" sz="800" b="1" dirty="0">
                      <a:latin typeface="Times New Roman" panose="02020603050405020304" pitchFamily="18" charset="0"/>
                      <a:cs typeface="Times New Roman" panose="02020603050405020304" pitchFamily="18" charset="0"/>
                    </a:rPr>
                    <a:t>Q3AIRD</a:t>
                  </a:r>
                  <a:endParaRPr lang="zh-CN" altLang="en-US" sz="800" b="1" dirty="0">
                    <a:latin typeface="Times New Roman" panose="02020603050405020304" pitchFamily="18" charset="0"/>
                    <a:cs typeface="Times New Roman" panose="02020603050405020304" pitchFamily="18" charset="0"/>
                  </a:endParaRPr>
                </a:p>
              </p:txBody>
            </p:sp>
            <p:sp>
              <p:nvSpPr>
                <p:cNvPr id="93" name="矩形 92"/>
                <p:cNvSpPr/>
                <p:nvPr/>
              </p:nvSpPr>
              <p:spPr>
                <a:xfrm>
                  <a:off x="5859404" y="5288240"/>
                  <a:ext cx="572593" cy="215444"/>
                </a:xfrm>
                <a:prstGeom prst="rect">
                  <a:avLst/>
                </a:prstGeom>
              </p:spPr>
              <p:txBody>
                <a:bodyPr wrap="none">
                  <a:spAutoFit/>
                </a:bodyPr>
                <a:lstStyle/>
                <a:p>
                  <a:r>
                    <a:rPr lang="en-US" altLang="zh-CN" sz="800" b="1" dirty="0">
                      <a:latin typeface="Times New Roman" panose="02020603050405020304" pitchFamily="18" charset="0"/>
                      <a:cs typeface="Times New Roman" panose="02020603050405020304" pitchFamily="18" charset="0"/>
                    </a:rPr>
                    <a:t>Q3BIRD</a:t>
                  </a:r>
                  <a:endParaRPr lang="zh-CN" altLang="en-US" sz="800" b="1" dirty="0">
                    <a:latin typeface="Times New Roman" panose="02020603050405020304" pitchFamily="18" charset="0"/>
                    <a:cs typeface="Times New Roman" panose="02020603050405020304" pitchFamily="18" charset="0"/>
                  </a:endParaRPr>
                </a:p>
              </p:txBody>
            </p:sp>
          </p:grpSp>
          <p:pic>
            <p:nvPicPr>
              <p:cNvPr id="71" name="图片 7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030" y="1781390"/>
                <a:ext cx="5646241" cy="3342560"/>
              </a:xfrm>
              <a:prstGeom prst="rect">
                <a:avLst/>
              </a:prstGeom>
              <a:solidFill>
                <a:schemeClr val="tx1"/>
              </a:solidFill>
              <a:ln w="19050">
                <a:noFill/>
              </a:ln>
            </p:spPr>
          </p:pic>
          <p:cxnSp>
            <p:nvCxnSpPr>
              <p:cNvPr id="72" name="直接箭头连接符 71"/>
              <p:cNvCxnSpPr/>
              <p:nvPr/>
            </p:nvCxnSpPr>
            <p:spPr>
              <a:xfrm>
                <a:off x="3293119" y="2212464"/>
                <a:ext cx="45107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a:off x="2786891" y="2211400"/>
                <a:ext cx="45107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2101623" y="2210339"/>
                <a:ext cx="45107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a:off x="1525062" y="2209275"/>
                <a:ext cx="45107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1547448" y="1961982"/>
                <a:ext cx="548846" cy="228658"/>
              </a:xfrm>
              <a:prstGeom prst="rect">
                <a:avLst/>
              </a:prstGeom>
              <a:noFill/>
            </p:spPr>
            <p:txBody>
              <a:bodyPr wrap="square" rtlCol="0">
                <a:spAutoFit/>
              </a:bodyPr>
              <a:lstStyle/>
              <a:p>
                <a:r>
                  <a:rPr lang="en-US" altLang="zh-CN" sz="1000" b="1" dirty="0"/>
                  <a:t>CW</a:t>
                </a:r>
                <a:endParaRPr lang="zh-CN" altLang="en-US" sz="1000" b="1" dirty="0"/>
              </a:p>
            </p:txBody>
          </p:sp>
          <p:sp>
            <p:nvSpPr>
              <p:cNvPr id="77" name="文本框 76"/>
              <p:cNvSpPr txBox="1"/>
              <p:nvPr/>
            </p:nvSpPr>
            <p:spPr>
              <a:xfrm>
                <a:off x="2096295" y="1960918"/>
                <a:ext cx="505547" cy="246221"/>
              </a:xfrm>
              <a:prstGeom prst="rect">
                <a:avLst/>
              </a:prstGeom>
              <a:noFill/>
            </p:spPr>
            <p:txBody>
              <a:bodyPr wrap="square" rtlCol="0">
                <a:spAutoFit/>
              </a:bodyPr>
              <a:lstStyle/>
              <a:p>
                <a:r>
                  <a:rPr lang="en-US" altLang="zh-CN" sz="1000" b="1" dirty="0"/>
                  <a:t>CCX</a:t>
                </a:r>
                <a:endParaRPr lang="zh-CN" altLang="en-US" sz="1000" b="1" dirty="0"/>
              </a:p>
            </p:txBody>
          </p:sp>
          <p:sp>
            <p:nvSpPr>
              <p:cNvPr id="78" name="文本框 77"/>
              <p:cNvSpPr txBox="1"/>
              <p:nvPr/>
            </p:nvSpPr>
            <p:spPr>
              <a:xfrm>
                <a:off x="2805129" y="1960920"/>
                <a:ext cx="461599" cy="246221"/>
              </a:xfrm>
              <a:prstGeom prst="rect">
                <a:avLst/>
              </a:prstGeom>
              <a:noFill/>
            </p:spPr>
            <p:txBody>
              <a:bodyPr wrap="square" rtlCol="0">
                <a:spAutoFit/>
              </a:bodyPr>
              <a:lstStyle/>
              <a:p>
                <a:r>
                  <a:rPr lang="en-US" altLang="zh-CN" sz="1000" b="1" dirty="0"/>
                  <a:t>CCY</a:t>
                </a:r>
                <a:endParaRPr lang="zh-CN" altLang="en-US" sz="1000" b="1" dirty="0"/>
              </a:p>
            </p:txBody>
          </p:sp>
          <p:sp>
            <p:nvSpPr>
              <p:cNvPr id="79" name="文本框 78"/>
              <p:cNvSpPr txBox="1"/>
              <p:nvPr/>
            </p:nvSpPr>
            <p:spPr>
              <a:xfrm>
                <a:off x="3324022" y="1967312"/>
                <a:ext cx="396714" cy="246221"/>
              </a:xfrm>
              <a:prstGeom prst="rect">
                <a:avLst/>
              </a:prstGeom>
              <a:noFill/>
            </p:spPr>
            <p:txBody>
              <a:bodyPr wrap="square" rtlCol="0">
                <a:spAutoFit/>
              </a:bodyPr>
              <a:lstStyle/>
              <a:p>
                <a:r>
                  <a:rPr lang="en-US" altLang="zh-CN" sz="1000" b="1" dirty="0"/>
                  <a:t>FT</a:t>
                </a:r>
                <a:endParaRPr lang="zh-CN" altLang="en-US" sz="1000" b="1" dirty="0"/>
              </a:p>
            </p:txBody>
          </p:sp>
          <p:sp>
            <p:nvSpPr>
              <p:cNvPr id="80" name="右箭头 79"/>
              <p:cNvSpPr/>
              <p:nvPr/>
            </p:nvSpPr>
            <p:spPr>
              <a:xfrm>
                <a:off x="1897329" y="2417085"/>
                <a:ext cx="519756" cy="236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80"/>
              <p:cNvSpPr txBox="1"/>
              <p:nvPr/>
            </p:nvSpPr>
            <p:spPr>
              <a:xfrm>
                <a:off x="1840524" y="2587568"/>
                <a:ext cx="576561" cy="228658"/>
              </a:xfrm>
              <a:prstGeom prst="rect">
                <a:avLst/>
              </a:prstGeom>
              <a:noFill/>
            </p:spPr>
            <p:txBody>
              <a:bodyPr wrap="square" rtlCol="0">
                <a:spAutoFit/>
              </a:bodyPr>
              <a:lstStyle/>
              <a:p>
                <a:r>
                  <a:rPr lang="en-US" altLang="zh-CN" sz="1000" b="1" dirty="0"/>
                  <a:t>beam</a:t>
                </a:r>
                <a:endParaRPr lang="zh-CN" altLang="en-US" sz="1000" b="1" dirty="0"/>
              </a:p>
            </p:txBody>
          </p:sp>
        </p:grpSp>
        <p:sp>
          <p:nvSpPr>
            <p:cNvPr id="69" name="文本框 68"/>
            <p:cNvSpPr txBox="1"/>
            <p:nvPr/>
          </p:nvSpPr>
          <p:spPr>
            <a:xfrm>
              <a:off x="2274423" y="3315916"/>
              <a:ext cx="2167085" cy="523220"/>
            </a:xfrm>
            <a:prstGeom prst="rect">
              <a:avLst/>
            </a:prstGeom>
            <a:noFill/>
          </p:spPr>
          <p:txBody>
            <a:bodyPr wrap="square" rtlCol="0">
              <a:spAutoFit/>
            </a:bodyPr>
            <a:lstStyle/>
            <a:p>
              <a:r>
                <a:rPr lang="en-US" altLang="zh-CN" sz="1400" b="1" dirty="0">
                  <a:solidFill>
                    <a:srgbClr val="FF0000"/>
                  </a:solidFill>
                </a:rPr>
                <a:t>a pair of chromatic sextupoles in CCY </a:t>
              </a:r>
              <a:endParaRPr lang="zh-CN" altLang="en-US" sz="1400" b="1" dirty="0">
                <a:solidFill>
                  <a:srgbClr val="FF0000"/>
                </a:solidFill>
              </a:endParaRPr>
            </a:p>
          </p:txBody>
        </p:sp>
      </p:grpSp>
      <p:sp>
        <p:nvSpPr>
          <p:cNvPr id="94" name="矩形 93"/>
          <p:cNvSpPr/>
          <p:nvPr/>
        </p:nvSpPr>
        <p:spPr>
          <a:xfrm>
            <a:off x="994590" y="6185886"/>
            <a:ext cx="4248950" cy="600164"/>
          </a:xfrm>
          <a:prstGeom prst="rect">
            <a:avLst/>
          </a:prstGeom>
        </p:spPr>
        <p:txBody>
          <a:bodyPr wrap="square">
            <a:spAutoFit/>
          </a:bodyPr>
          <a:lstStyle/>
          <a:p>
            <a:r>
              <a:rPr lang="en-US" altLang="zh-CN" sz="1100" dirty="0">
                <a:latin typeface="Times New Roman" panose="02020603050405020304" pitchFamily="18" charset="0"/>
                <a:cs typeface="Times New Roman" panose="02020603050405020304" pitchFamily="18" charset="0"/>
              </a:rPr>
              <a:t>*ref: Y. Cai, IAS2016, HKUST; K. Oide, arXiv:1610.07170;</a:t>
            </a:r>
          </a:p>
          <a:p>
            <a:r>
              <a:rPr lang="en-US" altLang="zh-CN" sz="1100" dirty="0">
                <a:latin typeface="Times New Roman" panose="02020603050405020304" pitchFamily="18" charset="0"/>
                <a:cs typeface="Times New Roman" panose="02020603050405020304" pitchFamily="18" charset="0"/>
              </a:rPr>
              <a:t>P. Raimondi, Proc. of the 2nd SuperB Workshop, Frascati, March 2006</a:t>
            </a:r>
            <a:r>
              <a:rPr lang="zh-CN" altLang="en-US" sz="1100" dirty="0">
                <a:latin typeface="Times New Roman" panose="02020603050405020304" pitchFamily="18" charset="0"/>
                <a:cs typeface="Times New Roman" panose="02020603050405020304" pitchFamily="18" charset="0"/>
              </a:rPr>
              <a:t>；</a:t>
            </a:r>
            <a:r>
              <a:rPr lang="en-US" altLang="zh-CN" sz="1100" dirty="0">
                <a:latin typeface="Times New Roman" panose="02020603050405020304" pitchFamily="18" charset="0"/>
                <a:cs typeface="Times New Roman" panose="02020603050405020304" pitchFamily="18" charset="0"/>
              </a:rPr>
              <a:t>M. Zobov et al, Phys. Rev. Lett. 104, 174801(2010); </a:t>
            </a:r>
          </a:p>
        </p:txBody>
      </p:sp>
      <p:sp>
        <p:nvSpPr>
          <p:cNvPr id="2" name="页脚占位符 1"/>
          <p:cNvSpPr>
            <a:spLocks noGrp="1"/>
          </p:cNvSpPr>
          <p:nvPr>
            <p:ph type="ftr" sz="quarter" idx="11"/>
          </p:nvPr>
        </p:nvSpPr>
        <p:spPr/>
        <p:txBody>
          <a:bodyPr/>
          <a:lstStyle/>
          <a:p>
            <a:r>
              <a:rPr lang="en-US" altLang="zh-CN"/>
              <a:t>CEPC MDI workshop 2023</a:t>
            </a:r>
            <a:endParaRPr lang="zh-CN" altLang="en-US"/>
          </a:p>
        </p:txBody>
      </p:sp>
      <mc:AlternateContent xmlns:mc="http://schemas.openxmlformats.org/markup-compatibility/2006" xmlns:a14="http://schemas.microsoft.com/office/drawing/2010/main">
        <mc:Choice Requires="a14">
          <p:graphicFrame>
            <p:nvGraphicFramePr>
              <p:cNvPr id="39" name="表格 38">
                <a:extLst>
                  <a:ext uri="{FF2B5EF4-FFF2-40B4-BE49-F238E27FC236}">
                    <a16:creationId xmlns:a16="http://schemas.microsoft.com/office/drawing/2014/main" id="{E5BDE720-8B37-4557-ACEB-0EE6BD1F34A0}"/>
                  </a:ext>
                </a:extLst>
              </p:cNvPr>
              <p:cNvGraphicFramePr>
                <a:graphicFrameLocks noGrp="1"/>
              </p:cNvGraphicFramePr>
              <p:nvPr>
                <p:extLst>
                  <p:ext uri="{D42A27DB-BD31-4B8C-83A1-F6EECF244321}">
                    <p14:modId xmlns:p14="http://schemas.microsoft.com/office/powerpoint/2010/main" val="641988226"/>
                  </p:ext>
                </p:extLst>
              </p:nvPr>
            </p:nvGraphicFramePr>
            <p:xfrm>
              <a:off x="6328560" y="1403937"/>
              <a:ext cx="5698802" cy="2833540"/>
            </p:xfrm>
            <a:graphic>
              <a:graphicData uri="http://schemas.openxmlformats.org/drawingml/2006/table">
                <a:tbl>
                  <a:tblPr firstRow="1" bandRow="1">
                    <a:tableStyleId>{5C22544A-7EE6-4342-B048-85BDC9FD1C3A}</a:tableStyleId>
                  </a:tblPr>
                  <a:tblGrid>
                    <a:gridCol w="1144275">
                      <a:extLst>
                        <a:ext uri="{9D8B030D-6E8A-4147-A177-3AD203B41FA5}">
                          <a16:colId xmlns:a16="http://schemas.microsoft.com/office/drawing/2014/main" val="2379520893"/>
                        </a:ext>
                      </a:extLst>
                    </a:gridCol>
                    <a:gridCol w="813038">
                      <a:extLst>
                        <a:ext uri="{9D8B030D-6E8A-4147-A177-3AD203B41FA5}">
                          <a16:colId xmlns:a16="http://schemas.microsoft.com/office/drawing/2014/main" val="3129888225"/>
                        </a:ext>
                      </a:extLst>
                    </a:gridCol>
                    <a:gridCol w="1287311">
                      <a:extLst>
                        <a:ext uri="{9D8B030D-6E8A-4147-A177-3AD203B41FA5}">
                          <a16:colId xmlns:a16="http://schemas.microsoft.com/office/drawing/2014/main" val="1610467955"/>
                        </a:ext>
                      </a:extLst>
                    </a:gridCol>
                    <a:gridCol w="609780">
                      <a:extLst>
                        <a:ext uri="{9D8B030D-6E8A-4147-A177-3AD203B41FA5}">
                          <a16:colId xmlns:a16="http://schemas.microsoft.com/office/drawing/2014/main" val="422578276"/>
                        </a:ext>
                      </a:extLst>
                    </a:gridCol>
                    <a:gridCol w="609780">
                      <a:extLst>
                        <a:ext uri="{9D8B030D-6E8A-4147-A177-3AD203B41FA5}">
                          <a16:colId xmlns:a16="http://schemas.microsoft.com/office/drawing/2014/main" val="3112019348"/>
                        </a:ext>
                      </a:extLst>
                    </a:gridCol>
                    <a:gridCol w="617309">
                      <a:extLst>
                        <a:ext uri="{9D8B030D-6E8A-4147-A177-3AD203B41FA5}">
                          <a16:colId xmlns:a16="http://schemas.microsoft.com/office/drawing/2014/main" val="1311475800"/>
                        </a:ext>
                      </a:extLst>
                    </a:gridCol>
                    <a:gridCol w="617309">
                      <a:extLst>
                        <a:ext uri="{9D8B030D-6E8A-4147-A177-3AD203B41FA5}">
                          <a16:colId xmlns:a16="http://schemas.microsoft.com/office/drawing/2014/main" val="1679920408"/>
                        </a:ext>
                      </a:extLst>
                    </a:gridCol>
                  </a:tblGrid>
                  <a:tr h="159208">
                    <a:tc rowSpan="2">
                      <a:txBody>
                        <a:bodyPr/>
                        <a:lstStyle/>
                        <a:p>
                          <a:pPr marR="16510" algn="ctr"/>
                          <a:r>
                            <a:rPr lang="en-GB" sz="1400" b="1" dirty="0">
                              <a:effectLst/>
                            </a:rPr>
                            <a:t>Quadrupole</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rowSpan="2">
                      <a:txBody>
                        <a:bodyPr/>
                        <a:lstStyle/>
                        <a:p>
                          <a:pPr marR="16510" algn="ctr"/>
                          <a:r>
                            <a:rPr lang="en-GB" sz="1400" b="1" dirty="0">
                              <a:effectLst/>
                            </a:rPr>
                            <a:t>L [m]</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rowSpan="2">
                      <a:txBody>
                        <a:bodyPr/>
                        <a:lstStyle/>
                        <a:p>
                          <a:pPr marR="16510" algn="ctr"/>
                          <a:r>
                            <a:rPr lang="en-GB" sz="1400" b="1" dirty="0">
                              <a:effectLst/>
                            </a:rPr>
                            <a:t>Distance from IP [m]</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gridSpan="4">
                      <a:txBody>
                        <a:bodyPr/>
                        <a:lstStyle/>
                        <a:p>
                          <a:pPr marR="16510" algn="ctr"/>
                          <a:r>
                            <a:rPr lang="en-GB" sz="1400" dirty="0">
                              <a:effectLst/>
                            </a:rPr>
                            <a:t>Strength [T/m]</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965149400"/>
                      </a:ext>
                    </a:extLst>
                  </a:tr>
                  <a:tr h="25285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R="16510" algn="ctr"/>
                          <a14:m>
                            <m:oMathPara xmlns:m="http://schemas.openxmlformats.org/officeDocument/2006/math">
                              <m:oMathParaPr>
                                <m:jc m:val="centerGroup"/>
                              </m:oMathParaPr>
                              <m:oMath xmlns:m="http://schemas.openxmlformats.org/officeDocument/2006/math">
                                <m:r>
                                  <a:rPr lang="en-GB" sz="1400" b="1" i="1" smtClean="0">
                                    <a:effectLst/>
                                    <a:latin typeface="Cambria Math" panose="02040503050406030204" pitchFamily="18" charset="0"/>
                                  </a:rPr>
                                  <m:t>𝐭</m:t>
                                </m:r>
                                <m:acc>
                                  <m:accPr>
                                    <m:chr m:val="̅"/>
                                    <m:ctrlPr>
                                      <a:rPr lang="zh-CN" sz="1400" b="1" i="1">
                                        <a:effectLst/>
                                        <a:latin typeface="Cambria Math" panose="02040503050406030204" pitchFamily="18" charset="0"/>
                                      </a:rPr>
                                    </m:ctrlPr>
                                  </m:accPr>
                                  <m:e>
                                    <m:r>
                                      <a:rPr lang="en-GB" sz="1400" b="1" i="1" smtClean="0">
                                        <a:effectLst/>
                                        <a:latin typeface="Cambria Math" panose="02040503050406030204" pitchFamily="18" charset="0"/>
                                      </a:rPr>
                                      <m:t>𝐭</m:t>
                                    </m:r>
                                  </m:e>
                                </m:acc>
                              </m:oMath>
                            </m:oMathPara>
                          </a14:m>
                          <a:endParaRPr lang="zh-CN" sz="14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b="1" dirty="0">
                              <a:effectLst/>
                            </a:rPr>
                            <a:t>Higgs</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0" marR="0" marT="0" marB="0" anchor="ctr"/>
                    </a:tc>
                    <a:tc>
                      <a:txBody>
                        <a:bodyPr/>
                        <a:lstStyle/>
                        <a:p>
                          <a:pPr marR="16510" algn="ctr"/>
                          <a:r>
                            <a:rPr lang="en-GB" sz="1400" b="1" dirty="0">
                              <a:effectLst/>
                            </a:rPr>
                            <a:t>W</a:t>
                          </a:r>
                          <a:endParaRPr lang="zh-CN" sz="14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0" marR="0" marT="0" marB="0" anchor="ctr"/>
                    </a:tc>
                    <a:tc>
                      <a:txBody>
                        <a:bodyPr/>
                        <a:lstStyle/>
                        <a:p>
                          <a:pPr marR="16510" algn="ctr"/>
                          <a:r>
                            <a:rPr lang="en-GB" sz="1400" b="1" dirty="0">
                              <a:effectLst/>
                            </a:rPr>
                            <a:t>Z</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913712792"/>
                      </a:ext>
                    </a:extLst>
                  </a:tr>
                  <a:tr h="270991">
                    <a:tc>
                      <a:txBody>
                        <a:bodyPr/>
                        <a:lstStyle/>
                        <a:p>
                          <a:pPr marR="16510"/>
                          <a:r>
                            <a:rPr lang="en-GB" sz="1400" b="1" dirty="0">
                              <a:effectLst/>
                            </a:rPr>
                            <a:t>Q1AIRU</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dirty="0">
                              <a:effectLst/>
                            </a:rPr>
                            <a:t>1.21</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1.9</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-141</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-141</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-94</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-110</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2005629566"/>
                      </a:ext>
                    </a:extLst>
                  </a:tr>
                  <a:tr h="235065">
                    <a:tc>
                      <a:txBody>
                        <a:bodyPr/>
                        <a:lstStyle/>
                        <a:p>
                          <a:pPr marR="16510"/>
                          <a:r>
                            <a:rPr lang="en-GB" sz="1400" b="1" dirty="0">
                              <a:effectLst/>
                            </a:rPr>
                            <a:t>Q1BIRU</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dirty="0">
                              <a:effectLst/>
                            </a:rPr>
                            <a:t>1.21</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3.19</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-59</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-85</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-56</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+65</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4125985706"/>
                      </a:ext>
                    </a:extLst>
                  </a:tr>
                  <a:tr h="235065">
                    <a:tc>
                      <a:txBody>
                        <a:bodyPr/>
                        <a:lstStyle/>
                        <a:p>
                          <a:pPr marR="16510"/>
                          <a:r>
                            <a:rPr lang="en-GB" sz="1400" b="1" dirty="0">
                              <a:effectLst/>
                            </a:rPr>
                            <a:t>Q2IRU</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dirty="0">
                              <a:effectLst/>
                            </a:rPr>
                            <a:t>1.5</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4.7</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-51</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+95</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+63</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0</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496358739"/>
                      </a:ext>
                    </a:extLst>
                  </a:tr>
                  <a:tr h="235065">
                    <a:tc>
                      <a:txBody>
                        <a:bodyPr/>
                        <a:lstStyle/>
                        <a:p>
                          <a:pPr marR="16510"/>
                          <a:r>
                            <a:rPr lang="en-GB" sz="1400" b="1" dirty="0">
                              <a:effectLst/>
                            </a:rPr>
                            <a:t>Q3IRU</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dirty="0">
                              <a:effectLst/>
                            </a:rPr>
                            <a:t>3</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7.2</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+40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0</a:t>
                          </a:r>
                          <a:endParaRPr lang="zh-CN" sz="140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0</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+2</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4280953721"/>
                      </a:ext>
                    </a:extLst>
                  </a:tr>
                  <a:tr h="270991">
                    <a:tc>
                      <a:txBody>
                        <a:bodyPr/>
                        <a:lstStyle/>
                        <a:p>
                          <a:pPr marR="16510"/>
                          <a:r>
                            <a:rPr lang="en-GB" sz="1400" b="1" dirty="0">
                              <a:effectLst/>
                            </a:rPr>
                            <a:t>Q1AIRD</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dirty="0">
                              <a:effectLst/>
                            </a:rPr>
                            <a:t>1.21</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-1.9</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-142</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-142</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-95</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-110</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2383414436"/>
                      </a:ext>
                    </a:extLst>
                  </a:tr>
                  <a:tr h="235065">
                    <a:tc>
                      <a:txBody>
                        <a:bodyPr/>
                        <a:lstStyle/>
                        <a:p>
                          <a:pPr marR="16510"/>
                          <a:r>
                            <a:rPr lang="en-GB" sz="1400" b="1" dirty="0">
                              <a:effectLst/>
                            </a:rPr>
                            <a:t>Q1BIRD</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dirty="0">
                              <a:effectLst/>
                            </a:rPr>
                            <a:t>1.21</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-3.19</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-64</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-85</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-57</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+65</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1790836753"/>
                      </a:ext>
                    </a:extLst>
                  </a:tr>
                  <a:tr h="235065">
                    <a:tc>
                      <a:txBody>
                        <a:bodyPr/>
                        <a:lstStyle/>
                        <a:p>
                          <a:pPr marR="16510"/>
                          <a:r>
                            <a:rPr lang="en-GB" sz="1400" b="1" dirty="0">
                              <a:effectLst/>
                            </a:rPr>
                            <a:t>Q2IRD</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dirty="0">
                              <a:effectLst/>
                            </a:rPr>
                            <a:t>1.5</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-4.7</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-47</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+96</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+64</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3759501732"/>
                      </a:ext>
                    </a:extLst>
                  </a:tr>
                  <a:tr h="235065">
                    <a:tc>
                      <a:txBody>
                        <a:bodyPr/>
                        <a:lstStyle/>
                        <a:p>
                          <a:pPr marR="16510"/>
                          <a:r>
                            <a:rPr lang="en-GB" sz="1400" b="1" dirty="0">
                              <a:effectLst/>
                            </a:rPr>
                            <a:t>Q3IRD</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dirty="0">
                              <a:effectLst/>
                            </a:rPr>
                            <a:t>3</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-7.2</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+40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0</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+2</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3849008269"/>
                      </a:ext>
                    </a:extLst>
                  </a:tr>
                </a:tbl>
              </a:graphicData>
            </a:graphic>
          </p:graphicFrame>
        </mc:Choice>
        <mc:Fallback xmlns="">
          <p:graphicFrame>
            <p:nvGraphicFramePr>
              <p:cNvPr id="39" name="表格 38">
                <a:extLst>
                  <a:ext uri="{FF2B5EF4-FFF2-40B4-BE49-F238E27FC236}">
                    <a16:creationId xmlns:a16="http://schemas.microsoft.com/office/drawing/2014/main" id="{E5BDE720-8B37-4557-ACEB-0EE6BD1F34A0}"/>
                  </a:ext>
                </a:extLst>
              </p:cNvPr>
              <p:cNvGraphicFramePr>
                <a:graphicFrameLocks noGrp="1"/>
              </p:cNvGraphicFramePr>
              <p:nvPr>
                <p:extLst>
                  <p:ext uri="{D42A27DB-BD31-4B8C-83A1-F6EECF244321}">
                    <p14:modId xmlns:p14="http://schemas.microsoft.com/office/powerpoint/2010/main" val="641988226"/>
                  </p:ext>
                </p:extLst>
              </p:nvPr>
            </p:nvGraphicFramePr>
            <p:xfrm>
              <a:off x="6328560" y="1403937"/>
              <a:ext cx="5698802" cy="2833540"/>
            </p:xfrm>
            <a:graphic>
              <a:graphicData uri="http://schemas.openxmlformats.org/drawingml/2006/table">
                <a:tbl>
                  <a:tblPr firstRow="1" bandRow="1">
                    <a:tableStyleId>{5C22544A-7EE6-4342-B048-85BDC9FD1C3A}</a:tableStyleId>
                  </a:tblPr>
                  <a:tblGrid>
                    <a:gridCol w="1144275">
                      <a:extLst>
                        <a:ext uri="{9D8B030D-6E8A-4147-A177-3AD203B41FA5}">
                          <a16:colId xmlns:a16="http://schemas.microsoft.com/office/drawing/2014/main" val="2379520893"/>
                        </a:ext>
                      </a:extLst>
                    </a:gridCol>
                    <a:gridCol w="813038">
                      <a:extLst>
                        <a:ext uri="{9D8B030D-6E8A-4147-A177-3AD203B41FA5}">
                          <a16:colId xmlns:a16="http://schemas.microsoft.com/office/drawing/2014/main" val="3129888225"/>
                        </a:ext>
                      </a:extLst>
                    </a:gridCol>
                    <a:gridCol w="1287311">
                      <a:extLst>
                        <a:ext uri="{9D8B030D-6E8A-4147-A177-3AD203B41FA5}">
                          <a16:colId xmlns:a16="http://schemas.microsoft.com/office/drawing/2014/main" val="1610467955"/>
                        </a:ext>
                      </a:extLst>
                    </a:gridCol>
                    <a:gridCol w="609780">
                      <a:extLst>
                        <a:ext uri="{9D8B030D-6E8A-4147-A177-3AD203B41FA5}">
                          <a16:colId xmlns:a16="http://schemas.microsoft.com/office/drawing/2014/main" val="422578276"/>
                        </a:ext>
                      </a:extLst>
                    </a:gridCol>
                    <a:gridCol w="609780">
                      <a:extLst>
                        <a:ext uri="{9D8B030D-6E8A-4147-A177-3AD203B41FA5}">
                          <a16:colId xmlns:a16="http://schemas.microsoft.com/office/drawing/2014/main" val="3112019348"/>
                        </a:ext>
                      </a:extLst>
                    </a:gridCol>
                    <a:gridCol w="617309">
                      <a:extLst>
                        <a:ext uri="{9D8B030D-6E8A-4147-A177-3AD203B41FA5}">
                          <a16:colId xmlns:a16="http://schemas.microsoft.com/office/drawing/2014/main" val="1311475800"/>
                        </a:ext>
                      </a:extLst>
                    </a:gridCol>
                    <a:gridCol w="617309">
                      <a:extLst>
                        <a:ext uri="{9D8B030D-6E8A-4147-A177-3AD203B41FA5}">
                          <a16:colId xmlns:a16="http://schemas.microsoft.com/office/drawing/2014/main" val="1679920408"/>
                        </a:ext>
                      </a:extLst>
                    </a:gridCol>
                  </a:tblGrid>
                  <a:tr h="283354">
                    <a:tc rowSpan="2">
                      <a:txBody>
                        <a:bodyPr/>
                        <a:lstStyle/>
                        <a:p>
                          <a:pPr marR="16510" algn="ctr"/>
                          <a:r>
                            <a:rPr lang="en-GB" sz="1400" b="1" dirty="0">
                              <a:effectLst/>
                            </a:rPr>
                            <a:t>Quadrupole</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rowSpan="2">
                      <a:txBody>
                        <a:bodyPr/>
                        <a:lstStyle/>
                        <a:p>
                          <a:pPr marR="16510" algn="ctr"/>
                          <a:r>
                            <a:rPr lang="en-GB" sz="1400" b="1" dirty="0">
                              <a:effectLst/>
                            </a:rPr>
                            <a:t>L [m]</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rowSpan="2">
                      <a:txBody>
                        <a:bodyPr/>
                        <a:lstStyle/>
                        <a:p>
                          <a:pPr marR="16510" algn="ctr"/>
                          <a:r>
                            <a:rPr lang="en-GB" sz="1400" b="1" dirty="0">
                              <a:effectLst/>
                            </a:rPr>
                            <a:t>Distance from IP [m]</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gridSpan="4">
                      <a:txBody>
                        <a:bodyPr/>
                        <a:lstStyle/>
                        <a:p>
                          <a:pPr marR="16510" algn="ctr"/>
                          <a:r>
                            <a:rPr lang="en-GB" sz="1400" dirty="0">
                              <a:effectLst/>
                            </a:rPr>
                            <a:t>Strength [T/m]</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965149400"/>
                      </a:ext>
                    </a:extLst>
                  </a:tr>
                  <a:tr h="28335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endParaRPr lang="zh-CN"/>
                        </a:p>
                      </a:txBody>
                      <a:tcPr marL="69995" marR="69995" marT="34997" marB="34997" anchor="ctr">
                        <a:blipFill>
                          <a:blip r:embed="rId6"/>
                          <a:stretch>
                            <a:fillRect l="-533000" t="-108696" r="-308000" b="-834783"/>
                          </a:stretch>
                        </a:blipFill>
                      </a:tcPr>
                    </a:tc>
                    <a:tc>
                      <a:txBody>
                        <a:bodyPr/>
                        <a:lstStyle/>
                        <a:p>
                          <a:pPr marR="16510" algn="ctr"/>
                          <a:r>
                            <a:rPr lang="en-GB" sz="1400" b="1" dirty="0">
                              <a:effectLst/>
                            </a:rPr>
                            <a:t>Higgs</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0" marR="0" marT="0" marB="0" anchor="ctr"/>
                    </a:tc>
                    <a:tc>
                      <a:txBody>
                        <a:bodyPr/>
                        <a:lstStyle/>
                        <a:p>
                          <a:pPr marR="16510" algn="ctr"/>
                          <a:r>
                            <a:rPr lang="en-GB" sz="1400" b="1">
                              <a:effectLst/>
                            </a:rPr>
                            <a:t>W</a:t>
                          </a:r>
                          <a:endParaRPr lang="zh-CN" sz="14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0" marR="0" marT="0" marB="0" anchor="ctr"/>
                    </a:tc>
                    <a:tc>
                      <a:txBody>
                        <a:bodyPr/>
                        <a:lstStyle/>
                        <a:p>
                          <a:pPr marR="16510" algn="ctr"/>
                          <a:r>
                            <a:rPr lang="en-GB" sz="1400" b="1" dirty="0">
                              <a:effectLst/>
                            </a:rPr>
                            <a:t>Z</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913712792"/>
                      </a:ext>
                    </a:extLst>
                  </a:tr>
                  <a:tr h="283354">
                    <a:tc>
                      <a:txBody>
                        <a:bodyPr/>
                        <a:lstStyle/>
                        <a:p>
                          <a:pPr marR="16510"/>
                          <a:r>
                            <a:rPr lang="en-GB" sz="1400" b="1" dirty="0">
                              <a:effectLst/>
                            </a:rPr>
                            <a:t>Q1AIRU</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a:effectLst/>
                            </a:rPr>
                            <a:t>1.21</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1.9</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-141</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-141</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-94</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-110</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2005629566"/>
                      </a:ext>
                    </a:extLst>
                  </a:tr>
                  <a:tr h="283354">
                    <a:tc>
                      <a:txBody>
                        <a:bodyPr/>
                        <a:lstStyle/>
                        <a:p>
                          <a:pPr marR="16510"/>
                          <a:r>
                            <a:rPr lang="en-GB" sz="1400" b="1" dirty="0">
                              <a:effectLst/>
                            </a:rPr>
                            <a:t>Q1BIRU</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a:effectLst/>
                            </a:rPr>
                            <a:t>1.21</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3.19</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-59</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-85</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-56</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+65</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4125985706"/>
                      </a:ext>
                    </a:extLst>
                  </a:tr>
                  <a:tr h="283354">
                    <a:tc>
                      <a:txBody>
                        <a:bodyPr/>
                        <a:lstStyle/>
                        <a:p>
                          <a:pPr marR="16510"/>
                          <a:r>
                            <a:rPr lang="en-GB" sz="1400" b="1" dirty="0">
                              <a:effectLst/>
                            </a:rPr>
                            <a:t>Q2IRU</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a:effectLst/>
                            </a:rPr>
                            <a:t>1.5</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4.7</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-51</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+95</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+63</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0</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496358739"/>
                      </a:ext>
                    </a:extLst>
                  </a:tr>
                  <a:tr h="283354">
                    <a:tc>
                      <a:txBody>
                        <a:bodyPr/>
                        <a:lstStyle/>
                        <a:p>
                          <a:pPr marR="16510"/>
                          <a:r>
                            <a:rPr lang="en-GB" sz="1400" b="1" dirty="0">
                              <a:effectLst/>
                            </a:rPr>
                            <a:t>Q3IRU</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a:effectLst/>
                            </a:rPr>
                            <a:t>3</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7.2</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+40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solidFill>
                                <a:srgbClr val="FF0000"/>
                              </a:solidFill>
                              <a:effectLst/>
                            </a:rPr>
                            <a:t>0</a:t>
                          </a:r>
                          <a:endParaRPr lang="zh-CN" sz="140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0</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+2</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4280953721"/>
                      </a:ext>
                    </a:extLst>
                  </a:tr>
                  <a:tr h="283354">
                    <a:tc>
                      <a:txBody>
                        <a:bodyPr/>
                        <a:lstStyle/>
                        <a:p>
                          <a:pPr marR="16510"/>
                          <a:r>
                            <a:rPr lang="en-GB" sz="1400" b="1" dirty="0">
                              <a:effectLst/>
                            </a:rPr>
                            <a:t>Q1AIRD</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a:effectLst/>
                            </a:rPr>
                            <a:t>1.21</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-1.9</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-142</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-142</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-95</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-110</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2383414436"/>
                      </a:ext>
                    </a:extLst>
                  </a:tr>
                  <a:tr h="283354">
                    <a:tc>
                      <a:txBody>
                        <a:bodyPr/>
                        <a:lstStyle/>
                        <a:p>
                          <a:pPr marR="16510"/>
                          <a:r>
                            <a:rPr lang="en-GB" sz="1400" b="1" dirty="0">
                              <a:effectLst/>
                            </a:rPr>
                            <a:t>Q1BIRD</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a:effectLst/>
                            </a:rPr>
                            <a:t>1.21</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-3.19</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-64</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-85</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-57</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+65</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1790836753"/>
                      </a:ext>
                    </a:extLst>
                  </a:tr>
                  <a:tr h="283354">
                    <a:tc>
                      <a:txBody>
                        <a:bodyPr/>
                        <a:lstStyle/>
                        <a:p>
                          <a:pPr marR="16510"/>
                          <a:r>
                            <a:rPr lang="en-GB" sz="1400" b="1" dirty="0">
                              <a:effectLst/>
                            </a:rPr>
                            <a:t>Q2IRD</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a:effectLst/>
                            </a:rPr>
                            <a:t>1.5</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a:effectLst/>
                            </a:rPr>
                            <a:t>-4.7</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-47</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+96</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+64</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3759501732"/>
                      </a:ext>
                    </a:extLst>
                  </a:tr>
                  <a:tr h="283354">
                    <a:tc>
                      <a:txBody>
                        <a:bodyPr/>
                        <a:lstStyle/>
                        <a:p>
                          <a:pPr marR="16510"/>
                          <a:r>
                            <a:rPr lang="en-GB" sz="1400" b="1" dirty="0">
                              <a:effectLst/>
                            </a:rPr>
                            <a:t>Q3IRD</a:t>
                          </a:r>
                          <a:endParaRPr lang="zh-CN"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nchor="ctr"/>
                    </a:tc>
                    <a:tc>
                      <a:txBody>
                        <a:bodyPr/>
                        <a:lstStyle/>
                        <a:p>
                          <a:pPr marR="16510" algn="ctr"/>
                          <a:r>
                            <a:rPr lang="en-GB" sz="1400" dirty="0">
                              <a:effectLst/>
                            </a:rPr>
                            <a:t>3</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-7.2</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+40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solidFill>
                                <a:srgbClr val="FF0000"/>
                              </a:solidFill>
                              <a:effectLst/>
                            </a:rPr>
                            <a:t>0</a:t>
                          </a:r>
                          <a:endParaRPr lang="zh-CN" sz="14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tc>
                      <a:txBody>
                        <a:bodyPr/>
                        <a:lstStyle/>
                        <a:p>
                          <a:pPr marR="16510" algn="ctr"/>
                          <a:r>
                            <a:rPr lang="en-GB" sz="1400" dirty="0">
                              <a:effectLst/>
                            </a:rPr>
                            <a:t>+2</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9995" marR="69995" marT="34997" marB="34997"/>
                    </a:tc>
                    <a:extLst>
                      <a:ext uri="{0D108BD9-81ED-4DB2-BD59-A6C34878D82A}">
                        <a16:rowId xmlns:a16="http://schemas.microsoft.com/office/drawing/2014/main" val="3849008269"/>
                      </a:ext>
                    </a:extLst>
                  </a:tr>
                </a:tbl>
              </a:graphicData>
            </a:graphic>
          </p:graphicFrame>
        </mc:Fallback>
      </mc:AlternateContent>
      <p:graphicFrame>
        <p:nvGraphicFramePr>
          <p:cNvPr id="41" name="表格 40">
            <a:extLst>
              <a:ext uri="{FF2B5EF4-FFF2-40B4-BE49-F238E27FC236}">
                <a16:creationId xmlns:a16="http://schemas.microsoft.com/office/drawing/2014/main" id="{4B3AB1DD-1093-435E-915A-2D4F7DF95F0F}"/>
              </a:ext>
            </a:extLst>
          </p:cNvPr>
          <p:cNvGraphicFramePr>
            <a:graphicFrameLocks noGrp="1"/>
          </p:cNvGraphicFramePr>
          <p:nvPr>
            <p:extLst>
              <p:ext uri="{D42A27DB-BD31-4B8C-83A1-F6EECF244321}">
                <p14:modId xmlns:p14="http://schemas.microsoft.com/office/powerpoint/2010/main" val="2083156121"/>
              </p:ext>
            </p:extLst>
          </p:nvPr>
        </p:nvGraphicFramePr>
        <p:xfrm>
          <a:off x="1401807" y="5036695"/>
          <a:ext cx="4114800" cy="1097280"/>
        </p:xfrm>
        <a:graphic>
          <a:graphicData uri="http://schemas.openxmlformats.org/drawingml/2006/table">
            <a:tbl>
              <a:tblPr firstRow="1" bandRow="1">
                <a:tableStyleId>{5C22544A-7EE6-4342-B048-85BDC9FD1C3A}</a:tableStyleId>
              </a:tblPr>
              <a:tblGrid>
                <a:gridCol w="693591">
                  <a:extLst>
                    <a:ext uri="{9D8B030D-6E8A-4147-A177-3AD203B41FA5}">
                      <a16:colId xmlns:a16="http://schemas.microsoft.com/office/drawing/2014/main" val="2026968635"/>
                    </a:ext>
                  </a:extLst>
                </a:gridCol>
                <a:gridCol w="1379049">
                  <a:extLst>
                    <a:ext uri="{9D8B030D-6E8A-4147-A177-3AD203B41FA5}">
                      <a16:colId xmlns:a16="http://schemas.microsoft.com/office/drawing/2014/main" val="2457192394"/>
                    </a:ext>
                  </a:extLst>
                </a:gridCol>
                <a:gridCol w="2042160">
                  <a:extLst>
                    <a:ext uri="{9D8B030D-6E8A-4147-A177-3AD203B41FA5}">
                      <a16:colId xmlns:a16="http://schemas.microsoft.com/office/drawing/2014/main" val="1252367208"/>
                    </a:ext>
                  </a:extLst>
                </a:gridCol>
              </a:tblGrid>
              <a:tr h="147753">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QD</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QF</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8421090"/>
                  </a:ext>
                </a:extLst>
              </a:tr>
              <a:tr h="147753">
                <a:tc>
                  <a:txBody>
                    <a:bodyPr/>
                    <a:lstStyle/>
                    <a:p>
                      <a:pPr algn="ctr"/>
                      <a:r>
                        <a:rPr lang="en-US" altLang="zh-CN" sz="1200" dirty="0">
                          <a:latin typeface="Times New Roman" panose="02020603050405020304" pitchFamily="18" charset="0"/>
                          <a:cs typeface="Times New Roman" panose="02020603050405020304" pitchFamily="18" charset="0"/>
                        </a:rPr>
                        <a:t>Z</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Q1A</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Q1B</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05409886"/>
                  </a:ext>
                </a:extLst>
              </a:tr>
              <a:tr h="147753">
                <a:tc>
                  <a:txBody>
                    <a:bodyPr/>
                    <a:lstStyle/>
                    <a:p>
                      <a:pPr algn="ctr"/>
                      <a:r>
                        <a:rPr lang="en-US" altLang="zh-CN" sz="1200" dirty="0">
                          <a:latin typeface="Times New Roman" panose="02020603050405020304" pitchFamily="18" charset="0"/>
                          <a:cs typeface="Times New Roman" panose="02020603050405020304" pitchFamily="18" charset="0"/>
                        </a:rPr>
                        <a:t>W/H</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Q1A+Q1B</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Q2</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69349804"/>
                  </a:ext>
                </a:extLst>
              </a:tr>
              <a:tr h="147753">
                <a:tc>
                  <a:txBody>
                    <a:bodyPr/>
                    <a:lstStyle/>
                    <a:p>
                      <a:pPr algn="ctr"/>
                      <a:r>
                        <a:rPr lang="en-US" altLang="zh-CN" sz="1200" dirty="0">
                          <a:latin typeface="Times New Roman" panose="02020603050405020304" pitchFamily="18" charset="0"/>
                          <a:cs typeface="Times New Roman" panose="02020603050405020304" pitchFamily="18" charset="0"/>
                        </a:rPr>
                        <a:t>ttbar</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Q1A+Q1B+Q2</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a:latin typeface="Times New Roman" panose="02020603050405020304" pitchFamily="18" charset="0"/>
                          <a:cs typeface="Times New Roman" panose="02020603050405020304" pitchFamily="18" charset="0"/>
                        </a:rPr>
                        <a:t>add</a:t>
                      </a:r>
                      <a:r>
                        <a:rPr lang="en-US" altLang="zh-CN" sz="1200" baseline="0" dirty="0">
                          <a:latin typeface="Times New Roman" panose="02020603050405020304" pitchFamily="18" charset="0"/>
                          <a:cs typeface="Times New Roman" panose="02020603050405020304" pitchFamily="18" charset="0"/>
                        </a:rPr>
                        <a:t> quad Q3A and Q3B</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11495598"/>
                  </a:ext>
                </a:extLst>
              </a:tr>
            </a:tbl>
          </a:graphicData>
        </a:graphic>
      </p:graphicFrame>
      <p:sp>
        <p:nvSpPr>
          <p:cNvPr id="42" name="文本框 41">
            <a:extLst>
              <a:ext uri="{FF2B5EF4-FFF2-40B4-BE49-F238E27FC236}">
                <a16:creationId xmlns:a16="http://schemas.microsoft.com/office/drawing/2014/main" id="{81E57FBC-B449-41D7-8DCC-43B205331380}"/>
              </a:ext>
            </a:extLst>
          </p:cNvPr>
          <p:cNvSpPr txBox="1"/>
          <p:nvPr/>
        </p:nvSpPr>
        <p:spPr>
          <a:xfrm>
            <a:off x="6349826" y="4428714"/>
            <a:ext cx="5865819"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Strength of other modes doesn’t exceeded the one of Higgs mode.</a:t>
            </a:r>
            <a:endParaRPr lang="zh-CN" altLang="en-US" sz="1600" dirty="0">
              <a:latin typeface="Times New Roman" panose="02020603050405020304" pitchFamily="18" charset="0"/>
              <a:cs typeface="Times New Roman" panose="02020603050405020304" pitchFamily="18" charset="0"/>
            </a:endParaRPr>
          </a:p>
        </p:txBody>
      </p:sp>
      <p:graphicFrame>
        <p:nvGraphicFramePr>
          <p:cNvPr id="4" name="表格 3">
            <a:extLst>
              <a:ext uri="{FF2B5EF4-FFF2-40B4-BE49-F238E27FC236}">
                <a16:creationId xmlns:a16="http://schemas.microsoft.com/office/drawing/2014/main" id="{885C3AD2-653A-41B1-A950-FFA08F3C3038}"/>
              </a:ext>
            </a:extLst>
          </p:cNvPr>
          <p:cNvGraphicFramePr>
            <a:graphicFrameLocks noGrp="1"/>
          </p:cNvGraphicFramePr>
          <p:nvPr>
            <p:extLst>
              <p:ext uri="{D42A27DB-BD31-4B8C-83A1-F6EECF244321}">
                <p14:modId xmlns:p14="http://schemas.microsoft.com/office/powerpoint/2010/main" val="862521024"/>
              </p:ext>
            </p:extLst>
          </p:nvPr>
        </p:nvGraphicFramePr>
        <p:xfrm>
          <a:off x="6285743" y="5020688"/>
          <a:ext cx="5741618" cy="1066800"/>
        </p:xfrm>
        <a:graphic>
          <a:graphicData uri="http://schemas.openxmlformats.org/drawingml/2006/table">
            <a:tbl>
              <a:tblPr firstRow="1" firstCol="1" bandRow="1">
                <a:tableStyleId>{5C22544A-7EE6-4342-B048-85BDC9FD1C3A}</a:tableStyleId>
              </a:tblPr>
              <a:tblGrid>
                <a:gridCol w="736193">
                  <a:extLst>
                    <a:ext uri="{9D8B030D-6E8A-4147-A177-3AD203B41FA5}">
                      <a16:colId xmlns:a16="http://schemas.microsoft.com/office/drawing/2014/main" val="178700796"/>
                    </a:ext>
                  </a:extLst>
                </a:gridCol>
                <a:gridCol w="863664">
                  <a:extLst>
                    <a:ext uri="{9D8B030D-6E8A-4147-A177-3AD203B41FA5}">
                      <a16:colId xmlns:a16="http://schemas.microsoft.com/office/drawing/2014/main" val="1239104050"/>
                    </a:ext>
                  </a:extLst>
                </a:gridCol>
                <a:gridCol w="1059299">
                  <a:extLst>
                    <a:ext uri="{9D8B030D-6E8A-4147-A177-3AD203B41FA5}">
                      <a16:colId xmlns:a16="http://schemas.microsoft.com/office/drawing/2014/main" val="4172285995"/>
                    </a:ext>
                  </a:extLst>
                </a:gridCol>
                <a:gridCol w="757324">
                  <a:extLst>
                    <a:ext uri="{9D8B030D-6E8A-4147-A177-3AD203B41FA5}">
                      <a16:colId xmlns:a16="http://schemas.microsoft.com/office/drawing/2014/main" val="2402150362"/>
                    </a:ext>
                  </a:extLst>
                </a:gridCol>
                <a:gridCol w="775046">
                  <a:extLst>
                    <a:ext uri="{9D8B030D-6E8A-4147-A177-3AD203B41FA5}">
                      <a16:colId xmlns:a16="http://schemas.microsoft.com/office/drawing/2014/main" val="4069068152"/>
                    </a:ext>
                  </a:extLst>
                </a:gridCol>
                <a:gridCol w="775046">
                  <a:extLst>
                    <a:ext uri="{9D8B030D-6E8A-4147-A177-3AD203B41FA5}">
                      <a16:colId xmlns:a16="http://schemas.microsoft.com/office/drawing/2014/main" val="1993124623"/>
                    </a:ext>
                  </a:extLst>
                </a:gridCol>
                <a:gridCol w="775046">
                  <a:extLst>
                    <a:ext uri="{9D8B030D-6E8A-4147-A177-3AD203B41FA5}">
                      <a16:colId xmlns:a16="http://schemas.microsoft.com/office/drawing/2014/main" val="2730954199"/>
                    </a:ext>
                  </a:extLst>
                </a:gridCol>
              </a:tblGrid>
              <a:tr h="202110">
                <a:tc>
                  <a:txBody>
                    <a:bodyPr/>
                    <a:lstStyle/>
                    <a:p>
                      <a:pPr marR="16510" indent="304800" algn="ctr"/>
                      <a:r>
                        <a:rPr lang="en-GB" sz="1400" dirty="0">
                          <a:effectLst/>
                        </a:rPr>
                        <a:t> </a:t>
                      </a:r>
                      <a:endParaRPr lang="zh-CN" sz="160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R="16510" algn="ctr"/>
                      <a:r>
                        <a:rPr lang="en-GB" sz="1400" dirty="0">
                          <a:effectLst/>
                        </a:rPr>
                        <a:t>L* </a:t>
                      </a:r>
                    </a:p>
                    <a:p>
                      <a:pPr marR="16510" algn="ctr"/>
                      <a:r>
                        <a:rPr lang="en-GB" sz="1400" dirty="0">
                          <a:effectLst/>
                        </a:rPr>
                        <a:t>[m]</a:t>
                      </a:r>
                      <a:endParaRPr lang="zh-CN" sz="16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LQ1 </a:t>
                      </a:r>
                    </a:p>
                    <a:p>
                      <a:pPr marR="16510" algn="ctr"/>
                      <a:r>
                        <a:rPr lang="en-GB" sz="1400" dirty="0">
                          <a:effectLst/>
                        </a:rPr>
                        <a:t>[m]</a:t>
                      </a:r>
                      <a:endParaRPr lang="zh-CN" sz="16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LQ2 </a:t>
                      </a:r>
                    </a:p>
                    <a:p>
                      <a:pPr marR="16510" algn="ctr"/>
                      <a:r>
                        <a:rPr lang="en-GB" sz="1400" dirty="0">
                          <a:effectLst/>
                        </a:rPr>
                        <a:t>[m]</a:t>
                      </a:r>
                      <a:endParaRPr lang="zh-CN" sz="16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GQ1 [T/m]</a:t>
                      </a:r>
                      <a:endParaRPr lang="zh-CN"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GQ2 [T/m]</a:t>
                      </a:r>
                      <a:endParaRPr lang="zh-CN"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d </a:t>
                      </a:r>
                    </a:p>
                    <a:p>
                      <a:pPr marR="16510" algn="ctr"/>
                      <a:r>
                        <a:rPr lang="en-GB" sz="1400" dirty="0">
                          <a:effectLst/>
                        </a:rPr>
                        <a:t>[m]</a:t>
                      </a:r>
                      <a:endParaRPr lang="zh-CN" sz="1600" dirty="0">
                        <a:effectLst/>
                        <a:latin typeface="Times New Roman" panose="02020603050405020304" pitchFamily="18" charset="0"/>
                        <a:ea typeface="MS Mincho" panose="02020609040205080304" pitchFamily="49" charset="-128"/>
                      </a:endParaRPr>
                    </a:p>
                  </a:txBody>
                  <a:tcPr marL="68580" marR="68580" marT="0" marB="0" anchor="ctr"/>
                </a:tc>
                <a:extLst>
                  <a:ext uri="{0D108BD9-81ED-4DB2-BD59-A6C34878D82A}">
                    <a16:rowId xmlns:a16="http://schemas.microsoft.com/office/drawing/2014/main" val="1112994686"/>
                  </a:ext>
                </a:extLst>
              </a:tr>
              <a:tr h="159187">
                <a:tc>
                  <a:txBody>
                    <a:bodyPr/>
                    <a:lstStyle/>
                    <a:p>
                      <a:pPr marR="16510"/>
                      <a:r>
                        <a:rPr lang="en-GB" sz="1400" dirty="0">
                          <a:effectLst/>
                        </a:rPr>
                        <a:t>CDR</a:t>
                      </a:r>
                      <a:endParaRPr lang="zh-CN" sz="1600">
                        <a:effectLst/>
                        <a:latin typeface="Times New Roman" panose="02020603050405020304" pitchFamily="18" charset="0"/>
                        <a:ea typeface="MS Mincho" panose="02020609040205080304" pitchFamily="49" charset="-128"/>
                      </a:endParaRPr>
                    </a:p>
                  </a:txBody>
                  <a:tcPr marL="68580" marR="68580" marT="0" marB="0"/>
                </a:tc>
                <a:tc>
                  <a:txBody>
                    <a:bodyPr/>
                    <a:lstStyle/>
                    <a:p>
                      <a:pPr marR="16510" algn="ctr"/>
                      <a:r>
                        <a:rPr lang="en-GB" sz="1400" dirty="0">
                          <a:effectLst/>
                        </a:rPr>
                        <a:t>2.2</a:t>
                      </a:r>
                      <a:endParaRPr lang="zh-CN"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2.0</a:t>
                      </a:r>
                      <a:endParaRPr lang="zh-CN" sz="16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1.5</a:t>
                      </a:r>
                      <a:endParaRPr lang="zh-CN"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-136</a:t>
                      </a:r>
                      <a:endParaRPr lang="zh-CN"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111</a:t>
                      </a:r>
                      <a:endParaRPr lang="zh-CN"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0.3</a:t>
                      </a:r>
                      <a:endParaRPr lang="zh-CN" sz="1600">
                        <a:effectLst/>
                        <a:latin typeface="Times New Roman" panose="02020603050405020304" pitchFamily="18" charset="0"/>
                        <a:ea typeface="MS Mincho" panose="02020609040205080304" pitchFamily="49" charset="-128"/>
                      </a:endParaRPr>
                    </a:p>
                  </a:txBody>
                  <a:tcPr marL="68580" marR="68580" marT="0" marB="0" anchor="ctr"/>
                </a:tc>
                <a:extLst>
                  <a:ext uri="{0D108BD9-81ED-4DB2-BD59-A6C34878D82A}">
                    <a16:rowId xmlns:a16="http://schemas.microsoft.com/office/drawing/2014/main" val="836183241"/>
                  </a:ext>
                </a:extLst>
              </a:tr>
              <a:tr h="202110">
                <a:tc>
                  <a:txBody>
                    <a:bodyPr/>
                    <a:lstStyle/>
                    <a:p>
                      <a:pPr marR="16510"/>
                      <a:r>
                        <a:rPr lang="en-GB" sz="1400" dirty="0">
                          <a:effectLst/>
                        </a:rPr>
                        <a:t>TDR</a:t>
                      </a:r>
                      <a:endParaRPr lang="zh-CN" sz="1600">
                        <a:effectLst/>
                        <a:latin typeface="Times New Roman" panose="02020603050405020304" pitchFamily="18" charset="0"/>
                        <a:ea typeface="MS Mincho" panose="02020609040205080304" pitchFamily="49" charset="-128"/>
                      </a:endParaRPr>
                    </a:p>
                  </a:txBody>
                  <a:tcPr marL="68580" marR="68580" marT="0" marB="0"/>
                </a:tc>
                <a:tc>
                  <a:txBody>
                    <a:bodyPr/>
                    <a:lstStyle/>
                    <a:p>
                      <a:pPr marR="16510" algn="ctr"/>
                      <a:r>
                        <a:rPr lang="en-GB" sz="1400" dirty="0">
                          <a:effectLst/>
                        </a:rPr>
                        <a:t>1.9</a:t>
                      </a:r>
                      <a:endParaRPr lang="zh-CN"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1.22/</a:t>
                      </a:r>
                    </a:p>
                    <a:p>
                      <a:pPr marR="16510" algn="ctr"/>
                      <a:r>
                        <a:rPr lang="en-GB" sz="1400" dirty="0">
                          <a:effectLst/>
                        </a:rPr>
                        <a:t>1.22</a:t>
                      </a:r>
                      <a:endParaRPr lang="zh-CN" sz="16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1.5</a:t>
                      </a:r>
                      <a:endParaRPr lang="zh-CN" sz="16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-141/</a:t>
                      </a:r>
                    </a:p>
                    <a:p>
                      <a:pPr marR="16510" algn="ctr"/>
                      <a:r>
                        <a:rPr lang="en-GB" sz="1400" dirty="0">
                          <a:effectLst/>
                        </a:rPr>
                        <a:t>-85</a:t>
                      </a:r>
                      <a:endParaRPr lang="zh-CN" sz="16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+95</a:t>
                      </a:r>
                      <a:endParaRPr lang="zh-CN" sz="16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marR="16510" algn="ctr"/>
                      <a:r>
                        <a:rPr lang="en-GB" sz="1400" dirty="0">
                          <a:effectLst/>
                        </a:rPr>
                        <a:t>0.3</a:t>
                      </a:r>
                      <a:endParaRPr lang="zh-CN" sz="1600" dirty="0">
                        <a:effectLst/>
                        <a:latin typeface="Times New Roman" panose="02020603050405020304" pitchFamily="18" charset="0"/>
                        <a:ea typeface="MS Mincho" panose="02020609040205080304" pitchFamily="49" charset="-128"/>
                      </a:endParaRPr>
                    </a:p>
                  </a:txBody>
                  <a:tcPr marL="68580" marR="68580" marT="0" marB="0" anchor="ctr"/>
                </a:tc>
                <a:extLst>
                  <a:ext uri="{0D108BD9-81ED-4DB2-BD59-A6C34878D82A}">
                    <a16:rowId xmlns:a16="http://schemas.microsoft.com/office/drawing/2014/main" val="849985572"/>
                  </a:ext>
                </a:extLst>
              </a:tr>
            </a:tbl>
          </a:graphicData>
        </a:graphic>
      </p:graphicFrame>
    </p:spTree>
    <p:extLst>
      <p:ext uri="{BB962C8B-B14F-4D97-AF65-F5344CB8AC3E}">
        <p14:creationId xmlns:p14="http://schemas.microsoft.com/office/powerpoint/2010/main" val="261390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a:extLst>
              <a:ext uri="{FF2B5EF4-FFF2-40B4-BE49-F238E27FC236}">
                <a16:creationId xmlns:a16="http://schemas.microsoft.com/office/drawing/2014/main" id="{D4E21C6E-97FF-465A-97A6-DCFF5B8639AA}"/>
              </a:ext>
            </a:extLst>
          </p:cNvPr>
          <p:cNvSpPr>
            <a:spLocks noGrp="1"/>
          </p:cNvSpPr>
          <p:nvPr>
            <p:ph type="title"/>
          </p:nvPr>
        </p:nvSpPr>
        <p:spPr>
          <a:xfrm>
            <a:off x="872241" y="197463"/>
            <a:ext cx="10093728" cy="1035742"/>
          </a:xfrm>
        </p:spPr>
        <p:txBody>
          <a:bodyPr>
            <a:normAutofit/>
          </a:bodyPr>
          <a:lstStyle/>
          <a:p>
            <a:pPr algn="ctr"/>
            <a:r>
              <a:rPr lang="en-US" altLang="zh-CN" sz="3200" b="1" kern="0" dirty="0">
                <a:solidFill>
                  <a:srgbClr val="0070C0"/>
                </a:solidFill>
                <a:latin typeface="+mn-lt"/>
                <a:ea typeface="+mn-ea"/>
                <a:cs typeface="+mn-cs"/>
              </a:rPr>
              <a:t>CEPC TDR RF Layout</a:t>
            </a:r>
            <a:endParaRPr lang="zh-CN" altLang="en-US" sz="3200" b="1" kern="0" dirty="0">
              <a:solidFill>
                <a:srgbClr val="0070C0"/>
              </a:solidFill>
              <a:latin typeface="+mn-lt"/>
              <a:ea typeface="+mn-ea"/>
              <a:cs typeface="+mn-cs"/>
            </a:endParaRPr>
          </a:p>
        </p:txBody>
      </p:sp>
      <p:pic>
        <p:nvPicPr>
          <p:cNvPr id="8" name="Picture 8" descr="logo_main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2544" y="142298"/>
            <a:ext cx="1015325" cy="598404"/>
          </a:xfrm>
          <a:prstGeom prst="rect">
            <a:avLst/>
          </a:prstGeom>
          <a:noFill/>
          <a:extLst>
            <a:ext uri="{909E8E84-426E-40DD-AFC4-6F175D3DCCD1}">
              <a14:hiddenFill xmlns:a14="http://schemas.microsoft.com/office/drawing/2010/main">
                <a:solidFill>
                  <a:srgbClr val="FFFFFF"/>
                </a:solidFill>
              </a14:hiddenFill>
            </a:ext>
          </a:extLst>
        </p:spPr>
      </p:pic>
      <p:sp>
        <p:nvSpPr>
          <p:cNvPr id="13" name="灯片编号占位符 12"/>
          <p:cNvSpPr>
            <a:spLocks noGrp="1"/>
          </p:cNvSpPr>
          <p:nvPr>
            <p:ph type="sldNum" sz="quarter" idx="12"/>
          </p:nvPr>
        </p:nvSpPr>
        <p:spPr/>
        <p:txBody>
          <a:bodyPr/>
          <a:lstStyle/>
          <a:p>
            <a:fld id="{22E91457-C063-4D8E-B76C-6152AF5215F9}" type="slidenum">
              <a:rPr lang="zh-CN" altLang="en-US" smtClean="0"/>
              <a:t>8</a:t>
            </a:fld>
            <a:endParaRPr lang="zh-CN" altLang="en-US"/>
          </a:p>
        </p:txBody>
      </p:sp>
      <p:graphicFrame>
        <p:nvGraphicFramePr>
          <p:cNvPr id="178" name="表格 177"/>
          <p:cNvGraphicFramePr>
            <a:graphicFrameLocks noGrp="1"/>
          </p:cNvGraphicFramePr>
          <p:nvPr>
            <p:extLst>
              <p:ext uri="{D42A27DB-BD31-4B8C-83A1-F6EECF244321}">
                <p14:modId xmlns:p14="http://schemas.microsoft.com/office/powerpoint/2010/main" val="2421670310"/>
              </p:ext>
            </p:extLst>
          </p:nvPr>
        </p:nvGraphicFramePr>
        <p:xfrm>
          <a:off x="6096000" y="5325139"/>
          <a:ext cx="5727032" cy="1097280"/>
        </p:xfrm>
        <a:graphic>
          <a:graphicData uri="http://schemas.openxmlformats.org/drawingml/2006/table">
            <a:tbl>
              <a:tblPr firstRow="1" bandRow="1">
                <a:tableStyleId>{5940675A-B579-460E-94D1-54222C63F5DA}</a:tableStyleId>
              </a:tblPr>
              <a:tblGrid>
                <a:gridCol w="2065347">
                  <a:extLst>
                    <a:ext uri="{9D8B030D-6E8A-4147-A177-3AD203B41FA5}">
                      <a16:colId xmlns:a16="http://schemas.microsoft.com/office/drawing/2014/main" val="1508834245"/>
                    </a:ext>
                  </a:extLst>
                </a:gridCol>
                <a:gridCol w="853991">
                  <a:extLst>
                    <a:ext uri="{9D8B030D-6E8A-4147-A177-3AD203B41FA5}">
                      <a16:colId xmlns:a16="http://schemas.microsoft.com/office/drawing/2014/main" val="1611971472"/>
                    </a:ext>
                  </a:extLst>
                </a:gridCol>
                <a:gridCol w="1235386">
                  <a:extLst>
                    <a:ext uri="{9D8B030D-6E8A-4147-A177-3AD203B41FA5}">
                      <a16:colId xmlns:a16="http://schemas.microsoft.com/office/drawing/2014/main" val="33869243"/>
                    </a:ext>
                  </a:extLst>
                </a:gridCol>
                <a:gridCol w="826993">
                  <a:extLst>
                    <a:ext uri="{9D8B030D-6E8A-4147-A177-3AD203B41FA5}">
                      <a16:colId xmlns:a16="http://schemas.microsoft.com/office/drawing/2014/main" val="4287992331"/>
                    </a:ext>
                  </a:extLst>
                </a:gridCol>
                <a:gridCol w="745315">
                  <a:extLst>
                    <a:ext uri="{9D8B030D-6E8A-4147-A177-3AD203B41FA5}">
                      <a16:colId xmlns:a16="http://schemas.microsoft.com/office/drawing/2014/main" val="1879960083"/>
                    </a:ext>
                  </a:extLst>
                </a:gridCol>
              </a:tblGrid>
              <a:tr h="240561">
                <a:tc>
                  <a:txBody>
                    <a:bodyPr/>
                    <a:lstStyle/>
                    <a:p>
                      <a:pPr algn="l"/>
                      <a:r>
                        <a:rPr lang="en-US" altLang="zh-CN" sz="1200" b="1" dirty="0"/>
                        <a:t>Lumi/IP[10^34/cm^2/s]</a:t>
                      </a:r>
                      <a:endParaRPr lang="zh-CN" altLang="en-US"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1" dirty="0"/>
                        <a:t>Higgs</a:t>
                      </a:r>
                      <a:endParaRPr lang="zh-CN" altLang="en-US" sz="1200" b="1" dirty="0"/>
                    </a:p>
                  </a:txBody>
                  <a:tcPr/>
                </a:tc>
                <a:tc>
                  <a:txBody>
                    <a:bodyPr/>
                    <a:lstStyle/>
                    <a:p>
                      <a:pPr algn="ctr"/>
                      <a:r>
                        <a:rPr lang="en-US" altLang="zh-CN" sz="1200" b="1" dirty="0"/>
                        <a:t>Z</a:t>
                      </a:r>
                      <a:endParaRPr lang="zh-CN" altLang="en-US" sz="1200" b="1" dirty="0"/>
                    </a:p>
                  </a:txBody>
                  <a:tcPr/>
                </a:tc>
                <a:tc>
                  <a:txBody>
                    <a:bodyPr/>
                    <a:lstStyle/>
                    <a:p>
                      <a:pPr algn="ctr"/>
                      <a:r>
                        <a:rPr lang="en-US" altLang="zh-CN" sz="1200" b="1" dirty="0"/>
                        <a:t>W</a:t>
                      </a:r>
                      <a:endParaRPr lang="zh-CN" altLang="en-US" sz="1200" b="1" dirty="0"/>
                    </a:p>
                  </a:txBody>
                  <a:tcPr/>
                </a:tc>
                <a:tc>
                  <a:txBody>
                    <a:bodyPr/>
                    <a:lstStyle/>
                    <a:p>
                      <a:pPr algn="ctr"/>
                      <a:r>
                        <a:rPr lang="en-US" altLang="zh-CN" sz="1200" b="1" dirty="0"/>
                        <a:t>ttbar</a:t>
                      </a:r>
                      <a:endParaRPr lang="zh-CN" altLang="en-US" sz="1200" b="1" dirty="0"/>
                    </a:p>
                  </a:txBody>
                  <a:tcPr/>
                </a:tc>
                <a:extLst>
                  <a:ext uri="{0D108BD9-81ED-4DB2-BD59-A6C34878D82A}">
                    <a16:rowId xmlns:a16="http://schemas.microsoft.com/office/drawing/2014/main" val="2369260620"/>
                  </a:ext>
                </a:extLst>
              </a:tr>
              <a:tr h="264535">
                <a:tc>
                  <a:txBody>
                    <a:bodyPr/>
                    <a:lstStyle/>
                    <a:p>
                      <a:pPr algn="l"/>
                      <a:r>
                        <a:rPr lang="en-US" altLang="zh-CN" sz="1200" b="1" dirty="0"/>
                        <a:t>Stage</a:t>
                      </a:r>
                      <a:r>
                        <a:rPr lang="en-US" altLang="zh-CN" sz="1200" b="1" baseline="0" dirty="0"/>
                        <a:t> 1</a:t>
                      </a:r>
                      <a:endParaRPr lang="zh-CN" altLang="en-US" sz="1200" b="1" dirty="0"/>
                    </a:p>
                  </a:txBody>
                  <a:tcPr/>
                </a:tc>
                <a:tc>
                  <a:txBody>
                    <a:bodyPr/>
                    <a:lstStyle/>
                    <a:p>
                      <a:pPr algn="ctr"/>
                      <a:r>
                        <a:rPr lang="en-US" altLang="zh-CN" sz="1200" dirty="0"/>
                        <a:t>8.3</a:t>
                      </a:r>
                      <a:endParaRPr lang="zh-CN" altLang="en-US" sz="1200" dirty="0"/>
                    </a:p>
                  </a:txBody>
                  <a:tcPr/>
                </a:tc>
                <a:tc>
                  <a:txBody>
                    <a:bodyPr/>
                    <a:lstStyle/>
                    <a:p>
                      <a:pPr algn="ctr"/>
                      <a:r>
                        <a:rPr lang="en-US" altLang="zh-CN" sz="1200" dirty="0"/>
                        <a:t>38(10MW</a:t>
                      </a:r>
                      <a:r>
                        <a:rPr lang="en-US" altLang="zh-CN" sz="1200" baseline="0" dirty="0"/>
                        <a:t> limit</a:t>
                      </a:r>
                      <a:r>
                        <a:rPr lang="en-US" altLang="zh-CN" sz="1200" dirty="0"/>
                        <a:t>)</a:t>
                      </a:r>
                      <a:endParaRPr lang="zh-CN" altLang="en-US" sz="1200" dirty="0"/>
                    </a:p>
                  </a:txBody>
                  <a:tcPr/>
                </a:tc>
                <a:tc>
                  <a:txBody>
                    <a:bodyPr/>
                    <a:lstStyle/>
                    <a:p>
                      <a:pPr algn="ctr"/>
                      <a:r>
                        <a:rPr lang="en-US" altLang="zh-CN" sz="1200" dirty="0"/>
                        <a:t>26.7</a:t>
                      </a:r>
                      <a:endParaRPr lang="zh-CN" altLang="en-US" sz="1200" dirty="0"/>
                    </a:p>
                  </a:txBody>
                  <a:tcPr/>
                </a:tc>
                <a:tc>
                  <a:txBody>
                    <a:bodyPr/>
                    <a:lstStyle/>
                    <a:p>
                      <a:pPr algn="ctr"/>
                      <a:r>
                        <a:rPr lang="en-US" altLang="zh-CN" sz="1200" dirty="0"/>
                        <a:t>-</a:t>
                      </a:r>
                      <a:endParaRPr lang="zh-CN" altLang="en-US" sz="1200" dirty="0"/>
                    </a:p>
                  </a:txBody>
                  <a:tcPr/>
                </a:tc>
                <a:extLst>
                  <a:ext uri="{0D108BD9-81ED-4DB2-BD59-A6C34878D82A}">
                    <a16:rowId xmlns:a16="http://schemas.microsoft.com/office/drawing/2014/main" val="3247037861"/>
                  </a:ext>
                </a:extLst>
              </a:tr>
              <a:tr h="240561">
                <a:tc>
                  <a:txBody>
                    <a:bodyPr/>
                    <a:lstStyle/>
                    <a:p>
                      <a:pPr algn="l"/>
                      <a:r>
                        <a:rPr lang="en-US" altLang="zh-CN" sz="1200" b="1" dirty="0"/>
                        <a:t>Stage 2</a:t>
                      </a:r>
                      <a:endParaRPr lang="zh-CN" altLang="en-US"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t>8.3</a:t>
                      </a:r>
                      <a:endParaRPr lang="zh-CN" altLang="en-US" sz="1200" dirty="0"/>
                    </a:p>
                  </a:txBody>
                  <a:tcPr/>
                </a:tc>
                <a:tc>
                  <a:txBody>
                    <a:bodyPr/>
                    <a:lstStyle/>
                    <a:p>
                      <a:pPr algn="ctr"/>
                      <a:r>
                        <a:rPr lang="en-US" altLang="zh-CN" sz="1200" dirty="0"/>
                        <a:t>192</a:t>
                      </a:r>
                      <a:endParaRPr lang="zh-CN" altLang="en-US" sz="1200" dirty="0"/>
                    </a:p>
                  </a:txBody>
                  <a:tcPr/>
                </a:tc>
                <a:tc>
                  <a:txBody>
                    <a:bodyPr/>
                    <a:lstStyle/>
                    <a:p>
                      <a:pPr algn="ctr"/>
                      <a:r>
                        <a:rPr lang="en-US" altLang="zh-CN" sz="1200" dirty="0"/>
                        <a:t>26.7</a:t>
                      </a:r>
                      <a:endParaRPr lang="zh-CN" altLang="en-US" sz="1200" dirty="0"/>
                    </a:p>
                  </a:txBody>
                  <a:tcPr/>
                </a:tc>
                <a:tc>
                  <a:txBody>
                    <a:bodyPr/>
                    <a:lstStyle/>
                    <a:p>
                      <a:pPr algn="ctr"/>
                      <a:r>
                        <a:rPr lang="en-US" altLang="zh-CN" sz="1200" dirty="0"/>
                        <a:t>-</a:t>
                      </a:r>
                      <a:endParaRPr lang="zh-CN" altLang="en-US" sz="1200" dirty="0"/>
                    </a:p>
                  </a:txBody>
                  <a:tcPr/>
                </a:tc>
                <a:extLst>
                  <a:ext uri="{0D108BD9-81ED-4DB2-BD59-A6C34878D82A}">
                    <a16:rowId xmlns:a16="http://schemas.microsoft.com/office/drawing/2014/main" val="3610136775"/>
                  </a:ext>
                </a:extLst>
              </a:tr>
              <a:tr h="2405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dirty="0"/>
                        <a:t>Stage 3</a:t>
                      </a:r>
                      <a:endParaRPr lang="zh-CN" altLang="en-US" sz="1200" b="1" dirty="0"/>
                    </a:p>
                  </a:txBody>
                  <a:tcPr/>
                </a:tc>
                <a:tc>
                  <a:txBody>
                    <a:bodyPr/>
                    <a:lstStyle/>
                    <a:p>
                      <a:pPr algn="ctr"/>
                      <a:r>
                        <a:rPr lang="en-US" altLang="zh-CN" sz="1200" dirty="0"/>
                        <a:t>8.3</a:t>
                      </a:r>
                      <a:endParaRPr lang="zh-CN" altLang="en-US" sz="1200" dirty="0"/>
                    </a:p>
                  </a:txBody>
                  <a:tcPr/>
                </a:tc>
                <a:tc>
                  <a:txBody>
                    <a:bodyPr/>
                    <a:lstStyle/>
                    <a:p>
                      <a:pPr algn="ctr"/>
                      <a:r>
                        <a:rPr lang="en-US" altLang="zh-CN" sz="1200" dirty="0"/>
                        <a:t>192</a:t>
                      </a:r>
                      <a:endParaRPr lang="zh-CN" altLang="en-US" sz="1200" dirty="0"/>
                    </a:p>
                  </a:txBody>
                  <a:tcPr/>
                </a:tc>
                <a:tc>
                  <a:txBody>
                    <a:bodyPr/>
                    <a:lstStyle/>
                    <a:p>
                      <a:pPr algn="ctr"/>
                      <a:r>
                        <a:rPr lang="en-US" altLang="zh-CN" sz="1200" dirty="0"/>
                        <a:t>26.7</a:t>
                      </a:r>
                      <a:endParaRPr lang="zh-CN" altLang="en-US" sz="1200" dirty="0"/>
                    </a:p>
                  </a:txBody>
                  <a:tcPr/>
                </a:tc>
                <a:tc>
                  <a:txBody>
                    <a:bodyPr/>
                    <a:lstStyle/>
                    <a:p>
                      <a:pPr algn="ctr"/>
                      <a:r>
                        <a:rPr lang="en-US" altLang="zh-CN" sz="1200" dirty="0"/>
                        <a:t>0.83</a:t>
                      </a:r>
                      <a:endParaRPr lang="zh-CN" altLang="en-US" sz="1200" dirty="0"/>
                    </a:p>
                  </a:txBody>
                  <a:tcPr/>
                </a:tc>
                <a:extLst>
                  <a:ext uri="{0D108BD9-81ED-4DB2-BD59-A6C34878D82A}">
                    <a16:rowId xmlns:a16="http://schemas.microsoft.com/office/drawing/2014/main" val="4126026593"/>
                  </a:ext>
                </a:extLst>
              </a:tr>
            </a:tbl>
          </a:graphicData>
        </a:graphic>
      </p:graphicFrame>
      <p:sp>
        <p:nvSpPr>
          <p:cNvPr id="179" name="文本框 178"/>
          <p:cNvSpPr txBox="1"/>
          <p:nvPr/>
        </p:nvSpPr>
        <p:spPr>
          <a:xfrm>
            <a:off x="6484173" y="5047080"/>
            <a:ext cx="4947365" cy="276999"/>
          </a:xfrm>
          <a:prstGeom prst="rect">
            <a:avLst/>
          </a:prstGeom>
          <a:noFill/>
        </p:spPr>
        <p:txBody>
          <a:bodyPr wrap="square" rtlCol="0">
            <a:spAutoFit/>
          </a:bodyPr>
          <a:lstStyle/>
          <a:p>
            <a:r>
              <a:rPr lang="en-US" altLang="zh-CN" sz="1200" dirty="0"/>
              <a:t>Peak luminosity at different stages with SR power </a:t>
            </a:r>
            <a:r>
              <a:rPr lang="en-US" altLang="zh-CN" sz="1200" b="1" dirty="0"/>
              <a:t>up to 50MW/beam</a:t>
            </a:r>
            <a:r>
              <a:rPr lang="en-US" altLang="zh-CN" sz="1200" dirty="0"/>
              <a:t> </a:t>
            </a:r>
            <a:endParaRPr lang="zh-CN" altLang="en-US" sz="1200" dirty="0"/>
          </a:p>
        </p:txBody>
      </p:sp>
      <p:grpSp>
        <p:nvGrpSpPr>
          <p:cNvPr id="2" name="组合 1"/>
          <p:cNvGrpSpPr/>
          <p:nvPr/>
        </p:nvGrpSpPr>
        <p:grpSpPr>
          <a:xfrm>
            <a:off x="6318779" y="1091897"/>
            <a:ext cx="5224429" cy="3951740"/>
            <a:chOff x="6017878" y="1625950"/>
            <a:chExt cx="5482328" cy="4463784"/>
          </a:xfrm>
        </p:grpSpPr>
        <p:grpSp>
          <p:nvGrpSpPr>
            <p:cNvPr id="14" name="组合 13"/>
            <p:cNvGrpSpPr/>
            <p:nvPr/>
          </p:nvGrpSpPr>
          <p:grpSpPr>
            <a:xfrm>
              <a:off x="6017878" y="1625950"/>
              <a:ext cx="5482328" cy="4463784"/>
              <a:chOff x="3445736" y="752890"/>
              <a:chExt cx="5482328" cy="4463784"/>
            </a:xfrm>
          </p:grpSpPr>
          <p:grpSp>
            <p:nvGrpSpPr>
              <p:cNvPr id="15" name="组合 14"/>
              <p:cNvGrpSpPr/>
              <p:nvPr/>
            </p:nvGrpSpPr>
            <p:grpSpPr>
              <a:xfrm>
                <a:off x="4564406" y="752890"/>
                <a:ext cx="3409951" cy="231775"/>
                <a:chOff x="4564406" y="752890"/>
                <a:chExt cx="3409951" cy="231775"/>
              </a:xfrm>
            </p:grpSpPr>
            <p:sp>
              <p:nvSpPr>
                <p:cNvPr id="170" name="Rectangle 84"/>
                <p:cNvSpPr>
                  <a:spLocks noChangeArrowheads="1"/>
                </p:cNvSpPr>
                <p:nvPr/>
              </p:nvSpPr>
              <p:spPr bwMode="auto">
                <a:xfrm>
                  <a:off x="4564406" y="752890"/>
                  <a:ext cx="6207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a:ln>
                        <a:noFill/>
                      </a:ln>
                      <a:solidFill>
                        <a:srgbClr val="000000"/>
                      </a:solidFill>
                      <a:effectLst/>
                      <a:latin typeface="Times New Roman" panose="02020603050405020304" pitchFamily="18" charset="0"/>
                    </a:rPr>
                    <a:t>Stage 1</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71" name="Rectangle 85"/>
                <p:cNvSpPr>
                  <a:spLocks noChangeArrowheads="1"/>
                </p:cNvSpPr>
                <p:nvPr/>
              </p:nvSpPr>
              <p:spPr bwMode="auto">
                <a:xfrm>
                  <a:off x="5086694" y="759240"/>
                  <a:ext cx="1841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a:ln>
                        <a:noFill/>
                      </a:ln>
                      <a:solidFill>
                        <a:srgbClr val="000000"/>
                      </a:solidFill>
                      <a:effectLst/>
                      <a:latin typeface="宋体" panose="02010600030101010101" pitchFamily="2" charset="-122"/>
                      <a:ea typeface="宋体" panose="02010600030101010101" pitchFamily="2" charset="-122"/>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72" name="Rectangle 86"/>
                <p:cNvSpPr>
                  <a:spLocks noChangeArrowheads="1"/>
                </p:cNvSpPr>
                <p:nvPr/>
              </p:nvSpPr>
              <p:spPr bwMode="auto">
                <a:xfrm>
                  <a:off x="5256556" y="752890"/>
                  <a:ext cx="1206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a:ln>
                        <a:noFill/>
                      </a:ln>
                      <a:solidFill>
                        <a:srgbClr val="000000"/>
                      </a:solidFill>
                      <a:effectLst/>
                      <a:latin typeface="Times New Roman" panose="02020603050405020304" pitchFamily="18" charset="0"/>
                    </a:rPr>
                    <a:t> </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73" name="Rectangle 87"/>
                <p:cNvSpPr>
                  <a:spLocks noChangeArrowheads="1"/>
                </p:cNvSpPr>
                <p:nvPr/>
              </p:nvSpPr>
              <p:spPr bwMode="auto">
                <a:xfrm>
                  <a:off x="5299419" y="752890"/>
                  <a:ext cx="7254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dirty="0">
                      <a:ln>
                        <a:noFill/>
                      </a:ln>
                      <a:solidFill>
                        <a:srgbClr val="000000"/>
                      </a:solidFill>
                      <a:effectLst/>
                      <a:latin typeface="Times New Roman" panose="02020603050405020304" pitchFamily="18" charset="0"/>
                    </a:rPr>
                    <a:t>H/W/LL</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174" name="Rectangle 88"/>
                <p:cNvSpPr>
                  <a:spLocks noChangeArrowheads="1"/>
                </p:cNvSpPr>
                <p:nvPr/>
              </p:nvSpPr>
              <p:spPr bwMode="auto">
                <a:xfrm>
                  <a:off x="5920131" y="752890"/>
                  <a:ext cx="1333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75" name="Rectangle 89"/>
                <p:cNvSpPr>
                  <a:spLocks noChangeArrowheads="1"/>
                </p:cNvSpPr>
                <p:nvPr/>
              </p:nvSpPr>
              <p:spPr bwMode="auto">
                <a:xfrm>
                  <a:off x="5975694" y="752890"/>
                  <a:ext cx="8826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dirty="0">
                      <a:ln>
                        <a:noFill/>
                      </a:ln>
                      <a:solidFill>
                        <a:srgbClr val="000000"/>
                      </a:solidFill>
                      <a:effectLst/>
                      <a:latin typeface="Times New Roman" panose="02020603050405020304" pitchFamily="18" charset="0"/>
                    </a:rPr>
                    <a:t>Z (and HL</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176" name="Rectangle 90"/>
                <p:cNvSpPr>
                  <a:spLocks noChangeArrowheads="1"/>
                </p:cNvSpPr>
                <p:nvPr/>
              </p:nvSpPr>
              <p:spPr bwMode="auto">
                <a:xfrm>
                  <a:off x="6747219" y="752890"/>
                  <a:ext cx="1349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77" name="Rectangle 91"/>
                <p:cNvSpPr>
                  <a:spLocks noChangeArrowheads="1"/>
                </p:cNvSpPr>
                <p:nvPr/>
              </p:nvSpPr>
              <p:spPr bwMode="auto">
                <a:xfrm>
                  <a:off x="6804369" y="752890"/>
                  <a:ext cx="11699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dirty="0">
                      <a:ln>
                        <a:noFill/>
                      </a:ln>
                      <a:solidFill>
                        <a:srgbClr val="000000"/>
                      </a:solidFill>
                      <a:effectLst/>
                      <a:latin typeface="Times New Roman" panose="02020603050405020304" pitchFamily="18" charset="0"/>
                    </a:rPr>
                    <a:t>H/W upgrade)</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grpSp>
          <p:grpSp>
            <p:nvGrpSpPr>
              <p:cNvPr id="16" name="组合 15"/>
              <p:cNvGrpSpPr/>
              <p:nvPr/>
            </p:nvGrpSpPr>
            <p:grpSpPr>
              <a:xfrm>
                <a:off x="4831106" y="2051921"/>
                <a:ext cx="2867025" cy="231775"/>
                <a:chOff x="4831106" y="2051921"/>
                <a:chExt cx="2867025" cy="231775"/>
              </a:xfrm>
            </p:grpSpPr>
            <p:sp>
              <p:nvSpPr>
                <p:cNvPr id="162" name="Rectangle 92"/>
                <p:cNvSpPr>
                  <a:spLocks noChangeArrowheads="1"/>
                </p:cNvSpPr>
                <p:nvPr/>
              </p:nvSpPr>
              <p:spPr bwMode="auto">
                <a:xfrm>
                  <a:off x="4831106" y="2051921"/>
                  <a:ext cx="6207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a:ln>
                        <a:noFill/>
                      </a:ln>
                      <a:solidFill>
                        <a:srgbClr val="000000"/>
                      </a:solidFill>
                      <a:effectLst/>
                      <a:latin typeface="Times New Roman" panose="02020603050405020304" pitchFamily="18" charset="0"/>
                    </a:rPr>
                    <a:t>Stage 2</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63" name="Rectangle 93"/>
                <p:cNvSpPr>
                  <a:spLocks noChangeArrowheads="1"/>
                </p:cNvSpPr>
                <p:nvPr/>
              </p:nvSpPr>
              <p:spPr bwMode="auto">
                <a:xfrm>
                  <a:off x="5351806" y="2058271"/>
                  <a:ext cx="1841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a:ln>
                        <a:noFill/>
                      </a:ln>
                      <a:solidFill>
                        <a:srgbClr val="000000"/>
                      </a:solidFill>
                      <a:effectLst/>
                      <a:latin typeface="宋体" panose="02010600030101010101" pitchFamily="2" charset="-122"/>
                      <a:ea typeface="宋体" panose="02010600030101010101" pitchFamily="2" charset="-122"/>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64" name="Rectangle 94"/>
                <p:cNvSpPr>
                  <a:spLocks noChangeArrowheads="1"/>
                </p:cNvSpPr>
                <p:nvPr/>
              </p:nvSpPr>
              <p:spPr bwMode="auto">
                <a:xfrm>
                  <a:off x="5523256" y="2051921"/>
                  <a:ext cx="1190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a:ln>
                        <a:noFill/>
                      </a:ln>
                      <a:solidFill>
                        <a:srgbClr val="000000"/>
                      </a:solidFill>
                      <a:effectLst/>
                      <a:latin typeface="Times New Roman" panose="02020603050405020304" pitchFamily="18" charset="0"/>
                    </a:rPr>
                    <a:t> </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65" name="Rectangle 95"/>
                <p:cNvSpPr>
                  <a:spLocks noChangeArrowheads="1"/>
                </p:cNvSpPr>
                <p:nvPr/>
              </p:nvSpPr>
              <p:spPr bwMode="auto">
                <a:xfrm>
                  <a:off x="5564531" y="2051921"/>
                  <a:ext cx="3317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a:ln>
                        <a:noFill/>
                      </a:ln>
                      <a:solidFill>
                        <a:srgbClr val="000000"/>
                      </a:solidFill>
                      <a:effectLst/>
                      <a:latin typeface="Times New Roman" panose="02020603050405020304" pitchFamily="18" charset="0"/>
                    </a:rPr>
                    <a:t>HL</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66" name="Rectangle 96"/>
                <p:cNvSpPr>
                  <a:spLocks noChangeArrowheads="1"/>
                </p:cNvSpPr>
                <p:nvPr/>
              </p:nvSpPr>
              <p:spPr bwMode="auto">
                <a:xfrm>
                  <a:off x="5809006" y="2051921"/>
                  <a:ext cx="1349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67" name="Rectangle 97"/>
                <p:cNvSpPr>
                  <a:spLocks noChangeArrowheads="1"/>
                </p:cNvSpPr>
                <p:nvPr/>
              </p:nvSpPr>
              <p:spPr bwMode="auto">
                <a:xfrm>
                  <a:off x="5866156" y="2051921"/>
                  <a:ext cx="95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dirty="0">
                      <a:ln>
                        <a:noFill/>
                      </a:ln>
                      <a:solidFill>
                        <a:srgbClr val="000000"/>
                      </a:solidFill>
                      <a:effectLst/>
                      <a:latin typeface="Times New Roman" panose="02020603050405020304" pitchFamily="18" charset="0"/>
                    </a:rPr>
                    <a:t>H/W/Z (HL</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168" name="Rectangle 98"/>
                <p:cNvSpPr>
                  <a:spLocks noChangeArrowheads="1"/>
                </p:cNvSpPr>
                <p:nvPr/>
              </p:nvSpPr>
              <p:spPr bwMode="auto">
                <a:xfrm>
                  <a:off x="6717056" y="2051921"/>
                  <a:ext cx="1333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69" name="Rectangle 99"/>
                <p:cNvSpPr>
                  <a:spLocks noChangeArrowheads="1"/>
                </p:cNvSpPr>
                <p:nvPr/>
              </p:nvSpPr>
              <p:spPr bwMode="auto">
                <a:xfrm>
                  <a:off x="6774206" y="2051921"/>
                  <a:ext cx="9239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a:ln>
                        <a:noFill/>
                      </a:ln>
                      <a:solidFill>
                        <a:srgbClr val="000000"/>
                      </a:solidFill>
                      <a:effectLst/>
                      <a:latin typeface="Times New Roman" panose="02020603050405020304" pitchFamily="18" charset="0"/>
                    </a:rPr>
                    <a:t>Z upgrade)</a:t>
                  </a:r>
                  <a:endParaRPr kumimoji="0" lang="zh-CN" altLang="zh-CN" sz="1800" b="0" i="0" u="none" strike="noStrike" cap="none" normalizeH="0" baseline="0">
                    <a:ln>
                      <a:noFill/>
                    </a:ln>
                    <a:solidFill>
                      <a:schemeClr val="tx1"/>
                    </a:solidFill>
                    <a:effectLst/>
                    <a:latin typeface="Arial" panose="020B0604020202020204" pitchFamily="34" charset="0"/>
                  </a:endParaRPr>
                </a:p>
              </p:txBody>
            </p:sp>
          </p:grpSp>
          <p:grpSp>
            <p:nvGrpSpPr>
              <p:cNvPr id="17" name="组合 16"/>
              <p:cNvGrpSpPr/>
              <p:nvPr/>
            </p:nvGrpSpPr>
            <p:grpSpPr>
              <a:xfrm>
                <a:off x="4675531" y="3303562"/>
                <a:ext cx="3198813" cy="233363"/>
                <a:chOff x="4675531" y="3303562"/>
                <a:chExt cx="3198813" cy="233363"/>
              </a:xfrm>
            </p:grpSpPr>
            <p:sp>
              <p:nvSpPr>
                <p:cNvPr id="155" name="Rectangle 177"/>
                <p:cNvSpPr>
                  <a:spLocks noChangeArrowheads="1"/>
                </p:cNvSpPr>
                <p:nvPr/>
              </p:nvSpPr>
              <p:spPr bwMode="auto">
                <a:xfrm>
                  <a:off x="4675531" y="3303562"/>
                  <a:ext cx="62071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a:ln>
                        <a:noFill/>
                      </a:ln>
                      <a:solidFill>
                        <a:srgbClr val="000000"/>
                      </a:solidFill>
                      <a:effectLst/>
                      <a:latin typeface="Times New Roman" panose="02020603050405020304" pitchFamily="18" charset="0"/>
                    </a:rPr>
                    <a:t>Stage 3</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56" name="Rectangle 178"/>
                <p:cNvSpPr>
                  <a:spLocks noChangeArrowheads="1"/>
                </p:cNvSpPr>
                <p:nvPr/>
              </p:nvSpPr>
              <p:spPr bwMode="auto">
                <a:xfrm>
                  <a:off x="5197819" y="3309912"/>
                  <a:ext cx="1841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a:ln>
                        <a:noFill/>
                      </a:ln>
                      <a:solidFill>
                        <a:srgbClr val="000000"/>
                      </a:solidFill>
                      <a:effectLst/>
                      <a:latin typeface="宋体" panose="02010600030101010101" pitchFamily="2" charset="-122"/>
                      <a:ea typeface="宋体" panose="02010600030101010101" pitchFamily="2" charset="-122"/>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57" name="Rectangle 179"/>
                <p:cNvSpPr>
                  <a:spLocks noChangeArrowheads="1"/>
                </p:cNvSpPr>
                <p:nvPr/>
              </p:nvSpPr>
              <p:spPr bwMode="auto">
                <a:xfrm>
                  <a:off x="5367681" y="3303562"/>
                  <a:ext cx="33178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a:ln>
                        <a:noFill/>
                      </a:ln>
                      <a:solidFill>
                        <a:srgbClr val="000000"/>
                      </a:solidFill>
                      <a:effectLst/>
                      <a:latin typeface="Times New Roman" panose="02020603050405020304" pitchFamily="18" charset="0"/>
                    </a:rPr>
                    <a:t>HL</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58" name="Rectangle 180"/>
                <p:cNvSpPr>
                  <a:spLocks noChangeArrowheads="1"/>
                </p:cNvSpPr>
                <p:nvPr/>
              </p:nvSpPr>
              <p:spPr bwMode="auto">
                <a:xfrm>
                  <a:off x="5612156" y="3303562"/>
                  <a:ext cx="13493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59" name="Rectangle 181"/>
                <p:cNvSpPr>
                  <a:spLocks noChangeArrowheads="1"/>
                </p:cNvSpPr>
                <p:nvPr/>
              </p:nvSpPr>
              <p:spPr bwMode="auto">
                <a:xfrm>
                  <a:off x="5669306" y="3303562"/>
                  <a:ext cx="15240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dirty="0">
                      <a:ln>
                        <a:noFill/>
                      </a:ln>
                      <a:solidFill>
                        <a:srgbClr val="000000"/>
                      </a:solidFill>
                      <a:effectLst/>
                      <a:latin typeface="Times New Roman" panose="02020603050405020304" pitchFamily="18" charset="0"/>
                    </a:rPr>
                    <a:t>H/W/Z/ttbar (ttbar</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160" name="Rectangle 182"/>
                <p:cNvSpPr>
                  <a:spLocks noChangeArrowheads="1"/>
                </p:cNvSpPr>
                <p:nvPr/>
              </p:nvSpPr>
              <p:spPr bwMode="auto">
                <a:xfrm>
                  <a:off x="7056781" y="3303562"/>
                  <a:ext cx="13335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161" name="Rectangle 183"/>
                <p:cNvSpPr>
                  <a:spLocks noChangeArrowheads="1"/>
                </p:cNvSpPr>
                <p:nvPr/>
              </p:nvSpPr>
              <p:spPr bwMode="auto">
                <a:xfrm>
                  <a:off x="7112344" y="3303562"/>
                  <a:ext cx="7620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a:ln>
                        <a:noFill/>
                      </a:ln>
                      <a:solidFill>
                        <a:srgbClr val="000000"/>
                      </a:solidFill>
                      <a:effectLst/>
                      <a:latin typeface="Times New Roman" panose="02020603050405020304" pitchFamily="18" charset="0"/>
                    </a:rPr>
                    <a:t>upgrade)</a:t>
                  </a:r>
                  <a:endParaRPr kumimoji="0" lang="zh-CN" altLang="zh-CN" sz="1800" b="0" i="0" u="none" strike="noStrike" cap="none" normalizeH="0" baseline="0">
                    <a:ln>
                      <a:noFill/>
                    </a:ln>
                    <a:solidFill>
                      <a:schemeClr val="tx1"/>
                    </a:solidFill>
                    <a:effectLst/>
                    <a:latin typeface="Arial" panose="020B0604020202020204" pitchFamily="34" charset="0"/>
                  </a:endParaRPr>
                </a:p>
              </p:txBody>
            </p:sp>
          </p:grpSp>
          <p:sp>
            <p:nvSpPr>
              <p:cNvPr id="18" name="Rectangle 5"/>
              <p:cNvSpPr>
                <a:spLocks noChangeArrowheads="1"/>
              </p:cNvSpPr>
              <p:nvPr/>
            </p:nvSpPr>
            <p:spPr bwMode="auto">
              <a:xfrm>
                <a:off x="4627906" y="4615011"/>
                <a:ext cx="452438" cy="2667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6"/>
              <p:cNvSpPr>
                <a:spLocks noChangeArrowheads="1"/>
              </p:cNvSpPr>
              <p:nvPr/>
            </p:nvSpPr>
            <p:spPr bwMode="auto">
              <a:xfrm>
                <a:off x="4627906" y="4615011"/>
                <a:ext cx="452438"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Rectangle 7"/>
              <p:cNvSpPr>
                <a:spLocks noChangeArrowheads="1"/>
              </p:cNvSpPr>
              <p:nvPr/>
            </p:nvSpPr>
            <p:spPr bwMode="auto">
              <a:xfrm>
                <a:off x="4813644" y="4678511"/>
                <a:ext cx="133350"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a:ln>
                      <a:noFill/>
                    </a:ln>
                    <a:solidFill>
                      <a:srgbClr val="000000"/>
                    </a:solidFill>
                    <a:effectLst/>
                    <a:latin typeface="Times New Roman" panose="02020603050405020304" pitchFamily="18" charset="0"/>
                  </a:rPr>
                  <a:t>H</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1" name="Rectangle 8"/>
              <p:cNvSpPr>
                <a:spLocks noChangeArrowheads="1"/>
              </p:cNvSpPr>
              <p:nvPr/>
            </p:nvSpPr>
            <p:spPr bwMode="auto">
              <a:xfrm>
                <a:off x="4354856" y="4929336"/>
                <a:ext cx="577850"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a:ln>
                      <a:noFill/>
                    </a:ln>
                    <a:solidFill>
                      <a:srgbClr val="000000"/>
                    </a:solidFill>
                    <a:effectLst/>
                    <a:latin typeface="Times New Roman" panose="02020603050405020304" pitchFamily="18" charset="0"/>
                  </a:rPr>
                  <a:t>650 MHz 2</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2" name="Rectangle 9"/>
              <p:cNvSpPr>
                <a:spLocks noChangeArrowheads="1"/>
              </p:cNvSpPr>
              <p:nvPr/>
            </p:nvSpPr>
            <p:spPr bwMode="auto">
              <a:xfrm>
                <a:off x="4880319" y="4929336"/>
                <a:ext cx="85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3" name="Rectangle 10"/>
              <p:cNvSpPr>
                <a:spLocks noChangeArrowheads="1"/>
              </p:cNvSpPr>
              <p:nvPr/>
            </p:nvSpPr>
            <p:spPr bwMode="auto">
              <a:xfrm>
                <a:off x="4918419" y="4929336"/>
                <a:ext cx="53657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a:ln>
                      <a:noFill/>
                    </a:ln>
                    <a:solidFill>
                      <a:srgbClr val="000000"/>
                    </a:solidFill>
                    <a:effectLst/>
                    <a:latin typeface="Times New Roman" panose="02020603050405020304" pitchFamily="18" charset="0"/>
                  </a:rPr>
                  <a:t>cell cavity</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4" name="Rectangle 11"/>
              <p:cNvSpPr>
                <a:spLocks noChangeArrowheads="1"/>
              </p:cNvSpPr>
              <p:nvPr/>
            </p:nvSpPr>
            <p:spPr bwMode="auto">
              <a:xfrm>
                <a:off x="4443756" y="5064274"/>
                <a:ext cx="91598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a:ln>
                      <a:noFill/>
                    </a:ln>
                    <a:solidFill>
                      <a:srgbClr val="000000"/>
                    </a:solidFill>
                    <a:effectLst/>
                    <a:latin typeface="Times New Roman" panose="02020603050405020304" pitchFamily="18" charset="0"/>
                  </a:rPr>
                  <a:t>6 cavities in 1 CM</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5" name="Rectangle 12"/>
              <p:cNvSpPr>
                <a:spLocks noChangeArrowheads="1"/>
              </p:cNvSpPr>
              <p:nvPr/>
            </p:nvSpPr>
            <p:spPr bwMode="auto">
              <a:xfrm>
                <a:off x="6067769" y="4615011"/>
                <a:ext cx="452438" cy="266700"/>
              </a:xfrm>
              <a:prstGeom prst="rect">
                <a:avLst/>
              </a:prstGeom>
              <a:solidFill>
                <a:srgbClr val="B7DD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13"/>
              <p:cNvSpPr>
                <a:spLocks noChangeArrowheads="1"/>
              </p:cNvSpPr>
              <p:nvPr/>
            </p:nvSpPr>
            <p:spPr bwMode="auto">
              <a:xfrm>
                <a:off x="6067769" y="4615011"/>
                <a:ext cx="452438"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Rectangle 14"/>
              <p:cNvSpPr>
                <a:spLocks noChangeArrowheads="1"/>
              </p:cNvSpPr>
              <p:nvPr/>
            </p:nvSpPr>
            <p:spPr bwMode="auto">
              <a:xfrm>
                <a:off x="6259856" y="4678511"/>
                <a:ext cx="119063"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a:ln>
                      <a:noFill/>
                    </a:ln>
                    <a:solidFill>
                      <a:srgbClr val="000000"/>
                    </a:solidFill>
                    <a:effectLst/>
                    <a:latin typeface="Times New Roman" panose="02020603050405020304" pitchFamily="18" charset="0"/>
                  </a:rPr>
                  <a:t>Z</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8" name="Rectangle 15"/>
              <p:cNvSpPr>
                <a:spLocks noChangeArrowheads="1"/>
              </p:cNvSpPr>
              <p:nvPr/>
            </p:nvSpPr>
            <p:spPr bwMode="auto">
              <a:xfrm>
                <a:off x="5804244" y="4935686"/>
                <a:ext cx="579438"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a:ln>
                      <a:noFill/>
                    </a:ln>
                    <a:solidFill>
                      <a:srgbClr val="000000"/>
                    </a:solidFill>
                    <a:effectLst/>
                    <a:latin typeface="Times New Roman" panose="02020603050405020304" pitchFamily="18" charset="0"/>
                  </a:rPr>
                  <a:t>650 MHz 1</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9" name="Rectangle 16"/>
              <p:cNvSpPr>
                <a:spLocks noChangeArrowheads="1"/>
              </p:cNvSpPr>
              <p:nvPr/>
            </p:nvSpPr>
            <p:spPr bwMode="auto">
              <a:xfrm>
                <a:off x="6331294" y="4935686"/>
                <a:ext cx="84138"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0" name="Rectangle 17"/>
              <p:cNvSpPr>
                <a:spLocks noChangeArrowheads="1"/>
              </p:cNvSpPr>
              <p:nvPr/>
            </p:nvSpPr>
            <p:spPr bwMode="auto">
              <a:xfrm>
                <a:off x="6367806" y="4935686"/>
                <a:ext cx="53657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a:ln>
                      <a:noFill/>
                    </a:ln>
                    <a:solidFill>
                      <a:srgbClr val="000000"/>
                    </a:solidFill>
                    <a:effectLst/>
                    <a:latin typeface="Times New Roman" panose="02020603050405020304" pitchFamily="18" charset="0"/>
                  </a:rPr>
                  <a:t>cell cavity</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1" name="Rectangle 18"/>
              <p:cNvSpPr>
                <a:spLocks noChangeArrowheads="1"/>
              </p:cNvSpPr>
              <p:nvPr/>
            </p:nvSpPr>
            <p:spPr bwMode="auto">
              <a:xfrm>
                <a:off x="5928069" y="5069036"/>
                <a:ext cx="846138"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a:ln>
                      <a:noFill/>
                    </a:ln>
                    <a:solidFill>
                      <a:srgbClr val="000000"/>
                    </a:solidFill>
                    <a:effectLst/>
                    <a:latin typeface="Times New Roman" panose="02020603050405020304" pitchFamily="18" charset="0"/>
                  </a:rPr>
                  <a:t>1 cavity in 1 CM</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2" name="Rectangle 19"/>
              <p:cNvSpPr>
                <a:spLocks noChangeArrowheads="1"/>
              </p:cNvSpPr>
              <p:nvPr/>
            </p:nvSpPr>
            <p:spPr bwMode="auto">
              <a:xfrm>
                <a:off x="7506044" y="4615011"/>
                <a:ext cx="454025" cy="266700"/>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Rectangle 20"/>
              <p:cNvSpPr>
                <a:spLocks noChangeArrowheads="1"/>
              </p:cNvSpPr>
              <p:nvPr/>
            </p:nvSpPr>
            <p:spPr bwMode="auto">
              <a:xfrm>
                <a:off x="7506044" y="4615011"/>
                <a:ext cx="454025"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Rectangle 21"/>
              <p:cNvSpPr>
                <a:spLocks noChangeArrowheads="1"/>
              </p:cNvSpPr>
              <p:nvPr/>
            </p:nvSpPr>
            <p:spPr bwMode="auto">
              <a:xfrm>
                <a:off x="7613994" y="4678511"/>
                <a:ext cx="296863"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a:ln>
                      <a:noFill/>
                    </a:ln>
                    <a:solidFill>
                      <a:srgbClr val="000000"/>
                    </a:solidFill>
                    <a:effectLst/>
                    <a:latin typeface="Times New Roman" panose="02020603050405020304" pitchFamily="18" charset="0"/>
                  </a:rPr>
                  <a:t>ttbar</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5" name="Rectangle 22"/>
              <p:cNvSpPr>
                <a:spLocks noChangeArrowheads="1"/>
              </p:cNvSpPr>
              <p:nvPr/>
            </p:nvSpPr>
            <p:spPr bwMode="auto">
              <a:xfrm>
                <a:off x="7240931" y="4929336"/>
                <a:ext cx="579438"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a:ln>
                      <a:noFill/>
                    </a:ln>
                    <a:solidFill>
                      <a:srgbClr val="000000"/>
                    </a:solidFill>
                    <a:effectLst/>
                    <a:latin typeface="Times New Roman" panose="02020603050405020304" pitchFamily="18" charset="0"/>
                  </a:rPr>
                  <a:t>650 MHz 5</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6" name="Rectangle 23"/>
              <p:cNvSpPr>
                <a:spLocks noChangeArrowheads="1"/>
              </p:cNvSpPr>
              <p:nvPr/>
            </p:nvSpPr>
            <p:spPr bwMode="auto">
              <a:xfrm>
                <a:off x="7767981" y="4929336"/>
                <a:ext cx="84138"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a:ln>
                      <a:noFill/>
                    </a:ln>
                    <a:solidFill>
                      <a:srgbClr val="000000"/>
                    </a:solidFill>
                    <a:effectLst/>
                    <a:latin typeface="Times New Roman" panose="02020603050405020304" pitchFamily="18" charset="0"/>
                  </a:rPr>
                  <a:t>-</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7" name="Rectangle 24"/>
              <p:cNvSpPr>
                <a:spLocks noChangeArrowheads="1"/>
              </p:cNvSpPr>
              <p:nvPr/>
            </p:nvSpPr>
            <p:spPr bwMode="auto">
              <a:xfrm>
                <a:off x="7806081" y="4929336"/>
                <a:ext cx="534988"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a:ln>
                      <a:noFill/>
                    </a:ln>
                    <a:solidFill>
                      <a:srgbClr val="000000"/>
                    </a:solidFill>
                    <a:effectLst/>
                    <a:latin typeface="Times New Roman" panose="02020603050405020304" pitchFamily="18" charset="0"/>
                  </a:rPr>
                  <a:t>cell cavity</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8" name="Rectangle 25"/>
              <p:cNvSpPr>
                <a:spLocks noChangeArrowheads="1"/>
              </p:cNvSpPr>
              <p:nvPr/>
            </p:nvSpPr>
            <p:spPr bwMode="auto">
              <a:xfrm>
                <a:off x="7331419" y="5064274"/>
                <a:ext cx="91598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dirty="0">
                    <a:ln>
                      <a:noFill/>
                    </a:ln>
                    <a:solidFill>
                      <a:srgbClr val="000000"/>
                    </a:solidFill>
                    <a:effectLst/>
                    <a:latin typeface="Times New Roman" panose="02020603050405020304" pitchFamily="18" charset="0"/>
                  </a:rPr>
                  <a:t>4 cavities in 1 CM</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grpSp>
            <p:nvGrpSpPr>
              <p:cNvPr id="39" name="组合 38"/>
              <p:cNvGrpSpPr/>
              <p:nvPr/>
            </p:nvGrpSpPr>
            <p:grpSpPr>
              <a:xfrm>
                <a:off x="3445736" y="3692902"/>
                <a:ext cx="5479213" cy="842816"/>
                <a:chOff x="5466280" y="4844063"/>
                <a:chExt cx="5479213" cy="842816"/>
              </a:xfrm>
            </p:grpSpPr>
            <p:sp>
              <p:nvSpPr>
                <p:cNvPr id="111" name="Line 188"/>
                <p:cNvSpPr>
                  <a:spLocks noChangeShapeType="1"/>
                </p:cNvSpPr>
                <p:nvPr/>
              </p:nvSpPr>
              <p:spPr bwMode="auto">
                <a:xfrm flipH="1">
                  <a:off x="8458665" y="5245197"/>
                  <a:ext cx="652127" cy="5216"/>
                </a:xfrm>
                <a:prstGeom prst="line">
                  <a:avLst/>
                </a:prstGeom>
                <a:noFill/>
                <a:ln w="14288"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Line 189"/>
                <p:cNvSpPr>
                  <a:spLocks noChangeShapeType="1"/>
                </p:cNvSpPr>
                <p:nvPr/>
              </p:nvSpPr>
              <p:spPr bwMode="auto">
                <a:xfrm flipH="1">
                  <a:off x="7262879" y="5251451"/>
                  <a:ext cx="685733" cy="744"/>
                </a:xfrm>
                <a:prstGeom prst="line">
                  <a:avLst/>
                </a:prstGeom>
                <a:noFill/>
                <a:ln w="14288"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Line 193"/>
                <p:cNvSpPr>
                  <a:spLocks noChangeShapeType="1"/>
                </p:cNvSpPr>
                <p:nvPr/>
              </p:nvSpPr>
              <p:spPr bwMode="auto">
                <a:xfrm flipH="1">
                  <a:off x="9126667" y="5046663"/>
                  <a:ext cx="325438" cy="198534"/>
                </a:xfrm>
                <a:prstGeom prst="line">
                  <a:avLst/>
                </a:prstGeom>
                <a:noFill/>
                <a:ln w="14288"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Line 194"/>
                <p:cNvSpPr>
                  <a:spLocks noChangeShapeType="1"/>
                </p:cNvSpPr>
                <p:nvPr/>
              </p:nvSpPr>
              <p:spPr bwMode="auto">
                <a:xfrm flipH="1">
                  <a:off x="6066354" y="5046663"/>
                  <a:ext cx="704325" cy="43542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Line 195"/>
                <p:cNvSpPr>
                  <a:spLocks noChangeShapeType="1"/>
                </p:cNvSpPr>
                <p:nvPr/>
              </p:nvSpPr>
              <p:spPr bwMode="auto">
                <a:xfrm>
                  <a:off x="7480300" y="5046664"/>
                  <a:ext cx="974725" cy="420454"/>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Line 196"/>
                <p:cNvSpPr>
                  <a:spLocks noChangeShapeType="1"/>
                </p:cNvSpPr>
                <p:nvPr/>
              </p:nvSpPr>
              <p:spPr bwMode="auto">
                <a:xfrm flipH="1">
                  <a:off x="7480299" y="5040313"/>
                  <a:ext cx="455613" cy="635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Line 197"/>
                <p:cNvSpPr>
                  <a:spLocks noChangeShapeType="1"/>
                </p:cNvSpPr>
                <p:nvPr/>
              </p:nvSpPr>
              <p:spPr bwMode="auto">
                <a:xfrm flipH="1">
                  <a:off x="8435975" y="5046663"/>
                  <a:ext cx="482600" cy="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Rectangle 198"/>
                <p:cNvSpPr>
                  <a:spLocks noChangeArrowheads="1"/>
                </p:cNvSpPr>
                <p:nvPr/>
              </p:nvSpPr>
              <p:spPr bwMode="auto">
                <a:xfrm>
                  <a:off x="7948613" y="4913313"/>
                  <a:ext cx="493712" cy="266700"/>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Rectangle 199"/>
                <p:cNvSpPr>
                  <a:spLocks noChangeArrowheads="1"/>
                </p:cNvSpPr>
                <p:nvPr/>
              </p:nvSpPr>
              <p:spPr bwMode="auto">
                <a:xfrm>
                  <a:off x="7950201" y="4913313"/>
                  <a:ext cx="485774"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Rectangle 200"/>
                <p:cNvSpPr>
                  <a:spLocks noChangeArrowheads="1"/>
                </p:cNvSpPr>
                <p:nvPr/>
              </p:nvSpPr>
              <p:spPr bwMode="auto">
                <a:xfrm>
                  <a:off x="8039100" y="4962526"/>
                  <a:ext cx="40322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dirty="0">
                      <a:ln>
                        <a:noFill/>
                      </a:ln>
                      <a:solidFill>
                        <a:srgbClr val="000000"/>
                      </a:solidFill>
                      <a:effectLst/>
                      <a:latin typeface="Times New Roman" panose="02020603050405020304" pitchFamily="18" charset="0"/>
                    </a:rPr>
                    <a:t>ttbar</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121" name="Freeform 202"/>
                <p:cNvSpPr>
                  <a:spLocks/>
                </p:cNvSpPr>
                <p:nvPr/>
              </p:nvSpPr>
              <p:spPr bwMode="auto">
                <a:xfrm>
                  <a:off x="5466280" y="5451759"/>
                  <a:ext cx="123825" cy="82550"/>
                </a:xfrm>
                <a:custGeom>
                  <a:avLst/>
                  <a:gdLst>
                    <a:gd name="T0" fmla="*/ 78 w 78"/>
                    <a:gd name="T1" fmla="*/ 52 h 52"/>
                    <a:gd name="T2" fmla="*/ 0 w 78"/>
                    <a:gd name="T3" fmla="*/ 26 h 52"/>
                    <a:gd name="T4" fmla="*/ 78 w 78"/>
                    <a:gd name="T5" fmla="*/ 0 h 52"/>
                    <a:gd name="T6" fmla="*/ 78 w 78"/>
                    <a:gd name="T7" fmla="*/ 52 h 52"/>
                  </a:gdLst>
                  <a:ahLst/>
                  <a:cxnLst>
                    <a:cxn ang="0">
                      <a:pos x="T0" y="T1"/>
                    </a:cxn>
                    <a:cxn ang="0">
                      <a:pos x="T2" y="T3"/>
                    </a:cxn>
                    <a:cxn ang="0">
                      <a:pos x="T4" y="T5"/>
                    </a:cxn>
                    <a:cxn ang="0">
                      <a:pos x="T6" y="T7"/>
                    </a:cxn>
                  </a:cxnLst>
                  <a:rect l="0" t="0" r="r" b="b"/>
                  <a:pathLst>
                    <a:path w="78" h="52">
                      <a:moveTo>
                        <a:pt x="78" y="52"/>
                      </a:moveTo>
                      <a:lnTo>
                        <a:pt x="0" y="26"/>
                      </a:lnTo>
                      <a:lnTo>
                        <a:pt x="78" y="0"/>
                      </a:lnTo>
                      <a:lnTo>
                        <a:pt x="78" y="5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Line 203"/>
                <p:cNvSpPr>
                  <a:spLocks noChangeShapeType="1"/>
                </p:cNvSpPr>
                <p:nvPr/>
              </p:nvSpPr>
              <p:spPr bwMode="auto">
                <a:xfrm>
                  <a:off x="9628188" y="5046662"/>
                  <a:ext cx="639763" cy="435420"/>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Line 207"/>
                <p:cNvSpPr>
                  <a:spLocks noChangeShapeType="1"/>
                </p:cNvSpPr>
                <p:nvPr/>
              </p:nvSpPr>
              <p:spPr bwMode="auto">
                <a:xfrm flipH="1">
                  <a:off x="9245600" y="5046663"/>
                  <a:ext cx="212725" cy="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208"/>
                <p:cNvSpPr>
                  <a:spLocks/>
                </p:cNvSpPr>
                <p:nvPr/>
              </p:nvSpPr>
              <p:spPr bwMode="auto">
                <a:xfrm>
                  <a:off x="9132888" y="5005388"/>
                  <a:ext cx="123825" cy="82550"/>
                </a:xfrm>
                <a:custGeom>
                  <a:avLst/>
                  <a:gdLst>
                    <a:gd name="T0" fmla="*/ 78 w 78"/>
                    <a:gd name="T1" fmla="*/ 52 h 52"/>
                    <a:gd name="T2" fmla="*/ 0 w 78"/>
                    <a:gd name="T3" fmla="*/ 26 h 52"/>
                    <a:gd name="T4" fmla="*/ 78 w 78"/>
                    <a:gd name="T5" fmla="*/ 0 h 52"/>
                    <a:gd name="T6" fmla="*/ 78 w 78"/>
                    <a:gd name="T7" fmla="*/ 52 h 52"/>
                  </a:gdLst>
                  <a:ahLst/>
                  <a:cxnLst>
                    <a:cxn ang="0">
                      <a:pos x="T0" y="T1"/>
                    </a:cxn>
                    <a:cxn ang="0">
                      <a:pos x="T2" y="T3"/>
                    </a:cxn>
                    <a:cxn ang="0">
                      <a:pos x="T4" y="T5"/>
                    </a:cxn>
                    <a:cxn ang="0">
                      <a:pos x="T6" y="T7"/>
                    </a:cxn>
                  </a:cxnLst>
                  <a:rect l="0" t="0" r="r" b="b"/>
                  <a:pathLst>
                    <a:path w="78" h="52">
                      <a:moveTo>
                        <a:pt x="78" y="52"/>
                      </a:moveTo>
                      <a:lnTo>
                        <a:pt x="0" y="26"/>
                      </a:lnTo>
                      <a:lnTo>
                        <a:pt x="78" y="0"/>
                      </a:lnTo>
                      <a:lnTo>
                        <a:pt x="78" y="5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Rectangle 209"/>
                <p:cNvSpPr>
                  <a:spLocks noChangeArrowheads="1"/>
                </p:cNvSpPr>
                <p:nvPr/>
              </p:nvSpPr>
              <p:spPr bwMode="auto">
                <a:xfrm>
                  <a:off x="5616275" y="5531304"/>
                  <a:ext cx="522287"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dirty="0">
                      <a:ln>
                        <a:noFill/>
                      </a:ln>
                      <a:solidFill>
                        <a:srgbClr val="000000"/>
                      </a:solidFill>
                      <a:effectLst/>
                      <a:latin typeface="Times New Roman" panose="02020603050405020304" pitchFamily="18" charset="0"/>
                    </a:rPr>
                    <a:t>Inner Ring</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126" name="Rectangle 210"/>
                <p:cNvSpPr>
                  <a:spLocks noChangeArrowheads="1"/>
                </p:cNvSpPr>
                <p:nvPr/>
              </p:nvSpPr>
              <p:spPr bwMode="auto">
                <a:xfrm>
                  <a:off x="5633852" y="4844063"/>
                  <a:ext cx="5429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dirty="0">
                      <a:ln>
                        <a:noFill/>
                      </a:ln>
                      <a:solidFill>
                        <a:srgbClr val="000000"/>
                      </a:solidFill>
                      <a:effectLst/>
                      <a:latin typeface="Times New Roman" panose="02020603050405020304" pitchFamily="18" charset="0"/>
                    </a:rPr>
                    <a:t>Outer Ring</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127" name="Rectangle 211"/>
                <p:cNvSpPr>
                  <a:spLocks noChangeArrowheads="1"/>
                </p:cNvSpPr>
                <p:nvPr/>
              </p:nvSpPr>
              <p:spPr bwMode="auto">
                <a:xfrm>
                  <a:off x="7265988" y="4913313"/>
                  <a:ext cx="214312" cy="2667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Rectangle 212"/>
                <p:cNvSpPr>
                  <a:spLocks noChangeArrowheads="1"/>
                </p:cNvSpPr>
                <p:nvPr/>
              </p:nvSpPr>
              <p:spPr bwMode="auto">
                <a:xfrm>
                  <a:off x="7265988" y="4913313"/>
                  <a:ext cx="214312"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Rectangle 213"/>
                <p:cNvSpPr>
                  <a:spLocks noChangeArrowheads="1"/>
                </p:cNvSpPr>
                <p:nvPr/>
              </p:nvSpPr>
              <p:spPr bwMode="auto">
                <a:xfrm>
                  <a:off x="7312025" y="4962524"/>
                  <a:ext cx="215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dirty="0">
                      <a:ln>
                        <a:noFill/>
                      </a:ln>
                      <a:solidFill>
                        <a:srgbClr val="000000"/>
                      </a:solidFill>
                      <a:effectLst/>
                      <a:latin typeface="Times New Roman" panose="02020603050405020304" pitchFamily="18" charset="0"/>
                    </a:rPr>
                    <a:t>H</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130" name="Line 214"/>
                <p:cNvSpPr>
                  <a:spLocks noChangeShapeType="1"/>
                </p:cNvSpPr>
                <p:nvPr/>
              </p:nvSpPr>
              <p:spPr bwMode="auto">
                <a:xfrm flipH="1">
                  <a:off x="10306050" y="5046663"/>
                  <a:ext cx="612775" cy="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Line 215"/>
                <p:cNvSpPr>
                  <a:spLocks noChangeShapeType="1"/>
                </p:cNvSpPr>
                <p:nvPr/>
              </p:nvSpPr>
              <p:spPr bwMode="auto">
                <a:xfrm flipH="1">
                  <a:off x="9742488" y="5046663"/>
                  <a:ext cx="552450" cy="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216"/>
                <p:cNvSpPr>
                  <a:spLocks/>
                </p:cNvSpPr>
                <p:nvPr/>
              </p:nvSpPr>
              <p:spPr bwMode="auto">
                <a:xfrm>
                  <a:off x="9628188" y="5005388"/>
                  <a:ext cx="123825" cy="82550"/>
                </a:xfrm>
                <a:custGeom>
                  <a:avLst/>
                  <a:gdLst>
                    <a:gd name="T0" fmla="*/ 78 w 78"/>
                    <a:gd name="T1" fmla="*/ 52 h 52"/>
                    <a:gd name="T2" fmla="*/ 0 w 78"/>
                    <a:gd name="T3" fmla="*/ 26 h 52"/>
                    <a:gd name="T4" fmla="*/ 78 w 78"/>
                    <a:gd name="T5" fmla="*/ 0 h 52"/>
                    <a:gd name="T6" fmla="*/ 78 w 78"/>
                    <a:gd name="T7" fmla="*/ 52 h 52"/>
                  </a:gdLst>
                  <a:ahLst/>
                  <a:cxnLst>
                    <a:cxn ang="0">
                      <a:pos x="T0" y="T1"/>
                    </a:cxn>
                    <a:cxn ang="0">
                      <a:pos x="T2" y="T3"/>
                    </a:cxn>
                    <a:cxn ang="0">
                      <a:pos x="T4" y="T5"/>
                    </a:cxn>
                    <a:cxn ang="0">
                      <a:pos x="T6" y="T7"/>
                    </a:cxn>
                  </a:cxnLst>
                  <a:rect l="0" t="0" r="r" b="b"/>
                  <a:pathLst>
                    <a:path w="78" h="52">
                      <a:moveTo>
                        <a:pt x="78" y="52"/>
                      </a:moveTo>
                      <a:lnTo>
                        <a:pt x="0" y="26"/>
                      </a:lnTo>
                      <a:lnTo>
                        <a:pt x="78" y="0"/>
                      </a:lnTo>
                      <a:lnTo>
                        <a:pt x="78" y="5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Line 217"/>
                <p:cNvSpPr>
                  <a:spLocks noChangeShapeType="1"/>
                </p:cNvSpPr>
                <p:nvPr/>
              </p:nvSpPr>
              <p:spPr bwMode="auto">
                <a:xfrm>
                  <a:off x="9329738" y="5046663"/>
                  <a:ext cx="14287" cy="0"/>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218"/>
                <p:cNvSpPr>
                  <a:spLocks/>
                </p:cNvSpPr>
                <p:nvPr/>
              </p:nvSpPr>
              <p:spPr bwMode="auto">
                <a:xfrm>
                  <a:off x="9334500" y="5005388"/>
                  <a:ext cx="123825" cy="82550"/>
                </a:xfrm>
                <a:custGeom>
                  <a:avLst/>
                  <a:gdLst>
                    <a:gd name="T0" fmla="*/ 0 w 78"/>
                    <a:gd name="T1" fmla="*/ 0 h 52"/>
                    <a:gd name="T2" fmla="*/ 78 w 78"/>
                    <a:gd name="T3" fmla="*/ 26 h 52"/>
                    <a:gd name="T4" fmla="*/ 0 w 78"/>
                    <a:gd name="T5" fmla="*/ 52 h 52"/>
                    <a:gd name="T6" fmla="*/ 0 w 78"/>
                    <a:gd name="T7" fmla="*/ 0 h 52"/>
                  </a:gdLst>
                  <a:ahLst/>
                  <a:cxnLst>
                    <a:cxn ang="0">
                      <a:pos x="T0" y="T1"/>
                    </a:cxn>
                    <a:cxn ang="0">
                      <a:pos x="T2" y="T3"/>
                    </a:cxn>
                    <a:cxn ang="0">
                      <a:pos x="T4" y="T5"/>
                    </a:cxn>
                    <a:cxn ang="0">
                      <a:pos x="T6" y="T7"/>
                    </a:cxn>
                  </a:cxnLst>
                  <a:rect l="0" t="0" r="r" b="b"/>
                  <a:pathLst>
                    <a:path w="78" h="52">
                      <a:moveTo>
                        <a:pt x="0" y="0"/>
                      </a:moveTo>
                      <a:lnTo>
                        <a:pt x="78" y="26"/>
                      </a:lnTo>
                      <a:lnTo>
                        <a:pt x="0" y="5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Line 219"/>
                <p:cNvSpPr>
                  <a:spLocks noChangeShapeType="1"/>
                </p:cNvSpPr>
                <p:nvPr/>
              </p:nvSpPr>
              <p:spPr bwMode="auto">
                <a:xfrm flipH="1" flipV="1">
                  <a:off x="8459787" y="5467118"/>
                  <a:ext cx="2355850" cy="14964"/>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Line 220"/>
                <p:cNvSpPr>
                  <a:spLocks noChangeShapeType="1"/>
                </p:cNvSpPr>
                <p:nvPr/>
              </p:nvSpPr>
              <p:spPr bwMode="auto">
                <a:xfrm flipH="1">
                  <a:off x="7940674" y="5046662"/>
                  <a:ext cx="977897" cy="41676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Line 223"/>
                <p:cNvSpPr>
                  <a:spLocks noChangeShapeType="1"/>
                </p:cNvSpPr>
                <p:nvPr/>
              </p:nvSpPr>
              <p:spPr bwMode="auto">
                <a:xfrm flipH="1">
                  <a:off x="5547941" y="5463422"/>
                  <a:ext cx="2386702" cy="27282"/>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24"/>
                <p:cNvSpPr>
                  <a:spLocks noChangeArrowheads="1"/>
                </p:cNvSpPr>
                <p:nvPr/>
              </p:nvSpPr>
              <p:spPr bwMode="auto">
                <a:xfrm>
                  <a:off x="8918575" y="4913313"/>
                  <a:ext cx="214312" cy="2667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Rectangle 225"/>
                <p:cNvSpPr>
                  <a:spLocks noChangeArrowheads="1"/>
                </p:cNvSpPr>
                <p:nvPr/>
              </p:nvSpPr>
              <p:spPr bwMode="auto">
                <a:xfrm>
                  <a:off x="8918575" y="4913313"/>
                  <a:ext cx="214312"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26"/>
                <p:cNvSpPr>
                  <a:spLocks noChangeArrowheads="1"/>
                </p:cNvSpPr>
                <p:nvPr/>
              </p:nvSpPr>
              <p:spPr bwMode="auto">
                <a:xfrm>
                  <a:off x="8966201" y="4960821"/>
                  <a:ext cx="182562"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dirty="0">
                      <a:ln>
                        <a:noFill/>
                      </a:ln>
                      <a:solidFill>
                        <a:srgbClr val="000000"/>
                      </a:solidFill>
                      <a:effectLst/>
                      <a:latin typeface="Times New Roman" panose="02020603050405020304" pitchFamily="18" charset="0"/>
                    </a:rPr>
                    <a:t>H</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141" name="Line 227"/>
                <p:cNvSpPr>
                  <a:spLocks noChangeShapeType="1"/>
                </p:cNvSpPr>
                <p:nvPr/>
              </p:nvSpPr>
              <p:spPr bwMode="auto">
                <a:xfrm flipH="1">
                  <a:off x="7054850" y="5046663"/>
                  <a:ext cx="211137" cy="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28"/>
                <p:cNvSpPr>
                  <a:spLocks/>
                </p:cNvSpPr>
                <p:nvPr/>
              </p:nvSpPr>
              <p:spPr bwMode="auto">
                <a:xfrm>
                  <a:off x="6940550" y="5005388"/>
                  <a:ext cx="123825" cy="82550"/>
                </a:xfrm>
                <a:custGeom>
                  <a:avLst/>
                  <a:gdLst>
                    <a:gd name="T0" fmla="*/ 78 w 78"/>
                    <a:gd name="T1" fmla="*/ 52 h 52"/>
                    <a:gd name="T2" fmla="*/ 0 w 78"/>
                    <a:gd name="T3" fmla="*/ 26 h 52"/>
                    <a:gd name="T4" fmla="*/ 78 w 78"/>
                    <a:gd name="T5" fmla="*/ 0 h 52"/>
                    <a:gd name="T6" fmla="*/ 78 w 78"/>
                    <a:gd name="T7" fmla="*/ 52 h 52"/>
                  </a:gdLst>
                  <a:ahLst/>
                  <a:cxnLst>
                    <a:cxn ang="0">
                      <a:pos x="T0" y="T1"/>
                    </a:cxn>
                    <a:cxn ang="0">
                      <a:pos x="T2" y="T3"/>
                    </a:cxn>
                    <a:cxn ang="0">
                      <a:pos x="T4" y="T5"/>
                    </a:cxn>
                    <a:cxn ang="0">
                      <a:pos x="T6" y="T7"/>
                    </a:cxn>
                  </a:cxnLst>
                  <a:rect l="0" t="0" r="r" b="b"/>
                  <a:pathLst>
                    <a:path w="78" h="52">
                      <a:moveTo>
                        <a:pt x="78" y="52"/>
                      </a:moveTo>
                      <a:lnTo>
                        <a:pt x="0" y="26"/>
                      </a:lnTo>
                      <a:lnTo>
                        <a:pt x="78" y="0"/>
                      </a:lnTo>
                      <a:lnTo>
                        <a:pt x="78" y="5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Line 229"/>
                <p:cNvSpPr>
                  <a:spLocks noChangeShapeType="1"/>
                </p:cNvSpPr>
                <p:nvPr/>
              </p:nvSpPr>
              <p:spPr bwMode="auto">
                <a:xfrm>
                  <a:off x="7143750" y="5046663"/>
                  <a:ext cx="9525" cy="0"/>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230"/>
                <p:cNvSpPr>
                  <a:spLocks/>
                </p:cNvSpPr>
                <p:nvPr/>
              </p:nvSpPr>
              <p:spPr bwMode="auto">
                <a:xfrm>
                  <a:off x="7142163" y="5005388"/>
                  <a:ext cx="123825" cy="82550"/>
                </a:xfrm>
                <a:custGeom>
                  <a:avLst/>
                  <a:gdLst>
                    <a:gd name="T0" fmla="*/ 0 w 78"/>
                    <a:gd name="T1" fmla="*/ 0 h 52"/>
                    <a:gd name="T2" fmla="*/ 78 w 78"/>
                    <a:gd name="T3" fmla="*/ 26 h 52"/>
                    <a:gd name="T4" fmla="*/ 0 w 78"/>
                    <a:gd name="T5" fmla="*/ 52 h 52"/>
                    <a:gd name="T6" fmla="*/ 0 w 78"/>
                    <a:gd name="T7" fmla="*/ 0 h 52"/>
                  </a:gdLst>
                  <a:ahLst/>
                  <a:cxnLst>
                    <a:cxn ang="0">
                      <a:pos x="T0" y="T1"/>
                    </a:cxn>
                    <a:cxn ang="0">
                      <a:pos x="T2" y="T3"/>
                    </a:cxn>
                    <a:cxn ang="0">
                      <a:pos x="T4" y="T5"/>
                    </a:cxn>
                    <a:cxn ang="0">
                      <a:pos x="T6" y="T7"/>
                    </a:cxn>
                  </a:cxnLst>
                  <a:rect l="0" t="0" r="r" b="b"/>
                  <a:pathLst>
                    <a:path w="78" h="52">
                      <a:moveTo>
                        <a:pt x="0" y="0"/>
                      </a:moveTo>
                      <a:lnTo>
                        <a:pt x="78" y="26"/>
                      </a:lnTo>
                      <a:lnTo>
                        <a:pt x="0" y="5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Line 231"/>
                <p:cNvSpPr>
                  <a:spLocks noChangeShapeType="1"/>
                </p:cNvSpPr>
                <p:nvPr/>
              </p:nvSpPr>
              <p:spPr bwMode="auto">
                <a:xfrm>
                  <a:off x="5495925" y="5046663"/>
                  <a:ext cx="1160462" cy="0"/>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232"/>
                <p:cNvSpPr>
                  <a:spLocks/>
                </p:cNvSpPr>
                <p:nvPr/>
              </p:nvSpPr>
              <p:spPr bwMode="auto">
                <a:xfrm>
                  <a:off x="6646863" y="5005388"/>
                  <a:ext cx="123825" cy="82550"/>
                </a:xfrm>
                <a:custGeom>
                  <a:avLst/>
                  <a:gdLst>
                    <a:gd name="T0" fmla="*/ 0 w 78"/>
                    <a:gd name="T1" fmla="*/ 0 h 52"/>
                    <a:gd name="T2" fmla="*/ 78 w 78"/>
                    <a:gd name="T3" fmla="*/ 26 h 52"/>
                    <a:gd name="T4" fmla="*/ 0 w 78"/>
                    <a:gd name="T5" fmla="*/ 52 h 52"/>
                    <a:gd name="T6" fmla="*/ 0 w 78"/>
                    <a:gd name="T7" fmla="*/ 0 h 52"/>
                  </a:gdLst>
                  <a:ahLst/>
                  <a:cxnLst>
                    <a:cxn ang="0">
                      <a:pos x="T0" y="T1"/>
                    </a:cxn>
                    <a:cxn ang="0">
                      <a:pos x="T2" y="T3"/>
                    </a:cxn>
                    <a:cxn ang="0">
                      <a:pos x="T4" y="T5"/>
                    </a:cxn>
                    <a:cxn ang="0">
                      <a:pos x="T6" y="T7"/>
                    </a:cxn>
                  </a:cxnLst>
                  <a:rect l="0" t="0" r="r" b="b"/>
                  <a:pathLst>
                    <a:path w="78" h="52">
                      <a:moveTo>
                        <a:pt x="0" y="0"/>
                      </a:moveTo>
                      <a:lnTo>
                        <a:pt x="78" y="26"/>
                      </a:lnTo>
                      <a:lnTo>
                        <a:pt x="0" y="5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Line 233"/>
                <p:cNvSpPr>
                  <a:spLocks noChangeShapeType="1"/>
                </p:cNvSpPr>
                <p:nvPr/>
              </p:nvSpPr>
              <p:spPr bwMode="auto">
                <a:xfrm>
                  <a:off x="6940550" y="5046662"/>
                  <a:ext cx="327025" cy="205533"/>
                </a:xfrm>
                <a:prstGeom prst="line">
                  <a:avLst/>
                </a:prstGeom>
                <a:noFill/>
                <a:ln w="14288"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234"/>
                <p:cNvSpPr>
                  <a:spLocks noChangeArrowheads="1"/>
                </p:cNvSpPr>
                <p:nvPr/>
              </p:nvSpPr>
              <p:spPr bwMode="auto">
                <a:xfrm>
                  <a:off x="6770688" y="4913313"/>
                  <a:ext cx="169862" cy="266700"/>
                </a:xfrm>
                <a:prstGeom prst="rect">
                  <a:avLst/>
                </a:prstGeom>
                <a:solidFill>
                  <a:srgbClr val="B7DD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Rectangle 235"/>
                <p:cNvSpPr>
                  <a:spLocks noChangeArrowheads="1"/>
                </p:cNvSpPr>
                <p:nvPr/>
              </p:nvSpPr>
              <p:spPr bwMode="auto">
                <a:xfrm>
                  <a:off x="6770688" y="4913313"/>
                  <a:ext cx="169862"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Rectangle 236"/>
                <p:cNvSpPr>
                  <a:spLocks noChangeArrowheads="1"/>
                </p:cNvSpPr>
                <p:nvPr/>
              </p:nvSpPr>
              <p:spPr bwMode="auto">
                <a:xfrm>
                  <a:off x="6817375" y="4962525"/>
                  <a:ext cx="163512"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dirty="0">
                      <a:ln>
                        <a:noFill/>
                      </a:ln>
                      <a:solidFill>
                        <a:srgbClr val="000000"/>
                      </a:solidFill>
                      <a:effectLst/>
                      <a:latin typeface="Times New Roman" panose="02020603050405020304" pitchFamily="18" charset="0"/>
                    </a:rPr>
                    <a:t>Z</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151" name="Rectangle 237"/>
                <p:cNvSpPr>
                  <a:spLocks noChangeArrowheads="1"/>
                </p:cNvSpPr>
                <p:nvPr/>
              </p:nvSpPr>
              <p:spPr bwMode="auto">
                <a:xfrm>
                  <a:off x="9458325" y="4913313"/>
                  <a:ext cx="169862" cy="266700"/>
                </a:xfrm>
                <a:prstGeom prst="rect">
                  <a:avLst/>
                </a:prstGeom>
                <a:solidFill>
                  <a:srgbClr val="B7DD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238"/>
                <p:cNvSpPr>
                  <a:spLocks noChangeArrowheads="1"/>
                </p:cNvSpPr>
                <p:nvPr/>
              </p:nvSpPr>
              <p:spPr bwMode="auto">
                <a:xfrm>
                  <a:off x="9458325" y="4913313"/>
                  <a:ext cx="169862"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Rectangle 239"/>
                <p:cNvSpPr>
                  <a:spLocks noChangeArrowheads="1"/>
                </p:cNvSpPr>
                <p:nvPr/>
              </p:nvSpPr>
              <p:spPr bwMode="auto">
                <a:xfrm>
                  <a:off x="9506684" y="4960821"/>
                  <a:ext cx="16192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dirty="0">
                      <a:ln>
                        <a:noFill/>
                      </a:ln>
                      <a:solidFill>
                        <a:srgbClr val="000000"/>
                      </a:solidFill>
                      <a:effectLst/>
                      <a:latin typeface="Times New Roman" panose="02020603050405020304" pitchFamily="18" charset="0"/>
                    </a:rPr>
                    <a:t>Z</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154" name="Freeform 117"/>
                <p:cNvSpPr>
                  <a:spLocks/>
                </p:cNvSpPr>
                <p:nvPr/>
              </p:nvSpPr>
              <p:spPr bwMode="auto">
                <a:xfrm>
                  <a:off x="10821668" y="5439253"/>
                  <a:ext cx="123825" cy="82550"/>
                </a:xfrm>
                <a:custGeom>
                  <a:avLst/>
                  <a:gdLst>
                    <a:gd name="T0" fmla="*/ 0 w 78"/>
                    <a:gd name="T1" fmla="*/ 0 h 52"/>
                    <a:gd name="T2" fmla="*/ 78 w 78"/>
                    <a:gd name="T3" fmla="*/ 26 h 52"/>
                    <a:gd name="T4" fmla="*/ 0 w 78"/>
                    <a:gd name="T5" fmla="*/ 52 h 52"/>
                    <a:gd name="T6" fmla="*/ 0 w 78"/>
                    <a:gd name="T7" fmla="*/ 0 h 52"/>
                  </a:gdLst>
                  <a:ahLst/>
                  <a:cxnLst>
                    <a:cxn ang="0">
                      <a:pos x="T0" y="T1"/>
                    </a:cxn>
                    <a:cxn ang="0">
                      <a:pos x="T2" y="T3"/>
                    </a:cxn>
                    <a:cxn ang="0">
                      <a:pos x="T4" y="T5"/>
                    </a:cxn>
                    <a:cxn ang="0">
                      <a:pos x="T6" y="T7"/>
                    </a:cxn>
                  </a:cxnLst>
                  <a:rect l="0" t="0" r="r" b="b"/>
                  <a:pathLst>
                    <a:path w="78" h="52">
                      <a:moveTo>
                        <a:pt x="0" y="0"/>
                      </a:moveTo>
                      <a:lnTo>
                        <a:pt x="78" y="26"/>
                      </a:lnTo>
                      <a:lnTo>
                        <a:pt x="0" y="5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0" name="组合 39"/>
              <p:cNvGrpSpPr/>
              <p:nvPr/>
            </p:nvGrpSpPr>
            <p:grpSpPr>
              <a:xfrm>
                <a:off x="3445736" y="1074118"/>
                <a:ext cx="5479213" cy="842816"/>
                <a:chOff x="5466280" y="4844063"/>
                <a:chExt cx="5479213" cy="842816"/>
              </a:xfrm>
            </p:grpSpPr>
            <p:sp>
              <p:nvSpPr>
                <p:cNvPr id="82" name="Line 194"/>
                <p:cNvSpPr>
                  <a:spLocks noChangeShapeType="1"/>
                </p:cNvSpPr>
                <p:nvPr/>
              </p:nvSpPr>
              <p:spPr bwMode="auto">
                <a:xfrm flipH="1">
                  <a:off x="6066354" y="5046663"/>
                  <a:ext cx="704325" cy="43542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Line 195"/>
                <p:cNvSpPr>
                  <a:spLocks noChangeShapeType="1"/>
                </p:cNvSpPr>
                <p:nvPr/>
              </p:nvSpPr>
              <p:spPr bwMode="auto">
                <a:xfrm>
                  <a:off x="7480300" y="5046664"/>
                  <a:ext cx="974725" cy="420454"/>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Line 196"/>
                <p:cNvSpPr>
                  <a:spLocks noChangeShapeType="1"/>
                </p:cNvSpPr>
                <p:nvPr/>
              </p:nvSpPr>
              <p:spPr bwMode="auto">
                <a:xfrm flipH="1">
                  <a:off x="7489824" y="5038699"/>
                  <a:ext cx="1411290" cy="7963"/>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02"/>
                <p:cNvSpPr>
                  <a:spLocks/>
                </p:cNvSpPr>
                <p:nvPr/>
              </p:nvSpPr>
              <p:spPr bwMode="auto">
                <a:xfrm>
                  <a:off x="5466280" y="5451759"/>
                  <a:ext cx="123825" cy="82550"/>
                </a:xfrm>
                <a:custGeom>
                  <a:avLst/>
                  <a:gdLst>
                    <a:gd name="T0" fmla="*/ 78 w 78"/>
                    <a:gd name="T1" fmla="*/ 52 h 52"/>
                    <a:gd name="T2" fmla="*/ 0 w 78"/>
                    <a:gd name="T3" fmla="*/ 26 h 52"/>
                    <a:gd name="T4" fmla="*/ 78 w 78"/>
                    <a:gd name="T5" fmla="*/ 0 h 52"/>
                    <a:gd name="T6" fmla="*/ 78 w 78"/>
                    <a:gd name="T7" fmla="*/ 52 h 52"/>
                  </a:gdLst>
                  <a:ahLst/>
                  <a:cxnLst>
                    <a:cxn ang="0">
                      <a:pos x="T0" y="T1"/>
                    </a:cxn>
                    <a:cxn ang="0">
                      <a:pos x="T2" y="T3"/>
                    </a:cxn>
                    <a:cxn ang="0">
                      <a:pos x="T4" y="T5"/>
                    </a:cxn>
                    <a:cxn ang="0">
                      <a:pos x="T6" y="T7"/>
                    </a:cxn>
                  </a:cxnLst>
                  <a:rect l="0" t="0" r="r" b="b"/>
                  <a:pathLst>
                    <a:path w="78" h="52">
                      <a:moveTo>
                        <a:pt x="78" y="52"/>
                      </a:moveTo>
                      <a:lnTo>
                        <a:pt x="0" y="26"/>
                      </a:lnTo>
                      <a:lnTo>
                        <a:pt x="78" y="0"/>
                      </a:lnTo>
                      <a:lnTo>
                        <a:pt x="78" y="5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Line 203"/>
                <p:cNvSpPr>
                  <a:spLocks noChangeShapeType="1"/>
                </p:cNvSpPr>
                <p:nvPr/>
              </p:nvSpPr>
              <p:spPr bwMode="auto">
                <a:xfrm>
                  <a:off x="9628188" y="5046662"/>
                  <a:ext cx="639763" cy="435420"/>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Line 207"/>
                <p:cNvSpPr>
                  <a:spLocks noChangeShapeType="1"/>
                </p:cNvSpPr>
                <p:nvPr/>
              </p:nvSpPr>
              <p:spPr bwMode="auto">
                <a:xfrm flipH="1" flipV="1">
                  <a:off x="9247187" y="5037147"/>
                  <a:ext cx="249970" cy="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08"/>
                <p:cNvSpPr>
                  <a:spLocks/>
                </p:cNvSpPr>
                <p:nvPr/>
              </p:nvSpPr>
              <p:spPr bwMode="auto">
                <a:xfrm>
                  <a:off x="9132888" y="4999038"/>
                  <a:ext cx="123825" cy="82550"/>
                </a:xfrm>
                <a:custGeom>
                  <a:avLst/>
                  <a:gdLst>
                    <a:gd name="T0" fmla="*/ 78 w 78"/>
                    <a:gd name="T1" fmla="*/ 52 h 52"/>
                    <a:gd name="T2" fmla="*/ 0 w 78"/>
                    <a:gd name="T3" fmla="*/ 26 h 52"/>
                    <a:gd name="T4" fmla="*/ 78 w 78"/>
                    <a:gd name="T5" fmla="*/ 0 h 52"/>
                    <a:gd name="T6" fmla="*/ 78 w 78"/>
                    <a:gd name="T7" fmla="*/ 52 h 52"/>
                  </a:gdLst>
                  <a:ahLst/>
                  <a:cxnLst>
                    <a:cxn ang="0">
                      <a:pos x="T0" y="T1"/>
                    </a:cxn>
                    <a:cxn ang="0">
                      <a:pos x="T2" y="T3"/>
                    </a:cxn>
                    <a:cxn ang="0">
                      <a:pos x="T4" y="T5"/>
                    </a:cxn>
                    <a:cxn ang="0">
                      <a:pos x="T6" y="T7"/>
                    </a:cxn>
                  </a:cxnLst>
                  <a:rect l="0" t="0" r="r" b="b"/>
                  <a:pathLst>
                    <a:path w="78" h="52">
                      <a:moveTo>
                        <a:pt x="78" y="52"/>
                      </a:moveTo>
                      <a:lnTo>
                        <a:pt x="0" y="26"/>
                      </a:lnTo>
                      <a:lnTo>
                        <a:pt x="78" y="0"/>
                      </a:lnTo>
                      <a:lnTo>
                        <a:pt x="78" y="5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Rectangle 209"/>
                <p:cNvSpPr>
                  <a:spLocks noChangeArrowheads="1"/>
                </p:cNvSpPr>
                <p:nvPr/>
              </p:nvSpPr>
              <p:spPr bwMode="auto">
                <a:xfrm>
                  <a:off x="5616275" y="5531304"/>
                  <a:ext cx="522287"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dirty="0">
                      <a:ln>
                        <a:noFill/>
                      </a:ln>
                      <a:solidFill>
                        <a:srgbClr val="000000"/>
                      </a:solidFill>
                      <a:effectLst/>
                      <a:latin typeface="Times New Roman" panose="02020603050405020304" pitchFamily="18" charset="0"/>
                    </a:rPr>
                    <a:t>Inner Ring</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90" name="Rectangle 210"/>
                <p:cNvSpPr>
                  <a:spLocks noChangeArrowheads="1"/>
                </p:cNvSpPr>
                <p:nvPr/>
              </p:nvSpPr>
              <p:spPr bwMode="auto">
                <a:xfrm>
                  <a:off x="5633852" y="4844063"/>
                  <a:ext cx="5429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dirty="0">
                      <a:ln>
                        <a:noFill/>
                      </a:ln>
                      <a:solidFill>
                        <a:srgbClr val="000000"/>
                      </a:solidFill>
                      <a:effectLst/>
                      <a:latin typeface="Times New Roman" panose="02020603050405020304" pitchFamily="18" charset="0"/>
                    </a:rPr>
                    <a:t>Outer Ring</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91" name="Rectangle 211"/>
                <p:cNvSpPr>
                  <a:spLocks noChangeArrowheads="1"/>
                </p:cNvSpPr>
                <p:nvPr/>
              </p:nvSpPr>
              <p:spPr bwMode="auto">
                <a:xfrm>
                  <a:off x="7265988" y="4913313"/>
                  <a:ext cx="214312" cy="2667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Rectangle 212"/>
                <p:cNvSpPr>
                  <a:spLocks noChangeArrowheads="1"/>
                </p:cNvSpPr>
                <p:nvPr/>
              </p:nvSpPr>
              <p:spPr bwMode="auto">
                <a:xfrm>
                  <a:off x="7265988" y="4913313"/>
                  <a:ext cx="214312"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Rectangle 213"/>
                <p:cNvSpPr>
                  <a:spLocks noChangeArrowheads="1"/>
                </p:cNvSpPr>
                <p:nvPr/>
              </p:nvSpPr>
              <p:spPr bwMode="auto">
                <a:xfrm>
                  <a:off x="7312025" y="4962524"/>
                  <a:ext cx="215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dirty="0">
                      <a:ln>
                        <a:noFill/>
                      </a:ln>
                      <a:solidFill>
                        <a:srgbClr val="000000"/>
                      </a:solidFill>
                      <a:effectLst/>
                      <a:latin typeface="Times New Roman" panose="02020603050405020304" pitchFamily="18" charset="0"/>
                    </a:rPr>
                    <a:t>H</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94" name="Line 214"/>
                <p:cNvSpPr>
                  <a:spLocks noChangeShapeType="1"/>
                </p:cNvSpPr>
                <p:nvPr/>
              </p:nvSpPr>
              <p:spPr bwMode="auto">
                <a:xfrm flipH="1">
                  <a:off x="10306050" y="5046663"/>
                  <a:ext cx="612775" cy="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Line 215"/>
                <p:cNvSpPr>
                  <a:spLocks noChangeShapeType="1"/>
                </p:cNvSpPr>
                <p:nvPr/>
              </p:nvSpPr>
              <p:spPr bwMode="auto">
                <a:xfrm flipH="1">
                  <a:off x="9742488" y="5046663"/>
                  <a:ext cx="552450" cy="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16"/>
                <p:cNvSpPr>
                  <a:spLocks/>
                </p:cNvSpPr>
                <p:nvPr/>
              </p:nvSpPr>
              <p:spPr bwMode="auto">
                <a:xfrm>
                  <a:off x="9628188" y="5005388"/>
                  <a:ext cx="123825" cy="82550"/>
                </a:xfrm>
                <a:custGeom>
                  <a:avLst/>
                  <a:gdLst>
                    <a:gd name="T0" fmla="*/ 78 w 78"/>
                    <a:gd name="T1" fmla="*/ 52 h 52"/>
                    <a:gd name="T2" fmla="*/ 0 w 78"/>
                    <a:gd name="T3" fmla="*/ 26 h 52"/>
                    <a:gd name="T4" fmla="*/ 78 w 78"/>
                    <a:gd name="T5" fmla="*/ 0 h 52"/>
                    <a:gd name="T6" fmla="*/ 78 w 78"/>
                    <a:gd name="T7" fmla="*/ 52 h 52"/>
                  </a:gdLst>
                  <a:ahLst/>
                  <a:cxnLst>
                    <a:cxn ang="0">
                      <a:pos x="T0" y="T1"/>
                    </a:cxn>
                    <a:cxn ang="0">
                      <a:pos x="T2" y="T3"/>
                    </a:cxn>
                    <a:cxn ang="0">
                      <a:pos x="T4" y="T5"/>
                    </a:cxn>
                    <a:cxn ang="0">
                      <a:pos x="T6" y="T7"/>
                    </a:cxn>
                  </a:cxnLst>
                  <a:rect l="0" t="0" r="r" b="b"/>
                  <a:pathLst>
                    <a:path w="78" h="52">
                      <a:moveTo>
                        <a:pt x="78" y="52"/>
                      </a:moveTo>
                      <a:lnTo>
                        <a:pt x="0" y="26"/>
                      </a:lnTo>
                      <a:lnTo>
                        <a:pt x="78" y="0"/>
                      </a:lnTo>
                      <a:lnTo>
                        <a:pt x="78" y="5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18"/>
                <p:cNvSpPr>
                  <a:spLocks/>
                </p:cNvSpPr>
                <p:nvPr/>
              </p:nvSpPr>
              <p:spPr bwMode="auto">
                <a:xfrm>
                  <a:off x="9508672" y="4999038"/>
                  <a:ext cx="123825" cy="82550"/>
                </a:xfrm>
                <a:custGeom>
                  <a:avLst/>
                  <a:gdLst>
                    <a:gd name="T0" fmla="*/ 0 w 78"/>
                    <a:gd name="T1" fmla="*/ 0 h 52"/>
                    <a:gd name="T2" fmla="*/ 78 w 78"/>
                    <a:gd name="T3" fmla="*/ 26 h 52"/>
                    <a:gd name="T4" fmla="*/ 0 w 78"/>
                    <a:gd name="T5" fmla="*/ 52 h 52"/>
                    <a:gd name="T6" fmla="*/ 0 w 78"/>
                    <a:gd name="T7" fmla="*/ 0 h 52"/>
                  </a:gdLst>
                  <a:ahLst/>
                  <a:cxnLst>
                    <a:cxn ang="0">
                      <a:pos x="T0" y="T1"/>
                    </a:cxn>
                    <a:cxn ang="0">
                      <a:pos x="T2" y="T3"/>
                    </a:cxn>
                    <a:cxn ang="0">
                      <a:pos x="T4" y="T5"/>
                    </a:cxn>
                    <a:cxn ang="0">
                      <a:pos x="T6" y="T7"/>
                    </a:cxn>
                  </a:cxnLst>
                  <a:rect l="0" t="0" r="r" b="b"/>
                  <a:pathLst>
                    <a:path w="78" h="52">
                      <a:moveTo>
                        <a:pt x="0" y="0"/>
                      </a:moveTo>
                      <a:lnTo>
                        <a:pt x="78" y="26"/>
                      </a:lnTo>
                      <a:lnTo>
                        <a:pt x="0" y="5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Line 219"/>
                <p:cNvSpPr>
                  <a:spLocks noChangeShapeType="1"/>
                </p:cNvSpPr>
                <p:nvPr/>
              </p:nvSpPr>
              <p:spPr bwMode="auto">
                <a:xfrm flipH="1" flipV="1">
                  <a:off x="8459787" y="5467118"/>
                  <a:ext cx="2355850" cy="14964"/>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Line 220"/>
                <p:cNvSpPr>
                  <a:spLocks noChangeShapeType="1"/>
                </p:cNvSpPr>
                <p:nvPr/>
              </p:nvSpPr>
              <p:spPr bwMode="auto">
                <a:xfrm flipH="1">
                  <a:off x="7943789" y="5046661"/>
                  <a:ext cx="974782" cy="422228"/>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Line 223"/>
                <p:cNvSpPr>
                  <a:spLocks noChangeShapeType="1"/>
                </p:cNvSpPr>
                <p:nvPr/>
              </p:nvSpPr>
              <p:spPr bwMode="auto">
                <a:xfrm flipH="1">
                  <a:off x="5547941" y="5471588"/>
                  <a:ext cx="2386702" cy="19116"/>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Rectangle 224"/>
                <p:cNvSpPr>
                  <a:spLocks noChangeArrowheads="1"/>
                </p:cNvSpPr>
                <p:nvPr/>
              </p:nvSpPr>
              <p:spPr bwMode="auto">
                <a:xfrm>
                  <a:off x="8918575" y="4913313"/>
                  <a:ext cx="214312" cy="2667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Rectangle 225"/>
                <p:cNvSpPr>
                  <a:spLocks noChangeArrowheads="1"/>
                </p:cNvSpPr>
                <p:nvPr/>
              </p:nvSpPr>
              <p:spPr bwMode="auto">
                <a:xfrm>
                  <a:off x="8918575" y="4913313"/>
                  <a:ext cx="214312"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Rectangle 226"/>
                <p:cNvSpPr>
                  <a:spLocks noChangeArrowheads="1"/>
                </p:cNvSpPr>
                <p:nvPr/>
              </p:nvSpPr>
              <p:spPr bwMode="auto">
                <a:xfrm>
                  <a:off x="8966201" y="4960821"/>
                  <a:ext cx="182562"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dirty="0">
                      <a:ln>
                        <a:noFill/>
                      </a:ln>
                      <a:solidFill>
                        <a:srgbClr val="000000"/>
                      </a:solidFill>
                      <a:effectLst/>
                      <a:latin typeface="Times New Roman" panose="02020603050405020304" pitchFamily="18" charset="0"/>
                    </a:rPr>
                    <a:t>H</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104" name="Line 227"/>
                <p:cNvSpPr>
                  <a:spLocks noChangeShapeType="1"/>
                </p:cNvSpPr>
                <p:nvPr/>
              </p:nvSpPr>
              <p:spPr bwMode="auto">
                <a:xfrm flipH="1" flipV="1">
                  <a:off x="6880671" y="5046185"/>
                  <a:ext cx="385314" cy="478"/>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28"/>
                <p:cNvSpPr>
                  <a:spLocks/>
                </p:cNvSpPr>
                <p:nvPr/>
              </p:nvSpPr>
              <p:spPr bwMode="auto">
                <a:xfrm>
                  <a:off x="6766380" y="5005388"/>
                  <a:ext cx="123825" cy="82550"/>
                </a:xfrm>
                <a:custGeom>
                  <a:avLst/>
                  <a:gdLst>
                    <a:gd name="T0" fmla="*/ 78 w 78"/>
                    <a:gd name="T1" fmla="*/ 52 h 52"/>
                    <a:gd name="T2" fmla="*/ 0 w 78"/>
                    <a:gd name="T3" fmla="*/ 26 h 52"/>
                    <a:gd name="T4" fmla="*/ 78 w 78"/>
                    <a:gd name="T5" fmla="*/ 0 h 52"/>
                    <a:gd name="T6" fmla="*/ 78 w 78"/>
                    <a:gd name="T7" fmla="*/ 52 h 52"/>
                  </a:gdLst>
                  <a:ahLst/>
                  <a:cxnLst>
                    <a:cxn ang="0">
                      <a:pos x="T0" y="T1"/>
                    </a:cxn>
                    <a:cxn ang="0">
                      <a:pos x="T2" y="T3"/>
                    </a:cxn>
                    <a:cxn ang="0">
                      <a:pos x="T4" y="T5"/>
                    </a:cxn>
                    <a:cxn ang="0">
                      <a:pos x="T6" y="T7"/>
                    </a:cxn>
                  </a:cxnLst>
                  <a:rect l="0" t="0" r="r" b="b"/>
                  <a:pathLst>
                    <a:path w="78" h="52">
                      <a:moveTo>
                        <a:pt x="78" y="52"/>
                      </a:moveTo>
                      <a:lnTo>
                        <a:pt x="0" y="26"/>
                      </a:lnTo>
                      <a:lnTo>
                        <a:pt x="78" y="0"/>
                      </a:lnTo>
                      <a:lnTo>
                        <a:pt x="78" y="5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Line 229"/>
                <p:cNvSpPr>
                  <a:spLocks noChangeShapeType="1"/>
                </p:cNvSpPr>
                <p:nvPr/>
              </p:nvSpPr>
              <p:spPr bwMode="auto">
                <a:xfrm>
                  <a:off x="7143750" y="5046663"/>
                  <a:ext cx="9525" cy="0"/>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30"/>
                <p:cNvSpPr>
                  <a:spLocks/>
                </p:cNvSpPr>
                <p:nvPr/>
              </p:nvSpPr>
              <p:spPr bwMode="auto">
                <a:xfrm>
                  <a:off x="7142163" y="5005388"/>
                  <a:ext cx="123825" cy="82550"/>
                </a:xfrm>
                <a:custGeom>
                  <a:avLst/>
                  <a:gdLst>
                    <a:gd name="T0" fmla="*/ 0 w 78"/>
                    <a:gd name="T1" fmla="*/ 0 h 52"/>
                    <a:gd name="T2" fmla="*/ 78 w 78"/>
                    <a:gd name="T3" fmla="*/ 26 h 52"/>
                    <a:gd name="T4" fmla="*/ 0 w 78"/>
                    <a:gd name="T5" fmla="*/ 52 h 52"/>
                    <a:gd name="T6" fmla="*/ 0 w 78"/>
                    <a:gd name="T7" fmla="*/ 0 h 52"/>
                  </a:gdLst>
                  <a:ahLst/>
                  <a:cxnLst>
                    <a:cxn ang="0">
                      <a:pos x="T0" y="T1"/>
                    </a:cxn>
                    <a:cxn ang="0">
                      <a:pos x="T2" y="T3"/>
                    </a:cxn>
                    <a:cxn ang="0">
                      <a:pos x="T4" y="T5"/>
                    </a:cxn>
                    <a:cxn ang="0">
                      <a:pos x="T6" y="T7"/>
                    </a:cxn>
                  </a:cxnLst>
                  <a:rect l="0" t="0" r="r" b="b"/>
                  <a:pathLst>
                    <a:path w="78" h="52">
                      <a:moveTo>
                        <a:pt x="0" y="0"/>
                      </a:moveTo>
                      <a:lnTo>
                        <a:pt x="78" y="26"/>
                      </a:lnTo>
                      <a:lnTo>
                        <a:pt x="0" y="5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Line 231"/>
                <p:cNvSpPr>
                  <a:spLocks noChangeShapeType="1"/>
                </p:cNvSpPr>
                <p:nvPr/>
              </p:nvSpPr>
              <p:spPr bwMode="auto">
                <a:xfrm>
                  <a:off x="5495925" y="5046663"/>
                  <a:ext cx="1160462" cy="0"/>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32"/>
                <p:cNvSpPr>
                  <a:spLocks/>
                </p:cNvSpPr>
                <p:nvPr/>
              </p:nvSpPr>
              <p:spPr bwMode="auto">
                <a:xfrm>
                  <a:off x="6646863" y="5005388"/>
                  <a:ext cx="123825" cy="82550"/>
                </a:xfrm>
                <a:custGeom>
                  <a:avLst/>
                  <a:gdLst>
                    <a:gd name="T0" fmla="*/ 0 w 78"/>
                    <a:gd name="T1" fmla="*/ 0 h 52"/>
                    <a:gd name="T2" fmla="*/ 78 w 78"/>
                    <a:gd name="T3" fmla="*/ 26 h 52"/>
                    <a:gd name="T4" fmla="*/ 0 w 78"/>
                    <a:gd name="T5" fmla="*/ 52 h 52"/>
                    <a:gd name="T6" fmla="*/ 0 w 78"/>
                    <a:gd name="T7" fmla="*/ 0 h 52"/>
                  </a:gdLst>
                  <a:ahLst/>
                  <a:cxnLst>
                    <a:cxn ang="0">
                      <a:pos x="T0" y="T1"/>
                    </a:cxn>
                    <a:cxn ang="0">
                      <a:pos x="T2" y="T3"/>
                    </a:cxn>
                    <a:cxn ang="0">
                      <a:pos x="T4" y="T5"/>
                    </a:cxn>
                    <a:cxn ang="0">
                      <a:pos x="T6" y="T7"/>
                    </a:cxn>
                  </a:cxnLst>
                  <a:rect l="0" t="0" r="r" b="b"/>
                  <a:pathLst>
                    <a:path w="78" h="52">
                      <a:moveTo>
                        <a:pt x="0" y="0"/>
                      </a:moveTo>
                      <a:lnTo>
                        <a:pt x="78" y="26"/>
                      </a:lnTo>
                      <a:lnTo>
                        <a:pt x="0" y="5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17"/>
                <p:cNvSpPr>
                  <a:spLocks/>
                </p:cNvSpPr>
                <p:nvPr/>
              </p:nvSpPr>
              <p:spPr bwMode="auto">
                <a:xfrm>
                  <a:off x="10821668" y="5439253"/>
                  <a:ext cx="123825" cy="82550"/>
                </a:xfrm>
                <a:custGeom>
                  <a:avLst/>
                  <a:gdLst>
                    <a:gd name="T0" fmla="*/ 0 w 78"/>
                    <a:gd name="T1" fmla="*/ 0 h 52"/>
                    <a:gd name="T2" fmla="*/ 78 w 78"/>
                    <a:gd name="T3" fmla="*/ 26 h 52"/>
                    <a:gd name="T4" fmla="*/ 0 w 78"/>
                    <a:gd name="T5" fmla="*/ 52 h 52"/>
                    <a:gd name="T6" fmla="*/ 0 w 78"/>
                    <a:gd name="T7" fmla="*/ 0 h 52"/>
                  </a:gdLst>
                  <a:ahLst/>
                  <a:cxnLst>
                    <a:cxn ang="0">
                      <a:pos x="T0" y="T1"/>
                    </a:cxn>
                    <a:cxn ang="0">
                      <a:pos x="T2" y="T3"/>
                    </a:cxn>
                    <a:cxn ang="0">
                      <a:pos x="T4" y="T5"/>
                    </a:cxn>
                    <a:cxn ang="0">
                      <a:pos x="T6" y="T7"/>
                    </a:cxn>
                  </a:cxnLst>
                  <a:rect l="0" t="0" r="r" b="b"/>
                  <a:pathLst>
                    <a:path w="78" h="52">
                      <a:moveTo>
                        <a:pt x="0" y="0"/>
                      </a:moveTo>
                      <a:lnTo>
                        <a:pt x="78" y="26"/>
                      </a:lnTo>
                      <a:lnTo>
                        <a:pt x="0" y="5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1" name="组合 40"/>
              <p:cNvGrpSpPr/>
              <p:nvPr/>
            </p:nvGrpSpPr>
            <p:grpSpPr>
              <a:xfrm>
                <a:off x="3448851" y="2395944"/>
                <a:ext cx="5479213" cy="842816"/>
                <a:chOff x="5466280" y="4844063"/>
                <a:chExt cx="5479213" cy="842816"/>
              </a:xfrm>
            </p:grpSpPr>
            <p:sp>
              <p:nvSpPr>
                <p:cNvPr id="42" name="Line 188"/>
                <p:cNvSpPr>
                  <a:spLocks noChangeShapeType="1"/>
                </p:cNvSpPr>
                <p:nvPr/>
              </p:nvSpPr>
              <p:spPr bwMode="auto">
                <a:xfrm flipH="1">
                  <a:off x="8467855" y="5245197"/>
                  <a:ext cx="649158" cy="0"/>
                </a:xfrm>
                <a:prstGeom prst="line">
                  <a:avLst/>
                </a:prstGeom>
                <a:noFill/>
                <a:ln w="14288"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Line 189"/>
                <p:cNvSpPr>
                  <a:spLocks noChangeShapeType="1"/>
                </p:cNvSpPr>
                <p:nvPr/>
              </p:nvSpPr>
              <p:spPr bwMode="auto">
                <a:xfrm flipH="1">
                  <a:off x="7262879" y="5251451"/>
                  <a:ext cx="685733" cy="744"/>
                </a:xfrm>
                <a:prstGeom prst="line">
                  <a:avLst/>
                </a:prstGeom>
                <a:noFill/>
                <a:ln w="14288"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Line 193"/>
                <p:cNvSpPr>
                  <a:spLocks noChangeShapeType="1"/>
                </p:cNvSpPr>
                <p:nvPr/>
              </p:nvSpPr>
              <p:spPr bwMode="auto">
                <a:xfrm flipH="1">
                  <a:off x="9126667" y="5046663"/>
                  <a:ext cx="325438" cy="198534"/>
                </a:xfrm>
                <a:prstGeom prst="line">
                  <a:avLst/>
                </a:prstGeom>
                <a:noFill/>
                <a:ln w="14288"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Line 194"/>
                <p:cNvSpPr>
                  <a:spLocks noChangeShapeType="1"/>
                </p:cNvSpPr>
                <p:nvPr/>
              </p:nvSpPr>
              <p:spPr bwMode="auto">
                <a:xfrm flipH="1">
                  <a:off x="6066354" y="5046663"/>
                  <a:ext cx="704325" cy="43542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Line 195"/>
                <p:cNvSpPr>
                  <a:spLocks noChangeShapeType="1"/>
                </p:cNvSpPr>
                <p:nvPr/>
              </p:nvSpPr>
              <p:spPr bwMode="auto">
                <a:xfrm>
                  <a:off x="7480300" y="5046664"/>
                  <a:ext cx="974725" cy="420454"/>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Line 196"/>
                <p:cNvSpPr>
                  <a:spLocks noChangeShapeType="1"/>
                </p:cNvSpPr>
                <p:nvPr/>
              </p:nvSpPr>
              <p:spPr bwMode="auto">
                <a:xfrm flipH="1">
                  <a:off x="7480298" y="5033227"/>
                  <a:ext cx="1435101" cy="13436"/>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02"/>
                <p:cNvSpPr>
                  <a:spLocks/>
                </p:cNvSpPr>
                <p:nvPr/>
              </p:nvSpPr>
              <p:spPr bwMode="auto">
                <a:xfrm>
                  <a:off x="5466280" y="5451759"/>
                  <a:ext cx="123825" cy="82550"/>
                </a:xfrm>
                <a:custGeom>
                  <a:avLst/>
                  <a:gdLst>
                    <a:gd name="T0" fmla="*/ 78 w 78"/>
                    <a:gd name="T1" fmla="*/ 52 h 52"/>
                    <a:gd name="T2" fmla="*/ 0 w 78"/>
                    <a:gd name="T3" fmla="*/ 26 h 52"/>
                    <a:gd name="T4" fmla="*/ 78 w 78"/>
                    <a:gd name="T5" fmla="*/ 0 h 52"/>
                    <a:gd name="T6" fmla="*/ 78 w 78"/>
                    <a:gd name="T7" fmla="*/ 52 h 52"/>
                  </a:gdLst>
                  <a:ahLst/>
                  <a:cxnLst>
                    <a:cxn ang="0">
                      <a:pos x="T0" y="T1"/>
                    </a:cxn>
                    <a:cxn ang="0">
                      <a:pos x="T2" y="T3"/>
                    </a:cxn>
                    <a:cxn ang="0">
                      <a:pos x="T4" y="T5"/>
                    </a:cxn>
                    <a:cxn ang="0">
                      <a:pos x="T6" y="T7"/>
                    </a:cxn>
                  </a:cxnLst>
                  <a:rect l="0" t="0" r="r" b="b"/>
                  <a:pathLst>
                    <a:path w="78" h="52">
                      <a:moveTo>
                        <a:pt x="78" y="52"/>
                      </a:moveTo>
                      <a:lnTo>
                        <a:pt x="0" y="26"/>
                      </a:lnTo>
                      <a:lnTo>
                        <a:pt x="78" y="0"/>
                      </a:lnTo>
                      <a:lnTo>
                        <a:pt x="78" y="5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Line 203"/>
                <p:cNvSpPr>
                  <a:spLocks noChangeShapeType="1"/>
                </p:cNvSpPr>
                <p:nvPr/>
              </p:nvSpPr>
              <p:spPr bwMode="auto">
                <a:xfrm>
                  <a:off x="9628188" y="5046662"/>
                  <a:ext cx="639763" cy="435420"/>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Line 207"/>
                <p:cNvSpPr>
                  <a:spLocks noChangeShapeType="1"/>
                </p:cNvSpPr>
                <p:nvPr/>
              </p:nvSpPr>
              <p:spPr bwMode="auto">
                <a:xfrm flipH="1">
                  <a:off x="9245600" y="5046663"/>
                  <a:ext cx="212725" cy="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08"/>
                <p:cNvSpPr>
                  <a:spLocks/>
                </p:cNvSpPr>
                <p:nvPr/>
              </p:nvSpPr>
              <p:spPr bwMode="auto">
                <a:xfrm>
                  <a:off x="9132888" y="5005388"/>
                  <a:ext cx="123825" cy="82550"/>
                </a:xfrm>
                <a:custGeom>
                  <a:avLst/>
                  <a:gdLst>
                    <a:gd name="T0" fmla="*/ 78 w 78"/>
                    <a:gd name="T1" fmla="*/ 52 h 52"/>
                    <a:gd name="T2" fmla="*/ 0 w 78"/>
                    <a:gd name="T3" fmla="*/ 26 h 52"/>
                    <a:gd name="T4" fmla="*/ 78 w 78"/>
                    <a:gd name="T5" fmla="*/ 0 h 52"/>
                    <a:gd name="T6" fmla="*/ 78 w 78"/>
                    <a:gd name="T7" fmla="*/ 52 h 52"/>
                  </a:gdLst>
                  <a:ahLst/>
                  <a:cxnLst>
                    <a:cxn ang="0">
                      <a:pos x="T0" y="T1"/>
                    </a:cxn>
                    <a:cxn ang="0">
                      <a:pos x="T2" y="T3"/>
                    </a:cxn>
                    <a:cxn ang="0">
                      <a:pos x="T4" y="T5"/>
                    </a:cxn>
                    <a:cxn ang="0">
                      <a:pos x="T6" y="T7"/>
                    </a:cxn>
                  </a:cxnLst>
                  <a:rect l="0" t="0" r="r" b="b"/>
                  <a:pathLst>
                    <a:path w="78" h="52">
                      <a:moveTo>
                        <a:pt x="78" y="52"/>
                      </a:moveTo>
                      <a:lnTo>
                        <a:pt x="0" y="26"/>
                      </a:lnTo>
                      <a:lnTo>
                        <a:pt x="78" y="0"/>
                      </a:lnTo>
                      <a:lnTo>
                        <a:pt x="78" y="5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Rectangle 209"/>
                <p:cNvSpPr>
                  <a:spLocks noChangeArrowheads="1"/>
                </p:cNvSpPr>
                <p:nvPr/>
              </p:nvSpPr>
              <p:spPr bwMode="auto">
                <a:xfrm>
                  <a:off x="5616275" y="5531304"/>
                  <a:ext cx="522287"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dirty="0">
                      <a:ln>
                        <a:noFill/>
                      </a:ln>
                      <a:solidFill>
                        <a:srgbClr val="000000"/>
                      </a:solidFill>
                      <a:effectLst/>
                      <a:latin typeface="Times New Roman" panose="02020603050405020304" pitchFamily="18" charset="0"/>
                    </a:rPr>
                    <a:t>Inner Ring</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53" name="Rectangle 210"/>
                <p:cNvSpPr>
                  <a:spLocks noChangeArrowheads="1"/>
                </p:cNvSpPr>
                <p:nvPr/>
              </p:nvSpPr>
              <p:spPr bwMode="auto">
                <a:xfrm>
                  <a:off x="5633852" y="4844063"/>
                  <a:ext cx="5429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dirty="0">
                      <a:ln>
                        <a:noFill/>
                      </a:ln>
                      <a:solidFill>
                        <a:srgbClr val="000000"/>
                      </a:solidFill>
                      <a:effectLst/>
                      <a:latin typeface="Times New Roman" panose="02020603050405020304" pitchFamily="18" charset="0"/>
                    </a:rPr>
                    <a:t>Outer Ring</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54" name="Rectangle 211"/>
                <p:cNvSpPr>
                  <a:spLocks noChangeArrowheads="1"/>
                </p:cNvSpPr>
                <p:nvPr/>
              </p:nvSpPr>
              <p:spPr bwMode="auto">
                <a:xfrm>
                  <a:off x="7265988" y="4913313"/>
                  <a:ext cx="214312" cy="2667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Rectangle 212"/>
                <p:cNvSpPr>
                  <a:spLocks noChangeArrowheads="1"/>
                </p:cNvSpPr>
                <p:nvPr/>
              </p:nvSpPr>
              <p:spPr bwMode="auto">
                <a:xfrm>
                  <a:off x="7265988" y="4913313"/>
                  <a:ext cx="214312"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213"/>
                <p:cNvSpPr>
                  <a:spLocks noChangeArrowheads="1"/>
                </p:cNvSpPr>
                <p:nvPr/>
              </p:nvSpPr>
              <p:spPr bwMode="auto">
                <a:xfrm>
                  <a:off x="7312025" y="4962524"/>
                  <a:ext cx="215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dirty="0">
                      <a:ln>
                        <a:noFill/>
                      </a:ln>
                      <a:solidFill>
                        <a:srgbClr val="000000"/>
                      </a:solidFill>
                      <a:effectLst/>
                      <a:latin typeface="Times New Roman" panose="02020603050405020304" pitchFamily="18" charset="0"/>
                    </a:rPr>
                    <a:t>H</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57" name="Line 214"/>
                <p:cNvSpPr>
                  <a:spLocks noChangeShapeType="1"/>
                </p:cNvSpPr>
                <p:nvPr/>
              </p:nvSpPr>
              <p:spPr bwMode="auto">
                <a:xfrm flipH="1">
                  <a:off x="10306050" y="5046663"/>
                  <a:ext cx="612775" cy="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Line 215"/>
                <p:cNvSpPr>
                  <a:spLocks noChangeShapeType="1"/>
                </p:cNvSpPr>
                <p:nvPr/>
              </p:nvSpPr>
              <p:spPr bwMode="auto">
                <a:xfrm flipH="1">
                  <a:off x="9742488" y="5046663"/>
                  <a:ext cx="552450" cy="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16"/>
                <p:cNvSpPr>
                  <a:spLocks/>
                </p:cNvSpPr>
                <p:nvPr/>
              </p:nvSpPr>
              <p:spPr bwMode="auto">
                <a:xfrm>
                  <a:off x="9628188" y="5005388"/>
                  <a:ext cx="123825" cy="82550"/>
                </a:xfrm>
                <a:custGeom>
                  <a:avLst/>
                  <a:gdLst>
                    <a:gd name="T0" fmla="*/ 78 w 78"/>
                    <a:gd name="T1" fmla="*/ 52 h 52"/>
                    <a:gd name="T2" fmla="*/ 0 w 78"/>
                    <a:gd name="T3" fmla="*/ 26 h 52"/>
                    <a:gd name="T4" fmla="*/ 78 w 78"/>
                    <a:gd name="T5" fmla="*/ 0 h 52"/>
                    <a:gd name="T6" fmla="*/ 78 w 78"/>
                    <a:gd name="T7" fmla="*/ 52 h 52"/>
                  </a:gdLst>
                  <a:ahLst/>
                  <a:cxnLst>
                    <a:cxn ang="0">
                      <a:pos x="T0" y="T1"/>
                    </a:cxn>
                    <a:cxn ang="0">
                      <a:pos x="T2" y="T3"/>
                    </a:cxn>
                    <a:cxn ang="0">
                      <a:pos x="T4" y="T5"/>
                    </a:cxn>
                    <a:cxn ang="0">
                      <a:pos x="T6" y="T7"/>
                    </a:cxn>
                  </a:cxnLst>
                  <a:rect l="0" t="0" r="r" b="b"/>
                  <a:pathLst>
                    <a:path w="78" h="52">
                      <a:moveTo>
                        <a:pt x="78" y="52"/>
                      </a:moveTo>
                      <a:lnTo>
                        <a:pt x="0" y="26"/>
                      </a:lnTo>
                      <a:lnTo>
                        <a:pt x="78" y="0"/>
                      </a:lnTo>
                      <a:lnTo>
                        <a:pt x="78" y="5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Line 217"/>
                <p:cNvSpPr>
                  <a:spLocks noChangeShapeType="1"/>
                </p:cNvSpPr>
                <p:nvPr/>
              </p:nvSpPr>
              <p:spPr bwMode="auto">
                <a:xfrm>
                  <a:off x="9329738" y="5046663"/>
                  <a:ext cx="14287" cy="0"/>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18"/>
                <p:cNvSpPr>
                  <a:spLocks/>
                </p:cNvSpPr>
                <p:nvPr/>
              </p:nvSpPr>
              <p:spPr bwMode="auto">
                <a:xfrm>
                  <a:off x="9334500" y="5005388"/>
                  <a:ext cx="123825" cy="82550"/>
                </a:xfrm>
                <a:custGeom>
                  <a:avLst/>
                  <a:gdLst>
                    <a:gd name="T0" fmla="*/ 0 w 78"/>
                    <a:gd name="T1" fmla="*/ 0 h 52"/>
                    <a:gd name="T2" fmla="*/ 78 w 78"/>
                    <a:gd name="T3" fmla="*/ 26 h 52"/>
                    <a:gd name="T4" fmla="*/ 0 w 78"/>
                    <a:gd name="T5" fmla="*/ 52 h 52"/>
                    <a:gd name="T6" fmla="*/ 0 w 78"/>
                    <a:gd name="T7" fmla="*/ 0 h 52"/>
                  </a:gdLst>
                  <a:ahLst/>
                  <a:cxnLst>
                    <a:cxn ang="0">
                      <a:pos x="T0" y="T1"/>
                    </a:cxn>
                    <a:cxn ang="0">
                      <a:pos x="T2" y="T3"/>
                    </a:cxn>
                    <a:cxn ang="0">
                      <a:pos x="T4" y="T5"/>
                    </a:cxn>
                    <a:cxn ang="0">
                      <a:pos x="T6" y="T7"/>
                    </a:cxn>
                  </a:cxnLst>
                  <a:rect l="0" t="0" r="r" b="b"/>
                  <a:pathLst>
                    <a:path w="78" h="52">
                      <a:moveTo>
                        <a:pt x="0" y="0"/>
                      </a:moveTo>
                      <a:lnTo>
                        <a:pt x="78" y="26"/>
                      </a:lnTo>
                      <a:lnTo>
                        <a:pt x="0" y="5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Line 219"/>
                <p:cNvSpPr>
                  <a:spLocks noChangeShapeType="1"/>
                </p:cNvSpPr>
                <p:nvPr/>
              </p:nvSpPr>
              <p:spPr bwMode="auto">
                <a:xfrm flipH="1" flipV="1">
                  <a:off x="8459787" y="5467118"/>
                  <a:ext cx="2355850" cy="14964"/>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Line 220"/>
                <p:cNvSpPr>
                  <a:spLocks noChangeShapeType="1"/>
                </p:cNvSpPr>
                <p:nvPr/>
              </p:nvSpPr>
              <p:spPr bwMode="auto">
                <a:xfrm flipH="1">
                  <a:off x="7940674" y="5046662"/>
                  <a:ext cx="977897" cy="41676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Line 223"/>
                <p:cNvSpPr>
                  <a:spLocks noChangeShapeType="1"/>
                </p:cNvSpPr>
                <p:nvPr/>
              </p:nvSpPr>
              <p:spPr bwMode="auto">
                <a:xfrm flipH="1">
                  <a:off x="5547941" y="5463422"/>
                  <a:ext cx="2386702" cy="27282"/>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Rectangle 224"/>
                <p:cNvSpPr>
                  <a:spLocks noChangeArrowheads="1"/>
                </p:cNvSpPr>
                <p:nvPr/>
              </p:nvSpPr>
              <p:spPr bwMode="auto">
                <a:xfrm>
                  <a:off x="8918575" y="4913313"/>
                  <a:ext cx="214312" cy="2667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Rectangle 225"/>
                <p:cNvSpPr>
                  <a:spLocks noChangeArrowheads="1"/>
                </p:cNvSpPr>
                <p:nvPr/>
              </p:nvSpPr>
              <p:spPr bwMode="auto">
                <a:xfrm>
                  <a:off x="8918575" y="4913313"/>
                  <a:ext cx="214312"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Rectangle 226"/>
                <p:cNvSpPr>
                  <a:spLocks noChangeArrowheads="1"/>
                </p:cNvSpPr>
                <p:nvPr/>
              </p:nvSpPr>
              <p:spPr bwMode="auto">
                <a:xfrm>
                  <a:off x="8966201" y="4960821"/>
                  <a:ext cx="182562"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dirty="0">
                      <a:ln>
                        <a:noFill/>
                      </a:ln>
                      <a:solidFill>
                        <a:srgbClr val="000000"/>
                      </a:solidFill>
                      <a:effectLst/>
                      <a:latin typeface="Times New Roman" panose="02020603050405020304" pitchFamily="18" charset="0"/>
                    </a:rPr>
                    <a:t>H</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68" name="Line 227"/>
                <p:cNvSpPr>
                  <a:spLocks noChangeShapeType="1"/>
                </p:cNvSpPr>
                <p:nvPr/>
              </p:nvSpPr>
              <p:spPr bwMode="auto">
                <a:xfrm flipH="1">
                  <a:off x="7054850" y="5046663"/>
                  <a:ext cx="211137" cy="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28"/>
                <p:cNvSpPr>
                  <a:spLocks/>
                </p:cNvSpPr>
                <p:nvPr/>
              </p:nvSpPr>
              <p:spPr bwMode="auto">
                <a:xfrm>
                  <a:off x="6940550" y="5005388"/>
                  <a:ext cx="123825" cy="82550"/>
                </a:xfrm>
                <a:custGeom>
                  <a:avLst/>
                  <a:gdLst>
                    <a:gd name="T0" fmla="*/ 78 w 78"/>
                    <a:gd name="T1" fmla="*/ 52 h 52"/>
                    <a:gd name="T2" fmla="*/ 0 w 78"/>
                    <a:gd name="T3" fmla="*/ 26 h 52"/>
                    <a:gd name="T4" fmla="*/ 78 w 78"/>
                    <a:gd name="T5" fmla="*/ 0 h 52"/>
                    <a:gd name="T6" fmla="*/ 78 w 78"/>
                    <a:gd name="T7" fmla="*/ 52 h 52"/>
                  </a:gdLst>
                  <a:ahLst/>
                  <a:cxnLst>
                    <a:cxn ang="0">
                      <a:pos x="T0" y="T1"/>
                    </a:cxn>
                    <a:cxn ang="0">
                      <a:pos x="T2" y="T3"/>
                    </a:cxn>
                    <a:cxn ang="0">
                      <a:pos x="T4" y="T5"/>
                    </a:cxn>
                    <a:cxn ang="0">
                      <a:pos x="T6" y="T7"/>
                    </a:cxn>
                  </a:cxnLst>
                  <a:rect l="0" t="0" r="r" b="b"/>
                  <a:pathLst>
                    <a:path w="78" h="52">
                      <a:moveTo>
                        <a:pt x="78" y="52"/>
                      </a:moveTo>
                      <a:lnTo>
                        <a:pt x="0" y="26"/>
                      </a:lnTo>
                      <a:lnTo>
                        <a:pt x="78" y="0"/>
                      </a:lnTo>
                      <a:lnTo>
                        <a:pt x="78" y="5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Line 229"/>
                <p:cNvSpPr>
                  <a:spLocks noChangeShapeType="1"/>
                </p:cNvSpPr>
                <p:nvPr/>
              </p:nvSpPr>
              <p:spPr bwMode="auto">
                <a:xfrm>
                  <a:off x="7143750" y="5046663"/>
                  <a:ext cx="9525" cy="0"/>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30"/>
                <p:cNvSpPr>
                  <a:spLocks/>
                </p:cNvSpPr>
                <p:nvPr/>
              </p:nvSpPr>
              <p:spPr bwMode="auto">
                <a:xfrm>
                  <a:off x="7142163" y="5005388"/>
                  <a:ext cx="123825" cy="82550"/>
                </a:xfrm>
                <a:custGeom>
                  <a:avLst/>
                  <a:gdLst>
                    <a:gd name="T0" fmla="*/ 0 w 78"/>
                    <a:gd name="T1" fmla="*/ 0 h 52"/>
                    <a:gd name="T2" fmla="*/ 78 w 78"/>
                    <a:gd name="T3" fmla="*/ 26 h 52"/>
                    <a:gd name="T4" fmla="*/ 0 w 78"/>
                    <a:gd name="T5" fmla="*/ 52 h 52"/>
                    <a:gd name="T6" fmla="*/ 0 w 78"/>
                    <a:gd name="T7" fmla="*/ 0 h 52"/>
                  </a:gdLst>
                  <a:ahLst/>
                  <a:cxnLst>
                    <a:cxn ang="0">
                      <a:pos x="T0" y="T1"/>
                    </a:cxn>
                    <a:cxn ang="0">
                      <a:pos x="T2" y="T3"/>
                    </a:cxn>
                    <a:cxn ang="0">
                      <a:pos x="T4" y="T5"/>
                    </a:cxn>
                    <a:cxn ang="0">
                      <a:pos x="T6" y="T7"/>
                    </a:cxn>
                  </a:cxnLst>
                  <a:rect l="0" t="0" r="r" b="b"/>
                  <a:pathLst>
                    <a:path w="78" h="52">
                      <a:moveTo>
                        <a:pt x="0" y="0"/>
                      </a:moveTo>
                      <a:lnTo>
                        <a:pt x="78" y="26"/>
                      </a:lnTo>
                      <a:lnTo>
                        <a:pt x="0" y="5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Line 231"/>
                <p:cNvSpPr>
                  <a:spLocks noChangeShapeType="1"/>
                </p:cNvSpPr>
                <p:nvPr/>
              </p:nvSpPr>
              <p:spPr bwMode="auto">
                <a:xfrm>
                  <a:off x="5495925" y="5046663"/>
                  <a:ext cx="1160462" cy="0"/>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32"/>
                <p:cNvSpPr>
                  <a:spLocks/>
                </p:cNvSpPr>
                <p:nvPr/>
              </p:nvSpPr>
              <p:spPr bwMode="auto">
                <a:xfrm>
                  <a:off x="6646863" y="5005388"/>
                  <a:ext cx="123825" cy="82550"/>
                </a:xfrm>
                <a:custGeom>
                  <a:avLst/>
                  <a:gdLst>
                    <a:gd name="T0" fmla="*/ 0 w 78"/>
                    <a:gd name="T1" fmla="*/ 0 h 52"/>
                    <a:gd name="T2" fmla="*/ 78 w 78"/>
                    <a:gd name="T3" fmla="*/ 26 h 52"/>
                    <a:gd name="T4" fmla="*/ 0 w 78"/>
                    <a:gd name="T5" fmla="*/ 52 h 52"/>
                    <a:gd name="T6" fmla="*/ 0 w 78"/>
                    <a:gd name="T7" fmla="*/ 0 h 52"/>
                  </a:gdLst>
                  <a:ahLst/>
                  <a:cxnLst>
                    <a:cxn ang="0">
                      <a:pos x="T0" y="T1"/>
                    </a:cxn>
                    <a:cxn ang="0">
                      <a:pos x="T2" y="T3"/>
                    </a:cxn>
                    <a:cxn ang="0">
                      <a:pos x="T4" y="T5"/>
                    </a:cxn>
                    <a:cxn ang="0">
                      <a:pos x="T6" y="T7"/>
                    </a:cxn>
                  </a:cxnLst>
                  <a:rect l="0" t="0" r="r" b="b"/>
                  <a:pathLst>
                    <a:path w="78" h="52">
                      <a:moveTo>
                        <a:pt x="0" y="0"/>
                      </a:moveTo>
                      <a:lnTo>
                        <a:pt x="78" y="26"/>
                      </a:lnTo>
                      <a:lnTo>
                        <a:pt x="0" y="5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Line 233"/>
                <p:cNvSpPr>
                  <a:spLocks noChangeShapeType="1"/>
                </p:cNvSpPr>
                <p:nvPr/>
              </p:nvSpPr>
              <p:spPr bwMode="auto">
                <a:xfrm>
                  <a:off x="6940550" y="5046662"/>
                  <a:ext cx="327025" cy="205533"/>
                </a:xfrm>
                <a:prstGeom prst="line">
                  <a:avLst/>
                </a:prstGeom>
                <a:noFill/>
                <a:ln w="14288"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Rectangle 234"/>
                <p:cNvSpPr>
                  <a:spLocks noChangeArrowheads="1"/>
                </p:cNvSpPr>
                <p:nvPr/>
              </p:nvSpPr>
              <p:spPr bwMode="auto">
                <a:xfrm>
                  <a:off x="6770688" y="4913313"/>
                  <a:ext cx="169862" cy="266700"/>
                </a:xfrm>
                <a:prstGeom prst="rect">
                  <a:avLst/>
                </a:prstGeom>
                <a:solidFill>
                  <a:srgbClr val="B7DD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235"/>
                <p:cNvSpPr>
                  <a:spLocks noChangeArrowheads="1"/>
                </p:cNvSpPr>
                <p:nvPr/>
              </p:nvSpPr>
              <p:spPr bwMode="auto">
                <a:xfrm>
                  <a:off x="6770688" y="4913313"/>
                  <a:ext cx="169862"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Rectangle 236"/>
                <p:cNvSpPr>
                  <a:spLocks noChangeArrowheads="1"/>
                </p:cNvSpPr>
                <p:nvPr/>
              </p:nvSpPr>
              <p:spPr bwMode="auto">
                <a:xfrm>
                  <a:off x="6817375" y="4962525"/>
                  <a:ext cx="163512"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dirty="0">
                      <a:ln>
                        <a:noFill/>
                      </a:ln>
                      <a:solidFill>
                        <a:srgbClr val="000000"/>
                      </a:solidFill>
                      <a:effectLst/>
                      <a:latin typeface="Times New Roman" panose="02020603050405020304" pitchFamily="18" charset="0"/>
                    </a:rPr>
                    <a:t>Z</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78" name="Rectangle 237"/>
                <p:cNvSpPr>
                  <a:spLocks noChangeArrowheads="1"/>
                </p:cNvSpPr>
                <p:nvPr/>
              </p:nvSpPr>
              <p:spPr bwMode="auto">
                <a:xfrm>
                  <a:off x="9458325" y="4913313"/>
                  <a:ext cx="169862" cy="266700"/>
                </a:xfrm>
                <a:prstGeom prst="rect">
                  <a:avLst/>
                </a:prstGeom>
                <a:solidFill>
                  <a:srgbClr val="B7DD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Rectangle 238"/>
                <p:cNvSpPr>
                  <a:spLocks noChangeArrowheads="1"/>
                </p:cNvSpPr>
                <p:nvPr/>
              </p:nvSpPr>
              <p:spPr bwMode="auto">
                <a:xfrm>
                  <a:off x="9458325" y="4913313"/>
                  <a:ext cx="169862"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Rectangle 239"/>
                <p:cNvSpPr>
                  <a:spLocks noChangeArrowheads="1"/>
                </p:cNvSpPr>
                <p:nvPr/>
              </p:nvSpPr>
              <p:spPr bwMode="auto">
                <a:xfrm>
                  <a:off x="9506684" y="4960821"/>
                  <a:ext cx="16192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dirty="0">
                      <a:ln>
                        <a:noFill/>
                      </a:ln>
                      <a:solidFill>
                        <a:srgbClr val="000000"/>
                      </a:solidFill>
                      <a:effectLst/>
                      <a:latin typeface="Times New Roman" panose="02020603050405020304" pitchFamily="18" charset="0"/>
                    </a:rPr>
                    <a:t>Z</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81" name="Freeform 117"/>
                <p:cNvSpPr>
                  <a:spLocks/>
                </p:cNvSpPr>
                <p:nvPr/>
              </p:nvSpPr>
              <p:spPr bwMode="auto">
                <a:xfrm>
                  <a:off x="10821668" y="5439253"/>
                  <a:ext cx="123825" cy="82550"/>
                </a:xfrm>
                <a:custGeom>
                  <a:avLst/>
                  <a:gdLst>
                    <a:gd name="T0" fmla="*/ 0 w 78"/>
                    <a:gd name="T1" fmla="*/ 0 h 52"/>
                    <a:gd name="T2" fmla="*/ 78 w 78"/>
                    <a:gd name="T3" fmla="*/ 26 h 52"/>
                    <a:gd name="T4" fmla="*/ 0 w 78"/>
                    <a:gd name="T5" fmla="*/ 52 h 52"/>
                    <a:gd name="T6" fmla="*/ 0 w 78"/>
                    <a:gd name="T7" fmla="*/ 0 h 52"/>
                  </a:gdLst>
                  <a:ahLst/>
                  <a:cxnLst>
                    <a:cxn ang="0">
                      <a:pos x="T0" y="T1"/>
                    </a:cxn>
                    <a:cxn ang="0">
                      <a:pos x="T2" y="T3"/>
                    </a:cxn>
                    <a:cxn ang="0">
                      <a:pos x="T4" y="T5"/>
                    </a:cxn>
                    <a:cxn ang="0">
                      <a:pos x="T6" y="T7"/>
                    </a:cxn>
                  </a:cxnLst>
                  <a:rect l="0" t="0" r="r" b="b"/>
                  <a:pathLst>
                    <a:path w="78" h="52">
                      <a:moveTo>
                        <a:pt x="0" y="0"/>
                      </a:moveTo>
                      <a:lnTo>
                        <a:pt x="78" y="26"/>
                      </a:lnTo>
                      <a:lnTo>
                        <a:pt x="0" y="5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cxnSp>
          <p:nvCxnSpPr>
            <p:cNvPr id="5" name="直接连接符 4"/>
            <p:cNvCxnSpPr/>
            <p:nvPr/>
          </p:nvCxnSpPr>
          <p:spPr>
            <a:xfrm>
              <a:off x="8483402" y="4963844"/>
              <a:ext cx="536327" cy="15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2" name="页脚占位符 181"/>
          <p:cNvSpPr>
            <a:spLocks noGrp="1"/>
          </p:cNvSpPr>
          <p:nvPr>
            <p:ph type="ftr" sz="quarter" idx="11"/>
          </p:nvPr>
        </p:nvSpPr>
        <p:spPr/>
        <p:txBody>
          <a:bodyPr/>
          <a:lstStyle/>
          <a:p>
            <a:r>
              <a:rPr lang="en-US" altLang="zh-CN"/>
              <a:t>CEPC MDI workshop 2023</a:t>
            </a:r>
            <a:endParaRPr lang="zh-CN" altLang="en-US"/>
          </a:p>
        </p:txBody>
      </p:sp>
      <p:sp>
        <p:nvSpPr>
          <p:cNvPr id="181" name="内容占位符 2">
            <a:extLst>
              <a:ext uri="{FF2B5EF4-FFF2-40B4-BE49-F238E27FC236}">
                <a16:creationId xmlns:a16="http://schemas.microsoft.com/office/drawing/2014/main" id="{7DC1CDC1-19E5-42E0-B38B-EB9BE895F5DA}"/>
              </a:ext>
            </a:extLst>
          </p:cNvPr>
          <p:cNvSpPr txBox="1">
            <a:spLocks/>
          </p:cNvSpPr>
          <p:nvPr/>
        </p:nvSpPr>
        <p:spPr>
          <a:xfrm>
            <a:off x="459349" y="1122795"/>
            <a:ext cx="6385890" cy="13449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1600" dirty="0">
                <a:latin typeface="微软雅黑" panose="020B0503020204020204" pitchFamily="34" charset="-122"/>
                <a:ea typeface="微软雅黑" panose="020B0503020204020204" pitchFamily="34" charset="-122"/>
              </a:rPr>
              <a:t>1</a:t>
            </a:r>
            <a:r>
              <a:rPr lang="en-US" altLang="zh-CN" sz="1600" baseline="30000" dirty="0">
                <a:latin typeface="微软雅黑" panose="020B0503020204020204" pitchFamily="34" charset="-122"/>
                <a:ea typeface="微软雅黑" panose="020B0503020204020204" pitchFamily="34" charset="-122"/>
              </a:rPr>
              <a:t>st</a:t>
            </a:r>
            <a:r>
              <a:rPr lang="en-US" altLang="zh-CN" sz="1600" dirty="0">
                <a:latin typeface="微软雅黑" panose="020B0503020204020204" pitchFamily="34" charset="-122"/>
                <a:ea typeface="微软雅黑" panose="020B0503020204020204" pitchFamily="34" charset="-122"/>
              </a:rPr>
              <a:t> priority of the Higgs running and </a:t>
            </a:r>
            <a:r>
              <a:rPr lang="en-US" altLang="zh-CN" sz="1600" dirty="0">
                <a:latin typeface="Arial" panose="020B0604020202020204" pitchFamily="34" charset="0"/>
                <a:cs typeface="Arial" panose="020B0604020202020204" pitchFamily="34" charset="0"/>
              </a:rPr>
              <a:t>flexible switching</a:t>
            </a:r>
            <a:endParaRPr lang="en-US" altLang="zh-CN" sz="1600" dirty="0">
              <a:latin typeface="微软雅黑" panose="020B0503020204020204" pitchFamily="34" charset="-122"/>
              <a:ea typeface="微软雅黑" panose="020B0503020204020204" pitchFamily="34" charset="-122"/>
            </a:endParaRPr>
          </a:p>
          <a:p>
            <a:pPr>
              <a:lnSpc>
                <a:spcPct val="120000"/>
              </a:lnSpc>
            </a:pPr>
            <a:r>
              <a:rPr lang="en-US" altLang="zh-CN" sz="1600" dirty="0">
                <a:latin typeface="微软雅黑" panose="020B0503020204020204" pitchFamily="34" charset="-122"/>
                <a:ea typeface="微软雅黑" panose="020B0503020204020204" pitchFamily="34" charset="-122"/>
              </a:rPr>
              <a:t>Low cost at early stage</a:t>
            </a:r>
          </a:p>
          <a:p>
            <a:pPr>
              <a:lnSpc>
                <a:spcPct val="120000"/>
              </a:lnSpc>
            </a:pPr>
            <a:r>
              <a:rPr lang="en-US" altLang="zh-CN" sz="1600" dirty="0">
                <a:latin typeface="微软雅黑" panose="020B0503020204020204" pitchFamily="34" charset="-122"/>
                <a:ea typeface="微软雅黑" panose="020B0503020204020204" pitchFamily="34" charset="-122"/>
              </a:rPr>
              <a:t>Get high luminosity for all modes</a:t>
            </a:r>
          </a:p>
        </p:txBody>
      </p:sp>
      <p:sp>
        <p:nvSpPr>
          <p:cNvPr id="183" name="矩形 182">
            <a:extLst>
              <a:ext uri="{FF2B5EF4-FFF2-40B4-BE49-F238E27FC236}">
                <a16:creationId xmlns:a16="http://schemas.microsoft.com/office/drawing/2014/main" id="{8827DA69-096D-4C16-B18D-209468489A78}"/>
              </a:ext>
            </a:extLst>
          </p:cNvPr>
          <p:cNvSpPr/>
          <p:nvPr/>
        </p:nvSpPr>
        <p:spPr>
          <a:xfrm>
            <a:off x="759835" y="2520047"/>
            <a:ext cx="5029521" cy="3906851"/>
          </a:xfrm>
          <a:prstGeom prst="rect">
            <a:avLst/>
          </a:prstGeom>
          <a:solidFill>
            <a:schemeClr val="accent2">
              <a:lumMod val="20000"/>
              <a:lumOff val="80000"/>
            </a:schemeClr>
          </a:solidFill>
          <a:ln w="127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20000"/>
              </a:lnSpc>
              <a:spcBef>
                <a:spcPts val="600"/>
              </a:spcBef>
              <a:defRPr/>
            </a:pPr>
            <a:r>
              <a:rPr lang="en-US" altLang="zh-CN" sz="1400" b="1" dirty="0">
                <a:solidFill>
                  <a:srgbClr val="000000"/>
                </a:solidFill>
                <a:latin typeface="微软雅黑" panose="020B0503020204020204" pitchFamily="34" charset="-122"/>
                <a:ea typeface="微软雅黑" panose="020B0503020204020204" pitchFamily="34" charset="-122"/>
              </a:rPr>
              <a:t>Stage 1</a:t>
            </a:r>
            <a:r>
              <a:rPr lang="zh-CN" altLang="en-US" sz="1400" b="1" dirty="0">
                <a:solidFill>
                  <a:srgbClr val="000000"/>
                </a:solidFill>
                <a:latin typeface="微软雅黑" panose="020B0503020204020204" pitchFamily="34" charset="-122"/>
                <a:ea typeface="微软雅黑" panose="020B0503020204020204" pitchFamily="34" charset="-122"/>
              </a:rPr>
              <a:t> </a:t>
            </a:r>
            <a:r>
              <a:rPr lang="en-US" altLang="zh-CN" sz="1400" b="1" dirty="0">
                <a:solidFill>
                  <a:srgbClr val="000000"/>
                </a:solidFill>
                <a:latin typeface="微软雅黑" panose="020B0503020204020204" pitchFamily="34" charset="-122"/>
                <a:ea typeface="微软雅黑" panose="020B0503020204020204" pitchFamily="34" charset="-122"/>
              </a:rPr>
              <a:t>(H/W run) </a:t>
            </a:r>
          </a:p>
          <a:p>
            <a:pPr marL="171450" indent="-171450">
              <a:lnSpc>
                <a:spcPct val="120000"/>
              </a:lnSpc>
              <a:spcBef>
                <a:spcPts val="600"/>
              </a:spcBef>
              <a:buFont typeface="Arial" panose="020B0604020202020204" pitchFamily="34" charset="0"/>
              <a:buChar char="•"/>
              <a:defRPr/>
            </a:pPr>
            <a:r>
              <a:rPr lang="en-US" altLang="zh-CN" sz="1400" dirty="0">
                <a:solidFill>
                  <a:srgbClr val="000000"/>
                </a:solidFill>
                <a:latin typeface="微软雅黑" panose="020B0503020204020204" pitchFamily="34" charset="-122"/>
                <a:ea typeface="微软雅黑" panose="020B0503020204020204" pitchFamily="34" charset="-122"/>
              </a:rPr>
              <a:t>Layout and parameters are same with CDR except longer central part</a:t>
            </a:r>
          </a:p>
          <a:p>
            <a:pPr marL="171450" indent="-171450">
              <a:lnSpc>
                <a:spcPct val="120000"/>
              </a:lnSpc>
              <a:spcBef>
                <a:spcPts val="600"/>
              </a:spcBef>
              <a:buFont typeface="Arial" panose="020B0604020202020204" pitchFamily="34" charset="0"/>
              <a:buChar char="•"/>
              <a:defRPr/>
            </a:pPr>
            <a:r>
              <a:rPr lang="en-US" altLang="zh-CN" sz="1400" dirty="0">
                <a:solidFill>
                  <a:srgbClr val="000000"/>
                </a:solidFill>
                <a:latin typeface="微软雅黑" panose="020B0503020204020204" pitchFamily="34" charset="-122"/>
                <a:ea typeface="微软雅黑" panose="020B0503020204020204" pitchFamily="34" charset="-122"/>
              </a:rPr>
              <a:t>Medium or low luminosity at Z</a:t>
            </a:r>
          </a:p>
          <a:p>
            <a:pPr>
              <a:lnSpc>
                <a:spcPct val="120000"/>
              </a:lnSpc>
              <a:spcBef>
                <a:spcPts val="600"/>
              </a:spcBef>
              <a:defRPr/>
            </a:pPr>
            <a:r>
              <a:rPr lang="en-US" altLang="zh-CN" sz="1400" b="1" dirty="0">
                <a:solidFill>
                  <a:srgbClr val="000000"/>
                </a:solidFill>
                <a:latin typeface="微软雅黑" panose="020B0503020204020204" pitchFamily="34" charset="-122"/>
                <a:ea typeface="微软雅黑" panose="020B0503020204020204" pitchFamily="34" charset="-122"/>
              </a:rPr>
              <a:t>Stage 2 (HL-Z upgrade)</a:t>
            </a:r>
          </a:p>
          <a:p>
            <a:pPr marL="171450" indent="-171450">
              <a:lnSpc>
                <a:spcPct val="120000"/>
              </a:lnSpc>
              <a:spcBef>
                <a:spcPts val="600"/>
              </a:spcBef>
              <a:buFont typeface="Arial" panose="020B0604020202020204" pitchFamily="34" charset="0"/>
              <a:buChar char="•"/>
              <a:defRPr/>
            </a:pPr>
            <a:r>
              <a:rPr lang="en-US" altLang="zh-CN" sz="1400" b="1" dirty="0">
                <a:solidFill>
                  <a:srgbClr val="FF0000"/>
                </a:solidFill>
                <a:latin typeface="微软雅黑" panose="020B0503020204020204" pitchFamily="34" charset="-122"/>
                <a:ea typeface="微软雅黑" panose="020B0503020204020204" pitchFamily="34" charset="-122"/>
              </a:rPr>
              <a:t>Move Higgs cavities to center and add high current Z cavities.</a:t>
            </a:r>
          </a:p>
          <a:p>
            <a:pPr marL="171450" indent="-171450">
              <a:lnSpc>
                <a:spcPct val="120000"/>
              </a:lnSpc>
              <a:spcBef>
                <a:spcPts val="600"/>
              </a:spcBef>
              <a:buFont typeface="Arial" panose="020B0604020202020204" pitchFamily="34" charset="0"/>
              <a:buChar char="•"/>
              <a:defRPr/>
            </a:pPr>
            <a:r>
              <a:rPr lang="en-US" altLang="zh-CN" sz="1400" b="1" dirty="0">
                <a:solidFill>
                  <a:srgbClr val="FF0000"/>
                </a:solidFill>
                <a:latin typeface="微软雅黑" panose="020B0503020204020204" pitchFamily="34" charset="-122"/>
                <a:ea typeface="微软雅黑" panose="020B0503020204020204" pitchFamily="34" charset="-122"/>
              </a:rPr>
              <a:t>By-pass low current H cavities.</a:t>
            </a:r>
          </a:p>
          <a:p>
            <a:pPr>
              <a:lnSpc>
                <a:spcPct val="120000"/>
              </a:lnSpc>
              <a:spcBef>
                <a:spcPts val="600"/>
              </a:spcBef>
              <a:defRPr/>
            </a:pPr>
            <a:r>
              <a:rPr lang="en-US" altLang="zh-CN" sz="1400" b="1" dirty="0">
                <a:solidFill>
                  <a:srgbClr val="000000"/>
                </a:solidFill>
                <a:latin typeface="微软雅黑" panose="020B0503020204020204" pitchFamily="34" charset="-122"/>
                <a:ea typeface="微软雅黑" panose="020B0503020204020204" pitchFamily="34" charset="-122"/>
              </a:rPr>
              <a:t>Stage 3(ttbar</a:t>
            </a:r>
            <a:r>
              <a:rPr lang="zh-CN" altLang="en-US" sz="1400" b="1" dirty="0">
                <a:solidFill>
                  <a:srgbClr val="000000"/>
                </a:solidFill>
                <a:latin typeface="微软雅黑" panose="020B0503020204020204" pitchFamily="34" charset="-122"/>
                <a:ea typeface="微软雅黑" panose="020B0503020204020204" pitchFamily="34" charset="-122"/>
              </a:rPr>
              <a:t> </a:t>
            </a:r>
            <a:r>
              <a:rPr lang="en-US" altLang="zh-CN" sz="1400" b="1" dirty="0">
                <a:solidFill>
                  <a:srgbClr val="000000"/>
                </a:solidFill>
                <a:latin typeface="微软雅黑" panose="020B0503020204020204" pitchFamily="34" charset="-122"/>
                <a:ea typeface="微软雅黑" panose="020B0503020204020204" pitchFamily="34" charset="-122"/>
              </a:rPr>
              <a:t>upgrade)</a:t>
            </a:r>
            <a:r>
              <a:rPr lang="zh-CN" altLang="en-US" sz="1400" b="1" dirty="0">
                <a:solidFill>
                  <a:srgbClr val="000000"/>
                </a:solidFill>
                <a:latin typeface="微软雅黑" panose="020B0503020204020204" pitchFamily="34" charset="-122"/>
                <a:ea typeface="微软雅黑" panose="020B0503020204020204" pitchFamily="34" charset="-122"/>
              </a:rPr>
              <a:t>：</a:t>
            </a:r>
            <a:endParaRPr lang="en-US" altLang="zh-CN" sz="1400" b="1" dirty="0">
              <a:solidFill>
                <a:srgbClr val="000000"/>
              </a:solidFill>
              <a:latin typeface="微软雅黑" panose="020B0503020204020204" pitchFamily="34" charset="-122"/>
              <a:ea typeface="微软雅黑" panose="020B0503020204020204" pitchFamily="34" charset="-122"/>
            </a:endParaRPr>
          </a:p>
          <a:p>
            <a:pPr marL="171450" indent="-171450">
              <a:lnSpc>
                <a:spcPct val="120000"/>
              </a:lnSpc>
              <a:spcBef>
                <a:spcPts val="600"/>
              </a:spcBef>
              <a:buFont typeface="Arial" panose="020B0604020202020204" pitchFamily="34" charset="0"/>
              <a:buChar char="•"/>
              <a:defRPr/>
            </a:pPr>
            <a:r>
              <a:rPr lang="en-US" altLang="zh-CN" sz="1400" dirty="0">
                <a:solidFill>
                  <a:srgbClr val="000000"/>
                </a:solidFill>
                <a:latin typeface="微软雅黑" panose="020B0503020204020204" pitchFamily="34" charset="-122"/>
                <a:ea typeface="微软雅黑" panose="020B0503020204020204" pitchFamily="34" charset="-122"/>
              </a:rPr>
              <a:t>Add ttbar cavities (low current, high gradient, high Q)</a:t>
            </a:r>
          </a:p>
          <a:p>
            <a:pPr marL="171450" indent="-171450">
              <a:lnSpc>
                <a:spcPct val="120000"/>
              </a:lnSpc>
              <a:spcBef>
                <a:spcPts val="600"/>
              </a:spcBef>
              <a:buFont typeface="Arial" panose="020B0604020202020204" pitchFamily="34" charset="0"/>
              <a:buChar char="•"/>
              <a:defRPr/>
            </a:pPr>
            <a:r>
              <a:rPr lang="en-US" altLang="zh-CN" sz="1400" dirty="0">
                <a:solidFill>
                  <a:srgbClr val="000000"/>
                </a:solidFill>
                <a:latin typeface="微软雅黑" panose="020B0503020204020204" pitchFamily="34" charset="-122"/>
                <a:ea typeface="微软雅黑" panose="020B0503020204020204" pitchFamily="34" charset="-122"/>
              </a:rPr>
              <a:t>Nb3Sn@4.2 K or others to significant reducing the cost of cryo-system and AC power.</a:t>
            </a:r>
          </a:p>
        </p:txBody>
      </p:sp>
      <p:pic>
        <p:nvPicPr>
          <p:cNvPr id="185" name="图片 184">
            <a:extLst>
              <a:ext uri="{FF2B5EF4-FFF2-40B4-BE49-F238E27FC236}">
                <a16:creationId xmlns:a16="http://schemas.microsoft.com/office/drawing/2014/main" id="{80AEC908-637A-4A85-B1FA-904E6EE5409C}"/>
              </a:ext>
            </a:extLst>
          </p:cNvPr>
          <p:cNvPicPr/>
          <p:nvPr/>
        </p:nvPicPr>
        <p:blipFill>
          <a:blip r:embed="rId4"/>
          <a:stretch>
            <a:fillRect/>
          </a:stretch>
        </p:blipFill>
        <p:spPr>
          <a:xfrm>
            <a:off x="6004972" y="2164679"/>
            <a:ext cx="5727032" cy="2904429"/>
          </a:xfrm>
          <a:prstGeom prst="rect">
            <a:avLst/>
          </a:prstGeom>
        </p:spPr>
      </p:pic>
      <p:sp>
        <p:nvSpPr>
          <p:cNvPr id="3" name="日期占位符 2">
            <a:extLst>
              <a:ext uri="{FF2B5EF4-FFF2-40B4-BE49-F238E27FC236}">
                <a16:creationId xmlns:a16="http://schemas.microsoft.com/office/drawing/2014/main" id="{6902AE8D-BE85-4B5B-AD8D-FE727FF09CB3}"/>
              </a:ext>
            </a:extLst>
          </p:cNvPr>
          <p:cNvSpPr>
            <a:spLocks noGrp="1"/>
          </p:cNvSpPr>
          <p:nvPr>
            <p:ph type="dt" sz="half" idx="10"/>
          </p:nvPr>
        </p:nvSpPr>
        <p:spPr/>
        <p:txBody>
          <a:bodyPr/>
          <a:lstStyle/>
          <a:p>
            <a:r>
              <a:rPr lang="en-US" altLang="zh-CN"/>
              <a:t>Yiwei Wang</a:t>
            </a:r>
            <a:endParaRPr lang="zh-CN" altLang="en-US"/>
          </a:p>
        </p:txBody>
      </p:sp>
      <p:sp>
        <p:nvSpPr>
          <p:cNvPr id="4" name="文本框 3">
            <a:extLst>
              <a:ext uri="{FF2B5EF4-FFF2-40B4-BE49-F238E27FC236}">
                <a16:creationId xmlns:a16="http://schemas.microsoft.com/office/drawing/2014/main" id="{8C6823DC-83FC-40AF-B417-F0786113DB4D}"/>
              </a:ext>
            </a:extLst>
          </p:cNvPr>
          <p:cNvSpPr txBox="1"/>
          <p:nvPr/>
        </p:nvSpPr>
        <p:spPr>
          <a:xfrm>
            <a:off x="9294007" y="742766"/>
            <a:ext cx="2682528" cy="338554"/>
          </a:xfrm>
          <a:prstGeom prst="rect">
            <a:avLst/>
          </a:prstGeom>
          <a:noFill/>
        </p:spPr>
        <p:txBody>
          <a:bodyPr wrap="square" rtlCol="0">
            <a:spAutoFit/>
          </a:bodyPr>
          <a:lstStyle/>
          <a:p>
            <a:r>
              <a:rPr lang="en-US" altLang="zh-CN" sz="1600" dirty="0" err="1"/>
              <a:t>Jiyuan</a:t>
            </a:r>
            <a:r>
              <a:rPr lang="en-US" altLang="zh-CN" sz="1600" dirty="0"/>
              <a:t> </a:t>
            </a:r>
            <a:r>
              <a:rPr lang="en-US" altLang="zh-CN" sz="1600" dirty="0" err="1"/>
              <a:t>Zhai</a:t>
            </a:r>
            <a:r>
              <a:rPr lang="en-US" altLang="zh-CN" sz="1600" dirty="0"/>
              <a:t>, Yiwei Wang</a:t>
            </a:r>
            <a:endParaRPr lang="zh-CN" altLang="en-US" sz="1600" dirty="0"/>
          </a:p>
        </p:txBody>
      </p:sp>
    </p:spTree>
    <p:extLst>
      <p:ext uri="{BB962C8B-B14F-4D97-AF65-F5344CB8AC3E}">
        <p14:creationId xmlns:p14="http://schemas.microsoft.com/office/powerpoint/2010/main" val="224206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78012" y="176746"/>
            <a:ext cx="7886700" cy="742522"/>
          </a:xfrm>
        </p:spPr>
        <p:txBody>
          <a:bodyPr>
            <a:normAutofit/>
          </a:bodyPr>
          <a:lstStyle/>
          <a:p>
            <a:pPr algn="ctr"/>
            <a:r>
              <a:rPr lang="en-US" sz="3200" b="1" dirty="0">
                <a:solidFill>
                  <a:srgbClr val="0070C0"/>
                </a:solidFill>
                <a:latin typeface="+mn-lt"/>
              </a:rPr>
              <a:t>ARC region for all modes</a:t>
            </a:r>
          </a:p>
        </p:txBody>
      </p:sp>
      <p:sp>
        <p:nvSpPr>
          <p:cNvPr id="3" name="文本框 2"/>
          <p:cNvSpPr txBox="1"/>
          <p:nvPr/>
        </p:nvSpPr>
        <p:spPr>
          <a:xfrm>
            <a:off x="735871" y="900719"/>
            <a:ext cx="10937969" cy="1323439"/>
          </a:xfrm>
          <a:prstGeom prst="rect">
            <a:avLst/>
          </a:prstGeom>
          <a:noFill/>
        </p:spPr>
        <p:txBody>
          <a:bodyPr wrap="square" rtlCol="0">
            <a:spAutoFit/>
          </a:bodyPr>
          <a:lstStyle/>
          <a:p>
            <a:pPr marL="214313" indent="-214313">
              <a:buFont typeface="Arial" panose="020B0604020202020204" pitchFamily="34" charset="0"/>
              <a:buChar char="•"/>
            </a:pPr>
            <a:r>
              <a:rPr lang="en-US" altLang="zh-CN" sz="2000" dirty="0">
                <a:cs typeface="Times New Roman" panose="02020603050405020304" pitchFamily="18" charset="0"/>
              </a:rPr>
              <a:t>Z and W modes need larger momentum compaction factor </a:t>
            </a:r>
            <a:r>
              <a:rPr lang="en-US" altLang="zh-CN" sz="2000" dirty="0">
                <a:cs typeface="Times New Roman" panose="02020603050405020304" pitchFamily="18" charset="0"/>
                <a:sym typeface="Symbol" panose="05050102010706020507" pitchFamily="18" charset="2"/>
              </a:rPr>
              <a:t></a:t>
            </a:r>
            <a:r>
              <a:rPr lang="en-US" altLang="zh-CN" sz="2000" dirty="0">
                <a:cs typeface="Times New Roman" panose="02020603050405020304" pitchFamily="18" charset="0"/>
              </a:rPr>
              <a:t>p and thus larger emittance </a:t>
            </a:r>
            <a:r>
              <a:rPr lang="el-GR" altLang="zh-CN" sz="2000" dirty="0">
                <a:cs typeface="Times New Roman" panose="02020603050405020304" pitchFamily="18" charset="0"/>
              </a:rPr>
              <a:t>ε</a:t>
            </a:r>
            <a:r>
              <a:rPr lang="en-US" altLang="zh-CN" sz="2000" dirty="0">
                <a:cs typeface="Times New Roman" panose="02020603050405020304" pitchFamily="18" charset="0"/>
              </a:rPr>
              <a:t>x, Qs</a:t>
            </a:r>
          </a:p>
          <a:p>
            <a:pPr marL="671513" lvl="1" indent="-214313">
              <a:buFont typeface="Arial" panose="020B0604020202020204" pitchFamily="34" charset="0"/>
              <a:buChar char="•"/>
            </a:pPr>
            <a:r>
              <a:rPr lang="en-US" altLang="zh-CN" sz="2000" dirty="0">
                <a:cs typeface="Times New Roman" panose="02020603050405020304" pitchFamily="18" charset="0"/>
              </a:rPr>
              <a:t>To suppress the impedance induced instability at Z mode</a:t>
            </a:r>
          </a:p>
          <a:p>
            <a:pPr marL="671513" lvl="1" indent="-214313">
              <a:buFont typeface="Arial" panose="020B0604020202020204" pitchFamily="34" charset="0"/>
              <a:buChar char="•"/>
            </a:pPr>
            <a:r>
              <a:rPr lang="en-US" altLang="zh-CN" sz="2000" dirty="0">
                <a:cs typeface="Times New Roman" panose="02020603050405020304" pitchFamily="18" charset="0"/>
              </a:rPr>
              <a:t>To increase stable tune area if considering beam-beam effect and impedance consistently at W and Z modes</a:t>
            </a:r>
          </a:p>
        </p:txBody>
      </p:sp>
      <p:pic>
        <p:nvPicPr>
          <p:cNvPr id="12" name="内容占位符 3">
            <a:extLst>
              <a:ext uri="{FF2B5EF4-FFF2-40B4-BE49-F238E27FC236}">
                <a16:creationId xmlns:a16="http://schemas.microsoft.com/office/drawing/2014/main" id="{2A5B1F4C-88F8-4778-A262-2AAD0B648424}"/>
              </a:ext>
            </a:extLst>
          </p:cNvPr>
          <p:cNvPicPr>
            <a:picLocks noChangeAspect="1"/>
          </p:cNvPicPr>
          <p:nvPr/>
        </p:nvPicPr>
        <p:blipFill>
          <a:blip r:embed="rId3"/>
          <a:stretch>
            <a:fillRect/>
          </a:stretch>
        </p:blipFill>
        <p:spPr>
          <a:xfrm>
            <a:off x="5463363" y="2485508"/>
            <a:ext cx="4423664" cy="2212644"/>
          </a:xfrm>
          <a:prstGeom prst="rect">
            <a:avLst/>
          </a:prstGeom>
        </p:spPr>
      </p:pic>
      <p:sp>
        <p:nvSpPr>
          <p:cNvPr id="13" name="文本框 12">
            <a:extLst>
              <a:ext uri="{FF2B5EF4-FFF2-40B4-BE49-F238E27FC236}">
                <a16:creationId xmlns:a16="http://schemas.microsoft.com/office/drawing/2014/main" id="{72D6FA00-DBE2-472F-A04D-C65B78EEF931}"/>
              </a:ext>
            </a:extLst>
          </p:cNvPr>
          <p:cNvSpPr txBox="1"/>
          <p:nvPr/>
        </p:nvSpPr>
        <p:spPr>
          <a:xfrm>
            <a:off x="5791689" y="2162119"/>
            <a:ext cx="5523355" cy="307777"/>
          </a:xfrm>
          <a:prstGeom prst="rect">
            <a:avLst/>
          </a:prstGeom>
          <a:noFill/>
        </p:spPr>
        <p:txBody>
          <a:bodyPr wrap="square" rtlCol="0">
            <a:spAutoFit/>
          </a:bodyPr>
          <a:lstStyle/>
          <a:p>
            <a:r>
              <a:rPr lang="en-US" altLang="zh-CN" sz="1400" b="1" dirty="0">
                <a:latin typeface="Calibri" charset="0"/>
                <a:ea typeface="宋体" charset="0"/>
              </a:rPr>
              <a:t>stable tune area with both beam-beam and impedance  (Z mode 90/90)</a:t>
            </a:r>
            <a:endParaRPr lang="zh-CN" altLang="en-US" sz="1400" b="1" dirty="0">
              <a:latin typeface="Calibri" charset="0"/>
              <a:ea typeface="宋体" charset="0"/>
            </a:endParaRPr>
          </a:p>
        </p:txBody>
      </p:sp>
      <p:sp>
        <p:nvSpPr>
          <p:cNvPr id="4" name="矩形 3"/>
          <p:cNvSpPr/>
          <p:nvPr/>
        </p:nvSpPr>
        <p:spPr>
          <a:xfrm>
            <a:off x="9717187" y="2509462"/>
            <a:ext cx="2550714" cy="307777"/>
          </a:xfrm>
          <a:prstGeom prst="rect">
            <a:avLst/>
          </a:prstGeom>
        </p:spPr>
        <p:txBody>
          <a:bodyPr wrap="square">
            <a:spAutoFit/>
          </a:bodyPr>
          <a:lstStyle/>
          <a:p>
            <a:pPr>
              <a:spcBef>
                <a:spcPts val="450"/>
              </a:spcBef>
            </a:pPr>
            <a:r>
              <a:rPr lang="en-US" altLang="zh-CN" sz="1400" dirty="0">
                <a:cs typeface="Times New Roman" panose="02020603050405020304" pitchFamily="18" charset="0"/>
              </a:rPr>
              <a:t>Yuan Zhang</a:t>
            </a:r>
          </a:p>
        </p:txBody>
      </p:sp>
      <p:graphicFrame>
        <p:nvGraphicFramePr>
          <p:cNvPr id="24" name="对象 23">
            <a:extLst>
              <a:ext uri="{FF2B5EF4-FFF2-40B4-BE49-F238E27FC236}">
                <a16:creationId xmlns:a16="http://schemas.microsoft.com/office/drawing/2014/main" id="{CA2C342B-00AF-41F6-AFA1-3A74A0832037}"/>
              </a:ext>
            </a:extLst>
          </p:cNvPr>
          <p:cNvGraphicFramePr>
            <a:graphicFrameLocks noChangeAspect="1"/>
          </p:cNvGraphicFramePr>
          <p:nvPr/>
        </p:nvGraphicFramePr>
        <p:xfrm>
          <a:off x="1418314" y="2878007"/>
          <a:ext cx="1787572" cy="1057436"/>
        </p:xfrm>
        <a:graphic>
          <a:graphicData uri="http://schemas.openxmlformats.org/presentationml/2006/ole">
            <mc:AlternateContent xmlns:mc="http://schemas.openxmlformats.org/markup-compatibility/2006">
              <mc:Choice xmlns:v="urn:schemas-microsoft-com:vml" Requires="v">
                <p:oleObj spid="_x0000_s10942" name="公式" r:id="rId4" imgW="1270000" imgH="749300" progId="Equation.3">
                  <p:embed/>
                </p:oleObj>
              </mc:Choice>
              <mc:Fallback>
                <p:oleObj name="公式" r:id="rId4" imgW="1270000" imgH="749300" progId="Equation.3">
                  <p:embed/>
                  <p:pic>
                    <p:nvPicPr>
                      <p:cNvPr id="24" name="对象 23">
                        <a:extLst>
                          <a:ext uri="{FF2B5EF4-FFF2-40B4-BE49-F238E27FC236}">
                            <a16:creationId xmlns:a16="http://schemas.microsoft.com/office/drawing/2014/main" id="{CA2C342B-00AF-41F6-AFA1-3A74A08320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8314" y="2878007"/>
                        <a:ext cx="1787572" cy="1057436"/>
                      </a:xfrm>
                      <a:prstGeom prst="rect">
                        <a:avLst/>
                      </a:prstGeom>
                      <a:noFill/>
                      <a:ln>
                        <a:noFill/>
                      </a:ln>
                    </p:spPr>
                  </p:pic>
                </p:oleObj>
              </mc:Fallback>
            </mc:AlternateContent>
          </a:graphicData>
        </a:graphic>
      </p:graphicFrame>
      <p:sp>
        <p:nvSpPr>
          <p:cNvPr id="5" name="矩形 4"/>
          <p:cNvSpPr/>
          <p:nvPr/>
        </p:nvSpPr>
        <p:spPr>
          <a:xfrm>
            <a:off x="1418314" y="2220112"/>
            <a:ext cx="1788118" cy="307777"/>
          </a:xfrm>
          <a:prstGeom prst="rect">
            <a:avLst/>
          </a:prstGeom>
        </p:spPr>
        <p:txBody>
          <a:bodyPr wrap="none">
            <a:spAutoFit/>
          </a:bodyPr>
          <a:lstStyle/>
          <a:p>
            <a:pPr algn="just">
              <a:spcBef>
                <a:spcPts val="800"/>
              </a:spcBef>
            </a:pPr>
            <a:r>
              <a:rPr lang="en-US" altLang="zh-CN" sz="1400" b="1" dirty="0">
                <a:latin typeface="Calibri" charset="0"/>
                <a:ea typeface="宋体" charset="0"/>
              </a:rPr>
              <a:t>Microwave instability</a:t>
            </a:r>
          </a:p>
        </p:txBody>
      </p:sp>
      <p:sp>
        <p:nvSpPr>
          <p:cNvPr id="31" name="矩形 30"/>
          <p:cNvSpPr/>
          <p:nvPr/>
        </p:nvSpPr>
        <p:spPr>
          <a:xfrm>
            <a:off x="711059" y="4501220"/>
            <a:ext cx="10603985" cy="400110"/>
          </a:xfrm>
          <a:prstGeom prst="rect">
            <a:avLst/>
          </a:prstGeom>
        </p:spPr>
        <p:txBody>
          <a:bodyPr wrap="square">
            <a:spAutoFit/>
          </a:bodyPr>
          <a:lstStyle/>
          <a:p>
            <a:pPr marL="671513" lvl="1" indent="-214313">
              <a:buFont typeface="Arial" panose="020B0604020202020204" pitchFamily="34" charset="0"/>
              <a:buChar char="•"/>
            </a:pPr>
            <a:r>
              <a:rPr lang="en-US" altLang="zh-CN" sz="2000" b="1" dirty="0">
                <a:cs typeface="Times New Roman" panose="02020603050405020304" pitchFamily="18" charset="0"/>
              </a:rPr>
              <a:t>Phase advance reduced from 90</a:t>
            </a:r>
            <a:r>
              <a:rPr lang="en-US" altLang="zh-CN" sz="2000" b="1" dirty="0">
                <a:cs typeface="Times New Roman" panose="02020603050405020304" pitchFamily="18" charset="0"/>
                <a:sym typeface="Symbol" panose="05050102010706020507" pitchFamily="18" charset="2"/>
              </a:rPr>
              <a:t></a:t>
            </a:r>
            <a:r>
              <a:rPr lang="en-US" altLang="zh-CN" sz="2000" b="1" dirty="0">
                <a:cs typeface="Times New Roman" panose="02020603050405020304" pitchFamily="18" charset="0"/>
              </a:rPr>
              <a:t> to 60</a:t>
            </a:r>
            <a:r>
              <a:rPr lang="en-US" altLang="zh-CN" sz="2000" b="1" dirty="0">
                <a:cs typeface="Times New Roman" panose="02020603050405020304" pitchFamily="18" charset="0"/>
                <a:sym typeface="Symbol" panose="05050102010706020507" pitchFamily="18" charset="2"/>
              </a:rPr>
              <a:t> </a:t>
            </a:r>
            <a:r>
              <a:rPr lang="en-US" altLang="zh-CN" sz="2000" dirty="0">
                <a:cs typeface="Times New Roman" panose="02020603050405020304" pitchFamily="18" charset="0"/>
              </a:rPr>
              <a:t>for W and Z modes</a:t>
            </a:r>
          </a:p>
        </p:txBody>
      </p:sp>
      <p:sp>
        <p:nvSpPr>
          <p:cNvPr id="32" name="矩形 31"/>
          <p:cNvSpPr/>
          <p:nvPr/>
        </p:nvSpPr>
        <p:spPr>
          <a:xfrm>
            <a:off x="3381520" y="2529707"/>
            <a:ext cx="2213315" cy="523220"/>
          </a:xfrm>
          <a:prstGeom prst="rect">
            <a:avLst/>
          </a:prstGeom>
        </p:spPr>
        <p:txBody>
          <a:bodyPr wrap="square">
            <a:spAutoFit/>
          </a:bodyPr>
          <a:lstStyle/>
          <a:p>
            <a:r>
              <a:rPr lang="en-US" altLang="zh-CN" sz="1400" dirty="0"/>
              <a:t>Na  Wang, </a:t>
            </a:r>
          </a:p>
          <a:p>
            <a:r>
              <a:rPr lang="en-US" altLang="zh-CN" sz="1400" dirty="0"/>
              <a:t>CEPC Day, March 2020</a:t>
            </a:r>
            <a:endParaRPr lang="en-US" altLang="zh-CN" sz="2400" dirty="0">
              <a:cs typeface="Times New Roman" panose="02020603050405020304" pitchFamily="18" charset="0"/>
            </a:endParaRPr>
          </a:p>
        </p:txBody>
      </p:sp>
      <p:pic>
        <p:nvPicPr>
          <p:cNvPr id="18" name="Picture 8" descr="logo_main20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istrator\Desktop\1111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92544" y="142298"/>
            <a:ext cx="1015325" cy="59840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1270533" y="4937360"/>
            <a:ext cx="3424559" cy="1529554"/>
            <a:chOff x="1303757" y="4937359"/>
            <a:chExt cx="2738132" cy="1684065"/>
          </a:xfrm>
        </p:grpSpPr>
        <p:pic>
          <p:nvPicPr>
            <p:cNvPr id="20" name="图片 19"/>
            <p:cNvPicPr>
              <a:picLocks noChangeAspect="1"/>
            </p:cNvPicPr>
            <p:nvPr/>
          </p:nvPicPr>
          <p:blipFill>
            <a:blip r:embed="rId8"/>
            <a:stretch>
              <a:fillRect/>
            </a:stretch>
          </p:blipFill>
          <p:spPr>
            <a:xfrm>
              <a:off x="1303757" y="4937359"/>
              <a:ext cx="2578626" cy="1684065"/>
            </a:xfrm>
            <a:prstGeom prst="rect">
              <a:avLst/>
            </a:prstGeom>
          </p:spPr>
        </p:pic>
        <p:sp>
          <p:nvSpPr>
            <p:cNvPr id="22" name="矩形 21"/>
            <p:cNvSpPr/>
            <p:nvPr/>
          </p:nvSpPr>
          <p:spPr>
            <a:xfrm>
              <a:off x="1418314" y="5376203"/>
              <a:ext cx="2623575" cy="372754"/>
            </a:xfrm>
            <a:prstGeom prst="rect">
              <a:avLst/>
            </a:prstGeom>
          </p:spPr>
          <p:txBody>
            <a:bodyPr wrap="square">
              <a:spAutoFit/>
            </a:bodyPr>
            <a:lstStyle/>
            <a:p>
              <a:pPr marL="800100" lvl="2" indent="-342900"/>
              <a:r>
                <a:rPr lang="en-US" altLang="zh-CN" sz="1600" dirty="0"/>
                <a:t>H/ttbar mode </a:t>
              </a:r>
              <a:r>
                <a:rPr lang="en-US" altLang="zh-CN" sz="1600" dirty="0">
                  <a:cs typeface="Times New Roman" panose="02020603050405020304" pitchFamily="18" charset="0"/>
                </a:rPr>
                <a:t>90</a:t>
              </a:r>
              <a:r>
                <a:rPr lang="en-US" altLang="zh-CN" sz="1600" dirty="0">
                  <a:cs typeface="Times New Roman" panose="02020603050405020304" pitchFamily="18" charset="0"/>
                  <a:sym typeface="Symbol" panose="05050102010706020507" pitchFamily="18" charset="2"/>
                </a:rPr>
                <a:t>/</a:t>
              </a:r>
              <a:r>
                <a:rPr lang="en-US" altLang="zh-CN" sz="1600" dirty="0">
                  <a:cs typeface="Times New Roman" panose="02020603050405020304" pitchFamily="18" charset="0"/>
                </a:rPr>
                <a:t> 90</a:t>
              </a:r>
              <a:r>
                <a:rPr lang="en-US" altLang="zh-CN" sz="1600" dirty="0">
                  <a:cs typeface="Times New Roman" panose="02020603050405020304" pitchFamily="18" charset="0"/>
                  <a:sym typeface="Symbol" panose="05050102010706020507" pitchFamily="18" charset="2"/>
                </a:rPr>
                <a:t></a:t>
              </a:r>
              <a:r>
                <a:rPr lang="en-US" altLang="zh-CN" sz="1600" dirty="0">
                  <a:cs typeface="Times New Roman" panose="02020603050405020304" pitchFamily="18" charset="0"/>
                </a:rPr>
                <a:t> </a:t>
              </a:r>
              <a:endParaRPr lang="en-US" altLang="zh-CN" sz="1600" dirty="0"/>
            </a:p>
          </p:txBody>
        </p:sp>
      </p:grpSp>
      <p:grpSp>
        <p:nvGrpSpPr>
          <p:cNvPr id="8" name="组合 7"/>
          <p:cNvGrpSpPr/>
          <p:nvPr/>
        </p:nvGrpSpPr>
        <p:grpSpPr>
          <a:xfrm>
            <a:off x="6255739" y="4901331"/>
            <a:ext cx="3292707" cy="1565582"/>
            <a:chOff x="6085899" y="4898592"/>
            <a:chExt cx="2752218" cy="1754083"/>
          </a:xfrm>
        </p:grpSpPr>
        <p:pic>
          <p:nvPicPr>
            <p:cNvPr id="21" name="图片 20"/>
            <p:cNvPicPr>
              <a:picLocks noChangeAspect="1"/>
            </p:cNvPicPr>
            <p:nvPr/>
          </p:nvPicPr>
          <p:blipFill>
            <a:blip r:embed="rId9"/>
            <a:stretch>
              <a:fillRect/>
            </a:stretch>
          </p:blipFill>
          <p:spPr>
            <a:xfrm>
              <a:off x="6148745" y="4898592"/>
              <a:ext cx="2689372" cy="1754083"/>
            </a:xfrm>
            <a:prstGeom prst="rect">
              <a:avLst/>
            </a:prstGeom>
          </p:spPr>
        </p:pic>
        <p:sp>
          <p:nvSpPr>
            <p:cNvPr id="23" name="矩形 22"/>
            <p:cNvSpPr/>
            <p:nvPr/>
          </p:nvSpPr>
          <p:spPr>
            <a:xfrm>
              <a:off x="6085899" y="5357974"/>
              <a:ext cx="2689373" cy="338554"/>
            </a:xfrm>
            <a:prstGeom prst="rect">
              <a:avLst/>
            </a:prstGeom>
          </p:spPr>
          <p:txBody>
            <a:bodyPr wrap="square">
              <a:spAutoFit/>
            </a:bodyPr>
            <a:lstStyle/>
            <a:p>
              <a:pPr marL="800100" lvl="2" indent="-342900"/>
              <a:r>
                <a:rPr lang="en-US" altLang="zh-CN" sz="1600" dirty="0"/>
                <a:t>W/Z mode </a:t>
              </a:r>
              <a:r>
                <a:rPr lang="en-US" altLang="zh-CN" sz="1600" dirty="0">
                  <a:cs typeface="Times New Roman" panose="02020603050405020304" pitchFamily="18" charset="0"/>
                </a:rPr>
                <a:t>60</a:t>
              </a:r>
              <a:r>
                <a:rPr lang="en-US" altLang="zh-CN" sz="1600" dirty="0">
                  <a:cs typeface="Times New Roman" panose="02020603050405020304" pitchFamily="18" charset="0"/>
                  <a:sym typeface="Symbol" panose="05050102010706020507" pitchFamily="18" charset="2"/>
                </a:rPr>
                <a:t>/</a:t>
              </a:r>
              <a:r>
                <a:rPr lang="en-US" altLang="zh-CN" sz="1600" dirty="0">
                  <a:cs typeface="Times New Roman" panose="02020603050405020304" pitchFamily="18" charset="0"/>
                </a:rPr>
                <a:t> 60</a:t>
              </a:r>
              <a:r>
                <a:rPr lang="en-US" altLang="zh-CN" sz="1600" dirty="0">
                  <a:cs typeface="Times New Roman" panose="02020603050405020304" pitchFamily="18" charset="0"/>
                  <a:sym typeface="Symbol" panose="05050102010706020507" pitchFamily="18" charset="2"/>
                </a:rPr>
                <a:t></a:t>
              </a:r>
              <a:r>
                <a:rPr lang="en-US" altLang="zh-CN" sz="1600" dirty="0">
                  <a:cs typeface="Times New Roman" panose="02020603050405020304" pitchFamily="18" charset="0"/>
                </a:rPr>
                <a:t> </a:t>
              </a:r>
              <a:endParaRPr lang="en-US" altLang="zh-CN" sz="1600" dirty="0"/>
            </a:p>
          </p:txBody>
        </p:sp>
      </p:grpSp>
      <p:sp>
        <p:nvSpPr>
          <p:cNvPr id="7" name="灯片编号占位符 6"/>
          <p:cNvSpPr>
            <a:spLocks noGrp="1"/>
          </p:cNvSpPr>
          <p:nvPr>
            <p:ph type="sldNum" sz="quarter" idx="12"/>
          </p:nvPr>
        </p:nvSpPr>
        <p:spPr/>
        <p:txBody>
          <a:bodyPr/>
          <a:lstStyle/>
          <a:p>
            <a:fld id="{22E91457-C063-4D8E-B76C-6152AF5215F9}" type="slidenum">
              <a:rPr lang="zh-CN" altLang="en-US" smtClean="0"/>
              <a:t>9</a:t>
            </a:fld>
            <a:endParaRPr lang="zh-CN" altLang="en-US"/>
          </a:p>
        </p:txBody>
      </p:sp>
      <p:sp>
        <p:nvSpPr>
          <p:cNvPr id="9" name="页脚占位符 8"/>
          <p:cNvSpPr>
            <a:spLocks noGrp="1"/>
          </p:cNvSpPr>
          <p:nvPr>
            <p:ph type="ftr" sz="quarter" idx="11"/>
          </p:nvPr>
        </p:nvSpPr>
        <p:spPr/>
        <p:txBody>
          <a:bodyPr/>
          <a:lstStyle/>
          <a:p>
            <a:r>
              <a:rPr lang="en-US" altLang="zh-CN"/>
              <a:t>CEPC MDI workshop 2023</a:t>
            </a:r>
            <a:endParaRPr lang="zh-CN" altLang="en-US"/>
          </a:p>
        </p:txBody>
      </p:sp>
      <p:sp>
        <p:nvSpPr>
          <p:cNvPr id="10" name="日期占位符 9">
            <a:extLst>
              <a:ext uri="{FF2B5EF4-FFF2-40B4-BE49-F238E27FC236}">
                <a16:creationId xmlns:a16="http://schemas.microsoft.com/office/drawing/2014/main" id="{6E3C51C3-E09E-45C9-8015-8831B827F3C9}"/>
              </a:ext>
            </a:extLst>
          </p:cNvPr>
          <p:cNvSpPr>
            <a:spLocks noGrp="1"/>
          </p:cNvSpPr>
          <p:nvPr>
            <p:ph type="dt" sz="half" idx="10"/>
          </p:nvPr>
        </p:nvSpPr>
        <p:spPr/>
        <p:txBody>
          <a:bodyPr/>
          <a:lstStyle/>
          <a:p>
            <a:r>
              <a:rPr lang="en-US" altLang="zh-CN"/>
              <a:t>Yiwei Wang</a:t>
            </a:r>
            <a:endParaRPr lang="zh-CN" altLang="en-US"/>
          </a:p>
        </p:txBody>
      </p:sp>
    </p:spTree>
    <p:extLst>
      <p:ext uri="{BB962C8B-B14F-4D97-AF65-F5344CB8AC3E}">
        <p14:creationId xmlns:p14="http://schemas.microsoft.com/office/powerpoint/2010/main" val="22392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181.233070866142,&quot;width&quot;:8122.4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239.403149606299,&quot;width&quot;:8162.5007874015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25100</TotalTime>
  <Words>2982</Words>
  <Application>Microsoft Office PowerPoint</Application>
  <PresentationFormat>宽屏</PresentationFormat>
  <Paragraphs>835</Paragraphs>
  <Slides>20</Slides>
  <Notes>10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32" baseType="lpstr">
      <vt:lpstr>等线</vt:lpstr>
      <vt:lpstr>等线 Light</vt:lpstr>
      <vt:lpstr>宋体</vt:lpstr>
      <vt:lpstr>微软雅黑</vt:lpstr>
      <vt:lpstr>Arial</vt:lpstr>
      <vt:lpstr>Calibri</vt:lpstr>
      <vt:lpstr>Cambria Math</vt:lpstr>
      <vt:lpstr>Symbol</vt:lpstr>
      <vt:lpstr>Times New Roman</vt:lpstr>
      <vt:lpstr>Wingdings</vt:lpstr>
      <vt:lpstr>Office 主题​​</vt:lpstr>
      <vt:lpstr>公式</vt:lpstr>
      <vt:lpstr>CEPC Collider ring lattice design</vt:lpstr>
      <vt:lpstr>Overall design requirement of the  CEPC collider ring</vt:lpstr>
      <vt:lpstr>Lattice design of the CEPC collider ring</vt:lpstr>
      <vt:lpstr>Machine parameters of CEPC</vt:lpstr>
      <vt:lpstr>PowerPoint 演示文稿</vt:lpstr>
      <vt:lpstr>Interaction region for all modes</vt:lpstr>
      <vt:lpstr>Interaction region for all modes (cont.)</vt:lpstr>
      <vt:lpstr>CEPC TDR RF Layout</vt:lpstr>
      <vt:lpstr>ARC region for all modes</vt:lpstr>
      <vt:lpstr>Optimization of ARC aberration for Higgs/ttbar modes</vt:lpstr>
      <vt:lpstr>PowerPoint 演示文稿</vt:lpstr>
      <vt:lpstr>PowerPoint 演示文稿</vt:lpstr>
      <vt:lpstr>Lattice design of the CEPC half ring</vt:lpstr>
      <vt:lpstr>Dynamic aperture requirement</vt:lpstr>
      <vt:lpstr>Dynamic aperture @ Higgs and ttbar</vt:lpstr>
      <vt:lpstr>Dynamic aperture @ Z and W</vt:lpstr>
      <vt:lpstr>Dynamic aperture with errors @ Higgs</vt:lpstr>
      <vt:lpstr>Summary</vt:lpstr>
      <vt:lpstr>backup</vt:lpstr>
      <vt:lpstr>Location of the dumping system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Yiwei</dc:creator>
  <cp:lastModifiedBy>Yiwei</cp:lastModifiedBy>
  <cp:revision>2990</cp:revision>
  <cp:lastPrinted>2023-03-30T02:11:33Z</cp:lastPrinted>
  <dcterms:created xsi:type="dcterms:W3CDTF">2021-04-22T06:40:07Z</dcterms:created>
  <dcterms:modified xsi:type="dcterms:W3CDTF">2023-03-30T02:21:00Z</dcterms:modified>
</cp:coreProperties>
</file>