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386" r:id="rId3"/>
    <p:sldId id="388" r:id="rId4"/>
    <p:sldId id="418" r:id="rId5"/>
    <p:sldId id="417" r:id="rId6"/>
    <p:sldId id="389" r:id="rId7"/>
    <p:sldId id="419" r:id="rId8"/>
    <p:sldId id="394" r:id="rId9"/>
    <p:sldId id="395" r:id="rId10"/>
    <p:sldId id="396" r:id="rId11"/>
    <p:sldId id="399" r:id="rId12"/>
    <p:sldId id="400" r:id="rId13"/>
    <p:sldId id="401" r:id="rId14"/>
    <p:sldId id="402" r:id="rId15"/>
    <p:sldId id="403" r:id="rId16"/>
    <p:sldId id="405" r:id="rId17"/>
    <p:sldId id="406" r:id="rId18"/>
    <p:sldId id="414" r:id="rId19"/>
    <p:sldId id="415" r:id="rId20"/>
    <p:sldId id="416" r:id="rId21"/>
    <p:sldId id="412" r:id="rId22"/>
    <p:sldId id="413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10DA7"/>
    <a:srgbClr val="FF3399"/>
    <a:srgbClr val="0000FF"/>
    <a:srgbClr val="DAA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9" autoAdjust="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5817637-105E-40B7-AB88-76C266EAD6CE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E72AC8F-ED89-4880-BE1F-13D79F34D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1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2AC8F-ED89-4880-BE1F-13D79F34DF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95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2514600"/>
            <a:ext cx="10668000" cy="914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19200" y="3429000"/>
            <a:ext cx="94488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382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4742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19088"/>
            <a:ext cx="2743200" cy="60055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19088"/>
            <a:ext cx="8026400" cy="60055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100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231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09600" y="3962400"/>
            <a:ext cx="10972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193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019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741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626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008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517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437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971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6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55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701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6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56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238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1219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" name="Image" r:id="rId21" imgW="7377778" imgH="1219048" progId="Photoshop.Image.6">
                  <p:embed/>
                </p:oleObj>
              </mc:Choice>
              <mc:Fallback>
                <p:oleObj name="Image" r:id="rId21" imgW="7377778" imgH="121904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319088"/>
            <a:ext cx="1097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29" name="Picture 2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67" y="6489700"/>
            <a:ext cx="436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38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ihep.ac.cn/event/11444/session/11/contribution/213/material/slides/0.pdf" TargetMode="Externa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0104" y="1616371"/>
            <a:ext cx="10833463" cy="1297987"/>
          </a:xfrm>
        </p:spPr>
        <p:txBody>
          <a:bodyPr>
            <a:noAutofit/>
          </a:bodyPr>
          <a:lstStyle/>
          <a:p>
            <a:r>
              <a:rPr lang="en-US" altLang="zh-CN" sz="5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CEPC MDI</a:t>
            </a:r>
            <a:endParaRPr lang="zh-CN" altLang="en-US" sz="5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9573" y="3592992"/>
            <a:ext cx="10641689" cy="293791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Sha</a:t>
            </a: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 Bai</a:t>
            </a:r>
          </a:p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On behalf of CEPC MDI group</a:t>
            </a:r>
            <a:endParaRPr lang="en-US" altLang="zh-CN" sz="26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b="1" i="1" dirty="0">
                <a:solidFill>
                  <a:srgbClr val="002060"/>
                </a:solidFill>
                <a:latin typeface="+mn-ea"/>
              </a:rPr>
              <a:t>The</a:t>
            </a:r>
            <a:r>
              <a:rPr lang="zh-CN" altLang="en-US" sz="2000" b="1" i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CN" sz="2000" b="1" i="1" dirty="0">
                <a:solidFill>
                  <a:srgbClr val="002060"/>
                </a:solidFill>
                <a:latin typeface="+mn-ea"/>
              </a:rPr>
              <a:t>2022</a:t>
            </a:r>
            <a:r>
              <a:rPr lang="zh-CN" altLang="en-US" sz="2000" b="1" i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CN" sz="2000" b="1" i="1" dirty="0">
                <a:solidFill>
                  <a:srgbClr val="002060"/>
                </a:solidFill>
                <a:latin typeface="+mn-ea"/>
              </a:rPr>
              <a:t>CEPC</a:t>
            </a:r>
            <a:r>
              <a:rPr lang="zh-CN" altLang="en-US" sz="2000" b="1" i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CN" sz="2000" b="1" i="1" dirty="0">
                <a:solidFill>
                  <a:srgbClr val="002060"/>
                </a:solidFill>
                <a:latin typeface="+mn-ea"/>
              </a:rPr>
              <a:t>MDI</a:t>
            </a:r>
            <a:r>
              <a:rPr lang="zh-CN" altLang="en-US" sz="2000" b="1" i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CN" sz="2000" b="1" i="1" dirty="0" smtClean="0">
                <a:solidFill>
                  <a:srgbClr val="002060"/>
                </a:solidFill>
                <a:latin typeface="+mn-ea"/>
              </a:rPr>
              <a:t>Workshop</a:t>
            </a:r>
          </a:p>
          <a:p>
            <a:r>
              <a:rPr lang="en-US" altLang="zh-CN" sz="2000" b="1" i="1" dirty="0" smtClean="0">
                <a:solidFill>
                  <a:srgbClr val="002060"/>
                </a:solidFill>
                <a:latin typeface="+mn-ea"/>
              </a:rPr>
              <a:t>University of South China, Hengyang, Hunan</a:t>
            </a:r>
            <a:endParaRPr lang="en-US" altLang="zh-CN" sz="2000" b="1" i="1" dirty="0">
              <a:solidFill>
                <a:srgbClr val="002060"/>
              </a:solidFill>
              <a:latin typeface="+mn-ea"/>
            </a:endParaRPr>
          </a:p>
          <a:p>
            <a:r>
              <a:rPr lang="en-US" altLang="zh-CN" sz="2000" b="1" i="1" dirty="0">
                <a:solidFill>
                  <a:srgbClr val="002060"/>
                </a:solidFill>
                <a:latin typeface="+mn-ea"/>
              </a:rPr>
              <a:t>March 30 ~ April 1, 2023</a:t>
            </a:r>
            <a:endParaRPr lang="zh-CN" altLang="en-US" sz="2000" b="1" i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62" y="23893"/>
            <a:ext cx="1644676" cy="9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24" y="387906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1" y="90943"/>
            <a:ext cx="5530426" cy="90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754D1C-856E-38E5-564F-B28D4706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</a:t>
            </a:r>
            <a:endParaRPr kumimoji="1"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D06F7E-1A81-790C-7F86-C7FA4ACA2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25" y="1192695"/>
            <a:ext cx="10508973" cy="53770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No SR photons hitting the central beam pipe directly in normal conditions, which is generated from the last bending magnet in the upstream of IP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However, some </a:t>
            </a:r>
            <a:r>
              <a:rPr kumimoji="1"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secondaries</a:t>
            </a: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generated within the beam pipe of QD would hit the detector </a:t>
            </a:r>
            <a:r>
              <a:rPr kumimoji="1"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beampipe</a:t>
            </a: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, even the beryllium part. Therefore, the mitigation methods must be studied.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SR photons generated from the FD magnets will hit downstream of the IR beam pipe, and the once-scattering photons will not go into the detector beam pipe but goes to even far away from the IP region.</a:t>
            </a:r>
            <a:endParaRPr kumimoji="1" lang="zh-CN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A3E33F2-0B5A-50E7-EC4C-6FE41023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033" y="3816781"/>
            <a:ext cx="4652397" cy="2752983"/>
          </a:xfrm>
          <a:prstGeom prst="rect">
            <a:avLst/>
          </a:prstGeom>
        </p:spPr>
      </p:pic>
      <p:pic>
        <p:nvPicPr>
          <p:cNvPr id="10" name="图形 3">
            <a:extLst>
              <a:ext uri="{FF2B5EF4-FFF2-40B4-BE49-F238E27FC236}">
                <a16:creationId xmlns:a16="http://schemas.microsoft.com/office/drawing/2014/main" xmlns="" id="{7BBD1294-A2E2-44AC-AB66-01D449913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21297" y="3900221"/>
            <a:ext cx="4288513" cy="26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3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-54016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mitigation – mask and Au shielding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6" y="1176257"/>
            <a:ext cx="4987830" cy="190168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5706" y="3142021"/>
            <a:ext cx="5610346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Masks design(two masks/IP/ring)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One locates at -1.21m with 4mm height and 10mm long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other at -4.2m with 0.6mm height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Lots of photons are secondaries, generated within QD0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A695CC18-0CEC-6BE2-C8EB-EDB08AEA7C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55855" y="1492983"/>
          <a:ext cx="6237868" cy="3118773"/>
        </p:xfrm>
        <a:graphic>
          <a:graphicData uri="http://schemas.openxmlformats.org/drawingml/2006/table">
            <a:tbl>
              <a:tblPr/>
              <a:tblGrid>
                <a:gridCol w="2185225">
                  <a:extLst>
                    <a:ext uri="{9D8B030D-6E8A-4147-A177-3AD203B41FA5}">
                      <a16:colId xmlns:a16="http://schemas.microsoft.com/office/drawing/2014/main" xmlns="" val="1840885298"/>
                    </a:ext>
                  </a:extLst>
                </a:gridCol>
                <a:gridCol w="1642257">
                  <a:extLst>
                    <a:ext uri="{9D8B030D-6E8A-4147-A177-3AD203B41FA5}">
                      <a16:colId xmlns:a16="http://schemas.microsoft.com/office/drawing/2014/main" xmlns="" val="3538966053"/>
                    </a:ext>
                  </a:extLst>
                </a:gridCol>
                <a:gridCol w="2410386">
                  <a:extLst>
                    <a:ext uri="{9D8B030D-6E8A-4147-A177-3AD203B41FA5}">
                      <a16:colId xmlns:a16="http://schemas.microsoft.com/office/drawing/2014/main" xmlns="" val="537970290"/>
                    </a:ext>
                  </a:extLst>
                </a:gridCol>
              </a:tblGrid>
              <a:tr h="102691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 hitting number on Be/BX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Deposition power on Be(W)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5805584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mask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39400.0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30.57*e-5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964496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1.21-mask-Cu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1736.0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1.45*e-5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9091872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1.21-mask-W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1698.0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1.36*e-5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3156249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2.2-mask-Cu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1147.0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0.94*e-5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0545423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1.21-mask-Cu-5㎛Au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0.273*e-5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861018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13522" y="5206646"/>
            <a:ext cx="959106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Photons hitting number on Be/BX reduced by two orders of magnitude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~216 photons/BX could hit Be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~2.73x10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W deposition power on Be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beampipe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8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457" y="167970"/>
            <a:ext cx="10515600" cy="576077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432" y="1163490"/>
            <a:ext cx="3188859" cy="19169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58" y="3080427"/>
            <a:ext cx="2696789" cy="17902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758" y="4870668"/>
            <a:ext cx="2677369" cy="1790241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 bwMode="auto">
          <a:xfrm>
            <a:off x="11020139" y="1538138"/>
            <a:ext cx="805070" cy="15422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11133822" y="3204403"/>
            <a:ext cx="805070" cy="15422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11156057" y="5118620"/>
            <a:ext cx="805070" cy="15422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4638429" y="2185042"/>
            <a:ext cx="916693" cy="289801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31444" y="1793597"/>
            <a:ext cx="2972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Tungsten IR beam pipe, </a:t>
            </a:r>
          </a:p>
          <a:p>
            <a:r>
              <a:rPr lang="en-GB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Combined iron and tungsten yoke of SC magnet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 bwMode="auto">
          <a:xfrm>
            <a:off x="5748632" y="1551640"/>
            <a:ext cx="3256672" cy="1642723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40250" y="1199305"/>
            <a:ext cx="4399801" cy="2112067"/>
          </a:xfrm>
          <a:prstGeom prst="roundRect">
            <a:avLst/>
          </a:prstGeom>
          <a:solidFill>
            <a:srgbClr val="FFCCCC">
              <a:alpha val="46000"/>
            </a:srgbClr>
          </a:solidFill>
          <a:ln>
            <a:solidFill>
              <a:srgbClr val="FF00FF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21240" y="1815710"/>
            <a:ext cx="123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E397114-C007-C147-9520-E6ED13720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0" y="3666747"/>
            <a:ext cx="6887817" cy="93874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AAC95DB6-0FEC-4D01-AF95-33B392A383C7}"/>
              </a:ext>
            </a:extLst>
          </p:cNvPr>
          <p:cNvSpPr txBox="1"/>
          <p:nvPr/>
        </p:nvSpPr>
        <p:spPr>
          <a:xfrm>
            <a:off x="796306" y="3327238"/>
            <a:ext cx="6095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 Issues on Calculation and Simplification of Beam pipe model</a:t>
            </a:r>
          </a:p>
        </p:txBody>
      </p:sp>
      <p:sp>
        <p:nvSpPr>
          <p:cNvPr id="20" name="矩形 19"/>
          <p:cNvSpPr/>
          <p:nvPr/>
        </p:nvSpPr>
        <p:spPr>
          <a:xfrm>
            <a:off x="6674446" y="4902400"/>
            <a:ext cx="3058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White: Vacuum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Gray: Tungsten Pipe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Light Green: Helium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Heavy Green: Stainless Steel </a:t>
            </a:r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Vassel</a:t>
            </a:r>
            <a:endParaRPr kumimoji="1"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Pink: Coil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87284FBD-47AE-7847-83ED-5D3756F3D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360" y="3211736"/>
            <a:ext cx="1620078" cy="1583017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 bwMode="auto">
          <a:xfrm>
            <a:off x="147351" y="4487410"/>
            <a:ext cx="6271351" cy="2370590"/>
          </a:xfrm>
          <a:prstGeom prst="roundRect">
            <a:avLst/>
          </a:prstGeom>
          <a:solidFill>
            <a:srgbClr val="FFC000">
              <a:alpha val="19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0565" y="1357979"/>
            <a:ext cx="41386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in the downstream IR with a large amount, due to the process of radiative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bhabha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scattering,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beam-gas scattering, beam thermal photon scattering. 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dose may damage the SC magnet coil and the detector.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GB" altLang="zh-C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6E81B60-5814-4851-AA12-8781A1DFDE64}"/>
              </a:ext>
            </a:extLst>
          </p:cNvPr>
          <p:cNvSpPr/>
          <p:nvPr/>
        </p:nvSpPr>
        <p:spPr>
          <a:xfrm>
            <a:off x="235026" y="455189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Pure tungsten IR beam pipe with 4mm thickness without cooling taken into account, simulate the Absorbed Dose on Coil (Region)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Only Beam-Gas beam loss is taken into account until now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Take the loss rate calculated by SAD into account: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~0.00166 </a:t>
            </a:r>
            <a:r>
              <a:rPr kumimoji="1"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/s(0.166rad/s)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~14.35 </a:t>
            </a:r>
            <a:r>
              <a:rPr kumimoji="1"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/day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~36662.49 </a:t>
            </a:r>
            <a:r>
              <a:rPr kumimoji="1"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/lifetime(Higgs plans to run 7 years)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Limit is 100000 </a:t>
            </a:r>
            <a:r>
              <a:rPr kumimoji="1"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/lifetime</a:t>
            </a:r>
            <a:endParaRPr kumimoji="1"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0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Movable collimators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FF8463C-FE7D-4C8B-BA65-0D2D94919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61" y="1958239"/>
            <a:ext cx="5394839" cy="29902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070" y="1224770"/>
            <a:ext cx="1086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Located in straight section between two dipoles, the length is 800 mm.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SR power: 9.3kW @Higgs, 30MW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E955288-BEB3-4A38-884B-50D9F336D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4" y="4989459"/>
            <a:ext cx="3501246" cy="18685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0D6A0B2-A569-421A-B781-CD6A0C041EF7}"/>
              </a:ext>
            </a:extLst>
          </p:cNvPr>
          <p:cNvSpPr txBox="1"/>
          <p:nvPr/>
        </p:nvSpPr>
        <p:spPr>
          <a:xfrm>
            <a:off x="2391839" y="5023693"/>
            <a:ext cx="240183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Highest temperature: 148 </a:t>
            </a:r>
            <a:r>
              <a:rPr lang="zh-CN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2931752-965F-4E25-9D6C-23F27529A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000" y="3220293"/>
            <a:ext cx="5936000" cy="3606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B6CC27-3F55-4253-AF37-5C4AD314FF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4000" y="1303818"/>
            <a:ext cx="2750022" cy="191647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E7377EB-74AB-4129-9B81-6D6B5D95E074}"/>
              </a:ext>
            </a:extLst>
          </p:cNvPr>
          <p:cNvSpPr/>
          <p:nvPr/>
        </p:nvSpPr>
        <p:spPr>
          <a:xfrm>
            <a:off x="6256000" y="1652623"/>
            <a:ext cx="2808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Particle deposition: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Jaw material: Cu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Total heat generation: 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91.6 W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Maximum temperature raise by particle-material reaction: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08096" y="1053548"/>
            <a:ext cx="215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 to </a:t>
            </a:r>
            <a:r>
              <a:rPr lang="en-US" altLang="zh-CN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Haijing’s</a:t>
            </a:r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talk</a:t>
            </a:r>
            <a:endParaRPr lang="zh-CN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5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power distribution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0522C1C-4103-4EC6-B04B-D9E0EF422C6D}"/>
              </a:ext>
            </a:extLst>
          </p:cNvPr>
          <p:cNvSpPr txBox="1"/>
          <p:nvPr/>
        </p:nvSpPr>
        <p:spPr>
          <a:xfrm>
            <a:off x="656230" y="1185084"/>
            <a:ext cx="91972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results for MDI 20mm-20mm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Transition region: Racetrack (including  materials)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=5mm: Two beam in the 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Loss factor Trap in IR @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k_trap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0.032v/pc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H/W/Z/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 24.0w/117.1w/1160.8w/6.67w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14" y="1341518"/>
            <a:ext cx="4793107" cy="2077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r="1061"/>
          <a:stretch/>
        </p:blipFill>
        <p:spPr>
          <a:xfrm>
            <a:off x="7100577" y="3861697"/>
            <a:ext cx="5066583" cy="2338381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69287" y="3260596"/>
          <a:ext cx="7029065" cy="33498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8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6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6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23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8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2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87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42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800" kern="1200" dirty="0"/>
                        <a:t>Position</a:t>
                      </a:r>
                      <a:endParaRPr lang="zh-CN" altLang="en-US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Position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Start-end</a:t>
                      </a:r>
                      <a:r>
                        <a:rPr lang="zh-CN" altLang="en-US" sz="800" kern="1200" dirty="0"/>
                        <a:t>（</a:t>
                      </a:r>
                      <a:r>
                        <a:rPr lang="en-US" altLang="zh-CN" sz="800" kern="1200" dirty="0"/>
                        <a:t>mm</a:t>
                      </a:r>
                      <a:r>
                        <a:rPr lang="zh-CN" altLang="en-US" sz="800" kern="1200" dirty="0"/>
                        <a:t>）</a:t>
                      </a:r>
                      <a:endParaRPr lang="zh-CN" altLang="en-US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material</a:t>
                      </a:r>
                      <a:endParaRPr lang="zh-CN" altLang="en-US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Length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(mm)</a:t>
                      </a:r>
                      <a:endParaRPr lang="zh-CN" altLang="en-US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Higgs(w)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 &amp; (w/cm</a:t>
                      </a:r>
                      <a:r>
                        <a:rPr lang="en-US" altLang="zh-CN" sz="800" baseline="30000" dirty="0"/>
                        <a:t>2</a:t>
                      </a:r>
                      <a:r>
                        <a:rPr lang="en-US" altLang="zh-CN" sz="800" dirty="0"/>
                        <a:t>)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W (w)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 &amp; (w/cm</a:t>
                      </a:r>
                      <a:r>
                        <a:rPr lang="en-US" altLang="zh-CN" sz="800" baseline="30000" dirty="0"/>
                        <a:t>2</a:t>
                      </a:r>
                      <a:r>
                        <a:rPr lang="en-US" altLang="zh-CN" sz="800" dirty="0"/>
                        <a:t>)</a:t>
                      </a:r>
                      <a:endParaRPr lang="en-US" altLang="zh-CN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Z(w)</a:t>
                      </a:r>
                    </a:p>
                    <a:p>
                      <a:pPr algn="ctr"/>
                      <a:r>
                        <a:rPr lang="en-US" altLang="zh-CN" sz="800" dirty="0"/>
                        <a:t> &amp; (w/cm</a:t>
                      </a:r>
                      <a:r>
                        <a:rPr lang="en-US" altLang="zh-CN" sz="800" baseline="30000" dirty="0"/>
                        <a:t>2</a:t>
                      </a:r>
                      <a:r>
                        <a:rPr lang="en-US" altLang="zh-CN" sz="800" dirty="0"/>
                        <a:t>)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u="none" strike="noStrike" dirty="0" err="1">
                          <a:effectLst/>
                        </a:rPr>
                        <a:t>ttbar</a:t>
                      </a:r>
                      <a:r>
                        <a:rPr lang="zh-CN" altLang="en-US" sz="800" u="none" strike="noStrike" dirty="0">
                          <a:effectLst/>
                        </a:rPr>
                        <a:t>（</a:t>
                      </a:r>
                      <a:r>
                        <a:rPr lang="en-US" altLang="zh-CN" sz="800" u="none" strike="noStrike" dirty="0">
                          <a:effectLst/>
                        </a:rPr>
                        <a:t>w</a:t>
                      </a:r>
                      <a:r>
                        <a:rPr lang="zh-CN" altLang="en-US" sz="800" u="none" strike="noStrike" dirty="0">
                          <a:effectLst/>
                        </a:rPr>
                        <a:t>）</a:t>
                      </a:r>
                      <a:endParaRPr lang="en-US" altLang="zh-CN" sz="8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u="none" strike="noStrike" dirty="0">
                          <a:effectLst/>
                        </a:rPr>
                        <a:t>&amp; </a:t>
                      </a:r>
                      <a:r>
                        <a:rPr lang="en-US" altLang="zh-CN" sz="800" dirty="0"/>
                        <a:t>(w/cm</a:t>
                      </a:r>
                      <a:r>
                        <a:rPr lang="en-US" altLang="zh-CN" sz="800" baseline="30000" dirty="0"/>
                        <a:t>2</a:t>
                      </a:r>
                      <a:r>
                        <a:rPr lang="en-US" altLang="zh-CN" sz="800" dirty="0"/>
                        <a:t>)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Be pipe (w) 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0-85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Be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1.13 &amp; 0.021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5.587 &amp; 0.105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55.295 &amp; 1.35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0.31 &amp; 0.005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Be</a:t>
                      </a:r>
                      <a:r>
                        <a:rPr lang="en-US" altLang="zh-CN" sz="800" baseline="0" dirty="0"/>
                        <a:t> pipe transition(w)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85-180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Al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95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0.61 &amp; 0.01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2.950 &amp; 0.049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29.280 &amp; 0.491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0.172 &amp; 0.007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Transition pipe (w)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180-655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Al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475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6.99 &amp; 0.017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34.48 &amp; 0.085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341.562 &amp; 0.83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1.958 &amp; 0.005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Transition </a:t>
                      </a:r>
                      <a:r>
                        <a:rPr lang="zh-CN" altLang="en-US" sz="800" dirty="0"/>
                        <a:t>（</a:t>
                      </a:r>
                      <a:r>
                        <a:rPr lang="en-US" altLang="zh-CN" sz="800" dirty="0"/>
                        <a:t>w</a:t>
                      </a:r>
                      <a:r>
                        <a:rPr lang="zh-CN" altLang="en-US" sz="800" dirty="0"/>
                        <a:t>）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655-700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Al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45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0.62 &amp; 0.015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2.95 &amp; 0.071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29.28 &amp; 0.701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0.172 &amp; 0.004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RVC  bellow</a:t>
                      </a:r>
                      <a:r>
                        <a:rPr lang="zh-CN" altLang="en-US" sz="800" dirty="0"/>
                        <a:t>（</a:t>
                      </a:r>
                      <a:r>
                        <a:rPr lang="en-US" altLang="zh-CN" sz="800" dirty="0"/>
                        <a:t>w</a:t>
                      </a:r>
                      <a:r>
                        <a:rPr lang="zh-CN" altLang="en-US" sz="800" dirty="0"/>
                        <a:t>）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700-780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Cu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0.52 &amp; 0.007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2.532 &amp; 0.034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25.002 &amp; 0.337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0.14 &amp; 0.002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Transition on Y-crotch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780-805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Cu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25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0.16 &amp; 0.007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0.785 &amp; 0.032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7.822 &amp; 0.316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0.05 &amp; 0.002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Y- crotch (w)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805-855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Cu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50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0.33 &amp; 0.005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1.572 &amp; 0.024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15.626 &amp; 0.241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0.091 &amp; 0.002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Quadrupole pipe(w)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855-1100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Cu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245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1.58 &amp; 0.005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7.735 &amp; 0.024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75.594&amp; 0.24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0.434 &amp; 0.002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Total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0-1100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-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1100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12.0 &amp;0.011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58.594 &amp;0.056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580.46  &amp; 0.56 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3.331 &amp; 0.003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108096" y="1053548"/>
            <a:ext cx="215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 to </a:t>
            </a:r>
            <a:r>
              <a:rPr lang="en-US" altLang="zh-CN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Yudong’s</a:t>
            </a:r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talk</a:t>
            </a:r>
            <a:endParaRPr lang="zh-CN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9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15E554-206A-4252-8295-D0938CE8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from SR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EAC34CD-983C-4C03-BD29-DF43438DA145}"/>
              </a:ext>
            </a:extLst>
          </p:cNvPr>
          <p:cNvSpPr/>
          <p:nvPr/>
        </p:nvSpPr>
        <p:spPr>
          <a:xfrm>
            <a:off x="212436" y="1212473"/>
            <a:ext cx="5043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 normal conditions, there is no SR photons hitting the central beam pipe.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Single layer beam pipe with water cooling, SR heat load is not a problem.</a:t>
            </a: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xmlns="" id="{0EF4D13B-78E6-496B-AE3B-544DEE9BE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4795" y="2342860"/>
            <a:ext cx="3253465" cy="2025239"/>
          </a:xfrm>
          <a:prstGeom prst="rect">
            <a:avLst/>
          </a:prstGeom>
        </p:spPr>
      </p:pic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xmlns="" id="{0BC5A201-B35F-43D4-8E03-590BDBC52E4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7164" y="4368099"/>
          <a:ext cx="4248728" cy="2423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8790">
                  <a:extLst>
                    <a:ext uri="{9D8B030D-6E8A-4147-A177-3AD203B41FA5}">
                      <a16:colId xmlns:a16="http://schemas.microsoft.com/office/drawing/2014/main" xmlns="" val="1856930886"/>
                    </a:ext>
                  </a:extLst>
                </a:gridCol>
                <a:gridCol w="907162">
                  <a:extLst>
                    <a:ext uri="{9D8B030D-6E8A-4147-A177-3AD203B41FA5}">
                      <a16:colId xmlns:a16="http://schemas.microsoft.com/office/drawing/2014/main" xmlns="" val="4205481339"/>
                    </a:ext>
                  </a:extLst>
                </a:gridCol>
                <a:gridCol w="2032776">
                  <a:extLst>
                    <a:ext uri="{9D8B030D-6E8A-4147-A177-3AD203B41FA5}">
                      <a16:colId xmlns:a16="http://schemas.microsoft.com/office/drawing/2014/main" xmlns="" val="1923305117"/>
                    </a:ext>
                  </a:extLst>
                </a:gridCol>
              </a:tblGrid>
              <a:tr h="2072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zh-CN" altLang="en-US" sz="90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heat load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average power density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2407417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0~780mm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4333021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780mm~805mm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23.04W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0378466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805mm~855mm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53.39W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296.6W/cm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9060840"/>
                  </a:ext>
                </a:extLst>
              </a:tr>
              <a:tr h="3655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855mm~1.9m(</a:t>
                      </a:r>
                      <a:r>
                        <a:rPr lang="en-US" altLang="zh-CN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</a:t>
                      </a:r>
                      <a:r>
                        <a:rPr lang="en-US" altLang="zh-CN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entrance</a:t>
                      </a:r>
                      <a:r>
                        <a:rPr lang="zh-CN" alt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4.32W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4469654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6207545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QDa~QDb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22.92W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79.58W/cm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0816490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QDb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3.96W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7301732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QDb~QF1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71.04W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65.8W/cm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8258882"/>
                  </a:ext>
                </a:extLst>
              </a:tr>
              <a:tr h="21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QF1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7.26W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1.34W/cm</a:t>
                      </a:r>
                      <a:r>
                        <a:rPr lang="en-US" altLang="zh-CN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9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4799934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8C7D59B-E12C-4C2B-9F58-9DCBF49FA73E}"/>
              </a:ext>
            </a:extLst>
          </p:cNvPr>
          <p:cNvSpPr/>
          <p:nvPr/>
        </p:nvSpPr>
        <p:spPr>
          <a:xfrm>
            <a:off x="5634181" y="1212473"/>
            <a:ext cx="623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abnormal conditions, SR photons hitting the bellows (no cooling) and </a:t>
            </a:r>
            <a:r>
              <a:rPr lang="en-US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berrylium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pipe under the extreme beam conditions ,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it is a transient effect, heat load is not a problem. 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xmlns="" id="{B0173C38-7511-42D9-A3DC-AEDB33F69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67696" y="2221536"/>
            <a:ext cx="3871979" cy="241492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F32E1FD3-B225-4B02-999A-2AA8DBA606F2}"/>
              </a:ext>
            </a:extLst>
          </p:cNvPr>
          <p:cNvSpPr/>
          <p:nvPr/>
        </p:nvSpPr>
        <p:spPr>
          <a:xfrm>
            <a:off x="5634181" y="494066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 extreme cases ~ at least 10 times per day. The beam will be stopped within 0.5ms when abnormal.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The background of the detector and radiation dose should be considered under abnormal conditions.</a:t>
            </a:r>
          </a:p>
        </p:txBody>
      </p:sp>
    </p:spTree>
    <p:extLst>
      <p:ext uri="{BB962C8B-B14F-4D97-AF65-F5344CB8AC3E}">
        <p14:creationId xmlns:p14="http://schemas.microsoft.com/office/powerpoint/2010/main" val="214389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in IR from beam loss background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xmlns="" id="{F4E6FE6B-8623-46A7-8259-D3A74C24C86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54198" y="1325563"/>
          <a:ext cx="8539547" cy="269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1196">
                  <a:extLst>
                    <a:ext uri="{9D8B030D-6E8A-4147-A177-3AD203B41FA5}">
                      <a16:colId xmlns:a16="http://schemas.microsoft.com/office/drawing/2014/main" xmlns="" val="1856930886"/>
                    </a:ext>
                  </a:extLst>
                </a:gridCol>
                <a:gridCol w="1596410">
                  <a:extLst>
                    <a:ext uri="{9D8B030D-6E8A-4147-A177-3AD203B41FA5}">
                      <a16:colId xmlns:a16="http://schemas.microsoft.com/office/drawing/2014/main" xmlns="" val="4205481339"/>
                    </a:ext>
                  </a:extLst>
                </a:gridCol>
                <a:gridCol w="1619925">
                  <a:extLst>
                    <a:ext uri="{9D8B030D-6E8A-4147-A177-3AD203B41FA5}">
                      <a16:colId xmlns:a16="http://schemas.microsoft.com/office/drawing/2014/main" xmlns="" val="1923305117"/>
                    </a:ext>
                  </a:extLst>
                </a:gridCol>
                <a:gridCol w="1579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26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51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zh-CN" altLang="en-US" sz="140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RBB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Beamstrahlung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Beam-Gas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BTH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632407417"/>
                  </a:ext>
                </a:extLst>
              </a:tr>
              <a:tr h="320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Berryllium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pipe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6.7mW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524333021"/>
                  </a:ext>
                </a:extLst>
              </a:tr>
              <a:tr h="320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beam pipe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4099060840"/>
                  </a:ext>
                </a:extLst>
              </a:tr>
              <a:tr h="5451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Accelerator beam pipe before </a:t>
                      </a:r>
                      <a:r>
                        <a:rPr lang="en-US" altLang="zh-C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274469654"/>
                  </a:ext>
                </a:extLst>
              </a:tr>
              <a:tr h="320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QDa~QDb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800816490"/>
                  </a:ext>
                </a:extLst>
              </a:tr>
              <a:tr h="320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QDb~QF1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4048258882"/>
                  </a:ext>
                </a:extLst>
              </a:tr>
              <a:tr h="320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QF1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0.26mW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0.66uW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544799934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38199" y="4342729"/>
            <a:ext cx="10318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particles from the process of radiative Bhabha scattering, 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Beam-Gas scattering, and beam-thermal photon scattering hitting the IR beam pipe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in IR from beam loss background is so small, compared to synchrotron radiation and HOM.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photons generated from the process of radiative Bhabha scattering, 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Beam-Gas scattering with small angle and large energy, still under analysis.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3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3425" y="336663"/>
            <a:ext cx="10515600" cy="62536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pipe thermal analysis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764120A-48A7-4942-A0F2-A62949DA87BD}"/>
              </a:ext>
            </a:extLst>
          </p:cNvPr>
          <p:cNvGrpSpPr/>
          <p:nvPr/>
        </p:nvGrpSpPr>
        <p:grpSpPr>
          <a:xfrm>
            <a:off x="184389" y="1314489"/>
            <a:ext cx="8194826" cy="1542403"/>
            <a:chOff x="1960685" y="2086286"/>
            <a:chExt cx="8599272" cy="14478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A448C188-1B87-4D1D-A5EE-9163C1F5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932" y="2086286"/>
              <a:ext cx="8201025" cy="1447800"/>
            </a:xfrm>
            <a:prstGeom prst="rect">
              <a:avLst/>
            </a:prstGeom>
          </p:spPr>
        </p:pic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xmlns="" id="{90CCF222-6FF1-4F73-ADFD-42EA1D09C330}"/>
                </a:ext>
              </a:extLst>
            </p:cNvPr>
            <p:cNvSpPr/>
            <p:nvPr/>
          </p:nvSpPr>
          <p:spPr>
            <a:xfrm>
              <a:off x="1960685" y="3088229"/>
              <a:ext cx="398247" cy="75556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xmlns="" id="{22581005-7AE3-47E8-AEB8-632F02E2F106}"/>
                </a:ext>
              </a:extLst>
            </p:cNvPr>
            <p:cNvSpPr/>
            <p:nvPr/>
          </p:nvSpPr>
          <p:spPr>
            <a:xfrm>
              <a:off x="2065431" y="3413471"/>
              <a:ext cx="398247" cy="75556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箭头: 右 16">
              <a:extLst>
                <a:ext uri="{FF2B5EF4-FFF2-40B4-BE49-F238E27FC236}">
                  <a16:creationId xmlns:a16="http://schemas.microsoft.com/office/drawing/2014/main" xmlns="" id="{A24098BD-62C5-45B5-8975-8B4D8387286D}"/>
                </a:ext>
              </a:extLst>
            </p:cNvPr>
            <p:cNvSpPr/>
            <p:nvPr/>
          </p:nvSpPr>
          <p:spPr>
            <a:xfrm rot="10573336">
              <a:off x="2355909" y="3239511"/>
              <a:ext cx="306991" cy="81583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xmlns="" id="{B116361B-A72E-4D56-814B-781C8E5D4184}"/>
                </a:ext>
              </a:extLst>
            </p:cNvPr>
            <p:cNvSpPr/>
            <p:nvPr/>
          </p:nvSpPr>
          <p:spPr>
            <a:xfrm rot="10573336">
              <a:off x="2242820" y="2845337"/>
              <a:ext cx="267162" cy="84213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xmlns="" id="{D2C911CB-5EFF-4B57-A883-FFD26F5DA0A0}"/>
                </a:ext>
              </a:extLst>
            </p:cNvPr>
            <p:cNvSpPr/>
            <p:nvPr/>
          </p:nvSpPr>
          <p:spPr>
            <a:xfrm rot="21179748">
              <a:off x="3466668" y="3161591"/>
              <a:ext cx="1343096" cy="76108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箭头: 右弧形 19">
              <a:extLst>
                <a:ext uri="{FF2B5EF4-FFF2-40B4-BE49-F238E27FC236}">
                  <a16:creationId xmlns:a16="http://schemas.microsoft.com/office/drawing/2014/main" xmlns="" id="{CFFE1919-CCE2-4C27-9C23-66B43DE76723}"/>
                </a:ext>
              </a:extLst>
            </p:cNvPr>
            <p:cNvSpPr/>
            <p:nvPr/>
          </p:nvSpPr>
          <p:spPr>
            <a:xfrm rot="10800000" flipH="1">
              <a:off x="4967410" y="2725613"/>
              <a:ext cx="272130" cy="345201"/>
            </a:xfrm>
            <a:prstGeom prst="curvedLeftArrow">
              <a:avLst/>
            </a:prstGeom>
            <a:solidFill>
              <a:srgbClr val="FFFF00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xmlns="" id="{BC355121-8356-414D-87AD-FB94D33D3052}"/>
                </a:ext>
              </a:extLst>
            </p:cNvPr>
            <p:cNvSpPr/>
            <p:nvPr/>
          </p:nvSpPr>
          <p:spPr>
            <a:xfrm rot="10573336">
              <a:off x="3467738" y="2859421"/>
              <a:ext cx="1226107" cy="61647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xmlns="" id="{D69C955C-E84E-4AF5-8539-B933D1B97B7C}"/>
                </a:ext>
              </a:extLst>
            </p:cNvPr>
            <p:cNvSpPr/>
            <p:nvPr/>
          </p:nvSpPr>
          <p:spPr>
            <a:xfrm rot="684641">
              <a:off x="5230020" y="2695420"/>
              <a:ext cx="269813" cy="69290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箭头: 右 22">
              <a:extLst>
                <a:ext uri="{FF2B5EF4-FFF2-40B4-BE49-F238E27FC236}">
                  <a16:creationId xmlns:a16="http://schemas.microsoft.com/office/drawing/2014/main" xmlns="" id="{7C66E301-8AD2-4EF8-AE0D-440D5F7AC48A}"/>
                </a:ext>
              </a:extLst>
            </p:cNvPr>
            <p:cNvSpPr/>
            <p:nvPr/>
          </p:nvSpPr>
          <p:spPr>
            <a:xfrm rot="21333755">
              <a:off x="5616634" y="2632735"/>
              <a:ext cx="1613553" cy="99249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xmlns="" id="{FD5D3B5B-E32F-4ED0-96BD-E7456025EB87}"/>
                </a:ext>
              </a:extLst>
            </p:cNvPr>
            <p:cNvSpPr/>
            <p:nvPr/>
          </p:nvSpPr>
          <p:spPr>
            <a:xfrm rot="20846852">
              <a:off x="7354050" y="2542612"/>
              <a:ext cx="249386" cy="62813"/>
            </a:xfrm>
            <a:prstGeom prst="rightArrow">
              <a:avLst/>
            </a:prstGeom>
            <a:solidFill>
              <a:srgbClr val="FFFF00"/>
            </a:solidFill>
            <a:ln w="190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C0ED027-20BF-4041-AC6D-C235205C4409}"/>
              </a:ext>
            </a:extLst>
          </p:cNvPr>
          <p:cNvSpPr txBox="1"/>
          <p:nvPr/>
        </p:nvSpPr>
        <p:spPr>
          <a:xfrm>
            <a:off x="1283855" y="1129823"/>
            <a:ext cx="3491346" cy="369332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Calculation model and condition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DF8B2CB4-E3EA-4BE6-BAFF-6FEB43A026A8}"/>
              </a:ext>
            </a:extLst>
          </p:cNvPr>
          <p:cNvSpPr txBox="1"/>
          <p:nvPr/>
        </p:nvSpPr>
        <p:spPr>
          <a:xfrm>
            <a:off x="580552" y="2917264"/>
            <a:ext cx="29145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Extending pipe: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 inlet pipe, 2 outlet pipe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Coolant: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Inlet temperature: 20</a:t>
            </a:r>
            <a:r>
              <a:rPr lang="en-US" altLang="zh-CN" sz="14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Inlet velocity: 0.5m/s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1.7L/min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7AB1C3A-ACCE-4BE8-9C7A-05D0D15CD87C}"/>
              </a:ext>
            </a:extLst>
          </p:cNvPr>
          <p:cNvSpPr txBox="1"/>
          <p:nvPr/>
        </p:nvSpPr>
        <p:spPr>
          <a:xfrm>
            <a:off x="3759232" y="2584533"/>
            <a:ext cx="38182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Be pipe: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4 inlet pipe,  4 outlet pipe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Coolant: paraffin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Inlet temperature: 20</a:t>
            </a:r>
            <a:r>
              <a:rPr lang="en-US" altLang="zh-CN" sz="14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Inlet velocity: 0.5m/s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0.8L/min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F790F6C7-3195-4027-AC33-475E45FA3F88}"/>
              </a:ext>
            </a:extLst>
          </p:cNvPr>
          <p:cNvSpPr txBox="1"/>
          <p:nvPr/>
        </p:nvSpPr>
        <p:spPr>
          <a:xfrm>
            <a:off x="6918190" y="2314921"/>
            <a:ext cx="29145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Extending pipe: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 inlet pipe, 2 outlet pipe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Coolant: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Inlet temperature: 20</a:t>
            </a:r>
            <a:r>
              <a:rPr lang="en-US" altLang="zh-CN" sz="14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Inlet velocity: 0.5m/s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1.7L/min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837E2B49-8F6C-4472-8638-249CEB99E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570" y="1895730"/>
            <a:ext cx="2113366" cy="17458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28EF87F-90AC-4D5C-9C7D-A9AB6BC40F1D}"/>
              </a:ext>
            </a:extLst>
          </p:cNvPr>
          <p:cNvSpPr txBox="1"/>
          <p:nvPr/>
        </p:nvSpPr>
        <p:spPr>
          <a:xfrm>
            <a:off x="9828570" y="1572275"/>
            <a:ext cx="2113366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Heat source distribution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05C27FD2-02B5-4D47-96AB-E0455F3B5C22}"/>
              </a:ext>
            </a:extLst>
          </p:cNvPr>
          <p:cNvSpPr txBox="1"/>
          <p:nvPr/>
        </p:nvSpPr>
        <p:spPr>
          <a:xfrm>
            <a:off x="590570" y="4348697"/>
            <a:ext cx="2309067" cy="369332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Calculation results: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F5A060E8-A3F6-4034-A60B-0A30E16E99A4}"/>
              </a:ext>
            </a:extLst>
          </p:cNvPr>
          <p:cNvSpPr txBox="1"/>
          <p:nvPr/>
        </p:nvSpPr>
        <p:spPr>
          <a:xfrm>
            <a:off x="450575" y="5022761"/>
            <a:ext cx="4869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Temperature difference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5.9</a:t>
            </a:r>
            <a:r>
              <a:rPr lang="en-US" altLang="zh-CN" baseline="3000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between two sides of the first layer detector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Temperature low, temperature difference small, meet the requirement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8DFE4C7A-46EF-2113-D499-48ABE85274C4}"/>
              </a:ext>
            </a:extLst>
          </p:cNvPr>
          <p:cNvGrpSpPr/>
          <p:nvPr/>
        </p:nvGrpSpPr>
        <p:grpSpPr>
          <a:xfrm>
            <a:off x="6194572" y="3823605"/>
            <a:ext cx="5627973" cy="2697731"/>
            <a:chOff x="0" y="0"/>
            <a:chExt cx="5985788" cy="2401288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F850C162-755C-C255-7EDD-DC3194666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2396"/>
            <a:stretch/>
          </p:blipFill>
          <p:spPr>
            <a:xfrm>
              <a:off x="56668" y="0"/>
              <a:ext cx="5929120" cy="1950376"/>
            </a:xfrm>
            <a:prstGeom prst="rect">
              <a:avLst/>
            </a:prstGeom>
          </p:spPr>
        </p:pic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3B0DC3E9-7978-55D0-E910-471D6DDA3596}"/>
                </a:ext>
              </a:extLst>
            </p:cNvPr>
            <p:cNvGrpSpPr/>
            <p:nvPr/>
          </p:nvGrpSpPr>
          <p:grpSpPr>
            <a:xfrm>
              <a:off x="0" y="1641402"/>
              <a:ext cx="5448914" cy="759886"/>
              <a:chOff x="0" y="1641403"/>
              <a:chExt cx="6813155" cy="1045340"/>
            </a:xfrm>
          </p:grpSpPr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xmlns="" id="{260127E8-8BD9-BFA5-5E2D-D9881EBC32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54247" y="1641403"/>
                <a:ext cx="115953" cy="545774"/>
              </a:xfrm>
              <a:prstGeom prst="straightConnector1">
                <a:avLst/>
              </a:prstGeom>
              <a:ln w="28575">
                <a:solidFill>
                  <a:srgbClr val="CC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本框 23">
                <a:extLst>
                  <a:ext uri="{FF2B5EF4-FFF2-40B4-BE49-F238E27FC236}">
                    <a16:creationId xmlns:a16="http://schemas.microsoft.com/office/drawing/2014/main" xmlns="" id="{0752022C-D42D-204E-3F68-ACCA03C6906A}"/>
                  </a:ext>
                </a:extLst>
              </p:cNvPr>
              <p:cNvSpPr txBox="1"/>
              <p:nvPr/>
            </p:nvSpPr>
            <p:spPr>
              <a:xfrm>
                <a:off x="5108019" y="2138089"/>
                <a:ext cx="1705136" cy="548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</a:t>
                </a:r>
                <a:r>
                  <a:rPr lang="en-GB" sz="1200" kern="1200" baseline="-25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max</a:t>
                </a:r>
                <a:r>
                  <a:rPr lang="en-GB" sz="12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: 40.2</a:t>
                </a:r>
                <a:r>
                  <a:rPr lang="ja-JP" sz="12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℃</a:t>
                </a:r>
                <a:endParaRPr lang="zh-CN" sz="120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xmlns="" id="{3EEBDD73-D260-BEF3-3F98-F6B434C7AC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9470" y="1931913"/>
                <a:ext cx="1084465" cy="364174"/>
              </a:xfrm>
              <a:prstGeom prst="straightConnector1">
                <a:avLst/>
              </a:prstGeom>
              <a:ln w="28575">
                <a:solidFill>
                  <a:srgbClr val="CC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xmlns="" id="{E0BF3023-0C8A-A9A7-05BE-FFD3787323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9536" y="1915574"/>
                <a:ext cx="3879846" cy="380986"/>
              </a:xfrm>
              <a:prstGeom prst="straightConnector1">
                <a:avLst/>
              </a:prstGeom>
              <a:ln w="28575">
                <a:solidFill>
                  <a:srgbClr val="CC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28">
                <a:extLst>
                  <a:ext uri="{FF2B5EF4-FFF2-40B4-BE49-F238E27FC236}">
                    <a16:creationId xmlns:a16="http://schemas.microsoft.com/office/drawing/2014/main" xmlns="" id="{C1D22504-0FA7-9DBF-4319-47A2EF43F91B}"/>
                  </a:ext>
                </a:extLst>
              </p:cNvPr>
              <p:cNvSpPr txBox="1"/>
              <p:nvPr/>
            </p:nvSpPr>
            <p:spPr>
              <a:xfrm>
                <a:off x="0" y="2170630"/>
                <a:ext cx="4691576" cy="4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ja-JP" sz="11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Δ</a:t>
                </a:r>
                <a:r>
                  <a:rPr lang="en-GB" sz="11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 of </a:t>
                </a:r>
                <a:r>
                  <a:rPr lang="el-GR" sz="11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detector installation position</a:t>
                </a:r>
                <a:r>
                  <a:rPr lang="en-GB" sz="11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: 5.9</a:t>
                </a:r>
                <a:r>
                  <a:rPr lang="ja-JP" sz="11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℃</a:t>
                </a:r>
                <a:endParaRPr lang="zh-CN" sz="120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8975035" y="1094931"/>
            <a:ext cx="3216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 to several talks in following days</a:t>
            </a:r>
            <a:endParaRPr lang="zh-CN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0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98873D-8765-4A0D-BE2C-807A876B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BPM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ACC99D9-D177-42FE-83FF-F4BB9F56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0118"/>
            <a:ext cx="12192000" cy="1598794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8A991829-66D3-4993-A4B8-7DA336A7147F}"/>
              </a:ext>
            </a:extLst>
          </p:cNvPr>
          <p:cNvSpPr/>
          <p:nvPr/>
        </p:nvSpPr>
        <p:spPr>
          <a:xfrm>
            <a:off x="1258957" y="5332011"/>
            <a:ext cx="268356" cy="815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26FA5399-E386-46B7-A65E-1CD528913F34}"/>
              </a:ext>
            </a:extLst>
          </p:cNvPr>
          <p:cNvSpPr/>
          <p:nvPr/>
        </p:nvSpPr>
        <p:spPr>
          <a:xfrm>
            <a:off x="9771361" y="5411539"/>
            <a:ext cx="268356" cy="815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542230" y="1715927"/>
            <a:ext cx="33428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Considering response time and calibration difficulty, two 4 button electrodes BPM at each side of CEPC IR is adopted.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Due to the short bunch length, signal has many resonance hump, signal amplitude proportional to the bunch charge.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Size and signal intensity can be satisfied by CEPC MDI requirement.</a:t>
            </a:r>
            <a:endParaRPr lang="zh-CN" altLang="zh-CN" sz="1600" kern="1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82E965D-E16A-4A53-A6CA-145C2F45D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5" y="1596051"/>
            <a:ext cx="3372883" cy="25744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AF85816-BD77-44DB-9AA0-362C2C551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771" y="1312590"/>
            <a:ext cx="2515389" cy="159879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609A5A2-B31C-4AEE-AE1F-AC8E4A1FB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311" y="1312591"/>
            <a:ext cx="2421971" cy="15987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BD41AA8-3FAD-4F93-8058-239603C41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714" y="3020722"/>
            <a:ext cx="4586571" cy="185178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46A1880-5E34-4F19-A4A5-0C7D86697BA4}"/>
              </a:ext>
            </a:extLst>
          </p:cNvPr>
          <p:cNvSpPr/>
          <p:nvPr/>
        </p:nvSpPr>
        <p:spPr>
          <a:xfrm>
            <a:off x="4461607" y="3121223"/>
            <a:ext cx="3927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/>
              <a:t>Electrodes signal(bunch length 2.68mm) </a:t>
            </a:r>
            <a:endParaRPr lang="zh-CN" altLang="en-US" sz="1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D038D93-F0D2-45C7-8004-A74A7946BBE7}"/>
              </a:ext>
            </a:extLst>
          </p:cNvPr>
          <p:cNvSpPr/>
          <p:nvPr/>
        </p:nvSpPr>
        <p:spPr>
          <a:xfrm>
            <a:off x="4519248" y="1068096"/>
            <a:ext cx="3307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Electromagnetic field at electrodes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0108096" y="1053548"/>
            <a:ext cx="215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 to </a:t>
            </a:r>
            <a:r>
              <a:rPr lang="en-US" altLang="zh-CN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Hejun’s</a:t>
            </a:r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talk</a:t>
            </a:r>
            <a:endParaRPr lang="zh-CN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0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B68101-A77A-4FF3-8B05-C2587608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Cryostat and Supporting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1EED49B-E454-4BD1-806F-39404AE9F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78539"/>
            <a:ext cx="5012210" cy="2496495"/>
          </a:xfrm>
          <a:prstGeom prst="rect">
            <a:avLst/>
          </a:prstGeom>
        </p:spPr>
      </p:pic>
      <p:sp>
        <p:nvSpPr>
          <p:cNvPr id="5" name="内容占位符 1">
            <a:extLst>
              <a:ext uri="{FF2B5EF4-FFF2-40B4-BE49-F238E27FC236}">
                <a16:creationId xmlns:a16="http://schemas.microsoft.com/office/drawing/2014/main" xmlns="" id="{D5EC982B-DF96-48F9-AB7A-39B8FE4A4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6000"/>
            <a:ext cx="8816009" cy="48403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Nontrivial to install and support the magnets and its auxiliary components with sufficient accuracy and stability.</a:t>
            </a:r>
            <a:endParaRPr lang="zh-CN" alt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1411DD2-135C-4D55-B0FB-22328CF2ECE1}"/>
              </a:ext>
            </a:extLst>
          </p:cNvPr>
          <p:cNvSpPr/>
          <p:nvPr/>
        </p:nvSpPr>
        <p:spPr>
          <a:xfrm>
            <a:off x="6216073" y="2085530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cryostat is about 5.6m long. The cantilever length is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5283mm.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3072C985-82B3-4482-8CD0-BF75B5DFCC4C}"/>
              </a:ext>
            </a:extLst>
          </p:cNvPr>
          <p:cNvGrpSpPr/>
          <p:nvPr/>
        </p:nvGrpSpPr>
        <p:grpSpPr>
          <a:xfrm>
            <a:off x="2118802" y="4156154"/>
            <a:ext cx="9796128" cy="2664655"/>
            <a:chOff x="439022" y="2155257"/>
            <a:chExt cx="8174038" cy="298047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AAE80DD4-A29B-4D68-8EC4-C80F30A0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22" y="2155257"/>
              <a:ext cx="8174038" cy="251101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8ADD1CF5-5DE3-4618-9EE7-594445245E59}"/>
                </a:ext>
              </a:extLst>
            </p:cNvPr>
            <p:cNvSpPr txBox="1"/>
            <p:nvPr/>
          </p:nvSpPr>
          <p:spPr>
            <a:xfrm>
              <a:off x="683568" y="2492896"/>
              <a:ext cx="936104" cy="72293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Vacuum vessel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86DDECA6-EE86-490D-883A-AF2946D76202}"/>
                </a:ext>
              </a:extLst>
            </p:cNvPr>
            <p:cNvSpPr txBox="1"/>
            <p:nvPr/>
          </p:nvSpPr>
          <p:spPr>
            <a:xfrm>
              <a:off x="3996715" y="2286507"/>
              <a:ext cx="936104" cy="72293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Helium vessel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2B58341-69F2-4537-BEC6-8147292F6E2C}"/>
                </a:ext>
              </a:extLst>
            </p:cNvPr>
            <p:cNvSpPr txBox="1"/>
            <p:nvPr/>
          </p:nvSpPr>
          <p:spPr>
            <a:xfrm>
              <a:off x="4274312" y="4722627"/>
              <a:ext cx="1440159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Support rods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C15472FA-A69E-4AF0-BD47-56BE90327C5D}"/>
                </a:ext>
              </a:extLst>
            </p:cNvPr>
            <p:cNvSpPr txBox="1"/>
            <p:nvPr/>
          </p:nvSpPr>
          <p:spPr>
            <a:xfrm>
              <a:off x="2095205" y="2787735"/>
              <a:ext cx="558029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Q1a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B396305-8A07-4185-A9A2-3FFEF04A7CA6}"/>
                </a:ext>
              </a:extLst>
            </p:cNvPr>
            <p:cNvSpPr txBox="1"/>
            <p:nvPr/>
          </p:nvSpPr>
          <p:spPr>
            <a:xfrm>
              <a:off x="5567548" y="2288498"/>
              <a:ext cx="620941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Q2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EE37DA7F-7C96-4FC2-8ECE-036DFCC32DEB}"/>
                </a:ext>
              </a:extLst>
            </p:cNvPr>
            <p:cNvSpPr txBox="1"/>
            <p:nvPr/>
          </p:nvSpPr>
          <p:spPr>
            <a:xfrm>
              <a:off x="1519141" y="4704774"/>
              <a:ext cx="1440160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Anti-solenoid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D34B80A9-B8BC-4CFD-962E-590BCB1D9409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1151620" y="3215832"/>
              <a:ext cx="136071" cy="683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D51B75F5-317E-4656-A941-E66ADEE7B57E}"/>
                </a:ext>
              </a:extLst>
            </p:cNvPr>
            <p:cNvCxnSpPr/>
            <p:nvPr/>
          </p:nvCxnSpPr>
          <p:spPr>
            <a:xfrm>
              <a:off x="2405675" y="3196054"/>
              <a:ext cx="0" cy="740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CBBB95E5-367E-4E33-B737-E30A4AD6D5E8}"/>
                </a:ext>
              </a:extLst>
            </p:cNvPr>
            <p:cNvCxnSpPr/>
            <p:nvPr/>
          </p:nvCxnSpPr>
          <p:spPr>
            <a:xfrm>
              <a:off x="5878019" y="2706931"/>
              <a:ext cx="177626" cy="499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CB99202-2D73-4765-9F3D-D58FB401756C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4111429" y="3009442"/>
              <a:ext cx="353337" cy="509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0C3152FD-9567-4F18-B652-E4B333E0B8C3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4464767" y="3009442"/>
              <a:ext cx="726783" cy="186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F645FD43-A4C7-4300-8BF4-46062E5635D0}"/>
                </a:ext>
              </a:extLst>
            </p:cNvPr>
            <p:cNvCxnSpPr/>
            <p:nvPr/>
          </p:nvCxnSpPr>
          <p:spPr>
            <a:xfrm flipH="1" flipV="1">
              <a:off x="1519141" y="4423417"/>
              <a:ext cx="720080" cy="267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3CC4BAA-07F6-41DB-80D9-9C0DDF009D8D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2239221" y="4060432"/>
              <a:ext cx="1224136" cy="644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D1E4160-79C9-438D-8D0E-49DB3124CE35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2239221" y="3818806"/>
              <a:ext cx="3024336" cy="8859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FCE65F9B-8D86-48DB-8744-D903EE176ACF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3103317" y="4334811"/>
              <a:ext cx="1891074" cy="3878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E6E6F94A-9A87-476E-AE48-69600CB9D6C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4994392" y="3818806"/>
              <a:ext cx="1925350" cy="903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13">
            <a:extLst>
              <a:ext uri="{FF2B5EF4-FFF2-40B4-BE49-F238E27FC236}">
                <a16:creationId xmlns:a16="http://schemas.microsoft.com/office/drawing/2014/main" xmlns="" id="{8D6A39C0-1EF7-4F77-BA6D-072DFCD698A5}"/>
              </a:ext>
            </a:extLst>
          </p:cNvPr>
          <p:cNvSpPr txBox="1"/>
          <p:nvPr/>
        </p:nvSpPr>
        <p:spPr>
          <a:xfrm>
            <a:off x="5311811" y="4420358"/>
            <a:ext cx="668767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Q1b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39952C81-21E7-4CE0-9125-48011145A7C0}"/>
              </a:ext>
            </a:extLst>
          </p:cNvPr>
          <p:cNvCxnSpPr>
            <a:cxnSpLocks/>
          </p:cNvCxnSpPr>
          <p:nvPr/>
        </p:nvCxnSpPr>
        <p:spPr>
          <a:xfrm>
            <a:off x="5733958" y="4818820"/>
            <a:ext cx="176404" cy="710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4">
            <a:extLst>
              <a:ext uri="{FF2B5EF4-FFF2-40B4-BE49-F238E27FC236}">
                <a16:creationId xmlns:a16="http://schemas.microsoft.com/office/drawing/2014/main" xmlns="" id="{8A83D0D3-9D6A-4E1B-BFDD-13693ED43586}"/>
              </a:ext>
            </a:extLst>
          </p:cNvPr>
          <p:cNvSpPr txBox="1"/>
          <p:nvPr/>
        </p:nvSpPr>
        <p:spPr>
          <a:xfrm>
            <a:off x="9621790" y="3757522"/>
            <a:ext cx="1149965" cy="64633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Thermal shield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2E201591-9015-4074-9D34-D9468E8708A6}"/>
              </a:ext>
            </a:extLst>
          </p:cNvPr>
          <p:cNvCxnSpPr/>
          <p:nvPr/>
        </p:nvCxnSpPr>
        <p:spPr>
          <a:xfrm>
            <a:off x="10196773" y="4420358"/>
            <a:ext cx="160015" cy="289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9952895" y="1149259"/>
            <a:ext cx="2156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 to </a:t>
            </a:r>
            <a:r>
              <a:rPr lang="en-US" altLang="zh-CN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Miaofu</a:t>
            </a:r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zh-CN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Haijing’s</a:t>
            </a:r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talk</a:t>
            </a:r>
            <a:endParaRPr lang="zh-CN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1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42198"/>
            <a:ext cx="10972800" cy="5002696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8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US" altLang="zh-CN" sz="80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of MDI study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8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 magnet</a:t>
            </a:r>
            <a:endParaRPr lang="en-US" altLang="zh-CN" sz="80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beam pipe structure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estimation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design efforts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6400" dirty="0" smtClean="0">
                <a:solidFill>
                  <a:srgbClr val="002060"/>
                </a:solidFill>
                <a:cs typeface="Arial" panose="020B0604020202020204" pitchFamily="34" charset="0"/>
              </a:rPr>
              <a:t>Masks</a:t>
            </a:r>
            <a:endParaRPr lang="en-US" altLang="zh-CN" sz="6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6400" dirty="0">
                <a:solidFill>
                  <a:srgbClr val="002060"/>
                </a:solidFill>
                <a:cs typeface="Arial" panose="020B0604020202020204" pitchFamily="34" charset="0"/>
              </a:rPr>
              <a:t>Collimators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6400" dirty="0">
                <a:solidFill>
                  <a:srgbClr val="002060"/>
                </a:solidFill>
                <a:cs typeface="Arial" panose="020B0604020202020204" pitchFamily="34" charset="0"/>
              </a:rPr>
              <a:t>Shielding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Analysis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6400" dirty="0">
                <a:solidFill>
                  <a:srgbClr val="002060"/>
                </a:solidFill>
                <a:cs typeface="Arial" panose="020B0604020202020204" pitchFamily="34" charset="0"/>
              </a:rPr>
              <a:t>HOM heating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6400" dirty="0">
                <a:solidFill>
                  <a:srgbClr val="002060"/>
                </a:solidFill>
                <a:cs typeface="Arial" panose="020B0604020202020204" pitchFamily="34" charset="0"/>
              </a:rPr>
              <a:t>Synchrotron radiation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6400" dirty="0">
                <a:solidFill>
                  <a:srgbClr val="002060"/>
                </a:solidFill>
                <a:cs typeface="Arial" panose="020B0604020202020204" pitchFamily="34" charset="0"/>
              </a:rPr>
              <a:t>Beam loss backgrounds 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6400" dirty="0">
                <a:solidFill>
                  <a:srgbClr val="002060"/>
                </a:solidFill>
                <a:cs typeface="Arial" panose="020B0604020202020204" pitchFamily="34" charset="0"/>
              </a:rPr>
              <a:t>Beam pipe thermal analysis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BPM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Cryostat and Support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Luminosity monitoring</a:t>
            </a:r>
            <a:endParaRPr lang="en-US" altLang="zh-CN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zh-CN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2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Luminosity monitoring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" name="Text Box 4"/>
          <p:cNvSpPr txBox="1">
            <a:spLocks/>
          </p:cNvSpPr>
          <p:nvPr/>
        </p:nvSpPr>
        <p:spPr bwMode="auto">
          <a:xfrm>
            <a:off x="208229" y="1106343"/>
            <a:ext cx="9816473" cy="9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>
            <a:lvl1pPr marL="514350" indent="-333375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>
              <a:buSzPct val="145000"/>
              <a:buFontTx/>
              <a:buChar char="•"/>
            </a:pPr>
            <a:r>
              <a:rPr lang="zh-CN" altLang="zh-CN" sz="1687" dirty="0">
                <a:latin typeface="Arial" panose="020B0604020202020204" pitchFamily="34" charset="0"/>
                <a:cs typeface="Arial" panose="020B0604020202020204" pitchFamily="34" charset="0"/>
              </a:rPr>
              <a:t>Relative luminosity monitoring (machine tuning, feedback…) </a:t>
            </a:r>
          </a:p>
          <a:p>
            <a:pPr algn="l">
              <a:buSzPct val="145000"/>
              <a:buFontTx/>
              <a:buChar char="‣"/>
            </a:pPr>
            <a:r>
              <a:rPr lang="zh-CN" altLang="zh-CN" sz="1406" b="0" dirty="0">
                <a:latin typeface="Arial" panose="020B0604020202020204" pitchFamily="34" charset="0"/>
                <a:cs typeface="Arial" panose="020B0604020202020204" pitchFamily="34" charset="0"/>
              </a:rPr>
              <a:t>Fast, precise, realtime </a:t>
            </a:r>
          </a:p>
          <a:p>
            <a:pPr algn="l">
              <a:buSzPct val="145000"/>
              <a:buFontTx/>
              <a:buChar char="‣"/>
            </a:pPr>
            <a:r>
              <a:rPr lang="zh-CN" altLang="zh-CN" sz="1406" b="0" dirty="0">
                <a:latin typeface="Arial" panose="020B0604020202020204" pitchFamily="34" charset="0"/>
                <a:cs typeface="Arial" panose="020B0604020202020204" pitchFamily="34" charset="0"/>
              </a:rPr>
              <a:t>Train-integrated-luminosity  </a:t>
            </a:r>
          </a:p>
          <a:p>
            <a:pPr algn="l">
              <a:buSzPct val="145000"/>
              <a:buFontTx/>
              <a:buChar char="‣"/>
            </a:pPr>
            <a:r>
              <a:rPr lang="zh-CN" altLang="zh-CN" sz="1406" b="0" dirty="0">
                <a:latin typeface="Arial" panose="020B0604020202020204" pitchFamily="34" charset="0"/>
                <a:cs typeface="Arial" panose="020B0604020202020204" pitchFamily="34" charset="0"/>
              </a:rPr>
              <a:t>Bunch-integrated-luminosity</a:t>
            </a:r>
          </a:p>
        </p:txBody>
      </p:sp>
      <p:sp>
        <p:nvSpPr>
          <p:cNvPr id="5" name="Text Box 2"/>
          <p:cNvSpPr txBox="1">
            <a:spLocks/>
          </p:cNvSpPr>
          <p:nvPr/>
        </p:nvSpPr>
        <p:spPr bwMode="auto">
          <a:xfrm>
            <a:off x="208229" y="2245520"/>
            <a:ext cx="9804194" cy="7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>
            <a:lvl1pPr marL="493713" indent="-333375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>
              <a:buSzPct val="145000"/>
              <a:buFontTx/>
              <a:buChar char="•"/>
            </a:pPr>
            <a:r>
              <a:rPr lang="zh-CN" altLang="zh-CN" sz="1687" dirty="0">
                <a:latin typeface="Arial" panose="020B0604020202020204" pitchFamily="34" charset="0"/>
                <a:cs typeface="Arial" panose="020B0604020202020204" pitchFamily="34" charset="0"/>
              </a:rPr>
              <a:t>Radiative Bhabha process at vanishing photon scattering angle</a:t>
            </a:r>
          </a:p>
          <a:p>
            <a:pPr algn="l">
              <a:buSzPct val="145000"/>
              <a:buFontTx/>
              <a:buChar char="‣"/>
            </a:pPr>
            <a:r>
              <a:rPr lang="zh-CN" altLang="zh-CN" sz="1406" b="0" dirty="0">
                <a:latin typeface="Arial" panose="020B0604020202020204" pitchFamily="34" charset="0"/>
                <a:cs typeface="Arial" panose="020B0604020202020204" pitchFamily="34" charset="0"/>
              </a:rPr>
              <a:t>Proportional to luminosity </a:t>
            </a:r>
          </a:p>
          <a:p>
            <a:pPr algn="l">
              <a:buSzPct val="145000"/>
              <a:buFontTx/>
              <a:buChar char="‣"/>
            </a:pPr>
            <a:r>
              <a:rPr lang="zh-CN" altLang="zh-CN" sz="1406" b="0" dirty="0">
                <a:latin typeface="Arial" panose="020B0604020202020204" pitchFamily="34" charset="0"/>
                <a:cs typeface="Arial" panose="020B0604020202020204" pitchFamily="34" charset="0"/>
              </a:rPr>
              <a:t>Large cross-section</a:t>
            </a:r>
          </a:p>
        </p:txBody>
      </p:sp>
      <p:sp>
        <p:nvSpPr>
          <p:cNvPr id="6" name="Text Box 5"/>
          <p:cNvSpPr txBox="1">
            <a:spLocks/>
          </p:cNvSpPr>
          <p:nvPr/>
        </p:nvSpPr>
        <p:spPr bwMode="auto">
          <a:xfrm>
            <a:off x="208229" y="3168356"/>
            <a:ext cx="9804194" cy="7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>
            <a:lvl1pPr marL="493713" indent="-333375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>
              <a:buSzPct val="145000"/>
              <a:buFontTx/>
              <a:buChar char="•"/>
            </a:pPr>
            <a:r>
              <a:rPr lang="zh-CN" altLang="zh-CN" sz="1687" dirty="0">
                <a:latin typeface="Arial" panose="020B0604020202020204" pitchFamily="34" charset="0"/>
                <a:cs typeface="Arial" panose="020B0604020202020204" pitchFamily="34" charset="0"/>
              </a:rPr>
              <a:t>Techniques and experiences</a:t>
            </a:r>
          </a:p>
          <a:p>
            <a:pPr algn="l">
              <a:buSzPct val="145000"/>
              <a:buFontTx/>
              <a:buChar char="‣"/>
            </a:pPr>
            <a:r>
              <a:rPr lang="zh-CN" altLang="zh-CN" sz="1406" b="0" dirty="0">
                <a:latin typeface="Arial" panose="020B0604020202020204" pitchFamily="34" charset="0"/>
                <a:cs typeface="Arial" panose="020B0604020202020204" pitchFamily="34" charset="0"/>
              </a:rPr>
              <a:t>ZDLM at BEPC-II</a:t>
            </a:r>
          </a:p>
          <a:p>
            <a:pPr algn="l">
              <a:buSzPct val="145000"/>
              <a:buFontTx/>
              <a:buChar char="‣"/>
            </a:pPr>
            <a:r>
              <a:rPr lang="zh-CN" altLang="zh-CN" sz="1406" b="0" dirty="0">
                <a:latin typeface="Arial" panose="020B0604020202020204" pitchFamily="34" charset="0"/>
                <a:cs typeface="Arial" panose="020B0604020202020204" pitchFamily="34" charset="0"/>
              </a:rPr>
              <a:t>ZDLM (scintillator &amp; Cherenkov, analog) and LumiBelle2 (diamond, digital) at SuperKEKB</a:t>
            </a:r>
          </a:p>
        </p:txBody>
      </p:sp>
      <p:sp>
        <p:nvSpPr>
          <p:cNvPr id="7" name="Text Box 15"/>
          <p:cNvSpPr txBox="1">
            <a:spLocks/>
          </p:cNvSpPr>
          <p:nvPr/>
        </p:nvSpPr>
        <p:spPr bwMode="auto">
          <a:xfrm>
            <a:off x="202089" y="3932797"/>
            <a:ext cx="9816473" cy="119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>
            <a:lvl1pPr marL="525463" indent="-333375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>
              <a:buSzPct val="145000"/>
              <a:buFontTx/>
              <a:buChar char="•"/>
            </a:pPr>
            <a:r>
              <a:rPr lang="zh-CN" altLang="zh-CN" sz="1687" dirty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</a:p>
          <a:p>
            <a:pPr algn="l">
              <a:buSzPct val="145000"/>
              <a:buFontTx/>
              <a:buChar char="‣"/>
            </a:pPr>
            <a:r>
              <a:rPr lang="zh-CN" altLang="zh-CN" sz="1406" b="0" dirty="0">
                <a:latin typeface="Arial" panose="020B0604020202020204" pitchFamily="34" charset="0"/>
                <a:cs typeface="Arial" panose="020B0604020202020204" pitchFamily="34" charset="0"/>
              </a:rPr>
              <a:t>Figure out the requirement of the luminosity monitoring</a:t>
            </a:r>
          </a:p>
          <a:p>
            <a:pPr algn="l">
              <a:buSzPct val="145000"/>
              <a:buFontTx/>
              <a:buChar char="‣"/>
            </a:pPr>
            <a:r>
              <a:rPr lang="zh-CN" altLang="zh-CN" sz="1406" b="0" dirty="0">
                <a:latin typeface="Arial" panose="020B0604020202020204" pitchFamily="34" charset="0"/>
                <a:cs typeface="Arial" panose="020B0604020202020204" pitchFamily="34" charset="0"/>
              </a:rPr>
              <a:t>Luminosity monitoring system</a:t>
            </a:r>
          </a:p>
          <a:p>
            <a:pPr algn="l">
              <a:buSzPct val="145000"/>
              <a:buFontTx/>
              <a:buChar char="‣"/>
            </a:pPr>
            <a:r>
              <a:rPr lang="zh-CN" altLang="zh-CN" sz="1406" b="0" dirty="0">
                <a:latin typeface="Arial" panose="020B0604020202020204" pitchFamily="34" charset="0"/>
                <a:cs typeface="Arial" panose="020B0604020202020204" pitchFamily="34" charset="0"/>
              </a:rPr>
              <a:t>Search for the best candidate position for the luminosity monitor</a:t>
            </a:r>
          </a:p>
          <a:p>
            <a:pPr algn="l">
              <a:buSzPct val="145000"/>
              <a:buFontTx/>
              <a:buChar char="‣"/>
            </a:pPr>
            <a:r>
              <a:rPr lang="zh-CN" altLang="zh-CN" sz="1406" b="0" dirty="0">
                <a:latin typeface="Arial" panose="020B0604020202020204" pitchFamily="34" charset="0"/>
                <a:cs typeface="Arial" panose="020B0604020202020204" pitchFamily="34" charset="0"/>
              </a:rPr>
              <a:t>Study on the signals / backgrounds </a:t>
            </a:r>
          </a:p>
        </p:txBody>
      </p:sp>
      <p:pic>
        <p:nvPicPr>
          <p:cNvPr id="9" name="Picture 3" descr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22" y="1336108"/>
            <a:ext cx="2059409" cy="1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65" y="5203205"/>
            <a:ext cx="7755907" cy="11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58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645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31235"/>
            <a:ext cx="10813774" cy="5191298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covers interaction region and beyond. With the MDI map, lots of works are in progressing.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layout </a:t>
            </a:r>
            <a:r>
              <a:rPr lang="en-US" altLang="zh-CN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compatible </a:t>
            </a:r>
            <a:r>
              <a:rPr lang="en-US" altLang="zh-CN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 interference for the design.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zh-CN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altLang="zh-CN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20mm IR beam pipe is designed </a:t>
            </a:r>
            <a:r>
              <a:rPr lang="en-US" altLang="zh-CN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TDR baseline.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altLang="zh-CN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CEPC MDI is finishing and optimizing.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optimization and validation of current design is always needed.</a:t>
            </a:r>
            <a:endParaRPr lang="en-US" altLang="zh-CN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9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23591" y="2468311"/>
            <a:ext cx="48349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8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491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layout and IR design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1636" y="5319117"/>
            <a:ext cx="11427324" cy="1538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Machine Detector Interface (MDI) of CEPC double ring scheme is about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7m long from the IP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CEPC detector superconducting solenoid with 3T magnetic field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2T in Z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length of 7.3m.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accelerator components inside the detector without shielding are within a conical space with an opening angle of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cosθ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=0.993.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Detective angle: acos0.99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e+e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beams collide at the IP with a horizontal angle of 33mrad and the final focusing length is to 1.9m.</a:t>
            </a:r>
          </a:p>
          <a:p>
            <a:pPr algn="just"/>
            <a:endParaRPr lang="en-GB" altLang="zh-CN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3FA147B-64A1-47B3-B54E-6F3B7DFB6E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" b="27843"/>
          <a:stretch/>
        </p:blipFill>
        <p:spPr>
          <a:xfrm>
            <a:off x="1237672" y="1236795"/>
            <a:ext cx="9144000" cy="40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Designs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315"/>
            <a:ext cx="12192000" cy="55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of MDI study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308077"/>
              </p:ext>
            </p:extLst>
          </p:nvPr>
        </p:nvGraphicFramePr>
        <p:xfrm>
          <a:off x="6229350" y="1117232"/>
          <a:ext cx="2546901" cy="556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9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Accelerator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</a:t>
                      </a:r>
                      <a:r>
                        <a:rPr lang="en-US" altLang="zh-CN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altLang="zh-CN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vacuum chamber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  <a:r>
                        <a:rPr lang="en-US" altLang="zh-CN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Magnet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Anti-solenoid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Cryostat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BPM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Shielding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Assembly&amp;Supporting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Collimators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masks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Luminosity</a:t>
                      </a:r>
                      <a:r>
                        <a:rPr lang="en-US" altLang="zh-CN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monitoring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Feedback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21206"/>
              </p:ext>
            </p:extLst>
          </p:nvPr>
        </p:nvGraphicFramePr>
        <p:xfrm>
          <a:off x="9072563" y="1117232"/>
          <a:ext cx="2757487" cy="556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74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Beam</a:t>
                      </a:r>
                      <a:r>
                        <a:rPr lang="en-US" altLang="zh-CN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Pipe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Vertex Detector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Lumical</a:t>
                      </a: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Silicon</a:t>
                      </a:r>
                      <a:r>
                        <a:rPr lang="en-US" altLang="zh-CN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Tracker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TPC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Hcal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Ecal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Solenoid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Muon</a:t>
                      </a: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Detector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</a:t>
                      </a:r>
                      <a:r>
                        <a:rPr lang="en-US" altLang="zh-CN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simulation&amp;Shielding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Cryogenics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 Protection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60051"/>
            <a:ext cx="5091211" cy="50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684" y="0"/>
            <a:ext cx="10515600" cy="1177834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parameters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33478"/>
              </p:ext>
            </p:extLst>
          </p:nvPr>
        </p:nvGraphicFramePr>
        <p:xfrm>
          <a:off x="59634" y="1054713"/>
          <a:ext cx="12112485" cy="57652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5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7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5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00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92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27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528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01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275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1519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9059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826583"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range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Peak </a:t>
                      </a:r>
                      <a:r>
                        <a:rPr lang="en-US" altLang="zh-CN" sz="900" dirty="0" smtClean="0"/>
                        <a:t>field</a:t>
                      </a:r>
                      <a:endParaRPr lang="en-US" altLang="zh-CN" sz="900" dirty="0"/>
                    </a:p>
                    <a:p>
                      <a:pPr algn="ctr"/>
                      <a:r>
                        <a:rPr lang="en-US" altLang="zh-CN" sz="900" dirty="0"/>
                        <a:t> in coil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Central </a:t>
                      </a:r>
                      <a:r>
                        <a:rPr lang="en-US" altLang="zh-CN" sz="900" dirty="0" smtClean="0"/>
                        <a:t>field </a:t>
                      </a:r>
                      <a:r>
                        <a:rPr lang="en-US" altLang="zh-CN" sz="900" dirty="0"/>
                        <a:t>gradient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Bending</a:t>
                      </a:r>
                      <a:r>
                        <a:rPr lang="en-US" altLang="zh-CN" sz="900" baseline="0" dirty="0"/>
                        <a:t> </a:t>
                      </a:r>
                    </a:p>
                    <a:p>
                      <a:pPr algn="ctr"/>
                      <a:r>
                        <a:rPr lang="en-US" altLang="zh-CN" sz="900" baseline="0" dirty="0"/>
                        <a:t>angle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length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Beam</a:t>
                      </a:r>
                      <a:r>
                        <a:rPr lang="en-US" altLang="zh-CN" sz="900" baseline="0" dirty="0"/>
                        <a:t> stay clear region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Minimal distance between two aperture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Inner diameter of beam pipe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Outer diameter of beam pipe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Critical energy</a:t>
                      </a:r>
                    </a:p>
                    <a:p>
                      <a:pPr algn="ctr"/>
                      <a:r>
                        <a:rPr lang="en-US" altLang="zh-CN" sz="900" dirty="0"/>
                        <a:t>(Horizontal)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Critical energy</a:t>
                      </a:r>
                    </a:p>
                    <a:p>
                      <a:pPr algn="ctr"/>
                      <a:r>
                        <a:rPr lang="en-US" altLang="zh-CN" sz="900" dirty="0"/>
                        <a:t>(Vertical)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SR</a:t>
                      </a:r>
                      <a:r>
                        <a:rPr lang="en-US" altLang="zh-CN" sz="900" baseline="0" dirty="0"/>
                        <a:t> power</a:t>
                      </a:r>
                    </a:p>
                    <a:p>
                      <a:pPr algn="ctr"/>
                      <a:r>
                        <a:rPr lang="en-US" altLang="zh-CN" sz="900" baseline="0" dirty="0"/>
                        <a:t>(</a:t>
                      </a:r>
                      <a:r>
                        <a:rPr lang="en-US" altLang="zh-CN" sz="900" dirty="0"/>
                        <a:t>Horizontal</a:t>
                      </a:r>
                      <a:r>
                        <a:rPr lang="en-US" altLang="zh-CN" sz="900" baseline="0" dirty="0"/>
                        <a:t>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SR power</a:t>
                      </a:r>
                    </a:p>
                    <a:p>
                      <a:pPr algn="ctr"/>
                      <a:r>
                        <a:rPr lang="en-US" altLang="zh-CN" sz="900" dirty="0"/>
                        <a:t>(Vertical)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L*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0~1.9m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1.9m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770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Crossing angle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33mrad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MDI length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900" dirty="0"/>
                        <a:t>7m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374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Detector requirement</a:t>
                      </a:r>
                      <a:r>
                        <a:rPr lang="en-US" altLang="zh-CN" sz="900" baseline="0" dirty="0"/>
                        <a:t> of accelerator components</a:t>
                      </a:r>
                    </a:p>
                    <a:p>
                      <a:r>
                        <a:rPr lang="en-US" altLang="zh-CN" sz="900" baseline="0" dirty="0"/>
                        <a:t>in opening angle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900" kern="1200" dirty="0">
                          <a:effectLst/>
                        </a:rPr>
                        <a:t>8.11˚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QDa</a:t>
                      </a:r>
                      <a:r>
                        <a:rPr lang="en-US" altLang="zh-CN" sz="900" dirty="0"/>
                        <a:t>/</a:t>
                      </a:r>
                      <a:r>
                        <a:rPr lang="en-US" altLang="zh-CN" sz="900" dirty="0" err="1"/>
                        <a:t>QDb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3.5/2.8T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142/85T/m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1.21m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14.9/18.2mm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62.71/105.28mm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20/23mm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26/29mm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724.7/663.1keV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396.3/263keV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212.2/239.23W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99.9/42.8W</a:t>
                      </a:r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QF1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3.3T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96.7T/m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1.5m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24.48mm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155.11mm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32mm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38mm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675.2keV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499.4keV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472.9W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135.1W</a:t>
                      </a:r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Lumical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0.95~1.11m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/>
                        <a:t>0.16m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Anti-solenoid before QD0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6.8T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1.1m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Anti-solenoid QD0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3T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Anti-solenoid</a:t>
                      </a:r>
                      <a:r>
                        <a:rPr lang="en-US" altLang="zh-CN" sz="900" baseline="0" dirty="0"/>
                        <a:t> QF1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3T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Beryllium pipe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sym typeface="Symbol" panose="05050102010706020507" pitchFamily="18" charset="2"/>
                        </a:rPr>
                        <a:t>85</a:t>
                      </a:r>
                      <a:r>
                        <a:rPr lang="en-US" altLang="zh-CN" sz="900" dirty="0"/>
                        <a:t>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20mm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Last</a:t>
                      </a:r>
                      <a:r>
                        <a:rPr lang="en-US" altLang="zh-CN" sz="900" baseline="0" dirty="0"/>
                        <a:t> B upstream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64.97~153.5m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0.77mrad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88.5m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33.3keV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983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First B downstream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44.4~102m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1.17mrad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57.6m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77.9keV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Beampipe</a:t>
                      </a:r>
                      <a:r>
                        <a:rPr lang="en-US" altLang="zh-CN" sz="900" dirty="0"/>
                        <a:t> within </a:t>
                      </a:r>
                      <a:r>
                        <a:rPr lang="en-US" altLang="zh-CN" sz="900" dirty="0" err="1"/>
                        <a:t>QDa</a:t>
                      </a:r>
                      <a:r>
                        <a:rPr lang="en-US" altLang="zh-CN" sz="900" dirty="0"/>
                        <a:t>/</a:t>
                      </a:r>
                      <a:r>
                        <a:rPr lang="en-US" altLang="zh-CN" sz="900" dirty="0" err="1"/>
                        <a:t>QDb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1.21m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1.19/1.31W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Beampipe</a:t>
                      </a:r>
                      <a:r>
                        <a:rPr lang="en-US" altLang="zh-CN" sz="900" dirty="0"/>
                        <a:t> within QF1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1.5m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2.39W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Beampipe</a:t>
                      </a:r>
                      <a:r>
                        <a:rPr lang="en-US" altLang="zh-CN" sz="900" dirty="0"/>
                        <a:t> between</a:t>
                      </a:r>
                      <a:r>
                        <a:rPr lang="en-US" altLang="zh-CN" sz="900" baseline="0" dirty="0"/>
                        <a:t> QD0/QF1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0.3m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26.5W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66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Magnet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1487" y="1316431"/>
            <a:ext cx="111086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QD locate at 1.9~4.4m from the IP, while QF locate at 4.7~6.2m from the IP.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greatly squeeze the beam for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luminosity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compact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gradient final focus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magnets 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required on both sides of IP points.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28683"/>
              </p:ext>
            </p:extLst>
          </p:nvPr>
        </p:nvGraphicFramePr>
        <p:xfrm>
          <a:off x="456342" y="2230441"/>
          <a:ext cx="7902467" cy="2231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559"/>
                <a:gridCol w="1068196"/>
                <a:gridCol w="857913"/>
                <a:gridCol w="1233974"/>
                <a:gridCol w="1233974"/>
                <a:gridCol w="1080232"/>
                <a:gridCol w="1758619"/>
              </a:tblGrid>
              <a:tr h="762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Outer</a:t>
                      </a:r>
                      <a:r>
                        <a:rPr lang="en-US" altLang="zh-CN" sz="16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diameter of beam pipe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 field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</a:tr>
              <a:tr h="396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142.3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14.92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 or 28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&lt;30 </a:t>
                      </a:r>
                      <a:r>
                        <a:rPr lang="en-US" altLang="zh-CN" sz="16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Gs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62.71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</a:tr>
              <a:tr h="396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Q1b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85.4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18.17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&lt;30 </a:t>
                      </a:r>
                      <a:r>
                        <a:rPr lang="en-US" altLang="zh-CN" sz="16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Gs</a:t>
                      </a:r>
                      <a:endParaRPr lang="zh-CN" altLang="zh-CN" sz="16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105.28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</a:tr>
              <a:tr h="396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24.48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&lt;30 </a:t>
                      </a:r>
                      <a:r>
                        <a:rPr lang="en-US" altLang="zh-CN" sz="16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Gs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155.11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108096" y="1053548"/>
            <a:ext cx="215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 to </a:t>
            </a:r>
            <a:r>
              <a:rPr lang="en-US" altLang="zh-CN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Yingshun’s</a:t>
            </a:r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talk</a:t>
            </a:r>
            <a:endParaRPr lang="zh-CN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13664" y="2169481"/>
            <a:ext cx="35399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on main 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technologies 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0.5m single aperture 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has started (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136T/m), in collaboration with 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HeFei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KEYE Company.   </a:t>
            </a:r>
            <a:endParaRPr lang="en-US" altLang="zh-CN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Progress:</a:t>
            </a:r>
            <a:r>
              <a:rPr lang="en-GB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Manufacture of all hardware </a:t>
            </a: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completed.         </a:t>
            </a:r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altLang="zh-C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" y="4611058"/>
            <a:ext cx="2305827" cy="22152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13" y="4724462"/>
            <a:ext cx="2281123" cy="21018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1" y="4560324"/>
            <a:ext cx="1940373" cy="23167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11" y="4611058"/>
            <a:ext cx="1628519" cy="2171358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2672815" y="5534019"/>
            <a:ext cx="415825" cy="3254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679358" y="5500674"/>
            <a:ext cx="415825" cy="3254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8546541" y="5500674"/>
            <a:ext cx="415825" cy="3254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98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450C7AF-7B9F-4D23-8F53-9D123D698F7F}"/>
              </a:ext>
            </a:extLst>
          </p:cNvPr>
          <p:cNvSpPr txBox="1"/>
          <p:nvPr/>
        </p:nvSpPr>
        <p:spPr>
          <a:xfrm>
            <a:off x="806455" y="6234987"/>
            <a:ext cx="1094159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Crotch point at 805mm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slope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breeches pipe starting point at 855mm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point at 700mm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4AFAB15-E805-41B7-BDE0-7C660050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207" y="2789360"/>
            <a:ext cx="5547845" cy="348283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C8A415B-1C90-4D0D-A167-702980866617}"/>
              </a:ext>
            </a:extLst>
          </p:cNvPr>
          <p:cNvSpPr/>
          <p:nvPr/>
        </p:nvSpPr>
        <p:spPr>
          <a:xfrm>
            <a:off x="2734837" y="191864"/>
            <a:ext cx="6545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beampipe design</a:t>
            </a:r>
            <a:endParaRPr lang="zh-CN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83BA6E9-A32E-0DA3-4AD2-99C956F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400"/>
            <a:ext cx="12192000" cy="1598794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28B4EE35-55E2-4D39-BAF0-BB45F46FF3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997" y="3159179"/>
          <a:ext cx="5047370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9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9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9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94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4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642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IP(mm)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Shape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diameter(mm)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0-85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85~180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180~655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20~35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Taper: 1:70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655~700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575485654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700~780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780~805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35~39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898622957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805~855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Race-track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39~20 double pipe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91987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47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1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estimation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2121" y="1231508"/>
            <a:ext cx="47339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Photon backgrounds: SR, Pair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loss backgrounds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Radiative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Bhabha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scattering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Gas scattering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Thermal photon scattering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Injection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Real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Beam-beam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tail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Multi-turn tracking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built-in LOSSMAP with one step ahead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SR emitting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RF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Radtapper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6" y="1240029"/>
            <a:ext cx="2057020" cy="12991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2592729"/>
            <a:ext cx="2057021" cy="18635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872" y="1325563"/>
            <a:ext cx="4395128" cy="244510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15000" y="4695825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Photon BG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001125" y="398145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Beam loss BG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921" y="4456253"/>
            <a:ext cx="2377051" cy="23492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353675" y="5065157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Injection BG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2EDE4961-BD96-2743-88A3-C6F55EE08AA9}"/>
              </a:ext>
            </a:extLst>
          </p:cNvPr>
          <p:cNvSpPr txBox="1"/>
          <p:nvPr/>
        </p:nvSpPr>
        <p:spPr>
          <a:xfrm>
            <a:off x="7515048" y="1298237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hlinkClick r:id="rId6"/>
              </a:rPr>
              <a:t>A. </a:t>
            </a:r>
            <a:r>
              <a:rPr kumimoji="1" lang="en-US" altLang="zh-CN" sz="1000" dirty="0" err="1">
                <a:hlinkClick r:id="rId6"/>
              </a:rPr>
              <a:t>Natochii</a:t>
            </a:r>
            <a:endParaRPr kumimoji="1" lang="zh-CN" altLang="en-US" sz="1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EDE4961-BD96-2743-88A3-C6F55EE08AA9}"/>
              </a:ext>
            </a:extLst>
          </p:cNvPr>
          <p:cNvSpPr txBox="1"/>
          <p:nvPr/>
        </p:nvSpPr>
        <p:spPr>
          <a:xfrm>
            <a:off x="10192972" y="4544902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hlinkClick r:id="rId6"/>
              </a:rPr>
              <a:t>A. </a:t>
            </a:r>
            <a:r>
              <a:rPr kumimoji="1" lang="en-US" altLang="zh-CN" sz="1000" dirty="0" err="1">
                <a:hlinkClick r:id="rId6"/>
              </a:rPr>
              <a:t>Natochii</a:t>
            </a:r>
            <a:endParaRPr kumimoji="1" lang="zh-CN" altLang="en-US" sz="1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0108096" y="1053548"/>
            <a:ext cx="215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 to </a:t>
            </a:r>
            <a:r>
              <a:rPr lang="en-US" altLang="zh-CN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Haoyu’s</a:t>
            </a:r>
            <a:r>
              <a:rPr lang="en-US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talk</a:t>
            </a:r>
            <a:endParaRPr lang="zh-CN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88732"/>
      </p:ext>
    </p:extLst>
  </p:cSld>
  <p:clrMapOvr>
    <a:masterClrMapping/>
  </p:clrMapOvr>
</p:sld>
</file>

<file path=ppt/theme/theme1.xml><?xml version="1.0" encoding="utf-8"?>
<a:theme xmlns:a="http://schemas.openxmlformats.org/drawingml/2006/main" name="lCEG">
  <a:themeElements>
    <a:clrScheme name="lCEG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lCE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lCEG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</TotalTime>
  <Words>1971</Words>
  <Application>Microsoft Office PowerPoint</Application>
  <PresentationFormat>宽屏</PresentationFormat>
  <Paragraphs>546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 Unicode MS</vt:lpstr>
      <vt:lpstr>Helvetica Neue</vt:lpstr>
      <vt:lpstr>MS Mincho</vt:lpstr>
      <vt:lpstr>等线</vt:lpstr>
      <vt:lpstr>宋体</vt:lpstr>
      <vt:lpstr>Arial</vt:lpstr>
      <vt:lpstr>Calibri</vt:lpstr>
      <vt:lpstr>Symbol</vt:lpstr>
      <vt:lpstr>Times New Roman</vt:lpstr>
      <vt:lpstr>Verdana</vt:lpstr>
      <vt:lpstr>Wingdings</vt:lpstr>
      <vt:lpstr>lCEG</vt:lpstr>
      <vt:lpstr>Image</vt:lpstr>
      <vt:lpstr>CEPC MDI</vt:lpstr>
      <vt:lpstr>Outline</vt:lpstr>
      <vt:lpstr>MDI layout and IR design</vt:lpstr>
      <vt:lpstr>Detector Designs</vt:lpstr>
      <vt:lpstr>Map of MDI study</vt:lpstr>
      <vt:lpstr>MDI parameters</vt:lpstr>
      <vt:lpstr>SC Magnet</vt:lpstr>
      <vt:lpstr>PowerPoint 演示文稿</vt:lpstr>
      <vt:lpstr>Background estimation</vt:lpstr>
      <vt:lpstr>Synchrotron radiation</vt:lpstr>
      <vt:lpstr>SR mitigation – mask and Au shielding</vt:lpstr>
      <vt:lpstr>Shielding</vt:lpstr>
      <vt:lpstr>Movable collimators</vt:lpstr>
      <vt:lpstr>HOM power distribution</vt:lpstr>
      <vt:lpstr>Heat load from SR</vt:lpstr>
      <vt:lpstr>Heat load in IR from beam loss background</vt:lpstr>
      <vt:lpstr>Beam pipe thermal analysis</vt:lpstr>
      <vt:lpstr>IP BPM</vt:lpstr>
      <vt:lpstr>Cryostat and Supporting</vt:lpstr>
      <vt:lpstr>Luminosity monitoring</vt:lpstr>
      <vt:lpstr>Summary </vt:lpstr>
      <vt:lpstr>PowerPoint 演示文稿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Machine-detecter Interface of CEPC double ring</dc:title>
  <dc:creator>unknown</dc:creator>
  <cp:lastModifiedBy>HP</cp:lastModifiedBy>
  <cp:revision>725</cp:revision>
  <cp:lastPrinted>2022-09-13T03:04:20Z</cp:lastPrinted>
  <dcterms:created xsi:type="dcterms:W3CDTF">2017-10-26T07:15:36Z</dcterms:created>
  <dcterms:modified xsi:type="dcterms:W3CDTF">2023-03-29T13:15:58Z</dcterms:modified>
</cp:coreProperties>
</file>